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47"/>
  </p:notesMasterIdLst>
  <p:sldIdLst>
    <p:sldId id="256" r:id="rId2"/>
    <p:sldId id="393" r:id="rId3"/>
    <p:sldId id="275" r:id="rId4"/>
    <p:sldId id="276" r:id="rId5"/>
    <p:sldId id="277" r:id="rId6"/>
    <p:sldId id="278" r:id="rId7"/>
    <p:sldId id="280" r:id="rId8"/>
    <p:sldId id="375" r:id="rId9"/>
    <p:sldId id="376" r:id="rId10"/>
    <p:sldId id="320" r:id="rId11"/>
    <p:sldId id="259" r:id="rId12"/>
    <p:sldId id="321" r:id="rId13"/>
    <p:sldId id="322" r:id="rId14"/>
    <p:sldId id="265" r:id="rId15"/>
    <p:sldId id="326" r:id="rId16"/>
    <p:sldId id="270" r:id="rId17"/>
    <p:sldId id="327" r:id="rId18"/>
    <p:sldId id="378" r:id="rId19"/>
    <p:sldId id="379" r:id="rId20"/>
    <p:sldId id="380" r:id="rId21"/>
    <p:sldId id="283" r:id="rId22"/>
    <p:sldId id="285" r:id="rId23"/>
    <p:sldId id="333" r:id="rId24"/>
    <p:sldId id="336" r:id="rId25"/>
    <p:sldId id="289" r:id="rId26"/>
    <p:sldId id="291" r:id="rId27"/>
    <p:sldId id="292" r:id="rId28"/>
    <p:sldId id="342" r:id="rId29"/>
    <p:sldId id="345" r:id="rId30"/>
    <p:sldId id="392" r:id="rId31"/>
    <p:sldId id="381" r:id="rId32"/>
    <p:sldId id="257" r:id="rId33"/>
    <p:sldId id="279" r:id="rId34"/>
    <p:sldId id="258" r:id="rId35"/>
    <p:sldId id="382" r:id="rId36"/>
    <p:sldId id="260" r:id="rId37"/>
    <p:sldId id="383" r:id="rId38"/>
    <p:sldId id="269" r:id="rId39"/>
    <p:sldId id="262" r:id="rId40"/>
    <p:sldId id="261" r:id="rId41"/>
    <p:sldId id="384" r:id="rId42"/>
    <p:sldId id="385" r:id="rId43"/>
    <p:sldId id="264" r:id="rId44"/>
    <p:sldId id="263" r:id="rId45"/>
    <p:sldId id="266" r:id="rId46"/>
    <p:sldId id="267" r:id="rId47"/>
    <p:sldId id="268" r:id="rId48"/>
    <p:sldId id="281" r:id="rId49"/>
    <p:sldId id="386" r:id="rId50"/>
    <p:sldId id="387" r:id="rId51"/>
    <p:sldId id="388" r:id="rId52"/>
    <p:sldId id="389" r:id="rId53"/>
    <p:sldId id="390" r:id="rId54"/>
    <p:sldId id="391" r:id="rId55"/>
    <p:sldId id="415" r:id="rId56"/>
    <p:sldId id="394" r:id="rId57"/>
    <p:sldId id="395" r:id="rId58"/>
    <p:sldId id="396" r:id="rId59"/>
    <p:sldId id="287" r:id="rId60"/>
    <p:sldId id="397" r:id="rId61"/>
    <p:sldId id="347" r:id="rId62"/>
    <p:sldId id="442" r:id="rId63"/>
    <p:sldId id="288" r:id="rId64"/>
    <p:sldId id="293" r:id="rId65"/>
    <p:sldId id="297" r:id="rId66"/>
    <p:sldId id="398" r:id="rId67"/>
    <p:sldId id="298" r:id="rId68"/>
    <p:sldId id="300" r:id="rId69"/>
    <p:sldId id="301" r:id="rId70"/>
    <p:sldId id="302" r:id="rId71"/>
    <p:sldId id="305" r:id="rId72"/>
    <p:sldId id="307" r:id="rId73"/>
    <p:sldId id="309" r:id="rId74"/>
    <p:sldId id="399" r:id="rId75"/>
    <p:sldId id="313" r:id="rId76"/>
    <p:sldId id="400" r:id="rId77"/>
    <p:sldId id="348" r:id="rId78"/>
    <p:sldId id="401" r:id="rId79"/>
    <p:sldId id="349" r:id="rId80"/>
    <p:sldId id="350" r:id="rId81"/>
    <p:sldId id="351" r:id="rId82"/>
    <p:sldId id="352" r:id="rId83"/>
    <p:sldId id="353" r:id="rId84"/>
    <p:sldId id="402"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7" r:id="rId98"/>
    <p:sldId id="368" r:id="rId99"/>
    <p:sldId id="369" r:id="rId100"/>
    <p:sldId id="370" r:id="rId101"/>
    <p:sldId id="371" r:id="rId102"/>
    <p:sldId id="372" r:id="rId103"/>
    <p:sldId id="403" r:id="rId104"/>
    <p:sldId id="286" r:id="rId105"/>
    <p:sldId id="373" r:id="rId106"/>
    <p:sldId id="404" r:id="rId107"/>
    <p:sldId id="374" r:id="rId108"/>
    <p:sldId id="405" r:id="rId109"/>
    <p:sldId id="406" r:id="rId110"/>
    <p:sldId id="377" r:id="rId111"/>
    <p:sldId id="407" r:id="rId112"/>
    <p:sldId id="408" r:id="rId113"/>
    <p:sldId id="409" r:id="rId114"/>
    <p:sldId id="410" r:id="rId115"/>
    <p:sldId id="411" r:id="rId116"/>
    <p:sldId id="412" r:id="rId117"/>
    <p:sldId id="413" r:id="rId118"/>
    <p:sldId id="414" r:id="rId119"/>
    <p:sldId id="282" r:id="rId120"/>
    <p:sldId id="416" r:id="rId121"/>
    <p:sldId id="420" r:id="rId122"/>
    <p:sldId id="423" r:id="rId123"/>
    <p:sldId id="424" r:id="rId124"/>
    <p:sldId id="425" r:id="rId125"/>
    <p:sldId id="426" r:id="rId126"/>
    <p:sldId id="427" r:id="rId127"/>
    <p:sldId id="428" r:id="rId128"/>
    <p:sldId id="429" r:id="rId129"/>
    <p:sldId id="430" r:id="rId130"/>
    <p:sldId id="271" r:id="rId131"/>
    <p:sldId id="272" r:id="rId132"/>
    <p:sldId id="273" r:id="rId133"/>
    <p:sldId id="274" r:id="rId134"/>
    <p:sldId id="431" r:id="rId135"/>
    <p:sldId id="432" r:id="rId136"/>
    <p:sldId id="433" r:id="rId137"/>
    <p:sldId id="434" r:id="rId138"/>
    <p:sldId id="435" r:id="rId139"/>
    <p:sldId id="436" r:id="rId140"/>
    <p:sldId id="437" r:id="rId141"/>
    <p:sldId id="438" r:id="rId142"/>
    <p:sldId id="439" r:id="rId143"/>
    <p:sldId id="284" r:id="rId144"/>
    <p:sldId id="440" r:id="rId145"/>
    <p:sldId id="441" r:id="rId146"/>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DBDB"/>
    <a:srgbClr val="002F6C"/>
    <a:srgbClr val="FFC000"/>
    <a:srgbClr val="2F468A"/>
    <a:srgbClr val="3C58AD"/>
    <a:srgbClr val="D55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65" autoAdjust="0"/>
    <p:restoredTop sz="72036"/>
  </p:normalViewPr>
  <p:slideViewPr>
    <p:cSldViewPr snapToGrid="0">
      <p:cViewPr varScale="1">
        <p:scale>
          <a:sx n="102" d="100"/>
          <a:sy n="102" d="100"/>
        </p:scale>
        <p:origin x="1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9829A-C801-414B-9062-70F3EA61D97A}" type="datetimeFigureOut">
              <a:rPr lang="en-US" smtClean="0"/>
              <a:t>4/6/20</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A99D1-313B-447B-B1F7-051EC4AE5B8B}" type="slidenum">
              <a:rPr lang="en-US" smtClean="0"/>
              <a:t>‹#›</a:t>
            </a:fld>
            <a:endParaRPr lang="en-US"/>
          </a:p>
        </p:txBody>
      </p:sp>
    </p:spTree>
    <p:extLst>
      <p:ext uri="{BB962C8B-B14F-4D97-AF65-F5344CB8AC3E}">
        <p14:creationId xmlns:p14="http://schemas.microsoft.com/office/powerpoint/2010/main" val="178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A99D1-313B-447B-B1F7-051EC4AE5B8B}" type="slidenum">
              <a:rPr lang="en-US" smtClean="0"/>
              <a:t>1</a:t>
            </a:fld>
            <a:endParaRPr lang="en-US"/>
          </a:p>
        </p:txBody>
      </p:sp>
    </p:spTree>
    <p:extLst>
      <p:ext uri="{BB962C8B-B14F-4D97-AF65-F5344CB8AC3E}">
        <p14:creationId xmlns:p14="http://schemas.microsoft.com/office/powerpoint/2010/main" val="417479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CA99D1-313B-447B-B1F7-051EC4AE5B8B}" type="slidenum">
              <a:rPr lang="en-US" smtClean="0"/>
              <a:t>30</a:t>
            </a:fld>
            <a:endParaRPr lang="en-US"/>
          </a:p>
        </p:txBody>
      </p:sp>
    </p:spTree>
    <p:extLst>
      <p:ext uri="{BB962C8B-B14F-4D97-AF65-F5344CB8AC3E}">
        <p14:creationId xmlns:p14="http://schemas.microsoft.com/office/powerpoint/2010/main" val="30061560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f78123790_0_2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f78123790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LIF: Learning Index Framework</a:t>
            </a:r>
            <a:endParaRPr/>
          </a:p>
          <a:p>
            <a:pPr marL="457200" lvl="0" indent="-298450" algn="l" rtl="0">
              <a:spcBef>
                <a:spcPts val="0"/>
              </a:spcBef>
              <a:spcAft>
                <a:spcPts val="0"/>
              </a:spcAft>
              <a:buSzPts val="1100"/>
              <a:buChar char="●"/>
            </a:pPr>
            <a:r>
              <a:rPr lang="en"/>
              <a:t>RIM: Recursive Model Index</a:t>
            </a:r>
            <a:endParaRPr/>
          </a:p>
          <a:p>
            <a:pPr marL="0" lvl="0" indent="0" algn="l" rtl="0">
              <a:spcBef>
                <a:spcPts val="0"/>
              </a:spcBef>
              <a:spcAft>
                <a:spcPts val="0"/>
              </a:spcAft>
              <a:buNone/>
            </a:pPr>
            <a:r>
              <a:rPr lang="en"/>
              <a:t>Experiment: Index real valued keys (Integers and Strings)</a:t>
            </a:r>
            <a:endParaRPr/>
          </a:p>
          <a:p>
            <a:pPr marL="0" lvl="0" indent="0" algn="l" rtl="0">
              <a:spcBef>
                <a:spcPts val="0"/>
              </a:spcBef>
              <a:spcAft>
                <a:spcPts val="0"/>
              </a:spcAft>
              <a:buNone/>
            </a:pPr>
            <a:r>
              <a:rPr lang="en"/>
              <a:t>Strings: Turn strings into features of model (efficient yet expressive model)</a:t>
            </a:r>
            <a:endParaRPr/>
          </a:p>
          <a:p>
            <a:pPr marL="0" lvl="0" indent="0" algn="l" rtl="0">
              <a:spcBef>
                <a:spcPts val="0"/>
              </a:spcBef>
              <a:spcAft>
                <a:spcPts val="0"/>
              </a:spcAft>
              <a:buNone/>
            </a:pPr>
            <a:r>
              <a:rPr lang="en"/>
              <a:t>Training times were all very fast</a:t>
            </a:r>
            <a:endParaRPr/>
          </a:p>
        </p:txBody>
      </p:sp>
    </p:spTree>
    <p:extLst>
      <p:ext uri="{BB962C8B-B14F-4D97-AF65-F5344CB8AC3E}">
        <p14:creationId xmlns:p14="http://schemas.microsoft.com/office/powerpoint/2010/main" val="26184633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f78123790_0_26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f78123790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Integer Data Sets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LIF: Learning Index Framework</a:t>
            </a:r>
            <a:endParaRPr/>
          </a:p>
          <a:p>
            <a:pPr marL="457200" lvl="0" indent="-298450" algn="l" rtl="0">
              <a:spcBef>
                <a:spcPts val="0"/>
              </a:spcBef>
              <a:spcAft>
                <a:spcPts val="0"/>
              </a:spcAft>
              <a:buSzPts val="1100"/>
              <a:buChar char="●"/>
            </a:pPr>
            <a:r>
              <a:rPr lang="en"/>
              <a:t>RIM: Recursive Model Index</a:t>
            </a:r>
            <a:endParaRPr/>
          </a:p>
          <a:p>
            <a:pPr marL="0" lvl="0" indent="0" algn="l" rtl="0">
              <a:spcBef>
                <a:spcPts val="0"/>
              </a:spcBef>
              <a:spcAft>
                <a:spcPts val="0"/>
              </a:spcAft>
              <a:buNone/>
            </a:pPr>
            <a:endParaRPr/>
          </a:p>
          <a:p>
            <a:pPr marL="0" lvl="0" indent="0" algn="l" rtl="0">
              <a:spcBef>
                <a:spcPts val="0"/>
              </a:spcBef>
              <a:spcAft>
                <a:spcPts val="0"/>
              </a:spcAft>
              <a:buNone/>
            </a:pPr>
            <a:r>
              <a:rPr lang="en"/>
              <a:t>128 is highlighted as reference point because it provides best lookup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Learned Indexes 1.5 - 3x faster while being 2x smaller</a:t>
            </a:r>
            <a:endParaRPr/>
          </a:p>
        </p:txBody>
      </p:sp>
    </p:spTree>
    <p:extLst>
      <p:ext uri="{BB962C8B-B14F-4D97-AF65-F5344CB8AC3E}">
        <p14:creationId xmlns:p14="http://schemas.microsoft.com/office/powerpoint/2010/main" val="544978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f78123790_0_27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f7812379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String Datasets</a:t>
            </a:r>
            <a:endParaRPr/>
          </a:p>
          <a:p>
            <a:pPr marL="457200" lvl="0" indent="-298450" algn="l" rtl="0">
              <a:spcBef>
                <a:spcPts val="0"/>
              </a:spcBef>
              <a:spcAft>
                <a:spcPts val="0"/>
              </a:spcAft>
              <a:buSzPts val="1100"/>
              <a:buChar char="●"/>
            </a:pPr>
            <a:r>
              <a:rPr lang="en"/>
              <a:t>Speedups for Learned Indexes over B-Trees for strings not as prominent (3x, just 1.12x here)</a:t>
            </a:r>
            <a:endParaRPr/>
          </a:p>
          <a:p>
            <a:pPr marL="457200" lvl="0" indent="-298450" algn="l" rtl="0">
              <a:spcBef>
                <a:spcPts val="0"/>
              </a:spcBef>
              <a:spcAft>
                <a:spcPts val="0"/>
              </a:spcAft>
              <a:buSzPts val="1100"/>
              <a:buChar char="●"/>
            </a:pPr>
            <a:r>
              <a:rPr lang="en"/>
              <a:t>High cost of model execution - potentially removed by GPUs/TPUs</a:t>
            </a:r>
            <a:endParaRPr/>
          </a:p>
          <a:p>
            <a:pPr marL="457200" lvl="0" indent="-298450" algn="l" rtl="0">
              <a:spcBef>
                <a:spcPts val="0"/>
              </a:spcBef>
              <a:spcAft>
                <a:spcPts val="0"/>
              </a:spcAft>
              <a:buSzPts val="1100"/>
              <a:buChar char="●"/>
            </a:pPr>
            <a:r>
              <a:rPr lang="en"/>
              <a:t>Searching over strings more expensive =&gt; higher precision pays off</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LIF: Learning Index Framework</a:t>
            </a:r>
            <a:endParaRPr/>
          </a:p>
          <a:p>
            <a:pPr marL="457200" lvl="0" indent="-298450" algn="l" rtl="0">
              <a:spcBef>
                <a:spcPts val="0"/>
              </a:spcBef>
              <a:spcAft>
                <a:spcPts val="0"/>
              </a:spcAft>
              <a:buSzPts val="1100"/>
              <a:buChar char="●"/>
            </a:pPr>
            <a:r>
              <a:rPr lang="en"/>
              <a:t>RIM: Recursive Model Index</a:t>
            </a:r>
            <a:endParaRPr/>
          </a:p>
        </p:txBody>
      </p:sp>
    </p:spTree>
    <p:extLst>
      <p:ext uri="{BB962C8B-B14F-4D97-AF65-F5344CB8AC3E}">
        <p14:creationId xmlns:p14="http://schemas.microsoft.com/office/powerpoint/2010/main" val="22262091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f78123790_0_26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f78123790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 not report on search processes other than binary search OR hybrid models, did not provide significant benefits</a:t>
            </a:r>
            <a:endParaRPr/>
          </a:p>
        </p:txBody>
      </p:sp>
    </p:spTree>
    <p:extLst>
      <p:ext uri="{BB962C8B-B14F-4D97-AF65-F5344CB8AC3E}">
        <p14:creationId xmlns:p14="http://schemas.microsoft.com/office/powerpoint/2010/main" val="30613437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f81014135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f810141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 alternative baselines against learned indexes:</a:t>
            </a:r>
            <a:endParaRPr/>
          </a:p>
          <a:p>
            <a:pPr marL="457200" lvl="0" indent="-298450" algn="l" rtl="0">
              <a:spcBef>
                <a:spcPts val="0"/>
              </a:spcBef>
              <a:spcAft>
                <a:spcPts val="0"/>
              </a:spcAft>
              <a:buSzPts val="1100"/>
              <a:buChar char="●"/>
            </a:pPr>
            <a:r>
              <a:rPr lang="en"/>
              <a:t>Hierarchical Lookup Tables: Fixed size + structure, highly optimized w/ AVX instructions</a:t>
            </a:r>
            <a:endParaRPr/>
          </a:p>
          <a:p>
            <a:pPr marL="457200" lvl="0" indent="-298450" algn="l" rtl="0">
              <a:spcBef>
                <a:spcPts val="0"/>
              </a:spcBef>
              <a:spcAft>
                <a:spcPts val="0"/>
              </a:spcAft>
              <a:buSzPts val="1100"/>
              <a:buChar char="●"/>
            </a:pPr>
            <a:r>
              <a:rPr lang="en"/>
              <a:t>FAST: SIMD optimized data structure, size super big b/c alignment requirement</a:t>
            </a:r>
            <a:endParaRPr/>
          </a:p>
          <a:p>
            <a:pPr marL="457200" lvl="0" indent="-298450" algn="l" rtl="0">
              <a:spcBef>
                <a:spcPts val="0"/>
              </a:spcBef>
              <a:spcAft>
                <a:spcPts val="0"/>
              </a:spcAft>
              <a:buSzPts val="1100"/>
              <a:buChar char="●"/>
            </a:pPr>
            <a:r>
              <a:rPr lang="en"/>
              <a:t>Fixed Size B-Tree</a:t>
            </a:r>
            <a:endParaRPr/>
          </a:p>
          <a:p>
            <a:pPr marL="457200" lvl="0" indent="-298450" algn="l" rtl="0">
              <a:spcBef>
                <a:spcPts val="0"/>
              </a:spcBef>
              <a:spcAft>
                <a:spcPts val="0"/>
              </a:spcAft>
              <a:buSzPts val="1100"/>
              <a:buChar char="●"/>
            </a:pPr>
            <a:r>
              <a:rPr lang="en"/>
              <a:t>Comparison: Lognormal data w/ eight byte pointer payload</a:t>
            </a:r>
            <a:endParaRPr/>
          </a:p>
        </p:txBody>
      </p:sp>
    </p:spTree>
    <p:extLst>
      <p:ext uri="{BB962C8B-B14F-4D97-AF65-F5344CB8AC3E}">
        <p14:creationId xmlns:p14="http://schemas.microsoft.com/office/powerpoint/2010/main" val="21613360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f78123790_0_10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f7812379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4022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f78123790_0_1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f7812379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Collisions are extremely expensive (essentially the job of the hashmap)</a:t>
            </a:r>
            <a:endParaRPr/>
          </a:p>
          <a:p>
            <a:pPr marL="457200" lvl="0" indent="-298450" algn="l" rtl="0">
              <a:spcBef>
                <a:spcPts val="0"/>
              </a:spcBef>
              <a:spcAft>
                <a:spcPts val="0"/>
              </a:spcAft>
              <a:buSzPts val="1100"/>
              <a:buChar char="●"/>
            </a:pPr>
            <a:r>
              <a:rPr lang="en"/>
              <a:t>Think about hashmap as learned model, same ideas as in B Trees also apply</a:t>
            </a:r>
            <a:endParaRPr/>
          </a:p>
          <a:p>
            <a:pPr marL="457200" lvl="0" indent="-298450" algn="l" rtl="0">
              <a:spcBef>
                <a:spcPts val="0"/>
              </a:spcBef>
              <a:spcAft>
                <a:spcPts val="0"/>
              </a:spcAft>
              <a:buSzPts val="1100"/>
              <a:buChar char="●"/>
            </a:pPr>
            <a:r>
              <a:rPr lang="en"/>
              <a:t>Model learns CDF, use function as hash (very cheap model, just learning CDF)</a:t>
            </a:r>
            <a:endParaRPr/>
          </a:p>
          <a:p>
            <a:pPr marL="457200" lvl="0" indent="-298450" algn="l" rtl="0">
              <a:spcBef>
                <a:spcPts val="0"/>
              </a:spcBef>
              <a:spcAft>
                <a:spcPts val="0"/>
              </a:spcAft>
              <a:buSzPts val="1100"/>
              <a:buChar char="●"/>
            </a:pPr>
            <a:r>
              <a:rPr lang="en"/>
              <a:t>Idea of perfection: we know about every key that we care about (as long as reads, updates needed w/ more insertions)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823342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f78123790_0_16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f78123790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A bit of controversy: Authors did not use the state of the art hash function</a:t>
            </a:r>
            <a:endParaRPr>
              <a:solidFill>
                <a:schemeClr val="dk1"/>
              </a:solidFill>
            </a:endParaRPr>
          </a:p>
          <a:p>
            <a:pPr marL="457200" lvl="0" indent="-298450" algn="l" rtl="0">
              <a:spcBef>
                <a:spcPts val="0"/>
              </a:spcBef>
              <a:spcAft>
                <a:spcPts val="0"/>
              </a:spcAft>
              <a:buSzPts val="1100"/>
              <a:buChar char="●"/>
            </a:pPr>
            <a:r>
              <a:rPr lang="en"/>
              <a:t>Random hash function versus learned model</a:t>
            </a:r>
            <a:endParaRPr/>
          </a:p>
          <a:p>
            <a:pPr marL="457200" lvl="0" indent="-298450" algn="l" rtl="0">
              <a:spcBef>
                <a:spcPts val="0"/>
              </a:spcBef>
              <a:spcAft>
                <a:spcPts val="0"/>
              </a:spcAft>
              <a:buSzPts val="1100"/>
              <a:buChar char="●"/>
            </a:pPr>
            <a:r>
              <a:rPr lang="en"/>
              <a:t>Roughly 35% range vs. learned model has drastic reduction</a:t>
            </a:r>
            <a:endParaRPr/>
          </a:p>
        </p:txBody>
      </p:sp>
    </p:spTree>
    <p:extLst>
      <p:ext uri="{BB962C8B-B14F-4D97-AF65-F5344CB8AC3E}">
        <p14:creationId xmlns:p14="http://schemas.microsoft.com/office/powerpoint/2010/main" val="26338575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f78123790_0_1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f78123790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Left hand graph demonstrates longer lookup time in exchange for space reduction (proves that fewer collisions occurs), higher amount of utilization</a:t>
            </a:r>
            <a:endParaRPr/>
          </a:p>
          <a:p>
            <a:pPr marL="457200" lvl="0" indent="-298450" algn="l" rtl="0">
              <a:spcBef>
                <a:spcPts val="0"/>
              </a:spcBef>
              <a:spcAft>
                <a:spcPts val="0"/>
              </a:spcAft>
              <a:buSzPts val="1100"/>
              <a:buChar char="●"/>
            </a:pPr>
            <a:r>
              <a:rPr lang="en"/>
              <a:t>Ultimately, benefits of learned model in hash map is highly consequential and dependent upon the usage and architecture of the hashmap itself.</a:t>
            </a:r>
            <a:endParaRPr/>
          </a:p>
        </p:txBody>
      </p:sp>
    </p:spTree>
    <p:extLst>
      <p:ext uri="{BB962C8B-B14F-4D97-AF65-F5344CB8AC3E}">
        <p14:creationId xmlns:p14="http://schemas.microsoft.com/office/powerpoint/2010/main" val="4096853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f78123790_0_1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f7812379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Traditional Logic:</a:t>
            </a:r>
            <a:endParaRPr/>
          </a:p>
          <a:p>
            <a:pPr marL="457200" lvl="0" indent="-298450" algn="l" rtl="0">
              <a:spcBef>
                <a:spcPts val="0"/>
              </a:spcBef>
              <a:spcAft>
                <a:spcPts val="0"/>
              </a:spcAft>
              <a:buSzPts val="1100"/>
              <a:buChar char="●"/>
            </a:pPr>
            <a:r>
              <a:rPr lang="en"/>
              <a:t>Probabilistic Data structure</a:t>
            </a:r>
            <a:endParaRPr/>
          </a:p>
          <a:p>
            <a:pPr marL="457200" lvl="0" indent="-298450" algn="l" rtl="0">
              <a:spcBef>
                <a:spcPts val="0"/>
              </a:spcBef>
              <a:spcAft>
                <a:spcPts val="0"/>
              </a:spcAft>
              <a:buSzPts val="1100"/>
              <a:buChar char="●"/>
            </a:pPr>
            <a:r>
              <a:rPr lang="en"/>
              <a:t>Test whether element is a member of a set</a:t>
            </a:r>
            <a:endParaRPr/>
          </a:p>
          <a:p>
            <a:pPr marL="457200" lvl="0" indent="-298450" algn="l" rtl="0">
              <a:spcBef>
                <a:spcPts val="0"/>
              </a:spcBef>
              <a:spcAft>
                <a:spcPts val="0"/>
              </a:spcAft>
              <a:buSzPts val="1100"/>
              <a:buChar char="●"/>
            </a:pPr>
            <a:r>
              <a:rPr lang="en"/>
              <a:t>Take a key, pass into multiple hash functions</a:t>
            </a:r>
            <a:endParaRPr/>
          </a:p>
          <a:p>
            <a:pPr marL="457200" lvl="0" indent="-298450" algn="l" rtl="0">
              <a:spcBef>
                <a:spcPts val="0"/>
              </a:spcBef>
              <a:spcAft>
                <a:spcPts val="0"/>
              </a:spcAft>
              <a:buSzPts val="1100"/>
              <a:buChar char="●"/>
            </a:pPr>
            <a:r>
              <a:rPr lang="en"/>
              <a:t>Bit array serves as a lookup (if any position is a 0, then return false  / not in storage)</a:t>
            </a:r>
            <a:endParaRPr/>
          </a:p>
          <a:p>
            <a:pPr marL="457200" lvl="0" indent="-298450" algn="l" rtl="0">
              <a:spcBef>
                <a:spcPts val="0"/>
              </a:spcBef>
              <a:spcAft>
                <a:spcPts val="0"/>
              </a:spcAft>
              <a:buSzPts val="1100"/>
              <a:buChar char="●"/>
            </a:pPr>
            <a:r>
              <a:rPr lang="en"/>
              <a:t>Machine Learning wise - Binary Classification (1/0 Membership)</a:t>
            </a:r>
            <a:endParaRPr/>
          </a:p>
        </p:txBody>
      </p:sp>
    </p:spTree>
    <p:extLst>
      <p:ext uri="{BB962C8B-B14F-4D97-AF65-F5344CB8AC3E}">
        <p14:creationId xmlns:p14="http://schemas.microsoft.com/office/powerpoint/2010/main" val="78484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31</a:t>
            </a:fld>
            <a:endParaRPr lang="en-US"/>
          </a:p>
        </p:txBody>
      </p:sp>
    </p:spTree>
    <p:extLst>
      <p:ext uri="{BB962C8B-B14F-4D97-AF65-F5344CB8AC3E}">
        <p14:creationId xmlns:p14="http://schemas.microsoft.com/office/powerpoint/2010/main" val="41736255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f78123790_0_19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f78123790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264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f78123790_0_20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f7812379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Random hash function versus learned model</a:t>
            </a:r>
            <a:endParaRPr/>
          </a:p>
          <a:p>
            <a:pPr marL="457200" lvl="0" indent="-298450" algn="l" rtl="0">
              <a:spcBef>
                <a:spcPts val="0"/>
              </a:spcBef>
              <a:spcAft>
                <a:spcPts val="0"/>
              </a:spcAft>
              <a:buSzPts val="1100"/>
              <a:buChar char="●"/>
            </a:pPr>
            <a:r>
              <a:rPr lang="en"/>
              <a:t>Roughly 35% range vs. learned model has drastic reduction</a:t>
            </a:r>
            <a:endParaRPr/>
          </a:p>
        </p:txBody>
      </p:sp>
    </p:spTree>
    <p:extLst>
      <p:ext uri="{BB962C8B-B14F-4D97-AF65-F5344CB8AC3E}">
        <p14:creationId xmlns:p14="http://schemas.microsoft.com/office/powerpoint/2010/main" val="15512220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f78123790_0_8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f7812379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Section 6 a laundry list of research directions </a:t>
            </a:r>
            <a:endParaRPr/>
          </a:p>
          <a:p>
            <a:pPr marL="457200" lvl="0" indent="-298450" algn="l" rtl="0">
              <a:spcBef>
                <a:spcPts val="0"/>
              </a:spcBef>
              <a:spcAft>
                <a:spcPts val="0"/>
              </a:spcAft>
              <a:buSzPts val="1100"/>
              <a:buChar char="●"/>
            </a:pPr>
            <a:r>
              <a:rPr lang="en"/>
              <a:t>B-Tree Variants: B+ Tree, red black tree, T-Trees, balanced trees</a:t>
            </a:r>
            <a:endParaRPr/>
          </a:p>
        </p:txBody>
      </p:sp>
    </p:spTree>
    <p:extLst>
      <p:ext uri="{BB962C8B-B14F-4D97-AF65-F5344CB8AC3E}">
        <p14:creationId xmlns:p14="http://schemas.microsoft.com/office/powerpoint/2010/main" val="25301955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f78123790_0_9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f7812379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79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32</a:t>
            </a:fld>
            <a:endParaRPr lang="en-US"/>
          </a:p>
        </p:txBody>
      </p:sp>
    </p:spTree>
    <p:extLst>
      <p:ext uri="{BB962C8B-B14F-4D97-AF65-F5344CB8AC3E}">
        <p14:creationId xmlns:p14="http://schemas.microsoft.com/office/powerpoint/2010/main" val="1690323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33</a:t>
            </a:fld>
            <a:endParaRPr lang="en-US"/>
          </a:p>
        </p:txBody>
      </p:sp>
    </p:spTree>
    <p:extLst>
      <p:ext uri="{BB962C8B-B14F-4D97-AF65-F5344CB8AC3E}">
        <p14:creationId xmlns:p14="http://schemas.microsoft.com/office/powerpoint/2010/main" val="274826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34</a:t>
            </a:fld>
            <a:endParaRPr lang="en-US"/>
          </a:p>
        </p:txBody>
      </p:sp>
    </p:spTree>
    <p:extLst>
      <p:ext uri="{BB962C8B-B14F-4D97-AF65-F5344CB8AC3E}">
        <p14:creationId xmlns:p14="http://schemas.microsoft.com/office/powerpoint/2010/main" val="421452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35</a:t>
            </a:fld>
            <a:endParaRPr lang="en-US"/>
          </a:p>
        </p:txBody>
      </p:sp>
    </p:spTree>
    <p:extLst>
      <p:ext uri="{BB962C8B-B14F-4D97-AF65-F5344CB8AC3E}">
        <p14:creationId xmlns:p14="http://schemas.microsoft.com/office/powerpoint/2010/main" val="246818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36</a:t>
            </a:fld>
            <a:endParaRPr lang="en-US"/>
          </a:p>
        </p:txBody>
      </p:sp>
    </p:spTree>
    <p:extLst>
      <p:ext uri="{BB962C8B-B14F-4D97-AF65-F5344CB8AC3E}">
        <p14:creationId xmlns:p14="http://schemas.microsoft.com/office/powerpoint/2010/main" val="111023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NVM, fragmentation is a more severe issue. DRAM can accept a reasonable level of fragmentation because data occupation tends to be temporary.</a:t>
            </a:r>
          </a:p>
          <a:p>
            <a:pPr marL="171450" indent="-171450">
              <a:buFont typeface="Arial" panose="020B0604020202020204" pitchFamily="34" charset="0"/>
              <a:buChar char="•"/>
            </a:pPr>
            <a:r>
              <a:rPr lang="en-US" dirty="0"/>
              <a:t>It is OK to waste some space for a short while. But for NVM, data occupation is supposed to be permanent.</a:t>
            </a:r>
          </a:p>
        </p:txBody>
      </p:sp>
      <p:sp>
        <p:nvSpPr>
          <p:cNvPr id="4" name="Slide Number Placeholder 3"/>
          <p:cNvSpPr>
            <a:spLocks noGrp="1"/>
          </p:cNvSpPr>
          <p:nvPr>
            <p:ph type="sldNum" sz="quarter" idx="10"/>
          </p:nvPr>
        </p:nvSpPr>
        <p:spPr/>
        <p:txBody>
          <a:bodyPr/>
          <a:lstStyle/>
          <a:p>
            <a:fld id="{6A58154A-DD23-4561-94F7-417B281E8941}" type="slidenum">
              <a:rPr lang="en-US" smtClean="0"/>
              <a:t>37</a:t>
            </a:fld>
            <a:endParaRPr lang="en-US"/>
          </a:p>
        </p:txBody>
      </p:sp>
    </p:spTree>
    <p:extLst>
      <p:ext uri="{BB962C8B-B14F-4D97-AF65-F5344CB8AC3E}">
        <p14:creationId xmlns:p14="http://schemas.microsoft.com/office/powerpoint/2010/main" val="175351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the transaction is interrupted by a crash, it must either roll back to the beginning state, or roll forward to the end state. To maintain such crash consistency, we cannot directly update A and B in-place.</a:t>
            </a:r>
          </a:p>
          <a:p>
            <a:pPr marL="171450" indent="-171450">
              <a:buFont typeface="Arial" panose="020B0604020202020204" pitchFamily="34" charset="0"/>
              <a:buChar char="•"/>
            </a:pPr>
            <a:r>
              <a:rPr lang="en-US" dirty="0"/>
              <a:t>Instead, we have to first log the new values in a special logging area.</a:t>
            </a:r>
          </a:p>
          <a:p>
            <a:pPr marL="171450" indent="-171450">
              <a:buFont typeface="Arial" panose="020B0604020202020204" pitchFamily="34" charset="0"/>
              <a:buChar char="•"/>
            </a:pPr>
            <a:r>
              <a:rPr lang="en-US" dirty="0"/>
              <a:t>Only after that, we update A and B in-place. Suppose the transaction is crashed. We can roll forward the transaction using the new values </a:t>
            </a:r>
            <a:r>
              <a:rPr lang="en-US" altLang="zh-CN" dirty="0"/>
              <a:t>in the log</a:t>
            </a:r>
            <a:r>
              <a:rPr lang="en-US" dirty="0"/>
              <a:t>. So, there is nothing wrong with crash consistency. But we can see that A and B are both written twice, once in the log, and once in the home. Such write-twice behavior largely reduces the write throughput of NVM and increases its wear-out. Wear-out is also critical for NVM because its endurance is limited.</a:t>
            </a:r>
          </a:p>
        </p:txBody>
      </p:sp>
      <p:sp>
        <p:nvSpPr>
          <p:cNvPr id="4" name="Slide Number Placeholder 3"/>
          <p:cNvSpPr>
            <a:spLocks noGrp="1"/>
          </p:cNvSpPr>
          <p:nvPr>
            <p:ph type="sldNum" sz="quarter" idx="10"/>
          </p:nvPr>
        </p:nvSpPr>
        <p:spPr/>
        <p:txBody>
          <a:bodyPr/>
          <a:lstStyle/>
          <a:p>
            <a:fld id="{6A58154A-DD23-4561-94F7-417B281E8941}" type="slidenum">
              <a:rPr lang="en-US" smtClean="0"/>
              <a:t>38</a:t>
            </a:fld>
            <a:endParaRPr lang="en-US"/>
          </a:p>
        </p:txBody>
      </p:sp>
    </p:spTree>
    <p:extLst>
      <p:ext uri="{BB962C8B-B14F-4D97-AF65-F5344CB8AC3E}">
        <p14:creationId xmlns:p14="http://schemas.microsoft.com/office/powerpoint/2010/main" val="342704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39</a:t>
            </a:fld>
            <a:endParaRPr lang="en-US"/>
          </a:p>
        </p:txBody>
      </p:sp>
    </p:spTree>
    <p:extLst>
      <p:ext uri="{BB962C8B-B14F-4D97-AF65-F5344CB8AC3E}">
        <p14:creationId xmlns:p14="http://schemas.microsoft.com/office/powerpoint/2010/main" val="350726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74D14-69DD-E84D-B48E-B78A9D46218F}" type="slidenum">
              <a:rPr lang="en-US" smtClean="0"/>
              <a:t>5</a:t>
            </a:fld>
            <a:endParaRPr lang="en-US" dirty="0"/>
          </a:p>
        </p:txBody>
      </p:sp>
    </p:spTree>
    <p:extLst>
      <p:ext uri="{BB962C8B-B14F-4D97-AF65-F5344CB8AC3E}">
        <p14:creationId xmlns:p14="http://schemas.microsoft.com/office/powerpoint/2010/main" val="408894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log-structured NVMM is a user-space library by which applications can allocate or free NVM space and access NVM data through transactions.</a:t>
            </a:r>
          </a:p>
          <a:p>
            <a:pPr marL="171450" indent="-171450">
              <a:buFont typeface="Arial" panose="020B0604020202020204" pitchFamily="34" charset="0"/>
              <a:buChar char="•"/>
            </a:pPr>
            <a:r>
              <a:rPr lang="en-US" dirty="0"/>
              <a:t>This library manages part of the physical NVM that is assigned to a certain application. We assume OS decides which NVM part is assigned. Our library just maps whatever given NVM to the process memory space.</a:t>
            </a:r>
          </a:p>
          <a:p>
            <a:pPr marL="171450" indent="-171450">
              <a:buFont typeface="Arial" panose="020B0604020202020204" pitchFamily="34" charset="0"/>
              <a:buChar char="•"/>
            </a:pPr>
            <a:r>
              <a:rPr lang="en-US" dirty="0"/>
              <a:t>Then, the whole NVM space is organized as a large append-only log. There is no separate log and home areas.</a:t>
            </a:r>
          </a:p>
          <a:p>
            <a:pPr marL="171450" indent="-171450">
              <a:buFont typeface="Arial" panose="020B0604020202020204" pitchFamily="34" charset="0"/>
              <a:buChar char="•"/>
            </a:pPr>
            <a:r>
              <a:rPr lang="en-US" dirty="0"/>
              <a:t>When there is an allocation or write, the new data is always added to the end of the log. </a:t>
            </a:r>
          </a:p>
          <a:p>
            <a:pPr marL="171450" indent="-171450">
              <a:buFont typeface="Arial" panose="020B0604020202020204" pitchFamily="34" charset="0"/>
              <a:buChar char="•"/>
            </a:pPr>
            <a:r>
              <a:rPr lang="en-US" dirty="0"/>
              <a:t>An address translation mechanism translates an address in application view to the real address in the log. So, every NVM access has to call an address translate function. Internally, our library maintains an address mapping structure to perform the translation. In our system, we put address mappings in DRAM for better performance. If the address mappings are lost due to a crash, they can be rebuilt from the log. So, access or update to address mappings does not involve NVM.</a:t>
            </a:r>
          </a:p>
        </p:txBody>
      </p:sp>
      <p:sp>
        <p:nvSpPr>
          <p:cNvPr id="4" name="Slide Number Placeholder 3"/>
          <p:cNvSpPr>
            <a:spLocks noGrp="1"/>
          </p:cNvSpPr>
          <p:nvPr>
            <p:ph type="sldNum" sz="quarter" idx="10"/>
          </p:nvPr>
        </p:nvSpPr>
        <p:spPr/>
        <p:txBody>
          <a:bodyPr/>
          <a:lstStyle/>
          <a:p>
            <a:fld id="{6A58154A-DD23-4561-94F7-417B281E8941}" type="slidenum">
              <a:rPr lang="en-US" smtClean="0"/>
              <a:t>40</a:t>
            </a:fld>
            <a:endParaRPr lang="en-US"/>
          </a:p>
        </p:txBody>
      </p:sp>
    </p:spTree>
    <p:extLst>
      <p:ext uri="{BB962C8B-B14F-4D97-AF65-F5344CB8AC3E}">
        <p14:creationId xmlns:p14="http://schemas.microsoft.com/office/powerpoint/2010/main" val="222108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memory fragmentation, we completely avoid internal fragmentation because all data is compactly appended to the log. There is just no fragment between them.</a:t>
            </a:r>
          </a:p>
          <a:p>
            <a:pPr marL="171450" indent="-171450">
              <a:buFont typeface="Arial" panose="020B0604020202020204" pitchFamily="34" charset="0"/>
              <a:buChar char="•"/>
            </a:pPr>
            <a:r>
              <a:rPr lang="en-US" dirty="0"/>
              <a:t>Meanwhile, external fragmentation still exists. For example, suppose A is updated and the new value is appended to the log. Then the old value is free, making a fragment. We deal with such external fragmentation by log cleaning. Here is what we do.</a:t>
            </a:r>
          </a:p>
          <a:p>
            <a:pPr marL="171450" indent="-171450">
              <a:buFont typeface="Arial" panose="020B0604020202020204" pitchFamily="34" charset="0"/>
              <a:buChar char="•"/>
            </a:pPr>
            <a:r>
              <a:rPr lang="en-US" dirty="0"/>
              <a:t>The huge log physically consists of a linked list of chunks. Periodically, we scan some chunks and collect valid data to a new chunk.</a:t>
            </a:r>
          </a:p>
          <a:p>
            <a:pPr marL="171450" indent="-171450">
              <a:buFont typeface="Arial" panose="020B0604020202020204" pitchFamily="34" charset="0"/>
              <a:buChar char="•"/>
            </a:pPr>
            <a:r>
              <a:rPr lang="en-US" dirty="0"/>
              <a:t>Then, the original chunks can be reused.  So, fragments are gone. After those data movements, we need to update the address mappings accordingly. Essentially, it is the address mapping facility that enables removal of external fragmentation. Overall, our library can effectively overcome the fragmentation issue and reduce memory waste.</a:t>
            </a:r>
          </a:p>
        </p:txBody>
      </p:sp>
      <p:sp>
        <p:nvSpPr>
          <p:cNvPr id="4" name="Slide Number Placeholder 3"/>
          <p:cNvSpPr>
            <a:spLocks noGrp="1"/>
          </p:cNvSpPr>
          <p:nvPr>
            <p:ph type="sldNum" sz="quarter" idx="10"/>
          </p:nvPr>
        </p:nvSpPr>
        <p:spPr/>
        <p:txBody>
          <a:bodyPr/>
          <a:lstStyle/>
          <a:p>
            <a:fld id="{6A58154A-DD23-4561-94F7-417B281E8941}" type="slidenum">
              <a:rPr lang="en-US" smtClean="0"/>
              <a:t>41</a:t>
            </a:fld>
            <a:endParaRPr lang="en-US"/>
          </a:p>
        </p:txBody>
      </p:sp>
    </p:spTree>
    <p:extLst>
      <p:ext uri="{BB962C8B-B14F-4D97-AF65-F5344CB8AC3E}">
        <p14:creationId xmlns:p14="http://schemas.microsoft.com/office/powerpoint/2010/main" val="2897881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the second problem, maintaining crash consistency, we no longer need to write data twice, because we don't have separate log and home areas. The whole NVM is just a log.</a:t>
            </a:r>
          </a:p>
          <a:p>
            <a:pPr marL="171450" indent="-171450">
              <a:buFont typeface="Arial" panose="020B0604020202020204" pitchFamily="34" charset="0"/>
              <a:buChar char="•"/>
            </a:pPr>
            <a:r>
              <a:rPr lang="en-US" dirty="0"/>
              <a:t>Take the transaction for example. Initially, A and B are mapped to some addresses in the log. To update them, we append their new values to the log along with some metadata. The metadata includes a checksum of the new values. Suppose a crash interrupts the transaction. We can verify the checksum on recovery. If it is invalid, we simply truncate the log and discard new values. In this way, we write A and B only once but still guarantees crash consistency. In most cases, we can save a significant amount of write traffic, leading to high throughput and low wear-out. In summary, the log-structured approach solves the two problems. But applying it to the main memory is not as easy as it sounds.</a:t>
            </a:r>
          </a:p>
        </p:txBody>
      </p:sp>
      <p:sp>
        <p:nvSpPr>
          <p:cNvPr id="4" name="Slide Number Placeholder 3"/>
          <p:cNvSpPr>
            <a:spLocks noGrp="1"/>
          </p:cNvSpPr>
          <p:nvPr>
            <p:ph type="sldNum" sz="quarter" idx="10"/>
          </p:nvPr>
        </p:nvSpPr>
        <p:spPr/>
        <p:txBody>
          <a:bodyPr/>
          <a:lstStyle/>
          <a:p>
            <a:fld id="{6A58154A-DD23-4561-94F7-417B281E8941}" type="slidenum">
              <a:rPr lang="en-US" smtClean="0"/>
              <a:t>42</a:t>
            </a:fld>
            <a:endParaRPr lang="en-US"/>
          </a:p>
        </p:txBody>
      </p:sp>
    </p:spTree>
    <p:extLst>
      <p:ext uri="{BB962C8B-B14F-4D97-AF65-F5344CB8AC3E}">
        <p14:creationId xmlns:p14="http://schemas.microsoft.com/office/powerpoint/2010/main" val="1319540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43</a:t>
            </a:fld>
            <a:endParaRPr lang="en-US"/>
          </a:p>
        </p:txBody>
      </p:sp>
    </p:spTree>
    <p:extLst>
      <p:ext uri="{BB962C8B-B14F-4D97-AF65-F5344CB8AC3E}">
        <p14:creationId xmlns:p14="http://schemas.microsoft.com/office/powerpoint/2010/main" val="16212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Although the log-structured approach has been used in filesystems and databases. NVM brings two unique challenges.</a:t>
            </a:r>
          </a:p>
          <a:p>
            <a:pPr marL="171450" indent="-171450">
              <a:buFont typeface="Arial" panose="020B0604020202020204" pitchFamily="34" charset="0"/>
              <a:buChar char="•"/>
            </a:pPr>
            <a:r>
              <a:rPr lang="en-US" dirty="0"/>
              <a:t>First, every NVM access needs address translation, so the frequency is very high, orders of magnitude higher than disk I/</a:t>
            </a:r>
            <a:r>
              <a:rPr lang="en-US" dirty="0" err="1"/>
              <a:t>Os</a:t>
            </a:r>
            <a:r>
              <a:rPr lang="en-US" dirty="0"/>
              <a:t>. That </a:t>
            </a:r>
            <a:r>
              <a:rPr lang="en-US" dirty="0" err="1"/>
              <a:t>requries</a:t>
            </a:r>
            <a:r>
              <a:rPr lang="en-US" dirty="0"/>
              <a:t> very high performance of address translation.</a:t>
            </a:r>
          </a:p>
          <a:p>
            <a:pPr marL="171450" indent="-171450">
              <a:buFont typeface="Arial" panose="020B0604020202020204" pitchFamily="34" charset="0"/>
              <a:buChar char="•"/>
            </a:pPr>
            <a:r>
              <a:rPr lang="en-US" dirty="0"/>
              <a:t>Second, in main memory, the allocation granularity is not equivalent to the access granularity. That means we cannot directly use O(1) data structures like hash table to do the address mapping. In main memory, an application can allocate an area at some address, but access any arbitrary address in that area. So, which address should we use to index that area? Definitely, we cannot map every memory address.</a:t>
            </a:r>
          </a:p>
          <a:p>
            <a:pPr marL="171450" indent="-171450">
              <a:buFont typeface="Arial" panose="020B0604020202020204" pitchFamily="34" charset="0"/>
              <a:buChar char="•"/>
            </a:pPr>
            <a:r>
              <a:rPr lang="en-US" dirty="0"/>
              <a:t>Therefore, the only viable way to map memory addresses is to use a tree data structure. In such a tree, each node holds the starting address and the size of an allocated area. We only need to index the staring address of an allocated area. Different from hash table, a tree maintains the order of indexed addresses. So we can find nearby addresses. For example, an application allocates a 24B area at the address 0xABC0. If the application queries the address 0xABC8, we can go down the tree and find the node 0xABC0 that contains the target address. So, a tree enables using the allocation granularity to serve arbitrary access.</a:t>
            </a:r>
          </a:p>
          <a:p>
            <a:pPr marL="171450" indent="-171450">
              <a:buFont typeface="Arial" panose="020B0604020202020204" pitchFamily="34" charset="0"/>
              <a:buChar char="•"/>
            </a:pPr>
            <a:r>
              <a:rPr lang="en-US" dirty="0"/>
              <a:t>In summary, we need a tree structure for address mapping and the tree has to be very performant.</a:t>
            </a:r>
          </a:p>
        </p:txBody>
      </p:sp>
      <p:sp>
        <p:nvSpPr>
          <p:cNvPr id="4" name="Slide Number Placeholder 3"/>
          <p:cNvSpPr>
            <a:spLocks noGrp="1"/>
          </p:cNvSpPr>
          <p:nvPr>
            <p:ph type="sldNum" sz="quarter" idx="10"/>
          </p:nvPr>
        </p:nvSpPr>
        <p:spPr/>
        <p:txBody>
          <a:bodyPr/>
          <a:lstStyle/>
          <a:p>
            <a:fld id="{6A58154A-DD23-4561-94F7-417B281E8941}" type="slidenum">
              <a:rPr lang="en-US" smtClean="0"/>
              <a:t>44</a:t>
            </a:fld>
            <a:endParaRPr lang="en-US"/>
          </a:p>
        </p:txBody>
      </p:sp>
    </p:spTree>
    <p:extLst>
      <p:ext uri="{BB962C8B-B14F-4D97-AF65-F5344CB8AC3E}">
        <p14:creationId xmlns:p14="http://schemas.microsoft.com/office/powerpoint/2010/main" val="392217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designed four techniques to achieve good enough performance. The first one is two-layer mapping.</a:t>
            </a:r>
          </a:p>
          <a:p>
            <a:pPr marL="171450" indent="-171450">
              <a:buFont typeface="Arial" panose="020B0604020202020204" pitchFamily="34" charset="0"/>
              <a:buChar char="•"/>
            </a:pPr>
            <a:r>
              <a:rPr lang="en-US" dirty="0"/>
              <a:t>The height of a tree determines the average tree operation overhead, so we cut the tree. Particularly, we divide the NVM space into fixed-length partitions, so just O(1) cycles are necessary to find the partition for an address. This is the first layer of mapping.</a:t>
            </a:r>
          </a:p>
          <a:p>
            <a:pPr marL="171450" indent="-171450">
              <a:buFont typeface="Arial" panose="020B0604020202020204" pitchFamily="34" charset="0"/>
              <a:buChar char="•"/>
            </a:pPr>
            <a:r>
              <a:rPr lang="en-US" dirty="0"/>
              <a:t>Then, for each partition, we use a small tree as the second-layer mapping. Since the partition size is very small, typically 4KB, such a partition-local tree has a largely reduced height.</a:t>
            </a:r>
          </a:p>
          <a:p>
            <a:pPr marL="171450" indent="-171450">
              <a:buFont typeface="Arial" panose="020B0604020202020204" pitchFamily="34" charset="0"/>
              <a:buChar char="•"/>
            </a:pPr>
            <a:r>
              <a:rPr lang="en-US" dirty="0"/>
              <a:t>According to our evaluation with various workloads, this optimization improves transaction throughput by almost 40% on average.</a:t>
            </a:r>
          </a:p>
        </p:txBody>
      </p:sp>
      <p:sp>
        <p:nvSpPr>
          <p:cNvPr id="4" name="Slide Number Placeholder 3"/>
          <p:cNvSpPr>
            <a:spLocks noGrp="1"/>
          </p:cNvSpPr>
          <p:nvPr>
            <p:ph type="sldNum" sz="quarter" idx="10"/>
          </p:nvPr>
        </p:nvSpPr>
        <p:spPr/>
        <p:txBody>
          <a:bodyPr/>
          <a:lstStyle/>
          <a:p>
            <a:fld id="{6A58154A-DD23-4561-94F7-417B281E8941}" type="slidenum">
              <a:rPr lang="en-US" smtClean="0"/>
              <a:t>45</a:t>
            </a:fld>
            <a:endParaRPr lang="en-US"/>
          </a:p>
        </p:txBody>
      </p:sp>
    </p:spTree>
    <p:extLst>
      <p:ext uri="{BB962C8B-B14F-4D97-AF65-F5344CB8AC3E}">
        <p14:creationId xmlns:p14="http://schemas.microsoft.com/office/powerpoint/2010/main" val="3646989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second optimization is using the skip list for the tree. A problem with a regular strictly balanced tree like a B-tree is that it requires complex tree balancing operations. As a result, every access to the tree has to hold a lock, which easily becomes the bottleneck.</a:t>
            </a:r>
          </a:p>
          <a:p>
            <a:pPr marL="171450" indent="-171450">
              <a:buFont typeface="Arial" panose="020B0604020202020204" pitchFamily="34" charset="0"/>
              <a:buChar char="•"/>
            </a:pPr>
            <a:r>
              <a:rPr lang="en-US" dirty="0"/>
              <a:t>In contrast, the skip list is a probabilistic tree structure without balancing operations. A skip list consists of several singly linked lists of nodes to form a tree structure. I don't go to details here but what we can achieve is lock-free lookup operations.</a:t>
            </a:r>
          </a:p>
          <a:p>
            <a:pPr marL="171450" indent="-171450">
              <a:buFont typeface="Arial" panose="020B0604020202020204" pitchFamily="34" charset="0"/>
              <a:buChar char="•"/>
            </a:pPr>
            <a:r>
              <a:rPr lang="en-US" dirty="0"/>
              <a:t>Our observation is that avoiding lock for very frequent lookup operations improves the transaction throughput by almost 50% with four threads.</a:t>
            </a:r>
          </a:p>
        </p:txBody>
      </p:sp>
      <p:sp>
        <p:nvSpPr>
          <p:cNvPr id="4" name="Slide Number Placeholder 3"/>
          <p:cNvSpPr>
            <a:spLocks noGrp="1"/>
          </p:cNvSpPr>
          <p:nvPr>
            <p:ph type="sldNum" sz="quarter" idx="10"/>
          </p:nvPr>
        </p:nvSpPr>
        <p:spPr/>
        <p:txBody>
          <a:bodyPr/>
          <a:lstStyle/>
          <a:p>
            <a:fld id="{6A58154A-DD23-4561-94F7-417B281E8941}" type="slidenum">
              <a:rPr lang="en-US" smtClean="0"/>
              <a:t>46</a:t>
            </a:fld>
            <a:endParaRPr lang="en-US"/>
          </a:p>
        </p:txBody>
      </p:sp>
    </p:spTree>
    <p:extLst>
      <p:ext uri="{BB962C8B-B14F-4D97-AF65-F5344CB8AC3E}">
        <p14:creationId xmlns:p14="http://schemas.microsoft.com/office/powerpoint/2010/main" val="368225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47</a:t>
            </a:fld>
            <a:endParaRPr lang="en-US"/>
          </a:p>
        </p:txBody>
      </p:sp>
    </p:spTree>
    <p:extLst>
      <p:ext uri="{BB962C8B-B14F-4D97-AF65-F5344CB8AC3E}">
        <p14:creationId xmlns:p14="http://schemas.microsoft.com/office/powerpoint/2010/main" val="405857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the fourth optimization is hot tree node cache. It is a thread-local hash table that stores references to recently accessed tree nodes.</a:t>
            </a:r>
          </a:p>
          <a:p>
            <a:pPr marL="171450" indent="-171450">
              <a:buFont typeface="Arial" panose="020B0604020202020204" pitchFamily="34" charset="0"/>
              <a:buChar char="•"/>
            </a:pPr>
            <a:r>
              <a:rPr lang="en-US" dirty="0"/>
              <a:t>We make a special design for this hash table. Regularly, we don't want collision in a hash table. But in this case, we deliberately increase the collision. Recall the reason why we need a tree structure instead of a hash table for address mapping. It is the same problem here. Addresses nearby a cached address are not hit in a regular hash table.</a:t>
            </a:r>
          </a:p>
          <a:p>
            <a:pPr marL="171450" indent="-171450">
              <a:buFont typeface="Arial" panose="020B0604020202020204" pitchFamily="34" charset="0"/>
              <a:buChar char="•"/>
            </a:pPr>
            <a:r>
              <a:rPr lang="en-US" dirty="0"/>
              <a:t>So, we came up with a simple solution: use high-order bits of an address as its hash value. Nearby addresses of a cached address tend to be a collision and encounter the cached node. Overall, the tree node cache improves transaction throughput by over 30% on average.</a:t>
            </a:r>
          </a:p>
        </p:txBody>
      </p:sp>
      <p:sp>
        <p:nvSpPr>
          <p:cNvPr id="4" name="Slide Number Placeholder 3"/>
          <p:cNvSpPr>
            <a:spLocks noGrp="1"/>
          </p:cNvSpPr>
          <p:nvPr>
            <p:ph type="sldNum" sz="quarter" idx="10"/>
          </p:nvPr>
        </p:nvSpPr>
        <p:spPr/>
        <p:txBody>
          <a:bodyPr/>
          <a:lstStyle/>
          <a:p>
            <a:fld id="{6A58154A-DD23-4561-94F7-417B281E8941}" type="slidenum">
              <a:rPr lang="en-US" smtClean="0"/>
              <a:t>48</a:t>
            </a:fld>
            <a:endParaRPr lang="en-US"/>
          </a:p>
        </p:txBody>
      </p:sp>
    </p:spTree>
    <p:extLst>
      <p:ext uri="{BB962C8B-B14F-4D97-AF65-F5344CB8AC3E}">
        <p14:creationId xmlns:p14="http://schemas.microsoft.com/office/powerpoint/2010/main" val="326669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49</a:t>
            </a:fld>
            <a:endParaRPr lang="en-US"/>
          </a:p>
        </p:txBody>
      </p:sp>
    </p:spTree>
    <p:extLst>
      <p:ext uri="{BB962C8B-B14F-4D97-AF65-F5344CB8AC3E}">
        <p14:creationId xmlns:p14="http://schemas.microsoft.com/office/powerpoint/2010/main" val="381297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74D14-69DD-E84D-B48E-B78A9D46218F}" type="slidenum">
              <a:rPr lang="en-US" smtClean="0"/>
              <a:t>6</a:t>
            </a:fld>
            <a:endParaRPr lang="en-US" dirty="0"/>
          </a:p>
        </p:txBody>
      </p:sp>
    </p:spTree>
    <p:extLst>
      <p:ext uri="{BB962C8B-B14F-4D97-AF65-F5344CB8AC3E}">
        <p14:creationId xmlns:p14="http://schemas.microsoft.com/office/powerpoint/2010/main" val="637361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50</a:t>
            </a:fld>
            <a:endParaRPr lang="en-US"/>
          </a:p>
        </p:txBody>
      </p:sp>
    </p:spTree>
    <p:extLst>
      <p:ext uri="{BB962C8B-B14F-4D97-AF65-F5344CB8AC3E}">
        <p14:creationId xmlns:p14="http://schemas.microsoft.com/office/powerpoint/2010/main" val="3963941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51</a:t>
            </a:fld>
            <a:endParaRPr lang="en-US"/>
          </a:p>
        </p:txBody>
      </p:sp>
    </p:spTree>
    <p:extLst>
      <p:ext uri="{BB962C8B-B14F-4D97-AF65-F5344CB8AC3E}">
        <p14:creationId xmlns:p14="http://schemas.microsoft.com/office/powerpoint/2010/main" val="477389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52</a:t>
            </a:fld>
            <a:endParaRPr lang="en-US"/>
          </a:p>
        </p:txBody>
      </p:sp>
    </p:spTree>
    <p:extLst>
      <p:ext uri="{BB962C8B-B14F-4D97-AF65-F5344CB8AC3E}">
        <p14:creationId xmlns:p14="http://schemas.microsoft.com/office/powerpoint/2010/main" val="645659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53</a:t>
            </a:fld>
            <a:endParaRPr lang="en-US"/>
          </a:p>
        </p:txBody>
      </p:sp>
    </p:spTree>
    <p:extLst>
      <p:ext uri="{BB962C8B-B14F-4D97-AF65-F5344CB8AC3E}">
        <p14:creationId xmlns:p14="http://schemas.microsoft.com/office/powerpoint/2010/main" val="2879329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8154A-DD23-4561-94F7-417B281E8941}" type="slidenum">
              <a:rPr lang="en-US" smtClean="0"/>
              <a:t>54</a:t>
            </a:fld>
            <a:endParaRPr lang="en-US"/>
          </a:p>
        </p:txBody>
      </p:sp>
    </p:spTree>
    <p:extLst>
      <p:ext uri="{BB962C8B-B14F-4D97-AF65-F5344CB8AC3E}">
        <p14:creationId xmlns:p14="http://schemas.microsoft.com/office/powerpoint/2010/main" val="3465202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25970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PSA:</a:t>
            </a:r>
          </a:p>
          <a:p>
            <a:pPr lvl="0" rtl="0">
              <a:spcBef>
                <a:spcPts val="0"/>
              </a:spcBef>
              <a:buNone/>
            </a:pPr>
            <a:r>
              <a:rPr lang="en" dirty="0"/>
              <a:t>two disjoint sets of processes: </a:t>
            </a:r>
          </a:p>
          <a:p>
            <a:pPr lvl="0" indent="457200" rtl="0">
              <a:spcBef>
                <a:spcPts val="0"/>
              </a:spcBef>
              <a:buNone/>
            </a:pPr>
            <a:r>
              <a:rPr lang="en" dirty="0"/>
              <a:t>stateless worker processes that perform the bulk of the computation when training a model</a:t>
            </a:r>
          </a:p>
          <a:p>
            <a:pPr lvl="0" indent="457200" rtl="0">
              <a:spcBef>
                <a:spcPts val="0"/>
              </a:spcBef>
              <a:buNone/>
            </a:pPr>
            <a:r>
              <a:rPr lang="en" dirty="0"/>
              <a:t>stateful parameter server processes that maintain the current version of the model parameters. </a:t>
            </a:r>
          </a:p>
          <a:p>
            <a:pPr lvl="0" indent="457200" rtl="0">
              <a:spcBef>
                <a:spcPts val="0"/>
              </a:spcBef>
              <a:buNone/>
            </a:pPr>
            <a:endParaRPr dirty="0"/>
          </a:p>
          <a:p>
            <a:pPr marL="0" lvl="0" indent="0" rtl="0">
              <a:spcBef>
                <a:spcPts val="0"/>
              </a:spcBef>
              <a:buNone/>
            </a:pPr>
            <a:r>
              <a:rPr lang="en" dirty="0"/>
              <a:t>The user defines a neural network as a DAG of layers that terminates with a loss function. </a:t>
            </a:r>
          </a:p>
          <a:p>
            <a:pPr marL="0" lvl="0" indent="0" rtl="0">
              <a:spcBef>
                <a:spcPts val="0"/>
              </a:spcBef>
              <a:buNone/>
            </a:pPr>
            <a:r>
              <a:rPr lang="en" dirty="0"/>
              <a:t>A layer is a composition of mathematical operators: </a:t>
            </a:r>
          </a:p>
          <a:p>
            <a:pPr marL="0" lvl="0" indent="457200" rtl="0">
              <a:spcBef>
                <a:spcPts val="0"/>
              </a:spcBef>
              <a:buNone/>
            </a:pPr>
            <a:r>
              <a:rPr lang="en" dirty="0"/>
              <a:t>for example, a fully connected layer multiplies its input by a weight matrix</a:t>
            </a:r>
          </a:p>
          <a:p>
            <a:pPr marL="0" lvl="0" indent="457200" rtl="0">
              <a:spcBef>
                <a:spcPts val="0"/>
              </a:spcBef>
              <a:buNone/>
            </a:pPr>
            <a:r>
              <a:rPr lang="en" dirty="0"/>
              <a:t>adds a bias vector, and applies a non-linear function (such as a sigmoid) to the result. </a:t>
            </a:r>
          </a:p>
          <a:p>
            <a:pPr marL="0" lvl="0" indent="457200" rtl="0">
              <a:spcBef>
                <a:spcPts val="0"/>
              </a:spcBef>
              <a:buNone/>
            </a:pPr>
            <a:endParaRPr dirty="0"/>
          </a:p>
          <a:p>
            <a:pPr marL="0" lvl="0" indent="457200" rtl="0">
              <a:spcBef>
                <a:spcPts val="0"/>
              </a:spcBef>
              <a:buNone/>
            </a:pPr>
            <a:r>
              <a:rPr lang="en" dirty="0"/>
              <a:t>A loss function is a scalar function that quantifies the difference between the predicted value (for a given input data point) and the ground truth. </a:t>
            </a:r>
          </a:p>
          <a:p>
            <a:pPr marL="0" lvl="0" indent="457200" rtl="0">
              <a:spcBef>
                <a:spcPts val="0"/>
              </a:spcBef>
              <a:buNone/>
            </a:pPr>
            <a:endParaRPr dirty="0"/>
          </a:p>
          <a:p>
            <a:pPr marL="0" lvl="0" indent="0" rtl="0">
              <a:spcBef>
                <a:spcPts val="0"/>
              </a:spcBef>
              <a:buNone/>
            </a:pPr>
            <a:r>
              <a:rPr lang="en" dirty="0"/>
              <a:t>In a fully connected layer, the weight matrix and bias vector are parameters, which a learning algorithm will update in order to minimize the value of the loss function.</a:t>
            </a:r>
          </a:p>
          <a:p>
            <a:pPr marL="0" lvl="0" indent="0" rtl="0">
              <a:spcBef>
                <a:spcPts val="0"/>
              </a:spcBef>
              <a:buNone/>
            </a:pPr>
            <a:r>
              <a:rPr lang="en" dirty="0" err="1"/>
              <a:t>DistBelief</a:t>
            </a:r>
            <a:r>
              <a:rPr lang="en" dirty="0"/>
              <a:t> uses the DAG structure and knowledge of the layers’ semantics to compute gradients for each of the model parameters, via backpropagation [63]. </a:t>
            </a:r>
          </a:p>
          <a:p>
            <a:pPr marL="0" lvl="0" indent="0" rtl="0">
              <a:spcBef>
                <a:spcPts val="0"/>
              </a:spcBef>
              <a:buNone/>
            </a:pPr>
            <a:endParaRPr dirty="0"/>
          </a:p>
          <a:p>
            <a:pPr marL="0" lvl="0" indent="0" rtl="0">
              <a:spcBef>
                <a:spcPts val="0"/>
              </a:spcBef>
              <a:buNone/>
            </a:pPr>
            <a:r>
              <a:rPr lang="en" dirty="0"/>
              <a:t>Because the parameter updates in many algorithms are commutative and have weak consistency requirements [61], the worker processes can compute updates independently and write back “delta” updates to each parameter server, which combines the updates with its current state.</a:t>
            </a:r>
          </a:p>
          <a:p>
            <a:pPr marL="0" lvl="0" indent="0" rtl="0">
              <a:spcBef>
                <a:spcPts val="0"/>
              </a:spcBef>
              <a:buNone/>
            </a:pPr>
            <a:endParaRPr dirty="0"/>
          </a:p>
          <a:p>
            <a:pPr marL="0" lvl="0" indent="0" rtl="0">
              <a:spcBef>
                <a:spcPts val="0"/>
              </a:spcBef>
              <a:buNone/>
            </a:pPr>
            <a:endParaRPr dirty="0"/>
          </a:p>
        </p:txBody>
      </p:sp>
    </p:spTree>
    <p:extLst>
      <p:ext uri="{BB962C8B-B14F-4D97-AF65-F5344CB8AC3E}">
        <p14:creationId xmlns:p14="http://schemas.microsoft.com/office/powerpoint/2010/main" val="4053370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Defining new layers For efficiency, we implemented DistBelief layers as C++ classes. Using a separate, less familiar programming language for implementing layers is a barrier for machine learning researchers who seek to experiment with new layer architectures, such as sampled softmax classifiers [37] and attention modules [53]. </a:t>
            </a:r>
          </a:p>
          <a:p>
            <a:pPr lvl="0" rtl="0">
              <a:spcBef>
                <a:spcPts val="0"/>
              </a:spcBef>
              <a:buNone/>
            </a:pPr>
            <a:endParaRPr/>
          </a:p>
          <a:p>
            <a:pPr lvl="0" rtl="0">
              <a:spcBef>
                <a:spcPts val="0"/>
              </a:spcBef>
              <a:buNone/>
            </a:pPr>
            <a:r>
              <a:rPr lang="en"/>
              <a:t>Refining the training algorithms Many neural networks are trained using stochastic gradient descent (SGD), which iteratively refines the parameters of the network by moving them in the direction that maximally decreases the value of the loss function. Several refinements to SGD accelerate convergence by changing the update rule [23, 66]. Researchers often want to experiment with new optimization methods, but doing that in DistBelief involves modifying the parameter server implementation. Moreover, the get() and put() interface for the parameter server is not ideal for all optimization methods: sometimes a set of related parameters must be updated atomically, and in many cases it would be more efficient to offload computation onto the parameter server, and thereby reduce the amount of network traffic. </a:t>
            </a:r>
          </a:p>
          <a:p>
            <a:pPr lvl="0" rtl="0">
              <a:spcBef>
                <a:spcPts val="0"/>
              </a:spcBef>
              <a:buNone/>
            </a:pPr>
            <a:endParaRPr/>
          </a:p>
          <a:p>
            <a:pPr lvl="0" rtl="0">
              <a:spcBef>
                <a:spcPts val="0"/>
              </a:spcBef>
              <a:buNone/>
            </a:pPr>
            <a:r>
              <a:rPr lang="en"/>
              <a:t>Defining new training algorithms DistBelief workers follow a fixed execution pattern: read a batch of input data and the current parameter values, compute the loss function (a forward pass through the network), compute gradients for each of the parameter (a backward pass), and write the gradients back to the parameter server. This pattern works for training simple feed-forward neural networks, but fails for more advanced models, such as recurrent neural networks, which contain loops [39]; adversarial networks, in which two related networks are trained alternately [26]; and reinforcement learning models, where the loss function is computed by some agent in a separate system, such as a video game emulator [54]. Moreover, there are many other machine learning algorithms—such as expectation maximization, decision forest training, and latent Dirichlet allocation—that do not fit the same mold as neural network training, but could also benefit from a common, well-optimized distributed runtime.</a:t>
            </a:r>
          </a:p>
        </p:txBody>
      </p:sp>
    </p:spTree>
    <p:extLst>
      <p:ext uri="{BB962C8B-B14F-4D97-AF65-F5344CB8AC3E}">
        <p14:creationId xmlns:p14="http://schemas.microsoft.com/office/powerpoint/2010/main" val="1531878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1</a:t>
            </a:r>
          </a:p>
          <a:p>
            <a:pPr lvl="0" rtl="0">
              <a:spcBef>
                <a:spcPts val="0"/>
              </a:spcBef>
              <a:buNone/>
            </a:pPr>
            <a:r>
              <a:rPr lang="en"/>
              <a:t>Both TensorFlow and DistBelief use a dataflow representation for their models, but the most striking difference is that a DistBelief model comprises relatively few complex “layers”, whereas the corresponding TensorFlow model represents individual mathematical operators (such as matrix multiplication, convolution, etc.) as nodes in the dataflow graph. This approach makes it easier for users to compose novel layers using a high-level scripting interface. Many optimization algorithms require each layer to have defined gradients, and building layers out of simple operators makes it easy to differentiate these models automatically (§4.1). In addition to the functional operators, we represent mutable state, and the operations that update it, as nodes in the dataflow graph, thus</a:t>
            </a:r>
          </a:p>
          <a:p>
            <a:pPr lvl="0" rtl="0">
              <a:spcBef>
                <a:spcPts val="0"/>
              </a:spcBef>
              <a:buNone/>
            </a:pPr>
            <a:endParaRPr/>
          </a:p>
          <a:p>
            <a:pPr lvl="0" rtl="0">
              <a:spcBef>
                <a:spcPts val="0"/>
              </a:spcBef>
              <a:buNone/>
            </a:pPr>
            <a:r>
              <a:rPr lang="en"/>
              <a:t>2</a:t>
            </a:r>
          </a:p>
          <a:p>
            <a:pPr lvl="0" rtl="0">
              <a:spcBef>
                <a:spcPts val="0"/>
              </a:spcBef>
              <a:buNone/>
            </a:pPr>
            <a:r>
              <a:rPr lang="en"/>
              <a:t>A typical TensorFlow application has two distinct phases: the first phase defines the program (e.g., a neural network to be trained and the update rules) as a symbolic dataflow graph with placeholders for the input data and variables that represent the state; and the second phase executes an optimized version of the program on the set of available devices. By deferring the execution until the entire program is available, TensorFlow can optimize the execution phase by using global information about the computation. For example, TensorFlow achieves high GPU utilization by using the graph’s dependency structure to issue a sequence of kernels to the GPU without waiting for intermediate results. </a:t>
            </a:r>
          </a:p>
          <a:p>
            <a:pPr lvl="0" rtl="0">
              <a:spcBef>
                <a:spcPts val="0"/>
              </a:spcBef>
              <a:buNone/>
            </a:pPr>
            <a:endParaRPr/>
          </a:p>
          <a:p>
            <a:pPr lvl="0" rtl="0">
              <a:spcBef>
                <a:spcPts val="0"/>
              </a:spcBef>
              <a:buNone/>
            </a:pPr>
            <a:r>
              <a:rPr lang="en"/>
              <a:t>3</a:t>
            </a:r>
          </a:p>
          <a:p>
            <a:pPr lvl="0" rtl="0">
              <a:spcBef>
                <a:spcPts val="0"/>
              </a:spcBef>
              <a:buNone/>
            </a:pPr>
            <a:r>
              <a:rPr lang="en"/>
              <a:t>At a minimum, a device must implement methods for (i) issuing a kernel for execution, (ii) allocating memory for inputs and outputs, and (iii) transferring buffers to and from host memory. Each operator (e.g., matrix multiplication) can have multiple specialized implementations for different devices. As a result, the same program can easily target GPUs, TPUs, or mobile CPUs as required for training, serving, and offline inference.</a:t>
            </a:r>
          </a:p>
          <a:p>
            <a:pPr lvl="0" rtl="0">
              <a:spcBef>
                <a:spcPts val="0"/>
              </a:spcBef>
              <a:buNone/>
            </a:pPr>
            <a:endParaRPr/>
          </a:p>
          <a:p>
            <a:pPr lvl="0" rtl="0">
              <a:spcBef>
                <a:spcPts val="0"/>
              </a:spcBef>
              <a:buNone/>
            </a:pPr>
            <a:r>
              <a:rPr lang="en"/>
              <a:t>4.</a:t>
            </a:r>
          </a:p>
          <a:p>
            <a:pPr lvl="0" rtl="0">
              <a:spcBef>
                <a:spcPts val="0"/>
              </a:spcBef>
              <a:buNone/>
            </a:pPr>
            <a:r>
              <a:rPr lang="en"/>
              <a:t>TensorFlow uses tensors of primitive values as a common interchange format that all devices understand. At the lowest level, all tensors in TensorFlow are dense; sparse tensors can be represented in terms of dense ones (§3.1). This decision ensures that the lowest levels of the system have simple implementations for memory allocation and serialization, thus reducing the framework overhead. Tensors also enable other optimizations for memory management and communication, such as RDMA and direct GPU-to-GPU transfer.</a:t>
            </a:r>
          </a:p>
          <a:p>
            <a:pPr lvl="0" rtl="0">
              <a:spcBef>
                <a:spcPts val="0"/>
              </a:spcBef>
              <a:buNone/>
            </a:pPr>
            <a:endParaRPr/>
          </a:p>
          <a:p>
            <a:pPr lvl="0" rtl="0">
              <a:spcBef>
                <a:spcPts val="0"/>
              </a:spcBef>
              <a:buNone/>
            </a:pPr>
            <a:r>
              <a:rPr lang="en"/>
              <a:t>The main consequence of these principles is that in TensorFlow</a:t>
            </a:r>
            <a:r>
              <a:rPr lang="en" b="1"/>
              <a:t> there is no such thing as a parameter server. </a:t>
            </a:r>
            <a:r>
              <a:rPr lang="en"/>
              <a:t>On a cluster, we deploy TensorFlow as a set of tasks (named processes that can communicate over a network) that each export the same graph execution API and contain one or more devices. Typically a </a:t>
            </a:r>
            <a:r>
              <a:rPr lang="en" b="1"/>
              <a:t>subset of those tasks assumes the role that a parameter server plays in other systems [11, 14, 20, 49],</a:t>
            </a:r>
            <a:r>
              <a:rPr lang="en"/>
              <a:t> and we therefore call them PS tasks; the others are worker tasks. However, since a PS task is capable of running arbitrary TensorFlow graphs, it is more flexible than a conventional parameter server: users can program it with the same scripting interface that they use to define models. </a:t>
            </a:r>
            <a:r>
              <a:rPr lang="en" b="1"/>
              <a:t>This flexibility is the key difference between TensorFlow and contemporary systems, and in the rest of the paper we will discuss some of the applications that this flexibility enables.</a:t>
            </a:r>
          </a:p>
          <a:p>
            <a:pPr lvl="0" rtl="0">
              <a:spcBef>
                <a:spcPts val="0"/>
              </a:spcBef>
              <a:buNone/>
            </a:pPr>
            <a:endParaRPr/>
          </a:p>
        </p:txBody>
      </p:sp>
    </p:spTree>
    <p:extLst>
      <p:ext uri="{BB962C8B-B14F-4D97-AF65-F5344CB8AC3E}">
        <p14:creationId xmlns:p14="http://schemas.microsoft.com/office/powerpoint/2010/main" val="561285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8382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74D14-69DD-E84D-B48E-B78A9D46218F}" type="slidenum">
              <a:rPr lang="en-US" smtClean="0"/>
              <a:t>8</a:t>
            </a:fld>
            <a:endParaRPr lang="en-US" dirty="0"/>
          </a:p>
        </p:txBody>
      </p:sp>
    </p:spTree>
    <p:extLst>
      <p:ext uri="{BB962C8B-B14F-4D97-AF65-F5344CB8AC3E}">
        <p14:creationId xmlns:p14="http://schemas.microsoft.com/office/powerpoint/2010/main" val="296659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74024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07697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marR="0" lvl="0" indent="-317500" algn="l" rtl="0">
              <a:lnSpc>
                <a:spcPct val="115000"/>
              </a:lnSpc>
              <a:spcBef>
                <a:spcPts val="0"/>
              </a:spcBef>
              <a:spcAft>
                <a:spcPts val="1600"/>
              </a:spcAft>
              <a:buClr>
                <a:schemeClr val="accent3"/>
              </a:buClr>
              <a:buSzPct val="127272"/>
              <a:buFont typeface="Proxima Nova"/>
              <a:buAutoNum type="arabicPeriod"/>
            </a:pPr>
            <a:endParaRPr/>
          </a:p>
        </p:txBody>
      </p:sp>
    </p:spTree>
    <p:extLst>
      <p:ext uri="{BB962C8B-B14F-4D97-AF65-F5344CB8AC3E}">
        <p14:creationId xmlns:p14="http://schemas.microsoft.com/office/powerpoint/2010/main" val="3908218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9612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08407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227767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1195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029001b7f_2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029001b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460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029001b7f_4_2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029001b7f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554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029001b7f_4_2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029001b7f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34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In terms of throughput and</a:t>
            </a:r>
            <a:r>
              <a:rPr lang="en-US" baseline="0" dirty="0"/>
              <a:t> latency, it sits roughly somewhere here. And thus has great potential for boosting performance of new applications. </a:t>
            </a:r>
            <a:endParaRPr lang="en-US" dirty="0"/>
          </a:p>
        </p:txBody>
      </p:sp>
    </p:spTree>
    <p:extLst>
      <p:ext uri="{BB962C8B-B14F-4D97-AF65-F5344CB8AC3E}">
        <p14:creationId xmlns:p14="http://schemas.microsoft.com/office/powerpoint/2010/main" val="3368261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029001b7f_4_3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029001b7f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653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029001b7f_4_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029001b7f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198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29001b7f_4_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29001b7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293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29001b7f_4_4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29001b7f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704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29001b7f_4_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029001b7f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65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29001b7f_4_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29001b7f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047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029001b7f_4_6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029001b7f_4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2668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029001b7f_4_6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029001b7f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41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029001b7f_4_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029001b7f_4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18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029001b7f_4_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029001b7f_4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22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Let</a:t>
            </a:r>
            <a:r>
              <a:rPr lang="en-US" baseline="0" dirty="0"/>
              <a:t> us consider persistent </a:t>
            </a:r>
            <a:r>
              <a:rPr lang="en-US" baseline="0" dirty="0" err="1"/>
              <a:t>prorgrams</a:t>
            </a:r>
            <a:r>
              <a:rPr lang="en-US" baseline="0" dirty="0"/>
              <a:t> that save their state or data to storage. </a:t>
            </a:r>
            <a:endParaRPr lang="en-US" dirty="0"/>
          </a:p>
        </p:txBody>
      </p:sp>
    </p:spTree>
    <p:extLst>
      <p:ext uri="{BB962C8B-B14F-4D97-AF65-F5344CB8AC3E}">
        <p14:creationId xmlns:p14="http://schemas.microsoft.com/office/powerpoint/2010/main" val="2625380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029001b7f_4_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029001b7f_4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593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29001b7f_4_8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29001b7f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70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029001b7f_4_8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029001b7f_4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022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029001b7f_4_9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029001b7f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880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029001b7f_4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029001b7f_4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2945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029001b7f_4_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029001b7f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252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029001b7f_4_1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029001b7f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685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029001b7f_4_1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029001b7f_4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1634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029001b7f_4_1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029001b7f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879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029001b7f_4_13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029001b7f_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60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Consider</a:t>
            </a:r>
            <a:r>
              <a:rPr lang="en-US" baseline="0" dirty="0"/>
              <a:t> a binary search tree. If we want to persist it, we will have to perform these or very similar operations. </a:t>
            </a:r>
            <a:endParaRPr lang="en-US" dirty="0"/>
          </a:p>
        </p:txBody>
      </p:sp>
    </p:spTree>
    <p:extLst>
      <p:ext uri="{BB962C8B-B14F-4D97-AF65-F5344CB8AC3E}">
        <p14:creationId xmlns:p14="http://schemas.microsoft.com/office/powerpoint/2010/main" val="722704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029001b7f_4_14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029001b7f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6800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029001b7f_4_1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029001b7f_4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69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029001b7f_4_1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029001b7f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738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029001b7f_4_15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029001b7f_4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1962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029001b7f_4_1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029001b7f_4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384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4162370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50800" lvl="0" indent="0" rtl="0">
              <a:spcBef>
                <a:spcPts val="0"/>
              </a:spcBef>
              <a:buClr>
                <a:schemeClr val="dk1"/>
              </a:buClr>
              <a:buSzPct val="100000"/>
              <a:buNone/>
            </a:pPr>
            <a:endParaRPr lang="en" sz="2800" dirty="0">
              <a:solidFill>
                <a:schemeClr val="dk1"/>
              </a:solidFill>
            </a:endParaRPr>
          </a:p>
        </p:txBody>
      </p:sp>
    </p:spTree>
    <p:extLst>
      <p:ext uri="{BB962C8B-B14F-4D97-AF65-F5344CB8AC3E}">
        <p14:creationId xmlns:p14="http://schemas.microsoft.com/office/powerpoint/2010/main" val="3941741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39285"/>
              <a:buFont typeface="Arial"/>
              <a:buNone/>
            </a:pPr>
            <a:endParaRPr lang="en" sz="2800" dirty="0">
              <a:solidFill>
                <a:schemeClr val="dk1"/>
              </a:solidFill>
            </a:endParaRPr>
          </a:p>
        </p:txBody>
      </p:sp>
    </p:spTree>
    <p:extLst>
      <p:ext uri="{BB962C8B-B14F-4D97-AF65-F5344CB8AC3E}">
        <p14:creationId xmlns:p14="http://schemas.microsoft.com/office/powerpoint/2010/main" val="3525956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endParaRPr lang="en" dirty="0"/>
          </a:p>
        </p:txBody>
      </p:sp>
    </p:spTree>
    <p:extLst>
      <p:ext uri="{BB962C8B-B14F-4D97-AF65-F5344CB8AC3E}">
        <p14:creationId xmlns:p14="http://schemas.microsoft.com/office/powerpoint/2010/main" val="2515037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sz="2800" dirty="0">
              <a:solidFill>
                <a:schemeClr val="dk1"/>
              </a:solidFill>
            </a:endParaRPr>
          </a:p>
        </p:txBody>
      </p:sp>
    </p:spTree>
    <p:extLst>
      <p:ext uri="{BB962C8B-B14F-4D97-AF65-F5344CB8AC3E}">
        <p14:creationId xmlns:p14="http://schemas.microsoft.com/office/powerpoint/2010/main" val="48117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we know</a:t>
            </a:r>
            <a:r>
              <a:rPr lang="en-US" baseline="0" dirty="0"/>
              <a:t> that this promise-land exists for programming new applications. </a:t>
            </a:r>
          </a:p>
          <a:p>
            <a:pPr algn="l" defTabSz="457200" rtl="0">
              <a:lnSpc>
                <a:spcPct val="117999"/>
              </a:lnSpc>
            </a:pPr>
            <a:r>
              <a:rPr lang="en-US" baseline="0" dirty="0"/>
              <a:t>but what about </a:t>
            </a:r>
            <a:r>
              <a:rPr lang="en-US" baseline="0" dirty="0" err="1"/>
              <a:t>exsiting</a:t>
            </a:r>
            <a:r>
              <a:rPr lang="en-US" baseline="0" dirty="0"/>
              <a:t> persistent programs. how can we improve them to leverage </a:t>
            </a:r>
            <a:r>
              <a:rPr lang="en-US" baseline="0" dirty="0" err="1"/>
              <a:t>nvm</a:t>
            </a:r>
            <a:r>
              <a:rPr lang="en-US" baseline="0" dirty="0"/>
              <a:t>? </a:t>
            </a:r>
            <a:endParaRPr lang="en-US" dirty="0"/>
          </a:p>
        </p:txBody>
      </p:sp>
    </p:spTree>
    <p:extLst>
      <p:ext uri="{BB962C8B-B14F-4D97-AF65-F5344CB8AC3E}">
        <p14:creationId xmlns:p14="http://schemas.microsoft.com/office/powerpoint/2010/main" val="2792732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sz="2800" dirty="0">
              <a:solidFill>
                <a:schemeClr val="dk1"/>
              </a:solidFill>
            </a:endParaRPr>
          </a:p>
        </p:txBody>
      </p:sp>
    </p:spTree>
    <p:extLst>
      <p:ext uri="{BB962C8B-B14F-4D97-AF65-F5344CB8AC3E}">
        <p14:creationId xmlns:p14="http://schemas.microsoft.com/office/powerpoint/2010/main" val="1861480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sz="1400" dirty="0"/>
          </a:p>
        </p:txBody>
      </p:sp>
    </p:spTree>
    <p:extLst>
      <p:ext uri="{BB962C8B-B14F-4D97-AF65-F5344CB8AC3E}">
        <p14:creationId xmlns:p14="http://schemas.microsoft.com/office/powerpoint/2010/main" val="4129974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endParaRPr lang="en"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66945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sz="2800" dirty="0">
              <a:solidFill>
                <a:schemeClr val="dk1"/>
              </a:solidFill>
            </a:endParaRPr>
          </a:p>
        </p:txBody>
      </p:sp>
    </p:spTree>
    <p:extLst>
      <p:ext uri="{BB962C8B-B14F-4D97-AF65-F5344CB8AC3E}">
        <p14:creationId xmlns:p14="http://schemas.microsoft.com/office/powerpoint/2010/main" val="14023772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dirty="0">
              <a:solidFill>
                <a:schemeClr val="dk1"/>
              </a:solidFill>
            </a:endParaRPr>
          </a:p>
        </p:txBody>
      </p:sp>
    </p:spTree>
    <p:extLst>
      <p:ext uri="{BB962C8B-B14F-4D97-AF65-F5344CB8AC3E}">
        <p14:creationId xmlns:p14="http://schemas.microsoft.com/office/powerpoint/2010/main" val="19950513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36402417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306706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40547456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14063578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40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fortunately</a:t>
            </a:r>
            <a:r>
              <a:rPr lang="en-US" baseline="0" dirty="0"/>
              <a:t> for us, an industrial team has already gone thru the painful and laborious process of manually porting </a:t>
            </a:r>
            <a:r>
              <a:rPr lang="en-US" baseline="0" dirty="0" err="1"/>
              <a:t>redis</a:t>
            </a:r>
            <a:r>
              <a:rPr lang="en-US" baseline="0" dirty="0"/>
              <a:t> to </a:t>
            </a:r>
            <a:r>
              <a:rPr lang="en-US" baseline="0" dirty="0" err="1"/>
              <a:t>nvm</a:t>
            </a:r>
            <a:r>
              <a:rPr lang="en-US" baseline="0" dirty="0"/>
              <a:t>. So all we had to do was to ask them for the list of types that they make persistent in their </a:t>
            </a:r>
            <a:r>
              <a:rPr lang="en-US" baseline="0" dirty="0" err="1"/>
              <a:t>implementaiton</a:t>
            </a:r>
            <a:r>
              <a:rPr lang="en-US" baseline="0" dirty="0"/>
              <a:t>. </a:t>
            </a:r>
            <a:endParaRPr lang="en-US" dirty="0"/>
          </a:p>
        </p:txBody>
      </p:sp>
    </p:spTree>
    <p:extLst>
      <p:ext uri="{BB962C8B-B14F-4D97-AF65-F5344CB8AC3E}">
        <p14:creationId xmlns:p14="http://schemas.microsoft.com/office/powerpoint/2010/main" val="2406011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f78123790_0_6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f7812379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a:t>
            </a:r>
            <a:endParaRPr/>
          </a:p>
          <a:p>
            <a:pPr marL="0" lvl="0" indent="0" algn="l" rtl="0">
              <a:spcBef>
                <a:spcPts val="0"/>
              </a:spcBef>
              <a:spcAft>
                <a:spcPts val="0"/>
              </a:spcAft>
              <a:buNone/>
            </a:pPr>
            <a:r>
              <a:rPr lang="en"/>
              <a:t>A. Linear Trend , O(n)</a:t>
            </a:r>
            <a:endParaRPr/>
          </a:p>
          <a:p>
            <a:pPr marL="0" lvl="0" indent="0" algn="l" rtl="0">
              <a:spcBef>
                <a:spcPts val="0"/>
              </a:spcBef>
              <a:spcAft>
                <a:spcPts val="0"/>
              </a:spcAft>
              <a:buNone/>
            </a:pPr>
            <a:r>
              <a:rPr lang="en"/>
              <a:t>B. Example from before</a:t>
            </a:r>
            <a:endParaRPr/>
          </a:p>
          <a:p>
            <a:pPr marL="0" lvl="0" indent="0" algn="l" rtl="0">
              <a:spcBef>
                <a:spcPts val="0"/>
              </a:spcBef>
              <a:spcAft>
                <a:spcPts val="0"/>
              </a:spcAft>
              <a:buNone/>
            </a:pPr>
            <a:r>
              <a:rPr lang="en"/>
              <a:t>C. Join Query Optimization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62722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f78123790_0_1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f7812379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Case Studies</a:t>
            </a:r>
            <a:endParaRPr/>
          </a:p>
          <a:p>
            <a:pPr marL="457200" lvl="0" indent="-298450" algn="l" rtl="0">
              <a:spcBef>
                <a:spcPts val="0"/>
              </a:spcBef>
              <a:spcAft>
                <a:spcPts val="0"/>
              </a:spcAft>
              <a:buSzPts val="1100"/>
              <a:buChar char="●"/>
            </a:pPr>
            <a:r>
              <a:rPr lang="en"/>
              <a:t>B-Trees</a:t>
            </a:r>
            <a:endParaRPr/>
          </a:p>
          <a:p>
            <a:pPr marL="457200" lvl="0" indent="-298450" algn="l" rtl="0">
              <a:spcBef>
                <a:spcPts val="0"/>
              </a:spcBef>
              <a:spcAft>
                <a:spcPts val="0"/>
              </a:spcAft>
              <a:buSzPts val="1100"/>
              <a:buChar char="●"/>
            </a:pPr>
            <a:r>
              <a:rPr lang="en"/>
              <a:t>Hashmaps</a:t>
            </a:r>
            <a:endParaRPr/>
          </a:p>
          <a:p>
            <a:pPr marL="457200" lvl="0" indent="-298450" algn="l" rtl="0">
              <a:spcBef>
                <a:spcPts val="0"/>
              </a:spcBef>
              <a:spcAft>
                <a:spcPts val="0"/>
              </a:spcAft>
              <a:buSzPts val="1100"/>
              <a:buChar char="●"/>
            </a:pPr>
            <a:r>
              <a:rPr lang="en"/>
              <a:t>Bloom Filters</a:t>
            </a:r>
            <a:endParaRPr/>
          </a:p>
          <a:p>
            <a:pPr marL="0" lvl="0" indent="0" algn="l" rtl="0">
              <a:spcBef>
                <a:spcPts val="0"/>
              </a:spcBef>
              <a:spcAft>
                <a:spcPts val="0"/>
              </a:spcAft>
              <a:buNone/>
            </a:pPr>
            <a:endParaRPr/>
          </a:p>
          <a:p>
            <a:pPr marL="0" lvl="0" indent="0" algn="l" rtl="0">
              <a:spcBef>
                <a:spcPts val="0"/>
              </a:spcBef>
              <a:spcAft>
                <a:spcPts val="0"/>
              </a:spcAft>
              <a:buNone/>
            </a:pPr>
            <a:r>
              <a:rPr lang="en"/>
              <a:t>Models are largely supervised, prediction problems</a:t>
            </a:r>
            <a:endParaRPr/>
          </a:p>
        </p:txBody>
      </p:sp>
    </p:spTree>
    <p:extLst>
      <p:ext uri="{BB962C8B-B14F-4D97-AF65-F5344CB8AC3E}">
        <p14:creationId xmlns:p14="http://schemas.microsoft.com/office/powerpoint/2010/main" val="41743386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f78123790_0_7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f7812379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B-Tree: Map Key to Page, then Search within Page</a:t>
            </a:r>
            <a:endParaRPr/>
          </a:p>
          <a:p>
            <a:pPr marL="457200" lvl="0" indent="-298450" algn="l" rtl="0">
              <a:spcBef>
                <a:spcPts val="0"/>
              </a:spcBef>
              <a:spcAft>
                <a:spcPts val="0"/>
              </a:spcAft>
              <a:buSzPts val="1100"/>
              <a:buChar char="●"/>
            </a:pPr>
            <a:r>
              <a:rPr lang="en"/>
              <a:t>Already a model: function(key) =&gt; Position, “predict” the location of a value within a key sorted set</a:t>
            </a:r>
            <a:endParaRPr/>
          </a:p>
          <a:p>
            <a:pPr marL="457200" lvl="0" indent="-298450" algn="l" rtl="0">
              <a:spcBef>
                <a:spcPts val="0"/>
              </a:spcBef>
              <a:spcAft>
                <a:spcPts val="0"/>
              </a:spcAft>
              <a:buSzPts val="1100"/>
              <a:buChar char="●"/>
            </a:pPr>
            <a:r>
              <a:rPr lang="en"/>
              <a:t>Clustered / Unclustered Indexes for efficient range requests</a:t>
            </a:r>
            <a:endParaRPr/>
          </a:p>
          <a:p>
            <a:pPr marL="457200" lvl="0" indent="-298450" algn="l" rtl="0">
              <a:spcBef>
                <a:spcPts val="0"/>
              </a:spcBef>
              <a:spcAft>
                <a:spcPts val="0"/>
              </a:spcAft>
              <a:buSzPts val="1100"/>
              <a:buChar char="●"/>
            </a:pPr>
            <a:r>
              <a:rPr lang="en"/>
              <a:t>Builds Cumulative Distribution Function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300697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f78123790_0_12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f7812379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B-Tree: Map Key to Page, then Search within Page</a:t>
            </a:r>
            <a:endParaRPr/>
          </a:p>
          <a:p>
            <a:pPr marL="457200" lvl="0" indent="-298450" algn="l" rtl="0">
              <a:spcBef>
                <a:spcPts val="0"/>
              </a:spcBef>
              <a:spcAft>
                <a:spcPts val="0"/>
              </a:spcAft>
              <a:buSzPts val="1100"/>
              <a:buChar char="●"/>
            </a:pPr>
            <a:r>
              <a:rPr lang="en"/>
              <a:t>Already a model: function(key) =&gt; Position, “predict” the location of a value within a key sorted set</a:t>
            </a:r>
            <a:endParaRPr/>
          </a:p>
          <a:p>
            <a:pPr marL="457200" lvl="0" indent="-298450" algn="l" rtl="0">
              <a:spcBef>
                <a:spcPts val="0"/>
              </a:spcBef>
              <a:spcAft>
                <a:spcPts val="0"/>
              </a:spcAft>
              <a:buSzPts val="1100"/>
              <a:buChar char="●"/>
            </a:pPr>
            <a:r>
              <a:rPr lang="en"/>
              <a:t>Clustered / Unclustered Indexes for efficient range requests</a:t>
            </a:r>
            <a:endParaRPr/>
          </a:p>
          <a:p>
            <a:pPr marL="457200" lvl="0" indent="-298450" algn="l" rtl="0">
              <a:spcBef>
                <a:spcPts val="0"/>
              </a:spcBef>
              <a:spcAft>
                <a:spcPts val="0"/>
              </a:spcAft>
              <a:buSzPts val="1100"/>
              <a:buChar char="●"/>
            </a:pPr>
            <a:r>
              <a:rPr lang="en"/>
              <a:t>Builds Cumulative Distribution Function (Random Variable, gives area under probability density function from - infinity to x)</a:t>
            </a:r>
            <a:endParaRPr/>
          </a:p>
          <a:p>
            <a:pPr marL="0" lvl="0" indent="0" algn="l" rtl="0">
              <a:spcBef>
                <a:spcPts val="0"/>
              </a:spcBef>
              <a:spcAft>
                <a:spcPts val="0"/>
              </a:spcAft>
              <a:buNone/>
            </a:pPr>
            <a:endParaRPr/>
          </a:p>
          <a:p>
            <a:pPr marL="0" lvl="0" indent="0" algn="l" rtl="0">
              <a:spcBef>
                <a:spcPts val="0"/>
              </a:spcBef>
              <a:spcAft>
                <a:spcPts val="0"/>
              </a:spcAft>
              <a:buNone/>
            </a:pPr>
            <a:r>
              <a:rPr lang="en"/>
              <a:t>CDF (cumulative distribution function) Formula:</a:t>
            </a:r>
            <a:endParaRPr/>
          </a:p>
          <a:p>
            <a:pPr marL="457200" lvl="0" indent="-298450" algn="l" rtl="0">
              <a:spcBef>
                <a:spcPts val="0"/>
              </a:spcBef>
              <a:spcAft>
                <a:spcPts val="0"/>
              </a:spcAft>
              <a:buSzPts val="1100"/>
              <a:buChar char="●"/>
            </a:pPr>
            <a:r>
              <a:rPr lang="en"/>
              <a:t>P is estimated cumulative distribution for data to estimate likelihood</a:t>
            </a:r>
            <a:endParaRPr/>
          </a:p>
        </p:txBody>
      </p:sp>
    </p:spTree>
    <p:extLst>
      <p:ext uri="{BB962C8B-B14F-4D97-AF65-F5344CB8AC3E}">
        <p14:creationId xmlns:p14="http://schemas.microsoft.com/office/powerpoint/2010/main" val="41645151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f78123790_0_7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f7812379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Tensorflow may have been overkill for this purpose and context</a:t>
            </a:r>
            <a:endParaRPr/>
          </a:p>
        </p:txBody>
      </p:sp>
    </p:spTree>
    <p:extLst>
      <p:ext uri="{BB962C8B-B14F-4D97-AF65-F5344CB8AC3E}">
        <p14:creationId xmlns:p14="http://schemas.microsoft.com/office/powerpoint/2010/main" val="33371523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78123790_0_1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f7812379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Overfitting is usually a bad word in machine learning - more specific = more and more irregularities. May not be so bad for databases.</a:t>
            </a:r>
            <a:endParaRPr/>
          </a:p>
          <a:p>
            <a:pPr marL="914400" lvl="1" indent="-298450" algn="l" rtl="0">
              <a:spcBef>
                <a:spcPts val="0"/>
              </a:spcBef>
              <a:spcAft>
                <a:spcPts val="0"/>
              </a:spcAft>
              <a:buSzPts val="1100"/>
              <a:buChar char="○"/>
            </a:pPr>
            <a:r>
              <a:rPr lang="en"/>
              <a:t>Overfit = Customized index for a particular database</a:t>
            </a:r>
            <a:endParaRPr/>
          </a:p>
          <a:p>
            <a:pPr marL="457200" lvl="0" indent="-298450" algn="l" rtl="0">
              <a:spcBef>
                <a:spcPts val="0"/>
              </a:spcBef>
              <a:spcAft>
                <a:spcPts val="0"/>
              </a:spcAft>
              <a:buSzPts val="1100"/>
              <a:buChar char="●"/>
            </a:pPr>
            <a:r>
              <a:rPr lang="en"/>
              <a:t>What is best search style given approximate answer. Models good at approximating to a range, but last mile is up to debate</a:t>
            </a:r>
            <a:endParaRPr/>
          </a:p>
        </p:txBody>
      </p:sp>
    </p:spTree>
    <p:extLst>
      <p:ext uri="{BB962C8B-B14F-4D97-AF65-F5344CB8AC3E}">
        <p14:creationId xmlns:p14="http://schemas.microsoft.com/office/powerpoint/2010/main" val="19327710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f78123790_0_2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f7812379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LIF: Learning Index Framework</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RIM: Recursive Model Index</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Never use Tensorflow at inference to remove invocation overhead </a:t>
            </a:r>
            <a:endParaRPr/>
          </a:p>
          <a:p>
            <a:pPr marL="457200" lvl="0" indent="-298450" algn="l" rtl="0">
              <a:spcBef>
                <a:spcPts val="0"/>
              </a:spcBef>
              <a:spcAft>
                <a:spcPts val="0"/>
              </a:spcAft>
              <a:buSzPts val="1100"/>
              <a:buChar char="●"/>
            </a:pPr>
            <a:r>
              <a:rPr lang="en"/>
              <a:t>Experimental Framework (Does not use SIMD) </a:t>
            </a:r>
            <a:endParaRPr/>
          </a:p>
          <a:p>
            <a:pPr marL="457200" lvl="0" indent="-298450" algn="l" rtl="0">
              <a:spcBef>
                <a:spcPts val="0"/>
              </a:spcBef>
              <a:spcAft>
                <a:spcPts val="0"/>
              </a:spcAft>
              <a:buSzPts val="1100"/>
              <a:buChar char="●"/>
            </a:pPr>
            <a:r>
              <a:rPr lang="en"/>
              <a:t>Best index configuration found with autotuning (more research can be done here, just uses simple grid search for now)</a:t>
            </a:r>
            <a:endParaRPr/>
          </a:p>
        </p:txBody>
      </p:sp>
    </p:spTree>
    <p:extLst>
      <p:ext uri="{BB962C8B-B14F-4D97-AF65-F5344CB8AC3E}">
        <p14:creationId xmlns:p14="http://schemas.microsoft.com/office/powerpoint/2010/main" val="971213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f78123790_0_22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f78123790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LIF: Learning Index Framework</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RIM: Recursive Model Index</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B-Trees and overfitting: better at determining values at specific index level</a:t>
            </a:r>
            <a:endParaRPr/>
          </a:p>
          <a:p>
            <a:pPr marL="457200" lvl="0" indent="-298450" algn="l" rtl="0">
              <a:spcBef>
                <a:spcPts val="0"/>
              </a:spcBef>
              <a:spcAft>
                <a:spcPts val="0"/>
              </a:spcAft>
              <a:buSzPts val="1100"/>
              <a:buChar char="●"/>
            </a:pPr>
            <a:r>
              <a:rPr lang="en"/>
              <a:t>More difficult to reduce prediction error within one model</a:t>
            </a:r>
            <a:endParaRPr/>
          </a:p>
          <a:p>
            <a:pPr marL="457200" lvl="0" indent="-298450" algn="l" rtl="0">
              <a:spcBef>
                <a:spcPts val="0"/>
              </a:spcBef>
              <a:spcAft>
                <a:spcPts val="0"/>
              </a:spcAft>
              <a:buSzPts val="1100"/>
              <a:buChar char="●"/>
            </a:pPr>
            <a:r>
              <a:rPr lang="en"/>
              <a:t>One way to think about it: one model makes prediction about key, the output prediction is used to find the next model (responsible for smaller area of key space to make better prediction), pick an expert with better knowledge about certain keys</a:t>
            </a:r>
            <a:endParaRPr/>
          </a:p>
          <a:p>
            <a:pPr marL="457200" lvl="0" indent="-298450" algn="l" rtl="0">
              <a:spcBef>
                <a:spcPts val="0"/>
              </a:spcBef>
              <a:spcAft>
                <a:spcPts val="0"/>
              </a:spcAft>
              <a:buSzPts val="1100"/>
              <a:buChar char="●"/>
            </a:pPr>
            <a:r>
              <a:rPr lang="en"/>
              <a:t>Each model approximates less data over time</a:t>
            </a:r>
            <a:endParaRPr/>
          </a:p>
          <a:p>
            <a:pPr marL="457200" lvl="0" indent="-298450" algn="l" rtl="0">
              <a:spcBef>
                <a:spcPts val="0"/>
              </a:spcBef>
              <a:spcAft>
                <a:spcPts val="0"/>
              </a:spcAft>
              <a:buSzPts val="1100"/>
              <a:buChar char="●"/>
            </a:pPr>
            <a:r>
              <a:rPr lang="en"/>
              <a:t>Trained stage wise (top layer then onwards)</a:t>
            </a:r>
            <a:endParaRPr/>
          </a:p>
          <a:p>
            <a:pPr marL="0" lvl="0" indent="0" algn="l" rtl="0">
              <a:spcBef>
                <a:spcPts val="0"/>
              </a:spcBef>
              <a:spcAft>
                <a:spcPts val="0"/>
              </a:spcAft>
              <a:buNone/>
            </a:pPr>
            <a:endParaRPr/>
          </a:p>
          <a:p>
            <a:pPr marL="0" lvl="0" indent="0" algn="l" rtl="0">
              <a:spcBef>
                <a:spcPts val="0"/>
              </a:spcBef>
              <a:spcAft>
                <a:spcPts val="0"/>
              </a:spcAft>
              <a:buNone/>
            </a:pPr>
            <a:r>
              <a:rPr lang="en"/>
              <a:t>Benefits:</a:t>
            </a:r>
            <a:endParaRPr/>
          </a:p>
          <a:p>
            <a:pPr marL="457200" lvl="0" indent="-298450" algn="l" rtl="0">
              <a:spcBef>
                <a:spcPts val="0"/>
              </a:spcBef>
              <a:spcAft>
                <a:spcPts val="0"/>
              </a:spcAft>
              <a:buSzPts val="1100"/>
              <a:buChar char="●"/>
            </a:pPr>
            <a:r>
              <a:rPr lang="en"/>
              <a:t>Separate model size + complexity from execution cost (modularize the two in two separate steps)</a:t>
            </a:r>
            <a:endParaRPr/>
          </a:p>
          <a:p>
            <a:pPr marL="457200" lvl="0" indent="-298450" algn="l" rtl="0">
              <a:spcBef>
                <a:spcPts val="0"/>
              </a:spcBef>
              <a:spcAft>
                <a:spcPts val="0"/>
              </a:spcAft>
              <a:buSzPts val="1100"/>
              <a:buChar char="●"/>
            </a:pPr>
            <a:r>
              <a:rPr lang="en"/>
              <a:t>Easier to learn overall data distribution shape</a:t>
            </a:r>
            <a:endParaRPr/>
          </a:p>
          <a:p>
            <a:pPr marL="457200" lvl="0" indent="-298450" algn="l" rtl="0">
              <a:spcBef>
                <a:spcPts val="0"/>
              </a:spcBef>
              <a:spcAft>
                <a:spcPts val="0"/>
              </a:spcAft>
              <a:buSzPts val="1100"/>
              <a:buChar char="●"/>
            </a:pPr>
            <a:r>
              <a:rPr lang="en"/>
              <a:t>Divide space into smaller sub-ranges to solve last mile problem</a:t>
            </a:r>
            <a:endParaRPr/>
          </a:p>
          <a:p>
            <a:pPr marL="457200" lvl="0" indent="-298450" algn="l" rtl="0">
              <a:spcBef>
                <a:spcPts val="0"/>
              </a:spcBef>
              <a:spcAft>
                <a:spcPts val="0"/>
              </a:spcAft>
              <a:buSzPts val="1100"/>
              <a:buChar char="●"/>
            </a:pPr>
            <a:r>
              <a:rPr lang="en"/>
              <a:t>No Search Process required between stages (output directly used to pick next one, no need to look for model) =&gt; Reduce instructions</a:t>
            </a:r>
            <a:endParaRPr/>
          </a:p>
        </p:txBody>
      </p:sp>
    </p:spTree>
    <p:extLst>
      <p:ext uri="{BB962C8B-B14F-4D97-AF65-F5344CB8AC3E}">
        <p14:creationId xmlns:p14="http://schemas.microsoft.com/office/powerpoint/2010/main" val="1209856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f78123790_0_2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f7812379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LIF: Learning Index Framework</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RIM: Recursive Model Index</a:t>
            </a:r>
            <a:endParaRPr>
              <a:solidFill>
                <a:schemeClr val="dk1"/>
              </a:solidFill>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Small ReLU neural net on top -&gt; learn wide range of data distributions</a:t>
            </a:r>
            <a:endParaRPr/>
          </a:p>
          <a:p>
            <a:pPr marL="457200" lvl="0" indent="-298450" algn="l" rtl="0">
              <a:spcBef>
                <a:spcPts val="0"/>
              </a:spcBef>
              <a:spcAft>
                <a:spcPts val="0"/>
              </a:spcAft>
              <a:buSzPts val="1100"/>
              <a:buChar char="●"/>
            </a:pPr>
            <a:r>
              <a:rPr lang="en"/>
              <a:t>Linear Regression inexpensive in space and execution time</a:t>
            </a:r>
            <a:endParaRPr/>
          </a:p>
          <a:p>
            <a:pPr marL="457200" lvl="0" indent="-298450" algn="l" rtl="0">
              <a:spcBef>
                <a:spcPts val="0"/>
              </a:spcBef>
              <a:spcAft>
                <a:spcPts val="0"/>
              </a:spcAft>
              <a:buSzPts val="1100"/>
              <a:buChar char="●"/>
            </a:pPr>
            <a:r>
              <a:rPr lang="en"/>
              <a:t>Allow us to bound worst case performance of learned indexes (for very difficult data distributions to comprehend, replace all models with B-Trees), dynamic model</a:t>
            </a:r>
            <a:endParaRPr/>
          </a:p>
        </p:txBody>
      </p:sp>
    </p:spTree>
    <p:extLst>
      <p:ext uri="{BB962C8B-B14F-4D97-AF65-F5344CB8AC3E}">
        <p14:creationId xmlns:p14="http://schemas.microsoft.com/office/powerpoint/2010/main" val="16119764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f78123790_0_2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f7812379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Search strategies for solving last mile problem</a:t>
            </a:r>
            <a:endParaRPr>
              <a:solidFill>
                <a:schemeClr val="dk1"/>
              </a:solidFill>
            </a:endParaRPr>
          </a:p>
          <a:p>
            <a:pPr marL="457200" lvl="0" indent="-298450" algn="l" rtl="0">
              <a:spcBef>
                <a:spcPts val="0"/>
              </a:spcBef>
              <a:spcAft>
                <a:spcPts val="0"/>
              </a:spcAft>
              <a:buSzPts val="1100"/>
              <a:buChar char="●"/>
            </a:pPr>
            <a:r>
              <a:rPr lang="en">
                <a:solidFill>
                  <a:schemeClr val="dk1"/>
                </a:solidFill>
              </a:rPr>
              <a:t>Search strategies that take advantage of a model guessing the position, not just region of the key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Quaternary: takes three, not just one data point</a:t>
            </a:r>
            <a:endParaRPr>
              <a:solidFill>
                <a:schemeClr val="dk1"/>
              </a:solidFill>
            </a:endParaRPr>
          </a:p>
        </p:txBody>
      </p:sp>
    </p:spTree>
    <p:extLst>
      <p:ext uri="{BB962C8B-B14F-4D97-AF65-F5344CB8AC3E}">
        <p14:creationId xmlns:p14="http://schemas.microsoft.com/office/powerpoint/2010/main" val="11485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92097"/>
            <a:ext cx="6858000" cy="1803653"/>
          </a:xfrm>
        </p:spPr>
        <p:txBody>
          <a:bodyPr anchor="ctr"/>
          <a:lstStyle>
            <a:lvl1pPr algn="ctr">
              <a:defRPr sz="3750"/>
            </a:lvl1pPr>
          </a:lstStyle>
          <a:p>
            <a:r>
              <a:rPr lang="en-US" dirty="0"/>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1167">
                <a:solidFill>
                  <a:srgbClr val="3C58AD"/>
                </a:solidFill>
                <a:latin typeface="Arial" panose="020B0604020202020204" pitchFamily="34" charset="0"/>
                <a:cs typeface="Arial" panose="020B0604020202020204" pitchFamily="34" charset="0"/>
              </a:defRPr>
            </a:lvl1pPr>
          </a:lstStyle>
          <a:p>
            <a:fld id="{5E6A3C3A-A029-4573-BC04-5DA27903A743}" type="slidenum">
              <a:rPr lang="en-US" smtClean="0"/>
              <a:pPr/>
              <a:t>‹#›</a:t>
            </a:fld>
            <a:endParaRPr lang="en-US" dirty="0"/>
          </a:p>
        </p:txBody>
      </p:sp>
    </p:spTree>
    <p:extLst>
      <p:ext uri="{BB962C8B-B14F-4D97-AF65-F5344CB8AC3E}">
        <p14:creationId xmlns:p14="http://schemas.microsoft.com/office/powerpoint/2010/main" val="1153425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959941"/>
            <a:ext cx="7358063" cy="1934766"/>
          </a:xfrm>
          <a:prstGeom prst="rect">
            <a:avLst/>
          </a:prstGeom>
        </p:spPr>
        <p:txBody>
          <a:bodyPr anchor="b"/>
          <a:lstStyle/>
          <a:p>
            <a:pPr lvl="0">
              <a:defRPr sz="1800"/>
            </a:pPr>
            <a:r>
              <a:rPr sz="4687"/>
              <a:t>Title Text</a:t>
            </a:r>
          </a:p>
        </p:txBody>
      </p:sp>
      <p:sp>
        <p:nvSpPr>
          <p:cNvPr id="6" name="Shape 6"/>
          <p:cNvSpPr>
            <a:spLocks noGrp="1"/>
          </p:cNvSpPr>
          <p:nvPr>
            <p:ph type="body" idx="1"/>
          </p:nvPr>
        </p:nvSpPr>
        <p:spPr>
          <a:xfrm>
            <a:off x="892969" y="2946797"/>
            <a:ext cx="7358063" cy="662285"/>
          </a:xfrm>
          <a:prstGeom prst="rect">
            <a:avLst/>
          </a:prstGeom>
        </p:spPr>
        <p:txBody>
          <a:bodyPr anchor="t"/>
          <a:lstStyle>
            <a:lvl1pPr marL="0" indent="0" algn="ctr">
              <a:spcBef>
                <a:spcPts val="0"/>
              </a:spcBef>
              <a:buSzTx/>
              <a:buNone/>
              <a:defRPr sz="1875"/>
            </a:lvl1pPr>
            <a:lvl2pPr marL="0" indent="133937" algn="ctr">
              <a:spcBef>
                <a:spcPts val="0"/>
              </a:spcBef>
              <a:buSzTx/>
              <a:buNone/>
              <a:defRPr sz="1875"/>
            </a:lvl2pPr>
            <a:lvl3pPr marL="0" indent="267873" algn="ctr">
              <a:spcBef>
                <a:spcPts val="0"/>
              </a:spcBef>
              <a:buSzTx/>
              <a:buNone/>
              <a:defRPr sz="1875"/>
            </a:lvl3pPr>
            <a:lvl4pPr marL="0" indent="401810" algn="ctr">
              <a:spcBef>
                <a:spcPts val="0"/>
              </a:spcBef>
              <a:buSzTx/>
              <a:buNone/>
              <a:defRPr sz="1875"/>
            </a:lvl4pPr>
            <a:lvl5pPr marL="0" indent="535747" algn="ctr">
              <a:spcBef>
                <a:spcPts val="0"/>
              </a:spcBef>
              <a:buSzTx/>
              <a:buNone/>
              <a:defRPr sz="1875"/>
            </a:lvl5pPr>
          </a:lstStyle>
          <a:p>
            <a:pPr lvl="0">
              <a:defRPr sz="1800"/>
            </a:pPr>
            <a:r>
              <a:rPr sz="1875"/>
              <a:t>Body Level One</a:t>
            </a:r>
          </a:p>
          <a:p>
            <a:pPr lvl="1">
              <a:defRPr sz="1800"/>
            </a:pPr>
            <a:r>
              <a:rPr sz="1875"/>
              <a:t>Body Level Two</a:t>
            </a:r>
          </a:p>
          <a:p>
            <a:pPr lvl="2">
              <a:defRPr sz="1800"/>
            </a:pPr>
            <a:r>
              <a:rPr sz="1875"/>
              <a:t>Body Level Three</a:t>
            </a:r>
          </a:p>
          <a:p>
            <a:pPr lvl="3">
              <a:defRPr sz="1800"/>
            </a:pPr>
            <a:r>
              <a:rPr sz="1875"/>
              <a:t>Body Level Four</a:t>
            </a:r>
          </a:p>
          <a:p>
            <a:pPr lvl="4">
              <a:defRPr sz="1800"/>
            </a:pPr>
            <a:r>
              <a:rPr sz="1875"/>
              <a:t>Body Level Five</a:t>
            </a:r>
          </a:p>
        </p:txBody>
      </p:sp>
    </p:spTree>
    <p:extLst>
      <p:ext uri="{BB962C8B-B14F-4D97-AF65-F5344CB8AC3E}">
        <p14:creationId xmlns:p14="http://schemas.microsoft.com/office/powerpoint/2010/main" val="7843671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207" y="89647"/>
            <a:ext cx="7793866" cy="7888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7207" y="959224"/>
            <a:ext cx="8929217" cy="41882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E6A3C3A-A029-4573-BC04-5DA27903A743}" type="slidenum">
              <a:rPr lang="en-US" smtClean="0"/>
              <a:pPr/>
              <a:t>‹#›</a:t>
            </a:fld>
            <a:endParaRPr lang="en-US" dirty="0"/>
          </a:p>
        </p:txBody>
      </p:sp>
      <p:pic>
        <p:nvPicPr>
          <p:cNvPr id="48" name="Picture 4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00476" y="177254"/>
            <a:ext cx="997802" cy="613680"/>
          </a:xfrm>
          <a:prstGeom prst="rect">
            <a:avLst/>
          </a:prstGeom>
        </p:spPr>
      </p:pic>
    </p:spTree>
    <p:extLst>
      <p:ext uri="{BB962C8B-B14F-4D97-AF65-F5344CB8AC3E}">
        <p14:creationId xmlns:p14="http://schemas.microsoft.com/office/powerpoint/2010/main" val="2306560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3" r:id="rId12"/>
    <p:sldLayoutId id="2147483697" r:id="rId13"/>
  </p:sldLayoutIdLst>
  <p:hf hdr="0" dt="0"/>
  <p:txStyles>
    <p:titleStyle>
      <a:lvl1pPr algn="l" defTabSz="685800" rtl="0" eaLnBrk="1" latinLnBrk="0" hangingPunct="1">
        <a:lnSpc>
          <a:spcPct val="90000"/>
        </a:lnSpc>
        <a:spcBef>
          <a:spcPct val="0"/>
        </a:spcBef>
        <a:buNone/>
        <a:defRPr sz="3300" kern="1200">
          <a:solidFill>
            <a:srgbClr val="002F6C"/>
          </a:solidFill>
          <a:latin typeface="Trebuchet MS" charset="0"/>
          <a:ea typeface="Trebuchet MS" charset="0"/>
          <a:cs typeface="Trebuchet MS" charset="0"/>
        </a:defRPr>
      </a:lvl1pPr>
    </p:titleStyle>
    <p:bodyStyle>
      <a:lvl1pPr marL="171450" indent="-171450" algn="l" defTabSz="685800" rtl="0" eaLnBrk="1" latinLnBrk="0" hangingPunct="1">
        <a:lnSpc>
          <a:spcPct val="100000"/>
        </a:lnSpc>
        <a:spcBef>
          <a:spcPts val="750"/>
        </a:spcBef>
        <a:spcAft>
          <a:spcPts val="0"/>
        </a:spcAft>
        <a:buFont typeface="Arial" panose="020B0604020202020204" pitchFamily="34" charset="0"/>
        <a:buChar char="•"/>
        <a:defRPr sz="2800" kern="1200">
          <a:solidFill>
            <a:schemeClr val="tx1"/>
          </a:solidFill>
          <a:latin typeface="Helvetica" charset="0"/>
          <a:ea typeface="Helvetica" charset="0"/>
          <a:cs typeface="Helvetica" charset="0"/>
        </a:defRPr>
      </a:lvl1pPr>
      <a:lvl2pPr marL="514350" indent="-171450" algn="l" defTabSz="685800" rtl="0" eaLnBrk="1" latinLnBrk="0" hangingPunct="1">
        <a:lnSpc>
          <a:spcPct val="100000"/>
        </a:lnSpc>
        <a:spcBef>
          <a:spcPts val="375"/>
        </a:spcBef>
        <a:spcAft>
          <a:spcPts val="0"/>
        </a:spcAft>
        <a:buFont typeface="Arial" panose="020B0604020202020204" pitchFamily="34" charset="0"/>
        <a:buChar char="•"/>
        <a:defRPr sz="2400" kern="1200">
          <a:solidFill>
            <a:schemeClr val="tx1"/>
          </a:solidFill>
          <a:latin typeface="Helvetica" charset="0"/>
          <a:ea typeface="Helvetica" charset="0"/>
          <a:cs typeface="Helvetica" charset="0"/>
        </a:defRPr>
      </a:lvl2pPr>
      <a:lvl3pPr marL="857250" indent="-171450" algn="l" defTabSz="685800" rtl="0" eaLnBrk="1" latinLnBrk="0" hangingPunct="1">
        <a:lnSpc>
          <a:spcPct val="100000"/>
        </a:lnSpc>
        <a:spcBef>
          <a:spcPts val="375"/>
        </a:spcBef>
        <a:spcAft>
          <a:spcPts val="0"/>
        </a:spcAft>
        <a:buFont typeface="Arial" panose="020B0604020202020204" pitchFamily="34" charset="0"/>
        <a:buChar char="•"/>
        <a:defRPr sz="1800" kern="1200">
          <a:solidFill>
            <a:schemeClr val="tx1"/>
          </a:solidFill>
          <a:latin typeface="Helvetica" charset="0"/>
          <a:ea typeface="Helvetica" charset="0"/>
          <a:cs typeface="Helvetica" charset="0"/>
        </a:defRPr>
      </a:lvl3pPr>
      <a:lvl4pPr marL="12001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4pPr>
      <a:lvl5pPr marL="15430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adjc@virgini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s.virginia.edu/~bjc8c/class/cs6456-f1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1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cseweb.ucsd.edu/~yiying/LearnedOS-OSR19.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gi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32.sv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CS6456: Graduate Operating Systems</a:t>
            </a:r>
            <a:endParaRPr lang="en-US" dirty="0"/>
          </a:p>
        </p:txBody>
      </p:sp>
      <p:sp>
        <p:nvSpPr>
          <p:cNvPr id="3" name="Subtitle 2"/>
          <p:cNvSpPr>
            <a:spLocks noGrp="1"/>
          </p:cNvSpPr>
          <p:nvPr>
            <p:ph type="subTitle" idx="1"/>
          </p:nvPr>
        </p:nvSpPr>
        <p:spPr>
          <a:xfrm>
            <a:off x="1143000" y="3421063"/>
            <a:ext cx="6858000" cy="1379802"/>
          </a:xfrm>
        </p:spPr>
        <p:txBody>
          <a:bodyPr>
            <a:normAutofit/>
          </a:bodyPr>
          <a:lstStyle/>
          <a:p>
            <a:r>
              <a:rPr lang="en-US" dirty="0"/>
              <a:t>Brad Campbell </a:t>
            </a:r>
            <a:r>
              <a:rPr lang="mr-IN" dirty="0"/>
              <a:t>–</a:t>
            </a:r>
            <a:r>
              <a:rPr lang="en-US" dirty="0"/>
              <a:t> </a:t>
            </a:r>
            <a:r>
              <a:rPr lang="en-US" dirty="0">
                <a:hlinkClick r:id="rId3"/>
              </a:rPr>
              <a:t>bradjc@virginia.edu</a:t>
            </a:r>
            <a:endParaRPr lang="en-US" dirty="0"/>
          </a:p>
          <a:p>
            <a:r>
              <a:rPr lang="en-US" dirty="0">
                <a:hlinkClick r:id="rId4"/>
              </a:rPr>
              <a:t>https://www.cs.virginia.edu/~bjc8c/class/cs6456-f19/</a:t>
            </a:r>
            <a:endParaRPr lang="en-US" dirty="0"/>
          </a:p>
        </p:txBody>
      </p:sp>
      <p:sp>
        <p:nvSpPr>
          <p:cNvPr id="4" name="Slide Number Placeholder 3"/>
          <p:cNvSpPr>
            <a:spLocks noGrp="1"/>
          </p:cNvSpPr>
          <p:nvPr>
            <p:ph type="sldNum" sz="quarter" idx="12"/>
          </p:nvPr>
        </p:nvSpPr>
        <p:spPr/>
        <p:txBody>
          <a:bodyPr/>
          <a:lstStyle/>
          <a:p>
            <a:fld id="{5E6A3C3A-A029-4573-BC04-5DA27903A743}" type="slidenum">
              <a:rPr lang="en-US" smtClean="0"/>
              <a:pPr/>
              <a:t>1</a:t>
            </a:fld>
            <a:endParaRPr lang="en-US" dirty="0"/>
          </a:p>
        </p:txBody>
      </p:sp>
    </p:spTree>
    <p:extLst>
      <p:ext uri="{BB962C8B-B14F-4D97-AF65-F5344CB8AC3E}">
        <p14:creationId xmlns:p14="http://schemas.microsoft.com/office/powerpoint/2010/main" val="322506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Shape 52"/>
          <p:cNvSpPr/>
          <p:nvPr/>
        </p:nvSpPr>
        <p:spPr>
          <a:xfrm>
            <a:off x="4177263" y="1442779"/>
            <a:ext cx="792686"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Cache</a:t>
            </a:r>
          </a:p>
        </p:txBody>
      </p:sp>
      <p:sp>
        <p:nvSpPr>
          <p:cNvPr id="53" name="Shape 53"/>
          <p:cNvSpPr/>
          <p:nvPr/>
        </p:nvSpPr>
        <p:spPr>
          <a:xfrm>
            <a:off x="4144112" y="2174294"/>
            <a:ext cx="851997"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DRAM</a:t>
            </a:r>
          </a:p>
        </p:txBody>
      </p:sp>
      <p:sp>
        <p:nvSpPr>
          <p:cNvPr id="54" name="Shape 54"/>
          <p:cNvSpPr/>
          <p:nvPr/>
        </p:nvSpPr>
        <p:spPr>
          <a:xfrm>
            <a:off x="4296743" y="3364648"/>
            <a:ext cx="553838"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SSD</a:t>
            </a:r>
          </a:p>
        </p:txBody>
      </p:sp>
      <p:sp>
        <p:nvSpPr>
          <p:cNvPr id="55" name="Shape 55"/>
          <p:cNvSpPr/>
          <p:nvPr/>
        </p:nvSpPr>
        <p:spPr>
          <a:xfrm>
            <a:off x="3962817" y="4145996"/>
            <a:ext cx="1223893"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Hard Disk</a:t>
            </a:r>
          </a:p>
        </p:txBody>
      </p:sp>
      <p:sp>
        <p:nvSpPr>
          <p:cNvPr id="56" name="Shape 56"/>
          <p:cNvSpPr/>
          <p:nvPr/>
        </p:nvSpPr>
        <p:spPr>
          <a:xfrm>
            <a:off x="1988771" y="1867386"/>
            <a:ext cx="5166458" cy="107678"/>
          </a:xfrm>
          <a:prstGeom prst="rect">
            <a:avLst/>
          </a:prstGeom>
          <a:solidFill>
            <a:srgbClr val="FFFFFF"/>
          </a:solidFill>
          <a:ln w="12700">
            <a:miter lim="400000"/>
          </a:ln>
        </p:spPr>
        <p:txBody>
          <a:bodyPr lIns="0" tIns="0" rIns="0" bIns="0" anchor="ctr"/>
          <a:lstStyle/>
          <a:p>
            <a:pPr lvl="0">
              <a:defRPr sz="2400">
                <a:solidFill>
                  <a:srgbClr val="FFFFFF"/>
                </a:solidFill>
              </a:defRPr>
            </a:pPr>
            <a:endParaRPr sz="1406"/>
          </a:p>
        </p:txBody>
      </p:sp>
      <p:sp>
        <p:nvSpPr>
          <p:cNvPr id="58" name="Shape 58"/>
          <p:cNvSpPr/>
          <p:nvPr/>
        </p:nvSpPr>
        <p:spPr>
          <a:xfrm>
            <a:off x="2182248" y="3855569"/>
            <a:ext cx="5166458" cy="197518"/>
          </a:xfrm>
          <a:prstGeom prst="rect">
            <a:avLst/>
          </a:prstGeom>
          <a:solidFill>
            <a:srgbClr val="FFFFFF"/>
          </a:solidFill>
          <a:ln w="12700">
            <a:miter lim="400000"/>
          </a:ln>
        </p:spPr>
        <p:txBody>
          <a:bodyPr lIns="0" tIns="0" rIns="0" bIns="0" anchor="ctr"/>
          <a:lstStyle/>
          <a:p>
            <a:pPr lvl="0">
              <a:defRPr sz="2400">
                <a:solidFill>
                  <a:srgbClr val="FFFFFF"/>
                </a:solidFill>
              </a:defRPr>
            </a:pPr>
            <a:endParaRPr sz="1406"/>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969" y="997149"/>
            <a:ext cx="5834063" cy="3534668"/>
          </a:xfrm>
          <a:prstGeom prst="rect">
            <a:avLst/>
          </a:prstGeom>
        </p:spPr>
      </p:pic>
      <p:sp>
        <p:nvSpPr>
          <p:cNvPr id="9" name="Shape 51">
            <a:extLst>
              <a:ext uri="{FF2B5EF4-FFF2-40B4-BE49-F238E27FC236}">
                <a16:creationId xmlns:a16="http://schemas.microsoft.com/office/drawing/2014/main" id="{37AEE3A6-9FBD-464D-B544-E6D486BB1E4C}"/>
              </a:ext>
            </a:extLst>
          </p:cNvPr>
          <p:cNvSpPr/>
          <p:nvPr/>
        </p:nvSpPr>
        <p:spPr>
          <a:xfrm>
            <a:off x="6403759" y="3593113"/>
            <a:ext cx="1362359" cy="6798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457200">
              <a:defRPr>
                <a:solidFill>
                  <a:srgbClr val="404040"/>
                </a:solidFill>
                <a:latin typeface="Lato Light"/>
                <a:ea typeface="Lato Light"/>
                <a:cs typeface="Lato Light"/>
                <a:sym typeface="Lato Light"/>
              </a:defRPr>
            </a:lvl1pPr>
          </a:lstStyle>
          <a:p>
            <a:pPr lvl="0">
              <a:defRPr sz="1800">
                <a:solidFill>
                  <a:srgbClr val="000000"/>
                </a:solidFill>
              </a:defRPr>
            </a:pPr>
            <a:r>
              <a:rPr sz="2109" dirty="0"/>
              <a:t>Persistent, but slow.</a:t>
            </a:r>
          </a:p>
        </p:txBody>
      </p:sp>
      <p:sp>
        <p:nvSpPr>
          <p:cNvPr id="10" name="Shape 38">
            <a:extLst>
              <a:ext uri="{FF2B5EF4-FFF2-40B4-BE49-F238E27FC236}">
                <a16:creationId xmlns:a16="http://schemas.microsoft.com/office/drawing/2014/main" id="{C2CA9CD3-863B-9541-9266-C06B94DD8008}"/>
              </a:ext>
            </a:extLst>
          </p:cNvPr>
          <p:cNvSpPr/>
          <p:nvPr/>
        </p:nvSpPr>
        <p:spPr>
          <a:xfrm>
            <a:off x="2337211" y="688748"/>
            <a:ext cx="2087509" cy="6798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457200">
              <a:defRPr>
                <a:solidFill>
                  <a:srgbClr val="404040"/>
                </a:solidFill>
                <a:latin typeface="Lato Light"/>
                <a:ea typeface="Lato Light"/>
                <a:cs typeface="Lato Light"/>
                <a:sym typeface="Lato Light"/>
              </a:defRPr>
            </a:lvl1pPr>
          </a:lstStyle>
          <a:p>
            <a:pPr lvl="0">
              <a:defRPr sz="1800">
                <a:solidFill>
                  <a:srgbClr val="000000"/>
                </a:solidFill>
              </a:defRPr>
            </a:pPr>
            <a:r>
              <a:rPr sz="2109" dirty="0"/>
              <a:t>Fast, but volatile.</a:t>
            </a:r>
          </a:p>
        </p:txBody>
      </p:sp>
    </p:spTree>
    <p:extLst>
      <p:ext uri="{BB962C8B-B14F-4D97-AF65-F5344CB8AC3E}">
        <p14:creationId xmlns:p14="http://schemas.microsoft.com/office/powerpoint/2010/main" val="3336751853"/>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289"/>
        <p:cNvGrpSpPr/>
        <p:nvPr/>
      </p:nvGrpSpPr>
      <p:grpSpPr>
        <a:xfrm>
          <a:off x="0" y="0"/>
          <a:ext cx="0" cy="0"/>
          <a:chOff x="0" y="0"/>
          <a:chExt cx="0" cy="0"/>
        </a:xfrm>
      </p:grpSpPr>
      <p:pic>
        <p:nvPicPr>
          <p:cNvPr id="291" name="Google Shape;291;p43"/>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18615746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295"/>
        <p:cNvGrpSpPr/>
        <p:nvPr/>
      </p:nvGrpSpPr>
      <p:grpSpPr>
        <a:xfrm>
          <a:off x="0" y="0"/>
          <a:ext cx="0" cy="0"/>
          <a:chOff x="0" y="0"/>
          <a:chExt cx="0" cy="0"/>
        </a:xfrm>
      </p:grpSpPr>
      <p:pic>
        <p:nvPicPr>
          <p:cNvPr id="297" name="Google Shape;297;p4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2489288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3" name="Google Shape;303;p4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4752318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9" name="Google Shape;309;p46"/>
          <p:cNvPicPr preferRelativeResize="0"/>
          <p:nvPr/>
        </p:nvPicPr>
        <p:blipFill>
          <a:blip r:embed="rId3">
            <a:alphaModFix/>
          </a:blip>
          <a:stretch>
            <a:fillRect/>
          </a:stretch>
        </p:blipFill>
        <p:spPr>
          <a:xfrm>
            <a:off x="152401" y="316001"/>
            <a:ext cx="8819299" cy="4960850"/>
          </a:xfrm>
          <a:prstGeom prst="rect">
            <a:avLst/>
          </a:prstGeom>
          <a:noFill/>
          <a:ln>
            <a:noFill/>
          </a:ln>
        </p:spPr>
      </p:pic>
    </p:spTree>
    <p:extLst>
      <p:ext uri="{BB962C8B-B14F-4D97-AF65-F5344CB8AC3E}">
        <p14:creationId xmlns:p14="http://schemas.microsoft.com/office/powerpoint/2010/main" val="3644138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5" name="Google Shape;315;p47"/>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8598812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prstGeom prst="rect">
            <a:avLst/>
          </a:prstGeom>
        </p:spPr>
        <p:txBody>
          <a:bodyPr vert="horz" wrap="square" lIns="91425" tIns="91425" rIns="91425" bIns="91425" rtlCol="0" anchor="b" anchorCtr="0">
            <a:noAutofit/>
          </a:bodyPr>
          <a:lstStyle/>
          <a:p>
            <a:pPr>
              <a:spcBef>
                <a:spcPts val="0"/>
              </a:spcBef>
            </a:pPr>
            <a:r>
              <a:rPr lang="en" sz="3600"/>
              <a:t>DeepXplore: Automated Whitebox Testing of Deep Learning Systems</a:t>
            </a:r>
          </a:p>
        </p:txBody>
      </p:sp>
      <p:sp>
        <p:nvSpPr>
          <p:cNvPr id="66" name="Shape 66"/>
          <p:cNvSpPr txBox="1">
            <a:spLocks noGrp="1"/>
          </p:cNvSpPr>
          <p:nvPr>
            <p:ph type="body" idx="1"/>
          </p:nvPr>
        </p:nvSpPr>
        <p:spPr>
          <a:prstGeom prst="rect">
            <a:avLst/>
          </a:prstGeom>
        </p:spPr>
        <p:txBody>
          <a:bodyPr vert="horz" wrap="square" lIns="91425" tIns="91425" rIns="91425" bIns="91425" rtlCol="0" anchor="t" anchorCtr="0">
            <a:noAutofit/>
          </a:bodyPr>
          <a:lstStyle/>
          <a:p>
            <a:pPr>
              <a:spcBef>
                <a:spcPts val="0"/>
              </a:spcBef>
            </a:pPr>
            <a:r>
              <a:rPr lang="en" sz="2400" b="1" dirty="0" err="1">
                <a:solidFill>
                  <a:schemeClr val="dk1"/>
                </a:solidFill>
                <a:latin typeface="Calibri"/>
                <a:ea typeface="Calibri"/>
                <a:cs typeface="Calibri"/>
                <a:sym typeface="Calibri"/>
              </a:rPr>
              <a:t>Kexin</a:t>
            </a:r>
            <a:r>
              <a:rPr lang="en" sz="2400" b="1" dirty="0">
                <a:solidFill>
                  <a:schemeClr val="dk1"/>
                </a:solidFill>
                <a:latin typeface="Calibri"/>
                <a:ea typeface="Calibri"/>
                <a:cs typeface="Calibri"/>
                <a:sym typeface="Calibri"/>
              </a:rPr>
              <a:t> Pei</a:t>
            </a:r>
            <a:r>
              <a:rPr lang="en" sz="2400" b="1" baseline="30000" dirty="0">
                <a:solidFill>
                  <a:schemeClr val="dk1"/>
                </a:solidFill>
                <a:latin typeface="Calibri"/>
                <a:ea typeface="Calibri"/>
                <a:cs typeface="Calibri"/>
                <a:sym typeface="Calibri"/>
              </a:rPr>
              <a:t>1</a:t>
            </a:r>
            <a:r>
              <a:rPr lang="en" sz="2400" dirty="0">
                <a:latin typeface="Calibri"/>
                <a:ea typeface="Calibri"/>
                <a:cs typeface="Calibri"/>
                <a:sym typeface="Calibri"/>
              </a:rPr>
              <a:t>, </a:t>
            </a:r>
            <a:r>
              <a:rPr lang="en" sz="2400" dirty="0" err="1">
                <a:latin typeface="Calibri"/>
                <a:ea typeface="Calibri"/>
                <a:cs typeface="Calibri"/>
                <a:sym typeface="Calibri"/>
              </a:rPr>
              <a:t>Yinzhi</a:t>
            </a:r>
            <a:r>
              <a:rPr lang="en" sz="2400" dirty="0">
                <a:latin typeface="Calibri"/>
                <a:ea typeface="Calibri"/>
                <a:cs typeface="Calibri"/>
                <a:sym typeface="Calibri"/>
              </a:rPr>
              <a:t> Cao</a:t>
            </a:r>
            <a:r>
              <a:rPr lang="en" sz="2400" baseline="30000" dirty="0">
                <a:latin typeface="Calibri"/>
                <a:ea typeface="Calibri"/>
                <a:cs typeface="Calibri"/>
                <a:sym typeface="Calibri"/>
              </a:rPr>
              <a:t>2</a:t>
            </a:r>
            <a:r>
              <a:rPr lang="en" sz="2400" dirty="0">
                <a:latin typeface="Calibri"/>
                <a:ea typeface="Calibri"/>
                <a:cs typeface="Calibri"/>
                <a:sym typeface="Calibri"/>
              </a:rPr>
              <a:t>, </a:t>
            </a:r>
            <a:r>
              <a:rPr lang="en" sz="2400" dirty="0" err="1">
                <a:latin typeface="Calibri"/>
                <a:ea typeface="Calibri"/>
                <a:cs typeface="Calibri"/>
                <a:sym typeface="Calibri"/>
              </a:rPr>
              <a:t>Junfeng</a:t>
            </a:r>
            <a:r>
              <a:rPr lang="en" sz="2400" dirty="0">
                <a:latin typeface="Calibri"/>
                <a:ea typeface="Calibri"/>
                <a:cs typeface="Calibri"/>
                <a:sym typeface="Calibri"/>
              </a:rPr>
              <a:t> Yang</a:t>
            </a:r>
            <a:r>
              <a:rPr lang="en" sz="2400" baseline="30000" dirty="0">
                <a:latin typeface="Calibri"/>
                <a:ea typeface="Calibri"/>
                <a:cs typeface="Calibri"/>
                <a:sym typeface="Calibri"/>
              </a:rPr>
              <a:t>1</a:t>
            </a:r>
            <a:r>
              <a:rPr lang="en" sz="2400" dirty="0">
                <a:latin typeface="Calibri"/>
                <a:ea typeface="Calibri"/>
                <a:cs typeface="Calibri"/>
                <a:sym typeface="Calibri"/>
              </a:rPr>
              <a:t>, Suman Jana</a:t>
            </a:r>
            <a:r>
              <a:rPr lang="en" sz="2400" baseline="30000" dirty="0">
                <a:latin typeface="Calibri"/>
                <a:ea typeface="Calibri"/>
                <a:cs typeface="Calibri"/>
                <a:sym typeface="Calibri"/>
              </a:rPr>
              <a:t>1</a:t>
            </a:r>
          </a:p>
          <a:p>
            <a:pPr>
              <a:spcBef>
                <a:spcPts val="0"/>
              </a:spcBef>
            </a:pPr>
            <a:endParaRPr sz="2000" baseline="30000" dirty="0"/>
          </a:p>
          <a:p>
            <a:pPr>
              <a:spcBef>
                <a:spcPts val="0"/>
              </a:spcBef>
            </a:pPr>
            <a:r>
              <a:rPr lang="en" sz="2000" baseline="30000" dirty="0"/>
              <a:t>1</a:t>
            </a:r>
            <a:r>
              <a:rPr lang="en" sz="2000" dirty="0"/>
              <a:t>Columbia University, </a:t>
            </a:r>
            <a:r>
              <a:rPr lang="en" sz="2000" baseline="30000" dirty="0"/>
              <a:t>2</a:t>
            </a:r>
            <a:r>
              <a:rPr lang="en" sz="2000" dirty="0"/>
              <a:t>Lehigh University</a:t>
            </a:r>
          </a:p>
          <a:p>
            <a:pPr>
              <a:spcBef>
                <a:spcPts val="0"/>
              </a:spcBef>
            </a:pPr>
            <a:r>
              <a:rPr lang="en" sz="2000" dirty="0"/>
              <a:t>SOSP’17</a:t>
            </a:r>
          </a:p>
        </p:txBody>
      </p:sp>
      <p:sp>
        <p:nvSpPr>
          <p:cNvPr id="67" name="Shape 6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105</a:t>
            </a:fld>
            <a:endParaRPr lang="en"/>
          </a:p>
        </p:txBody>
      </p:sp>
    </p:spTree>
    <p:extLst>
      <p:ext uri="{BB962C8B-B14F-4D97-AF65-F5344CB8AC3E}">
        <p14:creationId xmlns:p14="http://schemas.microsoft.com/office/powerpoint/2010/main" val="34539991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prstGeom prst="rect">
            <a:avLst/>
          </a:prstGeom>
        </p:spPr>
        <p:txBody>
          <a:bodyPr vert="horz" wrap="square" lIns="91425" tIns="91425" rIns="91425" bIns="91425" rtlCol="0" anchor="ctr" anchorCtr="0">
            <a:noAutofit/>
          </a:bodyPr>
          <a:lstStyle/>
          <a:p>
            <a:pPr algn="ctr"/>
            <a:r>
              <a:rPr lang="en" sz="2400"/>
              <a:t>Deep learning (DL) has matched human performance!</a:t>
            </a:r>
          </a:p>
        </p:txBody>
      </p:sp>
      <p:sp>
        <p:nvSpPr>
          <p:cNvPr id="73" name="Shape 73"/>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a:solidFill>
                  <a:srgbClr val="000000"/>
                </a:solidFill>
              </a:rPr>
              <a:t>Image recognition, speech recognition, machine translation, intrusion detection...</a:t>
            </a:r>
          </a:p>
          <a:p>
            <a:pPr marL="457200" indent="-342900">
              <a:buClr>
                <a:srgbClr val="000000"/>
              </a:buClr>
            </a:pPr>
            <a:r>
              <a:rPr lang="en">
                <a:solidFill>
                  <a:srgbClr val="000000"/>
                </a:solidFill>
              </a:rPr>
              <a:t>Wide deployment in real-world systems</a:t>
            </a:r>
          </a:p>
        </p:txBody>
      </p:sp>
      <p:sp>
        <p:nvSpPr>
          <p:cNvPr id="77" name="Shape 7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106</a:t>
            </a:fld>
            <a:endParaRPr lang="en"/>
          </a:p>
        </p:txBody>
      </p:sp>
      <p:pic>
        <p:nvPicPr>
          <p:cNvPr id="74" name="Shape 74" descr="Image result for google earbuds"/>
          <p:cNvPicPr preferRelativeResize="0"/>
          <p:nvPr/>
        </p:nvPicPr>
        <p:blipFill>
          <a:blip r:embed="rId3">
            <a:alphaModFix/>
          </a:blip>
          <a:stretch>
            <a:fillRect/>
          </a:stretch>
        </p:blipFill>
        <p:spPr>
          <a:xfrm>
            <a:off x="6208864" y="2354939"/>
            <a:ext cx="2031049" cy="2031049"/>
          </a:xfrm>
          <a:prstGeom prst="rect">
            <a:avLst/>
          </a:prstGeom>
          <a:noFill/>
          <a:ln>
            <a:noFill/>
          </a:ln>
        </p:spPr>
      </p:pic>
      <p:pic>
        <p:nvPicPr>
          <p:cNvPr id="75" name="Shape 75" descr="Image result for amazon echo"/>
          <p:cNvPicPr preferRelativeResize="0"/>
          <p:nvPr/>
        </p:nvPicPr>
        <p:blipFill>
          <a:blip r:embed="rId4">
            <a:alphaModFix/>
          </a:blip>
          <a:stretch>
            <a:fillRect/>
          </a:stretch>
        </p:blipFill>
        <p:spPr>
          <a:xfrm>
            <a:off x="904089" y="2604526"/>
            <a:ext cx="2660975" cy="1531875"/>
          </a:xfrm>
          <a:prstGeom prst="rect">
            <a:avLst/>
          </a:prstGeom>
          <a:noFill/>
          <a:ln>
            <a:noFill/>
          </a:ln>
        </p:spPr>
      </p:pic>
      <p:pic>
        <p:nvPicPr>
          <p:cNvPr id="76" name="Shape 76" descr="Image result for apple face id icon"/>
          <p:cNvPicPr preferRelativeResize="0"/>
          <p:nvPr/>
        </p:nvPicPr>
        <p:blipFill>
          <a:blip r:embed="rId5">
            <a:alphaModFix/>
          </a:blip>
          <a:stretch>
            <a:fillRect/>
          </a:stretch>
        </p:blipFill>
        <p:spPr>
          <a:xfrm>
            <a:off x="3742626" y="2604526"/>
            <a:ext cx="2296019" cy="1531875"/>
          </a:xfrm>
          <a:prstGeom prst="rect">
            <a:avLst/>
          </a:prstGeom>
          <a:noFill/>
          <a:ln>
            <a:noFill/>
          </a:ln>
        </p:spPr>
      </p:pic>
    </p:spTree>
    <p:extLst>
      <p:ext uri="{BB962C8B-B14F-4D97-AF65-F5344CB8AC3E}">
        <p14:creationId xmlns:p14="http://schemas.microsoft.com/office/powerpoint/2010/main" val="37636497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dirty="0"/>
              <a:t>Deep learning is increasingly used in safety-critical systems</a:t>
            </a:r>
          </a:p>
        </p:txBody>
      </p:sp>
      <p:sp>
        <p:nvSpPr>
          <p:cNvPr id="83" name="Shape 83"/>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a:solidFill>
                  <a:srgbClr val="000000"/>
                </a:solidFill>
              </a:rPr>
              <a:t>Deep learning correctness and security is crucial</a:t>
            </a:r>
          </a:p>
        </p:txBody>
      </p:sp>
      <p:sp>
        <p:nvSpPr>
          <p:cNvPr id="90" name="Shape 90"/>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107</a:t>
            </a:fld>
            <a:endParaRPr lang="en"/>
          </a:p>
        </p:txBody>
      </p:sp>
      <p:pic>
        <p:nvPicPr>
          <p:cNvPr id="84" name="Shape 84"/>
          <p:cNvPicPr preferRelativeResize="0"/>
          <p:nvPr/>
        </p:nvPicPr>
        <p:blipFill>
          <a:blip r:embed="rId3">
            <a:alphaModFix/>
          </a:blip>
          <a:stretch>
            <a:fillRect/>
          </a:stretch>
        </p:blipFill>
        <p:spPr>
          <a:xfrm>
            <a:off x="453226" y="2583451"/>
            <a:ext cx="2776417" cy="1661577"/>
          </a:xfrm>
          <a:prstGeom prst="rect">
            <a:avLst/>
          </a:prstGeom>
          <a:noFill/>
          <a:ln>
            <a:noFill/>
          </a:ln>
        </p:spPr>
      </p:pic>
      <p:pic>
        <p:nvPicPr>
          <p:cNvPr id="85" name="Shape 85"/>
          <p:cNvPicPr preferRelativeResize="0"/>
          <p:nvPr/>
        </p:nvPicPr>
        <p:blipFill>
          <a:blip r:embed="rId4">
            <a:alphaModFix/>
          </a:blip>
          <a:stretch>
            <a:fillRect/>
          </a:stretch>
        </p:blipFill>
        <p:spPr>
          <a:xfrm>
            <a:off x="3327676" y="2583451"/>
            <a:ext cx="2960323" cy="1661575"/>
          </a:xfrm>
          <a:prstGeom prst="rect">
            <a:avLst/>
          </a:prstGeom>
          <a:noFill/>
          <a:ln>
            <a:noFill/>
          </a:ln>
        </p:spPr>
      </p:pic>
      <p:pic>
        <p:nvPicPr>
          <p:cNvPr id="86" name="Shape 86"/>
          <p:cNvPicPr preferRelativeResize="0"/>
          <p:nvPr/>
        </p:nvPicPr>
        <p:blipFill>
          <a:blip r:embed="rId5">
            <a:alphaModFix/>
          </a:blip>
          <a:stretch>
            <a:fillRect/>
          </a:stretch>
        </p:blipFill>
        <p:spPr>
          <a:xfrm>
            <a:off x="6386026" y="2583451"/>
            <a:ext cx="2383875" cy="1661575"/>
          </a:xfrm>
          <a:prstGeom prst="rect">
            <a:avLst/>
          </a:prstGeom>
          <a:noFill/>
          <a:ln>
            <a:noFill/>
          </a:ln>
        </p:spPr>
      </p:pic>
      <p:sp>
        <p:nvSpPr>
          <p:cNvPr id="87" name="Shape 87"/>
          <p:cNvSpPr txBox="1"/>
          <p:nvPr/>
        </p:nvSpPr>
        <p:spPr>
          <a:xfrm>
            <a:off x="1117388" y="4309300"/>
            <a:ext cx="1448100" cy="280200"/>
          </a:xfrm>
          <a:prstGeom prst="rect">
            <a:avLst/>
          </a:prstGeom>
          <a:noFill/>
          <a:ln>
            <a:noFill/>
          </a:ln>
        </p:spPr>
        <p:txBody>
          <a:bodyPr wrap="square" lIns="91425" tIns="91425" rIns="91425" bIns="91425" anchor="t" anchorCtr="0">
            <a:noAutofit/>
          </a:bodyPr>
          <a:lstStyle/>
          <a:p>
            <a:r>
              <a:rPr lang="en">
                <a:solidFill>
                  <a:schemeClr val="dk1"/>
                </a:solidFill>
              </a:rPr>
              <a:t>Self-driving car</a:t>
            </a:r>
          </a:p>
        </p:txBody>
      </p:sp>
      <p:sp>
        <p:nvSpPr>
          <p:cNvPr id="88" name="Shape 88"/>
          <p:cNvSpPr txBox="1"/>
          <p:nvPr/>
        </p:nvSpPr>
        <p:spPr>
          <a:xfrm>
            <a:off x="3992725" y="4309300"/>
            <a:ext cx="1761300" cy="280200"/>
          </a:xfrm>
          <a:prstGeom prst="rect">
            <a:avLst/>
          </a:prstGeom>
          <a:noFill/>
          <a:ln>
            <a:noFill/>
          </a:ln>
        </p:spPr>
        <p:txBody>
          <a:bodyPr wrap="square" lIns="91425" tIns="91425" rIns="91425" bIns="91425" anchor="t" anchorCtr="0">
            <a:noAutofit/>
          </a:bodyPr>
          <a:lstStyle/>
          <a:p>
            <a:r>
              <a:rPr lang="en">
                <a:solidFill>
                  <a:schemeClr val="dk1"/>
                </a:solidFill>
              </a:rPr>
              <a:t>Medical diagnosis</a:t>
            </a:r>
          </a:p>
        </p:txBody>
      </p:sp>
      <p:sp>
        <p:nvSpPr>
          <p:cNvPr id="89" name="Shape 89"/>
          <p:cNvSpPr txBox="1"/>
          <p:nvPr/>
        </p:nvSpPr>
        <p:spPr>
          <a:xfrm>
            <a:off x="6697300" y="4309300"/>
            <a:ext cx="1761300" cy="280200"/>
          </a:xfrm>
          <a:prstGeom prst="rect">
            <a:avLst/>
          </a:prstGeom>
          <a:noFill/>
          <a:ln>
            <a:noFill/>
          </a:ln>
        </p:spPr>
        <p:txBody>
          <a:bodyPr wrap="square" lIns="91425" tIns="91425" rIns="91425" bIns="91425" anchor="t" anchorCtr="0">
            <a:noAutofit/>
          </a:bodyPr>
          <a:lstStyle/>
          <a:p>
            <a:r>
              <a:rPr lang="en">
                <a:solidFill>
                  <a:schemeClr val="dk1"/>
                </a:solidFill>
              </a:rPr>
              <a:t>Malware detection</a:t>
            </a:r>
          </a:p>
        </p:txBody>
      </p:sp>
    </p:spTree>
    <p:extLst>
      <p:ext uri="{BB962C8B-B14F-4D97-AF65-F5344CB8AC3E}">
        <p14:creationId xmlns:p14="http://schemas.microsoft.com/office/powerpoint/2010/main" val="22965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Unreliable deep learning contributed to Tesla fatal crash</a:t>
            </a:r>
          </a:p>
        </p:txBody>
      </p:sp>
      <p:sp>
        <p:nvSpPr>
          <p:cNvPr id="2" name="Content Placeholder 1">
            <a:extLst>
              <a:ext uri="{FF2B5EF4-FFF2-40B4-BE49-F238E27FC236}">
                <a16:creationId xmlns:a16="http://schemas.microsoft.com/office/drawing/2014/main" id="{0F62B3E4-6DFB-2D43-856D-A80712FBC81B}"/>
              </a:ext>
            </a:extLst>
          </p:cNvPr>
          <p:cNvSpPr>
            <a:spLocks noGrp="1"/>
          </p:cNvSpPr>
          <p:nvPr>
            <p:ph idx="1"/>
          </p:nvPr>
        </p:nvSpPr>
        <p:spPr/>
        <p:txBody>
          <a:bodyPr/>
          <a:lstStyle/>
          <a:p>
            <a:endParaRPr lang="en-US"/>
          </a:p>
        </p:txBody>
      </p:sp>
      <p:sp>
        <p:nvSpPr>
          <p:cNvPr id="98" name="Shape 98"/>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108</a:t>
            </a:fld>
            <a:endParaRPr lang="en"/>
          </a:p>
        </p:txBody>
      </p:sp>
      <p:pic>
        <p:nvPicPr>
          <p:cNvPr id="96" name="Shape 96" descr="Image result for tesla accident white truck"/>
          <p:cNvPicPr preferRelativeResize="0"/>
          <p:nvPr/>
        </p:nvPicPr>
        <p:blipFill>
          <a:blip r:embed="rId3">
            <a:alphaModFix/>
          </a:blip>
          <a:stretch>
            <a:fillRect/>
          </a:stretch>
        </p:blipFill>
        <p:spPr>
          <a:xfrm>
            <a:off x="1952551" y="1417326"/>
            <a:ext cx="5164125" cy="2906475"/>
          </a:xfrm>
          <a:prstGeom prst="rect">
            <a:avLst/>
          </a:prstGeom>
          <a:noFill/>
          <a:ln>
            <a:noFill/>
          </a:ln>
        </p:spPr>
      </p:pic>
      <p:sp>
        <p:nvSpPr>
          <p:cNvPr id="97" name="Shape 97"/>
          <p:cNvSpPr txBox="1"/>
          <p:nvPr/>
        </p:nvSpPr>
        <p:spPr>
          <a:xfrm>
            <a:off x="1814250" y="4437650"/>
            <a:ext cx="5515500" cy="762600"/>
          </a:xfrm>
          <a:prstGeom prst="rect">
            <a:avLst/>
          </a:prstGeom>
          <a:solidFill>
            <a:srgbClr val="FF0000"/>
          </a:solidFill>
          <a:ln>
            <a:noFill/>
          </a:ln>
        </p:spPr>
        <p:txBody>
          <a:bodyPr wrap="square" lIns="91425" tIns="91425" rIns="91425" bIns="91425" anchor="t" anchorCtr="0">
            <a:noAutofit/>
          </a:bodyPr>
          <a:lstStyle/>
          <a:p>
            <a:pPr algn="ctr">
              <a:lnSpc>
                <a:spcPct val="115000"/>
              </a:lnSpc>
              <a:spcAft>
                <a:spcPts val="1600"/>
              </a:spcAft>
            </a:pPr>
            <a:r>
              <a:rPr lang="en">
                <a:solidFill>
                  <a:schemeClr val="lt1"/>
                </a:solidFill>
                <a:latin typeface="Calibri"/>
                <a:ea typeface="Calibri"/>
                <a:cs typeface="Calibri"/>
                <a:sym typeface="Calibri"/>
              </a:rPr>
              <a:t>Tesla autopilot failed to recognize a white truck against bright sky leading to fatal crash</a:t>
            </a:r>
          </a:p>
        </p:txBody>
      </p:sp>
    </p:spTree>
    <p:extLst>
      <p:ext uri="{BB962C8B-B14F-4D97-AF65-F5344CB8AC3E}">
        <p14:creationId xmlns:p14="http://schemas.microsoft.com/office/powerpoint/2010/main" val="487955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Existing DL testing methods are seriously limited</a:t>
            </a:r>
          </a:p>
        </p:txBody>
      </p:sp>
      <p:sp>
        <p:nvSpPr>
          <p:cNvPr id="104" name="Shape 104"/>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400" dirty="0">
                <a:solidFill>
                  <a:srgbClr val="000000"/>
                </a:solidFill>
              </a:rPr>
              <a:t>Common practice: measure accuracy on a test input set of randomly chosen data</a:t>
            </a:r>
          </a:p>
          <a:p>
            <a:pPr marL="457200" indent="-342900">
              <a:buClr>
                <a:srgbClr val="000000"/>
              </a:buClr>
            </a:pPr>
            <a:r>
              <a:rPr lang="en" sz="2400" dirty="0">
                <a:solidFill>
                  <a:srgbClr val="000000"/>
                </a:solidFill>
              </a:rPr>
              <a:t>Problem 1: how good is the coverage of the test set?</a:t>
            </a:r>
          </a:p>
          <a:p>
            <a:pPr marL="914400" lvl="1" indent="-317500">
              <a:buClr>
                <a:srgbClr val="000000"/>
              </a:buClr>
            </a:pPr>
            <a:r>
              <a:rPr lang="en" sz="2000" dirty="0">
                <a:solidFill>
                  <a:srgbClr val="000000"/>
                </a:solidFill>
              </a:rPr>
              <a:t>DL decision logic is incredibly complex</a:t>
            </a:r>
          </a:p>
          <a:p>
            <a:pPr marL="914400" lvl="1" indent="-317500">
              <a:buClr>
                <a:srgbClr val="000000"/>
              </a:buClr>
            </a:pPr>
            <a:r>
              <a:rPr lang="en" sz="2000" dirty="0">
                <a:solidFill>
                  <a:srgbClr val="000000"/>
                </a:solidFill>
              </a:rPr>
              <a:t>More fundamentally, what is testing coverage metric for DL?</a:t>
            </a:r>
          </a:p>
          <a:p>
            <a:pPr marL="457200" indent="-342900">
              <a:buClr>
                <a:srgbClr val="000000"/>
              </a:buClr>
            </a:pPr>
            <a:r>
              <a:rPr lang="en" sz="2400" dirty="0">
                <a:solidFill>
                  <a:srgbClr val="000000"/>
                </a:solidFill>
              </a:rPr>
              <a:t>Problem 2: it requires expensive labeling effort</a:t>
            </a:r>
          </a:p>
          <a:p>
            <a:pPr marL="914400" lvl="1" indent="-317500">
              <a:buClr>
                <a:srgbClr val="000000"/>
              </a:buClr>
            </a:pPr>
            <a:r>
              <a:rPr lang="en" sz="2000" dirty="0">
                <a:solidFill>
                  <a:srgbClr val="000000"/>
                </a:solidFill>
              </a:rPr>
              <a:t>Data in test set must be manually labelled</a:t>
            </a:r>
          </a:p>
          <a:p>
            <a:pPr marL="914400" lvl="1" indent="-317500">
              <a:buClr>
                <a:srgbClr val="000000"/>
              </a:buClr>
            </a:pPr>
            <a:r>
              <a:rPr lang="en" sz="2000" dirty="0">
                <a:solidFill>
                  <a:srgbClr val="000000"/>
                </a:solidFill>
              </a:rPr>
              <a:t>To enlarge the test set, we need to manually label more data</a:t>
            </a:r>
          </a:p>
        </p:txBody>
      </p:sp>
      <p:sp>
        <p:nvSpPr>
          <p:cNvPr id="105" name="Shape 105"/>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109</a:t>
            </a:fld>
            <a:endParaRPr lang="en"/>
          </a:p>
        </p:txBody>
      </p:sp>
    </p:spTree>
    <p:extLst>
      <p:ext uri="{BB962C8B-B14F-4D97-AF65-F5344CB8AC3E}">
        <p14:creationId xmlns:p14="http://schemas.microsoft.com/office/powerpoint/2010/main" val="399926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Shape 64"/>
          <p:cNvSpPr/>
          <p:nvPr/>
        </p:nvSpPr>
        <p:spPr>
          <a:xfrm>
            <a:off x="2318627" y="2979884"/>
            <a:ext cx="4702971" cy="2134336"/>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p>
            <a:pPr defTabSz="267873">
              <a:defRPr sz="1800"/>
            </a:pPr>
            <a:endParaRPr lang="en-US" sz="1758" dirty="0">
              <a:solidFill>
                <a:schemeClr val="accent2">
                  <a:lumMod val="75000"/>
                </a:schemeClr>
              </a:solidFill>
              <a:latin typeface="PT Mono"/>
              <a:ea typeface="PT Mono"/>
              <a:cs typeface="PT Mono"/>
              <a:sym typeface="PT Mono"/>
            </a:endParaRPr>
          </a:p>
          <a:p>
            <a:pPr defTabSz="267873">
              <a:defRPr sz="1800"/>
            </a:pPr>
            <a:r>
              <a:rPr lang="en-US" sz="2344" dirty="0">
                <a:solidFill>
                  <a:schemeClr val="tx1">
                    <a:lumMod val="50000"/>
                    <a:lumOff val="50000"/>
                  </a:schemeClr>
                </a:solidFill>
                <a:latin typeface="Lato" charset="0"/>
                <a:ea typeface="Lato" charset="0"/>
                <a:cs typeface="Lato" charset="0"/>
              </a:rPr>
              <a:t>1. allocate from memory</a:t>
            </a:r>
          </a:p>
          <a:p>
            <a:pPr defTabSz="267873">
              <a:defRPr sz="1800"/>
            </a:pPr>
            <a:endParaRPr lang="en-US" sz="2344" dirty="0">
              <a:solidFill>
                <a:schemeClr val="tx1">
                  <a:lumMod val="50000"/>
                  <a:lumOff val="50000"/>
                </a:schemeClr>
              </a:solidFill>
              <a:latin typeface="Lato" charset="0"/>
              <a:ea typeface="Lato" charset="0"/>
              <a:cs typeface="Lato" charset="0"/>
              <a:sym typeface="PT Mono"/>
            </a:endParaRPr>
          </a:p>
          <a:p>
            <a:pPr defTabSz="267873">
              <a:defRPr sz="1800"/>
            </a:pPr>
            <a:r>
              <a:rPr lang="en-US" sz="2344" dirty="0">
                <a:solidFill>
                  <a:schemeClr val="tx1">
                    <a:lumMod val="50000"/>
                    <a:lumOff val="50000"/>
                  </a:schemeClr>
                </a:solidFill>
                <a:latin typeface="Lato" charset="0"/>
                <a:ea typeface="Lato" charset="0"/>
                <a:cs typeface="Lato" charset="0"/>
              </a:rPr>
              <a:t>2. data read/write + program logic</a:t>
            </a:r>
          </a:p>
          <a:p>
            <a:pPr defTabSz="267873">
              <a:defRPr sz="1800"/>
            </a:pPr>
            <a:endParaRPr lang="en-US" sz="2344" dirty="0">
              <a:solidFill>
                <a:schemeClr val="tx1">
                  <a:lumMod val="50000"/>
                  <a:lumOff val="50000"/>
                </a:schemeClr>
              </a:solidFill>
              <a:latin typeface="Lato" charset="0"/>
              <a:ea typeface="Lato" charset="0"/>
              <a:cs typeface="Lato" charset="0"/>
            </a:endParaRPr>
          </a:p>
          <a:p>
            <a:pPr defTabSz="267873">
              <a:defRPr sz="1800"/>
            </a:pPr>
            <a:r>
              <a:rPr lang="en-US" sz="2344" dirty="0">
                <a:solidFill>
                  <a:schemeClr val="tx1">
                    <a:lumMod val="50000"/>
                    <a:lumOff val="50000"/>
                  </a:schemeClr>
                </a:solidFill>
                <a:latin typeface="Lato" charset="0"/>
                <a:ea typeface="Lato" charset="0"/>
                <a:cs typeface="Lato" charset="0"/>
              </a:rPr>
              <a:t>3. save to storage</a:t>
            </a:r>
          </a:p>
        </p:txBody>
      </p:sp>
      <p:sp>
        <p:nvSpPr>
          <p:cNvPr id="2" name="TextBox 1"/>
          <p:cNvSpPr txBox="1"/>
          <p:nvPr/>
        </p:nvSpPr>
        <p:spPr>
          <a:xfrm>
            <a:off x="2911820" y="1078660"/>
            <a:ext cx="3522600" cy="18452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9766" tIns="29766" rIns="29766" bIns="29766" numCol="1" spcCol="38100" rtlCol="0" anchor="ctr">
            <a:spAutoFit/>
          </a:bodyPr>
          <a:lstStyle/>
          <a:p>
            <a:pPr defTabSz="267873">
              <a:defRPr sz="1800"/>
            </a:pPr>
            <a:endParaRPr lang="en-US" sz="1055" dirty="0">
              <a:solidFill>
                <a:srgbClr val="F2913F"/>
              </a:solidFill>
              <a:latin typeface="PT Mono"/>
              <a:ea typeface="PT Mono"/>
              <a:cs typeface="PT Mono"/>
              <a:sym typeface="PT Mono"/>
            </a:endParaRPr>
          </a:p>
          <a:p>
            <a:pPr defTabSz="267873">
              <a:defRPr sz="1800"/>
            </a:pPr>
            <a:r>
              <a:rPr lang="en-US" sz="2812" dirty="0" err="1">
                <a:solidFill>
                  <a:srgbClr val="659245"/>
                </a:solidFill>
                <a:latin typeface="PT Mono"/>
                <a:ea typeface="PT Mono"/>
                <a:cs typeface="PT Mono"/>
                <a:sym typeface="PT Mono"/>
              </a:rPr>
              <a:t>typedef</a:t>
            </a:r>
            <a:r>
              <a:rPr lang="en-US" sz="2812" dirty="0">
                <a:solidFill>
                  <a:srgbClr val="659245"/>
                </a:solidFill>
                <a:latin typeface="PT Mono"/>
                <a:ea typeface="PT Mono"/>
                <a:cs typeface="PT Mono"/>
                <a:sym typeface="PT Mono"/>
              </a:rPr>
              <a:t> </a:t>
            </a:r>
            <a:r>
              <a:rPr lang="en-US" sz="2812" dirty="0" err="1">
                <a:solidFill>
                  <a:srgbClr val="F2913F"/>
                </a:solidFill>
                <a:latin typeface="PT Mono"/>
                <a:ea typeface="PT Mono"/>
                <a:cs typeface="PT Mono"/>
                <a:sym typeface="PT Mono"/>
              </a:rPr>
              <a:t>struct</a:t>
            </a:r>
            <a:r>
              <a:rPr lang="en-US" sz="2812" dirty="0">
                <a:solidFill>
                  <a:srgbClr val="F2913F"/>
                </a:solidFill>
                <a:latin typeface="PT Mono"/>
                <a:ea typeface="PT Mono"/>
                <a:cs typeface="PT Mono"/>
                <a:sym typeface="PT Mono"/>
              </a:rPr>
              <a:t> {</a:t>
            </a:r>
          </a:p>
          <a:p>
            <a:pPr defTabSz="267873">
              <a:defRPr sz="1800"/>
            </a:pPr>
            <a:r>
              <a:rPr lang="en-US" sz="2812" dirty="0">
                <a:latin typeface="PT Mono"/>
                <a:ea typeface="PT Mono"/>
                <a:cs typeface="PT Mono"/>
                <a:sym typeface="PT Mono"/>
              </a:rPr>
              <a:t>  </a:t>
            </a:r>
          </a:p>
          <a:p>
            <a:pPr defTabSz="267873">
              <a:defRPr sz="1800"/>
            </a:pPr>
            <a:r>
              <a:rPr lang="en-US" sz="2812" dirty="0">
                <a:solidFill>
                  <a:srgbClr val="F2913F"/>
                </a:solidFill>
                <a:latin typeface="PT Mono"/>
                <a:ea typeface="PT Mono"/>
                <a:cs typeface="PT Mono"/>
                <a:sym typeface="PT Mono"/>
              </a:rPr>
              <a:t>}</a:t>
            </a:r>
            <a:r>
              <a:rPr lang="en-US" sz="2812" dirty="0">
                <a:latin typeface="PT Mono"/>
                <a:ea typeface="PT Mono"/>
                <a:cs typeface="PT Mono"/>
                <a:sym typeface="PT Mono"/>
              </a:rPr>
              <a:t> </a:t>
            </a:r>
            <a:r>
              <a:rPr lang="en-US" sz="2812" dirty="0">
                <a:solidFill>
                  <a:srgbClr val="F2913F"/>
                </a:solidFill>
                <a:latin typeface="PT Mono"/>
                <a:ea typeface="PT Mono"/>
                <a:cs typeface="PT Mono"/>
                <a:sym typeface="PT Mono"/>
              </a:rPr>
              <a:t>node</a:t>
            </a:r>
          </a:p>
          <a:p>
            <a:pPr algn="ctr" defTabSz="342283" latinLnBrk="1" hangingPunct="0"/>
            <a:endParaRPr lang="en-US" sz="2109" dirty="0">
              <a:solidFill>
                <a:srgbClr val="000000"/>
              </a:solidFill>
              <a:sym typeface="Helvetica Light"/>
            </a:endParaRPr>
          </a:p>
        </p:txBody>
      </p:sp>
      <p:sp>
        <p:nvSpPr>
          <p:cNvPr id="5" name="Title 4">
            <a:extLst>
              <a:ext uri="{FF2B5EF4-FFF2-40B4-BE49-F238E27FC236}">
                <a16:creationId xmlns:a16="http://schemas.microsoft.com/office/drawing/2014/main" id="{F2EF0083-6A41-CA43-88EF-7E66B4CA8970}"/>
              </a:ext>
            </a:extLst>
          </p:cNvPr>
          <p:cNvSpPr>
            <a:spLocks noGrp="1"/>
          </p:cNvSpPr>
          <p:nvPr>
            <p:ph type="title"/>
          </p:nvPr>
        </p:nvSpPr>
        <p:spPr/>
        <p:txBody>
          <a:bodyPr/>
          <a:lstStyle/>
          <a:p>
            <a:r>
              <a:rPr lang="en-US" dirty="0"/>
              <a:t>Persistent Programs</a:t>
            </a:r>
          </a:p>
        </p:txBody>
      </p:sp>
    </p:spTree>
    <p:extLst>
      <p:ext uri="{BB962C8B-B14F-4D97-AF65-F5344CB8AC3E}">
        <p14:creationId xmlns:p14="http://schemas.microsoft.com/office/powerpoint/2010/main" val="313283163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Existing DL testing methods are seriously limited (cont.)</a:t>
            </a:r>
          </a:p>
        </p:txBody>
      </p:sp>
      <p:sp>
        <p:nvSpPr>
          <p:cNvPr id="111" name="Shape 111"/>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000" dirty="0">
                <a:solidFill>
                  <a:srgbClr val="000000"/>
                </a:solidFill>
              </a:rPr>
              <a:t>Adversarial testing </a:t>
            </a:r>
            <a:r>
              <a:rPr lang="en" sz="1100" dirty="0">
                <a:solidFill>
                  <a:schemeClr val="dk1"/>
                </a:solidFill>
              </a:rPr>
              <a:t>(</a:t>
            </a:r>
            <a:r>
              <a:rPr lang="en" sz="1100" dirty="0" err="1">
                <a:solidFill>
                  <a:schemeClr val="dk1"/>
                </a:solidFill>
              </a:rPr>
              <a:t>Szegedy</a:t>
            </a:r>
            <a:r>
              <a:rPr lang="en" sz="1100" dirty="0">
                <a:solidFill>
                  <a:schemeClr val="dk1"/>
                </a:solidFill>
              </a:rPr>
              <a:t> et al. ICLR’14)</a:t>
            </a:r>
            <a:r>
              <a:rPr lang="en" sz="2000" dirty="0">
                <a:solidFill>
                  <a:srgbClr val="000000"/>
                </a:solidFill>
              </a:rPr>
              <a:t>: find corner-case inputs imperceptible to human but induce errors</a:t>
            </a:r>
          </a:p>
          <a:p>
            <a:pPr marL="914400" lvl="1" indent="-317500">
              <a:buClr>
                <a:srgbClr val="000000"/>
              </a:buClr>
            </a:pPr>
            <a:r>
              <a:rPr lang="en" sz="1800" dirty="0">
                <a:solidFill>
                  <a:srgbClr val="000000"/>
                </a:solidFill>
              </a:rPr>
              <a:t>Problem 1: how good is the coverage of the test set?</a:t>
            </a:r>
          </a:p>
          <a:p>
            <a:pPr marL="914400" lvl="1" indent="-317500">
              <a:buClr>
                <a:srgbClr val="000000"/>
              </a:buClr>
            </a:pPr>
            <a:r>
              <a:rPr lang="en" sz="1800" dirty="0">
                <a:solidFill>
                  <a:srgbClr val="000000"/>
                </a:solidFill>
              </a:rPr>
              <a:t>Problem 2: it requires expensive labeling effort</a:t>
            </a:r>
          </a:p>
          <a:p>
            <a:pPr marL="914400" lvl="1" indent="-317500">
              <a:buClr>
                <a:srgbClr val="000000"/>
              </a:buClr>
            </a:pPr>
            <a:r>
              <a:rPr lang="en" sz="1800" dirty="0">
                <a:solidFill>
                  <a:srgbClr val="000000"/>
                </a:solidFill>
              </a:rPr>
              <a:t>Problem 3: Not realistic. (Theoretical, assumes a very powerful adversary. [Sharif et al. CCS’16])</a:t>
            </a:r>
          </a:p>
        </p:txBody>
      </p:sp>
      <p:sp>
        <p:nvSpPr>
          <p:cNvPr id="112" name="Shape 112"/>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110</a:t>
            </a:fld>
            <a:endParaRPr lang="en"/>
          </a:p>
        </p:txBody>
      </p:sp>
      <p:pic>
        <p:nvPicPr>
          <p:cNvPr id="113" name="Shape 113" descr="The left image is unaltered and would be classified as a school bus, while the right would be classified as an ostrich. The middle image shows the distortions made to the adversarial example."/>
          <p:cNvPicPr preferRelativeResize="0"/>
          <p:nvPr/>
        </p:nvPicPr>
        <p:blipFill>
          <a:blip r:embed="rId3">
            <a:alphaModFix/>
          </a:blip>
          <a:stretch>
            <a:fillRect/>
          </a:stretch>
        </p:blipFill>
        <p:spPr>
          <a:xfrm>
            <a:off x="1311825" y="3104042"/>
            <a:ext cx="6520339" cy="2014750"/>
          </a:xfrm>
          <a:prstGeom prst="rect">
            <a:avLst/>
          </a:prstGeom>
          <a:noFill/>
          <a:ln>
            <a:noFill/>
          </a:ln>
        </p:spPr>
      </p:pic>
      <p:sp>
        <p:nvSpPr>
          <p:cNvPr id="114" name="Shape 114"/>
          <p:cNvSpPr txBox="1"/>
          <p:nvPr/>
        </p:nvSpPr>
        <p:spPr>
          <a:xfrm>
            <a:off x="1684402" y="5094917"/>
            <a:ext cx="1084200" cy="272400"/>
          </a:xfrm>
          <a:prstGeom prst="rect">
            <a:avLst/>
          </a:prstGeom>
          <a:noFill/>
          <a:ln>
            <a:noFill/>
          </a:ln>
        </p:spPr>
        <p:txBody>
          <a:bodyPr wrap="square" lIns="91425" tIns="91425" rIns="91425" bIns="91425" anchor="ctr" anchorCtr="0">
            <a:noAutofit/>
          </a:bodyPr>
          <a:lstStyle/>
          <a:p>
            <a:pPr algn="ctr"/>
            <a:r>
              <a:rPr lang="en" sz="1600" dirty="0">
                <a:solidFill>
                  <a:schemeClr val="dk1"/>
                </a:solidFill>
                <a:latin typeface="Calibri"/>
                <a:ea typeface="Calibri"/>
                <a:cs typeface="Calibri"/>
                <a:sym typeface="Calibri"/>
              </a:rPr>
              <a:t>School bus</a:t>
            </a:r>
          </a:p>
        </p:txBody>
      </p:sp>
      <p:sp>
        <p:nvSpPr>
          <p:cNvPr id="115" name="Shape 115"/>
          <p:cNvSpPr txBox="1"/>
          <p:nvPr/>
        </p:nvSpPr>
        <p:spPr>
          <a:xfrm>
            <a:off x="6572361" y="5018717"/>
            <a:ext cx="950400" cy="272400"/>
          </a:xfrm>
          <a:prstGeom prst="rect">
            <a:avLst/>
          </a:prstGeom>
          <a:noFill/>
          <a:ln>
            <a:noFill/>
          </a:ln>
        </p:spPr>
        <p:txBody>
          <a:bodyPr wrap="square" lIns="91425" tIns="91425" rIns="91425" bIns="91425" anchor="t" anchorCtr="0">
            <a:noAutofit/>
          </a:bodyPr>
          <a:lstStyle/>
          <a:p>
            <a:r>
              <a:rPr lang="en" sz="1600" dirty="0">
                <a:solidFill>
                  <a:schemeClr val="dk1"/>
                </a:solidFill>
                <a:latin typeface="Calibri"/>
                <a:ea typeface="Calibri"/>
                <a:cs typeface="Calibri"/>
                <a:sym typeface="Calibri"/>
              </a:rPr>
              <a:t>Ostrich</a:t>
            </a:r>
          </a:p>
        </p:txBody>
      </p:sp>
      <p:sp>
        <p:nvSpPr>
          <p:cNvPr id="116" name="Shape 116"/>
          <p:cNvSpPr txBox="1"/>
          <p:nvPr/>
        </p:nvSpPr>
        <p:spPr>
          <a:xfrm>
            <a:off x="3405938" y="5018717"/>
            <a:ext cx="2331900" cy="272400"/>
          </a:xfrm>
          <a:prstGeom prst="rect">
            <a:avLst/>
          </a:prstGeom>
          <a:noFill/>
          <a:ln>
            <a:noFill/>
          </a:ln>
        </p:spPr>
        <p:txBody>
          <a:bodyPr wrap="square" lIns="91425" tIns="91425" rIns="91425" bIns="91425" anchor="t" anchorCtr="0">
            <a:noAutofit/>
          </a:bodyPr>
          <a:lstStyle/>
          <a:p>
            <a:pPr algn="ctr">
              <a:buClr>
                <a:schemeClr val="dk1"/>
              </a:buClr>
              <a:buSzPct val="68750"/>
            </a:pPr>
            <a:r>
              <a:rPr lang="en" sz="1600" dirty="0">
                <a:solidFill>
                  <a:schemeClr val="dk1"/>
                </a:solidFill>
                <a:latin typeface="Calibri"/>
                <a:ea typeface="Calibri"/>
                <a:cs typeface="Calibri"/>
                <a:sym typeface="Calibri"/>
              </a:rPr>
              <a:t>Carefully crafted noise</a:t>
            </a:r>
          </a:p>
        </p:txBody>
      </p:sp>
    </p:spTree>
    <p:extLst>
      <p:ext uri="{BB962C8B-B14F-4D97-AF65-F5344CB8AC3E}">
        <p14:creationId xmlns:p14="http://schemas.microsoft.com/office/powerpoint/2010/main" val="37797459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dirty="0"/>
              <a:t>Many traditional software testing techniques don’t apply to deep learning</a:t>
            </a:r>
          </a:p>
        </p:txBody>
      </p:sp>
      <p:sp>
        <p:nvSpPr>
          <p:cNvPr id="121" name="Shape 121"/>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lnSpc>
                <a:spcPct val="115000"/>
              </a:lnSpc>
              <a:spcAft>
                <a:spcPts val="1600"/>
              </a:spcAft>
              <a:buClr>
                <a:srgbClr val="000000"/>
              </a:buClr>
              <a:buSzPct val="100000"/>
              <a:buFont typeface="Calibri"/>
            </a:pPr>
            <a:r>
              <a:rPr lang="en" sz="1800" dirty="0">
                <a:solidFill>
                  <a:srgbClr val="000000"/>
                </a:solidFill>
              </a:rPr>
              <a:t>Deep learning decision logic is embedded in neurons and layers, not in code  </a:t>
            </a:r>
          </a:p>
        </p:txBody>
      </p:sp>
      <p:sp>
        <p:nvSpPr>
          <p:cNvPr id="156" name="Shape 156"/>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111</a:t>
            </a:fld>
            <a:endParaRPr lang="en"/>
          </a:p>
        </p:txBody>
      </p:sp>
      <p:sp>
        <p:nvSpPr>
          <p:cNvPr id="123" name="Shape 123"/>
          <p:cNvSpPr/>
          <p:nvPr/>
        </p:nvSpPr>
        <p:spPr>
          <a:xfrm>
            <a:off x="7287748" y="2469517"/>
            <a:ext cx="5019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x=0</a:t>
            </a:r>
          </a:p>
        </p:txBody>
      </p:sp>
      <p:cxnSp>
        <p:nvCxnSpPr>
          <p:cNvPr id="124" name="Shape 124"/>
          <p:cNvCxnSpPr>
            <a:stCxn id="123" idx="2"/>
            <a:endCxn id="125" idx="0"/>
          </p:cNvCxnSpPr>
          <p:nvPr/>
        </p:nvCxnSpPr>
        <p:spPr>
          <a:xfrm>
            <a:off x="7538698" y="2888917"/>
            <a:ext cx="0" cy="318900"/>
          </a:xfrm>
          <a:prstGeom prst="straightConnector1">
            <a:avLst/>
          </a:prstGeom>
          <a:noFill/>
          <a:ln w="9525" cap="flat" cmpd="sng">
            <a:solidFill>
              <a:schemeClr val="dk2"/>
            </a:solidFill>
            <a:prstDash val="solid"/>
            <a:round/>
            <a:headEnd type="none" w="lg" len="lg"/>
            <a:tailEnd type="stealth" w="lg" len="lg"/>
          </a:ln>
        </p:spPr>
      </p:cxnSp>
      <p:sp>
        <p:nvSpPr>
          <p:cNvPr id="125" name="Shape 125"/>
          <p:cNvSpPr/>
          <p:nvPr/>
        </p:nvSpPr>
        <p:spPr>
          <a:xfrm>
            <a:off x="7114175" y="3207700"/>
            <a:ext cx="8493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If (x==8)</a:t>
            </a:r>
          </a:p>
        </p:txBody>
      </p:sp>
      <p:sp>
        <p:nvSpPr>
          <p:cNvPr id="126" name="Shape 126"/>
          <p:cNvSpPr/>
          <p:nvPr/>
        </p:nvSpPr>
        <p:spPr>
          <a:xfrm>
            <a:off x="6820232" y="3898977"/>
            <a:ext cx="5880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latin typeface="Calibri"/>
                <a:ea typeface="Calibri"/>
                <a:cs typeface="Calibri"/>
                <a:sym typeface="Calibri"/>
              </a:rPr>
              <a:t>x+=1</a:t>
            </a:r>
          </a:p>
        </p:txBody>
      </p:sp>
      <p:sp>
        <p:nvSpPr>
          <p:cNvPr id="127" name="Shape 127"/>
          <p:cNvSpPr/>
          <p:nvPr/>
        </p:nvSpPr>
        <p:spPr>
          <a:xfrm>
            <a:off x="7669331" y="3898977"/>
            <a:ext cx="588000" cy="4194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sz="1200">
                <a:solidFill>
                  <a:schemeClr val="dk1"/>
                </a:solidFill>
                <a:latin typeface="Calibri"/>
                <a:ea typeface="Calibri"/>
                <a:cs typeface="Calibri"/>
                <a:sym typeface="Calibri"/>
              </a:rPr>
              <a:t>x+=2</a:t>
            </a:r>
          </a:p>
        </p:txBody>
      </p:sp>
      <p:cxnSp>
        <p:nvCxnSpPr>
          <p:cNvPr id="128" name="Shape 128"/>
          <p:cNvCxnSpPr>
            <a:stCxn id="125" idx="2"/>
            <a:endCxn id="126" idx="0"/>
          </p:cNvCxnSpPr>
          <p:nvPr/>
        </p:nvCxnSpPr>
        <p:spPr>
          <a:xfrm flipH="1">
            <a:off x="7114325" y="3627100"/>
            <a:ext cx="424500" cy="271800"/>
          </a:xfrm>
          <a:prstGeom prst="straightConnector1">
            <a:avLst/>
          </a:prstGeom>
          <a:noFill/>
          <a:ln w="9525" cap="flat" cmpd="sng">
            <a:solidFill>
              <a:schemeClr val="dk2"/>
            </a:solidFill>
            <a:prstDash val="solid"/>
            <a:round/>
            <a:headEnd type="none" w="lg" len="lg"/>
            <a:tailEnd type="stealth" w="lg" len="lg"/>
          </a:ln>
        </p:spPr>
      </p:cxnSp>
      <p:cxnSp>
        <p:nvCxnSpPr>
          <p:cNvPr id="129" name="Shape 129"/>
          <p:cNvCxnSpPr>
            <a:stCxn id="125" idx="2"/>
            <a:endCxn id="127" idx="0"/>
          </p:cNvCxnSpPr>
          <p:nvPr/>
        </p:nvCxnSpPr>
        <p:spPr>
          <a:xfrm>
            <a:off x="7538825" y="3627100"/>
            <a:ext cx="424500" cy="271800"/>
          </a:xfrm>
          <a:prstGeom prst="straightConnector1">
            <a:avLst/>
          </a:prstGeom>
          <a:noFill/>
          <a:ln w="9525" cap="flat" cmpd="sng">
            <a:solidFill>
              <a:schemeClr val="dk2"/>
            </a:solidFill>
            <a:prstDash val="solid"/>
            <a:round/>
            <a:headEnd type="none" w="lg" len="lg"/>
            <a:tailEnd type="stealth" w="lg" len="lg"/>
          </a:ln>
        </p:spPr>
      </p:cxnSp>
      <p:cxnSp>
        <p:nvCxnSpPr>
          <p:cNvPr id="130" name="Shape 130"/>
          <p:cNvCxnSpPr>
            <a:stCxn id="127" idx="3"/>
            <a:endCxn id="123" idx="3"/>
          </p:cNvCxnSpPr>
          <p:nvPr/>
        </p:nvCxnSpPr>
        <p:spPr>
          <a:xfrm rot="10800000">
            <a:off x="7789631" y="2679177"/>
            <a:ext cx="467700" cy="1429500"/>
          </a:xfrm>
          <a:prstGeom prst="bentConnector3">
            <a:avLst>
              <a:gd name="adj1" fmla="val -36273"/>
            </a:avLst>
          </a:prstGeom>
          <a:noFill/>
          <a:ln w="9525" cap="flat" cmpd="sng">
            <a:solidFill>
              <a:schemeClr val="dk2"/>
            </a:solidFill>
            <a:prstDash val="solid"/>
            <a:round/>
            <a:headEnd type="none" w="lg" len="lg"/>
            <a:tailEnd type="stealth" w="lg" len="lg"/>
          </a:ln>
        </p:spPr>
      </p:cxnSp>
      <p:sp>
        <p:nvSpPr>
          <p:cNvPr id="131" name="Shape 131"/>
          <p:cNvSpPr/>
          <p:nvPr/>
        </p:nvSpPr>
        <p:spPr>
          <a:xfrm>
            <a:off x="1109623"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2" name="Shape 132"/>
          <p:cNvSpPr/>
          <p:nvPr/>
        </p:nvSpPr>
        <p:spPr>
          <a:xfrm>
            <a:off x="1698302"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3" name="Shape 133"/>
          <p:cNvSpPr/>
          <p:nvPr/>
        </p:nvSpPr>
        <p:spPr>
          <a:xfrm>
            <a:off x="542501" y="293909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4" name="Shape 134"/>
          <p:cNvSpPr/>
          <p:nvPr/>
        </p:nvSpPr>
        <p:spPr>
          <a:xfrm>
            <a:off x="1109623" y="2407575"/>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5" name="Shape 135"/>
          <p:cNvSpPr/>
          <p:nvPr/>
        </p:nvSpPr>
        <p:spPr>
          <a:xfrm>
            <a:off x="542501" y="354195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6" name="Shape 136"/>
          <p:cNvSpPr/>
          <p:nvPr/>
        </p:nvSpPr>
        <p:spPr>
          <a:xfrm>
            <a:off x="1109623" y="3541942"/>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7" name="Shape 137"/>
          <p:cNvSpPr/>
          <p:nvPr/>
        </p:nvSpPr>
        <p:spPr>
          <a:xfrm>
            <a:off x="1698302" y="3541954"/>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138" name="Shape 138"/>
          <p:cNvSpPr/>
          <p:nvPr/>
        </p:nvSpPr>
        <p:spPr>
          <a:xfrm>
            <a:off x="1109623" y="4071826"/>
            <a:ext cx="373500" cy="3891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139" name="Shape 139"/>
          <p:cNvCxnSpPr>
            <a:stCxn id="134" idx="4"/>
            <a:endCxn id="131" idx="0"/>
          </p:cNvCxnSpPr>
          <p:nvPr/>
        </p:nvCxnSpPr>
        <p:spPr>
          <a:xfrm>
            <a:off x="1296373" y="2796675"/>
            <a:ext cx="0" cy="142500"/>
          </a:xfrm>
          <a:prstGeom prst="straightConnector1">
            <a:avLst/>
          </a:prstGeom>
          <a:noFill/>
          <a:ln w="9525" cap="flat" cmpd="sng">
            <a:solidFill>
              <a:schemeClr val="dk2"/>
            </a:solidFill>
            <a:prstDash val="solid"/>
            <a:round/>
            <a:headEnd type="none" w="lg" len="lg"/>
            <a:tailEnd type="stealth" w="lg" len="lg"/>
          </a:ln>
        </p:spPr>
      </p:cxnSp>
      <p:cxnSp>
        <p:nvCxnSpPr>
          <p:cNvPr id="140" name="Shape 140"/>
          <p:cNvCxnSpPr>
            <a:stCxn id="134" idx="4"/>
            <a:endCxn id="132" idx="0"/>
          </p:cNvCxnSpPr>
          <p:nvPr/>
        </p:nvCxnSpPr>
        <p:spPr>
          <a:xfrm>
            <a:off x="1296373" y="2796675"/>
            <a:ext cx="588600" cy="142500"/>
          </a:xfrm>
          <a:prstGeom prst="straightConnector1">
            <a:avLst/>
          </a:prstGeom>
          <a:noFill/>
          <a:ln w="9525" cap="flat" cmpd="sng">
            <a:solidFill>
              <a:schemeClr val="dk2"/>
            </a:solidFill>
            <a:prstDash val="solid"/>
            <a:round/>
            <a:headEnd type="none" w="lg" len="lg"/>
            <a:tailEnd type="stealth" w="lg" len="lg"/>
          </a:ln>
        </p:spPr>
      </p:cxnSp>
      <p:cxnSp>
        <p:nvCxnSpPr>
          <p:cNvPr id="141" name="Shape 141"/>
          <p:cNvCxnSpPr>
            <a:stCxn id="134" idx="4"/>
            <a:endCxn id="133" idx="0"/>
          </p:cNvCxnSpPr>
          <p:nvPr/>
        </p:nvCxnSpPr>
        <p:spPr>
          <a:xfrm flipH="1">
            <a:off x="729373" y="2796675"/>
            <a:ext cx="567000" cy="142500"/>
          </a:xfrm>
          <a:prstGeom prst="straightConnector1">
            <a:avLst/>
          </a:prstGeom>
          <a:noFill/>
          <a:ln w="9525" cap="flat" cmpd="sng">
            <a:solidFill>
              <a:schemeClr val="dk2"/>
            </a:solidFill>
            <a:prstDash val="solid"/>
            <a:round/>
            <a:headEnd type="none" w="lg" len="lg"/>
            <a:tailEnd type="stealth" w="lg" len="lg"/>
          </a:ln>
        </p:spPr>
      </p:cxnSp>
      <p:cxnSp>
        <p:nvCxnSpPr>
          <p:cNvPr id="142" name="Shape 142"/>
          <p:cNvCxnSpPr>
            <a:stCxn id="131" idx="4"/>
            <a:endCxn id="135" idx="0"/>
          </p:cNvCxnSpPr>
          <p:nvPr/>
        </p:nvCxnSpPr>
        <p:spPr>
          <a:xfrm flipH="1">
            <a:off x="729373" y="3328194"/>
            <a:ext cx="567000" cy="213900"/>
          </a:xfrm>
          <a:prstGeom prst="straightConnector1">
            <a:avLst/>
          </a:prstGeom>
          <a:noFill/>
          <a:ln w="9525" cap="flat" cmpd="sng">
            <a:solidFill>
              <a:schemeClr val="dk2"/>
            </a:solidFill>
            <a:prstDash val="solid"/>
            <a:round/>
            <a:headEnd type="none" w="lg" len="lg"/>
            <a:tailEnd type="triangle" w="lg" len="lg"/>
          </a:ln>
        </p:spPr>
      </p:cxnSp>
      <p:cxnSp>
        <p:nvCxnSpPr>
          <p:cNvPr id="143" name="Shape 143"/>
          <p:cNvCxnSpPr>
            <a:stCxn id="131" idx="4"/>
            <a:endCxn id="136" idx="0"/>
          </p:cNvCxnSpPr>
          <p:nvPr/>
        </p:nvCxnSpPr>
        <p:spPr>
          <a:xfrm>
            <a:off x="1296373" y="3328194"/>
            <a:ext cx="0" cy="213600"/>
          </a:xfrm>
          <a:prstGeom prst="straightConnector1">
            <a:avLst/>
          </a:prstGeom>
          <a:noFill/>
          <a:ln w="9525" cap="flat" cmpd="sng">
            <a:solidFill>
              <a:schemeClr val="dk2"/>
            </a:solidFill>
            <a:prstDash val="solid"/>
            <a:round/>
            <a:headEnd type="none" w="lg" len="lg"/>
            <a:tailEnd type="stealth" w="lg" len="lg"/>
          </a:ln>
        </p:spPr>
      </p:cxnSp>
      <p:cxnSp>
        <p:nvCxnSpPr>
          <p:cNvPr id="144" name="Shape 144"/>
          <p:cNvCxnSpPr>
            <a:stCxn id="131" idx="4"/>
            <a:endCxn id="137" idx="0"/>
          </p:cNvCxnSpPr>
          <p:nvPr/>
        </p:nvCxnSpPr>
        <p:spPr>
          <a:xfrm>
            <a:off x="1296373" y="3328194"/>
            <a:ext cx="588600" cy="213900"/>
          </a:xfrm>
          <a:prstGeom prst="straightConnector1">
            <a:avLst/>
          </a:prstGeom>
          <a:noFill/>
          <a:ln w="9525" cap="flat" cmpd="sng">
            <a:solidFill>
              <a:schemeClr val="dk2"/>
            </a:solidFill>
            <a:prstDash val="solid"/>
            <a:round/>
            <a:headEnd type="none" w="lg" len="lg"/>
            <a:tailEnd type="stealth" w="lg" len="lg"/>
          </a:ln>
        </p:spPr>
      </p:cxnSp>
      <p:cxnSp>
        <p:nvCxnSpPr>
          <p:cNvPr id="145" name="Shape 145"/>
          <p:cNvCxnSpPr>
            <a:stCxn id="132" idx="4"/>
            <a:endCxn id="135" idx="0"/>
          </p:cNvCxnSpPr>
          <p:nvPr/>
        </p:nvCxnSpPr>
        <p:spPr>
          <a:xfrm flipH="1">
            <a:off x="729152" y="3328194"/>
            <a:ext cx="1155900" cy="213900"/>
          </a:xfrm>
          <a:prstGeom prst="straightConnector1">
            <a:avLst/>
          </a:prstGeom>
          <a:noFill/>
          <a:ln w="9525" cap="flat" cmpd="sng">
            <a:solidFill>
              <a:schemeClr val="dk2"/>
            </a:solidFill>
            <a:prstDash val="solid"/>
            <a:round/>
            <a:headEnd type="none" w="lg" len="lg"/>
            <a:tailEnd type="stealth" w="lg" len="lg"/>
          </a:ln>
        </p:spPr>
      </p:cxnSp>
      <p:cxnSp>
        <p:nvCxnSpPr>
          <p:cNvPr id="146" name="Shape 146"/>
          <p:cNvCxnSpPr>
            <a:stCxn id="132" idx="4"/>
            <a:endCxn id="136" idx="0"/>
          </p:cNvCxnSpPr>
          <p:nvPr/>
        </p:nvCxnSpPr>
        <p:spPr>
          <a:xfrm flipH="1">
            <a:off x="1296452" y="3328194"/>
            <a:ext cx="588600" cy="213600"/>
          </a:xfrm>
          <a:prstGeom prst="straightConnector1">
            <a:avLst/>
          </a:prstGeom>
          <a:noFill/>
          <a:ln w="9525" cap="flat" cmpd="sng">
            <a:solidFill>
              <a:schemeClr val="dk2"/>
            </a:solidFill>
            <a:prstDash val="solid"/>
            <a:round/>
            <a:headEnd type="none" w="lg" len="lg"/>
            <a:tailEnd type="stealth" w="lg" len="lg"/>
          </a:ln>
        </p:spPr>
      </p:cxnSp>
      <p:cxnSp>
        <p:nvCxnSpPr>
          <p:cNvPr id="147" name="Shape 147"/>
          <p:cNvCxnSpPr>
            <a:stCxn id="132" idx="4"/>
            <a:endCxn id="137" idx="0"/>
          </p:cNvCxnSpPr>
          <p:nvPr/>
        </p:nvCxnSpPr>
        <p:spPr>
          <a:xfrm>
            <a:off x="1885052" y="3328194"/>
            <a:ext cx="0" cy="213900"/>
          </a:xfrm>
          <a:prstGeom prst="straightConnector1">
            <a:avLst/>
          </a:prstGeom>
          <a:noFill/>
          <a:ln w="9525" cap="flat" cmpd="sng">
            <a:solidFill>
              <a:schemeClr val="dk2"/>
            </a:solidFill>
            <a:prstDash val="solid"/>
            <a:round/>
            <a:headEnd type="none" w="lg" len="lg"/>
            <a:tailEnd type="stealth" w="lg" len="lg"/>
          </a:ln>
        </p:spPr>
      </p:cxnSp>
      <p:cxnSp>
        <p:nvCxnSpPr>
          <p:cNvPr id="148" name="Shape 148"/>
          <p:cNvCxnSpPr>
            <a:stCxn id="133" idx="4"/>
            <a:endCxn id="135" idx="0"/>
          </p:cNvCxnSpPr>
          <p:nvPr/>
        </p:nvCxnSpPr>
        <p:spPr>
          <a:xfrm>
            <a:off x="729251" y="3328194"/>
            <a:ext cx="0" cy="213900"/>
          </a:xfrm>
          <a:prstGeom prst="straightConnector1">
            <a:avLst/>
          </a:prstGeom>
          <a:noFill/>
          <a:ln w="9525" cap="flat" cmpd="sng">
            <a:solidFill>
              <a:schemeClr val="dk2"/>
            </a:solidFill>
            <a:prstDash val="solid"/>
            <a:round/>
            <a:headEnd type="none" w="lg" len="lg"/>
            <a:tailEnd type="stealth" w="lg" len="lg"/>
          </a:ln>
        </p:spPr>
      </p:cxnSp>
      <p:cxnSp>
        <p:nvCxnSpPr>
          <p:cNvPr id="149" name="Shape 149"/>
          <p:cNvCxnSpPr>
            <a:stCxn id="133" idx="4"/>
            <a:endCxn id="136" idx="0"/>
          </p:cNvCxnSpPr>
          <p:nvPr/>
        </p:nvCxnSpPr>
        <p:spPr>
          <a:xfrm>
            <a:off x="729251" y="3328194"/>
            <a:ext cx="567000" cy="213600"/>
          </a:xfrm>
          <a:prstGeom prst="straightConnector1">
            <a:avLst/>
          </a:prstGeom>
          <a:noFill/>
          <a:ln w="9525" cap="flat" cmpd="sng">
            <a:solidFill>
              <a:schemeClr val="dk2"/>
            </a:solidFill>
            <a:prstDash val="solid"/>
            <a:round/>
            <a:headEnd type="none" w="lg" len="lg"/>
            <a:tailEnd type="stealth" w="lg" len="lg"/>
          </a:ln>
        </p:spPr>
      </p:cxnSp>
      <p:cxnSp>
        <p:nvCxnSpPr>
          <p:cNvPr id="150" name="Shape 150"/>
          <p:cNvCxnSpPr>
            <a:stCxn id="133" idx="4"/>
            <a:endCxn id="137" idx="0"/>
          </p:cNvCxnSpPr>
          <p:nvPr/>
        </p:nvCxnSpPr>
        <p:spPr>
          <a:xfrm>
            <a:off x="729251" y="3328194"/>
            <a:ext cx="1155900" cy="213900"/>
          </a:xfrm>
          <a:prstGeom prst="straightConnector1">
            <a:avLst/>
          </a:prstGeom>
          <a:noFill/>
          <a:ln w="9525" cap="flat" cmpd="sng">
            <a:solidFill>
              <a:schemeClr val="dk2"/>
            </a:solidFill>
            <a:prstDash val="solid"/>
            <a:round/>
            <a:headEnd type="none" w="lg" len="lg"/>
            <a:tailEnd type="stealth" w="lg" len="lg"/>
          </a:ln>
        </p:spPr>
      </p:cxnSp>
      <p:cxnSp>
        <p:nvCxnSpPr>
          <p:cNvPr id="151" name="Shape 151"/>
          <p:cNvCxnSpPr>
            <a:stCxn id="135" idx="4"/>
            <a:endCxn id="138" idx="0"/>
          </p:cNvCxnSpPr>
          <p:nvPr/>
        </p:nvCxnSpPr>
        <p:spPr>
          <a:xfrm>
            <a:off x="729251" y="3931054"/>
            <a:ext cx="567000" cy="140700"/>
          </a:xfrm>
          <a:prstGeom prst="straightConnector1">
            <a:avLst/>
          </a:prstGeom>
          <a:noFill/>
          <a:ln w="9525" cap="flat" cmpd="sng">
            <a:solidFill>
              <a:schemeClr val="dk2"/>
            </a:solidFill>
            <a:prstDash val="solid"/>
            <a:round/>
            <a:headEnd type="none" w="lg" len="lg"/>
            <a:tailEnd type="stealth" w="lg" len="lg"/>
          </a:ln>
        </p:spPr>
      </p:cxnSp>
      <p:cxnSp>
        <p:nvCxnSpPr>
          <p:cNvPr id="152" name="Shape 152"/>
          <p:cNvCxnSpPr>
            <a:stCxn id="136" idx="4"/>
            <a:endCxn id="138" idx="0"/>
          </p:cNvCxnSpPr>
          <p:nvPr/>
        </p:nvCxnSpPr>
        <p:spPr>
          <a:xfrm>
            <a:off x="1296373" y="3931042"/>
            <a:ext cx="0" cy="140700"/>
          </a:xfrm>
          <a:prstGeom prst="straightConnector1">
            <a:avLst/>
          </a:prstGeom>
          <a:noFill/>
          <a:ln w="9525" cap="flat" cmpd="sng">
            <a:solidFill>
              <a:schemeClr val="dk2"/>
            </a:solidFill>
            <a:prstDash val="solid"/>
            <a:round/>
            <a:headEnd type="none" w="lg" len="lg"/>
            <a:tailEnd type="stealth" w="lg" len="lg"/>
          </a:ln>
        </p:spPr>
      </p:cxnSp>
      <p:cxnSp>
        <p:nvCxnSpPr>
          <p:cNvPr id="153" name="Shape 153"/>
          <p:cNvCxnSpPr>
            <a:stCxn id="137" idx="4"/>
            <a:endCxn id="138" idx="0"/>
          </p:cNvCxnSpPr>
          <p:nvPr/>
        </p:nvCxnSpPr>
        <p:spPr>
          <a:xfrm flipH="1">
            <a:off x="1296452" y="3931054"/>
            <a:ext cx="588600" cy="140700"/>
          </a:xfrm>
          <a:prstGeom prst="straightConnector1">
            <a:avLst/>
          </a:prstGeom>
          <a:noFill/>
          <a:ln w="9525" cap="flat" cmpd="sng">
            <a:solidFill>
              <a:schemeClr val="dk2"/>
            </a:solidFill>
            <a:prstDash val="solid"/>
            <a:round/>
            <a:headEnd type="none" w="lg" len="lg"/>
            <a:tailEnd type="stealth" w="lg" len="lg"/>
          </a:ln>
        </p:spPr>
      </p:cxnSp>
      <p:sp>
        <p:nvSpPr>
          <p:cNvPr id="154" name="Shape 154"/>
          <p:cNvSpPr txBox="1"/>
          <p:nvPr/>
        </p:nvSpPr>
        <p:spPr>
          <a:xfrm>
            <a:off x="6735400" y="4395023"/>
            <a:ext cx="1606800" cy="3186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Traditional program</a:t>
            </a:r>
          </a:p>
          <a:p>
            <a:pPr algn="ctr"/>
            <a:r>
              <a:rPr lang="en" sz="1200">
                <a:latin typeface="Calibri"/>
                <a:ea typeface="Calibri"/>
                <a:cs typeface="Calibri"/>
                <a:sym typeface="Calibri"/>
              </a:rPr>
              <a:t>(control flow graph)</a:t>
            </a:r>
          </a:p>
        </p:txBody>
      </p:sp>
      <p:sp>
        <p:nvSpPr>
          <p:cNvPr id="155" name="Shape 155"/>
          <p:cNvSpPr txBox="1"/>
          <p:nvPr/>
        </p:nvSpPr>
        <p:spPr>
          <a:xfrm>
            <a:off x="457460" y="4460871"/>
            <a:ext cx="1614300" cy="3147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Neural network</a:t>
            </a:r>
          </a:p>
        </p:txBody>
      </p:sp>
      <p:pic>
        <p:nvPicPr>
          <p:cNvPr id="157" name="Shape 157"/>
          <p:cNvPicPr preferRelativeResize="0"/>
          <p:nvPr/>
        </p:nvPicPr>
        <p:blipFill>
          <a:blip r:embed="rId3">
            <a:alphaModFix/>
          </a:blip>
          <a:stretch>
            <a:fillRect/>
          </a:stretch>
        </p:blipFill>
        <p:spPr>
          <a:xfrm>
            <a:off x="2140501" y="2619901"/>
            <a:ext cx="4589703" cy="1790949"/>
          </a:xfrm>
          <a:prstGeom prst="rect">
            <a:avLst/>
          </a:prstGeom>
          <a:noFill/>
          <a:ln>
            <a:noFill/>
          </a:ln>
        </p:spPr>
      </p:pic>
    </p:spTree>
    <p:extLst>
      <p:ext uri="{BB962C8B-B14F-4D97-AF65-F5344CB8AC3E}">
        <p14:creationId xmlns:p14="http://schemas.microsoft.com/office/powerpoint/2010/main" val="21459876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Quick Summary of DeepXplore</a:t>
            </a:r>
          </a:p>
        </p:txBody>
      </p:sp>
      <p:sp>
        <p:nvSpPr>
          <p:cNvPr id="163" name="Shape 163"/>
          <p:cNvSpPr txBox="1">
            <a:spLocks noGrp="1"/>
          </p:cNvSpPr>
          <p:nvPr>
            <p:ph idx="1"/>
          </p:nvPr>
        </p:nvSpPr>
        <p:spPr>
          <a:xfrm>
            <a:off x="107208" y="959224"/>
            <a:ext cx="5667292" cy="4188245"/>
          </a:xfrm>
          <a:prstGeom prst="rect">
            <a:avLst/>
          </a:prstGeom>
        </p:spPr>
        <p:txBody>
          <a:bodyPr vert="horz" wrap="square" lIns="91425" tIns="91425" rIns="91425" bIns="91425" rtlCol="0" anchor="t" anchorCtr="0">
            <a:noAutofit/>
          </a:bodyPr>
          <a:lstStyle/>
          <a:p>
            <a:pPr marL="457200" indent="-342900">
              <a:buClr>
                <a:srgbClr val="000000"/>
              </a:buClr>
            </a:pPr>
            <a:r>
              <a:rPr lang="en" sz="1800" dirty="0">
                <a:solidFill>
                  <a:srgbClr val="000000"/>
                </a:solidFill>
              </a:rPr>
              <a:t>The first step towards systematic testing of Deep Neural Nets (DNNs)</a:t>
            </a:r>
          </a:p>
          <a:p>
            <a:pPr marL="457200" indent="-342900">
              <a:buClr>
                <a:srgbClr val="000000"/>
              </a:buClr>
            </a:pPr>
            <a:r>
              <a:rPr lang="en" sz="1800" dirty="0">
                <a:solidFill>
                  <a:srgbClr val="000000"/>
                </a:solidFill>
              </a:rPr>
              <a:t>Neuron coverage: first testing coverage metric for deep nerual net</a:t>
            </a:r>
          </a:p>
          <a:p>
            <a:pPr marL="457200" indent="-342900">
              <a:buClr>
                <a:srgbClr val="000000"/>
              </a:buClr>
            </a:pPr>
            <a:r>
              <a:rPr lang="en" sz="1800" dirty="0">
                <a:solidFill>
                  <a:srgbClr val="000000"/>
                </a:solidFill>
              </a:rPr>
              <a:t>Automated: cross-check multiple DNNs</a:t>
            </a:r>
          </a:p>
          <a:p>
            <a:pPr marL="457200" indent="-342900">
              <a:buClr>
                <a:schemeClr val="dk1"/>
              </a:buClr>
            </a:pPr>
            <a:r>
              <a:rPr lang="en" sz="1800" dirty="0">
                <a:solidFill>
                  <a:schemeClr val="dk1"/>
                </a:solidFill>
              </a:rPr>
              <a:t>Realistic: physically realizable transformations</a:t>
            </a:r>
          </a:p>
          <a:p>
            <a:pPr marL="457200" indent="-342900">
              <a:buClr>
                <a:srgbClr val="000000"/>
              </a:buClr>
            </a:pPr>
            <a:r>
              <a:rPr lang="en" sz="1800" dirty="0">
                <a:solidFill>
                  <a:srgbClr val="000000"/>
                </a:solidFill>
              </a:rPr>
              <a:t>Effective: </a:t>
            </a:r>
          </a:p>
          <a:p>
            <a:pPr marL="914400" lvl="1" indent="-317500">
              <a:buClr>
                <a:srgbClr val="000000"/>
              </a:buClr>
            </a:pPr>
            <a:r>
              <a:rPr lang="en" sz="1400" dirty="0">
                <a:solidFill>
                  <a:srgbClr val="000000"/>
                </a:solidFill>
              </a:rPr>
              <a:t>15 State-of-the-art DNNs on 5 large datasets (ImageNet, Self-driving cars, PDF/Android malware) </a:t>
            </a:r>
          </a:p>
          <a:p>
            <a:pPr marL="914400" lvl="1" indent="-317500">
              <a:buClr>
                <a:srgbClr val="000000"/>
              </a:buClr>
            </a:pPr>
            <a:r>
              <a:rPr lang="en" sz="1400" dirty="0">
                <a:solidFill>
                  <a:srgbClr val="000000"/>
                </a:solidFill>
              </a:rPr>
              <a:t>Numerous corner-case errors</a:t>
            </a:r>
          </a:p>
          <a:p>
            <a:pPr marL="914400" lvl="1" indent="-317500">
              <a:buClr>
                <a:srgbClr val="000000"/>
              </a:buClr>
            </a:pPr>
            <a:r>
              <a:rPr lang="en" sz="1400" dirty="0">
                <a:solidFill>
                  <a:srgbClr val="000000"/>
                </a:solidFill>
              </a:rPr>
              <a:t>50% more neuron coverage than existing testing</a:t>
            </a:r>
          </a:p>
        </p:txBody>
      </p:sp>
      <p:sp>
        <p:nvSpPr>
          <p:cNvPr id="172" name="Shape 172"/>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112</a:t>
            </a:fld>
            <a:endParaRPr lang="en"/>
          </a:p>
        </p:txBody>
      </p:sp>
      <p:pic>
        <p:nvPicPr>
          <p:cNvPr id="164" name="Shape 164"/>
          <p:cNvPicPr preferRelativeResize="0"/>
          <p:nvPr/>
        </p:nvPicPr>
        <p:blipFill>
          <a:blip r:embed="rId3">
            <a:alphaModFix/>
          </a:blip>
          <a:stretch>
            <a:fillRect/>
          </a:stretch>
        </p:blipFill>
        <p:spPr>
          <a:xfrm>
            <a:off x="6156500" y="1510029"/>
            <a:ext cx="1445546" cy="1304952"/>
          </a:xfrm>
          <a:prstGeom prst="rect">
            <a:avLst/>
          </a:prstGeom>
          <a:noFill/>
          <a:ln>
            <a:noFill/>
          </a:ln>
        </p:spPr>
      </p:pic>
      <p:sp>
        <p:nvSpPr>
          <p:cNvPr id="165" name="Shape 165"/>
          <p:cNvSpPr txBox="1"/>
          <p:nvPr/>
        </p:nvSpPr>
        <p:spPr>
          <a:xfrm>
            <a:off x="6199450" y="1273900"/>
            <a:ext cx="1370100" cy="214800"/>
          </a:xfrm>
          <a:prstGeom prst="rect">
            <a:avLst/>
          </a:prstGeom>
          <a:noFill/>
          <a:ln>
            <a:noFill/>
          </a:ln>
        </p:spPr>
        <p:txBody>
          <a:bodyPr wrap="square" lIns="114275" tIns="114275" rIns="114275" bIns="114275" anchor="ctr" anchorCtr="0">
            <a:noAutofit/>
          </a:bodyPr>
          <a:lstStyle/>
          <a:p>
            <a:pPr algn="ctr"/>
            <a:r>
              <a:rPr lang="en" sz="1200">
                <a:solidFill>
                  <a:schemeClr val="dk1"/>
                </a:solidFill>
                <a:latin typeface="Calibri"/>
                <a:ea typeface="Calibri"/>
                <a:cs typeface="Calibri"/>
                <a:sym typeface="Calibri"/>
              </a:rPr>
              <a:t>No accident</a:t>
            </a:r>
          </a:p>
        </p:txBody>
      </p:sp>
      <p:pic>
        <p:nvPicPr>
          <p:cNvPr id="166" name="Shape 166"/>
          <p:cNvPicPr preferRelativeResize="0"/>
          <p:nvPr/>
        </p:nvPicPr>
        <p:blipFill>
          <a:blip r:embed="rId4">
            <a:alphaModFix/>
          </a:blip>
          <a:stretch>
            <a:fillRect/>
          </a:stretch>
        </p:blipFill>
        <p:spPr>
          <a:xfrm>
            <a:off x="6198914" y="3785175"/>
            <a:ext cx="1389625" cy="1338500"/>
          </a:xfrm>
          <a:prstGeom prst="rect">
            <a:avLst/>
          </a:prstGeom>
          <a:noFill/>
          <a:ln>
            <a:noFill/>
          </a:ln>
        </p:spPr>
      </p:pic>
      <p:sp>
        <p:nvSpPr>
          <p:cNvPr id="167" name="Shape 167"/>
          <p:cNvSpPr txBox="1"/>
          <p:nvPr/>
        </p:nvSpPr>
        <p:spPr>
          <a:xfrm>
            <a:off x="6190991" y="5003422"/>
            <a:ext cx="1311900" cy="457800"/>
          </a:xfrm>
          <a:prstGeom prst="rect">
            <a:avLst/>
          </a:prstGeom>
          <a:noFill/>
          <a:ln>
            <a:noFill/>
          </a:ln>
        </p:spPr>
        <p:txBody>
          <a:bodyPr wrap="square" lIns="114275" tIns="114275" rIns="114275" bIns="114275" anchor="ctr" anchorCtr="0">
            <a:noAutofit/>
          </a:bodyPr>
          <a:lstStyle/>
          <a:p>
            <a:pPr algn="ctr"/>
            <a:r>
              <a:rPr lang="en" sz="1200">
                <a:solidFill>
                  <a:schemeClr val="dk1"/>
                </a:solidFill>
                <a:latin typeface="Calibri"/>
                <a:ea typeface="Calibri"/>
                <a:cs typeface="Calibri"/>
                <a:sym typeface="Calibri"/>
              </a:rPr>
              <a:t>Darker: </a:t>
            </a:r>
            <a:r>
              <a:rPr lang="en" sz="1200">
                <a:solidFill>
                  <a:srgbClr val="FF0000"/>
                </a:solidFill>
                <a:latin typeface="Calibri"/>
                <a:ea typeface="Calibri"/>
                <a:cs typeface="Calibri"/>
                <a:sym typeface="Calibri"/>
              </a:rPr>
              <a:t>Accident</a:t>
            </a:r>
          </a:p>
        </p:txBody>
      </p:sp>
      <p:pic>
        <p:nvPicPr>
          <p:cNvPr id="168" name="Shape 168" descr="Image result for scuba icon"/>
          <p:cNvPicPr preferRelativeResize="0"/>
          <p:nvPr/>
        </p:nvPicPr>
        <p:blipFill>
          <a:blip r:embed="rId5">
            <a:alphaModFix/>
          </a:blip>
          <a:stretch>
            <a:fillRect/>
          </a:stretch>
        </p:blipFill>
        <p:spPr>
          <a:xfrm>
            <a:off x="6619800" y="3061423"/>
            <a:ext cx="539922" cy="477300"/>
          </a:xfrm>
          <a:prstGeom prst="rect">
            <a:avLst/>
          </a:prstGeom>
          <a:noFill/>
          <a:ln w="9525" cap="flat" cmpd="sng">
            <a:solidFill>
              <a:srgbClr val="000000"/>
            </a:solidFill>
            <a:prstDash val="solid"/>
            <a:round/>
            <a:headEnd type="none" w="med" len="med"/>
            <a:tailEnd type="none" w="med" len="med"/>
          </a:ln>
        </p:spPr>
      </p:pic>
      <p:cxnSp>
        <p:nvCxnSpPr>
          <p:cNvPr id="169" name="Shape 169"/>
          <p:cNvCxnSpPr>
            <a:stCxn id="164" idx="2"/>
            <a:endCxn id="168" idx="0"/>
          </p:cNvCxnSpPr>
          <p:nvPr/>
        </p:nvCxnSpPr>
        <p:spPr>
          <a:xfrm>
            <a:off x="6879272" y="2814981"/>
            <a:ext cx="10500" cy="246300"/>
          </a:xfrm>
          <a:prstGeom prst="straightConnector1">
            <a:avLst/>
          </a:prstGeom>
          <a:noFill/>
          <a:ln w="19050" cap="flat" cmpd="sng">
            <a:solidFill>
              <a:srgbClr val="000000"/>
            </a:solidFill>
            <a:prstDash val="solid"/>
            <a:round/>
            <a:headEnd type="none" w="lg" len="lg"/>
            <a:tailEnd type="stealth" w="lg" len="lg"/>
          </a:ln>
        </p:spPr>
      </p:cxnSp>
      <p:cxnSp>
        <p:nvCxnSpPr>
          <p:cNvPr id="170" name="Shape 170"/>
          <p:cNvCxnSpPr>
            <a:stCxn id="168" idx="2"/>
            <a:endCxn id="166" idx="0"/>
          </p:cNvCxnSpPr>
          <p:nvPr/>
        </p:nvCxnSpPr>
        <p:spPr>
          <a:xfrm>
            <a:off x="6889761" y="3538723"/>
            <a:ext cx="3900" cy="246600"/>
          </a:xfrm>
          <a:prstGeom prst="straightConnector1">
            <a:avLst/>
          </a:prstGeom>
          <a:noFill/>
          <a:ln w="19050" cap="flat" cmpd="sng">
            <a:solidFill>
              <a:srgbClr val="000000"/>
            </a:solidFill>
            <a:prstDash val="solid"/>
            <a:round/>
            <a:headEnd type="none" w="lg" len="lg"/>
            <a:tailEnd type="stealth" w="lg" len="lg"/>
          </a:ln>
        </p:spPr>
      </p:cxnSp>
      <p:sp>
        <p:nvSpPr>
          <p:cNvPr id="171" name="Shape 171"/>
          <p:cNvSpPr txBox="1"/>
          <p:nvPr/>
        </p:nvSpPr>
        <p:spPr>
          <a:xfrm>
            <a:off x="7115450" y="3192750"/>
            <a:ext cx="1011300" cy="214800"/>
          </a:xfrm>
          <a:prstGeom prst="rect">
            <a:avLst/>
          </a:prstGeom>
          <a:noFill/>
          <a:ln>
            <a:noFill/>
          </a:ln>
        </p:spPr>
        <p:txBody>
          <a:bodyPr wrap="square" lIns="91425" tIns="91425" rIns="91425" bIns="91425" anchor="ctr" anchorCtr="0">
            <a:noAutofit/>
          </a:bodyPr>
          <a:lstStyle/>
          <a:p>
            <a:pPr algn="ctr"/>
            <a:r>
              <a:rPr lang="en" sz="1200"/>
              <a:t>DeepXplore</a:t>
            </a:r>
          </a:p>
        </p:txBody>
      </p:sp>
    </p:spTree>
    <p:extLst>
      <p:ext uri="{BB962C8B-B14F-4D97-AF65-F5344CB8AC3E}">
        <p14:creationId xmlns:p14="http://schemas.microsoft.com/office/powerpoint/2010/main" val="17854454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5141600" y="4628950"/>
            <a:ext cx="548700" cy="243000"/>
          </a:xfrm>
          <a:prstGeom prst="rect">
            <a:avLst/>
          </a:prstGeom>
          <a:noFill/>
          <a:ln>
            <a:noFill/>
          </a:ln>
        </p:spPr>
        <p:txBody>
          <a:bodyPr wrap="square" lIns="91425" tIns="91425" rIns="91425" bIns="91425" anchor="ctr" anchorCtr="0">
            <a:noAutofit/>
          </a:bodyPr>
          <a:lstStyle/>
          <a:p>
            <a:pPr algn="ctr"/>
            <a:r>
              <a:rPr lang="en" sz="1000">
                <a:solidFill>
                  <a:srgbClr val="FF0000"/>
                </a:solidFill>
              </a:rPr>
              <a:t>12</a:t>
            </a:r>
            <a:r>
              <a:rPr lang="en" sz="1000" baseline="30000">
                <a:solidFill>
                  <a:srgbClr val="FF0000"/>
                </a:solidFill>
              </a:rPr>
              <a:t>O</a:t>
            </a:r>
          </a:p>
        </p:txBody>
      </p:sp>
      <p:sp>
        <p:nvSpPr>
          <p:cNvPr id="274" name="Shape 274"/>
          <p:cNvSpPr txBox="1"/>
          <p:nvPr/>
        </p:nvSpPr>
        <p:spPr>
          <a:xfrm>
            <a:off x="5096450" y="4667663"/>
            <a:ext cx="548700" cy="243000"/>
          </a:xfrm>
          <a:prstGeom prst="rect">
            <a:avLst/>
          </a:prstGeom>
          <a:noFill/>
          <a:ln>
            <a:noFill/>
          </a:ln>
        </p:spPr>
        <p:txBody>
          <a:bodyPr wrap="square" lIns="91425" tIns="91425" rIns="91425" bIns="91425" anchor="ctr" anchorCtr="0">
            <a:noAutofit/>
          </a:bodyPr>
          <a:lstStyle/>
          <a:p>
            <a:pPr algn="ctr"/>
            <a:r>
              <a:rPr lang="en" sz="1000">
                <a:solidFill>
                  <a:srgbClr val="FF0000"/>
                </a:solidFill>
              </a:rPr>
              <a:t>10</a:t>
            </a:r>
            <a:r>
              <a:rPr lang="en" sz="1000" baseline="30000">
                <a:solidFill>
                  <a:srgbClr val="FF0000"/>
                </a:solidFill>
              </a:rPr>
              <a:t>O</a:t>
            </a:r>
          </a:p>
        </p:txBody>
      </p:sp>
      <p:sp>
        <p:nvSpPr>
          <p:cNvPr id="275" name="Shape 275"/>
          <p:cNvSpPr txBox="1"/>
          <p:nvPr/>
        </p:nvSpPr>
        <p:spPr>
          <a:xfrm>
            <a:off x="5096450" y="34865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20</a:t>
            </a:r>
            <a:r>
              <a:rPr lang="en" sz="1000" baseline="30000">
                <a:solidFill>
                  <a:schemeClr val="dk1"/>
                </a:solidFill>
              </a:rPr>
              <a:t>O</a:t>
            </a:r>
          </a:p>
        </p:txBody>
      </p:sp>
      <p:sp>
        <p:nvSpPr>
          <p:cNvPr id="276" name="Shape 276"/>
          <p:cNvSpPr txBox="1"/>
          <p:nvPr/>
        </p:nvSpPr>
        <p:spPr>
          <a:xfrm>
            <a:off x="5122375" y="34688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24</a:t>
            </a:r>
            <a:r>
              <a:rPr lang="en" sz="1000" baseline="30000">
                <a:solidFill>
                  <a:schemeClr val="dk1"/>
                </a:solidFill>
              </a:rPr>
              <a:t>O</a:t>
            </a:r>
          </a:p>
        </p:txBody>
      </p:sp>
      <p:sp>
        <p:nvSpPr>
          <p:cNvPr id="277" name="Shape 277"/>
          <p:cNvSpPr txBox="1"/>
          <p:nvPr/>
        </p:nvSpPr>
        <p:spPr>
          <a:xfrm>
            <a:off x="5096450" y="2228038"/>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20</a:t>
            </a:r>
            <a:r>
              <a:rPr lang="en" sz="1000" baseline="30000">
                <a:solidFill>
                  <a:schemeClr val="dk1"/>
                </a:solidFill>
              </a:rPr>
              <a:t>O</a:t>
            </a:r>
          </a:p>
        </p:txBody>
      </p:sp>
      <p:sp>
        <p:nvSpPr>
          <p:cNvPr id="278" name="Shape 278"/>
          <p:cNvSpPr txBox="1"/>
          <p:nvPr/>
        </p:nvSpPr>
        <p:spPr>
          <a:xfrm>
            <a:off x="5122375" y="2210338"/>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25</a:t>
            </a:r>
            <a:r>
              <a:rPr lang="en" sz="1000" baseline="30000">
                <a:solidFill>
                  <a:schemeClr val="dk1"/>
                </a:solidFill>
              </a:rPr>
              <a:t>O</a:t>
            </a:r>
          </a:p>
        </p:txBody>
      </p:sp>
      <p:sp>
        <p:nvSpPr>
          <p:cNvPr id="279" name="Shape 279"/>
          <p:cNvSpPr txBox="1"/>
          <p:nvPr/>
        </p:nvSpPr>
        <p:spPr>
          <a:xfrm>
            <a:off x="5122375" y="4649963"/>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21</a:t>
            </a:r>
            <a:r>
              <a:rPr lang="en" sz="1000" baseline="30000">
                <a:solidFill>
                  <a:schemeClr val="dk1"/>
                </a:solidFill>
              </a:rPr>
              <a:t>O</a:t>
            </a:r>
          </a:p>
        </p:txBody>
      </p:sp>
      <p:sp>
        <p:nvSpPr>
          <p:cNvPr id="280" name="Shape 280"/>
          <p:cNvSpPr txBox="1"/>
          <p:nvPr/>
        </p:nvSpPr>
        <p:spPr>
          <a:xfrm>
            <a:off x="5141600" y="344785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22</a:t>
            </a:r>
            <a:r>
              <a:rPr lang="en" sz="1000" baseline="30000">
                <a:solidFill>
                  <a:schemeClr val="dk1"/>
                </a:solidFill>
              </a:rPr>
              <a:t>O</a:t>
            </a:r>
          </a:p>
        </p:txBody>
      </p:sp>
      <p:sp>
        <p:nvSpPr>
          <p:cNvPr id="281" name="Shape 281"/>
          <p:cNvSpPr txBox="1"/>
          <p:nvPr/>
        </p:nvSpPr>
        <p:spPr>
          <a:xfrm>
            <a:off x="5141600" y="2189325"/>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23</a:t>
            </a:r>
            <a:r>
              <a:rPr lang="en" sz="1000" baseline="30000">
                <a:solidFill>
                  <a:schemeClr val="dk1"/>
                </a:solidFill>
              </a:rPr>
              <a:t>O</a:t>
            </a:r>
          </a:p>
        </p:txBody>
      </p:sp>
      <p:sp>
        <p:nvSpPr>
          <p:cNvPr id="282" name="Shape 282"/>
          <p:cNvSpPr txBox="1"/>
          <p:nvPr/>
        </p:nvSpPr>
        <p:spPr>
          <a:xfrm>
            <a:off x="4951097" y="4148230"/>
            <a:ext cx="929706"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sp>
        <p:nvSpPr>
          <p:cNvPr id="283" name="Shape 283"/>
          <p:cNvSpPr txBox="1"/>
          <p:nvPr/>
        </p:nvSpPr>
        <p:spPr>
          <a:xfrm>
            <a:off x="5063125" y="4385600"/>
            <a:ext cx="667200" cy="317400"/>
          </a:xfrm>
          <a:prstGeom prst="rect">
            <a:avLst/>
          </a:prstGeom>
          <a:noFill/>
          <a:ln>
            <a:noFill/>
          </a:ln>
        </p:spPr>
        <p:txBody>
          <a:bodyPr wrap="square" lIns="114275" tIns="57150" rIns="114275" bIns="57150" anchor="ctr" anchorCtr="0">
            <a:noAutofit/>
          </a:bodyPr>
          <a:lstStyle/>
          <a:p>
            <a:pPr algn="ctr"/>
            <a:r>
              <a:rPr lang="en">
                <a:solidFill>
                  <a:srgbClr val="FF0000"/>
                </a:solidFill>
                <a:latin typeface="Calibri"/>
                <a:ea typeface="Calibri"/>
                <a:cs typeface="Calibri"/>
                <a:sym typeface="Calibri"/>
              </a:rPr>
              <a:t>Left</a:t>
            </a:r>
          </a:p>
        </p:txBody>
      </p:sp>
      <p:sp>
        <p:nvSpPr>
          <p:cNvPr id="284" name="Shape 284"/>
          <p:cNvSpPr txBox="1">
            <a:spLocks noGrp="1"/>
          </p:cNvSpPr>
          <p:nvPr>
            <p:ph type="title"/>
          </p:nvPr>
        </p:nvSpPr>
        <p:spPr>
          <a:prstGeom prst="rect">
            <a:avLst/>
          </a:prstGeom>
        </p:spPr>
        <p:txBody>
          <a:bodyPr vert="horz" wrap="square" lIns="91425" tIns="91425" rIns="91425" bIns="91425" rtlCol="0" anchor="ctr" anchorCtr="0">
            <a:noAutofit/>
          </a:bodyPr>
          <a:lstStyle/>
          <a:p>
            <a:pPr>
              <a:lnSpc>
                <a:spcPct val="115000"/>
              </a:lnSpc>
              <a:spcAft>
                <a:spcPts val="1600"/>
              </a:spcAft>
            </a:pPr>
            <a:r>
              <a:rPr lang="en" sz="2400"/>
              <a:t> How DeepXplore works?</a:t>
            </a:r>
          </a:p>
        </p:txBody>
      </p:sp>
      <p:sp>
        <p:nvSpPr>
          <p:cNvPr id="307" name="Shape 30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113</a:t>
            </a:fld>
            <a:endParaRPr lang="en"/>
          </a:p>
        </p:txBody>
      </p:sp>
      <p:sp>
        <p:nvSpPr>
          <p:cNvPr id="285" name="Shape 285"/>
          <p:cNvSpPr txBox="1"/>
          <p:nvPr/>
        </p:nvSpPr>
        <p:spPr>
          <a:xfrm>
            <a:off x="778438" y="1700437"/>
            <a:ext cx="2198700" cy="640338"/>
          </a:xfrm>
          <a:prstGeom prst="rect">
            <a:avLst/>
          </a:prstGeom>
          <a:noFill/>
          <a:ln>
            <a:noFill/>
          </a:ln>
        </p:spPr>
        <p:txBody>
          <a:bodyPr wrap="square" lIns="114275" tIns="57150" rIns="114275" bIns="57150" anchor="t" anchorCtr="0">
            <a:noAutofit/>
          </a:bodyPr>
          <a:lstStyle/>
          <a:p>
            <a:pPr algn="ctr"/>
            <a:r>
              <a:rPr lang="en" dirty="0">
                <a:solidFill>
                  <a:schemeClr val="dk1"/>
                </a:solidFill>
                <a:latin typeface="Calibri"/>
                <a:ea typeface="Calibri"/>
                <a:cs typeface="Calibri"/>
                <a:sym typeface="Calibri"/>
              </a:rPr>
              <a:t>Seed inputs without labels</a:t>
            </a:r>
          </a:p>
        </p:txBody>
      </p:sp>
      <p:sp>
        <p:nvSpPr>
          <p:cNvPr id="286" name="Shape 286"/>
          <p:cNvSpPr txBox="1"/>
          <p:nvPr/>
        </p:nvSpPr>
        <p:spPr>
          <a:xfrm>
            <a:off x="3179975" y="1303475"/>
            <a:ext cx="2861050" cy="317400"/>
          </a:xfrm>
          <a:prstGeom prst="rect">
            <a:avLst/>
          </a:prstGeom>
          <a:noFill/>
          <a:ln>
            <a:noFill/>
          </a:ln>
        </p:spPr>
        <p:txBody>
          <a:bodyPr wrap="square" lIns="114275" tIns="57150" rIns="114275" bIns="57150" anchor="t" anchorCtr="0">
            <a:noAutofit/>
          </a:bodyPr>
          <a:lstStyle/>
          <a:p>
            <a:pPr algn="ctr"/>
            <a:r>
              <a:rPr lang="en" dirty="0">
                <a:solidFill>
                  <a:schemeClr val="dk1"/>
                </a:solidFill>
                <a:latin typeface="Calibri"/>
                <a:ea typeface="Calibri"/>
                <a:cs typeface="Calibri"/>
                <a:sym typeface="Calibri"/>
              </a:rPr>
              <a:t>Feed into multiple DNNs</a:t>
            </a:r>
          </a:p>
        </p:txBody>
      </p:sp>
      <p:sp>
        <p:nvSpPr>
          <p:cNvPr id="287" name="Shape 287"/>
          <p:cNvSpPr txBox="1"/>
          <p:nvPr/>
        </p:nvSpPr>
        <p:spPr>
          <a:xfrm>
            <a:off x="4004975" y="156880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DNN1</a:t>
            </a:r>
          </a:p>
        </p:txBody>
      </p:sp>
      <p:cxnSp>
        <p:nvCxnSpPr>
          <p:cNvPr id="288" name="Shape 288"/>
          <p:cNvCxnSpPr>
            <a:stCxn id="289" idx="3"/>
            <a:endCxn id="290" idx="1"/>
          </p:cNvCxnSpPr>
          <p:nvPr/>
        </p:nvCxnSpPr>
        <p:spPr>
          <a:xfrm rot="10800000" flipH="1">
            <a:off x="3179979" y="2110850"/>
            <a:ext cx="689100" cy="1249200"/>
          </a:xfrm>
          <a:prstGeom prst="straightConnector1">
            <a:avLst/>
          </a:prstGeom>
          <a:noFill/>
          <a:ln w="9525" cap="flat" cmpd="sng">
            <a:solidFill>
              <a:schemeClr val="dk1"/>
            </a:solidFill>
            <a:prstDash val="solid"/>
            <a:round/>
            <a:headEnd type="none" w="lg" len="lg"/>
            <a:tailEnd type="stealth" w="lg" len="lg"/>
          </a:ln>
        </p:spPr>
      </p:cxnSp>
      <p:cxnSp>
        <p:nvCxnSpPr>
          <p:cNvPr id="291" name="Shape 291"/>
          <p:cNvCxnSpPr>
            <a:stCxn id="289" idx="3"/>
            <a:endCxn id="292" idx="1"/>
          </p:cNvCxnSpPr>
          <p:nvPr/>
        </p:nvCxnSpPr>
        <p:spPr>
          <a:xfrm rot="10800000" flipH="1">
            <a:off x="3179979" y="3353750"/>
            <a:ext cx="688800" cy="6300"/>
          </a:xfrm>
          <a:prstGeom prst="straightConnector1">
            <a:avLst/>
          </a:prstGeom>
          <a:noFill/>
          <a:ln w="9525" cap="flat" cmpd="sng">
            <a:solidFill>
              <a:schemeClr val="dk1"/>
            </a:solidFill>
            <a:prstDash val="solid"/>
            <a:round/>
            <a:headEnd type="none" w="lg" len="lg"/>
            <a:tailEnd type="stealth" w="lg" len="lg"/>
          </a:ln>
        </p:spPr>
      </p:cxnSp>
      <p:cxnSp>
        <p:nvCxnSpPr>
          <p:cNvPr id="293" name="Shape 293"/>
          <p:cNvCxnSpPr>
            <a:stCxn id="289" idx="3"/>
            <a:endCxn id="294" idx="1"/>
          </p:cNvCxnSpPr>
          <p:nvPr/>
        </p:nvCxnSpPr>
        <p:spPr>
          <a:xfrm>
            <a:off x="3179979" y="3360050"/>
            <a:ext cx="688800" cy="1184100"/>
          </a:xfrm>
          <a:prstGeom prst="straightConnector1">
            <a:avLst/>
          </a:prstGeom>
          <a:noFill/>
          <a:ln w="9525" cap="flat" cmpd="sng">
            <a:solidFill>
              <a:schemeClr val="dk1"/>
            </a:solidFill>
            <a:prstDash val="solid"/>
            <a:round/>
            <a:headEnd type="none" w="lg" len="lg"/>
            <a:tailEnd type="stealth" w="lg" len="lg"/>
          </a:ln>
        </p:spPr>
      </p:cxnSp>
      <p:cxnSp>
        <p:nvCxnSpPr>
          <p:cNvPr id="295" name="Shape 295"/>
          <p:cNvCxnSpPr>
            <a:cxnSpLocks/>
            <a:stCxn id="290" idx="3"/>
            <a:endCxn id="296" idx="1"/>
          </p:cNvCxnSpPr>
          <p:nvPr/>
        </p:nvCxnSpPr>
        <p:spPr>
          <a:xfrm>
            <a:off x="4689737" y="2110837"/>
            <a:ext cx="281605" cy="12581"/>
          </a:xfrm>
          <a:prstGeom prst="straightConnector1">
            <a:avLst/>
          </a:prstGeom>
          <a:noFill/>
          <a:ln w="9525" cap="flat" cmpd="sng">
            <a:solidFill>
              <a:schemeClr val="dk1"/>
            </a:solidFill>
            <a:prstDash val="solid"/>
            <a:round/>
            <a:headEnd type="none" w="lg" len="lg"/>
            <a:tailEnd type="stealth" w="lg" len="lg"/>
          </a:ln>
        </p:spPr>
      </p:cxnSp>
      <p:sp>
        <p:nvSpPr>
          <p:cNvPr id="296" name="Shape 296"/>
          <p:cNvSpPr txBox="1"/>
          <p:nvPr/>
        </p:nvSpPr>
        <p:spPr>
          <a:xfrm>
            <a:off x="4971342" y="1964718"/>
            <a:ext cx="967150"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cxnSp>
        <p:nvCxnSpPr>
          <p:cNvPr id="297" name="Shape 297"/>
          <p:cNvCxnSpPr>
            <a:cxnSpLocks/>
            <a:stCxn id="292" idx="3"/>
            <a:endCxn id="298" idx="1"/>
          </p:cNvCxnSpPr>
          <p:nvPr/>
        </p:nvCxnSpPr>
        <p:spPr>
          <a:xfrm>
            <a:off x="4689725" y="3353762"/>
            <a:ext cx="373399" cy="1876"/>
          </a:xfrm>
          <a:prstGeom prst="straightConnector1">
            <a:avLst/>
          </a:prstGeom>
          <a:noFill/>
          <a:ln w="9525" cap="flat" cmpd="sng">
            <a:solidFill>
              <a:schemeClr val="dk1"/>
            </a:solidFill>
            <a:prstDash val="solid"/>
            <a:round/>
            <a:headEnd type="none" w="lg" len="lg"/>
            <a:tailEnd type="stealth" w="lg" len="lg"/>
          </a:ln>
        </p:spPr>
      </p:cxnSp>
      <p:cxnSp>
        <p:nvCxnSpPr>
          <p:cNvPr id="299" name="Shape 299"/>
          <p:cNvCxnSpPr>
            <a:cxnSpLocks/>
            <a:stCxn id="294" idx="3"/>
            <a:endCxn id="282" idx="1"/>
          </p:cNvCxnSpPr>
          <p:nvPr/>
        </p:nvCxnSpPr>
        <p:spPr>
          <a:xfrm flipV="1">
            <a:off x="4689725" y="4306930"/>
            <a:ext cx="261372" cy="237370"/>
          </a:xfrm>
          <a:prstGeom prst="straightConnector1">
            <a:avLst/>
          </a:prstGeom>
          <a:noFill/>
          <a:ln w="9525" cap="flat" cmpd="sng">
            <a:solidFill>
              <a:schemeClr val="dk1"/>
            </a:solidFill>
            <a:prstDash val="solid"/>
            <a:round/>
            <a:headEnd type="none" w="lg" len="lg"/>
            <a:tailEnd type="stealth" w="lg" len="lg"/>
          </a:ln>
        </p:spPr>
      </p:cxnSp>
      <p:cxnSp>
        <p:nvCxnSpPr>
          <p:cNvPr id="300" name="Shape 300"/>
          <p:cNvCxnSpPr>
            <a:cxnSpLocks/>
            <a:stCxn id="296" idx="3"/>
            <a:endCxn id="301" idx="1"/>
          </p:cNvCxnSpPr>
          <p:nvPr/>
        </p:nvCxnSpPr>
        <p:spPr>
          <a:xfrm>
            <a:off x="5938492" y="2123418"/>
            <a:ext cx="102533" cy="1236632"/>
          </a:xfrm>
          <a:prstGeom prst="straightConnector1">
            <a:avLst/>
          </a:prstGeom>
          <a:noFill/>
          <a:ln w="9525" cap="flat" cmpd="sng">
            <a:solidFill>
              <a:schemeClr val="dk1"/>
            </a:solidFill>
            <a:prstDash val="solid"/>
            <a:round/>
            <a:headEnd type="none" w="lg" len="lg"/>
            <a:tailEnd type="stealth" w="lg" len="lg"/>
          </a:ln>
        </p:spPr>
      </p:cxnSp>
      <p:cxnSp>
        <p:nvCxnSpPr>
          <p:cNvPr id="302" name="Shape 302"/>
          <p:cNvCxnSpPr>
            <a:cxnSpLocks/>
            <a:stCxn id="298" idx="3"/>
            <a:endCxn id="301" idx="1"/>
          </p:cNvCxnSpPr>
          <p:nvPr/>
        </p:nvCxnSpPr>
        <p:spPr>
          <a:xfrm>
            <a:off x="5923391" y="3355638"/>
            <a:ext cx="117634" cy="4412"/>
          </a:xfrm>
          <a:prstGeom prst="straightConnector1">
            <a:avLst/>
          </a:prstGeom>
          <a:noFill/>
          <a:ln w="9525" cap="flat" cmpd="sng">
            <a:solidFill>
              <a:schemeClr val="dk1"/>
            </a:solidFill>
            <a:prstDash val="solid"/>
            <a:round/>
            <a:headEnd type="none" w="lg" len="lg"/>
            <a:tailEnd type="stealth" w="lg" len="lg"/>
          </a:ln>
        </p:spPr>
      </p:cxnSp>
      <p:sp>
        <p:nvSpPr>
          <p:cNvPr id="301" name="Shape 301"/>
          <p:cNvSpPr txBox="1"/>
          <p:nvPr/>
        </p:nvSpPr>
        <p:spPr>
          <a:xfrm>
            <a:off x="6041025" y="2764850"/>
            <a:ext cx="2378100" cy="1190400"/>
          </a:xfrm>
          <a:prstGeom prst="rect">
            <a:avLst/>
          </a:prstGeom>
          <a:noFill/>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algn="ctr"/>
            <a:r>
              <a:rPr lang="en" sz="1400" u="sng" dirty="0">
                <a:solidFill>
                  <a:schemeClr val="dk1"/>
                </a:solidFill>
                <a:latin typeface="Calibri"/>
                <a:ea typeface="Calibri"/>
                <a:cs typeface="Calibri"/>
                <a:sym typeface="Calibri"/>
              </a:rPr>
              <a:t>Objectives</a:t>
            </a:r>
            <a:r>
              <a:rPr lang="en" sz="1400" dirty="0">
                <a:solidFill>
                  <a:schemeClr val="dk1"/>
                </a:solidFill>
                <a:latin typeface="Calibri"/>
                <a:ea typeface="Calibri"/>
                <a:cs typeface="Calibri"/>
                <a:sym typeface="Calibri"/>
              </a:rPr>
              <a:t>:</a:t>
            </a:r>
          </a:p>
          <a:p>
            <a:pPr algn="ctr"/>
            <a:r>
              <a:rPr lang="en" sz="1400" dirty="0">
                <a:solidFill>
                  <a:schemeClr val="dk1"/>
                </a:solidFill>
                <a:latin typeface="Calibri"/>
                <a:ea typeface="Calibri"/>
                <a:cs typeface="Calibri"/>
                <a:sym typeface="Calibri"/>
              </a:rPr>
              <a:t>Maximize differences &amp; neuron coverage </a:t>
            </a:r>
          </a:p>
          <a:p>
            <a:pPr algn="ctr"/>
            <a:r>
              <a:rPr lang="en" sz="1400" dirty="0">
                <a:solidFill>
                  <a:schemeClr val="dk1"/>
                </a:solidFill>
                <a:latin typeface="Calibri"/>
                <a:ea typeface="Calibri"/>
                <a:cs typeface="Calibri"/>
                <a:sym typeface="Calibri"/>
              </a:rPr>
              <a:t>under realistic constraints</a:t>
            </a:r>
          </a:p>
          <a:p>
            <a:pPr algn="ctr"/>
            <a:r>
              <a:rPr lang="en" sz="1400" dirty="0">
                <a:solidFill>
                  <a:schemeClr val="dk1"/>
                </a:solidFill>
                <a:latin typeface="Calibri"/>
                <a:ea typeface="Calibri"/>
                <a:cs typeface="Calibri"/>
                <a:sym typeface="Calibri"/>
              </a:rPr>
              <a:t>(e.g., lighting)</a:t>
            </a:r>
          </a:p>
          <a:p>
            <a:pPr algn="ctr"/>
            <a:endParaRPr sz="1400" dirty="0">
              <a:solidFill>
                <a:schemeClr val="dk1"/>
              </a:solidFill>
            </a:endParaRPr>
          </a:p>
        </p:txBody>
      </p:sp>
      <p:cxnSp>
        <p:nvCxnSpPr>
          <p:cNvPr id="303" name="Shape 303"/>
          <p:cNvCxnSpPr>
            <a:cxnSpLocks/>
            <a:stCxn id="282" idx="3"/>
            <a:endCxn id="301" idx="1"/>
          </p:cNvCxnSpPr>
          <p:nvPr/>
        </p:nvCxnSpPr>
        <p:spPr>
          <a:xfrm flipV="1">
            <a:off x="5880803" y="3360050"/>
            <a:ext cx="160222" cy="946880"/>
          </a:xfrm>
          <a:prstGeom prst="straightConnector1">
            <a:avLst/>
          </a:prstGeom>
          <a:noFill/>
          <a:ln w="9525" cap="flat" cmpd="sng">
            <a:solidFill>
              <a:schemeClr val="dk1"/>
            </a:solidFill>
            <a:prstDash val="solid"/>
            <a:round/>
            <a:headEnd type="none" w="lg" len="lg"/>
            <a:tailEnd type="stealth" w="lg" len="lg"/>
          </a:ln>
        </p:spPr>
      </p:cxnSp>
      <p:sp>
        <p:nvSpPr>
          <p:cNvPr id="304" name="Shape 304"/>
          <p:cNvSpPr txBox="1"/>
          <p:nvPr/>
        </p:nvSpPr>
        <p:spPr>
          <a:xfrm>
            <a:off x="7143576" y="4410713"/>
            <a:ext cx="1823400" cy="721500"/>
          </a:xfrm>
          <a:prstGeom prst="rect">
            <a:avLst/>
          </a:prstGeom>
          <a:noFill/>
          <a:ln>
            <a:noFill/>
          </a:ln>
        </p:spPr>
        <p:txBody>
          <a:bodyPr wrap="square" lIns="114275" tIns="57150" rIns="114275" bIns="57150" anchor="t" anchorCtr="0">
            <a:noAutofit/>
          </a:bodyPr>
          <a:lstStyle/>
          <a:p>
            <a:pPr algn="ctr"/>
            <a:r>
              <a:rPr lang="en" sz="1400" dirty="0">
                <a:solidFill>
                  <a:schemeClr val="dk1"/>
                </a:solidFill>
                <a:latin typeface="Calibri"/>
                <a:ea typeface="Calibri"/>
                <a:cs typeface="Calibri"/>
                <a:sym typeface="Calibri"/>
              </a:rPr>
              <a:t>Mutate using gradient descent (DNNs are differentiable)</a:t>
            </a:r>
          </a:p>
        </p:txBody>
      </p:sp>
      <p:pic>
        <p:nvPicPr>
          <p:cNvPr id="290" name="Shape 290" descr="Image result for neural network icon"/>
          <p:cNvPicPr preferRelativeResize="0"/>
          <p:nvPr/>
        </p:nvPicPr>
        <p:blipFill>
          <a:blip r:embed="rId3">
            <a:alphaModFix/>
          </a:blip>
          <a:stretch>
            <a:fillRect/>
          </a:stretch>
        </p:blipFill>
        <p:spPr>
          <a:xfrm>
            <a:off x="3868937" y="1700437"/>
            <a:ext cx="820800" cy="820800"/>
          </a:xfrm>
          <a:prstGeom prst="rect">
            <a:avLst/>
          </a:prstGeom>
          <a:noFill/>
          <a:ln>
            <a:noFill/>
          </a:ln>
        </p:spPr>
      </p:pic>
      <p:pic>
        <p:nvPicPr>
          <p:cNvPr id="292" name="Shape 292" descr="Image result for neural network icon"/>
          <p:cNvPicPr preferRelativeResize="0"/>
          <p:nvPr/>
        </p:nvPicPr>
        <p:blipFill>
          <a:blip r:embed="rId3">
            <a:alphaModFix/>
          </a:blip>
          <a:stretch>
            <a:fillRect/>
          </a:stretch>
        </p:blipFill>
        <p:spPr>
          <a:xfrm>
            <a:off x="3868925" y="2943362"/>
            <a:ext cx="820800" cy="820800"/>
          </a:xfrm>
          <a:prstGeom prst="rect">
            <a:avLst/>
          </a:prstGeom>
          <a:noFill/>
          <a:ln>
            <a:noFill/>
          </a:ln>
        </p:spPr>
      </p:pic>
      <p:pic>
        <p:nvPicPr>
          <p:cNvPr id="294" name="Shape 294" descr="Image result for neural network icon"/>
          <p:cNvPicPr preferRelativeResize="0"/>
          <p:nvPr/>
        </p:nvPicPr>
        <p:blipFill>
          <a:blip r:embed="rId3">
            <a:alphaModFix/>
          </a:blip>
          <a:stretch>
            <a:fillRect/>
          </a:stretch>
        </p:blipFill>
        <p:spPr>
          <a:xfrm>
            <a:off x="3868925" y="4133900"/>
            <a:ext cx="820800" cy="820800"/>
          </a:xfrm>
          <a:prstGeom prst="rect">
            <a:avLst/>
          </a:prstGeom>
          <a:noFill/>
          <a:ln>
            <a:noFill/>
          </a:ln>
        </p:spPr>
      </p:pic>
      <p:sp>
        <p:nvSpPr>
          <p:cNvPr id="298" name="Shape 298"/>
          <p:cNvSpPr txBox="1"/>
          <p:nvPr/>
        </p:nvSpPr>
        <p:spPr>
          <a:xfrm>
            <a:off x="5063124" y="3196938"/>
            <a:ext cx="860267" cy="317400"/>
          </a:xfrm>
          <a:prstGeom prst="rect">
            <a:avLst/>
          </a:prstGeom>
          <a:noFill/>
          <a:ln>
            <a:noFill/>
          </a:ln>
        </p:spPr>
        <p:txBody>
          <a:bodyPr wrap="square" lIns="114275" tIns="57150" rIns="114275" bIns="57150" anchor="ctr" anchorCtr="0">
            <a:noAutofit/>
          </a:bodyPr>
          <a:lstStyle/>
          <a:p>
            <a:pPr algn="ctr"/>
            <a:r>
              <a:rPr lang="en" dirty="0">
                <a:solidFill>
                  <a:schemeClr val="dk1"/>
                </a:solidFill>
                <a:latin typeface="Calibri"/>
                <a:ea typeface="Calibri"/>
                <a:cs typeface="Calibri"/>
                <a:sym typeface="Calibri"/>
              </a:rPr>
              <a:t>Right</a:t>
            </a:r>
          </a:p>
        </p:txBody>
      </p:sp>
      <p:cxnSp>
        <p:nvCxnSpPr>
          <p:cNvPr id="305" name="Shape 305"/>
          <p:cNvCxnSpPr>
            <a:stCxn id="301" idx="2"/>
            <a:endCxn id="289" idx="2"/>
          </p:cNvCxnSpPr>
          <p:nvPr/>
        </p:nvCxnSpPr>
        <p:spPr>
          <a:xfrm rot="5400000">
            <a:off x="4363275" y="1469750"/>
            <a:ext cx="381300" cy="5352300"/>
          </a:xfrm>
          <a:prstGeom prst="bentConnector3">
            <a:avLst>
              <a:gd name="adj1" fmla="val 268935"/>
            </a:avLst>
          </a:prstGeom>
          <a:noFill/>
          <a:ln w="19050" cap="flat" cmpd="sng">
            <a:solidFill>
              <a:schemeClr val="dk1"/>
            </a:solidFill>
            <a:prstDash val="solid"/>
            <a:round/>
            <a:headEnd type="none" w="lg" len="lg"/>
            <a:tailEnd type="stealth" w="lg" len="lg"/>
          </a:ln>
        </p:spPr>
      </p:cxnSp>
      <p:sp>
        <p:nvSpPr>
          <p:cNvPr id="306" name="Shape 306"/>
          <p:cNvSpPr txBox="1"/>
          <p:nvPr/>
        </p:nvSpPr>
        <p:spPr>
          <a:xfrm>
            <a:off x="6275575" y="1812326"/>
            <a:ext cx="1881600" cy="572700"/>
          </a:xfrm>
          <a:prstGeom prst="rect">
            <a:avLst/>
          </a:prstGeom>
          <a:noFill/>
          <a:ln>
            <a:noFill/>
          </a:ln>
        </p:spPr>
        <p:txBody>
          <a:bodyPr wrap="square" lIns="114275" tIns="57150" rIns="114275" bIns="57150" anchor="t" anchorCtr="0">
            <a:noAutofit/>
          </a:bodyPr>
          <a:lstStyle/>
          <a:p>
            <a:pPr algn="ctr"/>
            <a:r>
              <a:rPr lang="en" dirty="0">
                <a:solidFill>
                  <a:srgbClr val="660000"/>
                </a:solidFill>
                <a:latin typeface="Calibri"/>
                <a:ea typeface="Calibri"/>
                <a:cs typeface="Calibri"/>
                <a:sym typeface="Calibri"/>
              </a:rPr>
              <a:t>Testing as an optimization problem</a:t>
            </a:r>
          </a:p>
        </p:txBody>
      </p:sp>
      <p:sp>
        <p:nvSpPr>
          <p:cNvPr id="308" name="Shape 308"/>
          <p:cNvSpPr txBox="1"/>
          <p:nvPr/>
        </p:nvSpPr>
        <p:spPr>
          <a:xfrm>
            <a:off x="4004975" y="2762025"/>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DNN2</a:t>
            </a:r>
          </a:p>
        </p:txBody>
      </p:sp>
      <p:sp>
        <p:nvSpPr>
          <p:cNvPr id="309" name="Shape 309"/>
          <p:cNvSpPr txBox="1"/>
          <p:nvPr/>
        </p:nvSpPr>
        <p:spPr>
          <a:xfrm>
            <a:off x="4004975" y="3955250"/>
            <a:ext cx="548700" cy="243000"/>
          </a:xfrm>
          <a:prstGeom prst="rect">
            <a:avLst/>
          </a:prstGeom>
          <a:noFill/>
          <a:ln>
            <a:noFill/>
          </a:ln>
        </p:spPr>
        <p:txBody>
          <a:bodyPr wrap="square" lIns="91425" tIns="91425" rIns="91425" bIns="91425" anchor="ctr" anchorCtr="0">
            <a:noAutofit/>
          </a:bodyPr>
          <a:lstStyle/>
          <a:p>
            <a:pPr algn="ctr"/>
            <a:r>
              <a:rPr lang="en" sz="1000">
                <a:solidFill>
                  <a:schemeClr val="dk1"/>
                </a:solidFill>
              </a:rPr>
              <a:t>DNN3</a:t>
            </a:r>
          </a:p>
        </p:txBody>
      </p:sp>
      <p:sp>
        <p:nvSpPr>
          <p:cNvPr id="310" name="Shape 310"/>
          <p:cNvSpPr/>
          <p:nvPr/>
        </p:nvSpPr>
        <p:spPr>
          <a:xfrm>
            <a:off x="4238900" y="18118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1" name="Shape 311"/>
          <p:cNvSpPr/>
          <p:nvPr/>
        </p:nvSpPr>
        <p:spPr>
          <a:xfrm>
            <a:off x="4238900" y="2336775"/>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2" name="Shape 312"/>
          <p:cNvSpPr/>
          <p:nvPr/>
        </p:nvSpPr>
        <p:spPr>
          <a:xfrm>
            <a:off x="4504880" y="1941772"/>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3" name="Shape 313"/>
          <p:cNvSpPr/>
          <p:nvPr/>
        </p:nvSpPr>
        <p:spPr>
          <a:xfrm>
            <a:off x="3978956" y="2201716"/>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4" name="Shape 314"/>
          <p:cNvSpPr/>
          <p:nvPr/>
        </p:nvSpPr>
        <p:spPr>
          <a:xfrm>
            <a:off x="4497404" y="31834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5" name="Shape 315"/>
          <p:cNvSpPr/>
          <p:nvPr/>
        </p:nvSpPr>
        <p:spPr>
          <a:xfrm>
            <a:off x="4246376" y="332084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6" name="Shape 316"/>
          <p:cNvSpPr/>
          <p:nvPr/>
        </p:nvSpPr>
        <p:spPr>
          <a:xfrm>
            <a:off x="3971480" y="3183400"/>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7" name="Shape 317"/>
          <p:cNvSpPr/>
          <p:nvPr/>
        </p:nvSpPr>
        <p:spPr>
          <a:xfrm>
            <a:off x="4504880" y="4372696"/>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8" name="Shape 318"/>
          <p:cNvSpPr/>
          <p:nvPr/>
        </p:nvSpPr>
        <p:spPr>
          <a:xfrm>
            <a:off x="4246376" y="450122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
        <p:nvSpPr>
          <p:cNvPr id="319" name="Shape 319"/>
          <p:cNvSpPr/>
          <p:nvPr/>
        </p:nvSpPr>
        <p:spPr>
          <a:xfrm>
            <a:off x="4238900" y="4761172"/>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pic>
        <p:nvPicPr>
          <p:cNvPr id="289" name="Shape 289"/>
          <p:cNvPicPr preferRelativeResize="0"/>
          <p:nvPr/>
        </p:nvPicPr>
        <p:blipFill>
          <a:blip r:embed="rId4">
            <a:alphaModFix/>
          </a:blip>
          <a:stretch>
            <a:fillRect/>
          </a:stretch>
        </p:blipFill>
        <p:spPr>
          <a:xfrm>
            <a:off x="575601" y="2383413"/>
            <a:ext cx="2604379" cy="1953275"/>
          </a:xfrm>
          <a:prstGeom prst="rect">
            <a:avLst/>
          </a:prstGeom>
          <a:noFill/>
          <a:ln>
            <a:noFill/>
          </a:ln>
        </p:spPr>
      </p:pic>
      <p:sp>
        <p:nvSpPr>
          <p:cNvPr id="320" name="Shape 320"/>
          <p:cNvSpPr/>
          <p:nvPr/>
        </p:nvSpPr>
        <p:spPr>
          <a:xfrm>
            <a:off x="3978956" y="4616248"/>
            <a:ext cx="74700" cy="81600"/>
          </a:xfrm>
          <a:prstGeom prst="ellipse">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pic>
        <p:nvPicPr>
          <p:cNvPr id="321" name="Shape 321"/>
          <p:cNvPicPr preferRelativeResize="0"/>
          <p:nvPr/>
        </p:nvPicPr>
        <p:blipFill>
          <a:blip r:embed="rId5">
            <a:alphaModFix/>
          </a:blip>
          <a:stretch>
            <a:fillRect/>
          </a:stretch>
        </p:blipFill>
        <p:spPr>
          <a:xfrm>
            <a:off x="575601" y="2385026"/>
            <a:ext cx="2604379" cy="1953275"/>
          </a:xfrm>
          <a:prstGeom prst="rect">
            <a:avLst/>
          </a:prstGeom>
          <a:noFill/>
          <a:ln>
            <a:noFill/>
          </a:ln>
        </p:spPr>
      </p:pic>
      <p:pic>
        <p:nvPicPr>
          <p:cNvPr id="322" name="Shape 322"/>
          <p:cNvPicPr preferRelativeResize="0"/>
          <p:nvPr/>
        </p:nvPicPr>
        <p:blipFill>
          <a:blip r:embed="rId6">
            <a:alphaModFix/>
          </a:blip>
          <a:stretch>
            <a:fillRect/>
          </a:stretch>
        </p:blipFill>
        <p:spPr>
          <a:xfrm>
            <a:off x="575601" y="2383413"/>
            <a:ext cx="2604379" cy="1953275"/>
          </a:xfrm>
          <a:prstGeom prst="rect">
            <a:avLst/>
          </a:prstGeom>
          <a:noFill/>
          <a:ln>
            <a:noFill/>
          </a:ln>
        </p:spPr>
      </p:pic>
      <p:sp>
        <p:nvSpPr>
          <p:cNvPr id="323" name="Shape 323"/>
          <p:cNvSpPr txBox="1"/>
          <p:nvPr/>
        </p:nvSpPr>
        <p:spPr>
          <a:xfrm>
            <a:off x="2557000" y="5068175"/>
            <a:ext cx="4222500" cy="274500"/>
          </a:xfrm>
          <a:prstGeom prst="rect">
            <a:avLst/>
          </a:prstGeom>
          <a:noFill/>
          <a:ln>
            <a:noFill/>
          </a:ln>
        </p:spPr>
        <p:txBody>
          <a:bodyPr wrap="square" lIns="91425" tIns="91425" rIns="91425" bIns="91425" anchor="ctr" anchorCtr="0">
            <a:noAutofit/>
          </a:bodyPr>
          <a:lstStyle/>
          <a:p>
            <a:pPr algn="ctr"/>
            <a:r>
              <a:rPr lang="en"/>
              <a:t>On new input, activate different neurons</a:t>
            </a:r>
          </a:p>
        </p:txBody>
      </p:sp>
    </p:spTree>
    <p:extLst>
      <p:ext uri="{BB962C8B-B14F-4D97-AF65-F5344CB8AC3E}">
        <p14:creationId xmlns:p14="http://schemas.microsoft.com/office/powerpoint/2010/main" val="5250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21"/>
                                        </p:tgtEl>
                                        <p:attrNameLst>
                                          <p:attrName>style.visibility</p:attrName>
                                        </p:attrNameLst>
                                      </p:cBhvr>
                                      <p:to>
                                        <p:strVal val="visible"/>
                                      </p:to>
                                    </p:set>
                                    <p:animEffect transition="in" filter="fade">
                                      <p:cBhvr>
                                        <p:cTn id="93" dur="200"/>
                                        <p:tgtEl>
                                          <p:spTgt spid="32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78"/>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7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79"/>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281"/>
                                        </p:tgtEl>
                                        <p:attrNameLst>
                                          <p:attrName>style.visibility</p:attrName>
                                        </p:attrNameLst>
                                      </p:cBhvr>
                                      <p:to>
                                        <p:strVal val="visible"/>
                                      </p:to>
                                    </p:set>
                                    <p:animEffect transition="in" filter="fade">
                                      <p:cBhvr>
                                        <p:cTn id="104" dur="300"/>
                                        <p:tgtEl>
                                          <p:spTgt spid="281"/>
                                        </p:tgtEl>
                                      </p:cBhvr>
                                    </p:animEffect>
                                  </p:childTnLst>
                                </p:cTn>
                              </p:par>
                              <p:par>
                                <p:cTn id="105" presetID="10" presetClass="entr" presetSubtype="0" fill="hold" nodeType="withEffect">
                                  <p:stCondLst>
                                    <p:cond delay="0"/>
                                  </p:stCondLst>
                                  <p:childTnLst>
                                    <p:set>
                                      <p:cBhvr>
                                        <p:cTn id="106" dur="1" fill="hold">
                                          <p:stCondLst>
                                            <p:cond delay="0"/>
                                          </p:stCondLst>
                                        </p:cTn>
                                        <p:tgtEl>
                                          <p:spTgt spid="280"/>
                                        </p:tgtEl>
                                        <p:attrNameLst>
                                          <p:attrName>style.visibility</p:attrName>
                                        </p:attrNameLst>
                                      </p:cBhvr>
                                      <p:to>
                                        <p:strVal val="visible"/>
                                      </p:to>
                                    </p:set>
                                    <p:animEffect transition="in" filter="fade">
                                      <p:cBhvr>
                                        <p:cTn id="107" dur="300"/>
                                        <p:tgtEl>
                                          <p:spTgt spid="280"/>
                                        </p:tgtEl>
                                      </p:cBhvr>
                                    </p:animEffect>
                                  </p:childTnLst>
                                </p:cTn>
                              </p:par>
                              <p:par>
                                <p:cTn id="108" presetID="10" presetClass="entr" presetSubtype="0" fill="hold" nodeType="withEffect">
                                  <p:stCondLst>
                                    <p:cond delay="0"/>
                                  </p:stCondLst>
                                  <p:childTnLst>
                                    <p:set>
                                      <p:cBhvr>
                                        <p:cTn id="109" dur="1" fill="hold">
                                          <p:stCondLst>
                                            <p:cond delay="0"/>
                                          </p:stCondLst>
                                        </p:cTn>
                                        <p:tgtEl>
                                          <p:spTgt spid="273"/>
                                        </p:tgtEl>
                                        <p:attrNameLst>
                                          <p:attrName>style.visibility</p:attrName>
                                        </p:attrNameLst>
                                      </p:cBhvr>
                                      <p:to>
                                        <p:strVal val="visible"/>
                                      </p:to>
                                    </p:set>
                                    <p:animEffect transition="in" filter="fade">
                                      <p:cBhvr>
                                        <p:cTn id="110" dur="300"/>
                                        <p:tgtEl>
                                          <p:spTgt spid="27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322"/>
                                        </p:tgtEl>
                                        <p:attrNameLst>
                                          <p:attrName>style.visibility</p:attrName>
                                        </p:attrNameLst>
                                      </p:cBhvr>
                                      <p:to>
                                        <p:strVal val="visible"/>
                                      </p:to>
                                    </p:set>
                                    <p:animEffect transition="in" filter="fade">
                                      <p:cBhvr>
                                        <p:cTn id="115" dur="200"/>
                                        <p:tgtEl>
                                          <p:spTgt spid="32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8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8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73"/>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277"/>
                                        </p:tgtEl>
                                        <p:attrNameLst>
                                          <p:attrName>style.visibility</p:attrName>
                                        </p:attrNameLst>
                                      </p:cBhvr>
                                      <p:to>
                                        <p:strVal val="visible"/>
                                      </p:to>
                                    </p:set>
                                    <p:animEffect transition="in" filter="fade">
                                      <p:cBhvr>
                                        <p:cTn id="126" dur="300"/>
                                        <p:tgtEl>
                                          <p:spTgt spid="277"/>
                                        </p:tgtEl>
                                      </p:cBhvr>
                                    </p:animEffect>
                                  </p:childTnLst>
                                </p:cTn>
                              </p:par>
                              <p:par>
                                <p:cTn id="127" presetID="10" presetClass="entr" presetSubtype="0" fill="hold" nodeType="withEffect">
                                  <p:stCondLst>
                                    <p:cond delay="0"/>
                                  </p:stCondLst>
                                  <p:childTnLst>
                                    <p:set>
                                      <p:cBhvr>
                                        <p:cTn id="128" dur="1" fill="hold">
                                          <p:stCondLst>
                                            <p:cond delay="0"/>
                                          </p:stCondLst>
                                        </p:cTn>
                                        <p:tgtEl>
                                          <p:spTgt spid="275"/>
                                        </p:tgtEl>
                                        <p:attrNameLst>
                                          <p:attrName>style.visibility</p:attrName>
                                        </p:attrNameLst>
                                      </p:cBhvr>
                                      <p:to>
                                        <p:strVal val="visible"/>
                                      </p:to>
                                    </p:set>
                                    <p:animEffect transition="in" filter="fade">
                                      <p:cBhvr>
                                        <p:cTn id="129" dur="300"/>
                                        <p:tgtEl>
                                          <p:spTgt spid="275"/>
                                        </p:tgtEl>
                                      </p:cBhvr>
                                    </p:animEffect>
                                  </p:childTnLst>
                                </p:cTn>
                              </p:par>
                              <p:par>
                                <p:cTn id="130" presetID="10" presetClass="entr" presetSubtype="0" fill="hold" nodeType="withEffect">
                                  <p:stCondLst>
                                    <p:cond delay="0"/>
                                  </p:stCondLst>
                                  <p:childTnLst>
                                    <p:set>
                                      <p:cBhvr>
                                        <p:cTn id="131" dur="1" fill="hold">
                                          <p:stCondLst>
                                            <p:cond delay="0"/>
                                          </p:stCondLst>
                                        </p:cTn>
                                        <p:tgtEl>
                                          <p:spTgt spid="274"/>
                                        </p:tgtEl>
                                        <p:attrNameLst>
                                          <p:attrName>style.visibility</p:attrName>
                                        </p:attrNameLst>
                                      </p:cBhvr>
                                      <p:to>
                                        <p:strVal val="visible"/>
                                      </p:to>
                                    </p:set>
                                    <p:animEffect transition="in" filter="fade">
                                      <p:cBhvr>
                                        <p:cTn id="132" dur="300"/>
                                        <p:tgtEl>
                                          <p:spTgt spid="274"/>
                                        </p:tgtEl>
                                      </p:cBhvr>
                                    </p:animEffect>
                                  </p:childTnLst>
                                </p:cTn>
                              </p:par>
                              <p:par>
                                <p:cTn id="133" presetID="1" presetClass="exit" presetSubtype="0" fill="hold" nodeType="withEffect">
                                  <p:stCondLst>
                                    <p:cond delay="0"/>
                                  </p:stCondLst>
                                  <p:childTnLst>
                                    <p:set>
                                      <p:cBhvr>
                                        <p:cTn id="134" dur="1" fill="hold">
                                          <p:stCondLst>
                                            <p:cond delay="0"/>
                                          </p:stCondLst>
                                        </p:cTn>
                                        <p:tgtEl>
                                          <p:spTgt spid="282"/>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83"/>
                                        </p:tgtEl>
                                        <p:attrNameLst>
                                          <p:attrName>style.visibility</p:attrName>
                                        </p:attrNameLst>
                                      </p:cBhvr>
                                      <p:to>
                                        <p:strVal val="visible"/>
                                      </p:to>
                                    </p:set>
                                    <p:animEffect transition="in" filter="fade">
                                      <p:cBhvr>
                                        <p:cTn id="137" dur="300"/>
                                        <p:tgtEl>
                                          <p:spTgt spid="283"/>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23"/>
                                        </p:tgtEl>
                                        <p:attrNameLst>
                                          <p:attrName>style.visibility</p:attrName>
                                        </p:attrNameLst>
                                      </p:cBhvr>
                                      <p:to>
                                        <p:strVal val="visible"/>
                                      </p:to>
                                    </p:set>
                                    <p:animEffect transition="in" filter="fade">
                                      <p:cBhvr>
                                        <p:cTn id="142"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How to achieve multiple goals simultaneously</a:t>
            </a:r>
          </a:p>
        </p:txBody>
      </p:sp>
      <p:sp>
        <p:nvSpPr>
          <p:cNvPr id="329" name="Shape 329"/>
          <p:cNvSpPr txBox="1">
            <a:spLocks noGrp="1"/>
          </p:cNvSpPr>
          <p:nvPr>
            <p:ph idx="1"/>
          </p:nvPr>
        </p:nvSpPr>
        <p:spPr>
          <a:xfrm>
            <a:off x="107208" y="959224"/>
            <a:ext cx="6018020" cy="4188245"/>
          </a:xfrm>
          <a:prstGeom prst="rect">
            <a:avLst/>
          </a:prstGeom>
        </p:spPr>
        <p:txBody>
          <a:bodyPr vert="horz" wrap="square" lIns="91425" tIns="91425" rIns="91425" bIns="91425" rtlCol="0" anchor="t" anchorCtr="0">
            <a:noAutofit/>
          </a:bodyPr>
          <a:lstStyle/>
          <a:p>
            <a:pPr marL="457200" indent="-342900">
              <a:buClr>
                <a:srgbClr val="000000"/>
              </a:buClr>
            </a:pPr>
            <a:r>
              <a:rPr lang="en" sz="2000" dirty="0">
                <a:solidFill>
                  <a:srgbClr val="000000"/>
                </a:solidFill>
              </a:rPr>
              <a:t>Goal 1: systematically find corner cases</a:t>
            </a:r>
          </a:p>
          <a:p>
            <a:pPr marL="914400" lvl="1" indent="-317500">
              <a:buClr>
                <a:srgbClr val="000000"/>
              </a:buClr>
            </a:pPr>
            <a:r>
              <a:rPr lang="en" sz="1800" dirty="0">
                <a:solidFill>
                  <a:srgbClr val="000000"/>
                </a:solidFill>
              </a:rPr>
              <a:t>Generate inputs that maximize neuron coverage</a:t>
            </a:r>
          </a:p>
          <a:p>
            <a:pPr marL="457200" indent="-342900">
              <a:buClr>
                <a:srgbClr val="000000"/>
              </a:buClr>
            </a:pPr>
            <a:r>
              <a:rPr lang="en" sz="2000" dirty="0">
                <a:solidFill>
                  <a:srgbClr val="000000"/>
                </a:solidFill>
              </a:rPr>
              <a:t>Goal 2: find DNN errors without manual labels</a:t>
            </a:r>
          </a:p>
          <a:p>
            <a:pPr marL="914400" lvl="1" indent="-317500">
              <a:buClr>
                <a:srgbClr val="000000"/>
              </a:buClr>
            </a:pPr>
            <a:r>
              <a:rPr lang="en" sz="1800" dirty="0">
                <a:solidFill>
                  <a:srgbClr val="000000"/>
                </a:solidFill>
              </a:rPr>
              <a:t>Differential testing: use multiple DNNs as cross-referencing oracles</a:t>
            </a:r>
          </a:p>
          <a:p>
            <a:pPr marL="457200" indent="-342900">
              <a:buClr>
                <a:srgbClr val="000000"/>
              </a:buClr>
            </a:pPr>
            <a:r>
              <a:rPr lang="en" sz="2000" dirty="0">
                <a:solidFill>
                  <a:srgbClr val="000000"/>
                </a:solidFill>
              </a:rPr>
              <a:t>Goal 3: generate realistic test inputs </a:t>
            </a:r>
          </a:p>
          <a:p>
            <a:pPr marL="914400" lvl="1" indent="-317500">
              <a:buClr>
                <a:srgbClr val="000000"/>
              </a:buClr>
            </a:pPr>
            <a:r>
              <a:rPr lang="en" sz="1800" dirty="0">
                <a:solidFill>
                  <a:srgbClr val="000000"/>
                </a:solidFill>
              </a:rPr>
              <a:t>Domain-specific constraints</a:t>
            </a:r>
          </a:p>
          <a:p>
            <a:pPr>
              <a:buNone/>
            </a:pPr>
            <a:endParaRPr sz="2000" dirty="0">
              <a:solidFill>
                <a:srgbClr val="000000"/>
              </a:solidFill>
            </a:endParaRPr>
          </a:p>
        </p:txBody>
      </p:sp>
      <p:sp>
        <p:nvSpPr>
          <p:cNvPr id="330" name="Shape 330"/>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114</a:t>
            </a:fld>
            <a:endParaRPr lang="en"/>
          </a:p>
        </p:txBody>
      </p:sp>
      <p:sp>
        <p:nvSpPr>
          <p:cNvPr id="331" name="Shape 331"/>
          <p:cNvSpPr txBox="1"/>
          <p:nvPr/>
        </p:nvSpPr>
        <p:spPr>
          <a:xfrm>
            <a:off x="3070800" y="4215698"/>
            <a:ext cx="2850000" cy="1190400"/>
          </a:xfrm>
          <a:prstGeom prst="rect">
            <a:avLst/>
          </a:prstGeom>
          <a:noFill/>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algn="ctr"/>
            <a:r>
              <a:rPr lang="en" sz="1400" u="sng" dirty="0">
                <a:solidFill>
                  <a:schemeClr val="dk1"/>
                </a:solidFill>
                <a:latin typeface="Calibri"/>
                <a:ea typeface="Calibri"/>
                <a:cs typeface="Calibri"/>
                <a:sym typeface="Calibri"/>
              </a:rPr>
              <a:t>Objectives</a:t>
            </a:r>
            <a:r>
              <a:rPr lang="en" sz="1400" dirty="0">
                <a:solidFill>
                  <a:schemeClr val="dk1"/>
                </a:solidFill>
                <a:latin typeface="Calibri"/>
                <a:ea typeface="Calibri"/>
                <a:cs typeface="Calibri"/>
                <a:sym typeface="Calibri"/>
              </a:rPr>
              <a:t>:</a:t>
            </a:r>
          </a:p>
          <a:p>
            <a:pPr algn="ctr"/>
            <a:r>
              <a:rPr lang="en" sz="1400" dirty="0">
                <a:solidFill>
                  <a:schemeClr val="dk1"/>
                </a:solidFill>
                <a:latin typeface="Calibri"/>
                <a:ea typeface="Calibri"/>
                <a:cs typeface="Calibri"/>
                <a:sym typeface="Calibri"/>
              </a:rPr>
              <a:t>Maximize corner-case differences &amp; neuron coverage </a:t>
            </a:r>
          </a:p>
          <a:p>
            <a:pPr algn="ctr"/>
            <a:r>
              <a:rPr lang="en" sz="1400" dirty="0">
                <a:solidFill>
                  <a:schemeClr val="dk1"/>
                </a:solidFill>
                <a:latin typeface="Calibri"/>
                <a:ea typeface="Calibri"/>
                <a:cs typeface="Calibri"/>
                <a:sym typeface="Calibri"/>
              </a:rPr>
              <a:t>under realistic constraints</a:t>
            </a:r>
          </a:p>
          <a:p>
            <a:pPr algn="ctr"/>
            <a:r>
              <a:rPr lang="en" sz="1400" dirty="0">
                <a:solidFill>
                  <a:schemeClr val="dk1"/>
                </a:solidFill>
                <a:latin typeface="Calibri"/>
                <a:ea typeface="Calibri"/>
                <a:cs typeface="Calibri"/>
                <a:sym typeface="Calibri"/>
              </a:rPr>
              <a:t>(e.g., lighting)</a:t>
            </a:r>
          </a:p>
          <a:p>
            <a:pPr algn="ctr"/>
            <a:endParaRPr sz="1400" dirty="0">
              <a:solidFill>
                <a:schemeClr val="dk1"/>
              </a:solidFill>
            </a:endParaRPr>
          </a:p>
        </p:txBody>
      </p:sp>
      <p:sp>
        <p:nvSpPr>
          <p:cNvPr id="332" name="Shape 332"/>
          <p:cNvSpPr txBox="1"/>
          <p:nvPr/>
        </p:nvSpPr>
        <p:spPr>
          <a:xfrm>
            <a:off x="1260725" y="4476011"/>
            <a:ext cx="1881600" cy="572700"/>
          </a:xfrm>
          <a:prstGeom prst="rect">
            <a:avLst/>
          </a:prstGeom>
          <a:noFill/>
          <a:ln>
            <a:noFill/>
          </a:ln>
        </p:spPr>
        <p:txBody>
          <a:bodyPr wrap="square" lIns="114275" tIns="57150" rIns="114275" bIns="57150" anchor="t" anchorCtr="0">
            <a:noAutofit/>
          </a:bodyPr>
          <a:lstStyle/>
          <a:p>
            <a:pPr algn="ctr"/>
            <a:r>
              <a:rPr lang="en" dirty="0">
                <a:solidFill>
                  <a:srgbClr val="660000"/>
                </a:solidFill>
                <a:latin typeface="Calibri"/>
                <a:ea typeface="Calibri"/>
                <a:cs typeface="Calibri"/>
                <a:sym typeface="Calibri"/>
              </a:rPr>
              <a:t>Testing DNNs is an optimization problem</a:t>
            </a:r>
          </a:p>
        </p:txBody>
      </p:sp>
      <p:sp>
        <p:nvSpPr>
          <p:cNvPr id="333" name="Shape 333"/>
          <p:cNvSpPr/>
          <p:nvPr/>
        </p:nvSpPr>
        <p:spPr>
          <a:xfrm>
            <a:off x="6246375" y="1227551"/>
            <a:ext cx="2586000" cy="3141372"/>
          </a:xfrm>
          <a:prstGeom prst="wedgeRectCallout">
            <a:avLst>
              <a:gd name="adj1" fmla="val -54818"/>
              <a:gd name="adj2" fmla="val 68496"/>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457200" indent="-228600">
              <a:spcAft>
                <a:spcPts val="1000"/>
              </a:spcAft>
              <a:buClr>
                <a:srgbClr val="FFFFFF"/>
              </a:buClr>
              <a:buFont typeface="Calibri"/>
              <a:buChar char="●"/>
            </a:pPr>
            <a:r>
              <a:rPr lang="en" sz="1600" dirty="0">
                <a:solidFill>
                  <a:srgbClr val="FFFFFF"/>
                </a:solidFill>
                <a:latin typeface="Calibri"/>
                <a:ea typeface="Calibri"/>
                <a:cs typeface="Calibri"/>
                <a:sym typeface="Calibri"/>
              </a:rPr>
              <a:t>DNNs are differentiable → use gradient descent to solve the optimization problem</a:t>
            </a:r>
          </a:p>
          <a:p>
            <a:pPr marL="457200" indent="-228600">
              <a:spcAft>
                <a:spcPts val="1000"/>
              </a:spcAft>
              <a:buClr>
                <a:srgbClr val="FFFFFF"/>
              </a:buClr>
              <a:buFont typeface="Calibri"/>
              <a:buChar char="●"/>
            </a:pPr>
            <a:r>
              <a:rPr lang="en" sz="1600" dirty="0">
                <a:solidFill>
                  <a:srgbClr val="FFFFFF"/>
                </a:solidFill>
                <a:latin typeface="Calibri"/>
                <a:ea typeface="Calibri"/>
                <a:cs typeface="Calibri"/>
                <a:sym typeface="Calibri"/>
              </a:rPr>
              <a:t>Apply mutation </a:t>
            </a:r>
            <a:r>
              <a:rPr lang="en" sz="1600" dirty="0" err="1">
                <a:solidFill>
                  <a:srgbClr val="FFFFFF"/>
                </a:solidFill>
                <a:latin typeface="Calibri"/>
                <a:ea typeface="Calibri"/>
                <a:cs typeface="Calibri"/>
                <a:sym typeface="Calibri"/>
              </a:rPr>
              <a:t>w.r.t</a:t>
            </a:r>
            <a:r>
              <a:rPr lang="en" sz="1600" dirty="0">
                <a:solidFill>
                  <a:srgbClr val="FFFFFF"/>
                </a:solidFill>
                <a:latin typeface="Calibri"/>
                <a:ea typeface="Calibri"/>
                <a:cs typeface="Calibri"/>
                <a:sym typeface="Calibri"/>
              </a:rPr>
              <a:t> input with realistic constraints</a:t>
            </a:r>
          </a:p>
          <a:p>
            <a:pPr marL="457200" indent="-228600">
              <a:lnSpc>
                <a:spcPct val="115000"/>
              </a:lnSpc>
              <a:spcAft>
                <a:spcPts val="1600"/>
              </a:spcAft>
              <a:buClr>
                <a:srgbClr val="FFFFFF"/>
              </a:buClr>
              <a:buFont typeface="Calibri"/>
              <a:buChar char="●"/>
            </a:pPr>
            <a:r>
              <a:rPr lang="en" sz="1600" dirty="0">
                <a:solidFill>
                  <a:srgbClr val="FFFFFF"/>
                </a:solidFill>
                <a:latin typeface="Calibri"/>
                <a:ea typeface="Calibri"/>
                <a:cs typeface="Calibri"/>
                <a:sym typeface="Calibri"/>
              </a:rPr>
              <a:t>See paper for details</a:t>
            </a:r>
          </a:p>
        </p:txBody>
      </p:sp>
    </p:spTree>
    <p:extLst>
      <p:ext uri="{BB962C8B-B14F-4D97-AF65-F5344CB8AC3E}">
        <p14:creationId xmlns:p14="http://schemas.microsoft.com/office/powerpoint/2010/main" val="33210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p:nvPr/>
        </p:nvSpPr>
        <p:spPr>
          <a:xfrm>
            <a:off x="5663375" y="2491025"/>
            <a:ext cx="2632500" cy="2318100"/>
          </a:xfrm>
          <a:prstGeom prst="rect">
            <a:avLst/>
          </a:prstGeom>
          <a:noFill/>
          <a:ln w="19050" cap="flat" cmpd="sng">
            <a:solidFill>
              <a:schemeClr val="dk2"/>
            </a:solidFill>
            <a:prstDash val="dash"/>
            <a:round/>
            <a:headEnd type="none" w="med" len="med"/>
            <a:tailEnd type="none" w="med" len="med"/>
          </a:ln>
        </p:spPr>
        <p:txBody>
          <a:bodyPr wrap="square" lIns="91425" tIns="91425" rIns="91425" bIns="91425" anchor="ctr" anchorCtr="0">
            <a:noAutofit/>
          </a:bodyPr>
          <a:lstStyle/>
          <a:p>
            <a:endParaRPr/>
          </a:p>
        </p:txBody>
      </p:sp>
      <p:sp>
        <p:nvSpPr>
          <p:cNvPr id="341" name="Shape 341"/>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Neuron coverage → how much decision logic exercised </a:t>
            </a:r>
          </a:p>
        </p:txBody>
      </p:sp>
      <p:sp>
        <p:nvSpPr>
          <p:cNvPr id="339" name="Shape 339"/>
          <p:cNvSpPr txBox="1">
            <a:spLocks noGrp="1"/>
          </p:cNvSpPr>
          <p:nvPr>
            <p:ph idx="1"/>
          </p:nvPr>
        </p:nvSpPr>
        <p:spPr>
          <a:prstGeom prst="rect">
            <a:avLst/>
          </a:prstGeom>
        </p:spPr>
        <p:txBody>
          <a:bodyPr vert="horz" wrap="square" lIns="91425" tIns="91425" rIns="91425" bIns="91425" rtlCol="0" anchor="t" anchorCtr="0">
            <a:noAutofit/>
          </a:bodyPr>
          <a:lstStyle/>
          <a:p>
            <a:pPr marL="457200" indent="-342900">
              <a:buClr>
                <a:srgbClr val="000000"/>
              </a:buClr>
            </a:pPr>
            <a:r>
              <a:rPr lang="en" sz="2400" dirty="0">
                <a:solidFill>
                  <a:srgbClr val="000000"/>
                </a:solidFill>
              </a:rPr>
              <a:t>Neuron coverage = # neurons activated / # total neurons</a:t>
            </a:r>
          </a:p>
          <a:p>
            <a:pPr marL="457200" indent="-342900">
              <a:lnSpc>
                <a:spcPct val="115000"/>
              </a:lnSpc>
              <a:spcAft>
                <a:spcPts val="1600"/>
              </a:spcAft>
              <a:buClr>
                <a:srgbClr val="000000"/>
              </a:buClr>
            </a:pPr>
            <a:r>
              <a:rPr lang="en" sz="2400" dirty="0">
                <a:solidFill>
                  <a:srgbClr val="000000"/>
                </a:solidFill>
              </a:rPr>
              <a:t>Intuition: </a:t>
            </a:r>
            <a:r>
              <a:rPr lang="en" sz="2400" dirty="0" err="1">
                <a:solidFill>
                  <a:srgbClr val="000000"/>
                </a:solidFill>
              </a:rPr>
              <a:t>layerwise</a:t>
            </a:r>
            <a:r>
              <a:rPr lang="en" sz="2400" dirty="0">
                <a:solidFill>
                  <a:srgbClr val="000000"/>
                </a:solidFill>
              </a:rPr>
              <a:t> feature detection (</a:t>
            </a:r>
            <a:r>
              <a:rPr lang="en" sz="1200" dirty="0">
                <a:solidFill>
                  <a:srgbClr val="000000"/>
                </a:solidFill>
              </a:rPr>
              <a:t>Lee et al. ICML’09</a:t>
            </a:r>
            <a:r>
              <a:rPr lang="en" sz="2400" dirty="0">
                <a:solidFill>
                  <a:srgbClr val="000000"/>
                </a:solidFill>
              </a:rPr>
              <a:t>)</a:t>
            </a:r>
          </a:p>
        </p:txBody>
      </p:sp>
      <p:sp>
        <p:nvSpPr>
          <p:cNvPr id="393" name="Shape 393"/>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115</a:t>
            </a:fld>
            <a:endParaRPr lang="en"/>
          </a:p>
        </p:txBody>
      </p:sp>
      <p:sp>
        <p:nvSpPr>
          <p:cNvPr id="340" name="Shape 340"/>
          <p:cNvSpPr txBox="1"/>
          <p:nvPr/>
        </p:nvSpPr>
        <p:spPr>
          <a:xfrm>
            <a:off x="6193450" y="3315400"/>
            <a:ext cx="390900" cy="1863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-11</a:t>
            </a:r>
          </a:p>
        </p:txBody>
      </p:sp>
      <p:sp>
        <p:nvSpPr>
          <p:cNvPr id="342" name="Shape 342"/>
          <p:cNvSpPr/>
          <p:nvPr/>
        </p:nvSpPr>
        <p:spPr>
          <a:xfrm>
            <a:off x="2290282" y="2752541"/>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sz="600">
              <a:latin typeface="Calibri"/>
              <a:ea typeface="Calibri"/>
              <a:cs typeface="Calibri"/>
              <a:sym typeface="Calibri"/>
            </a:endParaRPr>
          </a:p>
        </p:txBody>
      </p:sp>
      <p:sp>
        <p:nvSpPr>
          <p:cNvPr id="343" name="Shape 343"/>
          <p:cNvSpPr/>
          <p:nvPr/>
        </p:nvSpPr>
        <p:spPr>
          <a:xfrm>
            <a:off x="2290282" y="3527228"/>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4" name="Shape 344"/>
          <p:cNvSpPr/>
          <p:nvPr/>
        </p:nvSpPr>
        <p:spPr>
          <a:xfrm>
            <a:off x="3335171" y="2395925"/>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5" name="Shape 345"/>
          <p:cNvSpPr/>
          <p:nvPr/>
        </p:nvSpPr>
        <p:spPr>
          <a:xfrm>
            <a:off x="3335171" y="3150203"/>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6" name="Shape 346"/>
          <p:cNvSpPr/>
          <p:nvPr/>
        </p:nvSpPr>
        <p:spPr>
          <a:xfrm>
            <a:off x="3335171" y="3894275"/>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7" name="Shape 347"/>
          <p:cNvSpPr/>
          <p:nvPr/>
        </p:nvSpPr>
        <p:spPr>
          <a:xfrm>
            <a:off x="4429090" y="2752541"/>
            <a:ext cx="519900" cy="546300"/>
          </a:xfrm>
          <a:prstGeom prst="ellipse">
            <a:avLst/>
          </a:prstGeom>
          <a:solidFill>
            <a:srgbClr val="ADADAD"/>
          </a:solid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sp>
        <p:nvSpPr>
          <p:cNvPr id="348" name="Shape 348"/>
          <p:cNvSpPr/>
          <p:nvPr/>
        </p:nvSpPr>
        <p:spPr>
          <a:xfrm>
            <a:off x="4429091" y="3506438"/>
            <a:ext cx="519900" cy="546300"/>
          </a:xfrm>
          <a:prstGeom prst="ellipse">
            <a:avLst/>
          </a:prstGeom>
          <a:noFill/>
          <a:ln w="9525" cap="flat" cmpd="sng">
            <a:solidFill>
              <a:schemeClr val="dk1"/>
            </a:solidFill>
            <a:prstDash val="solid"/>
            <a:round/>
            <a:headEnd type="none" w="med" len="med"/>
            <a:tailEnd type="none" w="med" len="med"/>
          </a:ln>
        </p:spPr>
        <p:txBody>
          <a:bodyPr wrap="square" lIns="91425" tIns="91425" rIns="91425" bIns="91425" anchor="ctr" anchorCtr="0">
            <a:noAutofit/>
          </a:bodyPr>
          <a:lstStyle/>
          <a:p>
            <a:endParaRPr/>
          </a:p>
        </p:txBody>
      </p:sp>
      <p:cxnSp>
        <p:nvCxnSpPr>
          <p:cNvPr id="349" name="Shape 349"/>
          <p:cNvCxnSpPr>
            <a:stCxn id="342" idx="6"/>
            <a:endCxn id="344" idx="2"/>
          </p:cNvCxnSpPr>
          <p:nvPr/>
        </p:nvCxnSpPr>
        <p:spPr>
          <a:xfrm rot="10800000" flipH="1">
            <a:off x="2810182" y="2668991"/>
            <a:ext cx="525000" cy="356700"/>
          </a:xfrm>
          <a:prstGeom prst="straightConnector1">
            <a:avLst/>
          </a:prstGeom>
          <a:noFill/>
          <a:ln w="9525" cap="flat" cmpd="sng">
            <a:solidFill>
              <a:schemeClr val="dk2"/>
            </a:solidFill>
            <a:prstDash val="solid"/>
            <a:round/>
            <a:headEnd type="none" w="lg" len="lg"/>
            <a:tailEnd type="stealth" w="lg" len="lg"/>
          </a:ln>
        </p:spPr>
      </p:cxnSp>
      <p:cxnSp>
        <p:nvCxnSpPr>
          <p:cNvPr id="350" name="Shape 350"/>
          <p:cNvCxnSpPr>
            <a:stCxn id="342" idx="6"/>
            <a:endCxn id="345" idx="2"/>
          </p:cNvCxnSpPr>
          <p:nvPr/>
        </p:nvCxnSpPr>
        <p:spPr>
          <a:xfrm>
            <a:off x="2810182" y="3025691"/>
            <a:ext cx="525000" cy="397800"/>
          </a:xfrm>
          <a:prstGeom prst="straightConnector1">
            <a:avLst/>
          </a:prstGeom>
          <a:noFill/>
          <a:ln w="9525" cap="flat" cmpd="sng">
            <a:solidFill>
              <a:schemeClr val="dk2"/>
            </a:solidFill>
            <a:prstDash val="solid"/>
            <a:round/>
            <a:headEnd type="none" w="lg" len="lg"/>
            <a:tailEnd type="stealth" w="lg" len="lg"/>
          </a:ln>
        </p:spPr>
      </p:cxnSp>
      <p:cxnSp>
        <p:nvCxnSpPr>
          <p:cNvPr id="351" name="Shape 351"/>
          <p:cNvCxnSpPr>
            <a:stCxn id="342" idx="6"/>
            <a:endCxn id="346" idx="2"/>
          </p:cNvCxnSpPr>
          <p:nvPr/>
        </p:nvCxnSpPr>
        <p:spPr>
          <a:xfrm>
            <a:off x="2810182" y="3025691"/>
            <a:ext cx="525000" cy="1141800"/>
          </a:xfrm>
          <a:prstGeom prst="straightConnector1">
            <a:avLst/>
          </a:prstGeom>
          <a:noFill/>
          <a:ln w="9525" cap="flat" cmpd="sng">
            <a:solidFill>
              <a:schemeClr val="dk2"/>
            </a:solidFill>
            <a:prstDash val="solid"/>
            <a:round/>
            <a:headEnd type="none" w="lg" len="lg"/>
            <a:tailEnd type="stealth" w="lg" len="lg"/>
          </a:ln>
        </p:spPr>
      </p:cxnSp>
      <p:cxnSp>
        <p:nvCxnSpPr>
          <p:cNvPr id="352" name="Shape 352"/>
          <p:cNvCxnSpPr>
            <a:stCxn id="343" idx="6"/>
            <a:endCxn id="344" idx="2"/>
          </p:cNvCxnSpPr>
          <p:nvPr/>
        </p:nvCxnSpPr>
        <p:spPr>
          <a:xfrm rot="10800000" flipH="1">
            <a:off x="2810182" y="2669078"/>
            <a:ext cx="525000" cy="1131300"/>
          </a:xfrm>
          <a:prstGeom prst="straightConnector1">
            <a:avLst/>
          </a:prstGeom>
          <a:noFill/>
          <a:ln w="9525" cap="flat" cmpd="sng">
            <a:solidFill>
              <a:schemeClr val="dk2"/>
            </a:solidFill>
            <a:prstDash val="solid"/>
            <a:round/>
            <a:headEnd type="none" w="lg" len="lg"/>
            <a:tailEnd type="stealth" w="lg" len="lg"/>
          </a:ln>
        </p:spPr>
      </p:cxnSp>
      <p:cxnSp>
        <p:nvCxnSpPr>
          <p:cNvPr id="353" name="Shape 353"/>
          <p:cNvCxnSpPr>
            <a:stCxn id="343" idx="6"/>
            <a:endCxn id="345" idx="2"/>
          </p:cNvCxnSpPr>
          <p:nvPr/>
        </p:nvCxnSpPr>
        <p:spPr>
          <a:xfrm rot="10800000" flipH="1">
            <a:off x="2810182" y="3423278"/>
            <a:ext cx="525000" cy="377100"/>
          </a:xfrm>
          <a:prstGeom prst="straightConnector1">
            <a:avLst/>
          </a:prstGeom>
          <a:noFill/>
          <a:ln w="9525" cap="flat" cmpd="sng">
            <a:solidFill>
              <a:schemeClr val="dk2"/>
            </a:solidFill>
            <a:prstDash val="solid"/>
            <a:round/>
            <a:headEnd type="none" w="lg" len="lg"/>
            <a:tailEnd type="stealth" w="lg" len="lg"/>
          </a:ln>
        </p:spPr>
      </p:cxnSp>
      <p:cxnSp>
        <p:nvCxnSpPr>
          <p:cNvPr id="354" name="Shape 354"/>
          <p:cNvCxnSpPr>
            <a:stCxn id="343" idx="6"/>
            <a:endCxn id="346" idx="2"/>
          </p:cNvCxnSpPr>
          <p:nvPr/>
        </p:nvCxnSpPr>
        <p:spPr>
          <a:xfrm>
            <a:off x="2810182" y="3800378"/>
            <a:ext cx="525000" cy="366900"/>
          </a:xfrm>
          <a:prstGeom prst="straightConnector1">
            <a:avLst/>
          </a:prstGeom>
          <a:noFill/>
          <a:ln w="9525" cap="flat" cmpd="sng">
            <a:solidFill>
              <a:schemeClr val="dk2"/>
            </a:solidFill>
            <a:prstDash val="solid"/>
            <a:round/>
            <a:headEnd type="none" w="lg" len="lg"/>
            <a:tailEnd type="stealth" w="lg" len="lg"/>
          </a:ln>
        </p:spPr>
      </p:cxnSp>
      <p:cxnSp>
        <p:nvCxnSpPr>
          <p:cNvPr id="355" name="Shape 355"/>
          <p:cNvCxnSpPr>
            <a:stCxn id="344" idx="6"/>
            <a:endCxn id="347" idx="2"/>
          </p:cNvCxnSpPr>
          <p:nvPr/>
        </p:nvCxnSpPr>
        <p:spPr>
          <a:xfrm>
            <a:off x="3855071" y="2669075"/>
            <a:ext cx="573900" cy="356700"/>
          </a:xfrm>
          <a:prstGeom prst="straightConnector1">
            <a:avLst/>
          </a:prstGeom>
          <a:noFill/>
          <a:ln w="9525" cap="flat" cmpd="sng">
            <a:solidFill>
              <a:schemeClr val="dk2"/>
            </a:solidFill>
            <a:prstDash val="solid"/>
            <a:round/>
            <a:headEnd type="none" w="lg" len="lg"/>
            <a:tailEnd type="stealth" w="lg" len="lg"/>
          </a:ln>
        </p:spPr>
      </p:cxnSp>
      <p:cxnSp>
        <p:nvCxnSpPr>
          <p:cNvPr id="356" name="Shape 356"/>
          <p:cNvCxnSpPr>
            <a:stCxn id="345" idx="6"/>
            <a:endCxn id="347" idx="2"/>
          </p:cNvCxnSpPr>
          <p:nvPr/>
        </p:nvCxnSpPr>
        <p:spPr>
          <a:xfrm rot="10800000" flipH="1">
            <a:off x="3855071" y="3025553"/>
            <a:ext cx="573900" cy="397800"/>
          </a:xfrm>
          <a:prstGeom prst="straightConnector1">
            <a:avLst/>
          </a:prstGeom>
          <a:noFill/>
          <a:ln w="9525" cap="flat" cmpd="sng">
            <a:solidFill>
              <a:schemeClr val="dk2"/>
            </a:solidFill>
            <a:prstDash val="solid"/>
            <a:round/>
            <a:headEnd type="none" w="lg" len="lg"/>
            <a:tailEnd type="stealth" w="lg" len="lg"/>
          </a:ln>
        </p:spPr>
      </p:cxnSp>
      <p:cxnSp>
        <p:nvCxnSpPr>
          <p:cNvPr id="357" name="Shape 357"/>
          <p:cNvCxnSpPr>
            <a:stCxn id="346" idx="6"/>
            <a:endCxn id="347" idx="2"/>
          </p:cNvCxnSpPr>
          <p:nvPr/>
        </p:nvCxnSpPr>
        <p:spPr>
          <a:xfrm rot="10800000" flipH="1">
            <a:off x="3855071" y="3025625"/>
            <a:ext cx="573900" cy="1141800"/>
          </a:xfrm>
          <a:prstGeom prst="straightConnector1">
            <a:avLst/>
          </a:prstGeom>
          <a:noFill/>
          <a:ln w="9525" cap="flat" cmpd="sng">
            <a:solidFill>
              <a:schemeClr val="dk2"/>
            </a:solidFill>
            <a:prstDash val="solid"/>
            <a:round/>
            <a:headEnd type="none" w="lg" len="lg"/>
            <a:tailEnd type="stealth" w="lg" len="lg"/>
          </a:ln>
        </p:spPr>
      </p:cxnSp>
      <p:cxnSp>
        <p:nvCxnSpPr>
          <p:cNvPr id="358" name="Shape 358"/>
          <p:cNvCxnSpPr>
            <a:stCxn id="344" idx="6"/>
            <a:endCxn id="348" idx="2"/>
          </p:cNvCxnSpPr>
          <p:nvPr/>
        </p:nvCxnSpPr>
        <p:spPr>
          <a:xfrm>
            <a:off x="3855071" y="2669075"/>
            <a:ext cx="573900" cy="1110600"/>
          </a:xfrm>
          <a:prstGeom prst="straightConnector1">
            <a:avLst/>
          </a:prstGeom>
          <a:noFill/>
          <a:ln w="9525" cap="flat" cmpd="sng">
            <a:solidFill>
              <a:schemeClr val="dk2"/>
            </a:solidFill>
            <a:prstDash val="solid"/>
            <a:round/>
            <a:headEnd type="none" w="lg" len="lg"/>
            <a:tailEnd type="stealth" w="lg" len="lg"/>
          </a:ln>
        </p:spPr>
      </p:cxnSp>
      <p:cxnSp>
        <p:nvCxnSpPr>
          <p:cNvPr id="359" name="Shape 359"/>
          <p:cNvCxnSpPr>
            <a:stCxn id="345" idx="6"/>
            <a:endCxn id="348" idx="2"/>
          </p:cNvCxnSpPr>
          <p:nvPr/>
        </p:nvCxnSpPr>
        <p:spPr>
          <a:xfrm>
            <a:off x="3855071" y="3423353"/>
            <a:ext cx="573900" cy="356100"/>
          </a:xfrm>
          <a:prstGeom prst="straightConnector1">
            <a:avLst/>
          </a:prstGeom>
          <a:noFill/>
          <a:ln w="9525" cap="flat" cmpd="sng">
            <a:solidFill>
              <a:schemeClr val="dk2"/>
            </a:solidFill>
            <a:prstDash val="solid"/>
            <a:round/>
            <a:headEnd type="none" w="lg" len="lg"/>
            <a:tailEnd type="stealth" w="lg" len="lg"/>
          </a:ln>
        </p:spPr>
      </p:cxnSp>
      <p:cxnSp>
        <p:nvCxnSpPr>
          <p:cNvPr id="360" name="Shape 360"/>
          <p:cNvCxnSpPr>
            <a:stCxn id="346" idx="6"/>
            <a:endCxn id="348" idx="2"/>
          </p:cNvCxnSpPr>
          <p:nvPr/>
        </p:nvCxnSpPr>
        <p:spPr>
          <a:xfrm rot="10800000" flipH="1">
            <a:off x="3855071" y="3779525"/>
            <a:ext cx="573900" cy="387900"/>
          </a:xfrm>
          <a:prstGeom prst="straightConnector1">
            <a:avLst/>
          </a:prstGeom>
          <a:noFill/>
          <a:ln w="9525" cap="flat" cmpd="sng">
            <a:solidFill>
              <a:schemeClr val="dk2"/>
            </a:solidFill>
            <a:prstDash val="solid"/>
            <a:round/>
            <a:headEnd type="none" w="lg" len="lg"/>
            <a:tailEnd type="stealth" w="lg" len="lg"/>
          </a:ln>
        </p:spPr>
      </p:cxnSp>
      <p:cxnSp>
        <p:nvCxnSpPr>
          <p:cNvPr id="361" name="Shape 361"/>
          <p:cNvCxnSpPr>
            <a:stCxn id="362" idx="3"/>
            <a:endCxn id="342" idx="2"/>
          </p:cNvCxnSpPr>
          <p:nvPr/>
        </p:nvCxnSpPr>
        <p:spPr>
          <a:xfrm rot="10800000" flipH="1">
            <a:off x="1899400" y="3025551"/>
            <a:ext cx="390900" cy="397800"/>
          </a:xfrm>
          <a:prstGeom prst="straightConnector1">
            <a:avLst/>
          </a:prstGeom>
          <a:noFill/>
          <a:ln w="9525" cap="flat" cmpd="sng">
            <a:solidFill>
              <a:schemeClr val="dk2"/>
            </a:solidFill>
            <a:prstDash val="solid"/>
            <a:round/>
            <a:headEnd type="none" w="lg" len="lg"/>
            <a:tailEnd type="stealth" w="lg" len="lg"/>
          </a:ln>
        </p:spPr>
      </p:cxnSp>
      <p:cxnSp>
        <p:nvCxnSpPr>
          <p:cNvPr id="363" name="Shape 363"/>
          <p:cNvCxnSpPr>
            <a:stCxn id="362" idx="3"/>
            <a:endCxn id="343" idx="2"/>
          </p:cNvCxnSpPr>
          <p:nvPr/>
        </p:nvCxnSpPr>
        <p:spPr>
          <a:xfrm>
            <a:off x="1899400" y="3423351"/>
            <a:ext cx="390900" cy="377100"/>
          </a:xfrm>
          <a:prstGeom prst="straightConnector1">
            <a:avLst/>
          </a:prstGeom>
          <a:noFill/>
          <a:ln w="9525" cap="flat" cmpd="sng">
            <a:solidFill>
              <a:schemeClr val="dk2"/>
            </a:solidFill>
            <a:prstDash val="solid"/>
            <a:round/>
            <a:headEnd type="none" w="lg" len="lg"/>
            <a:tailEnd type="stealth" w="lg" len="lg"/>
          </a:ln>
        </p:spPr>
      </p:cxnSp>
      <p:pic>
        <p:nvPicPr>
          <p:cNvPr id="362" name="Shape 362" descr="Image result for face car"/>
          <p:cNvPicPr preferRelativeResize="0"/>
          <p:nvPr/>
        </p:nvPicPr>
        <p:blipFill>
          <a:blip r:embed="rId3">
            <a:alphaModFix/>
          </a:blip>
          <a:stretch>
            <a:fillRect/>
          </a:stretch>
        </p:blipFill>
        <p:spPr>
          <a:xfrm>
            <a:off x="402976" y="2861900"/>
            <a:ext cx="1496425" cy="1122900"/>
          </a:xfrm>
          <a:prstGeom prst="rect">
            <a:avLst/>
          </a:prstGeom>
          <a:noFill/>
          <a:ln>
            <a:noFill/>
          </a:ln>
        </p:spPr>
      </p:pic>
      <p:sp>
        <p:nvSpPr>
          <p:cNvPr id="364" name="Shape 364"/>
          <p:cNvSpPr txBox="1"/>
          <p:nvPr/>
        </p:nvSpPr>
        <p:spPr>
          <a:xfrm>
            <a:off x="4429076" y="2932550"/>
            <a:ext cx="519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Car</a:t>
            </a:r>
          </a:p>
        </p:txBody>
      </p:sp>
      <p:sp>
        <p:nvSpPr>
          <p:cNvPr id="365" name="Shape 365"/>
          <p:cNvSpPr txBox="1"/>
          <p:nvPr/>
        </p:nvSpPr>
        <p:spPr>
          <a:xfrm>
            <a:off x="4458810" y="3643400"/>
            <a:ext cx="460500" cy="2724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Face</a:t>
            </a:r>
          </a:p>
        </p:txBody>
      </p:sp>
      <p:sp>
        <p:nvSpPr>
          <p:cNvPr id="366" name="Shape 366"/>
          <p:cNvSpPr txBox="1"/>
          <p:nvPr/>
        </p:nvSpPr>
        <p:spPr>
          <a:xfrm>
            <a:off x="2249757" y="2932550"/>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hedge</a:t>
            </a:r>
          </a:p>
        </p:txBody>
      </p:sp>
      <p:sp>
        <p:nvSpPr>
          <p:cNvPr id="367" name="Shape 367"/>
          <p:cNvSpPr txBox="1"/>
          <p:nvPr/>
        </p:nvSpPr>
        <p:spPr>
          <a:xfrm>
            <a:off x="2249757" y="3686450"/>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vedge</a:t>
            </a:r>
          </a:p>
        </p:txBody>
      </p:sp>
      <p:sp>
        <p:nvSpPr>
          <p:cNvPr id="368" name="Shape 368"/>
          <p:cNvSpPr txBox="1"/>
          <p:nvPr/>
        </p:nvSpPr>
        <p:spPr>
          <a:xfrm>
            <a:off x="2249757" y="3319888"/>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69" name="Shape 369"/>
          <p:cNvSpPr txBox="1"/>
          <p:nvPr/>
        </p:nvSpPr>
        <p:spPr>
          <a:xfrm>
            <a:off x="3294658" y="2575925"/>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Nose</a:t>
            </a:r>
          </a:p>
        </p:txBody>
      </p:sp>
      <p:sp>
        <p:nvSpPr>
          <p:cNvPr id="370" name="Shape 370"/>
          <p:cNvSpPr txBox="1"/>
          <p:nvPr/>
        </p:nvSpPr>
        <p:spPr>
          <a:xfrm>
            <a:off x="3294658" y="3309488"/>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Eyes</a:t>
            </a:r>
          </a:p>
        </p:txBody>
      </p:sp>
      <p:sp>
        <p:nvSpPr>
          <p:cNvPr id="371" name="Shape 371"/>
          <p:cNvSpPr txBox="1"/>
          <p:nvPr/>
        </p:nvSpPr>
        <p:spPr>
          <a:xfrm>
            <a:off x="3294658" y="4084463"/>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Wheel</a:t>
            </a:r>
          </a:p>
        </p:txBody>
      </p:sp>
      <p:sp>
        <p:nvSpPr>
          <p:cNvPr id="372" name="Shape 372"/>
          <p:cNvSpPr txBox="1"/>
          <p:nvPr/>
        </p:nvSpPr>
        <p:spPr>
          <a:xfrm>
            <a:off x="3283059" y="2909075"/>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3" name="Shape 373"/>
          <p:cNvSpPr txBox="1"/>
          <p:nvPr/>
        </p:nvSpPr>
        <p:spPr>
          <a:xfrm>
            <a:off x="3294658" y="3660763"/>
            <a:ext cx="600900" cy="1863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4" name="Shape 374"/>
          <p:cNvSpPr txBox="1"/>
          <p:nvPr/>
        </p:nvSpPr>
        <p:spPr>
          <a:xfrm>
            <a:off x="4388559" y="3309500"/>
            <a:ext cx="600900" cy="114000"/>
          </a:xfrm>
          <a:prstGeom prst="rect">
            <a:avLst/>
          </a:prstGeom>
          <a:noFill/>
          <a:ln>
            <a:noFill/>
          </a:ln>
        </p:spPr>
        <p:txBody>
          <a:bodyPr wrap="square" lIns="91425" tIns="91425" rIns="91425" bIns="91425" anchor="ctr" anchorCtr="0">
            <a:noAutofit/>
          </a:bodyPr>
          <a:lstStyle/>
          <a:p>
            <a:pPr algn="ctr"/>
            <a:r>
              <a:rPr lang="en" sz="1000">
                <a:latin typeface="Calibri"/>
                <a:ea typeface="Calibri"/>
                <a:cs typeface="Calibri"/>
                <a:sym typeface="Calibri"/>
              </a:rPr>
              <a:t>...</a:t>
            </a:r>
          </a:p>
        </p:txBody>
      </p:sp>
      <p:sp>
        <p:nvSpPr>
          <p:cNvPr id="375" name="Shape 375"/>
          <p:cNvSpPr txBox="1"/>
          <p:nvPr/>
        </p:nvSpPr>
        <p:spPr>
          <a:xfrm>
            <a:off x="6329993" y="2491025"/>
            <a:ext cx="2251491" cy="356100"/>
          </a:xfrm>
          <a:prstGeom prst="rect">
            <a:avLst/>
          </a:prstGeom>
          <a:noFill/>
          <a:ln>
            <a:noFill/>
          </a:ln>
        </p:spPr>
        <p:txBody>
          <a:bodyPr wrap="square" lIns="91425" tIns="91425" rIns="91425" bIns="91425" anchor="ctr" anchorCtr="0">
            <a:noAutofit/>
          </a:bodyPr>
          <a:lstStyle/>
          <a:p>
            <a:pPr algn="ctr"/>
            <a:r>
              <a:rPr lang="en" dirty="0">
                <a:solidFill>
                  <a:srgbClr val="660000"/>
                </a:solidFill>
                <a:latin typeface="Calibri"/>
                <a:ea typeface="Calibri"/>
                <a:cs typeface="Calibri"/>
                <a:sym typeface="Calibri"/>
              </a:rPr>
              <a:t>f: </a:t>
            </a:r>
            <a:r>
              <a:rPr lang="en" dirty="0" err="1">
                <a:solidFill>
                  <a:srgbClr val="660000"/>
                </a:solidFill>
                <a:latin typeface="Calibri"/>
                <a:ea typeface="Calibri"/>
                <a:cs typeface="Calibri"/>
                <a:sym typeface="Calibri"/>
              </a:rPr>
              <a:t>ReLU</a:t>
            </a:r>
            <a:r>
              <a:rPr lang="en" dirty="0">
                <a:solidFill>
                  <a:srgbClr val="660000"/>
                </a:solidFill>
                <a:latin typeface="Calibri"/>
                <a:ea typeface="Calibri"/>
                <a:cs typeface="Calibri"/>
                <a:sym typeface="Calibri"/>
              </a:rPr>
              <a:t> max(x,0)</a:t>
            </a:r>
          </a:p>
        </p:txBody>
      </p:sp>
      <p:sp>
        <p:nvSpPr>
          <p:cNvPr id="376" name="Shape 376"/>
          <p:cNvSpPr/>
          <p:nvPr/>
        </p:nvSpPr>
        <p:spPr>
          <a:xfrm>
            <a:off x="5802250" y="2754592"/>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3</a:t>
            </a:r>
          </a:p>
        </p:txBody>
      </p:sp>
      <p:sp>
        <p:nvSpPr>
          <p:cNvPr id="377" name="Shape 377"/>
          <p:cNvSpPr/>
          <p:nvPr/>
        </p:nvSpPr>
        <p:spPr>
          <a:xfrm>
            <a:off x="5817638" y="3282217"/>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sp>
        <p:nvSpPr>
          <p:cNvPr id="378" name="Shape 378"/>
          <p:cNvSpPr/>
          <p:nvPr/>
        </p:nvSpPr>
        <p:spPr>
          <a:xfrm>
            <a:off x="5817650" y="3809855"/>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2</a:t>
            </a:r>
          </a:p>
        </p:txBody>
      </p:sp>
      <p:sp>
        <p:nvSpPr>
          <p:cNvPr id="379" name="Shape 379"/>
          <p:cNvSpPr/>
          <p:nvPr/>
        </p:nvSpPr>
        <p:spPr>
          <a:xfrm>
            <a:off x="6656030" y="3274694"/>
            <a:ext cx="391200" cy="377400"/>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cxnSp>
        <p:nvCxnSpPr>
          <p:cNvPr id="380" name="Shape 380"/>
          <p:cNvCxnSpPr>
            <a:stCxn id="376" idx="6"/>
            <a:endCxn id="379" idx="2"/>
          </p:cNvCxnSpPr>
          <p:nvPr/>
        </p:nvCxnSpPr>
        <p:spPr>
          <a:xfrm>
            <a:off x="6193450" y="2943292"/>
            <a:ext cx="462600" cy="520200"/>
          </a:xfrm>
          <a:prstGeom prst="straightConnector1">
            <a:avLst/>
          </a:prstGeom>
          <a:noFill/>
          <a:ln w="9525" cap="flat" cmpd="sng">
            <a:solidFill>
              <a:schemeClr val="dk2"/>
            </a:solidFill>
            <a:prstDash val="solid"/>
            <a:round/>
            <a:headEnd type="none" w="lg" len="lg"/>
            <a:tailEnd type="stealth" w="lg" len="lg"/>
          </a:ln>
        </p:spPr>
      </p:cxnSp>
      <p:cxnSp>
        <p:nvCxnSpPr>
          <p:cNvPr id="381" name="Shape 381"/>
          <p:cNvCxnSpPr>
            <a:stCxn id="377" idx="6"/>
            <a:endCxn id="379" idx="2"/>
          </p:cNvCxnSpPr>
          <p:nvPr/>
        </p:nvCxnSpPr>
        <p:spPr>
          <a:xfrm rot="10800000" flipH="1">
            <a:off x="6208838" y="3463417"/>
            <a:ext cx="447300" cy="7500"/>
          </a:xfrm>
          <a:prstGeom prst="straightConnector1">
            <a:avLst/>
          </a:prstGeom>
          <a:noFill/>
          <a:ln w="9525" cap="flat" cmpd="sng">
            <a:solidFill>
              <a:schemeClr val="dk2"/>
            </a:solidFill>
            <a:prstDash val="solid"/>
            <a:round/>
            <a:headEnd type="none" w="lg" len="lg"/>
            <a:tailEnd type="stealth" w="lg" len="lg"/>
          </a:ln>
        </p:spPr>
      </p:cxnSp>
      <p:cxnSp>
        <p:nvCxnSpPr>
          <p:cNvPr id="382" name="Shape 382"/>
          <p:cNvCxnSpPr>
            <a:stCxn id="378" idx="6"/>
            <a:endCxn id="379" idx="2"/>
          </p:cNvCxnSpPr>
          <p:nvPr/>
        </p:nvCxnSpPr>
        <p:spPr>
          <a:xfrm rot="10800000" flipH="1">
            <a:off x="6208850" y="3463355"/>
            <a:ext cx="447300" cy="535200"/>
          </a:xfrm>
          <a:prstGeom prst="straightConnector1">
            <a:avLst/>
          </a:prstGeom>
          <a:noFill/>
          <a:ln w="9525" cap="flat" cmpd="sng">
            <a:solidFill>
              <a:schemeClr val="dk2"/>
            </a:solidFill>
            <a:prstDash val="solid"/>
            <a:round/>
            <a:headEnd type="none" w="lg" len="lg"/>
            <a:tailEnd type="stealth" w="lg" len="lg"/>
          </a:ln>
        </p:spPr>
      </p:cxnSp>
      <p:sp>
        <p:nvSpPr>
          <p:cNvPr id="383" name="Shape 383"/>
          <p:cNvSpPr txBox="1"/>
          <p:nvPr/>
        </p:nvSpPr>
        <p:spPr>
          <a:xfrm>
            <a:off x="6313441" y="2967189"/>
            <a:ext cx="222600" cy="2541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2</a:t>
            </a:r>
          </a:p>
        </p:txBody>
      </p:sp>
      <p:sp>
        <p:nvSpPr>
          <p:cNvPr id="384" name="Shape 384"/>
          <p:cNvSpPr txBox="1"/>
          <p:nvPr/>
        </p:nvSpPr>
        <p:spPr>
          <a:xfrm>
            <a:off x="6313436" y="3705417"/>
            <a:ext cx="222600" cy="254100"/>
          </a:xfrm>
          <a:prstGeom prst="rect">
            <a:avLst/>
          </a:prstGeom>
          <a:noFill/>
          <a:ln>
            <a:noFill/>
          </a:ln>
        </p:spPr>
        <p:txBody>
          <a:bodyPr wrap="square" lIns="91425" tIns="91425" rIns="91425" bIns="91425" anchor="ctr" anchorCtr="0">
            <a:noAutofit/>
          </a:bodyPr>
          <a:lstStyle/>
          <a:p>
            <a:pPr algn="ctr"/>
            <a:r>
              <a:rPr lang="en" sz="1000">
                <a:solidFill>
                  <a:schemeClr val="dk1"/>
                </a:solidFill>
                <a:latin typeface="Calibri"/>
                <a:ea typeface="Calibri"/>
                <a:cs typeface="Calibri"/>
                <a:sym typeface="Calibri"/>
              </a:rPr>
              <a:t>3</a:t>
            </a:r>
          </a:p>
        </p:txBody>
      </p:sp>
      <p:cxnSp>
        <p:nvCxnSpPr>
          <p:cNvPr id="385" name="Shape 385"/>
          <p:cNvCxnSpPr>
            <a:stCxn id="379" idx="6"/>
            <a:endCxn id="386" idx="1"/>
          </p:cNvCxnSpPr>
          <p:nvPr/>
        </p:nvCxnSpPr>
        <p:spPr>
          <a:xfrm>
            <a:off x="7047230" y="3463394"/>
            <a:ext cx="525300" cy="900"/>
          </a:xfrm>
          <a:prstGeom prst="straightConnector1">
            <a:avLst/>
          </a:prstGeom>
          <a:noFill/>
          <a:ln w="9525" cap="flat" cmpd="sng">
            <a:solidFill>
              <a:schemeClr val="dk2"/>
            </a:solidFill>
            <a:prstDash val="solid"/>
            <a:round/>
            <a:headEnd type="none" w="lg" len="lg"/>
            <a:tailEnd type="stealth" w="lg" len="lg"/>
          </a:ln>
        </p:spPr>
      </p:cxnSp>
      <p:sp>
        <p:nvSpPr>
          <p:cNvPr id="387" name="Shape 387"/>
          <p:cNvSpPr txBox="1"/>
          <p:nvPr/>
        </p:nvSpPr>
        <p:spPr>
          <a:xfrm>
            <a:off x="7033255" y="3153400"/>
            <a:ext cx="460500" cy="254100"/>
          </a:xfrm>
          <a:prstGeom prst="rect">
            <a:avLst/>
          </a:prstGeom>
          <a:noFill/>
          <a:ln>
            <a:noFill/>
          </a:ln>
        </p:spPr>
        <p:txBody>
          <a:bodyPr wrap="square" lIns="91425" tIns="91425" rIns="91425" bIns="91425" anchor="t" anchorCtr="0">
            <a:noAutofit/>
          </a:bodyPr>
          <a:lstStyle/>
          <a:p>
            <a:pPr algn="ctr"/>
            <a:r>
              <a:rPr lang="en" sz="1000">
                <a:solidFill>
                  <a:schemeClr val="dk1"/>
                </a:solidFill>
                <a:latin typeface="Calibri"/>
                <a:ea typeface="Calibri"/>
                <a:cs typeface="Calibri"/>
                <a:sym typeface="Calibri"/>
              </a:rPr>
              <a:t>f(1)</a:t>
            </a:r>
          </a:p>
        </p:txBody>
      </p:sp>
      <p:sp>
        <p:nvSpPr>
          <p:cNvPr id="386" name="Shape 386"/>
          <p:cNvSpPr txBox="1"/>
          <p:nvPr/>
        </p:nvSpPr>
        <p:spPr>
          <a:xfrm>
            <a:off x="7572650" y="3337175"/>
            <a:ext cx="460500" cy="254100"/>
          </a:xfrm>
          <a:prstGeom prst="rect">
            <a:avLst/>
          </a:prstGeom>
          <a:noFill/>
          <a:ln>
            <a:noFill/>
          </a:ln>
        </p:spPr>
        <p:txBody>
          <a:bodyPr wrap="square" lIns="91425" tIns="91425" rIns="91425" bIns="91425" anchor="ctr" anchorCtr="0">
            <a:noAutofit/>
          </a:bodyPr>
          <a:lstStyle/>
          <a:p>
            <a:pPr algn="ctr"/>
            <a:r>
              <a:rPr lang="en">
                <a:solidFill>
                  <a:schemeClr val="dk1"/>
                </a:solidFill>
                <a:latin typeface="Calibri"/>
                <a:ea typeface="Calibri"/>
                <a:cs typeface="Calibri"/>
                <a:sym typeface="Calibri"/>
              </a:rPr>
              <a:t>1</a:t>
            </a:r>
          </a:p>
        </p:txBody>
      </p:sp>
      <p:sp>
        <p:nvSpPr>
          <p:cNvPr id="388" name="Shape 388"/>
          <p:cNvSpPr txBox="1"/>
          <p:nvPr/>
        </p:nvSpPr>
        <p:spPr>
          <a:xfrm>
            <a:off x="7077500" y="3643400"/>
            <a:ext cx="1302300" cy="572700"/>
          </a:xfrm>
          <a:prstGeom prst="rect">
            <a:avLst/>
          </a:prstGeom>
          <a:noFill/>
          <a:ln>
            <a:noFill/>
          </a:ln>
        </p:spPr>
        <p:txBody>
          <a:bodyPr wrap="square" lIns="91425" tIns="91425" rIns="91425" bIns="91425" anchor="ctr" anchorCtr="0">
            <a:noAutofit/>
          </a:bodyPr>
          <a:lstStyle/>
          <a:p>
            <a:pPr algn="ctr"/>
            <a:r>
              <a:rPr lang="en">
                <a:solidFill>
                  <a:srgbClr val="660000"/>
                </a:solidFill>
                <a:latin typeface="Calibri"/>
                <a:ea typeface="Calibri"/>
                <a:cs typeface="Calibri"/>
                <a:sym typeface="Calibri"/>
              </a:rPr>
              <a:t>Activation threshold=0.75</a:t>
            </a:r>
          </a:p>
        </p:txBody>
      </p:sp>
      <p:cxnSp>
        <p:nvCxnSpPr>
          <p:cNvPr id="389" name="Shape 389"/>
          <p:cNvCxnSpPr>
            <a:cxnSpLocks/>
            <a:stCxn id="379" idx="4"/>
            <a:endCxn id="390" idx="0"/>
          </p:cNvCxnSpPr>
          <p:nvPr/>
        </p:nvCxnSpPr>
        <p:spPr>
          <a:xfrm>
            <a:off x="6851630" y="3652094"/>
            <a:ext cx="24385" cy="814047"/>
          </a:xfrm>
          <a:prstGeom prst="straightConnector1">
            <a:avLst/>
          </a:prstGeom>
          <a:noFill/>
          <a:ln w="9525" cap="flat" cmpd="sng">
            <a:solidFill>
              <a:srgbClr val="434343"/>
            </a:solidFill>
            <a:prstDash val="solid"/>
            <a:round/>
            <a:headEnd type="none" w="lg" len="lg"/>
            <a:tailEnd type="stealth" w="lg" len="lg"/>
          </a:ln>
        </p:spPr>
      </p:cxnSp>
      <p:sp>
        <p:nvSpPr>
          <p:cNvPr id="390" name="Shape 390"/>
          <p:cNvSpPr txBox="1"/>
          <p:nvPr/>
        </p:nvSpPr>
        <p:spPr>
          <a:xfrm>
            <a:off x="5686902" y="4466141"/>
            <a:ext cx="2378225" cy="249215"/>
          </a:xfrm>
          <a:prstGeom prst="rect">
            <a:avLst/>
          </a:prstGeom>
          <a:noFill/>
          <a:ln>
            <a:noFill/>
          </a:ln>
        </p:spPr>
        <p:txBody>
          <a:bodyPr wrap="square" lIns="91425" tIns="91425" rIns="91425" bIns="91425" anchor="ctr" anchorCtr="0">
            <a:noAutofit/>
          </a:bodyPr>
          <a:lstStyle/>
          <a:p>
            <a:pPr algn="ctr"/>
            <a:r>
              <a:rPr lang="en" dirty="0">
                <a:solidFill>
                  <a:srgbClr val="660000"/>
                </a:solidFill>
                <a:latin typeface="Calibri"/>
                <a:ea typeface="Calibri"/>
                <a:cs typeface="Calibri"/>
                <a:sym typeface="Calibri"/>
              </a:rPr>
              <a:t>[3,1,2]  [2,-11,1]</a:t>
            </a:r>
            <a:r>
              <a:rPr lang="en" baseline="30000" dirty="0">
                <a:solidFill>
                  <a:srgbClr val="660000"/>
                </a:solidFill>
                <a:latin typeface="Calibri"/>
                <a:ea typeface="Calibri"/>
                <a:cs typeface="Calibri"/>
                <a:sym typeface="Calibri"/>
              </a:rPr>
              <a:t>T</a:t>
            </a:r>
            <a:r>
              <a:rPr lang="en" dirty="0">
                <a:solidFill>
                  <a:srgbClr val="660000"/>
                </a:solidFill>
                <a:latin typeface="Calibri"/>
                <a:ea typeface="Calibri"/>
                <a:cs typeface="Calibri"/>
                <a:sym typeface="Calibri"/>
              </a:rPr>
              <a:t>=1</a:t>
            </a:r>
          </a:p>
        </p:txBody>
      </p:sp>
      <p:cxnSp>
        <p:nvCxnSpPr>
          <p:cNvPr id="391" name="Shape 391"/>
          <p:cNvCxnSpPr>
            <a:cxnSpLocks/>
            <a:stCxn id="387" idx="0"/>
            <a:endCxn id="375" idx="2"/>
          </p:cNvCxnSpPr>
          <p:nvPr/>
        </p:nvCxnSpPr>
        <p:spPr>
          <a:xfrm flipV="1">
            <a:off x="7263505" y="2847125"/>
            <a:ext cx="192234" cy="306275"/>
          </a:xfrm>
          <a:prstGeom prst="straightConnector1">
            <a:avLst/>
          </a:prstGeom>
          <a:noFill/>
          <a:ln w="9525" cap="flat" cmpd="sng">
            <a:solidFill>
              <a:srgbClr val="434343"/>
            </a:solidFill>
            <a:prstDash val="solid"/>
            <a:round/>
            <a:headEnd type="none" w="lg" len="lg"/>
            <a:tailEnd type="stealth" w="lg" len="lg"/>
          </a:ln>
        </p:spPr>
      </p:cxnSp>
      <p:sp>
        <p:nvSpPr>
          <p:cNvPr id="392" name="Shape 392"/>
          <p:cNvSpPr txBox="1"/>
          <p:nvPr/>
        </p:nvSpPr>
        <p:spPr>
          <a:xfrm>
            <a:off x="2495250" y="4555175"/>
            <a:ext cx="2176500" cy="254100"/>
          </a:xfrm>
          <a:prstGeom prst="rect">
            <a:avLst/>
          </a:prstGeom>
          <a:noFill/>
          <a:ln>
            <a:noFill/>
          </a:ln>
        </p:spPr>
        <p:txBody>
          <a:bodyPr wrap="square" lIns="91425" tIns="91425" rIns="91425" bIns="91425" anchor="ctr" anchorCtr="0">
            <a:noAutofit/>
          </a:bodyPr>
          <a:lstStyle/>
          <a:p>
            <a:pPr algn="ctr"/>
            <a:r>
              <a:rPr lang="en">
                <a:solidFill>
                  <a:srgbClr val="660000"/>
                </a:solidFill>
                <a:latin typeface="Calibri"/>
                <a:ea typeface="Calibri"/>
                <a:cs typeface="Calibri"/>
                <a:sym typeface="Calibri"/>
              </a:rPr>
              <a:t>Neuron coverage: 4/7=57%</a:t>
            </a:r>
          </a:p>
        </p:txBody>
      </p:sp>
      <p:cxnSp>
        <p:nvCxnSpPr>
          <p:cNvPr id="394" name="Shape 394"/>
          <p:cNvCxnSpPr>
            <a:stCxn id="364" idx="3"/>
          </p:cNvCxnSpPr>
          <p:nvPr/>
        </p:nvCxnSpPr>
        <p:spPr>
          <a:xfrm rot="10800000" flipH="1">
            <a:off x="4948976" y="2520200"/>
            <a:ext cx="725400" cy="505500"/>
          </a:xfrm>
          <a:prstGeom prst="straightConnector1">
            <a:avLst/>
          </a:prstGeom>
          <a:noFill/>
          <a:ln w="9525" cap="flat" cmpd="sng">
            <a:solidFill>
              <a:schemeClr val="dk2"/>
            </a:solidFill>
            <a:prstDash val="dash"/>
            <a:round/>
            <a:headEnd type="none" w="lg" len="lg"/>
            <a:tailEnd type="none" w="lg" len="lg"/>
          </a:ln>
        </p:spPr>
      </p:cxnSp>
      <p:cxnSp>
        <p:nvCxnSpPr>
          <p:cNvPr id="395" name="Shape 395"/>
          <p:cNvCxnSpPr>
            <a:stCxn id="364" idx="3"/>
          </p:cNvCxnSpPr>
          <p:nvPr/>
        </p:nvCxnSpPr>
        <p:spPr>
          <a:xfrm>
            <a:off x="4948976" y="3025700"/>
            <a:ext cx="736500" cy="1750800"/>
          </a:xfrm>
          <a:prstGeom prst="straightConnector1">
            <a:avLst/>
          </a:prstGeom>
          <a:noFill/>
          <a:ln w="9525" cap="flat" cmpd="sng">
            <a:solidFill>
              <a:schemeClr val="dk2"/>
            </a:solidFill>
            <a:prstDash val="dash"/>
            <a:round/>
            <a:headEnd type="none" w="lg" len="lg"/>
            <a:tailEnd type="none" w="lg" len="lg"/>
          </a:ln>
        </p:spPr>
      </p:cxnSp>
      <p:sp>
        <p:nvSpPr>
          <p:cNvPr id="396" name="Shape 396"/>
          <p:cNvSpPr txBox="1"/>
          <p:nvPr/>
        </p:nvSpPr>
        <p:spPr>
          <a:xfrm>
            <a:off x="6495700" y="4502975"/>
            <a:ext cx="222600" cy="306300"/>
          </a:xfrm>
          <a:prstGeom prst="rect">
            <a:avLst/>
          </a:prstGeom>
          <a:noFill/>
          <a:ln>
            <a:noFill/>
          </a:ln>
        </p:spPr>
        <p:txBody>
          <a:bodyPr wrap="square" lIns="91425" tIns="91425" rIns="91425" bIns="91425" anchor="b" anchorCtr="0">
            <a:noAutofit/>
          </a:bodyPr>
          <a:lstStyle/>
          <a:p>
            <a:r>
              <a:rPr lang="en" sz="2400" b="1"/>
              <a:t>.</a:t>
            </a:r>
          </a:p>
        </p:txBody>
      </p:sp>
    </p:spTree>
    <p:extLst>
      <p:ext uri="{BB962C8B-B14F-4D97-AF65-F5344CB8AC3E}">
        <p14:creationId xmlns:p14="http://schemas.microsoft.com/office/powerpoint/2010/main" val="8457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7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7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7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8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8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8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8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8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8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9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7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8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8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Implementation</a:t>
            </a:r>
          </a:p>
        </p:txBody>
      </p:sp>
      <p:sp>
        <p:nvSpPr>
          <p:cNvPr id="417" name="Shape 417"/>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116</a:t>
            </a:fld>
            <a:endParaRPr lang="en"/>
          </a:p>
        </p:txBody>
      </p:sp>
      <p:sp>
        <p:nvSpPr>
          <p:cNvPr id="409" name="Shape 409"/>
          <p:cNvSpPr/>
          <p:nvPr/>
        </p:nvSpPr>
        <p:spPr>
          <a:xfrm>
            <a:off x="747625" y="3740025"/>
            <a:ext cx="2759700" cy="601800"/>
          </a:xfrm>
          <a:prstGeom prst="roundRect">
            <a:avLst>
              <a:gd name="adj" fmla="val 16667"/>
            </a:avLst>
          </a:prstGeom>
          <a:noFill/>
          <a:ln w="19050" cap="flat" cmpd="sng">
            <a:solidFill>
              <a:schemeClr val="dk2"/>
            </a:solidFill>
            <a:prstDash val="dash"/>
            <a:round/>
            <a:headEnd type="none" w="med" len="med"/>
            <a:tailEnd type="none" w="med" len="med"/>
          </a:ln>
        </p:spPr>
        <p:txBody>
          <a:bodyPr wrap="square" lIns="91425" tIns="91425" rIns="91425" bIns="91425" anchor="ctr" anchorCtr="0">
            <a:noAutofit/>
          </a:bodyPr>
          <a:lstStyle/>
          <a:p>
            <a:endParaRPr/>
          </a:p>
        </p:txBody>
      </p:sp>
      <p:sp>
        <p:nvSpPr>
          <p:cNvPr id="410" name="Shape 410"/>
          <p:cNvSpPr/>
          <p:nvPr/>
        </p:nvSpPr>
        <p:spPr>
          <a:xfrm>
            <a:off x="888250"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CPU</a:t>
            </a:r>
          </a:p>
        </p:txBody>
      </p:sp>
      <p:sp>
        <p:nvSpPr>
          <p:cNvPr id="411" name="Shape 411"/>
          <p:cNvSpPr/>
          <p:nvPr/>
        </p:nvSpPr>
        <p:spPr>
          <a:xfrm>
            <a:off x="1749375"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GPU</a:t>
            </a:r>
          </a:p>
        </p:txBody>
      </p:sp>
      <p:sp>
        <p:nvSpPr>
          <p:cNvPr id="412" name="Shape 412"/>
          <p:cNvSpPr/>
          <p:nvPr/>
        </p:nvSpPr>
        <p:spPr>
          <a:xfrm>
            <a:off x="2610500" y="3815475"/>
            <a:ext cx="773100" cy="450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Linux</a:t>
            </a:r>
          </a:p>
        </p:txBody>
      </p:sp>
      <p:sp>
        <p:nvSpPr>
          <p:cNvPr id="413" name="Shape 413"/>
          <p:cNvSpPr/>
          <p:nvPr/>
        </p:nvSpPr>
        <p:spPr>
          <a:xfrm>
            <a:off x="1037575" y="3045238"/>
            <a:ext cx="2179800" cy="601800"/>
          </a:xfrm>
          <a:prstGeom prst="roundRect">
            <a:avLst>
              <a:gd name="adj" fmla="val 16667"/>
            </a:avLst>
          </a:prstGeom>
          <a:solidFill>
            <a:srgbClr val="FF99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TensorFlow 1.0.1</a:t>
            </a:r>
          </a:p>
        </p:txBody>
      </p:sp>
      <p:sp>
        <p:nvSpPr>
          <p:cNvPr id="414" name="Shape 414"/>
          <p:cNvSpPr/>
          <p:nvPr/>
        </p:nvSpPr>
        <p:spPr>
          <a:xfrm>
            <a:off x="1219725" y="2388550"/>
            <a:ext cx="1832400" cy="601800"/>
          </a:xfrm>
          <a:prstGeom prst="roundRect">
            <a:avLst>
              <a:gd name="adj" fmla="val 16667"/>
            </a:avLst>
          </a:prstGeom>
          <a:solidFill>
            <a:srgbClr val="E06666"/>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a:latin typeface="Calibri"/>
                <a:ea typeface="Calibri"/>
                <a:cs typeface="Calibri"/>
                <a:sym typeface="Calibri"/>
              </a:rPr>
              <a:t>Keras 2.0.3</a:t>
            </a:r>
          </a:p>
        </p:txBody>
      </p:sp>
      <p:sp>
        <p:nvSpPr>
          <p:cNvPr id="415" name="Shape 415"/>
          <p:cNvSpPr/>
          <p:nvPr/>
        </p:nvSpPr>
        <p:spPr>
          <a:xfrm>
            <a:off x="1318075" y="1731850"/>
            <a:ext cx="1618800" cy="601800"/>
          </a:xfrm>
          <a:prstGeom prst="roundRect">
            <a:avLst>
              <a:gd name="adj" fmla="val 16667"/>
            </a:avLst>
          </a:prstGeom>
          <a:solidFill>
            <a:srgbClr val="B6D7A8"/>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algn="ctr"/>
            <a:r>
              <a:rPr lang="en" b="1">
                <a:latin typeface="Calibri"/>
                <a:ea typeface="Calibri"/>
                <a:cs typeface="Calibri"/>
                <a:sym typeface="Calibri"/>
              </a:rPr>
              <a:t>DeepXplore</a:t>
            </a:r>
          </a:p>
        </p:txBody>
      </p:sp>
      <p:sp>
        <p:nvSpPr>
          <p:cNvPr id="416" name="Shape 416"/>
          <p:cNvSpPr txBox="1"/>
          <p:nvPr/>
        </p:nvSpPr>
        <p:spPr>
          <a:xfrm>
            <a:off x="3606875" y="2640150"/>
            <a:ext cx="4715400" cy="741900"/>
          </a:xfrm>
          <a:prstGeom prst="rect">
            <a:avLst/>
          </a:prstGeom>
          <a:noFill/>
          <a:ln>
            <a:noFill/>
          </a:ln>
        </p:spPr>
        <p:txBody>
          <a:bodyPr wrap="square" lIns="91425" tIns="91425" rIns="91425" bIns="91425" anchor="ctr" anchorCtr="0">
            <a:noAutofit/>
          </a:bodyPr>
          <a:lstStyle/>
          <a:p>
            <a:pPr algn="ctr"/>
            <a:r>
              <a:rPr lang="en">
                <a:solidFill>
                  <a:schemeClr val="dk1"/>
                </a:solidFill>
              </a:rPr>
              <a:t>Efficient gradient computation &amp; </a:t>
            </a:r>
          </a:p>
          <a:p>
            <a:pPr algn="ctr"/>
            <a:r>
              <a:rPr lang="en">
                <a:solidFill>
                  <a:schemeClr val="dk1"/>
                </a:solidFill>
              </a:rPr>
              <a:t>support for intercepting outputs of intermediate neurons for calculating neuron coverage</a:t>
            </a:r>
          </a:p>
        </p:txBody>
      </p:sp>
      <p:sp>
        <p:nvSpPr>
          <p:cNvPr id="418" name="Shape 418"/>
          <p:cNvSpPr/>
          <p:nvPr/>
        </p:nvSpPr>
        <p:spPr>
          <a:xfrm>
            <a:off x="3217375" y="2652900"/>
            <a:ext cx="442500" cy="663600"/>
          </a:xfrm>
          <a:prstGeom prst="rightBrace">
            <a:avLst>
              <a:gd name="adj1" fmla="val 8333"/>
              <a:gd name="adj2" fmla="val 50000"/>
            </a:avLst>
          </a:prstGeom>
          <a:noFill/>
          <a:ln w="19050"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p>
        </p:txBody>
      </p:sp>
    </p:spTree>
    <p:extLst>
      <p:ext uri="{BB962C8B-B14F-4D97-AF65-F5344CB8AC3E}">
        <p14:creationId xmlns:p14="http://schemas.microsoft.com/office/powerpoint/2010/main" val="27327024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aphicFrame>
        <p:nvGraphicFramePr>
          <p:cNvPr id="430" name="Shape 430"/>
          <p:cNvGraphicFramePr/>
          <p:nvPr>
            <p:extLst/>
          </p:nvPr>
        </p:nvGraphicFramePr>
        <p:xfrm>
          <a:off x="311700" y="1417100"/>
          <a:ext cx="8234850" cy="3702380"/>
        </p:xfrm>
        <a:graphic>
          <a:graphicData uri="http://schemas.openxmlformats.org/drawingml/2006/table">
            <a:tbl>
              <a:tblPr>
                <a:noFill/>
              </a:tblPr>
              <a:tblGrid>
                <a:gridCol w="905925">
                  <a:extLst>
                    <a:ext uri="{9D8B030D-6E8A-4147-A177-3AD203B41FA5}">
                      <a16:colId xmlns:a16="http://schemas.microsoft.com/office/drawing/2014/main" val="20000"/>
                    </a:ext>
                  </a:extLst>
                </a:gridCol>
                <a:gridCol w="1706850">
                  <a:extLst>
                    <a:ext uri="{9D8B030D-6E8A-4147-A177-3AD203B41FA5}">
                      <a16:colId xmlns:a16="http://schemas.microsoft.com/office/drawing/2014/main" val="20001"/>
                    </a:ext>
                  </a:extLst>
                </a:gridCol>
                <a:gridCol w="1388150">
                  <a:extLst>
                    <a:ext uri="{9D8B030D-6E8A-4147-A177-3AD203B41FA5}">
                      <a16:colId xmlns:a16="http://schemas.microsoft.com/office/drawing/2014/main" val="20002"/>
                    </a:ext>
                  </a:extLst>
                </a:gridCol>
                <a:gridCol w="1044300">
                  <a:extLst>
                    <a:ext uri="{9D8B030D-6E8A-4147-A177-3AD203B41FA5}">
                      <a16:colId xmlns:a16="http://schemas.microsoft.com/office/drawing/2014/main" val="20003"/>
                    </a:ext>
                  </a:extLst>
                </a:gridCol>
                <a:gridCol w="1651250">
                  <a:extLst>
                    <a:ext uri="{9D8B030D-6E8A-4147-A177-3AD203B41FA5}">
                      <a16:colId xmlns:a16="http://schemas.microsoft.com/office/drawing/2014/main" val="20004"/>
                    </a:ext>
                  </a:extLst>
                </a:gridCol>
                <a:gridCol w="1538375">
                  <a:extLst>
                    <a:ext uri="{9D8B030D-6E8A-4147-A177-3AD203B41FA5}">
                      <a16:colId xmlns:a16="http://schemas.microsoft.com/office/drawing/2014/main" val="20005"/>
                    </a:ext>
                  </a:extLst>
                </a:gridCol>
              </a:tblGrid>
              <a:tr h="852975">
                <a:tc>
                  <a:txBody>
                    <a:bodyPr/>
                    <a:lstStyle/>
                    <a:p>
                      <a:pPr lvl="0" algn="ctr" rtl="0">
                        <a:spcBef>
                          <a:spcPts val="0"/>
                        </a:spcBef>
                        <a:buNone/>
                      </a:pPr>
                      <a:r>
                        <a:rPr lang="en" sz="1300" b="1" baseline="0">
                          <a:latin typeface="Calibri"/>
                          <a:ea typeface="Calibri"/>
                          <a:cs typeface="Calibri"/>
                          <a:sym typeface="Calibri"/>
                        </a:rPr>
                        <a:t>Dataset</a:t>
                      </a:r>
                    </a:p>
                  </a:txBody>
                  <a:tcPr marL="91425" marR="91425" marT="91425" marB="91425" anchor="ctr"/>
                </a:tc>
                <a:tc>
                  <a:txBody>
                    <a:bodyPr/>
                    <a:lstStyle/>
                    <a:p>
                      <a:pPr lvl="0" algn="ctr" rtl="0">
                        <a:spcBef>
                          <a:spcPts val="0"/>
                        </a:spcBef>
                        <a:buNone/>
                      </a:pPr>
                      <a:r>
                        <a:rPr lang="en" sz="1300" b="1" baseline="0">
                          <a:latin typeface="Calibri"/>
                          <a:ea typeface="Calibri"/>
                          <a:cs typeface="Calibri"/>
                          <a:sym typeface="Calibri"/>
                        </a:rPr>
                        <a:t>Description</a:t>
                      </a:r>
                    </a:p>
                  </a:txBody>
                  <a:tcPr marL="91425" marR="91425" marT="91425" marB="91425" anchor="ctr"/>
                </a:tc>
                <a:tc>
                  <a:txBody>
                    <a:bodyPr/>
                    <a:lstStyle/>
                    <a:p>
                      <a:pPr lvl="0" algn="ctr" rtl="0">
                        <a:spcBef>
                          <a:spcPts val="0"/>
                        </a:spcBef>
                        <a:buNone/>
                      </a:pPr>
                      <a:r>
                        <a:rPr lang="en" sz="1300" b="1" baseline="0">
                          <a:latin typeface="Calibri"/>
                          <a:ea typeface="Calibri"/>
                          <a:cs typeface="Calibri"/>
                          <a:sym typeface="Calibri"/>
                        </a:rPr>
                        <a:t>DNNs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1" baseline="0">
                          <a:latin typeface="Calibri"/>
                          <a:ea typeface="Calibri"/>
                          <a:cs typeface="Calibri"/>
                          <a:sym typeface="Calibri"/>
                        </a:rPr>
                        <a:t>Original random testing</a:t>
                      </a:r>
                    </a:p>
                    <a:p>
                      <a:pPr lvl="0" algn="ctr" rtl="0">
                        <a:spcBef>
                          <a:spcPts val="0"/>
                        </a:spcBef>
                        <a:buNone/>
                      </a:pPr>
                      <a:r>
                        <a:rPr lang="en" sz="1300" b="1" baseline="0">
                          <a:latin typeface="Calibri"/>
                          <a:ea typeface="Calibri"/>
                          <a:cs typeface="Calibri"/>
                          <a:sym typeface="Calibri"/>
                        </a:rPr>
                        <a:t>accuracy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1" baseline="0">
                          <a:latin typeface="Calibri"/>
                          <a:ea typeface="Calibri"/>
                          <a:cs typeface="Calibri"/>
                          <a:sym typeface="Calibri"/>
                        </a:rPr>
                        <a:t>Avg. </a:t>
                      </a:r>
                    </a:p>
                    <a:p>
                      <a:pPr lvl="0" algn="ctr" rtl="0">
                        <a:spcBef>
                          <a:spcPts val="0"/>
                        </a:spcBef>
                        <a:buNone/>
                      </a:pPr>
                      <a:r>
                        <a:rPr lang="en" sz="1300" b="1" baseline="0">
                          <a:latin typeface="Calibri"/>
                          <a:ea typeface="Calibri"/>
                          <a:cs typeface="Calibri"/>
                          <a:sym typeface="Calibri"/>
                        </a:rPr>
                        <a:t>neuron coverage improvement over random/adversarial</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1" baseline="0">
                          <a:latin typeface="Calibri"/>
                          <a:ea typeface="Calibri"/>
                          <a:cs typeface="Calibri"/>
                          <a:sym typeface="Calibri"/>
                        </a:rPr>
                        <a:t>Avg. Violations found by DeepXplore (2000 seeds)</a:t>
                      </a:r>
                    </a:p>
                  </a:txBody>
                  <a:tcPr marL="91425" marR="91425" marT="91425" marB="91425" anchor="ctr"/>
                </a:tc>
                <a:extLst>
                  <a:ext uri="{0D108BD9-81ED-4DB2-BD59-A6C34878D82A}">
                    <a16:rowId xmlns:a16="http://schemas.microsoft.com/office/drawing/2014/main" val="10000"/>
                  </a:ext>
                </a:extLst>
              </a:tr>
              <a:tr h="382150">
                <a:tc>
                  <a:txBody>
                    <a:bodyPr/>
                    <a:lstStyle/>
                    <a:p>
                      <a:pPr lvl="0" algn="ctr" rtl="0">
                        <a:spcBef>
                          <a:spcPts val="0"/>
                        </a:spcBef>
                        <a:buNone/>
                      </a:pPr>
                      <a:r>
                        <a:rPr lang="en" sz="1300" baseline="0">
                          <a:latin typeface="Calibri"/>
                          <a:ea typeface="Calibri"/>
                          <a:cs typeface="Calibri"/>
                          <a:sym typeface="Calibri"/>
                        </a:rPr>
                        <a:t>MNIST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Handwritten digits</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LeNet variants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98.63%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30.5% → 70%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1,289</a:t>
                      </a:r>
                    </a:p>
                  </a:txBody>
                  <a:tcPr marL="91425" marR="91425" marT="91425" marB="91425" anchor="ctr"/>
                </a:tc>
                <a:extLst>
                  <a:ext uri="{0D108BD9-81ED-4DB2-BD59-A6C34878D82A}">
                    <a16:rowId xmlns:a16="http://schemas.microsoft.com/office/drawing/2014/main" val="10001"/>
                  </a:ext>
                </a:extLst>
              </a:tr>
              <a:tr h="586225">
                <a:tc>
                  <a:txBody>
                    <a:bodyPr/>
                    <a:lstStyle/>
                    <a:p>
                      <a:pPr lvl="0" algn="ctr" rtl="0">
                        <a:spcBef>
                          <a:spcPts val="0"/>
                        </a:spcBef>
                        <a:buNone/>
                      </a:pPr>
                      <a:r>
                        <a:rPr lang="en" sz="1300" baseline="0">
                          <a:latin typeface="Calibri"/>
                          <a:ea typeface="Calibri"/>
                          <a:cs typeface="Calibri"/>
                          <a:sym typeface="Calibri"/>
                        </a:rPr>
                        <a:t>ImageNet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General Images in 1000 categories</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VGG16, VGG19, ResNet15</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93.91%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 → 69%</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1,980</a:t>
                      </a:r>
                    </a:p>
                  </a:txBody>
                  <a:tcPr marL="91425" marR="91425" marT="91425" marB="91425" anchor="ctr"/>
                </a:tc>
                <a:extLst>
                  <a:ext uri="{0D108BD9-81ED-4DB2-BD59-A6C34878D82A}">
                    <a16:rowId xmlns:a16="http://schemas.microsoft.com/office/drawing/2014/main" val="10002"/>
                  </a:ext>
                </a:extLst>
              </a:tr>
              <a:tr h="790300">
                <a:tc>
                  <a:txBody>
                    <a:bodyPr/>
                    <a:lstStyle/>
                    <a:p>
                      <a:pPr lvl="0" algn="ctr" rtl="0">
                        <a:spcBef>
                          <a:spcPts val="0"/>
                        </a:spcBef>
                        <a:buNone/>
                      </a:pPr>
                      <a:r>
                        <a:rPr lang="en" sz="1300" baseline="0">
                          <a:latin typeface="Calibri"/>
                          <a:ea typeface="Calibri"/>
                          <a:cs typeface="Calibri"/>
                          <a:sym typeface="Calibri"/>
                        </a:rPr>
                        <a:t>Driving</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Udacity self-driving car competition dataset</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Nvidia Dave-2 variants</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99.94%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3.2% → 59%</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1,839</a:t>
                      </a:r>
                    </a:p>
                  </a:txBody>
                  <a:tcPr marL="91425" marR="91425" marT="91425" marB="91425" anchor="ctr"/>
                </a:tc>
                <a:extLst>
                  <a:ext uri="{0D108BD9-81ED-4DB2-BD59-A6C34878D82A}">
                    <a16:rowId xmlns:a16="http://schemas.microsoft.com/office/drawing/2014/main" val="10003"/>
                  </a:ext>
                </a:extLst>
              </a:tr>
              <a:tr h="586225">
                <a:tc>
                  <a:txBody>
                    <a:bodyPr/>
                    <a:lstStyle/>
                    <a:p>
                      <a:pPr lvl="0" algn="ctr" rtl="0">
                        <a:spcBef>
                          <a:spcPts val="0"/>
                        </a:spcBef>
                        <a:buNone/>
                      </a:pPr>
                      <a:r>
                        <a:rPr lang="en" sz="1300" baseline="0">
                          <a:latin typeface="Calibri"/>
                          <a:ea typeface="Calibri"/>
                          <a:cs typeface="Calibri"/>
                          <a:sym typeface="Calibri"/>
                        </a:rPr>
                        <a:t>Contagio/VirusTotal</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PDF malware</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Fully connected</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96.29%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18% → 70%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a:latin typeface="Calibri"/>
                          <a:ea typeface="Calibri"/>
                          <a:cs typeface="Calibri"/>
                          <a:sym typeface="Calibri"/>
                        </a:rPr>
                        <a:t>1,048</a:t>
                      </a:r>
                    </a:p>
                  </a:txBody>
                  <a:tcPr marL="91425" marR="91425" marT="91425" marB="91425" anchor="ctr"/>
                </a:tc>
                <a:extLst>
                  <a:ext uri="{0D108BD9-81ED-4DB2-BD59-A6C34878D82A}">
                    <a16:rowId xmlns:a16="http://schemas.microsoft.com/office/drawing/2014/main" val="10004"/>
                  </a:ext>
                </a:extLst>
              </a:tr>
              <a:tr h="382150">
                <a:tc>
                  <a:txBody>
                    <a:bodyPr/>
                    <a:lstStyle/>
                    <a:p>
                      <a:pPr lvl="0" algn="ctr" rtl="0">
                        <a:spcBef>
                          <a:spcPts val="0"/>
                        </a:spcBef>
                        <a:buNone/>
                      </a:pPr>
                      <a:r>
                        <a:rPr lang="en" sz="1300" baseline="0">
                          <a:latin typeface="Calibri"/>
                          <a:ea typeface="Calibri"/>
                          <a:cs typeface="Calibri"/>
                          <a:sym typeface="Calibri"/>
                        </a:rPr>
                        <a:t>Drebin</a:t>
                      </a:r>
                    </a:p>
                  </a:txBody>
                  <a:tcPr marL="91425" marR="91425" marT="91425" marB="91425" anchor="ctr"/>
                </a:tc>
                <a:tc>
                  <a:txBody>
                    <a:bodyPr/>
                    <a:lstStyle/>
                    <a:p>
                      <a:pPr lvl="0" algn="ctr" rtl="0">
                        <a:spcBef>
                          <a:spcPts val="0"/>
                        </a:spcBef>
                        <a:buNone/>
                      </a:pPr>
                      <a:r>
                        <a:rPr lang="en" sz="1300" baseline="0">
                          <a:latin typeface="Calibri"/>
                          <a:ea typeface="Calibri"/>
                          <a:cs typeface="Calibri"/>
                          <a:sym typeface="Calibri"/>
                        </a:rPr>
                        <a:t>Android malware</a:t>
                      </a:r>
                    </a:p>
                  </a:txBody>
                  <a:tcPr marL="91425" marR="91425" marT="91425" marB="91425" anchor="ctr"/>
                </a:tc>
                <a:tc>
                  <a:txBody>
                    <a:bodyPr/>
                    <a:lstStyle/>
                    <a:p>
                      <a:pPr lvl="0" algn="ctr" rtl="0">
                        <a:spcBef>
                          <a:spcPts val="0"/>
                        </a:spcBef>
                        <a:buNone/>
                      </a:pPr>
                      <a:r>
                        <a:rPr lang="en" sz="1300" baseline="0">
                          <a:solidFill>
                            <a:schemeClr val="dk1"/>
                          </a:solidFill>
                          <a:latin typeface="Calibri"/>
                          <a:ea typeface="Calibri"/>
                          <a:cs typeface="Calibri"/>
                          <a:sym typeface="Calibri"/>
                        </a:rPr>
                        <a:t>Fully connected</a:t>
                      </a:r>
                    </a:p>
                  </a:txBody>
                  <a:tcPr marL="91425" marR="91425" marT="91425" marB="91425" anchor="ctr">
                    <a:lnR w="9525" cap="flat" cmpd="sng">
                      <a:solidFill>
                        <a:srgbClr val="9E9E9E"/>
                      </a:solidFill>
                      <a:prstDash val="solid"/>
                      <a:round/>
                      <a:headEnd type="none" w="med" len="med"/>
                      <a:tailEnd type="none" w="med" len="med"/>
                    </a:lnR>
                  </a:tcPr>
                </a:tc>
                <a:tc>
                  <a:txBody>
                    <a:bodyPr/>
                    <a:lstStyle/>
                    <a:p>
                      <a:pPr lvl="0" algn="ctr" rtl="0">
                        <a:spcBef>
                          <a:spcPts val="0"/>
                        </a:spcBef>
                        <a:buNone/>
                      </a:pPr>
                      <a:r>
                        <a:rPr lang="en" sz="1300" baseline="0">
                          <a:latin typeface="Calibri"/>
                          <a:ea typeface="Calibri"/>
                          <a:cs typeface="Calibri"/>
                          <a:sym typeface="Calibri"/>
                        </a:rPr>
                        <a:t>96.03%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 sz="1300" baseline="0">
                          <a:latin typeface="Calibri"/>
                          <a:ea typeface="Calibri"/>
                          <a:cs typeface="Calibri"/>
                          <a:sym typeface="Calibri"/>
                        </a:rPr>
                        <a:t>18.5% → 40%</a:t>
                      </a:r>
                    </a:p>
                  </a:txBody>
                  <a:tcPr marL="91425" marR="91425" marT="91425" marB="91425" anchor="ctr">
                    <a:lnL w="9525" cap="flat" cmpd="sng">
                      <a:solidFill>
                        <a:srgbClr val="9E9E9E"/>
                      </a:solidFill>
                      <a:prstDash val="solid"/>
                      <a:round/>
                      <a:headEnd type="none" w="med" len="med"/>
                      <a:tailEnd type="none" w="med" len="med"/>
                    </a:lnL>
                  </a:tcPr>
                </a:tc>
                <a:tc>
                  <a:txBody>
                    <a:bodyPr/>
                    <a:lstStyle/>
                    <a:p>
                      <a:pPr lvl="0" algn="ctr" rtl="0">
                        <a:spcBef>
                          <a:spcPts val="0"/>
                        </a:spcBef>
                        <a:buNone/>
                      </a:pPr>
                      <a:r>
                        <a:rPr lang="en" sz="1300" baseline="0" dirty="0">
                          <a:latin typeface="Calibri"/>
                          <a:ea typeface="Calibri"/>
                          <a:cs typeface="Calibri"/>
                          <a:sym typeface="Calibri"/>
                        </a:rPr>
                        <a:t>2,000</a:t>
                      </a:r>
                    </a:p>
                  </a:txBody>
                  <a:tcPr marL="91425" marR="91425" marT="91425" marB="91425" anchor="ctr"/>
                </a:tc>
                <a:extLst>
                  <a:ext uri="{0D108BD9-81ED-4DB2-BD59-A6C34878D82A}">
                    <a16:rowId xmlns:a16="http://schemas.microsoft.com/office/drawing/2014/main" val="10005"/>
                  </a:ext>
                </a:extLst>
              </a:tr>
            </a:tbl>
          </a:graphicData>
        </a:graphic>
      </p:graphicFrame>
      <p:sp>
        <p:nvSpPr>
          <p:cNvPr id="431" name="Shape 431"/>
          <p:cNvSpPr/>
          <p:nvPr/>
        </p:nvSpPr>
        <p:spPr>
          <a:xfrm>
            <a:off x="4312625" y="1403876"/>
            <a:ext cx="10443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2" name="Shape 432"/>
          <p:cNvSpPr/>
          <p:nvPr/>
        </p:nvSpPr>
        <p:spPr>
          <a:xfrm>
            <a:off x="7008175" y="1403876"/>
            <a:ext cx="15384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3" name="Shape 433"/>
          <p:cNvSpPr/>
          <p:nvPr/>
        </p:nvSpPr>
        <p:spPr>
          <a:xfrm>
            <a:off x="5349400" y="1403876"/>
            <a:ext cx="1658700" cy="3715605"/>
          </a:xfrm>
          <a:prstGeom prst="rect">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endParaRPr/>
          </a:p>
        </p:txBody>
      </p:sp>
      <p:sp>
        <p:nvSpPr>
          <p:cNvPr id="434" name="Shape 434"/>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Evaluation setup and results summary</a:t>
            </a:r>
          </a:p>
        </p:txBody>
      </p:sp>
      <p:sp>
        <p:nvSpPr>
          <p:cNvPr id="2" name="Content Placeholder 1">
            <a:extLst>
              <a:ext uri="{FF2B5EF4-FFF2-40B4-BE49-F238E27FC236}">
                <a16:creationId xmlns:a16="http://schemas.microsoft.com/office/drawing/2014/main" id="{876AEA5B-D5FB-6043-A924-4E3C2FFB7538}"/>
              </a:ext>
            </a:extLst>
          </p:cNvPr>
          <p:cNvSpPr>
            <a:spLocks noGrp="1"/>
          </p:cNvSpPr>
          <p:nvPr>
            <p:ph idx="1"/>
          </p:nvPr>
        </p:nvSpPr>
        <p:spPr/>
        <p:txBody>
          <a:bodyPr/>
          <a:lstStyle/>
          <a:p>
            <a:endParaRPr lang="en-US"/>
          </a:p>
        </p:txBody>
      </p:sp>
      <p:sp>
        <p:nvSpPr>
          <p:cNvPr id="435" name="Shape 435"/>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117</a:t>
            </a:fld>
            <a:endParaRPr lang="en"/>
          </a:p>
        </p:txBody>
      </p:sp>
    </p:spTree>
    <p:extLst>
      <p:ext uri="{BB962C8B-B14F-4D97-AF65-F5344CB8AC3E}">
        <p14:creationId xmlns:p14="http://schemas.microsoft.com/office/powerpoint/2010/main" val="29856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2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3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32"/>
                                        </p:tgtEl>
                                        <p:attrNameLst>
                                          <p:attrName>style.visibility</p:attrName>
                                        </p:attrNameLst>
                                      </p:cBhvr>
                                      <p:to>
                                        <p:strVal val="visible"/>
                                      </p:to>
                                    </p:set>
                                    <p:animEffect transition="in" filter="fade">
                                      <p:cBhvr>
                                        <p:cTn id="14" dur="200"/>
                                        <p:tgtEl>
                                          <p:spTgt spid="4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33"/>
                                        </p:tgtEl>
                                        <p:attrNameLst>
                                          <p:attrName>style.visibility</p:attrName>
                                        </p:attrNameLst>
                                      </p:cBhvr>
                                      <p:to>
                                        <p:strVal val="visible"/>
                                      </p:to>
                                    </p:set>
                                    <p:animEffect transition="in" filter="fade">
                                      <p:cBhvr>
                                        <p:cTn id="19" dur="200"/>
                                        <p:tgtEl>
                                          <p:spTgt spid="433"/>
                                        </p:tgtEl>
                                      </p:cBhvr>
                                    </p:animEffect>
                                  </p:childTnLst>
                                </p:cTn>
                              </p:par>
                              <p:par>
                                <p:cTn id="20" presetID="1" presetClass="exit" presetSubtype="0" fill="hold" nodeType="withEffect">
                                  <p:stCondLst>
                                    <p:cond delay="0"/>
                                  </p:stCondLst>
                                  <p:childTnLst>
                                    <p:set>
                                      <p:cBhvr>
                                        <p:cTn id="21" dur="1" fill="hold">
                                          <p:stCondLst>
                                            <p:cond delay="0"/>
                                          </p:stCondLst>
                                        </p:cTn>
                                        <p:tgtEl>
                                          <p:spTgt spid="4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prstGeom prst="rect">
            <a:avLst/>
          </a:prstGeom>
        </p:spPr>
        <p:txBody>
          <a:bodyPr vert="horz" wrap="square" lIns="91425" tIns="91425" rIns="91425" bIns="91425" rtlCol="0" anchor="ctr" anchorCtr="0">
            <a:noAutofit/>
          </a:bodyPr>
          <a:lstStyle/>
          <a:p>
            <a:r>
              <a:rPr lang="en" sz="2400"/>
              <a:t>Sample corner-case errors for images</a:t>
            </a:r>
          </a:p>
        </p:txBody>
      </p:sp>
      <p:sp>
        <p:nvSpPr>
          <p:cNvPr id="2" name="Content Placeholder 1">
            <a:extLst>
              <a:ext uri="{FF2B5EF4-FFF2-40B4-BE49-F238E27FC236}">
                <a16:creationId xmlns:a16="http://schemas.microsoft.com/office/drawing/2014/main" id="{102A754B-0AC1-6545-8104-8748A6C0D45E}"/>
              </a:ext>
            </a:extLst>
          </p:cNvPr>
          <p:cNvSpPr>
            <a:spLocks noGrp="1"/>
          </p:cNvSpPr>
          <p:nvPr>
            <p:ph idx="1"/>
          </p:nvPr>
        </p:nvSpPr>
        <p:spPr/>
        <p:txBody>
          <a:bodyPr/>
          <a:lstStyle/>
          <a:p>
            <a:endParaRPr lang="en-US"/>
          </a:p>
        </p:txBody>
      </p:sp>
      <p:sp>
        <p:nvSpPr>
          <p:cNvPr id="451" name="Shape 451"/>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118</a:t>
            </a:fld>
            <a:endParaRPr lang="en"/>
          </a:p>
        </p:txBody>
      </p:sp>
      <p:sp>
        <p:nvSpPr>
          <p:cNvPr id="467" name="Shape 467"/>
          <p:cNvSpPr txBox="1">
            <a:spLocks noGrp="1"/>
          </p:cNvSpPr>
          <p:nvPr>
            <p:ph type="sldNum" idx="4294967295"/>
          </p:nvPr>
        </p:nvSpPr>
        <p:spPr>
          <a:xfrm>
            <a:off x="8731250" y="5045075"/>
            <a:ext cx="412750" cy="296863"/>
          </a:xfrm>
          <a:prstGeom prst="rect">
            <a:avLst/>
          </a:prstGeom>
        </p:spPr>
        <p:txBody>
          <a:bodyPr vert="horz" wrap="square" lIns="91425" tIns="91425" rIns="91425" bIns="91425" rtlCol="0" anchor="ctr" anchorCtr="0">
            <a:noAutofit/>
          </a:bodyPr>
          <a:lstStyle/>
          <a:p>
            <a:fld id="{00000000-1234-1234-1234-123412341234}" type="slidenum">
              <a:rPr lang="en"/>
              <a:pPr/>
              <a:t>118</a:t>
            </a:fld>
            <a:endParaRPr lang="en"/>
          </a:p>
        </p:txBody>
      </p:sp>
      <p:pic>
        <p:nvPicPr>
          <p:cNvPr id="441" name="Shape 441"/>
          <p:cNvPicPr preferRelativeResize="0"/>
          <p:nvPr/>
        </p:nvPicPr>
        <p:blipFill>
          <a:blip r:embed="rId3">
            <a:alphaModFix/>
          </a:blip>
          <a:stretch>
            <a:fillRect/>
          </a:stretch>
        </p:blipFill>
        <p:spPr>
          <a:xfrm>
            <a:off x="3037182" y="4064900"/>
            <a:ext cx="1068668" cy="944170"/>
          </a:xfrm>
          <a:prstGeom prst="rect">
            <a:avLst/>
          </a:prstGeom>
          <a:noFill/>
          <a:ln>
            <a:noFill/>
          </a:ln>
        </p:spPr>
      </p:pic>
      <p:pic>
        <p:nvPicPr>
          <p:cNvPr id="442" name="Shape 442"/>
          <p:cNvPicPr preferRelativeResize="0"/>
          <p:nvPr/>
        </p:nvPicPr>
        <p:blipFill>
          <a:blip r:embed="rId4">
            <a:alphaModFix/>
          </a:blip>
          <a:stretch>
            <a:fillRect/>
          </a:stretch>
        </p:blipFill>
        <p:spPr>
          <a:xfrm>
            <a:off x="1904775" y="4064900"/>
            <a:ext cx="1068668" cy="944170"/>
          </a:xfrm>
          <a:prstGeom prst="rect">
            <a:avLst/>
          </a:prstGeom>
          <a:noFill/>
          <a:ln>
            <a:noFill/>
          </a:ln>
        </p:spPr>
      </p:pic>
      <p:sp>
        <p:nvSpPr>
          <p:cNvPr id="443" name="Shape 443"/>
          <p:cNvSpPr txBox="1"/>
          <p:nvPr/>
        </p:nvSpPr>
        <p:spPr>
          <a:xfrm>
            <a:off x="2204644" y="4953050"/>
            <a:ext cx="528600" cy="2334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6</a:t>
            </a:r>
          </a:p>
        </p:txBody>
      </p:sp>
      <p:sp>
        <p:nvSpPr>
          <p:cNvPr id="444" name="Shape 444"/>
          <p:cNvSpPr txBox="1"/>
          <p:nvPr/>
        </p:nvSpPr>
        <p:spPr>
          <a:xfrm>
            <a:off x="3351636" y="4953050"/>
            <a:ext cx="528600" cy="2334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2</a:t>
            </a:r>
          </a:p>
        </p:txBody>
      </p:sp>
      <p:pic>
        <p:nvPicPr>
          <p:cNvPr id="445" name="Shape 445"/>
          <p:cNvPicPr preferRelativeResize="0"/>
          <p:nvPr/>
        </p:nvPicPr>
        <p:blipFill>
          <a:blip r:embed="rId5">
            <a:alphaModFix/>
          </a:blip>
          <a:stretch>
            <a:fillRect/>
          </a:stretch>
        </p:blipFill>
        <p:spPr>
          <a:xfrm>
            <a:off x="3012994" y="2673250"/>
            <a:ext cx="1092856" cy="1043530"/>
          </a:xfrm>
          <a:prstGeom prst="rect">
            <a:avLst/>
          </a:prstGeom>
          <a:noFill/>
          <a:ln>
            <a:noFill/>
          </a:ln>
        </p:spPr>
      </p:pic>
      <p:pic>
        <p:nvPicPr>
          <p:cNvPr id="446" name="Shape 446"/>
          <p:cNvPicPr preferRelativeResize="0"/>
          <p:nvPr/>
        </p:nvPicPr>
        <p:blipFill>
          <a:blip r:embed="rId6">
            <a:alphaModFix/>
          </a:blip>
          <a:stretch>
            <a:fillRect/>
          </a:stretch>
        </p:blipFill>
        <p:spPr>
          <a:xfrm>
            <a:off x="1904775" y="2674810"/>
            <a:ext cx="1092856" cy="1043530"/>
          </a:xfrm>
          <a:prstGeom prst="rect">
            <a:avLst/>
          </a:prstGeom>
          <a:noFill/>
          <a:ln>
            <a:noFill/>
          </a:ln>
        </p:spPr>
      </p:pic>
      <p:sp>
        <p:nvSpPr>
          <p:cNvPr id="447" name="Shape 447"/>
          <p:cNvSpPr txBox="1"/>
          <p:nvPr/>
        </p:nvSpPr>
        <p:spPr>
          <a:xfrm>
            <a:off x="1942657" y="3656964"/>
            <a:ext cx="1092900" cy="2652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Light cardigan</a:t>
            </a:r>
          </a:p>
        </p:txBody>
      </p:sp>
      <p:sp>
        <p:nvSpPr>
          <p:cNvPr id="448" name="Shape 448"/>
          <p:cNvSpPr txBox="1"/>
          <p:nvPr/>
        </p:nvSpPr>
        <p:spPr>
          <a:xfrm>
            <a:off x="3225127" y="3656976"/>
            <a:ext cx="668700" cy="2652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Diaper</a:t>
            </a:r>
          </a:p>
        </p:txBody>
      </p:sp>
      <p:sp>
        <p:nvSpPr>
          <p:cNvPr id="449" name="Shape 449"/>
          <p:cNvSpPr txBox="1"/>
          <p:nvPr/>
        </p:nvSpPr>
        <p:spPr>
          <a:xfrm>
            <a:off x="2962987" y="2247176"/>
            <a:ext cx="1233900" cy="303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Turn right</a:t>
            </a:r>
          </a:p>
        </p:txBody>
      </p:sp>
      <p:sp>
        <p:nvSpPr>
          <p:cNvPr id="450" name="Shape 450"/>
          <p:cNvSpPr txBox="1"/>
          <p:nvPr/>
        </p:nvSpPr>
        <p:spPr>
          <a:xfrm>
            <a:off x="1950809" y="2247175"/>
            <a:ext cx="963900" cy="303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Go straight</a:t>
            </a:r>
          </a:p>
        </p:txBody>
      </p:sp>
      <p:sp>
        <p:nvSpPr>
          <p:cNvPr id="452" name="Shape 452"/>
          <p:cNvSpPr txBox="1"/>
          <p:nvPr/>
        </p:nvSpPr>
        <p:spPr>
          <a:xfrm>
            <a:off x="1237575" y="4458396"/>
            <a:ext cx="628200" cy="2835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MNIST:</a:t>
            </a:r>
          </a:p>
        </p:txBody>
      </p:sp>
      <p:sp>
        <p:nvSpPr>
          <p:cNvPr id="453" name="Shape 453"/>
          <p:cNvSpPr txBox="1"/>
          <p:nvPr/>
        </p:nvSpPr>
        <p:spPr>
          <a:xfrm>
            <a:off x="1108400" y="3078950"/>
            <a:ext cx="842400" cy="2922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ImageNet:</a:t>
            </a:r>
          </a:p>
        </p:txBody>
      </p:sp>
      <p:sp>
        <p:nvSpPr>
          <p:cNvPr id="454" name="Shape 454"/>
          <p:cNvSpPr txBox="1"/>
          <p:nvPr/>
        </p:nvSpPr>
        <p:spPr>
          <a:xfrm>
            <a:off x="1175625" y="1634300"/>
            <a:ext cx="714300" cy="3342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Driving:</a:t>
            </a:r>
          </a:p>
        </p:txBody>
      </p:sp>
      <p:pic>
        <p:nvPicPr>
          <p:cNvPr id="455" name="Shape 455"/>
          <p:cNvPicPr preferRelativeResize="0"/>
          <p:nvPr/>
        </p:nvPicPr>
        <p:blipFill>
          <a:blip r:embed="rId7">
            <a:alphaModFix/>
          </a:blip>
          <a:stretch>
            <a:fillRect/>
          </a:stretch>
        </p:blipFill>
        <p:spPr>
          <a:xfrm>
            <a:off x="3024232" y="1279207"/>
            <a:ext cx="1080451" cy="1121696"/>
          </a:xfrm>
          <a:prstGeom prst="rect">
            <a:avLst/>
          </a:prstGeom>
          <a:noFill/>
          <a:ln>
            <a:noFill/>
          </a:ln>
        </p:spPr>
      </p:pic>
      <p:pic>
        <p:nvPicPr>
          <p:cNvPr id="456" name="Shape 456"/>
          <p:cNvPicPr preferRelativeResize="0"/>
          <p:nvPr/>
        </p:nvPicPr>
        <p:blipFill>
          <a:blip r:embed="rId8">
            <a:alphaModFix/>
          </a:blip>
          <a:stretch>
            <a:fillRect/>
          </a:stretch>
        </p:blipFill>
        <p:spPr>
          <a:xfrm>
            <a:off x="1904776" y="1263500"/>
            <a:ext cx="1080451" cy="1121696"/>
          </a:xfrm>
          <a:prstGeom prst="rect">
            <a:avLst/>
          </a:prstGeom>
          <a:noFill/>
          <a:ln>
            <a:noFill/>
          </a:ln>
        </p:spPr>
      </p:pic>
      <p:pic>
        <p:nvPicPr>
          <p:cNvPr id="457" name="Shape 457"/>
          <p:cNvPicPr preferRelativeResize="0"/>
          <p:nvPr/>
        </p:nvPicPr>
        <p:blipFill>
          <a:blip r:embed="rId9">
            <a:alphaModFix/>
          </a:blip>
          <a:stretch>
            <a:fillRect/>
          </a:stretch>
        </p:blipFill>
        <p:spPr>
          <a:xfrm>
            <a:off x="6752924" y="2564782"/>
            <a:ext cx="1114971" cy="1116838"/>
          </a:xfrm>
          <a:prstGeom prst="rect">
            <a:avLst/>
          </a:prstGeom>
          <a:noFill/>
          <a:ln>
            <a:noFill/>
          </a:ln>
        </p:spPr>
      </p:pic>
      <p:pic>
        <p:nvPicPr>
          <p:cNvPr id="458" name="Shape 458"/>
          <p:cNvPicPr preferRelativeResize="0"/>
          <p:nvPr/>
        </p:nvPicPr>
        <p:blipFill>
          <a:blip r:embed="rId10">
            <a:alphaModFix/>
          </a:blip>
          <a:stretch>
            <a:fillRect/>
          </a:stretch>
        </p:blipFill>
        <p:spPr>
          <a:xfrm>
            <a:off x="5593830" y="2564779"/>
            <a:ext cx="1114971" cy="1116838"/>
          </a:xfrm>
          <a:prstGeom prst="rect">
            <a:avLst/>
          </a:prstGeom>
          <a:noFill/>
          <a:ln>
            <a:noFill/>
          </a:ln>
        </p:spPr>
      </p:pic>
      <p:sp>
        <p:nvSpPr>
          <p:cNvPr id="459" name="Shape 459"/>
          <p:cNvSpPr txBox="1"/>
          <p:nvPr/>
        </p:nvSpPr>
        <p:spPr>
          <a:xfrm>
            <a:off x="5829400" y="3620888"/>
            <a:ext cx="680400" cy="270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bolete</a:t>
            </a:r>
          </a:p>
        </p:txBody>
      </p:sp>
      <p:sp>
        <p:nvSpPr>
          <p:cNvPr id="460" name="Shape 460"/>
          <p:cNvSpPr txBox="1"/>
          <p:nvPr/>
        </p:nvSpPr>
        <p:spPr>
          <a:xfrm>
            <a:off x="6922073" y="3620888"/>
            <a:ext cx="775200" cy="270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buckeye</a:t>
            </a:r>
          </a:p>
        </p:txBody>
      </p:sp>
      <p:pic>
        <p:nvPicPr>
          <p:cNvPr id="461" name="Shape 461"/>
          <p:cNvPicPr preferRelativeResize="0"/>
          <p:nvPr/>
        </p:nvPicPr>
        <p:blipFill>
          <a:blip r:embed="rId11">
            <a:alphaModFix/>
          </a:blip>
          <a:stretch>
            <a:fillRect/>
          </a:stretch>
        </p:blipFill>
        <p:spPr>
          <a:xfrm>
            <a:off x="6763806" y="3983475"/>
            <a:ext cx="1104095" cy="1083400"/>
          </a:xfrm>
          <a:prstGeom prst="rect">
            <a:avLst/>
          </a:prstGeom>
          <a:noFill/>
          <a:ln>
            <a:noFill/>
          </a:ln>
        </p:spPr>
      </p:pic>
      <p:pic>
        <p:nvPicPr>
          <p:cNvPr id="462" name="Shape 462"/>
          <p:cNvPicPr preferRelativeResize="0"/>
          <p:nvPr/>
        </p:nvPicPr>
        <p:blipFill>
          <a:blip r:embed="rId12">
            <a:alphaModFix/>
          </a:blip>
          <a:stretch>
            <a:fillRect/>
          </a:stretch>
        </p:blipFill>
        <p:spPr>
          <a:xfrm>
            <a:off x="5619651" y="3983475"/>
            <a:ext cx="1114975" cy="1083400"/>
          </a:xfrm>
          <a:prstGeom prst="rect">
            <a:avLst/>
          </a:prstGeom>
          <a:noFill/>
          <a:ln>
            <a:noFill/>
          </a:ln>
        </p:spPr>
      </p:pic>
      <p:sp>
        <p:nvSpPr>
          <p:cNvPr id="463" name="Shape 463"/>
          <p:cNvSpPr txBox="1"/>
          <p:nvPr/>
        </p:nvSpPr>
        <p:spPr>
          <a:xfrm>
            <a:off x="5884913" y="5007967"/>
            <a:ext cx="534300" cy="2622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5</a:t>
            </a:r>
          </a:p>
        </p:txBody>
      </p:sp>
      <p:sp>
        <p:nvSpPr>
          <p:cNvPr id="464" name="Shape 464"/>
          <p:cNvSpPr txBox="1"/>
          <p:nvPr/>
        </p:nvSpPr>
        <p:spPr>
          <a:xfrm>
            <a:off x="6962815" y="5007967"/>
            <a:ext cx="673800" cy="2622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3</a:t>
            </a:r>
          </a:p>
        </p:txBody>
      </p:sp>
      <p:sp>
        <p:nvSpPr>
          <p:cNvPr id="465" name="Shape 465"/>
          <p:cNvSpPr txBox="1"/>
          <p:nvPr/>
        </p:nvSpPr>
        <p:spPr>
          <a:xfrm>
            <a:off x="5630525" y="2203976"/>
            <a:ext cx="1084800" cy="270300"/>
          </a:xfrm>
          <a:prstGeom prst="rect">
            <a:avLst/>
          </a:prstGeom>
          <a:noFill/>
          <a:ln>
            <a:noFill/>
          </a:ln>
        </p:spPr>
        <p:txBody>
          <a:bodyPr wrap="square" lIns="91425" tIns="91425" rIns="91425" bIns="91425" anchor="t" anchorCtr="0">
            <a:noAutofit/>
          </a:bodyPr>
          <a:lstStyle/>
          <a:p>
            <a:pPr algn="ctr"/>
            <a:r>
              <a:rPr lang="en" sz="1200">
                <a:solidFill>
                  <a:schemeClr val="dk1"/>
                </a:solidFill>
                <a:latin typeface="Calibri"/>
                <a:ea typeface="Calibri"/>
                <a:cs typeface="Calibri"/>
                <a:sym typeface="Calibri"/>
              </a:rPr>
              <a:t>Go straight</a:t>
            </a:r>
          </a:p>
        </p:txBody>
      </p:sp>
      <p:sp>
        <p:nvSpPr>
          <p:cNvPr id="466" name="Shape 466"/>
          <p:cNvSpPr txBox="1"/>
          <p:nvPr/>
        </p:nvSpPr>
        <p:spPr>
          <a:xfrm>
            <a:off x="6965398" y="2203976"/>
            <a:ext cx="744000" cy="270300"/>
          </a:xfrm>
          <a:prstGeom prst="rect">
            <a:avLst/>
          </a:prstGeom>
          <a:noFill/>
          <a:ln>
            <a:noFill/>
          </a:ln>
        </p:spPr>
        <p:txBody>
          <a:bodyPr wrap="square" lIns="91425" tIns="91425" rIns="91425" bIns="91425" anchor="t" anchorCtr="0">
            <a:noAutofit/>
          </a:bodyPr>
          <a:lstStyle/>
          <a:p>
            <a:pPr algn="ctr"/>
            <a:r>
              <a:rPr lang="en" sz="1200">
                <a:solidFill>
                  <a:srgbClr val="FF0000"/>
                </a:solidFill>
                <a:latin typeface="Calibri"/>
                <a:ea typeface="Calibri"/>
                <a:cs typeface="Calibri"/>
                <a:sym typeface="Calibri"/>
              </a:rPr>
              <a:t>Turn left</a:t>
            </a:r>
          </a:p>
        </p:txBody>
      </p:sp>
      <p:sp>
        <p:nvSpPr>
          <p:cNvPr id="468" name="Shape 468"/>
          <p:cNvSpPr txBox="1"/>
          <p:nvPr/>
        </p:nvSpPr>
        <p:spPr>
          <a:xfrm>
            <a:off x="5000524" y="4365393"/>
            <a:ext cx="630000" cy="2973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MNIST:</a:t>
            </a:r>
          </a:p>
        </p:txBody>
      </p:sp>
      <p:sp>
        <p:nvSpPr>
          <p:cNvPr id="469" name="Shape 469"/>
          <p:cNvSpPr txBox="1"/>
          <p:nvPr/>
        </p:nvSpPr>
        <p:spPr>
          <a:xfrm>
            <a:off x="4836250" y="3079875"/>
            <a:ext cx="842400" cy="2334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ImageNet:</a:t>
            </a:r>
          </a:p>
        </p:txBody>
      </p:sp>
      <p:sp>
        <p:nvSpPr>
          <p:cNvPr id="470" name="Shape 470"/>
          <p:cNvSpPr txBox="1"/>
          <p:nvPr/>
        </p:nvSpPr>
        <p:spPr>
          <a:xfrm>
            <a:off x="5000525" y="1643172"/>
            <a:ext cx="680100" cy="297300"/>
          </a:xfrm>
          <a:prstGeom prst="rect">
            <a:avLst/>
          </a:prstGeom>
          <a:noFill/>
          <a:ln>
            <a:noFill/>
          </a:ln>
        </p:spPr>
        <p:txBody>
          <a:bodyPr wrap="square" lIns="91425" tIns="91425" rIns="91425" bIns="91425" anchor="ctr" anchorCtr="0">
            <a:noAutofit/>
          </a:bodyPr>
          <a:lstStyle/>
          <a:p>
            <a:pPr algn="ctr"/>
            <a:r>
              <a:rPr lang="en" sz="1200">
                <a:latin typeface="Calibri"/>
                <a:ea typeface="Calibri"/>
                <a:cs typeface="Calibri"/>
                <a:sym typeface="Calibri"/>
              </a:rPr>
              <a:t>Driving:</a:t>
            </a:r>
          </a:p>
        </p:txBody>
      </p:sp>
      <p:pic>
        <p:nvPicPr>
          <p:cNvPr id="471" name="Shape 471"/>
          <p:cNvPicPr preferRelativeResize="0"/>
          <p:nvPr/>
        </p:nvPicPr>
        <p:blipFill>
          <a:blip r:embed="rId13">
            <a:alphaModFix/>
          </a:blip>
          <a:stretch>
            <a:fillRect/>
          </a:stretch>
        </p:blipFill>
        <p:spPr>
          <a:xfrm>
            <a:off x="5604350" y="1263501"/>
            <a:ext cx="1104100" cy="1116825"/>
          </a:xfrm>
          <a:prstGeom prst="rect">
            <a:avLst/>
          </a:prstGeom>
          <a:noFill/>
          <a:ln>
            <a:noFill/>
          </a:ln>
        </p:spPr>
      </p:pic>
      <p:pic>
        <p:nvPicPr>
          <p:cNvPr id="472" name="Shape 472"/>
          <p:cNvPicPr preferRelativeResize="0"/>
          <p:nvPr/>
        </p:nvPicPr>
        <p:blipFill>
          <a:blip r:embed="rId14">
            <a:alphaModFix/>
          </a:blip>
          <a:stretch>
            <a:fillRect/>
          </a:stretch>
        </p:blipFill>
        <p:spPr>
          <a:xfrm>
            <a:off x="6752926" y="1263501"/>
            <a:ext cx="1114975" cy="1116825"/>
          </a:xfrm>
          <a:prstGeom prst="rect">
            <a:avLst/>
          </a:prstGeom>
          <a:noFill/>
          <a:ln>
            <a:noFill/>
          </a:ln>
        </p:spPr>
      </p:pic>
    </p:spTree>
    <p:extLst>
      <p:ext uri="{BB962C8B-B14F-4D97-AF65-F5344CB8AC3E}">
        <p14:creationId xmlns:p14="http://schemas.microsoft.com/office/powerpoint/2010/main" val="26256072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Approach</a:t>
            </a:r>
          </a:p>
        </p:txBody>
      </p:sp>
      <p:sp>
        <p:nvSpPr>
          <p:cNvPr id="3" name="Text Placeholder 2"/>
          <p:cNvSpPr>
            <a:spLocks noGrp="1"/>
          </p:cNvSpPr>
          <p:nvPr>
            <p:ph idx="1"/>
          </p:nvPr>
        </p:nvSpPr>
        <p:spPr/>
        <p:txBody>
          <a:bodyPr/>
          <a:lstStyle/>
          <a:p>
            <a:r>
              <a:rPr lang="en-US" dirty="0"/>
              <a:t>Common to all differential testing solutions</a:t>
            </a:r>
          </a:p>
          <a:p>
            <a:endParaRPr lang="en-US" dirty="0"/>
          </a:p>
          <a:p>
            <a:r>
              <a:rPr lang="en-US" dirty="0"/>
              <a:t>We must have at least two </a:t>
            </a:r>
            <a:r>
              <a:rPr lang="en-US" dirty="0" err="1"/>
              <a:t>DNNs</a:t>
            </a:r>
            <a:r>
              <a:rPr lang="en-US" dirty="0"/>
              <a:t> with the same functionality</a:t>
            </a:r>
          </a:p>
          <a:p>
            <a:endParaRPr lang="en-US" dirty="0"/>
          </a:p>
          <a:p>
            <a:r>
              <a:rPr lang="en-US" dirty="0"/>
              <a:t>Can only detect an erroneous behavior if at least one </a:t>
            </a:r>
            <a:r>
              <a:rPr lang="en-US" dirty="0" err="1"/>
              <a:t>DNN</a:t>
            </a:r>
            <a:r>
              <a:rPr lang="en-US" dirty="0"/>
              <a:t> produces different results that the other </a:t>
            </a:r>
            <a:r>
              <a:rPr lang="en-US" dirty="0" err="1"/>
              <a:t>DNNs</a:t>
            </a:r>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119</a:t>
            </a:fld>
            <a:endParaRPr lang="en"/>
          </a:p>
        </p:txBody>
      </p:sp>
    </p:spTree>
    <p:extLst>
      <p:ext uri="{BB962C8B-B14F-4D97-AF65-F5344CB8AC3E}">
        <p14:creationId xmlns:p14="http://schemas.microsoft.com/office/powerpoint/2010/main" val="3860875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59" y="1418828"/>
            <a:ext cx="6707152" cy="4169668"/>
          </a:xfrm>
          <a:prstGeom prst="rect">
            <a:avLst/>
          </a:prstGeom>
        </p:spPr>
      </p:pic>
      <p:sp>
        <p:nvSpPr>
          <p:cNvPr id="2" name="Title 1">
            <a:extLst>
              <a:ext uri="{FF2B5EF4-FFF2-40B4-BE49-F238E27FC236}">
                <a16:creationId xmlns:a16="http://schemas.microsoft.com/office/drawing/2014/main" id="{49B52D18-4277-E644-9E61-D4DCC68858F4}"/>
              </a:ext>
            </a:extLst>
          </p:cNvPr>
          <p:cNvSpPr>
            <a:spLocks noGrp="1"/>
          </p:cNvSpPr>
          <p:nvPr>
            <p:ph type="title"/>
          </p:nvPr>
        </p:nvSpPr>
        <p:spPr/>
        <p:txBody>
          <a:bodyPr/>
          <a:lstStyle/>
          <a:p>
            <a:r>
              <a:rPr lang="en-US" dirty="0"/>
              <a:t>Persistence Today</a:t>
            </a:r>
          </a:p>
        </p:txBody>
      </p:sp>
    </p:spTree>
    <p:extLst>
      <p:ext uri="{BB962C8B-B14F-4D97-AF65-F5344CB8AC3E}">
        <p14:creationId xmlns:p14="http://schemas.microsoft.com/office/powerpoint/2010/main" val="3493426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vert="horz" wrap="square" lIns="91425" tIns="91425" rIns="91425" bIns="91425" rtlCol="0" anchor="b" anchorCtr="0">
            <a:noAutofit/>
          </a:bodyPr>
          <a:lstStyle/>
          <a:p>
            <a:pPr>
              <a:spcBef>
                <a:spcPts val="0"/>
              </a:spcBef>
            </a:pPr>
            <a:r>
              <a:rPr lang="en" dirty="0"/>
              <a:t>The Case for Learned Index Structures</a:t>
            </a:r>
            <a:endParaRPr dirty="0"/>
          </a:p>
        </p:txBody>
      </p:sp>
      <p:sp>
        <p:nvSpPr>
          <p:cNvPr id="55" name="Google Shape;55;p13"/>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a:spcBef>
                <a:spcPts val="0"/>
              </a:spcBef>
            </a:pPr>
            <a:r>
              <a:rPr lang="en-US" dirty="0"/>
              <a:t>Tim </a:t>
            </a:r>
            <a:r>
              <a:rPr lang="en-US" dirty="0" err="1"/>
              <a:t>Kraska</a:t>
            </a:r>
            <a:r>
              <a:rPr lang="en-US" dirty="0"/>
              <a:t>, Alex </a:t>
            </a:r>
            <a:r>
              <a:rPr lang="en-US" dirty="0" err="1"/>
              <a:t>Beutel</a:t>
            </a:r>
            <a:r>
              <a:rPr lang="en-US" dirty="0"/>
              <a:t>, Ed H. Chi, Jeffrey Dean, and </a:t>
            </a:r>
            <a:r>
              <a:rPr lang="en-US" dirty="0" err="1"/>
              <a:t>Neoklis</a:t>
            </a:r>
            <a:r>
              <a:rPr lang="en-US" dirty="0"/>
              <a:t> </a:t>
            </a:r>
            <a:r>
              <a:rPr lang="en-US" dirty="0" err="1"/>
              <a:t>Polyzotis</a:t>
            </a:r>
            <a:r>
              <a:rPr lang="en-US" dirty="0"/>
              <a:t>. 2018. The Case for Learned Index Structures. InSIGMOD’18: 2018International Conference on Management of Data.</a:t>
            </a:r>
            <a:endParaRPr sz="2400" dirty="0"/>
          </a:p>
        </p:txBody>
      </p:sp>
    </p:spTree>
    <p:extLst>
      <p:ext uri="{BB962C8B-B14F-4D97-AF65-F5344CB8AC3E}">
        <p14:creationId xmlns:p14="http://schemas.microsoft.com/office/powerpoint/2010/main" val="8167860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107207" y="89647"/>
            <a:ext cx="6757056" cy="788894"/>
          </a:xfrm>
          <a:prstGeom prst="rect">
            <a:avLst/>
          </a:prstGeom>
        </p:spPr>
        <p:txBody>
          <a:bodyPr spcFirstLastPara="1" vert="horz" wrap="square" lIns="91425" tIns="91425" rIns="91425" bIns="91425" rtlCol="0" anchor="t" anchorCtr="0">
            <a:noAutofit/>
          </a:bodyPr>
          <a:lstStyle/>
          <a:p>
            <a:pPr>
              <a:spcBef>
                <a:spcPts val="0"/>
              </a:spcBef>
            </a:pPr>
            <a:r>
              <a:rPr lang="en" sz="2800" dirty="0"/>
              <a:t>Problem: Static data structures assume certain context about data</a:t>
            </a:r>
            <a:endParaRPr sz="2800" dirty="0"/>
          </a:p>
        </p:txBody>
      </p:sp>
      <p:sp>
        <p:nvSpPr>
          <p:cNvPr id="93" name="Google Shape;93;p17"/>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sz="2000" dirty="0"/>
              <a:t>“One Size Does </a:t>
            </a:r>
            <a:r>
              <a:rPr lang="en" sz="2000" i="1" dirty="0"/>
              <a:t>Not</a:t>
            </a:r>
            <a:r>
              <a:rPr lang="en" sz="2000" dirty="0"/>
              <a:t> Fit All”</a:t>
            </a:r>
            <a:endParaRPr sz="2000" dirty="0"/>
          </a:p>
          <a:p>
            <a:pPr algn="l"/>
            <a:endParaRPr sz="2000" dirty="0"/>
          </a:p>
          <a:p>
            <a:pPr marL="457200" indent="-342900" algn="l">
              <a:buSzPts val="1800"/>
              <a:buAutoNum type="arabicPeriod"/>
            </a:pPr>
            <a:r>
              <a:rPr lang="en" sz="2000" dirty="0"/>
              <a:t>Traditional data structures do not account for the nature of data</a:t>
            </a:r>
            <a:endParaRPr sz="2000" dirty="0"/>
          </a:p>
          <a:p>
            <a:pPr marL="914400" lvl="1" indent="-317500" algn="l">
              <a:buSzPts val="1400"/>
              <a:buAutoNum type="alphaLcPeriod"/>
            </a:pPr>
            <a:r>
              <a:rPr lang="en" sz="1800" dirty="0"/>
              <a:t>Scales poorly with more data</a:t>
            </a:r>
            <a:endParaRPr sz="1800" dirty="0"/>
          </a:p>
          <a:p>
            <a:pPr marL="914400" lvl="1" indent="-317500" algn="l">
              <a:buSzPts val="1400"/>
              <a:buAutoNum type="alphaLcPeriod"/>
            </a:pPr>
            <a:r>
              <a:rPr lang="en" sz="1800" dirty="0"/>
              <a:t>Do not take advantage of common patterns in real world data</a:t>
            </a:r>
            <a:endParaRPr sz="1800" dirty="0"/>
          </a:p>
          <a:p>
            <a:pPr marL="914400" lvl="1" indent="-317500" algn="l">
              <a:buSzPts val="1400"/>
              <a:buAutoNum type="alphaLcPeriod"/>
            </a:pPr>
            <a:r>
              <a:rPr lang="en" sz="1800" dirty="0"/>
              <a:t>Suboptimal edge cases can fail with increases in computation time by orders of magnitude.</a:t>
            </a:r>
            <a:endParaRPr sz="1800" dirty="0"/>
          </a:p>
          <a:p>
            <a:pPr marL="457200" indent="-342900" algn="l">
              <a:buSzPts val="1800"/>
              <a:buAutoNum type="arabicPeriod"/>
            </a:pPr>
            <a:r>
              <a:rPr lang="en" sz="2000" dirty="0"/>
              <a:t>Learn the data distribution for time, space, performance improvements</a:t>
            </a:r>
            <a:endParaRPr sz="2000" dirty="0"/>
          </a:p>
          <a:p>
            <a:pPr marL="914400" lvl="1" indent="-317500" algn="l">
              <a:buSzPts val="1400"/>
              <a:buAutoNum type="alphaLcPeriod"/>
            </a:pPr>
            <a:r>
              <a:rPr lang="en" sz="1800" dirty="0"/>
              <a:t>Scale with complexity, </a:t>
            </a:r>
            <a:r>
              <a:rPr lang="en" sz="1800" i="1" dirty="0"/>
              <a:t>not</a:t>
            </a:r>
            <a:r>
              <a:rPr lang="en" sz="1800" dirty="0"/>
              <a:t> size</a:t>
            </a:r>
            <a:endParaRPr sz="1800" dirty="0"/>
          </a:p>
          <a:p>
            <a:pPr marL="914400" lvl="1" indent="-317500" algn="l">
              <a:buSzPts val="1400"/>
              <a:buAutoNum type="alphaLcPeriod"/>
            </a:pPr>
            <a:r>
              <a:rPr lang="en" sz="1800" dirty="0"/>
              <a:t>Machine Learning, Reinforcement Learning, and Neural Nets can replace, complement, improve existing heuristics and system operations.</a:t>
            </a:r>
            <a:endParaRPr sz="1800" dirty="0"/>
          </a:p>
        </p:txBody>
      </p:sp>
      <p:pic>
        <p:nvPicPr>
          <p:cNvPr id="4" name="Google Shape;69;p15">
            <a:extLst>
              <a:ext uri="{FF2B5EF4-FFF2-40B4-BE49-F238E27FC236}">
                <a16:creationId xmlns:a16="http://schemas.microsoft.com/office/drawing/2014/main" id="{EE3096B4-01B3-B842-9CA4-34F6FF3630A5}"/>
              </a:ext>
            </a:extLst>
          </p:cNvPr>
          <p:cNvPicPr preferRelativeResize="0"/>
          <p:nvPr/>
        </p:nvPicPr>
        <p:blipFill>
          <a:blip r:embed="rId3">
            <a:alphaModFix/>
          </a:blip>
          <a:stretch>
            <a:fillRect/>
          </a:stretch>
        </p:blipFill>
        <p:spPr>
          <a:xfrm>
            <a:off x="7007208" y="89647"/>
            <a:ext cx="2029216" cy="1388040"/>
          </a:xfrm>
          <a:prstGeom prst="rect">
            <a:avLst/>
          </a:prstGeom>
          <a:noFill/>
          <a:ln>
            <a:noFill/>
          </a:ln>
        </p:spPr>
      </p:pic>
    </p:spTree>
    <p:extLst>
      <p:ext uri="{BB962C8B-B14F-4D97-AF65-F5344CB8AC3E}">
        <p14:creationId xmlns:p14="http://schemas.microsoft.com/office/powerpoint/2010/main" val="21954695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sz="2800" dirty="0"/>
              <a:t>B-Trees: Data structure to locate a record</a:t>
            </a:r>
            <a:endParaRPr sz="2800" dirty="0"/>
          </a:p>
        </p:txBody>
      </p:sp>
      <p:sp>
        <p:nvSpPr>
          <p:cNvPr id="2" name="Content Placeholder 1">
            <a:extLst>
              <a:ext uri="{FF2B5EF4-FFF2-40B4-BE49-F238E27FC236}">
                <a16:creationId xmlns:a16="http://schemas.microsoft.com/office/drawing/2014/main" id="{8731C36A-561E-694D-91EE-2C2EDD21DC81}"/>
              </a:ext>
            </a:extLst>
          </p:cNvPr>
          <p:cNvSpPr>
            <a:spLocks noGrp="1"/>
          </p:cNvSpPr>
          <p:nvPr>
            <p:ph idx="1"/>
          </p:nvPr>
        </p:nvSpPr>
        <p:spPr/>
        <p:txBody>
          <a:bodyPr/>
          <a:lstStyle/>
          <a:p>
            <a:endParaRPr lang="en-US"/>
          </a:p>
        </p:txBody>
      </p:sp>
      <p:pic>
        <p:nvPicPr>
          <p:cNvPr id="111" name="Google Shape;111;p20"/>
          <p:cNvPicPr preferRelativeResize="0"/>
          <p:nvPr/>
        </p:nvPicPr>
        <p:blipFill>
          <a:blip r:embed="rId3">
            <a:alphaModFix/>
          </a:blip>
          <a:stretch>
            <a:fillRect/>
          </a:stretch>
        </p:blipFill>
        <p:spPr>
          <a:xfrm>
            <a:off x="1679550" y="1303476"/>
            <a:ext cx="5094634" cy="3820975"/>
          </a:xfrm>
          <a:prstGeom prst="rect">
            <a:avLst/>
          </a:prstGeom>
          <a:noFill/>
          <a:ln>
            <a:noFill/>
          </a:ln>
        </p:spPr>
      </p:pic>
      <p:sp>
        <p:nvSpPr>
          <p:cNvPr id="112" name="Google Shape;112;p20"/>
          <p:cNvSpPr txBox="1"/>
          <p:nvPr/>
        </p:nvSpPr>
        <p:spPr>
          <a:xfrm>
            <a:off x="5277100" y="1608375"/>
            <a:ext cx="1213500" cy="367500"/>
          </a:xfrm>
          <a:prstGeom prst="rect">
            <a:avLst/>
          </a:prstGeom>
          <a:noFill/>
          <a:ln>
            <a:noFill/>
          </a:ln>
        </p:spPr>
        <p:txBody>
          <a:bodyPr spcFirstLastPara="1" wrap="square" lIns="91425" tIns="91425" rIns="91425" bIns="91425" anchor="ctr" anchorCtr="0">
            <a:noAutofit/>
          </a:bodyPr>
          <a:lstStyle/>
          <a:p>
            <a:r>
              <a:rPr lang="en">
                <a:solidFill>
                  <a:srgbClr val="E06666"/>
                </a:solidFill>
              </a:rPr>
              <a:t>CPU Cache</a:t>
            </a:r>
            <a:endParaRPr>
              <a:solidFill>
                <a:srgbClr val="E06666"/>
              </a:solidFill>
            </a:endParaRPr>
          </a:p>
        </p:txBody>
      </p:sp>
      <p:sp>
        <p:nvSpPr>
          <p:cNvPr id="113" name="Google Shape;113;p20"/>
          <p:cNvSpPr txBox="1"/>
          <p:nvPr/>
        </p:nvSpPr>
        <p:spPr>
          <a:xfrm>
            <a:off x="6231075" y="2484450"/>
            <a:ext cx="1751400" cy="367500"/>
          </a:xfrm>
          <a:prstGeom prst="rect">
            <a:avLst/>
          </a:prstGeom>
          <a:noFill/>
          <a:ln>
            <a:noFill/>
          </a:ln>
        </p:spPr>
        <p:txBody>
          <a:bodyPr spcFirstLastPara="1" wrap="square" lIns="91425" tIns="91425" rIns="91425" bIns="91425" anchor="ctr" anchorCtr="0">
            <a:noAutofit/>
          </a:bodyPr>
          <a:lstStyle/>
          <a:p>
            <a:r>
              <a:rPr lang="en">
                <a:solidFill>
                  <a:srgbClr val="E06666"/>
                </a:solidFill>
              </a:rPr>
              <a:t>Main Memory</a:t>
            </a:r>
            <a:endParaRPr>
              <a:solidFill>
                <a:srgbClr val="E06666"/>
              </a:solidFill>
            </a:endParaRPr>
          </a:p>
        </p:txBody>
      </p:sp>
      <p:sp>
        <p:nvSpPr>
          <p:cNvPr id="114" name="Google Shape;114;p20"/>
          <p:cNvSpPr txBox="1"/>
          <p:nvPr/>
        </p:nvSpPr>
        <p:spPr>
          <a:xfrm>
            <a:off x="6930050" y="3583150"/>
            <a:ext cx="1954200" cy="367500"/>
          </a:xfrm>
          <a:prstGeom prst="rect">
            <a:avLst/>
          </a:prstGeom>
          <a:noFill/>
          <a:ln>
            <a:noFill/>
          </a:ln>
        </p:spPr>
        <p:txBody>
          <a:bodyPr spcFirstLastPara="1" wrap="square" lIns="91425" tIns="91425" rIns="91425" bIns="91425" anchor="ctr" anchorCtr="0">
            <a:noAutofit/>
          </a:bodyPr>
          <a:lstStyle/>
          <a:p>
            <a:r>
              <a:rPr lang="en">
                <a:solidFill>
                  <a:srgbClr val="E06666"/>
                </a:solidFill>
              </a:rPr>
              <a:t>Disk / Main Memory</a:t>
            </a:r>
            <a:endParaRPr>
              <a:solidFill>
                <a:srgbClr val="E06666"/>
              </a:solidFill>
            </a:endParaRPr>
          </a:p>
        </p:txBody>
      </p:sp>
    </p:spTree>
    <p:extLst>
      <p:ext uri="{BB962C8B-B14F-4D97-AF65-F5344CB8AC3E}">
        <p14:creationId xmlns:p14="http://schemas.microsoft.com/office/powerpoint/2010/main" val="13617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sz="2800" dirty="0"/>
              <a:t>Lookup data structures already use models</a:t>
            </a:r>
            <a:endParaRPr sz="2800" dirty="0"/>
          </a:p>
        </p:txBody>
      </p:sp>
      <p:sp>
        <p:nvSpPr>
          <p:cNvPr id="120" name="Google Shape;120;p21"/>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dirty="0"/>
              <a:t>Hypothesis: can replace them with learned models</a:t>
            </a:r>
            <a:endParaRPr dirty="0"/>
          </a:p>
        </p:txBody>
      </p:sp>
      <p:sp>
        <p:nvSpPr>
          <p:cNvPr id="122" name="Google Shape;122;p21"/>
          <p:cNvSpPr txBox="1">
            <a:spLocks noGrp="1"/>
          </p:cNvSpPr>
          <p:nvPr>
            <p:ph type="body" idx="4294967295"/>
          </p:nvPr>
        </p:nvSpPr>
        <p:spPr>
          <a:xfrm>
            <a:off x="6040438" y="1924050"/>
            <a:ext cx="3103562" cy="2659063"/>
          </a:xfrm>
          <a:prstGeom prst="rect">
            <a:avLst/>
          </a:prstGeom>
        </p:spPr>
        <p:txBody>
          <a:bodyPr spcFirstLastPara="1" vert="horz" wrap="square" lIns="91425" tIns="91425" rIns="91425" bIns="91425" rtlCol="0" anchor="t" anchorCtr="0">
            <a:noAutofit/>
          </a:bodyPr>
          <a:lstStyle/>
          <a:p>
            <a:pPr marL="342900" indent="-228600" algn="l">
              <a:buSzPts val="1800"/>
              <a:buChar char="●"/>
            </a:pPr>
            <a:r>
              <a:rPr lang="en" sz="2400" dirty="0"/>
              <a:t>Smaller Index</a:t>
            </a:r>
            <a:endParaRPr sz="2400" dirty="0"/>
          </a:p>
          <a:p>
            <a:pPr marL="342900" indent="-228600" algn="l">
              <a:buSzPts val="1800"/>
              <a:buChar char="●"/>
            </a:pPr>
            <a:r>
              <a:rPr lang="en" sz="2400" dirty="0"/>
              <a:t>Faster Lookup</a:t>
            </a:r>
            <a:endParaRPr sz="2400" dirty="0"/>
          </a:p>
          <a:p>
            <a:pPr marL="342900" indent="-228600" algn="l">
              <a:buSzPts val="1800"/>
              <a:buChar char="●"/>
            </a:pPr>
            <a:r>
              <a:rPr lang="en" sz="2400" dirty="0"/>
              <a:t>More Parallelism</a:t>
            </a:r>
            <a:endParaRPr sz="2400" dirty="0"/>
          </a:p>
          <a:p>
            <a:pPr marL="342900" indent="-228600" algn="l">
              <a:buSzPts val="1800"/>
              <a:buChar char="●"/>
            </a:pPr>
            <a:r>
              <a:rPr lang="en" sz="2400" dirty="0"/>
              <a:t>Cheaper Insertion</a:t>
            </a:r>
            <a:endParaRPr sz="2400" dirty="0"/>
          </a:p>
          <a:p>
            <a:pPr marL="342900" indent="-228600" algn="l">
              <a:buSzPts val="1800"/>
              <a:buChar char="●"/>
            </a:pPr>
            <a:r>
              <a:rPr lang="en" sz="2400" dirty="0"/>
              <a:t>Hardware Acceleration</a:t>
            </a:r>
            <a:endParaRPr sz="2400" dirty="0"/>
          </a:p>
        </p:txBody>
      </p:sp>
      <p:pic>
        <p:nvPicPr>
          <p:cNvPr id="121" name="Google Shape;121;p21"/>
          <p:cNvPicPr preferRelativeResize="0"/>
          <p:nvPr/>
        </p:nvPicPr>
        <p:blipFill>
          <a:blip r:embed="rId3">
            <a:alphaModFix/>
          </a:blip>
          <a:stretch>
            <a:fillRect/>
          </a:stretch>
        </p:blipFill>
        <p:spPr>
          <a:xfrm>
            <a:off x="311700" y="2058676"/>
            <a:ext cx="5418098" cy="2564825"/>
          </a:xfrm>
          <a:prstGeom prst="rect">
            <a:avLst/>
          </a:prstGeom>
          <a:noFill/>
          <a:ln>
            <a:noFill/>
          </a:ln>
        </p:spPr>
      </p:pic>
    </p:spTree>
    <p:extLst>
      <p:ext uri="{BB962C8B-B14F-4D97-AF65-F5344CB8AC3E}">
        <p14:creationId xmlns:p14="http://schemas.microsoft.com/office/powerpoint/2010/main" val="7207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3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Innovations</a:t>
            </a:r>
            <a:endParaRPr/>
          </a:p>
        </p:txBody>
      </p:sp>
      <p:sp>
        <p:nvSpPr>
          <p:cNvPr id="128" name="Google Shape;128;p22"/>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sz="2400" dirty="0"/>
              <a:t>B-Trees as a Cumulative Distribution Function</a:t>
            </a:r>
            <a:endParaRPr sz="2400" dirty="0"/>
          </a:p>
          <a:p>
            <a:pPr algn="l"/>
            <a:endParaRPr sz="2400" dirty="0"/>
          </a:p>
          <a:p>
            <a:pPr algn="l"/>
            <a:r>
              <a:rPr lang="en" sz="2400" dirty="0">
                <a:solidFill>
                  <a:srgbClr val="6D9EEB"/>
                </a:solidFill>
              </a:rPr>
              <a:t>Predicted Position = P(x </a:t>
            </a:r>
            <a:r>
              <a:rPr lang="en" sz="2400" u="sng" dirty="0">
                <a:solidFill>
                  <a:srgbClr val="6D9EEB"/>
                </a:solidFill>
              </a:rPr>
              <a:t>&lt;</a:t>
            </a:r>
            <a:r>
              <a:rPr lang="en" sz="2400" dirty="0">
                <a:solidFill>
                  <a:srgbClr val="6D9EEB"/>
                </a:solidFill>
              </a:rPr>
              <a:t> key) * # of Keys</a:t>
            </a:r>
            <a:endParaRPr sz="2400" dirty="0">
              <a:solidFill>
                <a:srgbClr val="6D9EEB"/>
              </a:solidFill>
            </a:endParaRPr>
          </a:p>
        </p:txBody>
      </p:sp>
      <p:sp>
        <p:nvSpPr>
          <p:cNvPr id="129" name="Google Shape;129;p22"/>
          <p:cNvSpPr txBox="1">
            <a:spLocks noGrp="1"/>
          </p:cNvSpPr>
          <p:nvPr>
            <p:ph type="body" idx="4294967295"/>
          </p:nvPr>
        </p:nvSpPr>
        <p:spPr>
          <a:xfrm>
            <a:off x="6040438" y="1924050"/>
            <a:ext cx="3103562" cy="2659063"/>
          </a:xfrm>
          <a:prstGeom prst="rect">
            <a:avLst/>
          </a:prstGeom>
        </p:spPr>
        <p:txBody>
          <a:bodyPr spcFirstLastPara="1" vert="horz" wrap="square" lIns="91425" tIns="91425" rIns="91425" bIns="91425" rtlCol="0" anchor="t" anchorCtr="0">
            <a:noAutofit/>
          </a:bodyPr>
          <a:lstStyle/>
          <a:p>
            <a:pPr algn="l"/>
            <a:r>
              <a:rPr lang="en" sz="2000" dirty="0"/>
              <a:t>What is the distribution of data?</a:t>
            </a:r>
            <a:endParaRPr sz="2000" dirty="0"/>
          </a:p>
          <a:p>
            <a:pPr algn="l"/>
            <a:endParaRPr sz="2000" dirty="0"/>
          </a:p>
          <a:p>
            <a:pPr algn="l"/>
            <a:r>
              <a:rPr lang="en" sz="2000" dirty="0"/>
              <a:t>Where is it coming from?</a:t>
            </a:r>
            <a:endParaRPr sz="2000" dirty="0"/>
          </a:p>
          <a:p>
            <a:pPr algn="l"/>
            <a:endParaRPr sz="2000" dirty="0"/>
          </a:p>
          <a:p>
            <a:pPr algn="l"/>
            <a:r>
              <a:rPr lang="en" sz="2000" dirty="0"/>
              <a:t>How does it look?</a:t>
            </a:r>
            <a:endParaRPr sz="2000" dirty="0"/>
          </a:p>
        </p:txBody>
      </p:sp>
      <p:pic>
        <p:nvPicPr>
          <p:cNvPr id="130" name="Google Shape;130;p22"/>
          <p:cNvPicPr preferRelativeResize="0"/>
          <p:nvPr/>
        </p:nvPicPr>
        <p:blipFill>
          <a:blip r:embed="rId3">
            <a:alphaModFix/>
          </a:blip>
          <a:stretch>
            <a:fillRect/>
          </a:stretch>
        </p:blipFill>
        <p:spPr>
          <a:xfrm>
            <a:off x="311701" y="2699800"/>
            <a:ext cx="2007425" cy="2019750"/>
          </a:xfrm>
          <a:prstGeom prst="rect">
            <a:avLst/>
          </a:prstGeom>
          <a:noFill/>
          <a:ln>
            <a:noFill/>
          </a:ln>
        </p:spPr>
      </p:pic>
      <p:pic>
        <p:nvPicPr>
          <p:cNvPr id="131" name="Google Shape;131;p22"/>
          <p:cNvPicPr preferRelativeResize="0"/>
          <p:nvPr/>
        </p:nvPicPr>
        <p:blipFill>
          <a:blip r:embed="rId4">
            <a:alphaModFix/>
          </a:blip>
          <a:stretch>
            <a:fillRect/>
          </a:stretch>
        </p:blipFill>
        <p:spPr>
          <a:xfrm>
            <a:off x="2936264" y="2851754"/>
            <a:ext cx="2176399" cy="1809296"/>
          </a:xfrm>
          <a:prstGeom prst="rect">
            <a:avLst/>
          </a:prstGeom>
          <a:noFill/>
          <a:ln>
            <a:noFill/>
          </a:ln>
        </p:spPr>
      </p:pic>
    </p:spTree>
    <p:extLst>
      <p:ext uri="{BB962C8B-B14F-4D97-AF65-F5344CB8AC3E}">
        <p14:creationId xmlns:p14="http://schemas.microsoft.com/office/powerpoint/2010/main" val="39478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3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dirty="0"/>
              <a:t>Key Innovations</a:t>
            </a:r>
            <a:endParaRPr dirty="0"/>
          </a:p>
        </p:txBody>
      </p:sp>
      <p:sp>
        <p:nvSpPr>
          <p:cNvPr id="137" name="Google Shape;137;p23"/>
          <p:cNvSpPr txBox="1">
            <a:spLocks noGrp="1"/>
          </p:cNvSpPr>
          <p:nvPr>
            <p:ph idx="1"/>
          </p:nvPr>
        </p:nvSpPr>
        <p:spPr>
          <a:prstGeom prst="rect">
            <a:avLst/>
          </a:prstGeom>
        </p:spPr>
        <p:txBody>
          <a:bodyPr spcFirstLastPara="1" vert="horz" wrap="square" lIns="91425" tIns="91425" rIns="91425" bIns="91425" rtlCol="0" anchor="t" anchorCtr="0">
            <a:noAutofit/>
          </a:bodyPr>
          <a:lstStyle/>
          <a:p>
            <a:pPr marL="354013" indent="-342900"/>
            <a:r>
              <a:rPr lang="en" sz="2400" dirty="0" err="1"/>
              <a:t>Tensorflow</a:t>
            </a:r>
            <a:r>
              <a:rPr lang="en" sz="2400" dirty="0"/>
              <a:t> Implementation of B-Tree Lookup</a:t>
            </a:r>
          </a:p>
          <a:p>
            <a:pPr marL="696913" lvl="1" indent="-342900"/>
            <a:r>
              <a:rPr lang="en" sz="2000" dirty="0"/>
              <a:t>200M Web Server Log Records sorted by Timestamp</a:t>
            </a:r>
          </a:p>
          <a:p>
            <a:pPr marL="696913" lvl="1" indent="-342900"/>
            <a:r>
              <a:rPr lang="en" sz="2000" dirty="0"/>
              <a:t>2 Layer Neural Network, 32-width fully connected, </a:t>
            </a:r>
            <a:r>
              <a:rPr lang="en" sz="2000" dirty="0" err="1"/>
              <a:t>ReLU</a:t>
            </a:r>
            <a:r>
              <a:rPr lang="en" sz="2000" dirty="0"/>
              <a:t> Activation Function</a:t>
            </a:r>
          </a:p>
          <a:p>
            <a:pPr marL="696913" lvl="1" indent="-342900"/>
            <a:r>
              <a:rPr lang="en" sz="2000" dirty="0"/>
              <a:t>Given the timestamp, predict the position!</a:t>
            </a:r>
          </a:p>
          <a:p>
            <a:pPr marL="354013" indent="-342900"/>
            <a:r>
              <a:rPr lang="en-US" sz="2400" dirty="0"/>
              <a:t>Results:</a:t>
            </a:r>
          </a:p>
          <a:p>
            <a:pPr marL="696913" lvl="1" indent="-342900"/>
            <a:r>
              <a:rPr lang="en-US" sz="2000" dirty="0" err="1"/>
              <a:t>Tensorflow</a:t>
            </a:r>
            <a:r>
              <a:rPr lang="en-US" sz="2000" dirty="0"/>
              <a:t>: 1250 Predictions / Sec ~ 80000 ns Lookup</a:t>
            </a:r>
          </a:p>
          <a:p>
            <a:pPr marL="696913" lvl="1" indent="-342900"/>
            <a:r>
              <a:rPr lang="en-US" sz="2000" dirty="0"/>
              <a:t>B-Trees: 300 ns Lookup, 900 ns Binary Search across entire data set</a:t>
            </a:r>
          </a:p>
          <a:p>
            <a:pPr marL="354013" indent="-342900"/>
            <a:r>
              <a:rPr lang="en-US" sz="2400" dirty="0"/>
              <a:t>Takeaway: ML not magic, doesn’t just work in this case</a:t>
            </a:r>
          </a:p>
          <a:p>
            <a:pPr marL="11113" indent="0" algn="l">
              <a:buSzPts val="1800"/>
              <a:buNone/>
            </a:pPr>
            <a:endParaRPr sz="2000" dirty="0"/>
          </a:p>
        </p:txBody>
      </p:sp>
    </p:spTree>
    <p:extLst>
      <p:ext uri="{BB962C8B-B14F-4D97-AF65-F5344CB8AC3E}">
        <p14:creationId xmlns:p14="http://schemas.microsoft.com/office/powerpoint/2010/main" val="18643953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Results &amp; Takeaways</a:t>
            </a:r>
            <a:endParaRPr/>
          </a:p>
        </p:txBody>
      </p:sp>
      <p:sp>
        <p:nvSpPr>
          <p:cNvPr id="144" name="Google Shape;144;p24"/>
          <p:cNvSpPr txBox="1">
            <a:spLocks noGrp="1"/>
          </p:cNvSpPr>
          <p:nvPr>
            <p:ph idx="1"/>
          </p:nvPr>
        </p:nvSpPr>
        <p:spPr>
          <a:prstGeom prst="rect">
            <a:avLst/>
          </a:prstGeom>
        </p:spPr>
        <p:txBody>
          <a:bodyPr spcFirstLastPara="1" vert="horz" wrap="square" lIns="91425" tIns="91425" rIns="91425" bIns="91425" rtlCol="0" anchor="t" anchorCtr="0">
            <a:noAutofit/>
          </a:bodyPr>
          <a:lstStyle/>
          <a:p>
            <a:pPr marL="457200" indent="-342900" algn="l">
              <a:buSzPts val="1800"/>
              <a:buAutoNum type="arabicPeriod"/>
            </a:pPr>
            <a:r>
              <a:rPr lang="en" sz="1600" dirty="0" err="1"/>
              <a:t>Tensorflow</a:t>
            </a:r>
            <a:r>
              <a:rPr lang="en" sz="1600" dirty="0"/>
              <a:t> is designed for running larger models. Python paired with significant invocation overhead equals slower execution.</a:t>
            </a:r>
            <a:endParaRPr sz="1600" dirty="0"/>
          </a:p>
          <a:p>
            <a:pPr algn="l"/>
            <a:r>
              <a:rPr lang="en" sz="1600" dirty="0"/>
              <a:t>	When is a model driven approach more appropriate than traditional indexes?</a:t>
            </a:r>
            <a:endParaRPr sz="1600" dirty="0"/>
          </a:p>
          <a:p>
            <a:pPr algn="l"/>
            <a:endParaRPr sz="1600" dirty="0"/>
          </a:p>
          <a:p>
            <a:pPr marL="457200" indent="-342900" algn="l">
              <a:buSzPts val="1800"/>
              <a:buAutoNum type="arabicPeriod"/>
            </a:pPr>
            <a:r>
              <a:rPr lang="en" sz="1600" dirty="0"/>
              <a:t>B Trees better at overfitting, more accurate at individual data instance level.</a:t>
            </a:r>
            <a:endParaRPr sz="1600" dirty="0"/>
          </a:p>
          <a:p>
            <a:pPr algn="l"/>
            <a:r>
              <a:rPr lang="en" sz="1600" dirty="0"/>
              <a:t>	How does a model solve the “last mile” problem - Narrow down a data set </a:t>
            </a:r>
            <a:endParaRPr sz="1600" dirty="0"/>
          </a:p>
          <a:p>
            <a:pPr algn="l"/>
            <a:r>
              <a:rPr lang="en" sz="1600" dirty="0"/>
              <a:t>	from large range to specific instance? (Overfitting?)</a:t>
            </a:r>
            <a:endParaRPr sz="1600" dirty="0"/>
          </a:p>
          <a:p>
            <a:pPr algn="l"/>
            <a:r>
              <a:rPr lang="en" sz="1600" dirty="0"/>
              <a:t>	</a:t>
            </a:r>
            <a:endParaRPr sz="1600" dirty="0"/>
          </a:p>
          <a:p>
            <a:pPr marL="457200" indent="-342900" algn="l">
              <a:buSzPts val="1800"/>
              <a:buAutoNum type="arabicPeriod"/>
            </a:pPr>
            <a:r>
              <a:rPr lang="en" sz="1600" dirty="0"/>
              <a:t>B Trees are cache efficient, keep relevant nodes and operations close by. On  the other hand, neural nets require </a:t>
            </a:r>
            <a:endParaRPr sz="1600" dirty="0"/>
          </a:p>
        </p:txBody>
      </p:sp>
    </p:spTree>
    <p:extLst>
      <p:ext uri="{BB962C8B-B14F-4D97-AF65-F5344CB8AC3E}">
        <p14:creationId xmlns:p14="http://schemas.microsoft.com/office/powerpoint/2010/main" val="15934171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Learning Index Framework (LIF)</a:t>
            </a:r>
            <a:endParaRPr/>
          </a:p>
        </p:txBody>
      </p:sp>
      <p:sp>
        <p:nvSpPr>
          <p:cNvPr id="150" name="Google Shape;150;p25"/>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sz="2000" dirty="0"/>
              <a:t>Problem: How to better investigate different models for index replacement or optimization.</a:t>
            </a:r>
            <a:endParaRPr sz="2000" dirty="0"/>
          </a:p>
          <a:p>
            <a:pPr algn="l">
              <a:spcBef>
                <a:spcPts val="1600"/>
              </a:spcBef>
            </a:pPr>
            <a:r>
              <a:rPr lang="en" sz="2000" dirty="0"/>
              <a:t>Solution: Learning Index Framework</a:t>
            </a:r>
            <a:endParaRPr sz="2000" dirty="0"/>
          </a:p>
          <a:p>
            <a:pPr marL="457200" indent="-342900" algn="l">
              <a:buSzPts val="1800"/>
              <a:buChar char="●"/>
            </a:pPr>
            <a:r>
              <a:rPr lang="en" sz="2000" dirty="0"/>
              <a:t>Index Synthesis System</a:t>
            </a:r>
            <a:endParaRPr sz="2000" dirty="0"/>
          </a:p>
          <a:p>
            <a:pPr marL="457200" indent="-342900" algn="l">
              <a:buSzPts val="1800"/>
              <a:buChar char="●"/>
            </a:pPr>
            <a:r>
              <a:rPr lang="en" sz="2000" dirty="0"/>
              <a:t>Given an Index =&gt;  Generate, optimize, and test different index configurations</a:t>
            </a:r>
            <a:endParaRPr sz="2000" dirty="0"/>
          </a:p>
          <a:p>
            <a:pPr marL="457200" indent="-342900" algn="l">
              <a:buSzPts val="1800"/>
              <a:buChar char="●"/>
            </a:pPr>
            <a:r>
              <a:rPr lang="en" sz="2000" dirty="0"/>
              <a:t>For simple models (e.g. linear regression), learns values on the fly</a:t>
            </a:r>
            <a:endParaRPr sz="2000" dirty="0"/>
          </a:p>
          <a:p>
            <a:pPr marL="457200" indent="-342900" algn="l">
              <a:buSzPts val="1800"/>
              <a:buChar char="●"/>
            </a:pPr>
            <a:r>
              <a:rPr lang="en" sz="2000" dirty="0"/>
              <a:t>For complex models, extract model weights and generate C++ index structure</a:t>
            </a:r>
            <a:endParaRPr sz="2000" dirty="0"/>
          </a:p>
        </p:txBody>
      </p:sp>
    </p:spTree>
    <p:extLst>
      <p:ext uri="{BB962C8B-B14F-4D97-AF65-F5344CB8AC3E}">
        <p14:creationId xmlns:p14="http://schemas.microsoft.com/office/powerpoint/2010/main" val="1041355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Recursive Model Index (RMI) </a:t>
            </a:r>
            <a:endParaRPr/>
          </a:p>
        </p:txBody>
      </p:sp>
      <p:sp>
        <p:nvSpPr>
          <p:cNvPr id="156" name="Google Shape;156;p26"/>
          <p:cNvSpPr txBox="1">
            <a:spLocks noGrp="1"/>
          </p:cNvSpPr>
          <p:nvPr>
            <p:ph idx="1"/>
          </p:nvPr>
        </p:nvSpPr>
        <p:spPr>
          <a:xfrm>
            <a:off x="107207" y="959224"/>
            <a:ext cx="4652683" cy="4188245"/>
          </a:xfrm>
          <a:prstGeom prst="rect">
            <a:avLst/>
          </a:prstGeom>
        </p:spPr>
        <p:txBody>
          <a:bodyPr spcFirstLastPara="1" vert="horz" wrap="square" lIns="91425" tIns="91425" rIns="91425" bIns="91425" rtlCol="0" anchor="t" anchorCtr="0">
            <a:noAutofit/>
          </a:bodyPr>
          <a:lstStyle/>
          <a:p>
            <a:pPr algn="l"/>
            <a:r>
              <a:rPr lang="en" sz="2000" dirty="0"/>
              <a:t>Problem: Accuracy of Last Mile Search</a:t>
            </a:r>
            <a:endParaRPr sz="2000" dirty="0"/>
          </a:p>
          <a:p>
            <a:pPr algn="l">
              <a:spcBef>
                <a:spcPts val="1600"/>
              </a:spcBef>
            </a:pPr>
            <a:r>
              <a:rPr lang="en" sz="2000" dirty="0"/>
              <a:t>Solution: Recursive Regression Model</a:t>
            </a:r>
            <a:endParaRPr sz="2000" dirty="0"/>
          </a:p>
          <a:p>
            <a:pPr marL="457200" indent="-342900" algn="l">
              <a:buSzPts val="1800"/>
              <a:buChar char="●"/>
            </a:pPr>
            <a:r>
              <a:rPr lang="en" sz="2000" dirty="0"/>
              <a:t>Idea: Reduce error across a hierarchy of models focusing on subsets of data</a:t>
            </a:r>
            <a:endParaRPr sz="2000" dirty="0"/>
          </a:p>
        </p:txBody>
      </p:sp>
      <p:sp>
        <p:nvSpPr>
          <p:cNvPr id="158" name="Google Shape;158;p26"/>
          <p:cNvSpPr txBox="1">
            <a:spLocks noGrp="1"/>
          </p:cNvSpPr>
          <p:nvPr>
            <p:ph type="body" idx="4294967295"/>
          </p:nvPr>
        </p:nvSpPr>
        <p:spPr>
          <a:xfrm>
            <a:off x="0" y="4651375"/>
            <a:ext cx="3006725" cy="512763"/>
          </a:xfrm>
          <a:prstGeom prst="rect">
            <a:avLst/>
          </a:prstGeom>
        </p:spPr>
        <p:txBody>
          <a:bodyPr spcFirstLastPara="1" vert="horz" wrap="square" lIns="91425" tIns="91425" rIns="91425" bIns="91425" rtlCol="0" anchor="ctr" anchorCtr="0">
            <a:noAutofit/>
          </a:bodyPr>
          <a:lstStyle/>
          <a:p>
            <a:r>
              <a:rPr lang="en"/>
              <a:t>Loss Function</a:t>
            </a:r>
            <a:endParaRPr/>
          </a:p>
        </p:txBody>
      </p:sp>
      <p:sp>
        <p:nvSpPr>
          <p:cNvPr id="159" name="Google Shape;159;p26"/>
          <p:cNvSpPr txBox="1">
            <a:spLocks noGrp="1"/>
          </p:cNvSpPr>
          <p:nvPr>
            <p:ph type="body" idx="4294967295"/>
          </p:nvPr>
        </p:nvSpPr>
        <p:spPr>
          <a:xfrm>
            <a:off x="6137275" y="4651375"/>
            <a:ext cx="3006725" cy="512763"/>
          </a:xfrm>
          <a:prstGeom prst="rect">
            <a:avLst/>
          </a:prstGeom>
        </p:spPr>
        <p:txBody>
          <a:bodyPr spcFirstLastPara="1" vert="horz" wrap="square" lIns="91425" tIns="91425" rIns="91425" bIns="91425" rtlCol="0" anchor="ctr" anchorCtr="0">
            <a:noAutofit/>
          </a:bodyPr>
          <a:lstStyle/>
          <a:p>
            <a:r>
              <a:rPr lang="en"/>
              <a:t>Loss Function Initialization</a:t>
            </a:r>
            <a:endParaRPr/>
          </a:p>
        </p:txBody>
      </p:sp>
      <p:pic>
        <p:nvPicPr>
          <p:cNvPr id="157" name="Google Shape;157;p26"/>
          <p:cNvPicPr preferRelativeResize="0"/>
          <p:nvPr/>
        </p:nvPicPr>
        <p:blipFill>
          <a:blip r:embed="rId3">
            <a:alphaModFix/>
          </a:blip>
          <a:stretch>
            <a:fillRect/>
          </a:stretch>
        </p:blipFill>
        <p:spPr>
          <a:xfrm>
            <a:off x="469075" y="3779475"/>
            <a:ext cx="7748650" cy="872500"/>
          </a:xfrm>
          <a:prstGeom prst="rect">
            <a:avLst/>
          </a:prstGeom>
          <a:noFill/>
          <a:ln>
            <a:noFill/>
          </a:ln>
        </p:spPr>
      </p:pic>
      <p:pic>
        <p:nvPicPr>
          <p:cNvPr id="160" name="Google Shape;160;p26"/>
          <p:cNvPicPr preferRelativeResize="0"/>
          <p:nvPr/>
        </p:nvPicPr>
        <p:blipFill>
          <a:blip r:embed="rId4">
            <a:alphaModFix/>
          </a:blip>
          <a:stretch>
            <a:fillRect/>
          </a:stretch>
        </p:blipFill>
        <p:spPr>
          <a:xfrm>
            <a:off x="4888458" y="1438225"/>
            <a:ext cx="2671167" cy="1924476"/>
          </a:xfrm>
          <a:prstGeom prst="rect">
            <a:avLst/>
          </a:prstGeom>
          <a:noFill/>
          <a:ln>
            <a:noFill/>
          </a:ln>
        </p:spPr>
      </p:pic>
      <p:sp>
        <p:nvSpPr>
          <p:cNvPr id="161" name="Google Shape;161;p26"/>
          <p:cNvSpPr txBox="1"/>
          <p:nvPr/>
        </p:nvSpPr>
        <p:spPr>
          <a:xfrm>
            <a:off x="6523500" y="1360300"/>
            <a:ext cx="2004000" cy="434100"/>
          </a:xfrm>
          <a:prstGeom prst="rect">
            <a:avLst/>
          </a:prstGeom>
          <a:noFill/>
          <a:ln>
            <a:noFill/>
          </a:ln>
        </p:spPr>
        <p:txBody>
          <a:bodyPr spcFirstLastPara="1" wrap="square" lIns="91425" tIns="91425" rIns="91425" bIns="91425" anchor="t" anchorCtr="0">
            <a:noAutofit/>
          </a:bodyPr>
          <a:lstStyle/>
          <a:p>
            <a:r>
              <a:rPr lang="en">
                <a:solidFill>
                  <a:srgbClr val="CC0000"/>
                </a:solidFill>
              </a:rPr>
              <a:t>1.5 Million Records, ~60 Cycles</a:t>
            </a:r>
            <a:endParaRPr>
              <a:solidFill>
                <a:srgbClr val="CC0000"/>
              </a:solidFill>
            </a:endParaRPr>
          </a:p>
        </p:txBody>
      </p:sp>
      <p:sp>
        <p:nvSpPr>
          <p:cNvPr id="162" name="Google Shape;162;p26"/>
          <p:cNvSpPr txBox="1"/>
          <p:nvPr/>
        </p:nvSpPr>
        <p:spPr>
          <a:xfrm>
            <a:off x="7254825" y="2171275"/>
            <a:ext cx="1272600" cy="434100"/>
          </a:xfrm>
          <a:prstGeom prst="rect">
            <a:avLst/>
          </a:prstGeom>
          <a:noFill/>
          <a:ln>
            <a:noFill/>
          </a:ln>
        </p:spPr>
        <p:txBody>
          <a:bodyPr spcFirstLastPara="1" wrap="square" lIns="91425" tIns="91425" rIns="91425" bIns="91425" anchor="t" anchorCtr="0">
            <a:noAutofit/>
          </a:bodyPr>
          <a:lstStyle/>
          <a:p>
            <a:r>
              <a:rPr lang="en">
                <a:solidFill>
                  <a:srgbClr val="CC0000"/>
                </a:solidFill>
              </a:rPr>
              <a:t>24K Records,</a:t>
            </a:r>
            <a:endParaRPr>
              <a:solidFill>
                <a:srgbClr val="CC0000"/>
              </a:solidFill>
            </a:endParaRPr>
          </a:p>
          <a:p>
            <a:r>
              <a:rPr lang="en">
                <a:solidFill>
                  <a:srgbClr val="CC0000"/>
                </a:solidFill>
              </a:rPr>
              <a:t>120 Cycles</a:t>
            </a:r>
            <a:endParaRPr>
              <a:solidFill>
                <a:srgbClr val="CC0000"/>
              </a:solidFill>
            </a:endParaRPr>
          </a:p>
        </p:txBody>
      </p:sp>
    </p:spTree>
    <p:extLst>
      <p:ext uri="{BB962C8B-B14F-4D97-AF65-F5344CB8AC3E}">
        <p14:creationId xmlns:p14="http://schemas.microsoft.com/office/powerpoint/2010/main" val="2019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Hybrid Recursive Model Index</a:t>
            </a:r>
            <a:endParaRPr/>
          </a:p>
        </p:txBody>
      </p:sp>
      <p:sp>
        <p:nvSpPr>
          <p:cNvPr id="168" name="Google Shape;168;p27"/>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Problem: Specific Data at the bottom of RMI may be harder to learn</a:t>
            </a:r>
            <a:endParaRPr/>
          </a:p>
          <a:p>
            <a:pPr algn="l">
              <a:spcBef>
                <a:spcPts val="1600"/>
              </a:spcBef>
            </a:pPr>
            <a:r>
              <a:rPr lang="en"/>
              <a:t>Solution: Combine different models at different layers of RMI</a:t>
            </a:r>
            <a:endParaRPr/>
          </a:p>
          <a:p>
            <a:pPr marL="457200" indent="-342900" algn="l">
              <a:buSzPts val="1800"/>
              <a:buChar char="●"/>
            </a:pPr>
            <a:r>
              <a:rPr lang="en"/>
              <a:t>Neural Nets at the top</a:t>
            </a:r>
            <a:endParaRPr/>
          </a:p>
          <a:p>
            <a:pPr marL="457200" indent="-342900" algn="l">
              <a:buSzPts val="1800"/>
              <a:buChar char="●"/>
            </a:pPr>
            <a:r>
              <a:rPr lang="en"/>
              <a:t>Simple Linear Regression on the bottom</a:t>
            </a:r>
            <a:endParaRPr/>
          </a:p>
          <a:p>
            <a:pPr marL="457200" indent="-342900" algn="l">
              <a:buSzPts val="1800"/>
              <a:buChar char="●"/>
            </a:pPr>
            <a:r>
              <a:rPr lang="en"/>
              <a:t>Fall back on B-Trees if data is particularly difficult to learn</a:t>
            </a:r>
            <a:endParaRPr/>
          </a:p>
        </p:txBody>
      </p:sp>
    </p:spTree>
    <p:extLst>
      <p:ext uri="{BB962C8B-B14F-4D97-AF65-F5344CB8AC3E}">
        <p14:creationId xmlns:p14="http://schemas.microsoft.com/office/powerpoint/2010/main" val="411058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806" y="1339453"/>
            <a:ext cx="5640388" cy="4144099"/>
          </a:xfrm>
          <a:prstGeom prst="rect">
            <a:avLst/>
          </a:prstGeom>
        </p:spPr>
      </p:pic>
      <p:sp>
        <p:nvSpPr>
          <p:cNvPr id="3" name="Title 2">
            <a:extLst>
              <a:ext uri="{FF2B5EF4-FFF2-40B4-BE49-F238E27FC236}">
                <a16:creationId xmlns:a16="http://schemas.microsoft.com/office/drawing/2014/main" id="{66AA7BDB-B77E-BB43-AD18-EE024944442D}"/>
              </a:ext>
            </a:extLst>
          </p:cNvPr>
          <p:cNvSpPr>
            <a:spLocks noGrp="1"/>
          </p:cNvSpPr>
          <p:nvPr>
            <p:ph type="title"/>
          </p:nvPr>
        </p:nvSpPr>
        <p:spPr/>
        <p:txBody>
          <a:bodyPr/>
          <a:lstStyle/>
          <a:p>
            <a:r>
              <a:rPr lang="en-US" dirty="0"/>
              <a:t>Persistence with NVM</a:t>
            </a:r>
          </a:p>
        </p:txBody>
      </p:sp>
    </p:spTree>
    <p:extLst>
      <p:ext uri="{BB962C8B-B14F-4D97-AF65-F5344CB8AC3E}">
        <p14:creationId xmlns:p14="http://schemas.microsoft.com/office/powerpoint/2010/main" val="23714242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Search Strategies</a:t>
            </a:r>
            <a:endParaRPr/>
          </a:p>
        </p:txBody>
      </p:sp>
      <p:sp>
        <p:nvSpPr>
          <p:cNvPr id="174" name="Google Shape;174;p28"/>
          <p:cNvSpPr txBox="1">
            <a:spLocks noGrp="1"/>
          </p:cNvSpPr>
          <p:nvPr>
            <p:ph idx="1"/>
          </p:nvPr>
        </p:nvSpPr>
        <p:spPr>
          <a:prstGeom prst="rect">
            <a:avLst/>
          </a:prstGeom>
        </p:spPr>
        <p:txBody>
          <a:bodyPr spcFirstLastPara="1" vert="horz" wrap="square" lIns="91425" tIns="91425" rIns="91425" bIns="91425" rtlCol="0" anchor="t" anchorCtr="0">
            <a:noAutofit/>
          </a:bodyPr>
          <a:lstStyle/>
          <a:p>
            <a:pPr marL="457200" indent="-342900" algn="l">
              <a:buSzPts val="1800"/>
              <a:buChar char="●"/>
            </a:pPr>
            <a:r>
              <a:rPr lang="en"/>
              <a:t>Binary Search</a:t>
            </a:r>
            <a:endParaRPr/>
          </a:p>
          <a:p>
            <a:pPr marL="457200" indent="-342900" algn="l">
              <a:buSzPts val="1800"/>
              <a:buChar char="●"/>
            </a:pPr>
            <a:r>
              <a:rPr lang="en"/>
              <a:t>Biased Quaternary Search</a:t>
            </a:r>
            <a:endParaRPr/>
          </a:p>
          <a:p>
            <a:pPr marL="457200" indent="-342900" algn="l">
              <a:buSzPts val="1800"/>
              <a:buChar char="●"/>
            </a:pPr>
            <a:r>
              <a:rPr lang="en"/>
              <a:t>Exponential Search</a:t>
            </a:r>
            <a:endParaRPr/>
          </a:p>
        </p:txBody>
      </p:sp>
    </p:spTree>
    <p:extLst>
      <p:ext uri="{BB962C8B-B14F-4D97-AF65-F5344CB8AC3E}">
        <p14:creationId xmlns:p14="http://schemas.microsoft.com/office/powerpoint/2010/main" val="3733334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Experiments with LIF, RIM </a:t>
            </a:r>
            <a:endParaRPr/>
          </a:p>
        </p:txBody>
      </p:sp>
      <p:sp>
        <p:nvSpPr>
          <p:cNvPr id="180" name="Google Shape;180;p29"/>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Four Different Datasets</a:t>
            </a:r>
            <a:endParaRPr/>
          </a:p>
          <a:p>
            <a:pPr marL="457200" indent="-342900" algn="l">
              <a:buSzPts val="1800"/>
              <a:buChar char="●"/>
            </a:pPr>
            <a:r>
              <a:rPr lang="en"/>
              <a:t>Timestamps from weblogs (200 M)</a:t>
            </a:r>
            <a:endParaRPr/>
          </a:p>
          <a:p>
            <a:pPr marL="457200" indent="-342900" algn="l">
              <a:buSzPts val="1800"/>
              <a:buChar char="●"/>
            </a:pPr>
            <a:r>
              <a:rPr lang="en"/>
              <a:t>Longitudes from Maps (200 M)</a:t>
            </a:r>
            <a:endParaRPr/>
          </a:p>
          <a:p>
            <a:pPr marL="457200" indent="-342900" algn="l">
              <a:buSzPts val="1800"/>
              <a:buChar char="●"/>
            </a:pPr>
            <a:r>
              <a:rPr lang="en"/>
              <a:t>Data sample from log-normal distribution (190 M)</a:t>
            </a:r>
            <a:endParaRPr/>
          </a:p>
          <a:p>
            <a:pPr marL="457200" indent="-342900" algn="l">
              <a:buSzPts val="1800"/>
              <a:buChar char="●"/>
            </a:pPr>
            <a:r>
              <a:rPr lang="en"/>
              <a:t>String Document IDs (10 M, non linear!)</a:t>
            </a:r>
            <a:endParaRPr/>
          </a:p>
        </p:txBody>
      </p:sp>
    </p:spTree>
    <p:extLst>
      <p:ext uri="{BB962C8B-B14F-4D97-AF65-F5344CB8AC3E}">
        <p14:creationId xmlns:p14="http://schemas.microsoft.com/office/powerpoint/2010/main" val="1476234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Experiment Results</a:t>
            </a:r>
            <a:endParaRPr/>
          </a:p>
        </p:txBody>
      </p:sp>
      <p:sp>
        <p:nvSpPr>
          <p:cNvPr id="2" name="Content Placeholder 1">
            <a:extLst>
              <a:ext uri="{FF2B5EF4-FFF2-40B4-BE49-F238E27FC236}">
                <a16:creationId xmlns:a16="http://schemas.microsoft.com/office/drawing/2014/main" id="{235F78BC-809F-C045-B806-E5DAD0D73C5D}"/>
              </a:ext>
            </a:extLst>
          </p:cNvPr>
          <p:cNvSpPr>
            <a:spLocks noGrp="1"/>
          </p:cNvSpPr>
          <p:nvPr>
            <p:ph idx="1"/>
          </p:nvPr>
        </p:nvSpPr>
        <p:spPr/>
        <p:txBody>
          <a:bodyPr/>
          <a:lstStyle/>
          <a:p>
            <a:endParaRPr lang="en-US"/>
          </a:p>
        </p:txBody>
      </p:sp>
      <p:sp>
        <p:nvSpPr>
          <p:cNvPr id="187" name="Google Shape;187;p30"/>
          <p:cNvSpPr txBox="1">
            <a:spLocks noGrp="1"/>
          </p:cNvSpPr>
          <p:nvPr>
            <p:ph type="title" idx="4294967295"/>
          </p:nvPr>
        </p:nvSpPr>
        <p:spPr>
          <a:xfrm>
            <a:off x="0" y="1303338"/>
            <a:ext cx="8521700" cy="573087"/>
          </a:xfrm>
          <a:prstGeom prst="rect">
            <a:avLst/>
          </a:prstGeom>
        </p:spPr>
        <p:txBody>
          <a:bodyPr spcFirstLastPara="1" vert="horz" wrap="square" lIns="91425" tIns="91425" rIns="91425" bIns="91425" rtlCol="0" anchor="ctr" anchorCtr="0">
            <a:noAutofit/>
          </a:bodyPr>
          <a:lstStyle/>
          <a:p>
            <a:pPr>
              <a:spcBef>
                <a:spcPts val="0"/>
              </a:spcBef>
            </a:pPr>
            <a:r>
              <a:rPr lang="en" sz="1800">
                <a:solidFill>
                  <a:schemeClr val="dk2"/>
                </a:solidFill>
              </a:rPr>
              <a:t>Integer Datasets</a:t>
            </a:r>
            <a:endParaRPr sz="1800">
              <a:solidFill>
                <a:schemeClr val="dk2"/>
              </a:solidFill>
            </a:endParaRPr>
          </a:p>
        </p:txBody>
      </p:sp>
      <p:pic>
        <p:nvPicPr>
          <p:cNvPr id="186" name="Google Shape;186;p30"/>
          <p:cNvPicPr preferRelativeResize="0"/>
          <p:nvPr/>
        </p:nvPicPr>
        <p:blipFill>
          <a:blip r:embed="rId3">
            <a:alphaModFix/>
          </a:blip>
          <a:stretch>
            <a:fillRect/>
          </a:stretch>
        </p:blipFill>
        <p:spPr>
          <a:xfrm>
            <a:off x="152400" y="1860875"/>
            <a:ext cx="8839204" cy="2422724"/>
          </a:xfrm>
          <a:prstGeom prst="rect">
            <a:avLst/>
          </a:prstGeom>
          <a:noFill/>
          <a:ln>
            <a:noFill/>
          </a:ln>
        </p:spPr>
      </p:pic>
    </p:spTree>
    <p:extLst>
      <p:ext uri="{BB962C8B-B14F-4D97-AF65-F5344CB8AC3E}">
        <p14:creationId xmlns:p14="http://schemas.microsoft.com/office/powerpoint/2010/main" val="28511742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Experiment Results</a:t>
            </a:r>
            <a:endParaRPr/>
          </a:p>
        </p:txBody>
      </p:sp>
      <p:sp>
        <p:nvSpPr>
          <p:cNvPr id="2" name="Content Placeholder 1">
            <a:extLst>
              <a:ext uri="{FF2B5EF4-FFF2-40B4-BE49-F238E27FC236}">
                <a16:creationId xmlns:a16="http://schemas.microsoft.com/office/drawing/2014/main" id="{A1333FE8-0D9E-0043-BF69-397552F1ED05}"/>
              </a:ext>
            </a:extLst>
          </p:cNvPr>
          <p:cNvSpPr>
            <a:spLocks noGrp="1"/>
          </p:cNvSpPr>
          <p:nvPr>
            <p:ph idx="1"/>
          </p:nvPr>
        </p:nvSpPr>
        <p:spPr/>
        <p:txBody>
          <a:bodyPr/>
          <a:lstStyle/>
          <a:p>
            <a:endParaRPr lang="en-US"/>
          </a:p>
        </p:txBody>
      </p:sp>
      <p:sp>
        <p:nvSpPr>
          <p:cNvPr id="193" name="Google Shape;193;p31"/>
          <p:cNvSpPr txBox="1">
            <a:spLocks noGrp="1"/>
          </p:cNvSpPr>
          <p:nvPr>
            <p:ph type="title" idx="4294967295"/>
          </p:nvPr>
        </p:nvSpPr>
        <p:spPr>
          <a:xfrm>
            <a:off x="0" y="1303338"/>
            <a:ext cx="8521700" cy="573087"/>
          </a:xfrm>
          <a:prstGeom prst="rect">
            <a:avLst/>
          </a:prstGeom>
        </p:spPr>
        <p:txBody>
          <a:bodyPr spcFirstLastPara="1" vert="horz" wrap="square" lIns="91425" tIns="91425" rIns="91425" bIns="91425" rtlCol="0" anchor="ctr" anchorCtr="0">
            <a:noAutofit/>
          </a:bodyPr>
          <a:lstStyle/>
          <a:p>
            <a:pPr>
              <a:spcBef>
                <a:spcPts val="0"/>
              </a:spcBef>
            </a:pPr>
            <a:r>
              <a:rPr lang="en" sz="1800">
                <a:solidFill>
                  <a:schemeClr val="dk2"/>
                </a:solidFill>
              </a:rPr>
              <a:t>String Datasets</a:t>
            </a:r>
            <a:endParaRPr sz="1800">
              <a:solidFill>
                <a:schemeClr val="dk2"/>
              </a:solidFill>
            </a:endParaRPr>
          </a:p>
        </p:txBody>
      </p:sp>
      <p:pic>
        <p:nvPicPr>
          <p:cNvPr id="194" name="Google Shape;194;p31"/>
          <p:cNvPicPr preferRelativeResize="0"/>
          <p:nvPr/>
        </p:nvPicPr>
        <p:blipFill>
          <a:blip r:embed="rId3">
            <a:alphaModFix/>
          </a:blip>
          <a:stretch>
            <a:fillRect/>
          </a:stretch>
        </p:blipFill>
        <p:spPr>
          <a:xfrm>
            <a:off x="1576838" y="1876175"/>
            <a:ext cx="5990324" cy="3248274"/>
          </a:xfrm>
          <a:prstGeom prst="rect">
            <a:avLst/>
          </a:prstGeom>
          <a:noFill/>
          <a:ln>
            <a:noFill/>
          </a:ln>
        </p:spPr>
      </p:pic>
    </p:spTree>
    <p:extLst>
      <p:ext uri="{BB962C8B-B14F-4D97-AF65-F5344CB8AC3E}">
        <p14:creationId xmlns:p14="http://schemas.microsoft.com/office/powerpoint/2010/main" val="34114142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Experiment Results</a:t>
            </a:r>
            <a:endParaRPr/>
          </a:p>
        </p:txBody>
      </p:sp>
      <p:sp>
        <p:nvSpPr>
          <p:cNvPr id="2" name="Content Placeholder 1">
            <a:extLst>
              <a:ext uri="{FF2B5EF4-FFF2-40B4-BE49-F238E27FC236}">
                <a16:creationId xmlns:a16="http://schemas.microsoft.com/office/drawing/2014/main" id="{00BFB2F4-705A-0D49-B120-4797CB4D7846}"/>
              </a:ext>
            </a:extLst>
          </p:cNvPr>
          <p:cNvSpPr>
            <a:spLocks noGrp="1"/>
          </p:cNvSpPr>
          <p:nvPr>
            <p:ph idx="1"/>
          </p:nvPr>
        </p:nvSpPr>
        <p:spPr/>
        <p:txBody>
          <a:bodyPr/>
          <a:lstStyle/>
          <a:p>
            <a:endParaRPr lang="en-US"/>
          </a:p>
        </p:txBody>
      </p:sp>
      <p:graphicFrame>
        <p:nvGraphicFramePr>
          <p:cNvPr id="200" name="Google Shape;200;p32"/>
          <p:cNvGraphicFramePr/>
          <p:nvPr/>
        </p:nvGraphicFramePr>
        <p:xfrm>
          <a:off x="952500" y="1905000"/>
          <a:ext cx="7239000" cy="194295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Dataset</a:t>
                      </a:r>
                      <a:endParaRPr b="1"/>
                    </a:p>
                  </a:txBody>
                  <a:tcPr marL="91425" marR="91425" marT="91425" marB="91425"/>
                </a:tc>
                <a:tc>
                  <a:txBody>
                    <a:bodyPr/>
                    <a:lstStyle/>
                    <a:p>
                      <a:pPr marL="0" lvl="0" indent="0" algn="l" rtl="0">
                        <a:spcBef>
                          <a:spcPts val="0"/>
                        </a:spcBef>
                        <a:spcAft>
                          <a:spcPts val="0"/>
                        </a:spcAft>
                        <a:buNone/>
                      </a:pPr>
                      <a:r>
                        <a:rPr lang="en" b="1"/>
                        <a:t>Memory Savings</a:t>
                      </a:r>
                      <a:endParaRPr b="1"/>
                    </a:p>
                  </a:txBody>
                  <a:tcPr marL="91425" marR="91425" marT="91425" marB="91425"/>
                </a:tc>
                <a:tc>
                  <a:txBody>
                    <a:bodyPr/>
                    <a:lstStyle/>
                    <a:p>
                      <a:pPr marL="0" lvl="0" indent="0" algn="l" rtl="0">
                        <a:spcBef>
                          <a:spcPts val="0"/>
                        </a:spcBef>
                        <a:spcAft>
                          <a:spcPts val="0"/>
                        </a:spcAft>
                        <a:buNone/>
                      </a:pPr>
                      <a:r>
                        <a:rPr lang="en" b="1"/>
                        <a:t>Speedup</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Server Logs (Timestamps)</a:t>
                      </a:r>
                      <a:endParaRPr/>
                    </a:p>
                  </a:txBody>
                  <a:tcPr marL="91425" marR="91425" marT="91425" marB="91425"/>
                </a:tc>
                <a:tc>
                  <a:txBody>
                    <a:bodyPr/>
                    <a:lstStyle/>
                    <a:p>
                      <a:pPr marL="0" lvl="0" indent="0" algn="l" rtl="0">
                        <a:spcBef>
                          <a:spcPts val="0"/>
                        </a:spcBef>
                        <a:spcAft>
                          <a:spcPts val="0"/>
                        </a:spcAft>
                        <a:buNone/>
                      </a:pPr>
                      <a:r>
                        <a:rPr lang="en"/>
                        <a:t>88%</a:t>
                      </a:r>
                      <a:endParaRPr/>
                    </a:p>
                  </a:txBody>
                  <a:tcPr marL="91425" marR="91425" marT="91425" marB="91425"/>
                </a:tc>
                <a:tc>
                  <a:txBody>
                    <a:bodyPr/>
                    <a:lstStyle/>
                    <a:p>
                      <a:pPr marL="0" lvl="0" indent="0" algn="l" rtl="0">
                        <a:spcBef>
                          <a:spcPts val="0"/>
                        </a:spcBef>
                        <a:spcAft>
                          <a:spcPts val="0"/>
                        </a:spcAft>
                        <a:buNone/>
                      </a:pPr>
                      <a:r>
                        <a:rPr lang="en"/>
                        <a:t>1.88x</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Longitudes</a:t>
                      </a:r>
                      <a:endParaRPr/>
                    </a:p>
                  </a:txBody>
                  <a:tcPr marL="91425" marR="91425" marT="91425" marB="91425"/>
                </a:tc>
                <a:tc>
                  <a:txBody>
                    <a:bodyPr/>
                    <a:lstStyle/>
                    <a:p>
                      <a:pPr marL="0" lvl="0" indent="0" algn="l" rtl="0">
                        <a:spcBef>
                          <a:spcPts val="0"/>
                        </a:spcBef>
                        <a:spcAft>
                          <a:spcPts val="0"/>
                        </a:spcAft>
                        <a:buNone/>
                      </a:pPr>
                      <a:r>
                        <a:rPr lang="en"/>
                        <a:t>99%</a:t>
                      </a:r>
                      <a:endParaRPr/>
                    </a:p>
                  </a:txBody>
                  <a:tcPr marL="91425" marR="91425" marT="91425" marB="91425"/>
                </a:tc>
                <a:tc>
                  <a:txBody>
                    <a:bodyPr/>
                    <a:lstStyle/>
                    <a:p>
                      <a:pPr marL="0" lvl="0" indent="0" algn="l" rtl="0">
                        <a:spcBef>
                          <a:spcPts val="0"/>
                        </a:spcBef>
                        <a:spcAft>
                          <a:spcPts val="0"/>
                        </a:spcAft>
                        <a:buNone/>
                      </a:pPr>
                      <a:r>
                        <a:rPr lang="en"/>
                        <a:t>2.7x</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Synthetic Log Normal Data</a:t>
                      </a:r>
                      <a:endParaRPr/>
                    </a:p>
                  </a:txBody>
                  <a:tcPr marL="91425" marR="91425" marT="91425" marB="91425"/>
                </a:tc>
                <a:tc>
                  <a:txBody>
                    <a:bodyPr/>
                    <a:lstStyle/>
                    <a:p>
                      <a:pPr marL="0" lvl="0" indent="0" algn="l" rtl="0">
                        <a:spcBef>
                          <a:spcPts val="0"/>
                        </a:spcBef>
                        <a:spcAft>
                          <a:spcPts val="0"/>
                        </a:spcAft>
                        <a:buNone/>
                      </a:pPr>
                      <a:r>
                        <a:rPr lang="en"/>
                        <a:t>88%</a:t>
                      </a:r>
                      <a:endParaRPr/>
                    </a:p>
                  </a:txBody>
                  <a:tcPr marL="91425" marR="91425" marT="91425" marB="91425"/>
                </a:tc>
                <a:tc>
                  <a:txBody>
                    <a:bodyPr/>
                    <a:lstStyle/>
                    <a:p>
                      <a:pPr marL="0" lvl="0" indent="0" algn="l" rtl="0">
                        <a:spcBef>
                          <a:spcPts val="0"/>
                        </a:spcBef>
                        <a:spcAft>
                          <a:spcPts val="0"/>
                        </a:spcAft>
                        <a:buNone/>
                      </a:pPr>
                      <a:r>
                        <a:rPr lang="en"/>
                        <a:t>1.8x</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Strings (Document IDs)</a:t>
                      </a:r>
                      <a:endParaRPr/>
                    </a:p>
                  </a:txBody>
                  <a:tcPr marL="91425" marR="91425" marT="91425" marB="91425"/>
                </a:tc>
                <a:tc>
                  <a:txBody>
                    <a:bodyPr/>
                    <a:lstStyle/>
                    <a:p>
                      <a:pPr marL="0" lvl="0" indent="0" algn="l" rtl="0">
                        <a:spcBef>
                          <a:spcPts val="0"/>
                        </a:spcBef>
                        <a:spcAft>
                          <a:spcPts val="0"/>
                        </a:spcAft>
                        <a:buNone/>
                      </a:pPr>
                      <a:r>
                        <a:rPr lang="en"/>
                        <a:t>63%</a:t>
                      </a:r>
                      <a:endParaRPr/>
                    </a:p>
                  </a:txBody>
                  <a:tcPr marL="91425" marR="91425" marT="91425" marB="91425"/>
                </a:tc>
                <a:tc>
                  <a:txBody>
                    <a:bodyPr/>
                    <a:lstStyle/>
                    <a:p>
                      <a:pPr marL="0" lvl="0" indent="0" algn="l" rtl="0">
                        <a:spcBef>
                          <a:spcPts val="0"/>
                        </a:spcBef>
                        <a:spcAft>
                          <a:spcPts val="0"/>
                        </a:spcAft>
                        <a:buNone/>
                      </a:pPr>
                      <a:r>
                        <a:rPr lang="en"/>
                        <a:t>1.1x</a:t>
                      </a:r>
                      <a:endParaRPr/>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920385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Experiment Results | Alternative Baselines</a:t>
            </a:r>
            <a:endParaRPr/>
          </a:p>
        </p:txBody>
      </p:sp>
      <p:sp>
        <p:nvSpPr>
          <p:cNvPr id="2" name="Content Placeholder 1">
            <a:extLst>
              <a:ext uri="{FF2B5EF4-FFF2-40B4-BE49-F238E27FC236}">
                <a16:creationId xmlns:a16="http://schemas.microsoft.com/office/drawing/2014/main" id="{D9A1A8F0-6072-EF43-98DF-1A6D00EEBA2D}"/>
              </a:ext>
            </a:extLst>
          </p:cNvPr>
          <p:cNvSpPr>
            <a:spLocks noGrp="1"/>
          </p:cNvSpPr>
          <p:nvPr>
            <p:ph idx="1"/>
          </p:nvPr>
        </p:nvSpPr>
        <p:spPr/>
        <p:txBody>
          <a:bodyPr/>
          <a:lstStyle/>
          <a:p>
            <a:endParaRPr lang="en-US"/>
          </a:p>
        </p:txBody>
      </p:sp>
      <p:pic>
        <p:nvPicPr>
          <p:cNvPr id="206" name="Google Shape;206;p33"/>
          <p:cNvPicPr preferRelativeResize="0"/>
          <p:nvPr/>
        </p:nvPicPr>
        <p:blipFill>
          <a:blip r:embed="rId3">
            <a:alphaModFix/>
          </a:blip>
          <a:stretch>
            <a:fillRect/>
          </a:stretch>
        </p:blipFill>
        <p:spPr>
          <a:xfrm>
            <a:off x="152401" y="1639926"/>
            <a:ext cx="8839199" cy="2315401"/>
          </a:xfrm>
          <a:prstGeom prst="rect">
            <a:avLst/>
          </a:prstGeom>
          <a:noFill/>
          <a:ln>
            <a:noFill/>
          </a:ln>
        </p:spPr>
      </p:pic>
    </p:spTree>
    <p:extLst>
      <p:ext uri="{BB962C8B-B14F-4D97-AF65-F5344CB8AC3E}">
        <p14:creationId xmlns:p14="http://schemas.microsoft.com/office/powerpoint/2010/main" val="30851825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Hashmaps | Point Index</a:t>
            </a:r>
            <a:endParaRPr/>
          </a:p>
        </p:txBody>
      </p:sp>
      <p:sp>
        <p:nvSpPr>
          <p:cNvPr id="2" name="Content Placeholder 1">
            <a:extLst>
              <a:ext uri="{FF2B5EF4-FFF2-40B4-BE49-F238E27FC236}">
                <a16:creationId xmlns:a16="http://schemas.microsoft.com/office/drawing/2014/main" id="{01B4704E-EADC-1C40-A8B6-017A5FF8A019}"/>
              </a:ext>
            </a:extLst>
          </p:cNvPr>
          <p:cNvSpPr>
            <a:spLocks noGrp="1"/>
          </p:cNvSpPr>
          <p:nvPr>
            <p:ph idx="1"/>
          </p:nvPr>
        </p:nvSpPr>
        <p:spPr/>
        <p:txBody>
          <a:bodyPr/>
          <a:lstStyle/>
          <a:p>
            <a:endParaRPr lang="en-US"/>
          </a:p>
        </p:txBody>
      </p:sp>
      <p:pic>
        <p:nvPicPr>
          <p:cNvPr id="212" name="Google Shape;212;p34"/>
          <p:cNvPicPr preferRelativeResize="0"/>
          <p:nvPr/>
        </p:nvPicPr>
        <p:blipFill>
          <a:blip r:embed="rId3">
            <a:alphaModFix/>
          </a:blip>
          <a:stretch>
            <a:fillRect/>
          </a:stretch>
        </p:blipFill>
        <p:spPr>
          <a:xfrm>
            <a:off x="1728488" y="1411351"/>
            <a:ext cx="5687032" cy="3820975"/>
          </a:xfrm>
          <a:prstGeom prst="rect">
            <a:avLst/>
          </a:prstGeom>
          <a:noFill/>
          <a:ln>
            <a:noFill/>
          </a:ln>
        </p:spPr>
      </p:pic>
    </p:spTree>
    <p:extLst>
      <p:ext uri="{BB962C8B-B14F-4D97-AF65-F5344CB8AC3E}">
        <p14:creationId xmlns:p14="http://schemas.microsoft.com/office/powerpoint/2010/main" val="664840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Innovations</a:t>
            </a:r>
            <a:endParaRPr/>
          </a:p>
        </p:txBody>
      </p:sp>
      <p:sp>
        <p:nvSpPr>
          <p:cNvPr id="218" name="Google Shape;218;p35"/>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Hashmaps as a Model</a:t>
            </a:r>
            <a:endParaRPr/>
          </a:p>
        </p:txBody>
      </p:sp>
      <p:sp>
        <p:nvSpPr>
          <p:cNvPr id="219" name="Google Shape;219;p35"/>
          <p:cNvSpPr txBox="1">
            <a:spLocks noGrp="1"/>
          </p:cNvSpPr>
          <p:nvPr>
            <p:ph type="body" idx="4294967295"/>
          </p:nvPr>
        </p:nvSpPr>
        <p:spPr>
          <a:xfrm>
            <a:off x="6040438" y="1924050"/>
            <a:ext cx="3103562" cy="2659063"/>
          </a:xfrm>
          <a:prstGeom prst="rect">
            <a:avLst/>
          </a:prstGeom>
        </p:spPr>
        <p:txBody>
          <a:bodyPr spcFirstLastPara="1" vert="horz" wrap="square" lIns="91425" tIns="91425" rIns="91425" bIns="91425" rtlCol="0" anchor="t" anchorCtr="0">
            <a:noAutofit/>
          </a:bodyPr>
          <a:lstStyle/>
          <a:p>
            <a:pPr algn="l"/>
            <a:r>
              <a:rPr lang="en"/>
              <a:t>Idea: Use Learned CDF as the Hash Function</a:t>
            </a:r>
            <a:endParaRPr/>
          </a:p>
          <a:p>
            <a:pPr algn="l"/>
            <a:endParaRPr/>
          </a:p>
          <a:p>
            <a:pPr algn="l"/>
            <a:r>
              <a:rPr lang="en"/>
              <a:t>Perfect CDF model should have </a:t>
            </a:r>
            <a:r>
              <a:rPr lang="en" b="1"/>
              <a:t>zero </a:t>
            </a:r>
            <a:r>
              <a:rPr lang="en"/>
              <a:t>collisions</a:t>
            </a:r>
            <a:endParaRPr/>
          </a:p>
          <a:p>
            <a:pPr algn="l"/>
            <a:endParaRPr/>
          </a:p>
          <a:p>
            <a:pPr algn="l"/>
            <a:r>
              <a:rPr lang="en"/>
              <a:t>Independent of type of hashmap</a:t>
            </a:r>
            <a:endParaRPr/>
          </a:p>
        </p:txBody>
      </p:sp>
      <p:pic>
        <p:nvPicPr>
          <p:cNvPr id="220" name="Google Shape;220;p35"/>
          <p:cNvPicPr preferRelativeResize="0"/>
          <p:nvPr/>
        </p:nvPicPr>
        <p:blipFill>
          <a:blip r:embed="rId3">
            <a:alphaModFix/>
          </a:blip>
          <a:stretch>
            <a:fillRect/>
          </a:stretch>
        </p:blipFill>
        <p:spPr>
          <a:xfrm>
            <a:off x="308200" y="2058675"/>
            <a:ext cx="5425000" cy="2589736"/>
          </a:xfrm>
          <a:prstGeom prst="rect">
            <a:avLst/>
          </a:prstGeom>
          <a:noFill/>
          <a:ln>
            <a:noFill/>
          </a:ln>
        </p:spPr>
      </p:pic>
    </p:spTree>
    <p:extLst>
      <p:ext uri="{BB962C8B-B14F-4D97-AF65-F5344CB8AC3E}">
        <p14:creationId xmlns:p14="http://schemas.microsoft.com/office/powerpoint/2010/main" val="408894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3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Results &amp; Takeaways</a:t>
            </a:r>
            <a:endParaRPr/>
          </a:p>
        </p:txBody>
      </p:sp>
      <p:sp>
        <p:nvSpPr>
          <p:cNvPr id="227" name="Google Shape;227;p36"/>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Control / Base: MurmurHash3-like Hash Function</a:t>
            </a:r>
            <a:endParaRPr/>
          </a:p>
          <a:p>
            <a:pPr algn="l"/>
            <a:r>
              <a:rPr lang="en"/>
              <a:t>Model: 2-Stage RMI Models, 100k models on 2nd stage, no hidden layers</a:t>
            </a:r>
            <a:endParaRPr/>
          </a:p>
        </p:txBody>
      </p:sp>
      <p:pic>
        <p:nvPicPr>
          <p:cNvPr id="226" name="Google Shape;226;p36"/>
          <p:cNvPicPr preferRelativeResize="0"/>
          <p:nvPr/>
        </p:nvPicPr>
        <p:blipFill>
          <a:blip r:embed="rId3">
            <a:alphaModFix/>
          </a:blip>
          <a:stretch>
            <a:fillRect/>
          </a:stretch>
        </p:blipFill>
        <p:spPr>
          <a:xfrm>
            <a:off x="152400" y="1455875"/>
            <a:ext cx="8839200" cy="2134272"/>
          </a:xfrm>
          <a:prstGeom prst="rect">
            <a:avLst/>
          </a:prstGeom>
          <a:noFill/>
          <a:ln>
            <a:noFill/>
          </a:ln>
        </p:spPr>
      </p:pic>
    </p:spTree>
    <p:extLst>
      <p:ext uri="{BB962C8B-B14F-4D97-AF65-F5344CB8AC3E}">
        <p14:creationId xmlns:p14="http://schemas.microsoft.com/office/powerpoint/2010/main" val="11924220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Results &amp; Takeaways</a:t>
            </a:r>
            <a:endParaRPr/>
          </a:p>
        </p:txBody>
      </p:sp>
      <p:sp>
        <p:nvSpPr>
          <p:cNvPr id="233" name="Google Shape;233;p37"/>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Conclusion: Actual benefits from reducing conflicts depends on a variety of factors (e.g. architecture, payload), complexity not guaranteed to pay off</a:t>
            </a:r>
            <a:endParaRPr/>
          </a:p>
          <a:p>
            <a:pPr algn="l"/>
            <a:endParaRPr/>
          </a:p>
          <a:p>
            <a:pPr algn="l"/>
            <a:r>
              <a:rPr lang="en"/>
              <a:t>Small Payloads - Traditional Cuckoo hashing works best</a:t>
            </a:r>
            <a:endParaRPr/>
          </a:p>
          <a:p>
            <a:pPr algn="l"/>
            <a:endParaRPr/>
          </a:p>
          <a:p>
            <a:pPr algn="l"/>
            <a:r>
              <a:rPr lang="en"/>
              <a:t>Larger Payloads + Distributed Settings - Increased latency okay when considering cache miss, conflict costs</a:t>
            </a:r>
            <a:endParaRPr/>
          </a:p>
        </p:txBody>
      </p:sp>
      <p:pic>
        <p:nvPicPr>
          <p:cNvPr id="234" name="Google Shape;234;p37"/>
          <p:cNvPicPr preferRelativeResize="0"/>
          <p:nvPr/>
        </p:nvPicPr>
        <p:blipFill>
          <a:blip r:embed="rId3">
            <a:alphaModFix/>
          </a:blip>
          <a:stretch>
            <a:fillRect/>
          </a:stretch>
        </p:blipFill>
        <p:spPr>
          <a:xfrm>
            <a:off x="152400" y="1455876"/>
            <a:ext cx="4176288" cy="3820975"/>
          </a:xfrm>
          <a:prstGeom prst="rect">
            <a:avLst/>
          </a:prstGeom>
          <a:noFill/>
          <a:ln>
            <a:noFill/>
          </a:ln>
        </p:spPr>
      </p:pic>
    </p:spTree>
    <p:extLst>
      <p:ext uri="{BB962C8B-B14F-4D97-AF65-F5344CB8AC3E}">
        <p14:creationId xmlns:p14="http://schemas.microsoft.com/office/powerpoint/2010/main" val="161983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 name="Shape 133"/>
          <p:cNvSpPr/>
          <p:nvPr/>
        </p:nvSpPr>
        <p:spPr>
          <a:xfrm>
            <a:off x="1268016" y="1302246"/>
            <a:ext cx="5440337" cy="10320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dirty="0">
                <a:solidFill>
                  <a:srgbClr val="51A7F9"/>
                </a:solidFill>
                <a:latin typeface="PT Mono"/>
                <a:ea typeface="PT Mono"/>
                <a:cs typeface="PT Mono"/>
                <a:sym typeface="PT Mono"/>
              </a:rPr>
              <a:t>/* allocate from volatile memory*/</a:t>
            </a:r>
            <a:endParaRPr sz="1172" dirty="0">
              <a:solidFill>
                <a:srgbClr val="F2913F"/>
              </a:solidFill>
              <a:latin typeface="PT Mono"/>
              <a:ea typeface="PT Mono"/>
              <a:cs typeface="PT Mono"/>
              <a:sym typeface="PT Mono"/>
            </a:endParaRPr>
          </a:p>
          <a:p>
            <a:pPr defTabSz="267873">
              <a:defRPr sz="1800"/>
            </a:pPr>
            <a:r>
              <a:rPr lang="en-US" sz="1172" dirty="0">
                <a:solidFill>
                  <a:srgbClr val="F2913F"/>
                </a:solidFill>
                <a:latin typeface="PT Mono"/>
                <a:ea typeface="PT Mono"/>
                <a:cs typeface="PT Mono"/>
                <a:sym typeface="PT Mono"/>
              </a:rPr>
              <a:t>node n</a:t>
            </a:r>
            <a:r>
              <a:rPr sz="1172" dirty="0">
                <a:solidFill>
                  <a:srgbClr val="F2913F"/>
                </a:solidFill>
                <a:latin typeface="PT Mono"/>
                <a:ea typeface="PT Mono"/>
                <a:cs typeface="PT Mono"/>
                <a:sym typeface="PT Mono"/>
              </a:rPr>
              <a:t>* = </a:t>
            </a:r>
            <a:r>
              <a:rPr sz="1172" dirty="0" err="1">
                <a:solidFill>
                  <a:srgbClr val="F2913F"/>
                </a:solidFill>
                <a:latin typeface="PT Mono"/>
                <a:ea typeface="PT Mono"/>
                <a:cs typeface="PT Mono"/>
                <a:sym typeface="PT Mono"/>
              </a:rPr>
              <a:t>malloc</a:t>
            </a:r>
            <a:r>
              <a:rPr sz="1172" dirty="0">
                <a:solidFill>
                  <a:srgbClr val="F2913F"/>
                </a:solidFill>
                <a:latin typeface="PT Mono"/>
                <a:ea typeface="PT Mono"/>
                <a:cs typeface="PT Mono"/>
                <a:sym typeface="PT Mono"/>
              </a:rPr>
              <a:t>(</a:t>
            </a:r>
            <a:r>
              <a:rPr sz="1172" dirty="0" err="1">
                <a:solidFill>
                  <a:srgbClr val="F2913F"/>
                </a:solidFill>
                <a:latin typeface="PT Mono"/>
                <a:ea typeface="PT Mono"/>
                <a:cs typeface="PT Mono"/>
                <a:sym typeface="PT Mono"/>
              </a:rPr>
              <a:t>sizeof</a:t>
            </a:r>
            <a:r>
              <a:rPr sz="1172" dirty="0">
                <a:solidFill>
                  <a:srgbClr val="F2913F"/>
                </a:solidFill>
                <a:latin typeface="PT Mono"/>
                <a:ea typeface="PT Mono"/>
                <a:cs typeface="PT Mono"/>
                <a:sym typeface="PT Mono"/>
              </a:rPr>
              <a:t>(</a:t>
            </a:r>
            <a:r>
              <a:rPr lang="is-IS" sz="1172" dirty="0">
                <a:solidFill>
                  <a:srgbClr val="F2913F"/>
                </a:solidFill>
                <a:latin typeface="PT Mono"/>
                <a:ea typeface="PT Mono"/>
                <a:cs typeface="PT Mono"/>
                <a:sym typeface="PT Mono"/>
              </a:rPr>
              <a:t>…</a:t>
            </a:r>
            <a:r>
              <a:rPr sz="1172" dirty="0">
                <a:solidFill>
                  <a:srgbClr val="F2913F"/>
                </a:solidFill>
                <a:latin typeface="PT Mono"/>
                <a:ea typeface="PT Mono"/>
                <a:cs typeface="PT Mono"/>
                <a:sym typeface="PT Mono"/>
              </a:rPr>
              <a:t>))</a:t>
            </a:r>
          </a:p>
        </p:txBody>
      </p:sp>
      <p:sp>
        <p:nvSpPr>
          <p:cNvPr id="134" name="Shape 134"/>
          <p:cNvSpPr/>
          <p:nvPr/>
        </p:nvSpPr>
        <p:spPr>
          <a:xfrm>
            <a:off x="1268016" y="2277071"/>
            <a:ext cx="2971765" cy="10320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lang="en-US" sz="1172" dirty="0">
                <a:solidFill>
                  <a:srgbClr val="F2913F"/>
                </a:solidFill>
                <a:latin typeface="PT Mono"/>
                <a:ea typeface="PT Mono"/>
                <a:cs typeface="PT Mono"/>
                <a:sym typeface="PT Mono"/>
              </a:rPr>
              <a:t>node</a:t>
            </a:r>
            <a:r>
              <a:rPr sz="1172" dirty="0">
                <a:solidFill>
                  <a:srgbClr val="F2913F"/>
                </a:solidFill>
                <a:latin typeface="PT Mono"/>
                <a:ea typeface="PT Mono"/>
                <a:cs typeface="PT Mono"/>
                <a:sym typeface="PT Mono"/>
              </a:rPr>
              <a:t>-&gt;value = </a:t>
            </a:r>
            <a:r>
              <a:rPr sz="1172" dirty="0" err="1">
                <a:solidFill>
                  <a:srgbClr val="F2913F"/>
                </a:solidFill>
                <a:latin typeface="PT Mono"/>
                <a:ea typeface="PT Mono"/>
                <a:cs typeface="PT Mono"/>
                <a:sym typeface="PT Mono"/>
              </a:rPr>
              <a:t>val</a:t>
            </a:r>
            <a:r>
              <a:rPr sz="1172" dirty="0">
                <a:solidFill>
                  <a:srgbClr val="F2913F"/>
                </a:solidFill>
                <a:latin typeface="PT Mono"/>
                <a:ea typeface="PT Mono"/>
                <a:cs typeface="PT Mono"/>
                <a:sym typeface="PT Mono"/>
              </a:rPr>
              <a:t> </a:t>
            </a:r>
            <a:r>
              <a:rPr sz="1172" dirty="0">
                <a:solidFill>
                  <a:srgbClr val="6CACDD"/>
                </a:solidFill>
                <a:latin typeface="PT Mono"/>
                <a:ea typeface="PT Mono"/>
                <a:cs typeface="PT Mono"/>
                <a:sym typeface="PT Mono"/>
              </a:rPr>
              <a:t>//volatile</a:t>
            </a:r>
            <a:endParaRPr lang="en-US" sz="1172" dirty="0">
              <a:solidFill>
                <a:srgbClr val="6CACDD"/>
              </a:solidFill>
              <a:latin typeface="PT Mono"/>
              <a:ea typeface="PT Mono"/>
              <a:cs typeface="PT Mono"/>
              <a:sym typeface="PT Mono"/>
            </a:endParaRPr>
          </a:p>
          <a:p>
            <a:pPr defTabSz="267873">
              <a:defRPr sz="1800"/>
            </a:pPr>
            <a:r>
              <a:rPr lang="en-US" sz="1172" dirty="0">
                <a:solidFill>
                  <a:srgbClr val="6CACDD"/>
                </a:solidFill>
                <a:latin typeface="PT Mono"/>
                <a:ea typeface="PT Mono"/>
                <a:cs typeface="PT Mono"/>
                <a:sym typeface="PT Mono"/>
              </a:rPr>
              <a:t>							</a:t>
            </a:r>
            <a:r>
              <a:rPr sz="1172" dirty="0">
                <a:solidFill>
                  <a:srgbClr val="6CACDD"/>
                </a:solidFill>
                <a:latin typeface="PT Mono"/>
                <a:ea typeface="PT Mono"/>
                <a:cs typeface="PT Mono"/>
                <a:sym typeface="PT Mono"/>
              </a:rPr>
              <a:t>update</a:t>
            </a:r>
          </a:p>
          <a:p>
            <a:pPr defTabSz="267873">
              <a:defRPr sz="1800"/>
            </a:pPr>
            <a:r>
              <a:rPr sz="1406" dirty="0">
                <a:latin typeface="PT Mono"/>
                <a:ea typeface="PT Mono"/>
                <a:cs typeface="PT Mono"/>
                <a:sym typeface="PT Mono"/>
              </a:rPr>
              <a:t>    </a:t>
            </a:r>
            <a:r>
              <a:rPr sz="1406" dirty="0">
                <a:solidFill>
                  <a:srgbClr val="F39019"/>
                </a:solidFill>
                <a:latin typeface="PT Mono"/>
                <a:ea typeface="PT Mono"/>
                <a:cs typeface="PT Mono"/>
                <a:sym typeface="PT Mono"/>
              </a:rPr>
              <a:t>…</a:t>
            </a:r>
          </a:p>
        </p:txBody>
      </p:sp>
      <p:sp>
        <p:nvSpPr>
          <p:cNvPr id="135" name="Shape 135"/>
          <p:cNvSpPr/>
          <p:nvPr/>
        </p:nvSpPr>
        <p:spPr>
          <a:xfrm>
            <a:off x="4796899" y="1405537"/>
            <a:ext cx="5152548" cy="871746"/>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chor="ctr">
            <a:spAutoFit/>
          </a:bodyPr>
          <a:lstStyle/>
          <a:p>
            <a:pPr defTabSz="267873">
              <a:defRPr sz="1800"/>
            </a:pPr>
            <a:r>
              <a:rPr sz="1172" dirty="0">
                <a:solidFill>
                  <a:srgbClr val="F2913F"/>
                </a:solidFill>
                <a:latin typeface="PT Mono"/>
                <a:ea typeface="PT Mono"/>
                <a:cs typeface="PT Mono"/>
                <a:sym typeface="PT Mono"/>
              </a:rPr>
              <a:t> </a:t>
            </a:r>
          </a:p>
          <a:p>
            <a:pPr defTabSz="267873">
              <a:defRPr sz="1800"/>
            </a:pPr>
            <a:r>
              <a:rPr sz="1172" dirty="0">
                <a:solidFill>
                  <a:srgbClr val="51A7F9"/>
                </a:solidFill>
                <a:latin typeface="PT Mono"/>
                <a:ea typeface="PT Mono"/>
                <a:cs typeface="PT Mono"/>
                <a:sym typeface="PT Mono"/>
              </a:rPr>
              <a:t>/* allocate from non-volatile memory*/</a:t>
            </a:r>
            <a:endParaRPr sz="1172" dirty="0">
              <a:solidFill>
                <a:srgbClr val="F2913F"/>
              </a:solidFill>
              <a:latin typeface="PT Mono"/>
              <a:ea typeface="PT Mono"/>
              <a:cs typeface="PT Mono"/>
              <a:sym typeface="PT Mono"/>
            </a:endParaRPr>
          </a:p>
          <a:p>
            <a:pPr defTabSz="267873">
              <a:defRPr sz="1800"/>
            </a:pPr>
            <a:r>
              <a:rPr lang="en-US" sz="1172" dirty="0">
                <a:solidFill>
                  <a:srgbClr val="F2913F"/>
                </a:solidFill>
                <a:latin typeface="PT Mono"/>
                <a:ea typeface="PT Mono"/>
                <a:cs typeface="PT Mono"/>
                <a:sym typeface="PT Mono"/>
              </a:rPr>
              <a:t>node n* = </a:t>
            </a:r>
            <a:r>
              <a:rPr lang="en-US" sz="1172" dirty="0" err="1">
                <a:solidFill>
                  <a:srgbClr val="F2913F"/>
                </a:solidFill>
                <a:latin typeface="PT Mono"/>
                <a:ea typeface="PT Mono"/>
                <a:cs typeface="PT Mono"/>
                <a:sym typeface="PT Mono"/>
              </a:rPr>
              <a:t>pmalloc</a:t>
            </a:r>
            <a:r>
              <a:rPr lang="en-US" sz="1172" dirty="0">
                <a:solidFill>
                  <a:srgbClr val="F2913F"/>
                </a:solidFill>
                <a:latin typeface="PT Mono"/>
                <a:ea typeface="PT Mono"/>
                <a:cs typeface="PT Mono"/>
                <a:sym typeface="PT Mono"/>
              </a:rPr>
              <a:t>(</a:t>
            </a:r>
            <a:r>
              <a:rPr lang="en-US" sz="1172" dirty="0" err="1">
                <a:solidFill>
                  <a:srgbClr val="F2913F"/>
                </a:solidFill>
                <a:latin typeface="PT Mono"/>
                <a:ea typeface="PT Mono"/>
                <a:cs typeface="PT Mono"/>
                <a:sym typeface="PT Mono"/>
              </a:rPr>
              <a:t>sizeof</a:t>
            </a:r>
            <a:r>
              <a:rPr lang="en-US" sz="1172" dirty="0">
                <a:solidFill>
                  <a:srgbClr val="F2913F"/>
                </a:solidFill>
                <a:latin typeface="PT Mono"/>
                <a:ea typeface="PT Mono"/>
                <a:cs typeface="PT Mono"/>
                <a:sym typeface="PT Mono"/>
              </a:rPr>
              <a:t>(…))</a:t>
            </a:r>
          </a:p>
          <a:p>
            <a:pPr defTabSz="267873">
              <a:defRPr sz="1800"/>
            </a:pPr>
            <a:endParaRPr sz="1758" dirty="0">
              <a:solidFill>
                <a:srgbClr val="F2913F"/>
              </a:solidFill>
              <a:latin typeface="PT Mono"/>
              <a:ea typeface="PT Mono"/>
              <a:cs typeface="PT Mono"/>
              <a:sym typeface="PT Mono"/>
            </a:endParaRPr>
          </a:p>
        </p:txBody>
      </p:sp>
      <p:sp>
        <p:nvSpPr>
          <p:cNvPr id="136" name="Shape 136"/>
          <p:cNvSpPr/>
          <p:nvPr/>
        </p:nvSpPr>
        <p:spPr>
          <a:xfrm>
            <a:off x="4830902" y="2478320"/>
            <a:ext cx="5152548" cy="8116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267873">
              <a:defRPr sz="1800"/>
            </a:pPr>
            <a:r>
              <a:rPr lang="en-US" sz="1172" dirty="0">
                <a:solidFill>
                  <a:srgbClr val="F2913F"/>
                </a:solidFill>
                <a:latin typeface="PT Mono"/>
                <a:ea typeface="PT Mono"/>
                <a:cs typeface="PT Mono"/>
                <a:sym typeface="PT Mono"/>
              </a:rPr>
              <a:t>node</a:t>
            </a:r>
            <a:r>
              <a:rPr sz="1172" dirty="0">
                <a:solidFill>
                  <a:srgbClr val="F2913F"/>
                </a:solidFill>
                <a:latin typeface="PT Mono"/>
                <a:ea typeface="PT Mono"/>
                <a:cs typeface="PT Mono"/>
                <a:sym typeface="PT Mono"/>
              </a:rPr>
              <a:t>-&gt;value = val </a:t>
            </a:r>
            <a:r>
              <a:rPr sz="1172" dirty="0">
                <a:solidFill>
                  <a:srgbClr val="6CACDD"/>
                </a:solidFill>
                <a:latin typeface="PT Mono"/>
                <a:ea typeface="PT Mono"/>
                <a:cs typeface="PT Mono"/>
                <a:sym typeface="PT Mono"/>
              </a:rPr>
              <a:t>//persistent </a:t>
            </a:r>
            <a:endParaRPr lang="en-US" sz="1172" dirty="0">
              <a:solidFill>
                <a:srgbClr val="6CACDD"/>
              </a:solidFill>
              <a:latin typeface="PT Mono"/>
              <a:ea typeface="PT Mono"/>
              <a:cs typeface="PT Mono"/>
              <a:sym typeface="PT Mono"/>
            </a:endParaRPr>
          </a:p>
          <a:p>
            <a:pPr defTabSz="267873">
              <a:defRPr sz="1800"/>
            </a:pPr>
            <a:r>
              <a:rPr lang="en-US" sz="1172" dirty="0">
                <a:solidFill>
                  <a:srgbClr val="6CACDD"/>
                </a:solidFill>
                <a:latin typeface="PT Mono"/>
                <a:ea typeface="PT Mono"/>
                <a:cs typeface="PT Mono"/>
                <a:sym typeface="PT Mono"/>
              </a:rPr>
              <a:t>                    </a:t>
            </a:r>
            <a:r>
              <a:rPr sz="1172" dirty="0">
                <a:solidFill>
                  <a:srgbClr val="6CACDD"/>
                </a:solidFill>
                <a:latin typeface="PT Mono"/>
                <a:ea typeface="PT Mono"/>
                <a:cs typeface="PT Mono"/>
                <a:sym typeface="PT Mono"/>
              </a:rPr>
              <a:t>update</a:t>
            </a:r>
          </a:p>
          <a:p>
            <a:pPr defTabSz="267873">
              <a:defRPr sz="1800"/>
            </a:pPr>
            <a:r>
              <a:rPr sz="1172" dirty="0">
                <a:latin typeface="PT Mono"/>
                <a:ea typeface="PT Mono"/>
                <a:cs typeface="PT Mono"/>
                <a:sym typeface="PT Mono"/>
              </a:rPr>
              <a:t>    </a:t>
            </a:r>
            <a:r>
              <a:rPr sz="1172" dirty="0">
                <a:solidFill>
                  <a:srgbClr val="F39019"/>
                </a:solidFill>
                <a:latin typeface="PT Mono"/>
                <a:ea typeface="PT Mono"/>
                <a:cs typeface="PT Mono"/>
                <a:sym typeface="PT Mono"/>
              </a:rPr>
              <a:t>…</a:t>
            </a:r>
            <a:endParaRPr sz="1172" dirty="0">
              <a:solidFill>
                <a:srgbClr val="F2913F"/>
              </a:solidFill>
              <a:latin typeface="PT Mono"/>
              <a:ea typeface="PT Mono"/>
              <a:cs typeface="PT Mono"/>
              <a:sym typeface="PT Mono"/>
            </a:endParaRPr>
          </a:p>
          <a:p>
            <a:pPr defTabSz="267873">
              <a:defRPr sz="1800"/>
            </a:pPr>
            <a:endParaRPr sz="1758" dirty="0">
              <a:solidFill>
                <a:srgbClr val="F2913F"/>
              </a:solidFill>
              <a:latin typeface="PT Mono"/>
              <a:ea typeface="PT Mono"/>
              <a:cs typeface="PT Mono"/>
              <a:sym typeface="PT Mono"/>
            </a:endParaRPr>
          </a:p>
        </p:txBody>
      </p:sp>
      <p:sp>
        <p:nvSpPr>
          <p:cNvPr id="137" name="Shape 137"/>
          <p:cNvSpPr/>
          <p:nvPr/>
        </p:nvSpPr>
        <p:spPr>
          <a:xfrm>
            <a:off x="4830902" y="3807569"/>
            <a:ext cx="5152548" cy="6312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defTabSz="267873">
              <a:defRPr sz="1800"/>
            </a:pPr>
            <a:r>
              <a:rPr sz="1172">
                <a:solidFill>
                  <a:srgbClr val="51A7F9"/>
                </a:solidFill>
                <a:latin typeface="PT Mono"/>
                <a:ea typeface="PT Mono"/>
                <a:cs typeface="PT Mono"/>
                <a:sym typeface="PT Mono"/>
              </a:rPr>
              <a:t>/* flush cache and commit*/</a:t>
            </a:r>
            <a:endParaRPr sz="1172">
              <a:solidFill>
                <a:srgbClr val="F2913F"/>
              </a:solidFill>
              <a:latin typeface="PT Mono"/>
              <a:ea typeface="PT Mono"/>
              <a:cs typeface="PT Mono"/>
              <a:sym typeface="PT Mono"/>
            </a:endParaRPr>
          </a:p>
          <a:p>
            <a:pPr defTabSz="267873">
              <a:defRPr sz="1800"/>
            </a:pPr>
            <a:r>
              <a:rPr sz="1172">
                <a:solidFill>
                  <a:srgbClr val="F2913F"/>
                </a:solidFill>
                <a:latin typeface="PT Mono"/>
                <a:ea typeface="PT Mono"/>
                <a:cs typeface="PT Mono"/>
                <a:sym typeface="PT Mono"/>
              </a:rPr>
              <a:t>__cache_flush + __commit</a:t>
            </a:r>
          </a:p>
          <a:p>
            <a:pPr defTabSz="267873">
              <a:defRPr sz="1800"/>
            </a:pPr>
            <a:endParaRPr sz="1758">
              <a:solidFill>
                <a:srgbClr val="F2913F"/>
              </a:solidFill>
              <a:latin typeface="PT Mono"/>
              <a:ea typeface="PT Mono"/>
              <a:cs typeface="PT Mono"/>
              <a:sym typeface="PT Mono"/>
            </a:endParaRPr>
          </a:p>
        </p:txBody>
      </p:sp>
      <p:sp>
        <p:nvSpPr>
          <p:cNvPr id="138" name="Shape 138"/>
          <p:cNvSpPr/>
          <p:nvPr/>
        </p:nvSpPr>
        <p:spPr>
          <a:xfrm>
            <a:off x="1971165" y="1139958"/>
            <a:ext cx="837089" cy="3245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a:solidFill>
                  <a:srgbClr val="F5D328"/>
                </a:solidFill>
              </a:defRPr>
            </a:lvl1pPr>
          </a:lstStyle>
          <a:p>
            <a:pPr lvl="0">
              <a:defRPr sz="1800">
                <a:solidFill>
                  <a:srgbClr val="000000"/>
                </a:solidFill>
              </a:defRPr>
            </a:pPr>
            <a:r>
              <a:rPr sz="2109" dirty="0"/>
              <a:t>Present</a:t>
            </a:r>
          </a:p>
        </p:txBody>
      </p:sp>
      <p:sp>
        <p:nvSpPr>
          <p:cNvPr id="139" name="Shape 139"/>
          <p:cNvSpPr/>
          <p:nvPr/>
        </p:nvSpPr>
        <p:spPr>
          <a:xfrm>
            <a:off x="6203950" y="1139958"/>
            <a:ext cx="559449" cy="3245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a:solidFill>
                  <a:srgbClr val="F5D328"/>
                </a:solidFill>
              </a:defRPr>
            </a:lvl1pPr>
          </a:lstStyle>
          <a:p>
            <a:pPr lvl="0">
              <a:defRPr sz="1800">
                <a:solidFill>
                  <a:srgbClr val="000000"/>
                </a:solidFill>
              </a:defRPr>
            </a:pPr>
            <a:r>
              <a:rPr sz="2109" dirty="0"/>
              <a:t>NVM</a:t>
            </a:r>
          </a:p>
        </p:txBody>
      </p:sp>
      <p:sp>
        <p:nvSpPr>
          <p:cNvPr id="140" name="Shape 140"/>
          <p:cNvSpPr/>
          <p:nvPr/>
        </p:nvSpPr>
        <p:spPr>
          <a:xfrm>
            <a:off x="1268016" y="3467695"/>
            <a:ext cx="5440337" cy="16367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dirty="0">
                <a:solidFill>
                  <a:srgbClr val="6CACDD"/>
                </a:solidFill>
                <a:latin typeface="PT Mono"/>
                <a:ea typeface="PT Mono"/>
                <a:cs typeface="PT Mono"/>
                <a:sym typeface="PT Mono"/>
              </a:rPr>
              <a:t>/* persist to block-storage*/</a:t>
            </a:r>
          </a:p>
          <a:p>
            <a:pPr defTabSz="267873">
              <a:defRPr sz="1800"/>
            </a:pPr>
            <a:r>
              <a:rPr sz="1172" dirty="0">
                <a:solidFill>
                  <a:srgbClr val="659245"/>
                </a:solidFill>
                <a:latin typeface="PT Mono"/>
                <a:ea typeface="PT Mono"/>
                <a:cs typeface="PT Mono"/>
                <a:sym typeface="PT Mono"/>
              </a:rPr>
              <a:t>char</a:t>
            </a:r>
            <a:r>
              <a:rPr sz="1172" dirty="0">
                <a:latin typeface="PT Mono"/>
                <a:ea typeface="PT Mono"/>
                <a:cs typeface="PT Mono"/>
                <a:sym typeface="PT Mono"/>
              </a:rPr>
              <a:t> </a:t>
            </a:r>
            <a:r>
              <a:rPr sz="1172" dirty="0">
                <a:solidFill>
                  <a:srgbClr val="F2913F"/>
                </a:solidFill>
                <a:latin typeface="PT Mono"/>
                <a:ea typeface="PT Mono"/>
                <a:cs typeface="PT Mono"/>
                <a:sym typeface="PT Mono"/>
              </a:rPr>
              <a:t>*buf= malloc(sizeof(</a:t>
            </a:r>
            <a:r>
              <a:rPr lang="is-IS" sz="1172" dirty="0">
                <a:solidFill>
                  <a:srgbClr val="F2913F"/>
                </a:solidFill>
                <a:latin typeface="PT Mono"/>
                <a:ea typeface="PT Mono"/>
                <a:cs typeface="PT Mono"/>
                <a:sym typeface="PT Mono"/>
              </a:rPr>
              <a:t>…</a:t>
            </a:r>
            <a:r>
              <a:rPr sz="1172" dirty="0">
                <a:solidFill>
                  <a:srgbClr val="F2913F"/>
                </a:solidFill>
                <a:latin typeface="PT Mono"/>
                <a:ea typeface="PT Mono"/>
                <a:cs typeface="PT Mono"/>
                <a:sym typeface="PT Mono"/>
              </a:rPr>
              <a:t>));</a:t>
            </a:r>
          </a:p>
          <a:p>
            <a:pPr defTabSz="267873">
              <a:defRPr sz="1800"/>
            </a:pPr>
            <a:r>
              <a:rPr sz="1172" dirty="0">
                <a:solidFill>
                  <a:srgbClr val="659245"/>
                </a:solidFill>
                <a:latin typeface="PT Mono"/>
                <a:ea typeface="PT Mono"/>
                <a:cs typeface="PT Mono"/>
                <a:sym typeface="PT Mono"/>
              </a:rPr>
              <a:t>int</a:t>
            </a:r>
            <a:r>
              <a:rPr sz="1172" dirty="0">
                <a:latin typeface="PT Mono"/>
                <a:ea typeface="PT Mono"/>
                <a:cs typeface="PT Mono"/>
                <a:sym typeface="PT Mono"/>
              </a:rPr>
              <a:t> </a:t>
            </a:r>
            <a:r>
              <a:rPr sz="1172" dirty="0">
                <a:solidFill>
                  <a:srgbClr val="F2913F"/>
                </a:solidFill>
                <a:latin typeface="PT Mono"/>
                <a:ea typeface="PT Mono"/>
                <a:cs typeface="PT Mono"/>
                <a:sym typeface="PT Mono"/>
              </a:rPr>
              <a:t>fd = open("data.db",O_WRITE);</a:t>
            </a:r>
          </a:p>
          <a:p>
            <a:pPr defTabSz="267873">
              <a:defRPr sz="1800"/>
            </a:pPr>
            <a:r>
              <a:rPr sz="1172" dirty="0">
                <a:solidFill>
                  <a:srgbClr val="F2913F"/>
                </a:solidFill>
                <a:latin typeface="PT Mono"/>
                <a:ea typeface="PT Mono"/>
                <a:cs typeface="PT Mono"/>
                <a:sym typeface="PT Mono"/>
              </a:rPr>
              <a:t>sprintf(buf,"</a:t>
            </a:r>
            <a:r>
              <a:rPr lang="is-IS" sz="1172" dirty="0">
                <a:solidFill>
                  <a:srgbClr val="F2913F"/>
                </a:solidFill>
                <a:latin typeface="PT Mono"/>
                <a:ea typeface="PT Mono"/>
                <a:cs typeface="PT Mono"/>
                <a:sym typeface="PT Mono"/>
              </a:rPr>
              <a:t>…</a:t>
            </a:r>
            <a:r>
              <a:rPr sz="1172" dirty="0">
                <a:solidFill>
                  <a:srgbClr val="F2913F"/>
                </a:solidFill>
                <a:latin typeface="PT Mono"/>
                <a:ea typeface="PT Mono"/>
                <a:cs typeface="PT Mono"/>
                <a:sym typeface="PT Mono"/>
              </a:rPr>
              <a:t>",</a:t>
            </a:r>
            <a:r>
              <a:rPr lang="en-US" sz="1172" dirty="0">
                <a:solidFill>
                  <a:srgbClr val="F2913F"/>
                </a:solidFill>
                <a:latin typeface="PT Mono"/>
                <a:ea typeface="PT Mono"/>
                <a:cs typeface="PT Mono"/>
                <a:sym typeface="PT Mono"/>
              </a:rPr>
              <a:t> node-&gt;id,</a:t>
            </a:r>
            <a:endParaRPr sz="1172" dirty="0">
              <a:solidFill>
                <a:srgbClr val="F2913F"/>
              </a:solidFill>
              <a:latin typeface="PT Mono"/>
              <a:ea typeface="PT Mono"/>
              <a:cs typeface="PT Mono"/>
              <a:sym typeface="PT Mono"/>
            </a:endParaRPr>
          </a:p>
          <a:p>
            <a:pPr defTabSz="267873">
              <a:defRPr sz="1800"/>
            </a:pPr>
            <a:r>
              <a:rPr sz="1172" dirty="0">
                <a:latin typeface="PT Mono"/>
                <a:ea typeface="PT Mono"/>
                <a:cs typeface="PT Mono"/>
                <a:sym typeface="PT Mono"/>
              </a:rPr>
              <a:t>           </a:t>
            </a:r>
            <a:r>
              <a:rPr lang="en-US" sz="1172" dirty="0">
                <a:solidFill>
                  <a:srgbClr val="F2913F"/>
                </a:solidFill>
                <a:latin typeface="PT Mono"/>
                <a:ea typeface="PT Mono"/>
                <a:cs typeface="PT Mono"/>
                <a:sym typeface="PT Mono"/>
              </a:rPr>
              <a:t>node</a:t>
            </a:r>
            <a:r>
              <a:rPr sz="1172" dirty="0">
                <a:solidFill>
                  <a:srgbClr val="F2913F"/>
                </a:solidFill>
                <a:latin typeface="PT Mono"/>
                <a:ea typeface="PT Mono"/>
                <a:cs typeface="PT Mono"/>
                <a:sym typeface="PT Mono"/>
              </a:rPr>
              <a:t>-&gt;value);</a:t>
            </a:r>
          </a:p>
          <a:p>
            <a:pPr defTabSz="267873">
              <a:defRPr sz="1800"/>
            </a:pPr>
            <a:r>
              <a:rPr sz="1172" dirty="0">
                <a:solidFill>
                  <a:srgbClr val="F2913F"/>
                </a:solidFill>
                <a:latin typeface="PT Mono"/>
                <a:ea typeface="PT Mono"/>
                <a:cs typeface="PT Mono"/>
                <a:sym typeface="PT Mono"/>
              </a:rPr>
              <a:t>write(fd, buf, sizeof(buf)); </a:t>
            </a:r>
          </a:p>
        </p:txBody>
      </p:sp>
      <p:sp>
        <p:nvSpPr>
          <p:cNvPr id="141" name="Shape 141"/>
          <p:cNvSpPr/>
          <p:nvPr/>
        </p:nvSpPr>
        <p:spPr>
          <a:xfrm>
            <a:off x="2456315" y="2015982"/>
            <a:ext cx="3431855" cy="481907"/>
          </a:xfrm>
          <a:custGeom>
            <a:avLst/>
            <a:gdLst/>
            <a:ahLst/>
            <a:cxnLst>
              <a:cxn ang="0">
                <a:pos x="wd2" y="hd2"/>
              </a:cxn>
              <a:cxn ang="5400000">
                <a:pos x="wd2" y="hd2"/>
              </a:cxn>
              <a:cxn ang="10800000">
                <a:pos x="wd2" y="hd2"/>
              </a:cxn>
              <a:cxn ang="16200000">
                <a:pos x="wd2" y="hd2"/>
              </a:cxn>
            </a:cxnLst>
            <a:rect l="0" t="0" r="r" b="b"/>
            <a:pathLst>
              <a:path w="21600" h="21391" extrusionOk="0">
                <a:moveTo>
                  <a:pt x="0" y="588"/>
                </a:moveTo>
                <a:cubicBezTo>
                  <a:pt x="3295" y="14407"/>
                  <a:pt x="7064" y="21600"/>
                  <a:pt x="10898" y="21386"/>
                </a:cubicBezTo>
                <a:cubicBezTo>
                  <a:pt x="14673" y="21175"/>
                  <a:pt x="18370" y="13787"/>
                  <a:pt x="21600" y="0"/>
                </a:cubicBezTo>
              </a:path>
            </a:pathLst>
          </a:custGeom>
          <a:ln w="38100" cap="rnd">
            <a:solidFill>
              <a:srgbClr val="F5D328"/>
            </a:solidFill>
            <a:custDash>
              <a:ds d="100000" sp="200000"/>
            </a:custDash>
            <a:miter lim="400000"/>
          </a:ln>
        </p:spPr>
        <p:txBody>
          <a:bodyPr lIns="0" tIns="0" rIns="0" bIns="0" anchor="ctr"/>
          <a:lstStyle/>
          <a:p>
            <a:pPr lvl="0">
              <a:defRPr sz="2400"/>
            </a:pPr>
            <a:endParaRPr sz="1406"/>
          </a:p>
        </p:txBody>
      </p:sp>
      <p:sp>
        <p:nvSpPr>
          <p:cNvPr id="13" name="Shape 141"/>
          <p:cNvSpPr/>
          <p:nvPr/>
        </p:nvSpPr>
        <p:spPr>
          <a:xfrm flipV="1">
            <a:off x="2456315" y="3309101"/>
            <a:ext cx="3431855" cy="495529"/>
          </a:xfrm>
          <a:custGeom>
            <a:avLst/>
            <a:gdLst/>
            <a:ahLst/>
            <a:cxnLst>
              <a:cxn ang="0">
                <a:pos x="wd2" y="hd2"/>
              </a:cxn>
              <a:cxn ang="5400000">
                <a:pos x="wd2" y="hd2"/>
              </a:cxn>
              <a:cxn ang="10800000">
                <a:pos x="wd2" y="hd2"/>
              </a:cxn>
              <a:cxn ang="16200000">
                <a:pos x="wd2" y="hd2"/>
              </a:cxn>
            </a:cxnLst>
            <a:rect l="0" t="0" r="r" b="b"/>
            <a:pathLst>
              <a:path w="21600" h="21391" extrusionOk="0">
                <a:moveTo>
                  <a:pt x="0" y="588"/>
                </a:moveTo>
                <a:cubicBezTo>
                  <a:pt x="3295" y="14407"/>
                  <a:pt x="7064" y="21600"/>
                  <a:pt x="10898" y="21386"/>
                </a:cubicBezTo>
                <a:cubicBezTo>
                  <a:pt x="14673" y="21175"/>
                  <a:pt x="18370" y="13787"/>
                  <a:pt x="21600" y="0"/>
                </a:cubicBezTo>
              </a:path>
            </a:pathLst>
          </a:custGeom>
          <a:ln w="38100" cap="rnd">
            <a:solidFill>
              <a:srgbClr val="F5D328"/>
            </a:solidFill>
            <a:custDash>
              <a:ds d="100000" sp="200000"/>
            </a:custDash>
            <a:miter lim="400000"/>
          </a:ln>
        </p:spPr>
        <p:txBody>
          <a:bodyPr lIns="0" tIns="0" rIns="0" bIns="0" anchor="ctr"/>
          <a:lstStyle/>
          <a:p>
            <a:pPr lvl="0">
              <a:defRPr sz="2400"/>
            </a:pPr>
            <a:endParaRPr sz="1406"/>
          </a:p>
        </p:txBody>
      </p:sp>
      <p:pic>
        <p:nvPicPr>
          <p:cNvPr id="14" name="programmer-filtered.jpeg"/>
          <p:cNvPicPr/>
          <p:nvPr/>
        </p:nvPicPr>
        <p:blipFill>
          <a:blip r:embed="rId2">
            <a:extLst/>
          </a:blip>
          <a:stretch>
            <a:fillRect/>
          </a:stretch>
        </p:blipFill>
        <p:spPr>
          <a:xfrm>
            <a:off x="3971550" y="2118477"/>
            <a:ext cx="694667" cy="606932"/>
          </a:xfrm>
          <a:prstGeom prst="rect">
            <a:avLst/>
          </a:prstGeom>
          <a:ln w="12700">
            <a:miter lim="400000"/>
          </a:ln>
        </p:spPr>
      </p:pic>
      <p:pic>
        <p:nvPicPr>
          <p:cNvPr id="15" name="programmer-filtered.jpeg"/>
          <p:cNvPicPr/>
          <p:nvPr/>
        </p:nvPicPr>
        <p:blipFill>
          <a:blip r:embed="rId2">
            <a:extLst/>
          </a:blip>
          <a:stretch>
            <a:fillRect/>
          </a:stretch>
        </p:blipFill>
        <p:spPr>
          <a:xfrm>
            <a:off x="4010719" y="3264481"/>
            <a:ext cx="655498" cy="572710"/>
          </a:xfrm>
          <a:prstGeom prst="rect">
            <a:avLst/>
          </a:prstGeom>
          <a:ln w="12700">
            <a:miter lim="400000"/>
          </a:ln>
        </p:spPr>
      </p:pic>
      <p:sp>
        <p:nvSpPr>
          <p:cNvPr id="2" name="Title 1">
            <a:extLst>
              <a:ext uri="{FF2B5EF4-FFF2-40B4-BE49-F238E27FC236}">
                <a16:creationId xmlns:a16="http://schemas.microsoft.com/office/drawing/2014/main" id="{D9C5E1B6-4B71-D040-8CE5-FF4DF517F941}"/>
              </a:ext>
            </a:extLst>
          </p:cNvPr>
          <p:cNvSpPr>
            <a:spLocks noGrp="1"/>
          </p:cNvSpPr>
          <p:nvPr>
            <p:ph type="title"/>
          </p:nvPr>
        </p:nvSpPr>
        <p:spPr/>
        <p:txBody>
          <a:bodyPr/>
          <a:lstStyle/>
          <a:p>
            <a:r>
              <a:rPr lang="en-US" dirty="0"/>
              <a:t>Changing Persistent Code</a:t>
            </a:r>
          </a:p>
        </p:txBody>
      </p:sp>
    </p:spTree>
    <p:extLst>
      <p:ext uri="{BB962C8B-B14F-4D97-AF65-F5344CB8AC3E}">
        <p14:creationId xmlns:p14="http://schemas.microsoft.com/office/powerpoint/2010/main" val="269504709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1"/>
                                        </p:tgtEl>
                                        <p:attrNameLst>
                                          <p:attrName>style.visibility</p:attrName>
                                        </p:attrNameLst>
                                      </p:cBhvr>
                                      <p:to>
                                        <p:strVal val="visible"/>
                                      </p:to>
                                    </p:set>
                                    <p:animEffect transition="in" filter="wipe(left)">
                                      <p:cBhvr>
                                        <p:cTn id="7" dur="2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wipe(left)">
                                      <p:cBhvr>
                                        <p:cTn id="12" dur="2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3" grpId="0"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Bloom Filter | Existence Index</a:t>
            </a:r>
            <a:endParaRPr/>
          </a:p>
        </p:txBody>
      </p:sp>
      <p:sp>
        <p:nvSpPr>
          <p:cNvPr id="2" name="Content Placeholder 1">
            <a:extLst>
              <a:ext uri="{FF2B5EF4-FFF2-40B4-BE49-F238E27FC236}">
                <a16:creationId xmlns:a16="http://schemas.microsoft.com/office/drawing/2014/main" id="{C0C13EB1-D628-7D41-9A66-20483B3B729E}"/>
              </a:ext>
            </a:extLst>
          </p:cNvPr>
          <p:cNvSpPr>
            <a:spLocks noGrp="1"/>
          </p:cNvSpPr>
          <p:nvPr>
            <p:ph idx="1"/>
          </p:nvPr>
        </p:nvSpPr>
        <p:spPr/>
        <p:txBody>
          <a:bodyPr/>
          <a:lstStyle/>
          <a:p>
            <a:endParaRPr lang="en-US"/>
          </a:p>
        </p:txBody>
      </p:sp>
      <p:pic>
        <p:nvPicPr>
          <p:cNvPr id="240" name="Google Shape;240;p38"/>
          <p:cNvPicPr preferRelativeResize="0"/>
          <p:nvPr/>
        </p:nvPicPr>
        <p:blipFill>
          <a:blip r:embed="rId3">
            <a:alphaModFix/>
          </a:blip>
          <a:stretch>
            <a:fillRect/>
          </a:stretch>
        </p:blipFill>
        <p:spPr>
          <a:xfrm>
            <a:off x="2532914" y="1478125"/>
            <a:ext cx="4078175" cy="3625050"/>
          </a:xfrm>
          <a:prstGeom prst="rect">
            <a:avLst/>
          </a:prstGeom>
          <a:noFill/>
          <a:ln>
            <a:noFill/>
          </a:ln>
        </p:spPr>
      </p:pic>
    </p:spTree>
    <p:extLst>
      <p:ext uri="{BB962C8B-B14F-4D97-AF65-F5344CB8AC3E}">
        <p14:creationId xmlns:p14="http://schemas.microsoft.com/office/powerpoint/2010/main" val="23150932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sp>
        <p:nvSpPr>
          <p:cNvPr id="245" name="Google Shape;245;p39"/>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Innovations</a:t>
            </a:r>
            <a:endParaRPr/>
          </a:p>
        </p:txBody>
      </p:sp>
      <p:sp>
        <p:nvSpPr>
          <p:cNvPr id="246" name="Google Shape;246;p39"/>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Bloom Filters as Binary Classification</a:t>
            </a:r>
            <a:endParaRPr/>
          </a:p>
        </p:txBody>
      </p:sp>
      <p:sp>
        <p:nvSpPr>
          <p:cNvPr id="247" name="Google Shape;247;p39"/>
          <p:cNvSpPr txBox="1">
            <a:spLocks noGrp="1"/>
          </p:cNvSpPr>
          <p:nvPr>
            <p:ph type="body" idx="4294967295"/>
          </p:nvPr>
        </p:nvSpPr>
        <p:spPr>
          <a:xfrm>
            <a:off x="6042025" y="1924050"/>
            <a:ext cx="3101975" cy="2659063"/>
          </a:xfrm>
          <a:prstGeom prst="rect">
            <a:avLst/>
          </a:prstGeom>
        </p:spPr>
        <p:txBody>
          <a:bodyPr spcFirstLastPara="1" vert="horz" wrap="square" lIns="91425" tIns="91425" rIns="91425" bIns="91425" rtlCol="0" anchor="t" anchorCtr="0">
            <a:noAutofit/>
          </a:bodyPr>
          <a:lstStyle/>
          <a:p>
            <a:pPr algn="l"/>
            <a:r>
              <a:rPr lang="en"/>
              <a:t>Idea: Binary Classification</a:t>
            </a:r>
            <a:endParaRPr/>
          </a:p>
          <a:p>
            <a:pPr algn="l"/>
            <a:endParaRPr/>
          </a:p>
          <a:p>
            <a:pPr algn="l"/>
            <a:r>
              <a:rPr lang="en"/>
              <a:t>Problem: False Negatives</a:t>
            </a:r>
            <a:endParaRPr/>
          </a:p>
          <a:p>
            <a:pPr algn="l"/>
            <a:endParaRPr/>
          </a:p>
          <a:p>
            <a:pPr algn="l"/>
            <a:r>
              <a:rPr lang="en"/>
              <a:t>Solution: Hybrid Model / Bloom Filter</a:t>
            </a:r>
            <a:endParaRPr/>
          </a:p>
        </p:txBody>
      </p:sp>
      <p:pic>
        <p:nvPicPr>
          <p:cNvPr id="248" name="Google Shape;248;p39"/>
          <p:cNvPicPr preferRelativeResize="0"/>
          <p:nvPr/>
        </p:nvPicPr>
        <p:blipFill>
          <a:blip r:embed="rId3">
            <a:alphaModFix/>
          </a:blip>
          <a:stretch>
            <a:fillRect/>
          </a:stretch>
        </p:blipFill>
        <p:spPr>
          <a:xfrm>
            <a:off x="425300" y="2013001"/>
            <a:ext cx="4681040" cy="3200525"/>
          </a:xfrm>
          <a:prstGeom prst="rect">
            <a:avLst/>
          </a:prstGeom>
          <a:noFill/>
          <a:ln>
            <a:noFill/>
          </a:ln>
        </p:spPr>
      </p:pic>
    </p:spTree>
    <p:extLst>
      <p:ext uri="{BB962C8B-B14F-4D97-AF65-F5344CB8AC3E}">
        <p14:creationId xmlns:p14="http://schemas.microsoft.com/office/powerpoint/2010/main" val="8641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3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Key Results &amp; Takeaways</a:t>
            </a:r>
            <a:endParaRPr/>
          </a:p>
        </p:txBody>
      </p:sp>
      <p:sp>
        <p:nvSpPr>
          <p:cNvPr id="254" name="Google Shape;254;p40"/>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a:t>Task: Determine if URLs are “good”. If bad, warn about phishing / hacked</a:t>
            </a:r>
            <a:endParaRPr/>
          </a:p>
          <a:p>
            <a:pPr algn="l"/>
            <a:r>
              <a:rPr lang="en"/>
              <a:t>Built with RNN, W is number of neurons, E is embedding size</a:t>
            </a:r>
            <a:endParaRPr/>
          </a:p>
          <a:p>
            <a:pPr algn="l"/>
            <a:endParaRPr/>
          </a:p>
          <a:p>
            <a:pPr algn="l"/>
            <a:r>
              <a:rPr lang="en">
                <a:solidFill>
                  <a:srgbClr val="6D9EEB"/>
                </a:solidFill>
              </a:rPr>
              <a:t>36% Reduction in Memory</a:t>
            </a:r>
            <a:endParaRPr>
              <a:solidFill>
                <a:srgbClr val="6D9EEB"/>
              </a:solidFill>
            </a:endParaRPr>
          </a:p>
        </p:txBody>
      </p:sp>
      <p:pic>
        <p:nvPicPr>
          <p:cNvPr id="255" name="Google Shape;255;p40"/>
          <p:cNvPicPr preferRelativeResize="0"/>
          <p:nvPr/>
        </p:nvPicPr>
        <p:blipFill>
          <a:blip r:embed="rId3">
            <a:alphaModFix/>
          </a:blip>
          <a:stretch>
            <a:fillRect/>
          </a:stretch>
        </p:blipFill>
        <p:spPr>
          <a:xfrm>
            <a:off x="3170792" y="1429725"/>
            <a:ext cx="2802407" cy="2134274"/>
          </a:xfrm>
          <a:prstGeom prst="rect">
            <a:avLst/>
          </a:prstGeom>
          <a:noFill/>
          <a:ln>
            <a:noFill/>
          </a:ln>
        </p:spPr>
      </p:pic>
    </p:spTree>
    <p:extLst>
      <p:ext uri="{BB962C8B-B14F-4D97-AF65-F5344CB8AC3E}">
        <p14:creationId xmlns:p14="http://schemas.microsoft.com/office/powerpoint/2010/main" val="22026020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Future Implications &amp; Research Potentials</a:t>
            </a:r>
            <a:endParaRPr/>
          </a:p>
        </p:txBody>
      </p:sp>
      <p:sp>
        <p:nvSpPr>
          <p:cNvPr id="261" name="Google Shape;261;p41"/>
          <p:cNvSpPr txBox="1">
            <a:spLocks noGrp="1"/>
          </p:cNvSpPr>
          <p:nvPr>
            <p:ph idx="1"/>
          </p:nvPr>
        </p:nvSpPr>
        <p:spPr>
          <a:prstGeom prst="rect">
            <a:avLst/>
          </a:prstGeom>
        </p:spPr>
        <p:txBody>
          <a:bodyPr spcFirstLastPara="1" vert="horz" wrap="square" lIns="91425" tIns="91425" rIns="91425" bIns="91425" rtlCol="0" anchor="t" anchorCtr="0">
            <a:noAutofit/>
          </a:bodyPr>
          <a:lstStyle/>
          <a:p>
            <a:pPr marL="457200" indent="-342900" algn="l">
              <a:buSzPts val="1800"/>
              <a:buChar char="●"/>
            </a:pPr>
            <a:r>
              <a:rPr lang="en" sz="2000" dirty="0"/>
              <a:t>Trees: Insertion, B-Tree Variants, when should a model be retrained? </a:t>
            </a:r>
            <a:endParaRPr sz="2000" dirty="0"/>
          </a:p>
          <a:p>
            <a:pPr marL="457200" indent="-342900" algn="l">
              <a:buSzPts val="1800"/>
              <a:buChar char="●"/>
            </a:pPr>
            <a:r>
              <a:rPr lang="en" sz="2000" dirty="0"/>
              <a:t>Joins: Estimating Cardinality (Next Paper!)</a:t>
            </a:r>
            <a:endParaRPr sz="2000" dirty="0"/>
          </a:p>
          <a:p>
            <a:pPr marL="457200" indent="-342900" algn="l">
              <a:buSzPts val="1800"/>
              <a:buChar char="●"/>
            </a:pPr>
            <a:r>
              <a:rPr lang="en" sz="2000" dirty="0"/>
              <a:t>Sorting: CDF provides approximate sort order, use sandwiched / hybrid approach alongside traditional sorting algorithms</a:t>
            </a:r>
            <a:endParaRPr sz="2000" dirty="0"/>
          </a:p>
          <a:p>
            <a:pPr marL="457200" indent="-342900" algn="l">
              <a:buSzPts val="1800"/>
              <a:buChar char="●"/>
            </a:pPr>
            <a:r>
              <a:rPr lang="en" sz="2000" dirty="0"/>
              <a:t>Modeling Data Structures or Datasets with Non-Linear Behavior</a:t>
            </a:r>
            <a:endParaRPr sz="2000" dirty="0"/>
          </a:p>
          <a:p>
            <a:pPr marL="457200" indent="-342900" algn="l">
              <a:buSzPts val="1800"/>
              <a:buChar char="●"/>
            </a:pPr>
            <a:r>
              <a:rPr lang="en" sz="2000" dirty="0"/>
              <a:t>Neural Networks for Multidimensional Indexed Structures: Creating mapping function to capture more complicated, multidimensional keys (3+ Dimensions)</a:t>
            </a:r>
            <a:endParaRPr sz="2000" dirty="0"/>
          </a:p>
          <a:p>
            <a:pPr marL="457200" indent="-342900" algn="l">
              <a:buSzPts val="1800"/>
              <a:buChar char="●"/>
            </a:pPr>
            <a:r>
              <a:rPr lang="en" sz="2000" dirty="0"/>
              <a:t>TPUs/GPUs: Run learning indices on vector processors, replace if-then statements with multiplexers.</a:t>
            </a:r>
            <a:endParaRPr sz="2000" dirty="0"/>
          </a:p>
        </p:txBody>
      </p:sp>
    </p:spTree>
    <p:extLst>
      <p:ext uri="{BB962C8B-B14F-4D97-AF65-F5344CB8AC3E}">
        <p14:creationId xmlns:p14="http://schemas.microsoft.com/office/powerpoint/2010/main" val="998869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spcBef>
                <a:spcPts val="0"/>
              </a:spcBef>
            </a:pPr>
            <a:r>
              <a:rPr lang="en"/>
              <a:t>Future Implications &amp; Research Areas</a:t>
            </a:r>
            <a:endParaRPr/>
          </a:p>
        </p:txBody>
      </p:sp>
      <p:sp>
        <p:nvSpPr>
          <p:cNvPr id="267" name="Google Shape;267;p42"/>
          <p:cNvSpPr txBox="1">
            <a:spLocks noGrp="1"/>
          </p:cNvSpPr>
          <p:nvPr>
            <p:ph idx="1"/>
          </p:nvPr>
        </p:nvSpPr>
        <p:spPr>
          <a:prstGeom prst="rect">
            <a:avLst/>
          </a:prstGeom>
        </p:spPr>
        <p:txBody>
          <a:bodyPr spcFirstLastPara="1" vert="horz" wrap="square" lIns="91425" tIns="91425" rIns="91425" bIns="91425" rtlCol="0" anchor="t" anchorCtr="0">
            <a:noAutofit/>
          </a:bodyPr>
          <a:lstStyle/>
          <a:p>
            <a:pPr algn="l"/>
            <a:r>
              <a:rPr lang="en" sz="2000" b="1" dirty="0"/>
              <a:t>Conclusions</a:t>
            </a:r>
            <a:endParaRPr sz="2000" dirty="0"/>
          </a:p>
          <a:p>
            <a:pPr marL="457200" indent="-342900" algn="l">
              <a:buSzPts val="1800"/>
              <a:buChar char="●"/>
            </a:pPr>
            <a:r>
              <a:rPr lang="en" sz="2000" dirty="0"/>
              <a:t>Benefits of learned indexes are dependent upon the usage and architecture of the data structure or algorithm in question</a:t>
            </a:r>
            <a:endParaRPr sz="2000" dirty="0"/>
          </a:p>
          <a:p>
            <a:pPr marL="457200" indent="-342900" algn="l">
              <a:buSzPts val="1800"/>
              <a:buChar char="●"/>
            </a:pPr>
            <a:r>
              <a:rPr lang="en" sz="2000" dirty="0"/>
              <a:t>Don’t necessarily replace, use traditional indexes alongside learned models</a:t>
            </a:r>
            <a:endParaRPr sz="2000" dirty="0"/>
          </a:p>
          <a:p>
            <a:pPr algn="l"/>
            <a:endParaRPr sz="2000" dirty="0"/>
          </a:p>
          <a:p>
            <a:pPr algn="l"/>
            <a:r>
              <a:rPr lang="en" sz="2000" b="1" dirty="0"/>
              <a:t>Questions</a:t>
            </a:r>
            <a:endParaRPr sz="2000" dirty="0"/>
          </a:p>
          <a:p>
            <a:pPr marL="457200" indent="-342900" algn="l">
              <a:buSzPts val="1800"/>
              <a:buChar char="●"/>
            </a:pPr>
            <a:r>
              <a:rPr lang="en" sz="2000" dirty="0"/>
              <a:t>What factors can help guide the transition from a data structure or an algorithm to an appropriate model?</a:t>
            </a:r>
            <a:endParaRPr sz="2000" dirty="0"/>
          </a:p>
          <a:p>
            <a:pPr marL="457200" indent="-342900" algn="l">
              <a:buSzPts val="1800"/>
              <a:buChar char="●"/>
            </a:pPr>
            <a:r>
              <a:rPr lang="en" sz="2000" dirty="0"/>
              <a:t>How can we effectively scale accuracy with size?</a:t>
            </a:r>
            <a:endParaRPr sz="2000" dirty="0"/>
          </a:p>
          <a:p>
            <a:pPr marL="457200" indent="-342900" algn="l">
              <a:buSzPts val="1800"/>
              <a:buChar char="●"/>
            </a:pPr>
            <a:r>
              <a:rPr lang="en" sz="2000" dirty="0"/>
              <a:t>What are some principles for designing hybrid models?</a:t>
            </a:r>
            <a:endParaRPr sz="2000" dirty="0"/>
          </a:p>
          <a:p>
            <a:pPr algn="l"/>
            <a:endParaRPr sz="2000" dirty="0"/>
          </a:p>
          <a:p>
            <a:pPr algn="l"/>
            <a:endParaRPr sz="2000" dirty="0"/>
          </a:p>
        </p:txBody>
      </p:sp>
    </p:spTree>
    <p:extLst>
      <p:ext uri="{BB962C8B-B14F-4D97-AF65-F5344CB8AC3E}">
        <p14:creationId xmlns:p14="http://schemas.microsoft.com/office/powerpoint/2010/main" val="24119940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BB3C-EC13-C647-B447-F38116BFE49D}"/>
              </a:ext>
            </a:extLst>
          </p:cNvPr>
          <p:cNvSpPr>
            <a:spLocks noGrp="1"/>
          </p:cNvSpPr>
          <p:nvPr>
            <p:ph type="title"/>
          </p:nvPr>
        </p:nvSpPr>
        <p:spPr/>
        <p:txBody>
          <a:bodyPr/>
          <a:lstStyle/>
          <a:p>
            <a:r>
              <a:rPr lang="en-US" dirty="0"/>
              <a:t>Pre-discussion design question</a:t>
            </a:r>
          </a:p>
        </p:txBody>
      </p:sp>
      <p:sp>
        <p:nvSpPr>
          <p:cNvPr id="3" name="Content Placeholder 2">
            <a:extLst>
              <a:ext uri="{FF2B5EF4-FFF2-40B4-BE49-F238E27FC236}">
                <a16:creationId xmlns:a16="http://schemas.microsoft.com/office/drawing/2014/main" id="{3EB2EC32-850C-874D-87E9-4E256AF698D9}"/>
              </a:ext>
            </a:extLst>
          </p:cNvPr>
          <p:cNvSpPr>
            <a:spLocks noGrp="1"/>
          </p:cNvSpPr>
          <p:nvPr>
            <p:ph idx="1"/>
          </p:nvPr>
        </p:nvSpPr>
        <p:spPr/>
        <p:txBody>
          <a:bodyPr/>
          <a:lstStyle/>
          <a:p>
            <a:r>
              <a:rPr lang="en-US" dirty="0"/>
              <a:t>“Learned” Operating Systems</a:t>
            </a:r>
          </a:p>
          <a:p>
            <a:pPr lvl="1"/>
            <a:r>
              <a:rPr lang="en-US" dirty="0">
                <a:hlinkClick r:id="rId2"/>
              </a:rPr>
              <a:t>https://cseweb.ucsd.edu/~yiying/LearnedOS-OSR19.pdf</a:t>
            </a:r>
            <a:endParaRPr lang="en-US" dirty="0"/>
          </a:p>
          <a:p>
            <a:pPr lvl="1"/>
            <a:r>
              <a:rPr lang="en-US" dirty="0" err="1"/>
              <a:t>Yiying</a:t>
            </a:r>
            <a:r>
              <a:rPr lang="en-US" dirty="0"/>
              <a:t> Zhang, Yutong Huang</a:t>
            </a:r>
          </a:p>
          <a:p>
            <a:r>
              <a:rPr lang="en-US" dirty="0"/>
              <a:t>Before Wednesday:</a:t>
            </a:r>
          </a:p>
          <a:p>
            <a:pPr lvl="1"/>
            <a:r>
              <a:rPr lang="en-US" dirty="0"/>
              <a:t>The paper outlines several opportunities for using machine learning in a general purpose OS. What is another way (not described in the paper) that ML might improve an OS? Submit your answer on Collab.</a:t>
            </a:r>
          </a:p>
        </p:txBody>
      </p:sp>
      <p:sp>
        <p:nvSpPr>
          <p:cNvPr id="4" name="Slide Number Placeholder 3">
            <a:extLst>
              <a:ext uri="{FF2B5EF4-FFF2-40B4-BE49-F238E27FC236}">
                <a16:creationId xmlns:a16="http://schemas.microsoft.com/office/drawing/2014/main" id="{66992E71-3A7B-4A43-8BBF-02AB3F9EDAAC}"/>
              </a:ext>
            </a:extLst>
          </p:cNvPr>
          <p:cNvSpPr>
            <a:spLocks noGrp="1"/>
          </p:cNvSpPr>
          <p:nvPr>
            <p:ph type="sldNum" sz="quarter" idx="12"/>
          </p:nvPr>
        </p:nvSpPr>
        <p:spPr/>
        <p:txBody>
          <a:bodyPr/>
          <a:lstStyle/>
          <a:p>
            <a:fld id="{5E6A3C3A-A029-4573-BC04-5DA27903A743}" type="slidenum">
              <a:rPr lang="en-US" smtClean="0"/>
              <a:t>145</a:t>
            </a:fld>
            <a:endParaRPr lang="en-US"/>
          </a:p>
        </p:txBody>
      </p:sp>
    </p:spTree>
    <p:extLst>
      <p:ext uri="{BB962C8B-B14F-4D97-AF65-F5344CB8AC3E}">
        <p14:creationId xmlns:p14="http://schemas.microsoft.com/office/powerpoint/2010/main" val="331272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207" y="1393704"/>
            <a:ext cx="8036668" cy="2580771"/>
          </a:xfrm>
          <a:prstGeom prst="rect">
            <a:avLst/>
          </a:prstGeom>
        </p:spPr>
        <p:txBody>
          <a:bodyPr wrap="square">
            <a:spAutoFit/>
          </a:bodyPr>
          <a:lstStyle/>
          <a:p>
            <a:pPr marL="334842" indent="-334842">
              <a:buFont typeface="Arial" charset="0"/>
              <a:buChar char="•"/>
            </a:pPr>
            <a:r>
              <a:rPr lang="en-US" sz="2812" dirty="0">
                <a:solidFill>
                  <a:schemeClr val="tx1">
                    <a:lumMod val="65000"/>
                    <a:lumOff val="35000"/>
                  </a:schemeClr>
                </a:solidFill>
                <a:latin typeface="Lato Light" charset="0"/>
                <a:ea typeface="Lato Light" charset="0"/>
                <a:cs typeface="Lato Light" charset="0"/>
              </a:rPr>
              <a:t>Identify data structures that should be on NVM </a:t>
            </a:r>
          </a:p>
          <a:p>
            <a:pPr marL="334842" indent="-334842">
              <a:buFont typeface="Arial" charset="0"/>
              <a:buChar char="•"/>
            </a:pPr>
            <a:r>
              <a:rPr lang="en-US" sz="2812" dirty="0">
                <a:solidFill>
                  <a:schemeClr val="tx1">
                    <a:lumMod val="65000"/>
                    <a:lumOff val="35000"/>
                  </a:schemeClr>
                </a:solidFill>
                <a:latin typeface="Lato Light" charset="0"/>
                <a:ea typeface="Lato Light" charset="0"/>
                <a:cs typeface="Lato Light" charset="0"/>
              </a:rPr>
              <a:t>Update them in a consistent manner</a:t>
            </a:r>
          </a:p>
          <a:p>
            <a:pPr algn="l"/>
            <a:endParaRPr lang="en-US" sz="1055" dirty="0">
              <a:solidFill>
                <a:schemeClr val="tx1">
                  <a:lumMod val="65000"/>
                  <a:lumOff val="35000"/>
                </a:schemeClr>
              </a:solidFill>
              <a:latin typeface="Lato" charset="0"/>
              <a:ea typeface="Lato" charset="0"/>
              <a:cs typeface="Lato" charset="0"/>
            </a:endParaRPr>
          </a:p>
          <a:p>
            <a:pPr algn="l"/>
            <a:endParaRPr lang="en-US" sz="1055" dirty="0">
              <a:solidFill>
                <a:schemeClr val="tx1">
                  <a:lumMod val="65000"/>
                  <a:lumOff val="35000"/>
                </a:schemeClr>
              </a:solidFill>
              <a:latin typeface="Lato" charset="0"/>
              <a:ea typeface="Lato" charset="0"/>
              <a:cs typeface="Lato" charset="0"/>
            </a:endParaRPr>
          </a:p>
          <a:p>
            <a:pPr algn="l"/>
            <a:r>
              <a:rPr lang="en-US" sz="2812" dirty="0" err="1">
                <a:solidFill>
                  <a:srgbClr val="FF0000"/>
                </a:solidFill>
                <a:latin typeface="Lato Light" charset="0"/>
                <a:ea typeface="Lato Light" charset="0"/>
                <a:cs typeface="Lato Light" charset="0"/>
              </a:rPr>
              <a:t>Redis</a:t>
            </a:r>
            <a:r>
              <a:rPr lang="en-US" sz="2812" dirty="0">
                <a:solidFill>
                  <a:schemeClr val="tx1">
                    <a:lumMod val="65000"/>
                    <a:lumOff val="35000"/>
                  </a:schemeClr>
                </a:solidFill>
                <a:latin typeface="Lato Light" charset="0"/>
                <a:ea typeface="Lato Light" charset="0"/>
                <a:cs typeface="Lato Light" charset="0"/>
              </a:rPr>
              <a:t>: simple key-value store (~50K LOC)</a:t>
            </a:r>
            <a:br>
              <a:rPr lang="en-US" sz="2812" dirty="0">
                <a:solidFill>
                  <a:schemeClr val="tx1">
                    <a:lumMod val="65000"/>
                    <a:lumOff val="35000"/>
                  </a:schemeClr>
                </a:solidFill>
                <a:latin typeface="Lato Light" charset="0"/>
                <a:ea typeface="Lato Light" charset="0"/>
                <a:cs typeface="Lato Light" charset="0"/>
              </a:rPr>
            </a:br>
            <a:r>
              <a:rPr lang="en-US" sz="2812" dirty="0">
                <a:solidFill>
                  <a:schemeClr val="tx1">
                    <a:lumMod val="65000"/>
                    <a:lumOff val="35000"/>
                  </a:schemeClr>
                </a:solidFill>
                <a:latin typeface="Lato Light" charset="0"/>
                <a:ea typeface="Lato Light" charset="0"/>
                <a:cs typeface="Lato Light" charset="0"/>
              </a:rPr>
              <a:t>	- </a:t>
            </a:r>
            <a:r>
              <a:rPr lang="en-US" sz="1875" dirty="0">
                <a:solidFill>
                  <a:schemeClr val="tx1">
                    <a:lumMod val="65000"/>
                    <a:lumOff val="35000"/>
                  </a:schemeClr>
                </a:solidFill>
                <a:latin typeface="Lato Light" charset="0"/>
                <a:ea typeface="Lato Light" charset="0"/>
                <a:cs typeface="Lato Light" charset="0"/>
              </a:rPr>
              <a:t>Industrial effort to port </a:t>
            </a:r>
            <a:r>
              <a:rPr lang="en-US" sz="1875" dirty="0" err="1">
                <a:solidFill>
                  <a:schemeClr val="tx1">
                    <a:lumMod val="65000"/>
                    <a:lumOff val="35000"/>
                  </a:schemeClr>
                </a:solidFill>
                <a:latin typeface="Lato Light" charset="0"/>
                <a:ea typeface="Lato Light" charset="0"/>
                <a:cs typeface="Lato Light" charset="0"/>
              </a:rPr>
              <a:t>Redis</a:t>
            </a:r>
            <a:r>
              <a:rPr lang="en-US" sz="1875" dirty="0">
                <a:solidFill>
                  <a:schemeClr val="tx1">
                    <a:lumMod val="65000"/>
                    <a:lumOff val="35000"/>
                  </a:schemeClr>
                </a:solidFill>
                <a:latin typeface="Lato Light" charset="0"/>
                <a:ea typeface="Lato Light" charset="0"/>
                <a:cs typeface="Lato Light" charset="0"/>
              </a:rPr>
              <a:t> is on-going after two years </a:t>
            </a:r>
          </a:p>
          <a:p>
            <a:pPr algn="l"/>
            <a:r>
              <a:rPr lang="en-US" sz="1875" dirty="0">
                <a:solidFill>
                  <a:schemeClr val="tx1">
                    <a:lumMod val="65000"/>
                    <a:lumOff val="35000"/>
                  </a:schemeClr>
                </a:solidFill>
                <a:latin typeface="Lato Light" charset="0"/>
                <a:ea typeface="Lato Light" charset="0"/>
                <a:cs typeface="Lato Light" charset="0"/>
              </a:rPr>
              <a:t>	</a:t>
            </a:r>
            <a:r>
              <a:rPr lang="en-US" sz="2812" dirty="0">
                <a:solidFill>
                  <a:schemeClr val="tx1">
                    <a:lumMod val="65000"/>
                    <a:lumOff val="35000"/>
                  </a:schemeClr>
                </a:solidFill>
                <a:latin typeface="Lato Light" charset="0"/>
                <a:ea typeface="Lato Light" charset="0"/>
                <a:cs typeface="Lato Light" charset="0"/>
              </a:rPr>
              <a:t>-</a:t>
            </a:r>
            <a:r>
              <a:rPr lang="en-US" sz="1875" dirty="0">
                <a:solidFill>
                  <a:schemeClr val="tx1">
                    <a:lumMod val="65000"/>
                    <a:lumOff val="35000"/>
                  </a:schemeClr>
                </a:solidFill>
                <a:latin typeface="Lato Light" charset="0"/>
                <a:ea typeface="Lato Light" charset="0"/>
                <a:cs typeface="Lato Light" charset="0"/>
              </a:rPr>
              <a:t> Open-source effort to port </a:t>
            </a:r>
            <a:r>
              <a:rPr lang="en-US" sz="1875" dirty="0" err="1">
                <a:solidFill>
                  <a:schemeClr val="tx1">
                    <a:lumMod val="65000"/>
                    <a:lumOff val="35000"/>
                  </a:schemeClr>
                </a:solidFill>
                <a:latin typeface="Lato Light" charset="0"/>
                <a:ea typeface="Lato Light" charset="0"/>
                <a:cs typeface="Lato Light" charset="0"/>
              </a:rPr>
              <a:t>Redis</a:t>
            </a:r>
            <a:r>
              <a:rPr lang="en-US" sz="1875" dirty="0">
                <a:solidFill>
                  <a:schemeClr val="tx1">
                    <a:lumMod val="65000"/>
                    <a:lumOff val="35000"/>
                  </a:schemeClr>
                </a:solidFill>
                <a:latin typeface="Lato Light" charset="0"/>
                <a:ea typeface="Lato Light" charset="0"/>
                <a:cs typeface="Lato Light" charset="0"/>
              </a:rPr>
              <a:t> has minimum functionality</a:t>
            </a:r>
          </a:p>
        </p:txBody>
      </p:sp>
      <p:sp>
        <p:nvSpPr>
          <p:cNvPr id="2" name="Title 1">
            <a:extLst>
              <a:ext uri="{FF2B5EF4-FFF2-40B4-BE49-F238E27FC236}">
                <a16:creationId xmlns:a16="http://schemas.microsoft.com/office/drawing/2014/main" id="{B28588B6-4368-DC4F-A63E-DF35A063909E}"/>
              </a:ext>
            </a:extLst>
          </p:cNvPr>
          <p:cNvSpPr>
            <a:spLocks noGrp="1"/>
          </p:cNvSpPr>
          <p:nvPr>
            <p:ph type="title"/>
          </p:nvPr>
        </p:nvSpPr>
        <p:spPr/>
        <p:txBody>
          <a:bodyPr/>
          <a:lstStyle/>
          <a:p>
            <a:r>
              <a:rPr lang="en-US" dirty="0"/>
              <a:t>Porting to NVM: Tedious</a:t>
            </a:r>
          </a:p>
        </p:txBody>
      </p:sp>
    </p:spTree>
    <p:extLst>
      <p:ext uri="{BB962C8B-B14F-4D97-AF65-F5344CB8AC3E}">
        <p14:creationId xmlns:p14="http://schemas.microsoft.com/office/powerpoint/2010/main" val="175650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877561" y="1411965"/>
            <a:ext cx="7353860" cy="2674612"/>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p>
            <a:pPr lvl="0">
              <a:defRPr sz="1800"/>
            </a:pPr>
            <a:r>
              <a:rPr lang="en-US" sz="4336" dirty="0">
                <a:solidFill>
                  <a:schemeClr val="accent1"/>
                </a:solidFill>
                <a:latin typeface="Lato Light"/>
                <a:ea typeface="Lato Light"/>
                <a:cs typeface="Lato Light"/>
                <a:sym typeface="Lato Light"/>
              </a:rPr>
              <a:t>Goal:</a:t>
            </a:r>
            <a:endParaRPr sz="4336" dirty="0">
              <a:solidFill>
                <a:srgbClr val="FF9300"/>
              </a:solidFill>
              <a:latin typeface="Lato Light"/>
              <a:ea typeface="Lato Light"/>
              <a:cs typeface="Lato Light"/>
              <a:sym typeface="Lato Light"/>
            </a:endParaRPr>
          </a:p>
          <a:p>
            <a:pPr>
              <a:defRPr sz="1800"/>
            </a:pPr>
            <a:r>
              <a:rPr lang="en-US" sz="4218" dirty="0">
                <a:solidFill>
                  <a:schemeClr val="accent2"/>
                </a:solidFill>
                <a:latin typeface="Lato Light" charset="0"/>
                <a:ea typeface="Lato Light" charset="0"/>
                <a:cs typeface="Lato Light" charset="0"/>
              </a:rPr>
              <a:t>Port existing applications to NVM with minimal programmer involvement.</a:t>
            </a:r>
          </a:p>
        </p:txBody>
      </p:sp>
    </p:spTree>
    <p:extLst>
      <p:ext uri="{BB962C8B-B14F-4D97-AF65-F5344CB8AC3E}">
        <p14:creationId xmlns:p14="http://schemas.microsoft.com/office/powerpoint/2010/main" val="27615019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19" y="1423470"/>
            <a:ext cx="7466350" cy="1066189"/>
          </a:xfrm>
          <a:prstGeom prst="rect">
            <a:avLst/>
          </a:prstGeom>
        </p:spPr>
        <p:txBody>
          <a:bodyPr wrap="square">
            <a:spAutoFit/>
          </a:bodyPr>
          <a:lstStyle/>
          <a:p>
            <a:pPr algn="l"/>
            <a:r>
              <a:rPr lang="en-US" sz="3164" dirty="0">
                <a:solidFill>
                  <a:schemeClr val="tx1">
                    <a:lumMod val="65000"/>
                    <a:lumOff val="35000"/>
                  </a:schemeClr>
                </a:solidFill>
                <a:latin typeface="Lato Light" charset="0"/>
                <a:ea typeface="Lato Light" charset="0"/>
                <a:cs typeface="Lato Light" charset="0"/>
              </a:rPr>
              <a:t>User defined source types (</a:t>
            </a:r>
            <a:r>
              <a:rPr lang="en-US" sz="3164" dirty="0" err="1">
                <a:solidFill>
                  <a:schemeClr val="tx1">
                    <a:lumMod val="65000"/>
                    <a:lumOff val="35000"/>
                  </a:schemeClr>
                </a:solidFill>
                <a:latin typeface="Lato Light" charset="0"/>
                <a:ea typeface="Lato Light" charset="0"/>
                <a:cs typeface="Lato Light" charset="0"/>
              </a:rPr>
              <a:t>structs</a:t>
            </a:r>
            <a:r>
              <a:rPr lang="en-US" sz="3164" dirty="0">
                <a:solidFill>
                  <a:schemeClr val="tx1">
                    <a:lumMod val="65000"/>
                    <a:lumOff val="35000"/>
                  </a:schemeClr>
                </a:solidFill>
                <a:latin typeface="Lato Light" charset="0"/>
                <a:ea typeface="Lato Light" charset="0"/>
                <a:cs typeface="Lato Light" charset="0"/>
              </a:rPr>
              <a:t> in C)</a:t>
            </a:r>
          </a:p>
          <a:p>
            <a:pPr algn="l"/>
            <a:r>
              <a:rPr lang="en-US" sz="3164" dirty="0">
                <a:solidFill>
                  <a:schemeClr val="tx1">
                    <a:lumMod val="65000"/>
                    <a:lumOff val="35000"/>
                  </a:schemeClr>
                </a:solidFill>
                <a:latin typeface="Lato Light" charset="0"/>
                <a:ea typeface="Lato Light" charset="0"/>
                <a:cs typeface="Lato Light" charset="0"/>
              </a:rPr>
              <a:t>that are persisted to block-storage. </a:t>
            </a:r>
          </a:p>
        </p:txBody>
      </p:sp>
      <p:sp>
        <p:nvSpPr>
          <p:cNvPr id="4" name="Shape 197"/>
          <p:cNvSpPr/>
          <p:nvPr/>
        </p:nvSpPr>
        <p:spPr>
          <a:xfrm>
            <a:off x="3246913" y="4610534"/>
            <a:ext cx="2102866" cy="663602"/>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6000">
                <a:solidFill>
                  <a:srgbClr val="FFFFFF"/>
                </a:solidFill>
                <a:latin typeface="Lato Light"/>
                <a:ea typeface="Lato Light"/>
                <a:cs typeface="Lato Light"/>
                <a:sym typeface="Lato Light"/>
              </a:defRPr>
            </a:lvl1pPr>
          </a:lstStyle>
          <a:p>
            <a:pPr lvl="0">
              <a:defRPr sz="1800">
                <a:solidFill>
                  <a:srgbClr val="000000"/>
                </a:solidFill>
              </a:defRPr>
            </a:pPr>
            <a:r>
              <a:rPr sz="2344" dirty="0"/>
              <a:t>Block Storage</a:t>
            </a:r>
          </a:p>
        </p:txBody>
      </p:sp>
      <p:sp>
        <p:nvSpPr>
          <p:cNvPr id="5" name="Shape 200"/>
          <p:cNvSpPr/>
          <p:nvPr/>
        </p:nvSpPr>
        <p:spPr>
          <a:xfrm>
            <a:off x="3767456" y="3204102"/>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0">
            <a:solidFill>
              <a:schemeClr val="tx2"/>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6" name="Shape 203"/>
          <p:cNvSpPr/>
          <p:nvPr/>
        </p:nvSpPr>
        <p:spPr>
          <a:xfrm>
            <a:off x="5349779" y="3119072"/>
            <a:ext cx="2024548" cy="348654"/>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chor="ctr">
            <a:spAutoFit/>
          </a:bodyPr>
          <a:lstStyle>
            <a:lvl1pPr>
              <a:defRPr>
                <a:solidFill>
                  <a:srgbClr val="53585F"/>
                </a:solidFill>
                <a:latin typeface="Lato Light"/>
                <a:ea typeface="Lato Light"/>
                <a:cs typeface="Lato Light"/>
                <a:sym typeface="Lato Light"/>
              </a:defRPr>
            </a:lvl1pPr>
          </a:lstStyle>
          <a:p>
            <a:pPr lvl="0">
              <a:defRPr sz="1800">
                <a:solidFill>
                  <a:srgbClr val="000000"/>
                </a:solidFill>
              </a:defRPr>
            </a:pPr>
            <a:r>
              <a:rPr sz="1875" dirty="0"/>
              <a:t>Application Code</a:t>
            </a:r>
          </a:p>
        </p:txBody>
      </p:sp>
      <p:sp>
        <p:nvSpPr>
          <p:cNvPr id="7" name="Shape 208"/>
          <p:cNvSpPr/>
          <p:nvPr/>
        </p:nvSpPr>
        <p:spPr>
          <a:xfrm rot="3272251">
            <a:off x="4646564" y="3917201"/>
            <a:ext cx="409537" cy="6314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01" y="18141"/>
                  <a:pt x="7801" y="10941"/>
                  <a:pt x="0" y="0"/>
                </a:cubicBezTo>
              </a:path>
            </a:pathLst>
          </a:custGeom>
          <a:ln w="38100" cap="rnd">
            <a:solidFill>
              <a:srgbClr val="A6AAA9"/>
            </a:solidFill>
            <a:custDash>
              <a:ds d="100000" sp="200000"/>
            </a:custDash>
            <a:miter lim="400000"/>
            <a:headEnd type="triangle"/>
          </a:ln>
        </p:spPr>
        <p:txBody>
          <a:bodyPr/>
          <a:lstStyle/>
          <a:p>
            <a:pPr lvl="0"/>
            <a:endParaRPr sz="1055"/>
          </a:p>
        </p:txBody>
      </p:sp>
      <p:sp>
        <p:nvSpPr>
          <p:cNvPr id="8" name="Shape 205"/>
          <p:cNvSpPr/>
          <p:nvPr/>
        </p:nvSpPr>
        <p:spPr>
          <a:xfrm flipH="1">
            <a:off x="3955503" y="3608804"/>
            <a:ext cx="1341" cy="1002337"/>
          </a:xfrm>
          <a:prstGeom prst="line">
            <a:avLst/>
          </a:prstGeom>
          <a:ln w="38100" cap="rnd">
            <a:solidFill>
              <a:srgbClr val="A6AAA9"/>
            </a:solidFill>
            <a:custDash>
              <a:ds d="100000" sp="200000"/>
            </a:custDash>
            <a:miter lim="400000"/>
            <a:tailEnd type="triangle"/>
          </a:ln>
        </p:spPr>
        <p:txBody>
          <a:bodyPr lIns="0" tIns="0" rIns="0" bIns="0" anchor="ctr"/>
          <a:lstStyle/>
          <a:p>
            <a:pPr lvl="0">
              <a:defRPr sz="2400"/>
            </a:pPr>
            <a:endParaRPr sz="1406"/>
          </a:p>
        </p:txBody>
      </p:sp>
      <p:sp>
        <p:nvSpPr>
          <p:cNvPr id="9" name="Shape 200"/>
          <p:cNvSpPr/>
          <p:nvPr/>
        </p:nvSpPr>
        <p:spPr>
          <a:xfrm>
            <a:off x="3087808" y="3114803"/>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10" name="Shape 200"/>
          <p:cNvSpPr/>
          <p:nvPr/>
        </p:nvSpPr>
        <p:spPr>
          <a:xfrm>
            <a:off x="4292949" y="3588961"/>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11" name="Shape 200"/>
          <p:cNvSpPr/>
          <p:nvPr/>
        </p:nvSpPr>
        <p:spPr>
          <a:xfrm>
            <a:off x="3204690" y="3708881"/>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12" name="Shape 200"/>
          <p:cNvSpPr/>
          <p:nvPr/>
        </p:nvSpPr>
        <p:spPr>
          <a:xfrm>
            <a:off x="4228839" y="2934527"/>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13" name="Shape 200"/>
          <p:cNvSpPr/>
          <p:nvPr/>
        </p:nvSpPr>
        <p:spPr>
          <a:xfrm>
            <a:off x="4897011" y="3561289"/>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0">
            <a:solidFill>
              <a:schemeClr val="tx2"/>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14" name="Shape 200"/>
          <p:cNvSpPr/>
          <p:nvPr/>
        </p:nvSpPr>
        <p:spPr>
          <a:xfrm>
            <a:off x="4791959" y="2916367"/>
            <a:ext cx="372070" cy="377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 name="Title 1">
            <a:extLst>
              <a:ext uri="{FF2B5EF4-FFF2-40B4-BE49-F238E27FC236}">
                <a16:creationId xmlns:a16="http://schemas.microsoft.com/office/drawing/2014/main" id="{61854A6C-B063-1740-9ABD-A793F6F1EB78}"/>
              </a:ext>
            </a:extLst>
          </p:cNvPr>
          <p:cNvSpPr>
            <a:spLocks noGrp="1"/>
          </p:cNvSpPr>
          <p:nvPr>
            <p:ph type="title"/>
          </p:nvPr>
        </p:nvSpPr>
        <p:spPr/>
        <p:txBody>
          <a:bodyPr>
            <a:normAutofit fontScale="90000"/>
          </a:bodyPr>
          <a:lstStyle/>
          <a:p>
            <a:r>
              <a:rPr lang="en-US" dirty="0"/>
              <a:t>Requirement: find persistent types in source</a:t>
            </a:r>
          </a:p>
        </p:txBody>
      </p:sp>
    </p:spTree>
    <p:extLst>
      <p:ext uri="{BB962C8B-B14F-4D97-AF65-F5344CB8AC3E}">
        <p14:creationId xmlns:p14="http://schemas.microsoft.com/office/powerpoint/2010/main" val="1197138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3" name="Shape 213"/>
          <p:cNvSpPr/>
          <p:nvPr/>
        </p:nvSpPr>
        <p:spPr>
          <a:xfrm>
            <a:off x="2522096" y="4263926"/>
            <a:ext cx="4099808" cy="74414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6000">
                <a:solidFill>
                  <a:srgbClr val="FFFFFF"/>
                </a:solidFill>
                <a:latin typeface="Lato Light"/>
                <a:ea typeface="Lato Light"/>
                <a:cs typeface="Lato Light"/>
                <a:sym typeface="Lato Light"/>
              </a:defRPr>
            </a:lvl1pPr>
          </a:lstStyle>
          <a:p>
            <a:pPr lvl="0">
              <a:defRPr sz="1800">
                <a:solidFill>
                  <a:srgbClr val="000000"/>
                </a:solidFill>
              </a:defRPr>
            </a:pPr>
            <a:r>
              <a:rPr sz="3515"/>
              <a:t>Block Storage</a:t>
            </a:r>
          </a:p>
        </p:txBody>
      </p:sp>
      <p:sp>
        <p:nvSpPr>
          <p:cNvPr id="214" name="Shape 214"/>
          <p:cNvSpPr/>
          <p:nvPr/>
        </p:nvSpPr>
        <p:spPr>
          <a:xfrm>
            <a:off x="2814956" y="107900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15" name="Shape 215"/>
          <p:cNvSpPr/>
          <p:nvPr/>
        </p:nvSpPr>
        <p:spPr>
          <a:xfrm>
            <a:off x="3774897" y="163539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16" name="Shape 216"/>
          <p:cNvSpPr/>
          <p:nvPr/>
        </p:nvSpPr>
        <p:spPr>
          <a:xfrm>
            <a:off x="2814956" y="250031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17" name="Shape 217"/>
          <p:cNvSpPr/>
          <p:nvPr/>
        </p:nvSpPr>
        <p:spPr>
          <a:xfrm>
            <a:off x="4199930" y="773906"/>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18" name="Shape 218"/>
          <p:cNvSpPr/>
          <p:nvPr/>
        </p:nvSpPr>
        <p:spPr>
          <a:xfrm>
            <a:off x="5352476" y="163539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19" name="Shape 219"/>
          <p:cNvSpPr/>
          <p:nvPr/>
        </p:nvSpPr>
        <p:spPr>
          <a:xfrm>
            <a:off x="5110145" y="724372"/>
            <a:ext cx="2024548" cy="709265"/>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chor="ctr">
            <a:spAutoFit/>
          </a:bodyPr>
          <a:lstStyle>
            <a:lvl1pPr>
              <a:defRPr>
                <a:solidFill>
                  <a:srgbClr val="53585F"/>
                </a:solidFill>
                <a:latin typeface="Lato Light"/>
                <a:ea typeface="Lato Light"/>
                <a:cs typeface="Lato Light"/>
                <a:sym typeface="Lato Light"/>
              </a:defRPr>
            </a:lvl1pPr>
          </a:lstStyle>
          <a:p>
            <a:pPr lvl="0">
              <a:defRPr sz="1800">
                <a:solidFill>
                  <a:srgbClr val="000000"/>
                </a:solidFill>
              </a:defRPr>
            </a:pPr>
            <a:r>
              <a:rPr sz="2109"/>
              <a:t>Application Code</a:t>
            </a:r>
          </a:p>
        </p:txBody>
      </p:sp>
      <p:sp>
        <p:nvSpPr>
          <p:cNvPr id="224" name="Shape 224"/>
          <p:cNvSpPr/>
          <p:nvPr/>
        </p:nvSpPr>
        <p:spPr>
          <a:xfrm>
            <a:off x="4667268" y="1524906"/>
            <a:ext cx="976929" cy="27067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01" y="18141"/>
                  <a:pt x="7801" y="10941"/>
                  <a:pt x="0" y="0"/>
                </a:cubicBezTo>
              </a:path>
            </a:pathLst>
          </a:custGeom>
          <a:ln w="38100" cap="rnd">
            <a:solidFill>
              <a:srgbClr val="A6AAA9"/>
            </a:solidFill>
            <a:custDash>
              <a:ds d="100000" sp="200000"/>
            </a:custDash>
            <a:miter lim="400000"/>
            <a:headEnd type="triangle"/>
          </a:ln>
        </p:spPr>
        <p:txBody>
          <a:bodyPr/>
          <a:lstStyle/>
          <a:p>
            <a:pPr lvl="0"/>
            <a:endParaRPr sz="1055"/>
          </a:p>
        </p:txBody>
      </p:sp>
      <p:sp>
        <p:nvSpPr>
          <p:cNvPr id="221" name="Shape 221"/>
          <p:cNvSpPr/>
          <p:nvPr/>
        </p:nvSpPr>
        <p:spPr>
          <a:xfrm>
            <a:off x="5679897" y="258717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22" name="Shape 222"/>
          <p:cNvSpPr/>
          <p:nvPr/>
        </p:nvSpPr>
        <p:spPr>
          <a:xfrm>
            <a:off x="4199930" y="258717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23" name="Shape 223"/>
          <p:cNvSpPr/>
          <p:nvPr/>
        </p:nvSpPr>
        <p:spPr>
          <a:xfrm>
            <a:off x="3037602" y="3582425"/>
            <a:ext cx="2908893" cy="464568"/>
          </a:xfrm>
          <a:prstGeom prst="roundRect">
            <a:avLst>
              <a:gd name="adj" fmla="val 20015"/>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write system call</a:t>
            </a:r>
          </a:p>
        </p:txBody>
      </p:sp>
    </p:spTree>
    <p:extLst>
      <p:ext uri="{BB962C8B-B14F-4D97-AF65-F5344CB8AC3E}">
        <p14:creationId xmlns:p14="http://schemas.microsoft.com/office/powerpoint/2010/main" val="30758983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4"/>
                                        </p:tgtEl>
                                        <p:attrNameLst>
                                          <p:attrName>style.visibility</p:attrName>
                                        </p:attrNameLst>
                                      </p:cBhvr>
                                      <p:to>
                                        <p:strVal val="visible"/>
                                      </p:to>
                                    </p:set>
                                    <p:animEffect transition="in" filter="wipe(left)">
                                      <p:cBhvr>
                                        <p:cTn id="7" dur="3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advAuto="0"/>
      <p:bldP spid="22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6" name="Shape 226"/>
          <p:cNvSpPr/>
          <p:nvPr/>
        </p:nvSpPr>
        <p:spPr>
          <a:xfrm>
            <a:off x="1348999" y="1066446"/>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27" name="Shape 227"/>
          <p:cNvSpPr/>
          <p:nvPr/>
        </p:nvSpPr>
        <p:spPr>
          <a:xfrm>
            <a:off x="2308940" y="1622837"/>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28" name="Shape 228"/>
          <p:cNvSpPr/>
          <p:nvPr/>
        </p:nvSpPr>
        <p:spPr>
          <a:xfrm>
            <a:off x="1348999" y="248775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29" name="Shape 229"/>
          <p:cNvSpPr/>
          <p:nvPr/>
        </p:nvSpPr>
        <p:spPr>
          <a:xfrm>
            <a:off x="2733972" y="761349"/>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30" name="Shape 230"/>
          <p:cNvSpPr/>
          <p:nvPr/>
        </p:nvSpPr>
        <p:spPr>
          <a:xfrm>
            <a:off x="3886519" y="1622837"/>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31" name="Shape 231"/>
          <p:cNvSpPr/>
          <p:nvPr/>
        </p:nvSpPr>
        <p:spPr>
          <a:xfrm>
            <a:off x="4213940" y="257461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32" name="Shape 232"/>
          <p:cNvSpPr/>
          <p:nvPr/>
        </p:nvSpPr>
        <p:spPr>
          <a:xfrm>
            <a:off x="2733972" y="257461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33" name="Shape 233"/>
          <p:cNvSpPr/>
          <p:nvPr/>
        </p:nvSpPr>
        <p:spPr>
          <a:xfrm>
            <a:off x="1571645" y="3569867"/>
            <a:ext cx="2908893" cy="464569"/>
          </a:xfrm>
          <a:prstGeom prst="roundRect">
            <a:avLst>
              <a:gd name="adj" fmla="val 2001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write system call</a:t>
            </a:r>
          </a:p>
        </p:txBody>
      </p:sp>
      <p:sp>
        <p:nvSpPr>
          <p:cNvPr id="235" name="Shape 235"/>
          <p:cNvSpPr/>
          <p:nvPr/>
        </p:nvSpPr>
        <p:spPr>
          <a:xfrm>
            <a:off x="5353348" y="2723555"/>
            <a:ext cx="5440337" cy="16367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dirty="0">
                <a:solidFill>
                  <a:srgbClr val="6CACDD"/>
                </a:solidFill>
                <a:latin typeface="PT Mono"/>
                <a:ea typeface="PT Mono"/>
                <a:cs typeface="PT Mono"/>
                <a:sym typeface="PT Mono"/>
              </a:rPr>
              <a:t>/* persist to block-storage*/</a:t>
            </a:r>
          </a:p>
          <a:p>
            <a:pPr defTabSz="267873">
              <a:defRPr sz="1800"/>
            </a:pPr>
            <a:r>
              <a:rPr sz="1172" dirty="0">
                <a:solidFill>
                  <a:srgbClr val="659245"/>
                </a:solidFill>
                <a:latin typeface="PT Mono"/>
                <a:ea typeface="PT Mono"/>
                <a:cs typeface="PT Mono"/>
                <a:sym typeface="PT Mono"/>
              </a:rPr>
              <a:t>char</a:t>
            </a:r>
            <a:r>
              <a:rPr sz="1172" dirty="0">
                <a:latin typeface="PT Mono"/>
                <a:ea typeface="PT Mono"/>
                <a:cs typeface="PT Mono"/>
                <a:sym typeface="PT Mono"/>
              </a:rPr>
              <a:t> </a:t>
            </a:r>
            <a:r>
              <a:rPr sz="1172" dirty="0">
                <a:solidFill>
                  <a:srgbClr val="F2913F"/>
                </a:solidFill>
                <a:latin typeface="PT Mono"/>
                <a:ea typeface="PT Mono"/>
                <a:cs typeface="PT Mono"/>
                <a:sym typeface="PT Mono"/>
              </a:rPr>
              <a:t>*buf= malloc(…))</a:t>
            </a:r>
          </a:p>
          <a:p>
            <a:pPr defTabSz="267873">
              <a:defRPr sz="1800"/>
            </a:pPr>
            <a:r>
              <a:rPr sz="1172" dirty="0">
                <a:solidFill>
                  <a:srgbClr val="659245"/>
                </a:solidFill>
                <a:latin typeface="PT Mono"/>
                <a:ea typeface="PT Mono"/>
                <a:cs typeface="PT Mono"/>
                <a:sym typeface="PT Mono"/>
              </a:rPr>
              <a:t>int</a:t>
            </a:r>
            <a:r>
              <a:rPr sz="1172" dirty="0">
                <a:latin typeface="PT Mono"/>
                <a:ea typeface="PT Mono"/>
                <a:cs typeface="PT Mono"/>
                <a:sym typeface="PT Mono"/>
              </a:rPr>
              <a:t> </a:t>
            </a:r>
            <a:r>
              <a:rPr sz="1172" dirty="0">
                <a:solidFill>
                  <a:srgbClr val="F2913F"/>
                </a:solidFill>
                <a:latin typeface="PT Mono"/>
                <a:ea typeface="PT Mono"/>
                <a:cs typeface="PT Mono"/>
                <a:sym typeface="PT Mono"/>
              </a:rPr>
              <a:t>fd = open(…)</a:t>
            </a:r>
          </a:p>
          <a:p>
            <a:pPr defTabSz="267873">
              <a:defRPr sz="1800"/>
            </a:pPr>
            <a:endParaRPr sz="1172" dirty="0">
              <a:solidFill>
                <a:srgbClr val="F2913F"/>
              </a:solidFill>
              <a:latin typeface="PT Mono"/>
              <a:ea typeface="PT Mono"/>
              <a:cs typeface="PT Mono"/>
              <a:sym typeface="PT Mono"/>
            </a:endParaRPr>
          </a:p>
          <a:p>
            <a:pPr defTabSz="267873">
              <a:defRPr sz="1800"/>
            </a:pPr>
            <a:r>
              <a:rPr sz="1172" dirty="0">
                <a:solidFill>
                  <a:srgbClr val="F2913F"/>
                </a:solidFill>
                <a:latin typeface="PT Mono"/>
                <a:ea typeface="PT Mono"/>
                <a:cs typeface="PT Mono"/>
                <a:sym typeface="PT Mono"/>
              </a:rPr>
              <a:t>sprintf(buf,”…”,</a:t>
            </a:r>
            <a:r>
              <a:rPr lang="en-US" sz="1172" dirty="0">
                <a:solidFill>
                  <a:srgbClr val="F2913F"/>
                </a:solidFill>
                <a:latin typeface="PT Mono"/>
                <a:ea typeface="PT Mono"/>
                <a:cs typeface="PT Mono"/>
                <a:sym typeface="PT Mono"/>
              </a:rPr>
              <a:t>node</a:t>
            </a:r>
            <a:r>
              <a:rPr sz="1172" dirty="0">
                <a:solidFill>
                  <a:srgbClr val="F2913F"/>
                </a:solidFill>
                <a:latin typeface="PT Mono"/>
                <a:ea typeface="PT Mono"/>
                <a:cs typeface="PT Mono"/>
                <a:sym typeface="PT Mono"/>
              </a:rPr>
              <a:t>-&gt;value)</a:t>
            </a:r>
          </a:p>
          <a:p>
            <a:pPr defTabSz="267873">
              <a:defRPr sz="1800"/>
            </a:pPr>
            <a:endParaRPr sz="1172" dirty="0">
              <a:solidFill>
                <a:srgbClr val="F2913F"/>
              </a:solidFill>
              <a:latin typeface="PT Mono"/>
              <a:ea typeface="PT Mono"/>
              <a:cs typeface="PT Mono"/>
              <a:sym typeface="PT Mono"/>
            </a:endParaRPr>
          </a:p>
          <a:p>
            <a:pPr defTabSz="267873">
              <a:defRPr sz="1800"/>
            </a:pPr>
            <a:r>
              <a:rPr sz="1172" dirty="0">
                <a:solidFill>
                  <a:srgbClr val="F2913F"/>
                </a:solidFill>
                <a:latin typeface="PT Mono"/>
                <a:ea typeface="PT Mono"/>
                <a:cs typeface="PT Mono"/>
                <a:sym typeface="PT Mono"/>
              </a:rPr>
              <a:t>write(fd, buf, …)</a:t>
            </a:r>
          </a:p>
        </p:txBody>
      </p:sp>
      <p:sp>
        <p:nvSpPr>
          <p:cNvPr id="236" name="Shape 236"/>
          <p:cNvSpPr/>
          <p:nvPr/>
        </p:nvSpPr>
        <p:spPr>
          <a:xfrm>
            <a:off x="5271492" y="714375"/>
            <a:ext cx="5440337" cy="10320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lang="en-US" sz="1172" dirty="0">
                <a:solidFill>
                  <a:srgbClr val="F2913F"/>
                </a:solidFill>
                <a:latin typeface="PT Mono"/>
                <a:ea typeface="PT Mono"/>
                <a:cs typeface="PT Mono"/>
                <a:sym typeface="PT Mono"/>
              </a:rPr>
              <a:t>node </a:t>
            </a:r>
            <a:r>
              <a:rPr sz="1172" dirty="0">
                <a:solidFill>
                  <a:srgbClr val="F2913F"/>
                </a:solidFill>
                <a:latin typeface="PT Mono"/>
                <a:ea typeface="PT Mono"/>
                <a:cs typeface="PT Mono"/>
                <a:sym typeface="PT Mono"/>
              </a:rPr>
              <a:t>*</a:t>
            </a:r>
            <a:r>
              <a:rPr lang="en-US" sz="1172" dirty="0">
                <a:solidFill>
                  <a:srgbClr val="F2913F"/>
                </a:solidFill>
                <a:latin typeface="PT Mono"/>
                <a:ea typeface="PT Mono"/>
                <a:cs typeface="PT Mono"/>
                <a:sym typeface="PT Mono"/>
              </a:rPr>
              <a:t>n</a:t>
            </a:r>
            <a:r>
              <a:rPr sz="1172" dirty="0">
                <a:solidFill>
                  <a:srgbClr val="F2913F"/>
                </a:solidFill>
                <a:latin typeface="PT Mono"/>
                <a:ea typeface="PT Mono"/>
                <a:cs typeface="PT Mono"/>
                <a:sym typeface="PT Mono"/>
              </a:rPr>
              <a:t> = </a:t>
            </a:r>
            <a:r>
              <a:rPr sz="1172" dirty="0" err="1">
                <a:solidFill>
                  <a:srgbClr val="F2913F"/>
                </a:solidFill>
                <a:latin typeface="PT Mono"/>
                <a:ea typeface="PT Mono"/>
                <a:cs typeface="PT Mono"/>
                <a:sym typeface="PT Mono"/>
              </a:rPr>
              <a:t>malloc</a:t>
            </a:r>
            <a:r>
              <a:rPr sz="1172" dirty="0">
                <a:solidFill>
                  <a:srgbClr val="F2913F"/>
                </a:solidFill>
                <a:latin typeface="PT Mono"/>
                <a:ea typeface="PT Mono"/>
                <a:cs typeface="PT Mono"/>
                <a:sym typeface="PT Mono"/>
              </a:rPr>
              <a:t>(</a:t>
            </a:r>
            <a:r>
              <a:rPr sz="1172" dirty="0" err="1">
                <a:solidFill>
                  <a:srgbClr val="F2913F"/>
                </a:solidFill>
                <a:latin typeface="PT Mono"/>
                <a:ea typeface="PT Mono"/>
                <a:cs typeface="PT Mono"/>
                <a:sym typeface="PT Mono"/>
              </a:rPr>
              <a:t>sizeof</a:t>
            </a:r>
            <a:r>
              <a:rPr sz="1172" dirty="0">
                <a:solidFill>
                  <a:srgbClr val="F2913F"/>
                </a:solidFill>
                <a:latin typeface="PT Mono"/>
                <a:ea typeface="PT Mono"/>
                <a:cs typeface="PT Mono"/>
                <a:sym typeface="PT Mono"/>
              </a:rPr>
              <a:t>(</a:t>
            </a:r>
            <a:r>
              <a:rPr lang="en-US" sz="1172" dirty="0">
                <a:solidFill>
                  <a:srgbClr val="F2913F"/>
                </a:solidFill>
                <a:latin typeface="PT Mono"/>
                <a:ea typeface="PT Mono"/>
                <a:cs typeface="PT Mono"/>
                <a:sym typeface="PT Mono"/>
              </a:rPr>
              <a:t>node</a:t>
            </a:r>
            <a:r>
              <a:rPr sz="1172" dirty="0">
                <a:solidFill>
                  <a:srgbClr val="F2913F"/>
                </a:solidFill>
                <a:latin typeface="PT Mono"/>
                <a:ea typeface="PT Mono"/>
                <a:cs typeface="PT Mono"/>
                <a:sym typeface="PT Mono"/>
              </a:rPr>
              <a:t>))</a:t>
            </a:r>
          </a:p>
        </p:txBody>
      </p:sp>
      <p:sp>
        <p:nvSpPr>
          <p:cNvPr id="237" name="Shape 237"/>
          <p:cNvSpPr/>
          <p:nvPr/>
        </p:nvSpPr>
        <p:spPr>
          <a:xfrm>
            <a:off x="5271492" y="1265039"/>
            <a:ext cx="5440337" cy="10320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457200">
              <a:defRPr sz="2000">
                <a:solidFill>
                  <a:srgbClr val="F2913F"/>
                </a:solidFill>
                <a:latin typeface="PT Mono"/>
                <a:ea typeface="PT Mono"/>
                <a:cs typeface="PT Mono"/>
                <a:sym typeface="PT Mono"/>
              </a:defRPr>
            </a:lvl1pPr>
          </a:lstStyle>
          <a:p>
            <a:pPr lvl="0">
              <a:defRPr sz="1800">
                <a:solidFill>
                  <a:srgbClr val="000000"/>
                </a:solidFill>
              </a:defRPr>
            </a:pPr>
            <a:r>
              <a:rPr sz="1172" dirty="0"/>
              <a:t>iter *it = malloc(sizeof(iter))</a:t>
            </a:r>
          </a:p>
        </p:txBody>
      </p:sp>
      <p:sp>
        <p:nvSpPr>
          <p:cNvPr id="238" name="Shape 238"/>
          <p:cNvSpPr/>
          <p:nvPr/>
        </p:nvSpPr>
        <p:spPr>
          <a:xfrm>
            <a:off x="5287538" y="3922673"/>
            <a:ext cx="1690726" cy="280303"/>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39" name="Shape 239"/>
          <p:cNvSpPr/>
          <p:nvPr/>
        </p:nvSpPr>
        <p:spPr>
          <a:xfrm>
            <a:off x="5287537" y="3539772"/>
            <a:ext cx="2666490" cy="330770"/>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40" name="Shape 240"/>
          <p:cNvSpPr/>
          <p:nvPr/>
        </p:nvSpPr>
        <p:spPr>
          <a:xfrm>
            <a:off x="7002055" y="3799739"/>
            <a:ext cx="592726" cy="311968"/>
          </a:xfrm>
          <a:custGeom>
            <a:avLst/>
            <a:gdLst/>
            <a:ahLst/>
            <a:cxnLst>
              <a:cxn ang="0">
                <a:pos x="wd2" y="hd2"/>
              </a:cxn>
              <a:cxn ang="5400000">
                <a:pos x="wd2" y="hd2"/>
              </a:cxn>
              <a:cxn ang="10800000">
                <a:pos x="wd2" y="hd2"/>
              </a:cxn>
              <a:cxn ang="16200000">
                <a:pos x="wd2" y="hd2"/>
              </a:cxn>
            </a:cxnLst>
            <a:rect l="0" t="0" r="r" b="b"/>
            <a:pathLst>
              <a:path w="21600" h="19753" extrusionOk="0">
                <a:moveTo>
                  <a:pt x="0" y="14255"/>
                </a:moveTo>
                <a:cubicBezTo>
                  <a:pt x="4578" y="21010"/>
                  <a:pt x="11193" y="21600"/>
                  <a:pt x="16145" y="15695"/>
                </a:cubicBezTo>
                <a:cubicBezTo>
                  <a:pt x="19181" y="12075"/>
                  <a:pt x="21170" y="6354"/>
                  <a:pt x="21600" y="0"/>
                </a:cubicBezTo>
              </a:path>
            </a:pathLst>
          </a:custGeom>
          <a:ln w="38100" cap="rnd">
            <a:solidFill>
              <a:srgbClr val="F5D328"/>
            </a:solidFill>
            <a:custDash>
              <a:ds d="100000" sp="200000"/>
            </a:custDash>
            <a:miter lim="400000"/>
          </a:ln>
        </p:spPr>
        <p:txBody>
          <a:bodyPr lIns="0" tIns="0" rIns="0" bIns="0" anchor="ctr"/>
          <a:lstStyle/>
          <a:p>
            <a:pPr lvl="0">
              <a:defRPr sz="2400"/>
            </a:pPr>
            <a:endParaRPr sz="1406"/>
          </a:p>
        </p:txBody>
      </p:sp>
      <p:sp>
        <p:nvSpPr>
          <p:cNvPr id="241" name="Shape 241"/>
          <p:cNvSpPr/>
          <p:nvPr/>
        </p:nvSpPr>
        <p:spPr>
          <a:xfrm>
            <a:off x="5196125" y="1109439"/>
            <a:ext cx="3075554" cy="280303"/>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42" name="Shape 242"/>
          <p:cNvSpPr/>
          <p:nvPr/>
        </p:nvSpPr>
        <p:spPr>
          <a:xfrm>
            <a:off x="5556418" y="1514444"/>
            <a:ext cx="2463490" cy="2010022"/>
          </a:xfrm>
          <a:custGeom>
            <a:avLst/>
            <a:gdLst/>
            <a:ahLst/>
            <a:cxnLst>
              <a:cxn ang="0">
                <a:pos x="wd2" y="hd2"/>
              </a:cxn>
              <a:cxn ang="5400000">
                <a:pos x="wd2" y="hd2"/>
              </a:cxn>
              <a:cxn ang="10800000">
                <a:pos x="wd2" y="hd2"/>
              </a:cxn>
              <a:cxn ang="16200000">
                <a:pos x="wd2" y="hd2"/>
              </a:cxn>
            </a:cxnLst>
            <a:rect l="0" t="0" r="r" b="b"/>
            <a:pathLst>
              <a:path w="21169" h="21600" extrusionOk="0">
                <a:moveTo>
                  <a:pt x="18085" y="21600"/>
                </a:moveTo>
                <a:cubicBezTo>
                  <a:pt x="20213" y="21223"/>
                  <a:pt x="21600" y="18610"/>
                  <a:pt x="21047" y="16017"/>
                </a:cubicBezTo>
                <a:cubicBezTo>
                  <a:pt x="20348" y="12737"/>
                  <a:pt x="17176" y="11437"/>
                  <a:pt x="15054" y="13561"/>
                </a:cubicBezTo>
                <a:cubicBezTo>
                  <a:pt x="11277" y="13869"/>
                  <a:pt x="7552" y="12335"/>
                  <a:pt x="4664" y="9283"/>
                </a:cubicBezTo>
                <a:cubicBezTo>
                  <a:pt x="2377" y="6866"/>
                  <a:pt x="747" y="3622"/>
                  <a:pt x="0" y="0"/>
                </a:cubicBezTo>
              </a:path>
            </a:pathLst>
          </a:custGeom>
          <a:ln w="38100" cap="rnd">
            <a:solidFill>
              <a:srgbClr val="F5D328"/>
            </a:solidFill>
            <a:custDash>
              <a:ds d="100000" sp="200000"/>
            </a:custDash>
            <a:miter lim="400000"/>
          </a:ln>
        </p:spPr>
        <p:txBody>
          <a:bodyPr lIns="0" tIns="0" rIns="0" bIns="0" anchor="ctr"/>
          <a:lstStyle/>
          <a:p>
            <a:pPr lvl="0">
              <a:defRPr sz="2400"/>
            </a:pPr>
            <a:endParaRPr sz="1406"/>
          </a:p>
        </p:txBody>
      </p:sp>
      <p:sp>
        <p:nvSpPr>
          <p:cNvPr id="243" name="Shape 243"/>
          <p:cNvSpPr/>
          <p:nvPr/>
        </p:nvSpPr>
        <p:spPr>
          <a:xfrm>
            <a:off x="2851504" y="977111"/>
            <a:ext cx="516970" cy="312618"/>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2800">
                <a:solidFill>
                  <a:srgbClr val="0B5D18"/>
                </a:solidFill>
                <a:latin typeface="Lato Light"/>
                <a:ea typeface="Lato Light"/>
                <a:cs typeface="Lato Light"/>
                <a:sym typeface="Lato Light"/>
              </a:defRPr>
            </a:lvl1pPr>
          </a:lstStyle>
          <a:p>
            <a:pPr lvl="0">
              <a:defRPr sz="1800">
                <a:solidFill>
                  <a:srgbClr val="000000"/>
                </a:solidFill>
              </a:defRPr>
            </a:pPr>
            <a:r>
              <a:rPr lang="en-US" sz="1641" dirty="0"/>
              <a:t>node</a:t>
            </a:r>
            <a:endParaRPr sz="1641" dirty="0"/>
          </a:p>
        </p:txBody>
      </p:sp>
      <p:sp>
        <p:nvSpPr>
          <p:cNvPr id="246" name="Shape 246"/>
          <p:cNvSpPr/>
          <p:nvPr/>
        </p:nvSpPr>
        <p:spPr>
          <a:xfrm>
            <a:off x="3267532" y="1463145"/>
            <a:ext cx="676176" cy="2112480"/>
          </a:xfrm>
          <a:custGeom>
            <a:avLst/>
            <a:gdLst/>
            <a:ahLst/>
            <a:cxnLst>
              <a:cxn ang="0">
                <a:pos x="wd2" y="hd2"/>
              </a:cxn>
              <a:cxn ang="5400000">
                <a:pos x="wd2" y="hd2"/>
              </a:cxn>
              <a:cxn ang="10800000">
                <a:pos x="wd2" y="hd2"/>
              </a:cxn>
              <a:cxn ang="16200000">
                <a:pos x="wd2" y="hd2"/>
              </a:cxn>
            </a:cxnLst>
            <a:rect l="0" t="0" r="r" b="b"/>
            <a:pathLst>
              <a:path w="18180" h="21600" extrusionOk="0">
                <a:moveTo>
                  <a:pt x="0" y="0"/>
                </a:moveTo>
                <a:cubicBezTo>
                  <a:pt x="16240" y="6068"/>
                  <a:pt x="21600" y="13268"/>
                  <a:pt x="16080" y="21600"/>
                </a:cubicBezTo>
              </a:path>
            </a:pathLst>
          </a:custGeom>
          <a:ln w="38100" cap="rnd">
            <a:solidFill>
              <a:srgbClr val="00882B"/>
            </a:solidFill>
            <a:custDash>
              <a:ds d="100000" sp="200000"/>
            </a:custDash>
            <a:miter lim="400000"/>
            <a:tailEnd type="triangle"/>
          </a:ln>
        </p:spPr>
        <p:txBody>
          <a:bodyPr/>
          <a:lstStyle/>
          <a:p>
            <a:pPr lvl="0"/>
            <a:endParaRPr sz="1055"/>
          </a:p>
        </p:txBody>
      </p:sp>
    </p:spTree>
    <p:extLst>
      <p:ext uri="{BB962C8B-B14F-4D97-AF65-F5344CB8AC3E}">
        <p14:creationId xmlns:p14="http://schemas.microsoft.com/office/powerpoint/2010/main" val="4938270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iterate>
                                    <p:tmAbs val="0"/>
                                  </p:iterate>
                                  <p:childTnLst>
                                    <p:set>
                                      <p:cBhvr>
                                        <p:cTn id="10" fill="hold"/>
                                        <p:tgtEl>
                                          <p:spTgt spid="240"/>
                                        </p:tgtEl>
                                        <p:attrNameLst>
                                          <p:attrName>style.visibility</p:attrName>
                                        </p:attrNameLst>
                                      </p:cBhvr>
                                      <p:to>
                                        <p:strVal val="visible"/>
                                      </p:to>
                                    </p:set>
                                    <p:animEffect transition="in" filter="wipe(down)">
                                      <p:cBhvr>
                                        <p:cTn id="11" dur="200"/>
                                        <p:tgtEl>
                                          <p:spTgt spid="2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p:tmAbs val="0"/>
                                  </p:iterate>
                                  <p:childTnLst>
                                    <p:set>
                                      <p:cBhvr>
                                        <p:cTn id="19" fill="hold"/>
                                        <p:tgtEl>
                                          <p:spTgt spid="242"/>
                                        </p:tgtEl>
                                        <p:attrNameLst>
                                          <p:attrName>style.visibility</p:attrName>
                                        </p:attrNameLst>
                                      </p:cBhvr>
                                      <p:to>
                                        <p:strVal val="visible"/>
                                      </p:to>
                                    </p:set>
                                    <p:animEffect transition="in" filter="wipe(down)">
                                      <p:cBhvr>
                                        <p:cTn id="20" dur="1000"/>
                                        <p:tgtEl>
                                          <p:spTgt spid="2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iterate>
                                    <p:tmAbs val="0"/>
                                  </p:iterate>
                                  <p:childTnLst>
                                    <p:set>
                                      <p:cBhvr>
                                        <p:cTn id="24" fill="hold"/>
                                        <p:tgtEl>
                                          <p:spTgt spid="246"/>
                                        </p:tgtEl>
                                        <p:attrNameLst>
                                          <p:attrName>style.visibility</p:attrName>
                                        </p:attrNameLst>
                                      </p:cBhvr>
                                      <p:to>
                                        <p:strVal val="visible"/>
                                      </p:to>
                                    </p:set>
                                    <p:animEffect transition="in" filter="wipe(down)">
                                      <p:cBhvr>
                                        <p:cTn id="25" dur="100"/>
                                        <p:tgtEl>
                                          <p:spTgt spid="24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2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advAuto="0"/>
      <p:bldP spid="239" grpId="0" animBg="1" advAuto="0"/>
      <p:bldP spid="240" grpId="0" animBg="1" advAuto="0"/>
      <p:bldP spid="241" grpId="0" animBg="1" advAuto="0"/>
      <p:bldP spid="242" grpId="0" animBg="1" advAuto="0"/>
      <p:bldP spid="243" grpId="0" animBg="1" advAuto="0"/>
      <p:bldP spid="24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5C02-7706-A042-9D13-24A0AA306489}"/>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00C79027-F7C4-224A-94FE-F6081A11B489}"/>
              </a:ext>
            </a:extLst>
          </p:cNvPr>
          <p:cNvSpPr>
            <a:spLocks noGrp="1"/>
          </p:cNvSpPr>
          <p:nvPr>
            <p:ph idx="1"/>
          </p:nvPr>
        </p:nvSpPr>
        <p:spPr/>
        <p:txBody>
          <a:bodyPr>
            <a:normAutofit/>
          </a:bodyPr>
          <a:lstStyle/>
          <a:p>
            <a:pPr marL="514350" indent="-514350">
              <a:buFont typeface="+mj-lt"/>
              <a:buAutoNum type="arabicPeriod"/>
            </a:pPr>
            <a:r>
              <a:rPr lang="en-US" sz="2400" dirty="0"/>
              <a:t>Changing hardware: addition of nonvolatile memory</a:t>
            </a:r>
          </a:p>
          <a:p>
            <a:pPr marL="514350" indent="-514350">
              <a:buFont typeface="+mj-lt"/>
              <a:buAutoNum type="arabicPeriod"/>
            </a:pPr>
            <a:r>
              <a:rPr lang="en-US" sz="2400" dirty="0"/>
              <a:t>Changing applications: systems for machine learning</a:t>
            </a:r>
          </a:p>
          <a:p>
            <a:pPr marL="514350" indent="-514350">
              <a:buFont typeface="+mj-lt"/>
              <a:buAutoNum type="arabicPeriod"/>
            </a:pPr>
            <a:r>
              <a:rPr lang="en-US" sz="2400" dirty="0"/>
              <a:t>Changing capabilities: machine learning for systems</a:t>
            </a:r>
          </a:p>
        </p:txBody>
      </p:sp>
      <p:sp>
        <p:nvSpPr>
          <p:cNvPr id="4" name="Slide Number Placeholder 3">
            <a:extLst>
              <a:ext uri="{FF2B5EF4-FFF2-40B4-BE49-F238E27FC236}">
                <a16:creationId xmlns:a16="http://schemas.microsoft.com/office/drawing/2014/main" id="{B58B915E-8382-F347-83BA-F6E0D9FFA848}"/>
              </a:ext>
            </a:extLst>
          </p:cNvPr>
          <p:cNvSpPr>
            <a:spLocks noGrp="1"/>
          </p:cNvSpPr>
          <p:nvPr>
            <p:ph type="sldNum" sz="quarter" idx="12"/>
          </p:nvPr>
        </p:nvSpPr>
        <p:spPr/>
        <p:txBody>
          <a:bodyPr/>
          <a:lstStyle/>
          <a:p>
            <a:fld id="{5E6A3C3A-A029-4573-BC04-5DA27903A743}" type="slidenum">
              <a:rPr lang="en-US" smtClean="0"/>
              <a:t>2</a:t>
            </a:fld>
            <a:endParaRPr lang="en-US"/>
          </a:p>
        </p:txBody>
      </p:sp>
    </p:spTree>
    <p:extLst>
      <p:ext uri="{BB962C8B-B14F-4D97-AF65-F5344CB8AC3E}">
        <p14:creationId xmlns:p14="http://schemas.microsoft.com/office/powerpoint/2010/main" val="308438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 name="Shape 251"/>
          <p:cNvSpPr/>
          <p:nvPr/>
        </p:nvSpPr>
        <p:spPr>
          <a:xfrm>
            <a:off x="1348999" y="1066446"/>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2" name="Shape 252"/>
          <p:cNvSpPr/>
          <p:nvPr/>
        </p:nvSpPr>
        <p:spPr>
          <a:xfrm>
            <a:off x="2308940" y="1622837"/>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3" name="Shape 253"/>
          <p:cNvSpPr/>
          <p:nvPr/>
        </p:nvSpPr>
        <p:spPr>
          <a:xfrm>
            <a:off x="1348999" y="248775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4" name="Shape 254"/>
          <p:cNvSpPr/>
          <p:nvPr/>
        </p:nvSpPr>
        <p:spPr>
          <a:xfrm>
            <a:off x="2733972" y="761349"/>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5" name="Shape 255"/>
          <p:cNvSpPr/>
          <p:nvPr/>
        </p:nvSpPr>
        <p:spPr>
          <a:xfrm>
            <a:off x="3886519" y="1622837"/>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6" name="Shape 256"/>
          <p:cNvSpPr/>
          <p:nvPr/>
        </p:nvSpPr>
        <p:spPr>
          <a:xfrm>
            <a:off x="4213940" y="257461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7" name="Shape 257"/>
          <p:cNvSpPr/>
          <p:nvPr/>
        </p:nvSpPr>
        <p:spPr>
          <a:xfrm>
            <a:off x="2733972" y="257461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258" name="Shape 258"/>
          <p:cNvSpPr/>
          <p:nvPr/>
        </p:nvSpPr>
        <p:spPr>
          <a:xfrm>
            <a:off x="1571645" y="3569867"/>
            <a:ext cx="2908893" cy="464569"/>
          </a:xfrm>
          <a:prstGeom prst="roundRect">
            <a:avLst>
              <a:gd name="adj" fmla="val 2001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sz="2109"/>
              <a:t>write system call</a:t>
            </a:r>
          </a:p>
        </p:txBody>
      </p:sp>
      <p:sp>
        <p:nvSpPr>
          <p:cNvPr id="260" name="Shape 260"/>
          <p:cNvSpPr/>
          <p:nvPr/>
        </p:nvSpPr>
        <p:spPr>
          <a:xfrm>
            <a:off x="5353348" y="3422611"/>
            <a:ext cx="5440337" cy="9376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a:solidFill>
                  <a:srgbClr val="6CACDD"/>
                </a:solidFill>
                <a:latin typeface="PT Mono"/>
                <a:ea typeface="PT Mono"/>
                <a:cs typeface="PT Mono"/>
                <a:sym typeface="PT Mono"/>
              </a:rPr>
              <a:t>/* persist to block-storage*/</a:t>
            </a:r>
          </a:p>
          <a:p>
            <a:pPr defTabSz="267873">
              <a:defRPr sz="1800"/>
            </a:pPr>
            <a:r>
              <a:rPr sz="1172">
                <a:solidFill>
                  <a:srgbClr val="659245"/>
                </a:solidFill>
                <a:latin typeface="PT Mono"/>
                <a:ea typeface="PT Mono"/>
                <a:cs typeface="PT Mono"/>
                <a:sym typeface="PT Mono"/>
              </a:rPr>
              <a:t>… </a:t>
            </a:r>
          </a:p>
          <a:p>
            <a:pPr defTabSz="267873">
              <a:defRPr sz="1800"/>
            </a:pPr>
            <a:endParaRPr sz="1172">
              <a:solidFill>
                <a:srgbClr val="F2913F"/>
              </a:solidFill>
              <a:latin typeface="PT Mono"/>
              <a:ea typeface="PT Mono"/>
              <a:cs typeface="PT Mono"/>
              <a:sym typeface="PT Mono"/>
            </a:endParaRPr>
          </a:p>
          <a:p>
            <a:pPr defTabSz="267873">
              <a:defRPr sz="1800"/>
            </a:pPr>
            <a:r>
              <a:rPr sz="1172">
                <a:solidFill>
                  <a:srgbClr val="F2913F"/>
                </a:solidFill>
                <a:latin typeface="PT Mono"/>
                <a:ea typeface="PT Mono"/>
                <a:cs typeface="PT Mono"/>
                <a:sym typeface="PT Mono"/>
              </a:rPr>
              <a:t>write(fd, buf, …)</a:t>
            </a:r>
          </a:p>
        </p:txBody>
      </p:sp>
      <p:sp>
        <p:nvSpPr>
          <p:cNvPr id="261" name="Shape 261"/>
          <p:cNvSpPr/>
          <p:nvPr/>
        </p:nvSpPr>
        <p:spPr>
          <a:xfrm>
            <a:off x="5287538" y="4014786"/>
            <a:ext cx="1690726" cy="280303"/>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62" name="Shape 262"/>
          <p:cNvSpPr/>
          <p:nvPr/>
        </p:nvSpPr>
        <p:spPr>
          <a:xfrm>
            <a:off x="2851504" y="977111"/>
            <a:ext cx="516970" cy="312618"/>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2800">
                <a:solidFill>
                  <a:srgbClr val="0B5D18"/>
                </a:solidFill>
                <a:latin typeface="Lato Light"/>
                <a:ea typeface="Lato Light"/>
                <a:cs typeface="Lato Light"/>
                <a:sym typeface="Lato Light"/>
              </a:defRPr>
            </a:lvl1pPr>
          </a:lstStyle>
          <a:p>
            <a:pPr lvl="0">
              <a:defRPr sz="1800">
                <a:solidFill>
                  <a:srgbClr val="000000"/>
                </a:solidFill>
              </a:defRPr>
            </a:pPr>
            <a:r>
              <a:rPr lang="en-US" sz="1641" dirty="0"/>
              <a:t>node</a:t>
            </a:r>
            <a:endParaRPr sz="1641" dirty="0"/>
          </a:p>
        </p:txBody>
      </p:sp>
      <p:sp>
        <p:nvSpPr>
          <p:cNvPr id="276" name="Shape 276"/>
          <p:cNvSpPr/>
          <p:nvPr/>
        </p:nvSpPr>
        <p:spPr>
          <a:xfrm>
            <a:off x="3210653" y="1505490"/>
            <a:ext cx="601090" cy="2085018"/>
          </a:xfrm>
          <a:custGeom>
            <a:avLst/>
            <a:gdLst/>
            <a:ahLst/>
            <a:cxnLst>
              <a:cxn ang="0">
                <a:pos x="wd2" y="hd2"/>
              </a:cxn>
              <a:cxn ang="5400000">
                <a:pos x="wd2" y="hd2"/>
              </a:cxn>
              <a:cxn ang="10800000">
                <a:pos x="wd2" y="hd2"/>
              </a:cxn>
              <a:cxn ang="16200000">
                <a:pos x="wd2" y="hd2"/>
              </a:cxn>
            </a:cxnLst>
            <a:rect l="0" t="0" r="r" b="b"/>
            <a:pathLst>
              <a:path w="20054" h="21600" extrusionOk="0">
                <a:moveTo>
                  <a:pt x="0" y="0"/>
                </a:moveTo>
                <a:cubicBezTo>
                  <a:pt x="15017" y="6336"/>
                  <a:pt x="21600" y="13536"/>
                  <a:pt x="19749" y="21600"/>
                </a:cubicBezTo>
              </a:path>
            </a:pathLst>
          </a:custGeom>
          <a:ln w="38100" cap="rnd">
            <a:solidFill>
              <a:srgbClr val="A6AAA9"/>
            </a:solidFill>
            <a:custDash>
              <a:ds d="100000" sp="200000"/>
            </a:custDash>
            <a:miter lim="400000"/>
            <a:tailEnd type="triangle"/>
          </a:ln>
        </p:spPr>
        <p:txBody>
          <a:bodyPr/>
          <a:lstStyle/>
          <a:p>
            <a:pPr lvl="0"/>
            <a:endParaRPr sz="1055"/>
          </a:p>
        </p:txBody>
      </p:sp>
      <p:sp>
        <p:nvSpPr>
          <p:cNvPr id="264" name="Shape 264"/>
          <p:cNvSpPr/>
          <p:nvPr/>
        </p:nvSpPr>
        <p:spPr>
          <a:xfrm>
            <a:off x="5353348" y="2391002"/>
            <a:ext cx="5440337" cy="9376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dirty="0">
                <a:solidFill>
                  <a:srgbClr val="6CACDD"/>
                </a:solidFill>
                <a:latin typeface="PT Mono"/>
                <a:ea typeface="PT Mono"/>
                <a:cs typeface="PT Mono"/>
                <a:sym typeface="PT Mono"/>
              </a:rPr>
              <a:t>/* write to error stream*/</a:t>
            </a:r>
          </a:p>
          <a:p>
            <a:pPr defTabSz="267873">
              <a:defRPr sz="1800"/>
            </a:pPr>
            <a:r>
              <a:rPr sz="1172" dirty="0">
                <a:solidFill>
                  <a:srgbClr val="659245"/>
                </a:solidFill>
                <a:latin typeface="PT Mono"/>
                <a:ea typeface="PT Mono"/>
                <a:cs typeface="PT Mono"/>
                <a:sym typeface="PT Mono"/>
              </a:rPr>
              <a:t>… </a:t>
            </a:r>
          </a:p>
          <a:p>
            <a:pPr defTabSz="267873">
              <a:defRPr sz="1800"/>
            </a:pPr>
            <a:endParaRPr sz="1172" dirty="0">
              <a:solidFill>
                <a:srgbClr val="F2913F"/>
              </a:solidFill>
              <a:latin typeface="PT Mono"/>
              <a:ea typeface="PT Mono"/>
              <a:cs typeface="PT Mono"/>
              <a:sym typeface="PT Mono"/>
            </a:endParaRPr>
          </a:p>
          <a:p>
            <a:pPr defTabSz="267873">
              <a:defRPr sz="1800"/>
            </a:pPr>
            <a:r>
              <a:rPr sz="1172" dirty="0">
                <a:solidFill>
                  <a:srgbClr val="F2913F"/>
                </a:solidFill>
                <a:latin typeface="PT Mono"/>
                <a:ea typeface="PT Mono"/>
                <a:cs typeface="PT Mono"/>
                <a:sym typeface="PT Mono"/>
              </a:rPr>
              <a:t>write(stderr, “All is lost.”, …)</a:t>
            </a:r>
          </a:p>
        </p:txBody>
      </p:sp>
      <p:sp>
        <p:nvSpPr>
          <p:cNvPr id="265" name="Shape 265"/>
          <p:cNvSpPr/>
          <p:nvPr/>
        </p:nvSpPr>
        <p:spPr>
          <a:xfrm>
            <a:off x="5287538" y="2980536"/>
            <a:ext cx="3018697" cy="280303"/>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66" name="Shape 266"/>
          <p:cNvSpPr/>
          <p:nvPr/>
        </p:nvSpPr>
        <p:spPr>
          <a:xfrm>
            <a:off x="5353348" y="1209147"/>
            <a:ext cx="5440337" cy="9376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267873">
              <a:defRPr sz="1800"/>
            </a:pPr>
            <a:r>
              <a:rPr sz="1172">
                <a:solidFill>
                  <a:srgbClr val="6CACDD"/>
                </a:solidFill>
                <a:latin typeface="PT Mono"/>
                <a:ea typeface="PT Mono"/>
                <a:cs typeface="PT Mono"/>
                <a:sym typeface="PT Mono"/>
              </a:rPr>
              <a:t>/* write to network socket*/</a:t>
            </a:r>
          </a:p>
          <a:p>
            <a:pPr defTabSz="267873">
              <a:defRPr sz="1800"/>
            </a:pPr>
            <a:r>
              <a:rPr sz="1172">
                <a:solidFill>
                  <a:srgbClr val="659245"/>
                </a:solidFill>
                <a:latin typeface="PT Mono"/>
                <a:ea typeface="PT Mono"/>
                <a:cs typeface="PT Mono"/>
                <a:sym typeface="PT Mono"/>
              </a:rPr>
              <a:t>… </a:t>
            </a:r>
          </a:p>
          <a:p>
            <a:pPr defTabSz="267873">
              <a:defRPr sz="1800"/>
            </a:pPr>
            <a:endParaRPr sz="1172">
              <a:solidFill>
                <a:srgbClr val="F2913F"/>
              </a:solidFill>
              <a:latin typeface="PT Mono"/>
              <a:ea typeface="PT Mono"/>
              <a:cs typeface="PT Mono"/>
              <a:sym typeface="PT Mono"/>
            </a:endParaRPr>
          </a:p>
          <a:p>
            <a:pPr defTabSz="267873">
              <a:defRPr sz="1800"/>
            </a:pPr>
            <a:r>
              <a:rPr sz="1172">
                <a:solidFill>
                  <a:srgbClr val="F2913F"/>
                </a:solidFill>
                <a:latin typeface="PT Mono"/>
                <a:ea typeface="PT Mono"/>
                <a:cs typeface="PT Mono"/>
                <a:sym typeface="PT Mono"/>
              </a:rPr>
              <a:t>write(socket, “404”, …)</a:t>
            </a:r>
          </a:p>
        </p:txBody>
      </p:sp>
      <p:sp>
        <p:nvSpPr>
          <p:cNvPr id="267" name="Shape 267"/>
          <p:cNvSpPr/>
          <p:nvPr/>
        </p:nvSpPr>
        <p:spPr>
          <a:xfrm>
            <a:off x="5279289" y="1788963"/>
            <a:ext cx="2306706" cy="280303"/>
          </a:xfrm>
          <a:prstGeom prst="roundRect">
            <a:avLst>
              <a:gd name="adj" fmla="val 37971"/>
            </a:avLst>
          </a:prstGeom>
          <a:ln w="25400">
            <a:solidFill>
              <a:srgbClr val="F5D328"/>
            </a:solidFill>
            <a:miter lim="400000"/>
          </a:ln>
        </p:spPr>
        <p:txBody>
          <a:bodyPr lIns="0" tIns="0" rIns="0" bIns="0" anchor="ctr"/>
          <a:lstStyle/>
          <a:p>
            <a:pPr lvl="0">
              <a:defRPr sz="2400"/>
            </a:pPr>
            <a:endParaRPr sz="1406"/>
          </a:p>
        </p:txBody>
      </p:sp>
      <p:sp>
        <p:nvSpPr>
          <p:cNvPr id="277" name="Shape 277"/>
          <p:cNvSpPr/>
          <p:nvPr/>
        </p:nvSpPr>
        <p:spPr>
          <a:xfrm>
            <a:off x="4094668" y="2366978"/>
            <a:ext cx="75927" cy="1188808"/>
          </a:xfrm>
          <a:custGeom>
            <a:avLst/>
            <a:gdLst/>
            <a:ahLst/>
            <a:cxnLst>
              <a:cxn ang="0">
                <a:pos x="wd2" y="hd2"/>
              </a:cxn>
              <a:cxn ang="5400000">
                <a:pos x="wd2" y="hd2"/>
              </a:cxn>
              <a:cxn ang="10800000">
                <a:pos x="wd2" y="hd2"/>
              </a:cxn>
              <a:cxn ang="16200000">
                <a:pos x="wd2" y="hd2"/>
              </a:cxn>
            </a:cxnLst>
            <a:rect l="0" t="0" r="r" b="b"/>
            <a:pathLst>
              <a:path w="17275" h="21600" extrusionOk="0">
                <a:moveTo>
                  <a:pt x="4336" y="0"/>
                </a:moveTo>
                <a:cubicBezTo>
                  <a:pt x="-4325" y="6020"/>
                  <a:pt x="-12" y="13220"/>
                  <a:pt x="17275" y="21600"/>
                </a:cubicBezTo>
              </a:path>
            </a:pathLst>
          </a:custGeom>
          <a:ln w="38100" cap="rnd">
            <a:solidFill>
              <a:srgbClr val="A6AAA9"/>
            </a:solidFill>
            <a:custDash>
              <a:ds d="100000" sp="200000"/>
            </a:custDash>
            <a:miter lim="400000"/>
            <a:tailEnd type="triangle"/>
          </a:ln>
        </p:spPr>
        <p:txBody>
          <a:bodyPr/>
          <a:lstStyle/>
          <a:p>
            <a:pPr lvl="0"/>
            <a:endParaRPr sz="1055"/>
          </a:p>
        </p:txBody>
      </p:sp>
      <p:sp>
        <p:nvSpPr>
          <p:cNvPr id="278" name="Shape 278"/>
          <p:cNvSpPr/>
          <p:nvPr/>
        </p:nvSpPr>
        <p:spPr>
          <a:xfrm>
            <a:off x="1958317" y="1749038"/>
            <a:ext cx="318244" cy="1803100"/>
          </a:xfrm>
          <a:custGeom>
            <a:avLst/>
            <a:gdLst/>
            <a:ahLst/>
            <a:cxnLst>
              <a:cxn ang="0">
                <a:pos x="wd2" y="hd2"/>
              </a:cxn>
              <a:cxn ang="5400000">
                <a:pos x="wd2" y="hd2"/>
              </a:cxn>
              <a:cxn ang="10800000">
                <a:pos x="wd2" y="hd2"/>
              </a:cxn>
              <a:cxn ang="16200000">
                <a:pos x="wd2" y="hd2"/>
              </a:cxn>
            </a:cxnLst>
            <a:rect l="0" t="0" r="r" b="b"/>
            <a:pathLst>
              <a:path w="16707" h="21600" extrusionOk="0">
                <a:moveTo>
                  <a:pt x="0" y="0"/>
                </a:moveTo>
                <a:cubicBezTo>
                  <a:pt x="18396" y="6511"/>
                  <a:pt x="21600" y="13711"/>
                  <a:pt x="9613" y="21600"/>
                </a:cubicBezTo>
              </a:path>
            </a:pathLst>
          </a:custGeom>
          <a:ln w="38100" cap="rnd">
            <a:solidFill>
              <a:srgbClr val="A6AAA9"/>
            </a:solidFill>
            <a:custDash>
              <a:ds d="100000" sp="200000"/>
            </a:custDash>
            <a:miter lim="400000"/>
            <a:tailEnd type="triangle"/>
          </a:ln>
        </p:spPr>
        <p:txBody>
          <a:bodyPr/>
          <a:lstStyle/>
          <a:p>
            <a:pPr lvl="0"/>
            <a:endParaRPr sz="1055"/>
          </a:p>
        </p:txBody>
      </p:sp>
      <p:sp>
        <p:nvSpPr>
          <p:cNvPr id="270" name="Shape 270"/>
          <p:cNvSpPr/>
          <p:nvPr/>
        </p:nvSpPr>
        <p:spPr>
          <a:xfrm>
            <a:off x="2419944" y="4603681"/>
            <a:ext cx="1234228" cy="744141"/>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4000">
                <a:solidFill>
                  <a:srgbClr val="FFFFFF"/>
                </a:solidFill>
                <a:latin typeface="Lato Light"/>
                <a:ea typeface="Lato Light"/>
                <a:cs typeface="Lato Light"/>
                <a:sym typeface="Lato Light"/>
              </a:defRPr>
            </a:lvl1pPr>
          </a:lstStyle>
          <a:p>
            <a:pPr lvl="0">
              <a:defRPr sz="1800">
                <a:solidFill>
                  <a:srgbClr val="000000"/>
                </a:solidFill>
              </a:defRPr>
            </a:pPr>
            <a:r>
              <a:rPr sz="2344"/>
              <a:t>Storage</a:t>
            </a:r>
          </a:p>
        </p:txBody>
      </p:sp>
      <p:sp>
        <p:nvSpPr>
          <p:cNvPr id="271" name="Shape 271"/>
          <p:cNvSpPr/>
          <p:nvPr/>
        </p:nvSpPr>
        <p:spPr>
          <a:xfrm>
            <a:off x="3798944" y="4603681"/>
            <a:ext cx="1353813" cy="744141"/>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4000">
                <a:solidFill>
                  <a:srgbClr val="FFFFFF"/>
                </a:solidFill>
                <a:latin typeface="Lato Light"/>
                <a:ea typeface="Lato Light"/>
                <a:cs typeface="Lato Light"/>
                <a:sym typeface="Lato Light"/>
              </a:defRPr>
            </a:lvl1pPr>
          </a:lstStyle>
          <a:p>
            <a:pPr lvl="0">
              <a:defRPr sz="1800">
                <a:solidFill>
                  <a:srgbClr val="000000"/>
                </a:solidFill>
              </a:defRPr>
            </a:pPr>
            <a:r>
              <a:rPr sz="2344"/>
              <a:t>Network</a:t>
            </a:r>
          </a:p>
        </p:txBody>
      </p:sp>
      <p:sp>
        <p:nvSpPr>
          <p:cNvPr id="272" name="Shape 272"/>
          <p:cNvSpPr/>
          <p:nvPr/>
        </p:nvSpPr>
        <p:spPr>
          <a:xfrm>
            <a:off x="1059329" y="4603681"/>
            <a:ext cx="1234228" cy="744141"/>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4000">
                <a:solidFill>
                  <a:srgbClr val="FFFFFF"/>
                </a:solidFill>
                <a:latin typeface="Lato Light"/>
                <a:ea typeface="Lato Light"/>
                <a:cs typeface="Lato Light"/>
                <a:sym typeface="Lato Light"/>
              </a:defRPr>
            </a:lvl1pPr>
          </a:lstStyle>
          <a:p>
            <a:pPr lvl="0">
              <a:defRPr sz="1800">
                <a:solidFill>
                  <a:srgbClr val="000000"/>
                </a:solidFill>
              </a:defRPr>
            </a:pPr>
            <a:r>
              <a:rPr sz="2344"/>
              <a:t>Pipe</a:t>
            </a:r>
          </a:p>
        </p:txBody>
      </p:sp>
      <p:sp>
        <p:nvSpPr>
          <p:cNvPr id="273" name="Shape 273"/>
          <p:cNvSpPr/>
          <p:nvPr/>
        </p:nvSpPr>
        <p:spPr>
          <a:xfrm>
            <a:off x="3187026" y="4048809"/>
            <a:ext cx="1" cy="556283"/>
          </a:xfrm>
          <a:prstGeom prst="line">
            <a:avLst/>
          </a:prstGeom>
          <a:ln w="38100" cap="rnd">
            <a:solidFill>
              <a:srgbClr val="A6AAA9"/>
            </a:solidFill>
            <a:custDash>
              <a:ds d="100000" sp="200000"/>
            </a:custDash>
            <a:miter lim="400000"/>
            <a:tailEnd type="triangle"/>
          </a:ln>
        </p:spPr>
        <p:txBody>
          <a:bodyPr lIns="0" tIns="0" rIns="0" bIns="0" anchor="ctr"/>
          <a:lstStyle/>
          <a:p>
            <a:pPr lvl="0">
              <a:defRPr sz="2400"/>
            </a:pPr>
            <a:endParaRPr sz="1406"/>
          </a:p>
        </p:txBody>
      </p:sp>
      <p:sp>
        <p:nvSpPr>
          <p:cNvPr id="274" name="Shape 274"/>
          <p:cNvSpPr/>
          <p:nvPr/>
        </p:nvSpPr>
        <p:spPr>
          <a:xfrm>
            <a:off x="4175891" y="4048809"/>
            <a:ext cx="1" cy="556283"/>
          </a:xfrm>
          <a:prstGeom prst="line">
            <a:avLst/>
          </a:prstGeom>
          <a:ln w="38100" cap="rnd">
            <a:solidFill>
              <a:srgbClr val="A6AAA9"/>
            </a:solidFill>
            <a:custDash>
              <a:ds d="100000" sp="200000"/>
            </a:custDash>
            <a:miter lim="400000"/>
            <a:tailEnd type="triangle"/>
          </a:ln>
        </p:spPr>
        <p:txBody>
          <a:bodyPr lIns="0" tIns="0" rIns="0" bIns="0" anchor="ctr"/>
          <a:lstStyle/>
          <a:p>
            <a:pPr lvl="0">
              <a:defRPr sz="2400"/>
            </a:pPr>
            <a:endParaRPr sz="1406"/>
          </a:p>
        </p:txBody>
      </p:sp>
      <p:sp>
        <p:nvSpPr>
          <p:cNvPr id="275" name="Shape 275"/>
          <p:cNvSpPr/>
          <p:nvPr/>
        </p:nvSpPr>
        <p:spPr>
          <a:xfrm>
            <a:off x="1869055" y="4048809"/>
            <a:ext cx="1" cy="556283"/>
          </a:xfrm>
          <a:prstGeom prst="line">
            <a:avLst/>
          </a:prstGeom>
          <a:ln w="38100" cap="rnd">
            <a:solidFill>
              <a:srgbClr val="A6AAA9"/>
            </a:solidFill>
            <a:custDash>
              <a:ds d="100000" sp="200000"/>
            </a:custDash>
            <a:miter lim="400000"/>
            <a:tailEnd type="triangle"/>
          </a:ln>
        </p:spPr>
        <p:txBody>
          <a:bodyPr lIns="0" tIns="0" rIns="0" bIns="0" anchor="ctr"/>
          <a:lstStyle/>
          <a:p>
            <a:pPr lvl="0">
              <a:defRPr sz="2400"/>
            </a:pPr>
            <a:endParaRPr sz="1406"/>
          </a:p>
        </p:txBody>
      </p:sp>
    </p:spTree>
    <p:extLst>
      <p:ext uri="{BB962C8B-B14F-4D97-AF65-F5344CB8AC3E}">
        <p14:creationId xmlns:p14="http://schemas.microsoft.com/office/powerpoint/2010/main" val="4616896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 name="Shape 299"/>
          <p:cNvSpPr/>
          <p:nvPr/>
        </p:nvSpPr>
        <p:spPr>
          <a:xfrm>
            <a:off x="2522096" y="4263926"/>
            <a:ext cx="4099808" cy="744141"/>
          </a:xfrm>
          <a:prstGeom prst="roundRect">
            <a:avLst>
              <a:gd name="adj" fmla="val 15000"/>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6000">
                <a:solidFill>
                  <a:srgbClr val="FFFFFF"/>
                </a:solidFill>
                <a:latin typeface="Lato Light"/>
                <a:ea typeface="Lato Light"/>
                <a:cs typeface="Lato Light"/>
                <a:sym typeface="Lato Light"/>
              </a:defRPr>
            </a:lvl1pPr>
          </a:lstStyle>
          <a:p>
            <a:pPr lvl="0">
              <a:defRPr sz="1800">
                <a:solidFill>
                  <a:srgbClr val="000000"/>
                </a:solidFill>
              </a:defRPr>
            </a:pPr>
            <a:r>
              <a:rPr sz="3515"/>
              <a:t>Block Storage</a:t>
            </a:r>
          </a:p>
        </p:txBody>
      </p:sp>
      <p:sp>
        <p:nvSpPr>
          <p:cNvPr id="300" name="Shape 300"/>
          <p:cNvSpPr/>
          <p:nvPr/>
        </p:nvSpPr>
        <p:spPr>
          <a:xfrm>
            <a:off x="2814956" y="1079004"/>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1" name="Shape 301"/>
          <p:cNvSpPr/>
          <p:nvPr/>
        </p:nvSpPr>
        <p:spPr>
          <a:xfrm>
            <a:off x="3774897" y="163539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2" name="Shape 302"/>
          <p:cNvSpPr/>
          <p:nvPr/>
        </p:nvSpPr>
        <p:spPr>
          <a:xfrm>
            <a:off x="2814956" y="250031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3" name="Shape 303"/>
          <p:cNvSpPr/>
          <p:nvPr/>
        </p:nvSpPr>
        <p:spPr>
          <a:xfrm>
            <a:off x="4199930" y="773906"/>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4" name="Shape 304"/>
          <p:cNvSpPr/>
          <p:nvPr/>
        </p:nvSpPr>
        <p:spPr>
          <a:xfrm>
            <a:off x="5352476" y="1635395"/>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14" name="Shape 314"/>
          <p:cNvSpPr/>
          <p:nvPr/>
        </p:nvSpPr>
        <p:spPr>
          <a:xfrm>
            <a:off x="4667268" y="1524906"/>
            <a:ext cx="976929" cy="27067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01" y="18141"/>
                  <a:pt x="7801" y="10941"/>
                  <a:pt x="0" y="0"/>
                </a:cubicBezTo>
              </a:path>
            </a:pathLst>
          </a:custGeom>
          <a:ln w="38100" cap="rnd">
            <a:solidFill>
              <a:srgbClr val="A6AAA9"/>
            </a:solidFill>
            <a:custDash>
              <a:ds d="100000" sp="200000"/>
            </a:custDash>
            <a:miter lim="400000"/>
            <a:headEnd type="triangle"/>
          </a:ln>
        </p:spPr>
        <p:txBody>
          <a:bodyPr/>
          <a:lstStyle/>
          <a:p>
            <a:pPr lvl="0"/>
            <a:endParaRPr sz="1055"/>
          </a:p>
        </p:txBody>
      </p:sp>
      <p:sp>
        <p:nvSpPr>
          <p:cNvPr id="306" name="Shape 306"/>
          <p:cNvSpPr/>
          <p:nvPr/>
        </p:nvSpPr>
        <p:spPr>
          <a:xfrm>
            <a:off x="3187026" y="3242359"/>
            <a:ext cx="1" cy="1022180"/>
          </a:xfrm>
          <a:prstGeom prst="line">
            <a:avLst/>
          </a:prstGeom>
          <a:ln w="38100" cap="rnd">
            <a:solidFill>
              <a:srgbClr val="A6AAA9"/>
            </a:solidFill>
            <a:custDash>
              <a:ds d="100000" sp="200000"/>
            </a:custDash>
            <a:miter lim="400000"/>
            <a:tailEnd type="triangle"/>
          </a:ln>
        </p:spPr>
        <p:txBody>
          <a:bodyPr lIns="0" tIns="0" rIns="0" bIns="0" anchor="ctr"/>
          <a:lstStyle/>
          <a:p>
            <a:pPr lvl="0">
              <a:defRPr sz="2400"/>
            </a:pPr>
            <a:endParaRPr sz="1406"/>
          </a:p>
        </p:txBody>
      </p:sp>
      <p:sp>
        <p:nvSpPr>
          <p:cNvPr id="307" name="Shape 307"/>
          <p:cNvSpPr/>
          <p:nvPr/>
        </p:nvSpPr>
        <p:spPr>
          <a:xfrm>
            <a:off x="5679897" y="258717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8" name="Shape 308"/>
          <p:cNvSpPr/>
          <p:nvPr/>
        </p:nvSpPr>
        <p:spPr>
          <a:xfrm>
            <a:off x="4199930" y="2587172"/>
            <a:ext cx="744141" cy="744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09" name="Shape 309"/>
          <p:cNvSpPr/>
          <p:nvPr/>
        </p:nvSpPr>
        <p:spPr>
          <a:xfrm>
            <a:off x="2501821" y="3574636"/>
            <a:ext cx="2908893" cy="464569"/>
          </a:xfrm>
          <a:prstGeom prst="roundRect">
            <a:avLst>
              <a:gd name="adj" fmla="val 20015"/>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lang="en-US" sz="2109" dirty="0"/>
              <a:t>Save to block-storage</a:t>
            </a:r>
            <a:endParaRPr sz="2109" dirty="0"/>
          </a:p>
        </p:txBody>
      </p:sp>
      <p:sp>
        <p:nvSpPr>
          <p:cNvPr id="310" name="Shape 310"/>
          <p:cNvSpPr/>
          <p:nvPr/>
        </p:nvSpPr>
        <p:spPr>
          <a:xfrm>
            <a:off x="5572869" y="3574636"/>
            <a:ext cx="2167717" cy="464569"/>
          </a:xfrm>
          <a:prstGeom prst="roundRect">
            <a:avLst>
              <a:gd name="adj" fmla="val 24027"/>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a:solidFill>
                  <a:srgbClr val="FFFFFF"/>
                </a:solidFill>
                <a:latin typeface="Lato Light"/>
                <a:ea typeface="Lato Light"/>
                <a:cs typeface="Lato Light"/>
                <a:sym typeface="Lato Light"/>
              </a:defRPr>
            </a:lvl1pPr>
          </a:lstStyle>
          <a:p>
            <a:pPr lvl="0">
              <a:defRPr sz="1800">
                <a:solidFill>
                  <a:srgbClr val="000000"/>
                </a:solidFill>
              </a:defRPr>
            </a:pPr>
            <a:r>
              <a:rPr lang="en-US" sz="2109" dirty="0"/>
              <a:t>Load/recover</a:t>
            </a:r>
            <a:endParaRPr sz="2109" dirty="0"/>
          </a:p>
        </p:txBody>
      </p:sp>
      <p:sp>
        <p:nvSpPr>
          <p:cNvPr id="311" name="Shape 311"/>
          <p:cNvSpPr/>
          <p:nvPr/>
        </p:nvSpPr>
        <p:spPr>
          <a:xfrm>
            <a:off x="6633938" y="4054404"/>
            <a:ext cx="380143" cy="588598"/>
          </a:xfrm>
          <a:custGeom>
            <a:avLst/>
            <a:gdLst/>
            <a:ahLst/>
            <a:cxnLst>
              <a:cxn ang="0">
                <a:pos x="wd2" y="hd2"/>
              </a:cxn>
              <a:cxn ang="5400000">
                <a:pos x="wd2" y="hd2"/>
              </a:cxn>
              <a:cxn ang="10800000">
                <a:pos x="wd2" y="hd2"/>
              </a:cxn>
              <a:cxn ang="16200000">
                <a:pos x="wd2" y="hd2"/>
              </a:cxn>
            </a:cxnLst>
            <a:rect l="0" t="0" r="r" b="b"/>
            <a:pathLst>
              <a:path w="20763" h="21600" extrusionOk="0">
                <a:moveTo>
                  <a:pt x="0" y="21600"/>
                </a:moveTo>
                <a:cubicBezTo>
                  <a:pt x="6637" y="20398"/>
                  <a:pt x="12386" y="17601"/>
                  <a:pt x="16156" y="13740"/>
                </a:cubicBezTo>
                <a:cubicBezTo>
                  <a:pt x="20113" y="9688"/>
                  <a:pt x="21600" y="4768"/>
                  <a:pt x="20310" y="0"/>
                </a:cubicBezTo>
              </a:path>
            </a:pathLst>
          </a:custGeom>
          <a:ln w="38100" cap="rnd">
            <a:solidFill>
              <a:srgbClr val="00882B"/>
            </a:solidFill>
            <a:custDash>
              <a:ds d="100000" sp="200000"/>
            </a:custDash>
            <a:miter lim="400000"/>
            <a:tailEnd type="triangle"/>
          </a:ln>
        </p:spPr>
        <p:txBody>
          <a:bodyPr lIns="0" tIns="0" rIns="0" bIns="0" anchor="ctr"/>
          <a:lstStyle/>
          <a:p>
            <a:pPr lvl="0">
              <a:defRPr sz="2400"/>
            </a:pPr>
            <a:endParaRPr sz="1406"/>
          </a:p>
        </p:txBody>
      </p:sp>
      <p:sp>
        <p:nvSpPr>
          <p:cNvPr id="312" name="Shape 312"/>
          <p:cNvSpPr/>
          <p:nvPr/>
        </p:nvSpPr>
        <p:spPr>
          <a:xfrm>
            <a:off x="4950639" y="1276230"/>
            <a:ext cx="2320615" cy="2298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22" y="15656"/>
                  <a:pt x="18900" y="10031"/>
                  <a:pt x="14595" y="5973"/>
                </a:cubicBezTo>
                <a:cubicBezTo>
                  <a:pt x="10626" y="2232"/>
                  <a:pt x="5428" y="105"/>
                  <a:pt x="0" y="0"/>
                </a:cubicBezTo>
              </a:path>
            </a:pathLst>
          </a:custGeom>
          <a:ln w="38100" cap="rnd">
            <a:solidFill>
              <a:srgbClr val="00882B"/>
            </a:solidFill>
            <a:custDash>
              <a:ds d="100000" sp="200000"/>
            </a:custDash>
            <a:miter lim="400000"/>
            <a:tailEnd type="triangle"/>
          </a:ln>
        </p:spPr>
        <p:txBody>
          <a:bodyPr lIns="0" tIns="0" rIns="0" bIns="0" anchor="ctr"/>
          <a:lstStyle/>
          <a:p>
            <a:pPr lvl="0">
              <a:defRPr sz="2400"/>
            </a:pPr>
            <a:endParaRPr sz="1406"/>
          </a:p>
        </p:txBody>
      </p:sp>
      <p:sp>
        <p:nvSpPr>
          <p:cNvPr id="313" name="Shape 313"/>
          <p:cNvSpPr/>
          <p:nvPr/>
        </p:nvSpPr>
        <p:spPr>
          <a:xfrm>
            <a:off x="4317461" y="989669"/>
            <a:ext cx="516970" cy="312618"/>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2800">
                <a:solidFill>
                  <a:srgbClr val="0B5D18"/>
                </a:solidFill>
                <a:latin typeface="Lato Light"/>
                <a:ea typeface="Lato Light"/>
                <a:cs typeface="Lato Light"/>
                <a:sym typeface="Lato Light"/>
              </a:defRPr>
            </a:lvl1pPr>
          </a:lstStyle>
          <a:p>
            <a:pPr lvl="0">
              <a:defRPr sz="1800">
                <a:solidFill>
                  <a:srgbClr val="000000"/>
                </a:solidFill>
              </a:defRPr>
            </a:pPr>
            <a:r>
              <a:rPr lang="en-US" sz="1641" dirty="0"/>
              <a:t>node</a:t>
            </a:r>
            <a:endParaRPr sz="1641" dirty="0"/>
          </a:p>
        </p:txBody>
      </p:sp>
    </p:spTree>
    <p:extLst>
      <p:ext uri="{BB962C8B-B14F-4D97-AF65-F5344CB8AC3E}">
        <p14:creationId xmlns:p14="http://schemas.microsoft.com/office/powerpoint/2010/main" val="32609160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311"/>
                                        </p:tgtEl>
                                        <p:attrNameLst>
                                          <p:attrName>style.visibility</p:attrName>
                                        </p:attrNameLst>
                                      </p:cBhvr>
                                      <p:to>
                                        <p:strVal val="visible"/>
                                      </p:to>
                                    </p:set>
                                    <p:animEffect transition="in" filter="wipe(down)">
                                      <p:cBhvr>
                                        <p:cTn id="7" dur="2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312"/>
                                        </p:tgtEl>
                                        <p:attrNameLst>
                                          <p:attrName>style.visibility</p:attrName>
                                        </p:attrNameLst>
                                      </p:cBhvr>
                                      <p:to>
                                        <p:strVal val="visible"/>
                                      </p:to>
                                    </p:set>
                                    <p:animEffect transition="in" filter="wipe(down)">
                                      <p:cBhvr>
                                        <p:cTn id="12" dur="4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advAuto="0"/>
      <p:bldP spid="31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ointcode.png"/>
          <p:cNvPicPr/>
          <p:nvPr/>
        </p:nvPicPr>
        <p:blipFill>
          <a:blip r:embed="rId2">
            <a:extLst/>
          </a:blip>
          <a:stretch>
            <a:fillRect/>
          </a:stretch>
        </p:blipFill>
        <p:spPr>
          <a:xfrm>
            <a:off x="2117955" y="1972407"/>
            <a:ext cx="2463115" cy="3105666"/>
          </a:xfrm>
          <a:prstGeom prst="rect">
            <a:avLst/>
          </a:prstGeom>
          <a:ln w="12700">
            <a:miter lim="400000"/>
          </a:ln>
        </p:spPr>
      </p:pic>
      <p:sp>
        <p:nvSpPr>
          <p:cNvPr id="320" name="Shape 320"/>
          <p:cNvSpPr/>
          <p:nvPr/>
        </p:nvSpPr>
        <p:spPr>
          <a:xfrm>
            <a:off x="4444566" y="2433005"/>
            <a:ext cx="546016" cy="629673"/>
          </a:xfrm>
          <a:custGeom>
            <a:avLst/>
            <a:gdLst/>
            <a:ahLst/>
            <a:cxnLst>
              <a:cxn ang="0">
                <a:pos x="wd2" y="hd2"/>
              </a:cxn>
              <a:cxn ang="5400000">
                <a:pos x="wd2" y="hd2"/>
              </a:cxn>
              <a:cxn ang="10800000">
                <a:pos x="wd2" y="hd2"/>
              </a:cxn>
              <a:cxn ang="16200000">
                <a:pos x="wd2" y="hd2"/>
              </a:cxn>
            </a:cxnLst>
            <a:rect l="0" t="0" r="r" b="b"/>
            <a:pathLst>
              <a:path w="21600" h="21600" extrusionOk="0">
                <a:moveTo>
                  <a:pt x="12273" y="0"/>
                </a:moveTo>
                <a:lnTo>
                  <a:pt x="0" y="18052"/>
                </a:lnTo>
                <a:lnTo>
                  <a:pt x="2993" y="21600"/>
                </a:lnTo>
                <a:lnTo>
                  <a:pt x="21600" y="18190"/>
                </a:lnTo>
                <a:lnTo>
                  <a:pt x="21600" y="5713"/>
                </a:lnTo>
                <a:lnTo>
                  <a:pt x="12273" y="0"/>
                </a:lnTo>
                <a:close/>
              </a:path>
            </a:pathLst>
          </a:custGeom>
          <a:solidFill>
            <a:srgbClr val="FFFFFF"/>
          </a:solidFill>
          <a:ln w="12700">
            <a:miter lim="400000"/>
          </a:ln>
        </p:spPr>
        <p:txBody>
          <a:bodyPr lIns="0" tIns="0" rIns="0" bIns="0" anchor="ctr"/>
          <a:lstStyle/>
          <a:p>
            <a:pPr lvl="0">
              <a:defRPr sz="2400"/>
            </a:pPr>
            <a:endParaRPr sz="1406"/>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230" y="1357119"/>
            <a:ext cx="6518672" cy="3586758"/>
          </a:xfrm>
          <a:prstGeom prst="rect">
            <a:avLst/>
          </a:prstGeom>
        </p:spPr>
      </p:pic>
      <p:sp>
        <p:nvSpPr>
          <p:cNvPr id="3" name="Title 2">
            <a:extLst>
              <a:ext uri="{FF2B5EF4-FFF2-40B4-BE49-F238E27FC236}">
                <a16:creationId xmlns:a16="http://schemas.microsoft.com/office/drawing/2014/main" id="{E592C35B-FA53-FC48-A08C-363D81392615}"/>
              </a:ext>
            </a:extLst>
          </p:cNvPr>
          <p:cNvSpPr>
            <a:spLocks noGrp="1"/>
          </p:cNvSpPr>
          <p:nvPr>
            <p:ph type="title"/>
          </p:nvPr>
        </p:nvSpPr>
        <p:spPr/>
        <p:txBody>
          <a:bodyPr>
            <a:normAutofit fontScale="90000"/>
          </a:bodyPr>
          <a:lstStyle/>
          <a:p>
            <a:r>
              <a:rPr lang="en-US" sz="3600" dirty="0"/>
              <a:t>“</a:t>
            </a:r>
            <a:r>
              <a:rPr lang="en-US" sz="3600" dirty="0" err="1"/>
              <a:t>rdbLoad</a:t>
            </a:r>
            <a:r>
              <a:rPr lang="en-US" sz="3600" dirty="0"/>
              <a:t>” is the load/recovery function. </a:t>
            </a:r>
            <a:endParaRPr lang="en-US" dirty="0"/>
          </a:p>
        </p:txBody>
      </p:sp>
    </p:spTree>
    <p:extLst>
      <p:ext uri="{BB962C8B-B14F-4D97-AF65-F5344CB8AC3E}">
        <p14:creationId xmlns:p14="http://schemas.microsoft.com/office/powerpoint/2010/main" val="1848775133"/>
      </p:ext>
    </p:extLst>
  </p:cSld>
  <p:clrMapOvr>
    <a:masterClrMapping/>
  </p:clrMapOvr>
  <p:transition spd="slow">
    <p:pull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211" y="1214665"/>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r>
              <a:rPr lang="en-US" sz="2578" dirty="0" err="1">
                <a:solidFill>
                  <a:srgbClr val="FFFFFF"/>
                </a:solidFill>
                <a:latin typeface="Lato Light" charset="0"/>
                <a:ea typeface="Lato Light" charset="0"/>
                <a:cs typeface="Lato Light" charset="0"/>
                <a:sym typeface="Helvetica Light"/>
              </a:rPr>
              <a:t>rdbLoad</a:t>
            </a:r>
            <a:endParaRPr lang="en-US" sz="2578" dirty="0">
              <a:solidFill>
                <a:srgbClr val="FFFFFF"/>
              </a:solidFill>
              <a:latin typeface="Lato Light" charset="0"/>
              <a:ea typeface="Lato Light" charset="0"/>
              <a:cs typeface="Lato Light" charset="0"/>
              <a:sym typeface="Helvetica Light"/>
            </a:endParaRPr>
          </a:p>
        </p:txBody>
      </p:sp>
      <p:sp>
        <p:nvSpPr>
          <p:cNvPr id="26" name="Rounded Rectangle 25"/>
          <p:cNvSpPr/>
          <p:nvPr/>
        </p:nvSpPr>
        <p:spPr>
          <a:xfrm>
            <a:off x="1997273" y="2065822"/>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7" name="Rounded Rectangle 26"/>
          <p:cNvSpPr/>
          <p:nvPr/>
        </p:nvSpPr>
        <p:spPr>
          <a:xfrm>
            <a:off x="2587622" y="4465861"/>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8" name="Rounded Rectangle 27"/>
          <p:cNvSpPr/>
          <p:nvPr/>
        </p:nvSpPr>
        <p:spPr>
          <a:xfrm>
            <a:off x="5569150" y="1960989"/>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9" name="Rounded Rectangle 28"/>
          <p:cNvSpPr/>
          <p:nvPr/>
        </p:nvSpPr>
        <p:spPr>
          <a:xfrm>
            <a:off x="3480594" y="3597472"/>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0" name="Rounded Rectangle 29"/>
          <p:cNvSpPr/>
          <p:nvPr/>
        </p:nvSpPr>
        <p:spPr>
          <a:xfrm>
            <a:off x="3624459" y="2681482"/>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1" name="Rounded Rectangle 30"/>
          <p:cNvSpPr/>
          <p:nvPr/>
        </p:nvSpPr>
        <p:spPr>
          <a:xfrm>
            <a:off x="1253132" y="2965650"/>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2" name="Rounded Rectangle 31"/>
          <p:cNvSpPr/>
          <p:nvPr/>
        </p:nvSpPr>
        <p:spPr>
          <a:xfrm>
            <a:off x="5851921" y="3186940"/>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3" name="Rounded Rectangle 32"/>
          <p:cNvSpPr/>
          <p:nvPr/>
        </p:nvSpPr>
        <p:spPr>
          <a:xfrm>
            <a:off x="4180086" y="4465861"/>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4" name="Rounded Rectangle 33"/>
          <p:cNvSpPr/>
          <p:nvPr/>
        </p:nvSpPr>
        <p:spPr>
          <a:xfrm>
            <a:off x="5817193" y="4465861"/>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cxnSp>
        <p:nvCxnSpPr>
          <p:cNvPr id="7" name="Straight Connector 6"/>
          <p:cNvCxnSpPr/>
          <p:nvPr/>
        </p:nvCxnSpPr>
        <p:spPr>
          <a:xfrm flipV="1">
            <a:off x="2041921" y="4276328"/>
            <a:ext cx="5496720" cy="9922"/>
          </a:xfrm>
          <a:prstGeom prst="line">
            <a:avLst/>
          </a:prstGeom>
          <a:noFill/>
          <a:ln w="25400" cap="flat">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
        <p:nvSpPr>
          <p:cNvPr id="8" name="TextBox 7"/>
          <p:cNvSpPr txBox="1"/>
          <p:nvPr/>
        </p:nvSpPr>
        <p:spPr>
          <a:xfrm>
            <a:off x="1443771" y="4460213"/>
            <a:ext cx="997870" cy="5470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9766" tIns="29766" rIns="29766" bIns="29766" numCol="1" spcCol="38100" rtlCol="0" anchor="ctr">
            <a:spAutoFit/>
          </a:bodyPr>
          <a:lstStyle/>
          <a:p>
            <a:pPr algn="ctr" defTabSz="342283" latinLnBrk="1" hangingPunct="0"/>
            <a:r>
              <a:rPr lang="en-US" sz="2109" dirty="0">
                <a:solidFill>
                  <a:srgbClr val="000000"/>
                </a:solidFill>
                <a:latin typeface="Lato Light" charset="0"/>
                <a:ea typeface="Lato Light" charset="0"/>
                <a:cs typeface="Lato Light" charset="0"/>
                <a:sym typeface="Helvetica Light"/>
              </a:rPr>
              <a:t>external</a:t>
            </a:r>
          </a:p>
          <a:p>
            <a:pPr algn="ctr" defTabSz="342283" latinLnBrk="1" hangingPunct="0"/>
            <a:r>
              <a:rPr lang="en-US" sz="1055" dirty="0">
                <a:solidFill>
                  <a:srgbClr val="000000"/>
                </a:solidFill>
                <a:latin typeface="Lato Light" charset="0"/>
                <a:ea typeface="Lato Light" charset="0"/>
                <a:cs typeface="Lato Light" charset="0"/>
              </a:rPr>
              <a:t>library</a:t>
            </a:r>
            <a:endParaRPr lang="en-US" sz="2109" dirty="0">
              <a:solidFill>
                <a:srgbClr val="000000"/>
              </a:solidFill>
              <a:latin typeface="Lato Light" charset="0"/>
              <a:ea typeface="Lato Light" charset="0"/>
              <a:cs typeface="Lato Light" charset="0"/>
              <a:sym typeface="Helvetica Light"/>
            </a:endParaRPr>
          </a:p>
        </p:txBody>
      </p:sp>
      <p:sp>
        <p:nvSpPr>
          <p:cNvPr id="113" name="Shape 306"/>
          <p:cNvSpPr/>
          <p:nvPr/>
        </p:nvSpPr>
        <p:spPr>
          <a:xfrm flipH="1">
            <a:off x="4294187" y="1776925"/>
            <a:ext cx="13968" cy="924383"/>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4" name="Shape 306"/>
          <p:cNvSpPr/>
          <p:nvPr/>
        </p:nvSpPr>
        <p:spPr>
          <a:xfrm flipH="1">
            <a:off x="4423171" y="3243743"/>
            <a:ext cx="4044" cy="373556"/>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5" name="Shape 306"/>
          <p:cNvSpPr/>
          <p:nvPr/>
        </p:nvSpPr>
        <p:spPr>
          <a:xfrm flipH="1">
            <a:off x="6149578" y="2514530"/>
            <a:ext cx="4043" cy="692236"/>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6" name="Shape 306"/>
          <p:cNvSpPr/>
          <p:nvPr/>
        </p:nvSpPr>
        <p:spPr>
          <a:xfrm flipH="1">
            <a:off x="2363465" y="2611920"/>
            <a:ext cx="4044" cy="373556"/>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7" name="Shape 306"/>
          <p:cNvSpPr/>
          <p:nvPr/>
        </p:nvSpPr>
        <p:spPr>
          <a:xfrm>
            <a:off x="4700984" y="4168126"/>
            <a:ext cx="11488" cy="31482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8" name="Shape 306"/>
          <p:cNvSpPr/>
          <p:nvPr/>
        </p:nvSpPr>
        <p:spPr>
          <a:xfrm>
            <a:off x="6629222" y="3753886"/>
            <a:ext cx="6528" cy="678831"/>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9" name="Shape 306"/>
          <p:cNvSpPr/>
          <p:nvPr/>
        </p:nvSpPr>
        <p:spPr>
          <a:xfrm>
            <a:off x="2522271" y="3525073"/>
            <a:ext cx="261963" cy="90764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0" name="Shape 306"/>
          <p:cNvSpPr/>
          <p:nvPr/>
        </p:nvSpPr>
        <p:spPr>
          <a:xfrm>
            <a:off x="2731766" y="3525073"/>
            <a:ext cx="1413591" cy="103077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1" name="Shape 306"/>
          <p:cNvSpPr/>
          <p:nvPr/>
        </p:nvSpPr>
        <p:spPr>
          <a:xfrm>
            <a:off x="5049164" y="3243743"/>
            <a:ext cx="802756" cy="1239207"/>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2" name="Shape 306"/>
          <p:cNvSpPr/>
          <p:nvPr/>
        </p:nvSpPr>
        <p:spPr>
          <a:xfrm flipH="1">
            <a:off x="5216923" y="2499556"/>
            <a:ext cx="649883" cy="348023"/>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3" name="Shape 306"/>
          <p:cNvSpPr/>
          <p:nvPr/>
        </p:nvSpPr>
        <p:spPr>
          <a:xfrm flipH="1">
            <a:off x="3123405" y="1695809"/>
            <a:ext cx="649883" cy="348023"/>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4" name="Shape 306"/>
          <p:cNvSpPr/>
          <p:nvPr/>
        </p:nvSpPr>
        <p:spPr>
          <a:xfrm>
            <a:off x="5370713" y="1621627"/>
            <a:ext cx="481208" cy="322781"/>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5" name="Shape 306"/>
          <p:cNvSpPr/>
          <p:nvPr/>
        </p:nvSpPr>
        <p:spPr>
          <a:xfrm>
            <a:off x="3599200" y="2315718"/>
            <a:ext cx="481208" cy="322781"/>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6" name="Shape 306"/>
          <p:cNvSpPr/>
          <p:nvPr/>
        </p:nvSpPr>
        <p:spPr>
          <a:xfrm flipH="1">
            <a:off x="5216923" y="3738912"/>
            <a:ext cx="677169" cy="726932"/>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7" name="Shape 306"/>
          <p:cNvSpPr/>
          <p:nvPr/>
        </p:nvSpPr>
        <p:spPr>
          <a:xfrm>
            <a:off x="2841095" y="3398716"/>
            <a:ext cx="611565" cy="340195"/>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8" name="Shape 306"/>
          <p:cNvSpPr/>
          <p:nvPr/>
        </p:nvSpPr>
        <p:spPr>
          <a:xfrm flipH="1">
            <a:off x="3339862" y="4122953"/>
            <a:ext cx="721811" cy="30976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3" name="Title 2">
            <a:extLst>
              <a:ext uri="{FF2B5EF4-FFF2-40B4-BE49-F238E27FC236}">
                <a16:creationId xmlns:a16="http://schemas.microsoft.com/office/drawing/2014/main" id="{DC90D150-7C52-634A-96AD-F4FAE45FA379}"/>
              </a:ext>
            </a:extLst>
          </p:cNvPr>
          <p:cNvSpPr>
            <a:spLocks noGrp="1"/>
          </p:cNvSpPr>
          <p:nvPr>
            <p:ph type="title"/>
          </p:nvPr>
        </p:nvSpPr>
        <p:spPr/>
        <p:txBody>
          <a:bodyPr anchor="t" anchorCtr="0">
            <a:normAutofit fontScale="90000"/>
          </a:bodyPr>
          <a:lstStyle/>
          <a:p>
            <a:r>
              <a:rPr lang="en-US" dirty="0"/>
              <a:t>Mark every type that can be created during the recovery.  </a:t>
            </a:r>
            <a:br>
              <a:rPr lang="en-US" dirty="0"/>
            </a:br>
            <a:endParaRPr lang="en-US" dirty="0"/>
          </a:p>
        </p:txBody>
      </p:sp>
    </p:spTree>
    <p:extLst>
      <p:ext uri="{BB962C8B-B14F-4D97-AF65-F5344CB8AC3E}">
        <p14:creationId xmlns:p14="http://schemas.microsoft.com/office/powerpoint/2010/main" val="418728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211" y="1519323"/>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6" name="Rounded Rectangle 25"/>
          <p:cNvSpPr/>
          <p:nvPr/>
        </p:nvSpPr>
        <p:spPr>
          <a:xfrm>
            <a:off x="1997273" y="2370480"/>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7" name="Rounded Rectangle 26"/>
          <p:cNvSpPr/>
          <p:nvPr/>
        </p:nvSpPr>
        <p:spPr>
          <a:xfrm>
            <a:off x="2587622" y="4770519"/>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8" name="Rounded Rectangle 27"/>
          <p:cNvSpPr/>
          <p:nvPr/>
        </p:nvSpPr>
        <p:spPr>
          <a:xfrm>
            <a:off x="5569150" y="2265647"/>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29" name="Rounded Rectangle 28"/>
          <p:cNvSpPr/>
          <p:nvPr/>
        </p:nvSpPr>
        <p:spPr>
          <a:xfrm>
            <a:off x="3480594" y="3902130"/>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0" name="Rounded Rectangle 29"/>
          <p:cNvSpPr/>
          <p:nvPr/>
        </p:nvSpPr>
        <p:spPr>
          <a:xfrm>
            <a:off x="3624459" y="2986140"/>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1" name="Rounded Rectangle 30"/>
          <p:cNvSpPr/>
          <p:nvPr/>
        </p:nvSpPr>
        <p:spPr>
          <a:xfrm>
            <a:off x="1253132" y="3270307"/>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2" name="Rounded Rectangle 31"/>
          <p:cNvSpPr/>
          <p:nvPr/>
        </p:nvSpPr>
        <p:spPr>
          <a:xfrm>
            <a:off x="5851921" y="3491598"/>
            <a:ext cx="1577579" cy="505423"/>
          </a:xfrm>
          <a:prstGeom prst="round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3" name="Rounded Rectangle 32"/>
          <p:cNvSpPr/>
          <p:nvPr/>
        </p:nvSpPr>
        <p:spPr>
          <a:xfrm>
            <a:off x="4180086" y="4770519"/>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sp>
        <p:nvSpPr>
          <p:cNvPr id="34" name="Rounded Rectangle 33"/>
          <p:cNvSpPr/>
          <p:nvPr/>
        </p:nvSpPr>
        <p:spPr>
          <a:xfrm>
            <a:off x="5817193" y="4770519"/>
            <a:ext cx="1036837" cy="505423"/>
          </a:xfrm>
          <a:prstGeom prst="roundRect">
            <a:avLst/>
          </a:prstGeom>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29766" tIns="29766" rIns="29766" bIns="29766" numCol="1" spcCol="38100" rtlCol="0" anchor="ctr">
            <a:spAutoFit/>
          </a:bodyPr>
          <a:lstStyle/>
          <a:p>
            <a:pPr algn="ctr" defTabSz="342283" latinLnBrk="1" hangingPunct="0"/>
            <a:endParaRPr lang="en-US" sz="2578" dirty="0">
              <a:solidFill>
                <a:srgbClr val="FFFFFF"/>
              </a:solidFill>
              <a:latin typeface="Lato Light" charset="0"/>
              <a:ea typeface="Lato Light" charset="0"/>
              <a:cs typeface="Lato Light" charset="0"/>
              <a:sym typeface="Helvetica Light"/>
            </a:endParaRPr>
          </a:p>
        </p:txBody>
      </p:sp>
      <p:cxnSp>
        <p:nvCxnSpPr>
          <p:cNvPr id="7" name="Straight Connector 6"/>
          <p:cNvCxnSpPr/>
          <p:nvPr/>
        </p:nvCxnSpPr>
        <p:spPr>
          <a:xfrm flipV="1">
            <a:off x="2041921" y="4580986"/>
            <a:ext cx="5496720" cy="9922"/>
          </a:xfrm>
          <a:prstGeom prst="line">
            <a:avLst/>
          </a:prstGeom>
          <a:noFill/>
          <a:ln w="25400" cap="flat">
            <a:solidFill>
              <a:schemeClr val="tx1">
                <a:lumMod val="50000"/>
                <a:lumOff val="50000"/>
              </a:schemeClr>
            </a:solidFill>
            <a:prstDash val="solid"/>
            <a:miter lim="400000"/>
          </a:ln>
          <a:effectLst/>
        </p:spPr>
        <p:style>
          <a:lnRef idx="0">
            <a:scrgbClr r="0" g="0" b="0"/>
          </a:lnRef>
          <a:fillRef idx="0">
            <a:scrgbClr r="0" g="0" b="0"/>
          </a:fillRef>
          <a:effectRef idx="0">
            <a:scrgbClr r="0" g="0" b="0"/>
          </a:effectRef>
          <a:fontRef idx="none"/>
        </p:style>
      </p:cxnSp>
      <p:sp>
        <p:nvSpPr>
          <p:cNvPr id="8" name="TextBox 7"/>
          <p:cNvSpPr txBox="1"/>
          <p:nvPr/>
        </p:nvSpPr>
        <p:spPr>
          <a:xfrm>
            <a:off x="1443771" y="4764871"/>
            <a:ext cx="997870" cy="5470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9766" tIns="29766" rIns="29766" bIns="29766" numCol="1" spcCol="38100" rtlCol="0" anchor="ctr">
            <a:spAutoFit/>
          </a:bodyPr>
          <a:lstStyle/>
          <a:p>
            <a:pPr algn="ctr" defTabSz="342283" latinLnBrk="1" hangingPunct="0"/>
            <a:r>
              <a:rPr lang="en-US" sz="2109" dirty="0">
                <a:solidFill>
                  <a:srgbClr val="000000"/>
                </a:solidFill>
                <a:latin typeface="Lato Light" charset="0"/>
                <a:ea typeface="Lato Light" charset="0"/>
                <a:cs typeface="Lato Light" charset="0"/>
                <a:sym typeface="Helvetica Light"/>
              </a:rPr>
              <a:t>external</a:t>
            </a:r>
          </a:p>
          <a:p>
            <a:pPr algn="ctr" defTabSz="342283" latinLnBrk="1" hangingPunct="0"/>
            <a:r>
              <a:rPr lang="en-US" sz="1055" dirty="0">
                <a:solidFill>
                  <a:srgbClr val="000000"/>
                </a:solidFill>
                <a:latin typeface="Lato Light" charset="0"/>
                <a:ea typeface="Lato Light" charset="0"/>
                <a:cs typeface="Lato Light" charset="0"/>
              </a:rPr>
              <a:t>library</a:t>
            </a:r>
            <a:endParaRPr lang="en-US" sz="2109" dirty="0">
              <a:solidFill>
                <a:srgbClr val="000000"/>
              </a:solidFill>
              <a:latin typeface="Lato Light" charset="0"/>
              <a:ea typeface="Lato Light" charset="0"/>
              <a:cs typeface="Lato Light" charset="0"/>
              <a:sym typeface="Helvetica Light"/>
            </a:endParaRPr>
          </a:p>
        </p:txBody>
      </p:sp>
      <p:sp>
        <p:nvSpPr>
          <p:cNvPr id="113" name="Shape 306"/>
          <p:cNvSpPr/>
          <p:nvPr/>
        </p:nvSpPr>
        <p:spPr>
          <a:xfrm flipH="1">
            <a:off x="4294187" y="2081583"/>
            <a:ext cx="13968" cy="924383"/>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5" name="Shape 306"/>
          <p:cNvSpPr/>
          <p:nvPr/>
        </p:nvSpPr>
        <p:spPr>
          <a:xfrm flipH="1">
            <a:off x="6149578" y="2819188"/>
            <a:ext cx="4043" cy="692236"/>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6" name="Shape 306"/>
          <p:cNvSpPr/>
          <p:nvPr/>
        </p:nvSpPr>
        <p:spPr>
          <a:xfrm flipH="1">
            <a:off x="2363465" y="2916578"/>
            <a:ext cx="4044" cy="373556"/>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19" name="Shape 306"/>
          <p:cNvSpPr/>
          <p:nvPr/>
        </p:nvSpPr>
        <p:spPr>
          <a:xfrm>
            <a:off x="2522271" y="3829731"/>
            <a:ext cx="261963" cy="90764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0" name="Shape 306"/>
          <p:cNvSpPr/>
          <p:nvPr/>
        </p:nvSpPr>
        <p:spPr>
          <a:xfrm>
            <a:off x="2731766" y="3829730"/>
            <a:ext cx="1413591" cy="1030774"/>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1" name="Shape 306"/>
          <p:cNvSpPr/>
          <p:nvPr/>
        </p:nvSpPr>
        <p:spPr>
          <a:xfrm>
            <a:off x="5049164" y="3548401"/>
            <a:ext cx="802756" cy="1239207"/>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3" name="Shape 306"/>
          <p:cNvSpPr/>
          <p:nvPr/>
        </p:nvSpPr>
        <p:spPr>
          <a:xfrm flipH="1">
            <a:off x="3123405" y="2000467"/>
            <a:ext cx="649883" cy="348023"/>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4" name="Shape 306"/>
          <p:cNvSpPr/>
          <p:nvPr/>
        </p:nvSpPr>
        <p:spPr>
          <a:xfrm>
            <a:off x="5370713" y="1926285"/>
            <a:ext cx="481208" cy="322781"/>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127" name="Shape 306"/>
          <p:cNvSpPr/>
          <p:nvPr/>
        </p:nvSpPr>
        <p:spPr>
          <a:xfrm>
            <a:off x="2841095" y="3703374"/>
            <a:ext cx="611565" cy="340195"/>
          </a:xfrm>
          <a:prstGeom prst="line">
            <a:avLst/>
          </a:prstGeom>
          <a:ln w="47625" cap="rnd">
            <a:solidFill>
              <a:schemeClr val="bg1">
                <a:lumMod val="50000"/>
              </a:schemeClr>
            </a:solidFill>
            <a:custDash>
              <a:ds d="100000" sp="200000"/>
            </a:custDash>
            <a:miter lim="400000"/>
            <a:tailEnd type="triangle"/>
          </a:ln>
        </p:spPr>
        <p:txBody>
          <a:bodyPr lIns="0" tIns="0" rIns="0" bIns="0" anchor="ctr"/>
          <a:lstStyle/>
          <a:p>
            <a:pPr lvl="0">
              <a:defRPr sz="2400"/>
            </a:pPr>
            <a:endParaRPr sz="1406"/>
          </a:p>
        </p:txBody>
      </p:sp>
      <p:sp>
        <p:nvSpPr>
          <p:cNvPr id="24" name="Shape 301"/>
          <p:cNvSpPr/>
          <p:nvPr/>
        </p:nvSpPr>
        <p:spPr>
          <a:xfrm>
            <a:off x="2148371" y="2469607"/>
            <a:ext cx="327422" cy="315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5" name="Shape 301"/>
          <p:cNvSpPr/>
          <p:nvPr/>
        </p:nvSpPr>
        <p:spPr>
          <a:xfrm>
            <a:off x="4551019" y="3099745"/>
            <a:ext cx="327422" cy="320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7" name="Shape 301"/>
          <p:cNvSpPr/>
          <p:nvPr/>
        </p:nvSpPr>
        <p:spPr>
          <a:xfrm>
            <a:off x="4387308" y="1623483"/>
            <a:ext cx="327422" cy="320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8" name="Shape 301"/>
          <p:cNvSpPr/>
          <p:nvPr/>
        </p:nvSpPr>
        <p:spPr>
          <a:xfrm>
            <a:off x="5792680" y="2394265"/>
            <a:ext cx="327422" cy="320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39" name="Shape 301"/>
          <p:cNvSpPr/>
          <p:nvPr/>
        </p:nvSpPr>
        <p:spPr>
          <a:xfrm>
            <a:off x="6286438" y="2394265"/>
            <a:ext cx="327422" cy="320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40" name="Shape 301"/>
          <p:cNvSpPr/>
          <p:nvPr/>
        </p:nvSpPr>
        <p:spPr>
          <a:xfrm>
            <a:off x="4511880" y="4007987"/>
            <a:ext cx="327422" cy="320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41" name="Shape 301"/>
          <p:cNvSpPr/>
          <p:nvPr/>
        </p:nvSpPr>
        <p:spPr>
          <a:xfrm>
            <a:off x="1210962" y="899585"/>
            <a:ext cx="327422" cy="315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w="63500">
            <a:solidFill>
              <a:srgbClr val="A6AAA9"/>
            </a:solidFill>
            <a:miter lim="400000"/>
          </a:ln>
          <a:effectLst>
            <a:outerShdw blurRad="38100" dist="25400" dir="5400000" rotWithShape="0">
              <a:srgbClr val="000000">
                <a:alpha val="9473"/>
              </a:srgbClr>
            </a:outerShdw>
          </a:effectLst>
        </p:spPr>
        <p:txBody>
          <a:bodyPr lIns="0" tIns="0" rIns="0" bIns="0" anchor="ctr"/>
          <a:lstStyle/>
          <a:p>
            <a:pPr lvl="0">
              <a:defRPr sz="2400">
                <a:solidFill>
                  <a:srgbClr val="FFFFFF"/>
                </a:solidFill>
              </a:defRPr>
            </a:pPr>
            <a:endParaRPr sz="1406"/>
          </a:p>
        </p:txBody>
      </p:sp>
      <p:sp>
        <p:nvSpPr>
          <p:cNvPr id="42" name="TextBox 41"/>
          <p:cNvSpPr txBox="1"/>
          <p:nvPr/>
        </p:nvSpPr>
        <p:spPr>
          <a:xfrm>
            <a:off x="2597877" y="928524"/>
            <a:ext cx="2062265" cy="2224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9766" tIns="29766" rIns="29766" bIns="29766" numCol="1" spcCol="38100" rtlCol="0" anchor="ctr">
            <a:spAutoFit/>
          </a:bodyPr>
          <a:lstStyle/>
          <a:p>
            <a:pPr algn="ctr" defTabSz="342283" latinLnBrk="1" hangingPunct="0"/>
            <a:r>
              <a:rPr lang="en-US" sz="1055" dirty="0">
                <a:solidFill>
                  <a:schemeClr val="tx1">
                    <a:lumMod val="50000"/>
                    <a:lumOff val="50000"/>
                  </a:schemeClr>
                </a:solidFill>
                <a:latin typeface="Lato Light" charset="0"/>
                <a:ea typeface="Lato Light" charset="0"/>
                <a:cs typeface="Lato Light" charset="0"/>
              </a:rPr>
              <a:t>Application type created/modified</a:t>
            </a:r>
            <a:endParaRPr lang="en-US" sz="2109" dirty="0">
              <a:solidFill>
                <a:schemeClr val="tx1">
                  <a:lumMod val="50000"/>
                  <a:lumOff val="50000"/>
                </a:schemeClr>
              </a:solidFill>
              <a:latin typeface="Lato Light" charset="0"/>
              <a:ea typeface="Lato Light" charset="0"/>
              <a:cs typeface="Lato Light" charset="0"/>
              <a:sym typeface="Helvetica Light"/>
            </a:endParaRPr>
          </a:p>
        </p:txBody>
      </p:sp>
      <p:sp>
        <p:nvSpPr>
          <p:cNvPr id="3" name="Title 2">
            <a:extLst>
              <a:ext uri="{FF2B5EF4-FFF2-40B4-BE49-F238E27FC236}">
                <a16:creationId xmlns:a16="http://schemas.microsoft.com/office/drawing/2014/main" id="{1E29F102-28BA-3342-B4F8-912AAABB7121}"/>
              </a:ext>
            </a:extLst>
          </p:cNvPr>
          <p:cNvSpPr>
            <a:spLocks noGrp="1"/>
          </p:cNvSpPr>
          <p:nvPr>
            <p:ph type="title"/>
          </p:nvPr>
        </p:nvSpPr>
        <p:spPr/>
        <p:txBody>
          <a:bodyPr/>
          <a:lstStyle/>
          <a:p>
            <a:r>
              <a:rPr lang="en-US" dirty="0"/>
              <a:t>Search the call graph to find types</a:t>
            </a:r>
          </a:p>
        </p:txBody>
      </p:sp>
    </p:spTree>
    <p:extLst>
      <p:ext uri="{BB962C8B-B14F-4D97-AF65-F5344CB8AC3E}">
        <p14:creationId xmlns:p14="http://schemas.microsoft.com/office/powerpoint/2010/main" val="3290989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redis.png"/>
          <p:cNvPicPr/>
          <p:nvPr/>
        </p:nvPicPr>
        <p:blipFill>
          <a:blip r:embed="rId2">
            <a:extLst/>
          </a:blip>
          <a:stretch>
            <a:fillRect/>
          </a:stretch>
        </p:blipFill>
        <p:spPr>
          <a:xfrm>
            <a:off x="3619575" y="1066658"/>
            <a:ext cx="1728132" cy="573083"/>
          </a:xfrm>
          <a:prstGeom prst="rect">
            <a:avLst/>
          </a:prstGeom>
          <a:ln w="12700">
            <a:miter lim="400000"/>
          </a:ln>
        </p:spPr>
      </p:pic>
      <p:sp>
        <p:nvSpPr>
          <p:cNvPr id="346" name="Shape 346"/>
          <p:cNvSpPr/>
          <p:nvPr/>
        </p:nvSpPr>
        <p:spPr>
          <a:xfrm>
            <a:off x="551146" y="1800888"/>
            <a:ext cx="6641094" cy="28474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92225" indent="-292225" defTabSz="267873">
              <a:lnSpc>
                <a:spcPct val="120000"/>
              </a:lnSpc>
              <a:buSzPct val="100000"/>
              <a:buChar char="•"/>
              <a:defRPr sz="1800"/>
            </a:pPr>
            <a:r>
              <a:rPr sz="2578" dirty="0">
                <a:solidFill>
                  <a:srgbClr val="5E5E5E"/>
                </a:solidFill>
                <a:latin typeface="Lato Light"/>
                <a:ea typeface="Lato Light"/>
                <a:cs typeface="Lato Light"/>
                <a:sym typeface="Lato Light"/>
              </a:rPr>
              <a:t>In-memory data structure store</a:t>
            </a:r>
          </a:p>
          <a:p>
            <a:pPr marL="936745" lvl="7" indent="-311707" defTabSz="267873">
              <a:lnSpc>
                <a:spcPct val="120000"/>
              </a:lnSpc>
              <a:buSzPct val="120000"/>
              <a:buChar char="-"/>
              <a:defRPr sz="1800"/>
            </a:pPr>
            <a:r>
              <a:rPr sz="2344" dirty="0">
                <a:solidFill>
                  <a:srgbClr val="5E5E5E"/>
                </a:solidFill>
                <a:latin typeface="Lato Light"/>
                <a:ea typeface="Lato Light"/>
                <a:cs typeface="Lato Light"/>
                <a:sym typeface="Lato Light"/>
              </a:rPr>
              <a:t>strings, hashes, lists, sets, indexes</a:t>
            </a:r>
            <a:endParaRPr sz="2930" dirty="0">
              <a:solidFill>
                <a:srgbClr val="5E5E5E"/>
              </a:solidFill>
              <a:latin typeface="Lato Light"/>
              <a:ea typeface="Lato Light"/>
              <a:cs typeface="Lato Light"/>
              <a:sym typeface="Lato Light"/>
            </a:endParaRPr>
          </a:p>
          <a:p>
            <a:pPr marL="292225" indent="-292225" defTabSz="267873">
              <a:lnSpc>
                <a:spcPct val="120000"/>
              </a:lnSpc>
              <a:buSzPct val="100000"/>
              <a:buChar char="•"/>
              <a:defRPr sz="1800"/>
            </a:pPr>
            <a:r>
              <a:rPr lang="en-US" sz="2578" dirty="0">
                <a:solidFill>
                  <a:srgbClr val="FF7E79"/>
                </a:solidFill>
                <a:latin typeface="Lato Light"/>
                <a:ea typeface="Lato Light"/>
                <a:cs typeface="Lato Light"/>
                <a:sym typeface="Lato Light"/>
              </a:rPr>
              <a:t>P</a:t>
            </a:r>
            <a:r>
              <a:rPr sz="2578" dirty="0">
                <a:solidFill>
                  <a:srgbClr val="FF7E79"/>
                </a:solidFill>
                <a:latin typeface="Lato Light"/>
                <a:ea typeface="Lato Light"/>
                <a:cs typeface="Lato Light"/>
                <a:sym typeface="Lato Light"/>
              </a:rPr>
              <a:t>ersistence</a:t>
            </a:r>
          </a:p>
          <a:p>
            <a:pPr lvl="6" defTabSz="267873">
              <a:lnSpc>
                <a:spcPct val="120000"/>
              </a:lnSpc>
              <a:defRPr sz="1800"/>
            </a:pPr>
            <a:r>
              <a:rPr sz="2109" dirty="0">
                <a:solidFill>
                  <a:srgbClr val="FF7E79"/>
                </a:solidFill>
                <a:latin typeface="Lato Light"/>
                <a:ea typeface="Lato Light"/>
                <a:cs typeface="Lato Light"/>
                <a:sym typeface="Lato Light"/>
              </a:rPr>
              <a:t>— data-snapshots(RDB),</a:t>
            </a:r>
          </a:p>
          <a:p>
            <a:pPr lvl="6" defTabSz="267873">
              <a:lnSpc>
                <a:spcPct val="120000"/>
              </a:lnSpc>
              <a:defRPr sz="1800"/>
            </a:pPr>
            <a:r>
              <a:rPr sz="2109" dirty="0">
                <a:solidFill>
                  <a:srgbClr val="FF7E79"/>
                </a:solidFill>
                <a:latin typeface="Lato Light"/>
                <a:ea typeface="Lato Light"/>
                <a:cs typeface="Lato Light"/>
                <a:sym typeface="Lato Light"/>
              </a:rPr>
              <a:t>— command-logging (AOF)</a:t>
            </a:r>
          </a:p>
          <a:p>
            <a:pPr marL="292225" indent="-292225" defTabSz="267873">
              <a:lnSpc>
                <a:spcPct val="120000"/>
              </a:lnSpc>
              <a:buSzPct val="100000"/>
              <a:buChar char="•"/>
              <a:defRPr sz="1800"/>
            </a:pPr>
            <a:r>
              <a:rPr sz="2578" dirty="0">
                <a:solidFill>
                  <a:srgbClr val="5E5E5E"/>
                </a:solidFill>
                <a:latin typeface="Lato Light"/>
                <a:ea typeface="Lato Light"/>
                <a:cs typeface="Lato Light"/>
                <a:sym typeface="Lato Light"/>
              </a:rPr>
              <a:t>~50K lines-of-code</a:t>
            </a:r>
          </a:p>
        </p:txBody>
      </p:sp>
      <p:sp>
        <p:nvSpPr>
          <p:cNvPr id="4" name="Title 3">
            <a:extLst>
              <a:ext uri="{FF2B5EF4-FFF2-40B4-BE49-F238E27FC236}">
                <a16:creationId xmlns:a16="http://schemas.microsoft.com/office/drawing/2014/main" id="{3D58E676-8CBB-2D44-9D22-86CEB7FD8227}"/>
              </a:ext>
            </a:extLst>
          </p:cNvPr>
          <p:cNvSpPr>
            <a:spLocks noGrp="1"/>
          </p:cNvSpPr>
          <p:nvPr>
            <p:ph type="title"/>
          </p:nvPr>
        </p:nvSpPr>
        <p:spPr/>
        <p:txBody>
          <a:bodyPr/>
          <a:lstStyle/>
          <a:p>
            <a:r>
              <a:rPr lang="en-US" dirty="0"/>
              <a:t>Evaluation: </a:t>
            </a:r>
            <a:r>
              <a:rPr lang="en-US" dirty="0" err="1"/>
              <a:t>redis</a:t>
            </a:r>
            <a:endParaRPr lang="en-US" dirty="0"/>
          </a:p>
        </p:txBody>
      </p:sp>
    </p:spTree>
    <p:extLst>
      <p:ext uri="{BB962C8B-B14F-4D97-AF65-F5344CB8AC3E}">
        <p14:creationId xmlns:p14="http://schemas.microsoft.com/office/powerpoint/2010/main" val="90054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2" name="Shape 472"/>
          <p:cNvSpPr/>
          <p:nvPr/>
        </p:nvSpPr>
        <p:spPr>
          <a:xfrm>
            <a:off x="2462361"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3" name="Shape 473"/>
          <p:cNvSpPr/>
          <p:nvPr/>
        </p:nvSpPr>
        <p:spPr>
          <a:xfrm>
            <a:off x="283443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4" name="Shape 474"/>
          <p:cNvSpPr/>
          <p:nvPr/>
        </p:nvSpPr>
        <p:spPr>
          <a:xfrm>
            <a:off x="320650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5" name="Shape 475"/>
          <p:cNvSpPr/>
          <p:nvPr/>
        </p:nvSpPr>
        <p:spPr>
          <a:xfrm>
            <a:off x="395064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6" name="Shape 476"/>
          <p:cNvSpPr/>
          <p:nvPr/>
        </p:nvSpPr>
        <p:spPr>
          <a:xfrm>
            <a:off x="357857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7" name="Shape 477"/>
          <p:cNvSpPr/>
          <p:nvPr/>
        </p:nvSpPr>
        <p:spPr>
          <a:xfrm>
            <a:off x="432271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8" name="Shape 478"/>
          <p:cNvSpPr/>
          <p:nvPr/>
        </p:nvSpPr>
        <p:spPr>
          <a:xfrm>
            <a:off x="469478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79" name="Shape 479"/>
          <p:cNvSpPr/>
          <p:nvPr/>
        </p:nvSpPr>
        <p:spPr>
          <a:xfrm>
            <a:off x="506685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0" name="Shape 480"/>
          <p:cNvSpPr/>
          <p:nvPr/>
        </p:nvSpPr>
        <p:spPr>
          <a:xfrm>
            <a:off x="543892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1" name="Shape 481"/>
          <p:cNvSpPr/>
          <p:nvPr/>
        </p:nvSpPr>
        <p:spPr>
          <a:xfrm>
            <a:off x="618306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2" name="Shape 482"/>
          <p:cNvSpPr/>
          <p:nvPr/>
        </p:nvSpPr>
        <p:spPr>
          <a:xfrm>
            <a:off x="581099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3" name="Shape 483"/>
          <p:cNvSpPr/>
          <p:nvPr/>
        </p:nvSpPr>
        <p:spPr>
          <a:xfrm>
            <a:off x="6555135"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4" name="Shape 484"/>
          <p:cNvSpPr/>
          <p:nvPr/>
        </p:nvSpPr>
        <p:spPr>
          <a:xfrm>
            <a:off x="2462361"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5" name="Shape 485"/>
          <p:cNvSpPr/>
          <p:nvPr/>
        </p:nvSpPr>
        <p:spPr>
          <a:xfrm>
            <a:off x="284187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6" name="Shape 486"/>
          <p:cNvSpPr/>
          <p:nvPr/>
        </p:nvSpPr>
        <p:spPr>
          <a:xfrm>
            <a:off x="321394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7" name="Shape 487"/>
          <p:cNvSpPr/>
          <p:nvPr/>
        </p:nvSpPr>
        <p:spPr>
          <a:xfrm>
            <a:off x="395808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8" name="Shape 488"/>
          <p:cNvSpPr/>
          <p:nvPr/>
        </p:nvSpPr>
        <p:spPr>
          <a:xfrm>
            <a:off x="358601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89" name="Shape 489"/>
          <p:cNvSpPr/>
          <p:nvPr/>
        </p:nvSpPr>
        <p:spPr>
          <a:xfrm>
            <a:off x="433015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0" name="Shape 490"/>
          <p:cNvSpPr/>
          <p:nvPr/>
        </p:nvSpPr>
        <p:spPr>
          <a:xfrm>
            <a:off x="470222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1" name="Shape 491"/>
          <p:cNvSpPr/>
          <p:nvPr/>
        </p:nvSpPr>
        <p:spPr>
          <a:xfrm>
            <a:off x="507429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2" name="Shape 492"/>
          <p:cNvSpPr/>
          <p:nvPr/>
        </p:nvSpPr>
        <p:spPr>
          <a:xfrm>
            <a:off x="544636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3" name="Shape 493"/>
          <p:cNvSpPr/>
          <p:nvPr/>
        </p:nvSpPr>
        <p:spPr>
          <a:xfrm>
            <a:off x="619050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4" name="Shape 494"/>
          <p:cNvSpPr/>
          <p:nvPr/>
        </p:nvSpPr>
        <p:spPr>
          <a:xfrm>
            <a:off x="581843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5" name="Shape 495"/>
          <p:cNvSpPr/>
          <p:nvPr/>
        </p:nvSpPr>
        <p:spPr>
          <a:xfrm>
            <a:off x="656257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6" name="Shape 496"/>
          <p:cNvSpPr/>
          <p:nvPr/>
        </p:nvSpPr>
        <p:spPr>
          <a:xfrm>
            <a:off x="2447478"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7" name="Shape 497"/>
          <p:cNvSpPr/>
          <p:nvPr/>
        </p:nvSpPr>
        <p:spPr>
          <a:xfrm>
            <a:off x="281954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8" name="Shape 498"/>
          <p:cNvSpPr/>
          <p:nvPr/>
        </p:nvSpPr>
        <p:spPr>
          <a:xfrm>
            <a:off x="319161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499" name="Shape 499"/>
          <p:cNvSpPr/>
          <p:nvPr/>
        </p:nvSpPr>
        <p:spPr>
          <a:xfrm>
            <a:off x="393576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0" name="Shape 500"/>
          <p:cNvSpPr/>
          <p:nvPr/>
        </p:nvSpPr>
        <p:spPr>
          <a:xfrm>
            <a:off x="356368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1" name="Shape 501"/>
          <p:cNvSpPr/>
          <p:nvPr/>
        </p:nvSpPr>
        <p:spPr>
          <a:xfrm>
            <a:off x="430783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2" name="Shape 502"/>
          <p:cNvSpPr/>
          <p:nvPr/>
        </p:nvSpPr>
        <p:spPr>
          <a:xfrm>
            <a:off x="467990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3" name="Shape 503"/>
          <p:cNvSpPr/>
          <p:nvPr/>
        </p:nvSpPr>
        <p:spPr>
          <a:xfrm>
            <a:off x="505197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4" name="Shape 504"/>
          <p:cNvSpPr/>
          <p:nvPr/>
        </p:nvSpPr>
        <p:spPr>
          <a:xfrm>
            <a:off x="542404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5" name="Shape 505"/>
          <p:cNvSpPr/>
          <p:nvPr/>
        </p:nvSpPr>
        <p:spPr>
          <a:xfrm>
            <a:off x="616818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6" name="Shape 506"/>
          <p:cNvSpPr/>
          <p:nvPr/>
        </p:nvSpPr>
        <p:spPr>
          <a:xfrm>
            <a:off x="579611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7" name="Shape 507"/>
          <p:cNvSpPr/>
          <p:nvPr/>
        </p:nvSpPr>
        <p:spPr>
          <a:xfrm>
            <a:off x="654025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8" name="Shape 508"/>
          <p:cNvSpPr/>
          <p:nvPr/>
        </p:nvSpPr>
        <p:spPr>
          <a:xfrm>
            <a:off x="2447478"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09" name="Shape 509"/>
          <p:cNvSpPr/>
          <p:nvPr/>
        </p:nvSpPr>
        <p:spPr>
          <a:xfrm>
            <a:off x="2826990"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0" name="Shape 510"/>
          <p:cNvSpPr/>
          <p:nvPr/>
        </p:nvSpPr>
        <p:spPr>
          <a:xfrm>
            <a:off x="319906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1" name="Shape 511"/>
          <p:cNvSpPr/>
          <p:nvPr/>
        </p:nvSpPr>
        <p:spPr>
          <a:xfrm>
            <a:off x="394320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2" name="Shape 512"/>
          <p:cNvSpPr/>
          <p:nvPr/>
        </p:nvSpPr>
        <p:spPr>
          <a:xfrm>
            <a:off x="357113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3" name="Shape 513"/>
          <p:cNvSpPr/>
          <p:nvPr/>
        </p:nvSpPr>
        <p:spPr>
          <a:xfrm>
            <a:off x="431527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4" name="Shape 514"/>
          <p:cNvSpPr/>
          <p:nvPr/>
        </p:nvSpPr>
        <p:spPr>
          <a:xfrm>
            <a:off x="468734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5" name="Shape 515"/>
          <p:cNvSpPr/>
          <p:nvPr/>
        </p:nvSpPr>
        <p:spPr>
          <a:xfrm>
            <a:off x="505941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6" name="Shape 516"/>
          <p:cNvSpPr/>
          <p:nvPr/>
        </p:nvSpPr>
        <p:spPr>
          <a:xfrm>
            <a:off x="543148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7" name="Shape 517"/>
          <p:cNvSpPr/>
          <p:nvPr/>
        </p:nvSpPr>
        <p:spPr>
          <a:xfrm>
            <a:off x="617562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8" name="Shape 518"/>
          <p:cNvSpPr/>
          <p:nvPr/>
        </p:nvSpPr>
        <p:spPr>
          <a:xfrm>
            <a:off x="580355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19" name="Shape 519"/>
          <p:cNvSpPr/>
          <p:nvPr/>
        </p:nvSpPr>
        <p:spPr>
          <a:xfrm>
            <a:off x="654769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0" name="Shape 520"/>
          <p:cNvSpPr/>
          <p:nvPr/>
        </p:nvSpPr>
        <p:spPr>
          <a:xfrm>
            <a:off x="244003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1" name="Shape 521"/>
          <p:cNvSpPr/>
          <p:nvPr/>
        </p:nvSpPr>
        <p:spPr>
          <a:xfrm>
            <a:off x="281210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2" name="Shape 522"/>
          <p:cNvSpPr/>
          <p:nvPr/>
        </p:nvSpPr>
        <p:spPr>
          <a:xfrm>
            <a:off x="318417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3" name="Shape 523"/>
          <p:cNvSpPr/>
          <p:nvPr/>
        </p:nvSpPr>
        <p:spPr>
          <a:xfrm>
            <a:off x="392831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4" name="Shape 524"/>
          <p:cNvSpPr/>
          <p:nvPr/>
        </p:nvSpPr>
        <p:spPr>
          <a:xfrm>
            <a:off x="355624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5" name="Shape 525"/>
          <p:cNvSpPr/>
          <p:nvPr/>
        </p:nvSpPr>
        <p:spPr>
          <a:xfrm>
            <a:off x="430038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6" name="Shape 526"/>
          <p:cNvSpPr/>
          <p:nvPr/>
        </p:nvSpPr>
        <p:spPr>
          <a:xfrm>
            <a:off x="467245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7" name="Shape 527"/>
          <p:cNvSpPr/>
          <p:nvPr/>
        </p:nvSpPr>
        <p:spPr>
          <a:xfrm>
            <a:off x="504452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8" name="Shape 528"/>
          <p:cNvSpPr/>
          <p:nvPr/>
        </p:nvSpPr>
        <p:spPr>
          <a:xfrm>
            <a:off x="541660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29" name="Shape 529"/>
          <p:cNvSpPr/>
          <p:nvPr/>
        </p:nvSpPr>
        <p:spPr>
          <a:xfrm>
            <a:off x="616074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0" name="Shape 530"/>
          <p:cNvSpPr/>
          <p:nvPr/>
        </p:nvSpPr>
        <p:spPr>
          <a:xfrm>
            <a:off x="578867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1" name="Shape 531"/>
          <p:cNvSpPr/>
          <p:nvPr/>
        </p:nvSpPr>
        <p:spPr>
          <a:xfrm>
            <a:off x="6532811"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2" name="Shape 532"/>
          <p:cNvSpPr/>
          <p:nvPr/>
        </p:nvSpPr>
        <p:spPr>
          <a:xfrm>
            <a:off x="2440037"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3" name="Shape 533"/>
          <p:cNvSpPr/>
          <p:nvPr/>
        </p:nvSpPr>
        <p:spPr>
          <a:xfrm>
            <a:off x="281954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4" name="Shape 534"/>
          <p:cNvSpPr/>
          <p:nvPr/>
        </p:nvSpPr>
        <p:spPr>
          <a:xfrm>
            <a:off x="319161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5" name="Shape 535"/>
          <p:cNvSpPr/>
          <p:nvPr/>
        </p:nvSpPr>
        <p:spPr>
          <a:xfrm>
            <a:off x="393576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6" name="Shape 536"/>
          <p:cNvSpPr/>
          <p:nvPr/>
        </p:nvSpPr>
        <p:spPr>
          <a:xfrm>
            <a:off x="356368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7" name="Shape 537"/>
          <p:cNvSpPr/>
          <p:nvPr/>
        </p:nvSpPr>
        <p:spPr>
          <a:xfrm>
            <a:off x="430783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8" name="Shape 538"/>
          <p:cNvSpPr/>
          <p:nvPr/>
        </p:nvSpPr>
        <p:spPr>
          <a:xfrm>
            <a:off x="467990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39" name="Shape 539"/>
          <p:cNvSpPr/>
          <p:nvPr/>
        </p:nvSpPr>
        <p:spPr>
          <a:xfrm>
            <a:off x="505197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0" name="Shape 540"/>
          <p:cNvSpPr/>
          <p:nvPr/>
        </p:nvSpPr>
        <p:spPr>
          <a:xfrm>
            <a:off x="542404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1" name="Shape 541"/>
          <p:cNvSpPr/>
          <p:nvPr/>
        </p:nvSpPr>
        <p:spPr>
          <a:xfrm>
            <a:off x="616818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2" name="Shape 542"/>
          <p:cNvSpPr/>
          <p:nvPr/>
        </p:nvSpPr>
        <p:spPr>
          <a:xfrm>
            <a:off x="579611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3" name="Shape 543"/>
          <p:cNvSpPr/>
          <p:nvPr/>
        </p:nvSpPr>
        <p:spPr>
          <a:xfrm>
            <a:off x="654025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4" name="Shape 544"/>
          <p:cNvSpPr/>
          <p:nvPr/>
        </p:nvSpPr>
        <p:spPr>
          <a:xfrm>
            <a:off x="2425154"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5" name="Shape 545"/>
          <p:cNvSpPr/>
          <p:nvPr/>
        </p:nvSpPr>
        <p:spPr>
          <a:xfrm>
            <a:off x="279722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6" name="Shape 546"/>
          <p:cNvSpPr/>
          <p:nvPr/>
        </p:nvSpPr>
        <p:spPr>
          <a:xfrm>
            <a:off x="316929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7" name="Shape 547"/>
          <p:cNvSpPr/>
          <p:nvPr/>
        </p:nvSpPr>
        <p:spPr>
          <a:xfrm>
            <a:off x="391343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8" name="Shape 548"/>
          <p:cNvSpPr/>
          <p:nvPr/>
        </p:nvSpPr>
        <p:spPr>
          <a:xfrm>
            <a:off x="354136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49" name="Shape 549"/>
          <p:cNvSpPr/>
          <p:nvPr/>
        </p:nvSpPr>
        <p:spPr>
          <a:xfrm>
            <a:off x="428550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0" name="Shape 550"/>
          <p:cNvSpPr/>
          <p:nvPr/>
        </p:nvSpPr>
        <p:spPr>
          <a:xfrm>
            <a:off x="465757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1" name="Shape 551"/>
          <p:cNvSpPr/>
          <p:nvPr/>
        </p:nvSpPr>
        <p:spPr>
          <a:xfrm>
            <a:off x="502964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2" name="Shape 552"/>
          <p:cNvSpPr/>
          <p:nvPr/>
        </p:nvSpPr>
        <p:spPr>
          <a:xfrm>
            <a:off x="540171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3" name="Shape 553"/>
          <p:cNvSpPr/>
          <p:nvPr/>
        </p:nvSpPr>
        <p:spPr>
          <a:xfrm>
            <a:off x="614585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4" name="Shape 554"/>
          <p:cNvSpPr/>
          <p:nvPr/>
        </p:nvSpPr>
        <p:spPr>
          <a:xfrm>
            <a:off x="577378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5" name="Shape 555"/>
          <p:cNvSpPr/>
          <p:nvPr/>
        </p:nvSpPr>
        <p:spPr>
          <a:xfrm>
            <a:off x="6517928"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6" name="Shape 556"/>
          <p:cNvSpPr/>
          <p:nvPr/>
        </p:nvSpPr>
        <p:spPr>
          <a:xfrm>
            <a:off x="2425154"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7" name="Shape 557"/>
          <p:cNvSpPr/>
          <p:nvPr/>
        </p:nvSpPr>
        <p:spPr>
          <a:xfrm>
            <a:off x="280466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8" name="Shape 558"/>
          <p:cNvSpPr/>
          <p:nvPr/>
        </p:nvSpPr>
        <p:spPr>
          <a:xfrm>
            <a:off x="317673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59" name="Shape 559"/>
          <p:cNvSpPr/>
          <p:nvPr/>
        </p:nvSpPr>
        <p:spPr>
          <a:xfrm>
            <a:off x="392087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0" name="Shape 560"/>
          <p:cNvSpPr/>
          <p:nvPr/>
        </p:nvSpPr>
        <p:spPr>
          <a:xfrm>
            <a:off x="354880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1" name="Shape 561"/>
          <p:cNvSpPr/>
          <p:nvPr/>
        </p:nvSpPr>
        <p:spPr>
          <a:xfrm>
            <a:off x="429294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2" name="Shape 562"/>
          <p:cNvSpPr/>
          <p:nvPr/>
        </p:nvSpPr>
        <p:spPr>
          <a:xfrm>
            <a:off x="466501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3" name="Shape 563"/>
          <p:cNvSpPr/>
          <p:nvPr/>
        </p:nvSpPr>
        <p:spPr>
          <a:xfrm>
            <a:off x="503708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4" name="Shape 564"/>
          <p:cNvSpPr/>
          <p:nvPr/>
        </p:nvSpPr>
        <p:spPr>
          <a:xfrm>
            <a:off x="540915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5" name="Shape 565"/>
          <p:cNvSpPr/>
          <p:nvPr/>
        </p:nvSpPr>
        <p:spPr>
          <a:xfrm>
            <a:off x="615329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6" name="Shape 566"/>
          <p:cNvSpPr/>
          <p:nvPr/>
        </p:nvSpPr>
        <p:spPr>
          <a:xfrm>
            <a:off x="578122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7" name="Shape 567"/>
          <p:cNvSpPr/>
          <p:nvPr/>
        </p:nvSpPr>
        <p:spPr>
          <a:xfrm>
            <a:off x="652536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8" name="Shape 568"/>
          <p:cNvSpPr/>
          <p:nvPr/>
        </p:nvSpPr>
        <p:spPr>
          <a:xfrm>
            <a:off x="241771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69" name="Shape 569"/>
          <p:cNvSpPr/>
          <p:nvPr/>
        </p:nvSpPr>
        <p:spPr>
          <a:xfrm>
            <a:off x="278978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0" name="Shape 570"/>
          <p:cNvSpPr/>
          <p:nvPr/>
        </p:nvSpPr>
        <p:spPr>
          <a:xfrm>
            <a:off x="316185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1" name="Shape 571"/>
          <p:cNvSpPr/>
          <p:nvPr/>
        </p:nvSpPr>
        <p:spPr>
          <a:xfrm>
            <a:off x="390599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2" name="Shape 572"/>
          <p:cNvSpPr/>
          <p:nvPr/>
        </p:nvSpPr>
        <p:spPr>
          <a:xfrm>
            <a:off x="353392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3" name="Shape 573"/>
          <p:cNvSpPr/>
          <p:nvPr/>
        </p:nvSpPr>
        <p:spPr>
          <a:xfrm>
            <a:off x="427806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4" name="Shape 574"/>
          <p:cNvSpPr/>
          <p:nvPr/>
        </p:nvSpPr>
        <p:spPr>
          <a:xfrm>
            <a:off x="465013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5" name="Shape 575"/>
          <p:cNvSpPr/>
          <p:nvPr/>
        </p:nvSpPr>
        <p:spPr>
          <a:xfrm>
            <a:off x="502220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6" name="Shape 576"/>
          <p:cNvSpPr/>
          <p:nvPr/>
        </p:nvSpPr>
        <p:spPr>
          <a:xfrm>
            <a:off x="539427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7" name="Shape 577"/>
          <p:cNvSpPr/>
          <p:nvPr/>
        </p:nvSpPr>
        <p:spPr>
          <a:xfrm>
            <a:off x="613841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8" name="Shape 578"/>
          <p:cNvSpPr/>
          <p:nvPr/>
        </p:nvSpPr>
        <p:spPr>
          <a:xfrm>
            <a:off x="576634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79" name="Shape 579"/>
          <p:cNvSpPr/>
          <p:nvPr/>
        </p:nvSpPr>
        <p:spPr>
          <a:xfrm>
            <a:off x="651048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0" name="Shape 580"/>
          <p:cNvSpPr/>
          <p:nvPr/>
        </p:nvSpPr>
        <p:spPr>
          <a:xfrm>
            <a:off x="2417713"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1" name="Shape 581"/>
          <p:cNvSpPr/>
          <p:nvPr/>
        </p:nvSpPr>
        <p:spPr>
          <a:xfrm>
            <a:off x="279722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2" name="Shape 582"/>
          <p:cNvSpPr/>
          <p:nvPr/>
        </p:nvSpPr>
        <p:spPr>
          <a:xfrm>
            <a:off x="316929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3" name="Shape 583"/>
          <p:cNvSpPr/>
          <p:nvPr/>
        </p:nvSpPr>
        <p:spPr>
          <a:xfrm>
            <a:off x="391343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4" name="Shape 584"/>
          <p:cNvSpPr/>
          <p:nvPr/>
        </p:nvSpPr>
        <p:spPr>
          <a:xfrm>
            <a:off x="354136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5" name="Shape 585"/>
          <p:cNvSpPr/>
          <p:nvPr/>
        </p:nvSpPr>
        <p:spPr>
          <a:xfrm>
            <a:off x="428550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6" name="Shape 586"/>
          <p:cNvSpPr/>
          <p:nvPr/>
        </p:nvSpPr>
        <p:spPr>
          <a:xfrm>
            <a:off x="465757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7" name="Shape 587"/>
          <p:cNvSpPr/>
          <p:nvPr/>
        </p:nvSpPr>
        <p:spPr>
          <a:xfrm>
            <a:off x="502964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8" name="Shape 588"/>
          <p:cNvSpPr/>
          <p:nvPr/>
        </p:nvSpPr>
        <p:spPr>
          <a:xfrm>
            <a:off x="540171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89" name="Shape 589"/>
          <p:cNvSpPr/>
          <p:nvPr/>
        </p:nvSpPr>
        <p:spPr>
          <a:xfrm>
            <a:off x="614585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90" name="Shape 590"/>
          <p:cNvSpPr/>
          <p:nvPr/>
        </p:nvSpPr>
        <p:spPr>
          <a:xfrm>
            <a:off x="577378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91" name="Shape 591"/>
          <p:cNvSpPr/>
          <p:nvPr/>
        </p:nvSpPr>
        <p:spPr>
          <a:xfrm>
            <a:off x="6517928"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592" name="Shape 592"/>
          <p:cNvSpPr/>
          <p:nvPr/>
        </p:nvSpPr>
        <p:spPr>
          <a:xfrm>
            <a:off x="3156316"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3" name="Shape 593"/>
          <p:cNvSpPr/>
          <p:nvPr/>
        </p:nvSpPr>
        <p:spPr>
          <a:xfrm>
            <a:off x="3900457"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4" name="Shape 594"/>
          <p:cNvSpPr/>
          <p:nvPr/>
        </p:nvSpPr>
        <p:spPr>
          <a:xfrm>
            <a:off x="3523801"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5" name="Shape 595"/>
          <p:cNvSpPr/>
          <p:nvPr/>
        </p:nvSpPr>
        <p:spPr>
          <a:xfrm>
            <a:off x="5383375"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6" name="Shape 596"/>
          <p:cNvSpPr/>
          <p:nvPr/>
        </p:nvSpPr>
        <p:spPr>
          <a:xfrm>
            <a:off x="5760808"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7" name="Shape 597"/>
          <p:cNvSpPr/>
          <p:nvPr/>
        </p:nvSpPr>
        <p:spPr>
          <a:xfrm>
            <a:off x="4269845" y="883478"/>
            <a:ext cx="264084"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8" name="Shape 598"/>
          <p:cNvSpPr/>
          <p:nvPr/>
        </p:nvSpPr>
        <p:spPr>
          <a:xfrm>
            <a:off x="4641915" y="883478"/>
            <a:ext cx="264084"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599" name="Shape 599"/>
          <p:cNvSpPr/>
          <p:nvPr/>
        </p:nvSpPr>
        <p:spPr>
          <a:xfrm>
            <a:off x="5012082"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0" name="Shape 600"/>
          <p:cNvSpPr/>
          <p:nvPr/>
        </p:nvSpPr>
        <p:spPr>
          <a:xfrm>
            <a:off x="2404734" y="1746681"/>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1" name="Shape 601"/>
          <p:cNvSpPr/>
          <p:nvPr/>
        </p:nvSpPr>
        <p:spPr>
          <a:xfrm>
            <a:off x="2417800"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2" name="Shape 602"/>
          <p:cNvSpPr/>
          <p:nvPr/>
        </p:nvSpPr>
        <p:spPr>
          <a:xfrm>
            <a:off x="2794543"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3" name="Shape 603"/>
          <p:cNvSpPr/>
          <p:nvPr/>
        </p:nvSpPr>
        <p:spPr>
          <a:xfrm>
            <a:off x="3910579" y="1315079"/>
            <a:ext cx="264084"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4" name="Shape 604"/>
          <p:cNvSpPr/>
          <p:nvPr/>
        </p:nvSpPr>
        <p:spPr>
          <a:xfrm>
            <a:off x="3531242"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5" name="Shape 605"/>
          <p:cNvSpPr/>
          <p:nvPr/>
        </p:nvSpPr>
        <p:spPr>
          <a:xfrm>
            <a:off x="6138202"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6" name="Shape 606"/>
          <p:cNvSpPr/>
          <p:nvPr/>
        </p:nvSpPr>
        <p:spPr>
          <a:xfrm>
            <a:off x="6507805"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7" name="Shape 607"/>
          <p:cNvSpPr/>
          <p:nvPr/>
        </p:nvSpPr>
        <p:spPr>
          <a:xfrm>
            <a:off x="2417800"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8" name="Shape 608"/>
          <p:cNvSpPr/>
          <p:nvPr/>
        </p:nvSpPr>
        <p:spPr>
          <a:xfrm>
            <a:off x="2784246"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09" name="Shape 609"/>
          <p:cNvSpPr/>
          <p:nvPr/>
        </p:nvSpPr>
        <p:spPr>
          <a:xfrm>
            <a:off x="4649920"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0" name="Shape 610"/>
          <p:cNvSpPr/>
          <p:nvPr/>
        </p:nvSpPr>
        <p:spPr>
          <a:xfrm>
            <a:off x="5026965"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1" name="Shape 611"/>
          <p:cNvSpPr/>
          <p:nvPr/>
        </p:nvSpPr>
        <p:spPr>
          <a:xfrm>
            <a:off x="5397996"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2" name="Shape 612"/>
          <p:cNvSpPr/>
          <p:nvPr/>
        </p:nvSpPr>
        <p:spPr>
          <a:xfrm>
            <a:off x="5765394"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3" name="Shape 613"/>
          <p:cNvSpPr/>
          <p:nvPr/>
        </p:nvSpPr>
        <p:spPr>
          <a:xfrm>
            <a:off x="4282304"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4" name="Shape 614"/>
          <p:cNvSpPr/>
          <p:nvPr/>
        </p:nvSpPr>
        <p:spPr>
          <a:xfrm>
            <a:off x="3160901" y="1315079"/>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5" name="Shape 615"/>
          <p:cNvSpPr/>
          <p:nvPr/>
        </p:nvSpPr>
        <p:spPr>
          <a:xfrm>
            <a:off x="6130023"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6" name="Shape 616"/>
          <p:cNvSpPr/>
          <p:nvPr/>
        </p:nvSpPr>
        <p:spPr>
          <a:xfrm>
            <a:off x="6495000" y="883478"/>
            <a:ext cx="264083" cy="265770"/>
          </a:xfrm>
          <a:prstGeom prst="roundRect">
            <a:avLst>
              <a:gd name="adj" fmla="val 15000"/>
            </a:avLst>
          </a:prstGeom>
          <a:ln w="50800">
            <a:solidFill>
              <a:srgbClr val="0365C0"/>
            </a:solidFill>
            <a:miter lim="400000"/>
          </a:ln>
        </p:spPr>
        <p:txBody>
          <a:bodyPr lIns="0" tIns="0" rIns="0" bIns="0" anchor="ctr"/>
          <a:lstStyle/>
          <a:p>
            <a:pPr lvl="0">
              <a:defRPr sz="2400">
                <a:solidFill>
                  <a:srgbClr val="FFFFFF"/>
                </a:solidFill>
              </a:defRPr>
            </a:pPr>
            <a:endParaRPr sz="1406"/>
          </a:p>
        </p:txBody>
      </p:sp>
      <p:sp>
        <p:nvSpPr>
          <p:cNvPr id="617" name="Shape 617"/>
          <p:cNvSpPr/>
          <p:nvPr/>
        </p:nvSpPr>
        <p:spPr>
          <a:xfrm>
            <a:off x="2548201" y="140920"/>
            <a:ext cx="4090063" cy="537936"/>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defTabSz="457200">
              <a:defRPr sz="5300">
                <a:solidFill>
                  <a:srgbClr val="EC5D57"/>
                </a:solidFill>
                <a:latin typeface="Lato Regular"/>
                <a:ea typeface="Lato Regular"/>
                <a:cs typeface="Lato Regular"/>
                <a:sym typeface="Lato Regular"/>
              </a:defRPr>
            </a:lvl1pPr>
          </a:lstStyle>
          <a:p>
            <a:pPr lvl="0">
              <a:defRPr sz="1800">
                <a:solidFill>
                  <a:srgbClr val="000000"/>
                </a:solidFill>
              </a:defRPr>
            </a:pPr>
            <a:r>
              <a:rPr sz="3105"/>
              <a:t>Identification Accuracy</a:t>
            </a:r>
          </a:p>
        </p:txBody>
      </p:sp>
      <p:sp>
        <p:nvSpPr>
          <p:cNvPr id="148" name="Shape 470">
            <a:extLst>
              <a:ext uri="{FF2B5EF4-FFF2-40B4-BE49-F238E27FC236}">
                <a16:creationId xmlns:a16="http://schemas.microsoft.com/office/drawing/2014/main" id="{E4AECEC5-B264-DE4F-BD81-61D513E8F84C}"/>
              </a:ext>
            </a:extLst>
          </p:cNvPr>
          <p:cNvSpPr/>
          <p:nvPr/>
        </p:nvSpPr>
        <p:spPr>
          <a:xfrm>
            <a:off x="2544738" y="5091054"/>
            <a:ext cx="4189449"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0365C0"/>
                </a:solidFill>
                <a:latin typeface="Lato Light"/>
                <a:ea typeface="Lato Light"/>
                <a:cs typeface="Lato Light"/>
                <a:sym typeface="Lato Light"/>
              </a:defRPr>
            </a:lvl1pPr>
          </a:lstStyle>
          <a:p>
            <a:pPr lvl="0">
              <a:defRPr sz="1800">
                <a:solidFill>
                  <a:srgbClr val="000000"/>
                </a:solidFill>
              </a:defRPr>
            </a:pPr>
            <a:r>
              <a:rPr sz="2109" dirty="0"/>
              <a:t>122 types (structs) in </a:t>
            </a:r>
            <a:r>
              <a:rPr sz="2109" dirty="0" err="1"/>
              <a:t>Redis</a:t>
            </a:r>
            <a:r>
              <a:rPr sz="2109" dirty="0"/>
              <a:t> Source </a:t>
            </a:r>
          </a:p>
        </p:txBody>
      </p:sp>
    </p:spTree>
    <p:extLst>
      <p:ext uri="{BB962C8B-B14F-4D97-AF65-F5344CB8AC3E}">
        <p14:creationId xmlns:p14="http://schemas.microsoft.com/office/powerpoint/2010/main" val="35632092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p:nvPr/>
        </p:nvSpPr>
        <p:spPr>
          <a:xfrm>
            <a:off x="2462361"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0" name="Shape 620"/>
          <p:cNvSpPr/>
          <p:nvPr/>
        </p:nvSpPr>
        <p:spPr>
          <a:xfrm>
            <a:off x="283443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1" name="Shape 621"/>
          <p:cNvSpPr/>
          <p:nvPr/>
        </p:nvSpPr>
        <p:spPr>
          <a:xfrm>
            <a:off x="320650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2" name="Shape 622"/>
          <p:cNvSpPr/>
          <p:nvPr/>
        </p:nvSpPr>
        <p:spPr>
          <a:xfrm>
            <a:off x="395064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3" name="Shape 623"/>
          <p:cNvSpPr/>
          <p:nvPr/>
        </p:nvSpPr>
        <p:spPr>
          <a:xfrm>
            <a:off x="357857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4" name="Shape 624"/>
          <p:cNvSpPr/>
          <p:nvPr/>
        </p:nvSpPr>
        <p:spPr>
          <a:xfrm>
            <a:off x="432271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5" name="Shape 625"/>
          <p:cNvSpPr/>
          <p:nvPr/>
        </p:nvSpPr>
        <p:spPr>
          <a:xfrm>
            <a:off x="469478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6" name="Shape 626"/>
          <p:cNvSpPr/>
          <p:nvPr/>
        </p:nvSpPr>
        <p:spPr>
          <a:xfrm>
            <a:off x="506685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7" name="Shape 627"/>
          <p:cNvSpPr/>
          <p:nvPr/>
        </p:nvSpPr>
        <p:spPr>
          <a:xfrm>
            <a:off x="543892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8" name="Shape 628"/>
          <p:cNvSpPr/>
          <p:nvPr/>
        </p:nvSpPr>
        <p:spPr>
          <a:xfrm>
            <a:off x="618306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9" name="Shape 629"/>
          <p:cNvSpPr/>
          <p:nvPr/>
        </p:nvSpPr>
        <p:spPr>
          <a:xfrm>
            <a:off x="581099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0" name="Shape 630"/>
          <p:cNvSpPr/>
          <p:nvPr/>
        </p:nvSpPr>
        <p:spPr>
          <a:xfrm>
            <a:off x="6555135"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1" name="Shape 631"/>
          <p:cNvSpPr/>
          <p:nvPr/>
        </p:nvSpPr>
        <p:spPr>
          <a:xfrm>
            <a:off x="2462361"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2" name="Shape 632"/>
          <p:cNvSpPr/>
          <p:nvPr/>
        </p:nvSpPr>
        <p:spPr>
          <a:xfrm>
            <a:off x="284187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3" name="Shape 633"/>
          <p:cNvSpPr/>
          <p:nvPr/>
        </p:nvSpPr>
        <p:spPr>
          <a:xfrm>
            <a:off x="321394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4" name="Shape 634"/>
          <p:cNvSpPr/>
          <p:nvPr/>
        </p:nvSpPr>
        <p:spPr>
          <a:xfrm>
            <a:off x="395808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5" name="Shape 635"/>
          <p:cNvSpPr/>
          <p:nvPr/>
        </p:nvSpPr>
        <p:spPr>
          <a:xfrm>
            <a:off x="358601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6" name="Shape 636"/>
          <p:cNvSpPr/>
          <p:nvPr/>
        </p:nvSpPr>
        <p:spPr>
          <a:xfrm>
            <a:off x="433015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7" name="Shape 637"/>
          <p:cNvSpPr/>
          <p:nvPr/>
        </p:nvSpPr>
        <p:spPr>
          <a:xfrm>
            <a:off x="470222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8" name="Shape 638"/>
          <p:cNvSpPr/>
          <p:nvPr/>
        </p:nvSpPr>
        <p:spPr>
          <a:xfrm>
            <a:off x="507429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9" name="Shape 639"/>
          <p:cNvSpPr/>
          <p:nvPr/>
        </p:nvSpPr>
        <p:spPr>
          <a:xfrm>
            <a:off x="544636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0" name="Shape 640"/>
          <p:cNvSpPr/>
          <p:nvPr/>
        </p:nvSpPr>
        <p:spPr>
          <a:xfrm>
            <a:off x="619050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1" name="Shape 641"/>
          <p:cNvSpPr/>
          <p:nvPr/>
        </p:nvSpPr>
        <p:spPr>
          <a:xfrm>
            <a:off x="581843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2" name="Shape 642"/>
          <p:cNvSpPr/>
          <p:nvPr/>
        </p:nvSpPr>
        <p:spPr>
          <a:xfrm>
            <a:off x="656257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3" name="Shape 643"/>
          <p:cNvSpPr/>
          <p:nvPr/>
        </p:nvSpPr>
        <p:spPr>
          <a:xfrm>
            <a:off x="2447478"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4" name="Shape 644"/>
          <p:cNvSpPr/>
          <p:nvPr/>
        </p:nvSpPr>
        <p:spPr>
          <a:xfrm>
            <a:off x="281954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5" name="Shape 645"/>
          <p:cNvSpPr/>
          <p:nvPr/>
        </p:nvSpPr>
        <p:spPr>
          <a:xfrm>
            <a:off x="319161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6" name="Shape 646"/>
          <p:cNvSpPr/>
          <p:nvPr/>
        </p:nvSpPr>
        <p:spPr>
          <a:xfrm>
            <a:off x="393576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7" name="Shape 647"/>
          <p:cNvSpPr/>
          <p:nvPr/>
        </p:nvSpPr>
        <p:spPr>
          <a:xfrm>
            <a:off x="356368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8" name="Shape 648"/>
          <p:cNvSpPr/>
          <p:nvPr/>
        </p:nvSpPr>
        <p:spPr>
          <a:xfrm>
            <a:off x="430783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9" name="Shape 649"/>
          <p:cNvSpPr/>
          <p:nvPr/>
        </p:nvSpPr>
        <p:spPr>
          <a:xfrm>
            <a:off x="467990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0" name="Shape 650"/>
          <p:cNvSpPr/>
          <p:nvPr/>
        </p:nvSpPr>
        <p:spPr>
          <a:xfrm>
            <a:off x="505197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1" name="Shape 651"/>
          <p:cNvSpPr/>
          <p:nvPr/>
        </p:nvSpPr>
        <p:spPr>
          <a:xfrm>
            <a:off x="542404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2" name="Shape 652"/>
          <p:cNvSpPr/>
          <p:nvPr/>
        </p:nvSpPr>
        <p:spPr>
          <a:xfrm>
            <a:off x="616818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3" name="Shape 653"/>
          <p:cNvSpPr/>
          <p:nvPr/>
        </p:nvSpPr>
        <p:spPr>
          <a:xfrm>
            <a:off x="579611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4" name="Shape 654"/>
          <p:cNvSpPr/>
          <p:nvPr/>
        </p:nvSpPr>
        <p:spPr>
          <a:xfrm>
            <a:off x="654025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5" name="Shape 655"/>
          <p:cNvSpPr/>
          <p:nvPr/>
        </p:nvSpPr>
        <p:spPr>
          <a:xfrm>
            <a:off x="2447478"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6" name="Shape 656"/>
          <p:cNvSpPr/>
          <p:nvPr/>
        </p:nvSpPr>
        <p:spPr>
          <a:xfrm>
            <a:off x="2826990"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7" name="Shape 657"/>
          <p:cNvSpPr/>
          <p:nvPr/>
        </p:nvSpPr>
        <p:spPr>
          <a:xfrm>
            <a:off x="319906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8" name="Shape 658"/>
          <p:cNvSpPr/>
          <p:nvPr/>
        </p:nvSpPr>
        <p:spPr>
          <a:xfrm>
            <a:off x="394320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9" name="Shape 659"/>
          <p:cNvSpPr/>
          <p:nvPr/>
        </p:nvSpPr>
        <p:spPr>
          <a:xfrm>
            <a:off x="357113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0" name="Shape 660"/>
          <p:cNvSpPr/>
          <p:nvPr/>
        </p:nvSpPr>
        <p:spPr>
          <a:xfrm>
            <a:off x="431527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1" name="Shape 661"/>
          <p:cNvSpPr/>
          <p:nvPr/>
        </p:nvSpPr>
        <p:spPr>
          <a:xfrm>
            <a:off x="468734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2" name="Shape 662"/>
          <p:cNvSpPr/>
          <p:nvPr/>
        </p:nvSpPr>
        <p:spPr>
          <a:xfrm>
            <a:off x="505941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3" name="Shape 663"/>
          <p:cNvSpPr/>
          <p:nvPr/>
        </p:nvSpPr>
        <p:spPr>
          <a:xfrm>
            <a:off x="543148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4" name="Shape 664"/>
          <p:cNvSpPr/>
          <p:nvPr/>
        </p:nvSpPr>
        <p:spPr>
          <a:xfrm>
            <a:off x="617562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5" name="Shape 665"/>
          <p:cNvSpPr/>
          <p:nvPr/>
        </p:nvSpPr>
        <p:spPr>
          <a:xfrm>
            <a:off x="580355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6" name="Shape 666"/>
          <p:cNvSpPr/>
          <p:nvPr/>
        </p:nvSpPr>
        <p:spPr>
          <a:xfrm>
            <a:off x="654769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7" name="Shape 667"/>
          <p:cNvSpPr/>
          <p:nvPr/>
        </p:nvSpPr>
        <p:spPr>
          <a:xfrm>
            <a:off x="244003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8" name="Shape 668"/>
          <p:cNvSpPr/>
          <p:nvPr/>
        </p:nvSpPr>
        <p:spPr>
          <a:xfrm>
            <a:off x="281210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9" name="Shape 669"/>
          <p:cNvSpPr/>
          <p:nvPr/>
        </p:nvSpPr>
        <p:spPr>
          <a:xfrm>
            <a:off x="318417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0" name="Shape 670"/>
          <p:cNvSpPr/>
          <p:nvPr/>
        </p:nvSpPr>
        <p:spPr>
          <a:xfrm>
            <a:off x="392831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1" name="Shape 671"/>
          <p:cNvSpPr/>
          <p:nvPr/>
        </p:nvSpPr>
        <p:spPr>
          <a:xfrm>
            <a:off x="355624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2" name="Shape 672"/>
          <p:cNvSpPr/>
          <p:nvPr/>
        </p:nvSpPr>
        <p:spPr>
          <a:xfrm>
            <a:off x="430038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3" name="Shape 673"/>
          <p:cNvSpPr/>
          <p:nvPr/>
        </p:nvSpPr>
        <p:spPr>
          <a:xfrm>
            <a:off x="467245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4" name="Shape 674"/>
          <p:cNvSpPr/>
          <p:nvPr/>
        </p:nvSpPr>
        <p:spPr>
          <a:xfrm>
            <a:off x="504452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5" name="Shape 675"/>
          <p:cNvSpPr/>
          <p:nvPr/>
        </p:nvSpPr>
        <p:spPr>
          <a:xfrm>
            <a:off x="541660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6" name="Shape 676"/>
          <p:cNvSpPr/>
          <p:nvPr/>
        </p:nvSpPr>
        <p:spPr>
          <a:xfrm>
            <a:off x="616074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7" name="Shape 677"/>
          <p:cNvSpPr/>
          <p:nvPr/>
        </p:nvSpPr>
        <p:spPr>
          <a:xfrm>
            <a:off x="578867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8" name="Shape 678"/>
          <p:cNvSpPr/>
          <p:nvPr/>
        </p:nvSpPr>
        <p:spPr>
          <a:xfrm>
            <a:off x="6532811"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9" name="Shape 679"/>
          <p:cNvSpPr/>
          <p:nvPr/>
        </p:nvSpPr>
        <p:spPr>
          <a:xfrm>
            <a:off x="2440037"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0" name="Shape 680"/>
          <p:cNvSpPr/>
          <p:nvPr/>
        </p:nvSpPr>
        <p:spPr>
          <a:xfrm>
            <a:off x="281954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1" name="Shape 681"/>
          <p:cNvSpPr/>
          <p:nvPr/>
        </p:nvSpPr>
        <p:spPr>
          <a:xfrm>
            <a:off x="319161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2" name="Shape 682"/>
          <p:cNvSpPr/>
          <p:nvPr/>
        </p:nvSpPr>
        <p:spPr>
          <a:xfrm>
            <a:off x="393576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3" name="Shape 683"/>
          <p:cNvSpPr/>
          <p:nvPr/>
        </p:nvSpPr>
        <p:spPr>
          <a:xfrm>
            <a:off x="356368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4" name="Shape 684"/>
          <p:cNvSpPr/>
          <p:nvPr/>
        </p:nvSpPr>
        <p:spPr>
          <a:xfrm>
            <a:off x="430783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5" name="Shape 685"/>
          <p:cNvSpPr/>
          <p:nvPr/>
        </p:nvSpPr>
        <p:spPr>
          <a:xfrm>
            <a:off x="467990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6" name="Shape 686"/>
          <p:cNvSpPr/>
          <p:nvPr/>
        </p:nvSpPr>
        <p:spPr>
          <a:xfrm>
            <a:off x="505197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7" name="Shape 687"/>
          <p:cNvSpPr/>
          <p:nvPr/>
        </p:nvSpPr>
        <p:spPr>
          <a:xfrm>
            <a:off x="542404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8" name="Shape 688"/>
          <p:cNvSpPr/>
          <p:nvPr/>
        </p:nvSpPr>
        <p:spPr>
          <a:xfrm>
            <a:off x="616818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9" name="Shape 689"/>
          <p:cNvSpPr/>
          <p:nvPr/>
        </p:nvSpPr>
        <p:spPr>
          <a:xfrm>
            <a:off x="579611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0" name="Shape 690"/>
          <p:cNvSpPr/>
          <p:nvPr/>
        </p:nvSpPr>
        <p:spPr>
          <a:xfrm>
            <a:off x="654025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1" name="Shape 691"/>
          <p:cNvSpPr/>
          <p:nvPr/>
        </p:nvSpPr>
        <p:spPr>
          <a:xfrm>
            <a:off x="2425154"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2" name="Shape 692"/>
          <p:cNvSpPr/>
          <p:nvPr/>
        </p:nvSpPr>
        <p:spPr>
          <a:xfrm>
            <a:off x="279722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3" name="Shape 693"/>
          <p:cNvSpPr/>
          <p:nvPr/>
        </p:nvSpPr>
        <p:spPr>
          <a:xfrm>
            <a:off x="316929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4" name="Shape 694"/>
          <p:cNvSpPr/>
          <p:nvPr/>
        </p:nvSpPr>
        <p:spPr>
          <a:xfrm>
            <a:off x="391343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5" name="Shape 695"/>
          <p:cNvSpPr/>
          <p:nvPr/>
        </p:nvSpPr>
        <p:spPr>
          <a:xfrm>
            <a:off x="354136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6" name="Shape 696"/>
          <p:cNvSpPr/>
          <p:nvPr/>
        </p:nvSpPr>
        <p:spPr>
          <a:xfrm>
            <a:off x="428550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7" name="Shape 697"/>
          <p:cNvSpPr/>
          <p:nvPr/>
        </p:nvSpPr>
        <p:spPr>
          <a:xfrm>
            <a:off x="465757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8" name="Shape 698"/>
          <p:cNvSpPr/>
          <p:nvPr/>
        </p:nvSpPr>
        <p:spPr>
          <a:xfrm>
            <a:off x="502964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9" name="Shape 699"/>
          <p:cNvSpPr/>
          <p:nvPr/>
        </p:nvSpPr>
        <p:spPr>
          <a:xfrm>
            <a:off x="540171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0" name="Shape 700"/>
          <p:cNvSpPr/>
          <p:nvPr/>
        </p:nvSpPr>
        <p:spPr>
          <a:xfrm>
            <a:off x="614585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1" name="Shape 701"/>
          <p:cNvSpPr/>
          <p:nvPr/>
        </p:nvSpPr>
        <p:spPr>
          <a:xfrm>
            <a:off x="577378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2" name="Shape 702"/>
          <p:cNvSpPr/>
          <p:nvPr/>
        </p:nvSpPr>
        <p:spPr>
          <a:xfrm>
            <a:off x="6517928"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3" name="Shape 703"/>
          <p:cNvSpPr/>
          <p:nvPr/>
        </p:nvSpPr>
        <p:spPr>
          <a:xfrm>
            <a:off x="2425154"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4" name="Shape 704"/>
          <p:cNvSpPr/>
          <p:nvPr/>
        </p:nvSpPr>
        <p:spPr>
          <a:xfrm>
            <a:off x="280466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5" name="Shape 705"/>
          <p:cNvSpPr/>
          <p:nvPr/>
        </p:nvSpPr>
        <p:spPr>
          <a:xfrm>
            <a:off x="317673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6" name="Shape 706"/>
          <p:cNvSpPr/>
          <p:nvPr/>
        </p:nvSpPr>
        <p:spPr>
          <a:xfrm>
            <a:off x="392087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7" name="Shape 707"/>
          <p:cNvSpPr/>
          <p:nvPr/>
        </p:nvSpPr>
        <p:spPr>
          <a:xfrm>
            <a:off x="354880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8" name="Shape 708"/>
          <p:cNvSpPr/>
          <p:nvPr/>
        </p:nvSpPr>
        <p:spPr>
          <a:xfrm>
            <a:off x="429294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9" name="Shape 709"/>
          <p:cNvSpPr/>
          <p:nvPr/>
        </p:nvSpPr>
        <p:spPr>
          <a:xfrm>
            <a:off x="466501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0" name="Shape 710"/>
          <p:cNvSpPr/>
          <p:nvPr/>
        </p:nvSpPr>
        <p:spPr>
          <a:xfrm>
            <a:off x="503708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1" name="Shape 711"/>
          <p:cNvSpPr/>
          <p:nvPr/>
        </p:nvSpPr>
        <p:spPr>
          <a:xfrm>
            <a:off x="540915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2" name="Shape 712"/>
          <p:cNvSpPr/>
          <p:nvPr/>
        </p:nvSpPr>
        <p:spPr>
          <a:xfrm>
            <a:off x="615329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3" name="Shape 713"/>
          <p:cNvSpPr/>
          <p:nvPr/>
        </p:nvSpPr>
        <p:spPr>
          <a:xfrm>
            <a:off x="578122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4" name="Shape 714"/>
          <p:cNvSpPr/>
          <p:nvPr/>
        </p:nvSpPr>
        <p:spPr>
          <a:xfrm>
            <a:off x="652536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5" name="Shape 715"/>
          <p:cNvSpPr/>
          <p:nvPr/>
        </p:nvSpPr>
        <p:spPr>
          <a:xfrm>
            <a:off x="241771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6" name="Shape 716"/>
          <p:cNvSpPr/>
          <p:nvPr/>
        </p:nvSpPr>
        <p:spPr>
          <a:xfrm>
            <a:off x="278978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7" name="Shape 717"/>
          <p:cNvSpPr/>
          <p:nvPr/>
        </p:nvSpPr>
        <p:spPr>
          <a:xfrm>
            <a:off x="316185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8" name="Shape 718"/>
          <p:cNvSpPr/>
          <p:nvPr/>
        </p:nvSpPr>
        <p:spPr>
          <a:xfrm>
            <a:off x="390599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9" name="Shape 719"/>
          <p:cNvSpPr/>
          <p:nvPr/>
        </p:nvSpPr>
        <p:spPr>
          <a:xfrm>
            <a:off x="353392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0" name="Shape 720"/>
          <p:cNvSpPr/>
          <p:nvPr/>
        </p:nvSpPr>
        <p:spPr>
          <a:xfrm>
            <a:off x="427806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1" name="Shape 721"/>
          <p:cNvSpPr/>
          <p:nvPr/>
        </p:nvSpPr>
        <p:spPr>
          <a:xfrm>
            <a:off x="465013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2" name="Shape 722"/>
          <p:cNvSpPr/>
          <p:nvPr/>
        </p:nvSpPr>
        <p:spPr>
          <a:xfrm>
            <a:off x="502220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3" name="Shape 723"/>
          <p:cNvSpPr/>
          <p:nvPr/>
        </p:nvSpPr>
        <p:spPr>
          <a:xfrm>
            <a:off x="539427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4" name="Shape 724"/>
          <p:cNvSpPr/>
          <p:nvPr/>
        </p:nvSpPr>
        <p:spPr>
          <a:xfrm>
            <a:off x="613841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5" name="Shape 725"/>
          <p:cNvSpPr/>
          <p:nvPr/>
        </p:nvSpPr>
        <p:spPr>
          <a:xfrm>
            <a:off x="576634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6" name="Shape 726"/>
          <p:cNvSpPr/>
          <p:nvPr/>
        </p:nvSpPr>
        <p:spPr>
          <a:xfrm>
            <a:off x="651048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7" name="Shape 727"/>
          <p:cNvSpPr/>
          <p:nvPr/>
        </p:nvSpPr>
        <p:spPr>
          <a:xfrm>
            <a:off x="2417713"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8" name="Shape 728"/>
          <p:cNvSpPr/>
          <p:nvPr/>
        </p:nvSpPr>
        <p:spPr>
          <a:xfrm>
            <a:off x="279722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9" name="Shape 729"/>
          <p:cNvSpPr/>
          <p:nvPr/>
        </p:nvSpPr>
        <p:spPr>
          <a:xfrm>
            <a:off x="316929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0" name="Shape 730"/>
          <p:cNvSpPr/>
          <p:nvPr/>
        </p:nvSpPr>
        <p:spPr>
          <a:xfrm>
            <a:off x="391343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1" name="Shape 731"/>
          <p:cNvSpPr/>
          <p:nvPr/>
        </p:nvSpPr>
        <p:spPr>
          <a:xfrm>
            <a:off x="354136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2" name="Shape 732"/>
          <p:cNvSpPr/>
          <p:nvPr/>
        </p:nvSpPr>
        <p:spPr>
          <a:xfrm>
            <a:off x="428550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3" name="Shape 733"/>
          <p:cNvSpPr/>
          <p:nvPr/>
        </p:nvSpPr>
        <p:spPr>
          <a:xfrm>
            <a:off x="465757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4" name="Shape 734"/>
          <p:cNvSpPr/>
          <p:nvPr/>
        </p:nvSpPr>
        <p:spPr>
          <a:xfrm>
            <a:off x="502964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5" name="Shape 735"/>
          <p:cNvSpPr/>
          <p:nvPr/>
        </p:nvSpPr>
        <p:spPr>
          <a:xfrm>
            <a:off x="540171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6" name="Shape 736"/>
          <p:cNvSpPr/>
          <p:nvPr/>
        </p:nvSpPr>
        <p:spPr>
          <a:xfrm>
            <a:off x="614585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7" name="Shape 737"/>
          <p:cNvSpPr/>
          <p:nvPr/>
        </p:nvSpPr>
        <p:spPr>
          <a:xfrm>
            <a:off x="577378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8" name="Shape 738"/>
          <p:cNvSpPr/>
          <p:nvPr/>
        </p:nvSpPr>
        <p:spPr>
          <a:xfrm>
            <a:off x="6517928"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9" name="Shape 739"/>
          <p:cNvSpPr/>
          <p:nvPr/>
        </p:nvSpPr>
        <p:spPr>
          <a:xfrm>
            <a:off x="3156316"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0" name="Shape 740"/>
          <p:cNvSpPr/>
          <p:nvPr/>
        </p:nvSpPr>
        <p:spPr>
          <a:xfrm>
            <a:off x="3900457"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1" name="Shape 741"/>
          <p:cNvSpPr/>
          <p:nvPr/>
        </p:nvSpPr>
        <p:spPr>
          <a:xfrm>
            <a:off x="3523801"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2" name="Shape 742"/>
          <p:cNvSpPr/>
          <p:nvPr/>
        </p:nvSpPr>
        <p:spPr>
          <a:xfrm>
            <a:off x="5383375"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3" name="Shape 743"/>
          <p:cNvSpPr/>
          <p:nvPr/>
        </p:nvSpPr>
        <p:spPr>
          <a:xfrm>
            <a:off x="5760808"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4" name="Shape 744"/>
          <p:cNvSpPr/>
          <p:nvPr/>
        </p:nvSpPr>
        <p:spPr>
          <a:xfrm>
            <a:off x="4269845" y="883478"/>
            <a:ext cx="264084"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5" name="Shape 745"/>
          <p:cNvSpPr/>
          <p:nvPr/>
        </p:nvSpPr>
        <p:spPr>
          <a:xfrm>
            <a:off x="4641915" y="883478"/>
            <a:ext cx="264084"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6" name="Shape 746"/>
          <p:cNvSpPr/>
          <p:nvPr/>
        </p:nvSpPr>
        <p:spPr>
          <a:xfrm>
            <a:off x="5012082"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7" name="Shape 747"/>
          <p:cNvSpPr/>
          <p:nvPr/>
        </p:nvSpPr>
        <p:spPr>
          <a:xfrm>
            <a:off x="2404734" y="1746681"/>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8" name="Shape 748"/>
          <p:cNvSpPr/>
          <p:nvPr/>
        </p:nvSpPr>
        <p:spPr>
          <a:xfrm>
            <a:off x="2417800" y="1315079"/>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9" name="Shape 749"/>
          <p:cNvSpPr/>
          <p:nvPr/>
        </p:nvSpPr>
        <p:spPr>
          <a:xfrm>
            <a:off x="2794543" y="1315079"/>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0" name="Shape 750"/>
          <p:cNvSpPr/>
          <p:nvPr/>
        </p:nvSpPr>
        <p:spPr>
          <a:xfrm>
            <a:off x="3910579" y="1315079"/>
            <a:ext cx="264084"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1" name="Shape 751"/>
          <p:cNvSpPr/>
          <p:nvPr/>
        </p:nvSpPr>
        <p:spPr>
          <a:xfrm>
            <a:off x="3531242"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2" name="Shape 752"/>
          <p:cNvSpPr/>
          <p:nvPr/>
        </p:nvSpPr>
        <p:spPr>
          <a:xfrm>
            <a:off x="6138202"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3" name="Shape 753"/>
          <p:cNvSpPr/>
          <p:nvPr/>
        </p:nvSpPr>
        <p:spPr>
          <a:xfrm>
            <a:off x="6507805"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4" name="Shape 754"/>
          <p:cNvSpPr/>
          <p:nvPr/>
        </p:nvSpPr>
        <p:spPr>
          <a:xfrm>
            <a:off x="2417800"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5" name="Shape 755"/>
          <p:cNvSpPr/>
          <p:nvPr/>
        </p:nvSpPr>
        <p:spPr>
          <a:xfrm>
            <a:off x="2784246"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6" name="Shape 756"/>
          <p:cNvSpPr/>
          <p:nvPr/>
        </p:nvSpPr>
        <p:spPr>
          <a:xfrm>
            <a:off x="4649920"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7" name="Shape 757"/>
          <p:cNvSpPr/>
          <p:nvPr/>
        </p:nvSpPr>
        <p:spPr>
          <a:xfrm>
            <a:off x="5026965"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8" name="Shape 758"/>
          <p:cNvSpPr/>
          <p:nvPr/>
        </p:nvSpPr>
        <p:spPr>
          <a:xfrm>
            <a:off x="5397996"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9" name="Shape 759"/>
          <p:cNvSpPr/>
          <p:nvPr/>
        </p:nvSpPr>
        <p:spPr>
          <a:xfrm>
            <a:off x="5765394"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0" name="Shape 760"/>
          <p:cNvSpPr/>
          <p:nvPr/>
        </p:nvSpPr>
        <p:spPr>
          <a:xfrm>
            <a:off x="4282304"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1" name="Shape 761"/>
          <p:cNvSpPr/>
          <p:nvPr/>
        </p:nvSpPr>
        <p:spPr>
          <a:xfrm>
            <a:off x="3160901"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2" name="Shape 762"/>
          <p:cNvSpPr/>
          <p:nvPr/>
        </p:nvSpPr>
        <p:spPr>
          <a:xfrm>
            <a:off x="6130023"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3" name="Shape 763"/>
          <p:cNvSpPr/>
          <p:nvPr/>
        </p:nvSpPr>
        <p:spPr>
          <a:xfrm>
            <a:off x="6495000"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4" name="Shape 764"/>
          <p:cNvSpPr/>
          <p:nvPr/>
        </p:nvSpPr>
        <p:spPr>
          <a:xfrm>
            <a:off x="2548201" y="140920"/>
            <a:ext cx="4090063" cy="537936"/>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defTabSz="457200">
              <a:defRPr sz="5300">
                <a:solidFill>
                  <a:srgbClr val="EC5D57"/>
                </a:solidFill>
                <a:latin typeface="Lato Regular"/>
                <a:ea typeface="Lato Regular"/>
                <a:cs typeface="Lato Regular"/>
                <a:sym typeface="Lato Regular"/>
              </a:defRPr>
            </a:lvl1pPr>
          </a:lstStyle>
          <a:p>
            <a:pPr lvl="0">
              <a:defRPr sz="1800">
                <a:solidFill>
                  <a:srgbClr val="000000"/>
                </a:solidFill>
              </a:defRPr>
            </a:pPr>
            <a:r>
              <a:rPr sz="3105"/>
              <a:t>Identification Accuracy</a:t>
            </a:r>
          </a:p>
        </p:txBody>
      </p:sp>
    </p:spTree>
    <p:extLst>
      <p:ext uri="{BB962C8B-B14F-4D97-AF65-F5344CB8AC3E}">
        <p14:creationId xmlns:p14="http://schemas.microsoft.com/office/powerpoint/2010/main" val="14188554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p:nvPr/>
        </p:nvSpPr>
        <p:spPr>
          <a:xfrm>
            <a:off x="2462361"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0" name="Shape 620"/>
          <p:cNvSpPr/>
          <p:nvPr/>
        </p:nvSpPr>
        <p:spPr>
          <a:xfrm>
            <a:off x="283443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1" name="Shape 621"/>
          <p:cNvSpPr/>
          <p:nvPr/>
        </p:nvSpPr>
        <p:spPr>
          <a:xfrm>
            <a:off x="320650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2" name="Shape 622"/>
          <p:cNvSpPr/>
          <p:nvPr/>
        </p:nvSpPr>
        <p:spPr>
          <a:xfrm>
            <a:off x="395064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3" name="Shape 623"/>
          <p:cNvSpPr/>
          <p:nvPr/>
        </p:nvSpPr>
        <p:spPr>
          <a:xfrm>
            <a:off x="3578572"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4" name="Shape 624"/>
          <p:cNvSpPr/>
          <p:nvPr/>
        </p:nvSpPr>
        <p:spPr>
          <a:xfrm>
            <a:off x="432271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5" name="Shape 625"/>
          <p:cNvSpPr/>
          <p:nvPr/>
        </p:nvSpPr>
        <p:spPr>
          <a:xfrm>
            <a:off x="469478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6" name="Shape 626"/>
          <p:cNvSpPr/>
          <p:nvPr/>
        </p:nvSpPr>
        <p:spPr>
          <a:xfrm>
            <a:off x="5066853"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7" name="Shape 627"/>
          <p:cNvSpPr/>
          <p:nvPr/>
        </p:nvSpPr>
        <p:spPr>
          <a:xfrm>
            <a:off x="543892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8" name="Shape 628"/>
          <p:cNvSpPr/>
          <p:nvPr/>
        </p:nvSpPr>
        <p:spPr>
          <a:xfrm>
            <a:off x="618306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29" name="Shape 629"/>
          <p:cNvSpPr/>
          <p:nvPr/>
        </p:nvSpPr>
        <p:spPr>
          <a:xfrm>
            <a:off x="5810994"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0" name="Shape 630"/>
          <p:cNvSpPr/>
          <p:nvPr/>
        </p:nvSpPr>
        <p:spPr>
          <a:xfrm>
            <a:off x="6555135" y="93450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1" name="Shape 631"/>
          <p:cNvSpPr/>
          <p:nvPr/>
        </p:nvSpPr>
        <p:spPr>
          <a:xfrm>
            <a:off x="2462361"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2" name="Shape 632"/>
          <p:cNvSpPr/>
          <p:nvPr/>
        </p:nvSpPr>
        <p:spPr>
          <a:xfrm>
            <a:off x="284187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3" name="Shape 633"/>
          <p:cNvSpPr/>
          <p:nvPr/>
        </p:nvSpPr>
        <p:spPr>
          <a:xfrm>
            <a:off x="3213943"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4" name="Shape 634"/>
          <p:cNvSpPr/>
          <p:nvPr/>
        </p:nvSpPr>
        <p:spPr>
          <a:xfrm>
            <a:off x="395808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5" name="Shape 635"/>
          <p:cNvSpPr/>
          <p:nvPr/>
        </p:nvSpPr>
        <p:spPr>
          <a:xfrm>
            <a:off x="358601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6" name="Shape 636"/>
          <p:cNvSpPr/>
          <p:nvPr/>
        </p:nvSpPr>
        <p:spPr>
          <a:xfrm>
            <a:off x="4330154"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7" name="Shape 637"/>
          <p:cNvSpPr/>
          <p:nvPr/>
        </p:nvSpPr>
        <p:spPr>
          <a:xfrm>
            <a:off x="470222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8" name="Shape 638"/>
          <p:cNvSpPr/>
          <p:nvPr/>
        </p:nvSpPr>
        <p:spPr>
          <a:xfrm>
            <a:off x="507429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39" name="Shape 639"/>
          <p:cNvSpPr/>
          <p:nvPr/>
        </p:nvSpPr>
        <p:spPr>
          <a:xfrm>
            <a:off x="5446365"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0" name="Shape 640"/>
          <p:cNvSpPr/>
          <p:nvPr/>
        </p:nvSpPr>
        <p:spPr>
          <a:xfrm>
            <a:off x="619050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1" name="Shape 641"/>
          <p:cNvSpPr/>
          <p:nvPr/>
        </p:nvSpPr>
        <p:spPr>
          <a:xfrm>
            <a:off x="581843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2" name="Shape 642"/>
          <p:cNvSpPr/>
          <p:nvPr/>
        </p:nvSpPr>
        <p:spPr>
          <a:xfrm>
            <a:off x="6562576" y="1366108"/>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3" name="Shape 643"/>
          <p:cNvSpPr/>
          <p:nvPr/>
        </p:nvSpPr>
        <p:spPr>
          <a:xfrm>
            <a:off x="2447478"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4" name="Shape 644"/>
          <p:cNvSpPr/>
          <p:nvPr/>
        </p:nvSpPr>
        <p:spPr>
          <a:xfrm>
            <a:off x="281954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5" name="Shape 645"/>
          <p:cNvSpPr/>
          <p:nvPr/>
        </p:nvSpPr>
        <p:spPr>
          <a:xfrm>
            <a:off x="319161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6" name="Shape 646"/>
          <p:cNvSpPr/>
          <p:nvPr/>
        </p:nvSpPr>
        <p:spPr>
          <a:xfrm>
            <a:off x="393576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7" name="Shape 647"/>
          <p:cNvSpPr/>
          <p:nvPr/>
        </p:nvSpPr>
        <p:spPr>
          <a:xfrm>
            <a:off x="3563689"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8" name="Shape 648"/>
          <p:cNvSpPr/>
          <p:nvPr/>
        </p:nvSpPr>
        <p:spPr>
          <a:xfrm>
            <a:off x="430783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49" name="Shape 649"/>
          <p:cNvSpPr/>
          <p:nvPr/>
        </p:nvSpPr>
        <p:spPr>
          <a:xfrm>
            <a:off x="4679900"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0" name="Shape 650"/>
          <p:cNvSpPr/>
          <p:nvPr/>
        </p:nvSpPr>
        <p:spPr>
          <a:xfrm>
            <a:off x="505197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1" name="Shape 651"/>
          <p:cNvSpPr/>
          <p:nvPr/>
        </p:nvSpPr>
        <p:spPr>
          <a:xfrm>
            <a:off x="542404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2" name="Shape 652"/>
          <p:cNvSpPr/>
          <p:nvPr/>
        </p:nvSpPr>
        <p:spPr>
          <a:xfrm>
            <a:off x="616818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3" name="Shape 653"/>
          <p:cNvSpPr/>
          <p:nvPr/>
        </p:nvSpPr>
        <p:spPr>
          <a:xfrm>
            <a:off x="5796111"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4" name="Shape 654"/>
          <p:cNvSpPr/>
          <p:nvPr/>
        </p:nvSpPr>
        <p:spPr>
          <a:xfrm>
            <a:off x="6540252" y="1797710"/>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5" name="Shape 655"/>
          <p:cNvSpPr/>
          <p:nvPr/>
        </p:nvSpPr>
        <p:spPr>
          <a:xfrm>
            <a:off x="2447478"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6" name="Shape 656"/>
          <p:cNvSpPr/>
          <p:nvPr/>
        </p:nvSpPr>
        <p:spPr>
          <a:xfrm>
            <a:off x="2826990"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7" name="Shape 657"/>
          <p:cNvSpPr/>
          <p:nvPr/>
        </p:nvSpPr>
        <p:spPr>
          <a:xfrm>
            <a:off x="319906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8" name="Shape 658"/>
          <p:cNvSpPr/>
          <p:nvPr/>
        </p:nvSpPr>
        <p:spPr>
          <a:xfrm>
            <a:off x="394320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59" name="Shape 659"/>
          <p:cNvSpPr/>
          <p:nvPr/>
        </p:nvSpPr>
        <p:spPr>
          <a:xfrm>
            <a:off x="357113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0" name="Shape 660"/>
          <p:cNvSpPr/>
          <p:nvPr/>
        </p:nvSpPr>
        <p:spPr>
          <a:xfrm>
            <a:off x="4315271"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1" name="Shape 661"/>
          <p:cNvSpPr/>
          <p:nvPr/>
        </p:nvSpPr>
        <p:spPr>
          <a:xfrm>
            <a:off x="468734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2" name="Shape 662"/>
          <p:cNvSpPr/>
          <p:nvPr/>
        </p:nvSpPr>
        <p:spPr>
          <a:xfrm>
            <a:off x="505941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3" name="Shape 663"/>
          <p:cNvSpPr/>
          <p:nvPr/>
        </p:nvSpPr>
        <p:spPr>
          <a:xfrm>
            <a:off x="5431482"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4" name="Shape 664"/>
          <p:cNvSpPr/>
          <p:nvPr/>
        </p:nvSpPr>
        <p:spPr>
          <a:xfrm>
            <a:off x="617562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5" name="Shape 665"/>
          <p:cNvSpPr/>
          <p:nvPr/>
        </p:nvSpPr>
        <p:spPr>
          <a:xfrm>
            <a:off x="580355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6" name="Shape 666"/>
          <p:cNvSpPr/>
          <p:nvPr/>
        </p:nvSpPr>
        <p:spPr>
          <a:xfrm>
            <a:off x="6547693" y="222931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7" name="Shape 667"/>
          <p:cNvSpPr/>
          <p:nvPr/>
        </p:nvSpPr>
        <p:spPr>
          <a:xfrm>
            <a:off x="244003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8" name="Shape 668"/>
          <p:cNvSpPr/>
          <p:nvPr/>
        </p:nvSpPr>
        <p:spPr>
          <a:xfrm>
            <a:off x="2812107"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69" name="Shape 669"/>
          <p:cNvSpPr/>
          <p:nvPr/>
        </p:nvSpPr>
        <p:spPr>
          <a:xfrm>
            <a:off x="318417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0" name="Shape 670"/>
          <p:cNvSpPr/>
          <p:nvPr/>
        </p:nvSpPr>
        <p:spPr>
          <a:xfrm>
            <a:off x="392831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1" name="Shape 671"/>
          <p:cNvSpPr/>
          <p:nvPr/>
        </p:nvSpPr>
        <p:spPr>
          <a:xfrm>
            <a:off x="3556248"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2" name="Shape 672"/>
          <p:cNvSpPr/>
          <p:nvPr/>
        </p:nvSpPr>
        <p:spPr>
          <a:xfrm>
            <a:off x="430038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3" name="Shape 673"/>
          <p:cNvSpPr/>
          <p:nvPr/>
        </p:nvSpPr>
        <p:spPr>
          <a:xfrm>
            <a:off x="467245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4" name="Shape 674"/>
          <p:cNvSpPr/>
          <p:nvPr/>
        </p:nvSpPr>
        <p:spPr>
          <a:xfrm>
            <a:off x="5044529"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5" name="Shape 675"/>
          <p:cNvSpPr/>
          <p:nvPr/>
        </p:nvSpPr>
        <p:spPr>
          <a:xfrm>
            <a:off x="541660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6" name="Shape 676"/>
          <p:cNvSpPr/>
          <p:nvPr/>
        </p:nvSpPr>
        <p:spPr>
          <a:xfrm>
            <a:off x="616074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7" name="Shape 677"/>
          <p:cNvSpPr/>
          <p:nvPr/>
        </p:nvSpPr>
        <p:spPr>
          <a:xfrm>
            <a:off x="5788670"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8" name="Shape 678"/>
          <p:cNvSpPr/>
          <p:nvPr/>
        </p:nvSpPr>
        <p:spPr>
          <a:xfrm>
            <a:off x="6532811" y="2660913"/>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79" name="Shape 679"/>
          <p:cNvSpPr/>
          <p:nvPr/>
        </p:nvSpPr>
        <p:spPr>
          <a:xfrm>
            <a:off x="2440037"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0" name="Shape 680"/>
          <p:cNvSpPr/>
          <p:nvPr/>
        </p:nvSpPr>
        <p:spPr>
          <a:xfrm>
            <a:off x="281954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1" name="Shape 681"/>
          <p:cNvSpPr/>
          <p:nvPr/>
        </p:nvSpPr>
        <p:spPr>
          <a:xfrm>
            <a:off x="319161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2" name="Shape 682"/>
          <p:cNvSpPr/>
          <p:nvPr/>
        </p:nvSpPr>
        <p:spPr>
          <a:xfrm>
            <a:off x="393576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3" name="Shape 683"/>
          <p:cNvSpPr/>
          <p:nvPr/>
        </p:nvSpPr>
        <p:spPr>
          <a:xfrm>
            <a:off x="3563689"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4" name="Shape 684"/>
          <p:cNvSpPr/>
          <p:nvPr/>
        </p:nvSpPr>
        <p:spPr>
          <a:xfrm>
            <a:off x="430783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5" name="Shape 685"/>
          <p:cNvSpPr/>
          <p:nvPr/>
        </p:nvSpPr>
        <p:spPr>
          <a:xfrm>
            <a:off x="4679900"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6" name="Shape 686"/>
          <p:cNvSpPr/>
          <p:nvPr/>
        </p:nvSpPr>
        <p:spPr>
          <a:xfrm>
            <a:off x="505197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7" name="Shape 687"/>
          <p:cNvSpPr/>
          <p:nvPr/>
        </p:nvSpPr>
        <p:spPr>
          <a:xfrm>
            <a:off x="542404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8" name="Shape 688"/>
          <p:cNvSpPr/>
          <p:nvPr/>
        </p:nvSpPr>
        <p:spPr>
          <a:xfrm>
            <a:off x="616818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89" name="Shape 689"/>
          <p:cNvSpPr/>
          <p:nvPr/>
        </p:nvSpPr>
        <p:spPr>
          <a:xfrm>
            <a:off x="5796111"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0" name="Shape 690"/>
          <p:cNvSpPr/>
          <p:nvPr/>
        </p:nvSpPr>
        <p:spPr>
          <a:xfrm>
            <a:off x="6540252" y="3092514"/>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1" name="Shape 691"/>
          <p:cNvSpPr/>
          <p:nvPr/>
        </p:nvSpPr>
        <p:spPr>
          <a:xfrm>
            <a:off x="2425154"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2" name="Shape 692"/>
          <p:cNvSpPr/>
          <p:nvPr/>
        </p:nvSpPr>
        <p:spPr>
          <a:xfrm>
            <a:off x="279722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3" name="Shape 693"/>
          <p:cNvSpPr/>
          <p:nvPr/>
        </p:nvSpPr>
        <p:spPr>
          <a:xfrm>
            <a:off x="316929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4" name="Shape 694"/>
          <p:cNvSpPr/>
          <p:nvPr/>
        </p:nvSpPr>
        <p:spPr>
          <a:xfrm>
            <a:off x="391343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5" name="Shape 695"/>
          <p:cNvSpPr/>
          <p:nvPr/>
        </p:nvSpPr>
        <p:spPr>
          <a:xfrm>
            <a:off x="3541365"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6" name="Shape 696"/>
          <p:cNvSpPr/>
          <p:nvPr/>
        </p:nvSpPr>
        <p:spPr>
          <a:xfrm>
            <a:off x="428550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7" name="Shape 697"/>
          <p:cNvSpPr/>
          <p:nvPr/>
        </p:nvSpPr>
        <p:spPr>
          <a:xfrm>
            <a:off x="465757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8" name="Shape 698"/>
          <p:cNvSpPr/>
          <p:nvPr/>
        </p:nvSpPr>
        <p:spPr>
          <a:xfrm>
            <a:off x="5029646"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699" name="Shape 699"/>
          <p:cNvSpPr/>
          <p:nvPr/>
        </p:nvSpPr>
        <p:spPr>
          <a:xfrm>
            <a:off x="540171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0" name="Shape 700"/>
          <p:cNvSpPr/>
          <p:nvPr/>
        </p:nvSpPr>
        <p:spPr>
          <a:xfrm>
            <a:off x="614585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1" name="Shape 701"/>
          <p:cNvSpPr/>
          <p:nvPr/>
        </p:nvSpPr>
        <p:spPr>
          <a:xfrm>
            <a:off x="5773787"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2" name="Shape 702"/>
          <p:cNvSpPr/>
          <p:nvPr/>
        </p:nvSpPr>
        <p:spPr>
          <a:xfrm>
            <a:off x="6517928" y="3524116"/>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3" name="Shape 703"/>
          <p:cNvSpPr/>
          <p:nvPr/>
        </p:nvSpPr>
        <p:spPr>
          <a:xfrm>
            <a:off x="2425154"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4" name="Shape 704"/>
          <p:cNvSpPr/>
          <p:nvPr/>
        </p:nvSpPr>
        <p:spPr>
          <a:xfrm>
            <a:off x="280466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5" name="Shape 705"/>
          <p:cNvSpPr/>
          <p:nvPr/>
        </p:nvSpPr>
        <p:spPr>
          <a:xfrm>
            <a:off x="3176736"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6" name="Shape 706"/>
          <p:cNvSpPr/>
          <p:nvPr/>
        </p:nvSpPr>
        <p:spPr>
          <a:xfrm>
            <a:off x="392087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7" name="Shape 707"/>
          <p:cNvSpPr/>
          <p:nvPr/>
        </p:nvSpPr>
        <p:spPr>
          <a:xfrm>
            <a:off x="354880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8" name="Shape 708"/>
          <p:cNvSpPr/>
          <p:nvPr/>
        </p:nvSpPr>
        <p:spPr>
          <a:xfrm>
            <a:off x="4292947"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09" name="Shape 709"/>
          <p:cNvSpPr/>
          <p:nvPr/>
        </p:nvSpPr>
        <p:spPr>
          <a:xfrm>
            <a:off x="466501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0" name="Shape 710"/>
          <p:cNvSpPr/>
          <p:nvPr/>
        </p:nvSpPr>
        <p:spPr>
          <a:xfrm>
            <a:off x="503708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1" name="Shape 711"/>
          <p:cNvSpPr/>
          <p:nvPr/>
        </p:nvSpPr>
        <p:spPr>
          <a:xfrm>
            <a:off x="540915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2" name="Shape 712"/>
          <p:cNvSpPr/>
          <p:nvPr/>
        </p:nvSpPr>
        <p:spPr>
          <a:xfrm>
            <a:off x="615329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3" name="Shape 713"/>
          <p:cNvSpPr/>
          <p:nvPr/>
        </p:nvSpPr>
        <p:spPr>
          <a:xfrm>
            <a:off x="5781228"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4" name="Shape 714"/>
          <p:cNvSpPr/>
          <p:nvPr/>
        </p:nvSpPr>
        <p:spPr>
          <a:xfrm>
            <a:off x="6525369" y="3955717"/>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5" name="Shape 715"/>
          <p:cNvSpPr/>
          <p:nvPr/>
        </p:nvSpPr>
        <p:spPr>
          <a:xfrm>
            <a:off x="241771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6" name="Shape 716"/>
          <p:cNvSpPr/>
          <p:nvPr/>
        </p:nvSpPr>
        <p:spPr>
          <a:xfrm>
            <a:off x="278978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7" name="Shape 717"/>
          <p:cNvSpPr/>
          <p:nvPr/>
        </p:nvSpPr>
        <p:spPr>
          <a:xfrm>
            <a:off x="3161853"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8" name="Shape 718"/>
          <p:cNvSpPr/>
          <p:nvPr/>
        </p:nvSpPr>
        <p:spPr>
          <a:xfrm>
            <a:off x="390599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19" name="Shape 719"/>
          <p:cNvSpPr/>
          <p:nvPr/>
        </p:nvSpPr>
        <p:spPr>
          <a:xfrm>
            <a:off x="353392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0" name="Shape 720"/>
          <p:cNvSpPr/>
          <p:nvPr/>
        </p:nvSpPr>
        <p:spPr>
          <a:xfrm>
            <a:off x="4278064"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1" name="Shape 721"/>
          <p:cNvSpPr/>
          <p:nvPr/>
        </p:nvSpPr>
        <p:spPr>
          <a:xfrm>
            <a:off x="465013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2" name="Shape 722"/>
          <p:cNvSpPr/>
          <p:nvPr/>
        </p:nvSpPr>
        <p:spPr>
          <a:xfrm>
            <a:off x="502220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3" name="Shape 723"/>
          <p:cNvSpPr/>
          <p:nvPr/>
        </p:nvSpPr>
        <p:spPr>
          <a:xfrm>
            <a:off x="5394275"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4" name="Shape 724"/>
          <p:cNvSpPr/>
          <p:nvPr/>
        </p:nvSpPr>
        <p:spPr>
          <a:xfrm>
            <a:off x="613841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5" name="Shape 725"/>
          <p:cNvSpPr/>
          <p:nvPr/>
        </p:nvSpPr>
        <p:spPr>
          <a:xfrm>
            <a:off x="576634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6" name="Shape 726"/>
          <p:cNvSpPr/>
          <p:nvPr/>
        </p:nvSpPr>
        <p:spPr>
          <a:xfrm>
            <a:off x="6510486" y="4387319"/>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7" name="Shape 727"/>
          <p:cNvSpPr/>
          <p:nvPr/>
        </p:nvSpPr>
        <p:spPr>
          <a:xfrm>
            <a:off x="2417713"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8" name="Shape 728"/>
          <p:cNvSpPr/>
          <p:nvPr/>
        </p:nvSpPr>
        <p:spPr>
          <a:xfrm>
            <a:off x="279722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29" name="Shape 729"/>
          <p:cNvSpPr/>
          <p:nvPr/>
        </p:nvSpPr>
        <p:spPr>
          <a:xfrm>
            <a:off x="316929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0" name="Shape 730"/>
          <p:cNvSpPr/>
          <p:nvPr/>
        </p:nvSpPr>
        <p:spPr>
          <a:xfrm>
            <a:off x="391343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1" name="Shape 731"/>
          <p:cNvSpPr/>
          <p:nvPr/>
        </p:nvSpPr>
        <p:spPr>
          <a:xfrm>
            <a:off x="3541365"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2" name="Shape 732"/>
          <p:cNvSpPr/>
          <p:nvPr/>
        </p:nvSpPr>
        <p:spPr>
          <a:xfrm>
            <a:off x="428550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3" name="Shape 733"/>
          <p:cNvSpPr/>
          <p:nvPr/>
        </p:nvSpPr>
        <p:spPr>
          <a:xfrm>
            <a:off x="465757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4" name="Shape 734"/>
          <p:cNvSpPr/>
          <p:nvPr/>
        </p:nvSpPr>
        <p:spPr>
          <a:xfrm>
            <a:off x="5029646"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5" name="Shape 735"/>
          <p:cNvSpPr/>
          <p:nvPr/>
        </p:nvSpPr>
        <p:spPr>
          <a:xfrm>
            <a:off x="540171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6" name="Shape 736"/>
          <p:cNvSpPr/>
          <p:nvPr/>
        </p:nvSpPr>
        <p:spPr>
          <a:xfrm>
            <a:off x="614585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7" name="Shape 737"/>
          <p:cNvSpPr/>
          <p:nvPr/>
        </p:nvSpPr>
        <p:spPr>
          <a:xfrm>
            <a:off x="5773787"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8" name="Shape 738"/>
          <p:cNvSpPr/>
          <p:nvPr/>
        </p:nvSpPr>
        <p:spPr>
          <a:xfrm>
            <a:off x="6517928" y="4818921"/>
            <a:ext cx="163711" cy="16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5888D"/>
            </a:solidFill>
            <a:miter lim="400000"/>
          </a:ln>
        </p:spPr>
        <p:txBody>
          <a:bodyPr lIns="29766" tIns="29766" rIns="29766" bIns="29766" anchor="ctr"/>
          <a:lstStyle/>
          <a:p>
            <a:pPr lvl="0">
              <a:defRPr sz="2400"/>
            </a:pPr>
            <a:endParaRPr sz="1406"/>
          </a:p>
        </p:txBody>
      </p:sp>
      <p:sp>
        <p:nvSpPr>
          <p:cNvPr id="739" name="Shape 739"/>
          <p:cNvSpPr/>
          <p:nvPr/>
        </p:nvSpPr>
        <p:spPr>
          <a:xfrm>
            <a:off x="3156316"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0" name="Shape 740"/>
          <p:cNvSpPr/>
          <p:nvPr/>
        </p:nvSpPr>
        <p:spPr>
          <a:xfrm>
            <a:off x="3900457"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1" name="Shape 741"/>
          <p:cNvSpPr/>
          <p:nvPr/>
        </p:nvSpPr>
        <p:spPr>
          <a:xfrm>
            <a:off x="3523801"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2" name="Shape 742"/>
          <p:cNvSpPr/>
          <p:nvPr/>
        </p:nvSpPr>
        <p:spPr>
          <a:xfrm>
            <a:off x="5383375"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3" name="Shape 743"/>
          <p:cNvSpPr/>
          <p:nvPr/>
        </p:nvSpPr>
        <p:spPr>
          <a:xfrm>
            <a:off x="5760808"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4" name="Shape 744"/>
          <p:cNvSpPr/>
          <p:nvPr/>
        </p:nvSpPr>
        <p:spPr>
          <a:xfrm>
            <a:off x="4269845" y="883478"/>
            <a:ext cx="264084"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5" name="Shape 745"/>
          <p:cNvSpPr/>
          <p:nvPr/>
        </p:nvSpPr>
        <p:spPr>
          <a:xfrm>
            <a:off x="4641915" y="883478"/>
            <a:ext cx="264084"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6" name="Shape 746"/>
          <p:cNvSpPr/>
          <p:nvPr/>
        </p:nvSpPr>
        <p:spPr>
          <a:xfrm>
            <a:off x="5012082"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7" name="Shape 747"/>
          <p:cNvSpPr/>
          <p:nvPr/>
        </p:nvSpPr>
        <p:spPr>
          <a:xfrm>
            <a:off x="2404734" y="1746681"/>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8" name="Shape 748"/>
          <p:cNvSpPr/>
          <p:nvPr/>
        </p:nvSpPr>
        <p:spPr>
          <a:xfrm>
            <a:off x="2417800" y="1315079"/>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49" name="Shape 749"/>
          <p:cNvSpPr/>
          <p:nvPr/>
        </p:nvSpPr>
        <p:spPr>
          <a:xfrm>
            <a:off x="2794543" y="1315079"/>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0" name="Shape 750"/>
          <p:cNvSpPr/>
          <p:nvPr/>
        </p:nvSpPr>
        <p:spPr>
          <a:xfrm>
            <a:off x="3910579" y="1315079"/>
            <a:ext cx="264084"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1" name="Shape 751"/>
          <p:cNvSpPr/>
          <p:nvPr/>
        </p:nvSpPr>
        <p:spPr>
          <a:xfrm>
            <a:off x="3531242"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2" name="Shape 752"/>
          <p:cNvSpPr/>
          <p:nvPr/>
        </p:nvSpPr>
        <p:spPr>
          <a:xfrm>
            <a:off x="6138202"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3" name="Shape 753"/>
          <p:cNvSpPr/>
          <p:nvPr/>
        </p:nvSpPr>
        <p:spPr>
          <a:xfrm>
            <a:off x="6507805"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4" name="Shape 754"/>
          <p:cNvSpPr/>
          <p:nvPr/>
        </p:nvSpPr>
        <p:spPr>
          <a:xfrm>
            <a:off x="2417800"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5" name="Shape 755"/>
          <p:cNvSpPr/>
          <p:nvPr/>
        </p:nvSpPr>
        <p:spPr>
          <a:xfrm>
            <a:off x="2784246"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6" name="Shape 756"/>
          <p:cNvSpPr/>
          <p:nvPr/>
        </p:nvSpPr>
        <p:spPr>
          <a:xfrm>
            <a:off x="4649920"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7" name="Shape 757"/>
          <p:cNvSpPr/>
          <p:nvPr/>
        </p:nvSpPr>
        <p:spPr>
          <a:xfrm>
            <a:off x="5026965"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8" name="Shape 758"/>
          <p:cNvSpPr/>
          <p:nvPr/>
        </p:nvSpPr>
        <p:spPr>
          <a:xfrm>
            <a:off x="5397996"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59" name="Shape 759"/>
          <p:cNvSpPr/>
          <p:nvPr/>
        </p:nvSpPr>
        <p:spPr>
          <a:xfrm>
            <a:off x="5765394"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0" name="Shape 760"/>
          <p:cNvSpPr/>
          <p:nvPr/>
        </p:nvSpPr>
        <p:spPr>
          <a:xfrm>
            <a:off x="4282304"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1" name="Shape 761"/>
          <p:cNvSpPr/>
          <p:nvPr/>
        </p:nvSpPr>
        <p:spPr>
          <a:xfrm>
            <a:off x="3160901" y="1315079"/>
            <a:ext cx="264083" cy="265770"/>
          </a:xfrm>
          <a:prstGeom prst="roundRect">
            <a:avLst>
              <a:gd name="adj" fmla="val 15000"/>
            </a:avLst>
          </a:prstGeom>
          <a:solidFill>
            <a:srgbClr val="FF7E79">
              <a:alpha val="99523"/>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2" name="Shape 762"/>
          <p:cNvSpPr/>
          <p:nvPr/>
        </p:nvSpPr>
        <p:spPr>
          <a:xfrm>
            <a:off x="6130023"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3" name="Shape 763"/>
          <p:cNvSpPr/>
          <p:nvPr/>
        </p:nvSpPr>
        <p:spPr>
          <a:xfrm>
            <a:off x="6495000" y="883478"/>
            <a:ext cx="264083" cy="265770"/>
          </a:xfrm>
          <a:prstGeom prst="roundRect">
            <a:avLst>
              <a:gd name="adj" fmla="val 15000"/>
            </a:avLst>
          </a:prstGeom>
          <a:solidFill>
            <a:srgbClr val="009051">
              <a:alpha val="89558"/>
            </a:srgbClr>
          </a:solidFill>
          <a:ln w="50800">
            <a:solidFill>
              <a:srgbClr val="0365C0"/>
            </a:solidFill>
            <a:miter lim="400000"/>
          </a:ln>
        </p:spPr>
        <p:txBody>
          <a:bodyPr lIns="0" tIns="0" rIns="0" bIns="0" anchor="ctr"/>
          <a:lstStyle/>
          <a:p>
            <a:pPr lvl="0">
              <a:defRPr sz="2400">
                <a:solidFill>
                  <a:srgbClr val="FFFFFF"/>
                </a:solidFill>
              </a:defRPr>
            </a:pPr>
            <a:endParaRPr sz="1406"/>
          </a:p>
        </p:txBody>
      </p:sp>
      <p:sp>
        <p:nvSpPr>
          <p:cNvPr id="764" name="Shape 764"/>
          <p:cNvSpPr/>
          <p:nvPr/>
        </p:nvSpPr>
        <p:spPr>
          <a:xfrm>
            <a:off x="2548201" y="140920"/>
            <a:ext cx="4090063" cy="537936"/>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defTabSz="457200">
              <a:defRPr sz="5300">
                <a:solidFill>
                  <a:srgbClr val="EC5D57"/>
                </a:solidFill>
                <a:latin typeface="Lato Regular"/>
                <a:ea typeface="Lato Regular"/>
                <a:cs typeface="Lato Regular"/>
                <a:sym typeface="Lato Regular"/>
              </a:defRPr>
            </a:lvl1pPr>
          </a:lstStyle>
          <a:p>
            <a:pPr lvl="0">
              <a:defRPr sz="1800">
                <a:solidFill>
                  <a:srgbClr val="000000"/>
                </a:solidFill>
              </a:defRPr>
            </a:pPr>
            <a:r>
              <a:rPr sz="3105"/>
              <a:t>Identification Accuracy</a:t>
            </a:r>
          </a:p>
        </p:txBody>
      </p:sp>
      <p:sp>
        <p:nvSpPr>
          <p:cNvPr id="148" name="Shape 912"/>
          <p:cNvSpPr/>
          <p:nvPr/>
        </p:nvSpPr>
        <p:spPr>
          <a:xfrm>
            <a:off x="1478281" y="1934053"/>
            <a:ext cx="6187438" cy="2616977"/>
          </a:xfrm>
          <a:prstGeom prst="roundRect">
            <a:avLst>
              <a:gd name="adj" fmla="val 10794"/>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p>
            <a:pPr lvl="0">
              <a:defRPr sz="1800"/>
            </a:pPr>
            <a:r>
              <a:rPr sz="2344" dirty="0">
                <a:solidFill>
                  <a:srgbClr val="FFFFFF"/>
                </a:solidFill>
                <a:latin typeface="Lato Light"/>
                <a:ea typeface="Lato Light"/>
                <a:cs typeface="Lato Light"/>
                <a:sym typeface="Lato Light"/>
              </a:rPr>
              <a:t>Total </a:t>
            </a:r>
            <a:r>
              <a:rPr lang="en-US" sz="2344" dirty="0">
                <a:solidFill>
                  <a:srgbClr val="FFFFFF"/>
                </a:solidFill>
                <a:latin typeface="Lato Light"/>
                <a:ea typeface="Lato Light"/>
                <a:cs typeface="Lato Light"/>
                <a:sym typeface="Lato Light"/>
              </a:rPr>
              <a:t>types: 				122</a:t>
            </a:r>
            <a:r>
              <a:rPr sz="2344" dirty="0">
                <a:solidFill>
                  <a:srgbClr val="FFFFFF"/>
                </a:solidFill>
                <a:latin typeface="Lato Light"/>
                <a:ea typeface="Lato Light"/>
                <a:cs typeface="Lato Light"/>
                <a:sym typeface="Lato Light"/>
              </a:rPr>
              <a:t>                        </a:t>
            </a:r>
          </a:p>
          <a:p>
            <a:pPr lvl="0">
              <a:defRPr sz="1800"/>
            </a:pPr>
            <a:r>
              <a:rPr sz="2344" dirty="0">
                <a:solidFill>
                  <a:srgbClr val="FFFFFF"/>
                </a:solidFill>
                <a:latin typeface="Lato Light"/>
                <a:ea typeface="Lato Light"/>
                <a:cs typeface="Lato Light"/>
                <a:sym typeface="Lato Light"/>
              </a:rPr>
              <a:t>NVM</a:t>
            </a:r>
            <a:r>
              <a:rPr sz="1348" dirty="0">
                <a:solidFill>
                  <a:srgbClr val="FFFFFF"/>
                </a:solidFill>
                <a:latin typeface="Lato Light"/>
                <a:ea typeface="Lato Light"/>
                <a:cs typeface="Lato Light"/>
                <a:sym typeface="Lato Light"/>
              </a:rPr>
              <a:t>OVE</a:t>
            </a:r>
            <a:r>
              <a:rPr sz="2344" dirty="0">
                <a:solidFill>
                  <a:srgbClr val="FFFFFF"/>
                </a:solidFill>
                <a:latin typeface="Lato Light"/>
                <a:ea typeface="Lato Light"/>
                <a:cs typeface="Lato Light"/>
                <a:sym typeface="Lato Light"/>
              </a:rPr>
              <a:t> identified persistent types</a:t>
            </a:r>
            <a:r>
              <a:rPr lang="en-US" sz="2344" dirty="0">
                <a:solidFill>
                  <a:srgbClr val="FFFFFF"/>
                </a:solidFill>
                <a:latin typeface="Lato Light"/>
                <a:ea typeface="Lato Light"/>
                <a:cs typeface="Lato Light"/>
                <a:sym typeface="Lato Light"/>
              </a:rPr>
              <a:t>	</a:t>
            </a:r>
            <a:r>
              <a:rPr sz="2344" dirty="0">
                <a:solidFill>
                  <a:srgbClr val="FFFFFF"/>
                </a:solidFill>
                <a:latin typeface="Lato Light"/>
                <a:ea typeface="Lato Light"/>
                <a:cs typeface="Lato Light"/>
                <a:sym typeface="Lato Light"/>
              </a:rPr>
              <a:t>25</a:t>
            </a:r>
          </a:p>
          <a:p>
            <a:pPr lvl="0">
              <a:defRPr sz="1800"/>
            </a:pPr>
            <a:r>
              <a:rPr sz="2344" dirty="0">
                <a:solidFill>
                  <a:srgbClr val="FFFFFF"/>
                </a:solidFill>
                <a:latin typeface="Lato Light"/>
                <a:ea typeface="Lato Light"/>
                <a:cs typeface="Lato Light"/>
                <a:sym typeface="Lato Light"/>
              </a:rPr>
              <a:t>True positives (manually identified)</a:t>
            </a:r>
            <a:r>
              <a:rPr lang="en-US" sz="2344" dirty="0">
                <a:solidFill>
                  <a:srgbClr val="FFFFFF"/>
                </a:solidFill>
                <a:latin typeface="Lato Light"/>
                <a:ea typeface="Lato Light"/>
                <a:cs typeface="Lato Light"/>
                <a:sym typeface="Lato Light"/>
              </a:rPr>
              <a:t>	</a:t>
            </a:r>
            <a:r>
              <a:rPr sz="2344" dirty="0">
                <a:solidFill>
                  <a:srgbClr val="FFFFFF"/>
                </a:solidFill>
                <a:latin typeface="Lato Light"/>
                <a:ea typeface="Lato Light"/>
                <a:cs typeface="Lato Light"/>
                <a:sym typeface="Lato Light"/>
              </a:rPr>
              <a:t>14</a:t>
            </a:r>
          </a:p>
          <a:p>
            <a:pPr lvl="0">
              <a:defRPr sz="1800"/>
            </a:pPr>
            <a:r>
              <a:rPr sz="2344" dirty="0">
                <a:solidFill>
                  <a:srgbClr val="FFFFFF"/>
                </a:solidFill>
                <a:latin typeface="Lato Light"/>
                <a:ea typeface="Lato Light"/>
                <a:cs typeface="Lato Light"/>
                <a:sym typeface="Lato Light"/>
              </a:rPr>
              <a:t>False </a:t>
            </a:r>
            <a:r>
              <a:rPr lang="en-US" sz="2344" dirty="0">
                <a:solidFill>
                  <a:srgbClr val="FFFFFF"/>
                </a:solidFill>
                <a:latin typeface="Lato Light"/>
                <a:ea typeface="Lato Light"/>
                <a:cs typeface="Lato Light"/>
                <a:sym typeface="Lato Light"/>
              </a:rPr>
              <a:t>positives			</a:t>
            </a:r>
            <a:r>
              <a:rPr sz="2344" dirty="0">
                <a:solidFill>
                  <a:srgbClr val="FFFFFF"/>
                </a:solidFill>
                <a:latin typeface="Lato Light"/>
                <a:ea typeface="Lato Light"/>
                <a:cs typeface="Lato Light"/>
                <a:sym typeface="Lato Light"/>
              </a:rPr>
              <a:t>11</a:t>
            </a:r>
          </a:p>
          <a:p>
            <a:pPr lvl="0">
              <a:defRPr sz="1800"/>
            </a:pPr>
            <a:r>
              <a:rPr sz="2344" dirty="0">
                <a:solidFill>
                  <a:srgbClr val="FFFFFF"/>
                </a:solidFill>
                <a:latin typeface="Lato Light"/>
                <a:ea typeface="Lato Light"/>
                <a:cs typeface="Lato Light"/>
                <a:sym typeface="Lato Light"/>
              </a:rPr>
              <a:t>False </a:t>
            </a:r>
            <a:r>
              <a:rPr lang="en-US" sz="2344" dirty="0">
                <a:solidFill>
                  <a:srgbClr val="FFFFFF"/>
                </a:solidFill>
                <a:latin typeface="Lato Light"/>
                <a:ea typeface="Lato Light"/>
                <a:cs typeface="Lato Light"/>
                <a:sym typeface="Lato Light"/>
              </a:rPr>
              <a:t>negatives			</a:t>
            </a:r>
            <a:r>
              <a:rPr sz="2344" dirty="0">
                <a:solidFill>
                  <a:srgbClr val="FFFFFF"/>
                </a:solidFill>
                <a:latin typeface="Lato Light"/>
                <a:ea typeface="Lato Light"/>
                <a:cs typeface="Lato Light"/>
                <a:sym typeface="Lato Light"/>
              </a:rPr>
              <a:t>0</a:t>
            </a:r>
            <a:r>
              <a:rPr sz="2109" dirty="0">
                <a:solidFill>
                  <a:srgbClr val="FFFFFF"/>
                </a:solidFill>
                <a:latin typeface="Lato Light"/>
                <a:ea typeface="Lato Light"/>
                <a:cs typeface="Lato Light"/>
                <a:sym typeface="Lato Light"/>
              </a:rPr>
              <a:t> </a:t>
            </a:r>
            <a:r>
              <a:rPr sz="1055" dirty="0">
                <a:solidFill>
                  <a:srgbClr val="FFFFFF"/>
                </a:solidFill>
                <a:latin typeface="Lato Light"/>
                <a:ea typeface="Lato Light"/>
                <a:cs typeface="Lato Light"/>
                <a:sym typeface="Lato Light"/>
              </a:rPr>
              <a:t> </a:t>
            </a:r>
          </a:p>
        </p:txBody>
      </p:sp>
      <p:sp>
        <p:nvSpPr>
          <p:cNvPr id="149" name="Shape 913"/>
          <p:cNvSpPr/>
          <p:nvPr/>
        </p:nvSpPr>
        <p:spPr>
          <a:xfrm>
            <a:off x="1503123" y="3773462"/>
            <a:ext cx="5900765" cy="413769"/>
          </a:xfrm>
          <a:prstGeom prst="roundRect">
            <a:avLst>
              <a:gd name="adj" fmla="val 26977"/>
            </a:avLst>
          </a:prstGeom>
          <a:ln w="25400">
            <a:solidFill>
              <a:srgbClr val="F5D328"/>
            </a:solidFill>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sz="1406"/>
          </a:p>
        </p:txBody>
      </p:sp>
    </p:spTree>
    <p:extLst>
      <p:ext uri="{BB962C8B-B14F-4D97-AF65-F5344CB8AC3E}">
        <p14:creationId xmlns:p14="http://schemas.microsoft.com/office/powerpoint/2010/main" val="403082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p:nvPr/>
        </p:nvSpPr>
        <p:spPr>
          <a:xfrm>
            <a:off x="2324990" y="140920"/>
            <a:ext cx="4494020" cy="537936"/>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defTabSz="457200">
              <a:defRPr sz="5300">
                <a:solidFill>
                  <a:srgbClr val="EC5D57"/>
                </a:solidFill>
                <a:latin typeface="Lato Regular"/>
                <a:ea typeface="Lato Regular"/>
                <a:cs typeface="Lato Regular"/>
                <a:sym typeface="Lato Regular"/>
              </a:defRPr>
            </a:lvl1pPr>
          </a:lstStyle>
          <a:p>
            <a:pPr lvl="0" algn="ctr">
              <a:defRPr sz="1800">
                <a:solidFill>
                  <a:srgbClr val="000000"/>
                </a:solidFill>
              </a:defRPr>
            </a:pPr>
            <a:r>
              <a:rPr sz="3105"/>
              <a:t>YCSB Benchmark Results</a:t>
            </a:r>
          </a:p>
        </p:txBody>
      </p:sp>
      <p:sp>
        <p:nvSpPr>
          <p:cNvPr id="932" name="Shape 932"/>
          <p:cNvSpPr/>
          <p:nvPr/>
        </p:nvSpPr>
        <p:spPr>
          <a:xfrm>
            <a:off x="894071" y="2874645"/>
            <a:ext cx="1104347" cy="709137"/>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p>
            <a:pPr lvl="0">
              <a:defRPr sz="1800"/>
            </a:pPr>
            <a:r>
              <a:rPr sz="1406" dirty="0">
                <a:solidFill>
                  <a:srgbClr val="53585F"/>
                </a:solidFill>
                <a:latin typeface="Lato Light"/>
                <a:ea typeface="Lato Light"/>
                <a:cs typeface="Lato Light"/>
                <a:sym typeface="Lato Light"/>
              </a:rPr>
              <a:t>Fraction of </a:t>
            </a:r>
          </a:p>
          <a:p>
            <a:pPr lvl="0">
              <a:defRPr sz="1800"/>
            </a:pPr>
            <a:r>
              <a:rPr sz="1406" dirty="0">
                <a:solidFill>
                  <a:srgbClr val="53585F"/>
                </a:solidFill>
                <a:latin typeface="Lato Light"/>
                <a:ea typeface="Lato Light"/>
                <a:cs typeface="Lato Light"/>
                <a:sym typeface="Lato Light"/>
              </a:rPr>
              <a:t>in-memory </a:t>
            </a:r>
          </a:p>
          <a:p>
            <a:pPr lvl="0">
              <a:defRPr sz="1800"/>
            </a:pPr>
            <a:r>
              <a:rPr sz="1406" dirty="0">
                <a:solidFill>
                  <a:srgbClr val="53585F"/>
                </a:solidFill>
                <a:latin typeface="Lato Light"/>
                <a:ea typeface="Lato Light"/>
                <a:cs typeface="Lato Light"/>
                <a:sym typeface="Lato Light"/>
              </a:rPr>
              <a:t>throughput</a:t>
            </a:r>
          </a:p>
        </p:txBody>
      </p:sp>
      <p:sp>
        <p:nvSpPr>
          <p:cNvPr id="933" name="Shape 933"/>
          <p:cNvSpPr/>
          <p:nvPr/>
        </p:nvSpPr>
        <p:spPr>
          <a:xfrm>
            <a:off x="1828486" y="1944029"/>
            <a:ext cx="5487029" cy="1542"/>
          </a:xfrm>
          <a:prstGeom prst="line">
            <a:avLst/>
          </a:prstGeom>
          <a:ln w="38100" cap="rnd">
            <a:solidFill>
              <a:srgbClr val="A6AAA9"/>
            </a:solidFill>
            <a:custDash>
              <a:ds d="100000" sp="200000"/>
            </a:custDash>
            <a:miter lim="400000"/>
          </a:ln>
        </p:spPr>
        <p:txBody>
          <a:bodyPr lIns="0" tIns="0" rIns="0" bIns="0" anchor="ctr"/>
          <a:lstStyle/>
          <a:p>
            <a:pPr lvl="0">
              <a:defRPr sz="2400"/>
            </a:pPr>
            <a:endParaRPr sz="1406"/>
          </a:p>
        </p:txBody>
      </p:sp>
      <p:sp>
        <p:nvSpPr>
          <p:cNvPr id="949" name="Shape 949"/>
          <p:cNvSpPr/>
          <p:nvPr/>
        </p:nvSpPr>
        <p:spPr>
          <a:xfrm>
            <a:off x="2269877" y="807307"/>
            <a:ext cx="4604248" cy="3126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9766" tIns="29766" rIns="29766" bIns="29766" numCol="1" anchor="ctr">
            <a:spAutoFit/>
          </a:bodyPr>
          <a:lstStyle>
            <a:lvl1pPr>
              <a:defRPr sz="2200">
                <a:solidFill>
                  <a:srgbClr val="51A7F9"/>
                </a:solidFill>
                <a:latin typeface="Lato Light"/>
                <a:ea typeface="Lato Light"/>
                <a:cs typeface="Lato Light"/>
                <a:sym typeface="Lato Light"/>
              </a:defRPr>
            </a:lvl1pPr>
          </a:lstStyle>
          <a:p>
            <a:pPr lvl="0">
              <a:defRPr sz="1800">
                <a:solidFill>
                  <a:srgbClr val="000000"/>
                </a:solidFill>
              </a:defRPr>
            </a:pPr>
            <a:r>
              <a:rPr lang="en-US" sz="1641" dirty="0">
                <a:solidFill>
                  <a:srgbClr val="FF0000"/>
                </a:solidFill>
              </a:rPr>
              <a:t>write-h</a:t>
            </a:r>
            <a:r>
              <a:rPr sz="1641" dirty="0">
                <a:solidFill>
                  <a:srgbClr val="FF0000"/>
                </a:solidFill>
              </a:rPr>
              <a:t>eavy</a:t>
            </a:r>
            <a:r>
              <a:rPr lang="en-US" sz="1641" dirty="0">
                <a:solidFill>
                  <a:srgbClr val="FF0000"/>
                </a:solidFill>
              </a:rPr>
              <a:t> (90% update, 10% read)</a:t>
            </a:r>
            <a:endParaRPr sz="164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985" y="1945571"/>
            <a:ext cx="4822031" cy="3162598"/>
          </a:xfrm>
          <a:prstGeom prst="rect">
            <a:avLst/>
          </a:prstGeom>
        </p:spPr>
      </p:pic>
      <p:sp>
        <p:nvSpPr>
          <p:cNvPr id="936" name="Shape 936"/>
          <p:cNvSpPr/>
          <p:nvPr/>
        </p:nvSpPr>
        <p:spPr>
          <a:xfrm>
            <a:off x="1758750" y="1896999"/>
            <a:ext cx="1294426" cy="258501"/>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sz="2200">
                <a:solidFill>
                  <a:srgbClr val="53585F"/>
                </a:solidFill>
                <a:latin typeface="Lato Light"/>
                <a:ea typeface="Lato Light"/>
                <a:cs typeface="Lato Light"/>
                <a:sym typeface="Lato Light"/>
              </a:defRPr>
            </a:lvl1pPr>
          </a:lstStyle>
          <a:p>
            <a:pPr lvl="0">
              <a:defRPr sz="1800">
                <a:solidFill>
                  <a:srgbClr val="000000"/>
                </a:solidFill>
              </a:defRPr>
            </a:pPr>
            <a:r>
              <a:rPr sz="1289" dirty="0"/>
              <a:t>in-memory (=1.0)</a:t>
            </a:r>
          </a:p>
        </p:txBody>
      </p:sp>
      <p:sp>
        <p:nvSpPr>
          <p:cNvPr id="39" name="Shape 1057"/>
          <p:cNvSpPr/>
          <p:nvPr/>
        </p:nvSpPr>
        <p:spPr>
          <a:xfrm>
            <a:off x="6634583" y="2594861"/>
            <a:ext cx="1575921" cy="1537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29766" tIns="29766" rIns="29766" bIns="29766" anchor="ctr"/>
          <a:lstStyle>
            <a:lvl1pPr>
              <a:defRPr sz="5800">
                <a:solidFill>
                  <a:srgbClr val="FFFFFF"/>
                </a:solidFill>
                <a:latin typeface="Lato Regular"/>
                <a:ea typeface="Lato Regular"/>
                <a:cs typeface="Lato Regular"/>
                <a:sym typeface="Lato Regular"/>
              </a:defRPr>
            </a:lvl1pPr>
          </a:lstStyle>
          <a:p>
            <a:pPr lvl="0">
              <a:defRPr sz="1800">
                <a:solidFill>
                  <a:srgbClr val="000000"/>
                </a:solidFill>
              </a:defRPr>
            </a:pPr>
            <a:r>
              <a:rPr lang="en-US" sz="1406" dirty="0">
                <a:solidFill>
                  <a:schemeClr val="bg1"/>
                </a:solidFill>
              </a:rPr>
              <a:t>Possible </a:t>
            </a:r>
            <a:r>
              <a:rPr lang="en-US" sz="1406">
                <a:solidFill>
                  <a:schemeClr val="bg1"/>
                </a:solidFill>
              </a:rPr>
              <a:t>Data loss</a:t>
            </a:r>
          </a:p>
          <a:p>
            <a:pPr lvl="0">
              <a:defRPr sz="1800">
                <a:solidFill>
                  <a:srgbClr val="000000"/>
                </a:solidFill>
              </a:defRPr>
            </a:pPr>
            <a:r>
              <a:rPr sz="1406" dirty="0"/>
              <a:t>111 MB</a:t>
            </a:r>
          </a:p>
        </p:txBody>
      </p:sp>
      <p:sp>
        <p:nvSpPr>
          <p:cNvPr id="5" name="TextBox 4"/>
          <p:cNvSpPr txBox="1"/>
          <p:nvPr/>
        </p:nvSpPr>
        <p:spPr>
          <a:xfrm>
            <a:off x="1767540" y="1584473"/>
            <a:ext cx="864821" cy="2764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9766" tIns="29766" rIns="29766" bIns="29766" numCol="1" spcCol="38100" rtlCol="0" anchor="ctr">
            <a:spAutoFit/>
          </a:bodyPr>
          <a:lstStyle/>
          <a:p>
            <a:pPr algn="ctr" defTabSz="342283" latinLnBrk="1" hangingPunct="0"/>
            <a:r>
              <a:rPr lang="en-US" sz="1406" dirty="0">
                <a:solidFill>
                  <a:schemeClr val="tx2"/>
                </a:solidFill>
                <a:latin typeface="Lato Light" charset="0"/>
                <a:ea typeface="Lato Light" charset="0"/>
                <a:cs typeface="Lato Light" charset="0"/>
                <a:sym typeface="Helvetica Light"/>
              </a:rPr>
              <a:t>27K ops/s</a:t>
            </a:r>
          </a:p>
        </p:txBody>
      </p:sp>
    </p:spTree>
    <p:extLst>
      <p:ext uri="{BB962C8B-B14F-4D97-AF65-F5344CB8AC3E}">
        <p14:creationId xmlns:p14="http://schemas.microsoft.com/office/powerpoint/2010/main" val="289688376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0" y="1252373"/>
            <a:ext cx="7620000" cy="3782219"/>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p:txBody>
      </p:sp>
      <p:sp>
        <p:nvSpPr>
          <p:cNvPr id="17" name="Title 1"/>
          <p:cNvSpPr>
            <a:spLocks noGrp="1"/>
          </p:cNvSpPr>
          <p:nvPr>
            <p:ph type="title"/>
          </p:nvPr>
        </p:nvSpPr>
        <p:spPr/>
        <p:txBody>
          <a:bodyPr/>
          <a:lstStyle/>
          <a:p>
            <a:r>
              <a:rPr lang="en-US" b="1" dirty="0">
                <a:cs typeface="Charter Black"/>
              </a:rPr>
              <a:t>Two-level storage model</a:t>
            </a:r>
          </a:p>
        </p:txBody>
      </p:sp>
      <p:sp>
        <p:nvSpPr>
          <p:cNvPr id="2" name="Slide Number Placeholder 1"/>
          <p:cNvSpPr>
            <a:spLocks noGrp="1"/>
          </p:cNvSpPr>
          <p:nvPr>
            <p:ph type="sldNum" sz="quarter" idx="12"/>
          </p:nvPr>
        </p:nvSpPr>
        <p:spPr/>
        <p:txBody>
          <a:bodyPr/>
          <a:lstStyle/>
          <a:p>
            <a:fld id="{B214129B-1065-CF48-BC17-FABE13E4D917}" type="slidenum">
              <a:rPr lang="en-US" smtClean="0"/>
              <a:t>3</a:t>
            </a:fld>
            <a:endParaRPr lang="en-US" dirty="0"/>
          </a:p>
        </p:txBody>
      </p:sp>
      <p:sp>
        <p:nvSpPr>
          <p:cNvPr id="18" name="Rectangle 17"/>
          <p:cNvSpPr/>
          <p:nvPr/>
        </p:nvSpPr>
        <p:spPr>
          <a:xfrm>
            <a:off x="1373008" y="1252374"/>
            <a:ext cx="2603500" cy="36552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38" name="Rectangle 37"/>
          <p:cNvSpPr/>
          <p:nvPr/>
        </p:nvSpPr>
        <p:spPr>
          <a:xfrm>
            <a:off x="762000" y="2307564"/>
            <a:ext cx="7620000" cy="113952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9" name="Rectangle 38"/>
          <p:cNvSpPr/>
          <p:nvPr/>
        </p:nvSpPr>
        <p:spPr>
          <a:xfrm>
            <a:off x="762000" y="3574092"/>
            <a:ext cx="7620000" cy="113952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p>
        </p:txBody>
      </p:sp>
      <p:pic>
        <p:nvPicPr>
          <p:cNvPr id="7" name="Picture 6" descr="24342616_s.jpg"/>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135010" y="2307564"/>
            <a:ext cx="1928990" cy="1285993"/>
          </a:xfrm>
          <a:prstGeom prst="rect">
            <a:avLst/>
          </a:prstGeom>
        </p:spPr>
      </p:pic>
      <p:pic>
        <p:nvPicPr>
          <p:cNvPr id="8"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39958" y="3768561"/>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3343" y="1326457"/>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p:nvPr/>
        </p:nvCxnSpPr>
        <p:spPr>
          <a:xfrm>
            <a:off x="3130218" y="2118884"/>
            <a:ext cx="0" cy="49530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3130218" y="3256592"/>
            <a:ext cx="0" cy="49530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500011" y="1415092"/>
            <a:ext cx="701040" cy="635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CPU</a:t>
            </a:r>
          </a:p>
        </p:txBody>
      </p:sp>
      <p:sp>
        <p:nvSpPr>
          <p:cNvPr id="34" name="Rounded Rectangle 33"/>
          <p:cNvSpPr/>
          <p:nvPr/>
        </p:nvSpPr>
        <p:spPr>
          <a:xfrm>
            <a:off x="1500008" y="2304092"/>
            <a:ext cx="701040" cy="1158240"/>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b="1" dirty="0"/>
              <a:t>MEMORY</a:t>
            </a:r>
          </a:p>
        </p:txBody>
      </p:sp>
      <p:sp>
        <p:nvSpPr>
          <p:cNvPr id="35" name="Rounded Rectangle 34"/>
          <p:cNvSpPr/>
          <p:nvPr/>
        </p:nvSpPr>
        <p:spPr>
          <a:xfrm>
            <a:off x="1500010" y="3574093"/>
            <a:ext cx="701040" cy="11429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b="1" dirty="0"/>
              <a:t>STORAGE</a:t>
            </a:r>
          </a:p>
        </p:txBody>
      </p:sp>
      <p:sp>
        <p:nvSpPr>
          <p:cNvPr id="41" name="Rounded Rectangle 40"/>
          <p:cNvSpPr/>
          <p:nvPr/>
        </p:nvSpPr>
        <p:spPr>
          <a:xfrm>
            <a:off x="6032500" y="2177092"/>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VOLATILE</a:t>
            </a:r>
          </a:p>
        </p:txBody>
      </p:sp>
      <p:sp>
        <p:nvSpPr>
          <p:cNvPr id="42" name="Rounded Rectangle 41"/>
          <p:cNvSpPr/>
          <p:nvPr/>
        </p:nvSpPr>
        <p:spPr>
          <a:xfrm>
            <a:off x="6032500" y="2618121"/>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FAST</a:t>
            </a:r>
          </a:p>
        </p:txBody>
      </p:sp>
      <p:sp>
        <p:nvSpPr>
          <p:cNvPr id="43" name="Rounded Rectangle 42"/>
          <p:cNvSpPr/>
          <p:nvPr/>
        </p:nvSpPr>
        <p:spPr>
          <a:xfrm>
            <a:off x="6032500" y="3062621"/>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BYTE ADDR</a:t>
            </a:r>
          </a:p>
        </p:txBody>
      </p:sp>
      <p:sp>
        <p:nvSpPr>
          <p:cNvPr id="44" name="Rounded Rectangle 43"/>
          <p:cNvSpPr/>
          <p:nvPr/>
        </p:nvSpPr>
        <p:spPr>
          <a:xfrm>
            <a:off x="6032500" y="3574092"/>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NONVOLATILE</a:t>
            </a:r>
          </a:p>
        </p:txBody>
      </p:sp>
      <p:sp>
        <p:nvSpPr>
          <p:cNvPr id="45" name="Rounded Rectangle 44"/>
          <p:cNvSpPr/>
          <p:nvPr/>
        </p:nvSpPr>
        <p:spPr>
          <a:xfrm>
            <a:off x="6032500" y="4015121"/>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SLOW</a:t>
            </a:r>
          </a:p>
        </p:txBody>
      </p:sp>
      <p:sp>
        <p:nvSpPr>
          <p:cNvPr id="46" name="Rounded Rectangle 45"/>
          <p:cNvSpPr/>
          <p:nvPr/>
        </p:nvSpPr>
        <p:spPr>
          <a:xfrm>
            <a:off x="6032500" y="4459621"/>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BLOCK ADDR</a:t>
            </a:r>
          </a:p>
        </p:txBody>
      </p:sp>
      <p:sp>
        <p:nvSpPr>
          <p:cNvPr id="47" name="TextBox 46"/>
          <p:cNvSpPr txBox="1"/>
          <p:nvPr/>
        </p:nvSpPr>
        <p:spPr>
          <a:xfrm>
            <a:off x="3175000" y="2082983"/>
            <a:ext cx="1032655" cy="553998"/>
          </a:xfrm>
          <a:prstGeom prst="rect">
            <a:avLst/>
          </a:prstGeom>
          <a:noFill/>
        </p:spPr>
        <p:txBody>
          <a:bodyPr wrap="none" rtlCol="0">
            <a:spAutoFit/>
          </a:bodyPr>
          <a:lstStyle/>
          <a:p>
            <a:r>
              <a:rPr lang="en-US" sz="3000" b="1" dirty="0">
                <a:solidFill>
                  <a:srgbClr val="800000"/>
                </a:solidFill>
              </a:rPr>
              <a:t>Ld/St</a:t>
            </a:r>
          </a:p>
        </p:txBody>
      </p:sp>
      <p:sp>
        <p:nvSpPr>
          <p:cNvPr id="48" name="TextBox 47"/>
          <p:cNvSpPr txBox="1"/>
          <p:nvPr/>
        </p:nvSpPr>
        <p:spPr>
          <a:xfrm>
            <a:off x="3180388" y="3272234"/>
            <a:ext cx="899605" cy="759439"/>
          </a:xfrm>
          <a:prstGeom prst="rect">
            <a:avLst/>
          </a:prstGeom>
          <a:noFill/>
        </p:spPr>
        <p:txBody>
          <a:bodyPr wrap="none" rtlCol="0">
            <a:spAutoFit/>
          </a:bodyPr>
          <a:lstStyle/>
          <a:p>
            <a:pPr algn="ctr">
              <a:lnSpc>
                <a:spcPct val="70000"/>
              </a:lnSpc>
            </a:pPr>
            <a:r>
              <a:rPr lang="en-US" sz="3000" b="1" dirty="0">
                <a:solidFill>
                  <a:srgbClr val="800000"/>
                </a:solidFill>
              </a:rPr>
              <a:t>FILE </a:t>
            </a:r>
          </a:p>
          <a:p>
            <a:pPr algn="ctr">
              <a:lnSpc>
                <a:spcPct val="70000"/>
              </a:lnSpc>
            </a:pPr>
            <a:r>
              <a:rPr lang="en-US" sz="3000" b="1" dirty="0">
                <a:solidFill>
                  <a:srgbClr val="800000"/>
                </a:solidFill>
              </a:rPr>
              <a:t>I/O</a:t>
            </a:r>
          </a:p>
        </p:txBody>
      </p:sp>
      <p:sp>
        <p:nvSpPr>
          <p:cNvPr id="30" name="Rectangle 29"/>
          <p:cNvSpPr/>
          <p:nvPr/>
        </p:nvSpPr>
        <p:spPr>
          <a:xfrm>
            <a:off x="2716453" y="2948815"/>
            <a:ext cx="870751" cy="400110"/>
          </a:xfrm>
          <a:prstGeom prst="rect">
            <a:avLst/>
          </a:prstGeom>
        </p:spPr>
        <p:txBody>
          <a:bodyPr wrap="none">
            <a:spAutoFit/>
          </a:bodyPr>
          <a:lstStyle/>
          <a:p>
            <a:r>
              <a:rPr lang="en-US" sz="2000" b="1" dirty="0">
                <a:solidFill>
                  <a:srgbClr val="FFFFFF"/>
                </a:solidFill>
              </a:rPr>
              <a:t>DRAM</a:t>
            </a:r>
          </a:p>
        </p:txBody>
      </p:sp>
    </p:spTree>
    <p:extLst>
      <p:ext uri="{BB962C8B-B14F-4D97-AF65-F5344CB8AC3E}">
        <p14:creationId xmlns:p14="http://schemas.microsoft.com/office/powerpoint/2010/main" val="27639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P spid="44" grpId="0" animBg="1"/>
      <p:bldP spid="45" grpId="0" animBg="1"/>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42961C-9CCE-6F44-817B-F804F7E20B34}"/>
              </a:ext>
            </a:extLst>
          </p:cNvPr>
          <p:cNvSpPr>
            <a:spLocks noGrp="1"/>
          </p:cNvSpPr>
          <p:nvPr>
            <p:ph type="sldNum" sz="quarter" idx="12"/>
          </p:nvPr>
        </p:nvSpPr>
        <p:spPr/>
        <p:txBody>
          <a:bodyPr/>
          <a:lstStyle/>
          <a:p>
            <a:fld id="{5E6A3C3A-A029-4573-BC04-5DA27903A743}" type="slidenum">
              <a:rPr lang="en-US" smtClean="0"/>
              <a:t>30</a:t>
            </a:fld>
            <a:endParaRPr lang="en-US"/>
          </a:p>
        </p:txBody>
      </p:sp>
      <p:pic>
        <p:nvPicPr>
          <p:cNvPr id="3" name="Picture 2">
            <a:extLst>
              <a:ext uri="{FF2B5EF4-FFF2-40B4-BE49-F238E27FC236}">
                <a16:creationId xmlns:a16="http://schemas.microsoft.com/office/drawing/2014/main" id="{F39264B6-1310-B84F-8053-0377AAEA11F6}"/>
              </a:ext>
            </a:extLst>
          </p:cNvPr>
          <p:cNvPicPr>
            <a:picLocks noChangeAspect="1"/>
          </p:cNvPicPr>
          <p:nvPr/>
        </p:nvPicPr>
        <p:blipFill>
          <a:blip r:embed="rId3"/>
          <a:stretch>
            <a:fillRect/>
          </a:stretch>
        </p:blipFill>
        <p:spPr>
          <a:xfrm>
            <a:off x="1888208" y="0"/>
            <a:ext cx="5367584" cy="5715000"/>
          </a:xfrm>
          <a:prstGeom prst="rect">
            <a:avLst/>
          </a:prstGeom>
        </p:spPr>
      </p:pic>
    </p:spTree>
    <p:extLst>
      <p:ext uri="{BB962C8B-B14F-4D97-AF65-F5344CB8AC3E}">
        <p14:creationId xmlns:p14="http://schemas.microsoft.com/office/powerpoint/2010/main" val="202553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71F48-6E45-4CF2-AB92-19CB2A4CF998}"/>
              </a:ext>
            </a:extLst>
          </p:cNvPr>
          <p:cNvSpPr>
            <a:spLocks noGrp="1"/>
          </p:cNvSpPr>
          <p:nvPr>
            <p:ph type="ctrTitle"/>
          </p:nvPr>
        </p:nvSpPr>
        <p:spPr>
          <a:xfrm>
            <a:off x="624079" y="1998109"/>
            <a:ext cx="7374437" cy="1193211"/>
          </a:xfrm>
        </p:spPr>
        <p:txBody>
          <a:bodyPr>
            <a:normAutofit/>
          </a:bodyPr>
          <a:lstStyle/>
          <a:p>
            <a:pPr algn="l">
              <a:lnSpc>
                <a:spcPct val="80000"/>
              </a:lnSpc>
            </a:pPr>
            <a:r>
              <a:rPr lang="en-US" b="1" dirty="0"/>
              <a:t>Log-Structured</a:t>
            </a:r>
            <a:br>
              <a:rPr lang="en-US" b="1" dirty="0"/>
            </a:br>
            <a:r>
              <a:rPr lang="en-US" dirty="0"/>
              <a:t>Non-Volatile Main Memory</a:t>
            </a:r>
          </a:p>
        </p:txBody>
      </p:sp>
      <p:sp>
        <p:nvSpPr>
          <p:cNvPr id="3" name="Subtitle 2">
            <a:extLst>
              <a:ext uri="{FF2B5EF4-FFF2-40B4-BE49-F238E27FC236}">
                <a16:creationId xmlns:a16="http://schemas.microsoft.com/office/drawing/2014/main" id="{89E89111-604D-4848-8A07-16F86D104C88}"/>
              </a:ext>
            </a:extLst>
          </p:cNvPr>
          <p:cNvSpPr>
            <a:spLocks noGrp="1"/>
          </p:cNvSpPr>
          <p:nvPr>
            <p:ph type="subTitle" idx="1"/>
          </p:nvPr>
        </p:nvSpPr>
        <p:spPr>
          <a:xfrm>
            <a:off x="624079" y="3191320"/>
            <a:ext cx="7374437" cy="472627"/>
          </a:xfrm>
        </p:spPr>
        <p:txBody>
          <a:bodyPr>
            <a:noAutofit/>
          </a:bodyPr>
          <a:lstStyle/>
          <a:p>
            <a:pPr algn="l">
              <a:lnSpc>
                <a:spcPct val="80000"/>
              </a:lnSpc>
            </a:pPr>
            <a:r>
              <a:rPr lang="en-US" sz="2100" dirty="0"/>
              <a:t>Qingda Hu*, </a:t>
            </a:r>
            <a:r>
              <a:rPr lang="en-US" sz="2100" b="1" u="sng" dirty="0"/>
              <a:t>Jinglei Ren</a:t>
            </a:r>
            <a:r>
              <a:rPr lang="en-US" sz="2100" dirty="0"/>
              <a:t>, Anirudh Badam, and Thomas Moscibroda</a:t>
            </a:r>
            <a:br>
              <a:rPr lang="en-US" sz="2100" dirty="0"/>
            </a:br>
            <a:r>
              <a:rPr lang="en-US" sz="2100" b="1" dirty="0"/>
              <a:t>Microsoft Research</a:t>
            </a:r>
            <a:r>
              <a:rPr lang="en-US" sz="2100" dirty="0"/>
              <a:t> *Tsinghua University</a:t>
            </a:r>
          </a:p>
        </p:txBody>
      </p:sp>
      <p:pic>
        <p:nvPicPr>
          <p:cNvPr id="1030" name="Picture 6" descr="ATC '17">
            <a:extLst>
              <a:ext uri="{FF2B5EF4-FFF2-40B4-BE49-F238E27FC236}">
                <a16:creationId xmlns:a16="http://schemas.microsoft.com/office/drawing/2014/main" id="{BA426ED7-43A2-41D2-B258-A9040DFE3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83"/>
          <a:stretch/>
        </p:blipFill>
        <p:spPr bwMode="auto">
          <a:xfrm>
            <a:off x="624079" y="4543212"/>
            <a:ext cx="980558" cy="8032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0/04/Microsoft_Research_Asia_logo.png">
            <a:extLst>
              <a:ext uri="{FF2B5EF4-FFF2-40B4-BE49-F238E27FC236}">
                <a16:creationId xmlns:a16="http://schemas.microsoft.com/office/drawing/2014/main" id="{B1364997-8238-4318-B067-0B72DF541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48" y="4552059"/>
            <a:ext cx="1689252" cy="790939"/>
          </a:xfrm>
          <a:prstGeom prst="rect">
            <a:avLst/>
          </a:prstGeom>
          <a:noFill/>
          <a:effectLst>
            <a:glow rad="101600">
              <a:schemeClr val="tx2">
                <a:alpha val="60000"/>
              </a:schemeClr>
            </a:glow>
          </a:effectLst>
          <a:extLst>
            <a:ext uri="{909E8E84-426E-40DD-AFC4-6F175D3DCCD1}">
              <a14:hiddenFill xmlns:a14="http://schemas.microsoft.com/office/drawing/2010/main">
                <a:solidFill>
                  <a:srgbClr val="FFFFFF"/>
                </a:solidFill>
              </a14:hiddenFill>
            </a:ext>
          </a:extLst>
        </p:spPr>
      </p:pic>
      <p:pic>
        <p:nvPicPr>
          <p:cNvPr id="1034" name="Picture 10" descr="https://upload.wikimedia.org/wikipedia/en/thumb/e/ec/Tsinghua_University_Logo.svg/1200px-Tsinghua_University_Logo.svg.png">
            <a:extLst>
              <a:ext uri="{FF2B5EF4-FFF2-40B4-BE49-F238E27FC236}">
                <a16:creationId xmlns:a16="http://schemas.microsoft.com/office/drawing/2014/main" id="{1FD4F519-8352-4CEA-8245-7301480F1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912" y="4543212"/>
            <a:ext cx="807863" cy="807863"/>
          </a:xfrm>
          <a:prstGeom prst="rect">
            <a:avLst/>
          </a:prstGeom>
          <a:noFill/>
          <a:effectLst>
            <a:glow rad="101600">
              <a:schemeClr val="tx2">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0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879D-9F42-49DA-BFFE-B330E77327B1}"/>
              </a:ext>
            </a:extLst>
          </p:cNvPr>
          <p:cNvSpPr>
            <a:spLocks noGrp="1"/>
          </p:cNvSpPr>
          <p:nvPr>
            <p:ph type="title"/>
          </p:nvPr>
        </p:nvSpPr>
        <p:spPr/>
        <p:txBody>
          <a:bodyPr/>
          <a:lstStyle/>
          <a:p>
            <a:r>
              <a:rPr lang="en-US" b="1" dirty="0"/>
              <a:t>Non-volatile memory is coming…</a:t>
            </a:r>
          </a:p>
        </p:txBody>
      </p:sp>
      <p:sp>
        <p:nvSpPr>
          <p:cNvPr id="6" name="Slide Number Placeholder 5">
            <a:extLst>
              <a:ext uri="{FF2B5EF4-FFF2-40B4-BE49-F238E27FC236}">
                <a16:creationId xmlns:a16="http://schemas.microsoft.com/office/drawing/2014/main" id="{32477306-3267-40B2-AD88-9892630C27A7}"/>
              </a:ext>
            </a:extLst>
          </p:cNvPr>
          <p:cNvSpPr>
            <a:spLocks noGrp="1"/>
          </p:cNvSpPr>
          <p:nvPr>
            <p:ph type="sldNum" sz="quarter" idx="12"/>
          </p:nvPr>
        </p:nvSpPr>
        <p:spPr/>
        <p:txBody>
          <a:bodyPr/>
          <a:lstStyle/>
          <a:p>
            <a:fld id="{48F405BB-1941-4A6B-9D98-D01FE7BE1B79}" type="slidenum">
              <a:rPr lang="en-US" smtClean="0"/>
              <a:t>32</a:t>
            </a:fld>
            <a:endParaRPr lang="en-US"/>
          </a:p>
        </p:txBody>
      </p:sp>
      <p:sp>
        <p:nvSpPr>
          <p:cNvPr id="3" name="Content Placeholder 2">
            <a:extLst>
              <a:ext uri="{FF2B5EF4-FFF2-40B4-BE49-F238E27FC236}">
                <a16:creationId xmlns:a16="http://schemas.microsoft.com/office/drawing/2014/main" id="{E5344DE6-C06B-43C1-AD0F-3775FC498776}"/>
              </a:ext>
            </a:extLst>
          </p:cNvPr>
          <p:cNvSpPr>
            <a:spLocks noGrp="1"/>
          </p:cNvSpPr>
          <p:nvPr>
            <p:ph idx="4294967295"/>
          </p:nvPr>
        </p:nvSpPr>
        <p:spPr>
          <a:xfrm>
            <a:off x="1120775" y="1654175"/>
            <a:ext cx="8023225" cy="3398838"/>
          </a:xfrm>
        </p:spPr>
        <p:txBody>
          <a:bodyPr>
            <a:normAutofit/>
          </a:bodyPr>
          <a:lstStyle/>
          <a:p>
            <a:r>
              <a:rPr lang="en-US" b="1" dirty="0"/>
              <a:t>Data storage</a:t>
            </a:r>
          </a:p>
          <a:p>
            <a:pPr marL="0" indent="0">
              <a:buNone/>
            </a:pPr>
            <a:endParaRPr lang="en-US" dirty="0"/>
          </a:p>
        </p:txBody>
      </p:sp>
      <p:pic>
        <p:nvPicPr>
          <p:cNvPr id="3076" name="Picture 4" descr="Image result for phase change memory">
            <a:extLst>
              <a:ext uri="{FF2B5EF4-FFF2-40B4-BE49-F238E27FC236}">
                <a16:creationId xmlns:a16="http://schemas.microsoft.com/office/drawing/2014/main" id="{C4C13304-3F8C-4D7F-86C1-882B3BEB4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9938">
            <a:off x="5411717" y="3118981"/>
            <a:ext cx="1948021" cy="932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dynamic random access memory">
            <a:extLst>
              <a:ext uri="{FF2B5EF4-FFF2-40B4-BE49-F238E27FC236}">
                <a16:creationId xmlns:a16="http://schemas.microsoft.com/office/drawing/2014/main" id="{53086E65-D5F0-4A58-AE7F-CE3BF007D7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323"/>
          <a:stretch/>
        </p:blipFill>
        <p:spPr bwMode="auto">
          <a:xfrm rot="21154984">
            <a:off x="1161458" y="2357450"/>
            <a:ext cx="1943061" cy="470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dynamic random access memory">
            <a:extLst>
              <a:ext uri="{FF2B5EF4-FFF2-40B4-BE49-F238E27FC236}">
                <a16:creationId xmlns:a16="http://schemas.microsoft.com/office/drawing/2014/main" id="{18CB0421-F73D-4436-9B10-2BC2E582D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323"/>
          <a:stretch/>
        </p:blipFill>
        <p:spPr bwMode="auto">
          <a:xfrm>
            <a:off x="1433631" y="2545992"/>
            <a:ext cx="1947847" cy="4719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sd">
            <a:extLst>
              <a:ext uri="{FF2B5EF4-FFF2-40B4-BE49-F238E27FC236}">
                <a16:creationId xmlns:a16="http://schemas.microsoft.com/office/drawing/2014/main" id="{08920B29-5D8B-4B0F-9EEC-AA62620F2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76" y="3702019"/>
            <a:ext cx="1718174" cy="1047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C241723-E99F-42D9-B421-6B7E40C3E5CE}"/>
              </a:ext>
            </a:extLst>
          </p:cNvPr>
          <p:cNvSpPr/>
          <p:nvPr/>
        </p:nvSpPr>
        <p:spPr>
          <a:xfrm>
            <a:off x="2554316" y="2996199"/>
            <a:ext cx="1855123" cy="738664"/>
          </a:xfrm>
          <a:prstGeom prst="rect">
            <a:avLst/>
          </a:prstGeom>
        </p:spPr>
        <p:txBody>
          <a:bodyPr wrap="none">
            <a:spAutoFit/>
          </a:bodyPr>
          <a:lstStyle/>
          <a:p>
            <a:r>
              <a:rPr lang="en-US" sz="2100" dirty="0"/>
              <a:t>Read: ~50ns</a:t>
            </a:r>
          </a:p>
          <a:p>
            <a:r>
              <a:rPr lang="en-US" sz="2100" dirty="0"/>
              <a:t>Write: ~10GB/s</a:t>
            </a:r>
          </a:p>
        </p:txBody>
      </p:sp>
      <p:sp>
        <p:nvSpPr>
          <p:cNvPr id="18" name="Rectangle 17">
            <a:extLst>
              <a:ext uri="{FF2B5EF4-FFF2-40B4-BE49-F238E27FC236}">
                <a16:creationId xmlns:a16="http://schemas.microsoft.com/office/drawing/2014/main" id="{D189AD65-0987-41E8-BD9E-B0E070C8056C}"/>
              </a:ext>
            </a:extLst>
          </p:cNvPr>
          <p:cNvSpPr/>
          <p:nvPr/>
        </p:nvSpPr>
        <p:spPr>
          <a:xfrm>
            <a:off x="2745667" y="4152388"/>
            <a:ext cx="2052293" cy="738664"/>
          </a:xfrm>
          <a:prstGeom prst="rect">
            <a:avLst/>
          </a:prstGeom>
        </p:spPr>
        <p:txBody>
          <a:bodyPr wrap="none">
            <a:spAutoFit/>
          </a:bodyPr>
          <a:lstStyle/>
          <a:p>
            <a:r>
              <a:rPr lang="en-US" sz="2100" dirty="0"/>
              <a:t>Read: ~10µs</a:t>
            </a:r>
          </a:p>
          <a:p>
            <a:r>
              <a:rPr lang="en-US" sz="2100" dirty="0"/>
              <a:t>Write: ~100MB/s</a:t>
            </a:r>
          </a:p>
        </p:txBody>
      </p:sp>
      <p:sp>
        <p:nvSpPr>
          <p:cNvPr id="31" name="Rectangle 30">
            <a:extLst>
              <a:ext uri="{FF2B5EF4-FFF2-40B4-BE49-F238E27FC236}">
                <a16:creationId xmlns:a16="http://schemas.microsoft.com/office/drawing/2014/main" id="{68A3E1B7-4C13-41AA-9F6A-200C9C0424C8}"/>
              </a:ext>
            </a:extLst>
          </p:cNvPr>
          <p:cNvSpPr/>
          <p:nvPr/>
        </p:nvSpPr>
        <p:spPr>
          <a:xfrm>
            <a:off x="6326521" y="3997149"/>
            <a:ext cx="1718868" cy="615810"/>
          </a:xfrm>
          <a:prstGeom prst="rect">
            <a:avLst/>
          </a:prstGeom>
        </p:spPr>
        <p:txBody>
          <a:bodyPr wrap="none">
            <a:spAutoFit/>
          </a:bodyPr>
          <a:lstStyle/>
          <a:p>
            <a:pPr>
              <a:lnSpc>
                <a:spcPct val="80000"/>
              </a:lnSpc>
            </a:pPr>
            <a:r>
              <a:rPr lang="en-US" sz="2100" dirty="0">
                <a:solidFill>
                  <a:srgbClr val="00B050"/>
                </a:solidFill>
              </a:rPr>
              <a:t>Read: ~100ns</a:t>
            </a:r>
          </a:p>
          <a:p>
            <a:pPr>
              <a:lnSpc>
                <a:spcPct val="80000"/>
              </a:lnSpc>
            </a:pPr>
            <a:r>
              <a:rPr lang="en-US" sz="2100" dirty="0">
                <a:solidFill>
                  <a:srgbClr val="00B050"/>
                </a:solidFill>
              </a:rPr>
              <a:t>Write: ~1GB/s</a:t>
            </a:r>
          </a:p>
        </p:txBody>
      </p:sp>
      <p:sp>
        <p:nvSpPr>
          <p:cNvPr id="32" name="Arrow: Right 31">
            <a:extLst>
              <a:ext uri="{FF2B5EF4-FFF2-40B4-BE49-F238E27FC236}">
                <a16:creationId xmlns:a16="http://schemas.microsoft.com/office/drawing/2014/main" id="{02AA75A4-B21E-437F-8013-091CC033E8C5}"/>
              </a:ext>
            </a:extLst>
          </p:cNvPr>
          <p:cNvSpPr/>
          <p:nvPr/>
        </p:nvSpPr>
        <p:spPr>
          <a:xfrm>
            <a:off x="4524627" y="3437474"/>
            <a:ext cx="370005" cy="49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1026" name="Picture 2" descr="Image result for image intel">
            <a:extLst>
              <a:ext uri="{FF2B5EF4-FFF2-40B4-BE49-F238E27FC236}">
                <a16:creationId xmlns:a16="http://schemas.microsoft.com/office/drawing/2014/main" id="{FA0A16FE-4758-44E9-92A6-C6EE916FE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279" y="2238768"/>
            <a:ext cx="721486" cy="476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cron">
            <a:extLst>
              <a:ext uri="{FF2B5EF4-FFF2-40B4-BE49-F238E27FC236}">
                <a16:creationId xmlns:a16="http://schemas.microsoft.com/office/drawing/2014/main" id="{173DFB86-4DD8-413F-A283-BF4BFD519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6879" y="2066172"/>
            <a:ext cx="1356360" cy="8477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5AC59E5F-7F2E-416B-9EF5-4643FAE568E1}"/>
              </a:ext>
            </a:extLst>
          </p:cNvPr>
          <p:cNvSpPr/>
          <p:nvPr/>
        </p:nvSpPr>
        <p:spPr>
          <a:xfrm>
            <a:off x="5230280" y="2709735"/>
            <a:ext cx="3605400" cy="415498"/>
          </a:xfrm>
          <a:prstGeom prst="rect">
            <a:avLst/>
          </a:prstGeom>
        </p:spPr>
        <p:txBody>
          <a:bodyPr wrap="square">
            <a:spAutoFit/>
          </a:bodyPr>
          <a:lstStyle/>
          <a:p>
            <a:r>
              <a:rPr lang="en-US" sz="2100" i="1" dirty="0"/>
              <a:t>3D XPoint/Optane (2015 - )</a:t>
            </a:r>
          </a:p>
        </p:txBody>
      </p:sp>
      <p:sp>
        <p:nvSpPr>
          <p:cNvPr id="4" name="Rectangle 3">
            <a:extLst>
              <a:ext uri="{FF2B5EF4-FFF2-40B4-BE49-F238E27FC236}">
                <a16:creationId xmlns:a16="http://schemas.microsoft.com/office/drawing/2014/main" id="{743C4524-5EA6-4C92-9048-84A4BBFC28FD}"/>
              </a:ext>
            </a:extLst>
          </p:cNvPr>
          <p:cNvSpPr/>
          <p:nvPr/>
        </p:nvSpPr>
        <p:spPr>
          <a:xfrm>
            <a:off x="7475818" y="3370594"/>
            <a:ext cx="699230" cy="415498"/>
          </a:xfrm>
          <a:prstGeom prst="rect">
            <a:avLst/>
          </a:prstGeom>
        </p:spPr>
        <p:txBody>
          <a:bodyPr wrap="none">
            <a:spAutoFit/>
          </a:bodyPr>
          <a:lstStyle/>
          <a:p>
            <a:r>
              <a:rPr lang="en-US" sz="2100" dirty="0"/>
              <a:t>PCM</a:t>
            </a:r>
          </a:p>
        </p:txBody>
      </p:sp>
    </p:spTree>
    <p:extLst>
      <p:ext uri="{BB962C8B-B14F-4D97-AF65-F5344CB8AC3E}">
        <p14:creationId xmlns:p14="http://schemas.microsoft.com/office/powerpoint/2010/main" val="42590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1"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71A1-04EE-4784-AE92-528A0C6A9D5E}"/>
              </a:ext>
            </a:extLst>
          </p:cNvPr>
          <p:cNvSpPr>
            <a:spLocks noGrp="1"/>
          </p:cNvSpPr>
          <p:nvPr>
            <p:ph type="title"/>
          </p:nvPr>
        </p:nvSpPr>
        <p:spPr/>
        <p:txBody>
          <a:bodyPr/>
          <a:lstStyle/>
          <a:p>
            <a:r>
              <a:rPr lang="en-US" dirty="0"/>
              <a:t>Background: Impact of NVM</a:t>
            </a:r>
          </a:p>
        </p:txBody>
      </p:sp>
      <p:sp>
        <p:nvSpPr>
          <p:cNvPr id="3" name="Content Placeholder 2">
            <a:extLst>
              <a:ext uri="{FF2B5EF4-FFF2-40B4-BE49-F238E27FC236}">
                <a16:creationId xmlns:a16="http://schemas.microsoft.com/office/drawing/2014/main" id="{628E820C-09DE-4EA1-A015-29B3E6E1F273}"/>
              </a:ext>
            </a:extLst>
          </p:cNvPr>
          <p:cNvSpPr>
            <a:spLocks noGrp="1"/>
          </p:cNvSpPr>
          <p:nvPr>
            <p:ph idx="1"/>
          </p:nvPr>
        </p:nvSpPr>
        <p:spPr/>
        <p:txBody>
          <a:bodyPr>
            <a:normAutofit lnSpcReduction="10000"/>
          </a:bodyPr>
          <a:lstStyle/>
          <a:p>
            <a:r>
              <a:rPr lang="en-US" b="1" dirty="0"/>
              <a:t>Architecture</a:t>
            </a:r>
            <a:r>
              <a:rPr lang="en-US" dirty="0"/>
              <a:t>:</a:t>
            </a:r>
          </a:p>
          <a:p>
            <a:endParaRPr lang="en-US" dirty="0"/>
          </a:p>
          <a:p>
            <a:endParaRPr lang="en-US" sz="2100" dirty="0"/>
          </a:p>
          <a:p>
            <a:endParaRPr lang="en-US" dirty="0"/>
          </a:p>
          <a:p>
            <a:endParaRPr lang="en-US" sz="2100" dirty="0"/>
          </a:p>
          <a:p>
            <a:endParaRPr lang="en-US" dirty="0"/>
          </a:p>
          <a:p>
            <a:endParaRPr lang="en-US" sz="2100" dirty="0"/>
          </a:p>
          <a:p>
            <a:r>
              <a:rPr lang="en-US" dirty="0"/>
              <a:t>Data persistence as a bottleneck</a:t>
            </a:r>
          </a:p>
          <a:p>
            <a:pPr marL="0" indent="0">
              <a:buNone/>
            </a:pPr>
            <a:r>
              <a:rPr lang="en-US" sz="2100" dirty="0">
                <a:sym typeface="Wingdings" panose="05000000000000000000" pitchFamily="2" charset="2"/>
              </a:rPr>
              <a:t> </a:t>
            </a:r>
            <a:r>
              <a:rPr lang="en-US" sz="2100" dirty="0">
                <a:solidFill>
                  <a:srgbClr val="00B050"/>
                </a:solidFill>
              </a:rPr>
              <a:t>10+x</a:t>
            </a:r>
            <a:r>
              <a:rPr lang="en-US" sz="2100" dirty="0"/>
              <a:t> application performance improvement</a:t>
            </a:r>
          </a:p>
          <a:p>
            <a:endParaRPr lang="en-US" dirty="0"/>
          </a:p>
        </p:txBody>
      </p:sp>
      <p:sp>
        <p:nvSpPr>
          <p:cNvPr id="4" name="Slide Number Placeholder 3">
            <a:extLst>
              <a:ext uri="{FF2B5EF4-FFF2-40B4-BE49-F238E27FC236}">
                <a16:creationId xmlns:a16="http://schemas.microsoft.com/office/drawing/2014/main" id="{9B17A327-11DD-4435-9737-7B42AA3F4073}"/>
              </a:ext>
            </a:extLst>
          </p:cNvPr>
          <p:cNvSpPr>
            <a:spLocks noGrp="1"/>
          </p:cNvSpPr>
          <p:nvPr>
            <p:ph type="sldNum" sz="quarter" idx="12"/>
          </p:nvPr>
        </p:nvSpPr>
        <p:spPr/>
        <p:txBody>
          <a:bodyPr/>
          <a:lstStyle/>
          <a:p>
            <a:fld id="{48F405BB-1941-4A6B-9D98-D01FE7BE1B79}" type="slidenum">
              <a:rPr lang="en-US" smtClean="0"/>
              <a:t>33</a:t>
            </a:fld>
            <a:endParaRPr lang="en-US"/>
          </a:p>
        </p:txBody>
      </p:sp>
      <p:cxnSp>
        <p:nvCxnSpPr>
          <p:cNvPr id="6" name="Straight Connector 5">
            <a:extLst>
              <a:ext uri="{FF2B5EF4-FFF2-40B4-BE49-F238E27FC236}">
                <a16:creationId xmlns:a16="http://schemas.microsoft.com/office/drawing/2014/main" id="{B1D9F3FC-61E8-4021-B7C6-3E1245739BA8}"/>
              </a:ext>
            </a:extLst>
          </p:cNvPr>
          <p:cNvCxnSpPr>
            <a:cxnSpLocks/>
          </p:cNvCxnSpPr>
          <p:nvPr/>
        </p:nvCxnSpPr>
        <p:spPr>
          <a:xfrm>
            <a:off x="826222" y="4273808"/>
            <a:ext cx="3569060" cy="0"/>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pic>
        <p:nvPicPr>
          <p:cNvPr id="1026" name="Picture 2" descr="Image result for cpu">
            <a:extLst>
              <a:ext uri="{FF2B5EF4-FFF2-40B4-BE49-F238E27FC236}">
                <a16:creationId xmlns:a16="http://schemas.microsoft.com/office/drawing/2014/main" id="{0090D404-E27D-4EAF-85FA-9932C4406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398" y="2003878"/>
            <a:ext cx="640340" cy="6403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684459-9046-4D7C-9147-158F1D553D6F}"/>
              </a:ext>
            </a:extLst>
          </p:cNvPr>
          <p:cNvSpPr/>
          <p:nvPr/>
        </p:nvSpPr>
        <p:spPr>
          <a:xfrm>
            <a:off x="1308816" y="2956504"/>
            <a:ext cx="1506829" cy="35919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DRAM</a:t>
            </a:r>
          </a:p>
        </p:txBody>
      </p:sp>
      <p:sp>
        <p:nvSpPr>
          <p:cNvPr id="10" name="Rectangle: Rounded Corners 9">
            <a:extLst>
              <a:ext uri="{FF2B5EF4-FFF2-40B4-BE49-F238E27FC236}">
                <a16:creationId xmlns:a16="http://schemas.microsoft.com/office/drawing/2014/main" id="{44A50DC1-584A-4D82-80D1-73C4D1B2DF38}"/>
              </a:ext>
            </a:extLst>
          </p:cNvPr>
          <p:cNvSpPr/>
          <p:nvPr/>
        </p:nvSpPr>
        <p:spPr>
          <a:xfrm>
            <a:off x="1308816" y="3629144"/>
            <a:ext cx="1506829" cy="357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SSD</a:t>
            </a:r>
          </a:p>
        </p:txBody>
      </p:sp>
      <p:sp>
        <p:nvSpPr>
          <p:cNvPr id="12" name="Arrow: Up-Down 11">
            <a:extLst>
              <a:ext uri="{FF2B5EF4-FFF2-40B4-BE49-F238E27FC236}">
                <a16:creationId xmlns:a16="http://schemas.microsoft.com/office/drawing/2014/main" id="{E29DECAD-1FC0-4970-8E1B-07FA1FC2E1E6}"/>
              </a:ext>
            </a:extLst>
          </p:cNvPr>
          <p:cNvSpPr/>
          <p:nvPr/>
        </p:nvSpPr>
        <p:spPr>
          <a:xfrm>
            <a:off x="1809606" y="2644218"/>
            <a:ext cx="505246" cy="302628"/>
          </a:xfrm>
          <a:prstGeom prst="upDownArrow">
            <a:avLst>
              <a:gd name="adj1" fmla="val 50000"/>
              <a:gd name="adj2" fmla="val 3636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Up-Down 13">
            <a:extLst>
              <a:ext uri="{FF2B5EF4-FFF2-40B4-BE49-F238E27FC236}">
                <a16:creationId xmlns:a16="http://schemas.microsoft.com/office/drawing/2014/main" id="{357A0AF6-909D-4568-B693-BD6159955306}"/>
              </a:ext>
            </a:extLst>
          </p:cNvPr>
          <p:cNvSpPr/>
          <p:nvPr/>
        </p:nvSpPr>
        <p:spPr>
          <a:xfrm>
            <a:off x="1948362" y="3315696"/>
            <a:ext cx="227734" cy="313448"/>
          </a:xfrm>
          <a:prstGeom prst="upDownArrow">
            <a:avLst>
              <a:gd name="adj1" fmla="val 50000"/>
              <a:gd name="adj2" fmla="val 363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15" name="Graphic 14" descr="Sad Face with No Fill">
            <a:extLst>
              <a:ext uri="{FF2B5EF4-FFF2-40B4-BE49-F238E27FC236}">
                <a16:creationId xmlns:a16="http://schemas.microsoft.com/office/drawing/2014/main" id="{4C6739EF-C1ED-4013-839D-8B2DD6143B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8086" y="3297931"/>
            <a:ext cx="362666" cy="362666"/>
          </a:xfrm>
          <a:prstGeom prst="rect">
            <a:avLst/>
          </a:prstGeom>
        </p:spPr>
      </p:pic>
      <p:pic>
        <p:nvPicPr>
          <p:cNvPr id="17" name="Picture 2" descr="Image result for cpu">
            <a:extLst>
              <a:ext uri="{FF2B5EF4-FFF2-40B4-BE49-F238E27FC236}">
                <a16:creationId xmlns:a16="http://schemas.microsoft.com/office/drawing/2014/main" id="{572EEC07-7F6F-4628-A27A-2ED32CCC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634" y="2003878"/>
            <a:ext cx="640340" cy="6403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9FFDB9F-1EDB-4105-9BC2-23AB9E6D002D}"/>
              </a:ext>
            </a:extLst>
          </p:cNvPr>
          <p:cNvSpPr/>
          <p:nvPr/>
        </p:nvSpPr>
        <p:spPr>
          <a:xfrm>
            <a:off x="4131763" y="2956504"/>
            <a:ext cx="741281" cy="35919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rgbClr val="00B050"/>
                </a:solidFill>
              </a:rPr>
              <a:t>DRAM</a:t>
            </a:r>
          </a:p>
        </p:txBody>
      </p:sp>
      <p:sp>
        <p:nvSpPr>
          <p:cNvPr id="19" name="Rectangle 18">
            <a:extLst>
              <a:ext uri="{FF2B5EF4-FFF2-40B4-BE49-F238E27FC236}">
                <a16:creationId xmlns:a16="http://schemas.microsoft.com/office/drawing/2014/main" id="{09DEDF7D-12BD-4471-AEC1-D4AEDC2418B3}"/>
              </a:ext>
            </a:extLst>
          </p:cNvPr>
          <p:cNvSpPr/>
          <p:nvPr/>
        </p:nvSpPr>
        <p:spPr>
          <a:xfrm>
            <a:off x="6558567" y="2946846"/>
            <a:ext cx="1859387" cy="36885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NVM</a:t>
            </a:r>
          </a:p>
        </p:txBody>
      </p:sp>
      <p:sp>
        <p:nvSpPr>
          <p:cNvPr id="20" name="Arrow: Up-Down 19">
            <a:extLst>
              <a:ext uri="{FF2B5EF4-FFF2-40B4-BE49-F238E27FC236}">
                <a16:creationId xmlns:a16="http://schemas.microsoft.com/office/drawing/2014/main" id="{224A2C19-CC8C-4E64-8CEE-482F194F35F9}"/>
              </a:ext>
            </a:extLst>
          </p:cNvPr>
          <p:cNvSpPr/>
          <p:nvPr/>
        </p:nvSpPr>
        <p:spPr>
          <a:xfrm rot="5400000">
            <a:off x="5536209" y="2293341"/>
            <a:ext cx="359192" cy="1685522"/>
          </a:xfrm>
          <a:prstGeom prst="upDownArrow">
            <a:avLst>
              <a:gd name="adj1" fmla="val 57414"/>
              <a:gd name="adj2" fmla="val 3636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Up-Down 20">
            <a:extLst>
              <a:ext uri="{FF2B5EF4-FFF2-40B4-BE49-F238E27FC236}">
                <a16:creationId xmlns:a16="http://schemas.microsoft.com/office/drawing/2014/main" id="{7F2554ED-2FF7-46C7-B1C3-21F668DEB91B}"/>
              </a:ext>
            </a:extLst>
          </p:cNvPr>
          <p:cNvSpPr/>
          <p:nvPr/>
        </p:nvSpPr>
        <p:spPr>
          <a:xfrm rot="10800000">
            <a:off x="5545884" y="2644218"/>
            <a:ext cx="359192" cy="568256"/>
          </a:xfrm>
          <a:prstGeom prst="upDownArrow">
            <a:avLst>
              <a:gd name="adj1" fmla="val 57414"/>
              <a:gd name="adj2" fmla="val 3636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phic 21" descr="Smiling Face with No Fill">
            <a:extLst>
              <a:ext uri="{FF2B5EF4-FFF2-40B4-BE49-F238E27FC236}">
                <a16:creationId xmlns:a16="http://schemas.microsoft.com/office/drawing/2014/main" id="{13BCB2C1-DAEC-458C-A67E-237CAB6684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15337" y="3255486"/>
            <a:ext cx="420284" cy="420284"/>
          </a:xfrm>
          <a:prstGeom prst="rect">
            <a:avLst/>
          </a:prstGeom>
        </p:spPr>
      </p:pic>
      <p:sp>
        <p:nvSpPr>
          <p:cNvPr id="23" name="Rectangle 22">
            <a:extLst>
              <a:ext uri="{FF2B5EF4-FFF2-40B4-BE49-F238E27FC236}">
                <a16:creationId xmlns:a16="http://schemas.microsoft.com/office/drawing/2014/main" id="{A4E307C9-0975-4BD6-9152-F88E636F87F8}"/>
              </a:ext>
            </a:extLst>
          </p:cNvPr>
          <p:cNvSpPr/>
          <p:nvPr/>
        </p:nvSpPr>
        <p:spPr>
          <a:xfrm>
            <a:off x="2314852" y="1601804"/>
            <a:ext cx="4181337" cy="415498"/>
          </a:xfrm>
          <a:prstGeom prst="rect">
            <a:avLst/>
          </a:prstGeom>
        </p:spPr>
        <p:txBody>
          <a:bodyPr wrap="none">
            <a:spAutoFit/>
          </a:bodyPr>
          <a:lstStyle/>
          <a:p>
            <a:r>
              <a:rPr lang="en-US" sz="2100" dirty="0"/>
              <a:t>Non-Volatile Main Memory (NVMM)</a:t>
            </a:r>
          </a:p>
        </p:txBody>
      </p:sp>
      <p:sp>
        <p:nvSpPr>
          <p:cNvPr id="24" name="Arrow: Right 23">
            <a:extLst>
              <a:ext uri="{FF2B5EF4-FFF2-40B4-BE49-F238E27FC236}">
                <a16:creationId xmlns:a16="http://schemas.microsoft.com/office/drawing/2014/main" id="{20ACA83C-F212-4794-8543-ADBA83A8E75A}"/>
              </a:ext>
            </a:extLst>
          </p:cNvPr>
          <p:cNvSpPr/>
          <p:nvPr/>
        </p:nvSpPr>
        <p:spPr>
          <a:xfrm>
            <a:off x="3338195" y="2971846"/>
            <a:ext cx="370005" cy="328508"/>
          </a:xfrm>
          <a:prstGeom prst="rightArrow">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100"/>
          </a:p>
        </p:txBody>
      </p:sp>
    </p:spTree>
    <p:extLst>
      <p:ext uri="{BB962C8B-B14F-4D97-AF65-F5344CB8AC3E}">
        <p14:creationId xmlns:p14="http://schemas.microsoft.com/office/powerpoint/2010/main" val="42183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A446BE5-2EF1-430E-8EF8-3A5D9F02720C}"/>
              </a:ext>
            </a:extLst>
          </p:cNvPr>
          <p:cNvSpPr>
            <a:spLocks noGrp="1"/>
          </p:cNvSpPr>
          <p:nvPr>
            <p:ph idx="1"/>
          </p:nvPr>
        </p:nvSpPr>
        <p:spPr/>
        <p:txBody>
          <a:bodyPr>
            <a:normAutofit fontScale="92500" lnSpcReduction="20000"/>
          </a:bodyPr>
          <a:lstStyle/>
          <a:p>
            <a:r>
              <a:rPr lang="en-US" b="1" dirty="0"/>
              <a:t>Motivation</a:t>
            </a:r>
          </a:p>
          <a:p>
            <a:endParaRPr lang="en-US" dirty="0"/>
          </a:p>
          <a:p>
            <a:endParaRPr lang="en-US" dirty="0"/>
          </a:p>
          <a:p>
            <a:endParaRPr lang="en-US" dirty="0"/>
          </a:p>
          <a:p>
            <a:endParaRPr lang="en-US" dirty="0"/>
          </a:p>
          <a:p>
            <a:endParaRPr lang="en-US" dirty="0"/>
          </a:p>
          <a:p>
            <a:r>
              <a:rPr lang="en-US" b="1" dirty="0"/>
              <a:t>Solution</a:t>
            </a:r>
            <a:r>
              <a:rPr lang="en-US" dirty="0"/>
              <a:t>: </a:t>
            </a:r>
            <a:r>
              <a:rPr lang="en-US" i="1" dirty="0"/>
              <a:t>Log-structured</a:t>
            </a:r>
            <a:r>
              <a:rPr lang="en-US" dirty="0"/>
              <a:t> memory management for NVMM.</a:t>
            </a:r>
          </a:p>
          <a:p>
            <a:r>
              <a:rPr lang="en-US" b="1" dirty="0"/>
              <a:t>Evaluation</a:t>
            </a:r>
            <a:r>
              <a:rPr lang="en-US" dirty="0"/>
              <a:t>: </a:t>
            </a:r>
            <a:r>
              <a:rPr lang="en-US" dirty="0">
                <a:solidFill>
                  <a:srgbClr val="00B050"/>
                </a:solidFill>
              </a:rPr>
              <a:t>7x</a:t>
            </a:r>
            <a:r>
              <a:rPr lang="en-US" dirty="0"/>
              <a:t> less memory waste; </a:t>
            </a:r>
            <a:r>
              <a:rPr lang="en-US" dirty="0">
                <a:solidFill>
                  <a:srgbClr val="00B050"/>
                </a:solidFill>
              </a:rPr>
              <a:t>90%</a:t>
            </a:r>
            <a:r>
              <a:rPr lang="en-US" dirty="0"/>
              <a:t> higher write throughput.</a:t>
            </a:r>
          </a:p>
        </p:txBody>
      </p:sp>
      <p:sp>
        <p:nvSpPr>
          <p:cNvPr id="10" name="Slide Number Placeholder 9">
            <a:extLst>
              <a:ext uri="{FF2B5EF4-FFF2-40B4-BE49-F238E27FC236}">
                <a16:creationId xmlns:a16="http://schemas.microsoft.com/office/drawing/2014/main" id="{9EA33AB0-245C-4ECF-BCED-F7C4C7FF4E62}"/>
              </a:ext>
            </a:extLst>
          </p:cNvPr>
          <p:cNvSpPr>
            <a:spLocks noGrp="1"/>
          </p:cNvSpPr>
          <p:nvPr>
            <p:ph type="sldNum" sz="quarter" idx="12"/>
          </p:nvPr>
        </p:nvSpPr>
        <p:spPr/>
        <p:txBody>
          <a:bodyPr/>
          <a:lstStyle/>
          <a:p>
            <a:fld id="{48F405BB-1941-4A6B-9D98-D01FE7BE1B79}" type="slidenum">
              <a:rPr lang="en-US" smtClean="0"/>
              <a:t>34</a:t>
            </a:fld>
            <a:endParaRPr lang="en-US"/>
          </a:p>
        </p:txBody>
      </p:sp>
      <p:sp>
        <p:nvSpPr>
          <p:cNvPr id="17" name="Rectangle 16">
            <a:extLst>
              <a:ext uri="{FF2B5EF4-FFF2-40B4-BE49-F238E27FC236}">
                <a16:creationId xmlns:a16="http://schemas.microsoft.com/office/drawing/2014/main" id="{F63513A1-DB6B-413B-8445-8C656F97C9DF}"/>
              </a:ext>
            </a:extLst>
          </p:cNvPr>
          <p:cNvSpPr/>
          <p:nvPr/>
        </p:nvSpPr>
        <p:spPr>
          <a:xfrm>
            <a:off x="881742" y="1438187"/>
            <a:ext cx="1506829" cy="406582"/>
          </a:xfrm>
          <a:prstGeom prst="rect">
            <a:avLst/>
          </a:prstGeom>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solidFill>
                  <a:schemeClr val="accent3"/>
                </a:solidFill>
              </a:rPr>
              <a:t>Application</a:t>
            </a:r>
          </a:p>
        </p:txBody>
      </p:sp>
      <p:sp>
        <p:nvSpPr>
          <p:cNvPr id="18" name="Rectangle: Diagonal Corners Rounded 17">
            <a:extLst>
              <a:ext uri="{FF2B5EF4-FFF2-40B4-BE49-F238E27FC236}">
                <a16:creationId xmlns:a16="http://schemas.microsoft.com/office/drawing/2014/main" id="{92AC535F-54A5-4D06-95A5-4DF10929D9A7}"/>
              </a:ext>
            </a:extLst>
          </p:cNvPr>
          <p:cNvSpPr/>
          <p:nvPr/>
        </p:nvSpPr>
        <p:spPr>
          <a:xfrm>
            <a:off x="881742" y="1934576"/>
            <a:ext cx="1506829" cy="406582"/>
          </a:xfrm>
          <a:prstGeom prst="round2DiagRect">
            <a:avLst/>
          </a:prstGeom>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3"/>
                </a:solidFill>
              </a:rPr>
              <a:t>Library</a:t>
            </a:r>
          </a:p>
        </p:txBody>
      </p:sp>
      <p:sp>
        <p:nvSpPr>
          <p:cNvPr id="6" name="Rectangle 5">
            <a:extLst>
              <a:ext uri="{FF2B5EF4-FFF2-40B4-BE49-F238E27FC236}">
                <a16:creationId xmlns:a16="http://schemas.microsoft.com/office/drawing/2014/main" id="{6461EE12-C74C-4567-8F10-06F613E89F71}"/>
              </a:ext>
            </a:extLst>
          </p:cNvPr>
          <p:cNvSpPr/>
          <p:nvPr/>
        </p:nvSpPr>
        <p:spPr>
          <a:xfrm>
            <a:off x="881742" y="1438187"/>
            <a:ext cx="1506829" cy="4065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Application</a:t>
            </a:r>
          </a:p>
        </p:txBody>
      </p:sp>
      <p:sp>
        <p:nvSpPr>
          <p:cNvPr id="8" name="Rectangle: Diagonal Corners Rounded 7">
            <a:extLst>
              <a:ext uri="{FF2B5EF4-FFF2-40B4-BE49-F238E27FC236}">
                <a16:creationId xmlns:a16="http://schemas.microsoft.com/office/drawing/2014/main" id="{646E9D40-5D5E-4A50-9788-B176AF979449}"/>
              </a:ext>
            </a:extLst>
          </p:cNvPr>
          <p:cNvSpPr/>
          <p:nvPr/>
        </p:nvSpPr>
        <p:spPr>
          <a:xfrm>
            <a:off x="881743" y="1934576"/>
            <a:ext cx="1506829" cy="406582"/>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Library</a:t>
            </a:r>
          </a:p>
        </p:txBody>
      </p:sp>
      <p:sp>
        <p:nvSpPr>
          <p:cNvPr id="11" name="Rectangle 10">
            <a:extLst>
              <a:ext uri="{FF2B5EF4-FFF2-40B4-BE49-F238E27FC236}">
                <a16:creationId xmlns:a16="http://schemas.microsoft.com/office/drawing/2014/main" id="{58D62858-576C-4853-8091-9D16693C7686}"/>
              </a:ext>
            </a:extLst>
          </p:cNvPr>
          <p:cNvSpPr/>
          <p:nvPr/>
        </p:nvSpPr>
        <p:spPr>
          <a:xfrm>
            <a:off x="881743" y="2430964"/>
            <a:ext cx="1506829" cy="35919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B050"/>
                </a:solidFill>
              </a:rPr>
              <a:t>DRAM</a:t>
            </a:r>
          </a:p>
        </p:txBody>
      </p:sp>
      <p:sp>
        <p:nvSpPr>
          <p:cNvPr id="12" name="Rectangle: Rounded Corners 11">
            <a:extLst>
              <a:ext uri="{FF2B5EF4-FFF2-40B4-BE49-F238E27FC236}">
                <a16:creationId xmlns:a16="http://schemas.microsoft.com/office/drawing/2014/main" id="{9BFC2F8D-42B1-480A-BC77-F80618743214}"/>
              </a:ext>
            </a:extLst>
          </p:cNvPr>
          <p:cNvSpPr/>
          <p:nvPr/>
        </p:nvSpPr>
        <p:spPr>
          <a:xfrm>
            <a:off x="881742" y="2879964"/>
            <a:ext cx="1506829" cy="357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SSD</a:t>
            </a:r>
          </a:p>
        </p:txBody>
      </p:sp>
      <p:sp>
        <p:nvSpPr>
          <p:cNvPr id="13" name="Rectangle 12">
            <a:extLst>
              <a:ext uri="{FF2B5EF4-FFF2-40B4-BE49-F238E27FC236}">
                <a16:creationId xmlns:a16="http://schemas.microsoft.com/office/drawing/2014/main" id="{A4BAD94A-12F8-4E56-BF45-35F28A0CDE35}"/>
              </a:ext>
            </a:extLst>
          </p:cNvPr>
          <p:cNvSpPr/>
          <p:nvPr/>
        </p:nvSpPr>
        <p:spPr>
          <a:xfrm>
            <a:off x="3352256" y="2430964"/>
            <a:ext cx="1506829" cy="35919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NVMM</a:t>
            </a:r>
          </a:p>
        </p:txBody>
      </p:sp>
      <p:sp>
        <p:nvSpPr>
          <p:cNvPr id="14" name="Arrow: Right 13">
            <a:extLst>
              <a:ext uri="{FF2B5EF4-FFF2-40B4-BE49-F238E27FC236}">
                <a16:creationId xmlns:a16="http://schemas.microsoft.com/office/drawing/2014/main" id="{AFEF17E7-EFA6-417E-98C4-92D8F4497C7F}"/>
              </a:ext>
            </a:extLst>
          </p:cNvPr>
          <p:cNvSpPr/>
          <p:nvPr/>
        </p:nvSpPr>
        <p:spPr>
          <a:xfrm>
            <a:off x="2685411" y="2363255"/>
            <a:ext cx="370005" cy="49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19" name="Graphic 18" descr="Sad Face with No Fill">
            <a:extLst>
              <a:ext uri="{FF2B5EF4-FFF2-40B4-BE49-F238E27FC236}">
                <a16:creationId xmlns:a16="http://schemas.microsoft.com/office/drawing/2014/main" id="{621B5B39-0780-4635-A345-1E910F4018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9084" y="2295581"/>
            <a:ext cx="421576" cy="421576"/>
          </a:xfrm>
          <a:prstGeom prst="rect">
            <a:avLst/>
          </a:prstGeom>
        </p:spPr>
      </p:pic>
      <p:sp>
        <p:nvSpPr>
          <p:cNvPr id="20" name="Rectangle 19">
            <a:extLst>
              <a:ext uri="{FF2B5EF4-FFF2-40B4-BE49-F238E27FC236}">
                <a16:creationId xmlns:a16="http://schemas.microsoft.com/office/drawing/2014/main" id="{AEE22463-121B-49FD-8DA7-592ABCAC3D16}"/>
              </a:ext>
            </a:extLst>
          </p:cNvPr>
          <p:cNvSpPr/>
          <p:nvPr/>
        </p:nvSpPr>
        <p:spPr>
          <a:xfrm>
            <a:off x="5498357" y="2034316"/>
            <a:ext cx="2330446" cy="615874"/>
          </a:xfrm>
          <a:prstGeom prst="rect">
            <a:avLst/>
          </a:prstGeom>
        </p:spPr>
        <p:txBody>
          <a:bodyPr wrap="none">
            <a:spAutoFit/>
          </a:bodyPr>
          <a:lstStyle/>
          <a:p>
            <a:pPr marL="342900" indent="-342900">
              <a:lnSpc>
                <a:spcPct val="80000"/>
              </a:lnSpc>
              <a:buFont typeface="Arial" panose="020B0604020202020204" pitchFamily="34" charset="0"/>
              <a:buChar char="•"/>
            </a:pPr>
            <a:r>
              <a:rPr lang="en-US" sz="2100" i="1" dirty="0">
                <a:solidFill>
                  <a:srgbClr val="FF0000"/>
                </a:solidFill>
              </a:rPr>
              <a:t>Inefficient use of</a:t>
            </a:r>
            <a:br>
              <a:rPr lang="en-US" sz="2100" i="1" dirty="0">
                <a:solidFill>
                  <a:srgbClr val="FF0000"/>
                </a:solidFill>
              </a:rPr>
            </a:br>
            <a:r>
              <a:rPr lang="en-US" sz="2100" i="1" dirty="0">
                <a:solidFill>
                  <a:srgbClr val="FF0000"/>
                </a:solidFill>
              </a:rPr>
              <a:t>memory space</a:t>
            </a:r>
          </a:p>
        </p:txBody>
      </p:sp>
      <p:sp>
        <p:nvSpPr>
          <p:cNvPr id="21" name="Rectangle 20">
            <a:extLst>
              <a:ext uri="{FF2B5EF4-FFF2-40B4-BE49-F238E27FC236}">
                <a16:creationId xmlns:a16="http://schemas.microsoft.com/office/drawing/2014/main" id="{881624BC-F3CD-4804-A84A-8FDB368BD46C}"/>
              </a:ext>
            </a:extLst>
          </p:cNvPr>
          <p:cNvSpPr/>
          <p:nvPr/>
        </p:nvSpPr>
        <p:spPr>
          <a:xfrm>
            <a:off x="5532501" y="2661379"/>
            <a:ext cx="2888227" cy="615874"/>
          </a:xfrm>
          <a:prstGeom prst="rect">
            <a:avLst/>
          </a:prstGeom>
        </p:spPr>
        <p:txBody>
          <a:bodyPr wrap="none">
            <a:spAutoFit/>
          </a:bodyPr>
          <a:lstStyle/>
          <a:p>
            <a:pPr marL="342900" indent="-342900">
              <a:lnSpc>
                <a:spcPct val="80000"/>
              </a:lnSpc>
              <a:buFont typeface="Arial" panose="020B0604020202020204" pitchFamily="34" charset="0"/>
              <a:buChar char="•"/>
            </a:pPr>
            <a:r>
              <a:rPr lang="en-US" sz="2100" i="1" dirty="0">
                <a:solidFill>
                  <a:srgbClr val="FF0000"/>
                </a:solidFill>
              </a:rPr>
              <a:t>Inefficient support for</a:t>
            </a:r>
            <a:br>
              <a:rPr lang="en-US" sz="2100" i="1" dirty="0">
                <a:solidFill>
                  <a:srgbClr val="FF0000"/>
                </a:solidFill>
              </a:rPr>
            </a:br>
            <a:r>
              <a:rPr lang="en-US" sz="2100" i="1" dirty="0">
                <a:solidFill>
                  <a:srgbClr val="FF0000"/>
                </a:solidFill>
              </a:rPr>
              <a:t>crash consistency</a:t>
            </a:r>
          </a:p>
        </p:txBody>
      </p:sp>
      <p:cxnSp>
        <p:nvCxnSpPr>
          <p:cNvPr id="23" name="Straight Connector 22">
            <a:extLst>
              <a:ext uri="{FF2B5EF4-FFF2-40B4-BE49-F238E27FC236}">
                <a16:creationId xmlns:a16="http://schemas.microsoft.com/office/drawing/2014/main" id="{C508F18E-68EA-453F-BD8E-492E51D08349}"/>
              </a:ext>
            </a:extLst>
          </p:cNvPr>
          <p:cNvCxnSpPr>
            <a:cxnSpLocks/>
            <a:stCxn id="19" idx="3"/>
          </p:cNvCxnSpPr>
          <p:nvPr/>
        </p:nvCxnSpPr>
        <p:spPr>
          <a:xfrm flipV="1">
            <a:off x="5280659" y="2167741"/>
            <a:ext cx="331130" cy="338628"/>
          </a:xfrm>
          <a:prstGeom prst="line">
            <a:avLst/>
          </a:prstGeom>
          <a:ln w="38100">
            <a:solidFill>
              <a:srgbClr val="FF0000"/>
            </a:solidFill>
            <a:tailEnd type="ova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D6F231A6-1884-40A3-9A13-26B28D55EA2E}"/>
              </a:ext>
            </a:extLst>
          </p:cNvPr>
          <p:cNvCxnSpPr>
            <a:cxnSpLocks/>
            <a:stCxn id="19" idx="3"/>
          </p:cNvCxnSpPr>
          <p:nvPr/>
        </p:nvCxnSpPr>
        <p:spPr>
          <a:xfrm>
            <a:off x="5280660" y="2506369"/>
            <a:ext cx="366955" cy="289716"/>
          </a:xfrm>
          <a:prstGeom prst="line">
            <a:avLst/>
          </a:prstGeom>
          <a:ln w="38100">
            <a:solidFill>
              <a:srgbClr val="FF0000"/>
            </a:solidFill>
            <a:tailEnd type="oval"/>
          </a:ln>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B686E688-B42B-1945-9F2C-5BA4EE96B849}"/>
              </a:ext>
            </a:extLst>
          </p:cNvPr>
          <p:cNvSpPr>
            <a:spLocks noGrp="1"/>
          </p:cNvSpPr>
          <p:nvPr>
            <p:ph type="title"/>
          </p:nvPr>
        </p:nvSpPr>
        <p:spPr/>
        <p:txBody>
          <a:bodyPr/>
          <a:lstStyle/>
          <a:p>
            <a:r>
              <a:rPr lang="en-US" dirty="0"/>
              <a:t>Executive Summary</a:t>
            </a:r>
          </a:p>
        </p:txBody>
      </p:sp>
    </p:spTree>
    <p:extLst>
      <p:ext uri="{BB962C8B-B14F-4D97-AF65-F5344CB8AC3E}">
        <p14:creationId xmlns:p14="http://schemas.microsoft.com/office/powerpoint/2010/main" val="31803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85185E-6 L 0.2694 -1.85185E-6 " pathEditMode="relative" rAng="0" ptsTypes="AA">
                                      <p:cBhvr>
                                        <p:cTn id="6" dur="2000" fill="hold"/>
                                        <p:tgtEl>
                                          <p:spTgt spid="18"/>
                                        </p:tgtEl>
                                        <p:attrNameLst>
                                          <p:attrName>ppt_x</p:attrName>
                                          <p:attrName>ppt_y</p:attrName>
                                        </p:attrNameLst>
                                      </p:cBhvr>
                                      <p:rCtr x="13464" y="0"/>
                                    </p:animMotion>
                                  </p:childTnLst>
                                </p:cTn>
                              </p:par>
                              <p:par>
                                <p:cTn id="7" presetID="42" presetClass="path" presetSubtype="0" accel="50000" decel="50000" fill="hold" grpId="0" nodeType="withEffect">
                                  <p:stCondLst>
                                    <p:cond delay="0"/>
                                  </p:stCondLst>
                                  <p:childTnLst>
                                    <p:animMotion origin="layout" path="M 3.95833E-6 1.51788E-17 L 0.26953 1.51788E-17 " pathEditMode="relative" rAng="0" ptsTypes="AA">
                                      <p:cBhvr>
                                        <p:cTn id="8" dur="2000" fill="hold"/>
                                        <p:tgtEl>
                                          <p:spTgt spid="17"/>
                                        </p:tgtEl>
                                        <p:attrNameLst>
                                          <p:attrName>ppt_x</p:attrName>
                                          <p:attrName>ppt_y</p:attrName>
                                        </p:attrNameLst>
                                      </p:cBhvr>
                                      <p:rCtr x="13477" y="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fade">
                                      <p:cBhvr>
                                        <p:cTn id="30" dur="500"/>
                                        <p:tgtEl>
                                          <p:spTgt spid="1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Effect transition="in" filter="fade">
                                      <p:cBhvr>
                                        <p:cTn id="35"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9264-A70C-4DEF-8194-99907FC9531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5DB5DC0-07BE-4EA5-B541-C536750AE900}"/>
              </a:ext>
            </a:extLst>
          </p:cNvPr>
          <p:cNvSpPr>
            <a:spLocks noGrp="1"/>
          </p:cNvSpPr>
          <p:nvPr>
            <p:ph idx="1"/>
          </p:nvPr>
        </p:nvSpPr>
        <p:spPr/>
        <p:txBody>
          <a:bodyPr/>
          <a:lstStyle/>
          <a:p>
            <a:r>
              <a:rPr lang="en-US" b="1" i="1" dirty="0"/>
              <a:t>Motivation</a:t>
            </a:r>
          </a:p>
          <a:p>
            <a:r>
              <a:rPr lang="en-US" dirty="0"/>
              <a:t>Log-Structured NVMM</a:t>
            </a:r>
          </a:p>
          <a:p>
            <a:r>
              <a:rPr lang="en-US" dirty="0"/>
              <a:t>Tree-Based Address Mapping</a:t>
            </a:r>
          </a:p>
          <a:p>
            <a:r>
              <a:rPr lang="en-US" dirty="0"/>
              <a:t>Evaluation</a:t>
            </a:r>
          </a:p>
          <a:p>
            <a:endParaRPr lang="en-US" dirty="0"/>
          </a:p>
          <a:p>
            <a:endParaRPr lang="en-US" dirty="0"/>
          </a:p>
        </p:txBody>
      </p:sp>
      <p:sp>
        <p:nvSpPr>
          <p:cNvPr id="5" name="Slide Number Placeholder 4">
            <a:extLst>
              <a:ext uri="{FF2B5EF4-FFF2-40B4-BE49-F238E27FC236}">
                <a16:creationId xmlns:a16="http://schemas.microsoft.com/office/drawing/2014/main" id="{5E454C67-EFF0-4DE4-BA9D-005E8674A16B}"/>
              </a:ext>
            </a:extLst>
          </p:cNvPr>
          <p:cNvSpPr>
            <a:spLocks noGrp="1"/>
          </p:cNvSpPr>
          <p:nvPr>
            <p:ph type="sldNum" sz="quarter" idx="12"/>
          </p:nvPr>
        </p:nvSpPr>
        <p:spPr/>
        <p:txBody>
          <a:bodyPr/>
          <a:lstStyle/>
          <a:p>
            <a:fld id="{48F405BB-1941-4A6B-9D98-D01FE7BE1B79}" type="slidenum">
              <a:rPr lang="en-US" smtClean="0"/>
              <a:t>35</a:t>
            </a:fld>
            <a:endParaRPr lang="en-US"/>
          </a:p>
        </p:txBody>
      </p:sp>
    </p:spTree>
    <p:extLst>
      <p:ext uri="{BB962C8B-B14F-4D97-AF65-F5344CB8AC3E}">
        <p14:creationId xmlns:p14="http://schemas.microsoft.com/office/powerpoint/2010/main" val="1186849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62">
            <a:extLst>
              <a:ext uri="{FF2B5EF4-FFF2-40B4-BE49-F238E27FC236}">
                <a16:creationId xmlns:a16="http://schemas.microsoft.com/office/drawing/2014/main" id="{525BCC1C-AC12-4748-81A4-84E591CE8149}"/>
              </a:ext>
            </a:extLst>
          </p:cNvPr>
          <p:cNvGraphicFramePr>
            <a:graphicFrameLocks noGrp="1"/>
          </p:cNvGraphicFramePr>
          <p:nvPr>
            <p:extLst/>
          </p:nvPr>
        </p:nvGraphicFramePr>
        <p:xfrm>
          <a:off x="3633763" y="3800059"/>
          <a:ext cx="2213428" cy="283965"/>
        </p:xfrm>
        <a:graphic>
          <a:graphicData uri="http://schemas.openxmlformats.org/drawingml/2006/table">
            <a:tbl>
              <a:tblPr firstRow="1" bandRow="1">
                <a:tableStyleId>{5C22544A-7EE6-4342-B048-85BDC9FD1C3A}</a:tableStyleId>
              </a:tblPr>
              <a:tblGrid>
                <a:gridCol w="2213428">
                  <a:extLst>
                    <a:ext uri="{9D8B030D-6E8A-4147-A177-3AD203B41FA5}">
                      <a16:colId xmlns:a16="http://schemas.microsoft.com/office/drawing/2014/main" val="20000"/>
                    </a:ext>
                  </a:extLst>
                </a:gridCol>
              </a:tblGrid>
              <a:tr h="283965">
                <a:tc>
                  <a:txBody>
                    <a:bodyPr/>
                    <a:lstStyle/>
                    <a:p>
                      <a:pPr algn="ctr"/>
                      <a:endParaRPr lang="en-US" sz="14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1CD96D08-5AC4-44EE-9FBB-CCAF842C5451}"/>
              </a:ext>
            </a:extLst>
          </p:cNvPr>
          <p:cNvSpPr>
            <a:spLocks noGrp="1"/>
          </p:cNvSpPr>
          <p:nvPr>
            <p:ph type="title"/>
          </p:nvPr>
        </p:nvSpPr>
        <p:spPr/>
        <p:txBody>
          <a:bodyPr>
            <a:normAutofit fontScale="90000"/>
          </a:bodyPr>
          <a:lstStyle/>
          <a:p>
            <a:r>
              <a:rPr lang="en-US" dirty="0"/>
              <a:t>Why not just use existing techniques for memory management and filesystems?</a:t>
            </a:r>
          </a:p>
        </p:txBody>
      </p:sp>
      <p:sp>
        <p:nvSpPr>
          <p:cNvPr id="3" name="Content Placeholder 2">
            <a:extLst>
              <a:ext uri="{FF2B5EF4-FFF2-40B4-BE49-F238E27FC236}">
                <a16:creationId xmlns:a16="http://schemas.microsoft.com/office/drawing/2014/main" id="{FD48B17F-414A-4025-8409-67E2CC78FBEF}"/>
              </a:ext>
            </a:extLst>
          </p:cNvPr>
          <p:cNvSpPr>
            <a:spLocks noGrp="1"/>
          </p:cNvSpPr>
          <p:nvPr>
            <p:ph idx="1"/>
          </p:nvPr>
        </p:nvSpPr>
        <p:spPr>
          <a:xfrm>
            <a:off x="107207" y="959224"/>
            <a:ext cx="8929217" cy="4755776"/>
          </a:xfrm>
        </p:spPr>
        <p:txBody>
          <a:bodyPr>
            <a:normAutofit/>
          </a:bodyPr>
          <a:lstStyle/>
          <a:p>
            <a:r>
              <a:rPr lang="en-US" b="1" dirty="0"/>
              <a:t>Inefficient use of memory space</a:t>
            </a:r>
          </a:p>
          <a:p>
            <a:pPr lvl="1"/>
            <a:r>
              <a:rPr lang="en-US" b="1" dirty="0"/>
              <a:t>Reason</a:t>
            </a:r>
            <a:r>
              <a:rPr lang="en-US" dirty="0"/>
              <a:t>: Traditional DRAM allocators incur </a:t>
            </a:r>
            <a:r>
              <a:rPr lang="en-US" i="1" dirty="0"/>
              <a:t>high memory fragmentation</a:t>
            </a:r>
            <a:r>
              <a:rPr lang="en-US" dirty="0"/>
              <a:t>.</a:t>
            </a:r>
          </a:p>
          <a:p>
            <a:pPr lvl="1"/>
            <a:r>
              <a:rPr lang="en-US" b="1" dirty="0"/>
              <a:t>Explanation</a:t>
            </a:r>
            <a:r>
              <a:rPr lang="en-US" dirty="0"/>
              <a:t>: </a:t>
            </a:r>
          </a:p>
          <a:p>
            <a:pPr lvl="1"/>
            <a:endParaRPr lang="en-US" dirty="0"/>
          </a:p>
          <a:p>
            <a:pPr lvl="1"/>
            <a:endParaRPr lang="en-US" dirty="0"/>
          </a:p>
          <a:p>
            <a:pPr marL="342900" lvl="1" indent="0">
              <a:buNone/>
            </a:pPr>
            <a:endParaRPr lang="en-US" dirty="0"/>
          </a:p>
          <a:p>
            <a:pPr marL="342900" lvl="1" indent="0">
              <a:buNone/>
            </a:pPr>
            <a:r>
              <a:rPr lang="en-US" dirty="0"/>
              <a:t>Internal fragmentation:</a:t>
            </a:r>
          </a:p>
          <a:p>
            <a:pPr marL="342900" lvl="1" indent="0">
              <a:buNone/>
            </a:pPr>
            <a:r>
              <a:rPr lang="en-US" dirty="0"/>
              <a:t>External fragmentation:</a:t>
            </a:r>
          </a:p>
          <a:p>
            <a:pPr lvl="1"/>
            <a:endParaRPr lang="en-US" sz="1500" dirty="0"/>
          </a:p>
          <a:p>
            <a:pPr lvl="1"/>
            <a:endParaRPr lang="en-US" dirty="0"/>
          </a:p>
        </p:txBody>
      </p:sp>
      <p:sp>
        <p:nvSpPr>
          <p:cNvPr id="4" name="Slide Number Placeholder 3">
            <a:extLst>
              <a:ext uri="{FF2B5EF4-FFF2-40B4-BE49-F238E27FC236}">
                <a16:creationId xmlns:a16="http://schemas.microsoft.com/office/drawing/2014/main" id="{1B447302-7FCB-402F-8443-39A4B0002BF5}"/>
              </a:ext>
            </a:extLst>
          </p:cNvPr>
          <p:cNvSpPr>
            <a:spLocks noGrp="1"/>
          </p:cNvSpPr>
          <p:nvPr>
            <p:ph type="sldNum" sz="quarter" idx="12"/>
          </p:nvPr>
        </p:nvSpPr>
        <p:spPr/>
        <p:txBody>
          <a:bodyPr/>
          <a:lstStyle/>
          <a:p>
            <a:fld id="{48F405BB-1941-4A6B-9D98-D01FE7BE1B79}" type="slidenum">
              <a:rPr lang="en-US" smtClean="0"/>
              <a:t>36</a:t>
            </a:fld>
            <a:endParaRPr lang="en-US"/>
          </a:p>
        </p:txBody>
      </p:sp>
      <p:graphicFrame>
        <p:nvGraphicFramePr>
          <p:cNvPr id="5" name="Table 4">
            <a:extLst>
              <a:ext uri="{FF2B5EF4-FFF2-40B4-BE49-F238E27FC236}">
                <a16:creationId xmlns:a16="http://schemas.microsoft.com/office/drawing/2014/main" id="{C494808B-0EDC-4D1B-B19E-C13E382E89DF}"/>
              </a:ext>
            </a:extLst>
          </p:cNvPr>
          <p:cNvGraphicFramePr>
            <a:graphicFrameLocks noGrp="1"/>
          </p:cNvGraphicFramePr>
          <p:nvPr>
            <p:extLst/>
          </p:nvPr>
        </p:nvGraphicFramePr>
        <p:xfrm>
          <a:off x="1234443" y="2635824"/>
          <a:ext cx="685362" cy="965481"/>
        </p:xfrm>
        <a:graphic>
          <a:graphicData uri="http://schemas.openxmlformats.org/drawingml/2006/table">
            <a:tbl>
              <a:tblPr firstRow="1" bandRow="1">
                <a:tableStyleId>{5C22544A-7EE6-4342-B048-85BDC9FD1C3A}</a:tableStyleId>
              </a:tblPr>
              <a:tblGrid>
                <a:gridCol w="685362">
                  <a:extLst>
                    <a:ext uri="{9D8B030D-6E8A-4147-A177-3AD203B41FA5}">
                      <a16:colId xmlns:a16="http://schemas.microsoft.com/office/drawing/2014/main" val="20000"/>
                    </a:ext>
                  </a:extLst>
                </a:gridCol>
              </a:tblGrid>
              <a:tr h="321827">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21827">
                <a:tc>
                  <a:txBody>
                    <a:bodyPr/>
                    <a:lstStyle/>
                    <a:p>
                      <a:pPr algn="ctr"/>
                      <a:r>
                        <a:rPr lang="en-US" sz="1500" b="0" dirty="0">
                          <a:solidFill>
                            <a:schemeClr val="tx1"/>
                          </a:solidFill>
                        </a:rPr>
                        <a:t>16B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21827">
                <a:tc>
                  <a:txBody>
                    <a:bodyPr/>
                    <a:lstStyle/>
                    <a:p>
                      <a:pPr algn="ctr"/>
                      <a:r>
                        <a:rPr lang="en-US" sz="15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cxnSp>
        <p:nvCxnSpPr>
          <p:cNvPr id="6" name="Straight Arrow Connector 5">
            <a:extLst>
              <a:ext uri="{FF2B5EF4-FFF2-40B4-BE49-F238E27FC236}">
                <a16:creationId xmlns:a16="http://schemas.microsoft.com/office/drawing/2014/main" id="{5151CA2C-6D48-47AF-B84B-8E1C41B7ADFF}"/>
              </a:ext>
            </a:extLst>
          </p:cNvPr>
          <p:cNvCxnSpPr>
            <a:cxnSpLocks/>
            <a:endCxn id="11" idx="1"/>
          </p:cNvCxnSpPr>
          <p:nvPr/>
        </p:nvCxnSpPr>
        <p:spPr>
          <a:xfrm flipV="1">
            <a:off x="1917123" y="2781473"/>
            <a:ext cx="489235" cy="84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8812E8-3CB6-452F-8A3A-5614EF39F376}"/>
              </a:ext>
            </a:extLst>
          </p:cNvPr>
          <p:cNvCxnSpPr>
            <a:cxnSpLocks/>
            <a:endCxn id="12" idx="1"/>
          </p:cNvCxnSpPr>
          <p:nvPr/>
        </p:nvCxnSpPr>
        <p:spPr>
          <a:xfrm>
            <a:off x="1926689" y="3124488"/>
            <a:ext cx="47966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7D49962-954F-4EE4-A35D-5B4D2D827907}"/>
              </a:ext>
            </a:extLst>
          </p:cNvPr>
          <p:cNvCxnSpPr>
            <a:cxnSpLocks/>
            <a:endCxn id="14" idx="1"/>
          </p:cNvCxnSpPr>
          <p:nvPr/>
        </p:nvCxnSpPr>
        <p:spPr>
          <a:xfrm>
            <a:off x="1919805" y="3462782"/>
            <a:ext cx="500097" cy="181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94DC01B7-21CA-4FDB-B363-B6C5916590A4}"/>
              </a:ext>
            </a:extLst>
          </p:cNvPr>
          <p:cNvGraphicFramePr>
            <a:graphicFrameLocks noGrp="1"/>
          </p:cNvGraphicFramePr>
          <p:nvPr>
            <p:extLst/>
          </p:nvPr>
        </p:nvGraphicFramePr>
        <p:xfrm>
          <a:off x="2406358" y="2632883"/>
          <a:ext cx="4426856" cy="297180"/>
        </p:xfrm>
        <a:graphic>
          <a:graphicData uri="http://schemas.openxmlformats.org/drawingml/2006/table">
            <a:tbl>
              <a:tblPr firstRow="1" bandRow="1">
                <a:tableStyleId>{5C22544A-7EE6-4342-B048-85BDC9FD1C3A}</a:tableStyleId>
              </a:tblPr>
              <a:tblGrid>
                <a:gridCol w="553357">
                  <a:extLst>
                    <a:ext uri="{9D8B030D-6E8A-4147-A177-3AD203B41FA5}">
                      <a16:colId xmlns:a16="http://schemas.microsoft.com/office/drawing/2014/main" val="20000"/>
                    </a:ext>
                  </a:extLst>
                </a:gridCol>
                <a:gridCol w="553357">
                  <a:extLst>
                    <a:ext uri="{9D8B030D-6E8A-4147-A177-3AD203B41FA5}">
                      <a16:colId xmlns:a16="http://schemas.microsoft.com/office/drawing/2014/main" val="20001"/>
                    </a:ext>
                  </a:extLst>
                </a:gridCol>
                <a:gridCol w="553357">
                  <a:extLst>
                    <a:ext uri="{9D8B030D-6E8A-4147-A177-3AD203B41FA5}">
                      <a16:colId xmlns:a16="http://schemas.microsoft.com/office/drawing/2014/main" val="20002"/>
                    </a:ext>
                  </a:extLst>
                </a:gridCol>
                <a:gridCol w="553357">
                  <a:extLst>
                    <a:ext uri="{9D8B030D-6E8A-4147-A177-3AD203B41FA5}">
                      <a16:colId xmlns:a16="http://schemas.microsoft.com/office/drawing/2014/main" val="20003"/>
                    </a:ext>
                  </a:extLst>
                </a:gridCol>
                <a:gridCol w="553357">
                  <a:extLst>
                    <a:ext uri="{9D8B030D-6E8A-4147-A177-3AD203B41FA5}">
                      <a16:colId xmlns:a16="http://schemas.microsoft.com/office/drawing/2014/main" val="20004"/>
                    </a:ext>
                  </a:extLst>
                </a:gridCol>
                <a:gridCol w="553357">
                  <a:extLst>
                    <a:ext uri="{9D8B030D-6E8A-4147-A177-3AD203B41FA5}">
                      <a16:colId xmlns:a16="http://schemas.microsoft.com/office/drawing/2014/main" val="20005"/>
                    </a:ext>
                  </a:extLst>
                </a:gridCol>
                <a:gridCol w="553357">
                  <a:extLst>
                    <a:ext uri="{9D8B030D-6E8A-4147-A177-3AD203B41FA5}">
                      <a16:colId xmlns:a16="http://schemas.microsoft.com/office/drawing/2014/main" val="20006"/>
                    </a:ext>
                  </a:extLst>
                </a:gridCol>
                <a:gridCol w="553357">
                  <a:extLst>
                    <a:ext uri="{9D8B030D-6E8A-4147-A177-3AD203B41FA5}">
                      <a16:colId xmlns:a16="http://schemas.microsoft.com/office/drawing/2014/main" val="20007"/>
                    </a:ext>
                  </a:extLst>
                </a:gridCol>
              </a:tblGrid>
              <a:tr h="297180">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8B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83FAF4B8-451D-4274-8246-E115852AA4A9}"/>
              </a:ext>
            </a:extLst>
          </p:cNvPr>
          <p:cNvGraphicFramePr>
            <a:graphicFrameLocks noGrp="1"/>
          </p:cNvGraphicFramePr>
          <p:nvPr>
            <p:extLst/>
          </p:nvPr>
        </p:nvGraphicFramePr>
        <p:xfrm>
          <a:off x="2406358" y="2975898"/>
          <a:ext cx="4426856" cy="297180"/>
        </p:xfrm>
        <a:graphic>
          <a:graphicData uri="http://schemas.openxmlformats.org/drawingml/2006/table">
            <a:tbl>
              <a:tblPr firstRow="1" bandRow="1">
                <a:tableStyleId>{5C22544A-7EE6-4342-B048-85BDC9FD1C3A}</a:tableStyleId>
              </a:tblPr>
              <a:tblGrid>
                <a:gridCol w="1106714">
                  <a:extLst>
                    <a:ext uri="{9D8B030D-6E8A-4147-A177-3AD203B41FA5}">
                      <a16:colId xmlns:a16="http://schemas.microsoft.com/office/drawing/2014/main" val="20000"/>
                    </a:ext>
                  </a:extLst>
                </a:gridCol>
                <a:gridCol w="1106714">
                  <a:extLst>
                    <a:ext uri="{9D8B030D-6E8A-4147-A177-3AD203B41FA5}">
                      <a16:colId xmlns:a16="http://schemas.microsoft.com/office/drawing/2014/main" val="20001"/>
                    </a:ext>
                  </a:extLst>
                </a:gridCol>
                <a:gridCol w="1106714">
                  <a:extLst>
                    <a:ext uri="{9D8B030D-6E8A-4147-A177-3AD203B41FA5}">
                      <a16:colId xmlns:a16="http://schemas.microsoft.com/office/drawing/2014/main" val="20002"/>
                    </a:ext>
                  </a:extLst>
                </a:gridCol>
                <a:gridCol w="1106714">
                  <a:extLst>
                    <a:ext uri="{9D8B030D-6E8A-4147-A177-3AD203B41FA5}">
                      <a16:colId xmlns:a16="http://schemas.microsoft.com/office/drawing/2014/main" val="20003"/>
                    </a:ext>
                  </a:extLst>
                </a:gridCol>
              </a:tblGrid>
              <a:tr h="297180">
                <a:tc>
                  <a:txBody>
                    <a:bodyPr/>
                    <a:lstStyle/>
                    <a:p>
                      <a:pPr algn="ctr"/>
                      <a:r>
                        <a:rPr lang="en-US" sz="1500" b="0" dirty="0">
                          <a:solidFill>
                            <a:schemeClr val="tx1"/>
                          </a:solidFill>
                        </a:rPr>
                        <a:t>16B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16B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500" b="0" dirty="0">
                          <a:solidFill>
                            <a:schemeClr val="tx1"/>
                          </a:solidFill>
                        </a:rPr>
                        <a:t>16B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13FB2E30-EBD6-4923-B76C-C12BC2B0F4FD}"/>
              </a:ext>
            </a:extLst>
          </p:cNvPr>
          <p:cNvGraphicFramePr>
            <a:graphicFrameLocks noGrp="1"/>
          </p:cNvGraphicFramePr>
          <p:nvPr>
            <p:extLst/>
          </p:nvPr>
        </p:nvGraphicFramePr>
        <p:xfrm>
          <a:off x="2419902" y="3332387"/>
          <a:ext cx="4426856" cy="297180"/>
        </p:xfrm>
        <a:graphic>
          <a:graphicData uri="http://schemas.openxmlformats.org/drawingml/2006/table">
            <a:tbl>
              <a:tblPr firstRow="1" bandRow="1">
                <a:tableStyleId>{5C22544A-7EE6-4342-B048-85BDC9FD1C3A}</a:tableStyleId>
              </a:tblPr>
              <a:tblGrid>
                <a:gridCol w="4426856">
                  <a:extLst>
                    <a:ext uri="{9D8B030D-6E8A-4147-A177-3AD203B41FA5}">
                      <a16:colId xmlns:a16="http://schemas.microsoft.com/office/drawing/2014/main" val="20000"/>
                    </a:ext>
                  </a:extLst>
                </a:gridCol>
              </a:tblGrid>
              <a:tr h="297180">
                <a:tc>
                  <a:txBody>
                    <a:bodyPr/>
                    <a:lstStyle/>
                    <a:p>
                      <a:pPr algn="ctr"/>
                      <a:r>
                        <a:rPr lang="en-US" sz="15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cxnSp>
        <p:nvCxnSpPr>
          <p:cNvPr id="17" name="Straight Arrow Connector 16">
            <a:extLst>
              <a:ext uri="{FF2B5EF4-FFF2-40B4-BE49-F238E27FC236}">
                <a16:creationId xmlns:a16="http://schemas.microsoft.com/office/drawing/2014/main" id="{BC95AC56-7D11-4184-8001-9B58B1F9B481}"/>
              </a:ext>
            </a:extLst>
          </p:cNvPr>
          <p:cNvCxnSpPr>
            <a:cxnSpLocks/>
            <a:stCxn id="11" idx="3"/>
            <a:endCxn id="21" idx="1"/>
          </p:cNvCxnSpPr>
          <p:nvPr/>
        </p:nvCxnSpPr>
        <p:spPr>
          <a:xfrm flipV="1">
            <a:off x="6833214" y="2780060"/>
            <a:ext cx="397638" cy="14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707DC0-1D93-4BC3-81B6-DB5F0FAC5D11}"/>
              </a:ext>
            </a:extLst>
          </p:cNvPr>
          <p:cNvCxnSpPr>
            <a:cxnSpLocks/>
            <a:stCxn id="12" idx="3"/>
            <a:endCxn id="22" idx="1"/>
          </p:cNvCxnSpPr>
          <p:nvPr/>
        </p:nvCxnSpPr>
        <p:spPr>
          <a:xfrm>
            <a:off x="6833214" y="3124488"/>
            <a:ext cx="403427" cy="14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A21129-4619-4B1B-9BC1-AF0F76E83D0C}"/>
              </a:ext>
            </a:extLst>
          </p:cNvPr>
          <p:cNvCxnSpPr>
            <a:cxnSpLocks/>
            <a:stCxn id="14" idx="3"/>
            <a:endCxn id="24" idx="1"/>
          </p:cNvCxnSpPr>
          <p:nvPr/>
        </p:nvCxnSpPr>
        <p:spPr>
          <a:xfrm>
            <a:off x="6846758" y="3480977"/>
            <a:ext cx="403430" cy="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1EB74089-9F07-48D0-A64C-ABD37375449D}"/>
              </a:ext>
            </a:extLst>
          </p:cNvPr>
          <p:cNvGraphicFramePr>
            <a:graphicFrameLocks noGrp="1"/>
          </p:cNvGraphicFramePr>
          <p:nvPr>
            <p:extLst/>
          </p:nvPr>
        </p:nvGraphicFramePr>
        <p:xfrm>
          <a:off x="7230852" y="2640995"/>
          <a:ext cx="443429" cy="278130"/>
        </p:xfrm>
        <a:graphic>
          <a:graphicData uri="http://schemas.openxmlformats.org/drawingml/2006/table">
            <a:tbl>
              <a:tblPr firstRow="1" bandRow="1">
                <a:tableStyleId>{5C22544A-7EE6-4342-B048-85BDC9FD1C3A}</a:tableStyleId>
              </a:tblPr>
              <a:tblGrid>
                <a:gridCol w="443429">
                  <a:extLst>
                    <a:ext uri="{9D8B030D-6E8A-4147-A177-3AD203B41FA5}">
                      <a16:colId xmlns:a16="http://schemas.microsoft.com/office/drawing/2014/main" val="20000"/>
                    </a:ext>
                  </a:extLst>
                </a:gridCol>
              </a:tblGrid>
              <a:tr h="278130">
                <a:tc>
                  <a:txBody>
                    <a:bodyPr/>
                    <a:lstStyle/>
                    <a:p>
                      <a:pPr algn="ctr"/>
                      <a:r>
                        <a:rPr lang="en-US" sz="10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22" name="Table 21">
            <a:extLst>
              <a:ext uri="{FF2B5EF4-FFF2-40B4-BE49-F238E27FC236}">
                <a16:creationId xmlns:a16="http://schemas.microsoft.com/office/drawing/2014/main" id="{4317F7C3-49DB-49ED-98DE-8DCD353A89FB}"/>
              </a:ext>
            </a:extLst>
          </p:cNvPr>
          <p:cNvGraphicFramePr>
            <a:graphicFrameLocks noGrp="1"/>
          </p:cNvGraphicFramePr>
          <p:nvPr>
            <p:extLst/>
          </p:nvPr>
        </p:nvGraphicFramePr>
        <p:xfrm>
          <a:off x="7236641" y="2986839"/>
          <a:ext cx="443429" cy="278130"/>
        </p:xfrm>
        <a:graphic>
          <a:graphicData uri="http://schemas.openxmlformats.org/drawingml/2006/table">
            <a:tbl>
              <a:tblPr firstRow="1" bandRow="1">
                <a:tableStyleId>{5C22544A-7EE6-4342-B048-85BDC9FD1C3A}</a:tableStyleId>
              </a:tblPr>
              <a:tblGrid>
                <a:gridCol w="443429">
                  <a:extLst>
                    <a:ext uri="{9D8B030D-6E8A-4147-A177-3AD203B41FA5}">
                      <a16:colId xmlns:a16="http://schemas.microsoft.com/office/drawing/2014/main" val="20000"/>
                    </a:ext>
                  </a:extLst>
                </a:gridCol>
              </a:tblGrid>
              <a:tr h="278130">
                <a:tc>
                  <a:txBody>
                    <a:bodyPr/>
                    <a:lstStyle/>
                    <a:p>
                      <a:pPr algn="ctr"/>
                      <a:r>
                        <a:rPr lang="en-US" sz="10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CFAA5D01-DF77-4EFD-89EB-7ED676224129}"/>
              </a:ext>
            </a:extLst>
          </p:cNvPr>
          <p:cNvGraphicFramePr>
            <a:graphicFrameLocks noGrp="1"/>
          </p:cNvGraphicFramePr>
          <p:nvPr>
            <p:extLst/>
          </p:nvPr>
        </p:nvGraphicFramePr>
        <p:xfrm>
          <a:off x="7250188" y="3343619"/>
          <a:ext cx="443429" cy="278130"/>
        </p:xfrm>
        <a:graphic>
          <a:graphicData uri="http://schemas.openxmlformats.org/drawingml/2006/table">
            <a:tbl>
              <a:tblPr firstRow="1" bandRow="1">
                <a:tableStyleId>{5C22544A-7EE6-4342-B048-85BDC9FD1C3A}</a:tableStyleId>
              </a:tblPr>
              <a:tblGrid>
                <a:gridCol w="443429">
                  <a:extLst>
                    <a:ext uri="{9D8B030D-6E8A-4147-A177-3AD203B41FA5}">
                      <a16:colId xmlns:a16="http://schemas.microsoft.com/office/drawing/2014/main" val="20000"/>
                    </a:ext>
                  </a:extLst>
                </a:gridCol>
              </a:tblGrid>
              <a:tr h="278130">
                <a:tc>
                  <a:txBody>
                    <a:bodyPr/>
                    <a:lstStyle/>
                    <a:p>
                      <a:pPr algn="ctr"/>
                      <a:r>
                        <a:rPr lang="en-US" sz="1000" b="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57" name="Table 56">
            <a:extLst>
              <a:ext uri="{FF2B5EF4-FFF2-40B4-BE49-F238E27FC236}">
                <a16:creationId xmlns:a16="http://schemas.microsoft.com/office/drawing/2014/main" id="{55ADF506-4B11-4917-A19A-30C6FF57CD6C}"/>
              </a:ext>
            </a:extLst>
          </p:cNvPr>
          <p:cNvGraphicFramePr>
            <a:graphicFrameLocks noGrp="1"/>
          </p:cNvGraphicFramePr>
          <p:nvPr>
            <p:extLst/>
          </p:nvPr>
        </p:nvGraphicFramePr>
        <p:xfrm>
          <a:off x="5241042" y="3802675"/>
          <a:ext cx="606149" cy="277026"/>
        </p:xfrm>
        <a:graphic>
          <a:graphicData uri="http://schemas.openxmlformats.org/drawingml/2006/table">
            <a:tbl>
              <a:tblPr firstRow="1" bandRow="1">
                <a:tableStyleId>{5C22544A-7EE6-4342-B048-85BDC9FD1C3A}</a:tableStyleId>
              </a:tblPr>
              <a:tblGrid>
                <a:gridCol w="606149">
                  <a:extLst>
                    <a:ext uri="{9D8B030D-6E8A-4147-A177-3AD203B41FA5}">
                      <a16:colId xmlns:a16="http://schemas.microsoft.com/office/drawing/2014/main" val="20000"/>
                    </a:ext>
                  </a:extLst>
                </a:gridCol>
              </a:tblGrid>
              <a:tr h="277026">
                <a:tc>
                  <a:txBody>
                    <a:bodyPr/>
                    <a:lstStyle/>
                    <a:p>
                      <a:pPr algn="ctr"/>
                      <a:r>
                        <a:rPr lang="en-US" sz="1000" b="0" dirty="0">
                          <a:solidFill>
                            <a:schemeClr val="tx1"/>
                          </a:solidFill>
                        </a:rPr>
                        <a:t>Waste</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62" name="TextBox 61">
            <a:extLst>
              <a:ext uri="{FF2B5EF4-FFF2-40B4-BE49-F238E27FC236}">
                <a16:creationId xmlns:a16="http://schemas.microsoft.com/office/drawing/2014/main" id="{0FB9F741-942A-47AB-8151-4607C9D52E95}"/>
              </a:ext>
            </a:extLst>
          </p:cNvPr>
          <p:cNvSpPr txBox="1"/>
          <p:nvPr/>
        </p:nvSpPr>
        <p:spPr>
          <a:xfrm>
            <a:off x="5544116" y="3798352"/>
            <a:ext cx="1130597" cy="300082"/>
          </a:xfrm>
          <a:prstGeom prst="rect">
            <a:avLst/>
          </a:prstGeom>
          <a:noFill/>
        </p:spPr>
        <p:txBody>
          <a:bodyPr wrap="square" rtlCol="0">
            <a:spAutoFit/>
          </a:bodyPr>
          <a:lstStyle/>
          <a:p>
            <a:pPr algn="ctr"/>
            <a:r>
              <a:rPr lang="en-US" sz="1350" dirty="0"/>
              <a:t>32B</a:t>
            </a:r>
          </a:p>
        </p:txBody>
      </p:sp>
      <p:graphicFrame>
        <p:nvGraphicFramePr>
          <p:cNvPr id="56" name="Table 55">
            <a:extLst>
              <a:ext uri="{FF2B5EF4-FFF2-40B4-BE49-F238E27FC236}">
                <a16:creationId xmlns:a16="http://schemas.microsoft.com/office/drawing/2014/main" id="{94046F25-E83A-4E0F-98DF-50E9FBB75581}"/>
              </a:ext>
            </a:extLst>
          </p:cNvPr>
          <p:cNvGraphicFramePr>
            <a:graphicFrameLocks noGrp="1"/>
          </p:cNvGraphicFramePr>
          <p:nvPr>
            <p:extLst/>
          </p:nvPr>
        </p:nvGraphicFramePr>
        <p:xfrm>
          <a:off x="3633763" y="3806189"/>
          <a:ext cx="1607279" cy="272028"/>
        </p:xfrm>
        <a:graphic>
          <a:graphicData uri="http://schemas.openxmlformats.org/drawingml/2006/table">
            <a:tbl>
              <a:tblPr firstRow="1" bandRow="1">
                <a:tableStyleId>{5C22544A-7EE6-4342-B048-85BDC9FD1C3A}</a:tableStyleId>
              </a:tblPr>
              <a:tblGrid>
                <a:gridCol w="1607279">
                  <a:extLst>
                    <a:ext uri="{9D8B030D-6E8A-4147-A177-3AD203B41FA5}">
                      <a16:colId xmlns:a16="http://schemas.microsoft.com/office/drawing/2014/main" val="20000"/>
                    </a:ext>
                  </a:extLst>
                </a:gridCol>
              </a:tblGrid>
              <a:tr h="272028">
                <a:tc>
                  <a:txBody>
                    <a:bodyPr/>
                    <a:lstStyle/>
                    <a:p>
                      <a:pPr algn="ctr"/>
                      <a:r>
                        <a:rPr lang="en-US" sz="1000" b="0" dirty="0"/>
                        <a:t>24B</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64" name="Table 63">
            <a:extLst>
              <a:ext uri="{FF2B5EF4-FFF2-40B4-BE49-F238E27FC236}">
                <a16:creationId xmlns:a16="http://schemas.microsoft.com/office/drawing/2014/main" id="{3E342CB7-A4A9-4B1B-9E51-42C14D1EE114}"/>
              </a:ext>
            </a:extLst>
          </p:cNvPr>
          <p:cNvGraphicFramePr>
            <a:graphicFrameLocks noGrp="1"/>
          </p:cNvGraphicFramePr>
          <p:nvPr>
            <p:extLst>
              <p:ext uri="{D42A27DB-BD31-4B8C-83A1-F6EECF244321}">
                <p14:modId xmlns:p14="http://schemas.microsoft.com/office/powerpoint/2010/main" val="3122373203"/>
              </p:ext>
            </p:extLst>
          </p:nvPr>
        </p:nvGraphicFramePr>
        <p:xfrm>
          <a:off x="1863427" y="4918888"/>
          <a:ext cx="6651925" cy="283965"/>
        </p:xfrm>
        <a:graphic>
          <a:graphicData uri="http://schemas.openxmlformats.org/drawingml/2006/table">
            <a:tbl>
              <a:tblPr firstRow="1" bandRow="1">
                <a:tableStyleId>{5C22544A-7EE6-4342-B048-85BDC9FD1C3A}</a:tableStyleId>
              </a:tblPr>
              <a:tblGrid>
                <a:gridCol w="1330385">
                  <a:extLst>
                    <a:ext uri="{9D8B030D-6E8A-4147-A177-3AD203B41FA5}">
                      <a16:colId xmlns:a16="http://schemas.microsoft.com/office/drawing/2014/main" val="20000"/>
                    </a:ext>
                  </a:extLst>
                </a:gridCol>
                <a:gridCol w="1330385">
                  <a:extLst>
                    <a:ext uri="{9D8B030D-6E8A-4147-A177-3AD203B41FA5}">
                      <a16:colId xmlns:a16="http://schemas.microsoft.com/office/drawing/2014/main" val="1412616977"/>
                    </a:ext>
                  </a:extLst>
                </a:gridCol>
                <a:gridCol w="1330385">
                  <a:extLst>
                    <a:ext uri="{9D8B030D-6E8A-4147-A177-3AD203B41FA5}">
                      <a16:colId xmlns:a16="http://schemas.microsoft.com/office/drawing/2014/main" val="20001"/>
                    </a:ext>
                  </a:extLst>
                </a:gridCol>
                <a:gridCol w="1330385">
                  <a:extLst>
                    <a:ext uri="{9D8B030D-6E8A-4147-A177-3AD203B41FA5}">
                      <a16:colId xmlns:a16="http://schemas.microsoft.com/office/drawing/2014/main" val="551898133"/>
                    </a:ext>
                  </a:extLst>
                </a:gridCol>
                <a:gridCol w="1330385">
                  <a:extLst>
                    <a:ext uri="{9D8B030D-6E8A-4147-A177-3AD203B41FA5}">
                      <a16:colId xmlns:a16="http://schemas.microsoft.com/office/drawing/2014/main" val="3339272040"/>
                    </a:ext>
                  </a:extLst>
                </a:gridCol>
              </a:tblGrid>
              <a:tr h="283965">
                <a:tc>
                  <a:txBody>
                    <a:bodyPr/>
                    <a:lstStyle/>
                    <a:p>
                      <a:pPr algn="ctr"/>
                      <a:r>
                        <a:rPr lang="en-US" sz="1400" b="0" dirty="0">
                          <a:solidFill>
                            <a:schemeClr val="bg1"/>
                          </a:solidFill>
                        </a:rPr>
                        <a:t>32B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0" dirty="0">
                          <a:solidFill>
                            <a:schemeClr val="tx1"/>
                          </a:solidFill>
                        </a:rPr>
                        <a:t>W</a:t>
                      </a:r>
                      <a:r>
                        <a:rPr lang="en-US" altLang="zh-CN" sz="1400" b="0" dirty="0">
                          <a:solidFill>
                            <a:schemeClr val="tx1"/>
                          </a:solidFill>
                        </a:rPr>
                        <a:t>aste (32B)</a:t>
                      </a:r>
                      <a:endParaRPr lang="en-US" sz="14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0" dirty="0">
                          <a:solidFill>
                            <a:schemeClr val="bg1"/>
                          </a:solidFill>
                        </a:rPr>
                        <a:t>32B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0" dirty="0">
                          <a:solidFill>
                            <a:schemeClr val="bg1"/>
                          </a:solidFill>
                        </a:rPr>
                        <a:t>32B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0" dirty="0">
                          <a:solidFill>
                            <a:schemeClr val="tx1"/>
                          </a:solidFill>
                        </a:rPr>
                        <a:t>Waste (32B)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A29DC9D0-6A40-4EE9-8080-028C300D1E81}"/>
              </a:ext>
            </a:extLst>
          </p:cNvPr>
          <p:cNvSpPr/>
          <p:nvPr/>
        </p:nvSpPr>
        <p:spPr>
          <a:xfrm>
            <a:off x="4728290" y="4373983"/>
            <a:ext cx="1312411" cy="369332"/>
          </a:xfrm>
          <a:prstGeom prst="rect">
            <a:avLst/>
          </a:prstGeom>
        </p:spPr>
        <p:txBody>
          <a:bodyPr wrap="none">
            <a:spAutoFit/>
          </a:bodyPr>
          <a:lstStyle/>
          <a:p>
            <a:r>
              <a:rPr lang="en-US" dirty="0">
                <a:solidFill>
                  <a:srgbClr val="FF0000"/>
                </a:solidFill>
              </a:rPr>
              <a:t>64B request</a:t>
            </a:r>
          </a:p>
        </p:txBody>
      </p:sp>
      <p:pic>
        <p:nvPicPr>
          <p:cNvPr id="29" name="Graphic 28" descr="Sad Face with No Fill">
            <a:extLst>
              <a:ext uri="{FF2B5EF4-FFF2-40B4-BE49-F238E27FC236}">
                <a16:creationId xmlns:a16="http://schemas.microsoft.com/office/drawing/2014/main" id="{A8E285CE-7800-443E-9568-695CE5AD4E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5624" y="4365774"/>
            <a:ext cx="362666" cy="362666"/>
          </a:xfrm>
          <a:prstGeom prst="rect">
            <a:avLst/>
          </a:prstGeom>
        </p:spPr>
      </p:pic>
    </p:spTree>
    <p:extLst>
      <p:ext uri="{BB962C8B-B14F-4D97-AF65-F5344CB8AC3E}">
        <p14:creationId xmlns:p14="http://schemas.microsoft.com/office/powerpoint/2010/main" val="3282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2"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6D08-5AC4-44EE-9FBB-CCAF842C5451}"/>
              </a:ext>
            </a:extLst>
          </p:cNvPr>
          <p:cNvSpPr>
            <a:spLocks noGrp="1"/>
          </p:cNvSpPr>
          <p:nvPr>
            <p:ph type="title"/>
          </p:nvPr>
        </p:nvSpPr>
        <p:spPr/>
        <p:txBody>
          <a:bodyPr/>
          <a:lstStyle/>
          <a:p>
            <a:r>
              <a:rPr lang="en-US" dirty="0"/>
              <a:t>Motivation I</a:t>
            </a:r>
          </a:p>
        </p:txBody>
      </p:sp>
      <p:sp>
        <p:nvSpPr>
          <p:cNvPr id="3" name="Content Placeholder 2">
            <a:extLst>
              <a:ext uri="{FF2B5EF4-FFF2-40B4-BE49-F238E27FC236}">
                <a16:creationId xmlns:a16="http://schemas.microsoft.com/office/drawing/2014/main" id="{FD48B17F-414A-4025-8409-67E2CC78FBEF}"/>
              </a:ext>
            </a:extLst>
          </p:cNvPr>
          <p:cNvSpPr>
            <a:spLocks noGrp="1"/>
          </p:cNvSpPr>
          <p:nvPr>
            <p:ph idx="1"/>
          </p:nvPr>
        </p:nvSpPr>
        <p:spPr/>
        <p:txBody>
          <a:bodyPr/>
          <a:lstStyle/>
          <a:p>
            <a:r>
              <a:rPr lang="en-US" b="1" dirty="0"/>
              <a:t>Inefficient use of memory space </a:t>
            </a:r>
            <a:r>
              <a:rPr lang="en-US" dirty="0"/>
              <a:t>(cont.)</a:t>
            </a:r>
          </a:p>
          <a:p>
            <a:pPr lvl="1"/>
            <a:r>
              <a:rPr lang="en-US" sz="2100" dirty="0"/>
              <a:t>Fragmentation is a more severe issue for NVM as the process state is maintained, and not temporary.</a:t>
            </a:r>
          </a:p>
        </p:txBody>
      </p:sp>
      <p:sp>
        <p:nvSpPr>
          <p:cNvPr id="4" name="Slide Number Placeholder 3">
            <a:extLst>
              <a:ext uri="{FF2B5EF4-FFF2-40B4-BE49-F238E27FC236}">
                <a16:creationId xmlns:a16="http://schemas.microsoft.com/office/drawing/2014/main" id="{1B447302-7FCB-402F-8443-39A4B0002BF5}"/>
              </a:ext>
            </a:extLst>
          </p:cNvPr>
          <p:cNvSpPr>
            <a:spLocks noGrp="1"/>
          </p:cNvSpPr>
          <p:nvPr>
            <p:ph type="sldNum" sz="quarter" idx="12"/>
          </p:nvPr>
        </p:nvSpPr>
        <p:spPr/>
        <p:txBody>
          <a:bodyPr/>
          <a:lstStyle/>
          <a:p>
            <a:fld id="{48F405BB-1941-4A6B-9D98-D01FE7BE1B79}" type="slidenum">
              <a:rPr lang="en-US" smtClean="0"/>
              <a:t>37</a:t>
            </a:fld>
            <a:endParaRPr lang="en-US"/>
          </a:p>
        </p:txBody>
      </p:sp>
      <p:sp>
        <p:nvSpPr>
          <p:cNvPr id="8" name="Rectangle 7">
            <a:extLst>
              <a:ext uri="{FF2B5EF4-FFF2-40B4-BE49-F238E27FC236}">
                <a16:creationId xmlns:a16="http://schemas.microsoft.com/office/drawing/2014/main" id="{C60306AF-E89F-4B3E-8CC0-E3BA3EEFDCA3}"/>
              </a:ext>
            </a:extLst>
          </p:cNvPr>
          <p:cNvSpPr/>
          <p:nvPr/>
        </p:nvSpPr>
        <p:spPr>
          <a:xfrm>
            <a:off x="1182237" y="3520270"/>
            <a:ext cx="2845559" cy="3582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nvGrpSpPr>
          <p:cNvPr id="23" name="Group 22">
            <a:extLst>
              <a:ext uri="{FF2B5EF4-FFF2-40B4-BE49-F238E27FC236}">
                <a16:creationId xmlns:a16="http://schemas.microsoft.com/office/drawing/2014/main" id="{E78EFBF8-38D0-467C-83CD-AAE8F121FF03}"/>
              </a:ext>
            </a:extLst>
          </p:cNvPr>
          <p:cNvGrpSpPr/>
          <p:nvPr/>
        </p:nvGrpSpPr>
        <p:grpSpPr>
          <a:xfrm>
            <a:off x="1233416" y="2609280"/>
            <a:ext cx="2743200" cy="1269243"/>
            <a:chOff x="1644555" y="3098040"/>
            <a:chExt cx="3657600" cy="1692324"/>
          </a:xfrm>
        </p:grpSpPr>
        <p:sp>
          <p:nvSpPr>
            <p:cNvPr id="10" name="Rectangle 9">
              <a:extLst>
                <a:ext uri="{FF2B5EF4-FFF2-40B4-BE49-F238E27FC236}">
                  <a16:creationId xmlns:a16="http://schemas.microsoft.com/office/drawing/2014/main" id="{A32FFCE9-3A58-40FC-9E07-DF8084441489}"/>
                </a:ext>
              </a:extLst>
            </p:cNvPr>
            <p:cNvSpPr/>
            <p:nvPr/>
          </p:nvSpPr>
          <p:spPr>
            <a:xfrm>
              <a:off x="1862919" y="4312693"/>
              <a:ext cx="191069"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D4DB4200-0F57-432B-890C-EB2D0ECDEEA1}"/>
                </a:ext>
              </a:extLst>
            </p:cNvPr>
            <p:cNvSpPr/>
            <p:nvPr/>
          </p:nvSpPr>
          <p:spPr>
            <a:xfrm>
              <a:off x="2417928" y="4312692"/>
              <a:ext cx="434454"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4FD9170F-86AF-45A6-AFA9-9210BEF58799}"/>
                </a:ext>
              </a:extLst>
            </p:cNvPr>
            <p:cNvSpPr/>
            <p:nvPr/>
          </p:nvSpPr>
          <p:spPr>
            <a:xfrm>
              <a:off x="3894161" y="4312691"/>
              <a:ext cx="234287"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3BCEFC5-3306-44E5-864E-3983FA7178AE}"/>
                </a:ext>
              </a:extLst>
            </p:cNvPr>
            <p:cNvSpPr/>
            <p:nvPr/>
          </p:nvSpPr>
          <p:spPr>
            <a:xfrm>
              <a:off x="1644555" y="3098040"/>
              <a:ext cx="3657600" cy="1160061"/>
            </a:xfrm>
            <a:prstGeom prst="rect">
              <a:avLst/>
            </a:prstGeom>
            <a:gradFill>
              <a:gsLst>
                <a:gs pos="0">
                  <a:schemeClr val="accent5">
                    <a:lumMod val="110000"/>
                    <a:satMod val="105000"/>
                    <a:tint val="67000"/>
                    <a:alpha val="80000"/>
                  </a:schemeClr>
                </a:gs>
                <a:gs pos="50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grpSp>
      <p:sp>
        <p:nvSpPr>
          <p:cNvPr id="39" name="Rectangle 38">
            <a:extLst>
              <a:ext uri="{FF2B5EF4-FFF2-40B4-BE49-F238E27FC236}">
                <a16:creationId xmlns:a16="http://schemas.microsoft.com/office/drawing/2014/main" id="{2D1DE3CE-CB44-4F06-9C76-F4C77F1CB66D}"/>
              </a:ext>
            </a:extLst>
          </p:cNvPr>
          <p:cNvSpPr/>
          <p:nvPr/>
        </p:nvSpPr>
        <p:spPr>
          <a:xfrm>
            <a:off x="5196385" y="3520264"/>
            <a:ext cx="2845559" cy="3582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nvGrpSpPr>
          <p:cNvPr id="35" name="Group 34">
            <a:extLst>
              <a:ext uri="{FF2B5EF4-FFF2-40B4-BE49-F238E27FC236}">
                <a16:creationId xmlns:a16="http://schemas.microsoft.com/office/drawing/2014/main" id="{109F8094-81CE-445C-96FC-0695B5B7B4ED}"/>
              </a:ext>
            </a:extLst>
          </p:cNvPr>
          <p:cNvGrpSpPr/>
          <p:nvPr/>
        </p:nvGrpSpPr>
        <p:grpSpPr>
          <a:xfrm>
            <a:off x="5411337" y="3520263"/>
            <a:ext cx="1699147" cy="358255"/>
            <a:chOff x="7215116" y="4312683"/>
            <a:chExt cx="2265529" cy="477673"/>
          </a:xfrm>
        </p:grpSpPr>
        <p:sp>
          <p:nvSpPr>
            <p:cNvPr id="40" name="Rectangle 39">
              <a:extLst>
                <a:ext uri="{FF2B5EF4-FFF2-40B4-BE49-F238E27FC236}">
                  <a16:creationId xmlns:a16="http://schemas.microsoft.com/office/drawing/2014/main" id="{00185668-ED5E-4853-B5D1-F1387102B7EC}"/>
                </a:ext>
              </a:extLst>
            </p:cNvPr>
            <p:cNvSpPr/>
            <p:nvPr/>
          </p:nvSpPr>
          <p:spPr>
            <a:xfrm>
              <a:off x="7215116" y="4312685"/>
              <a:ext cx="191069"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8790FFE6-C39C-42EF-816B-DF8F0BE929F5}"/>
                </a:ext>
              </a:extLst>
            </p:cNvPr>
            <p:cNvSpPr/>
            <p:nvPr/>
          </p:nvSpPr>
          <p:spPr>
            <a:xfrm>
              <a:off x="7770125" y="4312684"/>
              <a:ext cx="434454"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EEFC0B85-39B4-4282-918C-E6D9B61F003C}"/>
                </a:ext>
              </a:extLst>
            </p:cNvPr>
            <p:cNvSpPr/>
            <p:nvPr/>
          </p:nvSpPr>
          <p:spPr>
            <a:xfrm>
              <a:off x="9246358" y="4312683"/>
              <a:ext cx="234287" cy="477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3" name="Rectangle 42">
            <a:extLst>
              <a:ext uri="{FF2B5EF4-FFF2-40B4-BE49-F238E27FC236}">
                <a16:creationId xmlns:a16="http://schemas.microsoft.com/office/drawing/2014/main" id="{CD94ABC9-B4F5-493A-A47E-C21EE8AD9544}"/>
              </a:ext>
            </a:extLst>
          </p:cNvPr>
          <p:cNvSpPr/>
          <p:nvPr/>
        </p:nvSpPr>
        <p:spPr>
          <a:xfrm>
            <a:off x="5247564" y="2609274"/>
            <a:ext cx="2743200" cy="870046"/>
          </a:xfrm>
          <a:prstGeom prst="rect">
            <a:avLst/>
          </a:prstGeom>
          <a:gradFill>
            <a:gsLst>
              <a:gs pos="0">
                <a:schemeClr val="accent5">
                  <a:lumMod val="110000"/>
                  <a:satMod val="105000"/>
                  <a:tint val="67000"/>
                  <a:alpha val="80000"/>
                </a:schemeClr>
              </a:gs>
              <a:gs pos="50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grpSp>
        <p:nvGrpSpPr>
          <p:cNvPr id="50" name="Group 49">
            <a:extLst>
              <a:ext uri="{FF2B5EF4-FFF2-40B4-BE49-F238E27FC236}">
                <a16:creationId xmlns:a16="http://schemas.microsoft.com/office/drawing/2014/main" id="{77AC5BD1-DC46-45F7-9398-78B344053CA2}"/>
              </a:ext>
            </a:extLst>
          </p:cNvPr>
          <p:cNvGrpSpPr/>
          <p:nvPr/>
        </p:nvGrpSpPr>
        <p:grpSpPr>
          <a:xfrm>
            <a:off x="5684292" y="3520261"/>
            <a:ext cx="2055695" cy="358254"/>
            <a:chOff x="7579056" y="4312681"/>
            <a:chExt cx="2740926" cy="477672"/>
          </a:xfrm>
        </p:grpSpPr>
        <p:sp>
          <p:nvSpPr>
            <p:cNvPr id="44" name="Rectangle 43">
              <a:extLst>
                <a:ext uri="{FF2B5EF4-FFF2-40B4-BE49-F238E27FC236}">
                  <a16:creationId xmlns:a16="http://schemas.microsoft.com/office/drawing/2014/main" id="{4BF0C2EC-FCA1-411D-8B06-6A178445370D}"/>
                </a:ext>
              </a:extLst>
            </p:cNvPr>
            <p:cNvSpPr/>
            <p:nvPr/>
          </p:nvSpPr>
          <p:spPr>
            <a:xfrm>
              <a:off x="7579056" y="4312682"/>
              <a:ext cx="191069"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6"/>
                </a:solidFill>
              </a:endParaRPr>
            </a:p>
          </p:txBody>
        </p:sp>
        <p:sp>
          <p:nvSpPr>
            <p:cNvPr id="45" name="Rectangle 44">
              <a:extLst>
                <a:ext uri="{FF2B5EF4-FFF2-40B4-BE49-F238E27FC236}">
                  <a16:creationId xmlns:a16="http://schemas.microsoft.com/office/drawing/2014/main" id="{2192F3EC-DAC9-4969-B468-5AADBB6981E8}"/>
                </a:ext>
              </a:extLst>
            </p:cNvPr>
            <p:cNvSpPr/>
            <p:nvPr/>
          </p:nvSpPr>
          <p:spPr>
            <a:xfrm>
              <a:off x="9012070" y="4312682"/>
              <a:ext cx="234287"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1FB42A22-2F5F-4553-BDB4-3797E6EFC95D}"/>
                </a:ext>
              </a:extLst>
            </p:cNvPr>
            <p:cNvSpPr/>
            <p:nvPr/>
          </p:nvSpPr>
          <p:spPr>
            <a:xfrm>
              <a:off x="9885528" y="4312681"/>
              <a:ext cx="434454"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1">
            <a:extLst>
              <a:ext uri="{FF2B5EF4-FFF2-40B4-BE49-F238E27FC236}">
                <a16:creationId xmlns:a16="http://schemas.microsoft.com/office/drawing/2014/main" id="{239A391E-E773-471C-A96F-71270DE21A47}"/>
              </a:ext>
            </a:extLst>
          </p:cNvPr>
          <p:cNvGrpSpPr/>
          <p:nvPr/>
        </p:nvGrpSpPr>
        <p:grpSpPr>
          <a:xfrm>
            <a:off x="5348216" y="3520258"/>
            <a:ext cx="2567486" cy="358256"/>
            <a:chOff x="7130954" y="4312677"/>
            <a:chExt cx="3423315" cy="477674"/>
          </a:xfrm>
        </p:grpSpPr>
        <p:sp>
          <p:nvSpPr>
            <p:cNvPr id="47" name="Rectangle 46">
              <a:extLst>
                <a:ext uri="{FF2B5EF4-FFF2-40B4-BE49-F238E27FC236}">
                  <a16:creationId xmlns:a16="http://schemas.microsoft.com/office/drawing/2014/main" id="{0418A769-CB51-46C8-98B7-B6221113C673}"/>
                </a:ext>
              </a:extLst>
            </p:cNvPr>
            <p:cNvSpPr/>
            <p:nvPr/>
          </p:nvSpPr>
          <p:spPr>
            <a:xfrm>
              <a:off x="7130954" y="4312680"/>
              <a:ext cx="86436"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92A82D01-1405-47D1-B08C-F3D88550E7A5}"/>
                </a:ext>
              </a:extLst>
            </p:cNvPr>
            <p:cNvSpPr/>
            <p:nvPr/>
          </p:nvSpPr>
          <p:spPr>
            <a:xfrm>
              <a:off x="8204579" y="4312679"/>
              <a:ext cx="434454"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9DA96D53-9017-49D8-8828-E5F4C1B0ECED}"/>
                </a:ext>
              </a:extLst>
            </p:cNvPr>
            <p:cNvSpPr/>
            <p:nvPr/>
          </p:nvSpPr>
          <p:spPr>
            <a:xfrm>
              <a:off x="10319982" y="4312677"/>
              <a:ext cx="234287"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9" name="Rectangle 18">
            <a:extLst>
              <a:ext uri="{FF2B5EF4-FFF2-40B4-BE49-F238E27FC236}">
                <a16:creationId xmlns:a16="http://schemas.microsoft.com/office/drawing/2014/main" id="{D333369F-B81B-4BCC-A846-D36368BC4847}"/>
              </a:ext>
            </a:extLst>
          </p:cNvPr>
          <p:cNvSpPr/>
          <p:nvPr/>
        </p:nvSpPr>
        <p:spPr>
          <a:xfrm>
            <a:off x="2237007" y="3979721"/>
            <a:ext cx="782587" cy="369332"/>
          </a:xfrm>
          <a:prstGeom prst="rect">
            <a:avLst/>
          </a:prstGeom>
        </p:spPr>
        <p:txBody>
          <a:bodyPr wrap="none">
            <a:spAutoFit/>
          </a:bodyPr>
          <a:lstStyle/>
          <a:p>
            <a:r>
              <a:rPr lang="en-US" dirty="0"/>
              <a:t>DRAM</a:t>
            </a:r>
          </a:p>
        </p:txBody>
      </p:sp>
      <p:sp>
        <p:nvSpPr>
          <p:cNvPr id="51" name="Rectangle 50">
            <a:extLst>
              <a:ext uri="{FF2B5EF4-FFF2-40B4-BE49-F238E27FC236}">
                <a16:creationId xmlns:a16="http://schemas.microsoft.com/office/drawing/2014/main" id="{09A030F0-2619-48C9-95B9-07E07FADDF57}"/>
              </a:ext>
            </a:extLst>
          </p:cNvPr>
          <p:cNvSpPr/>
          <p:nvPr/>
        </p:nvSpPr>
        <p:spPr>
          <a:xfrm>
            <a:off x="6212683" y="3979715"/>
            <a:ext cx="859531" cy="369332"/>
          </a:xfrm>
          <a:prstGeom prst="rect">
            <a:avLst/>
          </a:prstGeom>
        </p:spPr>
        <p:txBody>
          <a:bodyPr wrap="none">
            <a:spAutoFit/>
          </a:bodyPr>
          <a:lstStyle/>
          <a:p>
            <a:r>
              <a:rPr lang="en-US" dirty="0"/>
              <a:t>NVMM</a:t>
            </a:r>
          </a:p>
        </p:txBody>
      </p:sp>
      <p:grpSp>
        <p:nvGrpSpPr>
          <p:cNvPr id="25" name="Group 24">
            <a:extLst>
              <a:ext uri="{FF2B5EF4-FFF2-40B4-BE49-F238E27FC236}">
                <a16:creationId xmlns:a16="http://schemas.microsoft.com/office/drawing/2014/main" id="{72BEE01A-794D-4082-A36A-05F82333ED75}"/>
              </a:ext>
            </a:extLst>
          </p:cNvPr>
          <p:cNvGrpSpPr/>
          <p:nvPr/>
        </p:nvGrpSpPr>
        <p:grpSpPr>
          <a:xfrm>
            <a:off x="1233416" y="2609273"/>
            <a:ext cx="2743200" cy="1269248"/>
            <a:chOff x="1644555" y="3098031"/>
            <a:chExt cx="3657600" cy="1692330"/>
          </a:xfrm>
        </p:grpSpPr>
        <p:sp>
          <p:nvSpPr>
            <p:cNvPr id="30" name="Rectangle 29">
              <a:extLst>
                <a:ext uri="{FF2B5EF4-FFF2-40B4-BE49-F238E27FC236}">
                  <a16:creationId xmlns:a16="http://schemas.microsoft.com/office/drawing/2014/main" id="{D648B7DC-9F2C-4C06-8975-06A500F7E362}"/>
                </a:ext>
              </a:extLst>
            </p:cNvPr>
            <p:cNvSpPr/>
            <p:nvPr/>
          </p:nvSpPr>
          <p:spPr>
            <a:xfrm>
              <a:off x="2226859" y="4312690"/>
              <a:ext cx="191069"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6"/>
                </a:solidFill>
              </a:endParaRPr>
            </a:p>
          </p:txBody>
        </p:sp>
        <p:sp>
          <p:nvSpPr>
            <p:cNvPr id="32" name="Rectangle 31">
              <a:extLst>
                <a:ext uri="{FF2B5EF4-FFF2-40B4-BE49-F238E27FC236}">
                  <a16:creationId xmlns:a16="http://schemas.microsoft.com/office/drawing/2014/main" id="{C1033198-F9DD-4E03-8424-468926FA4BA9}"/>
                </a:ext>
              </a:extLst>
            </p:cNvPr>
            <p:cNvSpPr/>
            <p:nvPr/>
          </p:nvSpPr>
          <p:spPr>
            <a:xfrm>
              <a:off x="3659873" y="4312690"/>
              <a:ext cx="234287"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C11DDD64-465C-4778-AA5C-3EEB3020B37A}"/>
                </a:ext>
              </a:extLst>
            </p:cNvPr>
            <p:cNvSpPr/>
            <p:nvPr/>
          </p:nvSpPr>
          <p:spPr>
            <a:xfrm>
              <a:off x="4533331" y="4312689"/>
              <a:ext cx="434454" cy="4776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B01ECBBD-2395-4513-A47D-8D853FB46B59}"/>
                </a:ext>
              </a:extLst>
            </p:cNvPr>
            <p:cNvSpPr/>
            <p:nvPr/>
          </p:nvSpPr>
          <p:spPr>
            <a:xfrm>
              <a:off x="1644555" y="3098031"/>
              <a:ext cx="3657600" cy="1160061"/>
            </a:xfrm>
            <a:prstGeom prst="rect">
              <a:avLst/>
            </a:prstGeom>
            <a:solidFill>
              <a:schemeClr val="accent6"/>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grpSp>
      <p:grpSp>
        <p:nvGrpSpPr>
          <p:cNvPr id="26" name="Group 25">
            <a:extLst>
              <a:ext uri="{FF2B5EF4-FFF2-40B4-BE49-F238E27FC236}">
                <a16:creationId xmlns:a16="http://schemas.microsoft.com/office/drawing/2014/main" id="{DA1821D0-5516-4E93-A165-04404A0CCBD5}"/>
              </a:ext>
            </a:extLst>
          </p:cNvPr>
          <p:cNvGrpSpPr/>
          <p:nvPr/>
        </p:nvGrpSpPr>
        <p:grpSpPr>
          <a:xfrm>
            <a:off x="1231710" y="2609273"/>
            <a:ext cx="2743200" cy="1269247"/>
            <a:chOff x="1642280" y="3098030"/>
            <a:chExt cx="3657600" cy="1692329"/>
          </a:xfrm>
        </p:grpSpPr>
        <p:sp>
          <p:nvSpPr>
            <p:cNvPr id="36" name="Rectangle 35">
              <a:extLst>
                <a:ext uri="{FF2B5EF4-FFF2-40B4-BE49-F238E27FC236}">
                  <a16:creationId xmlns:a16="http://schemas.microsoft.com/office/drawing/2014/main" id="{883BFA15-1768-4BAB-9901-9C018B8F19BE}"/>
                </a:ext>
              </a:extLst>
            </p:cNvPr>
            <p:cNvSpPr/>
            <p:nvPr/>
          </p:nvSpPr>
          <p:spPr>
            <a:xfrm>
              <a:off x="1778757" y="4312688"/>
              <a:ext cx="86436"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23F09076-BC8A-4233-8F72-7DC0097FDF43}"/>
                </a:ext>
              </a:extLst>
            </p:cNvPr>
            <p:cNvSpPr/>
            <p:nvPr/>
          </p:nvSpPr>
          <p:spPr>
            <a:xfrm>
              <a:off x="2852382" y="4312687"/>
              <a:ext cx="434454"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9A29EBFF-D5DC-48B4-B50C-234CA903DF75}"/>
                </a:ext>
              </a:extLst>
            </p:cNvPr>
            <p:cNvSpPr/>
            <p:nvPr/>
          </p:nvSpPr>
          <p:spPr>
            <a:xfrm>
              <a:off x="4967785" y="4312685"/>
              <a:ext cx="234287" cy="47767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16A5F464-251E-46D7-BBA5-3155606D7C9A}"/>
                </a:ext>
              </a:extLst>
            </p:cNvPr>
            <p:cNvSpPr/>
            <p:nvPr/>
          </p:nvSpPr>
          <p:spPr>
            <a:xfrm>
              <a:off x="1642280" y="3098030"/>
              <a:ext cx="3657600" cy="1160061"/>
            </a:xfrm>
            <a:prstGeom prst="rect">
              <a:avLst/>
            </a:prstGeom>
            <a:solidFill>
              <a:schemeClr val="accent2"/>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grpSp>
      <p:sp>
        <p:nvSpPr>
          <p:cNvPr id="58" name="Rectangle 57">
            <a:extLst>
              <a:ext uri="{FF2B5EF4-FFF2-40B4-BE49-F238E27FC236}">
                <a16:creationId xmlns:a16="http://schemas.microsoft.com/office/drawing/2014/main" id="{C8342EDD-5CCF-4C66-8536-5E36E8C12AAD}"/>
              </a:ext>
            </a:extLst>
          </p:cNvPr>
          <p:cNvSpPr/>
          <p:nvPr/>
        </p:nvSpPr>
        <p:spPr>
          <a:xfrm>
            <a:off x="5245858" y="2607377"/>
            <a:ext cx="2743200" cy="870046"/>
          </a:xfrm>
          <a:prstGeom prst="rect">
            <a:avLst/>
          </a:prstGeom>
          <a:solidFill>
            <a:schemeClr val="accent6"/>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sp>
        <p:nvSpPr>
          <p:cNvPr id="60" name="Rectangle 59">
            <a:extLst>
              <a:ext uri="{FF2B5EF4-FFF2-40B4-BE49-F238E27FC236}">
                <a16:creationId xmlns:a16="http://schemas.microsoft.com/office/drawing/2014/main" id="{ED73D0FC-BF23-4CB6-9FBB-6AA443B1AA95}"/>
              </a:ext>
            </a:extLst>
          </p:cNvPr>
          <p:cNvSpPr/>
          <p:nvPr/>
        </p:nvSpPr>
        <p:spPr>
          <a:xfrm>
            <a:off x="5245858" y="2608535"/>
            <a:ext cx="2743200" cy="870046"/>
          </a:xfrm>
          <a:prstGeom prst="rect">
            <a:avLst/>
          </a:prstGeom>
          <a:solidFill>
            <a:schemeClr val="accent2"/>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process</a:t>
            </a:r>
          </a:p>
        </p:txBody>
      </p:sp>
    </p:spTree>
    <p:extLst>
      <p:ext uri="{BB962C8B-B14F-4D97-AF65-F5344CB8AC3E}">
        <p14:creationId xmlns:p14="http://schemas.microsoft.com/office/powerpoint/2010/main" val="49435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childTnLst>
                          </p:cTn>
                        </p:par>
                        <p:par>
                          <p:cTn id="8" fill="hold">
                            <p:stCondLst>
                              <p:cond delay="750"/>
                            </p:stCondLst>
                            <p:childTnLst>
                              <p:par>
                                <p:cTn id="9" presetID="22" presetClass="exit" presetSubtype="8" fill="hold" nodeType="afterEffect">
                                  <p:stCondLst>
                                    <p:cond delay="0"/>
                                  </p:stCondLst>
                                  <p:childTnLst>
                                    <p:animEffect transition="out" filter="wipe(left)">
                                      <p:cBhvr>
                                        <p:cTn id="10" dur="750"/>
                                        <p:tgtEl>
                                          <p:spTgt spid="23"/>
                                        </p:tgtEl>
                                      </p:cBhvr>
                                    </p:animEffect>
                                    <p:set>
                                      <p:cBhvr>
                                        <p:cTn id="11" dur="1" fill="hold">
                                          <p:stCondLst>
                                            <p:cond delay="749"/>
                                          </p:stCondLst>
                                        </p:cTn>
                                        <p:tgtEl>
                                          <p:spTgt spid="23"/>
                                        </p:tgtEl>
                                        <p:attrNameLst>
                                          <p:attrName>style.visibility</p:attrName>
                                        </p:attrNameLst>
                                      </p:cBhvr>
                                      <p:to>
                                        <p:strVal val="hidden"/>
                                      </p:to>
                                    </p:se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750"/>
                                        <p:tgtEl>
                                          <p:spTgt spid="25"/>
                                        </p:tgtEl>
                                      </p:cBhvr>
                                    </p:animEffect>
                                  </p:childTnLst>
                                </p:cTn>
                              </p:par>
                            </p:childTnLst>
                          </p:cTn>
                        </p:par>
                        <p:par>
                          <p:cTn id="16" fill="hold">
                            <p:stCondLst>
                              <p:cond delay="2250"/>
                            </p:stCondLst>
                            <p:childTnLst>
                              <p:par>
                                <p:cTn id="17" presetID="22" presetClass="exit" presetSubtype="8" fill="hold" nodeType="afterEffect">
                                  <p:stCondLst>
                                    <p:cond delay="0"/>
                                  </p:stCondLst>
                                  <p:childTnLst>
                                    <p:animEffect transition="out" filter="wipe(left)">
                                      <p:cBhvr>
                                        <p:cTn id="18" dur="750"/>
                                        <p:tgtEl>
                                          <p:spTgt spid="25"/>
                                        </p:tgtEl>
                                      </p:cBhvr>
                                    </p:animEffect>
                                    <p:set>
                                      <p:cBhvr>
                                        <p:cTn id="19" dur="1" fill="hold">
                                          <p:stCondLst>
                                            <p:cond delay="749"/>
                                          </p:stCondLst>
                                        </p:cTn>
                                        <p:tgtEl>
                                          <p:spTgt spid="25"/>
                                        </p:tgtEl>
                                        <p:attrNameLst>
                                          <p:attrName>style.visibility</p:attrName>
                                        </p:attrNameLst>
                                      </p:cBhvr>
                                      <p:to>
                                        <p:strVal val="hidden"/>
                                      </p:to>
                                    </p:se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75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75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750"/>
                                        <p:tgtEl>
                                          <p:spTgt spid="43"/>
                                        </p:tgtEl>
                                      </p:cBhvr>
                                    </p:animEffect>
                                  </p:childTnLst>
                                </p:cTn>
                              </p:par>
                            </p:childTnLst>
                          </p:cTn>
                        </p:par>
                        <p:par>
                          <p:cTn id="32" fill="hold">
                            <p:stCondLst>
                              <p:cond delay="750"/>
                            </p:stCondLst>
                            <p:childTnLst>
                              <p:par>
                                <p:cTn id="33" presetID="22" presetClass="exit" presetSubtype="8" fill="hold" grpId="1" nodeType="afterEffect">
                                  <p:stCondLst>
                                    <p:cond delay="0"/>
                                  </p:stCondLst>
                                  <p:childTnLst>
                                    <p:animEffect transition="out" filter="wipe(left)">
                                      <p:cBhvr>
                                        <p:cTn id="34" dur="750"/>
                                        <p:tgtEl>
                                          <p:spTgt spid="43"/>
                                        </p:tgtEl>
                                      </p:cBhvr>
                                    </p:animEffect>
                                    <p:set>
                                      <p:cBhvr>
                                        <p:cTn id="35" dur="1" fill="hold">
                                          <p:stCondLst>
                                            <p:cond delay="749"/>
                                          </p:stCondLst>
                                        </p:cTn>
                                        <p:tgtEl>
                                          <p:spTgt spid="43"/>
                                        </p:tgtEl>
                                        <p:attrNameLst>
                                          <p:attrName>style.visibility</p:attrName>
                                        </p:attrNameLst>
                                      </p:cBhvr>
                                      <p:to>
                                        <p:strVal val="hidden"/>
                                      </p:to>
                                    </p:se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750"/>
                                        <p:tgtEl>
                                          <p:spTgt spid="5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750"/>
                                        <p:tgtEl>
                                          <p:spTgt spid="58"/>
                                        </p:tgtEl>
                                      </p:cBhvr>
                                    </p:animEffect>
                                  </p:childTnLst>
                                </p:cTn>
                              </p:par>
                            </p:childTnLst>
                          </p:cTn>
                        </p:par>
                        <p:par>
                          <p:cTn id="43" fill="hold">
                            <p:stCondLst>
                              <p:cond delay="2250"/>
                            </p:stCondLst>
                            <p:childTnLst>
                              <p:par>
                                <p:cTn id="44" presetID="22" presetClass="exit" presetSubtype="8" fill="hold" grpId="1" nodeType="afterEffect">
                                  <p:stCondLst>
                                    <p:cond delay="0"/>
                                  </p:stCondLst>
                                  <p:childTnLst>
                                    <p:animEffect transition="out" filter="wipe(left)">
                                      <p:cBhvr>
                                        <p:cTn id="45" dur="750"/>
                                        <p:tgtEl>
                                          <p:spTgt spid="58"/>
                                        </p:tgtEl>
                                      </p:cBhvr>
                                    </p:animEffect>
                                    <p:set>
                                      <p:cBhvr>
                                        <p:cTn id="46" dur="1" fill="hold">
                                          <p:stCondLst>
                                            <p:cond delay="749"/>
                                          </p:stCondLst>
                                        </p:cTn>
                                        <p:tgtEl>
                                          <p:spTgt spid="58"/>
                                        </p:tgtEl>
                                        <p:attrNameLst>
                                          <p:attrName>style.visibility</p:attrName>
                                        </p:attrNameLst>
                                      </p:cBhvr>
                                      <p:to>
                                        <p:strVal val="hidden"/>
                                      </p:to>
                                    </p:se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750"/>
                                        <p:tgtEl>
                                          <p:spTgt spid="5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750"/>
                                        <p:tgtEl>
                                          <p:spTgt spid="60"/>
                                        </p:tgtEl>
                                      </p:cBhvr>
                                    </p:animEffect>
                                  </p:childTnLst>
                                </p:cTn>
                              </p:par>
                            </p:childTnLst>
                          </p:cTn>
                        </p:par>
                        <p:par>
                          <p:cTn id="54" fill="hold">
                            <p:stCondLst>
                              <p:cond delay="3750"/>
                            </p:stCondLst>
                            <p:childTnLst>
                              <p:par>
                                <p:cTn id="55" presetID="22" presetClass="exit" presetSubtype="8" fill="hold" grpId="1" nodeType="afterEffect">
                                  <p:stCondLst>
                                    <p:cond delay="0"/>
                                  </p:stCondLst>
                                  <p:childTnLst>
                                    <p:animEffect transition="out" filter="wipe(left)">
                                      <p:cBhvr>
                                        <p:cTn id="56" dur="750"/>
                                        <p:tgtEl>
                                          <p:spTgt spid="60"/>
                                        </p:tgtEl>
                                      </p:cBhvr>
                                    </p:animEffect>
                                    <p:set>
                                      <p:cBhvr>
                                        <p:cTn id="57" dur="1" fill="hold">
                                          <p:stCondLst>
                                            <p:cond delay="74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58" grpId="0" animBg="1"/>
      <p:bldP spid="58" grpId="1" animBg="1"/>
      <p:bldP spid="60" grpId="0" animBg="1"/>
      <p:bldP spid="6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D0715C-1FAD-46EA-9467-EFDE85DC6494}"/>
              </a:ext>
            </a:extLst>
          </p:cNvPr>
          <p:cNvGrpSpPr/>
          <p:nvPr/>
        </p:nvGrpSpPr>
        <p:grpSpPr>
          <a:xfrm>
            <a:off x="4764775" y="2755825"/>
            <a:ext cx="3848669" cy="1859678"/>
            <a:chOff x="6353033" y="3293432"/>
            <a:chExt cx="5131558" cy="2479571"/>
          </a:xfrm>
        </p:grpSpPr>
        <p:sp>
          <p:nvSpPr>
            <p:cNvPr id="8" name="TextBox 7">
              <a:extLst>
                <a:ext uri="{FF2B5EF4-FFF2-40B4-BE49-F238E27FC236}">
                  <a16:creationId xmlns:a16="http://schemas.microsoft.com/office/drawing/2014/main" id="{F9512351-9190-497F-8FEF-7CB5635EBBB4}"/>
                </a:ext>
              </a:extLst>
            </p:cNvPr>
            <p:cNvSpPr txBox="1"/>
            <p:nvPr/>
          </p:nvSpPr>
          <p:spPr>
            <a:xfrm>
              <a:off x="6481492" y="3408635"/>
              <a:ext cx="1336717" cy="492443"/>
            </a:xfrm>
            <a:prstGeom prst="rect">
              <a:avLst/>
            </a:prstGeom>
            <a:noFill/>
          </p:spPr>
          <p:txBody>
            <a:bodyPr wrap="square" rtlCol="0">
              <a:spAutoFit/>
            </a:bodyPr>
            <a:lstStyle/>
            <a:p>
              <a:r>
                <a:rPr lang="en-US" dirty="0"/>
                <a:t>NVMM</a:t>
              </a:r>
            </a:p>
          </p:txBody>
        </p:sp>
        <p:sp>
          <p:nvSpPr>
            <p:cNvPr id="10" name="Rectangle 10">
              <a:extLst>
                <a:ext uri="{FF2B5EF4-FFF2-40B4-BE49-F238E27FC236}">
                  <a16:creationId xmlns:a16="http://schemas.microsoft.com/office/drawing/2014/main" id="{3EBE2EEA-8191-4957-AB60-FD3BA939D93E}"/>
                </a:ext>
              </a:extLst>
            </p:cNvPr>
            <p:cNvSpPr/>
            <p:nvPr/>
          </p:nvSpPr>
          <p:spPr>
            <a:xfrm>
              <a:off x="7929529" y="3408635"/>
              <a:ext cx="3424271" cy="2231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Home</a:t>
              </a:r>
            </a:p>
          </p:txBody>
        </p:sp>
        <p:sp>
          <p:nvSpPr>
            <p:cNvPr id="13" name="TextBox 12">
              <a:extLst>
                <a:ext uri="{FF2B5EF4-FFF2-40B4-BE49-F238E27FC236}">
                  <a16:creationId xmlns:a16="http://schemas.microsoft.com/office/drawing/2014/main" id="{1DD1F7F2-E45A-4A49-8972-9DB3C6000580}"/>
                </a:ext>
              </a:extLst>
            </p:cNvPr>
            <p:cNvSpPr txBox="1"/>
            <p:nvPr/>
          </p:nvSpPr>
          <p:spPr>
            <a:xfrm>
              <a:off x="9160681" y="4100316"/>
              <a:ext cx="402336" cy="492443"/>
            </a:xfrm>
            <a:prstGeom prst="rect">
              <a:avLst/>
            </a:prstGeom>
            <a:solidFill>
              <a:schemeClr val="accent6"/>
            </a:solidFill>
            <a:ln>
              <a:solidFill>
                <a:schemeClr val="tx1"/>
              </a:solidFill>
            </a:ln>
          </p:spPr>
          <p:txBody>
            <a:bodyPr wrap="square" rtlCol="0">
              <a:spAutoFit/>
            </a:bodyPr>
            <a:lstStyle/>
            <a:p>
              <a:pPr algn="ctr"/>
              <a:r>
                <a:rPr lang="en-US" dirty="0">
                  <a:latin typeface="Consolas" panose="020B0609020204030204" pitchFamily="49" charset="0"/>
                </a:rPr>
                <a:t>b</a:t>
              </a:r>
            </a:p>
          </p:txBody>
        </p:sp>
        <p:sp>
          <p:nvSpPr>
            <p:cNvPr id="14" name="TextBox 13">
              <a:extLst>
                <a:ext uri="{FF2B5EF4-FFF2-40B4-BE49-F238E27FC236}">
                  <a16:creationId xmlns:a16="http://schemas.microsoft.com/office/drawing/2014/main" id="{669CCD6A-B52C-4D4D-878E-9C160E6BDEFA}"/>
                </a:ext>
              </a:extLst>
            </p:cNvPr>
            <p:cNvSpPr txBox="1"/>
            <p:nvPr/>
          </p:nvSpPr>
          <p:spPr>
            <a:xfrm>
              <a:off x="8166121" y="3566464"/>
              <a:ext cx="402336" cy="492443"/>
            </a:xfrm>
            <a:prstGeom prst="rect">
              <a:avLst/>
            </a:prstGeom>
            <a:solidFill>
              <a:schemeClr val="accent6"/>
            </a:solidFill>
            <a:ln>
              <a:solidFill>
                <a:schemeClr val="tx1"/>
              </a:solidFill>
            </a:ln>
          </p:spPr>
          <p:txBody>
            <a:bodyPr wrap="square" rtlCol="0">
              <a:spAutoFit/>
            </a:bodyPr>
            <a:lstStyle/>
            <a:p>
              <a:pPr algn="ctr"/>
              <a:r>
                <a:rPr lang="en-US" dirty="0">
                  <a:latin typeface="Consolas" panose="020B0609020204030204" pitchFamily="49" charset="0"/>
                </a:rPr>
                <a:t>a</a:t>
              </a:r>
            </a:p>
          </p:txBody>
        </p:sp>
        <p:sp>
          <p:nvSpPr>
            <p:cNvPr id="30" name="Rectangle 29">
              <a:extLst>
                <a:ext uri="{FF2B5EF4-FFF2-40B4-BE49-F238E27FC236}">
                  <a16:creationId xmlns:a16="http://schemas.microsoft.com/office/drawing/2014/main" id="{A1F1FD7D-F037-4ECA-87C5-08AA0196E53F}"/>
                </a:ext>
              </a:extLst>
            </p:cNvPr>
            <p:cNvSpPr/>
            <p:nvPr/>
          </p:nvSpPr>
          <p:spPr>
            <a:xfrm>
              <a:off x="6353033" y="3293432"/>
              <a:ext cx="5131558" cy="2479571"/>
            </a:xfrm>
            <a:prstGeom prst="rect">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477A2BF6-DFE4-4130-9E65-66743C04F76E}"/>
              </a:ext>
            </a:extLst>
          </p:cNvPr>
          <p:cNvSpPr>
            <a:spLocks noGrp="1"/>
          </p:cNvSpPr>
          <p:nvPr>
            <p:ph type="title"/>
          </p:nvPr>
        </p:nvSpPr>
        <p:spPr/>
        <p:txBody>
          <a:bodyPr/>
          <a:lstStyle/>
          <a:p>
            <a:r>
              <a:rPr lang="en-US" dirty="0"/>
              <a:t>Motivation II</a:t>
            </a:r>
          </a:p>
        </p:txBody>
      </p:sp>
      <p:sp>
        <p:nvSpPr>
          <p:cNvPr id="3" name="Content Placeholder 2">
            <a:extLst>
              <a:ext uri="{FF2B5EF4-FFF2-40B4-BE49-F238E27FC236}">
                <a16:creationId xmlns:a16="http://schemas.microsoft.com/office/drawing/2014/main" id="{5C5BB69D-997E-4ADB-AFF1-6AB99DE2721D}"/>
              </a:ext>
            </a:extLst>
          </p:cNvPr>
          <p:cNvSpPr>
            <a:spLocks noGrp="1"/>
          </p:cNvSpPr>
          <p:nvPr>
            <p:ph idx="1"/>
          </p:nvPr>
        </p:nvSpPr>
        <p:spPr>
          <a:xfrm>
            <a:off x="628650" y="1167274"/>
            <a:ext cx="7886700" cy="3263504"/>
          </a:xfrm>
        </p:spPr>
        <p:txBody>
          <a:bodyPr/>
          <a:lstStyle/>
          <a:p>
            <a:r>
              <a:rPr lang="en-US" b="1" dirty="0"/>
              <a:t>Inefficient support for crash consistency</a:t>
            </a:r>
            <a:endParaRPr lang="en-US" b="1" i="1" dirty="0"/>
          </a:p>
          <a:p>
            <a:pPr lvl="1"/>
            <a:r>
              <a:rPr lang="en-US" b="1" dirty="0"/>
              <a:t>Reason</a:t>
            </a:r>
            <a:r>
              <a:rPr lang="en-US" dirty="0"/>
              <a:t>: </a:t>
            </a:r>
            <a:r>
              <a:rPr lang="en-US" i="1" dirty="0"/>
              <a:t>Write-twice in log and home</a:t>
            </a:r>
            <a:r>
              <a:rPr lang="en-US" altLang="zh-CN" dirty="0"/>
              <a:t>.</a:t>
            </a:r>
          </a:p>
          <a:p>
            <a:pPr lvl="1"/>
            <a:r>
              <a:rPr lang="en-US" b="1" dirty="0"/>
              <a:t>Explanation</a:t>
            </a:r>
            <a:r>
              <a:rPr lang="en-US" dirty="0"/>
              <a:t>: Redo logging for example.</a:t>
            </a:r>
          </a:p>
        </p:txBody>
      </p:sp>
      <p:sp>
        <p:nvSpPr>
          <p:cNvPr id="4" name="Slide Number Placeholder 3">
            <a:extLst>
              <a:ext uri="{FF2B5EF4-FFF2-40B4-BE49-F238E27FC236}">
                <a16:creationId xmlns:a16="http://schemas.microsoft.com/office/drawing/2014/main" id="{EECEE490-8C7E-4785-AFBC-8CAA01D325F3}"/>
              </a:ext>
            </a:extLst>
          </p:cNvPr>
          <p:cNvSpPr>
            <a:spLocks noGrp="1"/>
          </p:cNvSpPr>
          <p:nvPr>
            <p:ph type="sldNum" sz="quarter" idx="12"/>
          </p:nvPr>
        </p:nvSpPr>
        <p:spPr/>
        <p:txBody>
          <a:bodyPr/>
          <a:lstStyle/>
          <a:p>
            <a:fld id="{48F405BB-1941-4A6B-9D98-D01FE7BE1B79}" type="slidenum">
              <a:rPr lang="en-US" smtClean="0"/>
              <a:t>38</a:t>
            </a:fld>
            <a:endParaRPr lang="en-US"/>
          </a:p>
        </p:txBody>
      </p:sp>
      <p:sp>
        <p:nvSpPr>
          <p:cNvPr id="5" name="TextBox 4">
            <a:extLst>
              <a:ext uri="{FF2B5EF4-FFF2-40B4-BE49-F238E27FC236}">
                <a16:creationId xmlns:a16="http://schemas.microsoft.com/office/drawing/2014/main" id="{90C8B552-9B3B-46D8-BF0B-5348D3BF7299}"/>
              </a:ext>
            </a:extLst>
          </p:cNvPr>
          <p:cNvSpPr txBox="1"/>
          <p:nvPr/>
        </p:nvSpPr>
        <p:spPr>
          <a:xfrm>
            <a:off x="1237626" y="2755824"/>
            <a:ext cx="2409170" cy="1200329"/>
          </a:xfrm>
          <a:prstGeom prst="rect">
            <a:avLst/>
          </a:prstGeom>
          <a:noFill/>
          <a:ln w="19050">
            <a:solidFill>
              <a:schemeClr val="tx1"/>
            </a:solidFill>
            <a:prstDash val="dash"/>
          </a:ln>
        </p:spPr>
        <p:txBody>
          <a:bodyPr wrap="square" rtlCol="0">
            <a:spAutoFit/>
          </a:bodyPr>
          <a:lstStyle/>
          <a:p>
            <a:r>
              <a:rPr lang="en-US" dirty="0">
                <a:latin typeface="Consolas" panose="020B0609020204030204" pitchFamily="49" charset="0"/>
                <a:cs typeface="Courier New" panose="02070309020205020404" pitchFamily="49" charset="0"/>
              </a:rPr>
              <a:t>transaction {</a:t>
            </a:r>
          </a:p>
          <a:p>
            <a:r>
              <a:rPr lang="en-US" dirty="0">
                <a:latin typeface="Consolas" panose="020B0609020204030204" pitchFamily="49" charset="0"/>
                <a:cs typeface="Courier New" panose="02070309020205020404" pitchFamily="49" charset="0"/>
              </a:rPr>
              <a:t>  a += 1;</a:t>
            </a:r>
          </a:p>
          <a:p>
            <a:r>
              <a:rPr lang="en-US" dirty="0">
                <a:latin typeface="Consolas" panose="020B0609020204030204" pitchFamily="49" charset="0"/>
                <a:cs typeface="Courier New" panose="02070309020205020404" pitchFamily="49" charset="0"/>
              </a:rPr>
              <a:t>  b -= 1;</a:t>
            </a:r>
          </a:p>
          <a:p>
            <a:r>
              <a:rPr lang="en-US" dirty="0">
                <a:latin typeface="Consolas" panose="020B0609020204030204" pitchFamily="49" charset="0"/>
                <a:cs typeface="Courier New" panose="02070309020205020404" pitchFamily="49" charset="0"/>
              </a:rPr>
              <a:t>}</a:t>
            </a:r>
          </a:p>
        </p:txBody>
      </p:sp>
      <p:sp>
        <p:nvSpPr>
          <p:cNvPr id="7" name="Rectangle 6">
            <a:extLst>
              <a:ext uri="{FF2B5EF4-FFF2-40B4-BE49-F238E27FC236}">
                <a16:creationId xmlns:a16="http://schemas.microsoft.com/office/drawing/2014/main" id="{12719E5A-DA8D-415C-82A4-2321B07C6047}"/>
              </a:ext>
            </a:extLst>
          </p:cNvPr>
          <p:cNvSpPr/>
          <p:nvPr/>
        </p:nvSpPr>
        <p:spPr>
          <a:xfrm>
            <a:off x="4875522" y="3761988"/>
            <a:ext cx="994936" cy="75441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solidFill>
                  <a:schemeClr val="tx1"/>
                </a:solidFill>
              </a:rPr>
              <a:t>L</a:t>
            </a:r>
            <a:r>
              <a:rPr lang="en-US" altLang="zh-CN" dirty="0">
                <a:solidFill>
                  <a:schemeClr val="tx1"/>
                </a:solidFill>
              </a:rPr>
              <a:t>og</a:t>
            </a:r>
            <a:endParaRPr lang="en-US" dirty="0">
              <a:solidFill>
                <a:schemeClr val="tx1"/>
              </a:solidFill>
            </a:endParaRPr>
          </a:p>
        </p:txBody>
      </p:sp>
      <p:sp>
        <p:nvSpPr>
          <p:cNvPr id="17" name="TextBox 16">
            <a:extLst>
              <a:ext uri="{FF2B5EF4-FFF2-40B4-BE49-F238E27FC236}">
                <a16:creationId xmlns:a16="http://schemas.microsoft.com/office/drawing/2014/main" id="{A1A2908E-A804-4E46-B683-68D33C430236}"/>
              </a:ext>
            </a:extLst>
          </p:cNvPr>
          <p:cNvSpPr txBox="1"/>
          <p:nvPr/>
        </p:nvSpPr>
        <p:spPr>
          <a:xfrm>
            <a:off x="4963881" y="3838704"/>
            <a:ext cx="420338" cy="646331"/>
          </a:xfrm>
          <a:prstGeom prst="rect">
            <a:avLst/>
          </a:prstGeom>
          <a:solidFill>
            <a:schemeClr val="accent4"/>
          </a:solidFill>
          <a:ln>
            <a:solidFill>
              <a:schemeClr val="tx1"/>
            </a:solidFill>
          </a:ln>
        </p:spPr>
        <p:txBody>
          <a:bodyPr wrap="square" rtlCol="0">
            <a:spAutoFit/>
          </a:bodyPr>
          <a:lstStyle/>
          <a:p>
            <a:pPr algn="ctr"/>
            <a:r>
              <a:rPr lang="en-US" dirty="0">
                <a:latin typeface="Consolas" panose="020B0609020204030204" pitchFamily="49" charset="0"/>
              </a:rPr>
              <a:t>a’</a:t>
            </a:r>
          </a:p>
        </p:txBody>
      </p:sp>
      <p:sp>
        <p:nvSpPr>
          <p:cNvPr id="18" name="TextBox 17">
            <a:extLst>
              <a:ext uri="{FF2B5EF4-FFF2-40B4-BE49-F238E27FC236}">
                <a16:creationId xmlns:a16="http://schemas.microsoft.com/office/drawing/2014/main" id="{93E46C73-33DD-4A4B-801E-CDEB95AADFE8}"/>
              </a:ext>
            </a:extLst>
          </p:cNvPr>
          <p:cNvSpPr txBox="1"/>
          <p:nvPr/>
        </p:nvSpPr>
        <p:spPr>
          <a:xfrm>
            <a:off x="5384219" y="3838704"/>
            <a:ext cx="409470" cy="646331"/>
          </a:xfrm>
          <a:prstGeom prst="rect">
            <a:avLst/>
          </a:prstGeom>
          <a:solidFill>
            <a:schemeClr val="accent4"/>
          </a:solidFill>
          <a:ln>
            <a:solidFill>
              <a:schemeClr val="tx1"/>
            </a:solidFill>
          </a:ln>
        </p:spPr>
        <p:txBody>
          <a:bodyPr wrap="square" rtlCol="0">
            <a:spAutoFit/>
          </a:bodyPr>
          <a:lstStyle/>
          <a:p>
            <a:pPr algn="ctr"/>
            <a:r>
              <a:rPr lang="en-US" dirty="0">
                <a:latin typeface="Consolas" panose="020B0609020204030204" pitchFamily="49" charset="0"/>
              </a:rPr>
              <a:t>b’</a:t>
            </a:r>
          </a:p>
        </p:txBody>
      </p:sp>
      <p:cxnSp>
        <p:nvCxnSpPr>
          <p:cNvPr id="20" name="Connector: Curved 19">
            <a:extLst>
              <a:ext uri="{FF2B5EF4-FFF2-40B4-BE49-F238E27FC236}">
                <a16:creationId xmlns:a16="http://schemas.microsoft.com/office/drawing/2014/main" id="{746F9DF1-E8CF-4CCA-8331-C8C6421B1D7D}"/>
              </a:ext>
            </a:extLst>
          </p:cNvPr>
          <p:cNvCxnSpPr>
            <a:cxnSpLocks/>
            <a:stCxn id="17" idx="0"/>
            <a:endCxn id="14" idx="1"/>
          </p:cNvCxnSpPr>
          <p:nvPr/>
        </p:nvCxnSpPr>
        <p:spPr>
          <a:xfrm rot="5400000" flipH="1" flipV="1">
            <a:off x="5302601" y="3016715"/>
            <a:ext cx="693439" cy="950541"/>
          </a:xfrm>
          <a:prstGeom prst="curvedConnector2">
            <a:avLst/>
          </a:prstGeom>
          <a:ln w="38100">
            <a:solidFill>
              <a:schemeClr val="accent4"/>
            </a:solidFill>
            <a:tailEnd type="triangle" w="lg" len="lg"/>
          </a:ln>
        </p:spPr>
        <p:style>
          <a:lnRef idx="1">
            <a:schemeClr val="dk1"/>
          </a:lnRef>
          <a:fillRef idx="0">
            <a:schemeClr val="dk1"/>
          </a:fillRef>
          <a:effectRef idx="0">
            <a:schemeClr val="dk1"/>
          </a:effectRef>
          <a:fontRef idx="minor">
            <a:schemeClr val="tx1"/>
          </a:fontRef>
        </p:style>
      </p:cxnSp>
      <p:cxnSp>
        <p:nvCxnSpPr>
          <p:cNvPr id="22" name="Connector: Curved 21">
            <a:extLst>
              <a:ext uri="{FF2B5EF4-FFF2-40B4-BE49-F238E27FC236}">
                <a16:creationId xmlns:a16="http://schemas.microsoft.com/office/drawing/2014/main" id="{AD58122F-148C-4AD1-A6B9-C6CE3672A7EA}"/>
              </a:ext>
            </a:extLst>
          </p:cNvPr>
          <p:cNvCxnSpPr>
            <a:cxnSpLocks/>
            <a:stCxn id="18" idx="3"/>
            <a:endCxn id="13" idx="2"/>
          </p:cNvCxnSpPr>
          <p:nvPr/>
        </p:nvCxnSpPr>
        <p:spPr>
          <a:xfrm flipV="1">
            <a:off x="5793689" y="3730320"/>
            <a:ext cx="1227698" cy="431550"/>
          </a:xfrm>
          <a:prstGeom prst="curvedConnector2">
            <a:avLst/>
          </a:prstGeom>
          <a:ln w="38100">
            <a:solidFill>
              <a:schemeClr val="accent4"/>
            </a:solidFill>
            <a:tailEnd type="triangle" w="lg" len="lg"/>
          </a:ln>
        </p:spPr>
        <p:style>
          <a:lnRef idx="1">
            <a:schemeClr val="dk1"/>
          </a:lnRef>
          <a:fillRef idx="0">
            <a:schemeClr val="dk1"/>
          </a:fillRef>
          <a:effectRef idx="0">
            <a:schemeClr val="dk1"/>
          </a:effectRef>
          <a:fontRef idx="minor">
            <a:schemeClr val="tx1"/>
          </a:fontRef>
        </p:style>
      </p:cxnSp>
      <p:pic>
        <p:nvPicPr>
          <p:cNvPr id="21" name="Graphic 20" descr="Sad Face with No Fill">
            <a:extLst>
              <a:ext uri="{FF2B5EF4-FFF2-40B4-BE49-F238E27FC236}">
                <a16:creationId xmlns:a16="http://schemas.microsoft.com/office/drawing/2014/main" id="{D35814CA-0BB4-4AD9-B69A-3B8C70E6B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2824" y="3143331"/>
            <a:ext cx="405000" cy="405000"/>
          </a:xfrm>
          <a:prstGeom prst="rect">
            <a:avLst/>
          </a:prstGeom>
        </p:spPr>
      </p:pic>
      <p:pic>
        <p:nvPicPr>
          <p:cNvPr id="24" name="Graphic 23" descr="Smiling Face with No Fill">
            <a:extLst>
              <a:ext uri="{FF2B5EF4-FFF2-40B4-BE49-F238E27FC236}">
                <a16:creationId xmlns:a16="http://schemas.microsoft.com/office/drawing/2014/main" id="{F7524751-999B-4678-B364-C9F432023B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2824" y="2558732"/>
            <a:ext cx="405000" cy="405000"/>
          </a:xfrm>
          <a:prstGeom prst="rect">
            <a:avLst/>
          </a:prstGeom>
        </p:spPr>
      </p:pic>
      <p:cxnSp>
        <p:nvCxnSpPr>
          <p:cNvPr id="25" name="Straight Connector 24">
            <a:extLst>
              <a:ext uri="{FF2B5EF4-FFF2-40B4-BE49-F238E27FC236}">
                <a16:creationId xmlns:a16="http://schemas.microsoft.com/office/drawing/2014/main" id="{511FBD30-DA27-47AE-A999-1C3C5DD32BA2}"/>
              </a:ext>
            </a:extLst>
          </p:cNvPr>
          <p:cNvCxnSpPr>
            <a:cxnSpLocks/>
            <a:endCxn id="21" idx="1"/>
          </p:cNvCxnSpPr>
          <p:nvPr/>
        </p:nvCxnSpPr>
        <p:spPr>
          <a:xfrm>
            <a:off x="1105468" y="3344446"/>
            <a:ext cx="2637356" cy="1385"/>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pic>
        <p:nvPicPr>
          <p:cNvPr id="28" name="Graphic 27" descr="Smiling Face with No Fill">
            <a:extLst>
              <a:ext uri="{FF2B5EF4-FFF2-40B4-BE49-F238E27FC236}">
                <a16:creationId xmlns:a16="http://schemas.microsoft.com/office/drawing/2014/main" id="{A3C5C63B-FE68-4C8C-80D2-D3D636BEDD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6216" y="3734828"/>
            <a:ext cx="405000" cy="405000"/>
          </a:xfrm>
          <a:prstGeom prst="rect">
            <a:avLst/>
          </a:prstGeom>
        </p:spPr>
      </p:pic>
    </p:spTree>
    <p:extLst>
      <p:ext uri="{BB962C8B-B14F-4D97-AF65-F5344CB8AC3E}">
        <p14:creationId xmlns:p14="http://schemas.microsoft.com/office/powerpoint/2010/main" val="311115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9264-A70C-4DEF-8194-99907FC9531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5DB5DC0-07BE-4EA5-B541-C536750AE900}"/>
              </a:ext>
            </a:extLst>
          </p:cNvPr>
          <p:cNvSpPr>
            <a:spLocks noGrp="1"/>
          </p:cNvSpPr>
          <p:nvPr>
            <p:ph idx="1"/>
          </p:nvPr>
        </p:nvSpPr>
        <p:spPr/>
        <p:txBody>
          <a:bodyPr/>
          <a:lstStyle/>
          <a:p>
            <a:r>
              <a:rPr lang="en-US" dirty="0"/>
              <a:t>Motivation</a:t>
            </a:r>
          </a:p>
          <a:p>
            <a:r>
              <a:rPr lang="en-US" b="1" i="1" dirty="0"/>
              <a:t>Log-Structured NVMM</a:t>
            </a:r>
          </a:p>
          <a:p>
            <a:r>
              <a:rPr lang="en-US" dirty="0"/>
              <a:t>Tree-Based Address Mapping</a:t>
            </a:r>
          </a:p>
          <a:p>
            <a:r>
              <a:rPr lang="en-US" dirty="0"/>
              <a:t>Evaluation</a:t>
            </a:r>
          </a:p>
          <a:p>
            <a:endParaRPr lang="en-US" dirty="0"/>
          </a:p>
          <a:p>
            <a:endParaRPr lang="en-US" dirty="0"/>
          </a:p>
        </p:txBody>
      </p:sp>
      <p:sp>
        <p:nvSpPr>
          <p:cNvPr id="4" name="Slide Number Placeholder 3">
            <a:extLst>
              <a:ext uri="{FF2B5EF4-FFF2-40B4-BE49-F238E27FC236}">
                <a16:creationId xmlns:a16="http://schemas.microsoft.com/office/drawing/2014/main" id="{220E4BA5-2052-4891-B46E-11BE1667D598}"/>
              </a:ext>
            </a:extLst>
          </p:cNvPr>
          <p:cNvSpPr>
            <a:spLocks noGrp="1"/>
          </p:cNvSpPr>
          <p:nvPr>
            <p:ph type="sldNum" sz="quarter" idx="12"/>
          </p:nvPr>
        </p:nvSpPr>
        <p:spPr/>
        <p:txBody>
          <a:bodyPr/>
          <a:lstStyle/>
          <a:p>
            <a:fld id="{48F405BB-1941-4A6B-9D98-D01FE7BE1B79}" type="slidenum">
              <a:rPr lang="en-US" smtClean="0"/>
              <a:t>39</a:t>
            </a:fld>
            <a:endParaRPr lang="en-US"/>
          </a:p>
        </p:txBody>
      </p:sp>
    </p:spTree>
    <p:extLst>
      <p:ext uri="{BB962C8B-B14F-4D97-AF65-F5344CB8AC3E}">
        <p14:creationId xmlns:p14="http://schemas.microsoft.com/office/powerpoint/2010/main" val="412171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0" y="726281"/>
            <a:ext cx="7620000" cy="3782219"/>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p:txBody>
      </p:sp>
      <p:sp>
        <p:nvSpPr>
          <p:cNvPr id="17" name="Title 1"/>
          <p:cNvSpPr>
            <a:spLocks noGrp="1"/>
          </p:cNvSpPr>
          <p:nvPr>
            <p:ph type="title"/>
          </p:nvPr>
        </p:nvSpPr>
        <p:spPr/>
        <p:txBody>
          <a:bodyPr/>
          <a:lstStyle/>
          <a:p>
            <a:r>
              <a:rPr lang="en-US" b="1" dirty="0">
                <a:cs typeface="Charter Black"/>
              </a:rPr>
              <a:t>Two-level storage model</a:t>
            </a:r>
          </a:p>
        </p:txBody>
      </p:sp>
      <p:sp>
        <p:nvSpPr>
          <p:cNvPr id="2" name="Slide Number Placeholder 1"/>
          <p:cNvSpPr>
            <a:spLocks noGrp="1"/>
          </p:cNvSpPr>
          <p:nvPr>
            <p:ph type="sldNum" sz="quarter" idx="12"/>
          </p:nvPr>
        </p:nvSpPr>
        <p:spPr/>
        <p:txBody>
          <a:bodyPr/>
          <a:lstStyle/>
          <a:p>
            <a:fld id="{B214129B-1065-CF48-BC17-FABE13E4D917}" type="slidenum">
              <a:rPr lang="en-US" smtClean="0"/>
              <a:t>4</a:t>
            </a:fld>
            <a:endParaRPr lang="en-US" dirty="0"/>
          </a:p>
        </p:txBody>
      </p:sp>
      <p:sp>
        <p:nvSpPr>
          <p:cNvPr id="18" name="Rectangle 17"/>
          <p:cNvSpPr/>
          <p:nvPr/>
        </p:nvSpPr>
        <p:spPr>
          <a:xfrm>
            <a:off x="1373008" y="726282"/>
            <a:ext cx="2603500" cy="36552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9" name="Rectangle 28"/>
          <p:cNvSpPr/>
          <p:nvPr/>
        </p:nvSpPr>
        <p:spPr>
          <a:xfrm>
            <a:off x="762000" y="2286000"/>
            <a:ext cx="7620000" cy="113952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p>
        </p:txBody>
      </p:sp>
      <p:pic>
        <p:nvPicPr>
          <p:cNvPr id="7" name="Picture 6" descr="24342616_s.jpg"/>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135010" y="1781472"/>
            <a:ext cx="1928990" cy="1285993"/>
          </a:xfrm>
          <a:prstGeom prst="rect">
            <a:avLst/>
          </a:prstGeom>
        </p:spPr>
      </p:pic>
      <p:pic>
        <p:nvPicPr>
          <p:cNvPr id="8"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39958" y="3242469"/>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3343" y="800365"/>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p:nvPr/>
        </p:nvCxnSpPr>
        <p:spPr>
          <a:xfrm>
            <a:off x="3130218" y="1592792"/>
            <a:ext cx="0" cy="49530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3130218" y="2730500"/>
            <a:ext cx="0" cy="49530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500011" y="889000"/>
            <a:ext cx="701040" cy="635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CPU</a:t>
            </a:r>
          </a:p>
        </p:txBody>
      </p:sp>
      <p:sp>
        <p:nvSpPr>
          <p:cNvPr id="34" name="Rounded Rectangle 33"/>
          <p:cNvSpPr/>
          <p:nvPr/>
        </p:nvSpPr>
        <p:spPr>
          <a:xfrm>
            <a:off x="1500008" y="1778000"/>
            <a:ext cx="701040" cy="1158240"/>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MEMORY</a:t>
            </a:r>
          </a:p>
        </p:txBody>
      </p:sp>
      <p:sp>
        <p:nvSpPr>
          <p:cNvPr id="35" name="Rounded Rectangle 34"/>
          <p:cNvSpPr/>
          <p:nvPr/>
        </p:nvSpPr>
        <p:spPr>
          <a:xfrm>
            <a:off x="1500010" y="3048001"/>
            <a:ext cx="701040" cy="11429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STORAGE</a:t>
            </a:r>
          </a:p>
        </p:txBody>
      </p:sp>
      <p:sp>
        <p:nvSpPr>
          <p:cNvPr id="41" name="Rounded Rectangle 40"/>
          <p:cNvSpPr/>
          <p:nvPr/>
        </p:nvSpPr>
        <p:spPr>
          <a:xfrm>
            <a:off x="6032500" y="1651000"/>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VOLATILE</a:t>
            </a:r>
          </a:p>
        </p:txBody>
      </p:sp>
      <p:sp>
        <p:nvSpPr>
          <p:cNvPr id="42" name="Rounded Rectangle 41"/>
          <p:cNvSpPr/>
          <p:nvPr/>
        </p:nvSpPr>
        <p:spPr>
          <a:xfrm>
            <a:off x="6032500" y="2092029"/>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FAST</a:t>
            </a:r>
          </a:p>
        </p:txBody>
      </p:sp>
      <p:sp>
        <p:nvSpPr>
          <p:cNvPr id="43" name="Rounded Rectangle 42"/>
          <p:cNvSpPr/>
          <p:nvPr/>
        </p:nvSpPr>
        <p:spPr>
          <a:xfrm>
            <a:off x="6032500" y="2536529"/>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BYTE ADDR</a:t>
            </a:r>
          </a:p>
        </p:txBody>
      </p:sp>
      <p:sp>
        <p:nvSpPr>
          <p:cNvPr id="44" name="Rounded Rectangle 43"/>
          <p:cNvSpPr/>
          <p:nvPr/>
        </p:nvSpPr>
        <p:spPr>
          <a:xfrm>
            <a:off x="6032500" y="3048000"/>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NONVOLATILE</a:t>
            </a:r>
          </a:p>
        </p:txBody>
      </p:sp>
      <p:sp>
        <p:nvSpPr>
          <p:cNvPr id="45" name="Rounded Rectangle 44"/>
          <p:cNvSpPr/>
          <p:nvPr/>
        </p:nvSpPr>
        <p:spPr>
          <a:xfrm>
            <a:off x="6032500" y="3489029"/>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SLOW</a:t>
            </a:r>
          </a:p>
        </p:txBody>
      </p:sp>
      <p:sp>
        <p:nvSpPr>
          <p:cNvPr id="46" name="Rounded Rectangle 45"/>
          <p:cNvSpPr/>
          <p:nvPr/>
        </p:nvSpPr>
        <p:spPr>
          <a:xfrm>
            <a:off x="6032500" y="3933529"/>
            <a:ext cx="2222500" cy="44102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dirty="0">
                <a:solidFill>
                  <a:srgbClr val="FF0000"/>
                </a:solidFill>
              </a:rPr>
              <a:t>BLOCK ADDR</a:t>
            </a:r>
          </a:p>
        </p:txBody>
      </p:sp>
      <p:sp>
        <p:nvSpPr>
          <p:cNvPr id="47" name="TextBox 46"/>
          <p:cNvSpPr txBox="1"/>
          <p:nvPr/>
        </p:nvSpPr>
        <p:spPr>
          <a:xfrm>
            <a:off x="3175000" y="1556891"/>
            <a:ext cx="1032655" cy="553998"/>
          </a:xfrm>
          <a:prstGeom prst="rect">
            <a:avLst/>
          </a:prstGeom>
          <a:noFill/>
        </p:spPr>
        <p:txBody>
          <a:bodyPr wrap="none" rtlCol="0">
            <a:spAutoFit/>
          </a:bodyPr>
          <a:lstStyle/>
          <a:p>
            <a:r>
              <a:rPr lang="en-US" sz="3000" b="1" dirty="0">
                <a:solidFill>
                  <a:srgbClr val="800000"/>
                </a:solidFill>
              </a:rPr>
              <a:t>Ld/St</a:t>
            </a:r>
          </a:p>
        </p:txBody>
      </p:sp>
      <p:sp>
        <p:nvSpPr>
          <p:cNvPr id="48" name="TextBox 47"/>
          <p:cNvSpPr txBox="1"/>
          <p:nvPr/>
        </p:nvSpPr>
        <p:spPr>
          <a:xfrm>
            <a:off x="3180388" y="2746142"/>
            <a:ext cx="899605" cy="759439"/>
          </a:xfrm>
          <a:prstGeom prst="rect">
            <a:avLst/>
          </a:prstGeom>
          <a:noFill/>
        </p:spPr>
        <p:txBody>
          <a:bodyPr wrap="none" rtlCol="0">
            <a:spAutoFit/>
          </a:bodyPr>
          <a:lstStyle/>
          <a:p>
            <a:pPr algn="ctr">
              <a:lnSpc>
                <a:spcPct val="70000"/>
              </a:lnSpc>
            </a:pPr>
            <a:r>
              <a:rPr lang="en-US" sz="3000" b="1" dirty="0">
                <a:solidFill>
                  <a:srgbClr val="800000"/>
                </a:solidFill>
              </a:rPr>
              <a:t>FILE </a:t>
            </a:r>
          </a:p>
          <a:p>
            <a:pPr algn="ctr">
              <a:lnSpc>
                <a:spcPct val="70000"/>
              </a:lnSpc>
            </a:pPr>
            <a:r>
              <a:rPr lang="en-US" sz="3000" b="1" dirty="0">
                <a:solidFill>
                  <a:srgbClr val="800000"/>
                </a:solidFill>
              </a:rPr>
              <a:t>I/O</a:t>
            </a:r>
          </a:p>
        </p:txBody>
      </p:sp>
      <p:sp>
        <p:nvSpPr>
          <p:cNvPr id="30" name="Rectangle 29"/>
          <p:cNvSpPr/>
          <p:nvPr/>
        </p:nvSpPr>
        <p:spPr>
          <a:xfrm>
            <a:off x="2716453" y="2422723"/>
            <a:ext cx="870751" cy="400110"/>
          </a:xfrm>
          <a:prstGeom prst="rect">
            <a:avLst/>
          </a:prstGeom>
        </p:spPr>
        <p:txBody>
          <a:bodyPr wrap="none">
            <a:spAutoFit/>
          </a:bodyPr>
          <a:lstStyle/>
          <a:p>
            <a:r>
              <a:rPr lang="en-US" sz="2000" b="1" dirty="0">
                <a:solidFill>
                  <a:srgbClr val="FFFFFF"/>
                </a:solidFill>
              </a:rPr>
              <a:t>DRAM</a:t>
            </a:r>
          </a:p>
        </p:txBody>
      </p:sp>
      <p:pic>
        <p:nvPicPr>
          <p:cNvPr id="25" name="Picture 4" descr="24342616_s.jpg"/>
          <p:cNvPicPr>
            <a:picLocks noChangeAspect="1"/>
          </p:cNvPicPr>
          <p:nvPr/>
        </p:nvPicPr>
        <p:blipFill>
          <a:blip r:embed="rId7">
            <a:alphaModFix amt="90000"/>
            <a:extLst>
              <a:ext uri="{28A0092B-C50C-407E-A947-70E740481C1C}">
                <a14:useLocalDpi xmlns:a14="http://schemas.microsoft.com/office/drawing/2010/main" val="0"/>
              </a:ext>
            </a:extLst>
          </a:blip>
          <a:srcRect/>
          <a:stretch>
            <a:fillRect/>
          </a:stretch>
        </p:blipFill>
        <p:spPr bwMode="auto">
          <a:xfrm>
            <a:off x="3952875" y="2095500"/>
            <a:ext cx="1952625"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8"/>
          <p:cNvSpPr txBox="1">
            <a:spLocks noChangeArrowheads="1"/>
          </p:cNvSpPr>
          <p:nvPr/>
        </p:nvSpPr>
        <p:spPr bwMode="auto">
          <a:xfrm>
            <a:off x="3683000" y="3044279"/>
            <a:ext cx="2587625" cy="400110"/>
          </a:xfrm>
          <a:prstGeom prst="rect">
            <a:avLst/>
          </a:prstGeom>
          <a:noFill/>
          <a:ln w="38100" cmpd="sng">
            <a:noFill/>
          </a:ln>
          <a:extLst/>
        </p:spPr>
        <p:txBody>
          <a:bodyPr wrap="squar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algn="ctr" eaLnBrk="1" hangingPunct="1"/>
            <a:r>
              <a:rPr lang="en-US" sz="2000" dirty="0"/>
              <a:t>PCM, STT-RAM</a:t>
            </a:r>
          </a:p>
        </p:txBody>
      </p:sp>
      <p:sp>
        <p:nvSpPr>
          <p:cNvPr id="27" name="Rectangle 26"/>
          <p:cNvSpPr/>
          <p:nvPr/>
        </p:nvSpPr>
        <p:spPr>
          <a:xfrm>
            <a:off x="4635341" y="2667000"/>
            <a:ext cx="729687" cy="400110"/>
          </a:xfrm>
          <a:prstGeom prst="rect">
            <a:avLst/>
          </a:prstGeom>
        </p:spPr>
        <p:txBody>
          <a:bodyPr wrap="none">
            <a:spAutoFit/>
          </a:bodyPr>
          <a:lstStyle/>
          <a:p>
            <a:r>
              <a:rPr lang="en-US" sz="2000" b="1" dirty="0">
                <a:solidFill>
                  <a:srgbClr val="FFFFFF"/>
                </a:solidFill>
              </a:rPr>
              <a:t>NVM</a:t>
            </a:r>
          </a:p>
        </p:txBody>
      </p:sp>
      <p:sp>
        <p:nvSpPr>
          <p:cNvPr id="3" name="Rounded Rectangle 2"/>
          <p:cNvSpPr/>
          <p:nvPr/>
        </p:nvSpPr>
        <p:spPr>
          <a:xfrm>
            <a:off x="5778500" y="2088092"/>
            <a:ext cx="2603500" cy="1404408"/>
          </a:xfrm>
          <a:prstGeom prst="round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1" name="Rounded Rectangle 30"/>
          <p:cNvSpPr/>
          <p:nvPr/>
        </p:nvSpPr>
        <p:spPr>
          <a:xfrm>
            <a:off x="762001" y="4558771"/>
            <a:ext cx="7619999" cy="902229"/>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000" b="1" dirty="0">
                <a:solidFill>
                  <a:srgbClr val="FFFFFF"/>
                </a:solidFill>
              </a:rPr>
              <a:t>Non-volatile memories combine characteristics of memory and storage</a:t>
            </a:r>
          </a:p>
        </p:txBody>
      </p:sp>
    </p:spTree>
    <p:extLst>
      <p:ext uri="{BB962C8B-B14F-4D97-AF65-F5344CB8AC3E}">
        <p14:creationId xmlns:p14="http://schemas.microsoft.com/office/powerpoint/2010/main" val="32369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grpId="0" nodeType="withEffect">
                                  <p:stCondLst>
                                    <p:cond delay="0"/>
                                  </p:stCondLst>
                                  <p:childTnLst>
                                    <p:set>
                                      <p:cBhvr rctx="PPT">
                                        <p:cTn id="9" dur="indefinite"/>
                                        <p:tgtEl>
                                          <p:spTgt spid="45"/>
                                        </p:tgtEl>
                                        <p:attrNameLst>
                                          <p:attrName>style.opacity</p:attrName>
                                        </p:attrNameLst>
                                      </p:cBhvr>
                                      <p:to>
                                        <p:strVal val="0.5"/>
                                      </p:to>
                                    </p:set>
                                    <p:animEffect filter="image" prLst="opacity: 0.5">
                                      <p:cBhvr rctx="IE">
                                        <p:cTn id="10" dur="indefinite"/>
                                        <p:tgtEl>
                                          <p:spTgt spid="45"/>
                                        </p:tgtEl>
                                      </p:cBhvr>
                                    </p:animEffect>
                                  </p:childTnLst>
                                </p:cTn>
                              </p:par>
                              <p:par>
                                <p:cTn id="11" presetID="9" presetClass="emph" presetSubtype="0" grpId="0" nodeType="withEffect">
                                  <p:stCondLst>
                                    <p:cond delay="0"/>
                                  </p:stCondLst>
                                  <p:childTnLst>
                                    <p:set>
                                      <p:cBhvr rctx="PPT">
                                        <p:cTn id="12" dur="indefinite"/>
                                        <p:tgtEl>
                                          <p:spTgt spid="46"/>
                                        </p:tgtEl>
                                        <p:attrNameLst>
                                          <p:attrName>style.opacity</p:attrName>
                                        </p:attrNameLst>
                                      </p:cBhvr>
                                      <p:to>
                                        <p:strVal val="0.5"/>
                                      </p:to>
                                    </p:set>
                                    <p:animEffect filter="image" prLst="opacity: 0.5">
                                      <p:cBhvr rctx="IE">
                                        <p:cTn id="13" dur="indefinite"/>
                                        <p:tgtEl>
                                          <p:spTgt spid="4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7248B1E-207F-41E2-965C-384C99687223}"/>
              </a:ext>
            </a:extLst>
          </p:cNvPr>
          <p:cNvGrpSpPr/>
          <p:nvPr/>
        </p:nvGrpSpPr>
        <p:grpSpPr>
          <a:xfrm>
            <a:off x="1103812" y="2060197"/>
            <a:ext cx="7089963" cy="2273641"/>
            <a:chOff x="1471749" y="2365929"/>
            <a:chExt cx="8874034" cy="3031521"/>
          </a:xfrm>
        </p:grpSpPr>
        <p:sp>
          <p:nvSpPr>
            <p:cNvPr id="58" name="Rectangle 57">
              <a:extLst>
                <a:ext uri="{FF2B5EF4-FFF2-40B4-BE49-F238E27FC236}">
                  <a16:creationId xmlns:a16="http://schemas.microsoft.com/office/drawing/2014/main" id="{9B1F4908-9767-4B14-904C-8EA5ED67FBDE}"/>
                </a:ext>
              </a:extLst>
            </p:cNvPr>
            <p:cNvSpPr/>
            <p:nvPr/>
          </p:nvSpPr>
          <p:spPr>
            <a:xfrm>
              <a:off x="1471749" y="2392919"/>
              <a:ext cx="8874034" cy="3004531"/>
            </a:xfrm>
            <a:prstGeom prst="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6E5A71-B5CA-4794-A737-BDDE0A289B9C}"/>
                </a:ext>
              </a:extLst>
            </p:cNvPr>
            <p:cNvSpPr/>
            <p:nvPr/>
          </p:nvSpPr>
          <p:spPr>
            <a:xfrm>
              <a:off x="1496439" y="2365929"/>
              <a:ext cx="2608043" cy="492443"/>
            </a:xfrm>
            <a:prstGeom prst="rect">
              <a:avLst/>
            </a:prstGeom>
          </p:spPr>
          <p:txBody>
            <a:bodyPr wrap="none">
              <a:spAutoFit/>
            </a:bodyPr>
            <a:lstStyle/>
            <a:p>
              <a:r>
                <a:rPr lang="en-US" dirty="0"/>
                <a:t>Process (user space)</a:t>
              </a:r>
            </a:p>
          </p:txBody>
        </p:sp>
      </p:grpSp>
      <p:sp>
        <p:nvSpPr>
          <p:cNvPr id="2" name="Title 1">
            <a:extLst>
              <a:ext uri="{FF2B5EF4-FFF2-40B4-BE49-F238E27FC236}">
                <a16:creationId xmlns:a16="http://schemas.microsoft.com/office/drawing/2014/main" id="{E3EDCBDA-3689-4BA9-A7A9-F9643F230A45}"/>
              </a:ext>
            </a:extLst>
          </p:cNvPr>
          <p:cNvSpPr>
            <a:spLocks noGrp="1"/>
          </p:cNvSpPr>
          <p:nvPr>
            <p:ph type="title"/>
          </p:nvPr>
        </p:nvSpPr>
        <p:spPr/>
        <p:txBody>
          <a:bodyPr/>
          <a:lstStyle/>
          <a:p>
            <a:r>
              <a:rPr lang="en-US" dirty="0"/>
              <a:t>Log-Structured NVMM</a:t>
            </a:r>
          </a:p>
        </p:txBody>
      </p:sp>
      <p:sp>
        <p:nvSpPr>
          <p:cNvPr id="3" name="Content Placeholder 2">
            <a:extLst>
              <a:ext uri="{FF2B5EF4-FFF2-40B4-BE49-F238E27FC236}">
                <a16:creationId xmlns:a16="http://schemas.microsoft.com/office/drawing/2014/main" id="{88D81D7C-04F0-4DAD-AC06-988BCD075ECF}"/>
              </a:ext>
            </a:extLst>
          </p:cNvPr>
          <p:cNvSpPr>
            <a:spLocks noGrp="1"/>
          </p:cNvSpPr>
          <p:nvPr>
            <p:ph idx="1"/>
          </p:nvPr>
        </p:nvSpPr>
        <p:spPr/>
        <p:txBody>
          <a:bodyPr/>
          <a:lstStyle/>
          <a:p>
            <a:r>
              <a:rPr lang="en-US" dirty="0"/>
              <a:t>Library and architecture</a:t>
            </a:r>
          </a:p>
        </p:txBody>
      </p:sp>
      <p:sp>
        <p:nvSpPr>
          <p:cNvPr id="4" name="Slide Number Placeholder 3">
            <a:extLst>
              <a:ext uri="{FF2B5EF4-FFF2-40B4-BE49-F238E27FC236}">
                <a16:creationId xmlns:a16="http://schemas.microsoft.com/office/drawing/2014/main" id="{C8CBBCCF-01C9-4B15-B9B2-7F3236BEC017}"/>
              </a:ext>
            </a:extLst>
          </p:cNvPr>
          <p:cNvSpPr>
            <a:spLocks noGrp="1"/>
          </p:cNvSpPr>
          <p:nvPr>
            <p:ph type="sldNum" sz="quarter" idx="12"/>
          </p:nvPr>
        </p:nvSpPr>
        <p:spPr/>
        <p:txBody>
          <a:bodyPr/>
          <a:lstStyle/>
          <a:p>
            <a:fld id="{48F405BB-1941-4A6B-9D98-D01FE7BE1B79}" type="slidenum">
              <a:rPr lang="en-US" smtClean="0"/>
              <a:t>40</a:t>
            </a:fld>
            <a:endParaRPr lang="en-US"/>
          </a:p>
        </p:txBody>
      </p:sp>
      <p:graphicFrame>
        <p:nvGraphicFramePr>
          <p:cNvPr id="5" name="Table 4">
            <a:extLst>
              <a:ext uri="{FF2B5EF4-FFF2-40B4-BE49-F238E27FC236}">
                <a16:creationId xmlns:a16="http://schemas.microsoft.com/office/drawing/2014/main" id="{D5A1BDA9-A262-405C-A556-5330B4B1E3FB}"/>
              </a:ext>
            </a:extLst>
          </p:cNvPr>
          <p:cNvGraphicFramePr>
            <a:graphicFrameLocks noGrp="1"/>
          </p:cNvGraphicFramePr>
          <p:nvPr>
            <p:extLst/>
          </p:nvPr>
        </p:nvGraphicFramePr>
        <p:xfrm>
          <a:off x="1390650" y="3675382"/>
          <a:ext cx="6415264" cy="342900"/>
        </p:xfrm>
        <a:graphic>
          <a:graphicData uri="http://schemas.openxmlformats.org/drawingml/2006/table">
            <a:tbl>
              <a:tblPr firstRow="1" bandRow="1">
                <a:tableStyleId>{5C22544A-7EE6-4342-B048-85BDC9FD1C3A}</a:tableStyleId>
              </a:tblPr>
              <a:tblGrid>
                <a:gridCol w="4310255">
                  <a:extLst>
                    <a:ext uri="{9D8B030D-6E8A-4147-A177-3AD203B41FA5}">
                      <a16:colId xmlns:a16="http://schemas.microsoft.com/office/drawing/2014/main" val="3972175463"/>
                    </a:ext>
                  </a:extLst>
                </a:gridCol>
                <a:gridCol w="2105009">
                  <a:extLst>
                    <a:ext uri="{9D8B030D-6E8A-4147-A177-3AD203B41FA5}">
                      <a16:colId xmlns:a16="http://schemas.microsoft.com/office/drawing/2014/main" val="2824737093"/>
                    </a:ext>
                  </a:extLst>
                </a:gridCol>
              </a:tblGrid>
              <a:tr h="342900">
                <a:tc>
                  <a:txBody>
                    <a:bodyPr/>
                    <a:lstStyle/>
                    <a:p>
                      <a:pPr algn="ctr"/>
                      <a:r>
                        <a:rPr lang="en-US" sz="1800" b="0" dirty="0"/>
                        <a:t>Allocated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0" dirty="0">
                          <a:solidFill>
                            <a:schemeClr val="tx1"/>
                          </a:solidFill>
                        </a:rPr>
                        <a:t>Available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sp>
        <p:nvSpPr>
          <p:cNvPr id="6" name="TextBox 5">
            <a:extLst>
              <a:ext uri="{FF2B5EF4-FFF2-40B4-BE49-F238E27FC236}">
                <a16:creationId xmlns:a16="http://schemas.microsoft.com/office/drawing/2014/main" id="{95E48307-B14D-4A78-8AEB-16E77B385C01}"/>
              </a:ext>
            </a:extLst>
          </p:cNvPr>
          <p:cNvSpPr txBox="1"/>
          <p:nvPr/>
        </p:nvSpPr>
        <p:spPr>
          <a:xfrm>
            <a:off x="2203522" y="3999888"/>
            <a:ext cx="4213590" cy="369332"/>
          </a:xfrm>
          <a:prstGeom prst="rect">
            <a:avLst/>
          </a:prstGeom>
          <a:noFill/>
        </p:spPr>
        <p:txBody>
          <a:bodyPr wrap="none" rtlCol="0">
            <a:spAutoFit/>
          </a:bodyPr>
          <a:lstStyle/>
          <a:p>
            <a:pPr algn="ctr"/>
            <a:r>
              <a:rPr lang="en-US" i="1" dirty="0"/>
              <a:t>Memory management: An append-only log</a:t>
            </a:r>
          </a:p>
        </p:txBody>
      </p:sp>
      <p:graphicFrame>
        <p:nvGraphicFramePr>
          <p:cNvPr id="7" name="Table 6">
            <a:extLst>
              <a:ext uri="{FF2B5EF4-FFF2-40B4-BE49-F238E27FC236}">
                <a16:creationId xmlns:a16="http://schemas.microsoft.com/office/drawing/2014/main" id="{C3C069A0-5F1B-49C3-B054-E197B3EEFAEB}"/>
              </a:ext>
            </a:extLst>
          </p:cNvPr>
          <p:cNvGraphicFramePr>
            <a:graphicFrameLocks noGrp="1"/>
          </p:cNvGraphicFramePr>
          <p:nvPr>
            <p:extLst/>
          </p:nvPr>
        </p:nvGraphicFramePr>
        <p:xfrm>
          <a:off x="4571999" y="2430045"/>
          <a:ext cx="2476500" cy="891540"/>
        </p:xfrm>
        <a:graphic>
          <a:graphicData uri="http://schemas.openxmlformats.org/drawingml/2006/table">
            <a:tbl>
              <a:tblPr firstRow="1" bandRow="1">
                <a:tableStyleId>{5940675A-B579-460E-94D1-54222C63F5DA}</a:tableStyleId>
              </a:tblPr>
              <a:tblGrid>
                <a:gridCol w="1238250">
                  <a:extLst>
                    <a:ext uri="{9D8B030D-6E8A-4147-A177-3AD203B41FA5}">
                      <a16:colId xmlns:a16="http://schemas.microsoft.com/office/drawing/2014/main" val="1571480684"/>
                    </a:ext>
                  </a:extLst>
                </a:gridCol>
                <a:gridCol w="1238250">
                  <a:extLst>
                    <a:ext uri="{9D8B030D-6E8A-4147-A177-3AD203B41FA5}">
                      <a16:colId xmlns:a16="http://schemas.microsoft.com/office/drawing/2014/main" val="1312319860"/>
                    </a:ext>
                  </a:extLst>
                </a:gridCol>
              </a:tblGrid>
              <a:tr h="297180">
                <a:tc>
                  <a:txBody>
                    <a:bodyPr/>
                    <a:lstStyle/>
                    <a:p>
                      <a:pPr algn="ctr"/>
                      <a:r>
                        <a:rPr lang="en-US" sz="1500" dirty="0">
                          <a:latin typeface="+mn-lt"/>
                        </a:rPr>
                        <a:t>Home </a:t>
                      </a:r>
                      <a:r>
                        <a:rPr lang="en-US" sz="1500" dirty="0" err="1">
                          <a:latin typeface="+mn-lt"/>
                        </a:rPr>
                        <a:t>addr</a:t>
                      </a:r>
                      <a:r>
                        <a:rPr lang="en-US" sz="1500" dirty="0">
                          <a:latin typeface="+mn-lt"/>
                        </a:rPr>
                        <a:t>.</a:t>
                      </a:r>
                    </a:p>
                  </a:txBody>
                  <a:tcPr marL="68580" marR="68580" marT="34290" marB="34290">
                    <a:solidFill>
                      <a:schemeClr val="bg1">
                        <a:lumMod val="85000"/>
                      </a:schemeClr>
                    </a:solidFill>
                  </a:tcPr>
                </a:tc>
                <a:tc>
                  <a:txBody>
                    <a:bodyPr/>
                    <a:lstStyle/>
                    <a:p>
                      <a:pPr algn="ctr"/>
                      <a:r>
                        <a:rPr lang="en-US" sz="1500" dirty="0">
                          <a:latin typeface="+mn-lt"/>
                        </a:rPr>
                        <a:t>Log </a:t>
                      </a:r>
                      <a:r>
                        <a:rPr lang="en-US" sz="1500" dirty="0" err="1">
                          <a:latin typeface="+mn-lt"/>
                        </a:rPr>
                        <a:t>addr</a:t>
                      </a:r>
                      <a:r>
                        <a:rPr lang="en-US" sz="1500" dirty="0">
                          <a:latin typeface="+mn-lt"/>
                        </a:rPr>
                        <a:t>.</a:t>
                      </a:r>
                    </a:p>
                  </a:txBody>
                  <a:tcPr marL="68580" marR="68580" marT="34290" marB="34290">
                    <a:solidFill>
                      <a:schemeClr val="bg1">
                        <a:lumMod val="85000"/>
                      </a:schemeClr>
                    </a:solidFill>
                  </a:tcPr>
                </a:tc>
                <a:extLst>
                  <a:ext uri="{0D108BD9-81ED-4DB2-BD59-A6C34878D82A}">
                    <a16:rowId xmlns:a16="http://schemas.microsoft.com/office/drawing/2014/main" val="938983207"/>
                  </a:ext>
                </a:extLst>
              </a:tr>
              <a:tr h="297180">
                <a:tc>
                  <a:txBody>
                    <a:bodyPr/>
                    <a:lstStyle/>
                    <a:p>
                      <a:pPr algn="ctr"/>
                      <a:r>
                        <a:rPr lang="en-US" sz="1500" dirty="0">
                          <a:latin typeface="Consolas" panose="020B0609020204030204" pitchFamily="49" charset="0"/>
                        </a:rPr>
                        <a:t>&amp;a</a:t>
                      </a:r>
                    </a:p>
                  </a:txBody>
                  <a:tcPr marL="68580" marR="68580" marT="34290" marB="34290"/>
                </a:tc>
                <a:tc>
                  <a:txBody>
                    <a:bodyPr/>
                    <a:lstStyle/>
                    <a:p>
                      <a:pPr algn="ctr"/>
                      <a:endParaRPr lang="en-US" sz="1500" dirty="0">
                        <a:latin typeface="Consolas" panose="020B0609020204030204" pitchFamily="49" charset="0"/>
                      </a:endParaRPr>
                    </a:p>
                  </a:txBody>
                  <a:tcPr marL="68580" marR="68580" marT="34290" marB="34290"/>
                </a:tc>
                <a:extLst>
                  <a:ext uri="{0D108BD9-81ED-4DB2-BD59-A6C34878D82A}">
                    <a16:rowId xmlns:a16="http://schemas.microsoft.com/office/drawing/2014/main" val="340863959"/>
                  </a:ext>
                </a:extLst>
              </a:tr>
              <a:tr h="297180">
                <a:tc>
                  <a:txBody>
                    <a:bodyPr/>
                    <a:lstStyle/>
                    <a:p>
                      <a:pPr algn="ctr"/>
                      <a:r>
                        <a:rPr lang="en-US" sz="1500" dirty="0">
                          <a:latin typeface="Consolas" panose="020B0609020204030204" pitchFamily="49" charset="0"/>
                        </a:rPr>
                        <a:t>&amp;b</a:t>
                      </a:r>
                    </a:p>
                  </a:txBody>
                  <a:tcPr marL="68580" marR="68580" marT="34290" marB="34290"/>
                </a:tc>
                <a:tc>
                  <a:txBody>
                    <a:bodyPr/>
                    <a:lstStyle/>
                    <a:p>
                      <a:pPr algn="ctr"/>
                      <a:r>
                        <a:rPr lang="en-US" sz="1500" dirty="0">
                          <a:latin typeface="Consolas" panose="020B0609020204030204" pitchFamily="49" charset="0"/>
                        </a:rPr>
                        <a:t>…</a:t>
                      </a:r>
                    </a:p>
                  </a:txBody>
                  <a:tcPr marL="68580" marR="68580" marT="34290" marB="34290"/>
                </a:tc>
                <a:extLst>
                  <a:ext uri="{0D108BD9-81ED-4DB2-BD59-A6C34878D82A}">
                    <a16:rowId xmlns:a16="http://schemas.microsoft.com/office/drawing/2014/main" val="2453724982"/>
                  </a:ext>
                </a:extLst>
              </a:tr>
            </a:tbl>
          </a:graphicData>
        </a:graphic>
      </p:graphicFrame>
      <p:sp>
        <p:nvSpPr>
          <p:cNvPr id="8" name="TextBox 7">
            <a:extLst>
              <a:ext uri="{FF2B5EF4-FFF2-40B4-BE49-F238E27FC236}">
                <a16:creationId xmlns:a16="http://schemas.microsoft.com/office/drawing/2014/main" id="{DF3A3B3C-3DE5-433E-9C54-2E283A6E41D5}"/>
              </a:ext>
            </a:extLst>
          </p:cNvPr>
          <p:cNvSpPr txBox="1"/>
          <p:nvPr/>
        </p:nvSpPr>
        <p:spPr>
          <a:xfrm>
            <a:off x="4509957" y="2080439"/>
            <a:ext cx="2600584" cy="369332"/>
          </a:xfrm>
          <a:prstGeom prst="rect">
            <a:avLst/>
          </a:prstGeom>
          <a:noFill/>
        </p:spPr>
        <p:txBody>
          <a:bodyPr wrap="none" rtlCol="0">
            <a:spAutoFit/>
          </a:bodyPr>
          <a:lstStyle/>
          <a:p>
            <a:pPr algn="ctr"/>
            <a:r>
              <a:rPr lang="en-US" dirty="0"/>
              <a:t>Address mapping (</a:t>
            </a:r>
            <a:r>
              <a:rPr lang="en-US" i="1" dirty="0"/>
              <a:t>DRAM</a:t>
            </a:r>
            <a:r>
              <a:rPr lang="en-US" dirty="0"/>
              <a:t>)</a:t>
            </a:r>
          </a:p>
        </p:txBody>
      </p:sp>
      <p:sp>
        <p:nvSpPr>
          <p:cNvPr id="9" name="TextBox 8">
            <a:extLst>
              <a:ext uri="{FF2B5EF4-FFF2-40B4-BE49-F238E27FC236}">
                <a16:creationId xmlns:a16="http://schemas.microsoft.com/office/drawing/2014/main" id="{158815DC-8B96-4DEB-9D32-C121705A22A4}"/>
              </a:ext>
            </a:extLst>
          </p:cNvPr>
          <p:cNvSpPr txBox="1"/>
          <p:nvPr/>
        </p:nvSpPr>
        <p:spPr>
          <a:xfrm>
            <a:off x="1887642" y="2782849"/>
            <a:ext cx="301752" cy="369332"/>
          </a:xfrm>
          <a:prstGeom prst="rect">
            <a:avLst/>
          </a:prstGeom>
          <a:solidFill>
            <a:srgbClr val="FFC000"/>
          </a:solidFill>
          <a:ln>
            <a:solidFill>
              <a:schemeClr val="tx1"/>
            </a:solidFill>
          </a:ln>
        </p:spPr>
        <p:txBody>
          <a:bodyPr wrap="square" rtlCol="0">
            <a:spAutoFit/>
          </a:bodyPr>
          <a:lstStyle/>
          <a:p>
            <a:pPr algn="ctr"/>
            <a:r>
              <a:rPr lang="en-US" dirty="0">
                <a:latin typeface="Consolas" panose="020B0609020204030204" pitchFamily="49" charset="0"/>
              </a:rPr>
              <a:t>a</a:t>
            </a:r>
          </a:p>
        </p:txBody>
      </p:sp>
      <p:cxnSp>
        <p:nvCxnSpPr>
          <p:cNvPr id="11" name="Straight Arrow Connector 10">
            <a:extLst>
              <a:ext uri="{FF2B5EF4-FFF2-40B4-BE49-F238E27FC236}">
                <a16:creationId xmlns:a16="http://schemas.microsoft.com/office/drawing/2014/main" id="{70450FD5-FF73-4B82-870F-36D6465856AC}"/>
              </a:ext>
            </a:extLst>
          </p:cNvPr>
          <p:cNvCxnSpPr>
            <a:cxnSpLocks/>
            <a:stCxn id="9" idx="3"/>
          </p:cNvCxnSpPr>
          <p:nvPr/>
        </p:nvCxnSpPr>
        <p:spPr>
          <a:xfrm flipV="1">
            <a:off x="2189394" y="2933726"/>
            <a:ext cx="2774979" cy="3378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F6538D6-6F76-498F-B70B-AC49EEC7ACF1}"/>
              </a:ext>
            </a:extLst>
          </p:cNvPr>
          <p:cNvSpPr txBox="1"/>
          <p:nvPr/>
        </p:nvSpPr>
        <p:spPr>
          <a:xfrm>
            <a:off x="2269696" y="2618672"/>
            <a:ext cx="1830950" cy="369332"/>
          </a:xfrm>
          <a:prstGeom prst="rect">
            <a:avLst/>
          </a:prstGeom>
          <a:noFill/>
        </p:spPr>
        <p:txBody>
          <a:bodyPr wrap="none" rtlCol="0">
            <a:spAutoFit/>
          </a:bodyPr>
          <a:lstStyle/>
          <a:p>
            <a:pPr algn="ctr"/>
            <a:r>
              <a:rPr lang="en-US" dirty="0">
                <a:latin typeface="Consolas" panose="020B0609020204030204" pitchFamily="49" charset="0"/>
              </a:rPr>
              <a:t>translate(&amp;a)</a:t>
            </a:r>
          </a:p>
        </p:txBody>
      </p:sp>
      <p:cxnSp>
        <p:nvCxnSpPr>
          <p:cNvPr id="23" name="Connector: Curved 22">
            <a:extLst>
              <a:ext uri="{FF2B5EF4-FFF2-40B4-BE49-F238E27FC236}">
                <a16:creationId xmlns:a16="http://schemas.microsoft.com/office/drawing/2014/main" id="{58D41D6A-C1F3-407C-9775-1CA449810FBF}"/>
              </a:ext>
            </a:extLst>
          </p:cNvPr>
          <p:cNvCxnSpPr>
            <a:cxnSpLocks/>
          </p:cNvCxnSpPr>
          <p:nvPr/>
        </p:nvCxnSpPr>
        <p:spPr>
          <a:xfrm rot="5400000">
            <a:off x="5691560" y="2906911"/>
            <a:ext cx="777419" cy="755366"/>
          </a:xfrm>
          <a:prstGeom prst="curvedConnector3">
            <a:avLst>
              <a:gd name="adj1" fmla="val 50000"/>
            </a:avLst>
          </a:prstGeom>
          <a:ln w="28575">
            <a:headEnd type="oval"/>
            <a:tailEnd type="arrow"/>
          </a:ln>
        </p:spPr>
        <p:style>
          <a:lnRef idx="1">
            <a:schemeClr val="accent1"/>
          </a:lnRef>
          <a:fillRef idx="0">
            <a:schemeClr val="accent1"/>
          </a:fillRef>
          <a:effectRef idx="0">
            <a:schemeClr val="accent1"/>
          </a:effectRef>
          <a:fontRef idx="minor">
            <a:schemeClr val="tx1"/>
          </a:fontRef>
        </p:style>
      </p:cxnSp>
      <p:graphicFrame>
        <p:nvGraphicFramePr>
          <p:cNvPr id="49" name="Table 48">
            <a:extLst>
              <a:ext uri="{FF2B5EF4-FFF2-40B4-BE49-F238E27FC236}">
                <a16:creationId xmlns:a16="http://schemas.microsoft.com/office/drawing/2014/main" id="{42339159-C30C-4691-B4F2-ADFA2A6559B9}"/>
              </a:ext>
            </a:extLst>
          </p:cNvPr>
          <p:cNvGraphicFramePr>
            <a:graphicFrameLocks noGrp="1"/>
          </p:cNvGraphicFramePr>
          <p:nvPr>
            <p:extLst/>
          </p:nvPr>
        </p:nvGraphicFramePr>
        <p:xfrm>
          <a:off x="1390651" y="4633505"/>
          <a:ext cx="5067301" cy="342900"/>
        </p:xfrm>
        <a:graphic>
          <a:graphicData uri="http://schemas.openxmlformats.org/drawingml/2006/table">
            <a:tbl>
              <a:tblPr firstRow="1" bandRow="1">
                <a:tableStyleId>{5C22544A-7EE6-4342-B048-85BDC9FD1C3A}</a:tableStyleId>
              </a:tblPr>
              <a:tblGrid>
                <a:gridCol w="1973035">
                  <a:extLst>
                    <a:ext uri="{9D8B030D-6E8A-4147-A177-3AD203B41FA5}">
                      <a16:colId xmlns:a16="http://schemas.microsoft.com/office/drawing/2014/main" val="2487541502"/>
                    </a:ext>
                  </a:extLst>
                </a:gridCol>
                <a:gridCol w="1482635">
                  <a:extLst>
                    <a:ext uri="{9D8B030D-6E8A-4147-A177-3AD203B41FA5}">
                      <a16:colId xmlns:a16="http://schemas.microsoft.com/office/drawing/2014/main" val="3458302251"/>
                    </a:ext>
                  </a:extLst>
                </a:gridCol>
                <a:gridCol w="1611631">
                  <a:extLst>
                    <a:ext uri="{9D8B030D-6E8A-4147-A177-3AD203B41FA5}">
                      <a16:colId xmlns:a16="http://schemas.microsoft.com/office/drawing/2014/main" val="2461881670"/>
                    </a:ext>
                  </a:extLst>
                </a:gridCol>
              </a:tblGrid>
              <a:tr h="342900">
                <a:tc>
                  <a:txBody>
                    <a:bodyPr/>
                    <a:lstStyle/>
                    <a:p>
                      <a:endParaRPr lang="en-US" sz="1800" dirty="0"/>
                    </a:p>
                  </a:txBody>
                  <a:tcPr marL="68580" marR="68580" marT="34290" marB="34290"/>
                </a:tc>
                <a:tc>
                  <a:txBody>
                    <a:bodyPr/>
                    <a:lstStyle/>
                    <a:p>
                      <a:pPr algn="ctr"/>
                      <a:r>
                        <a:rPr lang="en-US" sz="1800" b="0" dirty="0"/>
                        <a:t>Application X</a:t>
                      </a:r>
                    </a:p>
                  </a:txBody>
                  <a:tcPr marL="68580" marR="68580" marT="34290" marB="34290">
                    <a:solidFill>
                      <a:srgbClr val="00B050"/>
                    </a:solidFill>
                  </a:tcPr>
                </a:tc>
                <a:tc>
                  <a:txBody>
                    <a:bodyPr/>
                    <a:lstStyle/>
                    <a:p>
                      <a:endParaRPr lang="en-US" sz="1000" dirty="0"/>
                    </a:p>
                  </a:txBody>
                  <a:tcPr marL="68580" marR="68580" marT="34290" marB="34290"/>
                </a:tc>
                <a:extLst>
                  <a:ext uri="{0D108BD9-81ED-4DB2-BD59-A6C34878D82A}">
                    <a16:rowId xmlns:a16="http://schemas.microsoft.com/office/drawing/2014/main" val="146135177"/>
                  </a:ext>
                </a:extLst>
              </a:tr>
            </a:tbl>
          </a:graphicData>
        </a:graphic>
      </p:graphicFrame>
      <p:sp>
        <p:nvSpPr>
          <p:cNvPr id="50" name="TextBox 49">
            <a:extLst>
              <a:ext uri="{FF2B5EF4-FFF2-40B4-BE49-F238E27FC236}">
                <a16:creationId xmlns:a16="http://schemas.microsoft.com/office/drawing/2014/main" id="{0C156CB1-8A51-4AB1-9AA6-7564BE40F097}"/>
              </a:ext>
            </a:extLst>
          </p:cNvPr>
          <p:cNvSpPr txBox="1"/>
          <p:nvPr/>
        </p:nvSpPr>
        <p:spPr>
          <a:xfrm>
            <a:off x="6508329" y="4613740"/>
            <a:ext cx="1321645" cy="369332"/>
          </a:xfrm>
          <a:prstGeom prst="rect">
            <a:avLst/>
          </a:prstGeom>
          <a:noFill/>
        </p:spPr>
        <p:txBody>
          <a:bodyPr wrap="none" rtlCol="0">
            <a:spAutoFit/>
          </a:bodyPr>
          <a:lstStyle/>
          <a:p>
            <a:pPr algn="ctr"/>
            <a:r>
              <a:rPr lang="en-US" dirty="0"/>
              <a:t>NVM device</a:t>
            </a:r>
          </a:p>
        </p:txBody>
      </p:sp>
      <p:cxnSp>
        <p:nvCxnSpPr>
          <p:cNvPr id="52" name="Straight Connector 51">
            <a:extLst>
              <a:ext uri="{FF2B5EF4-FFF2-40B4-BE49-F238E27FC236}">
                <a16:creationId xmlns:a16="http://schemas.microsoft.com/office/drawing/2014/main" id="{452A3A8E-3BD0-4805-BDF5-2D21BCAEC923}"/>
              </a:ext>
            </a:extLst>
          </p:cNvPr>
          <p:cNvCxnSpPr>
            <a:cxnSpLocks/>
          </p:cNvCxnSpPr>
          <p:nvPr/>
        </p:nvCxnSpPr>
        <p:spPr>
          <a:xfrm>
            <a:off x="1390649" y="4012813"/>
            <a:ext cx="1991691" cy="60764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53" name="Straight Connector 52">
            <a:extLst>
              <a:ext uri="{FF2B5EF4-FFF2-40B4-BE49-F238E27FC236}">
                <a16:creationId xmlns:a16="http://schemas.microsoft.com/office/drawing/2014/main" id="{EFE9CA8B-0F57-4BDB-99B3-98EE11793901}"/>
              </a:ext>
            </a:extLst>
          </p:cNvPr>
          <p:cNvCxnSpPr>
            <a:cxnSpLocks/>
          </p:cNvCxnSpPr>
          <p:nvPr/>
        </p:nvCxnSpPr>
        <p:spPr>
          <a:xfrm flipH="1">
            <a:off x="4839789" y="4012813"/>
            <a:ext cx="2966124" cy="600927"/>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sp>
        <p:nvSpPr>
          <p:cNvPr id="57" name="TextBox 56">
            <a:extLst>
              <a:ext uri="{FF2B5EF4-FFF2-40B4-BE49-F238E27FC236}">
                <a16:creationId xmlns:a16="http://schemas.microsoft.com/office/drawing/2014/main" id="{8520B2E9-33A8-4E75-8233-FFC674917EAF}"/>
              </a:ext>
            </a:extLst>
          </p:cNvPr>
          <p:cNvSpPr txBox="1"/>
          <p:nvPr/>
        </p:nvSpPr>
        <p:spPr>
          <a:xfrm>
            <a:off x="3697890" y="4297752"/>
            <a:ext cx="944490" cy="369332"/>
          </a:xfrm>
          <a:prstGeom prst="rect">
            <a:avLst/>
          </a:prstGeom>
          <a:noFill/>
        </p:spPr>
        <p:txBody>
          <a:bodyPr wrap="none" rtlCol="0">
            <a:spAutoFit/>
          </a:bodyPr>
          <a:lstStyle/>
          <a:p>
            <a:pPr algn="ctr"/>
            <a:r>
              <a:rPr lang="en-US" dirty="0" err="1">
                <a:latin typeface="Consolas" panose="020B0609020204030204" pitchFamily="49" charset="0"/>
              </a:rPr>
              <a:t>mmap</a:t>
            </a:r>
            <a:r>
              <a:rPr lang="en-US" dirty="0">
                <a:latin typeface="Consolas" panose="020B0609020204030204" pitchFamily="49" charset="0"/>
              </a:rPr>
              <a:t>()</a:t>
            </a:r>
          </a:p>
        </p:txBody>
      </p:sp>
      <p:sp>
        <p:nvSpPr>
          <p:cNvPr id="12" name="Rectangle 11">
            <a:extLst>
              <a:ext uri="{FF2B5EF4-FFF2-40B4-BE49-F238E27FC236}">
                <a16:creationId xmlns:a16="http://schemas.microsoft.com/office/drawing/2014/main" id="{93EBDB81-172A-47CD-BD75-89EA69DA5CE4}"/>
              </a:ext>
            </a:extLst>
          </p:cNvPr>
          <p:cNvSpPr/>
          <p:nvPr/>
        </p:nvSpPr>
        <p:spPr>
          <a:xfrm>
            <a:off x="1496708" y="2399496"/>
            <a:ext cx="1262077" cy="369332"/>
          </a:xfrm>
          <a:prstGeom prst="rect">
            <a:avLst/>
          </a:prstGeom>
        </p:spPr>
        <p:txBody>
          <a:bodyPr wrap="none">
            <a:spAutoFit/>
          </a:bodyPr>
          <a:lstStyle/>
          <a:p>
            <a:r>
              <a:rPr lang="en-US" dirty="0"/>
              <a:t>Transaction</a:t>
            </a:r>
          </a:p>
        </p:txBody>
      </p:sp>
      <p:sp>
        <p:nvSpPr>
          <p:cNvPr id="16" name="Rectangle 15">
            <a:extLst>
              <a:ext uri="{FF2B5EF4-FFF2-40B4-BE49-F238E27FC236}">
                <a16:creationId xmlns:a16="http://schemas.microsoft.com/office/drawing/2014/main" id="{B3E1E3A2-8090-4AD6-B37D-CFD891B9238E}"/>
              </a:ext>
            </a:extLst>
          </p:cNvPr>
          <p:cNvSpPr/>
          <p:nvPr/>
        </p:nvSpPr>
        <p:spPr>
          <a:xfrm>
            <a:off x="1496707" y="2406446"/>
            <a:ext cx="2602739" cy="779261"/>
          </a:xfrm>
          <a:prstGeom prst="rect">
            <a:avLst/>
          </a:prstGeom>
          <a:noFill/>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aphicFrame>
        <p:nvGraphicFramePr>
          <p:cNvPr id="38" name="Table 37">
            <a:extLst>
              <a:ext uri="{FF2B5EF4-FFF2-40B4-BE49-F238E27FC236}">
                <a16:creationId xmlns:a16="http://schemas.microsoft.com/office/drawing/2014/main" id="{57C4CA2E-7220-4004-A135-8D4240D8E672}"/>
              </a:ext>
            </a:extLst>
          </p:cNvPr>
          <p:cNvGraphicFramePr>
            <a:graphicFrameLocks noGrp="1"/>
          </p:cNvGraphicFramePr>
          <p:nvPr>
            <p:extLst/>
          </p:nvPr>
        </p:nvGraphicFramePr>
        <p:xfrm>
          <a:off x="4112175" y="3676878"/>
          <a:ext cx="291437" cy="342900"/>
        </p:xfrm>
        <a:graphic>
          <a:graphicData uri="http://schemas.openxmlformats.org/drawingml/2006/table">
            <a:tbl>
              <a:tblPr firstRow="1" bandRow="1">
                <a:tableStyleId>{5C22544A-7EE6-4342-B048-85BDC9FD1C3A}</a:tableStyleId>
              </a:tblPr>
              <a:tblGrid>
                <a:gridCol w="291437">
                  <a:extLst>
                    <a:ext uri="{9D8B030D-6E8A-4147-A177-3AD203B41FA5}">
                      <a16:colId xmlns:a16="http://schemas.microsoft.com/office/drawing/2014/main" val="2824737093"/>
                    </a:ext>
                  </a:extLst>
                </a:gridCol>
              </a:tblGrid>
              <a:tr h="342900">
                <a:tc>
                  <a:txBody>
                    <a:bodyPr/>
                    <a:lstStyle/>
                    <a:p>
                      <a:pPr algn="ctr"/>
                      <a:r>
                        <a:rPr lang="en-US" sz="1800" b="0" dirty="0">
                          <a:solidFill>
                            <a:schemeClr val="tx1"/>
                          </a:solidFill>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graphicFrame>
        <p:nvGraphicFramePr>
          <p:cNvPr id="39" name="Table 38">
            <a:extLst>
              <a:ext uri="{FF2B5EF4-FFF2-40B4-BE49-F238E27FC236}">
                <a16:creationId xmlns:a16="http://schemas.microsoft.com/office/drawing/2014/main" id="{FA6D7DB0-A26B-4447-B5A4-BF914170A3DD}"/>
              </a:ext>
            </a:extLst>
          </p:cNvPr>
          <p:cNvGraphicFramePr>
            <a:graphicFrameLocks noGrp="1"/>
          </p:cNvGraphicFramePr>
          <p:nvPr>
            <p:extLst/>
          </p:nvPr>
        </p:nvGraphicFramePr>
        <p:xfrm>
          <a:off x="5702585" y="3673304"/>
          <a:ext cx="317502" cy="342900"/>
        </p:xfrm>
        <a:graphic>
          <a:graphicData uri="http://schemas.openxmlformats.org/drawingml/2006/table">
            <a:tbl>
              <a:tblPr firstRow="1" bandRow="1">
                <a:tableStyleId>{5C22544A-7EE6-4342-B048-85BDC9FD1C3A}</a:tableStyleId>
              </a:tblPr>
              <a:tblGrid>
                <a:gridCol w="317502">
                  <a:extLst>
                    <a:ext uri="{9D8B030D-6E8A-4147-A177-3AD203B41FA5}">
                      <a16:colId xmlns:a16="http://schemas.microsoft.com/office/drawing/2014/main" val="2824737093"/>
                    </a:ext>
                  </a:extLst>
                </a:gridCol>
              </a:tblGrid>
              <a:tr h="342900">
                <a:tc>
                  <a:txBody>
                    <a:bodyPr/>
                    <a:lstStyle/>
                    <a:p>
                      <a:pPr algn="ctr"/>
                      <a:r>
                        <a:rPr lang="en-US" sz="1800" b="0" dirty="0">
                          <a:solidFill>
                            <a:schemeClr val="tx1"/>
                          </a:solidFill>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173454165"/>
                  </a:ext>
                </a:extLst>
              </a:tr>
            </a:tbl>
          </a:graphicData>
        </a:graphic>
      </p:graphicFrame>
    </p:spTree>
    <p:extLst>
      <p:ext uri="{BB962C8B-B14F-4D97-AF65-F5344CB8AC3E}">
        <p14:creationId xmlns:p14="http://schemas.microsoft.com/office/powerpoint/2010/main" val="9023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50" grpId="0"/>
      <p:bldP spid="5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972C-A26B-4226-A7D5-3F095452B2DD}"/>
              </a:ext>
            </a:extLst>
          </p:cNvPr>
          <p:cNvSpPr>
            <a:spLocks noGrp="1"/>
          </p:cNvSpPr>
          <p:nvPr>
            <p:ph type="title"/>
          </p:nvPr>
        </p:nvSpPr>
        <p:spPr/>
        <p:txBody>
          <a:bodyPr/>
          <a:lstStyle/>
          <a:p>
            <a:r>
              <a:rPr lang="en-US" dirty="0"/>
              <a:t>Log-Structured NVMM</a:t>
            </a:r>
          </a:p>
        </p:txBody>
      </p:sp>
      <p:sp>
        <p:nvSpPr>
          <p:cNvPr id="3" name="Content Placeholder 2">
            <a:extLst>
              <a:ext uri="{FF2B5EF4-FFF2-40B4-BE49-F238E27FC236}">
                <a16:creationId xmlns:a16="http://schemas.microsoft.com/office/drawing/2014/main" id="{B0228AF6-B552-4D07-84E3-935DEE0F1021}"/>
              </a:ext>
            </a:extLst>
          </p:cNvPr>
          <p:cNvSpPr>
            <a:spLocks noGrp="1"/>
          </p:cNvSpPr>
          <p:nvPr>
            <p:ph idx="1"/>
          </p:nvPr>
        </p:nvSpPr>
        <p:spPr/>
        <p:txBody>
          <a:bodyPr/>
          <a:lstStyle/>
          <a:p>
            <a:r>
              <a:rPr lang="en-US" dirty="0"/>
              <a:t>Low fragmentation</a:t>
            </a:r>
          </a:p>
          <a:p>
            <a:pPr lvl="1"/>
            <a:r>
              <a:rPr lang="en-US" dirty="0"/>
              <a:t>For internal fragmentation:</a:t>
            </a:r>
            <a:r>
              <a:rPr lang="zh-CN" altLang="en-US" dirty="0"/>
              <a:t> </a:t>
            </a:r>
            <a:r>
              <a:rPr lang="en-US" altLang="zh-CN" i="1" dirty="0"/>
              <a:t>Compact</a:t>
            </a:r>
            <a:r>
              <a:rPr lang="zh-CN" altLang="en-US" i="1" dirty="0"/>
              <a:t> </a:t>
            </a:r>
            <a:r>
              <a:rPr lang="en-US" altLang="zh-CN" i="1" dirty="0"/>
              <a:t>append</a:t>
            </a:r>
          </a:p>
          <a:p>
            <a:pPr lvl="1"/>
            <a:endParaRPr lang="en-US" altLang="zh-CN" dirty="0"/>
          </a:p>
          <a:p>
            <a:pPr lvl="1"/>
            <a:endParaRPr lang="en-US" altLang="zh-CN" dirty="0"/>
          </a:p>
          <a:p>
            <a:pPr lvl="1"/>
            <a:endParaRPr lang="en-US" dirty="0"/>
          </a:p>
          <a:p>
            <a:pPr lvl="2"/>
            <a:endParaRPr lang="en-US" dirty="0"/>
          </a:p>
          <a:p>
            <a:pPr lvl="1"/>
            <a:r>
              <a:rPr lang="en-US" dirty="0"/>
              <a:t>For external fragmentation: </a:t>
            </a:r>
            <a:r>
              <a:rPr lang="en-US" i="1" dirty="0"/>
              <a:t>Log cleaning</a:t>
            </a:r>
          </a:p>
        </p:txBody>
      </p:sp>
      <p:sp>
        <p:nvSpPr>
          <p:cNvPr id="4" name="Slide Number Placeholder 3">
            <a:extLst>
              <a:ext uri="{FF2B5EF4-FFF2-40B4-BE49-F238E27FC236}">
                <a16:creationId xmlns:a16="http://schemas.microsoft.com/office/drawing/2014/main" id="{D99BBA96-FF56-409C-88FE-4C945E2C35ED}"/>
              </a:ext>
            </a:extLst>
          </p:cNvPr>
          <p:cNvSpPr>
            <a:spLocks noGrp="1"/>
          </p:cNvSpPr>
          <p:nvPr>
            <p:ph type="sldNum" sz="quarter" idx="12"/>
          </p:nvPr>
        </p:nvSpPr>
        <p:spPr/>
        <p:txBody>
          <a:bodyPr/>
          <a:lstStyle/>
          <a:p>
            <a:fld id="{48F405BB-1941-4A6B-9D98-D01FE7BE1B79}" type="slidenum">
              <a:rPr lang="en-US" smtClean="0"/>
              <a:t>41</a:t>
            </a:fld>
            <a:endParaRPr lang="en-US"/>
          </a:p>
        </p:txBody>
      </p:sp>
      <p:graphicFrame>
        <p:nvGraphicFramePr>
          <p:cNvPr id="23" name="Table 22">
            <a:extLst>
              <a:ext uri="{FF2B5EF4-FFF2-40B4-BE49-F238E27FC236}">
                <a16:creationId xmlns:a16="http://schemas.microsoft.com/office/drawing/2014/main" id="{4A8ABEFB-DDDB-431F-846F-6CBFB005C70A}"/>
              </a:ext>
            </a:extLst>
          </p:cNvPr>
          <p:cNvGraphicFramePr>
            <a:graphicFrameLocks noGrp="1"/>
          </p:cNvGraphicFramePr>
          <p:nvPr>
            <p:extLst/>
          </p:nvPr>
        </p:nvGraphicFramePr>
        <p:xfrm>
          <a:off x="1219200" y="2433187"/>
          <a:ext cx="6096001" cy="342900"/>
        </p:xfrm>
        <a:graphic>
          <a:graphicData uri="http://schemas.openxmlformats.org/drawingml/2006/table">
            <a:tbl>
              <a:tblPr firstRow="1" bandRow="1">
                <a:tableStyleId>{5C22544A-7EE6-4342-B048-85BDC9FD1C3A}</a:tableStyleId>
              </a:tblPr>
              <a:tblGrid>
                <a:gridCol w="3052763">
                  <a:extLst>
                    <a:ext uri="{9D8B030D-6E8A-4147-A177-3AD203B41FA5}">
                      <a16:colId xmlns:a16="http://schemas.microsoft.com/office/drawing/2014/main" val="3972175463"/>
                    </a:ext>
                  </a:extLst>
                </a:gridCol>
                <a:gridCol w="3043238">
                  <a:extLst>
                    <a:ext uri="{9D8B030D-6E8A-4147-A177-3AD203B41FA5}">
                      <a16:colId xmlns:a16="http://schemas.microsoft.com/office/drawing/2014/main" val="2824737093"/>
                    </a:ext>
                  </a:extLst>
                </a:gridCol>
              </a:tblGrid>
              <a:tr h="342900">
                <a:tc>
                  <a:txBody>
                    <a:bodyPr/>
                    <a:lstStyle/>
                    <a:p>
                      <a:pPr algn="ctr"/>
                      <a:r>
                        <a:rPr lang="en-US" sz="1800" b="0" dirty="0"/>
                        <a:t>Allocated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0" dirty="0">
                          <a:solidFill>
                            <a:schemeClr val="tx1"/>
                          </a:solidFill>
                        </a:rPr>
                        <a:t>Available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sp>
        <p:nvSpPr>
          <p:cNvPr id="26" name="Isosceles Triangle 25">
            <a:extLst>
              <a:ext uri="{FF2B5EF4-FFF2-40B4-BE49-F238E27FC236}">
                <a16:creationId xmlns:a16="http://schemas.microsoft.com/office/drawing/2014/main" id="{4199C238-CA0E-47B9-8379-AA91E8350AB7}"/>
              </a:ext>
            </a:extLst>
          </p:cNvPr>
          <p:cNvSpPr/>
          <p:nvPr/>
        </p:nvSpPr>
        <p:spPr>
          <a:xfrm>
            <a:off x="4127302" y="2781171"/>
            <a:ext cx="279797" cy="346249"/>
          </a:xfrm>
          <a:prstGeom prst="triangle">
            <a:avLst/>
          </a:prstGeom>
          <a:ln w="19050">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schemeClr val="accent6"/>
              </a:solidFill>
            </a:endParaRPr>
          </a:p>
        </p:txBody>
      </p:sp>
      <p:sp>
        <p:nvSpPr>
          <p:cNvPr id="25" name="TextBox 24">
            <a:extLst>
              <a:ext uri="{FF2B5EF4-FFF2-40B4-BE49-F238E27FC236}">
                <a16:creationId xmlns:a16="http://schemas.microsoft.com/office/drawing/2014/main" id="{8AA4A5E3-EEE4-4128-AEAE-6249A3E8C642}"/>
              </a:ext>
            </a:extLst>
          </p:cNvPr>
          <p:cNvSpPr txBox="1"/>
          <p:nvPr/>
        </p:nvSpPr>
        <p:spPr>
          <a:xfrm>
            <a:off x="2948826" y="2923210"/>
            <a:ext cx="2636747" cy="369332"/>
          </a:xfrm>
          <a:prstGeom prst="rect">
            <a:avLst/>
          </a:prstGeom>
          <a:solidFill>
            <a:schemeClr val="bg1"/>
          </a:solidFill>
        </p:spPr>
        <p:txBody>
          <a:bodyPr wrap="none" rtlCol="0">
            <a:spAutoFit/>
          </a:bodyPr>
          <a:lstStyle/>
          <a:p>
            <a:pPr algn="ctr"/>
            <a:r>
              <a:rPr lang="en-US" i="1" dirty="0">
                <a:solidFill>
                  <a:schemeClr val="accent6"/>
                </a:solidFill>
              </a:rPr>
              <a:t>No internal fragmentation</a:t>
            </a:r>
          </a:p>
        </p:txBody>
      </p:sp>
      <p:graphicFrame>
        <p:nvGraphicFramePr>
          <p:cNvPr id="27" name="Table 26">
            <a:extLst>
              <a:ext uri="{FF2B5EF4-FFF2-40B4-BE49-F238E27FC236}">
                <a16:creationId xmlns:a16="http://schemas.microsoft.com/office/drawing/2014/main" id="{F1AADBEF-AFB0-4F0D-94E2-7BC302A27994}"/>
              </a:ext>
            </a:extLst>
          </p:cNvPr>
          <p:cNvGraphicFramePr>
            <a:graphicFrameLocks noGrp="1"/>
          </p:cNvGraphicFramePr>
          <p:nvPr>
            <p:extLst/>
          </p:nvPr>
        </p:nvGraphicFramePr>
        <p:xfrm>
          <a:off x="1219199" y="3872486"/>
          <a:ext cx="6096001" cy="342900"/>
        </p:xfrm>
        <a:graphic>
          <a:graphicData uri="http://schemas.openxmlformats.org/drawingml/2006/table">
            <a:tbl>
              <a:tblPr firstRow="1" bandRow="1">
                <a:tableStyleId>{5C22544A-7EE6-4342-B048-85BDC9FD1C3A}</a:tableStyleId>
              </a:tblPr>
              <a:tblGrid>
                <a:gridCol w="3817145">
                  <a:extLst>
                    <a:ext uri="{9D8B030D-6E8A-4147-A177-3AD203B41FA5}">
                      <a16:colId xmlns:a16="http://schemas.microsoft.com/office/drawing/2014/main" val="3972175463"/>
                    </a:ext>
                  </a:extLst>
                </a:gridCol>
                <a:gridCol w="2278856">
                  <a:extLst>
                    <a:ext uri="{9D8B030D-6E8A-4147-A177-3AD203B41FA5}">
                      <a16:colId xmlns:a16="http://schemas.microsoft.com/office/drawing/2014/main" val="2824737093"/>
                    </a:ext>
                  </a:extLst>
                </a:gridCol>
              </a:tblGrid>
              <a:tr h="342900">
                <a:tc>
                  <a:txBody>
                    <a:bodyPr/>
                    <a:lstStyle/>
                    <a:p>
                      <a:pPr algn="ctr"/>
                      <a:r>
                        <a:rPr lang="en-US" sz="1800" b="0" dirty="0"/>
                        <a:t>Allocated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0" dirty="0">
                          <a:solidFill>
                            <a:schemeClr val="tx1"/>
                          </a:solidFill>
                        </a:rPr>
                        <a:t>Available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graphicFrame>
        <p:nvGraphicFramePr>
          <p:cNvPr id="16" name="Table 15">
            <a:extLst>
              <a:ext uri="{FF2B5EF4-FFF2-40B4-BE49-F238E27FC236}">
                <a16:creationId xmlns:a16="http://schemas.microsoft.com/office/drawing/2014/main" id="{A7C53325-E692-40EB-8239-57245AB0DA87}"/>
              </a:ext>
            </a:extLst>
          </p:cNvPr>
          <p:cNvGraphicFramePr>
            <a:graphicFrameLocks noGrp="1"/>
          </p:cNvGraphicFramePr>
          <p:nvPr>
            <p:extLst/>
          </p:nvPr>
        </p:nvGraphicFramePr>
        <p:xfrm>
          <a:off x="4273354" y="2433187"/>
          <a:ext cx="291437" cy="342900"/>
        </p:xfrm>
        <a:graphic>
          <a:graphicData uri="http://schemas.openxmlformats.org/drawingml/2006/table">
            <a:tbl>
              <a:tblPr firstRow="1" bandRow="1">
                <a:tableStyleId>{5C22544A-7EE6-4342-B048-85BDC9FD1C3A}</a:tableStyleId>
              </a:tblPr>
              <a:tblGrid>
                <a:gridCol w="291437">
                  <a:extLst>
                    <a:ext uri="{9D8B030D-6E8A-4147-A177-3AD203B41FA5}">
                      <a16:colId xmlns:a16="http://schemas.microsoft.com/office/drawing/2014/main" val="2824737093"/>
                    </a:ext>
                  </a:extLst>
                </a:gridCol>
              </a:tblGrid>
              <a:tr h="342900">
                <a:tc>
                  <a:txBody>
                    <a:bodyPr/>
                    <a:lstStyle/>
                    <a:p>
                      <a:pPr algn="ctr"/>
                      <a:r>
                        <a:rPr lang="en-US" sz="1800" b="0" dirty="0">
                          <a:solidFill>
                            <a:schemeClr val="tx1"/>
                          </a:solidFill>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173454165"/>
                  </a:ext>
                </a:extLst>
              </a:tr>
            </a:tbl>
          </a:graphicData>
        </a:graphic>
      </p:graphicFrame>
      <p:graphicFrame>
        <p:nvGraphicFramePr>
          <p:cNvPr id="17" name="Table 16">
            <a:extLst>
              <a:ext uri="{FF2B5EF4-FFF2-40B4-BE49-F238E27FC236}">
                <a16:creationId xmlns:a16="http://schemas.microsoft.com/office/drawing/2014/main" id="{DAA0355B-7CFF-4B3B-B809-5BB6FC20DA50}"/>
              </a:ext>
            </a:extLst>
          </p:cNvPr>
          <p:cNvGraphicFramePr>
            <a:graphicFrameLocks noGrp="1"/>
          </p:cNvGraphicFramePr>
          <p:nvPr>
            <p:extLst/>
          </p:nvPr>
        </p:nvGraphicFramePr>
        <p:xfrm>
          <a:off x="4261380" y="3872486"/>
          <a:ext cx="291437" cy="342900"/>
        </p:xfrm>
        <a:graphic>
          <a:graphicData uri="http://schemas.openxmlformats.org/drawingml/2006/table">
            <a:tbl>
              <a:tblPr firstRow="1" bandRow="1">
                <a:tableStyleId>{5C22544A-7EE6-4342-B048-85BDC9FD1C3A}</a:tableStyleId>
              </a:tblPr>
              <a:tblGrid>
                <a:gridCol w="291437">
                  <a:extLst>
                    <a:ext uri="{9D8B030D-6E8A-4147-A177-3AD203B41FA5}">
                      <a16:colId xmlns:a16="http://schemas.microsoft.com/office/drawing/2014/main" val="2824737093"/>
                    </a:ext>
                  </a:extLst>
                </a:gridCol>
              </a:tblGrid>
              <a:tr h="342900">
                <a:tc>
                  <a:txBody>
                    <a:bodyPr/>
                    <a:lstStyle/>
                    <a:p>
                      <a:pPr algn="ctr"/>
                      <a:r>
                        <a:rPr lang="en-US" sz="1800" b="0" dirty="0">
                          <a:solidFill>
                            <a:schemeClr val="tx1"/>
                          </a:solidFill>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3454165"/>
                  </a:ext>
                </a:extLst>
              </a:tr>
            </a:tbl>
          </a:graphicData>
        </a:graphic>
      </p:graphicFrame>
      <p:graphicFrame>
        <p:nvGraphicFramePr>
          <p:cNvPr id="18" name="Table 17">
            <a:extLst>
              <a:ext uri="{FF2B5EF4-FFF2-40B4-BE49-F238E27FC236}">
                <a16:creationId xmlns:a16="http://schemas.microsoft.com/office/drawing/2014/main" id="{ED318B57-85BB-4296-B4B4-BADA671C760D}"/>
              </a:ext>
            </a:extLst>
          </p:cNvPr>
          <p:cNvGraphicFramePr>
            <a:graphicFrameLocks noGrp="1"/>
          </p:cNvGraphicFramePr>
          <p:nvPr>
            <p:extLst/>
          </p:nvPr>
        </p:nvGraphicFramePr>
        <p:xfrm>
          <a:off x="5037881" y="3872486"/>
          <a:ext cx="335925" cy="342900"/>
        </p:xfrm>
        <a:graphic>
          <a:graphicData uri="http://schemas.openxmlformats.org/drawingml/2006/table">
            <a:tbl>
              <a:tblPr firstRow="1" bandRow="1">
                <a:tableStyleId>{5C22544A-7EE6-4342-B048-85BDC9FD1C3A}</a:tableStyleId>
              </a:tblPr>
              <a:tblGrid>
                <a:gridCol w="335925">
                  <a:extLst>
                    <a:ext uri="{9D8B030D-6E8A-4147-A177-3AD203B41FA5}">
                      <a16:colId xmlns:a16="http://schemas.microsoft.com/office/drawing/2014/main" val="2824737093"/>
                    </a:ext>
                  </a:extLst>
                </a:gridCol>
              </a:tblGrid>
              <a:tr h="342900">
                <a:tc>
                  <a:txBody>
                    <a:bodyPr/>
                    <a:lstStyle/>
                    <a:p>
                      <a:pPr algn="ctr"/>
                      <a:r>
                        <a:rPr lang="en-US" sz="1800" b="0" dirty="0">
                          <a:solidFill>
                            <a:schemeClr val="tx1"/>
                          </a:solidFill>
                        </a:rPr>
                        <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173454165"/>
                  </a:ext>
                </a:extLst>
              </a:tr>
            </a:tbl>
          </a:graphicData>
        </a:graphic>
      </p:graphicFrame>
      <p:graphicFrame>
        <p:nvGraphicFramePr>
          <p:cNvPr id="12" name="Table 11">
            <a:extLst>
              <a:ext uri="{FF2B5EF4-FFF2-40B4-BE49-F238E27FC236}">
                <a16:creationId xmlns:a16="http://schemas.microsoft.com/office/drawing/2014/main" id="{56D091AC-AC7E-4335-A2EC-07313CA42890}"/>
              </a:ext>
            </a:extLst>
          </p:cNvPr>
          <p:cNvGraphicFramePr>
            <a:graphicFrameLocks noGrp="1"/>
          </p:cNvGraphicFramePr>
          <p:nvPr>
            <p:extLst/>
          </p:nvPr>
        </p:nvGraphicFramePr>
        <p:xfrm>
          <a:off x="1219199" y="3872486"/>
          <a:ext cx="1755000" cy="342900"/>
        </p:xfrm>
        <a:graphic>
          <a:graphicData uri="http://schemas.openxmlformats.org/drawingml/2006/table">
            <a:tbl>
              <a:tblPr firstRow="1" bandRow="1">
                <a:tableStyleId>{5C22544A-7EE6-4342-B048-85BDC9FD1C3A}</a:tableStyleId>
              </a:tblPr>
              <a:tblGrid>
                <a:gridCol w="1755000">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graphicFrame>
        <p:nvGraphicFramePr>
          <p:cNvPr id="14" name="Table 13">
            <a:extLst>
              <a:ext uri="{FF2B5EF4-FFF2-40B4-BE49-F238E27FC236}">
                <a16:creationId xmlns:a16="http://schemas.microsoft.com/office/drawing/2014/main" id="{B5D502B5-E6B8-4E58-8A52-24648A8D6C20}"/>
              </a:ext>
            </a:extLst>
          </p:cNvPr>
          <p:cNvGraphicFramePr>
            <a:graphicFrameLocks noGrp="1"/>
          </p:cNvGraphicFramePr>
          <p:nvPr>
            <p:extLst/>
          </p:nvPr>
        </p:nvGraphicFramePr>
        <p:xfrm>
          <a:off x="3404087" y="3872486"/>
          <a:ext cx="1755000" cy="342900"/>
        </p:xfrm>
        <a:graphic>
          <a:graphicData uri="http://schemas.openxmlformats.org/drawingml/2006/table">
            <a:tbl>
              <a:tblPr firstRow="1" bandRow="1">
                <a:tableStyleId>{5C22544A-7EE6-4342-B048-85BDC9FD1C3A}</a:tableStyleId>
              </a:tblPr>
              <a:tblGrid>
                <a:gridCol w="1755000">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graphicFrame>
        <p:nvGraphicFramePr>
          <p:cNvPr id="15" name="Table 14">
            <a:extLst>
              <a:ext uri="{FF2B5EF4-FFF2-40B4-BE49-F238E27FC236}">
                <a16:creationId xmlns:a16="http://schemas.microsoft.com/office/drawing/2014/main" id="{C201CBBC-AC62-4EF9-8F01-9F9CECCC577F}"/>
              </a:ext>
            </a:extLst>
          </p:cNvPr>
          <p:cNvGraphicFramePr>
            <a:graphicFrameLocks noGrp="1"/>
          </p:cNvGraphicFramePr>
          <p:nvPr>
            <p:extLst/>
          </p:nvPr>
        </p:nvGraphicFramePr>
        <p:xfrm>
          <a:off x="5560199" y="3872486"/>
          <a:ext cx="1755000" cy="342900"/>
        </p:xfrm>
        <a:graphic>
          <a:graphicData uri="http://schemas.openxmlformats.org/drawingml/2006/table">
            <a:tbl>
              <a:tblPr firstRow="1" bandRow="1">
                <a:tableStyleId>{5C22544A-7EE6-4342-B048-85BDC9FD1C3A}</a:tableStyleId>
              </a:tblPr>
              <a:tblGrid>
                <a:gridCol w="1755000">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graphicFrame>
        <p:nvGraphicFramePr>
          <p:cNvPr id="20" name="Table 19">
            <a:extLst>
              <a:ext uri="{FF2B5EF4-FFF2-40B4-BE49-F238E27FC236}">
                <a16:creationId xmlns:a16="http://schemas.microsoft.com/office/drawing/2014/main" id="{61BEA3CA-C2FA-42AF-AFB7-AF22E8FA107F}"/>
              </a:ext>
            </a:extLst>
          </p:cNvPr>
          <p:cNvGraphicFramePr>
            <a:graphicFrameLocks noGrp="1"/>
          </p:cNvGraphicFramePr>
          <p:nvPr>
            <p:extLst/>
          </p:nvPr>
        </p:nvGraphicFramePr>
        <p:xfrm>
          <a:off x="1590916" y="3872486"/>
          <a:ext cx="291437" cy="342900"/>
        </p:xfrm>
        <a:graphic>
          <a:graphicData uri="http://schemas.openxmlformats.org/drawingml/2006/table">
            <a:tbl>
              <a:tblPr firstRow="1" bandRow="1">
                <a:tableStyleId>{5C22544A-7EE6-4342-B048-85BDC9FD1C3A}</a:tableStyleId>
              </a:tblPr>
              <a:tblGrid>
                <a:gridCol w="291437">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graphicFrame>
        <p:nvGraphicFramePr>
          <p:cNvPr id="21" name="Table 20">
            <a:extLst>
              <a:ext uri="{FF2B5EF4-FFF2-40B4-BE49-F238E27FC236}">
                <a16:creationId xmlns:a16="http://schemas.microsoft.com/office/drawing/2014/main" id="{A4BA889D-BDA8-4510-9F7F-565E7B3E8402}"/>
              </a:ext>
            </a:extLst>
          </p:cNvPr>
          <p:cNvGraphicFramePr>
            <a:graphicFrameLocks noGrp="1"/>
          </p:cNvGraphicFramePr>
          <p:nvPr>
            <p:extLst/>
          </p:nvPr>
        </p:nvGraphicFramePr>
        <p:xfrm>
          <a:off x="1991121" y="3872486"/>
          <a:ext cx="611803" cy="342900"/>
        </p:xfrm>
        <a:graphic>
          <a:graphicData uri="http://schemas.openxmlformats.org/drawingml/2006/table">
            <a:tbl>
              <a:tblPr firstRow="1" bandRow="1">
                <a:tableStyleId>{5C22544A-7EE6-4342-B048-85BDC9FD1C3A}</a:tableStyleId>
              </a:tblPr>
              <a:tblGrid>
                <a:gridCol w="611803">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graphicFrame>
        <p:nvGraphicFramePr>
          <p:cNvPr id="22" name="Table 21">
            <a:extLst>
              <a:ext uri="{FF2B5EF4-FFF2-40B4-BE49-F238E27FC236}">
                <a16:creationId xmlns:a16="http://schemas.microsoft.com/office/drawing/2014/main" id="{7E93248F-2555-4B3A-8328-46A269222634}"/>
              </a:ext>
            </a:extLst>
          </p:cNvPr>
          <p:cNvGraphicFramePr>
            <a:graphicFrameLocks noGrp="1"/>
          </p:cNvGraphicFramePr>
          <p:nvPr>
            <p:extLst/>
          </p:nvPr>
        </p:nvGraphicFramePr>
        <p:xfrm>
          <a:off x="3404087" y="3872486"/>
          <a:ext cx="513166" cy="342900"/>
        </p:xfrm>
        <a:graphic>
          <a:graphicData uri="http://schemas.openxmlformats.org/drawingml/2006/table">
            <a:tbl>
              <a:tblPr firstRow="1" bandRow="1">
                <a:tableStyleId>{5C22544A-7EE6-4342-B048-85BDC9FD1C3A}</a:tableStyleId>
              </a:tblPr>
              <a:tblGrid>
                <a:gridCol w="513166">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graphicFrame>
        <p:nvGraphicFramePr>
          <p:cNvPr id="24" name="Table 23">
            <a:extLst>
              <a:ext uri="{FF2B5EF4-FFF2-40B4-BE49-F238E27FC236}">
                <a16:creationId xmlns:a16="http://schemas.microsoft.com/office/drawing/2014/main" id="{AF532A9A-83CE-4908-AB00-62844A971A58}"/>
              </a:ext>
            </a:extLst>
          </p:cNvPr>
          <p:cNvGraphicFramePr>
            <a:graphicFrameLocks noGrp="1"/>
          </p:cNvGraphicFramePr>
          <p:nvPr>
            <p:extLst/>
          </p:nvPr>
        </p:nvGraphicFramePr>
        <p:xfrm>
          <a:off x="4229633" y="3872486"/>
          <a:ext cx="177465" cy="342900"/>
        </p:xfrm>
        <a:graphic>
          <a:graphicData uri="http://schemas.openxmlformats.org/drawingml/2006/table">
            <a:tbl>
              <a:tblPr firstRow="1" bandRow="1">
                <a:tableStyleId>{5C22544A-7EE6-4342-B048-85BDC9FD1C3A}</a:tableStyleId>
              </a:tblPr>
              <a:tblGrid>
                <a:gridCol w="177465">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graphicFrame>
        <p:nvGraphicFramePr>
          <p:cNvPr id="28" name="Table 27">
            <a:extLst>
              <a:ext uri="{FF2B5EF4-FFF2-40B4-BE49-F238E27FC236}">
                <a16:creationId xmlns:a16="http://schemas.microsoft.com/office/drawing/2014/main" id="{9567726A-4945-45A2-B577-AE1072BF3399}"/>
              </a:ext>
            </a:extLst>
          </p:cNvPr>
          <p:cNvGraphicFramePr>
            <a:graphicFrameLocks noGrp="1"/>
          </p:cNvGraphicFramePr>
          <p:nvPr>
            <p:extLst/>
          </p:nvPr>
        </p:nvGraphicFramePr>
        <p:xfrm>
          <a:off x="4719479" y="3872486"/>
          <a:ext cx="177465" cy="342900"/>
        </p:xfrm>
        <a:graphic>
          <a:graphicData uri="http://schemas.openxmlformats.org/drawingml/2006/table">
            <a:tbl>
              <a:tblPr firstRow="1" bandRow="1">
                <a:tableStyleId>{5C22544A-7EE6-4342-B048-85BDC9FD1C3A}</a:tableStyleId>
              </a:tblPr>
              <a:tblGrid>
                <a:gridCol w="177465">
                  <a:extLst>
                    <a:ext uri="{9D8B030D-6E8A-4147-A177-3AD203B41FA5}">
                      <a16:colId xmlns:a16="http://schemas.microsoft.com/office/drawing/2014/main" val="2824737093"/>
                    </a:ext>
                  </a:extLst>
                </a:gridCol>
              </a:tblGrid>
              <a:tr h="342900">
                <a:tc>
                  <a:txBody>
                    <a:bodyPr/>
                    <a:lstStyle/>
                    <a:p>
                      <a:pPr algn="ctr"/>
                      <a:endParaRPr 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73454165"/>
                  </a:ext>
                </a:extLst>
              </a:tr>
            </a:tbl>
          </a:graphicData>
        </a:graphic>
      </p:graphicFrame>
    </p:spTree>
    <p:extLst>
      <p:ext uri="{BB962C8B-B14F-4D97-AF65-F5344CB8AC3E}">
        <p14:creationId xmlns:p14="http://schemas.microsoft.com/office/powerpoint/2010/main" val="307857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3.75E-6 4.44444E-6 L 0.43464 4.44444E-6 " pathEditMode="relative" rAng="0" ptsTypes="AA">
                                      <p:cBhvr>
                                        <p:cTn id="73" dur="2000" fill="hold"/>
                                        <p:tgtEl>
                                          <p:spTgt spid="20"/>
                                        </p:tgtEl>
                                        <p:attrNameLst>
                                          <p:attrName>ppt_x</p:attrName>
                                          <p:attrName>ppt_y</p:attrName>
                                        </p:attrNameLst>
                                      </p:cBhvr>
                                      <p:rCtr x="21732" y="0"/>
                                    </p:animMotion>
                                  </p:childTnLst>
                                </p:cTn>
                              </p:par>
                              <p:par>
                                <p:cTn id="74" presetID="63" presetClass="path" presetSubtype="0" accel="50000" decel="50000" fill="hold" nodeType="withEffect">
                                  <p:stCondLst>
                                    <p:cond delay="0"/>
                                  </p:stCondLst>
                                  <p:childTnLst>
                                    <p:animMotion origin="layout" path="M -1.875E-6 4.44444E-6 L 0.42123 4.44444E-6 " pathEditMode="relative" rAng="0" ptsTypes="AA">
                                      <p:cBhvr>
                                        <p:cTn id="75" dur="2000" fill="hold"/>
                                        <p:tgtEl>
                                          <p:spTgt spid="21"/>
                                        </p:tgtEl>
                                        <p:attrNameLst>
                                          <p:attrName>ppt_x</p:attrName>
                                          <p:attrName>ppt_y</p:attrName>
                                        </p:attrNameLst>
                                      </p:cBhvr>
                                      <p:rCtr x="21055" y="0"/>
                                    </p:animMotion>
                                  </p:childTnLst>
                                </p:cTn>
                              </p:par>
                              <p:par>
                                <p:cTn id="76" presetID="63" presetClass="path" presetSubtype="0" accel="50000" decel="50000" fill="hold" nodeType="withEffect">
                                  <p:stCondLst>
                                    <p:cond delay="0"/>
                                  </p:stCondLst>
                                  <p:childTnLst>
                                    <p:animMotion origin="layout" path="M -4.16667E-7 4.44444E-6 L 0.33268 4.44444E-6 " pathEditMode="relative" rAng="0" ptsTypes="AA">
                                      <p:cBhvr>
                                        <p:cTn id="77" dur="2000" fill="hold"/>
                                        <p:tgtEl>
                                          <p:spTgt spid="22"/>
                                        </p:tgtEl>
                                        <p:attrNameLst>
                                          <p:attrName>ppt_x</p:attrName>
                                          <p:attrName>ppt_y</p:attrName>
                                        </p:attrNameLst>
                                      </p:cBhvr>
                                      <p:rCtr x="16628" y="0"/>
                                    </p:animMotion>
                                  </p:childTnLst>
                                </p:cTn>
                              </p:par>
                              <p:par>
                                <p:cTn id="78" presetID="63" presetClass="path" presetSubtype="0" accel="50000" decel="50000" fill="hold" nodeType="withEffect">
                                  <p:stCondLst>
                                    <p:cond delay="0"/>
                                  </p:stCondLst>
                                  <p:childTnLst>
                                    <p:animMotion origin="layout" path="M 4.58333E-6 4.44444E-6 L 0.2983 4.44444E-6 " pathEditMode="relative" rAng="0" ptsTypes="AA">
                                      <p:cBhvr>
                                        <p:cTn id="79" dur="2000" fill="hold"/>
                                        <p:tgtEl>
                                          <p:spTgt spid="24"/>
                                        </p:tgtEl>
                                        <p:attrNameLst>
                                          <p:attrName>ppt_x</p:attrName>
                                          <p:attrName>ppt_y</p:attrName>
                                        </p:attrNameLst>
                                      </p:cBhvr>
                                      <p:rCtr x="14909" y="0"/>
                                    </p:animMotion>
                                  </p:childTnLst>
                                </p:cTn>
                              </p:par>
                              <p:par>
                                <p:cTn id="80" presetID="63" presetClass="path" presetSubtype="0" accel="50000" decel="50000" fill="hold" nodeType="withEffect">
                                  <p:stCondLst>
                                    <p:cond delay="0"/>
                                  </p:stCondLst>
                                  <p:childTnLst>
                                    <p:animMotion origin="layout" path="M -1.25E-6 4.44444E-6 L 0.26341 4.44444E-6 " pathEditMode="relative" rAng="0" ptsTypes="AA">
                                      <p:cBhvr>
                                        <p:cTn id="81" dur="2000" fill="hold"/>
                                        <p:tgtEl>
                                          <p:spTgt spid="28"/>
                                        </p:tgtEl>
                                        <p:attrNameLst>
                                          <p:attrName>ppt_x</p:attrName>
                                          <p:attrName>ppt_y</p:attrName>
                                        </p:attrNameLst>
                                      </p:cBhvr>
                                      <p:rCtr x="131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972C-A26B-4226-A7D5-3F095452B2DD}"/>
              </a:ext>
            </a:extLst>
          </p:cNvPr>
          <p:cNvSpPr>
            <a:spLocks noGrp="1"/>
          </p:cNvSpPr>
          <p:nvPr>
            <p:ph type="title"/>
          </p:nvPr>
        </p:nvSpPr>
        <p:spPr/>
        <p:txBody>
          <a:bodyPr/>
          <a:lstStyle/>
          <a:p>
            <a:r>
              <a:rPr lang="en-US" dirty="0"/>
              <a:t>Log-Structured NVMM</a:t>
            </a:r>
          </a:p>
        </p:txBody>
      </p:sp>
      <p:sp>
        <p:nvSpPr>
          <p:cNvPr id="3" name="Content Placeholder 2">
            <a:extLst>
              <a:ext uri="{FF2B5EF4-FFF2-40B4-BE49-F238E27FC236}">
                <a16:creationId xmlns:a16="http://schemas.microsoft.com/office/drawing/2014/main" id="{B0228AF6-B552-4D07-84E3-935DEE0F1021}"/>
              </a:ext>
            </a:extLst>
          </p:cNvPr>
          <p:cNvSpPr>
            <a:spLocks noGrp="1"/>
          </p:cNvSpPr>
          <p:nvPr>
            <p:ph idx="1"/>
          </p:nvPr>
        </p:nvSpPr>
        <p:spPr/>
        <p:txBody>
          <a:bodyPr>
            <a:normAutofit lnSpcReduction="10000"/>
          </a:bodyPr>
          <a:lstStyle/>
          <a:p>
            <a:r>
              <a:rPr lang="en-US" dirty="0"/>
              <a:t>Efficient crash-consistent update</a:t>
            </a:r>
          </a:p>
          <a:p>
            <a:pPr lvl="1"/>
            <a:r>
              <a:rPr lang="en-US" dirty="0"/>
              <a:t>No separate areas. Write only </a:t>
            </a:r>
            <a:r>
              <a:rPr lang="en-US" i="1" dirty="0"/>
              <a:t>once.</a:t>
            </a:r>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a:p>
            <a:pPr lvl="1"/>
            <a:r>
              <a:rPr lang="en-US" dirty="0"/>
              <a:t>H</a:t>
            </a:r>
            <a:r>
              <a:rPr lang="en-US" altLang="zh-CN" dirty="0"/>
              <a:t>eader</a:t>
            </a:r>
            <a:r>
              <a:rPr lang="en-US" dirty="0"/>
              <a:t>: size, </a:t>
            </a:r>
            <a:r>
              <a:rPr lang="en-US" i="1" dirty="0"/>
              <a:t>checksum</a:t>
            </a:r>
            <a:r>
              <a:rPr lang="en-US" dirty="0"/>
              <a:t>, etc.</a:t>
            </a:r>
          </a:p>
        </p:txBody>
      </p:sp>
      <p:sp>
        <p:nvSpPr>
          <p:cNvPr id="4" name="Slide Number Placeholder 3">
            <a:extLst>
              <a:ext uri="{FF2B5EF4-FFF2-40B4-BE49-F238E27FC236}">
                <a16:creationId xmlns:a16="http://schemas.microsoft.com/office/drawing/2014/main" id="{D99BBA96-FF56-409C-88FE-4C945E2C35ED}"/>
              </a:ext>
            </a:extLst>
          </p:cNvPr>
          <p:cNvSpPr>
            <a:spLocks noGrp="1"/>
          </p:cNvSpPr>
          <p:nvPr>
            <p:ph type="sldNum" sz="quarter" idx="12"/>
          </p:nvPr>
        </p:nvSpPr>
        <p:spPr/>
        <p:txBody>
          <a:bodyPr/>
          <a:lstStyle/>
          <a:p>
            <a:fld id="{48F405BB-1941-4A6B-9D98-D01FE7BE1B79}" type="slidenum">
              <a:rPr lang="en-US" smtClean="0"/>
              <a:t>42</a:t>
            </a:fld>
            <a:endParaRPr lang="en-US"/>
          </a:p>
        </p:txBody>
      </p:sp>
      <p:graphicFrame>
        <p:nvGraphicFramePr>
          <p:cNvPr id="5" name="Table 4">
            <a:extLst>
              <a:ext uri="{FF2B5EF4-FFF2-40B4-BE49-F238E27FC236}">
                <a16:creationId xmlns:a16="http://schemas.microsoft.com/office/drawing/2014/main" id="{FBA33BD3-BF6B-4C28-846D-366FF977ECD4}"/>
              </a:ext>
            </a:extLst>
          </p:cNvPr>
          <p:cNvGraphicFramePr>
            <a:graphicFrameLocks noGrp="1"/>
          </p:cNvGraphicFramePr>
          <p:nvPr>
            <p:extLst/>
          </p:nvPr>
        </p:nvGraphicFramePr>
        <p:xfrm>
          <a:off x="1390650" y="3938492"/>
          <a:ext cx="6096000" cy="342900"/>
        </p:xfrm>
        <a:graphic>
          <a:graphicData uri="http://schemas.openxmlformats.org/drawingml/2006/table">
            <a:tbl>
              <a:tblPr firstRow="1" bandRow="1">
                <a:tableStyleId>{5C22544A-7EE6-4342-B048-85BDC9FD1C3A}</a:tableStyleId>
              </a:tblPr>
              <a:tblGrid>
                <a:gridCol w="3555423">
                  <a:extLst>
                    <a:ext uri="{9D8B030D-6E8A-4147-A177-3AD203B41FA5}">
                      <a16:colId xmlns:a16="http://schemas.microsoft.com/office/drawing/2014/main" val="3972175463"/>
                    </a:ext>
                  </a:extLst>
                </a:gridCol>
                <a:gridCol w="2540577">
                  <a:extLst>
                    <a:ext uri="{9D8B030D-6E8A-4147-A177-3AD203B41FA5}">
                      <a16:colId xmlns:a16="http://schemas.microsoft.com/office/drawing/2014/main" val="2824737093"/>
                    </a:ext>
                  </a:extLst>
                </a:gridCol>
              </a:tblGrid>
              <a:tr h="342900">
                <a:tc>
                  <a:txBody>
                    <a:bodyPr/>
                    <a:lstStyle/>
                    <a:p>
                      <a:pPr algn="ctr"/>
                      <a:r>
                        <a:rPr lang="en-US" sz="1800" b="0" dirty="0"/>
                        <a:t>Allocated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0" dirty="0">
                          <a:solidFill>
                            <a:schemeClr val="tx1"/>
                          </a:solidFill>
                        </a:rPr>
                        <a:t>                Available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73454165"/>
                  </a:ext>
                </a:extLst>
              </a:tr>
            </a:tbl>
          </a:graphicData>
        </a:graphic>
      </p:graphicFrame>
      <p:graphicFrame>
        <p:nvGraphicFramePr>
          <p:cNvPr id="6" name="Table 5">
            <a:extLst>
              <a:ext uri="{FF2B5EF4-FFF2-40B4-BE49-F238E27FC236}">
                <a16:creationId xmlns:a16="http://schemas.microsoft.com/office/drawing/2014/main" id="{5B7C6A18-3DF9-40D6-81ED-530442FF658F}"/>
              </a:ext>
            </a:extLst>
          </p:cNvPr>
          <p:cNvGraphicFramePr>
            <a:graphicFrameLocks noGrp="1"/>
          </p:cNvGraphicFramePr>
          <p:nvPr>
            <p:extLst/>
          </p:nvPr>
        </p:nvGraphicFramePr>
        <p:xfrm>
          <a:off x="4571999" y="2693156"/>
          <a:ext cx="2476500" cy="1028700"/>
        </p:xfrm>
        <a:graphic>
          <a:graphicData uri="http://schemas.openxmlformats.org/drawingml/2006/table">
            <a:tbl>
              <a:tblPr firstRow="1" bandRow="1">
                <a:tableStyleId>{5940675A-B579-460E-94D1-54222C63F5DA}</a:tableStyleId>
              </a:tblPr>
              <a:tblGrid>
                <a:gridCol w="1238250">
                  <a:extLst>
                    <a:ext uri="{9D8B030D-6E8A-4147-A177-3AD203B41FA5}">
                      <a16:colId xmlns:a16="http://schemas.microsoft.com/office/drawing/2014/main" val="1571480684"/>
                    </a:ext>
                  </a:extLst>
                </a:gridCol>
                <a:gridCol w="1238250">
                  <a:extLst>
                    <a:ext uri="{9D8B030D-6E8A-4147-A177-3AD203B41FA5}">
                      <a16:colId xmlns:a16="http://schemas.microsoft.com/office/drawing/2014/main" val="1312319860"/>
                    </a:ext>
                  </a:extLst>
                </a:gridCol>
              </a:tblGrid>
              <a:tr h="342900">
                <a:tc>
                  <a:txBody>
                    <a:bodyPr/>
                    <a:lstStyle/>
                    <a:p>
                      <a:pPr algn="ctr"/>
                      <a:r>
                        <a:rPr lang="en-US" sz="1800" dirty="0">
                          <a:latin typeface="+mn-lt"/>
                        </a:rPr>
                        <a:t>Home </a:t>
                      </a:r>
                      <a:r>
                        <a:rPr lang="en-US" sz="1800" dirty="0" err="1">
                          <a:latin typeface="+mn-lt"/>
                        </a:rPr>
                        <a:t>addr</a:t>
                      </a:r>
                      <a:r>
                        <a:rPr lang="en-US" sz="1800" dirty="0">
                          <a:latin typeface="+mn-lt"/>
                        </a:rPr>
                        <a:t>.</a:t>
                      </a:r>
                    </a:p>
                  </a:txBody>
                  <a:tcPr marL="68580" marR="68580" marT="34290" marB="34290">
                    <a:solidFill>
                      <a:schemeClr val="bg1">
                        <a:lumMod val="85000"/>
                      </a:schemeClr>
                    </a:solidFill>
                  </a:tcPr>
                </a:tc>
                <a:tc>
                  <a:txBody>
                    <a:bodyPr/>
                    <a:lstStyle/>
                    <a:p>
                      <a:pPr algn="ctr"/>
                      <a:r>
                        <a:rPr lang="en-US" sz="1800" dirty="0">
                          <a:latin typeface="+mn-lt"/>
                        </a:rPr>
                        <a:t>Log </a:t>
                      </a:r>
                      <a:r>
                        <a:rPr lang="en-US" sz="1800" dirty="0" err="1">
                          <a:latin typeface="+mn-lt"/>
                        </a:rPr>
                        <a:t>addr</a:t>
                      </a:r>
                      <a:r>
                        <a:rPr lang="en-US" sz="1800" dirty="0">
                          <a:latin typeface="+mn-lt"/>
                        </a:rPr>
                        <a:t>.</a:t>
                      </a:r>
                    </a:p>
                  </a:txBody>
                  <a:tcPr marL="68580" marR="68580" marT="34290" marB="34290">
                    <a:solidFill>
                      <a:schemeClr val="bg1">
                        <a:lumMod val="85000"/>
                      </a:schemeClr>
                    </a:solidFill>
                  </a:tcPr>
                </a:tc>
                <a:extLst>
                  <a:ext uri="{0D108BD9-81ED-4DB2-BD59-A6C34878D82A}">
                    <a16:rowId xmlns:a16="http://schemas.microsoft.com/office/drawing/2014/main" val="938983207"/>
                  </a:ext>
                </a:extLst>
              </a:tr>
              <a:tr h="342900">
                <a:tc>
                  <a:txBody>
                    <a:bodyPr/>
                    <a:lstStyle/>
                    <a:p>
                      <a:pPr algn="ctr"/>
                      <a:r>
                        <a:rPr lang="en-US" sz="1800" dirty="0">
                          <a:latin typeface="Consolas" panose="020B0609020204030204" pitchFamily="49" charset="0"/>
                        </a:rPr>
                        <a:t>&amp;a</a:t>
                      </a:r>
                    </a:p>
                  </a:txBody>
                  <a:tcPr marL="68580" marR="68580" marT="34290" marB="34290"/>
                </a:tc>
                <a:tc>
                  <a:txBody>
                    <a:bodyPr/>
                    <a:lstStyle/>
                    <a:p>
                      <a:pPr algn="ctr"/>
                      <a:endParaRPr lang="en-US" sz="1800" dirty="0">
                        <a:latin typeface="Consolas" panose="020B0609020204030204" pitchFamily="49" charset="0"/>
                      </a:endParaRPr>
                    </a:p>
                  </a:txBody>
                  <a:tcPr marL="68580" marR="68580" marT="34290" marB="34290"/>
                </a:tc>
                <a:extLst>
                  <a:ext uri="{0D108BD9-81ED-4DB2-BD59-A6C34878D82A}">
                    <a16:rowId xmlns:a16="http://schemas.microsoft.com/office/drawing/2014/main" val="340863959"/>
                  </a:ext>
                </a:extLst>
              </a:tr>
              <a:tr h="342900">
                <a:tc>
                  <a:txBody>
                    <a:bodyPr/>
                    <a:lstStyle/>
                    <a:p>
                      <a:pPr algn="ctr"/>
                      <a:r>
                        <a:rPr lang="en-US" sz="1800" dirty="0">
                          <a:latin typeface="Consolas" panose="020B0609020204030204" pitchFamily="49" charset="0"/>
                        </a:rPr>
                        <a:t>&amp;b</a:t>
                      </a:r>
                    </a:p>
                  </a:txBody>
                  <a:tcPr marL="68580" marR="68580" marT="34290" marB="34290"/>
                </a:tc>
                <a:tc>
                  <a:txBody>
                    <a:bodyPr/>
                    <a:lstStyle/>
                    <a:p>
                      <a:pPr algn="ctr"/>
                      <a:endParaRPr lang="en-US" sz="1800" dirty="0">
                        <a:latin typeface="Consolas" panose="020B0609020204030204" pitchFamily="49" charset="0"/>
                      </a:endParaRPr>
                    </a:p>
                  </a:txBody>
                  <a:tcPr marL="68580" marR="68580" marT="34290" marB="34290"/>
                </a:tc>
                <a:extLst>
                  <a:ext uri="{0D108BD9-81ED-4DB2-BD59-A6C34878D82A}">
                    <a16:rowId xmlns:a16="http://schemas.microsoft.com/office/drawing/2014/main" val="2453724982"/>
                  </a:ext>
                </a:extLst>
              </a:tr>
            </a:tbl>
          </a:graphicData>
        </a:graphic>
      </p:graphicFrame>
      <p:sp>
        <p:nvSpPr>
          <p:cNvPr id="7" name="TextBox 6">
            <a:extLst>
              <a:ext uri="{FF2B5EF4-FFF2-40B4-BE49-F238E27FC236}">
                <a16:creationId xmlns:a16="http://schemas.microsoft.com/office/drawing/2014/main" id="{F164B51F-E798-4CD8-B0E8-A37AD1213688}"/>
              </a:ext>
            </a:extLst>
          </p:cNvPr>
          <p:cNvSpPr txBox="1"/>
          <p:nvPr/>
        </p:nvSpPr>
        <p:spPr>
          <a:xfrm>
            <a:off x="4905900" y="2343550"/>
            <a:ext cx="1808700" cy="369332"/>
          </a:xfrm>
          <a:prstGeom prst="rect">
            <a:avLst/>
          </a:prstGeom>
          <a:noFill/>
        </p:spPr>
        <p:txBody>
          <a:bodyPr wrap="none" rtlCol="0">
            <a:spAutoFit/>
          </a:bodyPr>
          <a:lstStyle/>
          <a:p>
            <a:pPr algn="ctr"/>
            <a:r>
              <a:rPr lang="en-US" dirty="0"/>
              <a:t>Address mapping</a:t>
            </a:r>
          </a:p>
        </p:txBody>
      </p:sp>
      <p:sp>
        <p:nvSpPr>
          <p:cNvPr id="12" name="TextBox 11">
            <a:extLst>
              <a:ext uri="{FF2B5EF4-FFF2-40B4-BE49-F238E27FC236}">
                <a16:creationId xmlns:a16="http://schemas.microsoft.com/office/drawing/2014/main" id="{38E7C9AC-A7CD-47A7-AED0-F7D2C498E131}"/>
              </a:ext>
            </a:extLst>
          </p:cNvPr>
          <p:cNvSpPr txBox="1"/>
          <p:nvPr/>
        </p:nvSpPr>
        <p:spPr>
          <a:xfrm>
            <a:off x="4240392" y="3933882"/>
            <a:ext cx="301752" cy="369332"/>
          </a:xfrm>
          <a:prstGeom prst="rect">
            <a:avLst/>
          </a:prstGeom>
          <a:solidFill>
            <a:srgbClr val="FF0000"/>
          </a:solidFill>
          <a:ln>
            <a:solidFill>
              <a:schemeClr val="tx1"/>
            </a:solidFill>
          </a:ln>
        </p:spPr>
        <p:txBody>
          <a:bodyPr wrap="square" rtlCol="0">
            <a:spAutoFit/>
          </a:bodyPr>
          <a:lstStyle/>
          <a:p>
            <a:pPr algn="ctr"/>
            <a:r>
              <a:rPr lang="en-US" dirty="0">
                <a:latin typeface="Consolas" panose="020B0609020204030204" pitchFamily="49" charset="0"/>
              </a:rPr>
              <a:t>b</a:t>
            </a:r>
          </a:p>
        </p:txBody>
      </p:sp>
      <p:sp>
        <p:nvSpPr>
          <p:cNvPr id="16" name="TextBox 15">
            <a:extLst>
              <a:ext uri="{FF2B5EF4-FFF2-40B4-BE49-F238E27FC236}">
                <a16:creationId xmlns:a16="http://schemas.microsoft.com/office/drawing/2014/main" id="{C87F0018-00C7-4C8B-9FF0-2C3636DA4497}"/>
              </a:ext>
            </a:extLst>
          </p:cNvPr>
          <p:cNvSpPr txBox="1"/>
          <p:nvPr/>
        </p:nvSpPr>
        <p:spPr>
          <a:xfrm>
            <a:off x="1227927" y="2343550"/>
            <a:ext cx="1841277" cy="1200329"/>
          </a:xfrm>
          <a:prstGeom prst="rect">
            <a:avLst/>
          </a:prstGeom>
          <a:noFill/>
          <a:ln w="19050">
            <a:solidFill>
              <a:schemeClr val="tx1"/>
            </a:solidFill>
            <a:prstDash val="dash"/>
          </a:ln>
        </p:spPr>
        <p:txBody>
          <a:bodyPr wrap="square" rtlCol="0">
            <a:spAutoFit/>
          </a:bodyPr>
          <a:lstStyle/>
          <a:p>
            <a:r>
              <a:rPr lang="en-US" dirty="0">
                <a:latin typeface="Consolas" panose="020B0609020204030204" pitchFamily="49" charset="0"/>
                <a:cs typeface="Courier New" panose="02070309020205020404" pitchFamily="49" charset="0"/>
              </a:rPr>
              <a:t>transaction {</a:t>
            </a:r>
          </a:p>
          <a:p>
            <a:r>
              <a:rPr lang="en-US" dirty="0">
                <a:latin typeface="Consolas" panose="020B0609020204030204" pitchFamily="49" charset="0"/>
                <a:cs typeface="Courier New" panose="02070309020205020404" pitchFamily="49" charset="0"/>
              </a:rPr>
              <a:t>  a += 1;</a:t>
            </a:r>
          </a:p>
          <a:p>
            <a:r>
              <a:rPr lang="en-US" dirty="0">
                <a:latin typeface="Consolas" panose="020B0609020204030204" pitchFamily="49" charset="0"/>
                <a:cs typeface="Courier New" panose="02070309020205020404" pitchFamily="49" charset="0"/>
              </a:rPr>
              <a:t>  b -= 1;</a:t>
            </a:r>
          </a:p>
          <a:p>
            <a:r>
              <a:rPr lang="en-US" dirty="0">
                <a:latin typeface="Consolas" panose="020B0609020204030204" pitchFamily="49" charset="0"/>
                <a:cs typeface="Courier New" panose="02070309020205020404" pitchFamily="49" charset="0"/>
              </a:rPr>
              <a:t>}</a:t>
            </a:r>
          </a:p>
        </p:txBody>
      </p:sp>
      <p:sp>
        <p:nvSpPr>
          <p:cNvPr id="17" name="TextBox 16">
            <a:extLst>
              <a:ext uri="{FF2B5EF4-FFF2-40B4-BE49-F238E27FC236}">
                <a16:creationId xmlns:a16="http://schemas.microsoft.com/office/drawing/2014/main" id="{232D8CA2-3354-4CA1-AE66-61B94AFB050D}"/>
              </a:ext>
            </a:extLst>
          </p:cNvPr>
          <p:cNvSpPr txBox="1"/>
          <p:nvPr/>
        </p:nvSpPr>
        <p:spPr>
          <a:xfrm>
            <a:off x="2127220" y="3933882"/>
            <a:ext cx="301752" cy="369332"/>
          </a:xfrm>
          <a:prstGeom prst="rect">
            <a:avLst/>
          </a:prstGeom>
          <a:solidFill>
            <a:srgbClr val="FF0000"/>
          </a:solidFill>
          <a:ln>
            <a:solidFill>
              <a:schemeClr val="tx1"/>
            </a:solidFill>
          </a:ln>
        </p:spPr>
        <p:txBody>
          <a:bodyPr wrap="square" rtlCol="0">
            <a:spAutoFit/>
          </a:bodyPr>
          <a:lstStyle/>
          <a:p>
            <a:pPr algn="ctr"/>
            <a:r>
              <a:rPr lang="en-US" dirty="0">
                <a:latin typeface="Consolas" panose="020B0609020204030204" pitchFamily="49" charset="0"/>
              </a:rPr>
              <a:t>a</a:t>
            </a:r>
          </a:p>
        </p:txBody>
      </p:sp>
      <p:grpSp>
        <p:nvGrpSpPr>
          <p:cNvPr id="21" name="Group 20">
            <a:extLst>
              <a:ext uri="{FF2B5EF4-FFF2-40B4-BE49-F238E27FC236}">
                <a16:creationId xmlns:a16="http://schemas.microsoft.com/office/drawing/2014/main" id="{E8790824-3936-47CF-BEBF-D62E441D81A5}"/>
              </a:ext>
            </a:extLst>
          </p:cNvPr>
          <p:cNvGrpSpPr/>
          <p:nvPr/>
        </p:nvGrpSpPr>
        <p:grpSpPr>
          <a:xfrm>
            <a:off x="4940784" y="3935445"/>
            <a:ext cx="926398" cy="646948"/>
            <a:chOff x="6570354" y="4864176"/>
            <a:chExt cx="1235197" cy="862597"/>
          </a:xfrm>
        </p:grpSpPr>
        <p:sp>
          <p:nvSpPr>
            <p:cNvPr id="11" name="TextBox 10">
              <a:extLst>
                <a:ext uri="{FF2B5EF4-FFF2-40B4-BE49-F238E27FC236}">
                  <a16:creationId xmlns:a16="http://schemas.microsoft.com/office/drawing/2014/main" id="{9F4E5EC5-320C-4830-AA4F-5E9131A1EF0F}"/>
                </a:ext>
              </a:extLst>
            </p:cNvPr>
            <p:cNvSpPr txBox="1"/>
            <p:nvPr/>
          </p:nvSpPr>
          <p:spPr>
            <a:xfrm>
              <a:off x="6692513" y="4864176"/>
              <a:ext cx="538155" cy="861774"/>
            </a:xfrm>
            <a:prstGeom prst="rect">
              <a:avLst/>
            </a:prstGeom>
            <a:solidFill>
              <a:srgbClr val="FFC000"/>
            </a:solidFill>
            <a:ln>
              <a:solidFill>
                <a:schemeClr val="tx1"/>
              </a:solidFill>
            </a:ln>
          </p:spPr>
          <p:txBody>
            <a:bodyPr wrap="square" rtlCol="0">
              <a:spAutoFit/>
            </a:bodyPr>
            <a:lstStyle/>
            <a:p>
              <a:pPr algn="ctr"/>
              <a:r>
                <a:rPr lang="en-US" dirty="0">
                  <a:latin typeface="Consolas" panose="020B0609020204030204" pitchFamily="49" charset="0"/>
                </a:rPr>
                <a:t>a’</a:t>
              </a:r>
            </a:p>
          </p:txBody>
        </p:sp>
        <p:sp>
          <p:nvSpPr>
            <p:cNvPr id="18" name="TextBox 17">
              <a:extLst>
                <a:ext uri="{FF2B5EF4-FFF2-40B4-BE49-F238E27FC236}">
                  <a16:creationId xmlns:a16="http://schemas.microsoft.com/office/drawing/2014/main" id="{2979FCAF-499B-4D80-A2F4-B50BD9FD8CE8}"/>
                </a:ext>
              </a:extLst>
            </p:cNvPr>
            <p:cNvSpPr txBox="1"/>
            <p:nvPr/>
          </p:nvSpPr>
          <p:spPr>
            <a:xfrm>
              <a:off x="7230667" y="4864999"/>
              <a:ext cx="574884" cy="861774"/>
            </a:xfrm>
            <a:prstGeom prst="rect">
              <a:avLst/>
            </a:prstGeom>
            <a:solidFill>
              <a:srgbClr val="FFC000"/>
            </a:solidFill>
            <a:ln>
              <a:solidFill>
                <a:schemeClr val="tx1"/>
              </a:solidFill>
            </a:ln>
          </p:spPr>
          <p:txBody>
            <a:bodyPr wrap="square" rtlCol="0">
              <a:spAutoFit/>
            </a:bodyPr>
            <a:lstStyle/>
            <a:p>
              <a:pPr algn="ctr"/>
              <a:r>
                <a:rPr lang="en-US" dirty="0">
                  <a:latin typeface="Consolas" panose="020B0609020204030204" pitchFamily="49" charset="0"/>
                </a:rPr>
                <a:t>b’</a:t>
              </a:r>
            </a:p>
          </p:txBody>
        </p:sp>
        <p:sp>
          <p:nvSpPr>
            <p:cNvPr id="20" name="TextBox 19">
              <a:extLst>
                <a:ext uri="{FF2B5EF4-FFF2-40B4-BE49-F238E27FC236}">
                  <a16:creationId xmlns:a16="http://schemas.microsoft.com/office/drawing/2014/main" id="{696486DD-BA98-478E-9C68-6E46DA6740E7}"/>
                </a:ext>
              </a:extLst>
            </p:cNvPr>
            <p:cNvSpPr txBox="1"/>
            <p:nvPr/>
          </p:nvSpPr>
          <p:spPr>
            <a:xfrm>
              <a:off x="6570354" y="4865289"/>
              <a:ext cx="146152" cy="492442"/>
            </a:xfrm>
            <a:prstGeom prst="rect">
              <a:avLst/>
            </a:prstGeom>
            <a:solidFill>
              <a:srgbClr val="FFC000"/>
            </a:solidFill>
            <a:ln>
              <a:solidFill>
                <a:schemeClr val="tx1"/>
              </a:solidFill>
            </a:ln>
          </p:spPr>
          <p:txBody>
            <a:bodyPr wrap="square" rtlCol="0">
              <a:spAutoFit/>
            </a:bodyPr>
            <a:lstStyle/>
            <a:p>
              <a:pPr algn="ctr"/>
              <a:endParaRPr lang="en-US" dirty="0">
                <a:latin typeface="Consolas" panose="020B0609020204030204" pitchFamily="49" charset="0"/>
              </a:endParaRPr>
            </a:p>
          </p:txBody>
        </p:sp>
      </p:grpSp>
      <p:cxnSp>
        <p:nvCxnSpPr>
          <p:cNvPr id="9" name="Straight Arrow Connector 8">
            <a:extLst>
              <a:ext uri="{FF2B5EF4-FFF2-40B4-BE49-F238E27FC236}">
                <a16:creationId xmlns:a16="http://schemas.microsoft.com/office/drawing/2014/main" id="{8730B8B2-D237-4210-87D0-482C828DC883}"/>
              </a:ext>
            </a:extLst>
          </p:cNvPr>
          <p:cNvCxnSpPr>
            <a:cxnSpLocks/>
          </p:cNvCxnSpPr>
          <p:nvPr/>
        </p:nvCxnSpPr>
        <p:spPr>
          <a:xfrm flipH="1">
            <a:off x="2127220" y="3231573"/>
            <a:ext cx="4289167" cy="702309"/>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02193D9C-6E4E-47F5-AC1F-EAF3F187A06A}"/>
              </a:ext>
            </a:extLst>
          </p:cNvPr>
          <p:cNvCxnSpPr>
            <a:cxnSpLocks/>
          </p:cNvCxnSpPr>
          <p:nvPr/>
        </p:nvCxnSpPr>
        <p:spPr>
          <a:xfrm flipH="1">
            <a:off x="4240392" y="3564082"/>
            <a:ext cx="2217559" cy="36980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8D606CF-E835-4D9E-A24F-5DDBBE4832A4}"/>
              </a:ext>
            </a:extLst>
          </p:cNvPr>
          <p:cNvCxnSpPr>
            <a:cxnSpLocks/>
          </p:cNvCxnSpPr>
          <p:nvPr/>
        </p:nvCxnSpPr>
        <p:spPr>
          <a:xfrm flipH="1">
            <a:off x="5074798" y="3226963"/>
            <a:ext cx="1316752" cy="71061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F26975B-794F-4A70-9127-465DA7AB2345}"/>
              </a:ext>
            </a:extLst>
          </p:cNvPr>
          <p:cNvCxnSpPr>
            <a:cxnSpLocks/>
          </p:cNvCxnSpPr>
          <p:nvPr/>
        </p:nvCxnSpPr>
        <p:spPr>
          <a:xfrm flipH="1">
            <a:off x="5436019" y="3564082"/>
            <a:ext cx="1021931" cy="375055"/>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65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9264-A70C-4DEF-8194-99907FC9531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5DB5DC0-07BE-4EA5-B541-C536750AE900}"/>
              </a:ext>
            </a:extLst>
          </p:cNvPr>
          <p:cNvSpPr>
            <a:spLocks noGrp="1"/>
          </p:cNvSpPr>
          <p:nvPr>
            <p:ph idx="1"/>
          </p:nvPr>
        </p:nvSpPr>
        <p:spPr/>
        <p:txBody>
          <a:bodyPr/>
          <a:lstStyle/>
          <a:p>
            <a:r>
              <a:rPr lang="en-US" dirty="0"/>
              <a:t>Motivation</a:t>
            </a:r>
          </a:p>
          <a:p>
            <a:r>
              <a:rPr lang="en-US" dirty="0"/>
              <a:t>Log-Structured NVMM</a:t>
            </a:r>
          </a:p>
          <a:p>
            <a:r>
              <a:rPr lang="en-US" b="1" i="1" dirty="0"/>
              <a:t>Tree-Based Address Mapping</a:t>
            </a:r>
          </a:p>
          <a:p>
            <a:r>
              <a:rPr lang="en-US" dirty="0"/>
              <a:t>Evaluation</a:t>
            </a:r>
          </a:p>
          <a:p>
            <a:endParaRPr lang="en-US" dirty="0"/>
          </a:p>
          <a:p>
            <a:endParaRPr lang="en-US" dirty="0"/>
          </a:p>
        </p:txBody>
      </p:sp>
      <p:sp>
        <p:nvSpPr>
          <p:cNvPr id="4" name="Slide Number Placeholder 3">
            <a:extLst>
              <a:ext uri="{FF2B5EF4-FFF2-40B4-BE49-F238E27FC236}">
                <a16:creationId xmlns:a16="http://schemas.microsoft.com/office/drawing/2014/main" id="{68809726-4E61-4C3B-811A-12D75DF5D914}"/>
              </a:ext>
            </a:extLst>
          </p:cNvPr>
          <p:cNvSpPr>
            <a:spLocks noGrp="1"/>
          </p:cNvSpPr>
          <p:nvPr>
            <p:ph type="sldNum" sz="quarter" idx="12"/>
          </p:nvPr>
        </p:nvSpPr>
        <p:spPr/>
        <p:txBody>
          <a:bodyPr/>
          <a:lstStyle/>
          <a:p>
            <a:fld id="{48F405BB-1941-4A6B-9D98-D01FE7BE1B79}" type="slidenum">
              <a:rPr lang="en-US" smtClean="0"/>
              <a:t>43</a:t>
            </a:fld>
            <a:endParaRPr lang="en-US"/>
          </a:p>
        </p:txBody>
      </p:sp>
    </p:spTree>
    <p:extLst>
      <p:ext uri="{BB962C8B-B14F-4D97-AF65-F5344CB8AC3E}">
        <p14:creationId xmlns:p14="http://schemas.microsoft.com/office/powerpoint/2010/main" val="1769601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F1DE-4596-40D9-AD1B-7A18BDDD07D1}"/>
              </a:ext>
            </a:extLst>
          </p:cNvPr>
          <p:cNvSpPr>
            <a:spLocks noGrp="1"/>
          </p:cNvSpPr>
          <p:nvPr>
            <p:ph type="title"/>
          </p:nvPr>
        </p:nvSpPr>
        <p:spPr/>
        <p:txBody>
          <a:bodyPr/>
          <a:lstStyle/>
          <a:p>
            <a:r>
              <a:rPr lang="en-US" dirty="0"/>
              <a:t>Tree-Based Address Mapping</a:t>
            </a:r>
          </a:p>
        </p:txBody>
      </p:sp>
      <p:sp>
        <p:nvSpPr>
          <p:cNvPr id="3" name="Content Placeholder 2">
            <a:extLst>
              <a:ext uri="{FF2B5EF4-FFF2-40B4-BE49-F238E27FC236}">
                <a16:creationId xmlns:a16="http://schemas.microsoft.com/office/drawing/2014/main" id="{119B89AD-4F7D-4F31-ABBB-C2B206C48C1C}"/>
              </a:ext>
            </a:extLst>
          </p:cNvPr>
          <p:cNvSpPr>
            <a:spLocks noGrp="1"/>
          </p:cNvSpPr>
          <p:nvPr>
            <p:ph idx="1"/>
          </p:nvPr>
        </p:nvSpPr>
        <p:spPr/>
        <p:txBody>
          <a:bodyPr/>
          <a:lstStyle/>
          <a:p>
            <a:r>
              <a:rPr lang="en-US" b="1" dirty="0"/>
              <a:t>Unique challenges to NVMM</a:t>
            </a:r>
          </a:p>
          <a:p>
            <a:pPr lvl="1"/>
            <a:r>
              <a:rPr lang="en-US" i="1" dirty="0"/>
              <a:t>Pervasive </a:t>
            </a:r>
            <a:r>
              <a:rPr lang="en-US" dirty="0"/>
              <a:t>and</a:t>
            </a:r>
            <a:r>
              <a:rPr lang="en-US" i="1" dirty="0"/>
              <a:t> highly frequent </a:t>
            </a:r>
            <a:r>
              <a:rPr lang="en-US" dirty="0"/>
              <a:t>memory accesses.</a:t>
            </a:r>
          </a:p>
          <a:p>
            <a:pPr lvl="1"/>
            <a:r>
              <a:rPr lang="en-US" i="1" dirty="0"/>
              <a:t>Allocation granularity ≠ access granularity </a:t>
            </a:r>
            <a:r>
              <a:rPr lang="en-US" dirty="0">
                <a:sym typeface="Wingdings" panose="05000000000000000000" pitchFamily="2" charset="2"/>
              </a:rPr>
              <a:t> No O(1) lookup.</a:t>
            </a:r>
            <a:endParaRPr lang="en-US" dirty="0"/>
          </a:p>
          <a:p>
            <a:pPr lvl="2"/>
            <a:r>
              <a:rPr lang="en-US" dirty="0">
                <a:solidFill>
                  <a:srgbClr val="00B050"/>
                </a:solidFill>
                <a:sym typeface="Wingdings" panose="05000000000000000000" pitchFamily="2" charset="2"/>
              </a:rPr>
              <a:t>Filesystems: hash(</a:t>
            </a:r>
            <a:r>
              <a:rPr lang="en-US" i="1" dirty="0">
                <a:solidFill>
                  <a:srgbClr val="00B050"/>
                </a:solidFill>
                <a:sym typeface="Wingdings" panose="05000000000000000000" pitchFamily="2" charset="2"/>
              </a:rPr>
              <a:t>block number</a:t>
            </a:r>
            <a:r>
              <a:rPr lang="en-US" dirty="0">
                <a:solidFill>
                  <a:srgbClr val="00B050"/>
                </a:solidFill>
                <a:sym typeface="Wingdings" panose="05000000000000000000" pitchFamily="2" charset="2"/>
              </a:rPr>
              <a:t>)</a:t>
            </a:r>
            <a:r>
              <a:rPr lang="en-US" i="1" dirty="0">
                <a:solidFill>
                  <a:srgbClr val="00B050"/>
                </a:solidFill>
                <a:sym typeface="Wingdings" panose="05000000000000000000" pitchFamily="2" charset="2"/>
              </a:rPr>
              <a:t> </a:t>
            </a:r>
            <a:r>
              <a:rPr lang="en-US" dirty="0">
                <a:solidFill>
                  <a:srgbClr val="00B050"/>
                </a:solidFill>
                <a:sym typeface="Wingdings" panose="05000000000000000000" pitchFamily="2" charset="2"/>
              </a:rPr>
              <a:t>as the index.</a:t>
            </a:r>
          </a:p>
          <a:p>
            <a:pPr lvl="2"/>
            <a:r>
              <a:rPr lang="en-US" dirty="0">
                <a:solidFill>
                  <a:srgbClr val="00B050"/>
                </a:solidFill>
                <a:sym typeface="Wingdings" panose="05000000000000000000" pitchFamily="2" charset="2"/>
              </a:rPr>
              <a:t>Databases: hash(</a:t>
            </a:r>
            <a:r>
              <a:rPr lang="en-US" i="1" dirty="0">
                <a:solidFill>
                  <a:srgbClr val="00B050"/>
                </a:solidFill>
                <a:sym typeface="Wingdings" panose="05000000000000000000" pitchFamily="2" charset="2"/>
              </a:rPr>
              <a:t>key</a:t>
            </a:r>
            <a:r>
              <a:rPr lang="en-US" dirty="0">
                <a:solidFill>
                  <a:srgbClr val="00B050"/>
                </a:solidFill>
                <a:sym typeface="Wingdings" panose="05000000000000000000" pitchFamily="2" charset="2"/>
              </a:rPr>
              <a:t> or </a:t>
            </a:r>
            <a:r>
              <a:rPr lang="en-US" i="1" dirty="0">
                <a:solidFill>
                  <a:srgbClr val="00B050"/>
                </a:solidFill>
                <a:sym typeface="Wingdings" panose="05000000000000000000" pitchFamily="2" charset="2"/>
              </a:rPr>
              <a:t>tuple ID</a:t>
            </a:r>
            <a:r>
              <a:rPr lang="en-US" dirty="0">
                <a:solidFill>
                  <a:srgbClr val="00B050"/>
                </a:solidFill>
                <a:sym typeface="Wingdings" panose="05000000000000000000" pitchFamily="2" charset="2"/>
              </a:rPr>
              <a:t>)</a:t>
            </a:r>
            <a:r>
              <a:rPr lang="en-US" i="1" dirty="0">
                <a:solidFill>
                  <a:srgbClr val="00B050"/>
                </a:solidFill>
                <a:sym typeface="Wingdings" panose="05000000000000000000" pitchFamily="2" charset="2"/>
              </a:rPr>
              <a:t> </a:t>
            </a:r>
            <a:r>
              <a:rPr lang="en-US" dirty="0">
                <a:solidFill>
                  <a:srgbClr val="00B050"/>
                </a:solidFill>
                <a:sym typeface="Wingdings" panose="05000000000000000000" pitchFamily="2" charset="2"/>
              </a:rPr>
              <a:t>as the index.</a:t>
            </a:r>
          </a:p>
          <a:p>
            <a:pPr lvl="2"/>
            <a:r>
              <a:rPr lang="en-US" dirty="0">
                <a:solidFill>
                  <a:srgbClr val="FF0000"/>
                </a:solidFill>
                <a:sym typeface="Wingdings" panose="05000000000000000000" pitchFamily="2" charset="2"/>
              </a:rPr>
              <a:t>Main memory: hash(address)? That maps </a:t>
            </a:r>
            <a:r>
              <a:rPr lang="en-US" i="1" dirty="0">
                <a:solidFill>
                  <a:srgbClr val="FF0000"/>
                </a:solidFill>
                <a:sym typeface="Wingdings" panose="05000000000000000000" pitchFamily="2" charset="2"/>
              </a:rPr>
              <a:t>every</a:t>
            </a:r>
            <a:r>
              <a:rPr lang="en-US" dirty="0">
                <a:solidFill>
                  <a:srgbClr val="FF0000"/>
                </a:solidFill>
                <a:sym typeface="Wingdings" panose="05000000000000000000" pitchFamily="2" charset="2"/>
              </a:rPr>
              <a:t> address!</a:t>
            </a:r>
            <a:endParaRPr lang="en-US" i="1" dirty="0">
              <a:sym typeface="Wingdings" panose="05000000000000000000" pitchFamily="2" charset="2"/>
            </a:endParaRPr>
          </a:p>
          <a:p>
            <a:r>
              <a:rPr lang="en-US" i="1" dirty="0">
                <a:sym typeface="Wingdings" panose="05000000000000000000" pitchFamily="2" charset="2"/>
              </a:rPr>
              <a:t>Tree-based mapping</a:t>
            </a:r>
            <a:br>
              <a:rPr lang="en-US" i="1" dirty="0">
                <a:sym typeface="Wingdings" panose="05000000000000000000" pitchFamily="2" charset="2"/>
              </a:rPr>
            </a:br>
            <a:r>
              <a:rPr lang="en-US" i="1" dirty="0">
                <a:sym typeface="Wingdings" panose="05000000000000000000" pitchFamily="2" charset="2"/>
              </a:rPr>
              <a:t>made performant.</a:t>
            </a:r>
            <a:endParaRPr lang="en-US" i="1" dirty="0"/>
          </a:p>
          <a:p>
            <a:endParaRPr lang="en-US" dirty="0"/>
          </a:p>
        </p:txBody>
      </p:sp>
      <p:sp>
        <p:nvSpPr>
          <p:cNvPr id="4" name="Slide Number Placeholder 3">
            <a:extLst>
              <a:ext uri="{FF2B5EF4-FFF2-40B4-BE49-F238E27FC236}">
                <a16:creationId xmlns:a16="http://schemas.microsoft.com/office/drawing/2014/main" id="{A271131C-FDAE-4E36-8A29-9F99105F14F4}"/>
              </a:ext>
            </a:extLst>
          </p:cNvPr>
          <p:cNvSpPr>
            <a:spLocks noGrp="1"/>
          </p:cNvSpPr>
          <p:nvPr>
            <p:ph type="sldNum" sz="quarter" idx="12"/>
          </p:nvPr>
        </p:nvSpPr>
        <p:spPr/>
        <p:txBody>
          <a:bodyPr/>
          <a:lstStyle/>
          <a:p>
            <a:fld id="{48F405BB-1941-4A6B-9D98-D01FE7BE1B79}" type="slidenum">
              <a:rPr lang="en-US" smtClean="0"/>
              <a:t>44</a:t>
            </a:fld>
            <a:endParaRPr lang="en-US"/>
          </a:p>
        </p:txBody>
      </p:sp>
      <p:pic>
        <p:nvPicPr>
          <p:cNvPr id="6" name="Graphic 5" descr="Smiling Face with No Fill">
            <a:extLst>
              <a:ext uri="{FF2B5EF4-FFF2-40B4-BE49-F238E27FC236}">
                <a16:creationId xmlns:a16="http://schemas.microsoft.com/office/drawing/2014/main" id="{C3A7C972-E080-483F-BF92-C4936292F7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507" y="2869640"/>
            <a:ext cx="351000" cy="351000"/>
          </a:xfrm>
          <a:prstGeom prst="rect">
            <a:avLst/>
          </a:prstGeom>
        </p:spPr>
      </p:pic>
      <p:pic>
        <p:nvPicPr>
          <p:cNvPr id="7" name="Graphic 6" descr="Smiling Face with No Fill">
            <a:extLst>
              <a:ext uri="{FF2B5EF4-FFF2-40B4-BE49-F238E27FC236}">
                <a16:creationId xmlns:a16="http://schemas.microsoft.com/office/drawing/2014/main" id="{7A7160F1-DA2F-48A4-8955-482B72D0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507" y="2555513"/>
            <a:ext cx="351000" cy="351000"/>
          </a:xfrm>
          <a:prstGeom prst="rect">
            <a:avLst/>
          </a:prstGeom>
        </p:spPr>
      </p:pic>
      <p:pic>
        <p:nvPicPr>
          <p:cNvPr id="8" name="Graphic 7" descr="Sad Face with No Fill">
            <a:extLst>
              <a:ext uri="{FF2B5EF4-FFF2-40B4-BE49-F238E27FC236}">
                <a16:creationId xmlns:a16="http://schemas.microsoft.com/office/drawing/2014/main" id="{C3B247BF-25A4-463F-83C3-C91AE1D647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4023" y="3111221"/>
            <a:ext cx="351000" cy="351000"/>
          </a:xfrm>
          <a:prstGeom prst="rect">
            <a:avLst/>
          </a:prstGeom>
        </p:spPr>
      </p:pic>
      <p:sp>
        <p:nvSpPr>
          <p:cNvPr id="9" name="Oval 8">
            <a:extLst>
              <a:ext uri="{FF2B5EF4-FFF2-40B4-BE49-F238E27FC236}">
                <a16:creationId xmlns:a16="http://schemas.microsoft.com/office/drawing/2014/main" id="{823A006B-F262-4F3A-AE60-A0E9214D42CA}"/>
              </a:ext>
            </a:extLst>
          </p:cNvPr>
          <p:cNvSpPr/>
          <p:nvPr/>
        </p:nvSpPr>
        <p:spPr>
          <a:xfrm>
            <a:off x="4790208" y="3653335"/>
            <a:ext cx="137679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0xABB4, size=16</a:t>
            </a:r>
          </a:p>
        </p:txBody>
      </p:sp>
      <p:sp>
        <p:nvSpPr>
          <p:cNvPr id="10" name="Oval 9">
            <a:extLst>
              <a:ext uri="{FF2B5EF4-FFF2-40B4-BE49-F238E27FC236}">
                <a16:creationId xmlns:a16="http://schemas.microsoft.com/office/drawing/2014/main" id="{161E0043-9659-46ED-B6ED-CB3451F98CCC}"/>
              </a:ext>
            </a:extLst>
          </p:cNvPr>
          <p:cNvSpPr/>
          <p:nvPr/>
        </p:nvSpPr>
        <p:spPr>
          <a:xfrm>
            <a:off x="3262744" y="4389736"/>
            <a:ext cx="1376797" cy="685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0xABC0, size=24</a:t>
            </a:r>
          </a:p>
        </p:txBody>
      </p:sp>
      <p:sp>
        <p:nvSpPr>
          <p:cNvPr id="11" name="Oval 10">
            <a:extLst>
              <a:ext uri="{FF2B5EF4-FFF2-40B4-BE49-F238E27FC236}">
                <a16:creationId xmlns:a16="http://schemas.microsoft.com/office/drawing/2014/main" id="{E59CF743-53F0-45F6-A6AF-38FA77B6E3CD}"/>
              </a:ext>
            </a:extLst>
          </p:cNvPr>
          <p:cNvSpPr/>
          <p:nvPr/>
        </p:nvSpPr>
        <p:spPr>
          <a:xfrm>
            <a:off x="6328062" y="4389736"/>
            <a:ext cx="137679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14" name="Straight Arrow Connector 13">
            <a:extLst>
              <a:ext uri="{FF2B5EF4-FFF2-40B4-BE49-F238E27FC236}">
                <a16:creationId xmlns:a16="http://schemas.microsoft.com/office/drawing/2014/main" id="{37B4F3E3-34CE-4947-9747-064A967751CD}"/>
              </a:ext>
            </a:extLst>
          </p:cNvPr>
          <p:cNvCxnSpPr>
            <a:cxnSpLocks/>
            <a:stCxn id="9" idx="3"/>
            <a:endCxn id="10" idx="7"/>
          </p:cNvCxnSpPr>
          <p:nvPr/>
        </p:nvCxnSpPr>
        <p:spPr>
          <a:xfrm flipH="1">
            <a:off x="4437913" y="4238701"/>
            <a:ext cx="553922" cy="2514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4C32576-47EA-4820-8BF9-EC5A49D44D3B}"/>
              </a:ext>
            </a:extLst>
          </p:cNvPr>
          <p:cNvCxnSpPr>
            <a:cxnSpLocks/>
            <a:stCxn id="9" idx="5"/>
            <a:endCxn id="11" idx="1"/>
          </p:cNvCxnSpPr>
          <p:nvPr/>
        </p:nvCxnSpPr>
        <p:spPr>
          <a:xfrm>
            <a:off x="5965378" y="4238701"/>
            <a:ext cx="564311" cy="2514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8DEEC09B-4BE6-41F6-9613-735EA601973F}"/>
              </a:ext>
            </a:extLst>
          </p:cNvPr>
          <p:cNvSpPr/>
          <p:nvPr/>
        </p:nvSpPr>
        <p:spPr>
          <a:xfrm>
            <a:off x="3548960" y="4037585"/>
            <a:ext cx="1059906" cy="369332"/>
          </a:xfrm>
          <a:prstGeom prst="rect">
            <a:avLst/>
          </a:prstGeom>
        </p:spPr>
        <p:txBody>
          <a:bodyPr wrap="none">
            <a:spAutoFit/>
          </a:bodyPr>
          <a:lstStyle/>
          <a:p>
            <a:r>
              <a:rPr lang="en-US" dirty="0">
                <a:solidFill>
                  <a:srgbClr val="00B050"/>
                </a:solidFill>
                <a:sym typeface="Wingdings" panose="05000000000000000000" pitchFamily="2" charset="2"/>
              </a:rPr>
              <a:t>? 0xABC8</a:t>
            </a:r>
            <a:endParaRPr lang="en-US" dirty="0"/>
          </a:p>
        </p:txBody>
      </p:sp>
    </p:spTree>
    <p:extLst>
      <p:ext uri="{BB962C8B-B14F-4D97-AF65-F5344CB8AC3E}">
        <p14:creationId xmlns:p14="http://schemas.microsoft.com/office/powerpoint/2010/main" val="18889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386FF674-E801-4793-99FD-9E3D8E72E952}"/>
              </a:ext>
            </a:extLst>
          </p:cNvPr>
          <p:cNvGraphicFramePr>
            <a:graphicFrameLocks noGrp="1"/>
          </p:cNvGraphicFramePr>
          <p:nvPr>
            <p:extLst/>
          </p:nvPr>
        </p:nvGraphicFramePr>
        <p:xfrm>
          <a:off x="4230998" y="2566687"/>
          <a:ext cx="3380520" cy="284213"/>
        </p:xfrm>
        <a:graphic>
          <a:graphicData uri="http://schemas.openxmlformats.org/drawingml/2006/table">
            <a:tbl>
              <a:tblPr firstRow="1" bandRow="1">
                <a:effectLst/>
                <a:tableStyleId>{5C22544A-7EE6-4342-B048-85BDC9FD1C3A}</a:tableStyleId>
              </a:tblPr>
              <a:tblGrid>
                <a:gridCol w="563420">
                  <a:extLst>
                    <a:ext uri="{9D8B030D-6E8A-4147-A177-3AD203B41FA5}">
                      <a16:colId xmlns:a16="http://schemas.microsoft.com/office/drawing/2014/main" val="20000"/>
                    </a:ext>
                  </a:extLst>
                </a:gridCol>
                <a:gridCol w="563420">
                  <a:extLst>
                    <a:ext uri="{9D8B030D-6E8A-4147-A177-3AD203B41FA5}">
                      <a16:colId xmlns:a16="http://schemas.microsoft.com/office/drawing/2014/main" val="956923521"/>
                    </a:ext>
                  </a:extLst>
                </a:gridCol>
                <a:gridCol w="563420">
                  <a:extLst>
                    <a:ext uri="{9D8B030D-6E8A-4147-A177-3AD203B41FA5}">
                      <a16:colId xmlns:a16="http://schemas.microsoft.com/office/drawing/2014/main" val="703648225"/>
                    </a:ext>
                  </a:extLst>
                </a:gridCol>
                <a:gridCol w="563420">
                  <a:extLst>
                    <a:ext uri="{9D8B030D-6E8A-4147-A177-3AD203B41FA5}">
                      <a16:colId xmlns:a16="http://schemas.microsoft.com/office/drawing/2014/main" val="3620476641"/>
                    </a:ext>
                  </a:extLst>
                </a:gridCol>
                <a:gridCol w="563420">
                  <a:extLst>
                    <a:ext uri="{9D8B030D-6E8A-4147-A177-3AD203B41FA5}">
                      <a16:colId xmlns:a16="http://schemas.microsoft.com/office/drawing/2014/main" val="684495373"/>
                    </a:ext>
                  </a:extLst>
                </a:gridCol>
                <a:gridCol w="563420">
                  <a:extLst>
                    <a:ext uri="{9D8B030D-6E8A-4147-A177-3AD203B41FA5}">
                      <a16:colId xmlns:a16="http://schemas.microsoft.com/office/drawing/2014/main" val="4089242263"/>
                    </a:ext>
                  </a:extLst>
                </a:gridCol>
              </a:tblGrid>
              <a:tr h="284213">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C4A9F1DE-4596-40D9-AD1B-7A18BDDD07D1}"/>
              </a:ext>
            </a:extLst>
          </p:cNvPr>
          <p:cNvSpPr>
            <a:spLocks noGrp="1"/>
          </p:cNvSpPr>
          <p:nvPr>
            <p:ph type="title"/>
          </p:nvPr>
        </p:nvSpPr>
        <p:spPr/>
        <p:txBody>
          <a:bodyPr/>
          <a:lstStyle/>
          <a:p>
            <a:r>
              <a:rPr lang="en-US"/>
              <a:t>Tree-Based Address Mapping</a:t>
            </a:r>
            <a:endParaRPr lang="en-US" dirty="0"/>
          </a:p>
        </p:txBody>
      </p:sp>
      <p:sp>
        <p:nvSpPr>
          <p:cNvPr id="69" name="Slide Number Placeholder 68">
            <a:extLst>
              <a:ext uri="{FF2B5EF4-FFF2-40B4-BE49-F238E27FC236}">
                <a16:creationId xmlns:a16="http://schemas.microsoft.com/office/drawing/2014/main" id="{2832878D-629C-48BF-89BF-884E83426376}"/>
              </a:ext>
            </a:extLst>
          </p:cNvPr>
          <p:cNvSpPr>
            <a:spLocks noGrp="1"/>
          </p:cNvSpPr>
          <p:nvPr>
            <p:ph type="sldNum" sz="quarter" idx="12"/>
          </p:nvPr>
        </p:nvSpPr>
        <p:spPr/>
        <p:txBody>
          <a:bodyPr/>
          <a:lstStyle/>
          <a:p>
            <a:fld id="{48F405BB-1941-4A6B-9D98-D01FE7BE1B79}" type="slidenum">
              <a:rPr lang="en-US" smtClean="0"/>
              <a:t>45</a:t>
            </a:fld>
            <a:endParaRPr lang="en-US"/>
          </a:p>
        </p:txBody>
      </p:sp>
      <p:sp>
        <p:nvSpPr>
          <p:cNvPr id="3" name="Content Placeholder 2">
            <a:extLst>
              <a:ext uri="{FF2B5EF4-FFF2-40B4-BE49-F238E27FC236}">
                <a16:creationId xmlns:a16="http://schemas.microsoft.com/office/drawing/2014/main" id="{119B89AD-4F7D-4F31-ABBB-C2B206C48C1C}"/>
              </a:ext>
            </a:extLst>
          </p:cNvPr>
          <p:cNvSpPr>
            <a:spLocks noGrp="1"/>
          </p:cNvSpPr>
          <p:nvPr>
            <p:ph idx="4294967295"/>
          </p:nvPr>
        </p:nvSpPr>
        <p:spPr>
          <a:xfrm>
            <a:off x="0" y="1655763"/>
            <a:ext cx="7886700" cy="3262312"/>
          </a:xfrm>
        </p:spPr>
        <p:txBody>
          <a:bodyPr/>
          <a:lstStyle/>
          <a:p>
            <a:r>
              <a:rPr lang="en-US" dirty="0"/>
              <a:t>Two-layer mapping</a:t>
            </a:r>
          </a:p>
        </p:txBody>
      </p:sp>
      <p:sp>
        <p:nvSpPr>
          <p:cNvPr id="8" name="Oval 7">
            <a:extLst>
              <a:ext uri="{FF2B5EF4-FFF2-40B4-BE49-F238E27FC236}">
                <a16:creationId xmlns:a16="http://schemas.microsoft.com/office/drawing/2014/main" id="{0740487A-EBAC-4755-9C2E-1983AD204107}"/>
              </a:ext>
            </a:extLst>
          </p:cNvPr>
          <p:cNvSpPr/>
          <p:nvPr/>
        </p:nvSpPr>
        <p:spPr>
          <a:xfrm>
            <a:off x="2097759" y="2204329"/>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Arrow Connector 9">
            <a:extLst>
              <a:ext uri="{FF2B5EF4-FFF2-40B4-BE49-F238E27FC236}">
                <a16:creationId xmlns:a16="http://schemas.microsoft.com/office/drawing/2014/main" id="{D097AE7E-5A5A-44D1-8B73-1658DFCF2719}"/>
              </a:ext>
            </a:extLst>
          </p:cNvPr>
          <p:cNvCxnSpPr>
            <a:stCxn id="8" idx="3"/>
            <a:endCxn id="14" idx="0"/>
          </p:cNvCxnSpPr>
          <p:nvPr/>
        </p:nvCxnSpPr>
        <p:spPr>
          <a:xfrm flipH="1">
            <a:off x="1824260" y="2387696"/>
            <a:ext cx="307380" cy="249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4A0DEE-459A-4235-924F-FCD87C516311}"/>
              </a:ext>
            </a:extLst>
          </p:cNvPr>
          <p:cNvCxnSpPr>
            <a:stCxn id="8" idx="5"/>
            <a:endCxn id="15" idx="0"/>
          </p:cNvCxnSpPr>
          <p:nvPr/>
        </p:nvCxnSpPr>
        <p:spPr>
          <a:xfrm>
            <a:off x="2295232" y="2387697"/>
            <a:ext cx="328844" cy="237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7C1CCFC-2BED-40BC-AFC6-DA223BECA49A}"/>
              </a:ext>
            </a:extLst>
          </p:cNvPr>
          <p:cNvSpPr/>
          <p:nvPr/>
        </p:nvSpPr>
        <p:spPr>
          <a:xfrm>
            <a:off x="1708583" y="2637304"/>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2243B81F-C9C1-4E12-863F-0B7EE05750EE}"/>
              </a:ext>
            </a:extLst>
          </p:cNvPr>
          <p:cNvSpPr/>
          <p:nvPr/>
        </p:nvSpPr>
        <p:spPr>
          <a:xfrm>
            <a:off x="2508398" y="2625109"/>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Arrow Connector 15">
            <a:extLst>
              <a:ext uri="{FF2B5EF4-FFF2-40B4-BE49-F238E27FC236}">
                <a16:creationId xmlns:a16="http://schemas.microsoft.com/office/drawing/2014/main" id="{58CC5508-7F55-4D2B-8D58-2A1CCB8EDD0E}"/>
              </a:ext>
            </a:extLst>
          </p:cNvPr>
          <p:cNvCxnSpPr/>
          <p:nvPr/>
        </p:nvCxnSpPr>
        <p:spPr>
          <a:xfrm flipH="1">
            <a:off x="965413" y="4481734"/>
            <a:ext cx="133034" cy="264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6DEAED-DA88-4CC6-8C98-4B62D260C3FE}"/>
              </a:ext>
            </a:extLst>
          </p:cNvPr>
          <p:cNvCxnSpPr/>
          <p:nvPr/>
        </p:nvCxnSpPr>
        <p:spPr>
          <a:xfrm>
            <a:off x="1262038" y="4481734"/>
            <a:ext cx="199133" cy="264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18F3C01-CFFA-4377-AAD7-3CF6AD0BA5BE}"/>
              </a:ext>
            </a:extLst>
          </p:cNvPr>
          <p:cNvSpPr/>
          <p:nvPr/>
        </p:nvSpPr>
        <p:spPr>
          <a:xfrm>
            <a:off x="824948" y="4746621"/>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14A5A678-4081-40D0-99D3-B56F0351AF64}"/>
              </a:ext>
            </a:extLst>
          </p:cNvPr>
          <p:cNvSpPr/>
          <p:nvPr/>
        </p:nvSpPr>
        <p:spPr>
          <a:xfrm>
            <a:off x="1337969" y="4729060"/>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AD5D99F4-B795-4B26-8E28-F79C9C93B808}"/>
              </a:ext>
            </a:extLst>
          </p:cNvPr>
          <p:cNvSpPr/>
          <p:nvPr/>
        </p:nvSpPr>
        <p:spPr>
          <a:xfrm>
            <a:off x="1064565" y="4290870"/>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Arrow Connector 20">
            <a:extLst>
              <a:ext uri="{FF2B5EF4-FFF2-40B4-BE49-F238E27FC236}">
                <a16:creationId xmlns:a16="http://schemas.microsoft.com/office/drawing/2014/main" id="{7D217618-159E-4D46-A91F-411E0E7C2EF1}"/>
              </a:ext>
            </a:extLst>
          </p:cNvPr>
          <p:cNvCxnSpPr/>
          <p:nvPr/>
        </p:nvCxnSpPr>
        <p:spPr>
          <a:xfrm flipH="1">
            <a:off x="1229402" y="4025983"/>
            <a:ext cx="133034" cy="264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7056E4E-98B8-4CA0-84A4-85023D6BD7B9}"/>
              </a:ext>
            </a:extLst>
          </p:cNvPr>
          <p:cNvCxnSpPr>
            <a:stCxn id="14" idx="3"/>
            <a:endCxn id="24" idx="0"/>
          </p:cNvCxnSpPr>
          <p:nvPr/>
        </p:nvCxnSpPr>
        <p:spPr>
          <a:xfrm flipH="1">
            <a:off x="1557137" y="2820672"/>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D76D056-CC5B-4E12-84C1-7DC63FD9152A}"/>
              </a:ext>
            </a:extLst>
          </p:cNvPr>
          <p:cNvCxnSpPr>
            <a:stCxn id="14" idx="5"/>
            <a:endCxn id="25" idx="0"/>
          </p:cNvCxnSpPr>
          <p:nvPr/>
        </p:nvCxnSpPr>
        <p:spPr>
          <a:xfrm>
            <a:off x="1906057" y="2820671"/>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CA311D3-137D-416C-AF5F-A797A2FAAA1D}"/>
              </a:ext>
            </a:extLst>
          </p:cNvPr>
          <p:cNvSpPr/>
          <p:nvPr/>
        </p:nvSpPr>
        <p:spPr>
          <a:xfrm>
            <a:off x="1441460" y="3203631"/>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BB6CA1D8-739D-4B53-BBD4-7ECCA77016FC}"/>
              </a:ext>
            </a:extLst>
          </p:cNvPr>
          <p:cNvSpPr/>
          <p:nvPr/>
        </p:nvSpPr>
        <p:spPr>
          <a:xfrm>
            <a:off x="1939937" y="3194330"/>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6" name="Straight Arrow Connector 25">
            <a:extLst>
              <a:ext uri="{FF2B5EF4-FFF2-40B4-BE49-F238E27FC236}">
                <a16:creationId xmlns:a16="http://schemas.microsoft.com/office/drawing/2014/main" id="{7AEF639C-1CFE-4867-B208-E01930F65F24}"/>
              </a:ext>
            </a:extLst>
          </p:cNvPr>
          <p:cNvCxnSpPr>
            <a:endCxn id="28" idx="0"/>
          </p:cNvCxnSpPr>
          <p:nvPr/>
        </p:nvCxnSpPr>
        <p:spPr>
          <a:xfrm flipH="1">
            <a:off x="2392721" y="2827265"/>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A03F601-08E3-49F7-8B70-16058A375B9F}"/>
              </a:ext>
            </a:extLst>
          </p:cNvPr>
          <p:cNvCxnSpPr>
            <a:endCxn id="29" idx="0"/>
          </p:cNvCxnSpPr>
          <p:nvPr/>
        </p:nvCxnSpPr>
        <p:spPr>
          <a:xfrm>
            <a:off x="2741641" y="2827265"/>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2324445-00BB-4390-A197-2A4A5A77D751}"/>
              </a:ext>
            </a:extLst>
          </p:cNvPr>
          <p:cNvSpPr/>
          <p:nvPr/>
        </p:nvSpPr>
        <p:spPr>
          <a:xfrm>
            <a:off x="2277044" y="3210224"/>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3E332822-8FED-4B62-BA89-1F0A6D8E417C}"/>
              </a:ext>
            </a:extLst>
          </p:cNvPr>
          <p:cNvSpPr/>
          <p:nvPr/>
        </p:nvSpPr>
        <p:spPr>
          <a:xfrm>
            <a:off x="2775522" y="3200923"/>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Arrow Connector 29">
            <a:extLst>
              <a:ext uri="{FF2B5EF4-FFF2-40B4-BE49-F238E27FC236}">
                <a16:creationId xmlns:a16="http://schemas.microsoft.com/office/drawing/2014/main" id="{697B9D7C-99E0-4F3C-9754-E0AA22C87D01}"/>
              </a:ext>
            </a:extLst>
          </p:cNvPr>
          <p:cNvCxnSpPr/>
          <p:nvPr/>
        </p:nvCxnSpPr>
        <p:spPr>
          <a:xfrm flipH="1">
            <a:off x="1829081" y="3399351"/>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E8B4768-09D5-42EF-8E42-F9AF04119781}"/>
              </a:ext>
            </a:extLst>
          </p:cNvPr>
          <p:cNvCxnSpPr/>
          <p:nvPr/>
        </p:nvCxnSpPr>
        <p:spPr>
          <a:xfrm>
            <a:off x="2124759" y="3405925"/>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79A360-8375-4B82-8753-B1BF195B1705}"/>
              </a:ext>
            </a:extLst>
          </p:cNvPr>
          <p:cNvCxnSpPr/>
          <p:nvPr/>
        </p:nvCxnSpPr>
        <p:spPr>
          <a:xfrm flipH="1">
            <a:off x="2632339" y="3412380"/>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1B6FA94-E9CC-4C88-8B14-E5514236EC05}"/>
              </a:ext>
            </a:extLst>
          </p:cNvPr>
          <p:cNvCxnSpPr/>
          <p:nvPr/>
        </p:nvCxnSpPr>
        <p:spPr>
          <a:xfrm>
            <a:off x="2981259" y="3412379"/>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CA93229-45C7-4F7D-90CA-627E1C0428CF}"/>
              </a:ext>
            </a:extLst>
          </p:cNvPr>
          <p:cNvCxnSpPr/>
          <p:nvPr/>
        </p:nvCxnSpPr>
        <p:spPr>
          <a:xfrm flipH="1">
            <a:off x="2151329" y="3403079"/>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1E5C08-EEB9-42BC-9ADA-AC382F09CF77}"/>
              </a:ext>
            </a:extLst>
          </p:cNvPr>
          <p:cNvCxnSpPr/>
          <p:nvPr/>
        </p:nvCxnSpPr>
        <p:spPr>
          <a:xfrm>
            <a:off x="2459351" y="3403079"/>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96799ED-A93F-4C50-8666-E3CB3C2AE49D}"/>
              </a:ext>
            </a:extLst>
          </p:cNvPr>
          <p:cNvCxnSpPr/>
          <p:nvPr/>
        </p:nvCxnSpPr>
        <p:spPr>
          <a:xfrm flipH="1">
            <a:off x="1295919" y="3405525"/>
            <a:ext cx="185328" cy="382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60AAFC6-D243-4967-9884-7869B8FDE04C}"/>
              </a:ext>
            </a:extLst>
          </p:cNvPr>
          <p:cNvCxnSpPr/>
          <p:nvPr/>
        </p:nvCxnSpPr>
        <p:spPr>
          <a:xfrm>
            <a:off x="1658401" y="3403117"/>
            <a:ext cx="149558" cy="37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CE19DA3-194B-404F-BF1C-50FA66761D42}"/>
              </a:ext>
            </a:extLst>
          </p:cNvPr>
          <p:cNvSpPr txBox="1"/>
          <p:nvPr/>
        </p:nvSpPr>
        <p:spPr>
          <a:xfrm>
            <a:off x="1334261" y="3655413"/>
            <a:ext cx="573273" cy="415498"/>
          </a:xfrm>
          <a:prstGeom prst="rect">
            <a:avLst/>
          </a:prstGeom>
          <a:noFill/>
          <a:ln>
            <a:noFill/>
          </a:ln>
        </p:spPr>
        <p:txBody>
          <a:bodyPr wrap="square" rtlCol="0">
            <a:spAutoFit/>
          </a:bodyPr>
          <a:lstStyle/>
          <a:p>
            <a:pPr algn="ctr"/>
            <a:r>
              <a:rPr lang="en-US" sz="2100" dirty="0"/>
              <a:t>……</a:t>
            </a:r>
          </a:p>
        </p:txBody>
      </p:sp>
      <p:cxnSp>
        <p:nvCxnSpPr>
          <p:cNvPr id="45" name="Straight Arrow Connector 44">
            <a:extLst>
              <a:ext uri="{FF2B5EF4-FFF2-40B4-BE49-F238E27FC236}">
                <a16:creationId xmlns:a16="http://schemas.microsoft.com/office/drawing/2014/main" id="{F77B7D13-9209-4F55-A929-D25EAF98AC80}"/>
              </a:ext>
            </a:extLst>
          </p:cNvPr>
          <p:cNvCxnSpPr>
            <a:cxnSpLocks/>
            <a:stCxn id="67" idx="3"/>
          </p:cNvCxnSpPr>
          <p:nvPr/>
        </p:nvCxnSpPr>
        <p:spPr>
          <a:xfrm flipH="1">
            <a:off x="5121803" y="3761117"/>
            <a:ext cx="115161" cy="3497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7E135EE-CD8B-4549-8C18-0C3E386AE40F}"/>
              </a:ext>
            </a:extLst>
          </p:cNvPr>
          <p:cNvCxnSpPr>
            <a:cxnSpLocks/>
            <a:stCxn id="48" idx="5"/>
          </p:cNvCxnSpPr>
          <p:nvPr/>
        </p:nvCxnSpPr>
        <p:spPr>
          <a:xfrm>
            <a:off x="5598028" y="3273855"/>
            <a:ext cx="231317" cy="32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5078938-C38D-426C-8930-3C21F2852272}"/>
              </a:ext>
            </a:extLst>
          </p:cNvPr>
          <p:cNvSpPr/>
          <p:nvPr/>
        </p:nvSpPr>
        <p:spPr>
          <a:xfrm>
            <a:off x="4981336" y="4110853"/>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C65CF14B-0764-45ED-98A5-53815006576A}"/>
              </a:ext>
            </a:extLst>
          </p:cNvPr>
          <p:cNvSpPr/>
          <p:nvPr/>
        </p:nvSpPr>
        <p:spPr>
          <a:xfrm>
            <a:off x="5400555" y="3090487"/>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9" name="Straight Arrow Connector 48">
            <a:extLst>
              <a:ext uri="{FF2B5EF4-FFF2-40B4-BE49-F238E27FC236}">
                <a16:creationId xmlns:a16="http://schemas.microsoft.com/office/drawing/2014/main" id="{DAC494BE-234C-473E-B43E-8009971D1E67}"/>
              </a:ext>
            </a:extLst>
          </p:cNvPr>
          <p:cNvCxnSpPr>
            <a:cxnSpLocks/>
            <a:stCxn id="48" idx="3"/>
          </p:cNvCxnSpPr>
          <p:nvPr/>
        </p:nvCxnSpPr>
        <p:spPr>
          <a:xfrm flipH="1">
            <a:off x="5342077" y="3273855"/>
            <a:ext cx="92360" cy="30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7D8DCCC-B41C-4A96-AFD5-383BAAAC5564}"/>
              </a:ext>
            </a:extLst>
          </p:cNvPr>
          <p:cNvCxnSpPr>
            <a:cxnSpLocks/>
            <a:endCxn id="48" idx="1"/>
          </p:cNvCxnSpPr>
          <p:nvPr/>
        </p:nvCxnSpPr>
        <p:spPr>
          <a:xfrm>
            <a:off x="5088853" y="2845705"/>
            <a:ext cx="345584" cy="276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25277AD-AC10-4075-9B05-1EC425BED1B7}"/>
              </a:ext>
            </a:extLst>
          </p:cNvPr>
          <p:cNvSpPr txBox="1"/>
          <p:nvPr/>
        </p:nvSpPr>
        <p:spPr>
          <a:xfrm>
            <a:off x="5462683" y="3444859"/>
            <a:ext cx="755067" cy="415498"/>
          </a:xfrm>
          <a:prstGeom prst="rect">
            <a:avLst/>
          </a:prstGeom>
          <a:noFill/>
          <a:ln>
            <a:noFill/>
          </a:ln>
        </p:spPr>
        <p:txBody>
          <a:bodyPr wrap="square" rtlCol="0">
            <a:spAutoFit/>
          </a:bodyPr>
          <a:lstStyle/>
          <a:p>
            <a:pPr algn="ctr"/>
            <a:r>
              <a:rPr lang="en-US" sz="2100" dirty="0"/>
              <a:t>……</a:t>
            </a:r>
          </a:p>
        </p:txBody>
      </p:sp>
      <p:sp>
        <p:nvSpPr>
          <p:cNvPr id="53" name="Rectangle 52">
            <a:extLst>
              <a:ext uri="{FF2B5EF4-FFF2-40B4-BE49-F238E27FC236}">
                <a16:creationId xmlns:a16="http://schemas.microsoft.com/office/drawing/2014/main" id="{5E51FDAB-0E59-45F4-A945-294DB5949B80}"/>
              </a:ext>
            </a:extLst>
          </p:cNvPr>
          <p:cNvSpPr/>
          <p:nvPr/>
        </p:nvSpPr>
        <p:spPr>
          <a:xfrm>
            <a:off x="4807069" y="2992576"/>
            <a:ext cx="1467935" cy="1407978"/>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TextBox 54">
            <a:extLst>
              <a:ext uri="{FF2B5EF4-FFF2-40B4-BE49-F238E27FC236}">
                <a16:creationId xmlns:a16="http://schemas.microsoft.com/office/drawing/2014/main" id="{BA9C86A3-9B30-4FAF-8933-029249ED4681}"/>
              </a:ext>
            </a:extLst>
          </p:cNvPr>
          <p:cNvSpPr txBox="1"/>
          <p:nvPr/>
        </p:nvSpPr>
        <p:spPr>
          <a:xfrm>
            <a:off x="6303887" y="3890058"/>
            <a:ext cx="1849857" cy="541046"/>
          </a:xfrm>
          <a:prstGeom prst="rect">
            <a:avLst/>
          </a:prstGeom>
          <a:noFill/>
        </p:spPr>
        <p:txBody>
          <a:bodyPr wrap="square" rtlCol="0">
            <a:spAutoFit/>
          </a:bodyPr>
          <a:lstStyle/>
          <a:p>
            <a:pPr>
              <a:lnSpc>
                <a:spcPct val="80000"/>
              </a:lnSpc>
            </a:pPr>
            <a:r>
              <a:rPr lang="en-US" i="1" dirty="0"/>
              <a:t>Tree</a:t>
            </a:r>
            <a:r>
              <a:rPr lang="en-US" dirty="0"/>
              <a:t> for a small</a:t>
            </a:r>
          </a:p>
          <a:p>
            <a:pPr>
              <a:lnSpc>
                <a:spcPct val="80000"/>
              </a:lnSpc>
            </a:pPr>
            <a:r>
              <a:rPr lang="en-US" dirty="0">
                <a:solidFill>
                  <a:schemeClr val="accent1"/>
                </a:solidFill>
              </a:rPr>
              <a:t>partition</a:t>
            </a:r>
            <a:r>
              <a:rPr lang="en-US" dirty="0"/>
              <a:t> (4KB)</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4DBE967-8760-4DC5-A0B2-208D1017909B}"/>
                  </a:ext>
                </a:extLst>
              </p:cNvPr>
              <p:cNvSpPr txBox="1"/>
              <p:nvPr/>
            </p:nvSpPr>
            <p:spPr>
              <a:xfrm>
                <a:off x="4182596" y="2204329"/>
                <a:ext cx="3519660" cy="369332"/>
              </a:xfrm>
              <a:prstGeom prst="rect">
                <a:avLst/>
              </a:prstGeom>
              <a:noFill/>
            </p:spPr>
            <p:txBody>
              <a:bodyPr wrap="square" rtlCol="0">
                <a:spAutoFit/>
              </a:bodyPr>
              <a:lstStyle/>
              <a:p>
                <a:r>
                  <a:rPr lang="en-US" altLang="zh-CN" i="1" dirty="0"/>
                  <a:t>Partition index</a:t>
                </a:r>
                <a:r>
                  <a:rPr lang="en-US" altLang="zh-CN" dirty="0"/>
                  <a:t>: </a:t>
                </a:r>
                <a14:m>
                  <m:oMath xmlns:m="http://schemas.openxmlformats.org/officeDocument/2006/math">
                    <m:r>
                      <m:rPr>
                        <m:sty m:val="p"/>
                      </m:rPr>
                      <a:rPr lang="el-GR" altLang="zh-CN" i="1">
                        <a:solidFill>
                          <a:srgbClr val="00B050"/>
                        </a:solidFill>
                        <a:latin typeface="Cambria Math" panose="02040503050406030204" pitchFamily="18" charset="0"/>
                        <a:ea typeface="Cambria Math" panose="02040503050406030204" pitchFamily="18" charset="0"/>
                      </a:rPr>
                      <m:t>Ο</m:t>
                    </m:r>
                    <m:r>
                      <a:rPr lang="en-US" altLang="zh-CN" i="1">
                        <a:solidFill>
                          <a:srgbClr val="00B050"/>
                        </a:solidFill>
                        <a:latin typeface="Cambria Math" panose="02040503050406030204" pitchFamily="18" charset="0"/>
                        <a:ea typeface="Cambria Math" panose="02040503050406030204" pitchFamily="18" charset="0"/>
                      </a:rPr>
                      <m:t>(1)</m:t>
                    </m:r>
                    <m:r>
                      <a:rPr lang="en-US" altLang="zh-CN" i="1">
                        <a:latin typeface="Cambria Math" panose="02040503050406030204" pitchFamily="18" charset="0"/>
                      </a:rPr>
                      <m:t> </m:t>
                    </m:r>
                  </m:oMath>
                </a14:m>
                <a:endParaRPr lang="en-US" dirty="0"/>
              </a:p>
            </p:txBody>
          </p:sp>
        </mc:Choice>
        <mc:Fallback xmlns="">
          <p:sp>
            <p:nvSpPr>
              <p:cNvPr id="56" name="TextBox 55">
                <a:extLst>
                  <a:ext uri="{FF2B5EF4-FFF2-40B4-BE49-F238E27FC236}">
                    <a16:creationId xmlns:a16="http://schemas.microsoft.com/office/drawing/2014/main" id="{64DBE967-8760-4DC5-A0B2-208D1017909B}"/>
                  </a:ext>
                </a:extLst>
              </p:cNvPr>
              <p:cNvSpPr txBox="1">
                <a:spLocks noRot="1" noChangeAspect="1" noMove="1" noResize="1" noEditPoints="1" noAdjustHandles="1" noChangeArrowheads="1" noChangeShapeType="1" noTextEdit="1"/>
              </p:cNvSpPr>
              <p:nvPr/>
            </p:nvSpPr>
            <p:spPr>
              <a:xfrm>
                <a:off x="4182596" y="2204329"/>
                <a:ext cx="3519660" cy="369332"/>
              </a:xfrm>
              <a:prstGeom prst="rect">
                <a:avLst/>
              </a:prstGeom>
              <a:blipFill>
                <a:blip r:embed="rId3"/>
                <a:stretch>
                  <a:fillRect l="-1079" t="-6667" b="-23333"/>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0155A3A1-5C3D-46DA-9231-5E8F8A2CCBB0}"/>
              </a:ext>
            </a:extLst>
          </p:cNvPr>
          <p:cNvGrpSpPr/>
          <p:nvPr/>
        </p:nvGrpSpPr>
        <p:grpSpPr>
          <a:xfrm>
            <a:off x="1162561" y="2277482"/>
            <a:ext cx="2115410" cy="1511727"/>
            <a:chOff x="1189613" y="2446076"/>
            <a:chExt cx="3441443" cy="2459344"/>
          </a:xfrm>
        </p:grpSpPr>
        <p:cxnSp>
          <p:nvCxnSpPr>
            <p:cNvPr id="58" name="Straight Connector 57">
              <a:extLst>
                <a:ext uri="{FF2B5EF4-FFF2-40B4-BE49-F238E27FC236}">
                  <a16:creationId xmlns:a16="http://schemas.microsoft.com/office/drawing/2014/main" id="{F580CD76-A7FA-4481-9C7D-BE7167CF2599}"/>
                </a:ext>
              </a:extLst>
            </p:cNvPr>
            <p:cNvCxnSpPr>
              <a:cxnSpLocks/>
            </p:cNvCxnSpPr>
            <p:nvPr/>
          </p:nvCxnSpPr>
          <p:spPr>
            <a:xfrm>
              <a:off x="1189613" y="2450358"/>
              <a:ext cx="3441443" cy="24550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C67259D-8BD3-450D-B21A-2EB006594C3A}"/>
                </a:ext>
              </a:extLst>
            </p:cNvPr>
            <p:cNvCxnSpPr>
              <a:cxnSpLocks/>
            </p:cNvCxnSpPr>
            <p:nvPr/>
          </p:nvCxnSpPr>
          <p:spPr>
            <a:xfrm flipH="1">
              <a:off x="1189613" y="2446076"/>
              <a:ext cx="3437529" cy="24418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0CF101A2-590C-4CCF-9544-F38125B5D05A}"/>
              </a:ext>
            </a:extLst>
          </p:cNvPr>
          <p:cNvSpPr txBox="1"/>
          <p:nvPr/>
        </p:nvSpPr>
        <p:spPr>
          <a:xfrm>
            <a:off x="2477123" y="3657205"/>
            <a:ext cx="573273" cy="415498"/>
          </a:xfrm>
          <a:prstGeom prst="rect">
            <a:avLst/>
          </a:prstGeom>
          <a:noFill/>
          <a:ln>
            <a:noFill/>
          </a:ln>
        </p:spPr>
        <p:txBody>
          <a:bodyPr wrap="square" rtlCol="0">
            <a:spAutoFit/>
          </a:bodyPr>
          <a:lstStyle/>
          <a:p>
            <a:pPr algn="ctr"/>
            <a:r>
              <a:rPr lang="en-US" sz="2100" dirty="0"/>
              <a:t>……</a:t>
            </a:r>
          </a:p>
        </p:txBody>
      </p:sp>
      <p:sp>
        <p:nvSpPr>
          <p:cNvPr id="64" name="Arrow: Right 63">
            <a:extLst>
              <a:ext uri="{FF2B5EF4-FFF2-40B4-BE49-F238E27FC236}">
                <a16:creationId xmlns:a16="http://schemas.microsoft.com/office/drawing/2014/main" id="{8A8E1BC2-54F5-484B-A99A-A8D669F800FC}"/>
              </a:ext>
            </a:extLst>
          </p:cNvPr>
          <p:cNvSpPr/>
          <p:nvPr/>
        </p:nvSpPr>
        <p:spPr>
          <a:xfrm>
            <a:off x="3646715" y="2521633"/>
            <a:ext cx="31454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91FA2BAF-F5F7-4C3A-8698-388E274CE139}"/>
                  </a:ext>
                </a:extLst>
              </p:cNvPr>
              <p:cNvSpPr/>
              <p:nvPr/>
            </p:nvSpPr>
            <p:spPr>
              <a:xfrm>
                <a:off x="2172867" y="4315407"/>
                <a:ext cx="10542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CN" i="1">
                          <a:latin typeface="Cambria Math" panose="02040503050406030204" pitchFamily="18" charset="0"/>
                          <a:ea typeface="Cambria Math" panose="02040503050406030204" pitchFamily="18" charset="0"/>
                        </a:rPr>
                        <m:t>Ο</m:t>
                      </m:r>
                      <m:r>
                        <a:rPr lang="en-US" altLang="zh-CN" i="1">
                          <a:latin typeface="Cambria Math" panose="02040503050406030204" pitchFamily="18" charset="0"/>
                          <a:ea typeface="Cambria Math" panose="02040503050406030204" pitchFamily="18" charset="0"/>
                        </a:rPr>
                        <m:t>(</m:t>
                      </m:r>
                      <m:func>
                        <m:funcPr>
                          <m:ctrlPr>
                            <a:rPr lang="en-US" altLang="zh-CN" i="1">
                              <a:latin typeface="Cambria Math" panose="02040503050406030204" pitchFamily="18" charset="0"/>
                              <a:ea typeface="Cambria Math" panose="02040503050406030204" pitchFamily="18" charset="0"/>
                            </a:rPr>
                          </m:ctrlPr>
                        </m:funcPr>
                        <m:fName>
                          <m:r>
                            <m:rPr>
                              <m:sty m:val="p"/>
                            </m:rPr>
                            <a:rPr lang="en-US" altLang="zh-CN">
                              <a:latin typeface="Cambria Math" panose="02040503050406030204" pitchFamily="18" charset="0"/>
                              <a:ea typeface="Cambria Math" panose="02040503050406030204" pitchFamily="18" charset="0"/>
                            </a:rPr>
                            <m:t>log</m:t>
                          </m:r>
                        </m:fName>
                        <m:e>
                          <m:r>
                            <a:rPr lang="en-US" altLang="zh-CN" i="1">
                              <a:latin typeface="Cambria Math" panose="02040503050406030204" pitchFamily="18" charset="0"/>
                              <a:ea typeface="Cambria Math" panose="02040503050406030204" pitchFamily="18" charset="0"/>
                            </a:rPr>
                            <m:t>𝑛</m:t>
                          </m:r>
                        </m:e>
                      </m:func>
                      <m:r>
                        <a:rPr lang="en-US" altLang="zh-CN"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5" name="Rectangle 64">
                <a:extLst>
                  <a:ext uri="{FF2B5EF4-FFF2-40B4-BE49-F238E27FC236}">
                    <a16:creationId xmlns:a16="http://schemas.microsoft.com/office/drawing/2014/main" id="{91FA2BAF-F5F7-4C3A-8698-388E274CE139}"/>
                  </a:ext>
                </a:extLst>
              </p:cNvPr>
              <p:cNvSpPr>
                <a:spLocks noRot="1" noChangeAspect="1" noMove="1" noResize="1" noEditPoints="1" noAdjustHandles="1" noChangeArrowheads="1" noChangeShapeType="1" noTextEdit="1"/>
              </p:cNvSpPr>
              <p:nvPr/>
            </p:nvSpPr>
            <p:spPr>
              <a:xfrm>
                <a:off x="2172867" y="4315407"/>
                <a:ext cx="1054263" cy="369332"/>
              </a:xfrm>
              <a:prstGeom prst="rect">
                <a:avLst/>
              </a:prstGeom>
              <a:blipFill>
                <a:blip r:embed="rId4"/>
                <a:stretch>
                  <a:fillRect b="-10000"/>
                </a:stretch>
              </a:blipFill>
            </p:spPr>
            <p:txBody>
              <a:bodyPr/>
              <a:lstStyle/>
              <a:p>
                <a:r>
                  <a:rPr lang="en-US">
                    <a:noFill/>
                  </a:rPr>
                  <a:t> </a:t>
                </a:r>
              </a:p>
            </p:txBody>
          </p:sp>
        </mc:Fallback>
      </mc:AlternateContent>
      <p:sp>
        <p:nvSpPr>
          <p:cNvPr id="67" name="Oval 66">
            <a:extLst>
              <a:ext uri="{FF2B5EF4-FFF2-40B4-BE49-F238E27FC236}">
                <a16:creationId xmlns:a16="http://schemas.microsoft.com/office/drawing/2014/main" id="{30714E57-B0EE-4AF5-81B5-E1CAD2D84E05}"/>
              </a:ext>
            </a:extLst>
          </p:cNvPr>
          <p:cNvSpPr/>
          <p:nvPr/>
        </p:nvSpPr>
        <p:spPr>
          <a:xfrm>
            <a:off x="5203082" y="3577750"/>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a:extLst>
              <a:ext uri="{FF2B5EF4-FFF2-40B4-BE49-F238E27FC236}">
                <a16:creationId xmlns:a16="http://schemas.microsoft.com/office/drawing/2014/main" id="{5C066C3C-D45B-44DB-B558-B7DC15162BA1}"/>
              </a:ext>
            </a:extLst>
          </p:cNvPr>
          <p:cNvSpPr/>
          <p:nvPr/>
        </p:nvSpPr>
        <p:spPr>
          <a:xfrm>
            <a:off x="4501926" y="4498465"/>
            <a:ext cx="3808478" cy="541046"/>
          </a:xfrm>
          <a:prstGeom prst="rect">
            <a:avLst/>
          </a:prstGeom>
        </p:spPr>
        <p:txBody>
          <a:bodyPr wrap="none">
            <a:spAutoFit/>
          </a:bodyPr>
          <a:lstStyle/>
          <a:p>
            <a:pPr marL="257175" indent="-257175">
              <a:lnSpc>
                <a:spcPct val="80000"/>
              </a:lnSpc>
              <a:buFont typeface="Arial" panose="020B0604020202020204" pitchFamily="34" charset="0"/>
              <a:buChar char="•"/>
            </a:pPr>
            <a:r>
              <a:rPr lang="en-US" i="1" dirty="0">
                <a:solidFill>
                  <a:srgbClr val="00B050"/>
                </a:solidFill>
              </a:rPr>
              <a:t>Improves transaction throughput by</a:t>
            </a:r>
            <a:br>
              <a:rPr lang="en-US" i="1" dirty="0">
                <a:solidFill>
                  <a:srgbClr val="00B050"/>
                </a:solidFill>
              </a:rPr>
            </a:br>
            <a:r>
              <a:rPr lang="en-US" i="1" dirty="0">
                <a:solidFill>
                  <a:srgbClr val="00B050"/>
                </a:solidFill>
              </a:rPr>
              <a:t>39.6% on average.</a:t>
            </a:r>
          </a:p>
        </p:txBody>
      </p:sp>
    </p:spTree>
    <p:extLst>
      <p:ext uri="{BB962C8B-B14F-4D97-AF65-F5344CB8AC3E}">
        <p14:creationId xmlns:p14="http://schemas.microsoft.com/office/powerpoint/2010/main" val="1839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1" grpId="0"/>
      <p:bldP spid="53" grpId="0" animBg="1"/>
      <p:bldP spid="55" grpId="0"/>
      <p:bldP spid="56" grpId="0"/>
      <p:bldP spid="64" grpId="0" animBg="1"/>
      <p:bldP spid="67" grpId="0" animBg="1"/>
      <p:bldP spid="76"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F1DE-4596-40D9-AD1B-7A18BDDD07D1}"/>
              </a:ext>
            </a:extLst>
          </p:cNvPr>
          <p:cNvSpPr>
            <a:spLocks noGrp="1"/>
          </p:cNvSpPr>
          <p:nvPr>
            <p:ph type="title"/>
          </p:nvPr>
        </p:nvSpPr>
        <p:spPr/>
        <p:txBody>
          <a:bodyPr/>
          <a:lstStyle/>
          <a:p>
            <a:r>
              <a:rPr lang="en-US" dirty="0"/>
              <a:t>Tree-Based Address Mapping</a:t>
            </a:r>
          </a:p>
        </p:txBody>
      </p:sp>
      <p:sp>
        <p:nvSpPr>
          <p:cNvPr id="3" name="Content Placeholder 2">
            <a:extLst>
              <a:ext uri="{FF2B5EF4-FFF2-40B4-BE49-F238E27FC236}">
                <a16:creationId xmlns:a16="http://schemas.microsoft.com/office/drawing/2014/main" id="{119B89AD-4F7D-4F31-ABBB-C2B206C48C1C}"/>
              </a:ext>
            </a:extLst>
          </p:cNvPr>
          <p:cNvSpPr>
            <a:spLocks noGrp="1"/>
          </p:cNvSpPr>
          <p:nvPr>
            <p:ph idx="1"/>
          </p:nvPr>
        </p:nvSpPr>
        <p:spPr/>
        <p:txBody>
          <a:bodyPr/>
          <a:lstStyle/>
          <a:p>
            <a:r>
              <a:rPr lang="en-US" dirty="0"/>
              <a:t>Skip list</a:t>
            </a:r>
          </a:p>
        </p:txBody>
      </p:sp>
      <p:sp>
        <p:nvSpPr>
          <p:cNvPr id="4" name="Slide Number Placeholder 3">
            <a:extLst>
              <a:ext uri="{FF2B5EF4-FFF2-40B4-BE49-F238E27FC236}">
                <a16:creationId xmlns:a16="http://schemas.microsoft.com/office/drawing/2014/main" id="{7CBB3E97-49B6-481F-9B79-089592B10EE5}"/>
              </a:ext>
            </a:extLst>
          </p:cNvPr>
          <p:cNvSpPr>
            <a:spLocks noGrp="1"/>
          </p:cNvSpPr>
          <p:nvPr>
            <p:ph type="sldNum" sz="quarter" idx="12"/>
          </p:nvPr>
        </p:nvSpPr>
        <p:spPr/>
        <p:txBody>
          <a:bodyPr/>
          <a:lstStyle/>
          <a:p>
            <a:fld id="{48F405BB-1941-4A6B-9D98-D01FE7BE1B79}" type="slidenum">
              <a:rPr lang="en-US" smtClean="0"/>
              <a:t>46</a:t>
            </a:fld>
            <a:endParaRPr lang="en-US"/>
          </a:p>
        </p:txBody>
      </p:sp>
      <p:graphicFrame>
        <p:nvGraphicFramePr>
          <p:cNvPr id="5" name="Table 4">
            <a:extLst>
              <a:ext uri="{FF2B5EF4-FFF2-40B4-BE49-F238E27FC236}">
                <a16:creationId xmlns:a16="http://schemas.microsoft.com/office/drawing/2014/main" id="{13BE4C13-A7FB-47AB-88F5-E12D64991C0F}"/>
              </a:ext>
            </a:extLst>
          </p:cNvPr>
          <p:cNvGraphicFramePr>
            <a:graphicFrameLocks noGrp="1"/>
          </p:cNvGraphicFramePr>
          <p:nvPr>
            <p:extLst/>
          </p:nvPr>
        </p:nvGraphicFramePr>
        <p:xfrm>
          <a:off x="873170" y="2089203"/>
          <a:ext cx="3380520" cy="284213"/>
        </p:xfrm>
        <a:graphic>
          <a:graphicData uri="http://schemas.openxmlformats.org/drawingml/2006/table">
            <a:tbl>
              <a:tblPr firstRow="1" bandRow="1">
                <a:effectLst/>
                <a:tableStyleId>{5C22544A-7EE6-4342-B048-85BDC9FD1C3A}</a:tableStyleId>
              </a:tblPr>
              <a:tblGrid>
                <a:gridCol w="563420">
                  <a:extLst>
                    <a:ext uri="{9D8B030D-6E8A-4147-A177-3AD203B41FA5}">
                      <a16:colId xmlns:a16="http://schemas.microsoft.com/office/drawing/2014/main" val="20000"/>
                    </a:ext>
                  </a:extLst>
                </a:gridCol>
                <a:gridCol w="563420">
                  <a:extLst>
                    <a:ext uri="{9D8B030D-6E8A-4147-A177-3AD203B41FA5}">
                      <a16:colId xmlns:a16="http://schemas.microsoft.com/office/drawing/2014/main" val="956923521"/>
                    </a:ext>
                  </a:extLst>
                </a:gridCol>
                <a:gridCol w="563420">
                  <a:extLst>
                    <a:ext uri="{9D8B030D-6E8A-4147-A177-3AD203B41FA5}">
                      <a16:colId xmlns:a16="http://schemas.microsoft.com/office/drawing/2014/main" val="703648225"/>
                    </a:ext>
                  </a:extLst>
                </a:gridCol>
                <a:gridCol w="563420">
                  <a:extLst>
                    <a:ext uri="{9D8B030D-6E8A-4147-A177-3AD203B41FA5}">
                      <a16:colId xmlns:a16="http://schemas.microsoft.com/office/drawing/2014/main" val="3620476641"/>
                    </a:ext>
                  </a:extLst>
                </a:gridCol>
                <a:gridCol w="563420">
                  <a:extLst>
                    <a:ext uri="{9D8B030D-6E8A-4147-A177-3AD203B41FA5}">
                      <a16:colId xmlns:a16="http://schemas.microsoft.com/office/drawing/2014/main" val="684495373"/>
                    </a:ext>
                  </a:extLst>
                </a:gridCol>
                <a:gridCol w="563420">
                  <a:extLst>
                    <a:ext uri="{9D8B030D-6E8A-4147-A177-3AD203B41FA5}">
                      <a16:colId xmlns:a16="http://schemas.microsoft.com/office/drawing/2014/main" val="4089242263"/>
                    </a:ext>
                  </a:extLst>
                </a:gridCol>
              </a:tblGrid>
              <a:tr h="284213">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6" name="Rectangle 5">
            <a:extLst>
              <a:ext uri="{FF2B5EF4-FFF2-40B4-BE49-F238E27FC236}">
                <a16:creationId xmlns:a16="http://schemas.microsoft.com/office/drawing/2014/main" id="{A5E18E0F-37FE-420C-97F8-965009B97A4B}"/>
              </a:ext>
            </a:extLst>
          </p:cNvPr>
          <p:cNvSpPr/>
          <p:nvPr/>
        </p:nvSpPr>
        <p:spPr>
          <a:xfrm>
            <a:off x="877423" y="2092336"/>
            <a:ext cx="3376268" cy="2810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Arrow Connector 6">
            <a:extLst>
              <a:ext uri="{FF2B5EF4-FFF2-40B4-BE49-F238E27FC236}">
                <a16:creationId xmlns:a16="http://schemas.microsoft.com/office/drawing/2014/main" id="{1E2543D3-A092-4F04-8B3F-C6D2CA32343E}"/>
              </a:ext>
            </a:extLst>
          </p:cNvPr>
          <p:cNvCxnSpPr>
            <a:cxnSpLocks/>
            <a:stCxn id="17" idx="3"/>
          </p:cNvCxnSpPr>
          <p:nvPr/>
        </p:nvCxnSpPr>
        <p:spPr>
          <a:xfrm flipH="1">
            <a:off x="1763975" y="3288828"/>
            <a:ext cx="115161" cy="3497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E3105E-303C-412B-A4AA-EABB8A8D2719}"/>
              </a:ext>
            </a:extLst>
          </p:cNvPr>
          <p:cNvCxnSpPr>
            <a:cxnSpLocks/>
            <a:stCxn id="10" idx="5"/>
          </p:cNvCxnSpPr>
          <p:nvPr/>
        </p:nvCxnSpPr>
        <p:spPr>
          <a:xfrm>
            <a:off x="2240200" y="2801566"/>
            <a:ext cx="231317" cy="32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B033A03-8E8A-4691-9DE7-CA9747B34226}"/>
              </a:ext>
            </a:extLst>
          </p:cNvPr>
          <p:cNvSpPr/>
          <p:nvPr/>
        </p:nvSpPr>
        <p:spPr>
          <a:xfrm>
            <a:off x="1623508" y="3638563"/>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B47A71B6-AEC7-4519-AEC5-B2C5FA31AF17}"/>
              </a:ext>
            </a:extLst>
          </p:cNvPr>
          <p:cNvSpPr/>
          <p:nvPr/>
        </p:nvSpPr>
        <p:spPr>
          <a:xfrm>
            <a:off x="2042727" y="2618198"/>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98E6A58-1C44-49CB-A36A-C4BB9F116CD9}"/>
              </a:ext>
            </a:extLst>
          </p:cNvPr>
          <p:cNvCxnSpPr>
            <a:cxnSpLocks/>
            <a:stCxn id="10" idx="3"/>
          </p:cNvCxnSpPr>
          <p:nvPr/>
        </p:nvCxnSpPr>
        <p:spPr>
          <a:xfrm flipH="1">
            <a:off x="1984249" y="2801566"/>
            <a:ext cx="92360" cy="30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9289D7-1FBA-433E-BD64-79EDBC63D87D}"/>
              </a:ext>
            </a:extLst>
          </p:cNvPr>
          <p:cNvCxnSpPr>
            <a:cxnSpLocks/>
            <a:endCxn id="10" idx="1"/>
          </p:cNvCxnSpPr>
          <p:nvPr/>
        </p:nvCxnSpPr>
        <p:spPr>
          <a:xfrm>
            <a:off x="1731025" y="2373416"/>
            <a:ext cx="345584" cy="276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9FB9B0-D3B3-4C2E-976A-43DFA990AB73}"/>
              </a:ext>
            </a:extLst>
          </p:cNvPr>
          <p:cNvSpPr txBox="1"/>
          <p:nvPr/>
        </p:nvSpPr>
        <p:spPr>
          <a:xfrm>
            <a:off x="2104855" y="2972570"/>
            <a:ext cx="755067" cy="415498"/>
          </a:xfrm>
          <a:prstGeom prst="rect">
            <a:avLst/>
          </a:prstGeom>
          <a:noFill/>
          <a:ln>
            <a:noFill/>
          </a:ln>
        </p:spPr>
        <p:txBody>
          <a:bodyPr wrap="square" rtlCol="0">
            <a:spAutoFit/>
          </a:bodyPr>
          <a:lstStyle/>
          <a:p>
            <a:pPr algn="ctr"/>
            <a:r>
              <a:rPr lang="en-US" sz="2100" dirty="0"/>
              <a:t>……</a:t>
            </a:r>
          </a:p>
        </p:txBody>
      </p:sp>
      <p:sp>
        <p:nvSpPr>
          <p:cNvPr id="14" name="Rectangle 13">
            <a:extLst>
              <a:ext uri="{FF2B5EF4-FFF2-40B4-BE49-F238E27FC236}">
                <a16:creationId xmlns:a16="http://schemas.microsoft.com/office/drawing/2014/main" id="{DC0A6CB5-836D-428F-A768-13314E93102A}"/>
              </a:ext>
            </a:extLst>
          </p:cNvPr>
          <p:cNvSpPr/>
          <p:nvPr/>
        </p:nvSpPr>
        <p:spPr>
          <a:xfrm>
            <a:off x="1449241" y="2520287"/>
            <a:ext cx="1467935" cy="1407978"/>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AB25202F-9B64-4B9C-B8D7-58C1178C66BB}"/>
              </a:ext>
            </a:extLst>
          </p:cNvPr>
          <p:cNvSpPr/>
          <p:nvPr/>
        </p:nvSpPr>
        <p:spPr>
          <a:xfrm>
            <a:off x="1845254" y="3105460"/>
            <a:ext cx="231354" cy="2148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22" name="Picture 2" descr="https://upload.wikimedia.org/wikipedia/commons/thumb/8/86/Skip_list.svg/470px-Skip_list.svg.png">
            <a:extLst>
              <a:ext uri="{FF2B5EF4-FFF2-40B4-BE49-F238E27FC236}">
                <a16:creationId xmlns:a16="http://schemas.microsoft.com/office/drawing/2014/main" id="{32B6469A-7741-4D36-9209-BE8651BC3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099" y="2522873"/>
            <a:ext cx="4096329" cy="9587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833768BF-D0B0-4262-B186-D8CBE0FAE770}"/>
              </a:ext>
            </a:extLst>
          </p:cNvPr>
          <p:cNvGrpSpPr/>
          <p:nvPr/>
        </p:nvGrpSpPr>
        <p:grpSpPr>
          <a:xfrm>
            <a:off x="1521905" y="2672043"/>
            <a:ext cx="1338017" cy="956182"/>
            <a:chOff x="1189613" y="2446076"/>
            <a:chExt cx="3441443" cy="2459344"/>
          </a:xfrm>
        </p:grpSpPr>
        <p:cxnSp>
          <p:nvCxnSpPr>
            <p:cNvPr id="23" name="Straight Connector 22">
              <a:extLst>
                <a:ext uri="{FF2B5EF4-FFF2-40B4-BE49-F238E27FC236}">
                  <a16:creationId xmlns:a16="http://schemas.microsoft.com/office/drawing/2014/main" id="{4FA97ADC-128B-4B5C-930D-CF94AF3DF95E}"/>
                </a:ext>
              </a:extLst>
            </p:cNvPr>
            <p:cNvCxnSpPr>
              <a:cxnSpLocks/>
            </p:cNvCxnSpPr>
            <p:nvPr/>
          </p:nvCxnSpPr>
          <p:spPr>
            <a:xfrm>
              <a:off x="1189613" y="2450358"/>
              <a:ext cx="3441443" cy="24550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D8D791-6EA6-4F7D-8B56-10F5BE6E69EE}"/>
                </a:ext>
              </a:extLst>
            </p:cNvPr>
            <p:cNvCxnSpPr>
              <a:cxnSpLocks/>
            </p:cNvCxnSpPr>
            <p:nvPr/>
          </p:nvCxnSpPr>
          <p:spPr>
            <a:xfrm flipH="1">
              <a:off x="1189613" y="2446076"/>
              <a:ext cx="3437529" cy="24418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Arrow: Right 24">
            <a:extLst>
              <a:ext uri="{FF2B5EF4-FFF2-40B4-BE49-F238E27FC236}">
                <a16:creationId xmlns:a16="http://schemas.microsoft.com/office/drawing/2014/main" id="{F5AD7B6B-E6FA-4D7A-81F5-B6677DDE68D9}"/>
              </a:ext>
            </a:extLst>
          </p:cNvPr>
          <p:cNvSpPr/>
          <p:nvPr/>
        </p:nvSpPr>
        <p:spPr>
          <a:xfrm>
            <a:off x="3163471" y="2902770"/>
            <a:ext cx="31454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Content Placeholder 2">
            <a:extLst>
              <a:ext uri="{FF2B5EF4-FFF2-40B4-BE49-F238E27FC236}">
                <a16:creationId xmlns:a16="http://schemas.microsoft.com/office/drawing/2014/main" id="{4A152AB9-F991-4AE6-8F82-78933C9EA2B2}"/>
              </a:ext>
            </a:extLst>
          </p:cNvPr>
          <p:cNvSpPr txBox="1">
            <a:spLocks/>
          </p:cNvSpPr>
          <p:nvPr/>
        </p:nvSpPr>
        <p:spPr>
          <a:xfrm>
            <a:off x="3452985" y="3621432"/>
            <a:ext cx="5062366" cy="1297041"/>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t>A </a:t>
            </a:r>
            <a:r>
              <a:rPr lang="en-US" sz="1800" i="1" dirty="0"/>
              <a:t>probabilistically</a:t>
            </a:r>
            <a:r>
              <a:rPr lang="en-US" sz="1800" dirty="0"/>
              <a:t> balanced tree. No complex balancing operations </a:t>
            </a:r>
            <a:r>
              <a:rPr lang="en-US" sz="1800" dirty="0">
                <a:sym typeface="Wingdings" panose="05000000000000000000" pitchFamily="2" charset="2"/>
              </a:rPr>
              <a:t></a:t>
            </a:r>
            <a:r>
              <a:rPr lang="en-US" sz="1800" dirty="0"/>
              <a:t> </a:t>
            </a:r>
            <a:r>
              <a:rPr lang="en-US" sz="1800" dirty="0">
                <a:solidFill>
                  <a:srgbClr val="00B050"/>
                </a:solidFill>
              </a:rPr>
              <a:t>No locking </a:t>
            </a:r>
            <a:r>
              <a:rPr lang="en-US" sz="1800" dirty="0"/>
              <a:t>for read-only operations.</a:t>
            </a:r>
          </a:p>
          <a:p>
            <a:pPr lvl="1"/>
            <a:r>
              <a:rPr lang="en-US" sz="1800" i="1" dirty="0">
                <a:solidFill>
                  <a:srgbClr val="00B050"/>
                </a:solidFill>
              </a:rPr>
              <a:t>Improves transaction throughput by</a:t>
            </a:r>
            <a:br>
              <a:rPr lang="en-US" sz="1800" i="1" dirty="0">
                <a:solidFill>
                  <a:srgbClr val="00B050"/>
                </a:solidFill>
              </a:rPr>
            </a:br>
            <a:r>
              <a:rPr lang="en-US" sz="1800" i="1" dirty="0">
                <a:solidFill>
                  <a:srgbClr val="00B050"/>
                </a:solidFill>
              </a:rPr>
              <a:t>48.9% with four threads.</a:t>
            </a:r>
          </a:p>
        </p:txBody>
      </p:sp>
    </p:spTree>
    <p:extLst>
      <p:ext uri="{BB962C8B-B14F-4D97-AF65-F5344CB8AC3E}">
        <p14:creationId xmlns:p14="http://schemas.microsoft.com/office/powerpoint/2010/main" val="40716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F1DE-4596-40D9-AD1B-7A18BDDD07D1}"/>
              </a:ext>
            </a:extLst>
          </p:cNvPr>
          <p:cNvSpPr>
            <a:spLocks noGrp="1"/>
          </p:cNvSpPr>
          <p:nvPr>
            <p:ph type="title"/>
          </p:nvPr>
        </p:nvSpPr>
        <p:spPr/>
        <p:txBody>
          <a:bodyPr/>
          <a:lstStyle/>
          <a:p>
            <a:r>
              <a:rPr lang="en-US" dirty="0"/>
              <a:t>Tree-Based Address Mapping</a:t>
            </a:r>
          </a:p>
        </p:txBody>
      </p:sp>
      <p:sp>
        <p:nvSpPr>
          <p:cNvPr id="3" name="Content Placeholder 2">
            <a:extLst>
              <a:ext uri="{FF2B5EF4-FFF2-40B4-BE49-F238E27FC236}">
                <a16:creationId xmlns:a16="http://schemas.microsoft.com/office/drawing/2014/main" id="{119B89AD-4F7D-4F31-ABBB-C2B206C48C1C}"/>
              </a:ext>
            </a:extLst>
          </p:cNvPr>
          <p:cNvSpPr>
            <a:spLocks noGrp="1"/>
          </p:cNvSpPr>
          <p:nvPr>
            <p:ph idx="1"/>
          </p:nvPr>
        </p:nvSpPr>
        <p:spPr/>
        <p:txBody>
          <a:bodyPr>
            <a:normAutofit/>
          </a:bodyPr>
          <a:lstStyle/>
          <a:p>
            <a:r>
              <a:rPr lang="en-US" dirty="0"/>
              <a:t>Group update</a:t>
            </a:r>
          </a:p>
          <a:p>
            <a:pPr lvl="1"/>
            <a:r>
              <a:rPr lang="en-US" sz="2100" dirty="0"/>
              <a:t>Within each transaction, all writes are first </a:t>
            </a:r>
            <a:r>
              <a:rPr lang="en-US" sz="2100" i="1" dirty="0"/>
              <a:t>buffered in DRAM</a:t>
            </a:r>
            <a:r>
              <a:rPr lang="en-US" sz="2100" dirty="0"/>
              <a:t>.</a:t>
            </a:r>
          </a:p>
          <a:p>
            <a:pPr lvl="1"/>
            <a:r>
              <a:rPr lang="en-US" sz="2100" dirty="0"/>
              <a:t>Writes with </a:t>
            </a:r>
            <a:r>
              <a:rPr lang="en-US" sz="2100" dirty="0">
                <a:solidFill>
                  <a:srgbClr val="00B050"/>
                </a:solidFill>
              </a:rPr>
              <a:t>contiguous addresses are combined </a:t>
            </a:r>
            <a:r>
              <a:rPr lang="en-US" sz="2100" dirty="0"/>
              <a:t>on transaction commit.</a:t>
            </a:r>
          </a:p>
          <a:p>
            <a:pPr lvl="1"/>
            <a:r>
              <a:rPr lang="en-US" sz="2100" i="1" dirty="0">
                <a:solidFill>
                  <a:srgbClr val="00B050"/>
                </a:solidFill>
              </a:rPr>
              <a:t>Improves transaction throughput by 42.3% on average.</a:t>
            </a:r>
          </a:p>
          <a:p>
            <a:endParaRPr lang="en-US" i="1" dirty="0">
              <a:solidFill>
                <a:srgbClr val="00B050"/>
              </a:solidFill>
            </a:endParaRPr>
          </a:p>
        </p:txBody>
      </p:sp>
      <p:sp>
        <p:nvSpPr>
          <p:cNvPr id="4" name="Slide Number Placeholder 3">
            <a:extLst>
              <a:ext uri="{FF2B5EF4-FFF2-40B4-BE49-F238E27FC236}">
                <a16:creationId xmlns:a16="http://schemas.microsoft.com/office/drawing/2014/main" id="{6041C318-3ECE-49F9-B593-0616C86A32FA}"/>
              </a:ext>
            </a:extLst>
          </p:cNvPr>
          <p:cNvSpPr>
            <a:spLocks noGrp="1"/>
          </p:cNvSpPr>
          <p:nvPr>
            <p:ph type="sldNum" sz="quarter" idx="12"/>
          </p:nvPr>
        </p:nvSpPr>
        <p:spPr/>
        <p:txBody>
          <a:bodyPr/>
          <a:lstStyle/>
          <a:p>
            <a:fld id="{48F405BB-1941-4A6B-9D98-D01FE7BE1B79}" type="slidenum">
              <a:rPr lang="en-US" smtClean="0"/>
              <a:t>47</a:t>
            </a:fld>
            <a:endParaRPr lang="en-US"/>
          </a:p>
        </p:txBody>
      </p:sp>
    </p:spTree>
    <p:extLst>
      <p:ext uri="{BB962C8B-B14F-4D97-AF65-F5344CB8AC3E}">
        <p14:creationId xmlns:p14="http://schemas.microsoft.com/office/powerpoint/2010/main" val="1082137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F1DE-4596-40D9-AD1B-7A18BDDD07D1}"/>
              </a:ext>
            </a:extLst>
          </p:cNvPr>
          <p:cNvSpPr>
            <a:spLocks noGrp="1"/>
          </p:cNvSpPr>
          <p:nvPr>
            <p:ph type="title"/>
          </p:nvPr>
        </p:nvSpPr>
        <p:spPr/>
        <p:txBody>
          <a:bodyPr/>
          <a:lstStyle/>
          <a:p>
            <a:r>
              <a:rPr lang="en-US" dirty="0"/>
              <a:t>Tree-Based Address Mapping</a:t>
            </a:r>
          </a:p>
        </p:txBody>
      </p:sp>
      <p:sp>
        <p:nvSpPr>
          <p:cNvPr id="3" name="Content Placeholder 2">
            <a:extLst>
              <a:ext uri="{FF2B5EF4-FFF2-40B4-BE49-F238E27FC236}">
                <a16:creationId xmlns:a16="http://schemas.microsoft.com/office/drawing/2014/main" id="{119B89AD-4F7D-4F31-ABBB-C2B206C48C1C}"/>
              </a:ext>
            </a:extLst>
          </p:cNvPr>
          <p:cNvSpPr>
            <a:spLocks noGrp="1"/>
          </p:cNvSpPr>
          <p:nvPr>
            <p:ph idx="1"/>
          </p:nvPr>
        </p:nvSpPr>
        <p:spPr/>
        <p:txBody>
          <a:bodyPr>
            <a:normAutofit fontScale="92500" lnSpcReduction="10000"/>
          </a:bodyPr>
          <a:lstStyle/>
          <a:p>
            <a:r>
              <a:rPr lang="en-US" dirty="0"/>
              <a:t>Hot tree node cache</a:t>
            </a:r>
          </a:p>
          <a:p>
            <a:pPr lvl="1"/>
            <a:r>
              <a:rPr lang="en-US" dirty="0"/>
              <a:t>A </a:t>
            </a:r>
            <a:r>
              <a:rPr lang="en-US" i="1" dirty="0"/>
              <a:t>thread-local</a:t>
            </a:r>
            <a:r>
              <a:rPr lang="en-US" dirty="0"/>
              <a:t> cache that references recently accessed nodes of the trees.</a:t>
            </a:r>
          </a:p>
          <a:p>
            <a:pPr lvl="1"/>
            <a:r>
              <a:rPr lang="en-US" dirty="0"/>
              <a:t>A special hash table design: </a:t>
            </a:r>
            <a:r>
              <a:rPr lang="en-US" i="1" dirty="0"/>
              <a:t>Deliberately high collision.</a:t>
            </a:r>
          </a:p>
          <a:p>
            <a:pPr lvl="2"/>
            <a:r>
              <a:rPr lang="en-US" b="1" dirty="0"/>
              <a:t>Motivation</a:t>
            </a:r>
            <a:r>
              <a:rPr lang="en-US" dirty="0"/>
              <a:t>: Addresses within a cached node are not hit due to random distribution of their hash values.</a:t>
            </a:r>
          </a:p>
          <a:p>
            <a:pPr lvl="2"/>
            <a:r>
              <a:rPr lang="en-US" b="1" dirty="0"/>
              <a:t>Solution</a:t>
            </a:r>
            <a:r>
              <a:rPr lang="en-US" dirty="0"/>
              <a:t>: Use</a:t>
            </a:r>
            <a:r>
              <a:rPr lang="en-US" i="1" dirty="0"/>
              <a:t> high-order bits</a:t>
            </a:r>
            <a:r>
              <a:rPr lang="en-US" dirty="0"/>
              <a:t> of an address as its hash value.</a:t>
            </a:r>
          </a:p>
          <a:p>
            <a:pPr lvl="1"/>
            <a:endParaRPr lang="en-US" i="1" dirty="0">
              <a:solidFill>
                <a:srgbClr val="00B050"/>
              </a:solidFill>
            </a:endParaRPr>
          </a:p>
          <a:p>
            <a:pPr lvl="1"/>
            <a:endParaRPr lang="en-US" i="1" dirty="0">
              <a:solidFill>
                <a:srgbClr val="00B050"/>
              </a:solidFill>
            </a:endParaRPr>
          </a:p>
          <a:p>
            <a:pPr lvl="1"/>
            <a:endParaRPr lang="en-US" i="1" dirty="0">
              <a:solidFill>
                <a:srgbClr val="00B050"/>
              </a:solidFill>
            </a:endParaRPr>
          </a:p>
          <a:p>
            <a:pPr lvl="1"/>
            <a:endParaRPr lang="en-US" i="1" dirty="0">
              <a:solidFill>
                <a:srgbClr val="00B050"/>
              </a:solidFill>
            </a:endParaRPr>
          </a:p>
          <a:p>
            <a:pPr lvl="1"/>
            <a:r>
              <a:rPr lang="en-US" i="1" dirty="0">
                <a:solidFill>
                  <a:srgbClr val="00B050"/>
                </a:solidFill>
              </a:rPr>
              <a:t>Improves transaction throughput by 30.1% on average.</a:t>
            </a:r>
          </a:p>
        </p:txBody>
      </p:sp>
      <p:sp>
        <p:nvSpPr>
          <p:cNvPr id="4" name="Slide Number Placeholder 3">
            <a:extLst>
              <a:ext uri="{FF2B5EF4-FFF2-40B4-BE49-F238E27FC236}">
                <a16:creationId xmlns:a16="http://schemas.microsoft.com/office/drawing/2014/main" id="{6041C318-3ECE-49F9-B593-0616C86A32FA}"/>
              </a:ext>
            </a:extLst>
          </p:cNvPr>
          <p:cNvSpPr>
            <a:spLocks noGrp="1"/>
          </p:cNvSpPr>
          <p:nvPr>
            <p:ph type="sldNum" sz="quarter" idx="12"/>
          </p:nvPr>
        </p:nvSpPr>
        <p:spPr/>
        <p:txBody>
          <a:bodyPr/>
          <a:lstStyle/>
          <a:p>
            <a:fld id="{48F405BB-1941-4A6B-9D98-D01FE7BE1B79}" type="slidenum">
              <a:rPr lang="en-US" smtClean="0"/>
              <a:t>48</a:t>
            </a:fld>
            <a:endParaRPr lang="en-US"/>
          </a:p>
        </p:txBody>
      </p:sp>
      <p:sp>
        <p:nvSpPr>
          <p:cNvPr id="5" name="Rectangle 4">
            <a:extLst>
              <a:ext uri="{FF2B5EF4-FFF2-40B4-BE49-F238E27FC236}">
                <a16:creationId xmlns:a16="http://schemas.microsoft.com/office/drawing/2014/main" id="{132B6080-589C-49E9-855B-3F33667982EB}"/>
              </a:ext>
            </a:extLst>
          </p:cNvPr>
          <p:cNvSpPr/>
          <p:nvPr/>
        </p:nvSpPr>
        <p:spPr>
          <a:xfrm>
            <a:off x="1442363" y="3833432"/>
            <a:ext cx="1176925" cy="369332"/>
          </a:xfrm>
          <a:prstGeom prst="rect">
            <a:avLst/>
          </a:prstGeom>
        </p:spPr>
        <p:txBody>
          <a:bodyPr wrap="none">
            <a:spAutoFit/>
          </a:bodyPr>
          <a:lstStyle/>
          <a:p>
            <a:r>
              <a:rPr lang="en-US" dirty="0">
                <a:solidFill>
                  <a:srgbClr val="00B050"/>
                </a:solidFill>
                <a:sym typeface="Wingdings" panose="05000000000000000000" pitchFamily="2" charset="2"/>
              </a:rPr>
              <a:t>? 0xABC08</a:t>
            </a:r>
            <a:endParaRPr lang="en-US" dirty="0"/>
          </a:p>
        </p:txBody>
      </p:sp>
      <p:graphicFrame>
        <p:nvGraphicFramePr>
          <p:cNvPr id="6" name="Table 5">
            <a:extLst>
              <a:ext uri="{FF2B5EF4-FFF2-40B4-BE49-F238E27FC236}">
                <a16:creationId xmlns:a16="http://schemas.microsoft.com/office/drawing/2014/main" id="{4DFEC6E5-BC90-432D-AB58-407FB8B77F71}"/>
              </a:ext>
            </a:extLst>
          </p:cNvPr>
          <p:cNvGraphicFramePr>
            <a:graphicFrameLocks noGrp="1"/>
          </p:cNvGraphicFramePr>
          <p:nvPr>
            <p:extLst/>
          </p:nvPr>
        </p:nvGraphicFramePr>
        <p:xfrm>
          <a:off x="2699307" y="3490767"/>
          <a:ext cx="869971" cy="1028700"/>
        </p:xfrm>
        <a:graphic>
          <a:graphicData uri="http://schemas.openxmlformats.org/drawingml/2006/table">
            <a:tbl>
              <a:tblPr firstRow="1" bandRow="1">
                <a:tableStyleId>{5940675A-B579-460E-94D1-54222C63F5DA}</a:tableStyleId>
              </a:tblPr>
              <a:tblGrid>
                <a:gridCol w="869971">
                  <a:extLst>
                    <a:ext uri="{9D8B030D-6E8A-4147-A177-3AD203B41FA5}">
                      <a16:colId xmlns:a16="http://schemas.microsoft.com/office/drawing/2014/main" val="1728506663"/>
                    </a:ext>
                  </a:extLst>
                </a:gridCol>
              </a:tblGrid>
              <a:tr h="342900">
                <a:tc>
                  <a:txBody>
                    <a:bodyPr/>
                    <a:lstStyle/>
                    <a:p>
                      <a:r>
                        <a:rPr lang="en-US" sz="1800" dirty="0"/>
                        <a:t>0xABB*</a:t>
                      </a:r>
                    </a:p>
                  </a:txBody>
                  <a:tcPr marL="68580" marR="68580" marT="34290" marB="34290"/>
                </a:tc>
                <a:extLst>
                  <a:ext uri="{0D108BD9-81ED-4DB2-BD59-A6C34878D82A}">
                    <a16:rowId xmlns:a16="http://schemas.microsoft.com/office/drawing/2014/main" val="2452954446"/>
                  </a:ext>
                </a:extLst>
              </a:tr>
              <a:tr h="342900">
                <a:tc>
                  <a:txBody>
                    <a:bodyPr/>
                    <a:lstStyle/>
                    <a:p>
                      <a:r>
                        <a:rPr lang="en-US" sz="1800" dirty="0">
                          <a:solidFill>
                            <a:srgbClr val="00B050"/>
                          </a:solidFill>
                        </a:rPr>
                        <a:t>0xABC*</a:t>
                      </a:r>
                    </a:p>
                  </a:txBody>
                  <a:tcPr marL="68580" marR="68580" marT="34290" marB="34290"/>
                </a:tc>
                <a:extLst>
                  <a:ext uri="{0D108BD9-81ED-4DB2-BD59-A6C34878D82A}">
                    <a16:rowId xmlns:a16="http://schemas.microsoft.com/office/drawing/2014/main" val="1920701511"/>
                  </a:ext>
                </a:extLst>
              </a:tr>
              <a:tr h="342900">
                <a:tc>
                  <a:txBody>
                    <a:bodyPr/>
                    <a:lstStyle/>
                    <a:p>
                      <a:r>
                        <a:rPr lang="en-US" sz="1800" dirty="0"/>
                        <a:t>0xABD*</a:t>
                      </a:r>
                    </a:p>
                  </a:txBody>
                  <a:tcPr marL="68580" marR="68580" marT="34290" marB="34290"/>
                </a:tc>
                <a:extLst>
                  <a:ext uri="{0D108BD9-81ED-4DB2-BD59-A6C34878D82A}">
                    <a16:rowId xmlns:a16="http://schemas.microsoft.com/office/drawing/2014/main" val="1075688506"/>
                  </a:ext>
                </a:extLst>
              </a:tr>
            </a:tbl>
          </a:graphicData>
        </a:graphic>
      </p:graphicFrame>
      <p:graphicFrame>
        <p:nvGraphicFramePr>
          <p:cNvPr id="7" name="Table 6">
            <a:extLst>
              <a:ext uri="{FF2B5EF4-FFF2-40B4-BE49-F238E27FC236}">
                <a16:creationId xmlns:a16="http://schemas.microsoft.com/office/drawing/2014/main" id="{3D9A749E-050F-4E31-B027-AE1BF16EEF4F}"/>
              </a:ext>
            </a:extLst>
          </p:cNvPr>
          <p:cNvGraphicFramePr>
            <a:graphicFrameLocks noGrp="1"/>
          </p:cNvGraphicFramePr>
          <p:nvPr>
            <p:extLst/>
          </p:nvPr>
        </p:nvGraphicFramePr>
        <p:xfrm>
          <a:off x="4473289" y="3696507"/>
          <a:ext cx="1018307" cy="617220"/>
        </p:xfrm>
        <a:graphic>
          <a:graphicData uri="http://schemas.openxmlformats.org/drawingml/2006/table">
            <a:tbl>
              <a:tblPr firstRow="1" bandRow="1">
                <a:tableStyleId>{5940675A-B579-460E-94D1-54222C63F5DA}</a:tableStyleId>
              </a:tblPr>
              <a:tblGrid>
                <a:gridCol w="1018307">
                  <a:extLst>
                    <a:ext uri="{9D8B030D-6E8A-4147-A177-3AD203B41FA5}">
                      <a16:colId xmlns:a16="http://schemas.microsoft.com/office/drawing/2014/main" val="1728506663"/>
                    </a:ext>
                  </a:extLst>
                </a:gridCol>
              </a:tblGrid>
              <a:tr h="617220">
                <a:tc>
                  <a:txBody>
                    <a:bodyPr/>
                    <a:lstStyle/>
                    <a:p>
                      <a:r>
                        <a:rPr lang="en-US" sz="1800" dirty="0">
                          <a:solidFill>
                            <a:srgbClr val="00B050"/>
                          </a:solidFill>
                        </a:rPr>
                        <a:t>0xABC00</a:t>
                      </a:r>
                    </a:p>
                    <a:p>
                      <a:pPr algn="ctr"/>
                      <a:r>
                        <a:rPr lang="en-US" sz="1800" dirty="0">
                          <a:solidFill>
                            <a:srgbClr val="00B050"/>
                          </a:solidFill>
                        </a:rPr>
                        <a:t>(size=24)</a:t>
                      </a:r>
                    </a:p>
                  </a:txBody>
                  <a:tcPr marL="68580" marR="68580" marT="34290" marB="34290"/>
                </a:tc>
                <a:extLst>
                  <a:ext uri="{0D108BD9-81ED-4DB2-BD59-A6C34878D82A}">
                    <a16:rowId xmlns:a16="http://schemas.microsoft.com/office/drawing/2014/main" val="1920701511"/>
                  </a:ext>
                </a:extLst>
              </a:tr>
            </a:tbl>
          </a:graphicData>
        </a:graphic>
      </p:graphicFrame>
      <p:cxnSp>
        <p:nvCxnSpPr>
          <p:cNvPr id="9" name="Straight Arrow Connector 8">
            <a:extLst>
              <a:ext uri="{FF2B5EF4-FFF2-40B4-BE49-F238E27FC236}">
                <a16:creationId xmlns:a16="http://schemas.microsoft.com/office/drawing/2014/main" id="{4B396A5D-3DCE-4822-8743-947C89561CF0}"/>
              </a:ext>
            </a:extLst>
          </p:cNvPr>
          <p:cNvCxnSpPr>
            <a:cxnSpLocks/>
            <a:stCxn id="6" idx="3"/>
            <a:endCxn id="7" idx="1"/>
          </p:cNvCxnSpPr>
          <p:nvPr/>
        </p:nvCxnSpPr>
        <p:spPr>
          <a:xfrm>
            <a:off x="3569278" y="4005117"/>
            <a:ext cx="904011" cy="0"/>
          </a:xfrm>
          <a:prstGeom prst="straightConnector1">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F6968DBA-56B2-444A-B335-6E07398AB9FA}"/>
              </a:ext>
            </a:extLst>
          </p:cNvPr>
          <p:cNvSpPr/>
          <p:nvPr/>
        </p:nvSpPr>
        <p:spPr>
          <a:xfrm>
            <a:off x="4003111" y="4276088"/>
            <a:ext cx="1988429" cy="369332"/>
          </a:xfrm>
          <a:prstGeom prst="rect">
            <a:avLst/>
          </a:prstGeom>
        </p:spPr>
        <p:txBody>
          <a:bodyPr wrap="none">
            <a:spAutoFit/>
          </a:bodyPr>
          <a:lstStyle/>
          <a:p>
            <a:r>
              <a:rPr lang="en-US" i="1" dirty="0">
                <a:solidFill>
                  <a:srgbClr val="00B050"/>
                </a:solidFill>
                <a:sym typeface="Wingdings" panose="05000000000000000000" pitchFamily="2" charset="2"/>
              </a:rPr>
              <a:t>Collison and found!</a:t>
            </a:r>
            <a:endParaRPr lang="en-US" i="1" dirty="0"/>
          </a:p>
        </p:txBody>
      </p:sp>
      <p:graphicFrame>
        <p:nvGraphicFramePr>
          <p:cNvPr id="15" name="Table 14">
            <a:extLst>
              <a:ext uri="{FF2B5EF4-FFF2-40B4-BE49-F238E27FC236}">
                <a16:creationId xmlns:a16="http://schemas.microsoft.com/office/drawing/2014/main" id="{0257FB4A-997C-418E-BE13-DF13BCFB9BA3}"/>
              </a:ext>
            </a:extLst>
          </p:cNvPr>
          <p:cNvGraphicFramePr>
            <a:graphicFrameLocks noGrp="1"/>
          </p:cNvGraphicFramePr>
          <p:nvPr>
            <p:extLst/>
          </p:nvPr>
        </p:nvGraphicFramePr>
        <p:xfrm>
          <a:off x="6224158" y="3693851"/>
          <a:ext cx="1018307" cy="617220"/>
        </p:xfrm>
        <a:graphic>
          <a:graphicData uri="http://schemas.openxmlformats.org/drawingml/2006/table">
            <a:tbl>
              <a:tblPr firstRow="1" bandRow="1">
                <a:tableStyleId>{5940675A-B579-460E-94D1-54222C63F5DA}</a:tableStyleId>
              </a:tblPr>
              <a:tblGrid>
                <a:gridCol w="1018307">
                  <a:extLst>
                    <a:ext uri="{9D8B030D-6E8A-4147-A177-3AD203B41FA5}">
                      <a16:colId xmlns:a16="http://schemas.microsoft.com/office/drawing/2014/main" val="1728506663"/>
                    </a:ext>
                  </a:extLst>
                </a:gridCol>
              </a:tblGrid>
              <a:tr h="617220">
                <a:tc>
                  <a:txBody>
                    <a:bodyPr/>
                    <a:lstStyle/>
                    <a:p>
                      <a:r>
                        <a:rPr lang="en-US" sz="1800" dirty="0">
                          <a:solidFill>
                            <a:schemeClr val="tx1"/>
                          </a:solidFill>
                        </a:rPr>
                        <a:t>0xABCD0</a:t>
                      </a:r>
                    </a:p>
                    <a:p>
                      <a:pPr algn="ctr"/>
                      <a:r>
                        <a:rPr lang="en-US" sz="1800" dirty="0">
                          <a:solidFill>
                            <a:schemeClr val="tx1"/>
                          </a:solidFill>
                        </a:rPr>
                        <a:t>(size=16)</a:t>
                      </a:r>
                    </a:p>
                  </a:txBody>
                  <a:tcPr marL="68580" marR="68580" marT="34290" marB="34290"/>
                </a:tc>
                <a:extLst>
                  <a:ext uri="{0D108BD9-81ED-4DB2-BD59-A6C34878D82A}">
                    <a16:rowId xmlns:a16="http://schemas.microsoft.com/office/drawing/2014/main" val="1920701511"/>
                  </a:ext>
                </a:extLst>
              </a:tr>
            </a:tbl>
          </a:graphicData>
        </a:graphic>
      </p:graphicFrame>
      <p:cxnSp>
        <p:nvCxnSpPr>
          <p:cNvPr id="17" name="Straight Arrow Connector 16">
            <a:extLst>
              <a:ext uri="{FF2B5EF4-FFF2-40B4-BE49-F238E27FC236}">
                <a16:creationId xmlns:a16="http://schemas.microsoft.com/office/drawing/2014/main" id="{D9A4113F-B3C3-4C06-9AE6-E965DC08B43F}"/>
              </a:ext>
            </a:extLst>
          </p:cNvPr>
          <p:cNvCxnSpPr>
            <a:cxnSpLocks/>
            <a:stCxn id="7" idx="3"/>
            <a:endCxn id="15" idx="1"/>
          </p:cNvCxnSpPr>
          <p:nvPr/>
        </p:nvCxnSpPr>
        <p:spPr>
          <a:xfrm flipV="1">
            <a:off x="5491595" y="4002460"/>
            <a:ext cx="732563" cy="265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71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9264-A70C-4DEF-8194-99907FC9531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5DB5DC0-07BE-4EA5-B541-C536750AE900}"/>
              </a:ext>
            </a:extLst>
          </p:cNvPr>
          <p:cNvSpPr>
            <a:spLocks noGrp="1"/>
          </p:cNvSpPr>
          <p:nvPr>
            <p:ph idx="1"/>
          </p:nvPr>
        </p:nvSpPr>
        <p:spPr/>
        <p:txBody>
          <a:bodyPr/>
          <a:lstStyle/>
          <a:p>
            <a:r>
              <a:rPr lang="en-US" dirty="0"/>
              <a:t>Motivation</a:t>
            </a:r>
          </a:p>
          <a:p>
            <a:r>
              <a:rPr lang="en-US" dirty="0"/>
              <a:t>Log-Structured NVMM</a:t>
            </a:r>
          </a:p>
          <a:p>
            <a:r>
              <a:rPr lang="en-US" dirty="0"/>
              <a:t>Tree-Based Address Mapping</a:t>
            </a:r>
          </a:p>
          <a:p>
            <a:r>
              <a:rPr lang="en-US" b="1" i="1" dirty="0"/>
              <a:t>Evaluation</a:t>
            </a:r>
          </a:p>
          <a:p>
            <a:endParaRPr lang="en-US" dirty="0"/>
          </a:p>
          <a:p>
            <a:endParaRPr lang="en-US" dirty="0"/>
          </a:p>
        </p:txBody>
      </p:sp>
      <p:sp>
        <p:nvSpPr>
          <p:cNvPr id="4" name="Slide Number Placeholder 3">
            <a:extLst>
              <a:ext uri="{FF2B5EF4-FFF2-40B4-BE49-F238E27FC236}">
                <a16:creationId xmlns:a16="http://schemas.microsoft.com/office/drawing/2014/main" id="{0059EBA8-4013-48A1-B595-FA31812FE1B8}"/>
              </a:ext>
            </a:extLst>
          </p:cNvPr>
          <p:cNvSpPr>
            <a:spLocks noGrp="1"/>
          </p:cNvSpPr>
          <p:nvPr>
            <p:ph type="sldNum" sz="quarter" idx="12"/>
          </p:nvPr>
        </p:nvSpPr>
        <p:spPr/>
        <p:txBody>
          <a:bodyPr/>
          <a:lstStyle/>
          <a:p>
            <a:fld id="{48F405BB-1941-4A6B-9D98-D01FE7BE1B79}" type="slidenum">
              <a:rPr lang="en-US" smtClean="0"/>
              <a:t>49</a:t>
            </a:fld>
            <a:endParaRPr lang="en-US"/>
          </a:p>
        </p:txBody>
      </p:sp>
    </p:spTree>
    <p:extLst>
      <p:ext uri="{BB962C8B-B14F-4D97-AF65-F5344CB8AC3E}">
        <p14:creationId xmlns:p14="http://schemas.microsoft.com/office/powerpoint/2010/main" val="1275686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1" y="726281"/>
            <a:ext cx="7620000" cy="369093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p:txBody>
      </p:sp>
      <p:sp>
        <p:nvSpPr>
          <p:cNvPr id="17" name="Title 1"/>
          <p:cNvSpPr>
            <a:spLocks noGrp="1"/>
          </p:cNvSpPr>
          <p:nvPr>
            <p:ph type="title"/>
          </p:nvPr>
        </p:nvSpPr>
        <p:spPr/>
        <p:txBody>
          <a:bodyPr/>
          <a:lstStyle/>
          <a:p>
            <a:r>
              <a:rPr lang="en-US" dirty="0"/>
              <a:t>Vision: Unify memory and storage</a:t>
            </a:r>
          </a:p>
        </p:txBody>
      </p:sp>
      <p:sp>
        <p:nvSpPr>
          <p:cNvPr id="2" name="Slide Number Placeholder 1"/>
          <p:cNvSpPr>
            <a:spLocks noGrp="1"/>
          </p:cNvSpPr>
          <p:nvPr>
            <p:ph type="sldNum" sz="quarter" idx="12"/>
          </p:nvPr>
        </p:nvSpPr>
        <p:spPr/>
        <p:txBody>
          <a:bodyPr/>
          <a:lstStyle/>
          <a:p>
            <a:fld id="{B214129B-1065-CF48-BC17-FABE13E4D917}" type="slidenum">
              <a:rPr lang="en-US" smtClean="0"/>
              <a:pPr/>
              <a:t>5</a:t>
            </a:fld>
            <a:endParaRPr lang="en-US" dirty="0"/>
          </a:p>
        </p:txBody>
      </p:sp>
      <p:sp>
        <p:nvSpPr>
          <p:cNvPr id="69" name="Rectangle 68"/>
          <p:cNvSpPr/>
          <p:nvPr/>
        </p:nvSpPr>
        <p:spPr>
          <a:xfrm>
            <a:off x="3416543" y="762000"/>
            <a:ext cx="2603500" cy="36552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pic>
        <p:nvPicPr>
          <p:cNvPr id="26" name="Picture 4" descr="24342616_s.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3353043" y="1778000"/>
            <a:ext cx="1952625"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56293" y="807773"/>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Arrow Connector 27"/>
          <p:cNvCxnSpPr/>
          <p:nvPr/>
        </p:nvCxnSpPr>
        <p:spPr>
          <a:xfrm>
            <a:off x="4353168" y="1600200"/>
            <a:ext cx="0" cy="49530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5258043" y="889000"/>
            <a:ext cx="701040" cy="635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000" b="1" dirty="0"/>
              <a:t>CPU</a:t>
            </a:r>
          </a:p>
        </p:txBody>
      </p:sp>
      <p:sp>
        <p:nvSpPr>
          <p:cNvPr id="62" name="Rounded Rectangle 61"/>
          <p:cNvSpPr/>
          <p:nvPr/>
        </p:nvSpPr>
        <p:spPr>
          <a:xfrm>
            <a:off x="5258043" y="1651000"/>
            <a:ext cx="698500" cy="14478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000" b="1" dirty="0"/>
              <a:t>PERSISTENTMEMORY</a:t>
            </a:r>
          </a:p>
        </p:txBody>
      </p:sp>
      <p:sp>
        <p:nvSpPr>
          <p:cNvPr id="73" name="Rounded Rectangle 72"/>
          <p:cNvSpPr/>
          <p:nvPr/>
        </p:nvSpPr>
        <p:spPr>
          <a:xfrm>
            <a:off x="762001" y="4381501"/>
            <a:ext cx="7619999" cy="902229"/>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000" b="1" dirty="0">
                <a:solidFill>
                  <a:srgbClr val="FFFFFF"/>
                </a:solidFill>
              </a:rPr>
              <a:t>Provides an opportunity to manipulate persistent data directly</a:t>
            </a:r>
          </a:p>
        </p:txBody>
      </p:sp>
      <p:sp>
        <p:nvSpPr>
          <p:cNvPr id="76" name="TextBox 75"/>
          <p:cNvSpPr txBox="1"/>
          <p:nvPr/>
        </p:nvSpPr>
        <p:spPr>
          <a:xfrm>
            <a:off x="3302000" y="1524000"/>
            <a:ext cx="1032655" cy="553998"/>
          </a:xfrm>
          <a:prstGeom prst="rect">
            <a:avLst/>
          </a:prstGeom>
          <a:noFill/>
        </p:spPr>
        <p:txBody>
          <a:bodyPr wrap="none" rtlCol="0">
            <a:spAutoFit/>
          </a:bodyPr>
          <a:lstStyle/>
          <a:p>
            <a:r>
              <a:rPr lang="en-US" sz="3000" b="1" dirty="0">
                <a:solidFill>
                  <a:srgbClr val="800000"/>
                </a:solidFill>
              </a:rPr>
              <a:t>Ld/St</a:t>
            </a:r>
          </a:p>
        </p:txBody>
      </p:sp>
      <p:sp>
        <p:nvSpPr>
          <p:cNvPr id="38" name="Rectangle 37"/>
          <p:cNvSpPr/>
          <p:nvPr/>
        </p:nvSpPr>
        <p:spPr>
          <a:xfrm>
            <a:off x="4051384" y="2349500"/>
            <a:ext cx="729687" cy="400110"/>
          </a:xfrm>
          <a:prstGeom prst="rect">
            <a:avLst/>
          </a:prstGeom>
        </p:spPr>
        <p:txBody>
          <a:bodyPr wrap="none">
            <a:spAutoFit/>
          </a:bodyPr>
          <a:lstStyle/>
          <a:p>
            <a:r>
              <a:rPr lang="en-US" sz="2000" b="1" dirty="0">
                <a:solidFill>
                  <a:srgbClr val="FFFFFF"/>
                </a:solidFill>
              </a:rPr>
              <a:t>NVM</a:t>
            </a:r>
          </a:p>
        </p:txBody>
      </p:sp>
    </p:spTree>
    <p:extLst>
      <p:ext uri="{BB962C8B-B14F-4D97-AF65-F5344CB8AC3E}">
        <p14:creationId xmlns:p14="http://schemas.microsoft.com/office/powerpoint/2010/main" val="1102107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8EFC-9B92-45DA-A5D1-17AC24306C1E}"/>
              </a:ext>
            </a:extLst>
          </p:cNvPr>
          <p:cNvSpPr>
            <a:spLocks noGrp="1"/>
          </p:cNvSpPr>
          <p:nvPr>
            <p:ph type="title"/>
          </p:nvPr>
        </p:nvSpPr>
        <p:spPr/>
        <p:txBody>
          <a:bodyPr/>
          <a:lstStyle/>
          <a:p>
            <a:r>
              <a:rPr lang="en-US" dirty="0"/>
              <a:t>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07F5FC-F389-428D-800E-551D71A99FC8}"/>
                  </a:ext>
                </a:extLst>
              </p:cNvPr>
              <p:cNvSpPr>
                <a:spLocks noGrp="1"/>
              </p:cNvSpPr>
              <p:nvPr>
                <p:ph idx="1"/>
              </p:nvPr>
            </p:nvSpPr>
            <p:spPr/>
            <p:txBody>
              <a:bodyPr>
                <a:normAutofit fontScale="92500" lnSpcReduction="10000"/>
              </a:bodyPr>
              <a:lstStyle/>
              <a:p>
                <a:r>
                  <a:rPr lang="en-US" dirty="0"/>
                  <a:t>Environment:</a:t>
                </a:r>
              </a:p>
              <a:p>
                <a:pPr lvl="1"/>
                <a:r>
                  <a:rPr lang="en-US" dirty="0"/>
                  <a:t>8-core Intel Xeon CPU E5-2637 v3 (3.5 GHz), 64 GB </a:t>
                </a:r>
                <a:r>
                  <a:rPr lang="sv-SE" dirty="0"/>
                  <a:t>DRAM</a:t>
                </a:r>
              </a:p>
              <a:p>
                <a:pPr lvl="1"/>
                <a:r>
                  <a:rPr lang="sv-SE" dirty="0"/>
                  <a:t>64-bit Linux kernel version 4.2.3</a:t>
                </a:r>
              </a:p>
              <a:p>
                <a:pPr lvl="1"/>
                <a:r>
                  <a:rPr lang="sv-SE" i="1" dirty="0"/>
                  <a:t>NVM emulation</a:t>
                </a:r>
                <a:r>
                  <a:rPr lang="sv-SE" dirty="0"/>
                  <a:t>: write latency = </a:t>
                </a:r>
                <a14:m>
                  <m:oMath xmlns:m="http://schemas.openxmlformats.org/officeDocument/2006/math">
                    <m:r>
                      <m:rPr>
                        <m:sty m:val="p"/>
                      </m:rPr>
                      <a:rPr lang="en-US" b="0" i="0" smtClean="0">
                        <a:latin typeface="Cambria Math" panose="02040503050406030204" pitchFamily="18" charset="0"/>
                      </a:rPr>
                      <m:t>max</m:t>
                    </m:r>
                    <m:r>
                      <a:rPr lang="en-US" b="0" i="1" smtClean="0">
                        <a:latin typeface="Cambria Math" panose="02040503050406030204" pitchFamily="18" charset="0"/>
                      </a:rPr>
                      <m:t>⁡{500</m:t>
                    </m:r>
                    <m:r>
                      <m:rPr>
                        <m:sty m:val="p"/>
                      </m:rPr>
                      <a:rPr lang="en-US" b="0" i="0" smtClean="0">
                        <a:latin typeface="Cambria Math" panose="02040503050406030204" pitchFamily="18" charset="0"/>
                      </a:rPr>
                      <m:t>ns</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i="1">
                            <a:latin typeface="Cambria Math" panose="02040503050406030204" pitchFamily="18" charset="0"/>
                          </a:rPr>
                          <m:t>𝑤𝑟𝑖𝑡𝑒</m:t>
                        </m:r>
                        <m:r>
                          <m:rPr>
                            <m:lit/>
                          </m:rPr>
                          <a:rPr lang="en-US" i="1">
                            <a:latin typeface="Cambria Math" panose="02040503050406030204" pitchFamily="18" charset="0"/>
                          </a:rPr>
                          <m:t>_</m:t>
                        </m:r>
                        <m:r>
                          <a:rPr lang="en-US" i="1">
                            <a:latin typeface="Cambria Math" panose="02040503050406030204" pitchFamily="18" charset="0"/>
                          </a:rPr>
                          <m:t>𝑠𝑖𝑧𝑒</m:t>
                        </m:r>
                      </m:num>
                      <m:den>
                        <m:r>
                          <a:rPr lang="en-US" i="1">
                            <a:latin typeface="Cambria Math" panose="02040503050406030204" pitchFamily="18" charset="0"/>
                          </a:rPr>
                          <m:t>1</m:t>
                        </m:r>
                        <m:r>
                          <m:rPr>
                            <m:sty m:val="p"/>
                          </m:rPr>
                          <a:rPr lang="en-US" i="0">
                            <a:latin typeface="Cambria Math" panose="02040503050406030204" pitchFamily="18" charset="0"/>
                          </a:rPr>
                          <m:t>GB</m:t>
                        </m:r>
                        <m:r>
                          <m:rPr>
                            <m:lit/>
                          </m:rPr>
                          <a:rPr lang="en-US" i="1">
                            <a:latin typeface="Cambria Math" panose="02040503050406030204" pitchFamily="18" charset="0"/>
                          </a:rPr>
                          <m:t>/</m:t>
                        </m:r>
                        <m:r>
                          <a:rPr lang="en-US" i="1">
                            <a:latin typeface="Cambria Math" panose="02040503050406030204" pitchFamily="18" charset="0"/>
                          </a:rPr>
                          <m:t>𝑠</m:t>
                        </m:r>
                      </m:den>
                    </m:f>
                    <m:r>
                      <a:rPr lang="en-US" b="0" i="1" smtClean="0">
                        <a:latin typeface="Cambria Math" panose="02040503050406030204" pitchFamily="18" charset="0"/>
                      </a:rPr>
                      <m:t>}</m:t>
                    </m:r>
                  </m:oMath>
                </a14:m>
                <a:endParaRPr lang="en-US" dirty="0"/>
              </a:p>
              <a:p>
                <a:r>
                  <a:rPr lang="en-US" dirty="0"/>
                  <a:t>Part I: How effective are </a:t>
                </a:r>
                <a:r>
                  <a:rPr lang="en-US" i="1" dirty="0"/>
                  <a:t>individual</a:t>
                </a:r>
                <a:r>
                  <a:rPr lang="en-US" dirty="0"/>
                  <a:t> optimizations? – Already shown.</a:t>
                </a:r>
              </a:p>
              <a:p>
                <a:r>
                  <a:rPr lang="en-US" dirty="0">
                    <a:solidFill>
                      <a:srgbClr val="0070C0"/>
                    </a:solidFill>
                  </a:rPr>
                  <a:t>Part II: How does LSNVMM perform against traditional systems?</a:t>
                </a:r>
              </a:p>
              <a:p>
                <a:r>
                  <a:rPr lang="en-US" dirty="0">
                    <a:solidFill>
                      <a:srgbClr val="0070C0"/>
                    </a:solidFill>
                  </a:rPr>
                  <a:t>Part III: What are the </a:t>
                </a:r>
                <a:r>
                  <a:rPr lang="en-US" i="1" dirty="0">
                    <a:solidFill>
                      <a:srgbClr val="0070C0"/>
                    </a:solidFill>
                  </a:rPr>
                  <a:t>inherent costs </a:t>
                </a:r>
                <a:r>
                  <a:rPr lang="en-US" dirty="0">
                    <a:solidFill>
                      <a:srgbClr val="0070C0"/>
                    </a:solidFill>
                  </a:rPr>
                  <a:t>of the log-structured approach?</a:t>
                </a:r>
              </a:p>
            </p:txBody>
          </p:sp>
        </mc:Choice>
        <mc:Fallback xmlns="">
          <p:sp>
            <p:nvSpPr>
              <p:cNvPr id="3" name="Content Placeholder 2">
                <a:extLst>
                  <a:ext uri="{FF2B5EF4-FFF2-40B4-BE49-F238E27FC236}">
                    <a16:creationId xmlns:a16="http://schemas.microsoft.com/office/drawing/2014/main" id="{5B07F5FC-F389-428D-800E-551D71A99FC8}"/>
                  </a:ext>
                </a:extLst>
              </p:cNvPr>
              <p:cNvSpPr>
                <a:spLocks noGrp="1" noRot="1" noChangeAspect="1" noMove="1" noResize="1" noEditPoints="1" noAdjustHandles="1" noChangeArrowheads="1" noChangeShapeType="1" noTextEdit="1"/>
              </p:cNvSpPr>
              <p:nvPr>
                <p:ph idx="1"/>
              </p:nvPr>
            </p:nvSpPr>
            <p:spPr>
              <a:blipFill>
                <a:blip r:embed="rId3"/>
                <a:stretch>
                  <a:fillRect l="-993" t="-2121" b="-212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CC01C1C-2458-439B-9746-9AAE5F84A614}"/>
              </a:ext>
            </a:extLst>
          </p:cNvPr>
          <p:cNvSpPr>
            <a:spLocks noGrp="1"/>
          </p:cNvSpPr>
          <p:nvPr>
            <p:ph type="sldNum" sz="quarter" idx="12"/>
          </p:nvPr>
        </p:nvSpPr>
        <p:spPr/>
        <p:txBody>
          <a:bodyPr/>
          <a:lstStyle/>
          <a:p>
            <a:fld id="{48F405BB-1941-4A6B-9D98-D01FE7BE1B79}" type="slidenum">
              <a:rPr lang="en-US" smtClean="0"/>
              <a:t>50</a:t>
            </a:fld>
            <a:endParaRPr lang="en-US"/>
          </a:p>
        </p:txBody>
      </p:sp>
    </p:spTree>
    <p:extLst>
      <p:ext uri="{BB962C8B-B14F-4D97-AF65-F5344CB8AC3E}">
        <p14:creationId xmlns:p14="http://schemas.microsoft.com/office/powerpoint/2010/main" val="38851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09AB-CF4D-4A29-9903-1FB8F3305629}"/>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2238F742-D978-410A-B339-09E05CCF9374}"/>
              </a:ext>
            </a:extLst>
          </p:cNvPr>
          <p:cNvSpPr>
            <a:spLocks noGrp="1"/>
          </p:cNvSpPr>
          <p:nvPr>
            <p:ph idx="1"/>
          </p:nvPr>
        </p:nvSpPr>
        <p:spPr/>
        <p:txBody>
          <a:bodyPr>
            <a:normAutofit fontScale="92500" lnSpcReduction="10000"/>
          </a:bodyPr>
          <a:lstStyle/>
          <a:p>
            <a:r>
              <a:rPr lang="en-US" dirty="0"/>
              <a:t>Fragmentation: Compared to Hoard and </a:t>
            </a:r>
            <a:r>
              <a:rPr lang="en-US" dirty="0" err="1"/>
              <a:t>jemalloc</a:t>
            </a:r>
            <a:endParaRPr lang="en-US" dirty="0"/>
          </a:p>
          <a:p>
            <a:endParaRPr lang="en-US" dirty="0"/>
          </a:p>
          <a:p>
            <a:endParaRPr lang="en-US" dirty="0"/>
          </a:p>
          <a:p>
            <a:endParaRPr lang="en-US" dirty="0"/>
          </a:p>
          <a:p>
            <a:endParaRPr lang="en-US" dirty="0"/>
          </a:p>
          <a:p>
            <a:endParaRPr lang="en-US" dirty="0"/>
          </a:p>
          <a:p>
            <a:pPr lvl="1"/>
            <a:r>
              <a:rPr lang="en-US" dirty="0"/>
              <a:t>Workloads 1 ~ 3 collected from [S. Rumble, FAST ’14].</a:t>
            </a:r>
          </a:p>
          <a:p>
            <a:pPr lvl="1"/>
            <a:r>
              <a:rPr lang="en-US" dirty="0"/>
              <a:t>Hoard/</a:t>
            </a:r>
            <a:r>
              <a:rPr lang="en-US" dirty="0" err="1"/>
              <a:t>jemalloc</a:t>
            </a:r>
            <a:r>
              <a:rPr lang="en-US" dirty="0"/>
              <a:t> produces </a:t>
            </a:r>
            <a:r>
              <a:rPr lang="en-US" i="1" dirty="0"/>
              <a:t>25.3%</a:t>
            </a:r>
            <a:r>
              <a:rPr lang="en-US" dirty="0"/>
              <a:t>/</a:t>
            </a:r>
            <a:r>
              <a:rPr lang="en-US" i="1" dirty="0"/>
              <a:t>35.0%</a:t>
            </a:r>
            <a:r>
              <a:rPr lang="en-US" dirty="0"/>
              <a:t> fragmentation on average.</a:t>
            </a:r>
          </a:p>
          <a:p>
            <a:pPr lvl="1">
              <a:buFont typeface="Wingdings" panose="05000000000000000000" pitchFamily="2" charset="2"/>
              <a:buChar char="Ø"/>
            </a:pPr>
            <a:r>
              <a:rPr lang="en-US" dirty="0"/>
              <a:t>Log-structured NVM (LSNVMM) produces </a:t>
            </a:r>
            <a:r>
              <a:rPr lang="en-US" dirty="0">
                <a:solidFill>
                  <a:srgbClr val="00B050"/>
                </a:solidFill>
              </a:rPr>
              <a:t>4.5%</a:t>
            </a:r>
            <a:r>
              <a:rPr lang="en-US" dirty="0"/>
              <a:t> fragmentation on average.</a:t>
            </a:r>
          </a:p>
          <a:p>
            <a:pPr lvl="1"/>
            <a:endParaRPr lang="en-US" dirty="0"/>
          </a:p>
        </p:txBody>
      </p:sp>
      <p:sp>
        <p:nvSpPr>
          <p:cNvPr id="4" name="Slide Number Placeholder 3">
            <a:extLst>
              <a:ext uri="{FF2B5EF4-FFF2-40B4-BE49-F238E27FC236}">
                <a16:creationId xmlns:a16="http://schemas.microsoft.com/office/drawing/2014/main" id="{E5764EEB-5BE5-41BE-B243-786A7CEB2232}"/>
              </a:ext>
            </a:extLst>
          </p:cNvPr>
          <p:cNvSpPr>
            <a:spLocks noGrp="1"/>
          </p:cNvSpPr>
          <p:nvPr>
            <p:ph type="sldNum" sz="quarter" idx="12"/>
          </p:nvPr>
        </p:nvSpPr>
        <p:spPr/>
        <p:txBody>
          <a:bodyPr/>
          <a:lstStyle/>
          <a:p>
            <a:fld id="{48F405BB-1941-4A6B-9D98-D01FE7BE1B79}" type="slidenum">
              <a:rPr lang="en-US" smtClean="0"/>
              <a:t>51</a:t>
            </a:fld>
            <a:endParaRPr lang="en-US"/>
          </a:p>
        </p:txBody>
      </p:sp>
      <p:pic>
        <p:nvPicPr>
          <p:cNvPr id="5" name="Picture 4">
            <a:extLst>
              <a:ext uri="{FF2B5EF4-FFF2-40B4-BE49-F238E27FC236}">
                <a16:creationId xmlns:a16="http://schemas.microsoft.com/office/drawing/2014/main" id="{3CD55005-22AC-473B-A2DD-0B524EACA6D1}"/>
              </a:ext>
            </a:extLst>
          </p:cNvPr>
          <p:cNvPicPr>
            <a:picLocks noChangeAspect="1"/>
          </p:cNvPicPr>
          <p:nvPr/>
        </p:nvPicPr>
        <p:blipFill>
          <a:blip r:embed="rId3"/>
          <a:stretch>
            <a:fillRect/>
          </a:stretch>
        </p:blipFill>
        <p:spPr>
          <a:xfrm>
            <a:off x="1807490" y="2121694"/>
            <a:ext cx="5529021" cy="1682948"/>
          </a:xfrm>
          <a:prstGeom prst="rect">
            <a:avLst/>
          </a:prstGeom>
        </p:spPr>
      </p:pic>
    </p:spTree>
    <p:extLst>
      <p:ext uri="{BB962C8B-B14F-4D97-AF65-F5344CB8AC3E}">
        <p14:creationId xmlns:p14="http://schemas.microsoft.com/office/powerpoint/2010/main" val="2571612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02DE-4CE0-48EE-BAE8-0F5E9561A69C}"/>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FF0D1492-8583-4ACA-AA9C-0585BD765D37}"/>
              </a:ext>
            </a:extLst>
          </p:cNvPr>
          <p:cNvSpPr>
            <a:spLocks noGrp="1"/>
          </p:cNvSpPr>
          <p:nvPr>
            <p:ph idx="1"/>
          </p:nvPr>
        </p:nvSpPr>
        <p:spPr/>
        <p:txBody>
          <a:bodyPr>
            <a:normAutofit fontScale="92500" lnSpcReduction="10000"/>
          </a:bodyPr>
          <a:lstStyle/>
          <a:p>
            <a:r>
              <a:rPr lang="en-US" dirty="0"/>
              <a:t>Transaction throughput compared to Mnemosyne</a:t>
            </a:r>
          </a:p>
          <a:p>
            <a:endParaRPr lang="en-US" dirty="0"/>
          </a:p>
          <a:p>
            <a:endParaRPr lang="en-US" dirty="0"/>
          </a:p>
          <a:p>
            <a:endParaRPr lang="en-US" dirty="0"/>
          </a:p>
          <a:p>
            <a:endParaRPr lang="en-US" dirty="0"/>
          </a:p>
          <a:p>
            <a:endParaRPr lang="en-US" dirty="0"/>
          </a:p>
          <a:p>
            <a:endParaRPr lang="en-US" dirty="0"/>
          </a:p>
          <a:p>
            <a:pPr lvl="1"/>
            <a:r>
              <a:rPr lang="en-US" dirty="0"/>
              <a:t>With 4 threads, log-structured NVMM performs </a:t>
            </a:r>
            <a:r>
              <a:rPr lang="en-US" dirty="0">
                <a:solidFill>
                  <a:srgbClr val="00B050"/>
                </a:solidFill>
              </a:rPr>
              <a:t>44.7%</a:t>
            </a:r>
            <a:r>
              <a:rPr lang="en-US" dirty="0"/>
              <a:t> and </a:t>
            </a:r>
            <a:r>
              <a:rPr lang="en-US" dirty="0">
                <a:solidFill>
                  <a:srgbClr val="00B050"/>
                </a:solidFill>
              </a:rPr>
              <a:t>80.8%</a:t>
            </a:r>
            <a:r>
              <a:rPr lang="en-US" dirty="0"/>
              <a:t> better than Mnemosyne and Mnemosyne-Undo, respectively, on average.</a:t>
            </a:r>
          </a:p>
          <a:p>
            <a:endParaRPr lang="en-US" dirty="0"/>
          </a:p>
        </p:txBody>
      </p:sp>
      <p:sp>
        <p:nvSpPr>
          <p:cNvPr id="4" name="Slide Number Placeholder 3">
            <a:extLst>
              <a:ext uri="{FF2B5EF4-FFF2-40B4-BE49-F238E27FC236}">
                <a16:creationId xmlns:a16="http://schemas.microsoft.com/office/drawing/2014/main" id="{C8E5007E-E2A9-47E2-9B98-2E15E1F8B444}"/>
              </a:ext>
            </a:extLst>
          </p:cNvPr>
          <p:cNvSpPr>
            <a:spLocks noGrp="1"/>
          </p:cNvSpPr>
          <p:nvPr>
            <p:ph type="sldNum" sz="quarter" idx="12"/>
          </p:nvPr>
        </p:nvSpPr>
        <p:spPr/>
        <p:txBody>
          <a:bodyPr/>
          <a:lstStyle/>
          <a:p>
            <a:fld id="{48F405BB-1941-4A6B-9D98-D01FE7BE1B79}" type="slidenum">
              <a:rPr lang="en-US" smtClean="0"/>
              <a:t>52</a:t>
            </a:fld>
            <a:endParaRPr lang="en-US"/>
          </a:p>
        </p:txBody>
      </p:sp>
      <p:pic>
        <p:nvPicPr>
          <p:cNvPr id="9" name="Picture 8">
            <a:extLst>
              <a:ext uri="{FF2B5EF4-FFF2-40B4-BE49-F238E27FC236}">
                <a16:creationId xmlns:a16="http://schemas.microsoft.com/office/drawing/2014/main" id="{E5EF5ABA-9FB3-4E21-A6D8-6A400FCF1C0F}"/>
              </a:ext>
            </a:extLst>
          </p:cNvPr>
          <p:cNvPicPr>
            <a:picLocks noChangeAspect="1"/>
          </p:cNvPicPr>
          <p:nvPr/>
        </p:nvPicPr>
        <p:blipFill>
          <a:blip r:embed="rId3"/>
          <a:stretch>
            <a:fillRect/>
          </a:stretch>
        </p:blipFill>
        <p:spPr>
          <a:xfrm>
            <a:off x="1613711" y="1477096"/>
            <a:ext cx="5590903" cy="2379328"/>
          </a:xfrm>
          <a:prstGeom prst="rect">
            <a:avLst/>
          </a:prstGeom>
        </p:spPr>
      </p:pic>
    </p:spTree>
    <p:extLst>
      <p:ext uri="{BB962C8B-B14F-4D97-AF65-F5344CB8AC3E}">
        <p14:creationId xmlns:p14="http://schemas.microsoft.com/office/powerpoint/2010/main" val="203604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09AB-CF4D-4A29-9903-1FB8F3305629}"/>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2238F742-D978-410A-B339-09E05CCF9374}"/>
              </a:ext>
            </a:extLst>
          </p:cNvPr>
          <p:cNvSpPr>
            <a:spLocks noGrp="1"/>
          </p:cNvSpPr>
          <p:nvPr>
            <p:ph idx="1"/>
          </p:nvPr>
        </p:nvSpPr>
        <p:spPr>
          <a:xfrm>
            <a:off x="628650" y="1654969"/>
            <a:ext cx="7886700" cy="3545681"/>
          </a:xfrm>
        </p:spPr>
        <p:txBody>
          <a:bodyPr>
            <a:normAutofit fontScale="77500" lnSpcReduction="20000"/>
          </a:bodyPr>
          <a:lstStyle/>
          <a:p>
            <a:r>
              <a:rPr lang="en-US" dirty="0"/>
              <a:t>Cost of log</a:t>
            </a:r>
            <a:r>
              <a:rPr lang="zh-CN" altLang="en-US" dirty="0"/>
              <a:t> </a:t>
            </a:r>
            <a:r>
              <a:rPr lang="en-US" altLang="zh-CN" dirty="0"/>
              <a:t>c</a:t>
            </a:r>
            <a:r>
              <a:rPr lang="en-US" dirty="0"/>
              <a:t>leaning</a:t>
            </a:r>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sz="1425" dirty="0"/>
          </a:p>
          <a:p>
            <a:pPr lvl="1"/>
            <a:r>
              <a:rPr lang="en-US" sz="1950" dirty="0"/>
              <a:t>The performance degradation due to log cleaning is </a:t>
            </a:r>
            <a:r>
              <a:rPr lang="en-US" sz="1950" dirty="0">
                <a:solidFill>
                  <a:srgbClr val="00B050"/>
                </a:solidFill>
              </a:rPr>
              <a:t>8%</a:t>
            </a:r>
            <a:r>
              <a:rPr lang="en-US" sz="1950" dirty="0"/>
              <a:t> at </a:t>
            </a:r>
            <a:r>
              <a:rPr lang="en-US" sz="1950" i="1" dirty="0"/>
              <a:t>90% memory utilization</a:t>
            </a:r>
            <a:r>
              <a:rPr lang="en-US" sz="1950" dirty="0"/>
              <a:t>. </a:t>
            </a:r>
          </a:p>
        </p:txBody>
      </p:sp>
      <p:sp>
        <p:nvSpPr>
          <p:cNvPr id="4" name="Slide Number Placeholder 3">
            <a:extLst>
              <a:ext uri="{FF2B5EF4-FFF2-40B4-BE49-F238E27FC236}">
                <a16:creationId xmlns:a16="http://schemas.microsoft.com/office/drawing/2014/main" id="{E5764EEB-5BE5-41BE-B243-786A7CEB2232}"/>
              </a:ext>
            </a:extLst>
          </p:cNvPr>
          <p:cNvSpPr>
            <a:spLocks noGrp="1"/>
          </p:cNvSpPr>
          <p:nvPr>
            <p:ph type="sldNum" sz="quarter" idx="12"/>
          </p:nvPr>
        </p:nvSpPr>
        <p:spPr/>
        <p:txBody>
          <a:bodyPr/>
          <a:lstStyle/>
          <a:p>
            <a:fld id="{48F405BB-1941-4A6B-9D98-D01FE7BE1B79}" type="slidenum">
              <a:rPr lang="en-US" smtClean="0"/>
              <a:t>53</a:t>
            </a:fld>
            <a:endParaRPr lang="en-US"/>
          </a:p>
        </p:txBody>
      </p:sp>
      <p:pic>
        <p:nvPicPr>
          <p:cNvPr id="6" name="Picture 5">
            <a:extLst>
              <a:ext uri="{FF2B5EF4-FFF2-40B4-BE49-F238E27FC236}">
                <a16:creationId xmlns:a16="http://schemas.microsoft.com/office/drawing/2014/main" id="{6D2B5B6A-CBAF-42BD-8C51-F44A83B73FA0}"/>
              </a:ext>
            </a:extLst>
          </p:cNvPr>
          <p:cNvPicPr>
            <a:picLocks noChangeAspect="1"/>
          </p:cNvPicPr>
          <p:nvPr/>
        </p:nvPicPr>
        <p:blipFill>
          <a:blip r:embed="rId3"/>
          <a:stretch>
            <a:fillRect/>
          </a:stretch>
        </p:blipFill>
        <p:spPr>
          <a:xfrm>
            <a:off x="1972493" y="1944733"/>
            <a:ext cx="5017478" cy="2556350"/>
          </a:xfrm>
          <a:prstGeom prst="rect">
            <a:avLst/>
          </a:prstGeom>
        </p:spPr>
      </p:pic>
    </p:spTree>
    <p:extLst>
      <p:ext uri="{BB962C8B-B14F-4D97-AF65-F5344CB8AC3E}">
        <p14:creationId xmlns:p14="http://schemas.microsoft.com/office/powerpoint/2010/main" val="3929244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1283-67AE-438C-9A32-37E5275D68E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4B68090-E710-4A03-8F14-76844B2A59AB}"/>
              </a:ext>
            </a:extLst>
          </p:cNvPr>
          <p:cNvSpPr>
            <a:spLocks noGrp="1"/>
          </p:cNvSpPr>
          <p:nvPr>
            <p:ph idx="1"/>
          </p:nvPr>
        </p:nvSpPr>
        <p:spPr/>
        <p:txBody>
          <a:bodyPr>
            <a:normAutofit/>
          </a:bodyPr>
          <a:lstStyle/>
          <a:p>
            <a:r>
              <a:rPr lang="en-US" b="1" dirty="0"/>
              <a:t>Takeaway I</a:t>
            </a:r>
            <a:r>
              <a:rPr lang="en-US" dirty="0"/>
              <a:t>: Applying the </a:t>
            </a:r>
            <a:r>
              <a:rPr lang="en-US" i="1" dirty="0"/>
              <a:t>log-structured</a:t>
            </a:r>
            <a:r>
              <a:rPr lang="en-US" dirty="0"/>
              <a:t> approach to NVMM can largely reduce memory fragmentation and improve system performance.</a:t>
            </a:r>
          </a:p>
          <a:p>
            <a:r>
              <a:rPr lang="en-US" b="1" dirty="0"/>
              <a:t>Takeaway II</a:t>
            </a:r>
            <a:r>
              <a:rPr lang="en-US" dirty="0"/>
              <a:t>: A </a:t>
            </a:r>
            <a:r>
              <a:rPr lang="en-US" i="1" dirty="0"/>
              <a:t>tree</a:t>
            </a:r>
            <a:r>
              <a:rPr lang="en-US" dirty="0"/>
              <a:t>-based address mapping mechanism can be made efficient to serve log-structured NVMM.</a:t>
            </a:r>
          </a:p>
          <a:p>
            <a:endParaRPr lang="en-US" dirty="0"/>
          </a:p>
        </p:txBody>
      </p:sp>
      <p:sp>
        <p:nvSpPr>
          <p:cNvPr id="4" name="Slide Number Placeholder 3">
            <a:extLst>
              <a:ext uri="{FF2B5EF4-FFF2-40B4-BE49-F238E27FC236}">
                <a16:creationId xmlns:a16="http://schemas.microsoft.com/office/drawing/2014/main" id="{9049E094-C158-48C6-9017-EFCF152007AC}"/>
              </a:ext>
            </a:extLst>
          </p:cNvPr>
          <p:cNvSpPr>
            <a:spLocks noGrp="1"/>
          </p:cNvSpPr>
          <p:nvPr>
            <p:ph type="sldNum" sz="quarter" idx="12"/>
          </p:nvPr>
        </p:nvSpPr>
        <p:spPr/>
        <p:txBody>
          <a:bodyPr/>
          <a:lstStyle/>
          <a:p>
            <a:fld id="{48F405BB-1941-4A6B-9D98-D01FE7BE1B79}" type="slidenum">
              <a:rPr lang="en-US" smtClean="0"/>
              <a:t>54</a:t>
            </a:fld>
            <a:endParaRPr lang="en-US"/>
          </a:p>
        </p:txBody>
      </p:sp>
    </p:spTree>
    <p:extLst>
      <p:ext uri="{BB962C8B-B14F-4D97-AF65-F5344CB8AC3E}">
        <p14:creationId xmlns:p14="http://schemas.microsoft.com/office/powerpoint/2010/main" val="494680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39DF-C162-6944-855C-0EF8C2C663D9}"/>
              </a:ext>
            </a:extLst>
          </p:cNvPr>
          <p:cNvSpPr>
            <a:spLocks noGrp="1"/>
          </p:cNvSpPr>
          <p:nvPr>
            <p:ph type="title"/>
          </p:nvPr>
        </p:nvSpPr>
        <p:spPr/>
        <p:txBody>
          <a:bodyPr/>
          <a:lstStyle/>
          <a:p>
            <a:r>
              <a:rPr lang="en-US" dirty="0"/>
              <a:t>OS + Machine Learning</a:t>
            </a:r>
          </a:p>
        </p:txBody>
      </p:sp>
      <p:sp>
        <p:nvSpPr>
          <p:cNvPr id="3" name="Text Placeholder 2">
            <a:extLst>
              <a:ext uri="{FF2B5EF4-FFF2-40B4-BE49-F238E27FC236}">
                <a16:creationId xmlns:a16="http://schemas.microsoft.com/office/drawing/2014/main" id="{84C674FA-C883-2C41-B432-27CC18B931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5CB5BF-858B-D043-BD87-EF925659804D}"/>
              </a:ext>
            </a:extLst>
          </p:cNvPr>
          <p:cNvSpPr>
            <a:spLocks noGrp="1"/>
          </p:cNvSpPr>
          <p:nvPr>
            <p:ph type="sldNum" sz="quarter" idx="12"/>
          </p:nvPr>
        </p:nvSpPr>
        <p:spPr/>
        <p:txBody>
          <a:bodyPr/>
          <a:lstStyle/>
          <a:p>
            <a:fld id="{5E6A3C3A-A029-4573-BC04-5DA27903A743}" type="slidenum">
              <a:rPr lang="en-US" smtClean="0"/>
              <a:t>55</a:t>
            </a:fld>
            <a:endParaRPr lang="en-US"/>
          </a:p>
        </p:txBody>
      </p:sp>
    </p:spTree>
    <p:extLst>
      <p:ext uri="{BB962C8B-B14F-4D97-AF65-F5344CB8AC3E}">
        <p14:creationId xmlns:p14="http://schemas.microsoft.com/office/powerpoint/2010/main" val="2121334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p:pic>
        <p:nvPicPr>
          <p:cNvPr id="4" name="Picture 3"/>
          <p:cNvPicPr>
            <a:picLocks noChangeAspect="1"/>
          </p:cNvPicPr>
          <p:nvPr/>
        </p:nvPicPr>
        <p:blipFill>
          <a:blip r:embed="rId2"/>
          <a:stretch>
            <a:fillRect/>
          </a:stretch>
        </p:blipFill>
        <p:spPr>
          <a:xfrm>
            <a:off x="338138" y="1359812"/>
            <a:ext cx="2582863" cy="1841117"/>
          </a:xfrm>
          <a:prstGeom prst="rect">
            <a:avLst/>
          </a:prstGeom>
        </p:spPr>
      </p:pic>
      <p:sp>
        <p:nvSpPr>
          <p:cNvPr id="5" name="TextBox 4"/>
          <p:cNvSpPr txBox="1"/>
          <p:nvPr/>
        </p:nvSpPr>
        <p:spPr>
          <a:xfrm>
            <a:off x="1156674" y="3200929"/>
            <a:ext cx="1051122" cy="300082"/>
          </a:xfrm>
          <a:prstGeom prst="rect">
            <a:avLst/>
          </a:prstGeom>
          <a:noFill/>
        </p:spPr>
        <p:txBody>
          <a:bodyPr wrap="none" rtlCol="0">
            <a:spAutoFit/>
          </a:bodyPr>
          <a:lstStyle/>
          <a:p>
            <a:r>
              <a:rPr lang="en-US" sz="1350" dirty="0"/>
              <a:t>Training set</a:t>
            </a:r>
            <a:r>
              <a:rPr lang="en-US" sz="1350" baseline="30000" dirty="0"/>
              <a:t>1</a:t>
            </a:r>
          </a:p>
        </p:txBody>
      </p:sp>
      <p:sp>
        <p:nvSpPr>
          <p:cNvPr id="6" name="Notched Right Arrow 5"/>
          <p:cNvSpPr/>
          <p:nvPr/>
        </p:nvSpPr>
        <p:spPr>
          <a:xfrm rot="1739763">
            <a:off x="3183415" y="3278804"/>
            <a:ext cx="1270000" cy="24553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1769654">
            <a:off x="3547490" y="3057549"/>
            <a:ext cx="744306" cy="300082"/>
          </a:xfrm>
          <a:prstGeom prst="rect">
            <a:avLst/>
          </a:prstGeom>
          <a:noFill/>
        </p:spPr>
        <p:txBody>
          <a:bodyPr wrap="none" rtlCol="0">
            <a:spAutoFit/>
          </a:bodyPr>
          <a:lstStyle/>
          <a:p>
            <a:r>
              <a:rPr lang="en-US" sz="1350"/>
              <a:t>Training</a:t>
            </a:r>
            <a:endParaRPr lang="en-US" sz="1350" dirty="0"/>
          </a:p>
        </p:txBody>
      </p:sp>
      <p:sp>
        <p:nvSpPr>
          <p:cNvPr id="9" name="TextBox 8"/>
          <p:cNvSpPr txBox="1"/>
          <p:nvPr/>
        </p:nvSpPr>
        <p:spPr>
          <a:xfrm>
            <a:off x="0" y="5179484"/>
            <a:ext cx="9144000" cy="219291"/>
          </a:xfrm>
          <a:prstGeom prst="rect">
            <a:avLst/>
          </a:prstGeom>
          <a:noFill/>
        </p:spPr>
        <p:txBody>
          <a:bodyPr wrap="square" rtlCol="0">
            <a:spAutoFit/>
          </a:bodyPr>
          <a:lstStyle/>
          <a:p>
            <a:r>
              <a:rPr lang="en-US" sz="825" dirty="0"/>
              <a:t>1 Caltech-256 dataset</a:t>
            </a:r>
          </a:p>
        </p:txBody>
      </p:sp>
      <p:pic>
        <p:nvPicPr>
          <p:cNvPr id="10" name="Picture 9"/>
          <p:cNvPicPr>
            <a:picLocks noChangeAspect="1"/>
          </p:cNvPicPr>
          <p:nvPr/>
        </p:nvPicPr>
        <p:blipFill>
          <a:blip r:embed="rId3"/>
          <a:stretch>
            <a:fillRect/>
          </a:stretch>
        </p:blipFill>
        <p:spPr>
          <a:xfrm>
            <a:off x="4671682" y="3694476"/>
            <a:ext cx="1287992" cy="1143421"/>
          </a:xfrm>
          <a:prstGeom prst="rect">
            <a:avLst/>
          </a:prstGeom>
        </p:spPr>
      </p:pic>
      <p:sp>
        <p:nvSpPr>
          <p:cNvPr id="11" name="TextBox 10"/>
          <p:cNvSpPr txBox="1"/>
          <p:nvPr/>
        </p:nvSpPr>
        <p:spPr>
          <a:xfrm>
            <a:off x="5018000" y="4902000"/>
            <a:ext cx="641522" cy="300082"/>
          </a:xfrm>
          <a:prstGeom prst="rect">
            <a:avLst/>
          </a:prstGeom>
          <a:noFill/>
        </p:spPr>
        <p:txBody>
          <a:bodyPr wrap="none" rtlCol="0">
            <a:spAutoFit/>
          </a:bodyPr>
          <a:lstStyle/>
          <a:p>
            <a:r>
              <a:rPr lang="en-US" sz="1350" dirty="0"/>
              <a:t>Model</a:t>
            </a:r>
          </a:p>
        </p:txBody>
      </p:sp>
      <p:pic>
        <p:nvPicPr>
          <p:cNvPr id="12" name="Picture 11"/>
          <p:cNvPicPr>
            <a:picLocks noChangeAspect="1"/>
          </p:cNvPicPr>
          <p:nvPr/>
        </p:nvPicPr>
        <p:blipFill>
          <a:blip r:embed="rId4"/>
          <a:stretch>
            <a:fillRect/>
          </a:stretch>
        </p:blipFill>
        <p:spPr>
          <a:xfrm>
            <a:off x="4101841" y="4057124"/>
            <a:ext cx="662981" cy="541883"/>
          </a:xfrm>
          <a:prstGeom prst="rect">
            <a:avLst/>
          </a:prstGeom>
        </p:spPr>
      </p:pic>
      <p:sp>
        <p:nvSpPr>
          <p:cNvPr id="13" name="TextBox 12"/>
          <p:cNvSpPr txBox="1"/>
          <p:nvPr/>
        </p:nvSpPr>
        <p:spPr>
          <a:xfrm>
            <a:off x="5959675" y="4082627"/>
            <a:ext cx="966059" cy="230832"/>
          </a:xfrm>
          <a:prstGeom prst="rect">
            <a:avLst/>
          </a:prstGeom>
          <a:noFill/>
        </p:spPr>
        <p:txBody>
          <a:bodyPr wrap="square" rtlCol="0">
            <a:spAutoFit/>
          </a:bodyPr>
          <a:lstStyle/>
          <a:p>
            <a:r>
              <a:rPr lang="en-US" sz="900" dirty="0"/>
              <a:t>Baseball-bat</a:t>
            </a:r>
          </a:p>
        </p:txBody>
      </p:sp>
      <p:sp>
        <p:nvSpPr>
          <p:cNvPr id="14" name="TextBox 13"/>
          <p:cNvSpPr txBox="1"/>
          <p:nvPr/>
        </p:nvSpPr>
        <p:spPr>
          <a:xfrm>
            <a:off x="4764822" y="1516657"/>
            <a:ext cx="3782463" cy="830997"/>
          </a:xfrm>
          <a:prstGeom prst="rect">
            <a:avLst/>
          </a:prstGeom>
          <a:noFill/>
        </p:spPr>
        <p:txBody>
          <a:bodyPr wrap="square" rtlCol="0">
            <a:spAutoFit/>
          </a:bodyPr>
          <a:lstStyle/>
          <a:p>
            <a:r>
              <a:rPr lang="en-US" sz="1200" dirty="0">
                <a:latin typeface="Andale Mono" panose="020B0509000000000004" pitchFamily="49" charset="0"/>
              </a:rPr>
              <a:t>images, labels = </a:t>
            </a:r>
            <a:r>
              <a:rPr lang="en-US" sz="1200" dirty="0" err="1">
                <a:latin typeface="Andale Mono" panose="020B0509000000000004" pitchFamily="49" charset="0"/>
              </a:rPr>
              <a:t>train_data_load</a:t>
            </a:r>
            <a:r>
              <a:rPr lang="en-US" sz="1200" dirty="0">
                <a:latin typeface="Andale Mono" panose="020B0509000000000004" pitchFamily="49" charset="0"/>
              </a:rPr>
              <a:t>()</a:t>
            </a:r>
          </a:p>
          <a:p>
            <a:r>
              <a:rPr lang="en-US" sz="1200" dirty="0">
                <a:latin typeface="Andale Mono" panose="020B0509000000000004" pitchFamily="49" charset="0"/>
              </a:rPr>
              <a:t>model = </a:t>
            </a:r>
            <a:r>
              <a:rPr lang="en-US" sz="1200" dirty="0" err="1">
                <a:latin typeface="Andale Mono" panose="020B0509000000000004" pitchFamily="49" charset="0"/>
              </a:rPr>
              <a:t>NeuralNetwork</a:t>
            </a:r>
            <a:r>
              <a:rPr lang="en-US" sz="1200" dirty="0">
                <a:latin typeface="Andale Mono" panose="020B0509000000000004" pitchFamily="49" charset="0"/>
              </a:rPr>
              <a:t>()</a:t>
            </a:r>
          </a:p>
          <a:p>
            <a:r>
              <a:rPr lang="en-US" sz="1200" dirty="0" err="1">
                <a:latin typeface="Andale Mono" panose="020B0509000000000004" pitchFamily="49" charset="0"/>
              </a:rPr>
              <a:t>model.train</a:t>
            </a:r>
            <a:r>
              <a:rPr lang="en-US" sz="1200" dirty="0">
                <a:latin typeface="Andale Mono" panose="020B0509000000000004" pitchFamily="49" charset="0"/>
              </a:rPr>
              <a:t>(images, labels)</a:t>
            </a:r>
          </a:p>
          <a:p>
            <a:r>
              <a:rPr lang="en-US" sz="1200" dirty="0" err="1">
                <a:latin typeface="Andale Mono" panose="020B0509000000000004" pitchFamily="49" charset="0"/>
              </a:rPr>
              <a:t>new_label</a:t>
            </a:r>
            <a:r>
              <a:rPr lang="en-US" sz="1200" dirty="0">
                <a:latin typeface="Andale Mono" panose="020B0509000000000004" pitchFamily="49" charset="0"/>
              </a:rPr>
              <a:t> = </a:t>
            </a:r>
            <a:r>
              <a:rPr lang="en-US" sz="1200" dirty="0" err="1">
                <a:latin typeface="Andale Mono" panose="020B0509000000000004" pitchFamily="49" charset="0"/>
              </a:rPr>
              <a:t>model.inference</a:t>
            </a:r>
            <a:r>
              <a:rPr lang="en-US" sz="1200" dirty="0">
                <a:latin typeface="Andale Mono" panose="020B0509000000000004" pitchFamily="49" charset="0"/>
              </a:rPr>
              <a:t>(</a:t>
            </a:r>
            <a:r>
              <a:rPr lang="en-US" sz="1200" dirty="0" err="1">
                <a:latin typeface="Andale Mono" panose="020B0509000000000004" pitchFamily="49" charset="0"/>
              </a:rPr>
              <a:t>new_image</a:t>
            </a:r>
            <a:r>
              <a:rPr lang="en-US" sz="1200" dirty="0">
                <a:latin typeface="Andale Mono" panose="020B0509000000000004" pitchFamily="49" charset="0"/>
              </a:rPr>
              <a:t>)</a:t>
            </a:r>
          </a:p>
        </p:txBody>
      </p:sp>
    </p:spTree>
    <p:extLst>
      <p:ext uri="{BB962C8B-B14F-4D97-AF65-F5344CB8AC3E}">
        <p14:creationId xmlns:p14="http://schemas.microsoft.com/office/powerpoint/2010/main" val="457846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t>Most widely used training algorithm: Gradient Descent.</a:t>
                </a:r>
              </a:p>
              <a:p>
                <a:pPr lvl="1"/>
                <a:r>
                  <a:rPr lang="en-US" dirty="0"/>
                  <a:t>Given model </a:t>
                </a:r>
                <a14:m>
                  <m:oMath xmlns:m="http://schemas.openxmlformats.org/officeDocument/2006/math">
                    <m:r>
                      <a:rPr lang="en-US" b="0" i="1" smtClean="0">
                        <a:latin typeface="Cambria Math" charset="0"/>
                      </a:rPr>
                      <m:t>𝑓</m:t>
                    </m:r>
                  </m:oMath>
                </a14:m>
                <a:r>
                  <a:rPr lang="en-US" dirty="0"/>
                  <a:t>, data set </a:t>
                </a: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𝑖</m:t>
                                </m:r>
                              </m:sub>
                            </m:sSub>
                          </m:e>
                        </m:d>
                      </m:e>
                      <m:sub>
                        <m:r>
                          <a:rPr lang="en-US" b="0" i="1" smtClean="0">
                            <a:latin typeface="Cambria Math" charset="0"/>
                          </a:rPr>
                          <m:t>𝑖</m:t>
                        </m:r>
                        <m:r>
                          <a:rPr lang="en-US" b="0" i="1" smtClean="0">
                            <a:latin typeface="Cambria Math" charset="0"/>
                          </a:rPr>
                          <m:t>=1</m:t>
                        </m:r>
                      </m:sub>
                      <m:sup>
                        <m:r>
                          <a:rPr lang="en-US" b="0" i="1" smtClean="0">
                            <a:latin typeface="Cambria Math" charset="0"/>
                          </a:rPr>
                          <m:t>𝑁</m:t>
                        </m:r>
                      </m:sup>
                    </m:sSubSup>
                  </m:oMath>
                </a14:m>
                <a:endParaRPr lang="en-US" dirty="0"/>
              </a:p>
              <a:p>
                <a:pPr lvl="1"/>
                <a:r>
                  <a:rPr lang="en-US" dirty="0"/>
                  <a:t>Minimize the distance between predicted labels and true labels:</a:t>
                </a:r>
              </a:p>
              <a:p>
                <a:pPr marL="0" indent="0">
                  <a:buNone/>
                </a:pPr>
                <a14:m>
                  <m:oMathPara xmlns:m="http://schemas.openxmlformats.org/officeDocument/2006/math">
                    <m:oMathParaPr>
                      <m:jc m:val="centerGroup"/>
                    </m:oMathParaPr>
                    <m:oMath xmlns:m="http://schemas.openxmlformats.org/officeDocument/2006/math">
                      <m:func>
                        <m:funcPr>
                          <m:ctrlPr>
                            <a:rPr lang="en-US" sz="1500" i="1">
                              <a:latin typeface="Cambria Math" panose="02040503050406030204" pitchFamily="18" charset="0"/>
                            </a:rPr>
                          </m:ctrlPr>
                        </m:funcPr>
                        <m:fName>
                          <m:r>
                            <m:rPr>
                              <m:sty m:val="p"/>
                            </m:rPr>
                            <a:rPr lang="en-US" sz="1500">
                              <a:latin typeface="Cambria Math" charset="0"/>
                            </a:rPr>
                            <m:t>min</m:t>
                          </m:r>
                        </m:fName>
                        <m:e>
                          <m:f>
                            <m:fPr>
                              <m:ctrlPr>
                                <a:rPr lang="bg-BG" sz="1500" i="1">
                                  <a:latin typeface="Cambria Math" panose="02040503050406030204" pitchFamily="18" charset="0"/>
                                </a:rPr>
                              </m:ctrlPr>
                            </m:fPr>
                            <m:num>
                              <m:r>
                                <a:rPr lang="en-US" sz="1500" i="1">
                                  <a:latin typeface="Cambria Math" charset="0"/>
                                </a:rPr>
                                <m:t>1</m:t>
                              </m:r>
                            </m:num>
                            <m:den>
                              <m:r>
                                <a:rPr lang="en-US" sz="1500" i="1">
                                  <a:latin typeface="Cambria Math" charset="0"/>
                                </a:rPr>
                                <m:t>𝑁</m:t>
                              </m:r>
                            </m:den>
                          </m:f>
                          <m:nary>
                            <m:naryPr>
                              <m:chr m:val="∑"/>
                              <m:ctrlPr>
                                <a:rPr lang="is-IS" sz="1500" i="1">
                                  <a:latin typeface="Cambria Math" panose="02040503050406030204" pitchFamily="18" charset="0"/>
                                </a:rPr>
                              </m:ctrlPr>
                            </m:naryPr>
                            <m:sub>
                              <m:r>
                                <m:rPr>
                                  <m:brk m:alnAt="23"/>
                                </m:rPr>
                                <a:rPr lang="en-US" sz="1500" i="1">
                                  <a:latin typeface="Cambria Math" charset="0"/>
                                </a:rPr>
                                <m:t>𝑖</m:t>
                              </m:r>
                              <m:r>
                                <a:rPr lang="en-US" sz="1500" i="1">
                                  <a:latin typeface="Cambria Math" charset="0"/>
                                </a:rPr>
                                <m:t>=1</m:t>
                              </m:r>
                            </m:sub>
                            <m:sup>
                              <m:r>
                                <a:rPr lang="en-US" sz="1500" i="1">
                                  <a:latin typeface="Cambria Math" charset="0"/>
                                </a:rPr>
                                <m:t>𝑁</m:t>
                              </m:r>
                            </m:sup>
                            <m:e>
                              <m:r>
                                <m:rPr>
                                  <m:sty m:val="p"/>
                                </m:rPr>
                                <a:rPr lang="en-US" sz="1500">
                                  <a:latin typeface="Cambria Math" charset="0"/>
                                </a:rPr>
                                <m:t>distance</m:t>
                              </m:r>
                              <m:r>
                                <a:rPr lang="en-US" sz="1500" i="1">
                                  <a:latin typeface="Cambria Math" charset="0"/>
                                </a:rPr>
                                <m:t>(</m:t>
                              </m:r>
                              <m:r>
                                <a:rPr lang="en-US" sz="1500" i="1">
                                  <a:latin typeface="Cambria Math" charset="0"/>
                                </a:rPr>
                                <m:t>𝑓</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charset="0"/>
                                        </a:rPr>
                                        <m:t>𝑥</m:t>
                                      </m:r>
                                    </m:e>
                                    <m:sub>
                                      <m:r>
                                        <a:rPr lang="en-US" sz="1500" i="1">
                                          <a:latin typeface="Cambria Math" charset="0"/>
                                        </a:rPr>
                                        <m:t>𝑖</m:t>
                                      </m:r>
                                    </m:sub>
                                  </m:sSub>
                                </m:e>
                              </m:d>
                              <m:r>
                                <a:rPr lang="en-US" sz="1500" i="1">
                                  <a:latin typeface="Cambria Math" charset="0"/>
                                </a:rPr>
                                <m:t>, </m:t>
                              </m:r>
                              <m:sSub>
                                <m:sSubPr>
                                  <m:ctrlPr>
                                    <a:rPr lang="en-US" sz="1500" i="1">
                                      <a:latin typeface="Cambria Math" panose="02040503050406030204" pitchFamily="18" charset="0"/>
                                    </a:rPr>
                                  </m:ctrlPr>
                                </m:sSubPr>
                                <m:e>
                                  <m:r>
                                    <a:rPr lang="en-US" sz="1500" i="1">
                                      <a:latin typeface="Cambria Math" charset="0"/>
                                    </a:rPr>
                                    <m:t>𝑦</m:t>
                                  </m:r>
                                </m:e>
                                <m:sub>
                                  <m:r>
                                    <a:rPr lang="en-US" sz="1500" i="1">
                                      <a:latin typeface="Cambria Math" charset="0"/>
                                    </a:rPr>
                                    <m:t>𝑖</m:t>
                                  </m:r>
                                </m:sub>
                              </m:sSub>
                              <m:r>
                                <a:rPr lang="en-US" sz="1500" i="1">
                                  <a:latin typeface="Cambria Math" charset="0"/>
                                </a:rPr>
                                <m:t>)</m:t>
                              </m:r>
                            </m:e>
                          </m:nary>
                          <m:r>
                            <a:rPr lang="en-US" sz="1500" i="1">
                              <a:latin typeface="Cambria Math" charset="0"/>
                            </a:rPr>
                            <m:t> </m:t>
                          </m:r>
                        </m:e>
                      </m:func>
                    </m:oMath>
                  </m:oMathPara>
                </a14:m>
                <a:endParaRPr lang="en-US" sz="1500" dirty="0"/>
              </a:p>
              <a:p>
                <a:pPr lvl="1"/>
                <a:r>
                  <a:rPr lang="en-US" dirty="0"/>
                  <a:t>Gradient of function </a:t>
                </a:r>
              </a:p>
              <a:p>
                <a:pPr lvl="2"/>
                <a:r>
                  <a:rPr lang="en-US" dirty="0"/>
                  <a:t>The most common way to solve the minimization is gradient descent: update towards the negative gradient direction;</a:t>
                </a:r>
              </a:p>
              <a:p>
                <a:pPr lvl="2"/>
                <a:r>
                  <a:rPr lang="en-US" dirty="0"/>
                  <a:t>E.g., linear function </a:t>
                </a:r>
                <a14:m>
                  <m:oMath xmlns:m="http://schemas.openxmlformats.org/officeDocument/2006/math">
                    <m:sSub>
                      <m:sSubPr>
                        <m:ctrlPr>
                          <a:rPr lang="en-US" b="0" i="1" smtClean="0">
                            <a:latin typeface="Cambria Math" panose="02040503050406030204" pitchFamily="18" charset="0"/>
                          </a:rPr>
                        </m:ctrlPr>
                      </m:sSubPr>
                      <m:e>
                        <m:r>
                          <a:rPr lang="en-US" i="1">
                            <a:latin typeface="Cambria Math" charset="0"/>
                          </a:rPr>
                          <m:t>𝑓</m:t>
                        </m:r>
                      </m:e>
                      <m:sub>
                        <m:r>
                          <a:rPr lang="en-US" b="0" i="1" smtClean="0">
                            <a:latin typeface="Cambria Math" charset="0"/>
                          </a:rPr>
                          <m:t>𝜔</m:t>
                        </m:r>
                      </m:sub>
                    </m:sSub>
                    <m:d>
                      <m:dPr>
                        <m:ctrlPr>
                          <a:rPr lang="en-US" i="1">
                            <a:latin typeface="Cambria Math" panose="02040503050406030204" pitchFamily="18" charset="0"/>
                          </a:rPr>
                        </m:ctrlPr>
                      </m:dPr>
                      <m:e>
                        <m:r>
                          <a:rPr lang="en-US" b="0" i="1" smtClean="0">
                            <a:latin typeface="Cambria Math" charset="0"/>
                          </a:rPr>
                          <m:t>𝑥</m:t>
                        </m:r>
                      </m:e>
                    </m:d>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𝜔</m:t>
                        </m:r>
                      </m:e>
                      <m:sup>
                        <m:r>
                          <a:rPr lang="en-US" b="0" i="1" smtClean="0">
                            <a:latin typeface="Cambria Math" charset="0"/>
                          </a:rPr>
                          <m:t>𝑇</m:t>
                        </m:r>
                      </m:sup>
                    </m:sSup>
                    <m:r>
                      <a:rPr lang="en-US" b="0" i="1" smtClean="0">
                        <a:latin typeface="Cambria Math" charset="0"/>
                      </a:rPr>
                      <m:t>𝑥</m:t>
                    </m:r>
                  </m:oMath>
                </a14:m>
                <a:r>
                  <a:rPr lang="en-US" dirty="0"/>
                  <a:t>, least square distance: </a:t>
                </a:r>
                <a14:m>
                  <m:oMath xmlns:m="http://schemas.openxmlformats.org/officeDocument/2006/math">
                    <m:r>
                      <m:rPr>
                        <m:sty m:val="p"/>
                      </m:rPr>
                      <a:rPr lang="en-US">
                        <a:latin typeface="Cambria Math" charset="0"/>
                      </a:rPr>
                      <m:t>distance</m:t>
                    </m:r>
                    <m:d>
                      <m:dPr>
                        <m:ctrlPr>
                          <a:rPr lang="en-US" b="0" i="1" smtClean="0">
                            <a:latin typeface="Cambria Math" panose="02040503050406030204" pitchFamily="18" charset="0"/>
                          </a:rPr>
                        </m:ctrlPr>
                      </m:dPr>
                      <m:e>
                        <m:r>
                          <a:rPr lang="en-US" b="0" i="1" smtClean="0">
                            <a:latin typeface="Cambria Math" charset="0"/>
                          </a:rPr>
                          <m:t>𝑎</m:t>
                        </m:r>
                        <m:r>
                          <a:rPr lang="en-US" b="0" i="1" smtClean="0">
                            <a:latin typeface="Cambria Math" charset="0"/>
                          </a:rPr>
                          <m:t>, </m:t>
                        </m:r>
                        <m:r>
                          <a:rPr lang="en-US" b="0" i="1" smtClean="0">
                            <a:latin typeface="Cambria Math" charset="0"/>
                          </a:rPr>
                          <m:t>𝑏</m:t>
                        </m:r>
                      </m:e>
                    </m:d>
                    <m:r>
                      <a:rPr lang="en-US" b="0" i="0"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𝑎</m:t>
                            </m:r>
                            <m:r>
                              <a:rPr lang="en-US" b="0" i="1" smtClean="0">
                                <a:latin typeface="Cambria Math" charset="0"/>
                              </a:rPr>
                              <m:t>−</m:t>
                            </m:r>
                            <m:r>
                              <a:rPr lang="en-US" b="0" i="1" smtClean="0">
                                <a:latin typeface="Cambria Math" charset="0"/>
                              </a:rPr>
                              <m:t>𝑏</m:t>
                            </m:r>
                          </m:e>
                        </m:d>
                      </m:e>
                      <m:sup>
                        <m:r>
                          <a:rPr lang="en-US" b="0" i="1" smtClean="0">
                            <a:latin typeface="Cambria Math" charset="0"/>
                          </a:rPr>
                          <m:t>2</m:t>
                        </m:r>
                      </m:sup>
                    </m:sSup>
                  </m:oMath>
                </a14:m>
                <a:r>
                  <a:rPr lang="en-US" dirty="0"/>
                  <a:t>:</a:t>
                </a:r>
              </a:p>
              <a:p>
                <a:pPr lvl="3"/>
                <a:r>
                  <a:rPr lang="en-US" dirty="0"/>
                  <a:t>The gradient </a:t>
                </a:r>
                <a14:m>
                  <m:oMath xmlns:m="http://schemas.openxmlformats.org/officeDocument/2006/math">
                    <m:r>
                      <a:rPr lang="en-US">
                        <a:latin typeface="Cambria Math" charset="0"/>
                      </a:rPr>
                      <m:t>𝛻</m:t>
                    </m:r>
                    <m:sSub>
                      <m:sSubPr>
                        <m:ctrlPr>
                          <a:rPr lang="en-US" i="1">
                            <a:latin typeface="Cambria Math" panose="02040503050406030204" pitchFamily="18" charset="0"/>
                          </a:rPr>
                        </m:ctrlPr>
                      </m:sSubPr>
                      <m:e>
                        <m:r>
                          <a:rPr lang="en-US" i="1">
                            <a:latin typeface="Cambria Math" charset="0"/>
                          </a:rPr>
                          <m:t>𝑓</m:t>
                        </m:r>
                      </m:e>
                      <m:sub>
                        <m:r>
                          <a:rPr lang="en-US" i="1">
                            <a:latin typeface="Cambria Math" charset="0"/>
                          </a:rPr>
                          <m:t>𝜔</m:t>
                        </m:r>
                      </m:sub>
                    </m:sSub>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=2</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charset="0"/>
                              </a:rPr>
                              <m:t>𝜔</m:t>
                            </m:r>
                          </m:e>
                          <m:sup>
                            <m:r>
                              <a:rPr lang="en-US" i="1">
                                <a:latin typeface="Cambria Math" charset="0"/>
                              </a:rPr>
                              <m:t>𝑇</m:t>
                            </m:r>
                          </m:sup>
                        </m:sSup>
                        <m:r>
                          <a:rPr lang="en-US" i="1">
                            <a:latin typeface="Cambria Math" charset="0"/>
                          </a:rPr>
                          <m:t>𝑥</m:t>
                        </m:r>
                        <m:r>
                          <a:rPr lang="en-US" b="0" i="1" smtClean="0">
                            <a:latin typeface="Cambria Math" charset="0"/>
                          </a:rPr>
                          <m:t>−</m:t>
                        </m:r>
                        <m:r>
                          <a:rPr lang="en-US" b="0" i="1" smtClean="0">
                            <a:latin typeface="Cambria Math" charset="0"/>
                          </a:rPr>
                          <m:t>𝑦</m:t>
                        </m:r>
                      </m:e>
                    </m:d>
                    <m:r>
                      <a:rPr lang="en-US" b="0" i="1" smtClean="0">
                        <a:latin typeface="Cambria Math" charset="0"/>
                      </a:rPr>
                      <m:t>𝑥</m:t>
                    </m:r>
                  </m:oMath>
                </a14:m>
                <a:r>
                  <a:rPr lang="en-US" dirty="0"/>
                  <a:t>, has the same dimensionality with </a:t>
                </a:r>
                <a14:m>
                  <m:oMath xmlns:m="http://schemas.openxmlformats.org/officeDocument/2006/math">
                    <m:r>
                      <a:rPr lang="en-US" i="1">
                        <a:latin typeface="Cambria Math" charset="0"/>
                      </a:rPr>
                      <m:t>𝜔</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93" t="-1212"/>
                </a:stretch>
              </a:blipFill>
            </p:spPr>
            <p:txBody>
              <a:bodyPr/>
              <a:lstStyle/>
              <a:p>
                <a:r>
                  <a:rPr lang="en-US">
                    <a:noFill/>
                  </a:rPr>
                  <a:t> </a:t>
                </a:r>
              </a:p>
            </p:txBody>
          </p:sp>
        </mc:Fallback>
      </mc:AlternateContent>
    </p:spTree>
    <p:extLst>
      <p:ext uri="{BB962C8B-B14F-4D97-AF65-F5344CB8AC3E}">
        <p14:creationId xmlns:p14="http://schemas.microsoft.com/office/powerpoint/2010/main" val="213690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Machine 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Gradient Descent:</a:t>
                </a:r>
              </a:p>
              <a:p>
                <a:pPr lvl="1"/>
                <a:r>
                  <a:rPr lang="en-US" dirty="0"/>
                  <a:t>Model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𝑓</m:t>
                        </m:r>
                      </m:e>
                      <m:sub>
                        <m:r>
                          <a:rPr lang="en-US" b="0" i="1" smtClean="0">
                            <a:latin typeface="Cambria Math" charset="0"/>
                          </a:rPr>
                          <m:t>𝜔</m:t>
                        </m:r>
                      </m:sub>
                    </m:sSub>
                  </m:oMath>
                </a14:m>
                <a:r>
                  <a:rPr lang="en-US" dirty="0"/>
                  <a:t> is parameterized by </a:t>
                </a:r>
                <a14:m>
                  <m:oMath xmlns:m="http://schemas.openxmlformats.org/officeDocument/2006/math">
                    <m:r>
                      <a:rPr lang="en-US" i="1" smtClean="0">
                        <a:latin typeface="Cambria Math" charset="0"/>
                      </a:rPr>
                      <m:t>𝜔</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𝑅</m:t>
                        </m:r>
                      </m:e>
                      <m:sup>
                        <m:r>
                          <a:rPr lang="en-US" b="0" i="1" smtClean="0">
                            <a:latin typeface="Cambria Math" charset="0"/>
                          </a:rPr>
                          <m:t>𝑝</m:t>
                        </m:r>
                      </m:sup>
                    </m:sSup>
                  </m:oMath>
                </a14:m>
                <a:r>
                  <a:rPr lang="en-US" dirty="0"/>
                  <a:t>;</a:t>
                </a:r>
              </a:p>
              <a:p>
                <a:pPr lvl="1"/>
                <a:r>
                  <a:rPr lang="en-US" b="0" dirty="0"/>
                  <a:t>The gradient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oMath>
                </a14:m>
                <a:r>
                  <a:rPr lang="en-US" b="0" dirty="0"/>
                  <a:t>: </a:t>
                </a:r>
                <a14:m>
                  <m:oMath xmlns:m="http://schemas.openxmlformats.org/officeDocument/2006/math">
                    <m:r>
                      <a:rPr lang="en-US" b="0" i="0"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𝑓</m:t>
                        </m:r>
                      </m:e>
                      <m:sub>
                        <m:r>
                          <a:rPr lang="en-US" b="0" i="1" smtClean="0">
                            <a:latin typeface="Cambria Math" charset="0"/>
                          </a:rPr>
                          <m:t>𝜔</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m:t>
                    </m:r>
                  </m:oMath>
                </a14:m>
                <a:r>
                  <a:rPr lang="en-US" dirty="0"/>
                  <a:t> has the the same dimensionality </a:t>
                </a:r>
                <a14:m>
                  <m:oMath xmlns:m="http://schemas.openxmlformats.org/officeDocument/2006/math">
                    <m:r>
                      <a:rPr lang="en-US" b="0" i="1" smtClean="0">
                        <a:latin typeface="Cambria Math" charset="0"/>
                      </a:rPr>
                      <m:t>𝑝</m:t>
                    </m:r>
                  </m:oMath>
                </a14:m>
                <a:r>
                  <a:rPr lang="en-US" dirty="0"/>
                  <a:t>, computing it dominates the cost of training.</a:t>
                </a:r>
              </a:p>
              <a:p>
                <a:pPr lvl="1"/>
                <a14:m>
                  <m:oMath xmlns:m="http://schemas.openxmlformats.org/officeDocument/2006/math">
                    <m:r>
                      <a:rPr lang="en-US" i="1">
                        <a:latin typeface="Cambria Math" charset="0"/>
                      </a:rPr>
                      <m:t>𝜂</m:t>
                    </m:r>
                    <m:r>
                      <a:rPr lang="en-US" b="0" i="1" smtClean="0">
                        <a:latin typeface="Cambria Math" charset="0"/>
                      </a:rPr>
                      <m:t>&gt;0</m:t>
                    </m:r>
                  </m:oMath>
                </a14:m>
                <a:r>
                  <a:rPr lang="en-US" dirty="0"/>
                  <a:t> is the update rate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21466" y="3257824"/>
                <a:ext cx="4812175" cy="1110753"/>
              </a:xfrm>
              <a:prstGeom prst="rect">
                <a:avLst/>
              </a:prstGeom>
              <a:noFill/>
            </p:spPr>
            <p:txBody>
              <a:bodyPr wrap="square" rtlCol="0">
                <a:spAutoFit/>
              </a:bodyPr>
              <a:lstStyle/>
              <a:p>
                <a:r>
                  <a:rPr lang="en-US" sz="1500" dirty="0"/>
                  <a:t>FOR t = 1:T</a:t>
                </a:r>
              </a:p>
              <a:p>
                <a:r>
                  <a:rPr lang="en-US" sz="1500" dirty="0"/>
                  <a:t>    </a:t>
                </a:r>
                <a14:m>
                  <m:oMath xmlns:m="http://schemas.openxmlformats.org/officeDocument/2006/math">
                    <m:r>
                      <m:rPr>
                        <m:sty m:val="p"/>
                      </m:rPr>
                      <a:rPr lang="en-US" sz="1500">
                        <a:latin typeface="Cambria Math" charset="0"/>
                      </a:rPr>
                      <m:t>Δ</m:t>
                    </m:r>
                    <m:r>
                      <a:rPr lang="en-US" sz="1500" i="1">
                        <a:latin typeface="Cambria Math" charset="0"/>
                      </a:rPr>
                      <m:t>𝜔</m:t>
                    </m:r>
                    <m:r>
                      <a:rPr lang="en-US" sz="1500" i="1">
                        <a:latin typeface="Cambria Math" charset="0"/>
                      </a:rPr>
                      <m:t>=</m:t>
                    </m:r>
                    <m:r>
                      <a:rPr lang="en-US" sz="1500" i="1">
                        <a:latin typeface="Cambria Math" charset="0"/>
                      </a:rPr>
                      <m:t>𝜂</m:t>
                    </m:r>
                    <m:f>
                      <m:fPr>
                        <m:ctrlPr>
                          <a:rPr lang="bg-BG" sz="1500" i="1">
                            <a:latin typeface="Cambria Math" panose="02040503050406030204" pitchFamily="18" charset="0"/>
                          </a:rPr>
                        </m:ctrlPr>
                      </m:fPr>
                      <m:num>
                        <m:r>
                          <a:rPr lang="en-US" sz="1500" i="1">
                            <a:latin typeface="Cambria Math" charset="0"/>
                          </a:rPr>
                          <m:t>1</m:t>
                        </m:r>
                      </m:num>
                      <m:den>
                        <m:r>
                          <a:rPr lang="en-US" sz="1500" i="1">
                            <a:latin typeface="Cambria Math" charset="0"/>
                          </a:rPr>
                          <m:t>𝑁</m:t>
                        </m:r>
                      </m:den>
                    </m:f>
                    <m:nary>
                      <m:naryPr>
                        <m:chr m:val="∑"/>
                        <m:supHide m:val="on"/>
                        <m:ctrlPr>
                          <a:rPr lang="en-US" sz="1500" i="1">
                            <a:latin typeface="Cambria Math" panose="02040503050406030204" pitchFamily="18" charset="0"/>
                          </a:rPr>
                        </m:ctrlPr>
                      </m:naryPr>
                      <m:sub>
                        <m:r>
                          <a:rPr lang="en-US" sz="1500" i="1">
                            <a:latin typeface="Cambria Math" charset="0"/>
                          </a:rPr>
                          <m:t>𝑖</m:t>
                        </m:r>
                      </m:sub>
                      <m:sup/>
                      <m:e>
                        <m:r>
                          <a:rPr lang="en-US" sz="1500">
                            <a:latin typeface="Cambria Math" charset="0"/>
                          </a:rPr>
                          <m:t>𝛻</m:t>
                        </m:r>
                        <m:sSub>
                          <m:sSubPr>
                            <m:ctrlPr>
                              <a:rPr lang="en-US" sz="1500" i="1">
                                <a:latin typeface="Cambria Math" panose="02040503050406030204" pitchFamily="18" charset="0"/>
                              </a:rPr>
                            </m:ctrlPr>
                          </m:sSubPr>
                          <m:e>
                            <m:r>
                              <a:rPr lang="en-US" sz="1500" i="1">
                                <a:latin typeface="Cambria Math" charset="0"/>
                              </a:rPr>
                              <m:t>𝑓</m:t>
                            </m:r>
                          </m:e>
                          <m:sub>
                            <m:r>
                              <a:rPr lang="en-US" sz="1500" i="1">
                                <a:latin typeface="Cambria Math" charset="0"/>
                              </a:rPr>
                              <m:t>𝜔</m:t>
                            </m:r>
                          </m:sub>
                        </m:sSub>
                        <m:r>
                          <a:rPr lang="en-US" sz="1500" i="1">
                            <a:latin typeface="Cambria Math" charset="0"/>
                          </a:rPr>
                          <m:t>(</m:t>
                        </m:r>
                        <m:sSub>
                          <m:sSubPr>
                            <m:ctrlPr>
                              <a:rPr lang="en-US" sz="1500" i="1">
                                <a:latin typeface="Cambria Math" panose="02040503050406030204" pitchFamily="18" charset="0"/>
                              </a:rPr>
                            </m:ctrlPr>
                          </m:sSubPr>
                          <m:e>
                            <m:r>
                              <a:rPr lang="en-US" sz="1500" i="1">
                                <a:latin typeface="Cambria Math" charset="0"/>
                              </a:rPr>
                              <m:t>𝑥</m:t>
                            </m:r>
                          </m:e>
                          <m:sub>
                            <m:r>
                              <a:rPr lang="en-US" sz="1500" i="1">
                                <a:latin typeface="Cambria Math" charset="0"/>
                              </a:rPr>
                              <m:t>𝑖</m:t>
                            </m:r>
                          </m:sub>
                        </m:sSub>
                        <m:r>
                          <a:rPr lang="en-US" sz="1500" i="1">
                            <a:latin typeface="Cambria Math" charset="0"/>
                          </a:rPr>
                          <m:t>)</m:t>
                        </m:r>
                      </m:e>
                    </m:nary>
                  </m:oMath>
                </a14:m>
                <a:r>
                  <a:rPr lang="en-US" sz="1500" dirty="0"/>
                  <a:t>  </a:t>
                </a:r>
                <a:r>
                  <a:rPr lang="en-US" sz="1500" dirty="0">
                    <a:solidFill>
                      <a:srgbClr val="92D050"/>
                    </a:solidFill>
                  </a:rPr>
                  <a:t>//compute update</a:t>
                </a:r>
              </a:p>
              <a:p>
                <a:r>
                  <a:rPr lang="en-US" sz="1500" dirty="0"/>
                  <a:t>    </a:t>
                </a:r>
                <a14:m>
                  <m:oMath xmlns:m="http://schemas.openxmlformats.org/officeDocument/2006/math">
                    <m:r>
                      <a:rPr lang="en-US" sz="1500" i="1">
                        <a:latin typeface="Cambria Math" charset="0"/>
                      </a:rPr>
                      <m:t>𝜔</m:t>
                    </m:r>
                    <m:r>
                      <a:rPr lang="en-US" sz="1500" i="1">
                        <a:latin typeface="Cambria Math" charset="0"/>
                      </a:rPr>
                      <m:t>−=</m:t>
                    </m:r>
                    <m:r>
                      <m:rPr>
                        <m:sty m:val="p"/>
                      </m:rPr>
                      <a:rPr lang="en-US" sz="1500">
                        <a:latin typeface="Cambria Math" charset="0"/>
                      </a:rPr>
                      <m:t>Δ</m:t>
                    </m:r>
                    <m:r>
                      <a:rPr lang="en-US" sz="1500" i="1">
                        <a:latin typeface="Cambria Math" charset="0"/>
                      </a:rPr>
                      <m:t>𝜔</m:t>
                    </m:r>
                  </m:oMath>
                </a14:m>
                <a:r>
                  <a:rPr lang="en-US" sz="1500" dirty="0"/>
                  <a:t>  </a:t>
                </a:r>
                <a:r>
                  <a:rPr lang="en-US" sz="1500" dirty="0">
                    <a:solidFill>
                      <a:srgbClr val="92D050"/>
                    </a:solidFill>
                  </a:rPr>
                  <a:t>//apply update</a:t>
                </a:r>
              </a:p>
              <a:p>
                <a:r>
                  <a:rPr lang="en-US" sz="1500" dirty="0"/>
                  <a:t>END</a:t>
                </a:r>
              </a:p>
            </p:txBody>
          </p:sp>
        </mc:Choice>
        <mc:Fallback xmlns="">
          <p:sp>
            <p:nvSpPr>
              <p:cNvPr id="4" name="TextBox 3"/>
              <p:cNvSpPr txBox="1">
                <a:spLocks noRot="1" noChangeAspect="1" noMove="1" noResize="1" noEditPoints="1" noAdjustHandles="1" noChangeArrowheads="1" noChangeShapeType="1" noTextEdit="1"/>
              </p:cNvSpPr>
              <p:nvPr/>
            </p:nvSpPr>
            <p:spPr>
              <a:xfrm>
                <a:off x="1021466" y="3257824"/>
                <a:ext cx="4812175" cy="1110753"/>
              </a:xfrm>
              <a:prstGeom prst="rect">
                <a:avLst/>
              </a:prstGeom>
              <a:blipFill>
                <a:blip r:embed="rId3"/>
                <a:stretch>
                  <a:fillRect l="-263" t="-6818" b="-4545"/>
                </a:stretch>
              </a:blipFill>
            </p:spPr>
            <p:txBody>
              <a:bodyPr/>
              <a:lstStyle/>
              <a:p>
                <a:r>
                  <a:rPr lang="en-US">
                    <a:noFill/>
                  </a:rPr>
                  <a:t> </a:t>
                </a:r>
              </a:p>
            </p:txBody>
          </p:sp>
        </mc:Fallback>
      </mc:AlternateContent>
      <p:sp>
        <p:nvSpPr>
          <p:cNvPr id="5" name="Rectangular Callout 4"/>
          <p:cNvSpPr/>
          <p:nvPr/>
        </p:nvSpPr>
        <p:spPr>
          <a:xfrm>
            <a:off x="1197980" y="3526936"/>
            <a:ext cx="1692797" cy="344072"/>
          </a:xfrm>
          <a:prstGeom prst="wedgeRectCallout">
            <a:avLst>
              <a:gd name="adj1" fmla="val 119708"/>
              <a:gd name="adj2" fmla="val -100544"/>
            </a:avLst>
          </a:prstGeom>
          <a:noFill/>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TextBox 5"/>
          <p:cNvSpPr txBox="1"/>
          <p:nvPr/>
        </p:nvSpPr>
        <p:spPr>
          <a:xfrm>
            <a:off x="3793603" y="3049480"/>
            <a:ext cx="1501815" cy="300082"/>
          </a:xfrm>
          <a:prstGeom prst="rect">
            <a:avLst/>
          </a:prstGeom>
          <a:noFill/>
        </p:spPr>
        <p:txBody>
          <a:bodyPr wrap="square" rtlCol="0">
            <a:spAutoFit/>
          </a:bodyPr>
          <a:lstStyle/>
          <a:p>
            <a:r>
              <a:rPr lang="en-US" sz="1350"/>
              <a:t>Can be parallelized</a:t>
            </a:r>
          </a:p>
        </p:txBody>
      </p:sp>
      <mc:AlternateContent xmlns:mc="http://schemas.openxmlformats.org/markup-compatibility/2006" xmlns:a14="http://schemas.microsoft.com/office/drawing/2010/main">
        <mc:Choice Requires="a14">
          <p:sp>
            <p:nvSpPr>
              <p:cNvPr id="7" name="TextBox 6"/>
              <p:cNvSpPr txBox="1"/>
              <p:nvPr/>
            </p:nvSpPr>
            <p:spPr>
              <a:xfrm>
                <a:off x="5937451" y="2945605"/>
                <a:ext cx="2577899" cy="1754326"/>
              </a:xfrm>
              <a:prstGeom prst="rect">
                <a:avLst/>
              </a:prstGeom>
              <a:noFill/>
            </p:spPr>
            <p:txBody>
              <a:bodyPr wrap="square" rtlCol="0">
                <a:spAutoFit/>
              </a:bodyPr>
              <a:lstStyle/>
              <a:p>
                <a:r>
                  <a:rPr lang="en-US" sz="1350" b="1" i="1" dirty="0"/>
                  <a:t>Synchronous method:</a:t>
                </a:r>
              </a:p>
              <a:p>
                <a:r>
                  <a:rPr lang="en-US" sz="1350" dirty="0"/>
                  <a:t>Updates to </a:t>
                </a:r>
                <a14:m>
                  <m:oMath xmlns:m="http://schemas.openxmlformats.org/officeDocument/2006/math">
                    <m:r>
                      <a:rPr lang="en-US" sz="1350" i="1">
                        <a:latin typeface="Cambria Math" charset="0"/>
                      </a:rPr>
                      <m:t>𝜔</m:t>
                    </m:r>
                  </m:oMath>
                </a14:m>
                <a:r>
                  <a:rPr lang="en-US" sz="1350" dirty="0"/>
                  <a:t> </a:t>
                </a:r>
                <a:r>
                  <a:rPr lang="en-US" sz="1350" b="1" dirty="0">
                    <a:solidFill>
                      <a:srgbClr val="FF0000"/>
                    </a:solidFill>
                  </a:rPr>
                  <a:t>do not break </a:t>
                </a:r>
                <a:r>
                  <a:rPr lang="en-US" sz="1350" dirty="0"/>
                  <a:t>the dependency of the FOR loop.</a:t>
                </a:r>
              </a:p>
              <a:p>
                <a:endParaRPr lang="en-US" sz="1350" dirty="0"/>
              </a:p>
              <a:p>
                <a:r>
                  <a:rPr lang="en-US" sz="1350" b="1" i="1" dirty="0"/>
                  <a:t>Asynchronous method:</a:t>
                </a:r>
              </a:p>
              <a:p>
                <a:r>
                  <a:rPr lang="en-US" sz="1350" dirty="0"/>
                  <a:t>Updates to </a:t>
                </a:r>
                <a14:m>
                  <m:oMath xmlns:m="http://schemas.openxmlformats.org/officeDocument/2006/math">
                    <m:r>
                      <a:rPr lang="en-US" sz="1350" i="1">
                        <a:latin typeface="Cambria Math" charset="0"/>
                      </a:rPr>
                      <m:t>𝜔</m:t>
                    </m:r>
                  </m:oMath>
                </a14:m>
                <a:r>
                  <a:rPr lang="en-US" sz="1350" dirty="0"/>
                  <a:t> </a:t>
                </a:r>
                <a:r>
                  <a:rPr lang="en-US" sz="1350" b="1" dirty="0">
                    <a:solidFill>
                      <a:srgbClr val="FF0000"/>
                    </a:solidFill>
                  </a:rPr>
                  <a:t>ignore</a:t>
                </a:r>
                <a:r>
                  <a:rPr lang="en-US" sz="1350" dirty="0"/>
                  <a:t> the dependency of the FOR loop.</a:t>
                </a:r>
              </a:p>
              <a:p>
                <a:endParaRPr lang="en-US" sz="1350" dirty="0"/>
              </a:p>
            </p:txBody>
          </p:sp>
        </mc:Choice>
        <mc:Fallback xmlns="">
          <p:sp>
            <p:nvSpPr>
              <p:cNvPr id="7" name="TextBox 6"/>
              <p:cNvSpPr txBox="1">
                <a:spLocks noRot="1" noChangeAspect="1" noMove="1" noResize="1" noEditPoints="1" noAdjustHandles="1" noChangeArrowheads="1" noChangeShapeType="1" noTextEdit="1"/>
              </p:cNvSpPr>
              <p:nvPr/>
            </p:nvSpPr>
            <p:spPr>
              <a:xfrm>
                <a:off x="5937451" y="2945605"/>
                <a:ext cx="2577899" cy="1754326"/>
              </a:xfrm>
              <a:prstGeom prst="rect">
                <a:avLst/>
              </a:prstGeom>
              <a:blipFill>
                <a:blip r:embed="rId4"/>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2283313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prstGeom prst="rect">
            <a:avLst/>
          </a:prstGeom>
        </p:spPr>
        <p:txBody>
          <a:bodyPr vert="horz" lIns="91425" tIns="91425" rIns="91425" bIns="91425" rtlCol="0" anchor="t" anchorCtr="0">
            <a:noAutofit/>
          </a:bodyPr>
          <a:lstStyle/>
          <a:p>
            <a:r>
              <a:rPr lang="en" b="1"/>
              <a:t>Background:</a:t>
            </a:r>
            <a:r>
              <a:rPr lang="en"/>
              <a:t> NN Training</a:t>
            </a:r>
          </a:p>
          <a:p>
            <a:endParaRPr b="1"/>
          </a:p>
        </p:txBody>
      </p:sp>
      <p:sp>
        <p:nvSpPr>
          <p:cNvPr id="229" name="Shape 229"/>
          <p:cNvSpPr txBox="1">
            <a:spLocks noGrp="1"/>
          </p:cNvSpPr>
          <p:nvPr>
            <p:ph idx="1"/>
          </p:nvPr>
        </p:nvSpPr>
        <p:spPr>
          <a:xfrm>
            <a:off x="107208" y="959224"/>
            <a:ext cx="5992967" cy="4188245"/>
          </a:xfrm>
          <a:prstGeom prst="rect">
            <a:avLst/>
          </a:prstGeom>
        </p:spPr>
        <p:txBody>
          <a:bodyPr vert="horz" lIns="91425" tIns="91425" rIns="91425" bIns="91425" rtlCol="0" anchor="t" anchorCtr="0">
            <a:noAutofit/>
          </a:bodyPr>
          <a:lstStyle/>
          <a:p>
            <a:pPr>
              <a:buNone/>
            </a:pPr>
            <a:r>
              <a:rPr lang="en" sz="2400" b="1" dirty="0"/>
              <a:t>Process: </a:t>
            </a:r>
          </a:p>
          <a:p>
            <a:pPr indent="457200">
              <a:buNone/>
            </a:pPr>
            <a:r>
              <a:rPr lang="en" sz="2000" dirty="0"/>
              <a:t>Take input image</a:t>
            </a:r>
          </a:p>
          <a:p>
            <a:pPr indent="457200">
              <a:buNone/>
            </a:pPr>
            <a:r>
              <a:rPr lang="en" sz="2000" dirty="0"/>
              <a:t>Compute loss function (forward pass)</a:t>
            </a:r>
          </a:p>
          <a:p>
            <a:pPr indent="457200">
              <a:buNone/>
            </a:pPr>
            <a:r>
              <a:rPr lang="en" sz="2000" dirty="0"/>
              <a:t>Compute error gradients (backward pass)</a:t>
            </a:r>
          </a:p>
          <a:p>
            <a:pPr indent="457200">
              <a:buNone/>
            </a:pPr>
            <a:r>
              <a:rPr lang="en" sz="2000" dirty="0"/>
              <a:t>Update weights</a:t>
            </a:r>
          </a:p>
          <a:p>
            <a:pPr indent="457200">
              <a:buNone/>
            </a:pPr>
            <a:r>
              <a:rPr lang="en" sz="2000" dirty="0"/>
              <a:t>Repeat</a:t>
            </a:r>
          </a:p>
          <a:p>
            <a:pPr marL="11113" indent="0">
              <a:buNone/>
            </a:pPr>
            <a:r>
              <a:rPr lang="en" sz="2400" b="1" dirty="0"/>
              <a:t>Problem:</a:t>
            </a:r>
          </a:p>
          <a:p>
            <a:pPr marL="635000" indent="0">
              <a:buNone/>
            </a:pPr>
            <a:r>
              <a:rPr lang="en-US" altLang="zh-CN" sz="2000" dirty="0"/>
              <a:t>Training process is usually time consuming, especially when training set / model size is large</a:t>
            </a:r>
          </a:p>
        </p:txBody>
      </p:sp>
      <p:sp>
        <p:nvSpPr>
          <p:cNvPr id="236" name="Shape 236"/>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59</a:t>
            </a:fld>
            <a:endParaRPr lang="en"/>
          </a:p>
        </p:txBody>
      </p:sp>
      <p:pic>
        <p:nvPicPr>
          <p:cNvPr id="230" name="Shape 230"/>
          <p:cNvPicPr preferRelativeResize="0"/>
          <p:nvPr/>
        </p:nvPicPr>
        <p:blipFill>
          <a:blip r:embed="rId3">
            <a:alphaModFix/>
          </a:blip>
          <a:stretch>
            <a:fillRect/>
          </a:stretch>
        </p:blipFill>
        <p:spPr>
          <a:xfrm>
            <a:off x="5600300" y="834107"/>
            <a:ext cx="1207474" cy="849249"/>
          </a:xfrm>
          <a:prstGeom prst="rect">
            <a:avLst/>
          </a:prstGeom>
          <a:noFill/>
          <a:ln>
            <a:noFill/>
          </a:ln>
        </p:spPr>
      </p:pic>
      <p:pic>
        <p:nvPicPr>
          <p:cNvPr id="231" name="Shape 231"/>
          <p:cNvPicPr preferRelativeResize="0"/>
          <p:nvPr/>
        </p:nvPicPr>
        <p:blipFill>
          <a:blip r:embed="rId4">
            <a:alphaModFix/>
          </a:blip>
          <a:stretch>
            <a:fillRect/>
          </a:stretch>
        </p:blipFill>
        <p:spPr>
          <a:xfrm>
            <a:off x="6807774" y="1723698"/>
            <a:ext cx="2097258" cy="1513024"/>
          </a:xfrm>
          <a:prstGeom prst="rect">
            <a:avLst/>
          </a:prstGeom>
          <a:noFill/>
          <a:ln>
            <a:noFill/>
          </a:ln>
        </p:spPr>
      </p:pic>
      <p:pic>
        <p:nvPicPr>
          <p:cNvPr id="232" name="Shape 232"/>
          <p:cNvPicPr preferRelativeResize="0"/>
          <p:nvPr/>
        </p:nvPicPr>
        <p:blipFill>
          <a:blip r:embed="rId5">
            <a:alphaModFix/>
          </a:blip>
          <a:stretch>
            <a:fillRect/>
          </a:stretch>
        </p:blipFill>
        <p:spPr>
          <a:xfrm>
            <a:off x="5998874" y="3341600"/>
            <a:ext cx="2906159" cy="1513024"/>
          </a:xfrm>
          <a:prstGeom prst="rect">
            <a:avLst/>
          </a:prstGeom>
          <a:noFill/>
          <a:ln>
            <a:noFill/>
          </a:ln>
        </p:spPr>
      </p:pic>
      <p:sp>
        <p:nvSpPr>
          <p:cNvPr id="233" name="Shape 233"/>
          <p:cNvSpPr/>
          <p:nvPr/>
        </p:nvSpPr>
        <p:spPr>
          <a:xfrm>
            <a:off x="5750005" y="3409012"/>
            <a:ext cx="571500" cy="13782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
        <p:nvSpPr>
          <p:cNvPr id="234" name="Shape 234"/>
          <p:cNvSpPr/>
          <p:nvPr/>
        </p:nvSpPr>
        <p:spPr>
          <a:xfrm>
            <a:off x="6739949" y="4646000"/>
            <a:ext cx="420600" cy="2958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baseline="-25000"/>
          </a:p>
        </p:txBody>
      </p:sp>
      <p:sp>
        <p:nvSpPr>
          <p:cNvPr id="235" name="Shape 235"/>
          <p:cNvSpPr/>
          <p:nvPr/>
        </p:nvSpPr>
        <p:spPr>
          <a:xfrm>
            <a:off x="8337899" y="4558825"/>
            <a:ext cx="420600" cy="2958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baseline="-25000"/>
          </a:p>
        </p:txBody>
      </p:sp>
    </p:spTree>
    <p:extLst>
      <p:ext uri="{BB962C8B-B14F-4D97-AF65-F5344CB8AC3E}">
        <p14:creationId xmlns:p14="http://schemas.microsoft.com/office/powerpoint/2010/main" val="251469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1" y="726281"/>
            <a:ext cx="7620000" cy="369093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p:txBody>
      </p:sp>
      <p:sp>
        <p:nvSpPr>
          <p:cNvPr id="17" name="Title 1"/>
          <p:cNvSpPr>
            <a:spLocks noGrp="1"/>
          </p:cNvSpPr>
          <p:nvPr>
            <p:ph type="title"/>
          </p:nvPr>
        </p:nvSpPr>
        <p:spPr/>
        <p:txBody>
          <a:bodyPr>
            <a:normAutofit/>
          </a:bodyPr>
          <a:lstStyle/>
          <a:p>
            <a:pPr>
              <a:lnSpc>
                <a:spcPct val="80000"/>
              </a:lnSpc>
            </a:pPr>
            <a:r>
              <a:rPr lang="en-US" b="1" dirty="0">
                <a:cs typeface="Charter Black"/>
              </a:rPr>
              <a:t>DRAM is still faster</a:t>
            </a:r>
          </a:p>
        </p:txBody>
      </p:sp>
      <p:sp>
        <p:nvSpPr>
          <p:cNvPr id="2" name="Slide Number Placeholder 1"/>
          <p:cNvSpPr>
            <a:spLocks noGrp="1"/>
          </p:cNvSpPr>
          <p:nvPr>
            <p:ph type="sldNum" sz="quarter" idx="12"/>
          </p:nvPr>
        </p:nvSpPr>
        <p:spPr/>
        <p:txBody>
          <a:bodyPr/>
          <a:lstStyle/>
          <a:p>
            <a:fld id="{B214129B-1065-CF48-BC17-FABE13E4D917}" type="slidenum">
              <a:rPr lang="en-US" smtClean="0"/>
              <a:t>6</a:t>
            </a:fld>
            <a:endParaRPr lang="en-US" dirty="0"/>
          </a:p>
        </p:txBody>
      </p:sp>
      <p:sp>
        <p:nvSpPr>
          <p:cNvPr id="69" name="Rectangle 68"/>
          <p:cNvSpPr/>
          <p:nvPr/>
        </p:nvSpPr>
        <p:spPr>
          <a:xfrm>
            <a:off x="2667000" y="762000"/>
            <a:ext cx="3706990" cy="36552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pic>
        <p:nvPicPr>
          <p:cNvPr id="26" name="Picture 4" descr="24342616_s.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4508500" y="2000250"/>
            <a:ext cx="1952625"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127500" y="807773"/>
            <a:ext cx="79375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Rounded Rectangle 60"/>
          <p:cNvSpPr/>
          <p:nvPr/>
        </p:nvSpPr>
        <p:spPr>
          <a:xfrm>
            <a:off x="6604000" y="889000"/>
            <a:ext cx="701040" cy="635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000" b="1" dirty="0"/>
              <a:t>CPU</a:t>
            </a:r>
          </a:p>
        </p:txBody>
      </p:sp>
      <p:sp>
        <p:nvSpPr>
          <p:cNvPr id="62" name="Rounded Rectangle 61"/>
          <p:cNvSpPr/>
          <p:nvPr/>
        </p:nvSpPr>
        <p:spPr>
          <a:xfrm>
            <a:off x="6604000" y="1651000"/>
            <a:ext cx="698500" cy="14478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000" b="1" dirty="0"/>
              <a:t>PERSISTENTMEMORY</a:t>
            </a:r>
          </a:p>
        </p:txBody>
      </p:sp>
      <p:sp>
        <p:nvSpPr>
          <p:cNvPr id="73" name="Rounded Rectangle 72"/>
          <p:cNvSpPr/>
          <p:nvPr/>
        </p:nvSpPr>
        <p:spPr>
          <a:xfrm>
            <a:off x="762001" y="4381501"/>
            <a:ext cx="7619999" cy="902229"/>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000" b="1" dirty="0">
                <a:cs typeface="Charter Black"/>
              </a:rPr>
              <a:t>A hybrid unified </a:t>
            </a:r>
          </a:p>
          <a:p>
            <a:pPr algn="ctr">
              <a:lnSpc>
                <a:spcPct val="80000"/>
              </a:lnSpc>
            </a:pPr>
            <a:r>
              <a:rPr lang="en-US" sz="3000" b="1" dirty="0">
                <a:cs typeface="Charter Black"/>
              </a:rPr>
              <a:t>memory-storage system</a:t>
            </a:r>
            <a:endParaRPr lang="en-US" sz="3000" b="1" dirty="0">
              <a:solidFill>
                <a:srgbClr val="FFFFFF"/>
              </a:solidFill>
            </a:endParaRPr>
          </a:p>
        </p:txBody>
      </p:sp>
      <p:grpSp>
        <p:nvGrpSpPr>
          <p:cNvPr id="30" name="Group 44"/>
          <p:cNvGrpSpPr>
            <a:grpSpLocks/>
          </p:cNvGrpSpPr>
          <p:nvPr/>
        </p:nvGrpSpPr>
        <p:grpSpPr bwMode="auto">
          <a:xfrm>
            <a:off x="3556000" y="1521354"/>
            <a:ext cx="1946011" cy="840053"/>
            <a:chOff x="5154283" y="2049942"/>
            <a:chExt cx="1789201" cy="1008157"/>
          </a:xfrm>
        </p:grpSpPr>
        <p:cxnSp>
          <p:nvCxnSpPr>
            <p:cNvPr id="37" name="Straight Connector 36"/>
            <p:cNvCxnSpPr/>
            <p:nvPr/>
          </p:nvCxnSpPr>
          <p:spPr>
            <a:xfrm>
              <a:off x="5154283" y="2453205"/>
              <a:ext cx="1789201"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154283" y="2434153"/>
              <a:ext cx="0" cy="623946"/>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943484" y="2434153"/>
              <a:ext cx="0" cy="623946"/>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050708" y="2049942"/>
              <a:ext cx="0" cy="471532"/>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41" name="Picture 40" descr="24342616_s.jpg"/>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579510" y="2016007"/>
            <a:ext cx="1928990" cy="1285993"/>
          </a:xfrm>
          <a:prstGeom prst="rect">
            <a:avLst/>
          </a:prstGeom>
        </p:spPr>
      </p:pic>
      <p:sp>
        <p:nvSpPr>
          <p:cNvPr id="42" name="Rounded Rectangle 41"/>
          <p:cNvSpPr/>
          <p:nvPr/>
        </p:nvSpPr>
        <p:spPr>
          <a:xfrm>
            <a:off x="1838960" y="889000"/>
            <a:ext cx="701040" cy="635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CPU</a:t>
            </a:r>
          </a:p>
        </p:txBody>
      </p:sp>
      <p:sp>
        <p:nvSpPr>
          <p:cNvPr id="43" name="Rounded Rectangle 42"/>
          <p:cNvSpPr/>
          <p:nvPr/>
        </p:nvSpPr>
        <p:spPr>
          <a:xfrm>
            <a:off x="1838959" y="1778000"/>
            <a:ext cx="701040" cy="1158240"/>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b="1" dirty="0"/>
              <a:t>MEMORY</a:t>
            </a:r>
          </a:p>
        </p:txBody>
      </p:sp>
      <p:sp>
        <p:nvSpPr>
          <p:cNvPr id="47" name="TextBox 46"/>
          <p:cNvSpPr txBox="1"/>
          <p:nvPr/>
        </p:nvSpPr>
        <p:spPr>
          <a:xfrm>
            <a:off x="5016500" y="1333500"/>
            <a:ext cx="1032655" cy="553998"/>
          </a:xfrm>
          <a:prstGeom prst="rect">
            <a:avLst/>
          </a:prstGeom>
          <a:noFill/>
        </p:spPr>
        <p:txBody>
          <a:bodyPr wrap="none" rtlCol="0">
            <a:spAutoFit/>
          </a:bodyPr>
          <a:lstStyle/>
          <a:p>
            <a:r>
              <a:rPr lang="en-US" sz="3000" b="1" dirty="0">
                <a:solidFill>
                  <a:srgbClr val="800000"/>
                </a:solidFill>
              </a:rPr>
              <a:t>Ld/St</a:t>
            </a:r>
          </a:p>
        </p:txBody>
      </p:sp>
      <p:sp>
        <p:nvSpPr>
          <p:cNvPr id="28" name="Rectangle 27"/>
          <p:cNvSpPr/>
          <p:nvPr/>
        </p:nvSpPr>
        <p:spPr>
          <a:xfrm>
            <a:off x="5206841" y="2536279"/>
            <a:ext cx="729687" cy="400110"/>
          </a:xfrm>
          <a:prstGeom prst="rect">
            <a:avLst/>
          </a:prstGeom>
        </p:spPr>
        <p:txBody>
          <a:bodyPr wrap="none">
            <a:spAutoFit/>
          </a:bodyPr>
          <a:lstStyle/>
          <a:p>
            <a:r>
              <a:rPr lang="en-US" sz="2000" b="1" dirty="0">
                <a:solidFill>
                  <a:srgbClr val="FFFFFF"/>
                </a:solidFill>
              </a:rPr>
              <a:t>NVM</a:t>
            </a:r>
          </a:p>
        </p:txBody>
      </p:sp>
      <p:sp>
        <p:nvSpPr>
          <p:cNvPr id="29" name="Rectangle 28"/>
          <p:cNvSpPr/>
          <p:nvPr/>
        </p:nvSpPr>
        <p:spPr>
          <a:xfrm>
            <a:off x="3111500" y="2540000"/>
            <a:ext cx="870751" cy="400110"/>
          </a:xfrm>
          <a:prstGeom prst="rect">
            <a:avLst/>
          </a:prstGeom>
        </p:spPr>
        <p:txBody>
          <a:bodyPr wrap="none">
            <a:spAutoFit/>
          </a:bodyPr>
          <a:lstStyle/>
          <a:p>
            <a:r>
              <a:rPr lang="en-US" sz="2000" b="1" dirty="0">
                <a:solidFill>
                  <a:srgbClr val="FFFFFF"/>
                </a:solidFill>
              </a:rPr>
              <a:t>DRAM</a:t>
            </a:r>
          </a:p>
        </p:txBody>
      </p:sp>
    </p:spTree>
    <p:extLst>
      <p:ext uri="{BB962C8B-B14F-4D97-AF65-F5344CB8AC3E}">
        <p14:creationId xmlns:p14="http://schemas.microsoft.com/office/powerpoint/2010/main" val="3505233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A19-3D63-5C4E-8C91-6125E60C9688}"/>
              </a:ext>
            </a:extLst>
          </p:cNvPr>
          <p:cNvSpPr>
            <a:spLocks noGrp="1"/>
          </p:cNvSpPr>
          <p:nvPr>
            <p:ph type="title"/>
          </p:nvPr>
        </p:nvSpPr>
        <p:spPr/>
        <p:txBody>
          <a:bodyPr/>
          <a:lstStyle/>
          <a:p>
            <a:r>
              <a:rPr lang="en-US" dirty="0"/>
              <a:t>Looking at: Systems to answer…</a:t>
            </a:r>
          </a:p>
        </p:txBody>
      </p:sp>
      <p:sp>
        <p:nvSpPr>
          <p:cNvPr id="3" name="Content Placeholder 2">
            <a:extLst>
              <a:ext uri="{FF2B5EF4-FFF2-40B4-BE49-F238E27FC236}">
                <a16:creationId xmlns:a16="http://schemas.microsoft.com/office/drawing/2014/main" id="{51DDD3F1-1C8A-4D43-9C08-5A3E5B063757}"/>
              </a:ext>
            </a:extLst>
          </p:cNvPr>
          <p:cNvSpPr>
            <a:spLocks noGrp="1"/>
          </p:cNvSpPr>
          <p:nvPr>
            <p:ph idx="1"/>
          </p:nvPr>
        </p:nvSpPr>
        <p:spPr/>
        <p:txBody>
          <a:bodyPr/>
          <a:lstStyle/>
          <a:p>
            <a:pPr marL="514350" indent="-514350">
              <a:buFont typeface="+mj-lt"/>
              <a:buAutoNum type="arabicPeriod"/>
            </a:pPr>
            <a:r>
              <a:rPr lang="en-US" dirty="0"/>
              <a:t>How to create ML models</a:t>
            </a:r>
          </a:p>
          <a:p>
            <a:pPr marL="514350" indent="-514350">
              <a:buFont typeface="+mj-lt"/>
              <a:buAutoNum type="arabicPeriod"/>
            </a:pPr>
            <a:r>
              <a:rPr lang="en-US" dirty="0"/>
              <a:t>How to create ML models even faster</a:t>
            </a:r>
          </a:p>
          <a:p>
            <a:pPr marL="514350" indent="-514350">
              <a:buFont typeface="+mj-lt"/>
              <a:buAutoNum type="arabicPeriod"/>
            </a:pPr>
            <a:r>
              <a:rPr lang="en-US" dirty="0"/>
              <a:t>How to check if ML models are any good</a:t>
            </a:r>
          </a:p>
        </p:txBody>
      </p:sp>
      <p:sp>
        <p:nvSpPr>
          <p:cNvPr id="4" name="Slide Number Placeholder 3">
            <a:extLst>
              <a:ext uri="{FF2B5EF4-FFF2-40B4-BE49-F238E27FC236}">
                <a16:creationId xmlns:a16="http://schemas.microsoft.com/office/drawing/2014/main" id="{839B9B2A-351D-BA4E-A69C-B1ED76F0B0D7}"/>
              </a:ext>
            </a:extLst>
          </p:cNvPr>
          <p:cNvSpPr>
            <a:spLocks noGrp="1"/>
          </p:cNvSpPr>
          <p:nvPr>
            <p:ph type="sldNum" sz="quarter" idx="12"/>
          </p:nvPr>
        </p:nvSpPr>
        <p:spPr/>
        <p:txBody>
          <a:bodyPr/>
          <a:lstStyle/>
          <a:p>
            <a:fld id="{5E6A3C3A-A029-4573-BC04-5DA27903A743}" type="slidenum">
              <a:rPr lang="en-US" smtClean="0"/>
              <a:t>60</a:t>
            </a:fld>
            <a:endParaRPr lang="en-US"/>
          </a:p>
        </p:txBody>
      </p:sp>
    </p:spTree>
    <p:extLst>
      <p:ext uri="{BB962C8B-B14F-4D97-AF65-F5344CB8AC3E}">
        <p14:creationId xmlns:p14="http://schemas.microsoft.com/office/powerpoint/2010/main" val="31115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64F9-F23C-624E-AFDD-C116E97AC7FE}"/>
              </a:ext>
            </a:extLst>
          </p:cNvPr>
          <p:cNvSpPr>
            <a:spLocks noGrp="1"/>
          </p:cNvSpPr>
          <p:nvPr>
            <p:ph type="title"/>
          </p:nvPr>
        </p:nvSpPr>
        <p:spPr/>
        <p:txBody>
          <a:bodyPr/>
          <a:lstStyle/>
          <a:p>
            <a:r>
              <a:rPr lang="en-US" dirty="0"/>
              <a:t>Is running or training ML an OS problem?</a:t>
            </a:r>
          </a:p>
        </p:txBody>
      </p:sp>
      <p:sp>
        <p:nvSpPr>
          <p:cNvPr id="3" name="Slide Number Placeholder 2">
            <a:extLst>
              <a:ext uri="{FF2B5EF4-FFF2-40B4-BE49-F238E27FC236}">
                <a16:creationId xmlns:a16="http://schemas.microsoft.com/office/drawing/2014/main" id="{12376298-37A0-2E43-B171-4A7AEE76933D}"/>
              </a:ext>
            </a:extLst>
          </p:cNvPr>
          <p:cNvSpPr>
            <a:spLocks noGrp="1"/>
          </p:cNvSpPr>
          <p:nvPr>
            <p:ph type="sldNum" sz="quarter" idx="12"/>
          </p:nvPr>
        </p:nvSpPr>
        <p:spPr/>
        <p:txBody>
          <a:bodyPr/>
          <a:lstStyle/>
          <a:p>
            <a:fld id="{5E6A3C3A-A029-4573-BC04-5DA27903A743}" type="slidenum">
              <a:rPr lang="en-US" smtClean="0"/>
              <a:t>61</a:t>
            </a:fld>
            <a:endParaRPr lang="en-US"/>
          </a:p>
        </p:txBody>
      </p:sp>
      <p:pic>
        <p:nvPicPr>
          <p:cNvPr id="6" name="Picture 5">
            <a:extLst>
              <a:ext uri="{FF2B5EF4-FFF2-40B4-BE49-F238E27FC236}">
                <a16:creationId xmlns:a16="http://schemas.microsoft.com/office/drawing/2014/main" id="{1AB5D2DD-3B16-1247-8201-2D9B2C0934DD}"/>
              </a:ext>
            </a:extLst>
          </p:cNvPr>
          <p:cNvPicPr>
            <a:picLocks noChangeAspect="1"/>
          </p:cNvPicPr>
          <p:nvPr/>
        </p:nvPicPr>
        <p:blipFill>
          <a:blip r:embed="rId2"/>
          <a:stretch>
            <a:fillRect/>
          </a:stretch>
        </p:blipFill>
        <p:spPr>
          <a:xfrm>
            <a:off x="107207" y="1339831"/>
            <a:ext cx="4932275" cy="2207884"/>
          </a:xfrm>
          <a:prstGeom prst="rect">
            <a:avLst/>
          </a:prstGeom>
        </p:spPr>
      </p:pic>
      <p:pic>
        <p:nvPicPr>
          <p:cNvPr id="7" name="Picture 6">
            <a:extLst>
              <a:ext uri="{FF2B5EF4-FFF2-40B4-BE49-F238E27FC236}">
                <a16:creationId xmlns:a16="http://schemas.microsoft.com/office/drawing/2014/main" id="{FCDAF206-2C9D-404B-A3A9-61B57F3DE2F3}"/>
              </a:ext>
            </a:extLst>
          </p:cNvPr>
          <p:cNvPicPr>
            <a:picLocks noChangeAspect="1"/>
          </p:cNvPicPr>
          <p:nvPr/>
        </p:nvPicPr>
        <p:blipFill>
          <a:blip r:embed="rId3"/>
          <a:stretch>
            <a:fillRect/>
          </a:stretch>
        </p:blipFill>
        <p:spPr>
          <a:xfrm>
            <a:off x="1202499" y="1936089"/>
            <a:ext cx="4115712" cy="2358555"/>
          </a:xfrm>
          <a:prstGeom prst="rect">
            <a:avLst/>
          </a:prstGeom>
        </p:spPr>
      </p:pic>
      <p:pic>
        <p:nvPicPr>
          <p:cNvPr id="4" name="Picture 3">
            <a:extLst>
              <a:ext uri="{FF2B5EF4-FFF2-40B4-BE49-F238E27FC236}">
                <a16:creationId xmlns:a16="http://schemas.microsoft.com/office/drawing/2014/main" id="{2801274D-1452-DB4C-B50F-FAC0AB8F38EF}"/>
              </a:ext>
            </a:extLst>
          </p:cNvPr>
          <p:cNvPicPr>
            <a:picLocks noChangeAspect="1"/>
          </p:cNvPicPr>
          <p:nvPr/>
        </p:nvPicPr>
        <p:blipFill>
          <a:blip r:embed="rId4"/>
          <a:stretch>
            <a:fillRect/>
          </a:stretch>
        </p:blipFill>
        <p:spPr>
          <a:xfrm>
            <a:off x="2705621" y="2064622"/>
            <a:ext cx="5994718" cy="3384472"/>
          </a:xfrm>
          <a:prstGeom prst="rect">
            <a:avLst/>
          </a:prstGeom>
        </p:spPr>
      </p:pic>
      <p:sp>
        <p:nvSpPr>
          <p:cNvPr id="5" name="TextBox 4">
            <a:extLst>
              <a:ext uri="{FF2B5EF4-FFF2-40B4-BE49-F238E27FC236}">
                <a16:creationId xmlns:a16="http://schemas.microsoft.com/office/drawing/2014/main" id="{E37E6CE8-FF25-A44B-86A8-DF6DB814BF99}"/>
              </a:ext>
            </a:extLst>
          </p:cNvPr>
          <p:cNvSpPr txBox="1"/>
          <p:nvPr/>
        </p:nvSpPr>
        <p:spPr>
          <a:xfrm>
            <a:off x="4320550" y="1009916"/>
            <a:ext cx="4488729" cy="523220"/>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SOSP = Symposium on Operating System </a:t>
            </a:r>
            <a:r>
              <a:rPr lang="en-US" sz="1400" i="1" dirty="0">
                <a:latin typeface="Helvetica" panose="020B0604020202020204" pitchFamily="34" charset="0"/>
                <a:cs typeface="Helvetica" panose="020B0604020202020204" pitchFamily="34" charset="0"/>
              </a:rPr>
              <a:t>Principles</a:t>
            </a:r>
            <a:br>
              <a:rPr lang="en-US" sz="1400" i="1" dirty="0">
                <a:latin typeface="Helvetica" panose="020B0604020202020204" pitchFamily="34" charset="0"/>
                <a:cs typeface="Helvetica" panose="020B0604020202020204" pitchFamily="34" charset="0"/>
              </a:rPr>
            </a:br>
            <a:r>
              <a:rPr lang="en-US" sz="1400" dirty="0">
                <a:latin typeface="Helvetica" panose="020B0604020202020204" pitchFamily="34" charset="0"/>
                <a:cs typeface="Helvetica" panose="020B0604020202020204" pitchFamily="34" charset="0"/>
              </a:rPr>
              <a:t>OSDI = Operating System Design and Implementation</a:t>
            </a:r>
            <a:endParaRPr lang="en-US" sz="14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192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CBF9F1-85DA-4040-9213-1C9174074C15}"/>
              </a:ext>
            </a:extLst>
          </p:cNvPr>
          <p:cNvSpPr>
            <a:spLocks noGrp="1"/>
          </p:cNvSpPr>
          <p:nvPr>
            <p:ph type="title"/>
          </p:nvPr>
        </p:nvSpPr>
        <p:spPr/>
        <p:txBody>
          <a:bodyPr/>
          <a:lstStyle/>
          <a:p>
            <a:r>
              <a:rPr lang="en-US" dirty="0"/>
              <a:t>TensorFlow: A System for Large-Scale</a:t>
            </a:r>
            <a:br>
              <a:rPr lang="en-US" dirty="0"/>
            </a:br>
            <a:r>
              <a:rPr lang="en-US" dirty="0"/>
              <a:t>Machine Learning</a:t>
            </a:r>
          </a:p>
        </p:txBody>
      </p:sp>
      <p:sp>
        <p:nvSpPr>
          <p:cNvPr id="5" name="Text Placeholder 4">
            <a:extLst>
              <a:ext uri="{FF2B5EF4-FFF2-40B4-BE49-F238E27FC236}">
                <a16:creationId xmlns:a16="http://schemas.microsoft.com/office/drawing/2014/main" id="{F78B5232-16B9-A440-B1F4-B175851285ED}"/>
              </a:ext>
            </a:extLst>
          </p:cNvPr>
          <p:cNvSpPr>
            <a:spLocks noGrp="1"/>
          </p:cNvSpPr>
          <p:nvPr>
            <p:ph type="body" idx="1"/>
          </p:nvPr>
        </p:nvSpPr>
        <p:spPr/>
        <p:txBody>
          <a:bodyPr>
            <a:normAutofit fontScale="62500" lnSpcReduction="20000"/>
          </a:bodyPr>
          <a:lstStyle/>
          <a:p>
            <a:r>
              <a:rPr lang="en-US" dirty="0"/>
              <a:t>Martín Abadi, Paul Barham, </a:t>
            </a:r>
            <a:r>
              <a:rPr lang="en-US" dirty="0" err="1"/>
              <a:t>Jianmin</a:t>
            </a:r>
            <a:r>
              <a:rPr lang="en-US" dirty="0"/>
              <a:t> Chen, </a:t>
            </a:r>
            <a:r>
              <a:rPr lang="en-US" dirty="0" err="1"/>
              <a:t>Zhifeng</a:t>
            </a:r>
            <a:r>
              <a:rPr lang="en-US" dirty="0"/>
              <a:t> Chen, Andy Davis, Jeffrey Dean,</a:t>
            </a:r>
          </a:p>
          <a:p>
            <a:r>
              <a:rPr lang="en-US" dirty="0"/>
              <a:t>Matthieu Devin, Sanjay Ghemawat, Geoffrey Irving, Michael </a:t>
            </a:r>
            <a:r>
              <a:rPr lang="en-US" dirty="0" err="1"/>
              <a:t>Isard</a:t>
            </a:r>
            <a:r>
              <a:rPr lang="en-US" dirty="0"/>
              <a:t>, Manjunath </a:t>
            </a:r>
            <a:r>
              <a:rPr lang="en-US" dirty="0" err="1"/>
              <a:t>Kudlur</a:t>
            </a:r>
            <a:r>
              <a:rPr lang="en-US" dirty="0"/>
              <a:t>,</a:t>
            </a:r>
          </a:p>
          <a:p>
            <a:r>
              <a:rPr lang="en-US" dirty="0"/>
              <a:t>Josh </a:t>
            </a:r>
            <a:r>
              <a:rPr lang="en-US" dirty="0" err="1"/>
              <a:t>Levenberg</a:t>
            </a:r>
            <a:r>
              <a:rPr lang="en-US" dirty="0"/>
              <a:t>, Rajat Monga, Sherry Moore, Derek G. Murray, Benoit Steiner, Paul Tucker,</a:t>
            </a:r>
          </a:p>
          <a:p>
            <a:r>
              <a:rPr lang="en-US" dirty="0"/>
              <a:t>Vijay Vasudevan, Pete Warden, Martin </a:t>
            </a:r>
            <a:r>
              <a:rPr lang="en-US" dirty="0" err="1"/>
              <a:t>Wicke</a:t>
            </a:r>
            <a:r>
              <a:rPr lang="en-US" dirty="0"/>
              <a:t>, Yuan Yu, and </a:t>
            </a:r>
            <a:r>
              <a:rPr lang="en-US" dirty="0" err="1"/>
              <a:t>Xiaoqiang</a:t>
            </a:r>
            <a:r>
              <a:rPr lang="en-US" dirty="0"/>
              <a:t> Zheng, Google Brain</a:t>
            </a:r>
          </a:p>
          <a:p>
            <a:r>
              <a:rPr lang="en-US" dirty="0"/>
              <a:t>12th USENIX Symposium on Operating Systems Design and Implementation (OSDI ’16)</a:t>
            </a:r>
          </a:p>
        </p:txBody>
      </p:sp>
      <p:sp>
        <p:nvSpPr>
          <p:cNvPr id="3" name="Slide Number Placeholder 2">
            <a:extLst>
              <a:ext uri="{FF2B5EF4-FFF2-40B4-BE49-F238E27FC236}">
                <a16:creationId xmlns:a16="http://schemas.microsoft.com/office/drawing/2014/main" id="{91D11DCA-7F95-D649-99DF-F4FFC6748AC5}"/>
              </a:ext>
            </a:extLst>
          </p:cNvPr>
          <p:cNvSpPr>
            <a:spLocks noGrp="1"/>
          </p:cNvSpPr>
          <p:nvPr>
            <p:ph type="sldNum" sz="quarter" idx="12"/>
          </p:nvPr>
        </p:nvSpPr>
        <p:spPr/>
        <p:txBody>
          <a:bodyPr/>
          <a:lstStyle/>
          <a:p>
            <a:fld id="{5E6A3C3A-A029-4573-BC04-5DA27903A743}" type="slidenum">
              <a:rPr lang="en-US" smtClean="0"/>
              <a:t>62</a:t>
            </a:fld>
            <a:endParaRPr lang="en-US"/>
          </a:p>
        </p:txBody>
      </p:sp>
    </p:spTree>
    <p:extLst>
      <p:ext uri="{BB962C8B-B14F-4D97-AF65-F5344CB8AC3E}">
        <p14:creationId xmlns:p14="http://schemas.microsoft.com/office/powerpoint/2010/main" val="2574254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prstGeom prst="rect">
            <a:avLst/>
          </a:prstGeom>
        </p:spPr>
        <p:txBody>
          <a:bodyPr vert="horz" lIns="91425" tIns="91425" rIns="91425" bIns="91425" rtlCol="0" anchor="t" anchorCtr="0">
            <a:noAutofit/>
          </a:bodyPr>
          <a:lstStyle/>
          <a:p>
            <a:r>
              <a:rPr lang="en" sz="2400" b="1" dirty="0"/>
              <a:t>Background:</a:t>
            </a:r>
            <a:r>
              <a:rPr lang="en" sz="2400" dirty="0"/>
              <a:t> </a:t>
            </a:r>
            <a:r>
              <a:rPr lang="en" sz="2400" dirty="0" err="1"/>
              <a:t>Dist</a:t>
            </a:r>
            <a:r>
              <a:rPr lang="en" sz="2400" dirty="0"/>
              <a:t> Belief, parameter-server arch</a:t>
            </a:r>
          </a:p>
        </p:txBody>
      </p:sp>
      <p:sp>
        <p:nvSpPr>
          <p:cNvPr id="244" name="Shape 244"/>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63</a:t>
            </a:fld>
            <a:endParaRPr lang="en"/>
          </a:p>
        </p:txBody>
      </p:sp>
      <p:pic>
        <p:nvPicPr>
          <p:cNvPr id="242" name="Shape 242"/>
          <p:cNvPicPr preferRelativeResize="0"/>
          <p:nvPr/>
        </p:nvPicPr>
        <p:blipFill>
          <a:blip r:embed="rId3">
            <a:alphaModFix/>
          </a:blip>
          <a:stretch>
            <a:fillRect/>
          </a:stretch>
        </p:blipFill>
        <p:spPr>
          <a:xfrm>
            <a:off x="4593550" y="1438221"/>
            <a:ext cx="4550445" cy="3416400"/>
          </a:xfrm>
          <a:prstGeom prst="rect">
            <a:avLst/>
          </a:prstGeom>
          <a:noFill/>
          <a:ln>
            <a:noFill/>
          </a:ln>
        </p:spPr>
      </p:pic>
      <p:pic>
        <p:nvPicPr>
          <p:cNvPr id="243" name="Shape 243"/>
          <p:cNvPicPr preferRelativeResize="0"/>
          <p:nvPr/>
        </p:nvPicPr>
        <p:blipFill>
          <a:blip r:embed="rId4">
            <a:alphaModFix/>
          </a:blip>
          <a:stretch>
            <a:fillRect/>
          </a:stretch>
        </p:blipFill>
        <p:spPr>
          <a:xfrm>
            <a:off x="232724" y="1654751"/>
            <a:ext cx="4135224" cy="2983349"/>
          </a:xfrm>
          <a:prstGeom prst="rect">
            <a:avLst/>
          </a:prstGeom>
          <a:noFill/>
          <a:ln>
            <a:noFill/>
          </a:ln>
        </p:spPr>
      </p:pic>
      <p:sp>
        <p:nvSpPr>
          <p:cNvPr id="2" name="TextBox 1">
            <a:extLst>
              <a:ext uri="{FF2B5EF4-FFF2-40B4-BE49-F238E27FC236}">
                <a16:creationId xmlns:a16="http://schemas.microsoft.com/office/drawing/2014/main" id="{083D9E87-3376-DA43-B756-2798397A876A}"/>
              </a:ext>
            </a:extLst>
          </p:cNvPr>
          <p:cNvSpPr txBox="1"/>
          <p:nvPr/>
        </p:nvSpPr>
        <p:spPr>
          <a:xfrm>
            <a:off x="232724" y="5206552"/>
            <a:ext cx="6813157" cy="415498"/>
          </a:xfrm>
          <a:prstGeom prst="rect">
            <a:avLst/>
          </a:prstGeom>
          <a:noFill/>
        </p:spPr>
        <p:txBody>
          <a:bodyPr wrap="square" rtlCol="0">
            <a:spAutoFit/>
          </a:bodyPr>
          <a:lstStyle/>
          <a:p>
            <a:r>
              <a:rPr lang="en-US" sz="1050" dirty="0">
                <a:solidFill>
                  <a:schemeClr val="tx1">
                    <a:lumMod val="50000"/>
                    <a:lumOff val="50000"/>
                  </a:schemeClr>
                </a:solidFill>
              </a:rPr>
              <a:t>Jeffrey Dean, Greg S. </a:t>
            </a:r>
            <a:r>
              <a:rPr lang="en-US" sz="1050" dirty="0" err="1">
                <a:solidFill>
                  <a:schemeClr val="tx1">
                    <a:lumMod val="50000"/>
                    <a:lumOff val="50000"/>
                  </a:schemeClr>
                </a:solidFill>
              </a:rPr>
              <a:t>Corrado</a:t>
            </a:r>
            <a:r>
              <a:rPr lang="en-US" sz="1050" dirty="0">
                <a:solidFill>
                  <a:schemeClr val="tx1">
                    <a:lumMod val="50000"/>
                    <a:lumOff val="50000"/>
                  </a:schemeClr>
                </a:solidFill>
              </a:rPr>
              <a:t>, Rajat Monga, Kai Chen, Matthieu Devin, Quoc V. Le, Mark Z. Mao, </a:t>
            </a:r>
            <a:r>
              <a:rPr lang="en-US" sz="1050" dirty="0" err="1">
                <a:solidFill>
                  <a:schemeClr val="tx1">
                    <a:lumMod val="50000"/>
                    <a:lumOff val="50000"/>
                  </a:schemeClr>
                </a:solidFill>
              </a:rPr>
              <a:t>Marc'Aurelio</a:t>
            </a:r>
            <a:r>
              <a:rPr lang="en-US" sz="1050" dirty="0">
                <a:solidFill>
                  <a:schemeClr val="tx1">
                    <a:lumMod val="50000"/>
                    <a:lumOff val="50000"/>
                  </a:schemeClr>
                </a:solidFill>
              </a:rPr>
              <a:t> </a:t>
            </a:r>
            <a:r>
              <a:rPr lang="en-US" sz="1050" dirty="0" err="1">
                <a:solidFill>
                  <a:schemeClr val="tx1">
                    <a:lumMod val="50000"/>
                    <a:lumOff val="50000"/>
                  </a:schemeClr>
                </a:solidFill>
              </a:rPr>
              <a:t>Ranzato</a:t>
            </a:r>
            <a:r>
              <a:rPr lang="en-US" sz="1050" dirty="0">
                <a:solidFill>
                  <a:schemeClr val="tx1">
                    <a:lumMod val="50000"/>
                    <a:lumOff val="50000"/>
                  </a:schemeClr>
                </a:solidFill>
              </a:rPr>
              <a:t>, Andrew Senior, Paul Tucker, </a:t>
            </a:r>
            <a:r>
              <a:rPr lang="en-US" sz="1050" dirty="0" err="1">
                <a:solidFill>
                  <a:schemeClr val="tx1">
                    <a:lumMod val="50000"/>
                    <a:lumOff val="50000"/>
                  </a:schemeClr>
                </a:solidFill>
              </a:rPr>
              <a:t>Ke</a:t>
            </a:r>
            <a:r>
              <a:rPr lang="en-US" sz="1050" dirty="0">
                <a:solidFill>
                  <a:schemeClr val="tx1">
                    <a:lumMod val="50000"/>
                    <a:lumOff val="50000"/>
                  </a:schemeClr>
                </a:solidFill>
              </a:rPr>
              <a:t> Yang, and Andrew Y. Ng. 2012. Large scale distributed deep networks. NeurIPS’12.</a:t>
            </a:r>
            <a:endParaRPr lang="en-US" sz="1050" dirty="0">
              <a:solidFill>
                <a:schemeClr val="tx1">
                  <a:lumMod val="50000"/>
                  <a:lumOff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25545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prstGeom prst="rect">
            <a:avLst/>
          </a:prstGeom>
        </p:spPr>
        <p:txBody>
          <a:bodyPr vert="horz" lIns="91425" tIns="91425" rIns="91425" bIns="91425" rtlCol="0" anchor="t" anchorCtr="0">
            <a:noAutofit/>
          </a:bodyPr>
          <a:lstStyle/>
          <a:p>
            <a:r>
              <a:rPr lang="en" b="1" dirty="0"/>
              <a:t>Background:</a:t>
            </a:r>
            <a:r>
              <a:rPr lang="en" dirty="0"/>
              <a:t> Shortcomings of </a:t>
            </a:r>
            <a:r>
              <a:rPr lang="en" dirty="0" err="1"/>
              <a:t>DistBelief</a:t>
            </a:r>
            <a:endParaRPr lang="en" dirty="0"/>
          </a:p>
          <a:p>
            <a:endParaRPr dirty="0"/>
          </a:p>
        </p:txBody>
      </p:sp>
      <p:sp>
        <p:nvSpPr>
          <p:cNvPr id="280" name="Shape 280"/>
          <p:cNvSpPr txBox="1">
            <a:spLocks noGrp="1"/>
          </p:cNvSpPr>
          <p:nvPr>
            <p:ph idx="1"/>
          </p:nvPr>
        </p:nvSpPr>
        <p:spPr>
          <a:prstGeom prst="rect">
            <a:avLst/>
          </a:prstGeom>
        </p:spPr>
        <p:txBody>
          <a:bodyPr vert="horz" lIns="91425" tIns="91425" rIns="91425" bIns="91425" rtlCol="0" anchor="t" anchorCtr="0">
            <a:noAutofit/>
          </a:bodyPr>
          <a:lstStyle/>
          <a:p>
            <a:pPr marL="457200" indent="-228600">
              <a:buAutoNum type="arabicPeriod"/>
            </a:pPr>
            <a:r>
              <a:rPr lang="en" sz="1800" dirty="0"/>
              <a:t>Difficulty of implementing new layers</a:t>
            </a:r>
          </a:p>
          <a:p>
            <a:pPr marL="914400" lvl="1" indent="-228600">
              <a:buAutoNum type="alphaLcPeriod"/>
            </a:pPr>
            <a:r>
              <a:rPr lang="en" sz="1600" dirty="0"/>
              <a:t>C++ classes implement layers</a:t>
            </a:r>
          </a:p>
          <a:p>
            <a:pPr marL="914400" lvl="1" indent="-228600">
              <a:buAutoNum type="alphaLcPeriod"/>
            </a:pPr>
            <a:r>
              <a:rPr lang="en" sz="1600" dirty="0"/>
              <a:t>Configuration file defines DNN architecture</a:t>
            </a:r>
          </a:p>
          <a:p>
            <a:pPr marL="914400" lvl="1" indent="-228600">
              <a:buAutoNum type="alphaLcPeriod"/>
            </a:pPr>
            <a:r>
              <a:rPr lang="en" sz="1600" dirty="0"/>
              <a:t>Not flexible enough for researchers</a:t>
            </a:r>
          </a:p>
          <a:p>
            <a:pPr marL="460375" indent="-223838">
              <a:buAutoNum type="arabicPeriod"/>
            </a:pPr>
            <a:r>
              <a:rPr lang="en" sz="1800" dirty="0"/>
              <a:t>Refining Algorithms</a:t>
            </a:r>
          </a:p>
          <a:p>
            <a:pPr marL="914400" lvl="1" indent="-228600">
              <a:buFont typeface="Arial" panose="020B0604020202020204" pitchFamily="34" charset="0"/>
              <a:buAutoNum type="alphaLcPeriod"/>
            </a:pPr>
            <a:r>
              <a:rPr lang="en" sz="1600" dirty="0"/>
              <a:t>SGD is the heart of the training -- finalized in the parameter server</a:t>
            </a:r>
          </a:p>
          <a:p>
            <a:pPr marL="914400" lvl="1" indent="-228600">
              <a:buFont typeface="Arial" panose="020B0604020202020204" pitchFamily="34" charset="0"/>
              <a:buAutoNum type="alphaLcPeriod"/>
            </a:pPr>
            <a:r>
              <a:rPr lang="en" sz="1600" dirty="0"/>
              <a:t>Need atomicity for some techniques -- get/put interface cannot accommodate</a:t>
            </a:r>
          </a:p>
          <a:p>
            <a:pPr marL="457200" indent="-228600">
              <a:buAutoNum type="arabicPeriod"/>
            </a:pPr>
            <a:r>
              <a:rPr lang="en" sz="1800" dirty="0"/>
              <a:t>Supporting new algorithms</a:t>
            </a:r>
          </a:p>
          <a:p>
            <a:pPr marL="914400" lvl="1" indent="-228600">
              <a:buFont typeface="Arial" panose="020B0604020202020204" pitchFamily="34" charset="0"/>
              <a:buAutoNum type="alphaLcPeriod"/>
            </a:pPr>
            <a:r>
              <a:rPr lang="en" sz="1600" dirty="0"/>
              <a:t>If it doesn’t conform to feed-forward, it doesn’t map well to </a:t>
            </a:r>
            <a:r>
              <a:rPr lang="en" sz="1600" dirty="0" err="1"/>
              <a:t>DistBelief</a:t>
            </a:r>
            <a:r>
              <a:rPr lang="en" sz="1600" dirty="0"/>
              <a:t> (EM, RF, RL, </a:t>
            </a:r>
            <a:r>
              <a:rPr lang="en" sz="1600" dirty="0" err="1"/>
              <a:t>AdvMl</a:t>
            </a:r>
            <a:r>
              <a:rPr lang="en" sz="1600" dirty="0"/>
              <a:t>)</a:t>
            </a:r>
          </a:p>
          <a:p>
            <a:pPr marL="457200" indent="-228600">
              <a:buAutoNum type="arabicPeriod"/>
            </a:pPr>
            <a:r>
              <a:rPr lang="en" sz="1800" dirty="0"/>
              <a:t>Scaling down to other environments</a:t>
            </a:r>
          </a:p>
          <a:p>
            <a:pPr marL="914400" lvl="1" indent="-228600">
              <a:buFont typeface="Arial" panose="020B0604020202020204" pitchFamily="34" charset="0"/>
              <a:buAutoNum type="alphaLcPeriod"/>
            </a:pPr>
            <a:r>
              <a:rPr lang="en" sz="1600" dirty="0"/>
              <a:t>Designed to run on distributed cluster of multi-cores</a:t>
            </a:r>
          </a:p>
          <a:p>
            <a:pPr marL="914400" lvl="1" indent="-228600">
              <a:buFont typeface="Arial" panose="020B0604020202020204" pitchFamily="34" charset="0"/>
              <a:buAutoNum type="alphaLcPeriod"/>
            </a:pPr>
            <a:r>
              <a:rPr lang="en" sz="1600" dirty="0"/>
              <a:t>Augmented for GPGPU support for Conv NN	</a:t>
            </a:r>
          </a:p>
          <a:p>
            <a:pPr>
              <a:buNone/>
            </a:pPr>
            <a:endParaRPr sz="1800" dirty="0"/>
          </a:p>
          <a:p>
            <a:pPr>
              <a:buNone/>
            </a:pPr>
            <a:endParaRPr sz="1800" dirty="0"/>
          </a:p>
        </p:txBody>
      </p:sp>
      <p:sp>
        <p:nvSpPr>
          <p:cNvPr id="281" name="Shape 281"/>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64</a:t>
            </a:fld>
            <a:endParaRPr lang="en"/>
          </a:p>
        </p:txBody>
      </p:sp>
    </p:spTree>
    <p:extLst>
      <p:ext uri="{BB962C8B-B14F-4D97-AF65-F5344CB8AC3E}">
        <p14:creationId xmlns:p14="http://schemas.microsoft.com/office/powerpoint/2010/main" val="672030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prstGeom prst="rect">
            <a:avLst/>
          </a:prstGeom>
        </p:spPr>
        <p:txBody>
          <a:bodyPr vert="horz" lIns="91425" tIns="91425" rIns="91425" bIns="91425" rtlCol="0" anchor="t" anchorCtr="0">
            <a:noAutofit/>
          </a:bodyPr>
          <a:lstStyle/>
          <a:p>
            <a:r>
              <a:rPr lang="en" b="1"/>
              <a:t>TensorFlow:</a:t>
            </a:r>
            <a:r>
              <a:rPr lang="en"/>
              <a:t> Solution Strategy</a:t>
            </a:r>
          </a:p>
        </p:txBody>
      </p:sp>
      <p:sp>
        <p:nvSpPr>
          <p:cNvPr id="308" name="Shape 308"/>
          <p:cNvSpPr txBox="1">
            <a:spLocks noGrp="1"/>
          </p:cNvSpPr>
          <p:nvPr>
            <p:ph idx="1"/>
          </p:nvPr>
        </p:nvSpPr>
        <p:spPr>
          <a:prstGeom prst="rect">
            <a:avLst/>
          </a:prstGeom>
        </p:spPr>
        <p:txBody>
          <a:bodyPr vert="horz" lIns="91425" tIns="91425" rIns="91425" bIns="91425" rtlCol="0" anchor="t" anchorCtr="0">
            <a:noAutofit/>
          </a:bodyPr>
          <a:lstStyle/>
          <a:p>
            <a:pPr marL="457200" indent="-228600">
              <a:buAutoNum type="arabicPeriod"/>
            </a:pPr>
            <a:r>
              <a:rPr lang="en" sz="2000" dirty="0"/>
              <a:t>Execution Flexibility via </a:t>
            </a:r>
            <a:r>
              <a:rPr lang="en" sz="2000" dirty="0" err="1"/>
              <a:t>DataFlow</a:t>
            </a:r>
            <a:r>
              <a:rPr lang="en" sz="2000" dirty="0"/>
              <a:t> abstraction</a:t>
            </a:r>
          </a:p>
          <a:p>
            <a:pPr marL="914400" lvl="1" indent="-228600">
              <a:buAutoNum type="alphaLcPeriod"/>
            </a:pPr>
            <a:r>
              <a:rPr lang="en" sz="1800" dirty="0"/>
              <a:t>Makes it easy to extract the parallelism</a:t>
            </a:r>
          </a:p>
          <a:p>
            <a:pPr marL="457200" indent="-228600">
              <a:buAutoNum type="arabicPeriod"/>
            </a:pPr>
            <a:r>
              <a:rPr lang="en" sz="2000" dirty="0"/>
              <a:t>Provides DFGs for primitive operators</a:t>
            </a:r>
          </a:p>
          <a:p>
            <a:pPr marL="914400" lvl="1" indent="-228600">
              <a:buAutoNum type="alphaLcPeriod"/>
            </a:pPr>
            <a:r>
              <a:rPr lang="en" sz="1800" dirty="0" err="1"/>
              <a:t>Softmax</a:t>
            </a:r>
            <a:r>
              <a:rPr lang="en" sz="1800" dirty="0"/>
              <a:t>, convolution, MM, …</a:t>
            </a:r>
          </a:p>
          <a:p>
            <a:pPr marL="914400" lvl="1" indent="-228600">
              <a:buAutoNum type="alphaLcPeriod"/>
            </a:pPr>
            <a:r>
              <a:rPr lang="en" sz="1800" dirty="0"/>
              <a:t>Makes it easy to experiment with novel layers</a:t>
            </a:r>
          </a:p>
          <a:p>
            <a:pPr marL="914400" lvl="1" indent="-228600">
              <a:buAutoNum type="alphaLcPeriod"/>
            </a:pPr>
            <a:r>
              <a:rPr lang="en" sz="1800" dirty="0"/>
              <a:t>Automatic gradient calculation</a:t>
            </a:r>
          </a:p>
          <a:p>
            <a:pPr marL="457200" indent="-228600">
              <a:buAutoNum type="arabicPeriod"/>
            </a:pPr>
            <a:r>
              <a:rPr lang="en" sz="2000" dirty="0"/>
              <a:t>Deferred execution</a:t>
            </a:r>
          </a:p>
          <a:p>
            <a:pPr marL="914400" lvl="1" indent="-228600">
              <a:buAutoNum type="alphaLcPeriod"/>
            </a:pPr>
            <a:r>
              <a:rPr lang="en" sz="1800" dirty="0"/>
              <a:t>Offload the larger chunks where possible...</a:t>
            </a:r>
          </a:p>
          <a:p>
            <a:pPr marL="457200" indent="-228600">
              <a:buAutoNum type="arabicPeriod"/>
            </a:pPr>
            <a:r>
              <a:rPr lang="en" sz="2000" dirty="0"/>
              <a:t>Common Abstraction for Accelerators</a:t>
            </a:r>
          </a:p>
          <a:p>
            <a:pPr marL="914400" lvl="1" indent="-228600">
              <a:buAutoNum type="alphaLcPeriod"/>
            </a:pPr>
            <a:r>
              <a:rPr lang="en" sz="1800" dirty="0"/>
              <a:t>Easy to integrate new accelerators into the fold</a:t>
            </a:r>
          </a:p>
          <a:p>
            <a:pPr marL="914400" lvl="1" indent="-228600">
              <a:buAutoNum type="alphaLcPeriod"/>
            </a:pPr>
            <a:r>
              <a:rPr lang="en" sz="1800" dirty="0"/>
              <a:t>The operators are specialized for different devices</a:t>
            </a:r>
          </a:p>
          <a:p>
            <a:pPr marL="457200" indent="-228600">
              <a:buAutoNum type="arabicPeriod"/>
            </a:pPr>
            <a:r>
              <a:rPr lang="en" sz="2000" dirty="0"/>
              <a:t>Common data primitive : </a:t>
            </a:r>
            <a:r>
              <a:rPr lang="en" sz="2000" b="1" dirty="0"/>
              <a:t>Tensor</a:t>
            </a:r>
          </a:p>
        </p:txBody>
      </p:sp>
      <p:sp>
        <p:nvSpPr>
          <p:cNvPr id="310" name="Shape 31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65</a:t>
            </a:fld>
            <a:endParaRPr lang="en"/>
          </a:p>
        </p:txBody>
      </p:sp>
      <p:pic>
        <p:nvPicPr>
          <p:cNvPr id="309" name="Shape 309"/>
          <p:cNvPicPr preferRelativeResize="0"/>
          <p:nvPr/>
        </p:nvPicPr>
        <p:blipFill>
          <a:blip r:embed="rId3">
            <a:alphaModFix/>
          </a:blip>
          <a:stretch>
            <a:fillRect/>
          </a:stretch>
        </p:blipFill>
        <p:spPr>
          <a:xfrm>
            <a:off x="7658928" y="1155861"/>
            <a:ext cx="1234551" cy="1897485"/>
          </a:xfrm>
          <a:prstGeom prst="rect">
            <a:avLst/>
          </a:prstGeom>
          <a:noFill/>
          <a:ln>
            <a:noFill/>
          </a:ln>
        </p:spPr>
      </p:pic>
    </p:spTree>
    <p:extLst>
      <p:ext uri="{BB962C8B-B14F-4D97-AF65-F5344CB8AC3E}">
        <p14:creationId xmlns:p14="http://schemas.microsoft.com/office/powerpoint/2010/main" val="3336944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BDFC-71AD-D549-B11E-ED41513C26AB}"/>
              </a:ext>
            </a:extLst>
          </p:cNvPr>
          <p:cNvSpPr>
            <a:spLocks noGrp="1"/>
          </p:cNvSpPr>
          <p:nvPr>
            <p:ph type="title"/>
          </p:nvPr>
        </p:nvSpPr>
        <p:spPr/>
        <p:txBody>
          <a:bodyPr/>
          <a:lstStyle/>
          <a:p>
            <a:r>
              <a:rPr lang="en-US" dirty="0"/>
              <a:t>TensorFlow API Example</a:t>
            </a:r>
          </a:p>
        </p:txBody>
      </p:sp>
      <p:sp>
        <p:nvSpPr>
          <p:cNvPr id="3" name="Slide Number Placeholder 2">
            <a:extLst>
              <a:ext uri="{FF2B5EF4-FFF2-40B4-BE49-F238E27FC236}">
                <a16:creationId xmlns:a16="http://schemas.microsoft.com/office/drawing/2014/main" id="{D6FD08F3-9620-A44C-AFC3-56E46E3E88B0}"/>
              </a:ext>
            </a:extLst>
          </p:cNvPr>
          <p:cNvSpPr>
            <a:spLocks noGrp="1"/>
          </p:cNvSpPr>
          <p:nvPr>
            <p:ph type="sldNum" sz="quarter" idx="12"/>
          </p:nvPr>
        </p:nvSpPr>
        <p:spPr/>
        <p:txBody>
          <a:bodyPr/>
          <a:lstStyle/>
          <a:p>
            <a:fld id="{5E6A3C3A-A029-4573-BC04-5DA27903A743}" type="slidenum">
              <a:rPr lang="en-US" smtClean="0"/>
              <a:t>66</a:t>
            </a:fld>
            <a:endParaRPr lang="en-US"/>
          </a:p>
        </p:txBody>
      </p:sp>
      <p:pic>
        <p:nvPicPr>
          <p:cNvPr id="4" name="Picture 3">
            <a:extLst>
              <a:ext uri="{FF2B5EF4-FFF2-40B4-BE49-F238E27FC236}">
                <a16:creationId xmlns:a16="http://schemas.microsoft.com/office/drawing/2014/main" id="{3CD148BE-8F44-1945-B569-493FF45764C8}"/>
              </a:ext>
            </a:extLst>
          </p:cNvPr>
          <p:cNvPicPr>
            <a:picLocks noChangeAspect="1"/>
          </p:cNvPicPr>
          <p:nvPr/>
        </p:nvPicPr>
        <p:blipFill>
          <a:blip r:embed="rId2"/>
          <a:stretch>
            <a:fillRect/>
          </a:stretch>
        </p:blipFill>
        <p:spPr>
          <a:xfrm>
            <a:off x="563671" y="1168171"/>
            <a:ext cx="7465512" cy="4280923"/>
          </a:xfrm>
          <a:prstGeom prst="rect">
            <a:avLst/>
          </a:prstGeom>
        </p:spPr>
      </p:pic>
    </p:spTree>
    <p:extLst>
      <p:ext uri="{BB962C8B-B14F-4D97-AF65-F5344CB8AC3E}">
        <p14:creationId xmlns:p14="http://schemas.microsoft.com/office/powerpoint/2010/main" val="1295798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DDE2B990-C61C-EA42-8D2D-8B496AEDC954}"/>
              </a:ext>
            </a:extLst>
          </p:cNvPr>
          <p:cNvSpPr>
            <a:spLocks noGrp="1"/>
          </p:cNvSpPr>
          <p:nvPr>
            <p:ph type="title"/>
          </p:nvPr>
        </p:nvSpPr>
        <p:spPr/>
        <p:txBody>
          <a:bodyPr/>
          <a:lstStyle/>
          <a:p>
            <a:r>
              <a:rPr lang="en-US" dirty="0"/>
              <a:t>TensorFlow Implementation</a:t>
            </a:r>
          </a:p>
        </p:txBody>
      </p:sp>
      <p:sp>
        <p:nvSpPr>
          <p:cNvPr id="318" name="Shape 318"/>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67</a:t>
            </a:fld>
            <a:endParaRPr lang="en"/>
          </a:p>
        </p:txBody>
      </p:sp>
      <p:pic>
        <p:nvPicPr>
          <p:cNvPr id="317" name="Shape 317"/>
          <p:cNvPicPr preferRelativeResize="0"/>
          <p:nvPr/>
        </p:nvPicPr>
        <p:blipFill>
          <a:blip r:embed="rId3">
            <a:alphaModFix/>
          </a:blip>
          <a:stretch>
            <a:fillRect/>
          </a:stretch>
        </p:blipFill>
        <p:spPr>
          <a:xfrm>
            <a:off x="1845683" y="1196450"/>
            <a:ext cx="4316913" cy="3782599"/>
          </a:xfrm>
          <a:prstGeom prst="rect">
            <a:avLst/>
          </a:prstGeom>
          <a:noFill/>
          <a:ln>
            <a:noFill/>
          </a:ln>
        </p:spPr>
      </p:pic>
    </p:spTree>
    <p:extLst>
      <p:ext uri="{BB962C8B-B14F-4D97-AF65-F5344CB8AC3E}">
        <p14:creationId xmlns:p14="http://schemas.microsoft.com/office/powerpoint/2010/main" val="2118302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prstGeom prst="rect">
            <a:avLst/>
          </a:prstGeom>
        </p:spPr>
        <p:txBody>
          <a:bodyPr vert="horz" lIns="91425" tIns="91425" rIns="91425" bIns="91425" rtlCol="0" anchor="t" anchorCtr="0">
            <a:noAutofit/>
          </a:bodyPr>
          <a:lstStyle/>
          <a:p>
            <a:r>
              <a:rPr lang="en"/>
              <a:t>Execution Model</a:t>
            </a:r>
          </a:p>
        </p:txBody>
      </p:sp>
      <p:sp>
        <p:nvSpPr>
          <p:cNvPr id="330" name="Shape 330"/>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400" dirty="0"/>
              <a:t>Single DFG represents all computation and state for ML algorithm</a:t>
            </a:r>
          </a:p>
          <a:p>
            <a:pPr marL="914400" lvl="1" indent="-228600"/>
            <a:r>
              <a:rPr lang="en" sz="2000" dirty="0"/>
              <a:t>Input preprocessing, mathematical operators,  parameters, parameter update rules</a:t>
            </a:r>
          </a:p>
          <a:p>
            <a:pPr marL="914400" lvl="1" indent="-228600"/>
            <a:r>
              <a:rPr lang="en" sz="2000" dirty="0"/>
              <a:t>Communication explicit, simplifying scheduling and partitioning</a:t>
            </a:r>
          </a:p>
          <a:p>
            <a:pPr>
              <a:buNone/>
            </a:pPr>
            <a:endParaRPr sz="2400" dirty="0"/>
          </a:p>
        </p:txBody>
      </p:sp>
      <p:sp>
        <p:nvSpPr>
          <p:cNvPr id="332" name="Shape 332"/>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68</a:t>
            </a:fld>
            <a:endParaRPr lang="en"/>
          </a:p>
        </p:txBody>
      </p:sp>
      <p:pic>
        <p:nvPicPr>
          <p:cNvPr id="331" name="Shape 331"/>
          <p:cNvPicPr preferRelativeResize="0"/>
          <p:nvPr/>
        </p:nvPicPr>
        <p:blipFill>
          <a:blip r:embed="rId3">
            <a:alphaModFix/>
          </a:blip>
          <a:stretch>
            <a:fillRect/>
          </a:stretch>
        </p:blipFill>
        <p:spPr>
          <a:xfrm>
            <a:off x="260537" y="3330175"/>
            <a:ext cx="8622924" cy="1856224"/>
          </a:xfrm>
          <a:prstGeom prst="rect">
            <a:avLst/>
          </a:prstGeom>
          <a:noFill/>
          <a:ln>
            <a:noFill/>
          </a:ln>
        </p:spPr>
      </p:pic>
    </p:spTree>
    <p:extLst>
      <p:ext uri="{BB962C8B-B14F-4D97-AF65-F5344CB8AC3E}">
        <p14:creationId xmlns:p14="http://schemas.microsoft.com/office/powerpoint/2010/main" val="1464107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prstGeom prst="rect">
            <a:avLst/>
          </a:prstGeom>
        </p:spPr>
        <p:txBody>
          <a:bodyPr vert="horz" lIns="91425" tIns="91425" rIns="91425" bIns="91425" rtlCol="0" anchor="t" anchorCtr="0">
            <a:noAutofit/>
          </a:bodyPr>
          <a:lstStyle/>
          <a:p>
            <a:r>
              <a:rPr lang="en"/>
              <a:t>Computation is a DFG</a:t>
            </a:r>
          </a:p>
        </p:txBody>
      </p:sp>
      <p:sp>
        <p:nvSpPr>
          <p:cNvPr id="340" name="Shape 34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69</a:t>
            </a:fld>
            <a:endParaRPr lang="en"/>
          </a:p>
        </p:txBody>
      </p:sp>
      <p:pic>
        <p:nvPicPr>
          <p:cNvPr id="338" name="Shape 338"/>
          <p:cNvPicPr preferRelativeResize="0"/>
          <p:nvPr/>
        </p:nvPicPr>
        <p:blipFill>
          <a:blip r:embed="rId3">
            <a:alphaModFix/>
          </a:blip>
          <a:stretch>
            <a:fillRect/>
          </a:stretch>
        </p:blipFill>
        <p:spPr>
          <a:xfrm>
            <a:off x="152401" y="1455876"/>
            <a:ext cx="8839203" cy="3408251"/>
          </a:xfrm>
          <a:prstGeom prst="rect">
            <a:avLst/>
          </a:prstGeom>
          <a:noFill/>
          <a:ln>
            <a:noFill/>
          </a:ln>
        </p:spPr>
      </p:pic>
      <p:sp>
        <p:nvSpPr>
          <p:cNvPr id="339" name="Shape 339"/>
          <p:cNvSpPr/>
          <p:nvPr/>
        </p:nvSpPr>
        <p:spPr>
          <a:xfrm>
            <a:off x="8068200" y="4538375"/>
            <a:ext cx="1075800" cy="4539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268522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nSpc>
                <a:spcPct val="80000"/>
              </a:lnSpc>
            </a:pPr>
            <a:r>
              <a:rPr lang="en-US" b="1" dirty="0">
                <a:cs typeface="Charter Black"/>
              </a:rPr>
              <a:t>Unify memory and storage</a:t>
            </a:r>
          </a:p>
        </p:txBody>
      </p:sp>
      <p:sp>
        <p:nvSpPr>
          <p:cNvPr id="3" name="Content Placeholder 2"/>
          <p:cNvSpPr>
            <a:spLocks noGrp="1"/>
          </p:cNvSpPr>
          <p:nvPr>
            <p:ph idx="1"/>
          </p:nvPr>
        </p:nvSpPr>
        <p:spPr/>
        <p:txBody>
          <a:bodyPr>
            <a:normAutofit/>
          </a:bodyPr>
          <a:lstStyle/>
          <a:p>
            <a:pPr>
              <a:lnSpc>
                <a:spcPct val="70000"/>
              </a:lnSpc>
            </a:pPr>
            <a:r>
              <a:rPr lang="en-US" dirty="0"/>
              <a:t>Opportunity to update data </a:t>
            </a:r>
            <a:r>
              <a:rPr lang="en-US" b="1" i="1" dirty="0">
                <a:solidFill>
                  <a:srgbClr val="FF0000"/>
                </a:solidFill>
              </a:rPr>
              <a:t>in-place </a:t>
            </a:r>
            <a:r>
              <a:rPr lang="en-US" dirty="0"/>
              <a:t>in memory with Ld/St interface</a:t>
            </a:r>
          </a:p>
          <a:p>
            <a:pPr>
              <a:lnSpc>
                <a:spcPct val="70000"/>
              </a:lnSpc>
            </a:pPr>
            <a:endParaRPr lang="en-US" dirty="0"/>
          </a:p>
          <a:p>
            <a:pPr>
              <a:lnSpc>
                <a:spcPct val="70000"/>
              </a:lnSpc>
            </a:pPr>
            <a:endParaRPr lang="en-US" dirty="0"/>
          </a:p>
          <a:p>
            <a:pPr>
              <a:lnSpc>
                <a:spcPct val="70000"/>
              </a:lnSpc>
            </a:pPr>
            <a:r>
              <a:rPr lang="en-US" dirty="0"/>
              <a:t>Do not need to </a:t>
            </a:r>
            <a:r>
              <a:rPr lang="en-US" b="1" i="1" dirty="0">
                <a:solidFill>
                  <a:srgbClr val="FF0000"/>
                </a:solidFill>
              </a:rPr>
              <a:t>move</a:t>
            </a:r>
            <a:r>
              <a:rPr lang="en-US" dirty="0"/>
              <a:t> data from disk to memory, </a:t>
            </a:r>
            <a:r>
              <a:rPr lang="en-US" b="1" i="1" dirty="0">
                <a:solidFill>
                  <a:srgbClr val="FF0000"/>
                </a:solidFill>
              </a:rPr>
              <a:t>translate</a:t>
            </a:r>
            <a:r>
              <a:rPr lang="en-US" dirty="0"/>
              <a:t> file to data structure and </a:t>
            </a:r>
            <a:r>
              <a:rPr lang="en-US" b="1" i="1" dirty="0">
                <a:solidFill>
                  <a:srgbClr val="FF0000"/>
                </a:solidFill>
              </a:rPr>
              <a:t>transfer</a:t>
            </a:r>
            <a:r>
              <a:rPr lang="en-US" dirty="0"/>
              <a:t> to disk again</a:t>
            </a:r>
          </a:p>
          <a:p>
            <a:pPr lvl="1">
              <a:lnSpc>
                <a:spcPct val="70000"/>
              </a:lnSpc>
            </a:pPr>
            <a:r>
              <a:rPr lang="en-US" dirty="0"/>
              <a:t>Eliminates wasted work to locate, transfer, and translate data</a:t>
            </a:r>
          </a:p>
          <a:p>
            <a:pPr lvl="1">
              <a:lnSpc>
                <a:spcPct val="70000"/>
              </a:lnSpc>
            </a:pPr>
            <a:r>
              <a:rPr lang="en-US" dirty="0"/>
              <a:t>Improves both energy and performance</a:t>
            </a:r>
          </a:p>
          <a:p>
            <a:pPr lvl="1">
              <a:lnSpc>
                <a:spcPct val="70000"/>
              </a:lnSpc>
            </a:pPr>
            <a:r>
              <a:rPr lang="en-US" dirty="0"/>
              <a:t>Simplifies programming model as well </a:t>
            </a:r>
          </a:p>
          <a:p>
            <a:endParaRPr lang="en-US" dirty="0"/>
          </a:p>
        </p:txBody>
      </p:sp>
      <p:sp>
        <p:nvSpPr>
          <p:cNvPr id="4" name="Slide Number Placeholder 3"/>
          <p:cNvSpPr>
            <a:spLocks noGrp="1"/>
          </p:cNvSpPr>
          <p:nvPr>
            <p:ph type="sldNum" sz="quarter" idx="12"/>
          </p:nvPr>
        </p:nvSpPr>
        <p:spPr/>
        <p:txBody>
          <a:bodyPr/>
          <a:lstStyle/>
          <a:p>
            <a:fld id="{B214129B-1065-CF48-BC17-FABE13E4D917}" type="slidenum">
              <a:rPr lang="en-US" smtClean="0"/>
              <a:t>7</a:t>
            </a:fld>
            <a:endParaRPr lang="en-US" dirty="0"/>
          </a:p>
        </p:txBody>
      </p:sp>
    </p:spTree>
    <p:extLst>
      <p:ext uri="{BB962C8B-B14F-4D97-AF65-F5344CB8AC3E}">
        <p14:creationId xmlns:p14="http://schemas.microsoft.com/office/powerpoint/2010/main" val="7777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prstGeom prst="rect">
            <a:avLst/>
          </a:prstGeom>
        </p:spPr>
        <p:txBody>
          <a:bodyPr vert="horz" lIns="91425" tIns="91425" rIns="91425" bIns="91425" rtlCol="0" anchor="t" anchorCtr="0">
            <a:noAutofit/>
          </a:bodyPr>
          <a:lstStyle/>
          <a:p>
            <a:r>
              <a:rPr lang="en"/>
              <a:t>Execution Model</a:t>
            </a:r>
          </a:p>
        </p:txBody>
      </p:sp>
      <p:sp>
        <p:nvSpPr>
          <p:cNvPr id="346" name="Shape 346"/>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000" dirty="0"/>
              <a:t>Single DFG represents all computation and state for ML algorithm</a:t>
            </a:r>
          </a:p>
          <a:p>
            <a:pPr marL="914400" lvl="1" indent="-228600"/>
            <a:r>
              <a:rPr lang="en" sz="1800" dirty="0"/>
              <a:t>Input preprocessing, mathematical operators, parameters, parameter update rules</a:t>
            </a:r>
          </a:p>
          <a:p>
            <a:pPr marL="914400" lvl="1" indent="-228600"/>
            <a:r>
              <a:rPr lang="en" sz="1800" dirty="0"/>
              <a:t>Communication explicit, simplifying scheduling and partitioning</a:t>
            </a:r>
          </a:p>
          <a:p>
            <a:pPr marL="457200" indent="-228600"/>
            <a:r>
              <a:rPr lang="en" sz="2000" dirty="0"/>
              <a:t> Differences with existing DF systems:</a:t>
            </a:r>
          </a:p>
          <a:p>
            <a:pPr marL="914400" lvl="1" indent="-228600"/>
            <a:r>
              <a:rPr lang="en" sz="1800" dirty="0"/>
              <a:t>Concurrent execution on overlapping subgraphs supported</a:t>
            </a:r>
          </a:p>
          <a:p>
            <a:pPr marL="914400" lvl="1" indent="-228600"/>
            <a:r>
              <a:rPr lang="en" sz="1800" dirty="0"/>
              <a:t>Individual vertices contain sharable, mutable state</a:t>
            </a:r>
          </a:p>
        </p:txBody>
      </p:sp>
      <p:sp>
        <p:nvSpPr>
          <p:cNvPr id="349" name="Shape 349"/>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70</a:t>
            </a:fld>
            <a:endParaRPr lang="en"/>
          </a:p>
        </p:txBody>
      </p:sp>
      <p:pic>
        <p:nvPicPr>
          <p:cNvPr id="347" name="Shape 347"/>
          <p:cNvPicPr preferRelativeResize="0"/>
          <p:nvPr/>
        </p:nvPicPr>
        <p:blipFill>
          <a:blip r:embed="rId3">
            <a:alphaModFix/>
          </a:blip>
          <a:stretch>
            <a:fillRect/>
          </a:stretch>
        </p:blipFill>
        <p:spPr>
          <a:xfrm>
            <a:off x="882190" y="3488470"/>
            <a:ext cx="6243899" cy="1960624"/>
          </a:xfrm>
          <a:prstGeom prst="rect">
            <a:avLst/>
          </a:prstGeom>
          <a:noFill/>
          <a:ln>
            <a:noFill/>
          </a:ln>
        </p:spPr>
      </p:pic>
      <p:sp>
        <p:nvSpPr>
          <p:cNvPr id="348" name="Shape 348"/>
          <p:cNvSpPr/>
          <p:nvPr/>
        </p:nvSpPr>
        <p:spPr>
          <a:xfrm>
            <a:off x="6757100" y="4837816"/>
            <a:ext cx="1075800" cy="4539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616776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p:txBody>
          <a:bodyPr/>
          <a:lstStyle/>
          <a:p>
            <a:r>
              <a:rPr lang="en"/>
              <a:t>Communication is explicit...</a:t>
            </a:r>
          </a:p>
        </p:txBody>
      </p:sp>
      <p:sp>
        <p:nvSpPr>
          <p:cNvPr id="5" name="Content Placeholder 4">
            <a:extLst>
              <a:ext uri="{FF2B5EF4-FFF2-40B4-BE49-F238E27FC236}">
                <a16:creationId xmlns:a16="http://schemas.microsoft.com/office/drawing/2014/main" id="{CB34F8E8-0D71-8843-9BDC-914F7488A83B}"/>
              </a:ext>
            </a:extLst>
          </p:cNvPr>
          <p:cNvSpPr>
            <a:spLocks noGrp="1"/>
          </p:cNvSpPr>
          <p:nvPr>
            <p:ph idx="1"/>
          </p:nvPr>
        </p:nvSpPr>
        <p:spPr>
          <a:xfrm>
            <a:off x="107207" y="959224"/>
            <a:ext cx="8929217" cy="635415"/>
          </a:xfrm>
        </p:spPr>
        <p:txBody>
          <a:bodyPr/>
          <a:lstStyle/>
          <a:p>
            <a:r>
              <a:rPr lang="en-US" dirty="0"/>
              <a:t>TensorFlow handles the glue</a:t>
            </a:r>
          </a:p>
        </p:txBody>
      </p:sp>
      <p:sp>
        <p:nvSpPr>
          <p:cNvPr id="374" name="Shape 374"/>
          <p:cNvSpPr txBox="1">
            <a:spLocks noGrp="1"/>
          </p:cNvSpPr>
          <p:nvPr>
            <p:ph type="sldNum" sz="quarter" idx="12"/>
          </p:nvPr>
        </p:nvSpPr>
        <p:spPr/>
        <p:txBody>
          <a:bodyPr/>
          <a:lstStyle/>
          <a:p>
            <a:fld id="{00000000-1234-1234-1234-123412341234}" type="slidenum">
              <a:rPr lang="en" smtClean="0"/>
              <a:pPr/>
              <a:t>71</a:t>
            </a:fld>
            <a:endParaRPr lang="en"/>
          </a:p>
        </p:txBody>
      </p:sp>
      <p:pic>
        <p:nvPicPr>
          <p:cNvPr id="372" name="Shape 372"/>
          <p:cNvPicPr preferRelativeResize="0"/>
          <p:nvPr/>
        </p:nvPicPr>
        <p:blipFill>
          <a:blip r:embed="rId3">
            <a:alphaModFix/>
          </a:blip>
          <a:stretch>
            <a:fillRect/>
          </a:stretch>
        </p:blipFill>
        <p:spPr>
          <a:xfrm>
            <a:off x="0" y="1736102"/>
            <a:ext cx="9143998" cy="3419394"/>
          </a:xfrm>
          <a:prstGeom prst="rect">
            <a:avLst/>
          </a:prstGeom>
          <a:noFill/>
          <a:ln>
            <a:noFill/>
          </a:ln>
        </p:spPr>
      </p:pic>
      <p:sp>
        <p:nvSpPr>
          <p:cNvPr id="373" name="Shape 373"/>
          <p:cNvSpPr/>
          <p:nvPr/>
        </p:nvSpPr>
        <p:spPr>
          <a:xfrm>
            <a:off x="0" y="4471150"/>
            <a:ext cx="9144000" cy="684300"/>
          </a:xfrm>
          <a:prstGeom prst="rect">
            <a:avLst/>
          </a:prstGeom>
          <a:solidFill>
            <a:schemeClr val="lt1"/>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endParaRPr/>
          </a:p>
        </p:txBody>
      </p:sp>
      <p:pic>
        <p:nvPicPr>
          <p:cNvPr id="10" name="Shape 381">
            <a:extLst>
              <a:ext uri="{FF2B5EF4-FFF2-40B4-BE49-F238E27FC236}">
                <a16:creationId xmlns:a16="http://schemas.microsoft.com/office/drawing/2014/main" id="{DAF40B83-456B-6148-86F1-392700903D63}"/>
              </a:ext>
            </a:extLst>
          </p:cNvPr>
          <p:cNvPicPr preferRelativeResize="0"/>
          <p:nvPr/>
        </p:nvPicPr>
        <p:blipFill>
          <a:blip r:embed="rId4">
            <a:alphaModFix/>
          </a:blip>
          <a:stretch>
            <a:fillRect/>
          </a:stretch>
        </p:blipFill>
        <p:spPr>
          <a:xfrm>
            <a:off x="2" y="1884632"/>
            <a:ext cx="9143998" cy="2586472"/>
          </a:xfrm>
          <a:prstGeom prst="rect">
            <a:avLst/>
          </a:prstGeom>
          <a:noFill/>
          <a:ln>
            <a:noFill/>
          </a:ln>
        </p:spPr>
      </p:pic>
    </p:spTree>
    <p:extLst>
      <p:ext uri="{BB962C8B-B14F-4D97-AF65-F5344CB8AC3E}">
        <p14:creationId xmlns:p14="http://schemas.microsoft.com/office/powerpoint/2010/main" val="41809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prstGeom prst="rect">
            <a:avLst/>
          </a:prstGeom>
        </p:spPr>
        <p:txBody>
          <a:bodyPr vert="horz" lIns="91425" tIns="91425" rIns="91425" bIns="91425" rtlCol="0" anchor="t" anchorCtr="0">
            <a:noAutofit/>
          </a:bodyPr>
          <a:lstStyle/>
          <a:p>
            <a:r>
              <a:rPr lang="en"/>
              <a:t>Fault Tolerance</a:t>
            </a:r>
          </a:p>
        </p:txBody>
      </p:sp>
      <p:sp>
        <p:nvSpPr>
          <p:cNvPr id="388" name="Shape 388"/>
          <p:cNvSpPr txBox="1">
            <a:spLocks noGrp="1"/>
          </p:cNvSpPr>
          <p:nvPr>
            <p:ph idx="1"/>
          </p:nvPr>
        </p:nvSpPr>
        <p:spPr>
          <a:prstGeom prst="rect">
            <a:avLst/>
          </a:prstGeom>
        </p:spPr>
        <p:txBody>
          <a:bodyPr vert="horz" lIns="91425" tIns="91425" rIns="91425" bIns="91425" rtlCol="0" anchor="t" anchorCtr="0">
            <a:noAutofit/>
          </a:bodyPr>
          <a:lstStyle/>
          <a:p>
            <a:pPr marL="457200" indent="-228600"/>
            <a:r>
              <a:rPr lang="en" sz="2000" dirty="0"/>
              <a:t>Days or many hours to train models -- fault tolerance is key</a:t>
            </a:r>
          </a:p>
          <a:p>
            <a:pPr marL="457200" indent="-228600"/>
            <a:r>
              <a:rPr lang="en" sz="2000" dirty="0"/>
              <a:t>Don’t need perfect </a:t>
            </a:r>
            <a:r>
              <a:rPr lang="en-US" sz="2000" dirty="0"/>
              <a:t>recovery</a:t>
            </a:r>
            <a:r>
              <a:rPr lang="en" sz="2000" dirty="0"/>
              <a:t> mechanisms</a:t>
            </a:r>
          </a:p>
          <a:p>
            <a:pPr marL="914400" lvl="1" indent="-228600"/>
            <a:r>
              <a:rPr lang="en" sz="1800" dirty="0"/>
              <a:t>Strong consistency is not needed for ML </a:t>
            </a:r>
          </a:p>
          <a:p>
            <a:pPr marL="457200" indent="-228600"/>
            <a:r>
              <a:rPr lang="en" sz="2000" dirty="0"/>
              <a:t>User-level checkpointing operations and client library for configuration</a:t>
            </a:r>
          </a:p>
          <a:p>
            <a:pPr marL="914400" lvl="1" indent="-228600"/>
            <a:r>
              <a:rPr lang="en" sz="1800" dirty="0"/>
              <a:t>SAVE/RESTORE</a:t>
            </a:r>
          </a:p>
        </p:txBody>
      </p:sp>
      <p:sp>
        <p:nvSpPr>
          <p:cNvPr id="390" name="Shape 390"/>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72</a:t>
            </a:fld>
            <a:endParaRPr lang="en"/>
          </a:p>
        </p:txBody>
      </p:sp>
      <p:pic>
        <p:nvPicPr>
          <p:cNvPr id="389" name="Shape 389"/>
          <p:cNvPicPr preferRelativeResize="0"/>
          <p:nvPr/>
        </p:nvPicPr>
        <p:blipFill>
          <a:blip r:embed="rId3">
            <a:alphaModFix/>
          </a:blip>
          <a:stretch>
            <a:fillRect/>
          </a:stretch>
        </p:blipFill>
        <p:spPr>
          <a:xfrm>
            <a:off x="260537" y="3330175"/>
            <a:ext cx="8622924" cy="1856224"/>
          </a:xfrm>
          <a:prstGeom prst="rect">
            <a:avLst/>
          </a:prstGeom>
          <a:noFill/>
          <a:ln>
            <a:noFill/>
          </a:ln>
        </p:spPr>
      </p:pic>
    </p:spTree>
    <p:extLst>
      <p:ext uri="{BB962C8B-B14F-4D97-AF65-F5344CB8AC3E}">
        <p14:creationId xmlns:p14="http://schemas.microsoft.com/office/powerpoint/2010/main" val="907544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prstGeom prst="rect">
            <a:avLst/>
          </a:prstGeom>
        </p:spPr>
        <p:txBody>
          <a:bodyPr vert="horz" lIns="91425" tIns="91425" rIns="91425" bIns="91425" rtlCol="0" anchor="t" anchorCtr="0">
            <a:noAutofit/>
          </a:bodyPr>
          <a:lstStyle/>
          <a:p>
            <a:r>
              <a:rPr lang="en"/>
              <a:t>Time-to-Quality vs Time-per-Update</a:t>
            </a:r>
          </a:p>
        </p:txBody>
      </p:sp>
      <p:sp>
        <p:nvSpPr>
          <p:cNvPr id="402" name="Shape 402"/>
          <p:cNvSpPr txBox="1">
            <a:spLocks noGrp="1"/>
          </p:cNvSpPr>
          <p:nvPr>
            <p:ph idx="1"/>
          </p:nvPr>
        </p:nvSpPr>
        <p:spPr>
          <a:xfrm>
            <a:off x="107207" y="871542"/>
            <a:ext cx="8929217" cy="4188245"/>
          </a:xfrm>
          <a:prstGeom prst="rect">
            <a:avLst/>
          </a:prstGeom>
        </p:spPr>
        <p:txBody>
          <a:bodyPr vert="horz" lIns="91425" tIns="91425" rIns="91425" bIns="91425" rtlCol="0" anchor="t" anchorCtr="0">
            <a:noAutofit/>
          </a:bodyPr>
          <a:lstStyle/>
          <a:p>
            <a:pPr marL="457200" indent="-228600"/>
            <a:r>
              <a:rPr lang="en" sz="2000" dirty="0"/>
              <a:t>Synchronous updates can be delayed by stragglers</a:t>
            </a:r>
          </a:p>
          <a:p>
            <a:pPr marL="457200" indent="-228600"/>
            <a:r>
              <a:rPr lang="en" sz="2000" dirty="0"/>
              <a:t>SGD found to be robust to asynchrony</a:t>
            </a:r>
          </a:p>
          <a:p>
            <a:pPr marL="914400" lvl="1" indent="-228600"/>
            <a:r>
              <a:rPr lang="en" sz="1800" dirty="0"/>
              <a:t>Asynchronous = better utilization...</a:t>
            </a:r>
          </a:p>
          <a:p>
            <a:pPr marL="914400" lvl="1" indent="-228600"/>
            <a:r>
              <a:rPr lang="en" sz="1800" dirty="0"/>
              <a:t>But with GPGPUs fewer machines needed, less coordination overhead</a:t>
            </a:r>
          </a:p>
          <a:p>
            <a:pPr marL="914400" lvl="1" indent="-228600"/>
            <a:r>
              <a:rPr lang="en" sz="1800" dirty="0"/>
              <a:t>Asynchronous operation can suffer from stale updates</a:t>
            </a:r>
          </a:p>
          <a:p>
            <a:pPr marL="457200" indent="-228600"/>
            <a:r>
              <a:rPr lang="en" sz="2000" dirty="0"/>
              <a:t>TensorFlow can handle </a:t>
            </a:r>
            <a:r>
              <a:rPr lang="en" sz="2000" dirty="0" err="1"/>
              <a:t>Asynch</a:t>
            </a:r>
            <a:r>
              <a:rPr lang="en" sz="2000" dirty="0"/>
              <a:t> or Synch updates...</a:t>
            </a:r>
          </a:p>
          <a:p>
            <a:pPr marL="914400" lvl="1" indent="-228600"/>
            <a:r>
              <a:rPr lang="en" sz="1800" dirty="0"/>
              <a:t>Also, synchronous </a:t>
            </a:r>
            <a:r>
              <a:rPr lang="en" sz="1800" b="1" dirty="0"/>
              <a:t>+ backup workers</a:t>
            </a:r>
          </a:p>
          <a:p>
            <a:pPr marL="914400" lvl="1" indent="-228600"/>
            <a:r>
              <a:rPr lang="en" sz="1800" b="1" dirty="0"/>
              <a:t>Idea: </a:t>
            </a:r>
            <a:r>
              <a:rPr lang="en" sz="1800" dirty="0"/>
              <a:t>have K backup workers and N workers, then simply take updates from first N workers that complete</a:t>
            </a:r>
          </a:p>
        </p:txBody>
      </p:sp>
      <p:sp>
        <p:nvSpPr>
          <p:cNvPr id="403" name="Shape 403"/>
          <p:cNvSpPr txBox="1">
            <a:spLocks noGrp="1"/>
          </p:cNvSpPr>
          <p:nvPr>
            <p:ph type="sldNum" sz="quarter" idx="12"/>
          </p:nvPr>
        </p:nvSpPr>
        <p:spPr>
          <a:prstGeom prst="rect">
            <a:avLst/>
          </a:prstGeom>
        </p:spPr>
        <p:txBody>
          <a:bodyPr vert="horz" lIns="91425" tIns="91425" rIns="91425" bIns="91425" rtlCol="0" anchor="ctr" anchorCtr="0">
            <a:noAutofit/>
          </a:bodyPr>
          <a:lstStyle/>
          <a:p>
            <a:fld id="{00000000-1234-1234-1234-123412341234}" type="slidenum">
              <a:rPr lang="en"/>
              <a:pPr/>
              <a:t>73</a:t>
            </a:fld>
            <a:endParaRPr lang="en"/>
          </a:p>
        </p:txBody>
      </p:sp>
      <p:pic>
        <p:nvPicPr>
          <p:cNvPr id="5" name="Shape 410">
            <a:extLst>
              <a:ext uri="{FF2B5EF4-FFF2-40B4-BE49-F238E27FC236}">
                <a16:creationId xmlns:a16="http://schemas.microsoft.com/office/drawing/2014/main" id="{D90841E3-37F3-5546-94F8-E7C11416594B}"/>
              </a:ext>
            </a:extLst>
          </p:cNvPr>
          <p:cNvPicPr preferRelativeResize="0"/>
          <p:nvPr/>
        </p:nvPicPr>
        <p:blipFill>
          <a:blip r:embed="rId3">
            <a:alphaModFix/>
          </a:blip>
          <a:stretch>
            <a:fillRect/>
          </a:stretch>
        </p:blipFill>
        <p:spPr>
          <a:xfrm>
            <a:off x="939454" y="3991235"/>
            <a:ext cx="6087647" cy="1723765"/>
          </a:xfrm>
          <a:prstGeom prst="rect">
            <a:avLst/>
          </a:prstGeom>
          <a:noFill/>
          <a:ln>
            <a:noFill/>
          </a:ln>
        </p:spPr>
      </p:pic>
    </p:spTree>
    <p:extLst>
      <p:ext uri="{BB962C8B-B14F-4D97-AF65-F5344CB8AC3E}">
        <p14:creationId xmlns:p14="http://schemas.microsoft.com/office/powerpoint/2010/main" val="836967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7A94-8CD1-D346-945C-B286F699761B}"/>
              </a:ext>
            </a:extLst>
          </p:cNvPr>
          <p:cNvSpPr>
            <a:spLocks noGrp="1"/>
          </p:cNvSpPr>
          <p:nvPr>
            <p:ph type="title"/>
          </p:nvPr>
        </p:nvSpPr>
        <p:spPr/>
        <p:txBody>
          <a:bodyPr/>
          <a:lstStyle/>
          <a:p>
            <a:r>
              <a:rPr lang="en-US" dirty="0"/>
              <a:t>How to evaluate this?</a:t>
            </a:r>
          </a:p>
        </p:txBody>
      </p:sp>
      <p:sp>
        <p:nvSpPr>
          <p:cNvPr id="3" name="Slide Number Placeholder 2">
            <a:extLst>
              <a:ext uri="{FF2B5EF4-FFF2-40B4-BE49-F238E27FC236}">
                <a16:creationId xmlns:a16="http://schemas.microsoft.com/office/drawing/2014/main" id="{0DF028E5-9DC8-A649-B404-766F10F2637A}"/>
              </a:ext>
            </a:extLst>
          </p:cNvPr>
          <p:cNvSpPr>
            <a:spLocks noGrp="1"/>
          </p:cNvSpPr>
          <p:nvPr>
            <p:ph type="sldNum" sz="quarter" idx="12"/>
          </p:nvPr>
        </p:nvSpPr>
        <p:spPr/>
        <p:txBody>
          <a:bodyPr/>
          <a:lstStyle/>
          <a:p>
            <a:fld id="{5E6A3C3A-A029-4573-BC04-5DA27903A743}" type="slidenum">
              <a:rPr lang="en-US" smtClean="0"/>
              <a:t>74</a:t>
            </a:fld>
            <a:endParaRPr lang="en-US"/>
          </a:p>
        </p:txBody>
      </p:sp>
    </p:spTree>
    <p:extLst>
      <p:ext uri="{BB962C8B-B14F-4D97-AF65-F5344CB8AC3E}">
        <p14:creationId xmlns:p14="http://schemas.microsoft.com/office/powerpoint/2010/main" val="2454006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a:blip r:embed="rId3">
            <a:alphaModFix/>
          </a:blip>
          <a:stretch>
            <a:fillRect/>
          </a:stretch>
        </p:blipFill>
        <p:spPr>
          <a:xfrm>
            <a:off x="974731" y="337459"/>
            <a:ext cx="6116450" cy="1988325"/>
          </a:xfrm>
          <a:prstGeom prst="rect">
            <a:avLst/>
          </a:prstGeom>
          <a:noFill/>
          <a:ln>
            <a:noFill/>
          </a:ln>
        </p:spPr>
      </p:pic>
      <p:pic>
        <p:nvPicPr>
          <p:cNvPr id="431" name="Shape 431"/>
          <p:cNvPicPr preferRelativeResize="0"/>
          <p:nvPr/>
        </p:nvPicPr>
        <p:blipFill>
          <a:blip r:embed="rId4">
            <a:alphaModFix/>
          </a:blip>
          <a:stretch>
            <a:fillRect/>
          </a:stretch>
        </p:blipFill>
        <p:spPr>
          <a:xfrm>
            <a:off x="0" y="2526200"/>
            <a:ext cx="6351500" cy="2719824"/>
          </a:xfrm>
          <a:prstGeom prst="rect">
            <a:avLst/>
          </a:prstGeom>
          <a:noFill/>
          <a:ln>
            <a:noFill/>
          </a:ln>
        </p:spPr>
      </p:pic>
      <p:sp>
        <p:nvSpPr>
          <p:cNvPr id="432" name="Shape 432"/>
          <p:cNvSpPr txBox="1">
            <a:spLocks noGrp="1"/>
          </p:cNvSpPr>
          <p:nvPr>
            <p:ph type="sldNum" idx="12"/>
          </p:nvPr>
        </p:nvSpPr>
        <p:spPr>
          <a:xfrm>
            <a:off x="8472457" y="4948966"/>
            <a:ext cx="548700" cy="393600"/>
          </a:xfrm>
          <a:prstGeom prst="rect">
            <a:avLst/>
          </a:prstGeom>
        </p:spPr>
        <p:txBody>
          <a:bodyPr vert="horz" lIns="91425" tIns="91425" rIns="91425" bIns="91425" rtlCol="0" anchor="ctr" anchorCtr="0">
            <a:noAutofit/>
          </a:bodyPr>
          <a:lstStyle/>
          <a:p>
            <a:fld id="{00000000-1234-1234-1234-123412341234}" type="slidenum">
              <a:rPr lang="en"/>
              <a:pPr/>
              <a:t>75</a:t>
            </a:fld>
            <a:endParaRPr lang="en"/>
          </a:p>
        </p:txBody>
      </p:sp>
    </p:spTree>
    <p:extLst>
      <p:ext uri="{BB962C8B-B14F-4D97-AF65-F5344CB8AC3E}">
        <p14:creationId xmlns:p14="http://schemas.microsoft.com/office/powerpoint/2010/main" val="160102939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0F10E-7799-6341-A689-635AA450A8E2}"/>
              </a:ext>
            </a:extLst>
          </p:cNvPr>
          <p:cNvSpPr>
            <a:spLocks noGrp="1"/>
          </p:cNvSpPr>
          <p:nvPr>
            <p:ph type="sldNum" sz="quarter" idx="12"/>
          </p:nvPr>
        </p:nvSpPr>
        <p:spPr/>
        <p:txBody>
          <a:bodyPr/>
          <a:lstStyle/>
          <a:p>
            <a:fld id="{5E6A3C3A-A029-4573-BC04-5DA27903A743}" type="slidenum">
              <a:rPr lang="en-US" smtClean="0"/>
              <a:t>76</a:t>
            </a:fld>
            <a:endParaRPr lang="en-US"/>
          </a:p>
        </p:txBody>
      </p:sp>
      <p:pic>
        <p:nvPicPr>
          <p:cNvPr id="3" name="Picture 2">
            <a:extLst>
              <a:ext uri="{FF2B5EF4-FFF2-40B4-BE49-F238E27FC236}">
                <a16:creationId xmlns:a16="http://schemas.microsoft.com/office/drawing/2014/main" id="{9F73430D-8174-1F4B-8AD9-505225D3E697}"/>
              </a:ext>
            </a:extLst>
          </p:cNvPr>
          <p:cNvPicPr>
            <a:picLocks noChangeAspect="1"/>
          </p:cNvPicPr>
          <p:nvPr/>
        </p:nvPicPr>
        <p:blipFill>
          <a:blip r:embed="rId2"/>
          <a:stretch>
            <a:fillRect/>
          </a:stretch>
        </p:blipFill>
        <p:spPr>
          <a:xfrm>
            <a:off x="1235087" y="274022"/>
            <a:ext cx="6019782" cy="5022937"/>
          </a:xfrm>
          <a:prstGeom prst="rect">
            <a:avLst/>
          </a:prstGeom>
        </p:spPr>
      </p:pic>
    </p:spTree>
    <p:extLst>
      <p:ext uri="{BB962C8B-B14F-4D97-AF65-F5344CB8AC3E}">
        <p14:creationId xmlns:p14="http://schemas.microsoft.com/office/powerpoint/2010/main" val="1525658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a:t>TVM: An automated end-to-end optimizing compiler for Deep learning </a:t>
            </a:r>
            <a:endParaRPr/>
          </a:p>
        </p:txBody>
      </p:sp>
      <p:sp>
        <p:nvSpPr>
          <p:cNvPr id="2" name="Text Placeholder 1">
            <a:extLst>
              <a:ext uri="{FF2B5EF4-FFF2-40B4-BE49-F238E27FC236}">
                <a16:creationId xmlns:a16="http://schemas.microsoft.com/office/drawing/2014/main" id="{03993219-CD4E-9449-97B6-27FE0B8B7B07}"/>
              </a:ext>
            </a:extLst>
          </p:cNvPr>
          <p:cNvSpPr>
            <a:spLocks noGrp="1"/>
          </p:cNvSpPr>
          <p:nvPr>
            <p:ph type="body" idx="1"/>
          </p:nvPr>
        </p:nvSpPr>
        <p:spPr/>
        <p:txBody>
          <a:bodyPr>
            <a:normAutofit fontScale="77500" lnSpcReduction="20000"/>
          </a:bodyPr>
          <a:lstStyle/>
          <a:p>
            <a:r>
              <a:rPr lang="en-US" dirty="0" err="1"/>
              <a:t>Tianqi</a:t>
            </a:r>
            <a:r>
              <a:rPr lang="en-US" dirty="0"/>
              <a:t> Chen and Thierry Moreau, </a:t>
            </a:r>
            <a:r>
              <a:rPr lang="en-US" i="1" dirty="0"/>
              <a:t>University of Washington;</a:t>
            </a:r>
            <a:r>
              <a:rPr lang="en-US" dirty="0"/>
              <a:t> </a:t>
            </a:r>
            <a:r>
              <a:rPr lang="en-US" dirty="0" err="1"/>
              <a:t>Ziheng</a:t>
            </a:r>
            <a:r>
              <a:rPr lang="en-US" dirty="0"/>
              <a:t> Jiang, </a:t>
            </a:r>
            <a:r>
              <a:rPr lang="en-US" i="1" dirty="0"/>
              <a:t>University of Washington, AWS;</a:t>
            </a:r>
            <a:r>
              <a:rPr lang="en-US" dirty="0"/>
              <a:t> </a:t>
            </a:r>
            <a:r>
              <a:rPr lang="en-US" dirty="0" err="1"/>
              <a:t>Lianmin</a:t>
            </a:r>
            <a:r>
              <a:rPr lang="en-US" dirty="0"/>
              <a:t> Zheng, </a:t>
            </a:r>
            <a:r>
              <a:rPr lang="en-US" i="1" dirty="0"/>
              <a:t>Shanghai Jiao Tong University;</a:t>
            </a:r>
            <a:r>
              <a:rPr lang="en-US" dirty="0"/>
              <a:t> Eddie Yan, </a:t>
            </a:r>
            <a:r>
              <a:rPr lang="en-US" dirty="0" err="1"/>
              <a:t>Haichen</a:t>
            </a:r>
            <a:r>
              <a:rPr lang="en-US" dirty="0"/>
              <a:t> Shen, and Meghan Cowan, </a:t>
            </a:r>
            <a:r>
              <a:rPr lang="en-US" i="1" dirty="0"/>
              <a:t>University of Washington;</a:t>
            </a:r>
            <a:r>
              <a:rPr lang="en-US" dirty="0"/>
              <a:t> </a:t>
            </a:r>
            <a:r>
              <a:rPr lang="en-US" dirty="0" err="1"/>
              <a:t>Leyuan</a:t>
            </a:r>
            <a:r>
              <a:rPr lang="en-US" dirty="0"/>
              <a:t> Wang, </a:t>
            </a:r>
            <a:r>
              <a:rPr lang="en-US" i="1" dirty="0"/>
              <a:t>UC Davis, AWS;</a:t>
            </a:r>
            <a:r>
              <a:rPr lang="en-US" dirty="0"/>
              <a:t> </a:t>
            </a:r>
            <a:r>
              <a:rPr lang="en-US" dirty="0" err="1"/>
              <a:t>Yuwei</a:t>
            </a:r>
            <a:r>
              <a:rPr lang="en-US" dirty="0"/>
              <a:t> Hu, </a:t>
            </a:r>
            <a:r>
              <a:rPr lang="en-US" i="1" dirty="0"/>
              <a:t>Cornell;</a:t>
            </a:r>
            <a:r>
              <a:rPr lang="en-US" dirty="0"/>
              <a:t> Luis </a:t>
            </a:r>
            <a:r>
              <a:rPr lang="en-US" dirty="0" err="1"/>
              <a:t>Ceze</a:t>
            </a:r>
            <a:r>
              <a:rPr lang="en-US" dirty="0"/>
              <a:t>, Carlos </a:t>
            </a:r>
            <a:r>
              <a:rPr lang="en-US" dirty="0" err="1"/>
              <a:t>Guestrin</a:t>
            </a:r>
            <a:r>
              <a:rPr lang="en-US" dirty="0"/>
              <a:t>, and Arvind Krishnamurthy, </a:t>
            </a:r>
            <a:r>
              <a:rPr lang="en-US" i="1" dirty="0"/>
              <a:t>University of Washington</a:t>
            </a:r>
          </a:p>
          <a:p>
            <a:r>
              <a:rPr lang="en-US" i="1" dirty="0"/>
              <a:t>OSDI’18</a:t>
            </a:r>
            <a:endParaRPr lang="en-US" dirty="0"/>
          </a:p>
        </p:txBody>
      </p:sp>
    </p:spTree>
    <p:extLst>
      <p:ext uri="{BB962C8B-B14F-4D97-AF65-F5344CB8AC3E}">
        <p14:creationId xmlns:p14="http://schemas.microsoft.com/office/powerpoint/2010/main" val="940874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60590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9" name="Google Shape;159;p2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37800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nSpc>
                <a:spcPct val="80000"/>
              </a:lnSpc>
            </a:pPr>
            <a:r>
              <a:rPr lang="en-US" b="1" dirty="0"/>
              <a:t>End-to-end system for persistent memory</a:t>
            </a:r>
          </a:p>
        </p:txBody>
      </p:sp>
      <p:sp>
        <p:nvSpPr>
          <p:cNvPr id="2" name="Slide Number Placeholder 1"/>
          <p:cNvSpPr>
            <a:spLocks noGrp="1"/>
          </p:cNvSpPr>
          <p:nvPr>
            <p:ph type="sldNum" sz="quarter" idx="12"/>
          </p:nvPr>
        </p:nvSpPr>
        <p:spPr/>
        <p:txBody>
          <a:bodyPr/>
          <a:lstStyle/>
          <a:p>
            <a:fld id="{75AD3244-FE42-4648-8A13-942AAE84A223}" type="slidenum">
              <a:rPr lang="en-US" smtClean="0"/>
              <a:t>8</a:t>
            </a:fld>
            <a:endParaRPr lang="en-US" dirty="0"/>
          </a:p>
        </p:txBody>
      </p:sp>
      <p:sp>
        <p:nvSpPr>
          <p:cNvPr id="24" name="Rounded Rectangle 23"/>
          <p:cNvSpPr/>
          <p:nvPr/>
        </p:nvSpPr>
        <p:spPr>
          <a:xfrm>
            <a:off x="762001" y="4040411"/>
            <a:ext cx="7619999" cy="570952"/>
          </a:xfrm>
          <a:prstGeom prst="roundRect">
            <a:avLst/>
          </a:prstGeom>
          <a:solidFill>
            <a:schemeClr val="bg2"/>
          </a:solidFill>
          <a:ln w="38100" cmpd="sng">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ts val="2387"/>
              </a:lnSpc>
            </a:pPr>
            <a:r>
              <a:rPr lang="en-US" sz="2250" dirty="0">
                <a:solidFill>
                  <a:srgbClr val="C00000"/>
                </a:solidFill>
              </a:rPr>
              <a:t>GOAL: A full stack support for persistent memory applications</a:t>
            </a:r>
          </a:p>
        </p:txBody>
      </p:sp>
      <p:sp>
        <p:nvSpPr>
          <p:cNvPr id="27" name="Rounded Rectangle 26"/>
          <p:cNvSpPr/>
          <p:nvPr/>
        </p:nvSpPr>
        <p:spPr>
          <a:xfrm>
            <a:off x="3522178" y="2753282"/>
            <a:ext cx="1767253" cy="342405"/>
          </a:xfrm>
          <a:prstGeom prst="roundRect">
            <a:avLst/>
          </a:prstGeom>
          <a:solidFill>
            <a:schemeClr val="bg1">
              <a:lumMod val="50000"/>
            </a:scheme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bg1"/>
                </a:solidFill>
              </a:rPr>
              <a:t>ARCHITECTURE</a:t>
            </a:r>
          </a:p>
        </p:txBody>
      </p:sp>
      <p:sp>
        <p:nvSpPr>
          <p:cNvPr id="28" name="Rounded Rectangle 27"/>
          <p:cNvSpPr/>
          <p:nvPr/>
        </p:nvSpPr>
        <p:spPr>
          <a:xfrm>
            <a:off x="3522178" y="3097114"/>
            <a:ext cx="1767253" cy="342405"/>
          </a:xfrm>
          <a:prstGeom prst="roundRect">
            <a:avLst/>
          </a:prstGeom>
          <a:solidFill>
            <a:schemeClr val="bg1">
              <a:lumMod val="50000"/>
            </a:scheme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bg1"/>
                </a:solidFill>
              </a:rPr>
              <a:t>CIRCUITS</a:t>
            </a:r>
          </a:p>
        </p:txBody>
      </p:sp>
      <p:sp>
        <p:nvSpPr>
          <p:cNvPr id="31" name="Rounded Rectangle 30"/>
          <p:cNvSpPr/>
          <p:nvPr/>
        </p:nvSpPr>
        <p:spPr>
          <a:xfrm>
            <a:off x="3516499" y="2395354"/>
            <a:ext cx="1767253" cy="353084"/>
          </a:xfrm>
          <a:prstGeom prst="roundRect">
            <a:avLst/>
          </a:prstGeom>
          <a:solidFill>
            <a:schemeClr val="tx2">
              <a:lumMod val="60000"/>
              <a:lumOff val="40000"/>
            </a:schemeClr>
          </a:solidFill>
          <a:ln w="57150" cmpd="sng">
            <a:noFill/>
          </a:ln>
        </p:spPr>
        <p:style>
          <a:lnRef idx="1">
            <a:schemeClr val="accent1"/>
          </a:lnRef>
          <a:fillRef idx="3">
            <a:schemeClr val="accent1"/>
          </a:fillRef>
          <a:effectRef idx="2">
            <a:schemeClr val="accent1"/>
          </a:effectRef>
          <a:fontRef idx="minor">
            <a:schemeClr val="lt1"/>
          </a:fontRef>
        </p:style>
        <p:txBody>
          <a:bodyPr vert="horz" rtlCol="0" anchor="t"/>
          <a:lstStyle/>
          <a:p>
            <a:pPr algn="ctr">
              <a:lnSpc>
                <a:spcPct val="60000"/>
              </a:lnSpc>
            </a:pPr>
            <a:r>
              <a:rPr lang="en-US" sz="1500" b="1">
                <a:solidFill>
                  <a:schemeClr val="bg1"/>
                </a:solidFill>
              </a:rPr>
              <a:t>PERSISTENT MANAGER</a:t>
            </a:r>
          </a:p>
        </p:txBody>
      </p:sp>
      <p:sp>
        <p:nvSpPr>
          <p:cNvPr id="32" name="Rounded Rectangle 31"/>
          <p:cNvSpPr/>
          <p:nvPr/>
        </p:nvSpPr>
        <p:spPr>
          <a:xfrm>
            <a:off x="3512985" y="1368359"/>
            <a:ext cx="1767253" cy="342405"/>
          </a:xfrm>
          <a:prstGeom prst="roundRect">
            <a:avLst/>
          </a:prstGeom>
          <a:solidFill>
            <a:srgbClr val="C0504D"/>
          </a:soli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bg1"/>
                </a:solidFill>
              </a:rPr>
              <a:t>PROBLEM</a:t>
            </a:r>
          </a:p>
        </p:txBody>
      </p:sp>
      <p:sp>
        <p:nvSpPr>
          <p:cNvPr id="33" name="Rounded Rectangle 32"/>
          <p:cNvSpPr/>
          <p:nvPr/>
        </p:nvSpPr>
        <p:spPr>
          <a:xfrm>
            <a:off x="3512985" y="1707920"/>
            <a:ext cx="1767253" cy="3429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500" b="1" dirty="0"/>
              <a:t>APPLICATION</a:t>
            </a:r>
          </a:p>
        </p:txBody>
      </p:sp>
      <p:sp>
        <p:nvSpPr>
          <p:cNvPr id="36" name="TextBox 35"/>
          <p:cNvSpPr txBox="1"/>
          <p:nvPr/>
        </p:nvSpPr>
        <p:spPr>
          <a:xfrm>
            <a:off x="5268296" y="2817441"/>
            <a:ext cx="3113702" cy="457882"/>
          </a:xfrm>
          <a:prstGeom prst="rect">
            <a:avLst/>
          </a:prstGeom>
          <a:noFill/>
        </p:spPr>
        <p:txBody>
          <a:bodyPr wrap="square" rtlCol="0">
            <a:spAutoFit/>
          </a:bodyPr>
          <a:lstStyle/>
          <a:p>
            <a:pPr>
              <a:lnSpc>
                <a:spcPct val="65000"/>
              </a:lnSpc>
            </a:pPr>
            <a:r>
              <a:rPr lang="en-US" sz="1750" dirty="0">
                <a:solidFill>
                  <a:srgbClr val="FF0000"/>
                </a:solidFill>
              </a:rPr>
              <a:t>How</a:t>
            </a:r>
            <a:r>
              <a:rPr lang="en-US" sz="1750" dirty="0"/>
              <a:t> to provide hardware support?</a:t>
            </a:r>
            <a:endParaRPr lang="en-US" sz="1750" dirty="0">
              <a:solidFill>
                <a:srgbClr val="FF0000"/>
              </a:solidFill>
            </a:endParaRPr>
          </a:p>
        </p:txBody>
      </p:sp>
      <p:sp>
        <p:nvSpPr>
          <p:cNvPr id="38" name="TextBox 37"/>
          <p:cNvSpPr txBox="1"/>
          <p:nvPr/>
        </p:nvSpPr>
        <p:spPr>
          <a:xfrm>
            <a:off x="5264103" y="1591381"/>
            <a:ext cx="3117898" cy="457882"/>
          </a:xfrm>
          <a:prstGeom prst="rect">
            <a:avLst/>
          </a:prstGeom>
          <a:noFill/>
        </p:spPr>
        <p:txBody>
          <a:bodyPr wrap="square" rtlCol="0">
            <a:spAutoFit/>
          </a:bodyPr>
          <a:lstStyle/>
          <a:p>
            <a:pPr>
              <a:lnSpc>
                <a:spcPct val="65000"/>
              </a:lnSpc>
            </a:pPr>
            <a:r>
              <a:rPr lang="en-US" sz="1750" dirty="0">
                <a:solidFill>
                  <a:srgbClr val="FF0000"/>
                </a:solidFill>
              </a:rPr>
              <a:t>How</a:t>
            </a:r>
            <a:r>
              <a:rPr lang="en-US" sz="1750" dirty="0"/>
              <a:t> to allocate objects in persistent memory?</a:t>
            </a:r>
            <a:endParaRPr lang="en-US" sz="1750" dirty="0">
              <a:solidFill>
                <a:srgbClr val="FF0000"/>
              </a:solidFill>
            </a:endParaRPr>
          </a:p>
        </p:txBody>
      </p:sp>
      <p:cxnSp>
        <p:nvCxnSpPr>
          <p:cNvPr id="39" name="Straight Connector 38"/>
          <p:cNvCxnSpPr/>
          <p:nvPr/>
        </p:nvCxnSpPr>
        <p:spPr>
          <a:xfrm>
            <a:off x="3388565" y="2565452"/>
            <a:ext cx="1976203"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38969" y="1842415"/>
            <a:ext cx="1120948" cy="400110"/>
          </a:xfrm>
          <a:prstGeom prst="rect">
            <a:avLst/>
          </a:prstGeom>
          <a:noFill/>
          <a:scene3d>
            <a:camera prst="orthographicFront">
              <a:rot lat="0" lon="0" rev="5400000"/>
            </a:camera>
            <a:lightRig rig="threePt" dir="t"/>
          </a:scene3d>
        </p:spPr>
        <p:txBody>
          <a:bodyPr wrap="none" rtlCol="0">
            <a:spAutoFit/>
          </a:bodyPr>
          <a:lstStyle/>
          <a:p>
            <a:r>
              <a:rPr lang="en-US" sz="2000" dirty="0"/>
              <a:t>Software</a:t>
            </a:r>
          </a:p>
        </p:txBody>
      </p:sp>
      <p:sp>
        <p:nvSpPr>
          <p:cNvPr id="41" name="TextBox 40"/>
          <p:cNvSpPr txBox="1"/>
          <p:nvPr/>
        </p:nvSpPr>
        <p:spPr>
          <a:xfrm>
            <a:off x="2792650" y="2927071"/>
            <a:ext cx="1207190" cy="400110"/>
          </a:xfrm>
          <a:prstGeom prst="rect">
            <a:avLst/>
          </a:prstGeom>
          <a:noFill/>
          <a:scene3d>
            <a:camera prst="orthographicFront">
              <a:rot lat="0" lon="0" rev="5400000"/>
            </a:camera>
            <a:lightRig rig="threePt" dir="t"/>
          </a:scene3d>
        </p:spPr>
        <p:txBody>
          <a:bodyPr wrap="none" rtlCol="0">
            <a:spAutoFit/>
          </a:bodyPr>
          <a:lstStyle/>
          <a:p>
            <a:r>
              <a:rPr lang="en-US" sz="2000" dirty="0"/>
              <a:t>Hardware</a:t>
            </a:r>
          </a:p>
        </p:txBody>
      </p:sp>
      <p:grpSp>
        <p:nvGrpSpPr>
          <p:cNvPr id="3" name="Group 2"/>
          <p:cNvGrpSpPr/>
          <p:nvPr/>
        </p:nvGrpSpPr>
        <p:grpSpPr>
          <a:xfrm>
            <a:off x="944353" y="1642105"/>
            <a:ext cx="2274391" cy="1731610"/>
            <a:chOff x="633932" y="969328"/>
            <a:chExt cx="3639025" cy="2770576"/>
          </a:xfrm>
        </p:grpSpPr>
        <p:pic>
          <p:nvPicPr>
            <p:cNvPr id="42" name="Picture 4" descr="24342616_s.jpg"/>
            <p:cNvPicPr>
              <a:picLocks noChangeAspect="1"/>
            </p:cNvPicPr>
            <p:nvPr/>
          </p:nvPicPr>
          <p:blipFill>
            <a:blip r:embed="rId3">
              <a:alphaModFix amt="9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929807" y="2133600"/>
              <a:ext cx="234315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653707" y="969328"/>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 name="Straight Arrow Connector 44"/>
            <p:cNvCxnSpPr/>
            <p:nvPr/>
          </p:nvCxnSpPr>
          <p:spPr>
            <a:xfrm>
              <a:off x="3129957" y="1920240"/>
              <a:ext cx="0" cy="594360"/>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6" name="Rounded Rectangle 45"/>
            <p:cNvSpPr/>
            <p:nvPr/>
          </p:nvSpPr>
          <p:spPr>
            <a:xfrm>
              <a:off x="633932" y="1004987"/>
              <a:ext cx="841248"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500" b="1" dirty="0"/>
                <a:t>CPU</a:t>
              </a:r>
            </a:p>
          </p:txBody>
        </p:sp>
        <p:sp>
          <p:nvSpPr>
            <p:cNvPr id="47" name="Rounded Rectangle 46"/>
            <p:cNvSpPr/>
            <p:nvPr/>
          </p:nvSpPr>
          <p:spPr>
            <a:xfrm>
              <a:off x="657331" y="2002544"/>
              <a:ext cx="838200" cy="173736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500" b="1" dirty="0"/>
                <a:t>PERSISTENTMEMORY</a:t>
              </a:r>
            </a:p>
          </p:txBody>
        </p:sp>
        <p:sp>
          <p:nvSpPr>
            <p:cNvPr id="48" name="TextBox 47"/>
            <p:cNvSpPr txBox="1"/>
            <p:nvPr/>
          </p:nvSpPr>
          <p:spPr>
            <a:xfrm>
              <a:off x="1868557" y="1828802"/>
              <a:ext cx="1313694" cy="701731"/>
            </a:xfrm>
            <a:prstGeom prst="rect">
              <a:avLst/>
            </a:prstGeom>
            <a:noFill/>
          </p:spPr>
          <p:txBody>
            <a:bodyPr wrap="none" rtlCol="0">
              <a:spAutoFit/>
            </a:bodyPr>
            <a:lstStyle/>
            <a:p>
              <a:r>
                <a:rPr lang="en-US" sz="2250" b="1" dirty="0">
                  <a:solidFill>
                    <a:srgbClr val="800000"/>
                  </a:solidFill>
                </a:rPr>
                <a:t>Ld/St</a:t>
              </a:r>
            </a:p>
          </p:txBody>
        </p:sp>
      </p:grpSp>
      <p:sp>
        <p:nvSpPr>
          <p:cNvPr id="49" name="Rounded Rectangle 48"/>
          <p:cNvSpPr/>
          <p:nvPr/>
        </p:nvSpPr>
        <p:spPr>
          <a:xfrm>
            <a:off x="3509753" y="2049657"/>
            <a:ext cx="1767253" cy="3429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500" b="1"/>
              <a:t>COMPILER</a:t>
            </a:r>
            <a:endParaRPr lang="en-US" sz="1500" b="1" dirty="0"/>
          </a:p>
        </p:txBody>
      </p:sp>
      <p:sp>
        <p:nvSpPr>
          <p:cNvPr id="50" name="TextBox 49"/>
          <p:cNvSpPr txBox="1"/>
          <p:nvPr/>
        </p:nvSpPr>
        <p:spPr>
          <a:xfrm>
            <a:off x="5257115" y="1996841"/>
            <a:ext cx="3124884" cy="457882"/>
          </a:xfrm>
          <a:prstGeom prst="rect">
            <a:avLst/>
          </a:prstGeom>
          <a:noFill/>
        </p:spPr>
        <p:txBody>
          <a:bodyPr wrap="square" rtlCol="0">
            <a:spAutoFit/>
          </a:bodyPr>
          <a:lstStyle/>
          <a:p>
            <a:pPr>
              <a:lnSpc>
                <a:spcPct val="65000"/>
              </a:lnSpc>
            </a:pPr>
            <a:r>
              <a:rPr lang="en-US" sz="1750" dirty="0">
                <a:solidFill>
                  <a:srgbClr val="FF0000"/>
                </a:solidFill>
              </a:rPr>
              <a:t>How </a:t>
            </a:r>
            <a:r>
              <a:rPr lang="en-US" sz="1750" dirty="0"/>
              <a:t>to annotate and verify applications?</a:t>
            </a:r>
            <a:endParaRPr lang="en-US" sz="1750" dirty="0">
              <a:solidFill>
                <a:srgbClr val="FF0000"/>
              </a:solidFill>
            </a:endParaRPr>
          </a:p>
        </p:txBody>
      </p:sp>
      <p:sp>
        <p:nvSpPr>
          <p:cNvPr id="51" name="TextBox 50"/>
          <p:cNvSpPr txBox="1"/>
          <p:nvPr/>
        </p:nvSpPr>
        <p:spPr>
          <a:xfrm>
            <a:off x="5268172" y="2401724"/>
            <a:ext cx="3113826" cy="457882"/>
          </a:xfrm>
          <a:prstGeom prst="rect">
            <a:avLst/>
          </a:prstGeom>
          <a:noFill/>
        </p:spPr>
        <p:txBody>
          <a:bodyPr wrap="square" rtlCol="0">
            <a:spAutoFit/>
          </a:bodyPr>
          <a:lstStyle/>
          <a:p>
            <a:pPr>
              <a:lnSpc>
                <a:spcPct val="65000"/>
              </a:lnSpc>
            </a:pPr>
            <a:r>
              <a:rPr lang="en-US" sz="1750" dirty="0">
                <a:solidFill>
                  <a:srgbClr val="FF0000"/>
                </a:solidFill>
              </a:rPr>
              <a:t>How to </a:t>
            </a:r>
            <a:r>
              <a:rPr lang="en-US" sz="1750" dirty="0"/>
              <a:t>manage</a:t>
            </a:r>
            <a:r>
              <a:rPr lang="en-US" sz="1750" dirty="0">
                <a:solidFill>
                  <a:srgbClr val="FF0000"/>
                </a:solidFill>
              </a:rPr>
              <a:t> </a:t>
            </a:r>
            <a:r>
              <a:rPr lang="en-US" sz="1750" dirty="0"/>
              <a:t>unified memory and storage support?</a:t>
            </a:r>
          </a:p>
        </p:txBody>
      </p:sp>
      <p:sp>
        <p:nvSpPr>
          <p:cNvPr id="26" name="TextBox 25"/>
          <p:cNvSpPr txBox="1"/>
          <p:nvPr/>
        </p:nvSpPr>
        <p:spPr>
          <a:xfrm>
            <a:off x="5251487" y="1327647"/>
            <a:ext cx="3130512" cy="282834"/>
          </a:xfrm>
          <a:prstGeom prst="rect">
            <a:avLst/>
          </a:prstGeom>
          <a:noFill/>
        </p:spPr>
        <p:txBody>
          <a:bodyPr wrap="square" rtlCol="0">
            <a:spAutoFit/>
          </a:bodyPr>
          <a:lstStyle/>
          <a:p>
            <a:pPr>
              <a:lnSpc>
                <a:spcPct val="65000"/>
              </a:lnSpc>
            </a:pPr>
            <a:r>
              <a:rPr lang="en-US" sz="1750" dirty="0">
                <a:solidFill>
                  <a:srgbClr val="FF0000"/>
                </a:solidFill>
              </a:rPr>
              <a:t>How</a:t>
            </a:r>
            <a:r>
              <a:rPr lang="en-US" sz="1750" dirty="0"/>
              <a:t> to </a:t>
            </a:r>
            <a:r>
              <a:rPr lang="en-US" sz="1750"/>
              <a:t>write consistent code</a:t>
            </a:r>
            <a:r>
              <a:rPr lang="en-US" sz="1750" dirty="0"/>
              <a:t>?</a:t>
            </a:r>
            <a:endParaRPr lang="en-US" sz="1750" dirty="0">
              <a:solidFill>
                <a:srgbClr val="FF0000"/>
              </a:solidFill>
            </a:endParaRPr>
          </a:p>
        </p:txBody>
      </p:sp>
      <p:sp>
        <p:nvSpPr>
          <p:cNvPr id="29" name="Rectangle 28"/>
          <p:cNvSpPr/>
          <p:nvPr/>
        </p:nvSpPr>
        <p:spPr>
          <a:xfrm>
            <a:off x="775860" y="4735054"/>
            <a:ext cx="7620000" cy="819455"/>
          </a:xfrm>
          <a:prstGeom prst="rect">
            <a:avLst/>
          </a:prstGeom>
        </p:spPr>
        <p:txBody>
          <a:bodyPr wrap="square">
            <a:spAutoFit/>
          </a:bodyPr>
          <a:lstStyle/>
          <a:p>
            <a:pPr marL="285739" indent="-285739">
              <a:lnSpc>
                <a:spcPct val="70000"/>
              </a:lnSpc>
              <a:buFont typeface="Arial"/>
              <a:buChar char="•"/>
            </a:pPr>
            <a:r>
              <a:rPr lang="en-US" sz="1333" dirty="0"/>
              <a:t>Jinglei Ren+, “</a:t>
            </a:r>
            <a:r>
              <a:rPr lang="en-US" sz="1333" b="1" dirty="0"/>
              <a:t>Dual-Scheme Checkpointing: A Software-Transparent Mechanism for Supporting Crash Consistency in Persistent Memory Systems”, </a:t>
            </a:r>
            <a:r>
              <a:rPr lang="en-US" sz="1333" b="1" i="1" dirty="0">
                <a:solidFill>
                  <a:srgbClr val="FF0000"/>
                </a:solidFill>
              </a:rPr>
              <a:t>MICRO 2015</a:t>
            </a:r>
          </a:p>
          <a:p>
            <a:pPr marL="285739" indent="-285739">
              <a:lnSpc>
                <a:spcPct val="70000"/>
              </a:lnSpc>
              <a:buFont typeface="Arial"/>
              <a:buChar char="•"/>
            </a:pPr>
            <a:r>
              <a:rPr lang="en-US" sz="1333" dirty="0"/>
              <a:t>Justin</a:t>
            </a:r>
            <a:r>
              <a:rPr lang="en-US" sz="1333" b="1" i="1" dirty="0">
                <a:solidFill>
                  <a:srgbClr val="FF0000"/>
                </a:solidFill>
              </a:rPr>
              <a:t> </a:t>
            </a:r>
            <a:r>
              <a:rPr lang="en-US" sz="1333" dirty="0"/>
              <a:t>Meza+, “</a:t>
            </a:r>
            <a:r>
              <a:rPr lang="en-US" sz="1333" b="1" dirty="0"/>
              <a:t>A Case for Efficient Hardware-Software Cooperative Management of Storage and Memory</a:t>
            </a:r>
            <a:r>
              <a:rPr lang="en-US" sz="1333" dirty="0"/>
              <a:t>”, </a:t>
            </a:r>
            <a:r>
              <a:rPr lang="en-US" sz="1333" b="1" i="1" dirty="0">
                <a:solidFill>
                  <a:srgbClr val="FF0000"/>
                </a:solidFill>
              </a:rPr>
              <a:t>WEED 2013</a:t>
            </a:r>
          </a:p>
          <a:p>
            <a:pPr marL="285739" indent="-285739">
              <a:lnSpc>
                <a:spcPct val="70000"/>
              </a:lnSpc>
              <a:buFont typeface="Arial"/>
              <a:buChar char="•"/>
            </a:pPr>
            <a:r>
              <a:rPr lang="en-US" sz="1333" i="1" dirty="0" err="1"/>
              <a:t>Sihang</a:t>
            </a:r>
            <a:r>
              <a:rPr lang="en-US" sz="1333" i="1" dirty="0"/>
              <a:t> Liu+</a:t>
            </a:r>
            <a:r>
              <a:rPr lang="en-US" sz="1333" dirty="0"/>
              <a:t>, </a:t>
            </a:r>
            <a:r>
              <a:rPr lang="en-US" sz="1333" b="1" dirty="0"/>
              <a:t>“Crash Consistency for Encrypted Non-Volatile Main Memory Systems”, </a:t>
            </a:r>
            <a:r>
              <a:rPr lang="en-US" sz="1333" dirty="0"/>
              <a:t>HPCA 2018</a:t>
            </a:r>
          </a:p>
        </p:txBody>
      </p:sp>
      <p:sp>
        <p:nvSpPr>
          <p:cNvPr id="30" name="TextBox 29"/>
          <p:cNvSpPr txBox="1"/>
          <p:nvPr/>
        </p:nvSpPr>
        <p:spPr>
          <a:xfrm>
            <a:off x="5251487" y="3190705"/>
            <a:ext cx="3113702" cy="282834"/>
          </a:xfrm>
          <a:prstGeom prst="rect">
            <a:avLst/>
          </a:prstGeom>
          <a:noFill/>
        </p:spPr>
        <p:txBody>
          <a:bodyPr wrap="square" rtlCol="0">
            <a:spAutoFit/>
          </a:bodyPr>
          <a:lstStyle/>
          <a:p>
            <a:pPr>
              <a:lnSpc>
                <a:spcPct val="65000"/>
              </a:lnSpc>
            </a:pPr>
            <a:r>
              <a:rPr lang="en-US" sz="1750">
                <a:solidFill>
                  <a:srgbClr val="FF0000"/>
                </a:solidFill>
              </a:rPr>
              <a:t>How</a:t>
            </a:r>
            <a:r>
              <a:rPr lang="en-US" sz="1750"/>
              <a:t> to reduce wear-out?</a:t>
            </a:r>
            <a:endParaRPr lang="en-US" sz="1750" dirty="0">
              <a:solidFill>
                <a:srgbClr val="FF0000"/>
              </a:solidFill>
            </a:endParaRPr>
          </a:p>
        </p:txBody>
      </p:sp>
    </p:spTree>
    <p:extLst>
      <p:ext uri="{BB962C8B-B14F-4D97-AF65-F5344CB8AC3E}">
        <p14:creationId xmlns:p14="http://schemas.microsoft.com/office/powerpoint/2010/main" val="7466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32" grpId="0" animBg="1"/>
      <p:bldP spid="33" grpId="0" animBg="1"/>
      <p:bldP spid="36" grpId="0"/>
      <p:bldP spid="38" grpId="0"/>
      <p:bldP spid="49" grpId="0" animBg="1"/>
      <p:bldP spid="50" grpId="0"/>
      <p:bldP spid="26" grpId="0"/>
      <p:bldP spid="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2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588553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169"/>
        <p:cNvGrpSpPr/>
        <p:nvPr/>
      </p:nvGrpSpPr>
      <p:grpSpPr>
        <a:xfrm>
          <a:off x="0" y="0"/>
          <a:ext cx="0" cy="0"/>
          <a:chOff x="0" y="0"/>
          <a:chExt cx="0" cy="0"/>
        </a:xfrm>
      </p:grpSpPr>
      <p:pic>
        <p:nvPicPr>
          <p:cNvPr id="171" name="Google Shape;171;p23"/>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5130999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Google Shape;177;p2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764043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pic>
        <p:nvPicPr>
          <p:cNvPr id="183" name="Google Shape;183;p2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606257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87"/>
        <p:cNvGrpSpPr/>
        <p:nvPr/>
      </p:nvGrpSpPr>
      <p:grpSpPr>
        <a:xfrm>
          <a:off x="0" y="0"/>
          <a:ext cx="0" cy="0"/>
          <a:chOff x="0" y="0"/>
          <a:chExt cx="0" cy="0"/>
        </a:xfrm>
      </p:grpSpPr>
      <p:pic>
        <p:nvPicPr>
          <p:cNvPr id="189" name="Google Shape;189;p26"/>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302149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060884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pic>
        <p:nvPicPr>
          <p:cNvPr id="201" name="Google Shape;201;p28"/>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602038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7" name="Google Shape;207;p29"/>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5429313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pic>
        <p:nvPicPr>
          <p:cNvPr id="213" name="Google Shape;213;p3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8845731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217"/>
        <p:cNvGrpSpPr/>
        <p:nvPr/>
      </p:nvGrpSpPr>
      <p:grpSpPr>
        <a:xfrm>
          <a:off x="0" y="0"/>
          <a:ext cx="0" cy="0"/>
          <a:chOff x="0" y="0"/>
          <a:chExt cx="0" cy="0"/>
        </a:xfrm>
      </p:grpSpPr>
      <p:pic>
        <p:nvPicPr>
          <p:cNvPr id="219" name="Google Shape;219;p3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76387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4054912" y="1825172"/>
            <a:ext cx="1081162" cy="384689"/>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defRPr>
                <a:solidFill>
                  <a:srgbClr val="FFFFFF"/>
                </a:solidFill>
              </a:defRPr>
            </a:lvl1pPr>
          </a:lstStyle>
          <a:p>
            <a:pPr lvl="0">
              <a:defRPr sz="1800">
                <a:solidFill>
                  <a:srgbClr val="000000"/>
                </a:solidFill>
              </a:defRPr>
            </a:pPr>
            <a:r>
              <a:rPr sz="2109"/>
              <a:t>NVMOVE</a:t>
            </a:r>
          </a:p>
        </p:txBody>
      </p:sp>
      <p:pic>
        <p:nvPicPr>
          <p:cNvPr id="33" name="greenback.jpg"/>
          <p:cNvPicPr/>
          <p:nvPr/>
        </p:nvPicPr>
        <p:blipFill>
          <a:blip r:embed="rId2">
            <a:extLst/>
          </a:blip>
          <a:stretch>
            <a:fillRect/>
          </a:stretch>
        </p:blipFill>
        <p:spPr>
          <a:xfrm>
            <a:off x="-351450" y="-70054"/>
            <a:ext cx="9368173" cy="5855108"/>
          </a:xfrm>
          <a:prstGeom prst="rect">
            <a:avLst/>
          </a:prstGeom>
          <a:ln w="12700">
            <a:miter lim="400000"/>
          </a:ln>
        </p:spPr>
      </p:pic>
      <p:sp>
        <p:nvSpPr>
          <p:cNvPr id="34" name="Shape 34"/>
          <p:cNvSpPr/>
          <p:nvPr/>
        </p:nvSpPr>
        <p:spPr>
          <a:xfrm>
            <a:off x="1436679" y="974282"/>
            <a:ext cx="6270642" cy="925607"/>
          </a:xfrm>
          <a:prstGeom prst="rect">
            <a:avLst/>
          </a:prstGeom>
          <a:ln w="12700">
            <a:miter lim="400000"/>
          </a:ln>
          <a:extLst>
            <a:ext uri="{C572A759-6A51-4108-AA02-DFA0A04FC94B}">
              <ma14:wrappingTextBoxFlag xmlns="" xmlns:ma14="http://schemas.microsoft.com/office/mac/drawingml/2011/main" val="1"/>
            </a:ext>
          </a:extLst>
        </p:spPr>
        <p:txBody>
          <a:bodyPr lIns="29766" tIns="29766" rIns="29766" bIns="29766" anchor="ctr">
            <a:spAutoFit/>
          </a:bodyPr>
          <a:lstStyle/>
          <a:p>
            <a:pPr lvl="0">
              <a:defRPr sz="1800"/>
            </a:pPr>
            <a:r>
              <a:rPr sz="2812" dirty="0">
                <a:solidFill>
                  <a:srgbClr val="FFFF00"/>
                </a:solidFill>
                <a:latin typeface="Lato Light"/>
                <a:ea typeface="Lato Light"/>
                <a:cs typeface="Lato Light"/>
                <a:sym typeface="Lato Light"/>
              </a:rPr>
              <a:t>NVM</a:t>
            </a:r>
            <a:r>
              <a:rPr sz="2109" dirty="0">
                <a:solidFill>
                  <a:srgbClr val="FFFF00"/>
                </a:solidFill>
                <a:latin typeface="Lato Light"/>
                <a:ea typeface="Lato Light"/>
                <a:cs typeface="Lato Light"/>
                <a:sym typeface="Lato Light"/>
              </a:rPr>
              <a:t>OVE</a:t>
            </a:r>
            <a:r>
              <a:rPr sz="2109" dirty="0">
                <a:solidFill>
                  <a:srgbClr val="FFFFFF"/>
                </a:solidFill>
                <a:latin typeface="Lato Light"/>
                <a:ea typeface="Lato Light"/>
                <a:cs typeface="Lato Light"/>
                <a:sym typeface="Lato Light"/>
              </a:rPr>
              <a:t>:</a:t>
            </a:r>
            <a:r>
              <a:rPr sz="2812" dirty="0">
                <a:solidFill>
                  <a:srgbClr val="FFFFFF"/>
                </a:solidFill>
                <a:latin typeface="Lato Light"/>
                <a:ea typeface="Lato Light"/>
                <a:cs typeface="Lato Light"/>
                <a:sym typeface="Lato Light"/>
              </a:rPr>
              <a:t> Helping Programmers Move  to Byte-based Persistence</a:t>
            </a:r>
            <a:r>
              <a:rPr sz="2109" dirty="0">
                <a:solidFill>
                  <a:srgbClr val="FFFFFF"/>
                </a:solidFill>
                <a:latin typeface="Lato Light"/>
                <a:ea typeface="Lato Light"/>
                <a:cs typeface="Lato Light"/>
                <a:sym typeface="Lato Light"/>
              </a:rPr>
              <a:t> </a:t>
            </a:r>
            <a:endParaRPr sz="703" dirty="0">
              <a:solidFill>
                <a:srgbClr val="FFFFFF"/>
              </a:solidFill>
              <a:latin typeface="Lato Light"/>
              <a:ea typeface="Lato Light"/>
              <a:cs typeface="Lato Light"/>
              <a:sym typeface="Lato Light"/>
            </a:endParaRPr>
          </a:p>
        </p:txBody>
      </p:sp>
      <p:sp>
        <p:nvSpPr>
          <p:cNvPr id="35" name="Shape 35"/>
          <p:cNvSpPr/>
          <p:nvPr/>
        </p:nvSpPr>
        <p:spPr>
          <a:xfrm>
            <a:off x="1273224" y="2776416"/>
            <a:ext cx="6975078" cy="1448699"/>
          </a:xfrm>
          <a:prstGeom prst="rect">
            <a:avLst/>
          </a:prstGeom>
          <a:ln w="12700">
            <a:miter lim="400000"/>
          </a:ln>
          <a:extLst>
            <a:ext uri="{C572A759-6A51-4108-AA02-DFA0A04FC94B}">
              <ma14:wrappingTextBoxFlag xmlns="" xmlns:ma14="http://schemas.microsoft.com/office/mac/drawingml/2011/main" val="1"/>
            </a:ext>
          </a:extLst>
        </p:spPr>
        <p:txBody>
          <a:bodyPr wrap="square" lIns="29766" tIns="29766" rIns="29766" bIns="29766" anchor="ctr">
            <a:spAutoFit/>
          </a:bodyPr>
          <a:lstStyle/>
          <a:p>
            <a:pPr lvl="0">
              <a:defRPr sz="1800"/>
            </a:pPr>
            <a:r>
              <a:rPr sz="1875" dirty="0">
                <a:solidFill>
                  <a:srgbClr val="FFFF00"/>
                </a:solidFill>
                <a:latin typeface="Lato Light"/>
                <a:ea typeface="Lato Light"/>
                <a:cs typeface="Lato Light"/>
                <a:sym typeface="Lato Light"/>
              </a:rPr>
              <a:t>Himanshu Chauhan</a:t>
            </a:r>
          </a:p>
          <a:p>
            <a:pPr lvl="0">
              <a:defRPr sz="1800"/>
            </a:pPr>
            <a:endParaRPr lang="en-US" sz="1875" dirty="0">
              <a:solidFill>
                <a:srgbClr val="FFFFFF"/>
              </a:solidFill>
              <a:latin typeface="Lato Light"/>
              <a:ea typeface="Lato Light"/>
              <a:cs typeface="Lato Light"/>
              <a:sym typeface="Lato Light"/>
            </a:endParaRPr>
          </a:p>
          <a:p>
            <a:pPr lvl="0">
              <a:defRPr sz="1800"/>
            </a:pPr>
            <a:r>
              <a:rPr lang="en-US" sz="1875" dirty="0">
                <a:solidFill>
                  <a:srgbClr val="FFFFFF"/>
                </a:solidFill>
                <a:latin typeface="Lato Light"/>
                <a:ea typeface="Lato Light"/>
                <a:cs typeface="Lato Light"/>
                <a:sym typeface="Lato Light"/>
              </a:rPr>
              <a:t>with</a:t>
            </a:r>
            <a:endParaRPr sz="1875" dirty="0">
              <a:solidFill>
                <a:srgbClr val="FFFFFF"/>
              </a:solidFill>
              <a:latin typeface="Lato Light"/>
              <a:ea typeface="Lato Light"/>
              <a:cs typeface="Lato Light"/>
              <a:sym typeface="Lato Light"/>
            </a:endParaRPr>
          </a:p>
          <a:p>
            <a:pPr lvl="0">
              <a:defRPr sz="1800"/>
            </a:pPr>
            <a:r>
              <a:rPr sz="1699" dirty="0">
                <a:solidFill>
                  <a:srgbClr val="FFFFFF"/>
                </a:solidFill>
                <a:latin typeface="Lato Light"/>
                <a:ea typeface="Lato Light"/>
                <a:cs typeface="Lato Light"/>
                <a:sym typeface="Lato Light"/>
              </a:rPr>
              <a:t>Irina Calciu</a:t>
            </a:r>
            <a:r>
              <a:rPr lang="en-US" sz="1699" dirty="0">
                <a:solidFill>
                  <a:srgbClr val="FFFFFF"/>
                </a:solidFill>
                <a:latin typeface="Lato Light"/>
                <a:ea typeface="Lato Light"/>
                <a:cs typeface="Lato Light"/>
                <a:sym typeface="Lato Light"/>
              </a:rPr>
              <a:t>, </a:t>
            </a:r>
            <a:r>
              <a:rPr sz="1699" dirty="0">
                <a:solidFill>
                  <a:srgbClr val="FFFFFF"/>
                </a:solidFill>
                <a:latin typeface="Lato Light"/>
                <a:ea typeface="Lato Light"/>
                <a:cs typeface="Lato Light"/>
                <a:sym typeface="Lato Light"/>
              </a:rPr>
              <a:t>Vijay Chidambaram</a:t>
            </a:r>
            <a:r>
              <a:rPr lang="en-US" sz="1699" dirty="0">
                <a:solidFill>
                  <a:srgbClr val="FFFFFF"/>
                </a:solidFill>
                <a:latin typeface="Lato Light"/>
                <a:ea typeface="Lato Light"/>
                <a:cs typeface="Lato Light"/>
                <a:sym typeface="Lato Light"/>
              </a:rPr>
              <a:t>,</a:t>
            </a:r>
            <a:endParaRPr sz="1699" dirty="0">
              <a:solidFill>
                <a:srgbClr val="FFFFFF"/>
              </a:solidFill>
              <a:latin typeface="Lato Light"/>
              <a:ea typeface="Lato Light"/>
              <a:cs typeface="Lato Light"/>
              <a:sym typeface="Lato Light"/>
            </a:endParaRPr>
          </a:p>
          <a:p>
            <a:pPr lvl="0">
              <a:defRPr sz="1800"/>
            </a:pPr>
            <a:r>
              <a:rPr sz="1699" dirty="0">
                <a:solidFill>
                  <a:srgbClr val="FFFFFF"/>
                </a:solidFill>
                <a:latin typeface="Lato Light"/>
                <a:ea typeface="Lato Light"/>
                <a:cs typeface="Lato Light"/>
                <a:sym typeface="Lato Light"/>
              </a:rPr>
              <a:t>Eric Schkufza, Onur Mutlu, Pratap Subrahmanyam </a:t>
            </a:r>
          </a:p>
        </p:txBody>
      </p:sp>
      <p:sp>
        <p:nvSpPr>
          <p:cNvPr id="2" name="Rectangle 1">
            <a:extLst>
              <a:ext uri="{FF2B5EF4-FFF2-40B4-BE49-F238E27FC236}">
                <a16:creationId xmlns:a16="http://schemas.microsoft.com/office/drawing/2014/main" id="{1F3AB8D5-F5BD-2245-BE1F-81A8703D375E}"/>
              </a:ext>
            </a:extLst>
          </p:cNvPr>
          <p:cNvSpPr/>
          <p:nvPr/>
        </p:nvSpPr>
        <p:spPr>
          <a:xfrm>
            <a:off x="4893" y="4791670"/>
            <a:ext cx="8655485" cy="584775"/>
          </a:xfrm>
          <a:prstGeom prst="rect">
            <a:avLst/>
          </a:prstGeom>
        </p:spPr>
        <p:txBody>
          <a:bodyPr wrap="square">
            <a:spAutoFit/>
          </a:bodyPr>
          <a:lstStyle/>
          <a:p>
            <a:r>
              <a:rPr lang="en-US" sz="1600" dirty="0">
                <a:solidFill>
                  <a:schemeClr val="bg1"/>
                </a:solidFill>
                <a:latin typeface="Roboto"/>
              </a:rPr>
              <a:t>Chauhan, H., </a:t>
            </a:r>
            <a:r>
              <a:rPr lang="en-US" sz="1600" dirty="0" err="1">
                <a:solidFill>
                  <a:schemeClr val="bg1"/>
                </a:solidFill>
                <a:latin typeface="Roboto"/>
              </a:rPr>
              <a:t>Calciu</a:t>
            </a:r>
            <a:r>
              <a:rPr lang="en-US" sz="1600" dirty="0">
                <a:solidFill>
                  <a:schemeClr val="bg1"/>
                </a:solidFill>
                <a:latin typeface="Roboto"/>
              </a:rPr>
              <a:t>, I., Chidambaram, V., </a:t>
            </a:r>
            <a:r>
              <a:rPr lang="en-US" sz="1600" dirty="0" err="1">
                <a:solidFill>
                  <a:schemeClr val="bg1"/>
                </a:solidFill>
                <a:latin typeface="Roboto"/>
              </a:rPr>
              <a:t>Schkufza</a:t>
            </a:r>
            <a:r>
              <a:rPr lang="en-US" sz="1600" dirty="0">
                <a:solidFill>
                  <a:schemeClr val="bg1"/>
                </a:solidFill>
                <a:latin typeface="Roboto"/>
              </a:rPr>
              <a:t>, E., </a:t>
            </a:r>
            <a:r>
              <a:rPr lang="en-US" sz="1600" dirty="0" err="1">
                <a:solidFill>
                  <a:schemeClr val="bg1"/>
                </a:solidFill>
                <a:latin typeface="Roboto"/>
              </a:rPr>
              <a:t>Mutlu</a:t>
            </a:r>
            <a:r>
              <a:rPr lang="en-US" sz="1600" dirty="0">
                <a:solidFill>
                  <a:schemeClr val="bg1"/>
                </a:solidFill>
                <a:latin typeface="Roboto"/>
              </a:rPr>
              <a:t>, O., &amp; Subrahmanyam, P. (2016). NVMOVE: Helping Programmers Move to Byte-Based Persistence. </a:t>
            </a:r>
            <a:r>
              <a:rPr lang="en-US" sz="1600" i="1" dirty="0">
                <a:solidFill>
                  <a:schemeClr val="bg1"/>
                </a:solidFill>
                <a:latin typeface="Roboto"/>
              </a:rPr>
              <a:t>INFLOW@OSDI</a:t>
            </a:r>
            <a:r>
              <a:rPr lang="en-US" sz="1600" dirty="0">
                <a:solidFill>
                  <a:schemeClr val="bg1"/>
                </a:solidFill>
                <a:latin typeface="Roboto"/>
              </a:rPr>
              <a:t>.</a:t>
            </a:r>
            <a:endParaRPr lang="en-US" sz="1600" dirty="0">
              <a:solidFill>
                <a:schemeClr val="bg1"/>
              </a:solidFill>
            </a:endParaRPr>
          </a:p>
        </p:txBody>
      </p:sp>
    </p:spTree>
    <p:extLst>
      <p:ext uri="{BB962C8B-B14F-4D97-AF65-F5344CB8AC3E}">
        <p14:creationId xmlns:p14="http://schemas.microsoft.com/office/powerpoint/2010/main" val="219154502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5" name="Google Shape;225;p3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660132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229"/>
        <p:cNvGrpSpPr/>
        <p:nvPr/>
      </p:nvGrpSpPr>
      <p:grpSpPr>
        <a:xfrm>
          <a:off x="0" y="0"/>
          <a:ext cx="0" cy="0"/>
          <a:chOff x="0" y="0"/>
          <a:chExt cx="0" cy="0"/>
        </a:xfrm>
      </p:grpSpPr>
      <p:pic>
        <p:nvPicPr>
          <p:cNvPr id="231" name="Google Shape;231;p33"/>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727788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4"/>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3309186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241"/>
        <p:cNvGrpSpPr/>
        <p:nvPr/>
      </p:nvGrpSpPr>
      <p:grpSpPr>
        <a:xfrm>
          <a:off x="0" y="0"/>
          <a:ext cx="0" cy="0"/>
          <a:chOff x="0" y="0"/>
          <a:chExt cx="0" cy="0"/>
        </a:xfrm>
      </p:grpSpPr>
      <p:pic>
        <p:nvPicPr>
          <p:cNvPr id="243" name="Google Shape;243;p35"/>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904760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pic>
        <p:nvPicPr>
          <p:cNvPr id="249" name="Google Shape;249;p36"/>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1608659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253"/>
        <p:cNvGrpSpPr/>
        <p:nvPr/>
      </p:nvGrpSpPr>
      <p:grpSpPr>
        <a:xfrm>
          <a:off x="0" y="0"/>
          <a:ext cx="0" cy="0"/>
          <a:chOff x="0" y="0"/>
          <a:chExt cx="0" cy="0"/>
        </a:xfrm>
      </p:grpSpPr>
      <p:pic>
        <p:nvPicPr>
          <p:cNvPr id="255" name="Google Shape;255;p37"/>
          <p:cNvPicPr preferRelativeResize="0"/>
          <p:nvPr/>
        </p:nvPicPr>
        <p:blipFill>
          <a:blip r:embed="rId3">
            <a:alphaModFix/>
          </a:blip>
          <a:stretch>
            <a:fillRect/>
          </a:stretch>
        </p:blipFill>
        <p:spPr>
          <a:xfrm>
            <a:off x="152401" y="285753"/>
            <a:ext cx="8873059" cy="4991101"/>
          </a:xfrm>
          <a:prstGeom prst="rect">
            <a:avLst/>
          </a:prstGeom>
          <a:noFill/>
          <a:ln>
            <a:noFill/>
          </a:ln>
        </p:spPr>
      </p:pic>
    </p:spTree>
    <p:extLst>
      <p:ext uri="{BB962C8B-B14F-4D97-AF65-F5344CB8AC3E}">
        <p14:creationId xmlns:p14="http://schemas.microsoft.com/office/powerpoint/2010/main" val="463032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259"/>
        <p:cNvGrpSpPr/>
        <p:nvPr/>
      </p:nvGrpSpPr>
      <p:grpSpPr>
        <a:xfrm>
          <a:off x="0" y="0"/>
          <a:ext cx="0" cy="0"/>
          <a:chOff x="0" y="0"/>
          <a:chExt cx="0" cy="0"/>
        </a:xfrm>
      </p:grpSpPr>
      <p:pic>
        <p:nvPicPr>
          <p:cNvPr id="261" name="Google Shape;261;p38"/>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33972943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271"/>
        <p:cNvGrpSpPr/>
        <p:nvPr/>
      </p:nvGrpSpPr>
      <p:grpSpPr>
        <a:xfrm>
          <a:off x="0" y="0"/>
          <a:ext cx="0" cy="0"/>
          <a:chOff x="0" y="0"/>
          <a:chExt cx="0" cy="0"/>
        </a:xfrm>
      </p:grpSpPr>
      <p:pic>
        <p:nvPicPr>
          <p:cNvPr id="273" name="Google Shape;273;p40"/>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455694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9" name="Google Shape;279;p41"/>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10515885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5" name="Google Shape;285;p42"/>
          <p:cNvPicPr preferRelativeResize="0"/>
          <p:nvPr/>
        </p:nvPicPr>
        <p:blipFill>
          <a:blip r:embed="rId3">
            <a:alphaModFix/>
          </a:blip>
          <a:stretch>
            <a:fillRect/>
          </a:stretch>
        </p:blipFill>
        <p:spPr>
          <a:xfrm>
            <a:off x="152401" y="285752"/>
            <a:ext cx="8873059" cy="4991101"/>
          </a:xfrm>
          <a:prstGeom prst="rect">
            <a:avLst/>
          </a:prstGeom>
          <a:noFill/>
          <a:ln>
            <a:noFill/>
          </a:ln>
        </p:spPr>
      </p:pic>
    </p:spTree>
    <p:extLst>
      <p:ext uri="{BB962C8B-B14F-4D97-AF65-F5344CB8AC3E}">
        <p14:creationId xmlns:p14="http://schemas.microsoft.com/office/powerpoint/2010/main" val="2717094539"/>
      </p:ext>
    </p:extLst>
  </p:cSld>
  <p:clrMapOvr>
    <a:masterClrMapping/>
  </p:clrMapOvr>
</p:sld>
</file>

<file path=ppt/theme/theme1.xml><?xml version="1.0" encoding="utf-8"?>
<a:theme xmlns:a="http://schemas.openxmlformats.org/drawingml/2006/main" name="Office Theme">
  <a:themeElements>
    <a:clrScheme name="UVA">
      <a:dk1>
        <a:sysClr val="windowText" lastClr="000000"/>
      </a:dk1>
      <a:lt1>
        <a:sysClr val="window" lastClr="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sq"/>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latin typeface="Helvetica" panose="020B0604020202020204" pitchFamily="34" charset="0"/>
            <a:cs typeface="Helvetica"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32020</TotalTime>
  <Words>8566</Words>
  <Application>Microsoft Macintosh PowerPoint</Application>
  <PresentationFormat>On-screen Show (16:10)</PresentationFormat>
  <Paragraphs>1266</Paragraphs>
  <Slides>145</Slides>
  <Notes>113</Notes>
  <HiddenSlides>54</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145</vt:i4>
      </vt:variant>
    </vt:vector>
  </HeadingPairs>
  <TitlesOfParts>
    <vt:vector size="166" baseType="lpstr">
      <vt:lpstr>等线</vt:lpstr>
      <vt:lpstr>ＭＳ Ｐゴシック</vt:lpstr>
      <vt:lpstr>宋体</vt:lpstr>
      <vt:lpstr>Andale Mono</vt:lpstr>
      <vt:lpstr>Arial</vt:lpstr>
      <vt:lpstr>Calibri</vt:lpstr>
      <vt:lpstr>Cambria Math</vt:lpstr>
      <vt:lpstr>Charter Black</vt:lpstr>
      <vt:lpstr>Consolas</vt:lpstr>
      <vt:lpstr>Courier New</vt:lpstr>
      <vt:lpstr>Helvetica</vt:lpstr>
      <vt:lpstr>Helvetica Light</vt:lpstr>
      <vt:lpstr>Lato</vt:lpstr>
      <vt:lpstr>Lato Light</vt:lpstr>
      <vt:lpstr>Lato Regular</vt:lpstr>
      <vt:lpstr>Proxima Nova</vt:lpstr>
      <vt:lpstr>PT Mono</vt:lpstr>
      <vt:lpstr>Roboto</vt:lpstr>
      <vt:lpstr>Trebuchet MS</vt:lpstr>
      <vt:lpstr>Wingdings</vt:lpstr>
      <vt:lpstr>Office Theme</vt:lpstr>
      <vt:lpstr>CS6456: Graduate Operating Systems</vt:lpstr>
      <vt:lpstr>This week</vt:lpstr>
      <vt:lpstr>Two-level storage model</vt:lpstr>
      <vt:lpstr>Two-level storage model</vt:lpstr>
      <vt:lpstr>Vision: Unify memory and storage</vt:lpstr>
      <vt:lpstr>DRAM is still faster</vt:lpstr>
      <vt:lpstr>Unify memory and storage</vt:lpstr>
      <vt:lpstr>End-to-end system for persistent memory</vt:lpstr>
      <vt:lpstr>PowerPoint Presentation</vt:lpstr>
      <vt:lpstr>PowerPoint Presentation</vt:lpstr>
      <vt:lpstr>Persistent Programs</vt:lpstr>
      <vt:lpstr>Persistence Today</vt:lpstr>
      <vt:lpstr>Persistence with NVM</vt:lpstr>
      <vt:lpstr>Changing Persistent Code</vt:lpstr>
      <vt:lpstr>Porting to NVM: Tedious</vt:lpstr>
      <vt:lpstr>PowerPoint Presentation</vt:lpstr>
      <vt:lpstr>Requirement: find persistent types in source</vt:lpstr>
      <vt:lpstr>PowerPoint Presentation</vt:lpstr>
      <vt:lpstr>PowerPoint Presentation</vt:lpstr>
      <vt:lpstr>PowerPoint Presentation</vt:lpstr>
      <vt:lpstr>PowerPoint Presentation</vt:lpstr>
      <vt:lpstr>“rdbLoad” is the load/recovery function. </vt:lpstr>
      <vt:lpstr>Mark every type that can be created during the recovery.   </vt:lpstr>
      <vt:lpstr>Search the call graph to find types</vt:lpstr>
      <vt:lpstr>Evaluation: redis</vt:lpstr>
      <vt:lpstr>PowerPoint Presentation</vt:lpstr>
      <vt:lpstr>PowerPoint Presentation</vt:lpstr>
      <vt:lpstr>PowerPoint Presentation</vt:lpstr>
      <vt:lpstr>PowerPoint Presentation</vt:lpstr>
      <vt:lpstr>PowerPoint Presentation</vt:lpstr>
      <vt:lpstr>Log-Structured Non-Volatile Main Memory</vt:lpstr>
      <vt:lpstr>Non-volatile memory is coming…</vt:lpstr>
      <vt:lpstr>Background: Impact of NVM</vt:lpstr>
      <vt:lpstr>Executive Summary</vt:lpstr>
      <vt:lpstr>Outline</vt:lpstr>
      <vt:lpstr>Why not just use existing techniques for memory management and filesystems?</vt:lpstr>
      <vt:lpstr>Motivation I</vt:lpstr>
      <vt:lpstr>Motivation II</vt:lpstr>
      <vt:lpstr>Outline</vt:lpstr>
      <vt:lpstr>Log-Structured NVMM</vt:lpstr>
      <vt:lpstr>Log-Structured NVMM</vt:lpstr>
      <vt:lpstr>Log-Structured NVMM</vt:lpstr>
      <vt:lpstr>Outline</vt:lpstr>
      <vt:lpstr>Tree-Based Address Mapping</vt:lpstr>
      <vt:lpstr>Tree-Based Address Mapping</vt:lpstr>
      <vt:lpstr>Tree-Based Address Mapping</vt:lpstr>
      <vt:lpstr>Tree-Based Address Mapping</vt:lpstr>
      <vt:lpstr>Tree-Based Address Mapping</vt:lpstr>
      <vt:lpstr>Outline</vt:lpstr>
      <vt:lpstr>Evaluation</vt:lpstr>
      <vt:lpstr>Evaluation</vt:lpstr>
      <vt:lpstr>Evaluation</vt:lpstr>
      <vt:lpstr>Evaluation</vt:lpstr>
      <vt:lpstr>Conclusion</vt:lpstr>
      <vt:lpstr>OS + Machine Learning</vt:lpstr>
      <vt:lpstr>Background: Machine Learning</vt:lpstr>
      <vt:lpstr>Background: Machine Learning</vt:lpstr>
      <vt:lpstr>Background: Machine Learning</vt:lpstr>
      <vt:lpstr>Background: NN Training </vt:lpstr>
      <vt:lpstr>Looking at: Systems to answer…</vt:lpstr>
      <vt:lpstr>Is running or training ML an OS problem?</vt:lpstr>
      <vt:lpstr>TensorFlow: A System for Large-Scale Machine Learning</vt:lpstr>
      <vt:lpstr>Background: Dist Belief, parameter-server arch</vt:lpstr>
      <vt:lpstr>Background: Shortcomings of DistBelief </vt:lpstr>
      <vt:lpstr>TensorFlow: Solution Strategy</vt:lpstr>
      <vt:lpstr>TensorFlow API Example</vt:lpstr>
      <vt:lpstr>TensorFlow Implementation</vt:lpstr>
      <vt:lpstr>Execution Model</vt:lpstr>
      <vt:lpstr>Computation is a DFG</vt:lpstr>
      <vt:lpstr>Execution Model</vt:lpstr>
      <vt:lpstr>Communication is explicit...</vt:lpstr>
      <vt:lpstr>Fault Tolerance</vt:lpstr>
      <vt:lpstr>Time-to-Quality vs Time-per-Update</vt:lpstr>
      <vt:lpstr>How to evaluate this?</vt:lpstr>
      <vt:lpstr>PowerPoint Presentation</vt:lpstr>
      <vt:lpstr>PowerPoint Presentation</vt:lpstr>
      <vt:lpstr>TVM: An automated end-to-end optimizing compiler for Deep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DeepXplore: Automated Whitebox Testing of Deep Learning Systems</vt:lpstr>
      <vt:lpstr>Deep learning (DL) has matched human performance!</vt:lpstr>
      <vt:lpstr>Deep learning is increasingly used in safety-critical systems</vt:lpstr>
      <vt:lpstr>Unreliable deep learning contributed to Tesla fatal crash</vt:lpstr>
      <vt:lpstr>Existing DL testing methods are seriously limited</vt:lpstr>
      <vt:lpstr>Existing DL testing methods are seriously limited (cont.)</vt:lpstr>
      <vt:lpstr>Many traditional software testing techniques don’t apply to deep learning</vt:lpstr>
      <vt:lpstr>Quick Summary of DeepXplore</vt:lpstr>
      <vt:lpstr> How DeepXplore works?</vt:lpstr>
      <vt:lpstr>How to achieve multiple goals simultaneously</vt:lpstr>
      <vt:lpstr>Neuron coverage → how much decision logic exercised </vt:lpstr>
      <vt:lpstr>Implementation</vt:lpstr>
      <vt:lpstr>Evaluation setup and results summary</vt:lpstr>
      <vt:lpstr>Sample corner-case errors for images</vt:lpstr>
      <vt:lpstr>Limitations of Approach</vt:lpstr>
      <vt:lpstr>The Case for Learned Index Structures</vt:lpstr>
      <vt:lpstr>Problem: Static data structures assume certain context about data</vt:lpstr>
      <vt:lpstr>B-Trees: Data structure to locate a record</vt:lpstr>
      <vt:lpstr>Lookup data structures already use models</vt:lpstr>
      <vt:lpstr>Key Innovations</vt:lpstr>
      <vt:lpstr>Key Innovations</vt:lpstr>
      <vt:lpstr>Key Results &amp; Takeaways</vt:lpstr>
      <vt:lpstr>Learning Index Framework (LIF)</vt:lpstr>
      <vt:lpstr>Recursive Model Index (RMI) </vt:lpstr>
      <vt:lpstr>Hybrid Recursive Model Index</vt:lpstr>
      <vt:lpstr>Search Strategies</vt:lpstr>
      <vt:lpstr>Experiments with LIF, RIM </vt:lpstr>
      <vt:lpstr>Integer Datasets</vt:lpstr>
      <vt:lpstr>String Datasets</vt:lpstr>
      <vt:lpstr>Experiment Results</vt:lpstr>
      <vt:lpstr>Experiment Results | Alternative Baselines</vt:lpstr>
      <vt:lpstr>Hashmaps | Point Index</vt:lpstr>
      <vt:lpstr>Key Innovations</vt:lpstr>
      <vt:lpstr>Key Results &amp; Takeaways</vt:lpstr>
      <vt:lpstr>Key Results &amp; Takeaways</vt:lpstr>
      <vt:lpstr>Bloom Filter | Existence Index</vt:lpstr>
      <vt:lpstr>Key Innovations</vt:lpstr>
      <vt:lpstr>Key Results &amp; Takeaways</vt:lpstr>
      <vt:lpstr>Future Implications &amp; Research Potentials</vt:lpstr>
      <vt:lpstr>Future Implications &amp; Research Areas</vt:lpstr>
      <vt:lpstr>Pre-discussion design question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Kai-Wei Chang</dc:creator>
  <cp:lastModifiedBy>Brad Campbell</cp:lastModifiedBy>
  <cp:revision>409</cp:revision>
  <dcterms:created xsi:type="dcterms:W3CDTF">2015-09-15T19:03:29Z</dcterms:created>
  <dcterms:modified xsi:type="dcterms:W3CDTF">2020-04-06T21:37:03Z</dcterms:modified>
</cp:coreProperties>
</file>