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148"/>
  </p:notesMasterIdLst>
  <p:sldIdLst>
    <p:sldId id="256" r:id="rId2"/>
    <p:sldId id="2821" r:id="rId3"/>
    <p:sldId id="259" r:id="rId4"/>
    <p:sldId id="258" r:id="rId5"/>
    <p:sldId id="296" r:id="rId6"/>
    <p:sldId id="261" r:id="rId7"/>
    <p:sldId id="301" r:id="rId8"/>
    <p:sldId id="262" r:id="rId9"/>
    <p:sldId id="302" r:id="rId10"/>
    <p:sldId id="263" r:id="rId11"/>
    <p:sldId id="264" r:id="rId12"/>
    <p:sldId id="298" r:id="rId13"/>
    <p:sldId id="260" r:id="rId14"/>
    <p:sldId id="300" r:id="rId15"/>
    <p:sldId id="303" r:id="rId16"/>
    <p:sldId id="304" r:id="rId17"/>
    <p:sldId id="305" r:id="rId18"/>
    <p:sldId id="306" r:id="rId19"/>
    <p:sldId id="307" r:id="rId20"/>
    <p:sldId id="308" r:id="rId21"/>
    <p:sldId id="309" r:id="rId22"/>
    <p:sldId id="310" r:id="rId23"/>
    <p:sldId id="311" r:id="rId24"/>
    <p:sldId id="312" r:id="rId25"/>
    <p:sldId id="313" r:id="rId26"/>
    <p:sldId id="314" r:id="rId27"/>
    <p:sldId id="315" r:id="rId28"/>
    <p:sldId id="316" r:id="rId29"/>
    <p:sldId id="317" r:id="rId30"/>
    <p:sldId id="318" r:id="rId31"/>
    <p:sldId id="319" r:id="rId32"/>
    <p:sldId id="351" r:id="rId33"/>
    <p:sldId id="265" r:id="rId34"/>
    <p:sldId id="272" r:id="rId35"/>
    <p:sldId id="273" r:id="rId36"/>
    <p:sldId id="320" r:id="rId37"/>
    <p:sldId id="266" r:id="rId38"/>
    <p:sldId id="322" r:id="rId39"/>
    <p:sldId id="323" r:id="rId40"/>
    <p:sldId id="324" r:id="rId41"/>
    <p:sldId id="325" r:id="rId42"/>
    <p:sldId id="340" r:id="rId43"/>
    <p:sldId id="341" r:id="rId44"/>
    <p:sldId id="342" r:id="rId45"/>
    <p:sldId id="290" r:id="rId46"/>
    <p:sldId id="291" r:id="rId47"/>
    <p:sldId id="292" r:id="rId48"/>
    <p:sldId id="293" r:id="rId49"/>
    <p:sldId id="294" r:id="rId50"/>
    <p:sldId id="343" r:id="rId51"/>
    <p:sldId id="295" r:id="rId52"/>
    <p:sldId id="350" r:id="rId53"/>
    <p:sldId id="344" r:id="rId54"/>
    <p:sldId id="345" r:id="rId55"/>
    <p:sldId id="349" r:id="rId56"/>
    <p:sldId id="346" r:id="rId57"/>
    <p:sldId id="347" r:id="rId58"/>
    <p:sldId id="348" r:id="rId59"/>
    <p:sldId id="2822" r:id="rId60"/>
    <p:sldId id="2823" r:id="rId61"/>
    <p:sldId id="2824" r:id="rId62"/>
    <p:sldId id="2825" r:id="rId63"/>
    <p:sldId id="2826" r:id="rId64"/>
    <p:sldId id="2828" r:id="rId65"/>
    <p:sldId id="2827" r:id="rId66"/>
    <p:sldId id="2829" r:id="rId67"/>
    <p:sldId id="2830" r:id="rId68"/>
    <p:sldId id="2831" r:id="rId69"/>
    <p:sldId id="2832" r:id="rId70"/>
    <p:sldId id="2833" r:id="rId71"/>
    <p:sldId id="2834" r:id="rId72"/>
    <p:sldId id="2835" r:id="rId73"/>
    <p:sldId id="2836" r:id="rId74"/>
    <p:sldId id="2837" r:id="rId75"/>
    <p:sldId id="2838" r:id="rId76"/>
    <p:sldId id="2839" r:id="rId77"/>
    <p:sldId id="2820" r:id="rId78"/>
    <p:sldId id="2026" r:id="rId79"/>
    <p:sldId id="2027" r:id="rId80"/>
    <p:sldId id="2805" r:id="rId81"/>
    <p:sldId id="2348" r:id="rId82"/>
    <p:sldId id="2028" r:id="rId83"/>
    <p:sldId id="2804" r:id="rId84"/>
    <p:sldId id="2029" r:id="rId85"/>
    <p:sldId id="2030" r:id="rId86"/>
    <p:sldId id="2031" r:id="rId87"/>
    <p:sldId id="2354" r:id="rId88"/>
    <p:sldId id="2351" r:id="rId89"/>
    <p:sldId id="2352" r:id="rId90"/>
    <p:sldId id="2353" r:id="rId91"/>
    <p:sldId id="2032" r:id="rId92"/>
    <p:sldId id="2034" r:id="rId93"/>
    <p:sldId id="2035" r:id="rId94"/>
    <p:sldId id="2033" r:id="rId95"/>
    <p:sldId id="2299" r:id="rId96"/>
    <p:sldId id="2297" r:id="rId97"/>
    <p:sldId id="2298" r:id="rId98"/>
    <p:sldId id="2355" r:id="rId99"/>
    <p:sldId id="2049" r:id="rId100"/>
    <p:sldId id="2050" r:id="rId101"/>
    <p:sldId id="2051" r:id="rId102"/>
    <p:sldId id="2357" r:id="rId103"/>
    <p:sldId id="2358" r:id="rId104"/>
    <p:sldId id="2356" r:id="rId105"/>
    <p:sldId id="2802" r:id="rId106"/>
    <p:sldId id="2052" r:id="rId107"/>
    <p:sldId id="2349" r:id="rId108"/>
    <p:sldId id="2053" r:id="rId109"/>
    <p:sldId id="2054" r:id="rId110"/>
    <p:sldId id="2803" r:id="rId111"/>
    <p:sldId id="2786" r:id="rId112"/>
    <p:sldId id="355" r:id="rId113"/>
    <p:sldId id="2800" r:id="rId114"/>
    <p:sldId id="359" r:id="rId115"/>
    <p:sldId id="267" r:id="rId116"/>
    <p:sldId id="2806" r:id="rId117"/>
    <p:sldId id="2807" r:id="rId118"/>
    <p:sldId id="2808" r:id="rId119"/>
    <p:sldId id="2809" r:id="rId120"/>
    <p:sldId id="2810" r:id="rId121"/>
    <p:sldId id="2811" r:id="rId122"/>
    <p:sldId id="2812" r:id="rId123"/>
    <p:sldId id="2813" r:id="rId124"/>
    <p:sldId id="2814" r:id="rId125"/>
    <p:sldId id="2815" r:id="rId126"/>
    <p:sldId id="2816" r:id="rId127"/>
    <p:sldId id="2817" r:id="rId128"/>
    <p:sldId id="285" r:id="rId129"/>
    <p:sldId id="2818" r:id="rId130"/>
    <p:sldId id="286" r:id="rId131"/>
    <p:sldId id="287" r:id="rId132"/>
    <p:sldId id="289" r:id="rId133"/>
    <p:sldId id="2819" r:id="rId134"/>
    <p:sldId id="2801" r:id="rId135"/>
    <p:sldId id="2787" r:id="rId136"/>
    <p:sldId id="2788" r:id="rId137"/>
    <p:sldId id="2789" r:id="rId138"/>
    <p:sldId id="2790" r:id="rId139"/>
    <p:sldId id="2791" r:id="rId140"/>
    <p:sldId id="2792" r:id="rId141"/>
    <p:sldId id="2793" r:id="rId142"/>
    <p:sldId id="2794" r:id="rId143"/>
    <p:sldId id="2795" r:id="rId144"/>
    <p:sldId id="2796" r:id="rId145"/>
    <p:sldId id="2797" r:id="rId146"/>
    <p:sldId id="2840" r:id="rId147"/>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BDBDB"/>
    <a:srgbClr val="002F6C"/>
    <a:srgbClr val="FFC000"/>
    <a:srgbClr val="2F468A"/>
    <a:srgbClr val="3C58AD"/>
    <a:srgbClr val="D557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22" autoAdjust="0"/>
    <p:restoredTop sz="80357"/>
  </p:normalViewPr>
  <p:slideViewPr>
    <p:cSldViewPr snapToGrid="0">
      <p:cViewPr varScale="1">
        <p:scale>
          <a:sx n="102" d="100"/>
          <a:sy n="102" d="100"/>
        </p:scale>
        <p:origin x="184" y="4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presProps" Target="pres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charts/_rels/chart1.xml.rels><?xml version="1.0" encoding="UTF-8" standalone="yes"?>
<Relationships xmlns="http://schemas.openxmlformats.org/package/2006/relationships"><Relationship Id="rId1" Type="http://schemas.openxmlformats.org/officeDocument/2006/relationships/oleObject" Target="file:////C:\Users\TOSHIBA\Desktop\Prelim_ppt\results.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32690164288209E-2"/>
          <c:y val="8.1080826435157141E-2"/>
          <c:w val="0.70300290345195049"/>
          <c:h val="0.70355887398857131"/>
        </c:manualLayout>
      </c:layout>
      <c:barChart>
        <c:barDir val="col"/>
        <c:grouping val="clustered"/>
        <c:varyColors val="0"/>
        <c:ser>
          <c:idx val="0"/>
          <c:order val="0"/>
          <c:tx>
            <c:strRef>
              <c:f>Sheet1!$D$2</c:f>
              <c:strCache>
                <c:ptCount val="1"/>
                <c:pt idx="0">
                  <c:v>ANVIL</c:v>
                </c:pt>
              </c:strCache>
            </c:strRef>
          </c:tx>
          <c:invertIfNegative val="0"/>
          <c:cat>
            <c:strRef>
              <c:f>Sheet1!$C$3:$C$15</c:f>
              <c:strCache>
                <c:ptCount val="13"/>
                <c:pt idx="0">
                  <c:v>astar</c:v>
                </c:pt>
                <c:pt idx="1">
                  <c:v>bzip2</c:v>
                </c:pt>
                <c:pt idx="2">
                  <c:v>gcc</c:v>
                </c:pt>
                <c:pt idx="3">
                  <c:v>gobmk</c:v>
                </c:pt>
                <c:pt idx="4">
                  <c:v>h264ref</c:v>
                </c:pt>
                <c:pt idx="5">
                  <c:v>hmmer</c:v>
                </c:pt>
                <c:pt idx="6">
                  <c:v>libquantum</c:v>
                </c:pt>
                <c:pt idx="7">
                  <c:v>mcf</c:v>
                </c:pt>
                <c:pt idx="8">
                  <c:v>omnetpp</c:v>
                </c:pt>
                <c:pt idx="9">
                  <c:v>perlbench</c:v>
                </c:pt>
                <c:pt idx="10">
                  <c:v>sjeng</c:v>
                </c:pt>
                <c:pt idx="11">
                  <c:v>xalancbmk</c:v>
                </c:pt>
                <c:pt idx="12">
                  <c:v>average</c:v>
                </c:pt>
              </c:strCache>
            </c:strRef>
          </c:cat>
          <c:val>
            <c:numRef>
              <c:f>Sheet1!$D$3:$D$15</c:f>
              <c:numCache>
                <c:formatCode>General</c:formatCode>
                <c:ptCount val="13"/>
                <c:pt idx="0">
                  <c:v>1.0150999999999999</c:v>
                </c:pt>
                <c:pt idx="1">
                  <c:v>1.0055000000000001</c:v>
                </c:pt>
                <c:pt idx="2">
                  <c:v>1.0095000000000001</c:v>
                </c:pt>
                <c:pt idx="3">
                  <c:v>1.0059</c:v>
                </c:pt>
                <c:pt idx="4">
                  <c:v>1.0061</c:v>
                </c:pt>
                <c:pt idx="5">
                  <c:v>1.0021</c:v>
                </c:pt>
                <c:pt idx="6">
                  <c:v>1.0316000000000001</c:v>
                </c:pt>
                <c:pt idx="7">
                  <c:v>1.0318000000000001</c:v>
                </c:pt>
                <c:pt idx="8">
                  <c:v>1.0251999999999999</c:v>
                </c:pt>
                <c:pt idx="9">
                  <c:v>1.0042</c:v>
                </c:pt>
                <c:pt idx="10">
                  <c:v>1.0025999999999999</c:v>
                </c:pt>
                <c:pt idx="11">
                  <c:v>1.01</c:v>
                </c:pt>
                <c:pt idx="12">
                  <c:v>1.0117</c:v>
                </c:pt>
              </c:numCache>
            </c:numRef>
          </c:val>
          <c:extLst>
            <c:ext xmlns:c16="http://schemas.microsoft.com/office/drawing/2014/chart" uri="{C3380CC4-5D6E-409C-BE32-E72D297353CC}">
              <c16:uniqueId val="{00000000-D69E-442C-8299-5346DA987624}"/>
            </c:ext>
          </c:extLst>
        </c:ser>
        <c:ser>
          <c:idx val="1"/>
          <c:order val="1"/>
          <c:tx>
            <c:strRef>
              <c:f>Sheet1!$E$2</c:f>
              <c:strCache>
                <c:ptCount val="1"/>
                <c:pt idx="0">
                  <c:v>Double Refresh</c:v>
                </c:pt>
              </c:strCache>
            </c:strRef>
          </c:tx>
          <c:invertIfNegative val="0"/>
          <c:cat>
            <c:strRef>
              <c:f>Sheet1!$C$3:$C$15</c:f>
              <c:strCache>
                <c:ptCount val="13"/>
                <c:pt idx="0">
                  <c:v>astar</c:v>
                </c:pt>
                <c:pt idx="1">
                  <c:v>bzip2</c:v>
                </c:pt>
                <c:pt idx="2">
                  <c:v>gcc</c:v>
                </c:pt>
                <c:pt idx="3">
                  <c:v>gobmk</c:v>
                </c:pt>
                <c:pt idx="4">
                  <c:v>h264ref</c:v>
                </c:pt>
                <c:pt idx="5">
                  <c:v>hmmer</c:v>
                </c:pt>
                <c:pt idx="6">
                  <c:v>libquantum</c:v>
                </c:pt>
                <c:pt idx="7">
                  <c:v>mcf</c:v>
                </c:pt>
                <c:pt idx="8">
                  <c:v>omnetpp</c:v>
                </c:pt>
                <c:pt idx="9">
                  <c:v>perlbench</c:v>
                </c:pt>
                <c:pt idx="10">
                  <c:v>sjeng</c:v>
                </c:pt>
                <c:pt idx="11">
                  <c:v>xalancbmk</c:v>
                </c:pt>
                <c:pt idx="12">
                  <c:v>average</c:v>
                </c:pt>
              </c:strCache>
            </c:strRef>
          </c:cat>
          <c:val>
            <c:numRef>
              <c:f>Sheet1!$E$3:$E$15</c:f>
              <c:numCache>
                <c:formatCode>General</c:formatCode>
                <c:ptCount val="13"/>
                <c:pt idx="0">
                  <c:v>1.0067999999999999</c:v>
                </c:pt>
                <c:pt idx="1">
                  <c:v>1</c:v>
                </c:pt>
                <c:pt idx="2">
                  <c:v>1.018</c:v>
                </c:pt>
                <c:pt idx="3">
                  <c:v>1.0045999999999999</c:v>
                </c:pt>
                <c:pt idx="4">
                  <c:v>1</c:v>
                </c:pt>
                <c:pt idx="5">
                  <c:v>1</c:v>
                </c:pt>
                <c:pt idx="6">
                  <c:v>1.0206</c:v>
                </c:pt>
                <c:pt idx="7">
                  <c:v>1.0554000000000001</c:v>
                </c:pt>
                <c:pt idx="8">
                  <c:v>1.0249999999999999</c:v>
                </c:pt>
                <c:pt idx="9">
                  <c:v>1</c:v>
                </c:pt>
                <c:pt idx="10">
                  <c:v>1.0056</c:v>
                </c:pt>
                <c:pt idx="11">
                  <c:v>1</c:v>
                </c:pt>
                <c:pt idx="12">
                  <c:v>1.0113000000000001</c:v>
                </c:pt>
              </c:numCache>
            </c:numRef>
          </c:val>
          <c:extLst>
            <c:ext xmlns:c16="http://schemas.microsoft.com/office/drawing/2014/chart" uri="{C3380CC4-5D6E-409C-BE32-E72D297353CC}">
              <c16:uniqueId val="{00000001-D69E-442C-8299-5346DA987624}"/>
            </c:ext>
          </c:extLst>
        </c:ser>
        <c:dLbls>
          <c:showLegendKey val="0"/>
          <c:showVal val="0"/>
          <c:showCatName val="0"/>
          <c:showSerName val="0"/>
          <c:showPercent val="0"/>
          <c:showBubbleSize val="0"/>
        </c:dLbls>
        <c:gapWidth val="150"/>
        <c:axId val="-431111888"/>
        <c:axId val="-431109168"/>
      </c:barChart>
      <c:catAx>
        <c:axId val="-431111888"/>
        <c:scaling>
          <c:orientation val="minMax"/>
        </c:scaling>
        <c:delete val="0"/>
        <c:axPos val="b"/>
        <c:numFmt formatCode="General" sourceLinked="0"/>
        <c:majorTickMark val="none"/>
        <c:minorTickMark val="none"/>
        <c:tickLblPos val="nextTo"/>
        <c:crossAx val="-431109168"/>
        <c:crosses val="autoZero"/>
        <c:auto val="1"/>
        <c:lblAlgn val="ctr"/>
        <c:lblOffset val="100"/>
        <c:noMultiLvlLbl val="0"/>
      </c:catAx>
      <c:valAx>
        <c:axId val="-431109168"/>
        <c:scaling>
          <c:orientation val="minMax"/>
        </c:scaling>
        <c:delete val="0"/>
        <c:axPos val="l"/>
        <c:majorGridlines/>
        <c:title>
          <c:tx>
            <c:rich>
              <a:bodyPr rot="-5400000" vert="horz"/>
              <a:lstStyle/>
              <a:p>
                <a:pPr>
                  <a:defRPr/>
                </a:pPr>
                <a:r>
                  <a:rPr lang="en-US"/>
                  <a:t>Normalized Execution Time</a:t>
                </a:r>
              </a:p>
            </c:rich>
          </c:tx>
          <c:overlay val="0"/>
        </c:title>
        <c:numFmt formatCode="General" sourceLinked="1"/>
        <c:majorTickMark val="none"/>
        <c:minorTickMark val="none"/>
        <c:tickLblPos val="nextTo"/>
        <c:crossAx val="-431111888"/>
        <c:crosses val="autoZero"/>
        <c:crossBetween val="between"/>
      </c:valAx>
    </c:plotArea>
    <c:legend>
      <c:legendPos val="r"/>
      <c:layout>
        <c:manualLayout>
          <c:xMode val="edge"/>
          <c:yMode val="edge"/>
          <c:x val="0.26897356595570826"/>
          <c:y val="6.719429302106468E-2"/>
          <c:w val="0.1561705543771803"/>
          <c:h val="0.16290895625776095"/>
        </c:manualLayout>
      </c:layout>
      <c:overlay val="0"/>
      <c:spPr>
        <a:solidFill>
          <a:schemeClr val="bg1"/>
        </a:solidFill>
        <a:ln w="12700">
          <a:solidFill>
            <a:schemeClr val="accent1"/>
          </a:solidFill>
        </a:ln>
      </c:spPr>
    </c:legend>
    <c:plotVisOnly val="1"/>
    <c:dispBlanksAs val="gap"/>
    <c:showDLblsOverMax val="0"/>
  </c:chart>
  <c:spPr>
    <a:ln w="9525" cmpd="sng"/>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mcf</a:t>
            </a:r>
          </a:p>
        </c:rich>
      </c:tx>
      <c:layout>
        <c:manualLayout>
          <c:xMode val="edge"/>
          <c:yMode val="edge"/>
          <c:x val="0.71753856574379815"/>
          <c:y val="0.42730073760542781"/>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pieChart>
        <c:varyColors val="1"/>
        <c:ser>
          <c:idx val="0"/>
          <c:order val="0"/>
          <c:tx>
            <c:strRef>
              <c:f>Sheet1!$B$2</c:f>
              <c:strCache>
                <c:ptCount val="1"/>
                <c:pt idx="0">
                  <c:v>mcf</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3A41-4ADF-A1CD-956BA4D613D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3A41-4ADF-A1CD-956BA4D613DE}"/>
              </c:ext>
            </c:extLst>
          </c:dPt>
          <c:dLbls>
            <c:dLbl>
              <c:idx val="0"/>
              <c:layout>
                <c:manualLayout>
                  <c:x val="-2.571721276775887E-2"/>
                  <c:y val="-0.18464515058147385"/>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2"/>
                        </a:solidFill>
                        <a:latin typeface="+mn-lt"/>
                        <a:ea typeface="+mn-ea"/>
                        <a:cs typeface="+mn-cs"/>
                      </a:defRPr>
                    </a:pPr>
                    <a:fld id="{BF08CB1C-716B-4783-9DB6-4D29D0261467}" type="VALUE">
                      <a:rPr lang="en-US" sz="1400"/>
                      <a:pPr>
                        <a:defRPr/>
                      </a:pPr>
                      <a:t>[VALUE]</a:t>
                    </a:fld>
                    <a:r>
                      <a:rPr lang="en-US" sz="1400"/>
                      <a:t>%</a:t>
                    </a: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3815053763440857"/>
                      <c:h val="9.4782816179598092E-2"/>
                    </c:manualLayout>
                  </c15:layout>
                  <c15:dlblFieldTable/>
                  <c15:showDataLabelsRange val="0"/>
                </c:ext>
                <c:ext xmlns:c16="http://schemas.microsoft.com/office/drawing/2014/chart" uri="{C3380CC4-5D6E-409C-BE32-E72D297353CC}">
                  <c16:uniqueId val="{00000001-3A41-4ADF-A1CD-956BA4D613DE}"/>
                </c:ext>
              </c:extLst>
            </c:dLbl>
            <c:dLbl>
              <c:idx val="1"/>
              <c:layout>
                <c:manualLayout>
                  <c:x val="3.2258064516129017E-2"/>
                  <c:y val="-0.1872799892108348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2"/>
                        </a:solidFill>
                        <a:latin typeface="+mn-lt"/>
                        <a:ea typeface="+mn-ea"/>
                        <a:cs typeface="+mn-cs"/>
                      </a:defRPr>
                    </a:pPr>
                    <a:fld id="{ECEA8A31-A063-40B3-9474-B5F8E42A7C04}" type="VALUE">
                      <a:rPr lang="en-US" sz="1600"/>
                      <a:pPr>
                        <a:defRPr/>
                      </a:pPr>
                      <a:t>[VALUE]</a:t>
                    </a:fld>
                    <a:r>
                      <a:rPr lang="en-US" sz="1600"/>
                      <a:t>%</a:t>
                    </a: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5913978494623654"/>
                      <c:h val="0.13306982872200263"/>
                    </c:manualLayout>
                  </c15:layout>
                  <c15:dlblFieldTable/>
                  <c15:showDataLabelsRange val="0"/>
                </c:ext>
                <c:ext xmlns:c16="http://schemas.microsoft.com/office/drawing/2014/chart" uri="{C3380CC4-5D6E-409C-BE32-E72D297353CC}">
                  <c16:uniqueId val="{00000003-3A41-4ADF-A1CD-956BA4D613D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Sheet1!$A$3:$A$4</c:f>
              <c:strCache>
                <c:ptCount val="2"/>
                <c:pt idx="0">
                  <c:v>Phase 1</c:v>
                </c:pt>
                <c:pt idx="1">
                  <c:v>Phase 2</c:v>
                </c:pt>
              </c:strCache>
            </c:strRef>
          </c:cat>
          <c:val>
            <c:numRef>
              <c:f>Sheet1!$B$3:$B$4</c:f>
              <c:numCache>
                <c:formatCode>General</c:formatCode>
                <c:ptCount val="2"/>
                <c:pt idx="0">
                  <c:v>2</c:v>
                </c:pt>
                <c:pt idx="1">
                  <c:v>98</c:v>
                </c:pt>
              </c:numCache>
            </c:numRef>
          </c:val>
          <c:extLst>
            <c:ext xmlns:c16="http://schemas.microsoft.com/office/drawing/2014/chart" uri="{C3380CC4-5D6E-409C-BE32-E72D297353CC}">
              <c16:uniqueId val="{00000004-3A41-4ADF-A1CD-956BA4D613DE}"/>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legendEntry>
      <c:layout>
        <c:manualLayout>
          <c:xMode val="edge"/>
          <c:yMode val="edge"/>
          <c:x val="0.23899768939139018"/>
          <c:y val="0.86144515068146599"/>
          <c:w val="0.76100222087623659"/>
          <c:h val="0.1385548493185339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hmmer</a:t>
            </a:r>
          </a:p>
        </c:rich>
      </c:tx>
      <c:layout>
        <c:manualLayout>
          <c:xMode val="edge"/>
          <c:yMode val="edge"/>
          <c:x val="0.72047265485742285"/>
          <c:y val="0.51810974562759093"/>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pieChart>
        <c:varyColors val="1"/>
        <c:ser>
          <c:idx val="0"/>
          <c:order val="0"/>
          <c:tx>
            <c:strRef>
              <c:f>Sheet1!$B$5</c:f>
              <c:strCache>
                <c:ptCount val="1"/>
                <c:pt idx="0">
                  <c:v>hmmer</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570A-4E18-BCA0-B01D29D5637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570A-4E18-BCA0-B01D29D5637E}"/>
              </c:ext>
            </c:extLst>
          </c:dPt>
          <c:dLbls>
            <c:dLbl>
              <c:idx val="0"/>
              <c:layout>
                <c:manualLayout>
                  <c:x val="1.0849931136308746E-2"/>
                  <c:y val="-0.26175288836558991"/>
                </c:manualLayout>
              </c:layout>
              <c:tx>
                <c:rich>
                  <a:bodyPr/>
                  <a:lstStyle/>
                  <a:p>
                    <a:fld id="{5976F3DE-E0FF-4F6A-A57C-B1F96B24DAA9}" type="VALUE">
                      <a:rPr lang="en-US" sz="1600"/>
                      <a:pPr/>
                      <a:t>[VALUE]</a:t>
                    </a:fld>
                    <a:r>
                      <a:rPr lang="en-US" sz="160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70A-4E18-BCA0-B01D29D5637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Sheet1!$A$6:$A$7</c:f>
              <c:strCache>
                <c:ptCount val="2"/>
                <c:pt idx="0">
                  <c:v>Phase 1</c:v>
                </c:pt>
                <c:pt idx="1">
                  <c:v> Phase 2</c:v>
                </c:pt>
              </c:strCache>
            </c:strRef>
          </c:cat>
          <c:val>
            <c:numRef>
              <c:f>Sheet1!$B$6:$B$7</c:f>
              <c:numCache>
                <c:formatCode>General</c:formatCode>
                <c:ptCount val="2"/>
                <c:pt idx="0">
                  <c:v>100</c:v>
                </c:pt>
                <c:pt idx="1">
                  <c:v>0</c:v>
                </c:pt>
              </c:numCache>
            </c:numRef>
          </c:val>
          <c:extLst>
            <c:ext xmlns:c16="http://schemas.microsoft.com/office/drawing/2014/chart" uri="{C3380CC4-5D6E-409C-BE32-E72D297353CC}">
              <c16:uniqueId val="{00000004-570A-4E18-BCA0-B01D29D5637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A9829A-C801-414B-9062-70F3EA61D97A}" type="datetimeFigureOut">
              <a:rPr lang="en-US" smtClean="0"/>
              <a:t>4/13/20</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CA99D1-313B-447B-B1F7-051EC4AE5B8B}" type="slidenum">
              <a:rPr lang="en-US" smtClean="0"/>
              <a:t>‹#›</a:t>
            </a:fld>
            <a:endParaRPr lang="en-US"/>
          </a:p>
        </p:txBody>
      </p:sp>
    </p:spTree>
    <p:extLst>
      <p:ext uri="{BB962C8B-B14F-4D97-AF65-F5344CB8AC3E}">
        <p14:creationId xmlns:p14="http://schemas.microsoft.com/office/powerpoint/2010/main" val="178287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CA99D1-313B-447B-B1F7-051EC4AE5B8B}" type="slidenum">
              <a:rPr lang="en-US" smtClean="0"/>
              <a:t>1</a:t>
            </a:fld>
            <a:endParaRPr lang="en-US"/>
          </a:p>
        </p:txBody>
      </p:sp>
    </p:spTree>
    <p:extLst>
      <p:ext uri="{BB962C8B-B14F-4D97-AF65-F5344CB8AC3E}">
        <p14:creationId xmlns:p14="http://schemas.microsoft.com/office/powerpoint/2010/main" val="4174790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p:spPr>
        <p:txBody>
          <a:bodyPr/>
          <a:lstStyle/>
          <a:p>
            <a:fld id="{00ABBBD4-D52F-EB4C-A447-8888D969C1BE}" type="slidenum">
              <a:rPr lang="en-GB"/>
              <a:pPr/>
              <a:t>36</a:t>
            </a:fld>
            <a:endParaRPr lang="en-GB"/>
          </a:p>
        </p:txBody>
      </p:sp>
      <p:sp>
        <p:nvSpPr>
          <p:cNvPr id="48131" name="Rectangle 1"/>
          <p:cNvSpPr>
            <a:spLocks noGrp="1" noRot="1" noChangeAspect="1" noChangeArrowheads="1" noTextEdit="1"/>
          </p:cNvSpPr>
          <p:nvPr>
            <p:ph type="sldImg"/>
          </p:nvPr>
        </p:nvSpPr>
        <p:spPr>
          <a:xfrm>
            <a:off x="777875" y="720725"/>
            <a:ext cx="5759450" cy="3600450"/>
          </a:xfrm>
          <a:solidFill>
            <a:srgbClr val="FFFFFF"/>
          </a:solidFill>
          <a:ln/>
        </p:spPr>
      </p:sp>
      <p:sp>
        <p:nvSpPr>
          <p:cNvPr id="48132" name="Rectangle 2"/>
          <p:cNvSpPr>
            <a:spLocks noGrp="1" noChangeArrowheads="1"/>
          </p:cNvSpPr>
          <p:nvPr>
            <p:ph type="body" idx="1"/>
          </p:nvPr>
        </p:nvSpPr>
        <p:spPr>
          <a:xfrm>
            <a:off x="976561" y="4561576"/>
            <a:ext cx="5362081" cy="4318827"/>
          </a:xfrm>
          <a:noFill/>
          <a:ln/>
        </p:spPr>
        <p:txBody>
          <a:bodyPr wrap="none" anchor="ctr"/>
          <a:lstStyle/>
          <a:p>
            <a:endParaRPr lang="en-US">
              <a:latin typeface="Times New Roman" pitchFamily="-65" charset="0"/>
            </a:endParaRPr>
          </a:p>
        </p:txBody>
      </p:sp>
    </p:spTree>
    <p:extLst>
      <p:ext uri="{BB962C8B-B14F-4D97-AF65-F5344CB8AC3E}">
        <p14:creationId xmlns:p14="http://schemas.microsoft.com/office/powerpoint/2010/main" val="3445587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7"/>
          <p:cNvSpPr>
            <a:spLocks noGrp="1" noChangeArrowheads="1"/>
          </p:cNvSpPr>
          <p:nvPr>
            <p:ph type="sldNum" sz="quarter"/>
          </p:nvPr>
        </p:nvSpPr>
        <p:spPr>
          <a:noFill/>
        </p:spPr>
        <p:txBody>
          <a:bodyPr/>
          <a:lstStyle/>
          <a:p>
            <a:fld id="{DFAFE33F-7969-7D43-B750-9CEC3A8C7164}" type="slidenum">
              <a:rPr lang="en-GB"/>
              <a:pPr/>
              <a:t>37</a:t>
            </a:fld>
            <a:endParaRPr lang="en-GB"/>
          </a:p>
        </p:txBody>
      </p:sp>
      <p:sp>
        <p:nvSpPr>
          <p:cNvPr id="50179" name="Text Box 1"/>
          <p:cNvSpPr txBox="1">
            <a:spLocks noChangeArrowheads="1"/>
          </p:cNvSpPr>
          <p:nvPr/>
        </p:nvSpPr>
        <p:spPr bwMode="auto">
          <a:xfrm>
            <a:off x="1020726" y="720798"/>
            <a:ext cx="5273749" cy="3601008"/>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ea typeface="Lucida Sans Unicode" pitchFamily="-65" charset="-52"/>
              <a:cs typeface="Lucida Sans Unicode" pitchFamily="-65" charset="-52"/>
            </a:endParaRPr>
          </a:p>
        </p:txBody>
      </p:sp>
      <p:sp>
        <p:nvSpPr>
          <p:cNvPr id="50180" name="Text Box 2"/>
          <p:cNvSpPr>
            <a:spLocks noGrp="1" noChangeArrowheads="1"/>
          </p:cNvSpPr>
          <p:nvPr>
            <p:ph type="body"/>
          </p:nvPr>
        </p:nvSpPr>
        <p:spPr>
          <a:xfrm>
            <a:off x="976561" y="4561576"/>
            <a:ext cx="5362081" cy="4318827"/>
          </a:xfrm>
          <a:noFill/>
          <a:ln/>
        </p:spPr>
        <p:txBody>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dirty="0">
              <a:latin typeface="Times New Roman" pitchFamily="-65" charset="0"/>
              <a:ea typeface="Lucida Sans Unicode" pitchFamily="-65" charset="-52"/>
              <a:cs typeface="Lucida Sans Unicode" pitchFamily="-65" charset="-52"/>
            </a:endParaRPr>
          </a:p>
        </p:txBody>
      </p:sp>
    </p:spTree>
    <p:extLst>
      <p:ext uri="{BB962C8B-B14F-4D97-AF65-F5344CB8AC3E}">
        <p14:creationId xmlns:p14="http://schemas.microsoft.com/office/powerpoint/2010/main" val="570052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7"/>
          <p:cNvSpPr>
            <a:spLocks noGrp="1" noChangeArrowheads="1"/>
          </p:cNvSpPr>
          <p:nvPr>
            <p:ph type="sldNum" sz="quarter"/>
          </p:nvPr>
        </p:nvSpPr>
        <p:spPr>
          <a:noFill/>
        </p:spPr>
        <p:txBody>
          <a:bodyPr/>
          <a:lstStyle/>
          <a:p>
            <a:fld id="{F9F7CFAA-FE6F-604C-BDA7-7E7ADFD3DF63}" type="slidenum">
              <a:rPr lang="en-GB"/>
              <a:pPr/>
              <a:t>38</a:t>
            </a:fld>
            <a:endParaRPr lang="en-GB"/>
          </a:p>
        </p:txBody>
      </p:sp>
      <p:sp>
        <p:nvSpPr>
          <p:cNvPr id="64515" name="Rectangle 1"/>
          <p:cNvSpPr>
            <a:spLocks noGrp="1" noRot="1" noChangeAspect="1" noChangeArrowheads="1" noTextEdit="1"/>
          </p:cNvSpPr>
          <p:nvPr>
            <p:ph type="sldImg"/>
          </p:nvPr>
        </p:nvSpPr>
        <p:spPr>
          <a:xfrm>
            <a:off x="777875" y="720725"/>
            <a:ext cx="5759450" cy="3600450"/>
          </a:xfrm>
          <a:solidFill>
            <a:srgbClr val="FFFFFF"/>
          </a:solidFill>
          <a:ln/>
        </p:spPr>
      </p:sp>
      <p:sp>
        <p:nvSpPr>
          <p:cNvPr id="64516" name="Rectangle 2"/>
          <p:cNvSpPr>
            <a:spLocks noGrp="1" noChangeArrowheads="1"/>
          </p:cNvSpPr>
          <p:nvPr>
            <p:ph type="body" idx="1"/>
          </p:nvPr>
        </p:nvSpPr>
        <p:spPr>
          <a:xfrm>
            <a:off x="976561" y="4561576"/>
            <a:ext cx="5362081" cy="4318827"/>
          </a:xfrm>
          <a:noFill/>
          <a:ln/>
        </p:spPr>
        <p:txBody>
          <a:bodyPr wrap="none" anchor="ctr"/>
          <a:lstStyle/>
          <a:p>
            <a:endParaRPr lang="en-US">
              <a:latin typeface="Times New Roman" pitchFamily="-65" charset="0"/>
            </a:endParaRPr>
          </a:p>
        </p:txBody>
      </p:sp>
    </p:spTree>
    <p:extLst>
      <p:ext uri="{BB962C8B-B14F-4D97-AF65-F5344CB8AC3E}">
        <p14:creationId xmlns:p14="http://schemas.microsoft.com/office/powerpoint/2010/main" val="390625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7"/>
          <p:cNvSpPr>
            <a:spLocks noGrp="1" noChangeArrowheads="1"/>
          </p:cNvSpPr>
          <p:nvPr>
            <p:ph type="sldNum" sz="quarter"/>
          </p:nvPr>
        </p:nvSpPr>
        <p:spPr>
          <a:noFill/>
        </p:spPr>
        <p:txBody>
          <a:bodyPr/>
          <a:lstStyle/>
          <a:p>
            <a:fld id="{302A8748-3F73-8B43-8A3D-D1F52F5572C3}" type="slidenum">
              <a:rPr lang="en-GB"/>
              <a:pPr/>
              <a:t>39</a:t>
            </a:fld>
            <a:endParaRPr lang="en-GB"/>
          </a:p>
        </p:txBody>
      </p:sp>
      <p:sp>
        <p:nvSpPr>
          <p:cNvPr id="66563" name="Rectangle 1"/>
          <p:cNvSpPr>
            <a:spLocks noGrp="1" noRot="1" noChangeAspect="1" noChangeArrowheads="1" noTextEdit="1"/>
          </p:cNvSpPr>
          <p:nvPr>
            <p:ph type="sldImg"/>
          </p:nvPr>
        </p:nvSpPr>
        <p:spPr>
          <a:xfrm>
            <a:off x="777875" y="720725"/>
            <a:ext cx="5759450" cy="3600450"/>
          </a:xfrm>
          <a:solidFill>
            <a:srgbClr val="FFFFFF"/>
          </a:solidFill>
          <a:ln/>
        </p:spPr>
      </p:sp>
      <p:sp>
        <p:nvSpPr>
          <p:cNvPr id="66564" name="Rectangle 2"/>
          <p:cNvSpPr>
            <a:spLocks noGrp="1" noChangeArrowheads="1"/>
          </p:cNvSpPr>
          <p:nvPr>
            <p:ph type="body" idx="1"/>
          </p:nvPr>
        </p:nvSpPr>
        <p:spPr>
          <a:xfrm>
            <a:off x="976561" y="4561576"/>
            <a:ext cx="5362081" cy="4318827"/>
          </a:xfrm>
          <a:noFill/>
          <a:ln/>
        </p:spPr>
        <p:txBody>
          <a:bodyPr wrap="none" anchor="ctr"/>
          <a:lstStyle/>
          <a:p>
            <a:endParaRPr lang="en-US">
              <a:latin typeface="Times New Roman" pitchFamily="-65" charset="0"/>
            </a:endParaRPr>
          </a:p>
        </p:txBody>
      </p:sp>
    </p:spTree>
    <p:extLst>
      <p:ext uri="{BB962C8B-B14F-4D97-AF65-F5344CB8AC3E}">
        <p14:creationId xmlns:p14="http://schemas.microsoft.com/office/powerpoint/2010/main" val="1584820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7"/>
          <p:cNvSpPr>
            <a:spLocks noGrp="1" noChangeArrowheads="1"/>
          </p:cNvSpPr>
          <p:nvPr>
            <p:ph type="sldNum" sz="quarter"/>
          </p:nvPr>
        </p:nvSpPr>
        <p:spPr>
          <a:noFill/>
        </p:spPr>
        <p:txBody>
          <a:bodyPr/>
          <a:lstStyle/>
          <a:p>
            <a:fld id="{E6053077-156D-5848-833E-5F3C46AFA3DF}" type="slidenum">
              <a:rPr lang="en-GB"/>
              <a:pPr/>
              <a:t>40</a:t>
            </a:fld>
            <a:endParaRPr lang="en-GB"/>
          </a:p>
        </p:txBody>
      </p:sp>
      <p:sp>
        <p:nvSpPr>
          <p:cNvPr id="68611" name="Rectangle 1"/>
          <p:cNvSpPr>
            <a:spLocks noGrp="1" noRot="1" noChangeAspect="1" noChangeArrowheads="1" noTextEdit="1"/>
          </p:cNvSpPr>
          <p:nvPr>
            <p:ph type="sldImg"/>
          </p:nvPr>
        </p:nvSpPr>
        <p:spPr>
          <a:xfrm>
            <a:off x="777875" y="720725"/>
            <a:ext cx="5759450" cy="3600450"/>
          </a:xfrm>
          <a:solidFill>
            <a:srgbClr val="FFFFFF"/>
          </a:solidFill>
          <a:ln/>
        </p:spPr>
      </p:sp>
      <p:sp>
        <p:nvSpPr>
          <p:cNvPr id="68612" name="Rectangle 2"/>
          <p:cNvSpPr>
            <a:spLocks noGrp="1" noChangeArrowheads="1"/>
          </p:cNvSpPr>
          <p:nvPr>
            <p:ph type="body" idx="1"/>
          </p:nvPr>
        </p:nvSpPr>
        <p:spPr>
          <a:xfrm>
            <a:off x="976561" y="4561576"/>
            <a:ext cx="5362081" cy="4318827"/>
          </a:xfrm>
          <a:noFill/>
          <a:ln/>
        </p:spPr>
        <p:txBody>
          <a:bodyPr wrap="none" anchor="ctr"/>
          <a:lstStyle/>
          <a:p>
            <a:endParaRPr lang="en-US">
              <a:latin typeface="Times New Roman" pitchFamily="-65" charset="0"/>
            </a:endParaRPr>
          </a:p>
        </p:txBody>
      </p:sp>
    </p:spTree>
    <p:extLst>
      <p:ext uri="{BB962C8B-B14F-4D97-AF65-F5344CB8AC3E}">
        <p14:creationId xmlns:p14="http://schemas.microsoft.com/office/powerpoint/2010/main" val="2717373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7"/>
          <p:cNvSpPr>
            <a:spLocks noGrp="1" noChangeArrowheads="1"/>
          </p:cNvSpPr>
          <p:nvPr>
            <p:ph type="sldNum" sz="quarter"/>
          </p:nvPr>
        </p:nvSpPr>
        <p:spPr>
          <a:noFill/>
        </p:spPr>
        <p:txBody>
          <a:bodyPr/>
          <a:lstStyle/>
          <a:p>
            <a:fld id="{D782720B-2541-4D4E-926E-39D7761A0D56}" type="slidenum">
              <a:rPr lang="en-GB"/>
              <a:pPr/>
              <a:t>41</a:t>
            </a:fld>
            <a:endParaRPr lang="en-GB"/>
          </a:p>
        </p:txBody>
      </p:sp>
      <p:sp>
        <p:nvSpPr>
          <p:cNvPr id="70659" name="Rectangle 1"/>
          <p:cNvSpPr>
            <a:spLocks noGrp="1" noRot="1" noChangeAspect="1" noChangeArrowheads="1" noTextEdit="1"/>
          </p:cNvSpPr>
          <p:nvPr>
            <p:ph type="sldImg"/>
          </p:nvPr>
        </p:nvSpPr>
        <p:spPr>
          <a:xfrm>
            <a:off x="777875" y="720725"/>
            <a:ext cx="5759450" cy="3600450"/>
          </a:xfrm>
          <a:solidFill>
            <a:srgbClr val="FFFFFF"/>
          </a:solidFill>
          <a:ln/>
        </p:spPr>
      </p:sp>
      <p:sp>
        <p:nvSpPr>
          <p:cNvPr id="70660" name="Rectangle 2"/>
          <p:cNvSpPr>
            <a:spLocks noGrp="1" noChangeArrowheads="1"/>
          </p:cNvSpPr>
          <p:nvPr>
            <p:ph type="body" idx="1"/>
          </p:nvPr>
        </p:nvSpPr>
        <p:spPr>
          <a:xfrm>
            <a:off x="976561" y="4561576"/>
            <a:ext cx="5362081" cy="4318827"/>
          </a:xfrm>
          <a:noFill/>
          <a:ln/>
        </p:spPr>
        <p:txBody>
          <a:bodyPr wrap="none" anchor="ctr"/>
          <a:lstStyle/>
          <a:p>
            <a:endParaRPr lang="en-US">
              <a:latin typeface="Times New Roman" pitchFamily="-65" charset="0"/>
            </a:endParaRPr>
          </a:p>
        </p:txBody>
      </p:sp>
    </p:spTree>
    <p:extLst>
      <p:ext uri="{BB962C8B-B14F-4D97-AF65-F5344CB8AC3E}">
        <p14:creationId xmlns:p14="http://schemas.microsoft.com/office/powerpoint/2010/main" val="2810364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7"/>
          <p:cNvSpPr>
            <a:spLocks noGrp="1" noChangeArrowheads="1"/>
          </p:cNvSpPr>
          <p:nvPr>
            <p:ph type="sldNum" sz="quarter"/>
          </p:nvPr>
        </p:nvSpPr>
        <p:spPr>
          <a:noFill/>
        </p:spPr>
        <p:txBody>
          <a:bodyPr/>
          <a:lstStyle/>
          <a:p>
            <a:fld id="{00AFC1FF-5239-EF4D-98E9-6AF9664F05B4}" type="slidenum">
              <a:rPr lang="en-GB"/>
              <a:pPr/>
              <a:t>42</a:t>
            </a:fld>
            <a:endParaRPr lang="en-GB"/>
          </a:p>
        </p:txBody>
      </p:sp>
      <p:sp>
        <p:nvSpPr>
          <p:cNvPr id="74755" name="Text Box 1"/>
          <p:cNvSpPr txBox="1">
            <a:spLocks noChangeArrowheads="1"/>
          </p:cNvSpPr>
          <p:nvPr/>
        </p:nvSpPr>
        <p:spPr bwMode="auto">
          <a:xfrm>
            <a:off x="1020726" y="720798"/>
            <a:ext cx="5273749" cy="3601008"/>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ea typeface="Lucida Sans Unicode" pitchFamily="-65" charset="-52"/>
              <a:cs typeface="Lucida Sans Unicode" pitchFamily="-65" charset="-52"/>
            </a:endParaRPr>
          </a:p>
        </p:txBody>
      </p:sp>
      <p:sp>
        <p:nvSpPr>
          <p:cNvPr id="74756" name="Text Box 2"/>
          <p:cNvSpPr>
            <a:spLocks noGrp="1" noChangeArrowheads="1"/>
          </p:cNvSpPr>
          <p:nvPr>
            <p:ph type="body"/>
          </p:nvPr>
        </p:nvSpPr>
        <p:spPr>
          <a:xfrm>
            <a:off x="976561" y="4561576"/>
            <a:ext cx="5362081" cy="4318827"/>
          </a:xfrm>
          <a:noFill/>
          <a:ln/>
        </p:spPr>
        <p:txBody>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dirty="0">
              <a:latin typeface="Times New Roman" pitchFamily="-65" charset="0"/>
              <a:ea typeface="Lucida Sans Unicode" pitchFamily="-65" charset="-52"/>
              <a:cs typeface="Lucida Sans Unicode" pitchFamily="-65" charset="-52"/>
            </a:endParaRPr>
          </a:p>
        </p:txBody>
      </p:sp>
    </p:spTree>
    <p:extLst>
      <p:ext uri="{BB962C8B-B14F-4D97-AF65-F5344CB8AC3E}">
        <p14:creationId xmlns:p14="http://schemas.microsoft.com/office/powerpoint/2010/main" val="1394615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7"/>
          <p:cNvSpPr>
            <a:spLocks noGrp="1" noChangeArrowheads="1"/>
          </p:cNvSpPr>
          <p:nvPr>
            <p:ph type="sldNum" sz="quarter"/>
          </p:nvPr>
        </p:nvSpPr>
        <p:spPr>
          <a:noFill/>
        </p:spPr>
        <p:txBody>
          <a:bodyPr/>
          <a:lstStyle/>
          <a:p>
            <a:fld id="{DD45914A-D93F-3A4C-903A-0615755CAD5B}" type="slidenum">
              <a:rPr lang="en-GB"/>
              <a:pPr/>
              <a:t>43</a:t>
            </a:fld>
            <a:endParaRPr lang="en-GB"/>
          </a:p>
        </p:txBody>
      </p:sp>
      <p:sp>
        <p:nvSpPr>
          <p:cNvPr id="76803" name="Text Box 1"/>
          <p:cNvSpPr txBox="1">
            <a:spLocks noChangeArrowheads="1"/>
          </p:cNvSpPr>
          <p:nvPr/>
        </p:nvSpPr>
        <p:spPr bwMode="auto">
          <a:xfrm>
            <a:off x="1020726" y="720798"/>
            <a:ext cx="5273749" cy="3601008"/>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ea typeface="Lucida Sans Unicode" pitchFamily="-65" charset="-52"/>
              <a:cs typeface="Lucida Sans Unicode" pitchFamily="-65" charset="-52"/>
            </a:endParaRPr>
          </a:p>
        </p:txBody>
      </p:sp>
      <p:sp>
        <p:nvSpPr>
          <p:cNvPr id="76804" name="Text Box 2"/>
          <p:cNvSpPr>
            <a:spLocks noGrp="1" noChangeArrowheads="1"/>
          </p:cNvSpPr>
          <p:nvPr>
            <p:ph type="body"/>
          </p:nvPr>
        </p:nvSpPr>
        <p:spPr>
          <a:xfrm>
            <a:off x="976561" y="4561576"/>
            <a:ext cx="5362081" cy="4318827"/>
          </a:xfrm>
          <a:noFill/>
          <a:ln/>
        </p:spPr>
        <p:txBody>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dirty="0">
              <a:latin typeface="Times New Roman" pitchFamily="-65" charset="0"/>
              <a:ea typeface="Lucida Sans Unicode" pitchFamily="-65" charset="-52"/>
              <a:cs typeface="Lucida Sans Unicode" pitchFamily="-65" charset="-52"/>
            </a:endParaRPr>
          </a:p>
        </p:txBody>
      </p:sp>
    </p:spTree>
    <p:extLst>
      <p:ext uri="{BB962C8B-B14F-4D97-AF65-F5344CB8AC3E}">
        <p14:creationId xmlns:p14="http://schemas.microsoft.com/office/powerpoint/2010/main" val="2932709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7"/>
          <p:cNvSpPr>
            <a:spLocks noGrp="1" noChangeArrowheads="1"/>
          </p:cNvSpPr>
          <p:nvPr>
            <p:ph type="sldNum" sz="quarter"/>
          </p:nvPr>
        </p:nvSpPr>
        <p:spPr>
          <a:noFill/>
        </p:spPr>
        <p:txBody>
          <a:bodyPr/>
          <a:lstStyle/>
          <a:p>
            <a:fld id="{DD45914A-D93F-3A4C-903A-0615755CAD5B}" type="slidenum">
              <a:rPr lang="en-GB"/>
              <a:pPr/>
              <a:t>44</a:t>
            </a:fld>
            <a:endParaRPr lang="en-GB"/>
          </a:p>
        </p:txBody>
      </p:sp>
      <p:sp>
        <p:nvSpPr>
          <p:cNvPr id="76803" name="Text Box 1"/>
          <p:cNvSpPr txBox="1">
            <a:spLocks noChangeArrowheads="1"/>
          </p:cNvSpPr>
          <p:nvPr/>
        </p:nvSpPr>
        <p:spPr bwMode="auto">
          <a:xfrm>
            <a:off x="1020726" y="720798"/>
            <a:ext cx="5273749" cy="3601008"/>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ea typeface="Lucida Sans Unicode" pitchFamily="-65" charset="-52"/>
              <a:cs typeface="Lucida Sans Unicode" pitchFamily="-65" charset="-52"/>
            </a:endParaRPr>
          </a:p>
        </p:txBody>
      </p:sp>
      <p:sp>
        <p:nvSpPr>
          <p:cNvPr id="76804" name="Text Box 2"/>
          <p:cNvSpPr>
            <a:spLocks noGrp="1" noChangeArrowheads="1"/>
          </p:cNvSpPr>
          <p:nvPr>
            <p:ph type="body"/>
          </p:nvPr>
        </p:nvSpPr>
        <p:spPr>
          <a:xfrm>
            <a:off x="976561" y="4561576"/>
            <a:ext cx="5362081" cy="4318827"/>
          </a:xfrm>
          <a:noFill/>
          <a:ln/>
        </p:spPr>
        <p:txBody>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dirty="0">
              <a:latin typeface="Times New Roman" pitchFamily="-65" charset="0"/>
              <a:ea typeface="Lucida Sans Unicode" pitchFamily="-65" charset="-52"/>
              <a:cs typeface="Lucida Sans Unicode" pitchFamily="-65" charset="-52"/>
            </a:endParaRPr>
          </a:p>
        </p:txBody>
      </p:sp>
    </p:spTree>
    <p:extLst>
      <p:ext uri="{BB962C8B-B14F-4D97-AF65-F5344CB8AC3E}">
        <p14:creationId xmlns:p14="http://schemas.microsoft.com/office/powerpoint/2010/main" val="2516169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1" name="Text Box 1">
            <a:extLst>
              <a:ext uri="{FF2B5EF4-FFF2-40B4-BE49-F238E27FC236}">
                <a16:creationId xmlns:a16="http://schemas.microsoft.com/office/drawing/2014/main" id="{3A70ABFA-8740-A54B-86D2-C902317A182C}"/>
              </a:ext>
            </a:extLst>
          </p:cNvPr>
          <p:cNvSpPr txBox="1">
            <a:spLocks noGrp="1" noRot="1" noChangeAspect="1" noChangeArrowheads="1"/>
          </p:cNvSpPr>
          <p:nvPr>
            <p:ph type="sldImg"/>
          </p:nvPr>
        </p:nvSpPr>
        <p:spPr bwMode="auto">
          <a:xfrm>
            <a:off x="-544513" y="685800"/>
            <a:ext cx="7947026" cy="49672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Text Box 2">
            <a:extLst>
              <a:ext uri="{FF2B5EF4-FFF2-40B4-BE49-F238E27FC236}">
                <a16:creationId xmlns:a16="http://schemas.microsoft.com/office/drawing/2014/main" id="{1CE0E7F2-BFE8-8A4C-A6B1-971BE6CC6D7E}"/>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580846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7" name="Text Box 1">
            <a:extLst>
              <a:ext uri="{FF2B5EF4-FFF2-40B4-BE49-F238E27FC236}">
                <a16:creationId xmlns:a16="http://schemas.microsoft.com/office/drawing/2014/main" id="{8E4E69F7-D9AC-C346-B24E-455EBDA66C5D}"/>
              </a:ext>
            </a:extLst>
          </p:cNvPr>
          <p:cNvSpPr txBox="1">
            <a:spLocks noGrp="1" noRot="1" noChangeAspect="1" noChangeArrowheads="1"/>
          </p:cNvSpPr>
          <p:nvPr>
            <p:ph type="sldImg"/>
          </p:nvPr>
        </p:nvSpPr>
        <p:spPr bwMode="auto">
          <a:xfrm>
            <a:off x="-544513" y="685800"/>
            <a:ext cx="7947026" cy="49672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Text Box 2">
            <a:extLst>
              <a:ext uri="{FF2B5EF4-FFF2-40B4-BE49-F238E27FC236}">
                <a16:creationId xmlns:a16="http://schemas.microsoft.com/office/drawing/2014/main" id="{8905C672-AAF7-E847-BC41-B4B599DA3D7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60309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5" name="Text Box 1">
            <a:extLst>
              <a:ext uri="{FF2B5EF4-FFF2-40B4-BE49-F238E27FC236}">
                <a16:creationId xmlns:a16="http://schemas.microsoft.com/office/drawing/2014/main" id="{2F83D9D7-A008-3545-9F8E-62234FAA5D8C}"/>
              </a:ext>
            </a:extLst>
          </p:cNvPr>
          <p:cNvSpPr txBox="1">
            <a:spLocks noGrp="1" noRot="1" noChangeAspect="1" noChangeArrowheads="1"/>
          </p:cNvSpPr>
          <p:nvPr>
            <p:ph type="sldImg"/>
          </p:nvPr>
        </p:nvSpPr>
        <p:spPr bwMode="auto">
          <a:xfrm>
            <a:off x="-544513" y="685800"/>
            <a:ext cx="7947026" cy="49672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Text Box 2">
            <a:extLst>
              <a:ext uri="{FF2B5EF4-FFF2-40B4-BE49-F238E27FC236}">
                <a16:creationId xmlns:a16="http://schemas.microsoft.com/office/drawing/2014/main" id="{AE01033D-C4D7-2248-B1A0-70F1AE32C1D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687805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09" name="Text Box 1">
            <a:extLst>
              <a:ext uri="{FF2B5EF4-FFF2-40B4-BE49-F238E27FC236}">
                <a16:creationId xmlns:a16="http://schemas.microsoft.com/office/drawing/2014/main" id="{82115657-08AE-0E43-8772-F0023AE6113F}"/>
              </a:ext>
            </a:extLst>
          </p:cNvPr>
          <p:cNvSpPr txBox="1">
            <a:spLocks noGrp="1" noRot="1" noChangeAspect="1" noChangeArrowheads="1"/>
          </p:cNvSpPr>
          <p:nvPr>
            <p:ph type="sldImg"/>
          </p:nvPr>
        </p:nvSpPr>
        <p:spPr bwMode="auto">
          <a:xfrm>
            <a:off x="-544513" y="685800"/>
            <a:ext cx="7947026" cy="49672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Text Box 2">
            <a:extLst>
              <a:ext uri="{FF2B5EF4-FFF2-40B4-BE49-F238E27FC236}">
                <a16:creationId xmlns:a16="http://schemas.microsoft.com/office/drawing/2014/main" id="{3F9F6E76-BE98-2E4F-BC86-1498C1A89E91}"/>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91126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3" name="Text Box 1">
            <a:extLst>
              <a:ext uri="{FF2B5EF4-FFF2-40B4-BE49-F238E27FC236}">
                <a16:creationId xmlns:a16="http://schemas.microsoft.com/office/drawing/2014/main" id="{CB4B85FF-2E50-BD48-B901-892A6FF4495E}"/>
              </a:ext>
            </a:extLst>
          </p:cNvPr>
          <p:cNvSpPr txBox="1">
            <a:spLocks noGrp="1" noRot="1" noChangeAspect="1" noChangeArrowheads="1"/>
          </p:cNvSpPr>
          <p:nvPr>
            <p:ph type="sldImg"/>
          </p:nvPr>
        </p:nvSpPr>
        <p:spPr bwMode="auto">
          <a:xfrm>
            <a:off x="-544513" y="685800"/>
            <a:ext cx="7947026" cy="49672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Text Box 2">
            <a:extLst>
              <a:ext uri="{FF2B5EF4-FFF2-40B4-BE49-F238E27FC236}">
                <a16:creationId xmlns:a16="http://schemas.microsoft.com/office/drawing/2014/main" id="{172A10AD-4B0E-E14B-8E0D-6B3584E55AB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909695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7" name="Text Box 1">
            <a:extLst>
              <a:ext uri="{FF2B5EF4-FFF2-40B4-BE49-F238E27FC236}">
                <a16:creationId xmlns:a16="http://schemas.microsoft.com/office/drawing/2014/main" id="{8B57E3E9-9DF4-F148-8C1E-0E0681B583FA}"/>
              </a:ext>
            </a:extLst>
          </p:cNvPr>
          <p:cNvSpPr txBox="1">
            <a:spLocks noGrp="1" noRot="1" noChangeAspect="1" noChangeArrowheads="1"/>
          </p:cNvSpPr>
          <p:nvPr>
            <p:ph type="sldImg"/>
          </p:nvPr>
        </p:nvSpPr>
        <p:spPr bwMode="auto">
          <a:xfrm>
            <a:off x="-544513" y="685800"/>
            <a:ext cx="7947026" cy="49672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Text Box 2">
            <a:extLst>
              <a:ext uri="{FF2B5EF4-FFF2-40B4-BE49-F238E27FC236}">
                <a16:creationId xmlns:a16="http://schemas.microsoft.com/office/drawing/2014/main" id="{218FCB56-26E6-674C-BF2D-1863DC27606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866473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1" name="Text Box 1">
            <a:extLst>
              <a:ext uri="{FF2B5EF4-FFF2-40B4-BE49-F238E27FC236}">
                <a16:creationId xmlns:a16="http://schemas.microsoft.com/office/drawing/2014/main" id="{4845EDF7-03A9-324D-94C5-3FC76B93E795}"/>
              </a:ext>
            </a:extLst>
          </p:cNvPr>
          <p:cNvSpPr txBox="1">
            <a:spLocks noGrp="1" noRot="1" noChangeAspect="1" noChangeArrowheads="1"/>
          </p:cNvSpPr>
          <p:nvPr>
            <p:ph type="sldImg"/>
          </p:nvPr>
        </p:nvSpPr>
        <p:spPr bwMode="auto">
          <a:xfrm>
            <a:off x="-544513" y="685800"/>
            <a:ext cx="7947026" cy="49672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Text Box 2">
            <a:extLst>
              <a:ext uri="{FF2B5EF4-FFF2-40B4-BE49-F238E27FC236}">
                <a16:creationId xmlns:a16="http://schemas.microsoft.com/office/drawing/2014/main" id="{0BBB5A9D-B605-E84D-ACB4-46E6198B225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96299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08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FE2350-F2DF-964B-A38F-A60565610F04}" type="slidenum">
              <a:rPr lang="en-US" sz="1200">
                <a:solidFill>
                  <a:srgbClr val="000000"/>
                </a:solidFill>
                <a:latin typeface="Calibri" charset="0"/>
                <a:cs typeface="Arial" charset="0"/>
              </a:rPr>
              <a:pPr eaLnBrk="1" hangingPunct="1"/>
              <a:t>82</a:t>
            </a:fld>
            <a:endParaRPr lang="en-US" sz="1200">
              <a:solidFill>
                <a:srgbClr val="000000"/>
              </a:solidFill>
              <a:latin typeface="Calibri" charset="0"/>
              <a:cs typeface="Arial" charset="0"/>
            </a:endParaRPr>
          </a:p>
        </p:txBody>
      </p:sp>
    </p:spTree>
    <p:extLst>
      <p:ext uri="{BB962C8B-B14F-4D97-AF65-F5344CB8AC3E}">
        <p14:creationId xmlns:p14="http://schemas.microsoft.com/office/powerpoint/2010/main" val="3850592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Finally</a:t>
            </a:r>
            <a:r>
              <a:rPr lang="en-US" sz="1200" b="0" i="0" u="none" strike="noStrike" kern="1200" baseline="0" dirty="0">
                <a:solidFill>
                  <a:schemeClr val="tx1"/>
                </a:solidFill>
                <a:effectLst/>
                <a:latin typeface="+mn-lt"/>
                <a:ea typeface="+mn-ea"/>
                <a:cs typeface="+mn-cs"/>
              </a:rPr>
              <a:t> we present </a:t>
            </a:r>
            <a:r>
              <a:rPr lang="en-US" sz="1200" b="0" i="0" u="none" strike="noStrike" kern="1200" dirty="0">
                <a:solidFill>
                  <a:schemeClr val="tx1"/>
                </a:solidFill>
                <a:effectLst/>
                <a:latin typeface="+mn-lt"/>
                <a:ea typeface="+mn-ea"/>
                <a:cs typeface="+mn-cs"/>
              </a:rPr>
              <a:t>a robust a software-based </a:t>
            </a:r>
            <a:r>
              <a:rPr lang="en-US" sz="1200" b="0" i="0" u="none" strike="noStrike" kern="1200" dirty="0" err="1">
                <a:solidFill>
                  <a:schemeClr val="tx1"/>
                </a:solidFill>
                <a:effectLst/>
                <a:latin typeface="+mn-lt"/>
                <a:ea typeface="+mn-ea"/>
                <a:cs typeface="+mn-cs"/>
              </a:rPr>
              <a:t>rowhammering</a:t>
            </a:r>
            <a:r>
              <a:rPr lang="en-US" sz="1200" b="0" i="0" u="none" strike="noStrike" kern="1200" dirty="0">
                <a:solidFill>
                  <a:schemeClr val="tx1"/>
                </a:solidFill>
                <a:effectLst/>
                <a:latin typeface="+mn-lt"/>
                <a:ea typeface="+mn-ea"/>
                <a:cs typeface="+mn-cs"/>
              </a:rPr>
              <a:t> attack mitigation technique, ANVIL. Anvil detects </a:t>
            </a:r>
            <a:r>
              <a:rPr lang="en-US" sz="1200" b="0" i="0" u="none" strike="noStrike" kern="1200" dirty="0" err="1">
                <a:solidFill>
                  <a:schemeClr val="tx1"/>
                </a:solidFill>
                <a:effectLst/>
                <a:latin typeface="+mn-lt"/>
                <a:ea typeface="+mn-ea"/>
                <a:cs typeface="+mn-cs"/>
              </a:rPr>
              <a:t>rowhammering</a:t>
            </a:r>
            <a:r>
              <a:rPr lang="en-US" sz="1200" b="0" i="0" u="none" strike="noStrike" kern="1200" dirty="0">
                <a:solidFill>
                  <a:schemeClr val="tx1"/>
                </a:solidFill>
                <a:effectLst/>
                <a:latin typeface="+mn-lt"/>
                <a:ea typeface="+mn-ea"/>
                <a:cs typeface="+mn-cs"/>
              </a:rPr>
              <a:t> attacks by monitoring  cache misses out of the LLC using existing performance counter features. Up</a:t>
            </a:r>
            <a:endParaRPr lang="en-US" dirty="0"/>
          </a:p>
        </p:txBody>
      </p:sp>
      <p:sp>
        <p:nvSpPr>
          <p:cNvPr id="4" name="Slide Number Placeholder 3"/>
          <p:cNvSpPr>
            <a:spLocks noGrp="1"/>
          </p:cNvSpPr>
          <p:nvPr>
            <p:ph type="sldNum" sz="quarter" idx="10"/>
          </p:nvPr>
        </p:nvSpPr>
        <p:spPr/>
        <p:txBody>
          <a:bodyPr/>
          <a:lstStyle/>
          <a:p>
            <a:fld id="{833521F8-EBBC-4799-86B9-58D27616816D}" type="slidenum">
              <a:rPr lang="en-US" smtClean="0"/>
              <a:t>83</a:t>
            </a:fld>
            <a:endParaRPr lang="en-US"/>
          </a:p>
        </p:txBody>
      </p:sp>
      <p:sp>
        <p:nvSpPr>
          <p:cNvPr id="5" name="Footer Placeholder 4"/>
          <p:cNvSpPr>
            <a:spLocks noGrp="1"/>
          </p:cNvSpPr>
          <p:nvPr>
            <p:ph type="ftr" sz="quarter" idx="11"/>
          </p:nvPr>
        </p:nvSpPr>
        <p:spPr/>
        <p:txBody>
          <a:bodyPr/>
          <a:lstStyle/>
          <a:p>
            <a:r>
              <a:rPr lang="en-US"/>
              <a:t>UMICH</a:t>
            </a:r>
          </a:p>
        </p:txBody>
      </p:sp>
    </p:spTree>
    <p:extLst>
      <p:ext uri="{BB962C8B-B14F-4D97-AF65-F5344CB8AC3E}">
        <p14:creationId xmlns:p14="http://schemas.microsoft.com/office/powerpoint/2010/main" val="935158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84</a:t>
            </a:fld>
            <a:endParaRPr lang="en-US">
              <a:solidFill>
                <a:prstClr val="black"/>
              </a:solidFill>
              <a:latin typeface="Calibri"/>
            </a:endParaRPr>
          </a:p>
        </p:txBody>
      </p:sp>
    </p:spTree>
    <p:extLst>
      <p:ext uri="{BB962C8B-B14F-4D97-AF65-F5344CB8AC3E}">
        <p14:creationId xmlns:p14="http://schemas.microsoft.com/office/powerpoint/2010/main" val="1330206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85</a:t>
            </a:fld>
            <a:endParaRPr lang="en-US">
              <a:solidFill>
                <a:prstClr val="black"/>
              </a:solidFill>
              <a:latin typeface="Calibri"/>
            </a:endParaRPr>
          </a:p>
        </p:txBody>
      </p:sp>
    </p:spTree>
    <p:extLst>
      <p:ext uri="{BB962C8B-B14F-4D97-AF65-F5344CB8AC3E}">
        <p14:creationId xmlns:p14="http://schemas.microsoft.com/office/powerpoint/2010/main" val="2432546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86</a:t>
            </a:fld>
            <a:endParaRPr lang="en-US">
              <a:solidFill>
                <a:prstClr val="black"/>
              </a:solidFill>
              <a:latin typeface="Calibri"/>
            </a:endParaRPr>
          </a:p>
        </p:txBody>
      </p:sp>
    </p:spTree>
    <p:extLst>
      <p:ext uri="{BB962C8B-B14F-4D97-AF65-F5344CB8AC3E}">
        <p14:creationId xmlns:p14="http://schemas.microsoft.com/office/powerpoint/2010/main" val="185506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5" name="Text Box 1">
            <a:extLst>
              <a:ext uri="{FF2B5EF4-FFF2-40B4-BE49-F238E27FC236}">
                <a16:creationId xmlns:a16="http://schemas.microsoft.com/office/drawing/2014/main" id="{7FC9169B-45DD-314F-B9F9-8E4D77B2B040}"/>
              </a:ext>
            </a:extLst>
          </p:cNvPr>
          <p:cNvSpPr txBox="1">
            <a:spLocks noGrp="1" noRot="1" noChangeAspect="1" noChangeArrowheads="1"/>
          </p:cNvSpPr>
          <p:nvPr>
            <p:ph type="sldImg"/>
          </p:nvPr>
        </p:nvSpPr>
        <p:spPr bwMode="auto">
          <a:xfrm>
            <a:off x="-544513" y="685800"/>
            <a:ext cx="7947026" cy="49672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Text Box 2">
            <a:extLst>
              <a:ext uri="{FF2B5EF4-FFF2-40B4-BE49-F238E27FC236}">
                <a16:creationId xmlns:a16="http://schemas.microsoft.com/office/drawing/2014/main" id="{06801B4E-EA11-2D41-901C-F82752170ED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566542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87</a:t>
            </a:fld>
            <a:endParaRPr lang="en-US">
              <a:solidFill>
                <a:prstClr val="black"/>
              </a:solidFill>
              <a:latin typeface="Calibri"/>
            </a:endParaRPr>
          </a:p>
        </p:txBody>
      </p:sp>
    </p:spTree>
    <p:extLst>
      <p:ext uri="{BB962C8B-B14F-4D97-AF65-F5344CB8AC3E}">
        <p14:creationId xmlns:p14="http://schemas.microsoft.com/office/powerpoint/2010/main" val="3920012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88</a:t>
            </a:fld>
            <a:endParaRPr lang="en-US">
              <a:solidFill>
                <a:prstClr val="black"/>
              </a:solidFill>
              <a:latin typeface="Calibri"/>
            </a:endParaRPr>
          </a:p>
        </p:txBody>
      </p:sp>
    </p:spTree>
    <p:extLst>
      <p:ext uri="{BB962C8B-B14F-4D97-AF65-F5344CB8AC3E}">
        <p14:creationId xmlns:p14="http://schemas.microsoft.com/office/powerpoint/2010/main" val="32812221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89</a:t>
            </a:fld>
            <a:endParaRPr lang="en-US">
              <a:solidFill>
                <a:prstClr val="black"/>
              </a:solidFill>
              <a:latin typeface="Calibri"/>
            </a:endParaRPr>
          </a:p>
        </p:txBody>
      </p:sp>
    </p:spTree>
    <p:extLst>
      <p:ext uri="{BB962C8B-B14F-4D97-AF65-F5344CB8AC3E}">
        <p14:creationId xmlns:p14="http://schemas.microsoft.com/office/powerpoint/2010/main" val="20750405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90</a:t>
            </a:fld>
            <a:endParaRPr lang="en-US">
              <a:solidFill>
                <a:prstClr val="black"/>
              </a:solidFill>
              <a:latin typeface="Calibri"/>
            </a:endParaRPr>
          </a:p>
        </p:txBody>
      </p:sp>
    </p:spTree>
    <p:extLst>
      <p:ext uri="{BB962C8B-B14F-4D97-AF65-F5344CB8AC3E}">
        <p14:creationId xmlns:p14="http://schemas.microsoft.com/office/powerpoint/2010/main" val="24676392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91</a:t>
            </a:fld>
            <a:endParaRPr lang="en-US">
              <a:solidFill>
                <a:prstClr val="black"/>
              </a:solidFill>
              <a:latin typeface="Calibri"/>
            </a:endParaRPr>
          </a:p>
        </p:txBody>
      </p:sp>
    </p:spTree>
    <p:extLst>
      <p:ext uri="{BB962C8B-B14F-4D97-AF65-F5344CB8AC3E}">
        <p14:creationId xmlns:p14="http://schemas.microsoft.com/office/powerpoint/2010/main" val="1251613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93</a:t>
            </a:fld>
            <a:endParaRPr lang="en-US">
              <a:solidFill>
                <a:prstClr val="black"/>
              </a:solidFill>
              <a:latin typeface="Calibri"/>
            </a:endParaRPr>
          </a:p>
        </p:txBody>
      </p:sp>
    </p:spTree>
    <p:extLst>
      <p:ext uri="{BB962C8B-B14F-4D97-AF65-F5344CB8AC3E}">
        <p14:creationId xmlns:p14="http://schemas.microsoft.com/office/powerpoint/2010/main" val="9245485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the errors occur? We see three possible causes.</a:t>
            </a:r>
          </a:p>
          <a:p>
            <a:endParaRPr lang="en-US" dirty="0"/>
          </a:p>
          <a:p>
            <a:r>
              <a:rPr lang="en-US" dirty="0"/>
              <a:t>First, there could electromagnetic</a:t>
            </a:r>
            <a:r>
              <a:rPr lang="en-US" baseline="0" dirty="0"/>
              <a:t> coupling between adjacent </a:t>
            </a:r>
            <a:r>
              <a:rPr lang="en-US" baseline="0" dirty="0" err="1"/>
              <a:t>wordlines</a:t>
            </a:r>
            <a:r>
              <a:rPr lang="en-US" baseline="0" dirty="0"/>
              <a:t>. When the voltage of one is toggled, it could briefly increase the voltage of the other and facilitate the leakage of charge.</a:t>
            </a:r>
          </a:p>
          <a:p>
            <a:endParaRPr lang="en-US" baseline="0" dirty="0"/>
          </a:p>
          <a:p>
            <a:r>
              <a:rPr lang="en-US" baseline="0" dirty="0"/>
              <a:t>Two other possibilities are conductive bridges and hot-carrier injection.</a:t>
            </a:r>
          </a:p>
          <a:p>
            <a:endParaRPr lang="en-US" baseline="0" dirty="0"/>
          </a:p>
          <a:p>
            <a:r>
              <a:rPr lang="en-US" baseline="0" dirty="0"/>
              <a:t>At least one manufacturer confirmed that these three could play a role in the disturbance errors we see them today.</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95</a:t>
            </a:fld>
            <a:endParaRPr lang="en-US">
              <a:solidFill>
                <a:prstClr val="black"/>
              </a:solidFill>
              <a:latin typeface="Calibri"/>
            </a:endParaRPr>
          </a:p>
        </p:txBody>
      </p:sp>
    </p:spTree>
    <p:extLst>
      <p:ext uri="{BB962C8B-B14F-4D97-AF65-F5344CB8AC3E}">
        <p14:creationId xmlns:p14="http://schemas.microsoft.com/office/powerpoint/2010/main" val="12568878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present the characterization</a:t>
            </a:r>
            <a:r>
              <a:rPr lang="en-US" baseline="0" dirty="0"/>
              <a:t> results, one-by-one.</a:t>
            </a:r>
          </a:p>
          <a:p>
            <a:endParaRPr lang="en-US" baseline="0" dirty="0"/>
          </a:p>
          <a:p>
            <a:r>
              <a:rPr lang="en-US" baseline="0" dirty="0"/>
              <a:t>First, I show that most modules are at risk. Second, I show the number of errors in a module as a function of the manufacture date. Third, I show that the errors are symptomatic of charge loss. Fourth, I show that an aggressor induces errors in adjacent rows. Fifth, I show several sensitivity studies. And, finally, I briefly describe other results in the paper. </a:t>
            </a:r>
          </a:p>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97</a:t>
            </a:fld>
            <a:endParaRPr lang="en-US">
              <a:solidFill>
                <a:prstClr val="black"/>
              </a:solidFill>
              <a:latin typeface="Calibri"/>
            </a:endParaRPr>
          </a:p>
        </p:txBody>
      </p:sp>
    </p:spTree>
    <p:extLst>
      <p:ext uri="{BB962C8B-B14F-4D97-AF65-F5344CB8AC3E}">
        <p14:creationId xmlns:p14="http://schemas.microsoft.com/office/powerpoint/2010/main" val="15137604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a:t>
            </a:r>
            <a:r>
              <a:rPr lang="en-US" dirty="0"/>
              <a:t> row-address difference</a:t>
            </a:r>
            <a:r>
              <a:rPr lang="en-US" baseline="0" dirty="0"/>
              <a:t> between an aggressor and its victims. And the y-axis is the number of victim-aggressor pairs that correspond to the row-address difference. For all three modules, we see strong peaks at plus/minus 1. This implies that aggressors and victims have consecutive row-addresses, in other words, they are adjacent.</a:t>
            </a:r>
          </a:p>
          <a:p>
            <a:endParaRPr lang="en-US" baseline="0" dirty="0"/>
          </a:p>
          <a:p>
            <a:r>
              <a:rPr lang="en-US" baseline="0" dirty="0"/>
              <a:t>However, the figure also shows some victims that are not adjacent to the aggressor. We believe this could be caused by two reasons. First, depending on the mapping, two rows that are physically adjacent within the DRAM chip may not have consecutive row-addresses. Second, fault rows are often re-mapped to spare rows that may reside on a different portion of the DRAM chip.</a:t>
            </a:r>
          </a:p>
          <a:p>
            <a:endParaRPr lang="en-US" baseline="0" dirty="0"/>
          </a:p>
          <a:p>
            <a:r>
              <a:rPr lang="en-US" baseline="0" dirty="0"/>
              <a:t>Nevertheless, we conclude that the vast majority of aggressors &amp; victims are adjacent.</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98</a:t>
            </a:fld>
            <a:endParaRPr lang="en-US">
              <a:solidFill>
                <a:prstClr val="black"/>
              </a:solidFill>
              <a:latin typeface="Calibri"/>
            </a:endParaRPr>
          </a:p>
        </p:txBody>
      </p:sp>
    </p:spTree>
    <p:extLst>
      <p:ext uri="{BB962C8B-B14F-4D97-AF65-F5344CB8AC3E}">
        <p14:creationId xmlns:p14="http://schemas.microsoft.com/office/powerpoint/2010/main" val="19187688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interval at which we access the aggressor. And the y-axis is the number of errors. To comply with the DRAM standard, we employ a default value of 55ns in our experiments. However, as we increase the access-interval, we see that the number of errors decreases. In particular, at 500ns, there are no errors for all three modules.</a:t>
            </a:r>
          </a:p>
          <a:p>
            <a:endParaRPr lang="en-US" baseline="0" dirty="0"/>
          </a:p>
          <a:p>
            <a:r>
              <a:rPr lang="en-US" baseline="0" dirty="0"/>
              <a:t>From this, we conclude that less frequent accesses induce fewer errors.</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99</a:t>
            </a:fld>
            <a:endParaRPr lang="en-US">
              <a:solidFill>
                <a:prstClr val="black"/>
              </a:solidFill>
              <a:latin typeface="Calibri"/>
            </a:endParaRPr>
          </a:p>
        </p:txBody>
      </p:sp>
    </p:spTree>
    <p:extLst>
      <p:ext uri="{BB962C8B-B14F-4D97-AF65-F5344CB8AC3E}">
        <p14:creationId xmlns:p14="http://schemas.microsoft.com/office/powerpoint/2010/main" val="3794965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89" name="Text Box 1">
            <a:extLst>
              <a:ext uri="{FF2B5EF4-FFF2-40B4-BE49-F238E27FC236}">
                <a16:creationId xmlns:a16="http://schemas.microsoft.com/office/drawing/2014/main" id="{B6D594F7-3139-BC41-8CB3-D1E5038298E1}"/>
              </a:ext>
            </a:extLst>
          </p:cNvPr>
          <p:cNvSpPr txBox="1">
            <a:spLocks noGrp="1" noRot="1" noChangeAspect="1" noChangeArrowheads="1"/>
          </p:cNvSpPr>
          <p:nvPr>
            <p:ph type="sldImg"/>
          </p:nvPr>
        </p:nvSpPr>
        <p:spPr bwMode="auto">
          <a:xfrm>
            <a:off x="-544513" y="685800"/>
            <a:ext cx="7947026" cy="49672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Text Box 2">
            <a:extLst>
              <a:ext uri="{FF2B5EF4-FFF2-40B4-BE49-F238E27FC236}">
                <a16:creationId xmlns:a16="http://schemas.microsoft.com/office/drawing/2014/main" id="{CCA1C821-6B71-284A-BF4E-8062E9B1CE4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353776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refresh-interval. And the y-axis is the number of errors. To comply with the DRAM standard, we employ a default value of 64ms in our experiments. However, as we decrease the refresh-interval, we see that the number of errors decreases. In particular, when the refresh is shortened by 7x, there are no errors for all three modules.</a:t>
            </a:r>
          </a:p>
          <a:p>
            <a:endParaRPr lang="en-US" baseline="0" dirty="0"/>
          </a:p>
          <a:p>
            <a:r>
              <a:rPr lang="en-US" baseline="0" dirty="0"/>
              <a:t>From this, we conclude that more frequent accesses induce fewer errors.</a:t>
            </a:r>
            <a:endParaRPr lang="en-US" dirty="0"/>
          </a:p>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100</a:t>
            </a:fld>
            <a:endParaRPr lang="en-US">
              <a:solidFill>
                <a:prstClr val="black"/>
              </a:solidFill>
              <a:latin typeface="Calibri"/>
            </a:endParaRPr>
          </a:p>
        </p:txBody>
      </p:sp>
    </p:spTree>
    <p:extLst>
      <p:ext uri="{BB962C8B-B14F-4D97-AF65-F5344CB8AC3E}">
        <p14:creationId xmlns:p14="http://schemas.microsoft.com/office/powerpoint/2010/main" val="32546865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tested the modules with four different data-patterns:</a:t>
            </a:r>
            <a:r>
              <a:rPr lang="en-US" baseline="0" dirty="0"/>
              <a:t> Solid, inverse Solid, </a:t>
            </a:r>
            <a:r>
              <a:rPr lang="en-US" baseline="0" dirty="0" err="1"/>
              <a:t>RowStripe</a:t>
            </a:r>
            <a:r>
              <a:rPr lang="en-US" baseline="0" dirty="0"/>
              <a:t>, and inverse </a:t>
            </a:r>
            <a:r>
              <a:rPr lang="en-US" baseline="0" dirty="0" err="1"/>
              <a:t>RowStripe</a:t>
            </a:r>
            <a:r>
              <a:rPr lang="en-US" baseline="0" dirty="0"/>
              <a:t>. Solid and inverse Solid give us full coverage since each cell is tested with both 1s and 0s. And the same applies to </a:t>
            </a:r>
            <a:r>
              <a:rPr lang="en-US" baseline="0" dirty="0" err="1"/>
              <a:t>RowStripe</a:t>
            </a:r>
            <a:r>
              <a:rPr lang="en-US" baseline="0" dirty="0"/>
              <a:t> and its inverse.</a:t>
            </a:r>
          </a:p>
          <a:p>
            <a:endParaRPr lang="en-US" baseline="0" dirty="0"/>
          </a:p>
          <a:p>
            <a:r>
              <a:rPr lang="en-US" baseline="0" dirty="0"/>
              <a:t>However, we found that the </a:t>
            </a:r>
            <a:r>
              <a:rPr lang="en-US" baseline="0" dirty="0" err="1"/>
              <a:t>rowstripe</a:t>
            </a:r>
            <a:r>
              <a:rPr lang="en-US" baseline="0" dirty="0"/>
              <a:t> pattern had 10 times as more errors than the solid pattern. We also tested many other data-patterns, including random, but found </a:t>
            </a:r>
            <a:r>
              <a:rPr lang="en-US" baseline="0" dirty="0" err="1"/>
              <a:t>RowStripe</a:t>
            </a:r>
            <a:r>
              <a:rPr lang="en-US" baseline="0" dirty="0"/>
              <a:t> to induce the most errors.</a:t>
            </a:r>
          </a:p>
          <a:p>
            <a:endParaRPr lang="en-US" baseline="0" dirty="0"/>
          </a:p>
          <a:p>
            <a:r>
              <a:rPr lang="en-US" baseline="0" dirty="0"/>
              <a:t>Therefore, we conclude that errors are affected by data stored in other cells due to differences in coupling effects between the cells.</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101</a:t>
            </a:fld>
            <a:endParaRPr lang="en-US">
              <a:solidFill>
                <a:prstClr val="black"/>
              </a:solidFill>
              <a:latin typeface="Calibri"/>
            </a:endParaRPr>
          </a:p>
        </p:txBody>
      </p:sp>
    </p:spTree>
    <p:extLst>
      <p:ext uri="{BB962C8B-B14F-4D97-AF65-F5344CB8AC3E}">
        <p14:creationId xmlns:p14="http://schemas.microsoft.com/office/powerpoint/2010/main" val="8028430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we show that victim cells are not weak cells, which are cells that are inherently leaky. According to our experiments, we saw almost no overlap between them.</a:t>
            </a:r>
          </a:p>
          <a:p>
            <a:endParaRPr lang="en-US" baseline="0" dirty="0"/>
          </a:p>
          <a:p>
            <a:r>
              <a:rPr lang="en-US" baseline="0" dirty="0"/>
              <a:t>Second, we show that errors are not strongly affected by temperature. In all of the tests so far, we set the temperature to 50 degrees Celsius. But even when we changed the temperature by 20 degrees, the number of errors changed by less than 15 percent.</a:t>
            </a:r>
          </a:p>
          <a:p>
            <a:endParaRPr lang="en-US" baseline="0" dirty="0"/>
          </a:p>
          <a:p>
            <a:r>
              <a:rPr lang="en-US" baseline="0" dirty="0"/>
              <a:t>Third, we show that errors are repeatable. Across ten iterations of testing, more than 70% of victim cells had errors in every iteration.</a:t>
            </a:r>
          </a:p>
          <a:p>
            <a:r>
              <a:rPr lang="en-US" baseline="0" dirty="0"/>
              <a:t> </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102</a:t>
            </a:fld>
            <a:endParaRPr lang="en-US">
              <a:solidFill>
                <a:prstClr val="black"/>
              </a:solidFill>
              <a:latin typeface="Calibri"/>
            </a:endParaRPr>
          </a:p>
        </p:txBody>
      </p:sp>
    </p:spTree>
    <p:extLst>
      <p:ext uri="{BB962C8B-B14F-4D97-AF65-F5344CB8AC3E}">
        <p14:creationId xmlns:p14="http://schemas.microsoft.com/office/powerpoint/2010/main" val="19635350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Fourth, we show that there</a:t>
            </a:r>
            <a:r>
              <a:rPr lang="en-US" baseline="0" dirty="0"/>
              <a:t> are as many as four errors per </a:t>
            </a:r>
            <a:r>
              <a:rPr lang="en-US" baseline="0" dirty="0" err="1"/>
              <a:t>cacheline</a:t>
            </a:r>
            <a:r>
              <a:rPr lang="en-US" baseline="0" dirty="0"/>
              <a:t>. From this, we conclude that simple ECC schemes (for example, SECDED) cannot prevent all errors.</a:t>
            </a:r>
          </a:p>
          <a:p>
            <a:endParaRPr lang="en-US" baseline="0" dirty="0"/>
          </a:p>
          <a:p>
            <a:r>
              <a:rPr lang="en-US" baseline="0" dirty="0"/>
              <a:t>Fifth, we show that the number of cells &amp; rows affected by an aggressor can be as high as 110 or 9, respectively.</a:t>
            </a:r>
          </a:p>
          <a:p>
            <a:endParaRPr lang="en-US" baseline="0" dirty="0"/>
          </a:p>
          <a:p>
            <a:r>
              <a:rPr lang="en-US" baseline="0" dirty="0"/>
              <a:t>Lastly, we show that a very small fraction of victim cells experience an error when either one of the aggressors is toggled.</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103</a:t>
            </a:fld>
            <a:endParaRPr lang="en-US">
              <a:solidFill>
                <a:prstClr val="black"/>
              </a:solidFill>
              <a:latin typeface="Calibri"/>
            </a:endParaRPr>
          </a:p>
        </p:txBody>
      </p:sp>
    </p:spTree>
    <p:extLst>
      <p:ext uri="{BB962C8B-B14F-4D97-AF65-F5344CB8AC3E}">
        <p14:creationId xmlns:p14="http://schemas.microsoft.com/office/powerpoint/2010/main" val="15595680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list of four potential solutions to disturbance errors: making better DRAM chips, refreshing more frequently, employing sophisticated ECC schemes, and using hardware counters to track the number of accesses to different rows.</a:t>
            </a:r>
          </a:p>
          <a:p>
            <a:endParaRPr lang="en-US" baseline="0" dirty="0"/>
          </a:p>
          <a:p>
            <a:r>
              <a:rPr lang="en-US" baseline="0" dirty="0"/>
              <a:t>However, all of these solutions incur a large overhead in terms cost, power, performance, and/or complexity.</a:t>
            </a:r>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104</a:t>
            </a:fld>
            <a:endParaRPr lang="en-US">
              <a:solidFill>
                <a:prstClr val="black"/>
              </a:solidFill>
              <a:latin typeface="Calibri"/>
            </a:endParaRPr>
          </a:p>
        </p:txBody>
      </p:sp>
    </p:spTree>
    <p:extLst>
      <p:ext uri="{BB962C8B-B14F-4D97-AF65-F5344CB8AC3E}">
        <p14:creationId xmlns:p14="http://schemas.microsoft.com/office/powerpoint/2010/main" val="38858171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what we learned from the sensitivity studies,</a:t>
            </a:r>
            <a:r>
              <a:rPr lang="en-US" baseline="0" dirty="0"/>
              <a:t> there are two naive solutions that immediately present themselves.</a:t>
            </a:r>
          </a:p>
          <a:p>
            <a:endParaRPr lang="en-US" baseline="0" dirty="0"/>
          </a:p>
          <a:p>
            <a:r>
              <a:rPr lang="en-US" baseline="0" dirty="0"/>
              <a:t>First, we can throttle accesses to the same row. If the access-interval is greater than 500ns, I showed how errors are not induced. We can achieve the same effect by limiting the maximum number of accesses to the same row to be less than 128K, within a refresh interval.</a:t>
            </a:r>
          </a:p>
          <a:p>
            <a:endParaRPr lang="en-US" baseline="0" dirty="0"/>
          </a:p>
          <a:p>
            <a:r>
              <a:rPr lang="en-US" baseline="0" dirty="0"/>
              <a:t>Second, we can refresh the module more frequently. If the refresh-interval is shortened by 7x, I showed how errors can be prevented.</a:t>
            </a:r>
          </a:p>
          <a:p>
            <a:endParaRPr lang="en-US" baseline="0" dirty="0"/>
          </a:p>
          <a:p>
            <a:r>
              <a:rPr lang="en-US" baseline="0" dirty="0"/>
              <a:t>However, both naive solutions introduce significant overhead in both performance and power. Later on, I will propose a much more efficient solution.</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106</a:t>
            </a:fld>
            <a:endParaRPr lang="en-US">
              <a:solidFill>
                <a:prstClr val="black"/>
              </a:solidFill>
              <a:latin typeface="Calibri"/>
            </a:endParaRPr>
          </a:p>
        </p:txBody>
      </p:sp>
    </p:spTree>
    <p:extLst>
      <p:ext uri="{BB962C8B-B14F-4D97-AF65-F5344CB8AC3E}">
        <p14:creationId xmlns:p14="http://schemas.microsoft.com/office/powerpoint/2010/main" val="1397085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t>108</a:t>
            </a:fld>
            <a:endParaRPr lang="en-US"/>
          </a:p>
        </p:txBody>
      </p:sp>
    </p:spTree>
    <p:extLst>
      <p:ext uri="{BB962C8B-B14F-4D97-AF65-F5344CB8AC3E}">
        <p14:creationId xmlns:p14="http://schemas.microsoft.com/office/powerpoint/2010/main" val="6319059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has many</a:t>
            </a:r>
            <a:r>
              <a:rPr lang="en-US" baseline="0" dirty="0"/>
              <a:t> advantages. Since it refreshes row infrequently, it has low power and low performance-overhead. Simulated across 29 benchmarks, we saw an average of only 0.2% slowdown and a maximum of only 0.75% slowdown.</a:t>
            </a:r>
          </a:p>
          <a:p>
            <a:endParaRPr lang="en-US" baseline="0" dirty="0"/>
          </a:p>
          <a:p>
            <a:r>
              <a:rPr lang="en-US" baseline="0" dirty="0"/>
              <a:t>In addition, due to its stateless nature, PARA has low cost and complexity.</a:t>
            </a:r>
          </a:p>
          <a:p>
            <a:endParaRPr lang="en-US" baseline="0" dirty="0"/>
          </a:p>
          <a:p>
            <a:r>
              <a:rPr lang="en-US" baseline="0" dirty="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t>109</a:t>
            </a:fld>
            <a:endParaRPr lang="en-US"/>
          </a:p>
        </p:txBody>
      </p:sp>
    </p:spTree>
    <p:extLst>
      <p:ext uri="{BB962C8B-B14F-4D97-AF65-F5344CB8AC3E}">
        <p14:creationId xmlns:p14="http://schemas.microsoft.com/office/powerpoint/2010/main" val="37780215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521F8-EBBC-4799-86B9-58D27616816D}" type="slidenum">
              <a:rPr lang="en-US" smtClean="0"/>
              <a:t>111</a:t>
            </a:fld>
            <a:endParaRPr lang="en-US"/>
          </a:p>
        </p:txBody>
      </p:sp>
      <p:sp>
        <p:nvSpPr>
          <p:cNvPr id="5" name="Footer Placeholder 4"/>
          <p:cNvSpPr>
            <a:spLocks noGrp="1"/>
          </p:cNvSpPr>
          <p:nvPr>
            <p:ph type="ftr" sz="quarter" idx="11"/>
          </p:nvPr>
        </p:nvSpPr>
        <p:spPr/>
        <p:txBody>
          <a:bodyPr/>
          <a:lstStyle/>
          <a:p>
            <a:r>
              <a:rPr lang="en-US"/>
              <a:t>UMICH</a:t>
            </a:r>
          </a:p>
        </p:txBody>
      </p:sp>
    </p:spTree>
    <p:extLst>
      <p:ext uri="{BB962C8B-B14F-4D97-AF65-F5344CB8AC3E}">
        <p14:creationId xmlns:p14="http://schemas.microsoft.com/office/powerpoint/2010/main" val="21890937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Finally</a:t>
            </a:r>
            <a:r>
              <a:rPr lang="en-US" sz="1200" b="0" i="0" u="none" strike="noStrike" kern="1200" baseline="0" dirty="0">
                <a:solidFill>
                  <a:schemeClr val="tx1"/>
                </a:solidFill>
                <a:effectLst/>
                <a:latin typeface="+mn-lt"/>
                <a:ea typeface="+mn-ea"/>
                <a:cs typeface="+mn-cs"/>
              </a:rPr>
              <a:t> we present </a:t>
            </a:r>
            <a:r>
              <a:rPr lang="en-US" sz="1200" b="0" i="0" u="none" strike="noStrike" kern="1200" dirty="0">
                <a:solidFill>
                  <a:schemeClr val="tx1"/>
                </a:solidFill>
                <a:effectLst/>
                <a:latin typeface="+mn-lt"/>
                <a:ea typeface="+mn-ea"/>
                <a:cs typeface="+mn-cs"/>
              </a:rPr>
              <a:t>a robust a software-based </a:t>
            </a:r>
            <a:r>
              <a:rPr lang="en-US" sz="1200" b="0" i="0" u="none" strike="noStrike" kern="1200" dirty="0" err="1">
                <a:solidFill>
                  <a:schemeClr val="tx1"/>
                </a:solidFill>
                <a:effectLst/>
                <a:latin typeface="+mn-lt"/>
                <a:ea typeface="+mn-ea"/>
                <a:cs typeface="+mn-cs"/>
              </a:rPr>
              <a:t>rowhammering</a:t>
            </a:r>
            <a:r>
              <a:rPr lang="en-US" sz="1200" b="0" i="0" u="none" strike="noStrike" kern="1200" dirty="0">
                <a:solidFill>
                  <a:schemeClr val="tx1"/>
                </a:solidFill>
                <a:effectLst/>
                <a:latin typeface="+mn-lt"/>
                <a:ea typeface="+mn-ea"/>
                <a:cs typeface="+mn-cs"/>
              </a:rPr>
              <a:t> attack mitigation technique, ANVIL. Anvil detects </a:t>
            </a:r>
            <a:r>
              <a:rPr lang="en-US" sz="1200" b="0" i="0" u="none" strike="noStrike" kern="1200" dirty="0" err="1">
                <a:solidFill>
                  <a:schemeClr val="tx1"/>
                </a:solidFill>
                <a:effectLst/>
                <a:latin typeface="+mn-lt"/>
                <a:ea typeface="+mn-ea"/>
                <a:cs typeface="+mn-cs"/>
              </a:rPr>
              <a:t>rowhammering</a:t>
            </a:r>
            <a:r>
              <a:rPr lang="en-US" sz="1200" b="0" i="0" u="none" strike="noStrike" kern="1200" dirty="0">
                <a:solidFill>
                  <a:schemeClr val="tx1"/>
                </a:solidFill>
                <a:effectLst/>
                <a:latin typeface="+mn-lt"/>
                <a:ea typeface="+mn-ea"/>
                <a:cs typeface="+mn-cs"/>
              </a:rPr>
              <a:t> attacks by monitoring  cache misses out of the LLC using existing performance counter features. Up</a:t>
            </a:r>
            <a:endParaRPr lang="en-US" dirty="0"/>
          </a:p>
        </p:txBody>
      </p:sp>
      <p:sp>
        <p:nvSpPr>
          <p:cNvPr id="4" name="Slide Number Placeholder 3"/>
          <p:cNvSpPr>
            <a:spLocks noGrp="1"/>
          </p:cNvSpPr>
          <p:nvPr>
            <p:ph type="sldNum" sz="quarter" idx="10"/>
          </p:nvPr>
        </p:nvSpPr>
        <p:spPr/>
        <p:txBody>
          <a:bodyPr/>
          <a:lstStyle/>
          <a:p>
            <a:fld id="{833521F8-EBBC-4799-86B9-58D27616816D}" type="slidenum">
              <a:rPr lang="en-US" smtClean="0"/>
              <a:t>112</a:t>
            </a:fld>
            <a:endParaRPr lang="en-US"/>
          </a:p>
        </p:txBody>
      </p:sp>
      <p:sp>
        <p:nvSpPr>
          <p:cNvPr id="5" name="Footer Placeholder 4"/>
          <p:cNvSpPr>
            <a:spLocks noGrp="1"/>
          </p:cNvSpPr>
          <p:nvPr>
            <p:ph type="ftr" sz="quarter" idx="11"/>
          </p:nvPr>
        </p:nvSpPr>
        <p:spPr/>
        <p:txBody>
          <a:bodyPr/>
          <a:lstStyle/>
          <a:p>
            <a:r>
              <a:rPr lang="en-US"/>
              <a:t>UMICH</a:t>
            </a:r>
          </a:p>
        </p:txBody>
      </p:sp>
    </p:spTree>
    <p:extLst>
      <p:ext uri="{BB962C8B-B14F-4D97-AF65-F5344CB8AC3E}">
        <p14:creationId xmlns:p14="http://schemas.microsoft.com/office/powerpoint/2010/main" val="1951789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3" name="Text Box 1">
            <a:extLst>
              <a:ext uri="{FF2B5EF4-FFF2-40B4-BE49-F238E27FC236}">
                <a16:creationId xmlns:a16="http://schemas.microsoft.com/office/drawing/2014/main" id="{462B2835-A2C1-0B49-9C3B-008C4B87AE82}"/>
              </a:ext>
            </a:extLst>
          </p:cNvPr>
          <p:cNvSpPr txBox="1">
            <a:spLocks noGrp="1" noRot="1" noChangeAspect="1" noChangeArrowheads="1"/>
          </p:cNvSpPr>
          <p:nvPr>
            <p:ph type="sldImg"/>
          </p:nvPr>
        </p:nvSpPr>
        <p:spPr bwMode="auto">
          <a:xfrm>
            <a:off x="-544513" y="685800"/>
            <a:ext cx="7947026" cy="49672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Text Box 2">
            <a:extLst>
              <a:ext uri="{FF2B5EF4-FFF2-40B4-BE49-F238E27FC236}">
                <a16:creationId xmlns:a16="http://schemas.microsoft.com/office/drawing/2014/main" id="{85A0888C-F159-D246-94FF-DA1344FE7702}"/>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927771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Finally</a:t>
            </a:r>
            <a:r>
              <a:rPr lang="en-US" sz="1200" b="0" i="0" u="none" strike="noStrike" kern="1200" baseline="0" dirty="0">
                <a:solidFill>
                  <a:schemeClr val="tx1"/>
                </a:solidFill>
                <a:effectLst/>
                <a:latin typeface="+mn-lt"/>
                <a:ea typeface="+mn-ea"/>
                <a:cs typeface="+mn-cs"/>
              </a:rPr>
              <a:t> we show </a:t>
            </a:r>
            <a:r>
              <a:rPr lang="en-US" sz="1200" b="0" i="0" u="none" strike="noStrike" kern="1200" dirty="0">
                <a:solidFill>
                  <a:schemeClr val="tx1"/>
                </a:solidFill>
                <a:effectLst/>
                <a:latin typeface="+mn-lt"/>
                <a:ea typeface="+mn-ea"/>
                <a:cs typeface="+mn-cs"/>
              </a:rPr>
              <a:t>a robust ANVIL a software-based </a:t>
            </a:r>
            <a:r>
              <a:rPr lang="en-US" sz="1200" b="0" i="0" u="none" strike="noStrike" kern="1200" dirty="0" err="1">
                <a:solidFill>
                  <a:schemeClr val="tx1"/>
                </a:solidFill>
                <a:effectLst/>
                <a:latin typeface="+mn-lt"/>
                <a:ea typeface="+mn-ea"/>
                <a:cs typeface="+mn-cs"/>
              </a:rPr>
              <a:t>rowhammering</a:t>
            </a:r>
            <a:r>
              <a:rPr lang="en-US" sz="1200" b="0" i="0" u="none" strike="noStrike" kern="1200" dirty="0">
                <a:solidFill>
                  <a:schemeClr val="tx1"/>
                </a:solidFill>
                <a:effectLst/>
                <a:latin typeface="+mn-lt"/>
                <a:ea typeface="+mn-ea"/>
                <a:cs typeface="+mn-cs"/>
              </a:rPr>
              <a:t> attack mitigation technique. Anvil detects </a:t>
            </a:r>
            <a:r>
              <a:rPr lang="en-US" sz="1200" b="0" i="0" u="none" strike="noStrike" kern="1200" dirty="0" err="1">
                <a:solidFill>
                  <a:schemeClr val="tx1"/>
                </a:solidFill>
                <a:effectLst/>
                <a:latin typeface="+mn-lt"/>
                <a:ea typeface="+mn-ea"/>
                <a:cs typeface="+mn-cs"/>
              </a:rPr>
              <a:t>rowhammering</a:t>
            </a:r>
            <a:r>
              <a:rPr lang="en-US" sz="1200" b="0" i="0" u="none" strike="noStrike" kern="1200" dirty="0">
                <a:solidFill>
                  <a:schemeClr val="tx1"/>
                </a:solidFill>
                <a:effectLst/>
                <a:latin typeface="+mn-lt"/>
                <a:ea typeface="+mn-ea"/>
                <a:cs typeface="+mn-cs"/>
              </a:rPr>
              <a:t> attacks by monitoring  cache misses out of the LLC using existing performance counter features. Up</a:t>
            </a:r>
            <a:endParaRPr lang="en-US" dirty="0"/>
          </a:p>
        </p:txBody>
      </p:sp>
      <p:sp>
        <p:nvSpPr>
          <p:cNvPr id="4" name="Slide Number Placeholder 3"/>
          <p:cNvSpPr>
            <a:spLocks noGrp="1"/>
          </p:cNvSpPr>
          <p:nvPr>
            <p:ph type="sldNum" sz="quarter" idx="10"/>
          </p:nvPr>
        </p:nvSpPr>
        <p:spPr/>
        <p:txBody>
          <a:bodyPr/>
          <a:lstStyle/>
          <a:p>
            <a:fld id="{833521F8-EBBC-4799-86B9-58D27616816D}" type="slidenum">
              <a:rPr lang="en-US" smtClean="0"/>
              <a:t>114</a:t>
            </a:fld>
            <a:endParaRPr lang="en-US"/>
          </a:p>
        </p:txBody>
      </p:sp>
      <p:sp>
        <p:nvSpPr>
          <p:cNvPr id="5" name="Footer Placeholder 4"/>
          <p:cNvSpPr>
            <a:spLocks noGrp="1"/>
          </p:cNvSpPr>
          <p:nvPr>
            <p:ph type="ftr" sz="quarter" idx="11"/>
          </p:nvPr>
        </p:nvSpPr>
        <p:spPr/>
        <p:txBody>
          <a:bodyPr/>
          <a:lstStyle/>
          <a:p>
            <a:r>
              <a:rPr lang="en-US"/>
              <a:t>UMICH</a:t>
            </a:r>
          </a:p>
        </p:txBody>
      </p:sp>
    </p:spTree>
    <p:extLst>
      <p:ext uri="{BB962C8B-B14F-4D97-AF65-F5344CB8AC3E}">
        <p14:creationId xmlns:p14="http://schemas.microsoft.com/office/powerpoint/2010/main" val="12360800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One proposal to mitigate </a:t>
            </a:r>
            <a:r>
              <a:rPr lang="en-US" baseline="0" dirty="0" err="1"/>
              <a:t>rowhammering</a:t>
            </a:r>
            <a:r>
              <a:rPr lang="en-US" baseline="0" dirty="0"/>
              <a:t> techniques is doubling the DRAM refresh rate (or reducing the refresh period from 64ms to 32ms). This reduces the time available for Rowhammering, but as Kim et. </a:t>
            </a:r>
            <a:r>
              <a:rPr lang="en-US" baseline="0" dirty="0" err="1"/>
              <a:t>al‘s</a:t>
            </a:r>
            <a:r>
              <a:rPr lang="en-US" baseline="0" dirty="0"/>
              <a:t> study showed and as we confirm in this work, bit flips can be induced in a time much less than 32ms.</a:t>
            </a:r>
          </a:p>
          <a:p>
            <a:endParaRPr lang="en-US" baseline="0" dirty="0"/>
          </a:p>
          <a:p>
            <a:r>
              <a:rPr lang="en-US" baseline="0" dirty="0"/>
              <a:t>Another approach is disallowing the CLFLUSH instruction which is used by all </a:t>
            </a:r>
            <a:r>
              <a:rPr lang="en-US" baseline="0" dirty="0" err="1"/>
              <a:t>rowhammering</a:t>
            </a:r>
            <a:r>
              <a:rPr lang="en-US" baseline="0" dirty="0"/>
              <a:t> attacks to accelerate the Rowhammering process. For example, Google’s Native Client, which is part of Google Chrome, does this. But does this technique really STOP </a:t>
            </a:r>
            <a:r>
              <a:rPr lang="en-US" baseline="0" dirty="0" err="1"/>
              <a:t>rowhammering</a:t>
            </a:r>
            <a:r>
              <a:rPr lang="en-US" baseline="0" dirty="0"/>
              <a:t> attacks? The answer is no. </a:t>
            </a:r>
            <a:endParaRPr lang="en-US" dirty="0"/>
          </a:p>
        </p:txBody>
      </p:sp>
      <p:sp>
        <p:nvSpPr>
          <p:cNvPr id="4" name="Slide Number Placeholder 3"/>
          <p:cNvSpPr>
            <a:spLocks noGrp="1"/>
          </p:cNvSpPr>
          <p:nvPr>
            <p:ph type="sldNum" sz="quarter" idx="10"/>
          </p:nvPr>
        </p:nvSpPr>
        <p:spPr/>
        <p:txBody>
          <a:bodyPr/>
          <a:lstStyle/>
          <a:p>
            <a:fld id="{833521F8-EBBC-4799-86B9-58D27616816D}" type="slidenum">
              <a:rPr lang="en-US" smtClean="0"/>
              <a:t>115</a:t>
            </a:fld>
            <a:endParaRPr lang="en-US"/>
          </a:p>
        </p:txBody>
      </p:sp>
      <p:sp>
        <p:nvSpPr>
          <p:cNvPr id="5" name="Footer Placeholder 4"/>
          <p:cNvSpPr>
            <a:spLocks noGrp="1"/>
          </p:cNvSpPr>
          <p:nvPr>
            <p:ph type="ftr" sz="quarter" idx="11"/>
          </p:nvPr>
        </p:nvSpPr>
        <p:spPr/>
        <p:txBody>
          <a:bodyPr/>
          <a:lstStyle/>
          <a:p>
            <a:r>
              <a:rPr lang="en-US"/>
              <a:t>UMICH</a:t>
            </a:r>
          </a:p>
        </p:txBody>
      </p:sp>
    </p:spTree>
    <p:extLst>
      <p:ext uri="{BB962C8B-B14F-4D97-AF65-F5344CB8AC3E}">
        <p14:creationId xmlns:p14="http://schemas.microsoft.com/office/powerpoint/2010/main" val="14661830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challenge</a:t>
            </a:r>
            <a:r>
              <a:rPr lang="en-US" sz="1200" b="0" i="0" kern="1200" baseline="0" dirty="0">
                <a:solidFill>
                  <a:schemeClr val="tx1"/>
                </a:solidFill>
                <a:effectLst/>
                <a:latin typeface="+mn-lt"/>
                <a:ea typeface="+mn-ea"/>
                <a:cs typeface="+mn-cs"/>
              </a:rPr>
              <a:t> here is the high locality of aggressor row accesses which is filtered by caches. Modern high end processors typically include three levels of cache. We need a way of bypassing the caches without explicitly flushing them. One way of doing this is using conflicting misses out of the last-level cache.  We do this by first creating an eviction set that contains addresses that belong to the same cache set. Then we create a memory access  pattern that allows us to miss the LLC at our desired addresses.</a:t>
            </a:r>
          </a:p>
          <a:p>
            <a:endParaRPr lang="en-US" sz="1200" b="0" i="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3521F8-EBBC-4799-86B9-58D27616816D}" type="slidenum">
              <a:rPr lang="en-US" smtClean="0"/>
              <a:t>116</a:t>
            </a:fld>
            <a:endParaRPr lang="en-US"/>
          </a:p>
        </p:txBody>
      </p:sp>
      <p:sp>
        <p:nvSpPr>
          <p:cNvPr id="5" name="Footer Placeholder 4"/>
          <p:cNvSpPr>
            <a:spLocks noGrp="1"/>
          </p:cNvSpPr>
          <p:nvPr>
            <p:ph type="ftr" sz="quarter" idx="11"/>
          </p:nvPr>
        </p:nvSpPr>
        <p:spPr/>
        <p:txBody>
          <a:bodyPr/>
          <a:lstStyle/>
          <a:p>
            <a:r>
              <a:rPr lang="en-US"/>
              <a:t>UMICH</a:t>
            </a:r>
          </a:p>
        </p:txBody>
      </p:sp>
    </p:spTree>
    <p:extLst>
      <p:ext uri="{BB962C8B-B14F-4D97-AF65-F5344CB8AC3E}">
        <p14:creationId xmlns:p14="http://schemas.microsoft.com/office/powerpoint/2010/main" val="22098879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a:solidFill>
                  <a:schemeClr val="tx1"/>
                </a:solidFill>
                <a:effectLst/>
                <a:latin typeface="+mn-lt"/>
                <a:ea typeface="+mn-ea"/>
                <a:cs typeface="+mn-cs"/>
              </a:rPr>
              <a:t>Let us take for example  a case where we have an Inclusive LLC (meaning the LLC contains copies of upper levels of caches, such that evicting data from the LLC also evicts the corresponding data in L1 and L2 caches). Also let us assume a double-sided Rowhammering attack, where Row0 and Row 2 are aggressor rows and Row 1 is a victim row. Our goal here is to repeatedly access Row 0 and Row2 without using the CLFLUSH instruction. Here I will only show an example for Row  0, but same principle works for Row2 as well.</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So the first step is creating an eviction set (CLICK) by first picking an address that maps to an Row 0. (CLICK) Let’s say this address maps to </a:t>
            </a:r>
            <a:r>
              <a:rPr lang="en-US" sz="1200" b="0" i="0" kern="1200" baseline="0" dirty="0" err="1">
                <a:solidFill>
                  <a:schemeClr val="tx1"/>
                </a:solidFill>
                <a:effectLst/>
                <a:latin typeface="+mn-lt"/>
                <a:ea typeface="+mn-ea"/>
                <a:cs typeface="+mn-cs"/>
              </a:rPr>
              <a:t>setx</a:t>
            </a:r>
            <a:r>
              <a:rPr lang="en-US" sz="1200" b="0" i="0" kern="1200" baseline="0" dirty="0">
                <a:solidFill>
                  <a:schemeClr val="tx1"/>
                </a:solidFill>
                <a:effectLst/>
                <a:latin typeface="+mn-lt"/>
                <a:ea typeface="+mn-ea"/>
                <a:cs typeface="+mn-cs"/>
              </a:rPr>
              <a:t> in the LLC. (CLICK) Then we add more addresses into the eviction set by picking addresses that map to </a:t>
            </a:r>
            <a:r>
              <a:rPr lang="en-US" sz="1200" b="0" i="0" kern="1200" baseline="0" dirty="0" err="1">
                <a:solidFill>
                  <a:schemeClr val="tx1"/>
                </a:solidFill>
                <a:effectLst/>
                <a:latin typeface="+mn-lt"/>
                <a:ea typeface="+mn-ea"/>
                <a:cs typeface="+mn-cs"/>
              </a:rPr>
              <a:t>setx</a:t>
            </a:r>
            <a:r>
              <a:rPr lang="en-US" sz="1200" b="0" i="0" kern="1200" baseline="0" dirty="0">
                <a:solidFill>
                  <a:schemeClr val="tx1"/>
                </a:solidFill>
                <a:effectLst/>
                <a:latin typeface="+mn-lt"/>
                <a:ea typeface="+mn-ea"/>
                <a:cs typeface="+mn-cs"/>
              </a:rPr>
              <a:t> in the LLC. The number of addresses depends on the number of ways? In the LLC. (CLICK)Then after creating the eviction set we can accesses data at each addresses one by one  to evict data at the aggressor address in the LLC and access the aggressor row.</a:t>
            </a:r>
            <a:endParaRPr lang="en-US" dirty="0"/>
          </a:p>
        </p:txBody>
      </p:sp>
      <p:sp>
        <p:nvSpPr>
          <p:cNvPr id="4" name="Slide Number Placeholder 3"/>
          <p:cNvSpPr>
            <a:spLocks noGrp="1"/>
          </p:cNvSpPr>
          <p:nvPr>
            <p:ph type="sldNum" sz="quarter" idx="10"/>
          </p:nvPr>
        </p:nvSpPr>
        <p:spPr/>
        <p:txBody>
          <a:bodyPr/>
          <a:lstStyle/>
          <a:p>
            <a:fld id="{833521F8-EBBC-4799-86B9-58D27616816D}" type="slidenum">
              <a:rPr lang="en-US" smtClean="0"/>
              <a:t>117</a:t>
            </a:fld>
            <a:endParaRPr lang="en-US"/>
          </a:p>
        </p:txBody>
      </p:sp>
      <p:sp>
        <p:nvSpPr>
          <p:cNvPr id="5" name="Footer Placeholder 4"/>
          <p:cNvSpPr>
            <a:spLocks noGrp="1"/>
          </p:cNvSpPr>
          <p:nvPr>
            <p:ph type="ftr" sz="quarter" idx="11"/>
          </p:nvPr>
        </p:nvSpPr>
        <p:spPr/>
        <p:txBody>
          <a:bodyPr/>
          <a:lstStyle/>
          <a:p>
            <a:r>
              <a:rPr lang="en-US"/>
              <a:t>UMICH</a:t>
            </a:r>
          </a:p>
        </p:txBody>
      </p:sp>
    </p:spTree>
    <p:extLst>
      <p:ext uri="{BB962C8B-B14F-4D97-AF65-F5344CB8AC3E}">
        <p14:creationId xmlns:p14="http://schemas.microsoft.com/office/powerpoint/2010/main" val="8150502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521F8-EBBC-4799-86B9-58D27616816D}" type="slidenum">
              <a:rPr lang="en-US" smtClean="0"/>
              <a:t>118</a:t>
            </a:fld>
            <a:endParaRPr lang="en-US"/>
          </a:p>
        </p:txBody>
      </p:sp>
      <p:sp>
        <p:nvSpPr>
          <p:cNvPr id="5" name="Footer Placeholder 4"/>
          <p:cNvSpPr>
            <a:spLocks noGrp="1"/>
          </p:cNvSpPr>
          <p:nvPr>
            <p:ph type="ftr" sz="quarter" idx="11"/>
          </p:nvPr>
        </p:nvSpPr>
        <p:spPr/>
        <p:txBody>
          <a:bodyPr/>
          <a:lstStyle/>
          <a:p>
            <a:r>
              <a:rPr lang="en-US"/>
              <a:t>UMICH</a:t>
            </a:r>
          </a:p>
        </p:txBody>
      </p:sp>
    </p:spTree>
    <p:extLst>
      <p:ext uri="{BB962C8B-B14F-4D97-AF65-F5344CB8AC3E}">
        <p14:creationId xmlns:p14="http://schemas.microsoft.com/office/powerpoint/2010/main" val="14287431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521F8-EBBC-4799-86B9-58D27616816D}" type="slidenum">
              <a:rPr lang="en-US" smtClean="0"/>
              <a:t>119</a:t>
            </a:fld>
            <a:endParaRPr lang="en-US"/>
          </a:p>
        </p:txBody>
      </p:sp>
      <p:sp>
        <p:nvSpPr>
          <p:cNvPr id="5" name="Footer Placeholder 4"/>
          <p:cNvSpPr>
            <a:spLocks noGrp="1"/>
          </p:cNvSpPr>
          <p:nvPr>
            <p:ph type="ftr" sz="quarter" idx="11"/>
          </p:nvPr>
        </p:nvSpPr>
        <p:spPr/>
        <p:txBody>
          <a:bodyPr/>
          <a:lstStyle/>
          <a:p>
            <a:r>
              <a:rPr lang="en-US"/>
              <a:t>UMICH</a:t>
            </a:r>
          </a:p>
        </p:txBody>
      </p:sp>
    </p:spTree>
    <p:extLst>
      <p:ext uri="{BB962C8B-B14F-4D97-AF65-F5344CB8AC3E}">
        <p14:creationId xmlns:p14="http://schemas.microsoft.com/office/powerpoint/2010/main" val="40441733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521F8-EBBC-4799-86B9-58D27616816D}" type="slidenum">
              <a:rPr lang="en-US" smtClean="0"/>
              <a:t>120</a:t>
            </a:fld>
            <a:endParaRPr lang="en-US"/>
          </a:p>
        </p:txBody>
      </p:sp>
      <p:sp>
        <p:nvSpPr>
          <p:cNvPr id="5" name="Footer Placeholder 4"/>
          <p:cNvSpPr>
            <a:spLocks noGrp="1"/>
          </p:cNvSpPr>
          <p:nvPr>
            <p:ph type="ftr" sz="quarter" idx="11"/>
          </p:nvPr>
        </p:nvSpPr>
        <p:spPr/>
        <p:txBody>
          <a:bodyPr/>
          <a:lstStyle/>
          <a:p>
            <a:r>
              <a:rPr lang="en-US"/>
              <a:t>UMICH</a:t>
            </a:r>
          </a:p>
        </p:txBody>
      </p:sp>
    </p:spTree>
    <p:extLst>
      <p:ext uri="{BB962C8B-B14F-4D97-AF65-F5344CB8AC3E}">
        <p14:creationId xmlns:p14="http://schemas.microsoft.com/office/powerpoint/2010/main" val="35480872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521F8-EBBC-4799-86B9-58D27616816D}" type="slidenum">
              <a:rPr lang="en-US" smtClean="0"/>
              <a:t>121</a:t>
            </a:fld>
            <a:endParaRPr lang="en-US"/>
          </a:p>
        </p:txBody>
      </p:sp>
      <p:sp>
        <p:nvSpPr>
          <p:cNvPr id="5" name="Footer Placeholder 4"/>
          <p:cNvSpPr>
            <a:spLocks noGrp="1"/>
          </p:cNvSpPr>
          <p:nvPr>
            <p:ph type="ftr" sz="quarter" idx="11"/>
          </p:nvPr>
        </p:nvSpPr>
        <p:spPr/>
        <p:txBody>
          <a:bodyPr/>
          <a:lstStyle/>
          <a:p>
            <a:r>
              <a:rPr lang="en-US"/>
              <a:t>UMICH</a:t>
            </a:r>
          </a:p>
        </p:txBody>
      </p:sp>
    </p:spTree>
    <p:extLst>
      <p:ext uri="{BB962C8B-B14F-4D97-AF65-F5344CB8AC3E}">
        <p14:creationId xmlns:p14="http://schemas.microsoft.com/office/powerpoint/2010/main" val="28774967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521F8-EBBC-4799-86B9-58D27616816D}" type="slidenum">
              <a:rPr lang="en-US" smtClean="0"/>
              <a:t>122</a:t>
            </a:fld>
            <a:endParaRPr lang="en-US"/>
          </a:p>
        </p:txBody>
      </p:sp>
      <p:sp>
        <p:nvSpPr>
          <p:cNvPr id="5" name="Footer Placeholder 4"/>
          <p:cNvSpPr>
            <a:spLocks noGrp="1"/>
          </p:cNvSpPr>
          <p:nvPr>
            <p:ph type="ftr" sz="quarter" idx="11"/>
          </p:nvPr>
        </p:nvSpPr>
        <p:spPr/>
        <p:txBody>
          <a:bodyPr/>
          <a:lstStyle/>
          <a:p>
            <a:r>
              <a:rPr lang="en-US"/>
              <a:t>UMICH</a:t>
            </a:r>
          </a:p>
        </p:txBody>
      </p:sp>
    </p:spTree>
    <p:extLst>
      <p:ext uri="{BB962C8B-B14F-4D97-AF65-F5344CB8AC3E}">
        <p14:creationId xmlns:p14="http://schemas.microsoft.com/office/powerpoint/2010/main" val="11645509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521F8-EBBC-4799-86B9-58D27616816D}" type="slidenum">
              <a:rPr lang="en-US" smtClean="0"/>
              <a:t>123</a:t>
            </a:fld>
            <a:endParaRPr lang="en-US"/>
          </a:p>
        </p:txBody>
      </p:sp>
      <p:sp>
        <p:nvSpPr>
          <p:cNvPr id="5" name="Footer Placeholder 4"/>
          <p:cNvSpPr>
            <a:spLocks noGrp="1"/>
          </p:cNvSpPr>
          <p:nvPr>
            <p:ph type="ftr" sz="quarter" idx="11"/>
          </p:nvPr>
        </p:nvSpPr>
        <p:spPr/>
        <p:txBody>
          <a:bodyPr/>
          <a:lstStyle/>
          <a:p>
            <a:r>
              <a:rPr lang="en-US"/>
              <a:t>UMICH</a:t>
            </a:r>
          </a:p>
        </p:txBody>
      </p:sp>
    </p:spTree>
    <p:extLst>
      <p:ext uri="{BB962C8B-B14F-4D97-AF65-F5344CB8AC3E}">
        <p14:creationId xmlns:p14="http://schemas.microsoft.com/office/powerpoint/2010/main" val="3707974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7" name="Text Box 1">
            <a:extLst>
              <a:ext uri="{FF2B5EF4-FFF2-40B4-BE49-F238E27FC236}">
                <a16:creationId xmlns:a16="http://schemas.microsoft.com/office/drawing/2014/main" id="{58976311-2589-E448-A43A-BB41C77BF466}"/>
              </a:ext>
            </a:extLst>
          </p:cNvPr>
          <p:cNvSpPr txBox="1">
            <a:spLocks noGrp="1" noRot="1" noChangeAspect="1" noChangeArrowheads="1"/>
          </p:cNvSpPr>
          <p:nvPr>
            <p:ph type="sldImg"/>
          </p:nvPr>
        </p:nvSpPr>
        <p:spPr bwMode="auto">
          <a:xfrm>
            <a:off x="-544513" y="685800"/>
            <a:ext cx="7947026" cy="49672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Text Box 2">
            <a:extLst>
              <a:ext uri="{FF2B5EF4-FFF2-40B4-BE49-F238E27FC236}">
                <a16:creationId xmlns:a16="http://schemas.microsoft.com/office/drawing/2014/main" id="{33D2118E-EEAE-1741-B1AA-9C6DE531C9B4}"/>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835866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521F8-EBBC-4799-86B9-58D27616816D}" type="slidenum">
              <a:rPr lang="en-US" smtClean="0"/>
              <a:t>124</a:t>
            </a:fld>
            <a:endParaRPr lang="en-US"/>
          </a:p>
        </p:txBody>
      </p:sp>
      <p:sp>
        <p:nvSpPr>
          <p:cNvPr id="5" name="Footer Placeholder 4"/>
          <p:cNvSpPr>
            <a:spLocks noGrp="1"/>
          </p:cNvSpPr>
          <p:nvPr>
            <p:ph type="ftr" sz="quarter" idx="11"/>
          </p:nvPr>
        </p:nvSpPr>
        <p:spPr/>
        <p:txBody>
          <a:bodyPr/>
          <a:lstStyle/>
          <a:p>
            <a:r>
              <a:rPr lang="en-US"/>
              <a:t>UMICH</a:t>
            </a:r>
          </a:p>
        </p:txBody>
      </p:sp>
    </p:spTree>
    <p:extLst>
      <p:ext uri="{BB962C8B-B14F-4D97-AF65-F5344CB8AC3E}">
        <p14:creationId xmlns:p14="http://schemas.microsoft.com/office/powerpoint/2010/main" val="5098205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PlaceHolder 1"/>
          <p:cNvSpPr>
            <a:spLocks noGrp="1"/>
          </p:cNvSpPr>
          <p:nvPr>
            <p:ph type="body"/>
          </p:nvPr>
        </p:nvSpPr>
        <p:spPr>
          <a:xfrm>
            <a:off x="777240" y="4777560"/>
            <a:ext cx="6217560" cy="4526280"/>
          </a:xfrm>
          <a:prstGeom prst="rect">
            <a:avLst/>
          </a:prstGeom>
        </p:spPr>
        <p:txBody>
          <a:bodyPr lIns="0" tIns="0" rIns="0" bIns="0"/>
          <a:lstStyle/>
          <a:p>
            <a:r>
              <a:rPr lang="en-US" dirty="0"/>
              <a:t>We implemented the CLFLUSH-free</a:t>
            </a:r>
            <a:r>
              <a:rPr lang="en-US" baseline="0" dirty="0"/>
              <a:t> </a:t>
            </a:r>
            <a:r>
              <a:rPr lang="en-US" baseline="0" dirty="0" err="1"/>
              <a:t>rowhammering</a:t>
            </a:r>
            <a:r>
              <a:rPr lang="en-US" baseline="0" dirty="0"/>
              <a:t> attack on an Intel processor with Sandy Bridge microarchitecture. The processor has a 12-way inclusive last level cache, therefore the eviction set contains 12 addresses in addition to the target aggressor address (A0).</a:t>
            </a:r>
          </a:p>
          <a:p>
            <a:endParaRPr lang="en-US" baseline="0" dirty="0"/>
          </a:p>
          <a:p>
            <a:r>
              <a:rPr lang="en-US" baseline="0" dirty="0"/>
              <a:t> The next question is, what access pattern should we use so that we can achieve thousands of aggressor row accesses within a refresh period.  An efficient access pattern exhibits the minimum number of unnecessary LLC misses. To achieve an efficient access pattern, it is important to know the LLC replacement policy. However, the cache replacement policy for Sandy Bridge is not publicly disclosed, so we did an offline analysis using CPU performance counters to identify the policy.  Through our analysis, we found that Sandy Bridge uses a variant of LRU policy called  Bit-PLRU.</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Under Bit-PLRU, this </a:t>
            </a:r>
            <a:r>
              <a:rPr lang="en-US" baseline="0" dirty="0"/>
              <a:t>pattern provides an efficient access to the aggressor row, only missing at the aggressor address and one additional address. On our test machine this access pattern gave an average of 340 ns per aggressor row address.</a:t>
            </a:r>
            <a:endParaRPr lang="en-US" dirty="0"/>
          </a:p>
          <a:p>
            <a:endParaRPr dirty="0"/>
          </a:p>
          <a:p>
            <a:endParaRPr dirty="0"/>
          </a:p>
          <a:p>
            <a:endParaRPr dirty="0"/>
          </a:p>
          <a:p>
            <a:endParaRPr dirty="0"/>
          </a:p>
        </p:txBody>
      </p:sp>
      <p:sp>
        <p:nvSpPr>
          <p:cNvPr id="2" name="Footer Placeholder 1"/>
          <p:cNvSpPr>
            <a:spLocks noGrp="1"/>
          </p:cNvSpPr>
          <p:nvPr>
            <p:ph type="ftr" sz="quarter" idx="10"/>
          </p:nvPr>
        </p:nvSpPr>
        <p:spPr/>
        <p:txBody>
          <a:bodyPr/>
          <a:lstStyle/>
          <a:p>
            <a:r>
              <a:rPr lang="en-US"/>
              <a:t>UMICH</a:t>
            </a:r>
          </a:p>
        </p:txBody>
      </p:sp>
    </p:spTree>
    <p:extLst>
      <p:ext uri="{BB962C8B-B14F-4D97-AF65-F5344CB8AC3E}">
        <p14:creationId xmlns:p14="http://schemas.microsoft.com/office/powerpoint/2010/main" val="15722974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evaluated three types of Rowhammering techniques based the number of row</a:t>
            </a:r>
            <a:r>
              <a:rPr lang="en-US" baseline="0" dirty="0"/>
              <a:t> accesses required to induce  bit flips and the time before the first bit flip. We used an Intel Core i5-2540M processor running Ubuntu 14.04 for our evaluation. </a:t>
            </a:r>
            <a:r>
              <a:rPr lang="en-US" dirty="0"/>
              <a:t> As you can see from the results, double-sided Rowhammering requires much less number of  accesses as compared to single-sided Rowhammering, that is why our CLFLUSH-free Rowhammering performs better than the CLFLUSH-based single sided Rowhammering. Another thing to note here is that the CLFLUSH-based double-sided Rowhammering only required 15ms for</a:t>
            </a:r>
            <a:r>
              <a:rPr lang="en-US" baseline="0" dirty="0"/>
              <a:t> the first bit flip, which means even if the refresh rate is increased by 4X there is still a possibility of inducing bit flips. </a:t>
            </a:r>
            <a:r>
              <a:rPr lang="en-US" dirty="0"/>
              <a:t> </a:t>
            </a:r>
          </a:p>
          <a:p>
            <a:endParaRPr lang="en-US" dirty="0"/>
          </a:p>
        </p:txBody>
      </p:sp>
      <p:sp>
        <p:nvSpPr>
          <p:cNvPr id="4" name="Slide Number Placeholder 3"/>
          <p:cNvSpPr>
            <a:spLocks noGrp="1"/>
          </p:cNvSpPr>
          <p:nvPr>
            <p:ph type="sldNum" sz="quarter" idx="10"/>
          </p:nvPr>
        </p:nvSpPr>
        <p:spPr/>
        <p:txBody>
          <a:bodyPr/>
          <a:lstStyle/>
          <a:p>
            <a:fld id="{833521F8-EBBC-4799-86B9-58D27616816D}" type="slidenum">
              <a:rPr lang="en-US" smtClean="0"/>
              <a:t>126</a:t>
            </a:fld>
            <a:endParaRPr lang="en-US"/>
          </a:p>
        </p:txBody>
      </p:sp>
      <p:sp>
        <p:nvSpPr>
          <p:cNvPr id="5" name="Footer Placeholder 4"/>
          <p:cNvSpPr>
            <a:spLocks noGrp="1"/>
          </p:cNvSpPr>
          <p:nvPr>
            <p:ph type="ftr" sz="quarter" idx="11"/>
          </p:nvPr>
        </p:nvSpPr>
        <p:spPr/>
        <p:txBody>
          <a:bodyPr/>
          <a:lstStyle/>
          <a:p>
            <a:r>
              <a:rPr lang="en-US"/>
              <a:t>UMICH</a:t>
            </a:r>
          </a:p>
        </p:txBody>
      </p:sp>
    </p:spTree>
    <p:extLst>
      <p:ext uri="{BB962C8B-B14F-4D97-AF65-F5344CB8AC3E}">
        <p14:creationId xmlns:p14="http://schemas.microsoft.com/office/powerpoint/2010/main" val="2013271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a:t>
            </a:r>
            <a:r>
              <a:rPr lang="en-US" baseline="0" dirty="0"/>
              <a:t> look at a Rowhammering attack characteristics, we can see that it has some peculiar behavior. It requires thousands of the same aggressor row accesses within a refresh period, therefore we expect a high LLC miss rate and a high memory access locality. This contradicts with regular memory access characteristics where high memory access locality should result in low LLC miss rate. Also, due to the need to flush the row buffer, Rowhammering exhibits a high bank locality among DRAM accesses. Therefore, we can use these characteristics to detect Rowhammering attacks. All we need is an efficient way of detecting these behaviors, and as it turned out performance counters on modern CPUs can provide us with this capability.</a:t>
            </a:r>
            <a:endParaRPr lang="en-US" dirty="0"/>
          </a:p>
        </p:txBody>
      </p:sp>
      <p:sp>
        <p:nvSpPr>
          <p:cNvPr id="4" name="Slide Number Placeholder 3"/>
          <p:cNvSpPr>
            <a:spLocks noGrp="1"/>
          </p:cNvSpPr>
          <p:nvPr>
            <p:ph type="sldNum" sz="quarter" idx="10"/>
          </p:nvPr>
        </p:nvSpPr>
        <p:spPr/>
        <p:txBody>
          <a:bodyPr/>
          <a:lstStyle/>
          <a:p>
            <a:fld id="{833521F8-EBBC-4799-86B9-58D27616816D}" type="slidenum">
              <a:rPr lang="en-US" smtClean="0"/>
              <a:t>127</a:t>
            </a:fld>
            <a:endParaRPr lang="en-US"/>
          </a:p>
        </p:txBody>
      </p:sp>
      <p:sp>
        <p:nvSpPr>
          <p:cNvPr id="5" name="Footer Placeholder 4"/>
          <p:cNvSpPr>
            <a:spLocks noGrp="1"/>
          </p:cNvSpPr>
          <p:nvPr>
            <p:ph type="ftr" sz="quarter" idx="11"/>
          </p:nvPr>
        </p:nvSpPr>
        <p:spPr/>
        <p:txBody>
          <a:bodyPr/>
          <a:lstStyle/>
          <a:p>
            <a:r>
              <a:rPr lang="en-US"/>
              <a:t>UMICH</a:t>
            </a:r>
          </a:p>
        </p:txBody>
      </p:sp>
    </p:spTree>
    <p:extLst>
      <p:ext uri="{BB962C8B-B14F-4D97-AF65-F5344CB8AC3E}">
        <p14:creationId xmlns:p14="http://schemas.microsoft.com/office/powerpoint/2010/main" val="7940076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based on this idea, we propose ANVIL, a software based </a:t>
            </a:r>
            <a:r>
              <a:rPr lang="en-US" dirty="0" err="1"/>
              <a:t>rowhammering</a:t>
            </a:r>
            <a:r>
              <a:rPr lang="en-US" dirty="0"/>
              <a:t> detection and protection mechanism. ANVIL</a:t>
            </a:r>
            <a:r>
              <a:rPr lang="en-US" baseline="0" dirty="0"/>
              <a:t> gets LLC miss rate and memory access locality information from hardware performance counters in the processor. It processes this information to determine if there is a </a:t>
            </a:r>
            <a:r>
              <a:rPr lang="en-US" baseline="0" dirty="0" err="1"/>
              <a:t>rowhammering</a:t>
            </a:r>
            <a:r>
              <a:rPr lang="en-US" baseline="0" dirty="0"/>
              <a:t> activity. Once it detects a potential </a:t>
            </a:r>
            <a:r>
              <a:rPr lang="en-US" baseline="0" dirty="0" err="1"/>
              <a:t>rowhammering</a:t>
            </a:r>
            <a:r>
              <a:rPr lang="en-US" baseline="0" dirty="0"/>
              <a:t> activity, it protects potential victim rows by selectively refreshing them. The refreshing is done by simply reading a word from the potential victim rows. </a:t>
            </a:r>
          </a:p>
          <a:p>
            <a:endParaRPr lang="en-US" baseline="0" dirty="0"/>
          </a:p>
          <a:p>
            <a:endParaRPr lang="en-US" baseline="0" dirty="0"/>
          </a:p>
          <a:p>
            <a:r>
              <a:rPr lang="en-US" baseline="0" dirty="0"/>
              <a:t>The performance counter features we use are available on Intel Sandy Bridge and later </a:t>
            </a:r>
            <a:r>
              <a:rPr lang="en-US" baseline="0" dirty="0" err="1"/>
              <a:t>microarchtectures</a:t>
            </a:r>
            <a:r>
              <a:rPr lang="en-US" baseline="0" dirty="0"/>
              <a:t>. AMD processors also include similar features, therefore ANVIL can be implemented on such processors. </a:t>
            </a:r>
            <a:endParaRPr lang="en-US" dirty="0"/>
          </a:p>
          <a:p>
            <a:endParaRPr lang="en-US" baseline="0" dirty="0"/>
          </a:p>
          <a:p>
            <a:endParaRPr lang="en-US" baseline="0" dirty="0"/>
          </a:p>
          <a:p>
            <a:r>
              <a:rPr lang="en-US" baseline="0" dirty="0"/>
              <a:t>ANVIL is a Kernel extension, therefore it has unlimited access to performance counters and information about currently running processes. </a:t>
            </a:r>
            <a:endParaRPr lang="en-US" dirty="0"/>
          </a:p>
        </p:txBody>
      </p:sp>
      <p:sp>
        <p:nvSpPr>
          <p:cNvPr id="4" name="Slide Number Placeholder 3"/>
          <p:cNvSpPr>
            <a:spLocks noGrp="1"/>
          </p:cNvSpPr>
          <p:nvPr>
            <p:ph type="sldNum" sz="quarter" idx="10"/>
          </p:nvPr>
        </p:nvSpPr>
        <p:spPr/>
        <p:txBody>
          <a:bodyPr/>
          <a:lstStyle/>
          <a:p>
            <a:fld id="{833521F8-EBBC-4799-86B9-58D27616816D}" type="slidenum">
              <a:rPr lang="en-US" smtClean="0"/>
              <a:t>128</a:t>
            </a:fld>
            <a:endParaRPr lang="en-US"/>
          </a:p>
        </p:txBody>
      </p:sp>
      <p:sp>
        <p:nvSpPr>
          <p:cNvPr id="5" name="Footer Placeholder 4"/>
          <p:cNvSpPr>
            <a:spLocks noGrp="1"/>
          </p:cNvSpPr>
          <p:nvPr>
            <p:ph type="ftr" sz="quarter" idx="11"/>
          </p:nvPr>
        </p:nvSpPr>
        <p:spPr/>
        <p:txBody>
          <a:bodyPr/>
          <a:lstStyle/>
          <a:p>
            <a:r>
              <a:rPr lang="en-US"/>
              <a:t>UMICH</a:t>
            </a:r>
          </a:p>
        </p:txBody>
      </p:sp>
    </p:spTree>
    <p:extLst>
      <p:ext uri="{BB962C8B-B14F-4D97-AF65-F5344CB8AC3E}">
        <p14:creationId xmlns:p14="http://schemas.microsoft.com/office/powerpoint/2010/main" val="7190162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flow chart shows ANVIL’s detection process in some detail.</a:t>
            </a:r>
            <a:r>
              <a:rPr lang="en-US" baseline="0" dirty="0"/>
              <a:t> The detection process has two phases. [In the first phase, ANVIL analyses the LLC miss rate looking for a rate high enough that could potentially </a:t>
            </a:r>
            <a:r>
              <a:rPr lang="en-US" baseline="0" dirty="0" err="1"/>
              <a:t>rowhammer</a:t>
            </a:r>
            <a:r>
              <a:rPr lang="en-US" baseline="0" dirty="0"/>
              <a:t> the DRAM. In the second phase samples of memory accesses that missed the LLC are analyzed to see if there is a high locality.] Normally ANVIL stays in the first phase using the LLC miss count to determine the miss rate over a fixed amount of time. If the rate is low, ANVIL stays in the first phase reinitiating the process over and over again.  Once the rate crosses a threshold high enough to potentially be a </a:t>
            </a:r>
            <a:r>
              <a:rPr lang="en-US" baseline="0" dirty="0" err="1"/>
              <a:t>rowhammer</a:t>
            </a:r>
            <a:r>
              <a:rPr lang="en-US" baseline="0" dirty="0"/>
              <a:t>, phase two samples DRAM row accesses looking for high row locality.  If there is a high row locality, then ANVIL considers it as </a:t>
            </a:r>
            <a:r>
              <a:rPr lang="en-US" baseline="0" dirty="0" err="1"/>
              <a:t>rowhammering</a:t>
            </a:r>
            <a:r>
              <a:rPr lang="en-US" baseline="0" dirty="0"/>
              <a:t> and initiates a selective refresh on the potential victim rows. Once the locality is gone, we shift back to phase one looking for high miss rate again.</a:t>
            </a:r>
          </a:p>
          <a:p>
            <a:endParaRPr lang="en-US" dirty="0"/>
          </a:p>
        </p:txBody>
      </p:sp>
      <p:sp>
        <p:nvSpPr>
          <p:cNvPr id="4" name="Slide Number Placeholder 3"/>
          <p:cNvSpPr>
            <a:spLocks noGrp="1"/>
          </p:cNvSpPr>
          <p:nvPr>
            <p:ph type="sldNum" sz="quarter" idx="10"/>
          </p:nvPr>
        </p:nvSpPr>
        <p:spPr/>
        <p:txBody>
          <a:bodyPr/>
          <a:lstStyle/>
          <a:p>
            <a:fld id="{833521F8-EBBC-4799-86B9-58D27616816D}" type="slidenum">
              <a:rPr lang="en-US" smtClean="0"/>
              <a:t>129</a:t>
            </a:fld>
            <a:endParaRPr lang="en-US"/>
          </a:p>
        </p:txBody>
      </p:sp>
      <p:sp>
        <p:nvSpPr>
          <p:cNvPr id="5" name="Footer Placeholder 4"/>
          <p:cNvSpPr>
            <a:spLocks noGrp="1"/>
          </p:cNvSpPr>
          <p:nvPr>
            <p:ph type="ftr" sz="quarter" idx="11"/>
          </p:nvPr>
        </p:nvSpPr>
        <p:spPr/>
        <p:txBody>
          <a:bodyPr/>
          <a:lstStyle/>
          <a:p>
            <a:r>
              <a:rPr lang="en-US"/>
              <a:t>UMICH</a:t>
            </a:r>
          </a:p>
        </p:txBody>
      </p:sp>
    </p:spTree>
    <p:extLst>
      <p:ext uri="{BB962C8B-B14F-4D97-AF65-F5344CB8AC3E}">
        <p14:creationId xmlns:p14="http://schemas.microsoft.com/office/powerpoint/2010/main" val="1148949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implemented ANVIL</a:t>
            </a:r>
            <a:r>
              <a:rPr lang="en-US" baseline="0" dirty="0"/>
              <a:t> as a kernel module and tested it on Sandy Bridge based processor running Ubuntu 14.04 with Linux 4.0. We tested for </a:t>
            </a:r>
            <a:r>
              <a:rPr lang="en-US" baseline="0" dirty="0" err="1"/>
              <a:t>rowhammer</a:t>
            </a:r>
            <a:r>
              <a:rPr lang="en-US" baseline="0" dirty="0"/>
              <a:t> detection accuracy and overhead incurred by the detection process. To test for detection accuracy we used two </a:t>
            </a:r>
            <a:r>
              <a:rPr lang="en-US" baseline="0" dirty="0" err="1"/>
              <a:t>rowhammering</a:t>
            </a:r>
            <a:r>
              <a:rPr lang="en-US" baseline="0" dirty="0"/>
              <a:t> programs, one with CLFLUSH instruction and another with out. We used SPEC integer benchmarks to measure ANVIL’s overhead.</a:t>
            </a:r>
            <a:endParaRPr lang="en-US" dirty="0"/>
          </a:p>
        </p:txBody>
      </p:sp>
      <p:sp>
        <p:nvSpPr>
          <p:cNvPr id="4" name="Slide Number Placeholder 3"/>
          <p:cNvSpPr>
            <a:spLocks noGrp="1"/>
          </p:cNvSpPr>
          <p:nvPr>
            <p:ph type="sldNum" sz="quarter" idx="10"/>
          </p:nvPr>
        </p:nvSpPr>
        <p:spPr/>
        <p:txBody>
          <a:bodyPr/>
          <a:lstStyle/>
          <a:p>
            <a:fld id="{833521F8-EBBC-4799-86B9-58D27616816D}" type="slidenum">
              <a:rPr lang="en-US" smtClean="0"/>
              <a:t>130</a:t>
            </a:fld>
            <a:endParaRPr lang="en-US"/>
          </a:p>
        </p:txBody>
      </p:sp>
      <p:sp>
        <p:nvSpPr>
          <p:cNvPr id="5" name="Footer Placeholder 4"/>
          <p:cNvSpPr>
            <a:spLocks noGrp="1"/>
          </p:cNvSpPr>
          <p:nvPr>
            <p:ph type="ftr" sz="quarter" idx="11"/>
          </p:nvPr>
        </p:nvSpPr>
        <p:spPr/>
        <p:txBody>
          <a:bodyPr/>
          <a:lstStyle/>
          <a:p>
            <a:r>
              <a:rPr lang="en-US"/>
              <a:t>UMICH</a:t>
            </a:r>
          </a:p>
        </p:txBody>
      </p:sp>
    </p:spTree>
    <p:extLst>
      <p:ext uri="{BB962C8B-B14F-4D97-AF65-F5344CB8AC3E}">
        <p14:creationId xmlns:p14="http://schemas.microsoft.com/office/powerpoint/2010/main" val="25646672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For</a:t>
            </a:r>
            <a:r>
              <a:rPr lang="en-US" sz="2000" baseline="0" dirty="0"/>
              <a:t> our tests we set some parameter of ANVIL as shown in the table</a:t>
            </a:r>
            <a:r>
              <a:rPr lang="en-US" baseline="0" dirty="0"/>
              <a:t>. The first parameter is the LLC miss threshold that would trigger the second phase of detection.  The next two parameters determine the durations for the two phases. These values are set based on our empirical analysis of </a:t>
            </a:r>
            <a:r>
              <a:rPr lang="en-US" baseline="0" dirty="0" err="1"/>
              <a:t>rowhammering</a:t>
            </a:r>
            <a:r>
              <a:rPr lang="en-US" baseline="0" dirty="0"/>
              <a:t> programs [ i.e. the minimum number of memory accesses and the amount of time required to flip bits]</a:t>
            </a:r>
          </a:p>
          <a:p>
            <a:endParaRPr lang="en-US" baseline="0" dirty="0"/>
          </a:p>
          <a:p>
            <a:r>
              <a:rPr lang="en-US" baseline="0" dirty="0"/>
              <a:t>We tested the detection process for two settings. The first is when the </a:t>
            </a:r>
            <a:r>
              <a:rPr lang="en-US" baseline="0" dirty="0" err="1"/>
              <a:t>rowhammring</a:t>
            </a:r>
            <a:r>
              <a:rPr lang="en-US" baseline="0" dirty="0"/>
              <a:t> program is the only running program and the second is when some other programs from SPEC benchmarks run along with the </a:t>
            </a:r>
            <a:r>
              <a:rPr lang="en-US" baseline="0" dirty="0" err="1"/>
              <a:t>rowhammering</a:t>
            </a:r>
            <a:r>
              <a:rPr lang="en-US" baseline="0" dirty="0"/>
              <a:t> program. The second column in the second table shows the average time required to detect </a:t>
            </a:r>
            <a:r>
              <a:rPr lang="en-US" baseline="0" dirty="0" err="1"/>
              <a:t>rowhammering</a:t>
            </a:r>
            <a:r>
              <a:rPr lang="en-US" baseline="0" dirty="0"/>
              <a:t>, including the time required to perform selective refresh.  As you can see from the results, ANVIL can detect </a:t>
            </a:r>
            <a:r>
              <a:rPr lang="en-US" baseline="0" dirty="0" err="1"/>
              <a:t>rowhammering</a:t>
            </a:r>
            <a:r>
              <a:rPr lang="en-US" baseline="0" dirty="0"/>
              <a:t> well a head of the time required to flip bits, therefore eliminating all potential bit flips.  Another thing to note here is that the selective refresh rate is so small that, even if there are false positives, the protection </a:t>
            </a:r>
            <a:r>
              <a:rPr lang="en-US" baseline="0" dirty="0" err="1"/>
              <a:t>maechanism</a:t>
            </a:r>
            <a:r>
              <a:rPr lang="en-US" baseline="0" dirty="0"/>
              <a:t> can not accidentally </a:t>
            </a:r>
            <a:r>
              <a:rPr lang="en-US" baseline="0" dirty="0" err="1"/>
              <a:t>rowhammer</a:t>
            </a:r>
            <a:r>
              <a:rPr lang="en-US" baseline="0" dirty="0"/>
              <a:t> the potential victim rows.</a:t>
            </a:r>
          </a:p>
        </p:txBody>
      </p:sp>
      <p:sp>
        <p:nvSpPr>
          <p:cNvPr id="4" name="Slide Number Placeholder 3"/>
          <p:cNvSpPr>
            <a:spLocks noGrp="1"/>
          </p:cNvSpPr>
          <p:nvPr>
            <p:ph type="sldNum" sz="quarter" idx="10"/>
          </p:nvPr>
        </p:nvSpPr>
        <p:spPr/>
        <p:txBody>
          <a:bodyPr/>
          <a:lstStyle/>
          <a:p>
            <a:fld id="{833521F8-EBBC-4799-86B9-58D27616816D}" type="slidenum">
              <a:rPr lang="en-US" smtClean="0"/>
              <a:t>131</a:t>
            </a:fld>
            <a:endParaRPr lang="en-US"/>
          </a:p>
        </p:txBody>
      </p:sp>
      <p:sp>
        <p:nvSpPr>
          <p:cNvPr id="5" name="Footer Placeholder 4"/>
          <p:cNvSpPr>
            <a:spLocks noGrp="1"/>
          </p:cNvSpPr>
          <p:nvPr>
            <p:ph type="ftr" sz="quarter" idx="11"/>
          </p:nvPr>
        </p:nvSpPr>
        <p:spPr/>
        <p:txBody>
          <a:bodyPr/>
          <a:lstStyle/>
          <a:p>
            <a:r>
              <a:rPr lang="en-US"/>
              <a:t>UMICH</a:t>
            </a:r>
          </a:p>
        </p:txBody>
      </p:sp>
    </p:spTree>
    <p:extLst>
      <p:ext uri="{BB962C8B-B14F-4D97-AF65-F5344CB8AC3E}">
        <p14:creationId xmlns:p14="http://schemas.microsoft.com/office/powerpoint/2010/main" val="30565632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measured the performance overhead of</a:t>
            </a:r>
            <a:r>
              <a:rPr lang="en-US" baseline="0" dirty="0"/>
              <a:t> ANVIL and compared it with the overhead of doubling the DRAM refresh rate. We used the same settings for ANVIL as the previous slide. As you can see from the graph, ANVIL has an average overhead of approximately 1% which is almost the same as that of doubling the refresh rate. But the advantage of ANVIL is that it can detect </a:t>
            </a:r>
            <a:r>
              <a:rPr lang="en-US" baseline="0" dirty="0" err="1"/>
              <a:t>rowhammering</a:t>
            </a:r>
            <a:r>
              <a:rPr lang="en-US" baseline="0" dirty="0"/>
              <a:t> that is twice as fast as that can be prevented by doubling refresh.</a:t>
            </a:r>
          </a:p>
          <a:p>
            <a:endParaRPr lang="en-US" baseline="0" dirty="0"/>
          </a:p>
          <a:p>
            <a:r>
              <a:rPr lang="en-US" baseline="0" dirty="0"/>
              <a:t>[Now there were some selective refreshes for these applications as well potentially due to false positives but the refresh rate is almost 0 and most importantly the </a:t>
            </a:r>
            <a:r>
              <a:rPr lang="en-US" baseline="0" dirty="0" err="1"/>
              <a:t>refreshs</a:t>
            </a:r>
            <a:r>
              <a:rPr lang="en-US" baseline="0" dirty="0"/>
              <a:t> are harmless.] </a:t>
            </a:r>
          </a:p>
          <a:p>
            <a:endParaRPr lang="en-US" baseline="0" dirty="0"/>
          </a:p>
          <a:p>
            <a:r>
              <a:rPr lang="en-US" baseline="0" dirty="0"/>
              <a:t>Finally, you might ask what happens if an attacker finds an efficient way of </a:t>
            </a:r>
            <a:r>
              <a:rPr lang="en-US" baseline="0" dirty="0" err="1"/>
              <a:t>rowhammering</a:t>
            </a:r>
            <a:r>
              <a:rPr lang="en-US" baseline="0" dirty="0"/>
              <a:t>. Well, ANVIL can adapt to such types of attacks by increasing the detection rate with a small increase in overhead . We have done analysis of such an accelerated detection process and I invite to look at our paper to find out more.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833521F8-EBBC-4799-86B9-58D27616816D}" type="slidenum">
              <a:rPr lang="en-US" smtClean="0"/>
              <a:t>132</a:t>
            </a:fld>
            <a:endParaRPr lang="en-US"/>
          </a:p>
        </p:txBody>
      </p:sp>
      <p:sp>
        <p:nvSpPr>
          <p:cNvPr id="5" name="Footer Placeholder 4"/>
          <p:cNvSpPr>
            <a:spLocks noGrp="1"/>
          </p:cNvSpPr>
          <p:nvPr>
            <p:ph type="ftr" sz="quarter" idx="11"/>
          </p:nvPr>
        </p:nvSpPr>
        <p:spPr/>
        <p:txBody>
          <a:bodyPr/>
          <a:lstStyle/>
          <a:p>
            <a:r>
              <a:rPr lang="en-US"/>
              <a:t>UMICH</a:t>
            </a:r>
          </a:p>
        </p:txBody>
      </p:sp>
    </p:spTree>
    <p:extLst>
      <p:ext uri="{BB962C8B-B14F-4D97-AF65-F5344CB8AC3E}">
        <p14:creationId xmlns:p14="http://schemas.microsoft.com/office/powerpoint/2010/main" val="40569044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in conclusion, currently</a:t>
            </a:r>
            <a:r>
              <a:rPr lang="en-US" baseline="0" dirty="0"/>
              <a:t> deployed</a:t>
            </a:r>
            <a:r>
              <a:rPr lang="en-US" dirty="0"/>
              <a:t> </a:t>
            </a:r>
            <a:r>
              <a:rPr lang="en-US" dirty="0" err="1"/>
              <a:t>rowhammering</a:t>
            </a:r>
            <a:r>
              <a:rPr lang="en-US" dirty="0"/>
              <a:t> mitigation techniques,</a:t>
            </a:r>
            <a:r>
              <a:rPr lang="en-US" baseline="0" dirty="0"/>
              <a:t> namely doubling the refresh rate and disallowing CLFLUSH instruction are not sufficient. </a:t>
            </a:r>
            <a:r>
              <a:rPr lang="en-US" sz="1200" dirty="0">
                <a:latin typeface="Century Schoolbook" pitchFamily="18" charset="0"/>
              </a:rPr>
              <a:t>Software-based mitigation using existing performance counters can provide better protection with low overhead.</a:t>
            </a:r>
          </a:p>
          <a:p>
            <a:endParaRPr lang="en-US" dirty="0"/>
          </a:p>
        </p:txBody>
      </p:sp>
      <p:sp>
        <p:nvSpPr>
          <p:cNvPr id="4" name="Slide Number Placeholder 3"/>
          <p:cNvSpPr>
            <a:spLocks noGrp="1"/>
          </p:cNvSpPr>
          <p:nvPr>
            <p:ph type="sldNum" sz="quarter" idx="10"/>
          </p:nvPr>
        </p:nvSpPr>
        <p:spPr/>
        <p:txBody>
          <a:bodyPr/>
          <a:lstStyle/>
          <a:p>
            <a:fld id="{833521F8-EBBC-4799-86B9-58D27616816D}" type="slidenum">
              <a:rPr lang="en-US" smtClean="0"/>
              <a:t>133</a:t>
            </a:fld>
            <a:endParaRPr lang="en-US"/>
          </a:p>
        </p:txBody>
      </p:sp>
      <p:sp>
        <p:nvSpPr>
          <p:cNvPr id="5" name="Footer Placeholder 4"/>
          <p:cNvSpPr>
            <a:spLocks noGrp="1"/>
          </p:cNvSpPr>
          <p:nvPr>
            <p:ph type="ftr" sz="quarter" idx="11"/>
          </p:nvPr>
        </p:nvSpPr>
        <p:spPr/>
        <p:txBody>
          <a:bodyPr/>
          <a:lstStyle/>
          <a:p>
            <a:r>
              <a:rPr lang="en-US"/>
              <a:t>UMICH</a:t>
            </a:r>
          </a:p>
        </p:txBody>
      </p:sp>
    </p:spTree>
    <p:extLst>
      <p:ext uri="{BB962C8B-B14F-4D97-AF65-F5344CB8AC3E}">
        <p14:creationId xmlns:p14="http://schemas.microsoft.com/office/powerpoint/2010/main" val="185543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1" name="Text Box 1">
            <a:extLst>
              <a:ext uri="{FF2B5EF4-FFF2-40B4-BE49-F238E27FC236}">
                <a16:creationId xmlns:a16="http://schemas.microsoft.com/office/drawing/2014/main" id="{5C99B416-CE37-C14C-B4F5-1624F915F521}"/>
              </a:ext>
            </a:extLst>
          </p:cNvPr>
          <p:cNvSpPr txBox="1">
            <a:spLocks noGrp="1" noRot="1" noChangeAspect="1" noChangeArrowheads="1"/>
          </p:cNvSpPr>
          <p:nvPr>
            <p:ph type="sldImg"/>
          </p:nvPr>
        </p:nvSpPr>
        <p:spPr bwMode="auto">
          <a:xfrm>
            <a:off x="-544513" y="685800"/>
            <a:ext cx="7947026" cy="49672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Text Box 2">
            <a:extLst>
              <a:ext uri="{FF2B5EF4-FFF2-40B4-BE49-F238E27FC236}">
                <a16:creationId xmlns:a16="http://schemas.microsoft.com/office/drawing/2014/main" id="{1DA2435C-6E19-7040-BC6C-58365508F7F9}"/>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93234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Text Box 1">
            <a:extLst>
              <a:ext uri="{FF2B5EF4-FFF2-40B4-BE49-F238E27FC236}">
                <a16:creationId xmlns:a16="http://schemas.microsoft.com/office/drawing/2014/main" id="{49810457-3921-AA45-9C5B-22505B1A2D7E}"/>
              </a:ext>
            </a:extLst>
          </p:cNvPr>
          <p:cNvSpPr txBox="1">
            <a:spLocks noGrp="1" noRot="1" noChangeAspect="1" noChangeArrowheads="1"/>
          </p:cNvSpPr>
          <p:nvPr>
            <p:ph type="sldImg"/>
          </p:nvPr>
        </p:nvSpPr>
        <p:spPr bwMode="auto">
          <a:xfrm>
            <a:off x="-544513" y="685800"/>
            <a:ext cx="7947026" cy="49672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Text Box 2">
            <a:extLst>
              <a:ext uri="{FF2B5EF4-FFF2-40B4-BE49-F238E27FC236}">
                <a16:creationId xmlns:a16="http://schemas.microsoft.com/office/drawing/2014/main" id="{A130E2A2-5CEE-3F4D-B700-51B7A0D768E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490990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Text Box 1">
            <a:extLst>
              <a:ext uri="{FF2B5EF4-FFF2-40B4-BE49-F238E27FC236}">
                <a16:creationId xmlns:a16="http://schemas.microsoft.com/office/drawing/2014/main" id="{D6BE8CF8-F2DD-5D4E-A16B-41F81A178AF4}"/>
              </a:ext>
            </a:extLst>
          </p:cNvPr>
          <p:cNvSpPr txBox="1">
            <a:spLocks noGrp="1" noRot="1" noChangeAspect="1" noChangeArrowheads="1"/>
          </p:cNvSpPr>
          <p:nvPr>
            <p:ph type="sldImg"/>
          </p:nvPr>
        </p:nvSpPr>
        <p:spPr bwMode="auto">
          <a:xfrm>
            <a:off x="-544513" y="685800"/>
            <a:ext cx="7947026" cy="49672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Text Box 2">
            <a:extLst>
              <a:ext uri="{FF2B5EF4-FFF2-40B4-BE49-F238E27FC236}">
                <a16:creationId xmlns:a16="http://schemas.microsoft.com/office/drawing/2014/main" id="{B396C30A-DD01-DD4A-AB44-87FC51090815}"/>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758522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5E6A3C3A-A029-4573-BC04-5DA27903A74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E6A3C3A-A029-4573-BC04-5DA27903A74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E6A3C3A-A029-4573-BC04-5DA27903A74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92097"/>
            <a:ext cx="6858000" cy="1803653"/>
          </a:xfrm>
        </p:spPr>
        <p:txBody>
          <a:bodyPr anchor="ctr"/>
          <a:lstStyle>
            <a:lvl1pPr algn="ctr">
              <a:defRPr sz="3750"/>
            </a:lvl1pPr>
          </a:lstStyle>
          <a:p>
            <a:r>
              <a:rPr lang="en-US" dirty="0"/>
              <a:t>Click to edit Master title style</a:t>
            </a:r>
          </a:p>
        </p:txBody>
      </p:sp>
      <p:sp>
        <p:nvSpPr>
          <p:cNvPr id="3" name="Subtitle 2"/>
          <p:cNvSpPr>
            <a:spLocks noGrp="1"/>
          </p:cNvSpPr>
          <p:nvPr>
            <p:ph type="subTitle" idx="1"/>
          </p:nvPr>
        </p:nvSpPr>
        <p:spPr>
          <a:xfrm>
            <a:off x="1143000" y="3001698"/>
            <a:ext cx="6858000" cy="1379802"/>
          </a:xfrm>
        </p:spPr>
        <p:txBody>
          <a:bodyPr/>
          <a:lstStyle>
            <a:lvl1pPr marL="0" indent="0" algn="ctr">
              <a:buNone/>
              <a:defRPr sz="1500"/>
            </a:lvl1pPr>
            <a:lvl2pPr marL="285739" indent="0" algn="ctr">
              <a:buNone/>
              <a:defRPr sz="1250"/>
            </a:lvl2pPr>
            <a:lvl3pPr marL="571477" indent="0" algn="ctr">
              <a:buNone/>
              <a:defRPr sz="1125"/>
            </a:lvl3pPr>
            <a:lvl4pPr marL="857216" indent="0" algn="ctr">
              <a:buNone/>
              <a:defRPr sz="1000"/>
            </a:lvl4pPr>
            <a:lvl5pPr marL="1142954" indent="0" algn="ctr">
              <a:buNone/>
              <a:defRPr sz="1000"/>
            </a:lvl5pPr>
            <a:lvl6pPr marL="1428693" indent="0" algn="ctr">
              <a:buNone/>
              <a:defRPr sz="1000"/>
            </a:lvl6pPr>
            <a:lvl7pPr marL="1714431" indent="0" algn="ctr">
              <a:buNone/>
              <a:defRPr sz="1000"/>
            </a:lvl7pPr>
            <a:lvl8pPr marL="2000170" indent="0" algn="ctr">
              <a:buNone/>
              <a:defRPr sz="1000"/>
            </a:lvl8pPr>
            <a:lvl9pPr marL="2285909" indent="0" algn="ctr">
              <a:buNone/>
              <a:defRPr sz="1000"/>
            </a:lvl9pPr>
          </a:lstStyle>
          <a:p>
            <a:r>
              <a:rPr lang="en-US" dirty="0"/>
              <a:t>Click to edit Master subtitle style</a:t>
            </a:r>
          </a:p>
        </p:txBody>
      </p:sp>
      <p:sp>
        <p:nvSpPr>
          <p:cNvPr id="6" name="Slide Number Placeholder 5"/>
          <p:cNvSpPr>
            <a:spLocks noGrp="1"/>
          </p:cNvSpPr>
          <p:nvPr>
            <p:ph type="sldNum" sz="quarter" idx="12"/>
          </p:nvPr>
        </p:nvSpPr>
        <p:spPr/>
        <p:txBody>
          <a:bodyPr/>
          <a:lstStyle>
            <a:lvl1pPr>
              <a:defRPr sz="1167">
                <a:solidFill>
                  <a:srgbClr val="3C58AD"/>
                </a:solidFill>
                <a:latin typeface="Arial" panose="020B0604020202020204" pitchFamily="34" charset="0"/>
                <a:cs typeface="Arial" panose="020B0604020202020204" pitchFamily="34" charset="0"/>
              </a:defRPr>
            </a:lvl1pPr>
          </a:lstStyle>
          <a:p>
            <a:fld id="{5E6A3C3A-A029-4573-BC04-5DA27903A743}" type="slidenum">
              <a:rPr lang="en-US" smtClean="0"/>
              <a:pPr/>
              <a:t>‹#›</a:t>
            </a:fld>
            <a:endParaRPr lang="en-US" dirty="0"/>
          </a:p>
        </p:txBody>
      </p:sp>
    </p:spTree>
    <p:extLst>
      <p:ext uri="{BB962C8B-B14F-4D97-AF65-F5344CB8AC3E}">
        <p14:creationId xmlns:p14="http://schemas.microsoft.com/office/powerpoint/2010/main" val="1153425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E6A3C3A-A029-4573-BC04-5DA27903A74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5E6A3C3A-A029-4573-BC04-5DA27903A74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E6A3C3A-A029-4573-BC04-5DA27903A74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5E6A3C3A-A029-4573-BC04-5DA27903A74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5E6A3C3A-A029-4573-BC04-5DA27903A74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6A3C3A-A029-4573-BC04-5DA27903A74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E6A3C3A-A029-4573-BC04-5DA27903A74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E6A3C3A-A029-4573-BC04-5DA27903A74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7207" y="89647"/>
            <a:ext cx="7793866" cy="78889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7207" y="959224"/>
            <a:ext cx="8929217" cy="418824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5E6A3C3A-A029-4573-BC04-5DA27903A743}" type="slidenum">
              <a:rPr lang="en-US" smtClean="0"/>
              <a:pPr/>
              <a:t>‹#›</a:t>
            </a:fld>
            <a:endParaRPr lang="en-US" dirty="0"/>
          </a:p>
        </p:txBody>
      </p:sp>
      <p:pic>
        <p:nvPicPr>
          <p:cNvPr id="48" name="Picture 4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000476" y="177254"/>
            <a:ext cx="997802" cy="613680"/>
          </a:xfrm>
          <a:prstGeom prst="rect">
            <a:avLst/>
          </a:prstGeom>
        </p:spPr>
      </p:pic>
    </p:spTree>
    <p:extLst>
      <p:ext uri="{BB962C8B-B14F-4D97-AF65-F5344CB8AC3E}">
        <p14:creationId xmlns:p14="http://schemas.microsoft.com/office/powerpoint/2010/main" val="23065607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73" r:id="rId12"/>
  </p:sldLayoutIdLst>
  <p:hf hdr="0" ftr="0" dt="0"/>
  <p:txStyles>
    <p:titleStyle>
      <a:lvl1pPr algn="l" defTabSz="685800" rtl="0" eaLnBrk="1" latinLnBrk="0" hangingPunct="1">
        <a:lnSpc>
          <a:spcPct val="90000"/>
        </a:lnSpc>
        <a:spcBef>
          <a:spcPct val="0"/>
        </a:spcBef>
        <a:buNone/>
        <a:defRPr sz="3300" kern="1200">
          <a:solidFill>
            <a:srgbClr val="002F6C"/>
          </a:solidFill>
          <a:latin typeface="Trebuchet MS" charset="0"/>
          <a:ea typeface="Trebuchet MS" charset="0"/>
          <a:cs typeface="Trebuchet MS" charset="0"/>
        </a:defRPr>
      </a:lvl1pPr>
    </p:titleStyle>
    <p:bodyStyle>
      <a:lvl1pPr marL="171450" indent="-171450" algn="l" defTabSz="685800" rtl="0" eaLnBrk="1" latinLnBrk="0" hangingPunct="1">
        <a:lnSpc>
          <a:spcPct val="100000"/>
        </a:lnSpc>
        <a:spcBef>
          <a:spcPts val="750"/>
        </a:spcBef>
        <a:spcAft>
          <a:spcPts val="0"/>
        </a:spcAft>
        <a:buFont typeface="Arial" panose="020B0604020202020204" pitchFamily="34" charset="0"/>
        <a:buChar char="•"/>
        <a:defRPr sz="2800" kern="1200">
          <a:solidFill>
            <a:schemeClr val="tx1"/>
          </a:solidFill>
          <a:latin typeface="Helvetica" charset="0"/>
          <a:ea typeface="Helvetica" charset="0"/>
          <a:cs typeface="Helvetica" charset="0"/>
        </a:defRPr>
      </a:lvl1pPr>
      <a:lvl2pPr marL="514350" indent="-171450" algn="l" defTabSz="685800" rtl="0" eaLnBrk="1" latinLnBrk="0" hangingPunct="1">
        <a:lnSpc>
          <a:spcPct val="100000"/>
        </a:lnSpc>
        <a:spcBef>
          <a:spcPts val="375"/>
        </a:spcBef>
        <a:spcAft>
          <a:spcPts val="0"/>
        </a:spcAft>
        <a:buFont typeface="Arial" panose="020B0604020202020204" pitchFamily="34" charset="0"/>
        <a:buChar char="•"/>
        <a:defRPr sz="2400" kern="1200">
          <a:solidFill>
            <a:schemeClr val="tx1"/>
          </a:solidFill>
          <a:latin typeface="Helvetica" charset="0"/>
          <a:ea typeface="Helvetica" charset="0"/>
          <a:cs typeface="Helvetica" charset="0"/>
        </a:defRPr>
      </a:lvl2pPr>
      <a:lvl3pPr marL="857250" indent="-171450" algn="l" defTabSz="685800" rtl="0" eaLnBrk="1" latinLnBrk="0" hangingPunct="1">
        <a:lnSpc>
          <a:spcPct val="100000"/>
        </a:lnSpc>
        <a:spcBef>
          <a:spcPts val="375"/>
        </a:spcBef>
        <a:spcAft>
          <a:spcPts val="0"/>
        </a:spcAft>
        <a:buFont typeface="Arial" panose="020B0604020202020204" pitchFamily="34" charset="0"/>
        <a:buChar char="•"/>
        <a:defRPr sz="1800" kern="1200">
          <a:solidFill>
            <a:schemeClr val="tx1"/>
          </a:solidFill>
          <a:latin typeface="Helvetica" charset="0"/>
          <a:ea typeface="Helvetica" charset="0"/>
          <a:cs typeface="Helvetica" charset="0"/>
        </a:defRPr>
      </a:lvl3pPr>
      <a:lvl4pPr marL="1200150" indent="-171450" algn="l" defTabSz="685800" rtl="0" eaLnBrk="1" latinLnBrk="0" hangingPunct="1">
        <a:lnSpc>
          <a:spcPct val="100000"/>
        </a:lnSpc>
        <a:spcBef>
          <a:spcPts val="375"/>
        </a:spcBef>
        <a:spcAft>
          <a:spcPts val="0"/>
        </a:spcAft>
        <a:buFont typeface="Arial" panose="020B0604020202020204" pitchFamily="34" charset="0"/>
        <a:buChar char="•"/>
        <a:defRPr sz="1600" kern="1200">
          <a:solidFill>
            <a:schemeClr val="tx1"/>
          </a:solidFill>
          <a:latin typeface="Helvetica" charset="0"/>
          <a:ea typeface="Helvetica" charset="0"/>
          <a:cs typeface="Helvetica" charset="0"/>
        </a:defRPr>
      </a:lvl4pPr>
      <a:lvl5pPr marL="1543050" indent="-171450" algn="l" defTabSz="685800" rtl="0" eaLnBrk="1" latinLnBrk="0" hangingPunct="1">
        <a:lnSpc>
          <a:spcPct val="100000"/>
        </a:lnSpc>
        <a:spcBef>
          <a:spcPts val="375"/>
        </a:spcBef>
        <a:spcAft>
          <a:spcPts val="0"/>
        </a:spcAft>
        <a:buFont typeface="Arial" panose="020B0604020202020204" pitchFamily="34" charset="0"/>
        <a:buChar char="•"/>
        <a:defRPr sz="160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radjc@virgini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cs.virginia.edu/~bjc8c/class/cs6456-f19/"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support.apple.com/en-gb/HT204934"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47.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8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8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hyperlink" Target="https://github.com/CMU-SAFARI/rowhammer" TargetMode="External"/><Relationship Id="rId5" Type="http://schemas.openxmlformats.org/officeDocument/2006/relationships/image" Target="../media/image53.jpeg"/><Relationship Id="rId4" Type="http://schemas.microsoft.com/office/2007/relationships/hdphoto" Target="../media/hdphoto1.wdp"/></Relationships>
</file>

<file path=ppt/slides/_rels/slide8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hyperlink" Target="https://github.com/CMU-SAFARI/rowhammer" TargetMode="External"/><Relationship Id="rId5" Type="http://schemas.openxmlformats.org/officeDocument/2006/relationships/image" Target="../media/image53.jpeg"/><Relationship Id="rId4" Type="http://schemas.microsoft.com/office/2007/relationships/hdphoto" Target="../media/hdphoto1.wdp"/></Relationships>
</file>

<file path=ppt/slides/_rels/slide8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hyperlink" Target="https://github.com/CMU-SAFARI/rowhammer" TargetMode="External"/><Relationship Id="rId5" Type="http://schemas.openxmlformats.org/officeDocument/2006/relationships/image" Target="../media/image53.jpeg"/><Relationship Id="rId4" Type="http://schemas.microsoft.com/office/2007/relationships/hdphoto" Target="../media/hdphoto1.wdp"/></Relationships>
</file>

<file path=ppt/slides/_rels/slide8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hyperlink" Target="https://github.com/CMU-SAFARI/rowhammer" TargetMode="External"/><Relationship Id="rId5" Type="http://schemas.openxmlformats.org/officeDocument/2006/relationships/image" Target="../media/image53.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hyperlink" Target="https://github.com/CMU-SAFARI/rowhammer" TargetMode="External"/><Relationship Id="rId5" Type="http://schemas.openxmlformats.org/officeDocument/2006/relationships/image" Target="../media/image53.jpeg"/><Relationship Id="rId4" Type="http://schemas.microsoft.com/office/2007/relationships/hdphoto" Target="../media/hdphoto1.wdp"/></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hyperlink" Target="http://googleprojectzero.blogspot.com/2015/03/exploiting-dram-rowhammer-bug-to-gain.html"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9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59.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9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t>CS6456: Graduate Operating Systems</a:t>
            </a:r>
            <a:endParaRPr lang="en-US" dirty="0"/>
          </a:p>
        </p:txBody>
      </p:sp>
      <p:sp>
        <p:nvSpPr>
          <p:cNvPr id="3" name="Subtitle 2"/>
          <p:cNvSpPr>
            <a:spLocks noGrp="1"/>
          </p:cNvSpPr>
          <p:nvPr>
            <p:ph type="subTitle" idx="1"/>
          </p:nvPr>
        </p:nvSpPr>
        <p:spPr>
          <a:xfrm>
            <a:off x="1143000" y="3421063"/>
            <a:ext cx="6858000" cy="1379802"/>
          </a:xfrm>
        </p:spPr>
        <p:txBody>
          <a:bodyPr>
            <a:normAutofit/>
          </a:bodyPr>
          <a:lstStyle/>
          <a:p>
            <a:r>
              <a:rPr lang="en-US" dirty="0"/>
              <a:t>Brad Campbell </a:t>
            </a:r>
            <a:r>
              <a:rPr lang="mr-IN" dirty="0"/>
              <a:t>–</a:t>
            </a:r>
            <a:r>
              <a:rPr lang="en-US" dirty="0"/>
              <a:t> </a:t>
            </a:r>
            <a:r>
              <a:rPr lang="en-US" dirty="0">
                <a:hlinkClick r:id="rId3"/>
              </a:rPr>
              <a:t>bradjc@virginia.edu</a:t>
            </a:r>
            <a:endParaRPr lang="en-US" dirty="0"/>
          </a:p>
          <a:p>
            <a:r>
              <a:rPr lang="en-US" dirty="0">
                <a:hlinkClick r:id="rId4"/>
              </a:rPr>
              <a:t>https://www.cs.virginia.edu/~bjc8c/class/cs6456-s20/</a:t>
            </a:r>
            <a:endParaRPr lang="en-US" dirty="0"/>
          </a:p>
        </p:txBody>
      </p:sp>
      <p:sp>
        <p:nvSpPr>
          <p:cNvPr id="4" name="Slide Number Placeholder 3"/>
          <p:cNvSpPr>
            <a:spLocks noGrp="1"/>
          </p:cNvSpPr>
          <p:nvPr>
            <p:ph type="sldNum" sz="quarter" idx="12"/>
          </p:nvPr>
        </p:nvSpPr>
        <p:spPr/>
        <p:txBody>
          <a:bodyPr/>
          <a:lstStyle/>
          <a:p>
            <a:fld id="{5E6A3C3A-A029-4573-BC04-5DA27903A743}" type="slidenum">
              <a:rPr lang="en-US" smtClean="0"/>
              <a:pPr/>
              <a:t>1</a:t>
            </a:fld>
            <a:endParaRPr lang="en-US" dirty="0"/>
          </a:p>
        </p:txBody>
      </p:sp>
    </p:spTree>
    <p:extLst>
      <p:ext uri="{BB962C8B-B14F-4D97-AF65-F5344CB8AC3E}">
        <p14:creationId xmlns:p14="http://schemas.microsoft.com/office/powerpoint/2010/main" val="3225064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F5D9EF4F-4396-EC41-9356-FDFCD53036B2}"/>
              </a:ext>
            </a:extLst>
          </p:cNvPr>
          <p:cNvSpPr>
            <a:spLocks noGrp="1" noChangeArrowheads="1"/>
          </p:cNvSpPr>
          <p:nvPr>
            <p:ph type="title"/>
          </p:nvPr>
        </p:nvSpPr>
        <p:spPr>
          <a:ln/>
        </p:spPr>
        <p:txBody>
          <a:bodyPr/>
          <a:lstStyle/>
          <a:p>
            <a:pPr>
              <a:tabLst>
                <a:tab pos="0" algn="l"/>
                <a:tab pos="341411" algn="l"/>
                <a:tab pos="683752" algn="l"/>
                <a:tab pos="1026094" algn="l"/>
                <a:tab pos="1368435" algn="l"/>
                <a:tab pos="1710776" algn="l"/>
                <a:tab pos="2053117" algn="l"/>
                <a:tab pos="2395458" algn="l"/>
                <a:tab pos="2737800" algn="l"/>
                <a:tab pos="3081071" algn="l"/>
                <a:tab pos="3422482" algn="l"/>
                <a:tab pos="3764823" algn="l"/>
                <a:tab pos="4107164" algn="l"/>
                <a:tab pos="4449506" algn="l"/>
                <a:tab pos="4791847" algn="l"/>
                <a:tab pos="5134188" algn="l"/>
                <a:tab pos="5476529" algn="l"/>
                <a:tab pos="5818870" algn="l"/>
                <a:tab pos="6162142" algn="l"/>
                <a:tab pos="6363081" algn="l"/>
              </a:tabLst>
            </a:pPr>
            <a:r>
              <a:rPr lang="en-US" altLang="en-US"/>
              <a:t>Symbolic execution</a:t>
            </a:r>
          </a:p>
        </p:txBody>
      </p:sp>
      <p:sp>
        <p:nvSpPr>
          <p:cNvPr id="2" name="Content Placeholder 1">
            <a:extLst>
              <a:ext uri="{FF2B5EF4-FFF2-40B4-BE49-F238E27FC236}">
                <a16:creationId xmlns:a16="http://schemas.microsoft.com/office/drawing/2014/main" id="{CEC0E110-8035-A642-B9C1-31DCB7A0BE4A}"/>
              </a:ext>
            </a:extLst>
          </p:cNvPr>
          <p:cNvSpPr>
            <a:spLocks noGrp="1"/>
          </p:cNvSpPr>
          <p:nvPr>
            <p:ph idx="1"/>
          </p:nvPr>
        </p:nvSpPr>
        <p:spPr/>
        <p:txBody>
          <a:bodyPr>
            <a:normAutofit/>
          </a:bodyPr>
          <a:lstStyle/>
          <a:p>
            <a:r>
              <a:rPr lang="en-US" sz="2000" dirty="0"/>
              <a:t>Use symbols to represent variables</a:t>
            </a:r>
          </a:p>
          <a:p>
            <a:r>
              <a:rPr lang="en-US" sz="2000" dirty="0"/>
              <a:t>Guide testing based on actual source code</a:t>
            </a:r>
          </a:p>
        </p:txBody>
      </p:sp>
      <p:pic>
        <p:nvPicPr>
          <p:cNvPr id="11266" name="Picture 2">
            <a:extLst>
              <a:ext uri="{FF2B5EF4-FFF2-40B4-BE49-F238E27FC236}">
                <a16:creationId xmlns:a16="http://schemas.microsoft.com/office/drawing/2014/main" id="{FC5EA33F-7939-1F4E-B099-B498592585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187" r="31876"/>
          <a:stretch/>
        </p:blipFill>
        <p:spPr bwMode="auto">
          <a:xfrm>
            <a:off x="933026" y="2654423"/>
            <a:ext cx="3218931" cy="10585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1267" name="Group 3">
            <a:extLst>
              <a:ext uri="{FF2B5EF4-FFF2-40B4-BE49-F238E27FC236}">
                <a16:creationId xmlns:a16="http://schemas.microsoft.com/office/drawing/2014/main" id="{9D3C43E0-4667-C44B-AE72-B7F3E49193BC}"/>
              </a:ext>
            </a:extLst>
          </p:cNvPr>
          <p:cNvGrpSpPr>
            <a:grpSpLocks/>
          </p:cNvGrpSpPr>
          <p:nvPr/>
        </p:nvGrpSpPr>
        <p:grpSpPr bwMode="auto">
          <a:xfrm>
            <a:off x="2034533" y="2590962"/>
            <a:ext cx="4960505" cy="378643"/>
            <a:chOff x="1368" y="2785"/>
            <a:chExt cx="5332" cy="407"/>
          </a:xfrm>
        </p:grpSpPr>
        <p:sp>
          <p:nvSpPr>
            <p:cNvPr id="11268" name="Line 4">
              <a:extLst>
                <a:ext uri="{FF2B5EF4-FFF2-40B4-BE49-F238E27FC236}">
                  <a16:creationId xmlns:a16="http://schemas.microsoft.com/office/drawing/2014/main" id="{BA26DFD0-0777-6145-8337-8CC868EB0E02}"/>
                </a:ext>
              </a:extLst>
            </p:cNvPr>
            <p:cNvSpPr>
              <a:spLocks noChangeShapeType="1"/>
            </p:cNvSpPr>
            <p:nvPr/>
          </p:nvSpPr>
          <p:spPr bwMode="auto">
            <a:xfrm flipH="1">
              <a:off x="1367" y="2989"/>
              <a:ext cx="2176" cy="139"/>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5"/>
            </a:p>
          </p:txBody>
        </p:sp>
        <p:sp>
          <p:nvSpPr>
            <p:cNvPr id="11269" name="AutoShape 5">
              <a:extLst>
                <a:ext uri="{FF2B5EF4-FFF2-40B4-BE49-F238E27FC236}">
                  <a16:creationId xmlns:a16="http://schemas.microsoft.com/office/drawing/2014/main" id="{3F76249F-2908-874B-8B70-AAA352FCCE7E}"/>
                </a:ext>
              </a:extLst>
            </p:cNvPr>
            <p:cNvSpPr>
              <a:spLocks noChangeArrowheads="1"/>
            </p:cNvSpPr>
            <p:nvPr/>
          </p:nvSpPr>
          <p:spPr bwMode="auto">
            <a:xfrm>
              <a:off x="3995" y="2785"/>
              <a:ext cx="2705" cy="4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9747" tIns="29747" rIns="29747" bIns="29747" anchor="ctr"/>
            <a:lstStyle>
              <a:lvl1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1pPr>
              <a:lvl2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2pPr>
              <a:lvl3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3pPr>
              <a:lvl4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4pPr>
              <a:lvl5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5pPr>
              <a:lvl6pPr marL="25146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6pPr>
              <a:lvl7pPr marL="29718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7pPr>
              <a:lvl8pPr marL="34290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8pPr>
              <a:lvl9pPr marL="38862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9pPr>
            </a:lstStyle>
            <a:p>
              <a:pPr algn="l">
                <a:buClrTx/>
                <a:buFontTx/>
                <a:buNone/>
              </a:pPr>
              <a:r>
                <a:rPr lang="en-US" altLang="en-US" sz="2110" b="1"/>
                <a:t>y is symbolic: y = s</a:t>
              </a:r>
            </a:p>
          </p:txBody>
        </p:sp>
      </p:grpSp>
      <p:grpSp>
        <p:nvGrpSpPr>
          <p:cNvPr id="11270" name="Group 6">
            <a:extLst>
              <a:ext uri="{FF2B5EF4-FFF2-40B4-BE49-F238E27FC236}">
                <a16:creationId xmlns:a16="http://schemas.microsoft.com/office/drawing/2014/main" id="{5C4A70C9-4D39-4646-A892-410820F98227}"/>
              </a:ext>
            </a:extLst>
          </p:cNvPr>
          <p:cNvGrpSpPr>
            <a:grpSpLocks/>
          </p:cNvGrpSpPr>
          <p:nvPr/>
        </p:nvGrpSpPr>
        <p:grpSpPr bwMode="auto">
          <a:xfrm>
            <a:off x="2045697" y="2896109"/>
            <a:ext cx="5559635" cy="378643"/>
            <a:chOff x="1380" y="3113"/>
            <a:chExt cx="5976" cy="407"/>
          </a:xfrm>
        </p:grpSpPr>
        <p:sp>
          <p:nvSpPr>
            <p:cNvPr id="11271" name="Line 7">
              <a:extLst>
                <a:ext uri="{FF2B5EF4-FFF2-40B4-BE49-F238E27FC236}">
                  <a16:creationId xmlns:a16="http://schemas.microsoft.com/office/drawing/2014/main" id="{30F11967-C779-8746-9948-FE5EF2236C3C}"/>
                </a:ext>
              </a:extLst>
            </p:cNvPr>
            <p:cNvSpPr>
              <a:spLocks noChangeShapeType="1"/>
            </p:cNvSpPr>
            <p:nvPr/>
          </p:nvSpPr>
          <p:spPr bwMode="auto">
            <a:xfrm flipH="1" flipV="1">
              <a:off x="1379" y="3280"/>
              <a:ext cx="2148" cy="37"/>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5"/>
            </a:p>
          </p:txBody>
        </p:sp>
        <p:sp>
          <p:nvSpPr>
            <p:cNvPr id="11272" name="AutoShape 8">
              <a:extLst>
                <a:ext uri="{FF2B5EF4-FFF2-40B4-BE49-F238E27FC236}">
                  <a16:creationId xmlns:a16="http://schemas.microsoft.com/office/drawing/2014/main" id="{AD62F670-56A5-0847-8BED-150720441ADA}"/>
                </a:ext>
              </a:extLst>
            </p:cNvPr>
            <p:cNvSpPr>
              <a:spLocks noChangeArrowheads="1"/>
            </p:cNvSpPr>
            <p:nvPr/>
          </p:nvSpPr>
          <p:spPr bwMode="auto">
            <a:xfrm>
              <a:off x="3979" y="3113"/>
              <a:ext cx="3377" cy="4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9747" tIns="29747" rIns="29747" bIns="29747" anchor="ctr"/>
            <a:lstStyle>
              <a:lvl1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1pPr>
              <a:lvl2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2pPr>
              <a:lvl3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3pPr>
              <a:lvl4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4pPr>
              <a:lvl5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5pPr>
              <a:lvl6pPr marL="25146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6pPr>
              <a:lvl7pPr marL="29718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7pPr>
              <a:lvl8pPr marL="34290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8pPr>
              <a:lvl9pPr marL="38862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9pPr>
            </a:lstStyle>
            <a:p>
              <a:pPr algn="l">
                <a:buClrTx/>
                <a:buFontTx/>
                <a:buNone/>
              </a:pPr>
              <a:r>
                <a:rPr lang="en-US" altLang="en-US" sz="2110" b="1"/>
                <a:t>y = 2 * s  // still symbolic</a:t>
              </a:r>
            </a:p>
          </p:txBody>
        </p:sp>
      </p:grpSp>
      <p:grpSp>
        <p:nvGrpSpPr>
          <p:cNvPr id="11273" name="Group 9">
            <a:extLst>
              <a:ext uri="{FF2B5EF4-FFF2-40B4-BE49-F238E27FC236}">
                <a16:creationId xmlns:a16="http://schemas.microsoft.com/office/drawing/2014/main" id="{4595E8D1-4949-F942-A102-0A37066180F9}"/>
              </a:ext>
            </a:extLst>
          </p:cNvPr>
          <p:cNvGrpSpPr>
            <a:grpSpLocks/>
          </p:cNvGrpSpPr>
          <p:nvPr/>
        </p:nvGrpSpPr>
        <p:grpSpPr bwMode="auto">
          <a:xfrm>
            <a:off x="2164778" y="3191954"/>
            <a:ext cx="4938177" cy="510749"/>
            <a:chOff x="1508" y="3431"/>
            <a:chExt cx="5308" cy="549"/>
          </a:xfrm>
        </p:grpSpPr>
        <p:sp>
          <p:nvSpPr>
            <p:cNvPr id="11274" name="Line 10">
              <a:extLst>
                <a:ext uri="{FF2B5EF4-FFF2-40B4-BE49-F238E27FC236}">
                  <a16:creationId xmlns:a16="http://schemas.microsoft.com/office/drawing/2014/main" id="{28C83DAC-951D-CC40-8610-D0AA31F6D483}"/>
                </a:ext>
              </a:extLst>
            </p:cNvPr>
            <p:cNvSpPr>
              <a:spLocks noChangeShapeType="1"/>
            </p:cNvSpPr>
            <p:nvPr/>
          </p:nvSpPr>
          <p:spPr bwMode="auto">
            <a:xfrm flipH="1" flipV="1">
              <a:off x="1507" y="3430"/>
              <a:ext cx="2083" cy="241"/>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5"/>
            </a:p>
          </p:txBody>
        </p:sp>
        <p:sp>
          <p:nvSpPr>
            <p:cNvPr id="11275" name="AutoShape 11">
              <a:extLst>
                <a:ext uri="{FF2B5EF4-FFF2-40B4-BE49-F238E27FC236}">
                  <a16:creationId xmlns:a16="http://schemas.microsoft.com/office/drawing/2014/main" id="{BAD40464-EF66-1742-8811-36B58CA51949}"/>
                </a:ext>
              </a:extLst>
            </p:cNvPr>
            <p:cNvSpPr>
              <a:spLocks noChangeArrowheads="1"/>
            </p:cNvSpPr>
            <p:nvPr/>
          </p:nvSpPr>
          <p:spPr bwMode="auto">
            <a:xfrm>
              <a:off x="3964" y="3468"/>
              <a:ext cx="2852" cy="5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9747" tIns="29747" rIns="29747" bIns="29747" anchor="ctr"/>
            <a:lstStyle>
              <a:lvl1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1pPr>
              <a:lvl2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2pPr>
              <a:lvl3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3pPr>
              <a:lvl4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4pPr>
              <a:lvl5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5pPr>
              <a:lvl6pPr marL="25146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6pPr>
              <a:lvl7pPr marL="29718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7pPr>
              <a:lvl8pPr marL="34290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8pPr>
              <a:lvl9pPr marL="38862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9pPr>
            </a:lstStyle>
            <a:p>
              <a:pPr algn="l">
                <a:buClrTx/>
                <a:buFontTx/>
                <a:buNone/>
              </a:pPr>
              <a:r>
                <a:rPr lang="en-US" altLang="en-US" sz="1348" b="1"/>
                <a:t>Fork execution, add constraints</a:t>
              </a:r>
              <a:br>
                <a:rPr lang="en-US" altLang="en-US" sz="1348" b="1"/>
              </a:br>
              <a:r>
                <a:rPr lang="en-US" altLang="en-US" sz="1348" b="1"/>
                <a:t>to each path</a:t>
              </a:r>
            </a:p>
          </p:txBody>
        </p:sp>
      </p:grpSp>
      <p:grpSp>
        <p:nvGrpSpPr>
          <p:cNvPr id="11276" name="Group 12">
            <a:extLst>
              <a:ext uri="{FF2B5EF4-FFF2-40B4-BE49-F238E27FC236}">
                <a16:creationId xmlns:a16="http://schemas.microsoft.com/office/drawing/2014/main" id="{88C51C8C-0750-364F-B64D-E63888A41CFB}"/>
              </a:ext>
            </a:extLst>
          </p:cNvPr>
          <p:cNvGrpSpPr>
            <a:grpSpLocks/>
          </p:cNvGrpSpPr>
          <p:nvPr/>
        </p:nvGrpSpPr>
        <p:grpSpPr bwMode="auto">
          <a:xfrm>
            <a:off x="2001971" y="3337084"/>
            <a:ext cx="5908508" cy="696815"/>
            <a:chOff x="1333" y="3587"/>
            <a:chExt cx="6351" cy="749"/>
          </a:xfrm>
        </p:grpSpPr>
        <p:sp>
          <p:nvSpPr>
            <p:cNvPr id="11277" name="Line 13">
              <a:extLst>
                <a:ext uri="{FF2B5EF4-FFF2-40B4-BE49-F238E27FC236}">
                  <a16:creationId xmlns:a16="http://schemas.microsoft.com/office/drawing/2014/main" id="{059DDA61-4823-1142-B2D3-5A8693B08C98}"/>
                </a:ext>
              </a:extLst>
            </p:cNvPr>
            <p:cNvSpPr>
              <a:spLocks noChangeShapeType="1"/>
            </p:cNvSpPr>
            <p:nvPr/>
          </p:nvSpPr>
          <p:spPr bwMode="auto">
            <a:xfrm flipH="1" flipV="1">
              <a:off x="1332" y="3586"/>
              <a:ext cx="2075" cy="491"/>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5"/>
            </a:p>
          </p:txBody>
        </p:sp>
        <p:sp>
          <p:nvSpPr>
            <p:cNvPr id="11278" name="AutoShape 14">
              <a:extLst>
                <a:ext uri="{FF2B5EF4-FFF2-40B4-BE49-F238E27FC236}">
                  <a16:creationId xmlns:a16="http://schemas.microsoft.com/office/drawing/2014/main" id="{82592BF4-2A94-B543-ABED-5DF33FC002A1}"/>
                </a:ext>
              </a:extLst>
            </p:cNvPr>
            <p:cNvSpPr>
              <a:spLocks noChangeArrowheads="1"/>
            </p:cNvSpPr>
            <p:nvPr/>
          </p:nvSpPr>
          <p:spPr bwMode="auto">
            <a:xfrm>
              <a:off x="3644" y="3929"/>
              <a:ext cx="4040" cy="4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9747" tIns="29747" rIns="29747" bIns="29747" anchor="ctr"/>
            <a:lstStyle>
              <a:lvl1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1pPr>
              <a:lvl2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2pPr>
              <a:lvl3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3pPr>
              <a:lvl4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4pPr>
              <a:lvl5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5pPr>
              <a:lvl6pPr marL="25146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6pPr>
              <a:lvl7pPr marL="29718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7pPr>
              <a:lvl8pPr marL="34290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8pPr>
              <a:lvl9pPr marL="38862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9pPr>
            </a:lstStyle>
            <a:p>
              <a:pPr algn="l">
                <a:buClrTx/>
                <a:buFontTx/>
                <a:buNone/>
              </a:pPr>
              <a:r>
                <a:rPr lang="en-US" altLang="en-US" sz="2110" b="1" i="1"/>
                <a:t>true</a:t>
              </a:r>
              <a:r>
                <a:rPr lang="en-US" altLang="en-US" sz="2110" b="1"/>
                <a:t> path constraint: 2*s==12</a:t>
              </a:r>
            </a:p>
          </p:txBody>
        </p:sp>
      </p:grpSp>
      <p:grpSp>
        <p:nvGrpSpPr>
          <p:cNvPr id="11279" name="Group 15">
            <a:extLst>
              <a:ext uri="{FF2B5EF4-FFF2-40B4-BE49-F238E27FC236}">
                <a16:creationId xmlns:a16="http://schemas.microsoft.com/office/drawing/2014/main" id="{0381EAC6-483B-0E41-A823-986D02AB0956}"/>
              </a:ext>
            </a:extLst>
          </p:cNvPr>
          <p:cNvGrpSpPr>
            <a:grpSpLocks/>
          </p:cNvGrpSpPr>
          <p:nvPr/>
        </p:nvGrpSpPr>
        <p:grpSpPr bwMode="auto">
          <a:xfrm>
            <a:off x="5010650" y="3684096"/>
            <a:ext cx="2954719" cy="898696"/>
            <a:chOff x="4567" y="3960"/>
            <a:chExt cx="3176" cy="966"/>
          </a:xfrm>
        </p:grpSpPr>
        <p:sp>
          <p:nvSpPr>
            <p:cNvPr id="11280" name="AutoShape 16">
              <a:extLst>
                <a:ext uri="{FF2B5EF4-FFF2-40B4-BE49-F238E27FC236}">
                  <a16:creationId xmlns:a16="http://schemas.microsoft.com/office/drawing/2014/main" id="{6F207C3E-2030-744A-9C2D-1F600F88CDCC}"/>
                </a:ext>
              </a:extLst>
            </p:cNvPr>
            <p:cNvSpPr>
              <a:spLocks noChangeArrowheads="1"/>
            </p:cNvSpPr>
            <p:nvPr/>
          </p:nvSpPr>
          <p:spPr bwMode="auto">
            <a:xfrm>
              <a:off x="6300" y="3960"/>
              <a:ext cx="1399" cy="39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50760">
              <a:solidFill>
                <a:srgbClr val="C8250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5"/>
            </a:p>
          </p:txBody>
        </p:sp>
        <p:sp>
          <p:nvSpPr>
            <p:cNvPr id="11281" name="AutoShape 17">
              <a:extLst>
                <a:ext uri="{FF2B5EF4-FFF2-40B4-BE49-F238E27FC236}">
                  <a16:creationId xmlns:a16="http://schemas.microsoft.com/office/drawing/2014/main" id="{A53F8B91-3BC8-6C46-BDA9-3125908D9CC8}"/>
                </a:ext>
              </a:extLst>
            </p:cNvPr>
            <p:cNvSpPr>
              <a:spLocks noChangeArrowheads="1"/>
            </p:cNvSpPr>
            <p:nvPr/>
          </p:nvSpPr>
          <p:spPr bwMode="auto">
            <a:xfrm>
              <a:off x="4567" y="4519"/>
              <a:ext cx="3176" cy="4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9747" tIns="29747" rIns="29747" bIns="29747" anchor="ctr"/>
            <a:lstStyle>
              <a:lvl1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1pPr>
              <a:lvl2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2pPr>
              <a:lvl3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3pPr>
              <a:lvl4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4pPr>
              <a:lvl5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5pPr>
              <a:lvl6pPr marL="25146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6pPr>
              <a:lvl7pPr marL="29718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7pPr>
              <a:lvl8pPr marL="34290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8pPr>
              <a:lvl9pPr marL="38862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9pPr>
            </a:lstStyle>
            <a:p>
              <a:pPr>
                <a:buClrTx/>
                <a:buFontTx/>
                <a:buNone/>
              </a:pPr>
              <a:r>
                <a:rPr lang="en-US" altLang="en-US" sz="2110" b="1">
                  <a:solidFill>
                    <a:srgbClr val="C82506"/>
                  </a:solidFill>
                </a:rPr>
                <a:t>Need constraint solver</a:t>
              </a:r>
            </a:p>
          </p:txBody>
        </p:sp>
      </p:grpSp>
      <p:sp>
        <p:nvSpPr>
          <p:cNvPr id="3" name="Slide Number Placeholder 2">
            <a:extLst>
              <a:ext uri="{FF2B5EF4-FFF2-40B4-BE49-F238E27FC236}">
                <a16:creationId xmlns:a16="http://schemas.microsoft.com/office/drawing/2014/main" id="{52BED554-CBB0-9F45-B01F-53A5191F515F}"/>
              </a:ext>
            </a:extLst>
          </p:cNvPr>
          <p:cNvSpPr>
            <a:spLocks noGrp="1"/>
          </p:cNvSpPr>
          <p:nvPr>
            <p:ph type="sldNum" sz="quarter" idx="12"/>
          </p:nvPr>
        </p:nvSpPr>
        <p:spPr/>
        <p:txBody>
          <a:bodyPr/>
          <a:lstStyle/>
          <a:p>
            <a:fld id="{5E6A3C3A-A029-4573-BC04-5DA27903A743}" type="slidenum">
              <a:rPr lang="en-US" smtClean="0"/>
              <a:t>10</a:t>
            </a:fld>
            <a:endParaRPr lang="en-US"/>
          </a:p>
        </p:txBody>
      </p:sp>
    </p:spTree>
    <p:extLst>
      <p:ext uri="{BB962C8B-B14F-4D97-AF65-F5344CB8AC3E}">
        <p14:creationId xmlns:p14="http://schemas.microsoft.com/office/powerpoint/2010/main" val="138021410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12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127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127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1127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11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001" y="889000"/>
            <a:ext cx="4831079" cy="3276205"/>
          </a:xfrm>
          <a:prstGeom prst="rect">
            <a:avLst/>
          </a:prstGeom>
        </p:spPr>
      </p:pic>
      <p:pic>
        <p:nvPicPr>
          <p:cNvPr id="3"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9001" y="889000"/>
            <a:ext cx="4831079" cy="3276206"/>
          </a:xfrm>
          <a:prstGeom prst="rect">
            <a:avLst/>
          </a:prstGeom>
        </p:spPr>
      </p:pic>
      <p:sp>
        <p:nvSpPr>
          <p:cNvPr id="7" name="Disclaimer"/>
          <p:cNvSpPr txBox="1"/>
          <p:nvPr/>
        </p:nvSpPr>
        <p:spPr>
          <a:xfrm>
            <a:off x="1206500" y="4191000"/>
            <a:ext cx="6731000" cy="631923"/>
          </a:xfrm>
          <a:prstGeom prst="rect">
            <a:avLst/>
          </a:prstGeom>
          <a:noFill/>
        </p:spPr>
        <p:txBody>
          <a:bodyPr wrap="square" rtlCol="0" anchor="ctr">
            <a:noAutofit/>
          </a:bodyPr>
          <a:lstStyle/>
          <a:p>
            <a:pPr algn="ctr"/>
            <a:r>
              <a:rPr lang="en-US" sz="2000" i="1" dirty="0">
                <a:solidFill>
                  <a:srgbClr val="E7E6E6">
                    <a:lumMod val="50000"/>
                  </a:srgbClr>
                </a:solidFill>
                <a:latin typeface="Calibri Light"/>
              </a:rPr>
              <a:t>Note: Using three modules with the most errors (only first bank)</a:t>
            </a:r>
          </a:p>
        </p:txBody>
      </p:sp>
      <p:sp>
        <p:nvSpPr>
          <p:cNvPr id="29" name="Punchline"/>
          <p:cNvSpPr txBox="1"/>
          <p:nvPr/>
        </p:nvSpPr>
        <p:spPr>
          <a:xfrm>
            <a:off x="1203669" y="4675139"/>
            <a:ext cx="6731000" cy="631923"/>
          </a:xfrm>
          <a:prstGeom prst="rect">
            <a:avLst/>
          </a:prstGeom>
          <a:noFill/>
        </p:spPr>
        <p:txBody>
          <a:bodyPr wrap="square" rtlCol="0" anchor="ctr">
            <a:noAutofit/>
          </a:bodyPr>
          <a:lstStyle/>
          <a:p>
            <a:pPr algn="ctr"/>
            <a:r>
              <a:rPr lang="en-US" sz="3000" i="1" dirty="0">
                <a:solidFill>
                  <a:srgbClr val="FF0000"/>
                </a:solidFill>
                <a:latin typeface="Calibri Light"/>
                <a:sym typeface="Wingdings" panose="05000000000000000000" pitchFamily="2" charset="2"/>
              </a:rPr>
              <a:t>More frequent refreshes </a:t>
            </a:r>
            <a:r>
              <a:rPr lang="en-US" sz="2667" i="1" dirty="0">
                <a:solidFill>
                  <a:srgbClr val="FF0000"/>
                </a:solidFill>
                <a:latin typeface="Calibri Light"/>
                <a:sym typeface="Wingdings" panose="05000000000000000000" pitchFamily="2" charset="2"/>
              </a:rPr>
              <a:t></a:t>
            </a:r>
            <a:r>
              <a:rPr lang="en-US" sz="3000" i="1" dirty="0">
                <a:solidFill>
                  <a:srgbClr val="FF0000"/>
                </a:solidFill>
                <a:latin typeface="Calibri Light"/>
                <a:sym typeface="Wingdings" panose="05000000000000000000" pitchFamily="2" charset="2"/>
              </a:rPr>
              <a:t> Fewer errors</a:t>
            </a:r>
          </a:p>
        </p:txBody>
      </p:sp>
      <p:cxnSp>
        <p:nvCxnSpPr>
          <p:cNvPr id="18" name="9msLine"/>
          <p:cNvCxnSpPr/>
          <p:nvPr/>
        </p:nvCxnSpPr>
        <p:spPr>
          <a:xfrm flipV="1">
            <a:off x="3112689" y="1206500"/>
            <a:ext cx="0" cy="2420938"/>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duction"/>
          <p:cNvSpPr/>
          <p:nvPr/>
        </p:nvSpPr>
        <p:spPr>
          <a:xfrm>
            <a:off x="3112689" y="1206500"/>
            <a:ext cx="1685988" cy="51196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white"/>
                </a:solidFill>
                <a:latin typeface="Cambria Math" panose="02040503050406030204" pitchFamily="18" charset="0"/>
                <a:ea typeface="Cambria Math" panose="02040503050406030204" pitchFamily="18" charset="0"/>
              </a:rPr>
              <a:t>~7x</a:t>
            </a:r>
            <a:r>
              <a:rPr lang="en-US" sz="2000" dirty="0">
                <a:solidFill>
                  <a:prstClr val="white"/>
                </a:solidFill>
                <a:latin typeface="Calibri Light"/>
                <a:ea typeface="Cambria Math" panose="02040503050406030204" pitchFamily="18" charset="0"/>
              </a:rPr>
              <a:t> frequent</a:t>
            </a:r>
          </a:p>
        </p:txBody>
      </p:sp>
      <p:cxnSp>
        <p:nvCxnSpPr>
          <p:cNvPr id="20" name="64msLine"/>
          <p:cNvCxnSpPr/>
          <p:nvPr/>
        </p:nvCxnSpPr>
        <p:spPr>
          <a:xfrm flipV="1">
            <a:off x="4798677" y="1206500"/>
            <a:ext cx="0" cy="2420938"/>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64ms"/>
          <p:cNvSpPr/>
          <p:nvPr/>
        </p:nvSpPr>
        <p:spPr>
          <a:xfrm rot="16200000">
            <a:off x="4157866" y="2788048"/>
            <a:ext cx="1277938" cy="400843"/>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76200" rtlCol="0" anchor="ctr"/>
          <a:lstStyle/>
          <a:p>
            <a:pPr>
              <a:lnSpc>
                <a:spcPct val="80000"/>
              </a:lnSpc>
            </a:pPr>
            <a:r>
              <a:rPr lang="en-US" sz="2333"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      64ms</a:t>
            </a:r>
          </a:p>
        </p:txBody>
      </p:sp>
      <p:sp>
        <p:nvSpPr>
          <p:cNvPr id="23" name="Zero"/>
          <p:cNvSpPr/>
          <p:nvPr/>
        </p:nvSpPr>
        <p:spPr>
          <a:xfrm>
            <a:off x="3020218" y="3519585"/>
            <a:ext cx="190500" cy="2015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Calibri"/>
            </a:endParaRPr>
          </a:p>
        </p:txBody>
      </p:sp>
      <p:sp>
        <p:nvSpPr>
          <p:cNvPr id="25" name="Zero"/>
          <p:cNvSpPr/>
          <p:nvPr/>
        </p:nvSpPr>
        <p:spPr>
          <a:xfrm>
            <a:off x="3274483" y="3517653"/>
            <a:ext cx="190500" cy="2015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Calibri"/>
            </a:endParaRPr>
          </a:p>
        </p:txBody>
      </p:sp>
      <p:sp>
        <p:nvSpPr>
          <p:cNvPr id="26" name="Zero"/>
          <p:cNvSpPr/>
          <p:nvPr/>
        </p:nvSpPr>
        <p:spPr>
          <a:xfrm>
            <a:off x="3070224" y="3515720"/>
            <a:ext cx="190500" cy="2015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Calibri"/>
            </a:endParaRPr>
          </a:p>
        </p:txBody>
      </p:sp>
      <p:sp>
        <p:nvSpPr>
          <p:cNvPr id="2" name="Title 1"/>
          <p:cNvSpPr>
            <a:spLocks noGrp="1"/>
          </p:cNvSpPr>
          <p:nvPr>
            <p:ph type="title"/>
          </p:nvPr>
        </p:nvSpPr>
        <p:spPr/>
        <p:txBody>
          <a:bodyPr/>
          <a:lstStyle/>
          <a:p>
            <a:r>
              <a:rPr lang="en-US" sz="3333" dirty="0"/>
              <a:t>❷</a:t>
            </a:r>
            <a:r>
              <a:rPr lang="en-US" dirty="0"/>
              <a:t> Refresh Interval</a:t>
            </a:r>
          </a:p>
        </p:txBody>
      </p:sp>
      <p:sp>
        <p:nvSpPr>
          <p:cNvPr id="4" name="Slide Number Placeholder 3">
            <a:extLst>
              <a:ext uri="{FF2B5EF4-FFF2-40B4-BE49-F238E27FC236}">
                <a16:creationId xmlns:a16="http://schemas.microsoft.com/office/drawing/2014/main" id="{5D4E7F54-4F75-154C-97DC-77DA0F4FF8B2}"/>
              </a:ext>
            </a:extLst>
          </p:cNvPr>
          <p:cNvSpPr>
            <a:spLocks noGrp="1"/>
          </p:cNvSpPr>
          <p:nvPr>
            <p:ph type="sldNum" sz="quarter" idx="12"/>
          </p:nvPr>
        </p:nvSpPr>
        <p:spPr/>
        <p:txBody>
          <a:bodyPr/>
          <a:lstStyle/>
          <a:p>
            <a:fld id="{5E6A3C3A-A029-4573-BC04-5DA27903A743}" type="slidenum">
              <a:rPr lang="en-US" smtClean="0"/>
              <a:t>100</a:t>
            </a:fld>
            <a:endParaRPr lang="en-US"/>
          </a:p>
        </p:txBody>
      </p:sp>
    </p:spTree>
    <p:extLst>
      <p:ext uri="{BB962C8B-B14F-4D97-AF65-F5344CB8AC3E}">
        <p14:creationId xmlns:p14="http://schemas.microsoft.com/office/powerpoint/2010/main" val="170508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1" grpId="0" animBg="1"/>
      <p:bldP spid="23" grpId="0" animBg="1"/>
      <p:bldP spid="25" grpId="0" animBg="1"/>
      <p:bldP spid="26" grpId="0" animBg="1"/>
    </p:bld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 name="Rounded Rectangle 37"/>
          <p:cNvSpPr/>
          <p:nvPr/>
        </p:nvSpPr>
        <p:spPr>
          <a:xfrm>
            <a:off x="5651500" y="889000"/>
            <a:ext cx="1651000" cy="37465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333">
              <a:solidFill>
                <a:prstClr val="white"/>
              </a:solidFill>
              <a:latin typeface="Calibri"/>
            </a:endParaRPr>
          </a:p>
        </p:txBody>
      </p:sp>
      <p:sp>
        <p:nvSpPr>
          <p:cNvPr id="39" name="67Text"/>
          <p:cNvSpPr txBox="1"/>
          <p:nvPr/>
        </p:nvSpPr>
        <p:spPr>
          <a:xfrm>
            <a:off x="5651500" y="889001"/>
            <a:ext cx="1651000" cy="444499"/>
          </a:xfrm>
          <a:prstGeom prst="rect">
            <a:avLst/>
          </a:prstGeom>
          <a:noFill/>
        </p:spPr>
        <p:txBody>
          <a:bodyPr wrap="square" rtlCol="0" anchor="ctr">
            <a:noAutofit/>
          </a:bodyPr>
          <a:lstStyle/>
          <a:p>
            <a:pPr algn="ctr"/>
            <a:r>
              <a:rPr lang="en-US" sz="2333" dirty="0" err="1">
                <a:solidFill>
                  <a:prstClr val="black"/>
                </a:solidFill>
                <a:latin typeface="Cambria Math" panose="02040503050406030204" pitchFamily="18" charset="0"/>
                <a:ea typeface="Cambria Math" panose="02040503050406030204" pitchFamily="18" charset="0"/>
              </a:rPr>
              <a:t>RowStripe</a:t>
            </a:r>
            <a:endParaRPr lang="en-US" sz="2333" dirty="0">
              <a:solidFill>
                <a:prstClr val="black"/>
              </a:solidFill>
              <a:latin typeface="Cambria Math" panose="02040503050406030204" pitchFamily="18" charset="0"/>
              <a:ea typeface="Cambria Math" panose="02040503050406030204" pitchFamily="18" charset="0"/>
            </a:endParaRPr>
          </a:p>
        </p:txBody>
      </p:sp>
      <p:cxnSp>
        <p:nvCxnSpPr>
          <p:cNvPr id="40" name="Straight Arrow Connector 39"/>
          <p:cNvCxnSpPr>
            <a:stCxn id="38" idx="3"/>
            <a:endCxn id="38" idx="1"/>
          </p:cNvCxnSpPr>
          <p:nvPr/>
        </p:nvCxnSpPr>
        <p:spPr>
          <a:xfrm flipH="1">
            <a:off x="5651500" y="2762250"/>
            <a:ext cx="16510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67Text"/>
          <p:cNvSpPr txBox="1"/>
          <p:nvPr/>
        </p:nvSpPr>
        <p:spPr>
          <a:xfrm>
            <a:off x="5588000" y="2762251"/>
            <a:ext cx="1778000" cy="444499"/>
          </a:xfrm>
          <a:prstGeom prst="rect">
            <a:avLst/>
          </a:prstGeom>
          <a:noFill/>
        </p:spPr>
        <p:txBody>
          <a:bodyPr wrap="square" rtlCol="0" anchor="ctr">
            <a:noAutofit/>
          </a:bodyPr>
          <a:lstStyle/>
          <a:p>
            <a:pPr algn="ctr"/>
            <a:r>
              <a:rPr lang="en-US" sz="2333" dirty="0">
                <a:solidFill>
                  <a:prstClr val="black"/>
                </a:solidFill>
                <a:latin typeface="Cambria Math" panose="02040503050406030204" pitchFamily="18" charset="0"/>
                <a:ea typeface="Cambria Math" panose="02040503050406030204" pitchFamily="18" charset="0"/>
              </a:rPr>
              <a:t>~</a:t>
            </a:r>
            <a:r>
              <a:rPr lang="en-US" sz="2333" dirty="0" err="1">
                <a:solidFill>
                  <a:prstClr val="black"/>
                </a:solidFill>
                <a:latin typeface="Cambria Math" panose="02040503050406030204" pitchFamily="18" charset="0"/>
                <a:ea typeface="Cambria Math" panose="02040503050406030204" pitchFamily="18" charset="0"/>
              </a:rPr>
              <a:t>RowStripe</a:t>
            </a:r>
            <a:endParaRPr lang="en-US" sz="2333" dirty="0">
              <a:solidFill>
                <a:prstClr val="black"/>
              </a:solidFill>
              <a:latin typeface="Cambria Math" panose="02040503050406030204" pitchFamily="18" charset="0"/>
              <a:ea typeface="Cambria Math" panose="02040503050406030204" pitchFamily="18" charset="0"/>
            </a:endParaRPr>
          </a:p>
        </p:txBody>
      </p:sp>
      <p:sp>
        <p:nvSpPr>
          <p:cNvPr id="30" name="Rounded Rectangle 29"/>
          <p:cNvSpPr/>
          <p:nvPr/>
        </p:nvSpPr>
        <p:spPr>
          <a:xfrm>
            <a:off x="1841500" y="889000"/>
            <a:ext cx="1651000" cy="37465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333">
              <a:solidFill>
                <a:prstClr val="white"/>
              </a:solidFill>
              <a:latin typeface="Calibri"/>
            </a:endParaRPr>
          </a:p>
        </p:txBody>
      </p:sp>
      <p:sp>
        <p:nvSpPr>
          <p:cNvPr id="2" name="Title 1"/>
          <p:cNvSpPr>
            <a:spLocks noGrp="1"/>
          </p:cNvSpPr>
          <p:nvPr>
            <p:ph type="title"/>
          </p:nvPr>
        </p:nvSpPr>
        <p:spPr/>
        <p:txBody>
          <a:bodyPr/>
          <a:lstStyle/>
          <a:p>
            <a:r>
              <a:rPr lang="en-US" sz="3333" dirty="0"/>
              <a:t>❸</a:t>
            </a:r>
            <a:r>
              <a:rPr lang="en-US" dirty="0"/>
              <a:t> Data Pattern</a:t>
            </a:r>
          </a:p>
        </p:txBody>
      </p:sp>
      <p:grpSp>
        <p:nvGrpSpPr>
          <p:cNvPr id="9" name="Group 8"/>
          <p:cNvGrpSpPr/>
          <p:nvPr/>
        </p:nvGrpSpPr>
        <p:grpSpPr>
          <a:xfrm>
            <a:off x="2024063" y="1333500"/>
            <a:ext cx="1270000" cy="1270000"/>
            <a:chOff x="6096000" y="4114800"/>
            <a:chExt cx="2133600" cy="1524000"/>
          </a:xfrm>
        </p:grpSpPr>
        <p:sp>
          <p:nvSpPr>
            <p:cNvPr id="4"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333" dirty="0">
                  <a:solidFill>
                    <a:prstClr val="black"/>
                  </a:solidFill>
                  <a:latin typeface="Courier New" panose="02070309020205020404" pitchFamily="49" charset="0"/>
                  <a:cs typeface="Courier New" panose="02070309020205020404" pitchFamily="49" charset="0"/>
                </a:rPr>
                <a:t>111111</a:t>
              </a:r>
            </a:p>
          </p:txBody>
        </p:sp>
        <p:sp>
          <p:nvSpPr>
            <p:cNvPr id="5"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333" dirty="0">
                  <a:solidFill>
                    <a:prstClr val="black"/>
                  </a:solidFill>
                  <a:latin typeface="Courier New" panose="02070309020205020404" pitchFamily="49" charset="0"/>
                  <a:cs typeface="Courier New" panose="02070309020205020404" pitchFamily="49" charset="0"/>
                </a:rPr>
                <a:t>111111</a:t>
              </a:r>
            </a:p>
          </p:txBody>
        </p:sp>
        <p:sp>
          <p:nvSpPr>
            <p:cNvPr id="6"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333" dirty="0">
                  <a:solidFill>
                    <a:prstClr val="black"/>
                  </a:solidFill>
                  <a:latin typeface="Courier New" panose="02070309020205020404" pitchFamily="49" charset="0"/>
                  <a:cs typeface="Courier New" panose="02070309020205020404" pitchFamily="49" charset="0"/>
                </a:rPr>
                <a:t>111111</a:t>
              </a:r>
            </a:p>
          </p:txBody>
        </p:sp>
        <p:sp>
          <p:nvSpPr>
            <p:cNvPr id="7"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333" dirty="0">
                  <a:solidFill>
                    <a:prstClr val="black"/>
                  </a:solidFill>
                  <a:latin typeface="Courier New" panose="02070309020205020404" pitchFamily="49" charset="0"/>
                  <a:cs typeface="Courier New" panose="02070309020205020404" pitchFamily="49" charset="0"/>
                </a:rPr>
                <a:t>111111</a:t>
              </a:r>
            </a:p>
          </p:txBody>
        </p:sp>
      </p:grpSp>
      <p:grpSp>
        <p:nvGrpSpPr>
          <p:cNvPr id="15" name="Group 14"/>
          <p:cNvGrpSpPr/>
          <p:nvPr/>
        </p:nvGrpSpPr>
        <p:grpSpPr>
          <a:xfrm>
            <a:off x="2039938" y="3206751"/>
            <a:ext cx="1270000" cy="1270000"/>
            <a:chOff x="6096000" y="4114800"/>
            <a:chExt cx="2133600" cy="1524000"/>
          </a:xfrm>
        </p:grpSpPr>
        <p:sp>
          <p:nvSpPr>
            <p:cNvPr id="1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333" dirty="0">
                  <a:solidFill>
                    <a:prstClr val="black"/>
                  </a:solidFill>
                  <a:latin typeface="Courier New" panose="02070309020205020404" pitchFamily="49" charset="0"/>
                  <a:cs typeface="Courier New" panose="02070309020205020404" pitchFamily="49" charset="0"/>
                </a:rPr>
                <a:t>000000</a:t>
              </a:r>
            </a:p>
          </p:txBody>
        </p:sp>
        <p:sp>
          <p:nvSpPr>
            <p:cNvPr id="1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333" dirty="0">
                  <a:solidFill>
                    <a:prstClr val="black"/>
                  </a:solidFill>
                  <a:latin typeface="Courier New" panose="02070309020205020404" pitchFamily="49" charset="0"/>
                  <a:cs typeface="Courier New" panose="02070309020205020404" pitchFamily="49" charset="0"/>
                </a:rPr>
                <a:t>000000</a:t>
              </a:r>
            </a:p>
          </p:txBody>
        </p:sp>
        <p:sp>
          <p:nvSpPr>
            <p:cNvPr id="1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333" dirty="0">
                  <a:solidFill>
                    <a:prstClr val="black"/>
                  </a:solidFill>
                  <a:latin typeface="Courier New" panose="02070309020205020404" pitchFamily="49" charset="0"/>
                  <a:cs typeface="Courier New" panose="02070309020205020404" pitchFamily="49" charset="0"/>
                </a:rPr>
                <a:t>000000</a:t>
              </a:r>
            </a:p>
          </p:txBody>
        </p:sp>
        <p:sp>
          <p:nvSpPr>
            <p:cNvPr id="1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333" dirty="0">
                  <a:solidFill>
                    <a:prstClr val="black"/>
                  </a:solidFill>
                  <a:latin typeface="Courier New" panose="02070309020205020404" pitchFamily="49" charset="0"/>
                  <a:cs typeface="Courier New" panose="02070309020205020404" pitchFamily="49" charset="0"/>
                </a:rPr>
                <a:t>000000</a:t>
              </a:r>
            </a:p>
          </p:txBody>
        </p:sp>
      </p:grpSp>
      <p:grpSp>
        <p:nvGrpSpPr>
          <p:cNvPr id="20" name="Group 19"/>
          <p:cNvGrpSpPr/>
          <p:nvPr/>
        </p:nvGrpSpPr>
        <p:grpSpPr>
          <a:xfrm>
            <a:off x="5842000" y="1333500"/>
            <a:ext cx="1270000" cy="1270000"/>
            <a:chOff x="6096000" y="4114800"/>
            <a:chExt cx="2133600" cy="1524000"/>
          </a:xfrm>
        </p:grpSpPr>
        <p:sp>
          <p:nvSpPr>
            <p:cNvPr id="21"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333" dirty="0">
                  <a:solidFill>
                    <a:prstClr val="black"/>
                  </a:solidFill>
                  <a:latin typeface="Courier New" panose="02070309020205020404" pitchFamily="49" charset="0"/>
                  <a:cs typeface="Courier New" panose="02070309020205020404" pitchFamily="49" charset="0"/>
                </a:rPr>
                <a:t>000000</a:t>
              </a:r>
            </a:p>
          </p:txBody>
        </p:sp>
        <p:sp>
          <p:nvSpPr>
            <p:cNvPr id="22"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333" dirty="0">
                  <a:solidFill>
                    <a:prstClr val="black"/>
                  </a:solidFill>
                  <a:latin typeface="Courier New" panose="02070309020205020404" pitchFamily="49" charset="0"/>
                  <a:cs typeface="Courier New" panose="02070309020205020404" pitchFamily="49" charset="0"/>
                </a:rPr>
                <a:t>111111</a:t>
              </a:r>
            </a:p>
          </p:txBody>
        </p:sp>
        <p:sp>
          <p:nvSpPr>
            <p:cNvPr id="23"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333" dirty="0">
                  <a:solidFill>
                    <a:prstClr val="black"/>
                  </a:solidFill>
                  <a:latin typeface="Courier New" panose="02070309020205020404" pitchFamily="49" charset="0"/>
                  <a:cs typeface="Courier New" panose="02070309020205020404" pitchFamily="49" charset="0"/>
                </a:rPr>
                <a:t>000000</a:t>
              </a:r>
            </a:p>
          </p:txBody>
        </p:sp>
        <p:sp>
          <p:nvSpPr>
            <p:cNvPr id="24"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333" dirty="0">
                  <a:solidFill>
                    <a:prstClr val="black"/>
                  </a:solidFill>
                  <a:latin typeface="Courier New" panose="02070309020205020404" pitchFamily="49" charset="0"/>
                  <a:cs typeface="Courier New" panose="02070309020205020404" pitchFamily="49" charset="0"/>
                </a:rPr>
                <a:t>111111</a:t>
              </a:r>
            </a:p>
          </p:txBody>
        </p:sp>
      </p:grpSp>
      <p:grpSp>
        <p:nvGrpSpPr>
          <p:cNvPr id="25" name="Group 24"/>
          <p:cNvGrpSpPr/>
          <p:nvPr/>
        </p:nvGrpSpPr>
        <p:grpSpPr>
          <a:xfrm>
            <a:off x="5842000" y="3206751"/>
            <a:ext cx="1270000" cy="1270000"/>
            <a:chOff x="6096000" y="4114800"/>
            <a:chExt cx="2133600" cy="1524000"/>
          </a:xfrm>
        </p:grpSpPr>
        <p:sp>
          <p:nvSpPr>
            <p:cNvPr id="2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333" dirty="0">
                  <a:solidFill>
                    <a:prstClr val="black"/>
                  </a:solidFill>
                  <a:latin typeface="Courier New" panose="02070309020205020404" pitchFamily="49" charset="0"/>
                  <a:cs typeface="Courier New" panose="02070309020205020404" pitchFamily="49" charset="0"/>
                </a:rPr>
                <a:t>111111</a:t>
              </a:r>
            </a:p>
          </p:txBody>
        </p:sp>
        <p:sp>
          <p:nvSpPr>
            <p:cNvPr id="2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333" dirty="0">
                  <a:solidFill>
                    <a:prstClr val="black"/>
                  </a:solidFill>
                  <a:latin typeface="Courier New" panose="02070309020205020404" pitchFamily="49" charset="0"/>
                  <a:cs typeface="Courier New" panose="02070309020205020404" pitchFamily="49" charset="0"/>
                </a:rPr>
                <a:t>000000</a:t>
              </a:r>
            </a:p>
          </p:txBody>
        </p:sp>
        <p:sp>
          <p:nvSpPr>
            <p:cNvPr id="2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333" dirty="0">
                  <a:solidFill>
                    <a:prstClr val="black"/>
                  </a:solidFill>
                  <a:latin typeface="Courier New" panose="02070309020205020404" pitchFamily="49" charset="0"/>
                  <a:cs typeface="Courier New" panose="02070309020205020404" pitchFamily="49" charset="0"/>
                </a:rPr>
                <a:t>111111</a:t>
              </a:r>
            </a:p>
          </p:txBody>
        </p:sp>
        <p:sp>
          <p:nvSpPr>
            <p:cNvPr id="2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333" dirty="0">
                  <a:solidFill>
                    <a:prstClr val="black"/>
                  </a:solidFill>
                  <a:latin typeface="Courier New" panose="02070309020205020404" pitchFamily="49" charset="0"/>
                  <a:cs typeface="Courier New" panose="02070309020205020404" pitchFamily="49" charset="0"/>
                </a:rPr>
                <a:t>000000</a:t>
              </a:r>
            </a:p>
          </p:txBody>
        </p:sp>
      </p:grpSp>
      <p:sp>
        <p:nvSpPr>
          <p:cNvPr id="32" name="67Text"/>
          <p:cNvSpPr txBox="1"/>
          <p:nvPr/>
        </p:nvSpPr>
        <p:spPr>
          <a:xfrm>
            <a:off x="1841500" y="889001"/>
            <a:ext cx="1651000" cy="444499"/>
          </a:xfrm>
          <a:prstGeom prst="rect">
            <a:avLst/>
          </a:prstGeom>
          <a:noFill/>
        </p:spPr>
        <p:txBody>
          <a:bodyPr wrap="square" rtlCol="0" anchor="ctr">
            <a:noAutofit/>
          </a:bodyPr>
          <a:lstStyle/>
          <a:p>
            <a:pPr algn="ctr"/>
            <a:r>
              <a:rPr lang="en-US" sz="2333" dirty="0">
                <a:solidFill>
                  <a:prstClr val="black"/>
                </a:solidFill>
                <a:latin typeface="Cambria Math" panose="02040503050406030204" pitchFamily="18" charset="0"/>
                <a:ea typeface="Cambria Math" panose="02040503050406030204" pitchFamily="18" charset="0"/>
              </a:rPr>
              <a:t>Solid</a:t>
            </a:r>
          </a:p>
        </p:txBody>
      </p:sp>
      <p:cxnSp>
        <p:nvCxnSpPr>
          <p:cNvPr id="34" name="Straight Arrow Connector 33"/>
          <p:cNvCxnSpPr>
            <a:stCxn id="30" idx="3"/>
            <a:endCxn id="30" idx="1"/>
          </p:cNvCxnSpPr>
          <p:nvPr/>
        </p:nvCxnSpPr>
        <p:spPr>
          <a:xfrm flipH="1">
            <a:off x="1841500" y="2762250"/>
            <a:ext cx="16510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67Text"/>
          <p:cNvSpPr txBox="1"/>
          <p:nvPr/>
        </p:nvSpPr>
        <p:spPr>
          <a:xfrm>
            <a:off x="1841500" y="2762251"/>
            <a:ext cx="1651000" cy="444499"/>
          </a:xfrm>
          <a:prstGeom prst="rect">
            <a:avLst/>
          </a:prstGeom>
          <a:noFill/>
        </p:spPr>
        <p:txBody>
          <a:bodyPr wrap="square" rtlCol="0" anchor="ctr">
            <a:noAutofit/>
          </a:bodyPr>
          <a:lstStyle/>
          <a:p>
            <a:pPr algn="ctr"/>
            <a:r>
              <a:rPr lang="en-US" sz="2333" dirty="0">
                <a:solidFill>
                  <a:prstClr val="black"/>
                </a:solidFill>
                <a:latin typeface="Cambria Math" panose="02040503050406030204" pitchFamily="18" charset="0"/>
                <a:ea typeface="Cambria Math" panose="02040503050406030204" pitchFamily="18" charset="0"/>
              </a:rPr>
              <a:t>~Solid</a:t>
            </a:r>
          </a:p>
        </p:txBody>
      </p:sp>
      <p:sp>
        <p:nvSpPr>
          <p:cNvPr id="44" name="Wave 43"/>
          <p:cNvSpPr/>
          <p:nvPr/>
        </p:nvSpPr>
        <p:spPr>
          <a:xfrm rot="20625612">
            <a:off x="5144085" y="2069894"/>
            <a:ext cx="2677952" cy="1391278"/>
          </a:xfrm>
          <a:prstGeom prst="wave">
            <a:avLst>
              <a:gd name="adj1" fmla="val 12500"/>
              <a:gd name="adj2" fmla="val -357"/>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Calibri Light"/>
              </a:rPr>
              <a:t>10x Errors</a:t>
            </a:r>
          </a:p>
        </p:txBody>
      </p:sp>
      <p:sp>
        <p:nvSpPr>
          <p:cNvPr id="45" name="Punchline"/>
          <p:cNvSpPr txBox="1"/>
          <p:nvPr/>
        </p:nvSpPr>
        <p:spPr>
          <a:xfrm>
            <a:off x="1203669" y="4675139"/>
            <a:ext cx="6731000" cy="631923"/>
          </a:xfrm>
          <a:prstGeom prst="rect">
            <a:avLst/>
          </a:prstGeom>
          <a:noFill/>
        </p:spPr>
        <p:txBody>
          <a:bodyPr wrap="square" rtlCol="0" anchor="ctr">
            <a:noAutofit/>
          </a:bodyPr>
          <a:lstStyle/>
          <a:p>
            <a:pPr algn="ctr"/>
            <a:r>
              <a:rPr lang="en-US" sz="3000" i="1" dirty="0">
                <a:solidFill>
                  <a:srgbClr val="FF0000"/>
                </a:solidFill>
                <a:latin typeface="Calibri Light"/>
              </a:rPr>
              <a:t>Errors affected by data stored in other cells </a:t>
            </a:r>
          </a:p>
        </p:txBody>
      </p:sp>
      <p:sp>
        <p:nvSpPr>
          <p:cNvPr id="3" name="Slide Number Placeholder 2">
            <a:extLst>
              <a:ext uri="{FF2B5EF4-FFF2-40B4-BE49-F238E27FC236}">
                <a16:creationId xmlns:a16="http://schemas.microsoft.com/office/drawing/2014/main" id="{6B54BA7D-81C9-214F-B01D-E8BEE8E43D81}"/>
              </a:ext>
            </a:extLst>
          </p:cNvPr>
          <p:cNvSpPr>
            <a:spLocks noGrp="1"/>
          </p:cNvSpPr>
          <p:nvPr>
            <p:ph type="sldNum" sz="quarter" idx="12"/>
          </p:nvPr>
        </p:nvSpPr>
        <p:spPr/>
        <p:txBody>
          <a:bodyPr/>
          <a:lstStyle/>
          <a:p>
            <a:fld id="{5E6A3C3A-A029-4573-BC04-5DA27903A743}" type="slidenum">
              <a:rPr lang="en-US" smtClean="0"/>
              <a:t>101</a:t>
            </a:fld>
            <a:endParaRPr lang="en-US"/>
          </a:p>
        </p:txBody>
      </p:sp>
    </p:spTree>
    <p:extLst>
      <p:ext uri="{BB962C8B-B14F-4D97-AF65-F5344CB8AC3E}">
        <p14:creationId xmlns:p14="http://schemas.microsoft.com/office/powerpoint/2010/main" val="425406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Other Results (in Paper)</a:t>
            </a:r>
          </a:p>
        </p:txBody>
      </p:sp>
      <p:sp>
        <p:nvSpPr>
          <p:cNvPr id="3" name="Content Placeholder 2"/>
          <p:cNvSpPr>
            <a:spLocks noGrp="1"/>
          </p:cNvSpPr>
          <p:nvPr>
            <p:ph idx="1"/>
          </p:nvPr>
        </p:nvSpPr>
        <p:spPr/>
        <p:txBody>
          <a:bodyPr>
            <a:normAutofit lnSpcReduction="10000"/>
          </a:bodyPr>
          <a:lstStyle/>
          <a:p>
            <a:r>
              <a:rPr lang="en-US" sz="2667" i="1" dirty="0">
                <a:solidFill>
                  <a:schemeClr val="tx2"/>
                </a:solidFill>
              </a:rPr>
              <a:t>Victim Cells </a:t>
            </a:r>
            <a:r>
              <a:rPr lang="en-US" sz="2667" i="1" dirty="0">
                <a:solidFill>
                  <a:schemeClr val="tx2"/>
                </a:solidFill>
                <a:latin typeface="Cambria Math" panose="02040503050406030204" pitchFamily="18" charset="0"/>
                <a:ea typeface="Cambria Math" panose="02040503050406030204" pitchFamily="18" charset="0"/>
              </a:rPr>
              <a:t>≠</a:t>
            </a:r>
            <a:r>
              <a:rPr lang="en-US" sz="2667" i="1" dirty="0">
                <a:solidFill>
                  <a:schemeClr val="tx2"/>
                </a:solidFill>
                <a:ea typeface="Cambria Math" panose="02040503050406030204" pitchFamily="18" charset="0"/>
              </a:rPr>
              <a:t> Weak Cells (i.e., leaky cells)</a:t>
            </a:r>
          </a:p>
          <a:p>
            <a:pPr lvl="1"/>
            <a:r>
              <a:rPr lang="en-US" sz="2333" dirty="0">
                <a:ea typeface="Cambria Math" panose="02040503050406030204" pitchFamily="18" charset="0"/>
              </a:rPr>
              <a:t>Almost no overlap between them</a:t>
            </a:r>
          </a:p>
          <a:p>
            <a:pPr lvl="1"/>
            <a:endParaRPr lang="en-US" dirty="0"/>
          </a:p>
          <a:p>
            <a:r>
              <a:rPr lang="en-US" sz="2667" i="1" dirty="0">
                <a:solidFill>
                  <a:schemeClr val="tx2"/>
                </a:solidFill>
              </a:rPr>
              <a:t>Errors not strongly affected by temperature</a:t>
            </a:r>
          </a:p>
          <a:p>
            <a:pPr lvl="1"/>
            <a:r>
              <a:rPr lang="en-US" sz="2333" dirty="0"/>
              <a:t>Default temperature: </a:t>
            </a:r>
            <a:r>
              <a:rPr lang="en-US" sz="2167" dirty="0">
                <a:latin typeface="Cambria Math" panose="02040503050406030204" pitchFamily="18" charset="0"/>
                <a:ea typeface="Cambria Math" panose="02040503050406030204" pitchFamily="18" charset="0"/>
              </a:rPr>
              <a:t>50°C</a:t>
            </a:r>
          </a:p>
          <a:p>
            <a:pPr lvl="1"/>
            <a:r>
              <a:rPr lang="en-US" sz="2333" dirty="0"/>
              <a:t>At </a:t>
            </a:r>
            <a:r>
              <a:rPr lang="en-US" sz="2167" dirty="0">
                <a:latin typeface="Cambria Math" panose="02040503050406030204" pitchFamily="18" charset="0"/>
                <a:ea typeface="Cambria Math" panose="02040503050406030204" pitchFamily="18" charset="0"/>
              </a:rPr>
              <a:t>30°C</a:t>
            </a:r>
            <a:r>
              <a:rPr lang="en-US" sz="2333" dirty="0"/>
              <a:t> and </a:t>
            </a:r>
            <a:r>
              <a:rPr lang="en-US" sz="2167" dirty="0">
                <a:latin typeface="Cambria Math" panose="02040503050406030204" pitchFamily="18" charset="0"/>
                <a:ea typeface="Cambria Math" panose="02040503050406030204" pitchFamily="18" charset="0"/>
              </a:rPr>
              <a:t>70°C</a:t>
            </a:r>
            <a:r>
              <a:rPr lang="en-US" sz="2333" dirty="0"/>
              <a:t>, number of errors changes </a:t>
            </a:r>
            <a:r>
              <a:rPr lang="en-US" sz="2167" dirty="0">
                <a:latin typeface="Cambria Math" panose="02040503050406030204" pitchFamily="18" charset="0"/>
                <a:ea typeface="Cambria Math" panose="02040503050406030204" pitchFamily="18" charset="0"/>
              </a:rPr>
              <a:t>&lt;15%</a:t>
            </a:r>
          </a:p>
          <a:p>
            <a:pPr lvl="1"/>
            <a:endParaRPr lang="en-US" dirty="0">
              <a:ea typeface="Cambria Math" panose="02040503050406030204" pitchFamily="18" charset="0"/>
            </a:endParaRPr>
          </a:p>
          <a:p>
            <a:r>
              <a:rPr lang="en-US" sz="2667" i="1" dirty="0">
                <a:solidFill>
                  <a:srgbClr val="FF0000"/>
                </a:solidFill>
                <a:ea typeface="Cambria Math" panose="02040503050406030204" pitchFamily="18" charset="0"/>
              </a:rPr>
              <a:t>Errors are repeatable</a:t>
            </a:r>
          </a:p>
          <a:p>
            <a:pPr lvl="1"/>
            <a:r>
              <a:rPr lang="en-US" sz="2333" dirty="0">
                <a:ea typeface="Cambria Math" panose="02040503050406030204" pitchFamily="18" charset="0"/>
              </a:rPr>
              <a:t>Across ten iterations of testing, &gt;</a:t>
            </a:r>
            <a:r>
              <a:rPr lang="en-US" sz="2167" dirty="0">
                <a:latin typeface="Cambria Math" panose="02040503050406030204" pitchFamily="18" charset="0"/>
                <a:ea typeface="Cambria Math" panose="02040503050406030204" pitchFamily="18" charset="0"/>
              </a:rPr>
              <a:t>70%</a:t>
            </a:r>
            <a:r>
              <a:rPr lang="en-US" sz="2333" dirty="0">
                <a:ea typeface="Cambria Math" panose="02040503050406030204" pitchFamily="18" charset="0"/>
              </a:rPr>
              <a:t> of victim cells had errors in every iteration</a:t>
            </a:r>
          </a:p>
          <a:p>
            <a:pPr lvl="1"/>
            <a:endParaRPr lang="en-US" dirty="0"/>
          </a:p>
          <a:p>
            <a:pPr lvl="1"/>
            <a:endParaRPr lang="en-US" sz="2333" dirty="0"/>
          </a:p>
        </p:txBody>
      </p:sp>
      <p:sp>
        <p:nvSpPr>
          <p:cNvPr id="4" name="Slide Number Placeholder 3">
            <a:extLst>
              <a:ext uri="{FF2B5EF4-FFF2-40B4-BE49-F238E27FC236}">
                <a16:creationId xmlns:a16="http://schemas.microsoft.com/office/drawing/2014/main" id="{2EC7717E-1731-854E-A868-A884AFB16952}"/>
              </a:ext>
            </a:extLst>
          </p:cNvPr>
          <p:cNvSpPr>
            <a:spLocks noGrp="1"/>
          </p:cNvSpPr>
          <p:nvPr>
            <p:ph type="sldNum" sz="quarter" idx="12"/>
          </p:nvPr>
        </p:nvSpPr>
        <p:spPr/>
        <p:txBody>
          <a:bodyPr/>
          <a:lstStyle/>
          <a:p>
            <a:fld id="{5E6A3C3A-A029-4573-BC04-5DA27903A743}" type="slidenum">
              <a:rPr lang="en-US" smtClean="0"/>
              <a:t>102</a:t>
            </a:fld>
            <a:endParaRPr lang="en-US"/>
          </a:p>
        </p:txBody>
      </p:sp>
    </p:spTree>
    <p:extLst>
      <p:ext uri="{BB962C8B-B14F-4D97-AF65-F5344CB8AC3E}">
        <p14:creationId xmlns:p14="http://schemas.microsoft.com/office/powerpoint/2010/main" val="330847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Other Results (in Paper) cont’d</a:t>
            </a:r>
          </a:p>
        </p:txBody>
      </p:sp>
      <p:sp>
        <p:nvSpPr>
          <p:cNvPr id="3" name="Content Placeholder 2"/>
          <p:cNvSpPr>
            <a:spLocks noGrp="1"/>
          </p:cNvSpPr>
          <p:nvPr>
            <p:ph idx="1"/>
          </p:nvPr>
        </p:nvSpPr>
        <p:spPr/>
        <p:txBody>
          <a:bodyPr>
            <a:normAutofit lnSpcReduction="10000"/>
          </a:bodyPr>
          <a:lstStyle/>
          <a:p>
            <a:r>
              <a:rPr lang="en-US" sz="2667" i="1" dirty="0">
                <a:solidFill>
                  <a:schemeClr val="tx2"/>
                </a:solidFill>
              </a:rPr>
              <a:t>As many as </a:t>
            </a:r>
            <a:r>
              <a:rPr lang="en-US" sz="2500" dirty="0">
                <a:solidFill>
                  <a:schemeClr val="tx2"/>
                </a:solidFill>
                <a:latin typeface="Cambria Math" panose="02040503050406030204" pitchFamily="18" charset="0"/>
                <a:ea typeface="Cambria Math" panose="02040503050406030204" pitchFamily="18" charset="0"/>
              </a:rPr>
              <a:t>4</a:t>
            </a:r>
            <a:r>
              <a:rPr lang="en-US" sz="2667" i="1" dirty="0">
                <a:solidFill>
                  <a:schemeClr val="tx2"/>
                </a:solidFill>
              </a:rPr>
              <a:t> errors per cache-line</a:t>
            </a:r>
            <a:endParaRPr lang="en-US" sz="2667" i="1" dirty="0">
              <a:solidFill>
                <a:schemeClr val="tx2"/>
              </a:solidFill>
              <a:ea typeface="Cambria Math" panose="02040503050406030204" pitchFamily="18" charset="0"/>
            </a:endParaRPr>
          </a:p>
          <a:p>
            <a:pPr lvl="1"/>
            <a:r>
              <a:rPr lang="en-US" sz="2333" dirty="0">
                <a:ea typeface="Cambria Math" panose="02040503050406030204" pitchFamily="18" charset="0"/>
              </a:rPr>
              <a:t>Simple ECC (e.g., SECDED) cannot prevent all errors</a:t>
            </a:r>
          </a:p>
          <a:p>
            <a:pPr lvl="1"/>
            <a:endParaRPr lang="en-US" dirty="0"/>
          </a:p>
          <a:p>
            <a:r>
              <a:rPr lang="en-US" sz="2667" i="1" dirty="0">
                <a:solidFill>
                  <a:schemeClr val="tx2"/>
                </a:solidFill>
              </a:rPr>
              <a:t>Number of cells &amp; rows affected by aggressor</a:t>
            </a:r>
          </a:p>
          <a:p>
            <a:pPr lvl="1"/>
            <a:r>
              <a:rPr lang="en-US" sz="2333" dirty="0"/>
              <a:t>Victims cells per aggressor:  </a:t>
            </a:r>
            <a:r>
              <a:rPr lang="en-US" sz="2167" dirty="0">
                <a:latin typeface="Cambria Math" panose="02040503050406030204" pitchFamily="18" charset="0"/>
                <a:ea typeface="Cambria Math" panose="02040503050406030204" pitchFamily="18" charset="0"/>
              </a:rPr>
              <a:t>≤110</a:t>
            </a:r>
          </a:p>
          <a:p>
            <a:pPr lvl="1"/>
            <a:r>
              <a:rPr lang="en-US" sz="2333" dirty="0"/>
              <a:t>Victims rows per aggressor:  </a:t>
            </a:r>
            <a:r>
              <a:rPr lang="en-US" sz="2167" dirty="0">
                <a:latin typeface="Cambria Math" panose="02040503050406030204" pitchFamily="18" charset="0"/>
                <a:ea typeface="Cambria Math" panose="02040503050406030204" pitchFamily="18" charset="0"/>
              </a:rPr>
              <a:t>≤9</a:t>
            </a:r>
          </a:p>
          <a:p>
            <a:pPr lvl="1"/>
            <a:endParaRPr lang="en-US" dirty="0">
              <a:ea typeface="Cambria Math" panose="02040503050406030204" pitchFamily="18" charset="0"/>
            </a:endParaRPr>
          </a:p>
          <a:p>
            <a:r>
              <a:rPr lang="en-US" sz="2667" i="1" dirty="0">
                <a:solidFill>
                  <a:schemeClr val="tx2"/>
                </a:solidFill>
                <a:ea typeface="Cambria Math" panose="02040503050406030204" pitchFamily="18" charset="0"/>
              </a:rPr>
              <a:t>Cells affected by two aggressors on either side</a:t>
            </a:r>
          </a:p>
          <a:p>
            <a:pPr lvl="1"/>
            <a:r>
              <a:rPr lang="en-US" sz="2333" dirty="0">
                <a:ea typeface="Cambria Math" panose="02040503050406030204" pitchFamily="18" charset="0"/>
              </a:rPr>
              <a:t>Very small fraction of victim cells (</a:t>
            </a:r>
            <a:r>
              <a:rPr lang="en-US" sz="2167" dirty="0">
                <a:latin typeface="Cambria Math" panose="02040503050406030204" pitchFamily="18" charset="0"/>
                <a:ea typeface="Cambria Math" panose="02040503050406030204" pitchFamily="18" charset="0"/>
              </a:rPr>
              <a:t>&lt;100</a:t>
            </a:r>
            <a:r>
              <a:rPr lang="en-US" sz="2333" dirty="0">
                <a:ea typeface="Cambria Math" panose="02040503050406030204" pitchFamily="18" charset="0"/>
              </a:rPr>
              <a:t>) have an error when either one of the aggressors is toggled</a:t>
            </a:r>
            <a:endParaRPr lang="en-US" dirty="0"/>
          </a:p>
          <a:p>
            <a:pPr lvl="1"/>
            <a:endParaRPr lang="en-US" sz="2333" dirty="0"/>
          </a:p>
        </p:txBody>
      </p:sp>
      <p:sp>
        <p:nvSpPr>
          <p:cNvPr id="4" name="Slide Number Placeholder 3">
            <a:extLst>
              <a:ext uri="{FF2B5EF4-FFF2-40B4-BE49-F238E27FC236}">
                <a16:creationId xmlns:a16="http://schemas.microsoft.com/office/drawing/2014/main" id="{0D05CBBC-F93B-164E-AFAB-5322E3EDC6C5}"/>
              </a:ext>
            </a:extLst>
          </p:cNvPr>
          <p:cNvSpPr>
            <a:spLocks noGrp="1"/>
          </p:cNvSpPr>
          <p:nvPr>
            <p:ph type="sldNum" sz="quarter" idx="12"/>
          </p:nvPr>
        </p:nvSpPr>
        <p:spPr/>
        <p:txBody>
          <a:bodyPr/>
          <a:lstStyle/>
          <a:p>
            <a:fld id="{5E6A3C3A-A029-4573-BC04-5DA27903A743}" type="slidenum">
              <a:rPr lang="en-US" smtClean="0"/>
              <a:t>103</a:t>
            </a:fld>
            <a:endParaRPr lang="en-US"/>
          </a:p>
        </p:txBody>
      </p:sp>
    </p:spTree>
    <p:extLst>
      <p:ext uri="{BB962C8B-B14F-4D97-AF65-F5344CB8AC3E}">
        <p14:creationId xmlns:p14="http://schemas.microsoft.com/office/powerpoint/2010/main" val="392263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Potential Solutions</a:t>
            </a:r>
          </a:p>
        </p:txBody>
      </p:sp>
      <p:sp>
        <p:nvSpPr>
          <p:cNvPr id="6" name="RedBox"/>
          <p:cNvSpPr/>
          <p:nvPr/>
        </p:nvSpPr>
        <p:spPr>
          <a:xfrm>
            <a:off x="1079500" y="1016000"/>
            <a:ext cx="6985001" cy="7620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333" dirty="0">
                <a:solidFill>
                  <a:prstClr val="white"/>
                </a:solidFill>
                <a:latin typeface="Calibri"/>
              </a:rPr>
              <a:t>Cost</a:t>
            </a:r>
          </a:p>
        </p:txBody>
      </p:sp>
      <p:sp>
        <p:nvSpPr>
          <p:cNvPr id="11" name="TextBox 10"/>
          <p:cNvSpPr txBox="1"/>
          <p:nvPr/>
        </p:nvSpPr>
        <p:spPr>
          <a:xfrm>
            <a:off x="1079500" y="1016000"/>
            <a:ext cx="4254500" cy="762000"/>
          </a:xfrm>
          <a:prstGeom prst="rect">
            <a:avLst/>
          </a:prstGeom>
          <a:noFill/>
        </p:spPr>
        <p:txBody>
          <a:bodyPr wrap="square" rtlCol="0" anchor="ctr">
            <a:noAutofit/>
          </a:bodyPr>
          <a:lstStyle/>
          <a:p>
            <a:pPr marL="235470" indent="-235470">
              <a:buFont typeface="Arial" panose="020B0604020202020204" pitchFamily="34" charset="0"/>
              <a:buChar char="•"/>
            </a:pPr>
            <a:r>
              <a:rPr lang="en-US" sz="2667" dirty="0">
                <a:solidFill>
                  <a:prstClr val="black"/>
                </a:solidFill>
                <a:latin typeface="Calibri Light"/>
              </a:rPr>
              <a:t>Make better DRAM chips</a:t>
            </a:r>
          </a:p>
        </p:txBody>
      </p:sp>
      <p:sp>
        <p:nvSpPr>
          <p:cNvPr id="12" name="RedBox"/>
          <p:cNvSpPr/>
          <p:nvPr/>
        </p:nvSpPr>
        <p:spPr>
          <a:xfrm>
            <a:off x="1079499" y="3201458"/>
            <a:ext cx="6985001" cy="7620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333" dirty="0">
                <a:solidFill>
                  <a:prstClr val="white"/>
                </a:solidFill>
                <a:latin typeface="Calibri"/>
              </a:rPr>
              <a:t>Cost, Power</a:t>
            </a:r>
          </a:p>
        </p:txBody>
      </p:sp>
      <p:sp>
        <p:nvSpPr>
          <p:cNvPr id="13" name="TextBox 12"/>
          <p:cNvSpPr txBox="1"/>
          <p:nvPr/>
        </p:nvSpPr>
        <p:spPr>
          <a:xfrm>
            <a:off x="1079500" y="3201458"/>
            <a:ext cx="3492499" cy="762000"/>
          </a:xfrm>
          <a:prstGeom prst="rect">
            <a:avLst/>
          </a:prstGeom>
          <a:noFill/>
        </p:spPr>
        <p:txBody>
          <a:bodyPr wrap="square" rtlCol="0" anchor="ctr">
            <a:noAutofit/>
          </a:bodyPr>
          <a:lstStyle/>
          <a:p>
            <a:pPr marL="235470" indent="-235470">
              <a:buFont typeface="Arial" panose="020B0604020202020204" pitchFamily="34" charset="0"/>
              <a:buChar char="•"/>
            </a:pPr>
            <a:r>
              <a:rPr lang="en-US" sz="2667" dirty="0">
                <a:solidFill>
                  <a:prstClr val="black"/>
                </a:solidFill>
                <a:latin typeface="Calibri Light"/>
              </a:rPr>
              <a:t>Sophisticated ECC</a:t>
            </a:r>
          </a:p>
        </p:txBody>
      </p:sp>
      <p:sp>
        <p:nvSpPr>
          <p:cNvPr id="14" name="RedBox"/>
          <p:cNvSpPr/>
          <p:nvPr/>
        </p:nvSpPr>
        <p:spPr>
          <a:xfrm>
            <a:off x="1079499" y="2108729"/>
            <a:ext cx="6985001" cy="7620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333" dirty="0">
                <a:solidFill>
                  <a:prstClr val="white"/>
                </a:solidFill>
                <a:latin typeface="Calibri"/>
              </a:rPr>
              <a:t>Power, Performance</a:t>
            </a:r>
          </a:p>
        </p:txBody>
      </p:sp>
      <p:sp>
        <p:nvSpPr>
          <p:cNvPr id="15" name="TextBox 14"/>
          <p:cNvSpPr txBox="1"/>
          <p:nvPr/>
        </p:nvSpPr>
        <p:spPr>
          <a:xfrm>
            <a:off x="1079499" y="2108729"/>
            <a:ext cx="3492500" cy="762000"/>
          </a:xfrm>
          <a:prstGeom prst="rect">
            <a:avLst/>
          </a:prstGeom>
          <a:noFill/>
        </p:spPr>
        <p:txBody>
          <a:bodyPr wrap="square" rtlCol="0" anchor="ctr">
            <a:noAutofit/>
          </a:bodyPr>
          <a:lstStyle/>
          <a:p>
            <a:pPr marL="235470" indent="-235470">
              <a:buFont typeface="Arial" panose="020B0604020202020204" pitchFamily="34" charset="0"/>
              <a:buChar char="•"/>
            </a:pPr>
            <a:r>
              <a:rPr lang="en-US" sz="2667" dirty="0">
                <a:solidFill>
                  <a:prstClr val="black"/>
                </a:solidFill>
                <a:latin typeface="Calibri Light"/>
              </a:rPr>
              <a:t>Refresh frequently</a:t>
            </a:r>
          </a:p>
        </p:txBody>
      </p:sp>
      <p:sp>
        <p:nvSpPr>
          <p:cNvPr id="16" name="RedBox"/>
          <p:cNvSpPr/>
          <p:nvPr/>
        </p:nvSpPr>
        <p:spPr>
          <a:xfrm>
            <a:off x="1079499" y="4294188"/>
            <a:ext cx="6985001" cy="7620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333" dirty="0">
                <a:solidFill>
                  <a:prstClr val="white"/>
                </a:solidFill>
                <a:latin typeface="Calibri"/>
              </a:rPr>
              <a:t>Cost, Power, Complexity</a:t>
            </a:r>
          </a:p>
        </p:txBody>
      </p:sp>
      <p:sp>
        <p:nvSpPr>
          <p:cNvPr id="17" name="TextBox 16"/>
          <p:cNvSpPr txBox="1"/>
          <p:nvPr/>
        </p:nvSpPr>
        <p:spPr>
          <a:xfrm>
            <a:off x="1079500" y="4294188"/>
            <a:ext cx="3492499" cy="762000"/>
          </a:xfrm>
          <a:prstGeom prst="rect">
            <a:avLst/>
          </a:prstGeom>
          <a:noFill/>
        </p:spPr>
        <p:txBody>
          <a:bodyPr wrap="square" rtlCol="0" anchor="ctr">
            <a:noAutofit/>
          </a:bodyPr>
          <a:lstStyle/>
          <a:p>
            <a:pPr marL="235470" indent="-235470">
              <a:buFont typeface="Arial" panose="020B0604020202020204" pitchFamily="34" charset="0"/>
              <a:buChar char="•"/>
            </a:pPr>
            <a:r>
              <a:rPr lang="en-US" sz="2667" dirty="0">
                <a:solidFill>
                  <a:prstClr val="black"/>
                </a:solidFill>
                <a:latin typeface="Calibri Light"/>
              </a:rPr>
              <a:t>Access counters </a:t>
            </a:r>
          </a:p>
        </p:txBody>
      </p:sp>
      <p:sp>
        <p:nvSpPr>
          <p:cNvPr id="3" name="Slide Number Placeholder 2">
            <a:extLst>
              <a:ext uri="{FF2B5EF4-FFF2-40B4-BE49-F238E27FC236}">
                <a16:creationId xmlns:a16="http://schemas.microsoft.com/office/drawing/2014/main" id="{E89B4F20-1FA7-A948-BFCA-DBBAD47CB80D}"/>
              </a:ext>
            </a:extLst>
          </p:cNvPr>
          <p:cNvSpPr>
            <a:spLocks noGrp="1"/>
          </p:cNvSpPr>
          <p:nvPr>
            <p:ph type="sldNum" sz="quarter" idx="12"/>
          </p:nvPr>
        </p:nvSpPr>
        <p:spPr/>
        <p:txBody>
          <a:bodyPr/>
          <a:lstStyle/>
          <a:p>
            <a:fld id="{5E6A3C3A-A029-4573-BC04-5DA27903A743}" type="slidenum">
              <a:rPr lang="en-US" smtClean="0"/>
              <a:t>104</a:t>
            </a:fld>
            <a:endParaRPr lang="en-US"/>
          </a:p>
        </p:txBody>
      </p:sp>
    </p:spTree>
    <p:extLst>
      <p:ext uri="{BB962C8B-B14F-4D97-AF65-F5344CB8AC3E}">
        <p14:creationId xmlns:p14="http://schemas.microsoft.com/office/powerpoint/2010/main" val="20034494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Solve The Problem?</a:t>
            </a:r>
          </a:p>
        </p:txBody>
      </p:sp>
      <p:sp>
        <p:nvSpPr>
          <p:cNvPr id="3" name="Content Placeholder 2"/>
          <p:cNvSpPr>
            <a:spLocks noGrp="1"/>
          </p:cNvSpPr>
          <p:nvPr>
            <p:ph idx="1"/>
          </p:nvPr>
        </p:nvSpPr>
        <p:spPr>
          <a:xfrm>
            <a:off x="911593" y="817274"/>
            <a:ext cx="7380820" cy="4328103"/>
          </a:xfrm>
        </p:spPr>
        <p:txBody>
          <a:bodyPr>
            <a:normAutofit fontScale="70000" lnSpcReduction="20000"/>
          </a:bodyPr>
          <a:lstStyle/>
          <a:p>
            <a:r>
              <a:rPr lang="en-US" dirty="0">
                <a:solidFill>
                  <a:srgbClr val="0000FF"/>
                </a:solidFill>
              </a:rPr>
              <a:t>Fix it</a:t>
            </a:r>
            <a:r>
              <a:rPr lang="en-US" dirty="0"/>
              <a:t>: Make DRAM and controllers more intelligent</a:t>
            </a:r>
          </a:p>
          <a:p>
            <a:pPr lvl="1"/>
            <a:r>
              <a:rPr lang="en-US" dirty="0">
                <a:solidFill>
                  <a:srgbClr val="FF0000"/>
                </a:solidFill>
              </a:rPr>
              <a:t>New interfaces, functions, architectures</a:t>
            </a:r>
            <a:r>
              <a:rPr lang="en-US" dirty="0"/>
              <a:t>: system-DRAM </a:t>
            </a:r>
            <a:r>
              <a:rPr lang="en-US" dirty="0" err="1"/>
              <a:t>codesign</a:t>
            </a:r>
            <a:endParaRPr lang="en-US" dirty="0"/>
          </a:p>
          <a:p>
            <a:pPr lvl="1"/>
            <a:endParaRPr lang="en-US" dirty="0"/>
          </a:p>
          <a:p>
            <a:r>
              <a:rPr lang="en-US" dirty="0">
                <a:solidFill>
                  <a:srgbClr val="0000FF"/>
                </a:solidFill>
              </a:rPr>
              <a:t>Eliminate or minimize it</a:t>
            </a:r>
            <a:r>
              <a:rPr lang="en-US" dirty="0"/>
              <a:t>: Replace or (more likely) augment DRAM with a different technology</a:t>
            </a:r>
          </a:p>
          <a:p>
            <a:pPr lvl="1"/>
            <a:r>
              <a:rPr lang="en-US" dirty="0">
                <a:solidFill>
                  <a:srgbClr val="FF0000"/>
                </a:solidFill>
              </a:rPr>
              <a:t>New technologies and system-wide rethinking</a:t>
            </a:r>
            <a:r>
              <a:rPr lang="en-US" dirty="0"/>
              <a:t> of memory &amp; storage</a:t>
            </a:r>
          </a:p>
          <a:p>
            <a:endParaRPr lang="en-US" dirty="0"/>
          </a:p>
          <a:p>
            <a:r>
              <a:rPr lang="en-US" dirty="0">
                <a:solidFill>
                  <a:srgbClr val="0000FF"/>
                </a:solidFill>
              </a:rPr>
              <a:t>Embrace it</a:t>
            </a:r>
            <a:r>
              <a:rPr lang="en-US" dirty="0"/>
              <a:t>: Design heterogeneous memories (none of which are perfect) and map data intelligently across them</a:t>
            </a:r>
          </a:p>
          <a:p>
            <a:pPr lvl="1"/>
            <a:r>
              <a:rPr lang="en-US" dirty="0">
                <a:solidFill>
                  <a:srgbClr val="FF0000"/>
                </a:solidFill>
              </a:rPr>
              <a:t>New models for data management and maybe usage</a:t>
            </a:r>
          </a:p>
          <a:p>
            <a:pPr lvl="1"/>
            <a:endParaRPr lang="en-US" dirty="0"/>
          </a:p>
          <a:p>
            <a:r>
              <a:rPr lang="en-US" dirty="0"/>
              <a:t>…</a:t>
            </a:r>
          </a:p>
          <a:p>
            <a:endParaRPr lang="en-US" dirty="0"/>
          </a:p>
          <a:p>
            <a:pPr lvl="1"/>
            <a:endParaRPr lang="en-US" dirty="0"/>
          </a:p>
          <a:p>
            <a:pPr lvl="1"/>
            <a:endParaRPr lang="en-US" dirty="0"/>
          </a:p>
        </p:txBody>
      </p:sp>
      <p:sp>
        <p:nvSpPr>
          <p:cNvPr id="5" name="TextBox 4"/>
          <p:cNvSpPr txBox="1"/>
          <p:nvPr/>
        </p:nvSpPr>
        <p:spPr>
          <a:xfrm>
            <a:off x="911594" y="4537687"/>
            <a:ext cx="7320813" cy="1118127"/>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380985" fontAlgn="base">
              <a:spcBef>
                <a:spcPct val="0"/>
              </a:spcBef>
              <a:spcAft>
                <a:spcPct val="0"/>
              </a:spcAft>
            </a:pPr>
            <a:r>
              <a:rPr lang="en-US" sz="3333" b="1" dirty="0">
                <a:solidFill>
                  <a:srgbClr val="0000FF"/>
                </a:solidFill>
                <a:latin typeface="Calibri"/>
              </a:rPr>
              <a:t>Solutions (to memory scaling) require </a:t>
            </a:r>
          </a:p>
          <a:p>
            <a:pPr algn="ctr" defTabSz="380985" fontAlgn="base">
              <a:spcBef>
                <a:spcPct val="0"/>
              </a:spcBef>
              <a:spcAft>
                <a:spcPct val="0"/>
              </a:spcAft>
            </a:pPr>
            <a:r>
              <a:rPr lang="en-US" sz="3333" b="1" dirty="0">
                <a:solidFill>
                  <a:srgbClr val="0000FF"/>
                </a:solidFill>
                <a:latin typeface="Calibri"/>
              </a:rPr>
              <a:t>software/hardware/device cooperation</a:t>
            </a:r>
          </a:p>
        </p:txBody>
      </p:sp>
      <p:grpSp>
        <p:nvGrpSpPr>
          <p:cNvPr id="6" name="Group 16"/>
          <p:cNvGrpSpPr>
            <a:grpSpLocks/>
          </p:cNvGrpSpPr>
          <p:nvPr/>
        </p:nvGrpSpPr>
        <p:grpSpPr bwMode="auto">
          <a:xfrm>
            <a:off x="3131840" y="988570"/>
            <a:ext cx="2545292" cy="3249083"/>
            <a:chOff x="1863" y="1035"/>
            <a:chExt cx="1924" cy="2456"/>
          </a:xfrm>
        </p:grpSpPr>
        <p:sp>
          <p:nvSpPr>
            <p:cNvPr id="7" name="Text Box 17"/>
            <p:cNvSpPr txBox="1">
              <a:spLocks noChangeArrowheads="1"/>
            </p:cNvSpPr>
            <p:nvPr/>
          </p:nvSpPr>
          <p:spPr bwMode="auto">
            <a:xfrm>
              <a:off x="2307" y="2774"/>
              <a:ext cx="1257" cy="244"/>
            </a:xfrm>
            <a:prstGeom prst="rect">
              <a:avLst/>
            </a:prstGeom>
            <a:solidFill>
              <a:srgbClr val="00FF00"/>
            </a:solidFill>
            <a:ln w="9525">
              <a:solidFill>
                <a:schemeClr val="tx1"/>
              </a:solidFill>
              <a:miter lim="800000"/>
              <a:headEnd/>
              <a:tailEnd/>
            </a:ln>
            <a:effectLst/>
          </p:spPr>
          <p:txBody>
            <a:bodyPr wrap="none">
              <a:spAutoFit/>
            </a:bodyPr>
            <a:lstStyle/>
            <a:p>
              <a:pPr>
                <a:defRPr/>
              </a:pPr>
              <a:r>
                <a:rPr lang="en-US" sz="1500">
                  <a:solidFill>
                    <a:srgbClr val="000000"/>
                  </a:solidFill>
                  <a:latin typeface="Arial" pitchFamily="-105" charset="0"/>
                </a:rPr>
                <a:t>Microarchitecture</a:t>
              </a:r>
            </a:p>
          </p:txBody>
        </p:sp>
        <p:sp>
          <p:nvSpPr>
            <p:cNvPr id="8" name="Text Box 18"/>
            <p:cNvSpPr txBox="1">
              <a:spLocks noChangeAspect="1" noChangeArrowheads="1"/>
            </p:cNvSpPr>
            <p:nvPr/>
          </p:nvSpPr>
          <p:spPr bwMode="auto">
            <a:xfrm>
              <a:off x="2307" y="2534"/>
              <a:ext cx="1226" cy="237"/>
            </a:xfrm>
            <a:prstGeom prst="rect">
              <a:avLst/>
            </a:prstGeom>
            <a:solidFill>
              <a:srgbClr val="FFFF00"/>
            </a:solidFill>
            <a:ln w="9525">
              <a:solidFill>
                <a:schemeClr val="tx1"/>
              </a:solidFill>
              <a:miter lim="800000"/>
              <a:headEnd/>
              <a:tailEnd/>
            </a:ln>
            <a:effectLst/>
          </p:spPr>
          <p:txBody>
            <a:bodyPr wrap="none"/>
            <a:lstStyle/>
            <a:p>
              <a:pPr>
                <a:defRPr/>
              </a:pPr>
              <a:r>
                <a:rPr lang="en-US" sz="1500">
                  <a:solidFill>
                    <a:srgbClr val="000000"/>
                  </a:solidFill>
                  <a:latin typeface="Arial" pitchFamily="-105" charset="0"/>
                </a:rPr>
                <a:t>ISA</a:t>
              </a:r>
            </a:p>
          </p:txBody>
        </p:sp>
        <p:sp>
          <p:nvSpPr>
            <p:cNvPr id="9" name="Text Box 19"/>
            <p:cNvSpPr txBox="1">
              <a:spLocks noChangeAspect="1" noChangeArrowheads="1"/>
            </p:cNvSpPr>
            <p:nvPr/>
          </p:nvSpPr>
          <p:spPr bwMode="auto">
            <a:xfrm>
              <a:off x="1863" y="1512"/>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sz="1500">
                  <a:solidFill>
                    <a:srgbClr val="000000"/>
                  </a:solidFill>
                  <a:latin typeface="Arial" pitchFamily="-105" charset="0"/>
                </a:rPr>
                <a:t>Programs</a:t>
              </a:r>
            </a:p>
          </p:txBody>
        </p:sp>
        <p:sp>
          <p:nvSpPr>
            <p:cNvPr id="10" name="Text Box 20"/>
            <p:cNvSpPr txBox="1">
              <a:spLocks noChangeAspect="1" noChangeArrowheads="1"/>
            </p:cNvSpPr>
            <p:nvPr/>
          </p:nvSpPr>
          <p:spPr bwMode="auto">
            <a:xfrm>
              <a:off x="1863" y="1272"/>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sz="1500">
                  <a:solidFill>
                    <a:srgbClr val="000000"/>
                  </a:solidFill>
                  <a:latin typeface="Arial" pitchFamily="-105" charset="0"/>
                </a:rPr>
                <a:t>Algorithms</a:t>
              </a:r>
            </a:p>
          </p:txBody>
        </p:sp>
        <p:sp>
          <p:nvSpPr>
            <p:cNvPr id="11" name="Text Box 21"/>
            <p:cNvSpPr txBox="1">
              <a:spLocks noChangeAspect="1" noChangeArrowheads="1"/>
            </p:cNvSpPr>
            <p:nvPr/>
          </p:nvSpPr>
          <p:spPr bwMode="auto">
            <a:xfrm>
              <a:off x="1863" y="1035"/>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sz="1500">
                  <a:solidFill>
                    <a:srgbClr val="000000"/>
                  </a:solidFill>
                  <a:latin typeface="Arial" pitchFamily="-105" charset="0"/>
                </a:rPr>
                <a:t>Problems</a:t>
              </a:r>
            </a:p>
          </p:txBody>
        </p:sp>
        <p:sp>
          <p:nvSpPr>
            <p:cNvPr id="12" name="Text Box 22"/>
            <p:cNvSpPr txBox="1">
              <a:spLocks noChangeAspect="1" noChangeArrowheads="1"/>
            </p:cNvSpPr>
            <p:nvPr/>
          </p:nvSpPr>
          <p:spPr bwMode="auto">
            <a:xfrm>
              <a:off x="2307" y="3014"/>
              <a:ext cx="1226" cy="237"/>
            </a:xfrm>
            <a:prstGeom prst="rect">
              <a:avLst/>
            </a:prstGeom>
            <a:solidFill>
              <a:srgbClr val="00FF00"/>
            </a:solidFill>
            <a:ln w="9525">
              <a:solidFill>
                <a:schemeClr val="tx1"/>
              </a:solidFill>
              <a:miter lim="800000"/>
              <a:headEnd/>
              <a:tailEnd/>
            </a:ln>
            <a:effectLst/>
          </p:spPr>
          <p:txBody>
            <a:bodyPr wrap="none"/>
            <a:lstStyle/>
            <a:p>
              <a:pPr>
                <a:defRPr/>
              </a:pPr>
              <a:r>
                <a:rPr lang="en-US" sz="1500">
                  <a:solidFill>
                    <a:srgbClr val="000000"/>
                  </a:solidFill>
                  <a:latin typeface="Arial" pitchFamily="-105" charset="0"/>
                </a:rPr>
                <a:t>Logic</a:t>
              </a:r>
            </a:p>
          </p:txBody>
        </p:sp>
        <p:sp>
          <p:nvSpPr>
            <p:cNvPr id="13" name="Text Box 23"/>
            <p:cNvSpPr txBox="1">
              <a:spLocks noChangeAspect="1" noChangeArrowheads="1"/>
            </p:cNvSpPr>
            <p:nvPr/>
          </p:nvSpPr>
          <p:spPr bwMode="auto">
            <a:xfrm>
              <a:off x="2307" y="3254"/>
              <a:ext cx="1226" cy="237"/>
            </a:xfrm>
            <a:prstGeom prst="rect">
              <a:avLst/>
            </a:prstGeom>
            <a:solidFill>
              <a:srgbClr val="00FF00"/>
            </a:solidFill>
            <a:ln w="9525">
              <a:solidFill>
                <a:schemeClr val="tx1"/>
              </a:solidFill>
              <a:miter lim="800000"/>
              <a:headEnd/>
              <a:tailEnd/>
            </a:ln>
            <a:effectLst/>
          </p:spPr>
          <p:txBody>
            <a:bodyPr wrap="none"/>
            <a:lstStyle/>
            <a:p>
              <a:pPr>
                <a:defRPr/>
              </a:pPr>
              <a:r>
                <a:rPr lang="en-US" sz="1500">
                  <a:solidFill>
                    <a:srgbClr val="000000"/>
                  </a:solidFill>
                  <a:latin typeface="Arial" pitchFamily="-105" charset="0"/>
                </a:rPr>
                <a:t>Devices</a:t>
              </a:r>
            </a:p>
          </p:txBody>
        </p:sp>
        <p:sp>
          <p:nvSpPr>
            <p:cNvPr id="14" name="Text Box 24"/>
            <p:cNvSpPr txBox="1">
              <a:spLocks noChangeAspect="1" noChangeArrowheads="1"/>
            </p:cNvSpPr>
            <p:nvPr/>
          </p:nvSpPr>
          <p:spPr bwMode="auto">
            <a:xfrm>
              <a:off x="2307" y="2102"/>
              <a:ext cx="1226" cy="432"/>
            </a:xfrm>
            <a:prstGeom prst="rect">
              <a:avLst/>
            </a:prstGeom>
            <a:solidFill>
              <a:srgbClr val="FFFF00"/>
            </a:solidFill>
            <a:ln w="9525">
              <a:solidFill>
                <a:schemeClr val="tx1"/>
              </a:solidFill>
              <a:miter lim="800000"/>
              <a:headEnd/>
              <a:tailEnd/>
            </a:ln>
            <a:effectLst/>
          </p:spPr>
          <p:txBody>
            <a:bodyPr wrap="none"/>
            <a:lstStyle/>
            <a:p>
              <a:pPr>
                <a:defRPr/>
              </a:pPr>
              <a:r>
                <a:rPr lang="en-US" sz="1500">
                  <a:solidFill>
                    <a:srgbClr val="000000"/>
                  </a:solidFill>
                  <a:latin typeface="Arial" pitchFamily="-105" charset="0"/>
                </a:rPr>
                <a:t>Runtime System</a:t>
              </a:r>
            </a:p>
            <a:p>
              <a:pPr>
                <a:defRPr/>
              </a:pPr>
              <a:r>
                <a:rPr lang="en-US" sz="1500">
                  <a:solidFill>
                    <a:srgbClr val="000000"/>
                  </a:solidFill>
                  <a:latin typeface="Arial" pitchFamily="-105" charset="0"/>
                </a:rPr>
                <a:t>(VM, OS, MM)</a:t>
              </a:r>
            </a:p>
          </p:txBody>
        </p:sp>
        <p:sp>
          <p:nvSpPr>
            <p:cNvPr id="15" name="Text Box 25"/>
            <p:cNvSpPr txBox="1">
              <a:spLocks noChangeAspect="1" noChangeArrowheads="1"/>
            </p:cNvSpPr>
            <p:nvPr/>
          </p:nvSpPr>
          <p:spPr bwMode="auto">
            <a:xfrm>
              <a:off x="3351" y="1505"/>
              <a:ext cx="436" cy="237"/>
            </a:xfrm>
            <a:prstGeom prst="rect">
              <a:avLst/>
            </a:prstGeom>
            <a:solidFill>
              <a:srgbClr val="FF0000"/>
            </a:solidFill>
            <a:ln w="9525">
              <a:solidFill>
                <a:schemeClr val="tx1"/>
              </a:solidFill>
              <a:miter lim="800000"/>
              <a:headEnd/>
              <a:tailEnd/>
            </a:ln>
            <a:effectLst/>
          </p:spPr>
          <p:txBody>
            <a:bodyPr wrap="none"/>
            <a:lstStyle/>
            <a:p>
              <a:pPr>
                <a:defRPr/>
              </a:pPr>
              <a:r>
                <a:rPr lang="en-US" sz="1500">
                  <a:solidFill>
                    <a:srgbClr val="000000"/>
                  </a:solidFill>
                  <a:latin typeface="Arial" pitchFamily="-105" charset="0"/>
                </a:rPr>
                <a:t>User</a:t>
              </a:r>
            </a:p>
          </p:txBody>
        </p:sp>
        <p:sp>
          <p:nvSpPr>
            <p:cNvPr id="16" name="Line 26"/>
            <p:cNvSpPr>
              <a:spLocks noChangeShapeType="1"/>
            </p:cNvSpPr>
            <p:nvPr/>
          </p:nvSpPr>
          <p:spPr bwMode="auto">
            <a:xfrm>
              <a:off x="2444" y="1749"/>
              <a:ext cx="218" cy="363"/>
            </a:xfrm>
            <a:prstGeom prst="line">
              <a:avLst/>
            </a:prstGeom>
            <a:noFill/>
            <a:ln w="9525">
              <a:solidFill>
                <a:schemeClr val="tx1"/>
              </a:solidFill>
              <a:round/>
              <a:headEnd/>
              <a:tailEnd type="triangle" w="med" len="med"/>
            </a:ln>
            <a:effectLst/>
          </p:spPr>
          <p:txBody>
            <a:bodyPr/>
            <a:lstStyle/>
            <a:p>
              <a:pPr>
                <a:defRPr/>
              </a:pPr>
              <a:endParaRPr lang="en-US" sz="1500">
                <a:solidFill>
                  <a:srgbClr val="000000"/>
                </a:solidFill>
                <a:latin typeface="Arial" pitchFamily="-105" charset="0"/>
              </a:endParaRPr>
            </a:p>
          </p:txBody>
        </p:sp>
        <p:sp>
          <p:nvSpPr>
            <p:cNvPr id="17" name="Line 27"/>
            <p:cNvSpPr>
              <a:spLocks noChangeShapeType="1"/>
            </p:cNvSpPr>
            <p:nvPr/>
          </p:nvSpPr>
          <p:spPr bwMode="auto">
            <a:xfrm flipH="1">
              <a:off x="3097" y="1619"/>
              <a:ext cx="254" cy="0"/>
            </a:xfrm>
            <a:prstGeom prst="line">
              <a:avLst/>
            </a:prstGeom>
            <a:noFill/>
            <a:ln w="9525">
              <a:solidFill>
                <a:schemeClr val="tx1"/>
              </a:solidFill>
              <a:round/>
              <a:headEnd/>
              <a:tailEnd type="triangle" w="med" len="med"/>
            </a:ln>
            <a:effectLst/>
          </p:spPr>
          <p:txBody>
            <a:bodyPr/>
            <a:lstStyle/>
            <a:p>
              <a:pPr>
                <a:defRPr/>
              </a:pPr>
              <a:endParaRPr lang="en-US" sz="1500">
                <a:solidFill>
                  <a:srgbClr val="000000"/>
                </a:solidFill>
                <a:latin typeface="Arial" pitchFamily="-105" charset="0"/>
              </a:endParaRPr>
            </a:p>
          </p:txBody>
        </p:sp>
        <p:sp>
          <p:nvSpPr>
            <p:cNvPr id="18" name="Line 28"/>
            <p:cNvSpPr>
              <a:spLocks noChangeShapeType="1"/>
            </p:cNvSpPr>
            <p:nvPr/>
          </p:nvSpPr>
          <p:spPr bwMode="auto">
            <a:xfrm flipH="1">
              <a:off x="3242" y="1749"/>
              <a:ext cx="327" cy="363"/>
            </a:xfrm>
            <a:prstGeom prst="line">
              <a:avLst/>
            </a:prstGeom>
            <a:noFill/>
            <a:ln w="9525">
              <a:solidFill>
                <a:schemeClr val="tx1"/>
              </a:solidFill>
              <a:round/>
              <a:headEnd/>
              <a:tailEnd type="triangle" w="med" len="med"/>
            </a:ln>
            <a:effectLst/>
          </p:spPr>
          <p:txBody>
            <a:bodyPr/>
            <a:lstStyle/>
            <a:p>
              <a:pPr>
                <a:defRPr/>
              </a:pPr>
              <a:endParaRPr lang="en-US" sz="1500">
                <a:solidFill>
                  <a:srgbClr val="000000"/>
                </a:solidFill>
                <a:latin typeface="Arial" pitchFamily="-105" charset="0"/>
              </a:endParaRPr>
            </a:p>
          </p:txBody>
        </p:sp>
      </p:grpSp>
      <p:sp>
        <p:nvSpPr>
          <p:cNvPr id="19" name="Slide Number Placeholder 18">
            <a:extLst>
              <a:ext uri="{FF2B5EF4-FFF2-40B4-BE49-F238E27FC236}">
                <a16:creationId xmlns:a16="http://schemas.microsoft.com/office/drawing/2014/main" id="{BCBC716A-15F8-654E-950F-D5CC46C221AE}"/>
              </a:ext>
            </a:extLst>
          </p:cNvPr>
          <p:cNvSpPr>
            <a:spLocks noGrp="1"/>
          </p:cNvSpPr>
          <p:nvPr>
            <p:ph type="sldNum" sz="quarter" idx="12"/>
          </p:nvPr>
        </p:nvSpPr>
        <p:spPr/>
        <p:txBody>
          <a:bodyPr/>
          <a:lstStyle/>
          <a:p>
            <a:fld id="{5E6A3C3A-A029-4573-BC04-5DA27903A743}" type="slidenum">
              <a:rPr lang="en-US" smtClean="0"/>
              <a:t>105</a:t>
            </a:fld>
            <a:endParaRPr lang="en-US"/>
          </a:p>
        </p:txBody>
      </p:sp>
    </p:spTree>
    <p:extLst>
      <p:ext uri="{BB962C8B-B14F-4D97-AF65-F5344CB8AC3E}">
        <p14:creationId xmlns:p14="http://schemas.microsoft.com/office/powerpoint/2010/main" val="189131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Naive Solutions</a:t>
            </a:r>
          </a:p>
        </p:txBody>
      </p:sp>
      <p:sp>
        <p:nvSpPr>
          <p:cNvPr id="3" name="Content Placeholder 2"/>
          <p:cNvSpPr>
            <a:spLocks noGrp="1"/>
          </p:cNvSpPr>
          <p:nvPr>
            <p:ph idx="1"/>
          </p:nvPr>
        </p:nvSpPr>
        <p:spPr/>
        <p:txBody>
          <a:bodyPr>
            <a:normAutofit lnSpcReduction="10000"/>
          </a:bodyPr>
          <a:lstStyle/>
          <a:p>
            <a:pPr marL="0" indent="0">
              <a:buNone/>
            </a:pPr>
            <a:r>
              <a:rPr lang="en-US" sz="2667" i="1" dirty="0">
                <a:solidFill>
                  <a:schemeClr val="tx2"/>
                </a:solidFill>
              </a:rPr>
              <a:t>❶</a:t>
            </a:r>
            <a:r>
              <a:rPr lang="en-US" dirty="0"/>
              <a:t> </a:t>
            </a:r>
            <a:r>
              <a:rPr lang="en-US" i="1" dirty="0">
                <a:solidFill>
                  <a:schemeClr val="tx2"/>
                </a:solidFill>
              </a:rPr>
              <a:t>Throttle accesses to same row</a:t>
            </a:r>
          </a:p>
          <a:p>
            <a:pPr lvl="1"/>
            <a:r>
              <a:rPr lang="en-US" sz="2333" dirty="0"/>
              <a:t>Limit access-interval: </a:t>
            </a:r>
            <a:r>
              <a:rPr lang="en-US" sz="2167" dirty="0">
                <a:solidFill>
                  <a:srgbClr val="FF0000"/>
                </a:solidFill>
                <a:latin typeface="Cambria Math" panose="02040503050406030204" pitchFamily="18" charset="0"/>
                <a:ea typeface="Cambria Math" panose="02040503050406030204" pitchFamily="18" charset="0"/>
              </a:rPr>
              <a:t>≥500ns</a:t>
            </a:r>
          </a:p>
          <a:p>
            <a:pPr lvl="1"/>
            <a:r>
              <a:rPr lang="en-US" sz="2333" dirty="0">
                <a:ea typeface="Cambria Math" panose="02040503050406030204" pitchFamily="18" charset="0"/>
              </a:rPr>
              <a:t>Limit number of accesses: </a:t>
            </a:r>
            <a:r>
              <a:rPr lang="en-US" sz="2167" dirty="0">
                <a:solidFill>
                  <a:srgbClr val="FF0000"/>
                </a:solidFill>
                <a:latin typeface="Cambria Math" panose="02040503050406030204" pitchFamily="18" charset="0"/>
                <a:ea typeface="Cambria Math" panose="02040503050406030204" pitchFamily="18" charset="0"/>
              </a:rPr>
              <a:t>≤128K</a:t>
            </a:r>
            <a:r>
              <a:rPr lang="en-US" sz="2167" dirty="0">
                <a:latin typeface="Cambria Math" panose="02040503050406030204" pitchFamily="18" charset="0"/>
                <a:ea typeface="Cambria Math" panose="02040503050406030204" pitchFamily="18" charset="0"/>
              </a:rPr>
              <a:t> (=64ms/500ns)</a:t>
            </a:r>
          </a:p>
          <a:p>
            <a:pPr marL="619100" indent="-619100">
              <a:buFont typeface="+mj-lt"/>
              <a:buAutoNum type="arabicPeriod"/>
            </a:pPr>
            <a:endParaRPr lang="en-US" dirty="0"/>
          </a:p>
          <a:p>
            <a:pPr marL="0" indent="0">
              <a:buNone/>
            </a:pPr>
            <a:r>
              <a:rPr lang="en-US" sz="2667" i="1" dirty="0">
                <a:solidFill>
                  <a:schemeClr val="tx2"/>
                </a:solidFill>
              </a:rPr>
              <a:t>❷ </a:t>
            </a:r>
            <a:r>
              <a:rPr lang="en-US" i="1" dirty="0">
                <a:solidFill>
                  <a:schemeClr val="tx2"/>
                </a:solidFill>
              </a:rPr>
              <a:t>Refresh more frequently</a:t>
            </a:r>
          </a:p>
          <a:p>
            <a:pPr lvl="1"/>
            <a:r>
              <a:rPr lang="en-US" sz="2333" dirty="0"/>
              <a:t>Shorten refresh-interval by </a:t>
            </a:r>
            <a:r>
              <a:rPr lang="en-US" sz="2167" dirty="0">
                <a:solidFill>
                  <a:srgbClr val="FF0000"/>
                </a:solidFill>
                <a:latin typeface="Cambria Math" panose="02040503050406030204" pitchFamily="18" charset="0"/>
                <a:ea typeface="Cambria Math" panose="02040503050406030204" pitchFamily="18" charset="0"/>
              </a:rPr>
              <a:t>~7x</a:t>
            </a:r>
          </a:p>
          <a:p>
            <a:endParaRPr lang="en-US" dirty="0">
              <a:ea typeface="Cambria Math" panose="02040503050406030204" pitchFamily="18" charset="0"/>
            </a:endParaRPr>
          </a:p>
          <a:p>
            <a:pPr marL="0" indent="0">
              <a:buNone/>
            </a:pPr>
            <a:r>
              <a:rPr lang="en-US" i="1" dirty="0">
                <a:solidFill>
                  <a:srgbClr val="FF0000"/>
                </a:solidFill>
                <a:ea typeface="Cambria Math" panose="02040503050406030204" pitchFamily="18" charset="0"/>
              </a:rPr>
              <a:t>Both naive solutions introduce significant overhead in performance and power</a:t>
            </a:r>
          </a:p>
          <a:p>
            <a:endParaRPr lang="en-US" dirty="0">
              <a:ea typeface="Cambria Math" panose="02040503050406030204" pitchFamily="18" charset="0"/>
            </a:endParaRPr>
          </a:p>
        </p:txBody>
      </p:sp>
      <p:sp>
        <p:nvSpPr>
          <p:cNvPr id="4" name="Slide Number Placeholder 3">
            <a:extLst>
              <a:ext uri="{FF2B5EF4-FFF2-40B4-BE49-F238E27FC236}">
                <a16:creationId xmlns:a16="http://schemas.microsoft.com/office/drawing/2014/main" id="{2231D482-B92D-0140-8ED0-C2B492E3226D}"/>
              </a:ext>
            </a:extLst>
          </p:cNvPr>
          <p:cNvSpPr>
            <a:spLocks noGrp="1"/>
          </p:cNvSpPr>
          <p:nvPr>
            <p:ph type="sldNum" sz="quarter" idx="12"/>
          </p:nvPr>
        </p:nvSpPr>
        <p:spPr/>
        <p:txBody>
          <a:bodyPr/>
          <a:lstStyle/>
          <a:p>
            <a:fld id="{5E6A3C3A-A029-4573-BC04-5DA27903A743}" type="slidenum">
              <a:rPr lang="en-US" smtClean="0"/>
              <a:t>106</a:t>
            </a:fld>
            <a:endParaRPr lang="en-US"/>
          </a:p>
        </p:txBody>
      </p:sp>
    </p:spTree>
    <p:extLst>
      <p:ext uri="{BB962C8B-B14F-4D97-AF65-F5344CB8AC3E}">
        <p14:creationId xmlns:p14="http://schemas.microsoft.com/office/powerpoint/2010/main" val="59012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Patch for </a:t>
            </a:r>
            <a:r>
              <a:rPr lang="en-US" dirty="0" err="1"/>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762000" y="1947258"/>
            <a:ext cx="7620000" cy="2650435"/>
          </a:xfrm>
          <a:prstGeom prst="rect">
            <a:avLst/>
          </a:prstGeom>
        </p:spPr>
      </p:pic>
      <p:sp>
        <p:nvSpPr>
          <p:cNvPr id="6" name="AutoShape 25"/>
          <p:cNvSpPr>
            <a:spLocks noChangeArrowheads="1"/>
          </p:cNvSpPr>
          <p:nvPr/>
        </p:nvSpPr>
        <p:spPr bwMode="auto">
          <a:xfrm>
            <a:off x="3191847" y="3097527"/>
            <a:ext cx="4680520" cy="300033"/>
          </a:xfrm>
          <a:prstGeom prst="roundRect">
            <a:avLst>
              <a:gd name="adj" fmla="val 16667"/>
            </a:avLst>
          </a:prstGeom>
          <a:noFill/>
          <a:ln w="28575">
            <a:solidFill>
              <a:srgbClr val="0000FF"/>
            </a:solidFill>
            <a:round/>
            <a:headEnd/>
            <a:tailEnd/>
          </a:ln>
          <a:effectLst/>
        </p:spPr>
        <p:txBody>
          <a:bodyPr wrap="none" lIns="53340" tIns="26670" rIns="53340" bIns="26670" anchor="ctr"/>
          <a:lstStyle/>
          <a:p>
            <a:pPr>
              <a:defRPr/>
            </a:pPr>
            <a:endParaRPr lang="en-US" sz="1500" kern="0">
              <a:solidFill>
                <a:sysClr val="windowText" lastClr="000000"/>
              </a:solidFill>
              <a:latin typeface="Arial" pitchFamily="-107" charset="0"/>
              <a:ea typeface="Arial" pitchFamily="-107" charset="0"/>
              <a:cs typeface="Arial" pitchFamily="-107" charset="0"/>
            </a:endParaRPr>
          </a:p>
        </p:txBody>
      </p:sp>
      <p:sp>
        <p:nvSpPr>
          <p:cNvPr id="4" name="TextBox 3"/>
          <p:cNvSpPr txBox="1"/>
          <p:nvPr/>
        </p:nvSpPr>
        <p:spPr>
          <a:xfrm>
            <a:off x="2667195" y="4837721"/>
            <a:ext cx="3555589" cy="323165"/>
          </a:xfrm>
          <a:prstGeom prst="rect">
            <a:avLst/>
          </a:prstGeom>
          <a:noFill/>
        </p:spPr>
        <p:txBody>
          <a:bodyPr wrap="none" rtlCol="0">
            <a:spAutoFit/>
          </a:bodyPr>
          <a:lstStyle/>
          <a:p>
            <a:r>
              <a:rPr lang="en-US" sz="1500" dirty="0">
                <a:solidFill>
                  <a:srgbClr val="0000FF"/>
                </a:solidFill>
                <a:latin typeface="Tahoma"/>
              </a:rPr>
              <a:t>HP and Lenovo released similar patches</a:t>
            </a:r>
          </a:p>
        </p:txBody>
      </p:sp>
      <p:sp>
        <p:nvSpPr>
          <p:cNvPr id="7" name="Slide Number Placeholder 6">
            <a:extLst>
              <a:ext uri="{FF2B5EF4-FFF2-40B4-BE49-F238E27FC236}">
                <a16:creationId xmlns:a16="http://schemas.microsoft.com/office/drawing/2014/main" id="{412639DC-A5F1-694C-8420-A23A1E073D12}"/>
              </a:ext>
            </a:extLst>
          </p:cNvPr>
          <p:cNvSpPr>
            <a:spLocks noGrp="1"/>
          </p:cNvSpPr>
          <p:nvPr>
            <p:ph type="sldNum" sz="quarter" idx="12"/>
          </p:nvPr>
        </p:nvSpPr>
        <p:spPr/>
        <p:txBody>
          <a:bodyPr/>
          <a:lstStyle/>
          <a:p>
            <a:fld id="{5E6A3C3A-A029-4573-BC04-5DA27903A743}" type="slidenum">
              <a:rPr lang="en-US" smtClean="0"/>
              <a:t>107</a:t>
            </a:fld>
            <a:endParaRPr lang="en-US"/>
          </a:p>
        </p:txBody>
      </p:sp>
    </p:spTree>
    <p:extLst>
      <p:ext uri="{BB962C8B-B14F-4D97-AF65-F5344CB8AC3E}">
        <p14:creationId xmlns:p14="http://schemas.microsoft.com/office/powerpoint/2010/main" val="377529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One Solution:</a:t>
            </a:r>
            <a:br>
              <a:rPr lang="en-US" sz="2800" dirty="0"/>
            </a:br>
            <a:r>
              <a:rPr lang="en-US" sz="2800" b="1" dirty="0">
                <a:solidFill>
                  <a:schemeClr val="tx2"/>
                </a:solidFill>
              </a:rPr>
              <a:t>PARA: </a:t>
            </a:r>
            <a:r>
              <a:rPr lang="en-US" sz="2800" i="1" u="sng" dirty="0">
                <a:solidFill>
                  <a:schemeClr val="tx2"/>
                </a:solidFill>
              </a:rPr>
              <a:t>P</a:t>
            </a:r>
            <a:r>
              <a:rPr lang="en-US" sz="2800" i="1" dirty="0">
                <a:solidFill>
                  <a:schemeClr val="tx2"/>
                </a:solidFill>
              </a:rPr>
              <a:t>robabilistic </a:t>
            </a:r>
            <a:r>
              <a:rPr lang="en-US" sz="2800" i="1" u="sng" dirty="0">
                <a:solidFill>
                  <a:schemeClr val="tx2"/>
                </a:solidFill>
              </a:rPr>
              <a:t>A</a:t>
            </a:r>
            <a:r>
              <a:rPr lang="en-US" sz="2800" i="1" dirty="0">
                <a:solidFill>
                  <a:schemeClr val="tx2"/>
                </a:solidFill>
              </a:rPr>
              <a:t>djacent </a:t>
            </a:r>
            <a:r>
              <a:rPr lang="en-US" sz="2800" i="1" u="sng" dirty="0">
                <a:solidFill>
                  <a:schemeClr val="tx2"/>
                </a:solidFill>
              </a:rPr>
              <a:t>R</a:t>
            </a:r>
            <a:r>
              <a:rPr lang="en-US" sz="2800" i="1" dirty="0">
                <a:solidFill>
                  <a:schemeClr val="tx2"/>
                </a:solidFill>
              </a:rPr>
              <a:t>ow </a:t>
            </a:r>
            <a:r>
              <a:rPr lang="en-US" sz="2800" i="1" u="sng" dirty="0">
                <a:solidFill>
                  <a:schemeClr val="tx2"/>
                </a:solidFill>
              </a:rPr>
              <a:t>A</a:t>
            </a:r>
            <a:r>
              <a:rPr lang="en-US" sz="2800" i="1" dirty="0">
                <a:solidFill>
                  <a:schemeClr val="tx2"/>
                </a:solidFill>
              </a:rPr>
              <a:t>ctivation</a:t>
            </a:r>
            <a:endParaRPr lang="en-US" sz="2800" dirty="0"/>
          </a:p>
        </p:txBody>
      </p:sp>
      <p:sp>
        <p:nvSpPr>
          <p:cNvPr id="3" name="Content Placeholder 2"/>
          <p:cNvSpPr>
            <a:spLocks noGrp="1"/>
          </p:cNvSpPr>
          <p:nvPr>
            <p:ph idx="1"/>
          </p:nvPr>
        </p:nvSpPr>
        <p:spPr/>
        <p:txBody>
          <a:bodyPr/>
          <a:lstStyle/>
          <a:p>
            <a:pPr>
              <a:lnSpc>
                <a:spcPct val="100000"/>
              </a:lnSpc>
            </a:pPr>
            <a:endParaRPr lang="en-US" sz="500" b="1" dirty="0">
              <a:solidFill>
                <a:schemeClr val="tx2"/>
              </a:solidFill>
            </a:endParaRPr>
          </a:p>
          <a:p>
            <a:pPr>
              <a:lnSpc>
                <a:spcPct val="100000"/>
              </a:lnSpc>
            </a:pPr>
            <a:r>
              <a:rPr lang="en-US" b="1" dirty="0">
                <a:solidFill>
                  <a:schemeClr val="tx2"/>
                </a:solidFill>
              </a:rPr>
              <a:t>Key Idea</a:t>
            </a:r>
            <a:endParaRPr lang="en-US" sz="2667" i="1" dirty="0">
              <a:solidFill>
                <a:schemeClr val="tx2"/>
              </a:solidFill>
            </a:endParaRPr>
          </a:p>
          <a:p>
            <a:pPr lvl="1">
              <a:lnSpc>
                <a:spcPct val="100000"/>
              </a:lnSpc>
            </a:pPr>
            <a:r>
              <a:rPr lang="en-US" sz="2333" dirty="0"/>
              <a:t>After closing a row, we activate (i.e., refresh) one of its neighbors with a low probability: </a:t>
            </a:r>
            <a:r>
              <a:rPr lang="en-US" sz="2167"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5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2667" i="1" dirty="0">
              <a:solidFill>
                <a:schemeClr val="tx2"/>
              </a:solidFill>
              <a:ea typeface="Cambria Math" panose="02040503050406030204" pitchFamily="18" charset="0"/>
            </a:endParaRPr>
          </a:p>
          <a:p>
            <a:pPr lvl="1"/>
            <a:r>
              <a:rPr lang="en-US" sz="2333" dirty="0"/>
              <a:t>When </a:t>
            </a:r>
            <a:r>
              <a:rPr lang="en-US" sz="2167" dirty="0">
                <a:latin typeface="Cambria Math" panose="02040503050406030204" pitchFamily="18" charset="0"/>
                <a:ea typeface="Cambria Math" panose="02040503050406030204" pitchFamily="18" charset="0"/>
                <a:cs typeface="Courier New" panose="02070309020205020404" pitchFamily="49" charset="0"/>
              </a:rPr>
              <a:t>p=0.005</a:t>
            </a:r>
            <a:r>
              <a:rPr lang="en-US" sz="2333" dirty="0"/>
              <a:t>, errors in one year: </a:t>
            </a:r>
            <a:r>
              <a:rPr lang="en-US" sz="2167"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167"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167"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333" dirty="0">
                <a:ea typeface="Cambria Math" panose="02040503050406030204" pitchFamily="18" charset="0"/>
              </a:rPr>
              <a:t>By adjusting the value of </a:t>
            </a:r>
            <a:r>
              <a:rPr lang="en-US" sz="2167" dirty="0">
                <a:latin typeface="Cambria Math" panose="02040503050406030204" pitchFamily="18" charset="0"/>
                <a:ea typeface="Cambria Math" panose="02040503050406030204" pitchFamily="18" charset="0"/>
                <a:cs typeface="Courier New" panose="02070309020205020404" pitchFamily="49" charset="0"/>
              </a:rPr>
              <a:t>p</a:t>
            </a:r>
            <a:r>
              <a:rPr lang="en-US" sz="2333" dirty="0">
                <a:ea typeface="Cambria Math" panose="02040503050406030204" pitchFamily="18" charset="0"/>
              </a:rPr>
              <a:t>, we can vary the strength of protection against errors</a:t>
            </a:r>
          </a:p>
          <a:p>
            <a:pPr lvl="1">
              <a:lnSpc>
                <a:spcPct val="100000"/>
              </a:lnSpc>
            </a:pPr>
            <a:endParaRPr lang="en-US" sz="2333" dirty="0">
              <a:ea typeface="Cambria Math" panose="02040503050406030204" pitchFamily="18" charset="0"/>
            </a:endParaRPr>
          </a:p>
          <a:p>
            <a:pPr lvl="1">
              <a:lnSpc>
                <a:spcPct val="100000"/>
              </a:lnSpc>
            </a:pPr>
            <a:endParaRPr lang="en-US" sz="2333" dirty="0">
              <a:latin typeface="Cambria Math" panose="02040503050406030204" pitchFamily="18" charset="0"/>
              <a:ea typeface="Cambria Math" panose="02040503050406030204" pitchFamily="18" charset="0"/>
            </a:endParaRPr>
          </a:p>
          <a:p>
            <a:pPr lvl="1">
              <a:lnSpc>
                <a:spcPct val="100000"/>
              </a:lnSpc>
            </a:pPr>
            <a:endParaRPr lang="en-US" sz="2333" dirty="0"/>
          </a:p>
        </p:txBody>
      </p:sp>
      <p:sp>
        <p:nvSpPr>
          <p:cNvPr id="4" name="Slide Number Placeholder 3">
            <a:extLst>
              <a:ext uri="{FF2B5EF4-FFF2-40B4-BE49-F238E27FC236}">
                <a16:creationId xmlns:a16="http://schemas.microsoft.com/office/drawing/2014/main" id="{3372AA31-293B-ED40-9F05-F9AA2C7F27B6}"/>
              </a:ext>
            </a:extLst>
          </p:cNvPr>
          <p:cNvSpPr>
            <a:spLocks noGrp="1"/>
          </p:cNvSpPr>
          <p:nvPr>
            <p:ph type="sldNum" sz="quarter" idx="12"/>
          </p:nvPr>
        </p:nvSpPr>
        <p:spPr/>
        <p:txBody>
          <a:bodyPr/>
          <a:lstStyle/>
          <a:p>
            <a:fld id="{5E6A3C3A-A029-4573-BC04-5DA27903A743}" type="slidenum">
              <a:rPr lang="en-US" smtClean="0"/>
              <a:t>108</a:t>
            </a:fld>
            <a:endParaRPr lang="en-US"/>
          </a:p>
        </p:txBody>
      </p:sp>
    </p:spTree>
    <p:extLst>
      <p:ext uri="{BB962C8B-B14F-4D97-AF65-F5344CB8AC3E}">
        <p14:creationId xmlns:p14="http://schemas.microsoft.com/office/powerpoint/2010/main" val="32928414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PARA</a:t>
            </a:r>
          </a:p>
        </p:txBody>
      </p:sp>
      <p:sp>
        <p:nvSpPr>
          <p:cNvPr id="3" name="Content Placeholder 2"/>
          <p:cNvSpPr>
            <a:spLocks noGrp="1"/>
          </p:cNvSpPr>
          <p:nvPr>
            <p:ph idx="1"/>
          </p:nvPr>
        </p:nvSpPr>
        <p:spPr/>
        <p:txBody>
          <a:bodyPr>
            <a:normAutofit fontScale="92500" lnSpcReduction="10000"/>
          </a:bodyPr>
          <a:lstStyle/>
          <a:p>
            <a:r>
              <a:rPr lang="en-US" sz="2667" i="1" dirty="0">
                <a:solidFill>
                  <a:schemeClr val="tx2"/>
                </a:solidFill>
                <a:sym typeface="Wingdings" panose="05000000000000000000" pitchFamily="2" charset="2"/>
              </a:rPr>
              <a:t>PARA refreshes rows infrequently</a:t>
            </a:r>
          </a:p>
          <a:p>
            <a:pPr lvl="1"/>
            <a:r>
              <a:rPr lang="en-US" sz="2333" dirty="0">
                <a:sym typeface="Wingdings" panose="05000000000000000000" pitchFamily="2" charset="2"/>
              </a:rPr>
              <a:t>Low power</a:t>
            </a:r>
          </a:p>
          <a:p>
            <a:pPr lvl="1"/>
            <a:r>
              <a:rPr lang="en-US" sz="2333" dirty="0">
                <a:sym typeface="Wingdings" panose="05000000000000000000" pitchFamily="2" charset="2"/>
              </a:rPr>
              <a:t>Low performance-overhead</a:t>
            </a:r>
          </a:p>
          <a:p>
            <a:pPr lvl="2"/>
            <a:r>
              <a:rPr lang="en-US" dirty="0"/>
              <a:t>Average slowdown: </a:t>
            </a:r>
            <a:r>
              <a:rPr lang="en-US" sz="2167" dirty="0">
                <a:solidFill>
                  <a:srgbClr val="FF0000"/>
                </a:solidFill>
                <a:latin typeface="Cambria Math" panose="02040503050406030204" pitchFamily="18" charset="0"/>
                <a:ea typeface="Cambria Math" panose="02040503050406030204" pitchFamily="18" charset="0"/>
              </a:rPr>
              <a:t>0.20%</a:t>
            </a:r>
            <a:r>
              <a:rPr lang="en-US" dirty="0"/>
              <a:t> (for </a:t>
            </a:r>
            <a:r>
              <a:rPr lang="en-US" sz="2167"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a:t>Maximum slowdown: </a:t>
            </a:r>
            <a:r>
              <a:rPr lang="en-US" sz="2167" dirty="0">
                <a:solidFill>
                  <a:srgbClr val="FF0000"/>
                </a:solidFill>
                <a:latin typeface="Cambria Math" panose="02040503050406030204" pitchFamily="18" charset="0"/>
                <a:ea typeface="Cambria Math" panose="02040503050406030204" pitchFamily="18" charset="0"/>
              </a:rPr>
              <a:t>0.75%</a:t>
            </a:r>
            <a:endParaRPr lang="en-US" dirty="0"/>
          </a:p>
          <a:p>
            <a:r>
              <a:rPr lang="en-US" sz="2667" i="1" dirty="0">
                <a:solidFill>
                  <a:schemeClr val="tx2"/>
                </a:solidFill>
              </a:rPr>
              <a:t>PARA is stateless</a:t>
            </a:r>
          </a:p>
          <a:p>
            <a:pPr lvl="1"/>
            <a:r>
              <a:rPr lang="en-US" sz="2333" dirty="0">
                <a:sym typeface="Wingdings" panose="05000000000000000000" pitchFamily="2" charset="2"/>
              </a:rPr>
              <a:t>Low cost</a:t>
            </a:r>
          </a:p>
          <a:p>
            <a:pPr lvl="1"/>
            <a:r>
              <a:rPr lang="en-US" sz="2333" dirty="0">
                <a:sym typeface="Wingdings" panose="05000000000000000000" pitchFamily="2" charset="2"/>
              </a:rPr>
              <a:t>Low complexity</a:t>
            </a:r>
          </a:p>
          <a:p>
            <a:endParaRPr lang="en-US" sz="1667" i="1" dirty="0">
              <a:solidFill>
                <a:srgbClr val="FF0000"/>
              </a:solidFill>
              <a:ea typeface="Cambria Math" panose="02040503050406030204" pitchFamily="18" charset="0"/>
            </a:endParaRPr>
          </a:p>
          <a:p>
            <a:r>
              <a:rPr lang="en-US" sz="2667" i="1" dirty="0">
                <a:solidFill>
                  <a:srgbClr val="FF0000"/>
                </a:solidFill>
                <a:ea typeface="Cambria Math" panose="02040503050406030204" pitchFamily="18" charset="0"/>
              </a:rPr>
              <a:t>PARA is an effective and low-overhead solution to prevent disturbance errors</a:t>
            </a:r>
          </a:p>
          <a:p>
            <a:endParaRPr lang="en-US" dirty="0">
              <a:sym typeface="Wingdings" panose="05000000000000000000" pitchFamily="2" charset="2"/>
            </a:endParaRPr>
          </a:p>
          <a:p>
            <a:endParaRPr lang="en-US" dirty="0"/>
          </a:p>
        </p:txBody>
      </p:sp>
      <p:sp>
        <p:nvSpPr>
          <p:cNvPr id="5" name="Slide Number Placeholder 4">
            <a:extLst>
              <a:ext uri="{FF2B5EF4-FFF2-40B4-BE49-F238E27FC236}">
                <a16:creationId xmlns:a16="http://schemas.microsoft.com/office/drawing/2014/main" id="{9E87A2B9-7863-5548-93E0-DB95407D8C3E}"/>
              </a:ext>
            </a:extLst>
          </p:cNvPr>
          <p:cNvSpPr>
            <a:spLocks noGrp="1"/>
          </p:cNvSpPr>
          <p:nvPr>
            <p:ph type="sldNum" sz="quarter" idx="12"/>
          </p:nvPr>
        </p:nvSpPr>
        <p:spPr/>
        <p:txBody>
          <a:bodyPr/>
          <a:lstStyle/>
          <a:p>
            <a:fld id="{5E6A3C3A-A029-4573-BC04-5DA27903A743}" type="slidenum">
              <a:rPr lang="en-US" smtClean="0"/>
              <a:t>109</a:t>
            </a:fld>
            <a:endParaRPr lang="en-US"/>
          </a:p>
        </p:txBody>
      </p:sp>
    </p:spTree>
    <p:extLst>
      <p:ext uri="{BB962C8B-B14F-4D97-AF65-F5344CB8AC3E}">
        <p14:creationId xmlns:p14="http://schemas.microsoft.com/office/powerpoint/2010/main" val="3479009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AF91F5DA-3412-7B4E-8368-2BDDCFC226F3}"/>
              </a:ext>
            </a:extLst>
          </p:cNvPr>
          <p:cNvSpPr>
            <a:spLocks noGrp="1" noChangeArrowheads="1"/>
          </p:cNvSpPr>
          <p:nvPr>
            <p:ph type="title"/>
          </p:nvPr>
        </p:nvSpPr>
        <p:spPr>
          <a:ln/>
        </p:spPr>
        <p:txBody>
          <a:bodyPr/>
          <a:lstStyle/>
          <a:p>
            <a:pPr>
              <a:tabLst>
                <a:tab pos="0" algn="l"/>
                <a:tab pos="341411" algn="l"/>
                <a:tab pos="683752" algn="l"/>
                <a:tab pos="1026094" algn="l"/>
                <a:tab pos="1368435" algn="l"/>
                <a:tab pos="1710776" algn="l"/>
                <a:tab pos="2053117" algn="l"/>
                <a:tab pos="2395458" algn="l"/>
                <a:tab pos="2737800" algn="l"/>
                <a:tab pos="3081071" algn="l"/>
                <a:tab pos="3422482" algn="l"/>
                <a:tab pos="3764823" algn="l"/>
                <a:tab pos="4107164" algn="l"/>
                <a:tab pos="4449506" algn="l"/>
                <a:tab pos="4791847" algn="l"/>
                <a:tab pos="5134188" algn="l"/>
                <a:tab pos="5476529" algn="l"/>
                <a:tab pos="5818870" algn="l"/>
                <a:tab pos="6162142" algn="l"/>
                <a:tab pos="6363081" algn="l"/>
              </a:tabLst>
            </a:pPr>
            <a:r>
              <a:rPr lang="en-US" altLang="en-US"/>
              <a:t>Constraint solver</a:t>
            </a:r>
          </a:p>
        </p:txBody>
      </p:sp>
      <p:sp>
        <p:nvSpPr>
          <p:cNvPr id="2" name="Content Placeholder 1">
            <a:extLst>
              <a:ext uri="{FF2B5EF4-FFF2-40B4-BE49-F238E27FC236}">
                <a16:creationId xmlns:a16="http://schemas.microsoft.com/office/drawing/2014/main" id="{B5248CC1-6E74-DD42-BEB9-ACD14EC697E1}"/>
              </a:ext>
            </a:extLst>
          </p:cNvPr>
          <p:cNvSpPr>
            <a:spLocks noGrp="1"/>
          </p:cNvSpPr>
          <p:nvPr>
            <p:ph idx="1"/>
          </p:nvPr>
        </p:nvSpPr>
        <p:spPr/>
        <p:txBody>
          <a:bodyPr/>
          <a:lstStyle/>
          <a:p>
            <a:endParaRPr lang="en-US"/>
          </a:p>
        </p:txBody>
      </p:sp>
      <p:sp>
        <p:nvSpPr>
          <p:cNvPr id="12290" name="AutoShape 2">
            <a:extLst>
              <a:ext uri="{FF2B5EF4-FFF2-40B4-BE49-F238E27FC236}">
                <a16:creationId xmlns:a16="http://schemas.microsoft.com/office/drawing/2014/main" id="{C9DDB06E-04C8-7B4F-8DCC-1DD459749467}"/>
              </a:ext>
            </a:extLst>
          </p:cNvPr>
          <p:cNvSpPr>
            <a:spLocks noChangeArrowheads="1"/>
          </p:cNvSpPr>
          <p:nvPr/>
        </p:nvSpPr>
        <p:spPr bwMode="auto">
          <a:xfrm>
            <a:off x="3895973" y="1641098"/>
            <a:ext cx="1801579" cy="3795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9747" tIns="29747" rIns="29747" bIns="29747" anchor="ctr"/>
          <a:lstStyle>
            <a:lvl1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1pPr>
            <a:lvl2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2pPr>
            <a:lvl3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3pPr>
            <a:lvl4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4pPr>
            <a:lvl5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5pPr>
            <a:lvl6pPr marL="25146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6pPr>
            <a:lvl7pPr marL="29718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7pPr>
            <a:lvl8pPr marL="34290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8pPr>
            <a:lvl9pPr marL="38862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9pPr>
          </a:lstStyle>
          <a:p>
            <a:pPr algn="l">
              <a:buClrTx/>
              <a:buFontTx/>
              <a:buNone/>
            </a:pPr>
            <a:r>
              <a:rPr lang="en-US" altLang="en-US" sz="2110" b="1" dirty="0"/>
              <a:t>2 * s == 12</a:t>
            </a:r>
          </a:p>
        </p:txBody>
      </p:sp>
      <p:grpSp>
        <p:nvGrpSpPr>
          <p:cNvPr id="12291" name="Group 3">
            <a:extLst>
              <a:ext uri="{FF2B5EF4-FFF2-40B4-BE49-F238E27FC236}">
                <a16:creationId xmlns:a16="http://schemas.microsoft.com/office/drawing/2014/main" id="{18876BEA-A021-804E-8327-3B8F535898D0}"/>
              </a:ext>
            </a:extLst>
          </p:cNvPr>
          <p:cNvGrpSpPr>
            <a:grpSpLocks/>
          </p:cNvGrpSpPr>
          <p:nvPr/>
        </p:nvGrpSpPr>
        <p:grpSpPr bwMode="auto">
          <a:xfrm>
            <a:off x="3767733" y="2480252"/>
            <a:ext cx="1658773" cy="1221520"/>
            <a:chOff x="3231" y="2666"/>
            <a:chExt cx="1783" cy="1313"/>
          </a:xfrm>
        </p:grpSpPr>
        <p:sp>
          <p:nvSpPr>
            <p:cNvPr id="12292" name="Line 4">
              <a:extLst>
                <a:ext uri="{FF2B5EF4-FFF2-40B4-BE49-F238E27FC236}">
                  <a16:creationId xmlns:a16="http://schemas.microsoft.com/office/drawing/2014/main" id="{48AF53C7-472E-234C-9522-E6255200AE20}"/>
                </a:ext>
              </a:extLst>
            </p:cNvPr>
            <p:cNvSpPr>
              <a:spLocks noChangeShapeType="1"/>
            </p:cNvSpPr>
            <p:nvPr/>
          </p:nvSpPr>
          <p:spPr bwMode="auto">
            <a:xfrm flipH="1">
              <a:off x="3737" y="2666"/>
              <a:ext cx="476" cy="896"/>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5"/>
            </a:p>
          </p:txBody>
        </p:sp>
        <p:sp>
          <p:nvSpPr>
            <p:cNvPr id="12293" name="Line 5">
              <a:extLst>
                <a:ext uri="{FF2B5EF4-FFF2-40B4-BE49-F238E27FC236}">
                  <a16:creationId xmlns:a16="http://schemas.microsoft.com/office/drawing/2014/main" id="{9605D28E-4FD0-7B42-BF1F-C67566033170}"/>
                </a:ext>
              </a:extLst>
            </p:cNvPr>
            <p:cNvSpPr>
              <a:spLocks noChangeShapeType="1"/>
            </p:cNvSpPr>
            <p:nvPr/>
          </p:nvSpPr>
          <p:spPr bwMode="auto">
            <a:xfrm>
              <a:off x="4227" y="2679"/>
              <a:ext cx="532" cy="871"/>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5"/>
            </a:p>
          </p:txBody>
        </p:sp>
        <p:sp>
          <p:nvSpPr>
            <p:cNvPr id="12294" name="AutoShape 6">
              <a:extLst>
                <a:ext uri="{FF2B5EF4-FFF2-40B4-BE49-F238E27FC236}">
                  <a16:creationId xmlns:a16="http://schemas.microsoft.com/office/drawing/2014/main" id="{DAFD7258-A4B5-CA40-B174-5CAD1F6BAD06}"/>
                </a:ext>
              </a:extLst>
            </p:cNvPr>
            <p:cNvSpPr>
              <a:spLocks noChangeArrowheads="1"/>
            </p:cNvSpPr>
            <p:nvPr/>
          </p:nvSpPr>
          <p:spPr bwMode="auto">
            <a:xfrm>
              <a:off x="3231" y="3572"/>
              <a:ext cx="663" cy="4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9747" tIns="29747" rIns="29747" bIns="29747" anchor="ctr"/>
            <a:lstStyle>
              <a:lvl1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1pPr>
              <a:lvl2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2pPr>
              <a:lvl3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3pPr>
              <a:lvl4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4pPr>
              <a:lvl5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5pPr>
              <a:lvl6pPr marL="25146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6pPr>
              <a:lvl7pPr marL="29718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7pPr>
              <a:lvl8pPr marL="34290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8pPr>
              <a:lvl9pPr marL="38862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9pPr>
            </a:lstStyle>
            <a:p>
              <a:pPr algn="l">
                <a:buClrTx/>
                <a:buFontTx/>
                <a:buNone/>
              </a:pPr>
              <a:r>
                <a:rPr lang="en-US" altLang="en-US" sz="2110" b="1"/>
                <a:t>2 * s</a:t>
              </a:r>
            </a:p>
          </p:txBody>
        </p:sp>
        <p:sp>
          <p:nvSpPr>
            <p:cNvPr id="12295" name="AutoShape 7">
              <a:extLst>
                <a:ext uri="{FF2B5EF4-FFF2-40B4-BE49-F238E27FC236}">
                  <a16:creationId xmlns:a16="http://schemas.microsoft.com/office/drawing/2014/main" id="{A5A295B3-1CF7-7841-98FB-71B3B3AF5877}"/>
                </a:ext>
              </a:extLst>
            </p:cNvPr>
            <p:cNvSpPr>
              <a:spLocks noChangeArrowheads="1"/>
            </p:cNvSpPr>
            <p:nvPr/>
          </p:nvSpPr>
          <p:spPr bwMode="auto">
            <a:xfrm>
              <a:off x="4623" y="3572"/>
              <a:ext cx="391" cy="4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9747" tIns="29747" rIns="29747" bIns="29747" anchor="ctr"/>
            <a:lstStyle>
              <a:lvl1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1pPr>
              <a:lvl2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2pPr>
              <a:lvl3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3pPr>
              <a:lvl4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4pPr>
              <a:lvl5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5pPr>
              <a:lvl6pPr marL="25146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6pPr>
              <a:lvl7pPr marL="29718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7pPr>
              <a:lvl8pPr marL="34290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8pPr>
              <a:lvl9pPr marL="38862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9pPr>
            </a:lstStyle>
            <a:p>
              <a:pPr algn="l">
                <a:buClrTx/>
                <a:buFontTx/>
                <a:buNone/>
              </a:pPr>
              <a:r>
                <a:rPr lang="en-US" altLang="en-US" sz="2110" b="1"/>
                <a:t>12</a:t>
              </a:r>
            </a:p>
          </p:txBody>
        </p:sp>
      </p:grpSp>
      <p:grpSp>
        <p:nvGrpSpPr>
          <p:cNvPr id="12296" name="Group 8">
            <a:extLst>
              <a:ext uri="{FF2B5EF4-FFF2-40B4-BE49-F238E27FC236}">
                <a16:creationId xmlns:a16="http://schemas.microsoft.com/office/drawing/2014/main" id="{3399919C-1DC6-9C40-90E4-F1E24E3EF55E}"/>
              </a:ext>
            </a:extLst>
          </p:cNvPr>
          <p:cNvGrpSpPr>
            <a:grpSpLocks/>
          </p:cNvGrpSpPr>
          <p:nvPr/>
        </p:nvGrpSpPr>
        <p:grpSpPr bwMode="auto">
          <a:xfrm>
            <a:off x="1408423" y="3992035"/>
            <a:ext cx="6318782" cy="1411306"/>
            <a:chOff x="695" y="4291"/>
            <a:chExt cx="6792" cy="1517"/>
          </a:xfrm>
        </p:grpSpPr>
        <p:sp>
          <p:nvSpPr>
            <p:cNvPr id="12297" name="Line 9">
              <a:extLst>
                <a:ext uri="{FF2B5EF4-FFF2-40B4-BE49-F238E27FC236}">
                  <a16:creationId xmlns:a16="http://schemas.microsoft.com/office/drawing/2014/main" id="{C0F54682-0DA0-7543-94CE-C7F128EC4AAC}"/>
                </a:ext>
              </a:extLst>
            </p:cNvPr>
            <p:cNvSpPr>
              <a:spLocks noChangeShapeType="1"/>
            </p:cNvSpPr>
            <p:nvPr/>
          </p:nvSpPr>
          <p:spPr bwMode="auto">
            <a:xfrm>
              <a:off x="5323" y="4306"/>
              <a:ext cx="1074" cy="873"/>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5"/>
            </a:p>
          </p:txBody>
        </p:sp>
        <p:sp>
          <p:nvSpPr>
            <p:cNvPr id="12298" name="AutoShape 10">
              <a:extLst>
                <a:ext uri="{FF2B5EF4-FFF2-40B4-BE49-F238E27FC236}">
                  <a16:creationId xmlns:a16="http://schemas.microsoft.com/office/drawing/2014/main" id="{6D052301-BF7D-7C4C-997D-7CFD88836FD5}"/>
                </a:ext>
              </a:extLst>
            </p:cNvPr>
            <p:cNvSpPr>
              <a:spLocks noChangeArrowheads="1"/>
            </p:cNvSpPr>
            <p:nvPr/>
          </p:nvSpPr>
          <p:spPr bwMode="auto">
            <a:xfrm>
              <a:off x="6135" y="5401"/>
              <a:ext cx="1352" cy="4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9747" tIns="29747" rIns="29747" bIns="29747" anchor="ctr"/>
            <a:lstStyle>
              <a:lvl1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1pPr>
              <a:lvl2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2pPr>
              <a:lvl3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3pPr>
              <a:lvl4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4pPr>
              <a:lvl5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5pPr>
              <a:lvl6pPr marL="25146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6pPr>
              <a:lvl7pPr marL="29718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7pPr>
              <a:lvl8pPr marL="34290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8pPr>
              <a:lvl9pPr marL="38862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9pPr>
            </a:lstStyle>
            <a:p>
              <a:pPr algn="l">
                <a:buClrTx/>
                <a:buFontTx/>
                <a:buNone/>
              </a:pPr>
              <a:r>
                <a:rPr lang="en-US" altLang="en-US" sz="2110"/>
                <a:t>00001100</a:t>
              </a:r>
            </a:p>
          </p:txBody>
        </p:sp>
        <p:sp>
          <p:nvSpPr>
            <p:cNvPr id="12299" name="AutoShape 11">
              <a:extLst>
                <a:ext uri="{FF2B5EF4-FFF2-40B4-BE49-F238E27FC236}">
                  <a16:creationId xmlns:a16="http://schemas.microsoft.com/office/drawing/2014/main" id="{CF874E33-95CE-5645-9AB4-649FFD92CC49}"/>
                </a:ext>
              </a:extLst>
            </p:cNvPr>
            <p:cNvSpPr>
              <a:spLocks noChangeArrowheads="1"/>
            </p:cNvSpPr>
            <p:nvPr/>
          </p:nvSpPr>
          <p:spPr bwMode="auto">
            <a:xfrm>
              <a:off x="695" y="5401"/>
              <a:ext cx="1352" cy="4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9747" tIns="29747" rIns="29747" bIns="29747" anchor="ctr"/>
            <a:lstStyle>
              <a:lvl1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1pPr>
              <a:lvl2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2pPr>
              <a:lvl3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3pPr>
              <a:lvl4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4pPr>
              <a:lvl5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5pPr>
              <a:lvl6pPr marL="25146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6pPr>
              <a:lvl7pPr marL="29718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7pPr>
              <a:lvl8pPr marL="34290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8pPr>
              <a:lvl9pPr marL="38862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9pPr>
            </a:lstStyle>
            <a:p>
              <a:pPr algn="l">
                <a:buClrTx/>
                <a:buFontTx/>
                <a:buNone/>
              </a:pPr>
              <a:r>
                <a:rPr lang="en-US" altLang="en-US" sz="2110"/>
                <a:t>00000010</a:t>
              </a:r>
            </a:p>
          </p:txBody>
        </p:sp>
        <p:sp>
          <p:nvSpPr>
            <p:cNvPr id="12300" name="Line 12">
              <a:extLst>
                <a:ext uri="{FF2B5EF4-FFF2-40B4-BE49-F238E27FC236}">
                  <a16:creationId xmlns:a16="http://schemas.microsoft.com/office/drawing/2014/main" id="{7F8764A2-6F04-9049-8568-5CCABDE9F95C}"/>
                </a:ext>
              </a:extLst>
            </p:cNvPr>
            <p:cNvSpPr>
              <a:spLocks noChangeShapeType="1"/>
            </p:cNvSpPr>
            <p:nvPr/>
          </p:nvSpPr>
          <p:spPr bwMode="auto">
            <a:xfrm flipH="1">
              <a:off x="1711" y="4293"/>
              <a:ext cx="1478" cy="899"/>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5"/>
            </a:p>
          </p:txBody>
        </p:sp>
        <p:sp>
          <p:nvSpPr>
            <p:cNvPr id="12301" name="Line 13">
              <a:extLst>
                <a:ext uri="{FF2B5EF4-FFF2-40B4-BE49-F238E27FC236}">
                  <a16:creationId xmlns:a16="http://schemas.microsoft.com/office/drawing/2014/main" id="{43B840F3-0638-5549-B894-CA844ABEF460}"/>
                </a:ext>
              </a:extLst>
            </p:cNvPr>
            <p:cNvSpPr>
              <a:spLocks noChangeShapeType="1"/>
            </p:cNvSpPr>
            <p:nvPr/>
          </p:nvSpPr>
          <p:spPr bwMode="auto">
            <a:xfrm>
              <a:off x="3776" y="4291"/>
              <a:ext cx="51" cy="896"/>
            </a:xfrm>
            <a:prstGeom prst="line">
              <a:avLst/>
            </a:prstGeom>
            <a:noFill/>
            <a:ln w="255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5"/>
            </a:p>
          </p:txBody>
        </p:sp>
        <p:sp>
          <p:nvSpPr>
            <p:cNvPr id="12302" name="AutoShape 14">
              <a:extLst>
                <a:ext uri="{FF2B5EF4-FFF2-40B4-BE49-F238E27FC236}">
                  <a16:creationId xmlns:a16="http://schemas.microsoft.com/office/drawing/2014/main" id="{E336B26E-1EC7-D048-98F5-7B716D7A17D5}"/>
                </a:ext>
              </a:extLst>
            </p:cNvPr>
            <p:cNvSpPr>
              <a:spLocks noChangeArrowheads="1"/>
            </p:cNvSpPr>
            <p:nvPr/>
          </p:nvSpPr>
          <p:spPr bwMode="auto">
            <a:xfrm>
              <a:off x="3083" y="5401"/>
              <a:ext cx="2077" cy="4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9747" tIns="29747" rIns="29747" bIns="29747" anchor="ctr"/>
            <a:lstStyle>
              <a:lvl1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1pPr>
              <a:lvl2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2pPr>
              <a:lvl3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3pPr>
              <a:lvl4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4pPr>
              <a:lvl5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5pPr>
              <a:lvl6pPr marL="25146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6pPr>
              <a:lvl7pPr marL="29718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7pPr>
              <a:lvl8pPr marL="34290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8pPr>
              <a:lvl9pPr marL="38862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9pPr>
            </a:lstStyle>
            <a:p>
              <a:pPr algn="l">
                <a:buClrTx/>
                <a:buFontTx/>
                <a:buNone/>
              </a:pPr>
              <a:r>
                <a:rPr lang="en-US" altLang="en-US" sz="2110"/>
                <a:t>s</a:t>
              </a:r>
              <a:r>
                <a:rPr lang="en-US" altLang="en-US" sz="2110" baseline="-6000"/>
                <a:t>0</a:t>
              </a:r>
              <a:r>
                <a:rPr lang="en-US" altLang="en-US" sz="2110"/>
                <a:t>s</a:t>
              </a:r>
              <a:r>
                <a:rPr lang="en-US" altLang="en-US" sz="2110" baseline="-6000"/>
                <a:t>1</a:t>
              </a:r>
              <a:r>
                <a:rPr lang="en-US" altLang="en-US" sz="2110"/>
                <a:t>s</a:t>
              </a:r>
              <a:r>
                <a:rPr lang="en-US" altLang="en-US" sz="2110" baseline="-6000"/>
                <a:t>2</a:t>
              </a:r>
              <a:r>
                <a:rPr lang="en-US" altLang="en-US" sz="2110"/>
                <a:t>s</a:t>
              </a:r>
              <a:r>
                <a:rPr lang="en-US" altLang="en-US" sz="2110" baseline="-6000"/>
                <a:t>3</a:t>
              </a:r>
              <a:r>
                <a:rPr lang="en-US" altLang="en-US" sz="2110"/>
                <a:t>s</a:t>
              </a:r>
              <a:r>
                <a:rPr lang="en-US" altLang="en-US" sz="2110" baseline="-6000"/>
                <a:t>4</a:t>
              </a:r>
              <a:r>
                <a:rPr lang="en-US" altLang="en-US" sz="2110"/>
                <a:t>s</a:t>
              </a:r>
              <a:r>
                <a:rPr lang="en-US" altLang="en-US" sz="2110" baseline="-6000"/>
                <a:t>5</a:t>
              </a:r>
              <a:r>
                <a:rPr lang="en-US" altLang="en-US" sz="2110"/>
                <a:t>s</a:t>
              </a:r>
              <a:r>
                <a:rPr lang="en-US" altLang="en-US" sz="2110" baseline="-6000"/>
                <a:t>6</a:t>
              </a:r>
              <a:r>
                <a:rPr lang="en-US" altLang="en-US" sz="2110"/>
                <a:t>s</a:t>
              </a:r>
              <a:r>
                <a:rPr lang="en-US" altLang="en-US" sz="2110" baseline="-6000"/>
                <a:t>7</a:t>
              </a:r>
            </a:p>
          </p:txBody>
        </p:sp>
      </p:grpSp>
      <p:grpSp>
        <p:nvGrpSpPr>
          <p:cNvPr id="12303" name="Group 15">
            <a:extLst>
              <a:ext uri="{FF2B5EF4-FFF2-40B4-BE49-F238E27FC236}">
                <a16:creationId xmlns:a16="http://schemas.microsoft.com/office/drawing/2014/main" id="{D44D94A1-8E9B-CE49-99D2-86EC722C8336}"/>
              </a:ext>
            </a:extLst>
          </p:cNvPr>
          <p:cNvGrpSpPr>
            <a:grpSpLocks/>
          </p:cNvGrpSpPr>
          <p:nvPr/>
        </p:nvGrpSpPr>
        <p:grpSpPr bwMode="auto">
          <a:xfrm>
            <a:off x="3049520" y="3625485"/>
            <a:ext cx="3516637" cy="378643"/>
            <a:chOff x="2459" y="3897"/>
            <a:chExt cx="3780" cy="407"/>
          </a:xfrm>
        </p:grpSpPr>
        <p:sp>
          <p:nvSpPr>
            <p:cNvPr id="12304" name="AutoShape 16">
              <a:extLst>
                <a:ext uri="{FF2B5EF4-FFF2-40B4-BE49-F238E27FC236}">
                  <a16:creationId xmlns:a16="http://schemas.microsoft.com/office/drawing/2014/main" id="{E25C9A4C-4D0A-5248-A41B-0F34FEBA9569}"/>
                </a:ext>
              </a:extLst>
            </p:cNvPr>
            <p:cNvSpPr>
              <a:spLocks noChangeArrowheads="1"/>
            </p:cNvSpPr>
            <p:nvPr/>
          </p:nvSpPr>
          <p:spPr bwMode="auto">
            <a:xfrm>
              <a:off x="2459" y="3897"/>
              <a:ext cx="1987" cy="4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9747" tIns="29747" rIns="29747" bIns="29747" anchor="ctr"/>
            <a:lstStyle>
              <a:lvl1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1pPr>
              <a:lvl2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2pPr>
              <a:lvl3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3pPr>
              <a:lvl4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4pPr>
              <a:lvl5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5pPr>
              <a:lvl6pPr marL="25146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6pPr>
              <a:lvl7pPr marL="29718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7pPr>
              <a:lvl8pPr marL="34290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8pPr>
              <a:lvl9pPr marL="38862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9pPr>
            </a:lstStyle>
            <a:p>
              <a:pPr algn="l">
                <a:buClrTx/>
                <a:buFontTx/>
                <a:buNone/>
              </a:pPr>
              <a:r>
                <a:rPr lang="en-US" altLang="en-US" sz="2110">
                  <a:solidFill>
                    <a:srgbClr val="C82506"/>
                  </a:solidFill>
                </a:rPr>
                <a:t>s</a:t>
              </a:r>
              <a:r>
                <a:rPr lang="en-US" altLang="en-US" sz="2110" baseline="-6000">
                  <a:solidFill>
                    <a:srgbClr val="C82506"/>
                  </a:solidFill>
                </a:rPr>
                <a:t>1</a:t>
              </a:r>
              <a:r>
                <a:rPr lang="en-US" altLang="en-US" sz="2110">
                  <a:solidFill>
                    <a:srgbClr val="C82506"/>
                  </a:solidFill>
                </a:rPr>
                <a:t>s</a:t>
              </a:r>
              <a:r>
                <a:rPr lang="en-US" altLang="en-US" sz="2110" baseline="-6000">
                  <a:solidFill>
                    <a:srgbClr val="C82506"/>
                  </a:solidFill>
                </a:rPr>
                <a:t>2</a:t>
              </a:r>
              <a:r>
                <a:rPr lang="en-US" altLang="en-US" sz="2110">
                  <a:solidFill>
                    <a:srgbClr val="C82506"/>
                  </a:solidFill>
                </a:rPr>
                <a:t>s</a:t>
              </a:r>
              <a:r>
                <a:rPr lang="en-US" altLang="en-US" sz="2110" baseline="-6000">
                  <a:solidFill>
                    <a:srgbClr val="C82506"/>
                  </a:solidFill>
                </a:rPr>
                <a:t>3</a:t>
              </a:r>
              <a:r>
                <a:rPr lang="en-US" altLang="en-US" sz="2110">
                  <a:solidFill>
                    <a:srgbClr val="C82506"/>
                  </a:solidFill>
                </a:rPr>
                <a:t>s</a:t>
              </a:r>
              <a:r>
                <a:rPr lang="en-US" altLang="en-US" sz="2110" baseline="-6000">
                  <a:solidFill>
                    <a:srgbClr val="C82506"/>
                  </a:solidFill>
                </a:rPr>
                <a:t>4</a:t>
              </a:r>
              <a:r>
                <a:rPr lang="en-US" altLang="en-US" sz="2110">
                  <a:solidFill>
                    <a:srgbClr val="C82506"/>
                  </a:solidFill>
                </a:rPr>
                <a:t>s</a:t>
              </a:r>
              <a:r>
                <a:rPr lang="en-US" altLang="en-US" sz="2110" baseline="-6000">
                  <a:solidFill>
                    <a:srgbClr val="C82506"/>
                  </a:solidFill>
                </a:rPr>
                <a:t>5</a:t>
              </a:r>
              <a:r>
                <a:rPr lang="en-US" altLang="en-US" sz="2110">
                  <a:solidFill>
                    <a:srgbClr val="C82506"/>
                  </a:solidFill>
                </a:rPr>
                <a:t>s</a:t>
              </a:r>
              <a:r>
                <a:rPr lang="en-US" altLang="en-US" sz="2110" baseline="-6000">
                  <a:solidFill>
                    <a:srgbClr val="C82506"/>
                  </a:solidFill>
                </a:rPr>
                <a:t>6</a:t>
              </a:r>
              <a:r>
                <a:rPr lang="en-US" altLang="en-US" sz="2110">
                  <a:solidFill>
                    <a:srgbClr val="C82506"/>
                  </a:solidFill>
                </a:rPr>
                <a:t>s</a:t>
              </a:r>
              <a:r>
                <a:rPr lang="en-US" altLang="en-US" sz="2110" baseline="-6000">
                  <a:solidFill>
                    <a:srgbClr val="C82506"/>
                  </a:solidFill>
                </a:rPr>
                <a:t>7</a:t>
              </a:r>
              <a:r>
                <a:rPr lang="en-US" altLang="en-US" sz="2110">
                  <a:solidFill>
                    <a:srgbClr val="C82506"/>
                  </a:solidFill>
                </a:rPr>
                <a:t>0</a:t>
              </a:r>
            </a:p>
          </p:txBody>
        </p:sp>
        <p:sp>
          <p:nvSpPr>
            <p:cNvPr id="12305" name="AutoShape 17">
              <a:extLst>
                <a:ext uri="{FF2B5EF4-FFF2-40B4-BE49-F238E27FC236}">
                  <a16:creationId xmlns:a16="http://schemas.microsoft.com/office/drawing/2014/main" id="{FAC1C2F8-CB39-F94D-B715-25740EE4EBFE}"/>
                </a:ext>
              </a:extLst>
            </p:cNvPr>
            <p:cNvSpPr>
              <a:spLocks noChangeArrowheads="1"/>
            </p:cNvSpPr>
            <p:nvPr/>
          </p:nvSpPr>
          <p:spPr bwMode="auto">
            <a:xfrm>
              <a:off x="4887" y="3897"/>
              <a:ext cx="1352" cy="4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9747" tIns="29747" rIns="29747" bIns="29747" anchor="ctr"/>
            <a:lstStyle>
              <a:lvl1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1pPr>
              <a:lvl2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2pPr>
              <a:lvl3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3pPr>
              <a:lvl4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4pPr>
              <a:lvl5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5pPr>
              <a:lvl6pPr marL="25146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6pPr>
              <a:lvl7pPr marL="29718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7pPr>
              <a:lvl8pPr marL="34290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8pPr>
              <a:lvl9pPr marL="38862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9pPr>
            </a:lstStyle>
            <a:p>
              <a:pPr algn="l">
                <a:buClrTx/>
                <a:buFontTx/>
                <a:buNone/>
              </a:pPr>
              <a:r>
                <a:rPr lang="en-US" altLang="en-US" sz="2110">
                  <a:solidFill>
                    <a:srgbClr val="C82506"/>
                  </a:solidFill>
                </a:rPr>
                <a:t>00001100</a:t>
              </a:r>
            </a:p>
          </p:txBody>
        </p:sp>
      </p:grpSp>
      <p:sp>
        <p:nvSpPr>
          <p:cNvPr id="12306" name="AutoShape 18">
            <a:extLst>
              <a:ext uri="{FF2B5EF4-FFF2-40B4-BE49-F238E27FC236}">
                <a16:creationId xmlns:a16="http://schemas.microsoft.com/office/drawing/2014/main" id="{6C0A55E1-A2D9-EC4B-929E-60082A7E1FDF}"/>
              </a:ext>
            </a:extLst>
          </p:cNvPr>
          <p:cNvSpPr>
            <a:spLocks noChangeArrowheads="1"/>
          </p:cNvSpPr>
          <p:nvPr/>
        </p:nvSpPr>
        <p:spPr bwMode="auto">
          <a:xfrm>
            <a:off x="1633562" y="2046721"/>
            <a:ext cx="5577311" cy="3851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9747" tIns="29747" rIns="29747" bIns="29747" anchor="ctr"/>
          <a:lstStyle>
            <a:lvl1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1pPr>
            <a:lvl2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2pPr>
            <a:lvl3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3pPr>
            <a:lvl4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4pPr>
            <a:lvl5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5pPr>
            <a:lvl6pPr marL="25146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6pPr>
            <a:lvl7pPr marL="29718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7pPr>
            <a:lvl8pPr marL="34290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8pPr>
            <a:lvl9pPr marL="38862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9pPr>
          </a:lstStyle>
          <a:p>
            <a:pPr algn="l">
              <a:buClrTx/>
              <a:buFontTx/>
              <a:buNone/>
            </a:pPr>
            <a:r>
              <a:rPr lang="en-US" altLang="en-US" sz="2110">
                <a:solidFill>
                  <a:srgbClr val="C82506"/>
                </a:solidFill>
              </a:rPr>
              <a:t>CNF: ¬s</a:t>
            </a:r>
            <a:r>
              <a:rPr lang="en-US" altLang="en-US" sz="2110" baseline="-6000">
                <a:solidFill>
                  <a:srgbClr val="C82506"/>
                </a:solidFill>
              </a:rPr>
              <a:t>1 </a:t>
            </a:r>
            <a:r>
              <a:rPr lang="en-US" altLang="en-US" sz="2110">
                <a:solidFill>
                  <a:srgbClr val="C82506"/>
                </a:solidFill>
              </a:rPr>
              <a:t>∧ ¬s</a:t>
            </a:r>
            <a:r>
              <a:rPr lang="en-US" altLang="en-US" sz="2110" baseline="-6000">
                <a:solidFill>
                  <a:srgbClr val="C82506"/>
                </a:solidFill>
              </a:rPr>
              <a:t>2 </a:t>
            </a:r>
            <a:r>
              <a:rPr lang="en-US" altLang="en-US" sz="2110">
                <a:solidFill>
                  <a:srgbClr val="C82506"/>
                </a:solidFill>
              </a:rPr>
              <a:t>∧ ¬s</a:t>
            </a:r>
            <a:r>
              <a:rPr lang="en-US" altLang="en-US" sz="2110" baseline="-6000">
                <a:solidFill>
                  <a:srgbClr val="C82506"/>
                </a:solidFill>
              </a:rPr>
              <a:t>3 </a:t>
            </a:r>
            <a:r>
              <a:rPr lang="en-US" altLang="en-US" sz="2110">
                <a:solidFill>
                  <a:srgbClr val="C82506"/>
                </a:solidFill>
              </a:rPr>
              <a:t>∧ ¬s</a:t>
            </a:r>
            <a:r>
              <a:rPr lang="en-US" altLang="en-US" sz="2110" baseline="-6000">
                <a:solidFill>
                  <a:srgbClr val="C82506"/>
                </a:solidFill>
              </a:rPr>
              <a:t>4 </a:t>
            </a:r>
            <a:r>
              <a:rPr lang="en-US" altLang="en-US" sz="2110">
                <a:solidFill>
                  <a:srgbClr val="C82506"/>
                </a:solidFill>
              </a:rPr>
              <a:t>∧ s</a:t>
            </a:r>
            <a:r>
              <a:rPr lang="en-US" altLang="en-US" sz="2110" baseline="-6000">
                <a:solidFill>
                  <a:srgbClr val="C82506"/>
                </a:solidFill>
              </a:rPr>
              <a:t>5 </a:t>
            </a:r>
            <a:r>
              <a:rPr lang="en-US" altLang="en-US" sz="2110">
                <a:solidFill>
                  <a:srgbClr val="C82506"/>
                </a:solidFill>
              </a:rPr>
              <a:t>∧ s</a:t>
            </a:r>
            <a:r>
              <a:rPr lang="en-US" altLang="en-US" sz="2110" baseline="-6000">
                <a:solidFill>
                  <a:srgbClr val="C82506"/>
                </a:solidFill>
              </a:rPr>
              <a:t>6 </a:t>
            </a:r>
            <a:r>
              <a:rPr lang="en-US" altLang="en-US" sz="2110">
                <a:solidFill>
                  <a:srgbClr val="C82506"/>
                </a:solidFill>
              </a:rPr>
              <a:t>∧ ¬s</a:t>
            </a:r>
            <a:r>
              <a:rPr lang="en-US" altLang="en-US" sz="2110" baseline="-6000">
                <a:solidFill>
                  <a:srgbClr val="C82506"/>
                </a:solidFill>
              </a:rPr>
              <a:t>7 </a:t>
            </a:r>
            <a:r>
              <a:rPr lang="en-US" altLang="en-US" sz="2110">
                <a:solidFill>
                  <a:srgbClr val="C82506"/>
                </a:solidFill>
              </a:rPr>
              <a:t>∧ ¬0</a:t>
            </a:r>
          </a:p>
        </p:txBody>
      </p:sp>
      <p:grpSp>
        <p:nvGrpSpPr>
          <p:cNvPr id="12307" name="Group 19">
            <a:extLst>
              <a:ext uri="{FF2B5EF4-FFF2-40B4-BE49-F238E27FC236}">
                <a16:creationId xmlns:a16="http://schemas.microsoft.com/office/drawing/2014/main" id="{BF18485E-4447-BF46-9C01-614CBB8951A2}"/>
              </a:ext>
            </a:extLst>
          </p:cNvPr>
          <p:cNvGrpSpPr>
            <a:grpSpLocks/>
          </p:cNvGrpSpPr>
          <p:nvPr/>
        </p:nvGrpSpPr>
        <p:grpSpPr bwMode="auto">
          <a:xfrm>
            <a:off x="5228346" y="2117425"/>
            <a:ext cx="2769584" cy="1562950"/>
            <a:chOff x="4801" y="2276"/>
            <a:chExt cx="2977" cy="1680"/>
          </a:xfrm>
        </p:grpSpPr>
        <p:sp>
          <p:nvSpPr>
            <p:cNvPr id="12308" name="AutoShape 20">
              <a:extLst>
                <a:ext uri="{FF2B5EF4-FFF2-40B4-BE49-F238E27FC236}">
                  <a16:creationId xmlns:a16="http://schemas.microsoft.com/office/drawing/2014/main" id="{71296BA8-4E41-304D-9AFA-F3D6E00C5840}"/>
                </a:ext>
              </a:extLst>
            </p:cNvPr>
            <p:cNvSpPr>
              <a:spLocks noChangeArrowheads="1"/>
            </p:cNvSpPr>
            <p:nvPr/>
          </p:nvSpPr>
          <p:spPr bwMode="auto">
            <a:xfrm>
              <a:off x="6023" y="2947"/>
              <a:ext cx="1754" cy="100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9747" tIns="29747" rIns="29747" bIns="29747" anchor="ctr"/>
            <a:lstStyle>
              <a:lvl1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1pPr>
              <a:lvl2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2pPr>
              <a:lvl3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3pPr>
              <a:lvl4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4pPr>
              <a:lvl5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5pPr>
              <a:lvl6pPr marL="25146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6pPr>
              <a:lvl7pPr marL="29718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7pPr>
              <a:lvl8pPr marL="34290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8pPr>
              <a:lvl9pPr marL="38862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9pPr>
            </a:lstStyle>
            <a:p>
              <a:pPr algn="l">
                <a:buClrTx/>
                <a:buFontTx/>
                <a:buNone/>
              </a:pPr>
              <a:r>
                <a:rPr lang="en-US" altLang="en-US" sz="2110" b="1">
                  <a:solidFill>
                    <a:srgbClr val="0365C0"/>
                  </a:solidFill>
                </a:rPr>
                <a:t>SAT solver:</a:t>
              </a:r>
              <a:br>
                <a:rPr lang="en-US" altLang="en-US" sz="2110" b="1">
                  <a:solidFill>
                    <a:srgbClr val="0365C0"/>
                  </a:solidFill>
                </a:rPr>
              </a:br>
              <a:r>
                <a:rPr lang="en-US" altLang="en-US" sz="996" b="1">
                  <a:solidFill>
                    <a:srgbClr val="0365C0"/>
                  </a:solidFill>
                </a:rPr>
                <a:t>satisfiable? -&gt; </a:t>
              </a:r>
              <a:r>
                <a:rPr lang="en-US" altLang="en-US" sz="996" b="1" i="1">
                  <a:solidFill>
                    <a:srgbClr val="0365C0"/>
                  </a:solidFill>
                </a:rPr>
                <a:t>assert</a:t>
              </a:r>
              <a:r>
                <a:rPr lang="en-US" altLang="en-US" sz="996" b="1">
                  <a:solidFill>
                    <a:srgbClr val="0365C0"/>
                  </a:solidFill>
                </a:rPr>
                <a:t>s</a:t>
              </a:r>
              <a:br>
                <a:rPr lang="en-US" altLang="en-US" sz="996" b="1">
                  <a:solidFill>
                    <a:srgbClr val="0365C0"/>
                  </a:solidFill>
                </a:rPr>
              </a:br>
              <a:r>
                <a:rPr lang="en-US" altLang="en-US" sz="996" b="1">
                  <a:solidFill>
                    <a:srgbClr val="0365C0"/>
                  </a:solidFill>
                </a:rPr>
                <a:t>instance -&gt; test generate</a:t>
              </a:r>
              <a:br>
                <a:rPr lang="en-US" altLang="en-US" sz="996" b="1">
                  <a:solidFill>
                    <a:srgbClr val="0365C0"/>
                  </a:solidFill>
                </a:rPr>
              </a:br>
              <a:endParaRPr lang="en-US" altLang="en-US" sz="996" b="1">
                <a:solidFill>
                  <a:srgbClr val="0365C0"/>
                </a:solidFill>
              </a:endParaRPr>
            </a:p>
          </p:txBody>
        </p:sp>
        <p:sp>
          <p:nvSpPr>
            <p:cNvPr id="12309" name="AutoShape 21">
              <a:extLst>
                <a:ext uri="{FF2B5EF4-FFF2-40B4-BE49-F238E27FC236}">
                  <a16:creationId xmlns:a16="http://schemas.microsoft.com/office/drawing/2014/main" id="{AA897360-766E-9B4D-BAE6-B541BEFDD119}"/>
                </a:ext>
              </a:extLst>
            </p:cNvPr>
            <p:cNvSpPr>
              <a:spLocks noChangeArrowheads="1"/>
            </p:cNvSpPr>
            <p:nvPr/>
          </p:nvSpPr>
          <p:spPr bwMode="auto">
            <a:xfrm rot="1560000">
              <a:off x="4961" y="2462"/>
              <a:ext cx="1088" cy="986"/>
            </a:xfrm>
            <a:prstGeom prst="rightArrow">
              <a:avLst>
                <a:gd name="adj1" fmla="val 34037"/>
                <a:gd name="adj2" fmla="val 75750"/>
              </a:avLst>
            </a:prstGeom>
            <a:noFill/>
            <a:ln w="25560">
              <a:solidFill>
                <a:srgbClr val="85888D"/>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5"/>
            </a:p>
          </p:txBody>
        </p:sp>
      </p:grpSp>
      <p:sp>
        <p:nvSpPr>
          <p:cNvPr id="3" name="Slide Number Placeholder 2">
            <a:extLst>
              <a:ext uri="{FF2B5EF4-FFF2-40B4-BE49-F238E27FC236}">
                <a16:creationId xmlns:a16="http://schemas.microsoft.com/office/drawing/2014/main" id="{C3CE0893-3B3C-4B48-88EB-474C59D8B4B6}"/>
              </a:ext>
            </a:extLst>
          </p:cNvPr>
          <p:cNvSpPr>
            <a:spLocks noGrp="1"/>
          </p:cNvSpPr>
          <p:nvPr>
            <p:ph type="sldNum" sz="quarter" idx="12"/>
          </p:nvPr>
        </p:nvSpPr>
        <p:spPr/>
        <p:txBody>
          <a:bodyPr/>
          <a:lstStyle/>
          <a:p>
            <a:fld id="{5E6A3C3A-A029-4573-BC04-5DA27903A743}" type="slidenum">
              <a:rPr lang="en-US" smtClean="0"/>
              <a:t>11</a:t>
            </a:fld>
            <a:endParaRPr lang="en-US"/>
          </a:p>
        </p:txBody>
      </p:sp>
    </p:spTree>
    <p:extLst>
      <p:ext uri="{BB962C8B-B14F-4D97-AF65-F5344CB8AC3E}">
        <p14:creationId xmlns:p14="http://schemas.microsoft.com/office/powerpoint/2010/main" val="289607283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22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229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230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1230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123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6D6FC4-F030-4F42-B105-49E210D4B88C}"/>
              </a:ext>
            </a:extLst>
          </p:cNvPr>
          <p:cNvSpPr>
            <a:spLocks noGrp="1"/>
          </p:cNvSpPr>
          <p:nvPr>
            <p:ph type="sldNum" sz="quarter" idx="12"/>
          </p:nvPr>
        </p:nvSpPr>
        <p:spPr/>
        <p:txBody>
          <a:bodyPr/>
          <a:lstStyle/>
          <a:p>
            <a:fld id="{5E6A3C3A-A029-4573-BC04-5DA27903A743}" type="slidenum">
              <a:rPr lang="en-US" smtClean="0"/>
              <a:t>110</a:t>
            </a:fld>
            <a:endParaRPr lang="en-US"/>
          </a:p>
        </p:txBody>
      </p:sp>
      <p:pic>
        <p:nvPicPr>
          <p:cNvPr id="3" name="Picture 2">
            <a:extLst>
              <a:ext uri="{FF2B5EF4-FFF2-40B4-BE49-F238E27FC236}">
                <a16:creationId xmlns:a16="http://schemas.microsoft.com/office/drawing/2014/main" id="{4B503583-4482-AF4C-9D0E-D659E538950B}"/>
              </a:ext>
            </a:extLst>
          </p:cNvPr>
          <p:cNvPicPr>
            <a:picLocks noChangeAspect="1"/>
          </p:cNvPicPr>
          <p:nvPr/>
        </p:nvPicPr>
        <p:blipFill>
          <a:blip r:embed="rId2"/>
          <a:stretch>
            <a:fillRect/>
          </a:stretch>
        </p:blipFill>
        <p:spPr>
          <a:xfrm>
            <a:off x="1569146" y="1035302"/>
            <a:ext cx="5545638" cy="3578712"/>
          </a:xfrm>
          <a:prstGeom prst="rect">
            <a:avLst/>
          </a:prstGeom>
        </p:spPr>
      </p:pic>
    </p:spTree>
    <p:extLst>
      <p:ext uri="{BB962C8B-B14F-4D97-AF65-F5344CB8AC3E}">
        <p14:creationId xmlns:p14="http://schemas.microsoft.com/office/powerpoint/2010/main" val="352232989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9538" y="1091261"/>
            <a:ext cx="7302500" cy="1225021"/>
          </a:xfrm>
        </p:spPr>
        <p:txBody>
          <a:bodyPr>
            <a:noAutofit/>
          </a:bodyPr>
          <a:lstStyle/>
          <a:p>
            <a:r>
              <a:rPr lang="en-US" sz="2500" b="1" dirty="0">
                <a:latin typeface="Century Schoolbook" pitchFamily="18" charset="0"/>
              </a:rPr>
              <a:t>ANVIL: Software-Based Protection Against</a:t>
            </a:r>
            <a:br>
              <a:rPr lang="en-US" sz="2500" b="1" dirty="0">
                <a:latin typeface="Century Schoolbook" pitchFamily="18" charset="0"/>
              </a:rPr>
            </a:br>
            <a:r>
              <a:rPr lang="en-US" sz="2500" b="1" dirty="0">
                <a:latin typeface="Century Schoolbook" pitchFamily="18" charset="0"/>
              </a:rPr>
              <a:t>Next-Generation Rowhammer Attacks</a:t>
            </a:r>
          </a:p>
        </p:txBody>
      </p:sp>
      <p:sp>
        <p:nvSpPr>
          <p:cNvPr id="3" name="Subtitle 2"/>
          <p:cNvSpPr>
            <a:spLocks noGrp="1"/>
          </p:cNvSpPr>
          <p:nvPr>
            <p:ph type="subTitle" idx="1"/>
          </p:nvPr>
        </p:nvSpPr>
        <p:spPr>
          <a:xfrm>
            <a:off x="752594" y="2424869"/>
            <a:ext cx="7639993" cy="1460500"/>
          </a:xfrm>
        </p:spPr>
        <p:txBody>
          <a:bodyPr>
            <a:normAutofit fontScale="92500" lnSpcReduction="20000"/>
          </a:bodyPr>
          <a:lstStyle/>
          <a:p>
            <a:r>
              <a:rPr lang="en-US" sz="2000" dirty="0" err="1"/>
              <a:t>Zelalem</a:t>
            </a:r>
            <a:r>
              <a:rPr lang="en-US" sz="2000" dirty="0"/>
              <a:t> </a:t>
            </a:r>
            <a:r>
              <a:rPr lang="en-US" sz="2000" dirty="0" err="1"/>
              <a:t>Aweke</a:t>
            </a:r>
            <a:r>
              <a:rPr lang="en-US" sz="2000" dirty="0"/>
              <a:t>†</a:t>
            </a:r>
            <a:r>
              <a:rPr lang="en-US" sz="2000" dirty="0">
                <a:latin typeface="Century Schoolbook" pitchFamily="18" charset="0"/>
              </a:rPr>
              <a:t>, </a:t>
            </a:r>
            <a:r>
              <a:rPr lang="en-US" sz="2000" dirty="0" err="1"/>
              <a:t>Salessawi</a:t>
            </a:r>
            <a:r>
              <a:rPr lang="en-US" sz="2000" dirty="0"/>
              <a:t> </a:t>
            </a:r>
            <a:r>
              <a:rPr lang="en-US" sz="2000" dirty="0" err="1"/>
              <a:t>Yitbarek</a:t>
            </a:r>
            <a:r>
              <a:rPr lang="en-US" sz="2000" dirty="0"/>
              <a:t>†, </a:t>
            </a:r>
            <a:r>
              <a:rPr lang="en-US" sz="2000" dirty="0" err="1"/>
              <a:t>Rui</a:t>
            </a:r>
            <a:r>
              <a:rPr lang="en-US" sz="2000" dirty="0"/>
              <a:t> </a:t>
            </a:r>
            <a:r>
              <a:rPr lang="en-US" sz="2000" dirty="0" err="1"/>
              <a:t>Qiao</a:t>
            </a:r>
            <a:r>
              <a:rPr lang="en-US" sz="2000" dirty="0"/>
              <a:t>‡, </a:t>
            </a:r>
            <a:r>
              <a:rPr lang="en-US" sz="2000" dirty="0" err="1"/>
              <a:t>Reetuparna</a:t>
            </a:r>
            <a:r>
              <a:rPr lang="en-US" sz="2000" dirty="0"/>
              <a:t> Das†,       Matthew Hicks†, Yossi Oren∗, and Todd Austin† </a:t>
            </a:r>
            <a:r>
              <a:rPr lang="en-US" sz="2000" dirty="0">
                <a:latin typeface="Century Schoolbook" pitchFamily="18" charset="0"/>
              </a:rPr>
              <a:t> </a:t>
            </a:r>
          </a:p>
          <a:p>
            <a:endParaRPr lang="en-US" sz="2000" dirty="0">
              <a:latin typeface="Century Schoolbook" pitchFamily="18" charset="0"/>
            </a:endParaRPr>
          </a:p>
          <a:p>
            <a:r>
              <a:rPr lang="en-US" sz="1750" dirty="0"/>
              <a:t>† University of Michigan ‡ Stony Brook University ∗ Ben-Gurion University of the Negev </a:t>
            </a:r>
            <a:endParaRPr lang="en-US" sz="1750" dirty="0">
              <a:latin typeface="Century Schoolbook" pitchFamily="18" charset="0"/>
            </a:endParaRPr>
          </a:p>
        </p:txBody>
      </p:sp>
      <p:cxnSp>
        <p:nvCxnSpPr>
          <p:cNvPr id="13" name="Straight Connector 12"/>
          <p:cNvCxnSpPr/>
          <p:nvPr/>
        </p:nvCxnSpPr>
        <p:spPr>
          <a:xfrm>
            <a:off x="920750" y="789636"/>
            <a:ext cx="731043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a:off x="1000125" y="4726636"/>
            <a:ext cx="7310438" cy="0"/>
          </a:xfrm>
          <a:prstGeom prst="line">
            <a:avLst/>
          </a:prstGeom>
        </p:spPr>
        <p:style>
          <a:lnRef idx="3">
            <a:schemeClr val="accent2"/>
          </a:lnRef>
          <a:fillRef idx="0">
            <a:schemeClr val="accent2"/>
          </a:fillRef>
          <a:effectRef idx="2">
            <a:schemeClr val="accent2"/>
          </a:effectRef>
          <a:fontRef idx="minor">
            <a:schemeClr val="tx1"/>
          </a:fontRef>
        </p:style>
      </p:cxnSp>
      <p:sp>
        <p:nvSpPr>
          <p:cNvPr id="17" name="TextBox 16"/>
          <p:cNvSpPr txBox="1"/>
          <p:nvPr/>
        </p:nvSpPr>
        <p:spPr>
          <a:xfrm>
            <a:off x="5636712" y="4842371"/>
            <a:ext cx="2673851" cy="553998"/>
          </a:xfrm>
          <a:prstGeom prst="rect">
            <a:avLst/>
          </a:prstGeom>
          <a:noFill/>
        </p:spPr>
        <p:txBody>
          <a:bodyPr wrap="square" rtlCol="0">
            <a:spAutoFit/>
          </a:bodyPr>
          <a:lstStyle/>
          <a:p>
            <a:pPr algn="ctr"/>
            <a:r>
              <a:rPr lang="en-US" sz="1500" b="1" dirty="0"/>
              <a:t>ASPLOS 2016</a:t>
            </a:r>
            <a:r>
              <a:rPr lang="en-US" sz="1500" dirty="0"/>
              <a:t>, </a:t>
            </a:r>
            <a:r>
              <a:rPr lang="sv-SE" sz="1500" b="1" dirty="0"/>
              <a:t>Atlanta, GA,                        April 6, 2016</a:t>
            </a:r>
          </a:p>
        </p:txBody>
      </p:sp>
      <p:pic>
        <p:nvPicPr>
          <p:cNvPr id="20" name="Picture 19"/>
          <p:cNvPicPr>
            <a:picLocks noChangeAspect="1"/>
          </p:cNvPicPr>
          <p:nvPr/>
        </p:nvPicPr>
        <p:blipFill>
          <a:blip r:embed="rId3"/>
          <a:stretch>
            <a:fillRect/>
          </a:stretch>
        </p:blipFill>
        <p:spPr>
          <a:xfrm>
            <a:off x="1079654" y="4838047"/>
            <a:ext cx="2460318" cy="563492"/>
          </a:xfrm>
          <a:prstGeom prst="rect">
            <a:avLst/>
          </a:prstGeom>
        </p:spPr>
      </p:pic>
      <p:sp>
        <p:nvSpPr>
          <p:cNvPr id="4" name="Slide Number Placeholder 3">
            <a:extLst>
              <a:ext uri="{FF2B5EF4-FFF2-40B4-BE49-F238E27FC236}">
                <a16:creationId xmlns:a16="http://schemas.microsoft.com/office/drawing/2014/main" id="{92CDA493-3541-9541-9416-343195536923}"/>
              </a:ext>
            </a:extLst>
          </p:cNvPr>
          <p:cNvSpPr>
            <a:spLocks noGrp="1"/>
          </p:cNvSpPr>
          <p:nvPr>
            <p:ph type="sldNum" sz="quarter" idx="12"/>
          </p:nvPr>
        </p:nvSpPr>
        <p:spPr/>
        <p:txBody>
          <a:bodyPr/>
          <a:lstStyle/>
          <a:p>
            <a:fld id="{5E6A3C3A-A029-4573-BC04-5DA27903A743}" type="slidenum">
              <a:rPr lang="en-US" smtClean="0"/>
              <a:pPr/>
              <a:t>111</a:t>
            </a:fld>
            <a:endParaRPr lang="en-US" dirty="0"/>
          </a:p>
        </p:txBody>
      </p:sp>
    </p:spTree>
    <p:extLst>
      <p:ext uri="{BB962C8B-B14F-4D97-AF65-F5344CB8AC3E}">
        <p14:creationId xmlns:p14="http://schemas.microsoft.com/office/powerpoint/2010/main" val="25083180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ANVIL setup</a:t>
            </a:r>
          </a:p>
        </p:txBody>
      </p:sp>
      <p:sp>
        <p:nvSpPr>
          <p:cNvPr id="3" name="Slide Number Placeholder 2">
            <a:extLst>
              <a:ext uri="{FF2B5EF4-FFF2-40B4-BE49-F238E27FC236}">
                <a16:creationId xmlns:a16="http://schemas.microsoft.com/office/drawing/2014/main" id="{8DDF208F-B0FF-FA45-90CE-1A383117562D}"/>
              </a:ext>
            </a:extLst>
          </p:cNvPr>
          <p:cNvSpPr>
            <a:spLocks noGrp="1"/>
          </p:cNvSpPr>
          <p:nvPr>
            <p:ph type="sldNum" sz="quarter" idx="12"/>
          </p:nvPr>
        </p:nvSpPr>
        <p:spPr/>
        <p:txBody>
          <a:bodyPr/>
          <a:lstStyle/>
          <a:p>
            <a:fld id="{5E6A3C3A-A029-4573-BC04-5DA27903A743}" type="slidenum">
              <a:rPr lang="en-US" smtClean="0"/>
              <a:t>112</a:t>
            </a:fld>
            <a:endParaRPr lang="en-US"/>
          </a:p>
        </p:txBody>
      </p:sp>
      <p:grpSp>
        <p:nvGrpSpPr>
          <p:cNvPr id="24" name="Group 23"/>
          <p:cNvGrpSpPr/>
          <p:nvPr/>
        </p:nvGrpSpPr>
        <p:grpSpPr>
          <a:xfrm>
            <a:off x="5394822" y="1932880"/>
            <a:ext cx="2603949" cy="3324733"/>
            <a:chOff x="5625965" y="1626937"/>
            <a:chExt cx="3124739" cy="3989680"/>
          </a:xfrm>
        </p:grpSpPr>
        <p:grpSp>
          <p:nvGrpSpPr>
            <p:cNvPr id="13" name="Group 12"/>
            <p:cNvGrpSpPr/>
            <p:nvPr/>
          </p:nvGrpSpPr>
          <p:grpSpPr>
            <a:xfrm>
              <a:off x="5625965" y="2375830"/>
              <a:ext cx="3124739" cy="3240787"/>
              <a:chOff x="-3234" y="-211994"/>
              <a:chExt cx="787400" cy="1555504"/>
            </a:xfrm>
          </p:grpSpPr>
          <p:grpSp>
            <p:nvGrpSpPr>
              <p:cNvPr id="14" name="Group 13"/>
              <p:cNvGrpSpPr/>
              <p:nvPr/>
            </p:nvGrpSpPr>
            <p:grpSpPr>
              <a:xfrm>
                <a:off x="-3234" y="-211994"/>
                <a:ext cx="787400" cy="1409419"/>
                <a:chOff x="-3234" y="-211994"/>
                <a:chExt cx="787400" cy="1409419"/>
              </a:xfrm>
            </p:grpSpPr>
            <p:sp>
              <p:nvSpPr>
                <p:cNvPr id="16" name="Rectangle 15"/>
                <p:cNvSpPr/>
                <p:nvPr/>
              </p:nvSpPr>
              <p:spPr>
                <a:xfrm>
                  <a:off x="-3234" y="-211994"/>
                  <a:ext cx="787400" cy="449510"/>
                </a:xfrm>
                <a:prstGeom prst="rect">
                  <a:avLst/>
                </a:prstGeom>
                <a:ln w="38100"/>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endParaRPr lang="en-US" sz="1667" dirty="0">
                    <a:ea typeface="Calibri"/>
                    <a:cs typeface="Times New Roman"/>
                  </a:endParaRPr>
                </a:p>
              </p:txBody>
            </p:sp>
            <p:sp>
              <p:nvSpPr>
                <p:cNvPr id="17" name="Rectangle 16"/>
                <p:cNvSpPr/>
                <p:nvPr/>
              </p:nvSpPr>
              <p:spPr>
                <a:xfrm>
                  <a:off x="-3234" y="237516"/>
                  <a:ext cx="787400" cy="515864"/>
                </a:xfrm>
                <a:prstGeom prst="rect">
                  <a:avLst/>
                </a:prstGeom>
                <a:ln w="38100"/>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endParaRPr lang="en-US" sz="1500" b="1" dirty="0">
                    <a:ea typeface="Calibri"/>
                    <a:cs typeface="Times New Roman"/>
                  </a:endParaRPr>
                </a:p>
              </p:txBody>
            </p:sp>
            <p:sp>
              <p:nvSpPr>
                <p:cNvPr id="18" name="Rectangle 17"/>
                <p:cNvSpPr/>
                <p:nvPr/>
              </p:nvSpPr>
              <p:spPr>
                <a:xfrm>
                  <a:off x="-3234" y="755017"/>
                  <a:ext cx="787400" cy="442408"/>
                </a:xfrm>
                <a:prstGeom prst="rect">
                  <a:avLst/>
                </a:prstGeom>
                <a:ln w="38100"/>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endParaRPr lang="en-US" sz="1500" b="1" dirty="0">
                    <a:ea typeface="Calibri"/>
                    <a:cs typeface="Times New Roman"/>
                  </a:endParaRPr>
                </a:p>
              </p:txBody>
            </p:sp>
          </p:grpSp>
          <p:sp>
            <p:nvSpPr>
              <p:cNvPr id="15" name="Rectangle 14"/>
              <p:cNvSpPr/>
              <p:nvPr/>
            </p:nvSpPr>
            <p:spPr>
              <a:xfrm>
                <a:off x="-3234" y="1197426"/>
                <a:ext cx="787400" cy="146084"/>
              </a:xfrm>
              <a:prstGeom prst="rect">
                <a:avLst/>
              </a:prstGeom>
              <a:ln w="38100"/>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grpSp>
        <p:sp>
          <p:nvSpPr>
            <p:cNvPr id="7" name="Rectangle 6"/>
            <p:cNvSpPr/>
            <p:nvPr/>
          </p:nvSpPr>
          <p:spPr>
            <a:xfrm>
              <a:off x="6492520" y="1626937"/>
              <a:ext cx="1543186" cy="396589"/>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b="1" dirty="0">
                  <a:ea typeface="Calibri"/>
                  <a:cs typeface="Times New Roman"/>
                </a:rPr>
                <a:t>DRAM Bank</a:t>
              </a:r>
              <a:endParaRPr lang="en-US" sz="1667" dirty="0">
                <a:ea typeface="Calibri"/>
                <a:cs typeface="Times New Roman"/>
              </a:endParaRPr>
            </a:p>
          </p:txBody>
        </p:sp>
      </p:grpSp>
      <p:sp>
        <p:nvSpPr>
          <p:cNvPr id="58" name="Rectangle 57"/>
          <p:cNvSpPr/>
          <p:nvPr/>
        </p:nvSpPr>
        <p:spPr>
          <a:xfrm>
            <a:off x="5394821" y="2302738"/>
            <a:ext cx="2603949" cy="253630"/>
          </a:xfrm>
          <a:prstGeom prst="rect">
            <a:avLst/>
          </a:prstGeom>
          <a:ln w="38100"/>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pic>
        <p:nvPicPr>
          <p:cNvPr id="22" name="Picture 2" descr="Devil Secur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0056" y="3363383"/>
            <a:ext cx="793750" cy="79375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999929" y="2178104"/>
            <a:ext cx="3733800" cy="2946348"/>
            <a:chOff x="285515" y="2613724"/>
            <a:chExt cx="4480560" cy="3535617"/>
          </a:xfrm>
        </p:grpSpPr>
        <p:grpSp>
          <p:nvGrpSpPr>
            <p:cNvPr id="25" name="Group 24"/>
            <p:cNvGrpSpPr/>
            <p:nvPr/>
          </p:nvGrpSpPr>
          <p:grpSpPr>
            <a:xfrm>
              <a:off x="285515" y="3577590"/>
              <a:ext cx="4480560" cy="2571751"/>
              <a:chOff x="533557" y="2863441"/>
              <a:chExt cx="4480560" cy="2501143"/>
            </a:xfrm>
          </p:grpSpPr>
          <p:sp>
            <p:nvSpPr>
              <p:cNvPr id="5" name="Rectangle 4"/>
              <p:cNvSpPr/>
              <p:nvPr/>
            </p:nvSpPr>
            <p:spPr>
              <a:xfrm>
                <a:off x="533557" y="2863441"/>
                <a:ext cx="4480560" cy="1127238"/>
              </a:xfrm>
              <a:prstGeom prst="rect">
                <a:avLst/>
              </a:prstGeom>
              <a:ln w="38100"/>
            </p:spPr>
            <p:style>
              <a:lnRef idx="1">
                <a:schemeClr val="accent6"/>
              </a:lnRef>
              <a:fillRef idx="2">
                <a:schemeClr val="accent6"/>
              </a:fillRef>
              <a:effectRef idx="1">
                <a:schemeClr val="accent6"/>
              </a:effectRef>
              <a:fontRef idx="minor">
                <a:schemeClr val="dk1"/>
              </a:fontRef>
            </p:style>
            <p:txBody>
              <a:bodyPr rtlCol="0" anchor="ctr"/>
              <a:lstStyle/>
              <a:p>
                <a:pPr lvl="1"/>
                <a:r>
                  <a:rPr lang="en-US" sz="2000" dirty="0"/>
                  <a:t>Linux</a:t>
                </a:r>
              </a:p>
            </p:txBody>
          </p:sp>
          <p:sp>
            <p:nvSpPr>
              <p:cNvPr id="33" name="Rectangle 32"/>
              <p:cNvSpPr/>
              <p:nvPr/>
            </p:nvSpPr>
            <p:spPr>
              <a:xfrm>
                <a:off x="533557" y="4160507"/>
                <a:ext cx="4480560" cy="1204077"/>
              </a:xfrm>
              <a:prstGeom prst="rect">
                <a:avLst/>
              </a:prstGeom>
              <a:ln w="28575"/>
            </p:spPr>
            <p:style>
              <a:lnRef idx="1">
                <a:schemeClr val="accent3"/>
              </a:lnRef>
              <a:fillRef idx="2">
                <a:schemeClr val="accent3"/>
              </a:fillRef>
              <a:effectRef idx="1">
                <a:schemeClr val="accent3"/>
              </a:effectRef>
              <a:fontRef idx="minor">
                <a:schemeClr val="dk1"/>
              </a:fontRef>
            </p:style>
            <p:txBody>
              <a:bodyPr lIns="0" rIns="0" rtlCol="0" anchor="ctr"/>
              <a:lstStyle/>
              <a:p>
                <a:pPr lvl="1"/>
                <a:endParaRPr lang="en-US" sz="1500" dirty="0"/>
              </a:p>
              <a:p>
                <a:pPr lvl="1"/>
                <a:endParaRPr lang="en-US" sz="2000" dirty="0"/>
              </a:p>
              <a:p>
                <a:pPr lvl="1"/>
                <a:r>
                  <a:rPr lang="en-US" sz="2000" dirty="0"/>
                  <a:t>Processor</a:t>
                </a:r>
              </a:p>
            </p:txBody>
          </p:sp>
        </p:grpSp>
        <p:sp>
          <p:nvSpPr>
            <p:cNvPr id="27" name="Rectangle 26"/>
            <p:cNvSpPr/>
            <p:nvPr/>
          </p:nvSpPr>
          <p:spPr>
            <a:xfrm>
              <a:off x="319805" y="2613724"/>
              <a:ext cx="1268966" cy="781457"/>
            </a:xfrm>
            <a:prstGeom prst="rect">
              <a:avLst/>
            </a:prstGeom>
            <a:ln w="38100"/>
          </p:spPr>
          <p:style>
            <a:lnRef idx="1">
              <a:schemeClr val="accent1"/>
            </a:lnRef>
            <a:fillRef idx="2">
              <a:schemeClr val="accent1"/>
            </a:fillRef>
            <a:effectRef idx="1">
              <a:schemeClr val="accent1"/>
            </a:effectRef>
            <a:fontRef idx="minor">
              <a:schemeClr val="dk1"/>
            </a:fontRef>
          </p:style>
          <p:txBody>
            <a:bodyPr rtlCol="0" anchor="ctr"/>
            <a:lstStyle/>
            <a:p>
              <a:r>
                <a:rPr lang="en-US" sz="1500" dirty="0"/>
                <a:t>  Process 1</a:t>
              </a:r>
            </a:p>
          </p:txBody>
        </p:sp>
        <p:sp>
          <p:nvSpPr>
            <p:cNvPr id="28" name="Rectangle 27"/>
            <p:cNvSpPr/>
            <p:nvPr/>
          </p:nvSpPr>
          <p:spPr>
            <a:xfrm>
              <a:off x="1902742" y="2626165"/>
              <a:ext cx="1268966" cy="781457"/>
            </a:xfrm>
            <a:prstGeom prst="rect">
              <a:avLst/>
            </a:prstGeom>
            <a:ln w="38100"/>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667" dirty="0"/>
            </a:p>
          </p:txBody>
        </p:sp>
        <p:sp>
          <p:nvSpPr>
            <p:cNvPr id="29" name="Rectangle 28"/>
            <p:cNvSpPr/>
            <p:nvPr/>
          </p:nvSpPr>
          <p:spPr>
            <a:xfrm>
              <a:off x="3483892" y="2641405"/>
              <a:ext cx="1268966" cy="781457"/>
            </a:xfrm>
            <a:prstGeom prst="rect">
              <a:avLst/>
            </a:prstGeom>
            <a:ln w="38100"/>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500" dirty="0"/>
            </a:p>
            <a:p>
              <a:pPr algn="ctr"/>
              <a:endParaRPr lang="en-US" sz="1500" dirty="0"/>
            </a:p>
            <a:p>
              <a:pPr algn="ctr"/>
              <a:r>
                <a:rPr lang="en-US" sz="1500" dirty="0"/>
                <a:t>Process n</a:t>
              </a:r>
            </a:p>
            <a:p>
              <a:pPr algn="ctr"/>
              <a:endParaRPr lang="en-US" sz="2667" dirty="0"/>
            </a:p>
          </p:txBody>
        </p:sp>
      </p:grpSp>
      <p:pic>
        <p:nvPicPr>
          <p:cNvPr id="31" name="Picture 2" descr="Devil Secur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2821" y="2240682"/>
            <a:ext cx="526057" cy="526057"/>
          </a:xfrm>
          <a:prstGeom prst="rect">
            <a:avLst/>
          </a:prstGeom>
          <a:solidFill>
            <a:schemeClr val="tx2">
              <a:lumMod val="60000"/>
              <a:lumOff val="40000"/>
            </a:schemeClr>
          </a:solidFill>
          <a:extLst/>
        </p:spPr>
      </p:pic>
      <p:sp>
        <p:nvSpPr>
          <p:cNvPr id="34" name="Rectangle 33"/>
          <p:cNvSpPr/>
          <p:nvPr/>
        </p:nvSpPr>
        <p:spPr>
          <a:xfrm>
            <a:off x="3223519" y="3277569"/>
            <a:ext cx="1510210" cy="669639"/>
          </a:xfrm>
          <a:prstGeom prst="rect">
            <a:avLst/>
          </a:prstGeom>
          <a:solidFill>
            <a:schemeClr val="accent6">
              <a:lumMod val="75000"/>
            </a:schemeClr>
          </a:solidFill>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667" dirty="0"/>
              <a:t>ANVIL</a:t>
            </a:r>
          </a:p>
        </p:txBody>
      </p:sp>
      <p:sp>
        <p:nvSpPr>
          <p:cNvPr id="36" name="Rectangle 35"/>
          <p:cNvSpPr/>
          <p:nvPr/>
        </p:nvSpPr>
        <p:spPr>
          <a:xfrm>
            <a:off x="3178877" y="4104599"/>
            <a:ext cx="1554851" cy="662858"/>
          </a:xfrm>
          <a:prstGeom prst="rect">
            <a:avLst/>
          </a:prstGeom>
          <a:solidFill>
            <a:srgbClr val="92D050"/>
          </a:solidFill>
          <a:ln w="38100"/>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333" b="1" dirty="0"/>
              <a:t>H/W Performance Counters </a:t>
            </a:r>
          </a:p>
        </p:txBody>
      </p:sp>
      <p:cxnSp>
        <p:nvCxnSpPr>
          <p:cNvPr id="30" name="Straight Arrow Connector 29"/>
          <p:cNvCxnSpPr/>
          <p:nvPr/>
        </p:nvCxnSpPr>
        <p:spPr>
          <a:xfrm flipV="1">
            <a:off x="3991128" y="3947208"/>
            <a:ext cx="0" cy="13487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7420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2C133-DA16-E646-98AE-271841972986}"/>
              </a:ext>
            </a:extLst>
          </p:cNvPr>
          <p:cNvSpPr>
            <a:spLocks noGrp="1"/>
          </p:cNvSpPr>
          <p:nvPr>
            <p:ph type="title"/>
          </p:nvPr>
        </p:nvSpPr>
        <p:spPr/>
        <p:txBody>
          <a:bodyPr>
            <a:normAutofit/>
          </a:bodyPr>
          <a:lstStyle/>
          <a:p>
            <a:r>
              <a:rPr lang="en-US" dirty="0"/>
              <a:t>Intuition</a:t>
            </a:r>
          </a:p>
        </p:txBody>
      </p:sp>
      <p:sp>
        <p:nvSpPr>
          <p:cNvPr id="3" name="Content Placeholder 2">
            <a:extLst>
              <a:ext uri="{FF2B5EF4-FFF2-40B4-BE49-F238E27FC236}">
                <a16:creationId xmlns:a16="http://schemas.microsoft.com/office/drawing/2014/main" id="{0F062214-AC7D-4645-86AD-A07FC274D3D4}"/>
              </a:ext>
            </a:extLst>
          </p:cNvPr>
          <p:cNvSpPr>
            <a:spLocks noGrp="1"/>
          </p:cNvSpPr>
          <p:nvPr>
            <p:ph idx="1"/>
          </p:nvPr>
        </p:nvSpPr>
        <p:spPr/>
        <p:txBody>
          <a:bodyPr/>
          <a:lstStyle/>
          <a:p>
            <a:r>
              <a:rPr lang="en-US" dirty="0"/>
              <a:t>An attacking process using </a:t>
            </a:r>
            <a:r>
              <a:rPr lang="en-US" dirty="0" err="1"/>
              <a:t>Rowhammer</a:t>
            </a:r>
            <a:r>
              <a:rPr lang="en-US" dirty="0"/>
              <a:t> will lead to predictable patterns</a:t>
            </a:r>
          </a:p>
          <a:p>
            <a:pPr lvl="1"/>
            <a:r>
              <a:rPr lang="en-US" dirty="0"/>
              <a:t>Need cache misses to ensure DRAM is accessed</a:t>
            </a:r>
          </a:p>
          <a:p>
            <a:pPr lvl="1"/>
            <a:r>
              <a:rPr lang="en-US" dirty="0"/>
              <a:t>Many accesses to the the same or nearby DRAM rows</a:t>
            </a:r>
          </a:p>
        </p:txBody>
      </p:sp>
      <p:sp>
        <p:nvSpPr>
          <p:cNvPr id="4" name="Slide Number Placeholder 3">
            <a:extLst>
              <a:ext uri="{FF2B5EF4-FFF2-40B4-BE49-F238E27FC236}">
                <a16:creationId xmlns:a16="http://schemas.microsoft.com/office/drawing/2014/main" id="{C51792A7-3BB2-274A-A272-07644A38AB67}"/>
              </a:ext>
            </a:extLst>
          </p:cNvPr>
          <p:cNvSpPr>
            <a:spLocks noGrp="1"/>
          </p:cNvSpPr>
          <p:nvPr>
            <p:ph type="sldNum" sz="quarter" idx="12"/>
          </p:nvPr>
        </p:nvSpPr>
        <p:spPr/>
        <p:txBody>
          <a:bodyPr/>
          <a:lstStyle/>
          <a:p>
            <a:fld id="{5E6A3C3A-A029-4573-BC04-5DA27903A743}" type="slidenum">
              <a:rPr lang="en-US" smtClean="0"/>
              <a:t>113</a:t>
            </a:fld>
            <a:endParaRPr lang="en-US"/>
          </a:p>
        </p:txBody>
      </p:sp>
    </p:spTree>
    <p:extLst>
      <p:ext uri="{BB962C8B-B14F-4D97-AF65-F5344CB8AC3E}">
        <p14:creationId xmlns:p14="http://schemas.microsoft.com/office/powerpoint/2010/main" val="263812821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31414">
            <a:off x="4658489" y="3999652"/>
            <a:ext cx="917087" cy="326927"/>
          </a:xfrm>
          <a:prstGeom prst="rect">
            <a:avLst/>
          </a:prstGeom>
        </p:spPr>
      </p:pic>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153226">
            <a:off x="4638704" y="3026126"/>
            <a:ext cx="836305" cy="326927"/>
          </a:xfrm>
          <a:prstGeom prst="rect">
            <a:avLst/>
          </a:prstGeom>
        </p:spPr>
      </p:pic>
      <p:sp>
        <p:nvSpPr>
          <p:cNvPr id="2" name="Title 1"/>
          <p:cNvSpPr>
            <a:spLocks noGrp="1"/>
          </p:cNvSpPr>
          <p:nvPr>
            <p:ph type="title"/>
          </p:nvPr>
        </p:nvSpPr>
        <p:spPr/>
        <p:txBody>
          <a:bodyPr>
            <a:normAutofit/>
          </a:bodyPr>
          <a:lstStyle/>
          <a:p>
            <a:r>
              <a:rPr lang="en-US" dirty="0"/>
              <a:t>Our Solution: ANVIL</a:t>
            </a:r>
          </a:p>
        </p:txBody>
      </p:sp>
      <p:grpSp>
        <p:nvGrpSpPr>
          <p:cNvPr id="24" name="Group 23"/>
          <p:cNvGrpSpPr/>
          <p:nvPr/>
        </p:nvGrpSpPr>
        <p:grpSpPr>
          <a:xfrm>
            <a:off x="5394822" y="1932880"/>
            <a:ext cx="2603949" cy="3324733"/>
            <a:chOff x="5625965" y="1626937"/>
            <a:chExt cx="3124739" cy="3989680"/>
          </a:xfrm>
        </p:grpSpPr>
        <p:grpSp>
          <p:nvGrpSpPr>
            <p:cNvPr id="13" name="Group 12"/>
            <p:cNvGrpSpPr/>
            <p:nvPr/>
          </p:nvGrpSpPr>
          <p:grpSpPr>
            <a:xfrm>
              <a:off x="5625965" y="2375830"/>
              <a:ext cx="3124739" cy="3240787"/>
              <a:chOff x="-3234" y="-211994"/>
              <a:chExt cx="787400" cy="1555504"/>
            </a:xfrm>
          </p:grpSpPr>
          <p:grpSp>
            <p:nvGrpSpPr>
              <p:cNvPr id="14" name="Group 13"/>
              <p:cNvGrpSpPr/>
              <p:nvPr/>
            </p:nvGrpSpPr>
            <p:grpSpPr>
              <a:xfrm>
                <a:off x="-3234" y="-211994"/>
                <a:ext cx="787400" cy="1409419"/>
                <a:chOff x="-3234" y="-211994"/>
                <a:chExt cx="787400" cy="1409419"/>
              </a:xfrm>
            </p:grpSpPr>
            <p:sp>
              <p:nvSpPr>
                <p:cNvPr id="16" name="Rectangle 15"/>
                <p:cNvSpPr/>
                <p:nvPr/>
              </p:nvSpPr>
              <p:spPr>
                <a:xfrm>
                  <a:off x="-3234" y="-211994"/>
                  <a:ext cx="787400" cy="449510"/>
                </a:xfrm>
                <a:prstGeom prst="rect">
                  <a:avLst/>
                </a:prstGeom>
                <a:ln w="38100"/>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endParaRPr lang="en-US" sz="1667" dirty="0">
                    <a:ea typeface="Calibri"/>
                    <a:cs typeface="Times New Roman"/>
                  </a:endParaRPr>
                </a:p>
              </p:txBody>
            </p:sp>
            <p:sp>
              <p:nvSpPr>
                <p:cNvPr id="17" name="Rectangle 16"/>
                <p:cNvSpPr/>
                <p:nvPr/>
              </p:nvSpPr>
              <p:spPr>
                <a:xfrm>
                  <a:off x="-3234" y="237516"/>
                  <a:ext cx="787400" cy="515864"/>
                </a:xfrm>
                <a:prstGeom prst="rect">
                  <a:avLst/>
                </a:prstGeom>
                <a:ln w="38100"/>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endParaRPr lang="en-US" sz="1500" b="1" dirty="0">
                    <a:ea typeface="Calibri"/>
                    <a:cs typeface="Times New Roman"/>
                  </a:endParaRPr>
                </a:p>
              </p:txBody>
            </p:sp>
            <p:sp>
              <p:nvSpPr>
                <p:cNvPr id="18" name="Rectangle 17"/>
                <p:cNvSpPr/>
                <p:nvPr/>
              </p:nvSpPr>
              <p:spPr>
                <a:xfrm>
                  <a:off x="-3234" y="755017"/>
                  <a:ext cx="787400" cy="442408"/>
                </a:xfrm>
                <a:prstGeom prst="rect">
                  <a:avLst/>
                </a:prstGeom>
                <a:ln w="38100"/>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endParaRPr lang="en-US" sz="1500" b="1" dirty="0">
                    <a:ea typeface="Calibri"/>
                    <a:cs typeface="Times New Roman"/>
                  </a:endParaRPr>
                </a:p>
              </p:txBody>
            </p:sp>
          </p:grpSp>
          <p:sp>
            <p:nvSpPr>
              <p:cNvPr id="15" name="Rectangle 14"/>
              <p:cNvSpPr/>
              <p:nvPr/>
            </p:nvSpPr>
            <p:spPr>
              <a:xfrm>
                <a:off x="-3234" y="1197426"/>
                <a:ext cx="787400" cy="146084"/>
              </a:xfrm>
              <a:prstGeom prst="rect">
                <a:avLst/>
              </a:prstGeom>
              <a:ln w="38100"/>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grpSp>
        <p:sp>
          <p:nvSpPr>
            <p:cNvPr id="7" name="Rectangle 6"/>
            <p:cNvSpPr/>
            <p:nvPr/>
          </p:nvSpPr>
          <p:spPr>
            <a:xfrm>
              <a:off x="6492520" y="1626937"/>
              <a:ext cx="1543186" cy="396589"/>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b="1" dirty="0">
                  <a:ea typeface="Calibri"/>
                  <a:cs typeface="Times New Roman"/>
                </a:rPr>
                <a:t>DRAM Bank</a:t>
              </a:r>
              <a:endParaRPr lang="en-US" sz="1667" dirty="0">
                <a:ea typeface="Calibri"/>
                <a:cs typeface="Times New Roman"/>
              </a:endParaRPr>
            </a:p>
          </p:txBody>
        </p:sp>
      </p:grpSp>
      <p:sp>
        <p:nvSpPr>
          <p:cNvPr id="58" name="Rectangle 57"/>
          <p:cNvSpPr/>
          <p:nvPr/>
        </p:nvSpPr>
        <p:spPr>
          <a:xfrm>
            <a:off x="5394821" y="2302738"/>
            <a:ext cx="2603949" cy="253630"/>
          </a:xfrm>
          <a:prstGeom prst="rect">
            <a:avLst/>
          </a:prstGeom>
          <a:ln w="38100"/>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pic>
        <p:nvPicPr>
          <p:cNvPr id="22" name="Picture 2" descr="Devil Secur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0056" y="3363383"/>
            <a:ext cx="793750" cy="793750"/>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999929" y="2188471"/>
            <a:ext cx="3733800" cy="2935980"/>
            <a:chOff x="285515" y="2626165"/>
            <a:chExt cx="4480560" cy="3523176"/>
          </a:xfrm>
        </p:grpSpPr>
        <p:grpSp>
          <p:nvGrpSpPr>
            <p:cNvPr id="38" name="Group 37"/>
            <p:cNvGrpSpPr/>
            <p:nvPr/>
          </p:nvGrpSpPr>
          <p:grpSpPr>
            <a:xfrm>
              <a:off x="285515" y="3577590"/>
              <a:ext cx="4480560" cy="2571751"/>
              <a:chOff x="533557" y="2863441"/>
              <a:chExt cx="4480560" cy="2501143"/>
            </a:xfrm>
          </p:grpSpPr>
          <p:sp>
            <p:nvSpPr>
              <p:cNvPr id="43" name="Rectangle 42"/>
              <p:cNvSpPr/>
              <p:nvPr/>
            </p:nvSpPr>
            <p:spPr>
              <a:xfrm>
                <a:off x="533557" y="2863441"/>
                <a:ext cx="4480560" cy="1127238"/>
              </a:xfrm>
              <a:prstGeom prst="rect">
                <a:avLst/>
              </a:prstGeom>
              <a:ln w="38100"/>
            </p:spPr>
            <p:style>
              <a:lnRef idx="1">
                <a:schemeClr val="accent6"/>
              </a:lnRef>
              <a:fillRef idx="2">
                <a:schemeClr val="accent6"/>
              </a:fillRef>
              <a:effectRef idx="1">
                <a:schemeClr val="accent6"/>
              </a:effectRef>
              <a:fontRef idx="minor">
                <a:schemeClr val="dk1"/>
              </a:fontRef>
            </p:style>
            <p:txBody>
              <a:bodyPr rtlCol="0" anchor="ctr"/>
              <a:lstStyle/>
              <a:p>
                <a:pPr lvl="1"/>
                <a:r>
                  <a:rPr lang="en-US" sz="2000" dirty="0"/>
                  <a:t>Linux</a:t>
                </a:r>
              </a:p>
            </p:txBody>
          </p:sp>
          <p:sp>
            <p:nvSpPr>
              <p:cNvPr id="44" name="Rectangle 43"/>
              <p:cNvSpPr/>
              <p:nvPr/>
            </p:nvSpPr>
            <p:spPr>
              <a:xfrm>
                <a:off x="533557" y="4160507"/>
                <a:ext cx="4480560" cy="1204077"/>
              </a:xfrm>
              <a:prstGeom prst="rect">
                <a:avLst/>
              </a:prstGeom>
              <a:ln w="28575"/>
            </p:spPr>
            <p:style>
              <a:lnRef idx="1">
                <a:schemeClr val="accent3"/>
              </a:lnRef>
              <a:fillRef idx="2">
                <a:schemeClr val="accent3"/>
              </a:fillRef>
              <a:effectRef idx="1">
                <a:schemeClr val="accent3"/>
              </a:effectRef>
              <a:fontRef idx="minor">
                <a:schemeClr val="dk1"/>
              </a:fontRef>
            </p:style>
            <p:txBody>
              <a:bodyPr lIns="0" rIns="0" rtlCol="0" anchor="ctr"/>
              <a:lstStyle/>
              <a:p>
                <a:pPr lvl="1"/>
                <a:endParaRPr lang="en-US" sz="1500" dirty="0"/>
              </a:p>
              <a:p>
                <a:pPr lvl="1"/>
                <a:endParaRPr lang="en-US" sz="2000" dirty="0"/>
              </a:p>
              <a:p>
                <a:pPr lvl="1"/>
                <a:r>
                  <a:rPr lang="en-US" sz="2000" dirty="0"/>
                  <a:t>Processor</a:t>
                </a:r>
              </a:p>
            </p:txBody>
          </p:sp>
          <p:sp>
            <p:nvSpPr>
              <p:cNvPr id="45" name="Rectangle 44"/>
              <p:cNvSpPr/>
              <p:nvPr/>
            </p:nvSpPr>
            <p:spPr>
              <a:xfrm>
                <a:off x="3201865" y="3209173"/>
                <a:ext cx="1812252" cy="781505"/>
              </a:xfrm>
              <a:prstGeom prst="rect">
                <a:avLst/>
              </a:prstGeom>
              <a:solidFill>
                <a:schemeClr val="accent6">
                  <a:lumMod val="75000"/>
                </a:schemeClr>
              </a:solidFill>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667" dirty="0"/>
                  <a:t>ANVIL</a:t>
                </a:r>
              </a:p>
            </p:txBody>
          </p:sp>
          <p:sp>
            <p:nvSpPr>
              <p:cNvPr id="46" name="Rectangle 45"/>
              <p:cNvSpPr/>
              <p:nvPr/>
            </p:nvSpPr>
            <p:spPr>
              <a:xfrm>
                <a:off x="3148294" y="4174362"/>
                <a:ext cx="1865821" cy="773590"/>
              </a:xfrm>
              <a:prstGeom prst="rect">
                <a:avLst/>
              </a:prstGeom>
              <a:solidFill>
                <a:srgbClr val="92D050"/>
              </a:solidFill>
              <a:ln w="38100"/>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333" b="1" dirty="0"/>
                  <a:t>H/W Performance Counters </a:t>
                </a:r>
              </a:p>
            </p:txBody>
          </p:sp>
        </p:grpSp>
        <p:sp>
          <p:nvSpPr>
            <p:cNvPr id="40" name="Rectangle 39"/>
            <p:cNvSpPr/>
            <p:nvPr/>
          </p:nvSpPr>
          <p:spPr>
            <a:xfrm>
              <a:off x="1902742" y="2626165"/>
              <a:ext cx="1268966" cy="781457"/>
            </a:xfrm>
            <a:prstGeom prst="rect">
              <a:avLst/>
            </a:prstGeom>
            <a:ln w="38100"/>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667" dirty="0"/>
            </a:p>
          </p:txBody>
        </p:sp>
        <p:sp>
          <p:nvSpPr>
            <p:cNvPr id="41" name="Rectangle 40"/>
            <p:cNvSpPr/>
            <p:nvPr/>
          </p:nvSpPr>
          <p:spPr>
            <a:xfrm>
              <a:off x="3483892" y="2641405"/>
              <a:ext cx="1268966" cy="781457"/>
            </a:xfrm>
            <a:prstGeom prst="rect">
              <a:avLst/>
            </a:prstGeom>
            <a:ln w="38100"/>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500" dirty="0"/>
            </a:p>
            <a:p>
              <a:pPr algn="ctr"/>
              <a:endParaRPr lang="en-US" sz="1500" dirty="0"/>
            </a:p>
            <a:p>
              <a:pPr algn="ctr"/>
              <a:r>
                <a:rPr lang="en-US" sz="1500" dirty="0"/>
                <a:t>Process n</a:t>
              </a:r>
            </a:p>
            <a:p>
              <a:pPr algn="ctr"/>
              <a:endParaRPr lang="en-US" sz="2667" dirty="0"/>
            </a:p>
          </p:txBody>
        </p:sp>
      </p:grpSp>
      <p:pic>
        <p:nvPicPr>
          <p:cNvPr id="47" name="Picture 2" descr="Devil Secur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2821" y="2240682"/>
            <a:ext cx="526057" cy="526057"/>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Straight Connector 47"/>
          <p:cNvCxnSpPr/>
          <p:nvPr/>
        </p:nvCxnSpPr>
        <p:spPr>
          <a:xfrm>
            <a:off x="2623061" y="2302739"/>
            <a:ext cx="600459" cy="379954"/>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9" name="Straight Connector 48"/>
          <p:cNvCxnSpPr/>
          <p:nvPr/>
        </p:nvCxnSpPr>
        <p:spPr>
          <a:xfrm flipV="1">
            <a:off x="2589321" y="2302738"/>
            <a:ext cx="619318" cy="354412"/>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59" name="Straight Arrow Connector 58"/>
          <p:cNvCxnSpPr/>
          <p:nvPr/>
        </p:nvCxnSpPr>
        <p:spPr>
          <a:xfrm flipV="1">
            <a:off x="3991128" y="3947208"/>
            <a:ext cx="0" cy="13487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60" name="Rectangle 59"/>
          <p:cNvSpPr/>
          <p:nvPr/>
        </p:nvSpPr>
        <p:spPr>
          <a:xfrm>
            <a:off x="1028504" y="2178104"/>
            <a:ext cx="1057472" cy="651214"/>
          </a:xfrm>
          <a:prstGeom prst="rect">
            <a:avLst/>
          </a:prstGeom>
          <a:ln w="38100"/>
        </p:spPr>
        <p:style>
          <a:lnRef idx="1">
            <a:schemeClr val="accent1"/>
          </a:lnRef>
          <a:fillRef idx="2">
            <a:schemeClr val="accent1"/>
          </a:fillRef>
          <a:effectRef idx="1">
            <a:schemeClr val="accent1"/>
          </a:effectRef>
          <a:fontRef idx="minor">
            <a:schemeClr val="dk1"/>
          </a:fontRef>
        </p:style>
        <p:txBody>
          <a:bodyPr rtlCol="0" anchor="ctr"/>
          <a:lstStyle/>
          <a:p>
            <a:r>
              <a:rPr lang="en-US" sz="1500" dirty="0"/>
              <a:t>  Process 1</a:t>
            </a:r>
          </a:p>
        </p:txBody>
      </p:sp>
      <p:sp>
        <p:nvSpPr>
          <p:cNvPr id="3" name="Slide Number Placeholder 2">
            <a:extLst>
              <a:ext uri="{FF2B5EF4-FFF2-40B4-BE49-F238E27FC236}">
                <a16:creationId xmlns:a16="http://schemas.microsoft.com/office/drawing/2014/main" id="{0E9252DF-C756-D945-9F44-0E4C537B51E5}"/>
              </a:ext>
            </a:extLst>
          </p:cNvPr>
          <p:cNvSpPr>
            <a:spLocks noGrp="1"/>
          </p:cNvSpPr>
          <p:nvPr>
            <p:ph type="sldNum" sz="quarter" idx="12"/>
          </p:nvPr>
        </p:nvSpPr>
        <p:spPr/>
        <p:txBody>
          <a:bodyPr/>
          <a:lstStyle/>
          <a:p>
            <a:fld id="{5E6A3C3A-A029-4573-BC04-5DA27903A743}" type="slidenum">
              <a:rPr lang="en-US" smtClean="0"/>
              <a:t>114</a:t>
            </a:fld>
            <a:endParaRPr lang="en-US"/>
          </a:p>
        </p:txBody>
      </p:sp>
    </p:spTree>
    <p:extLst>
      <p:ext uri="{BB962C8B-B14F-4D97-AF65-F5344CB8AC3E}">
        <p14:creationId xmlns:p14="http://schemas.microsoft.com/office/powerpoint/2010/main" val="8549472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7207" y="89647"/>
            <a:ext cx="7793866" cy="788894"/>
          </a:xfrm>
        </p:spPr>
        <p:txBody>
          <a:bodyPr>
            <a:normAutofit/>
          </a:bodyPr>
          <a:lstStyle/>
          <a:p>
            <a:r>
              <a:rPr lang="en-US" dirty="0"/>
              <a:t>Alternative </a:t>
            </a:r>
            <a:r>
              <a:rPr lang="en-US" dirty="0" err="1"/>
              <a:t>Rowhammer</a:t>
            </a:r>
            <a:r>
              <a:rPr lang="en-US" dirty="0"/>
              <a:t> Mitigations </a:t>
            </a:r>
          </a:p>
        </p:txBody>
      </p:sp>
      <p:sp>
        <p:nvSpPr>
          <p:cNvPr id="3" name="Content Placeholder 2"/>
          <p:cNvSpPr>
            <a:spLocks noGrp="1"/>
          </p:cNvSpPr>
          <p:nvPr>
            <p:ph idx="1"/>
          </p:nvPr>
        </p:nvSpPr>
        <p:spPr/>
        <p:txBody>
          <a:bodyPr>
            <a:normAutofit lnSpcReduction="10000"/>
          </a:bodyPr>
          <a:lstStyle/>
          <a:p>
            <a:pPr>
              <a:buFont typeface="Wingdings" pitchFamily="2" charset="2"/>
              <a:buChar char="v"/>
            </a:pPr>
            <a:endParaRPr lang="en-US" dirty="0">
              <a:latin typeface="Century Schoolbook" pitchFamily="18" charset="0"/>
            </a:endParaRPr>
          </a:p>
          <a:p>
            <a:pPr>
              <a:buFont typeface="Wingdings" pitchFamily="2" charset="2"/>
              <a:buChar char="v"/>
            </a:pPr>
            <a:r>
              <a:rPr lang="en-US" dirty="0">
                <a:latin typeface="Century Schoolbook" pitchFamily="18" charset="0"/>
              </a:rPr>
              <a:t>Double refresh rate</a:t>
            </a:r>
          </a:p>
          <a:p>
            <a:pPr lvl="1">
              <a:buFont typeface="Wingdings" pitchFamily="2" charset="2"/>
              <a:buChar char="v"/>
            </a:pPr>
            <a:r>
              <a:rPr lang="en-US" dirty="0">
                <a:solidFill>
                  <a:schemeClr val="tx2"/>
                </a:solidFill>
                <a:latin typeface="Century Schoolbook" pitchFamily="18" charset="0"/>
              </a:rPr>
              <a:t>Lessens time to produce bit flips</a:t>
            </a:r>
          </a:p>
          <a:p>
            <a:pPr lvl="2">
              <a:buFont typeface="Wingdings" pitchFamily="2" charset="2"/>
              <a:buChar char="v"/>
            </a:pPr>
            <a:r>
              <a:rPr lang="en-US" dirty="0">
                <a:latin typeface="Century Schoolbook" pitchFamily="18" charset="0"/>
              </a:rPr>
              <a:t>e.g. </a:t>
            </a:r>
            <a:r>
              <a:rPr lang="en-US" dirty="0">
                <a:solidFill>
                  <a:schemeClr val="tx2"/>
                </a:solidFill>
                <a:latin typeface="Century Schoolbook" pitchFamily="18" charset="0"/>
              </a:rPr>
              <a:t>HP, Lenovo </a:t>
            </a:r>
          </a:p>
          <a:p>
            <a:pPr lvl="1">
              <a:buFont typeface="Wingdings" pitchFamily="2" charset="2"/>
              <a:buChar char="v"/>
            </a:pPr>
            <a:r>
              <a:rPr lang="en-US" dirty="0">
                <a:solidFill>
                  <a:srgbClr val="FF0000"/>
                </a:solidFill>
                <a:latin typeface="Century Schoolbook" pitchFamily="18" charset="0"/>
              </a:rPr>
              <a:t>Shown to be ineffective </a:t>
            </a:r>
          </a:p>
          <a:p>
            <a:pPr marL="0" indent="0">
              <a:buNone/>
            </a:pPr>
            <a:r>
              <a:rPr lang="en-US" dirty="0">
                <a:latin typeface="Century Schoolbook" pitchFamily="18" charset="0"/>
              </a:rPr>
              <a:t> </a:t>
            </a:r>
          </a:p>
          <a:p>
            <a:pPr>
              <a:buFont typeface="Wingdings" pitchFamily="2" charset="2"/>
              <a:buChar char="v"/>
            </a:pPr>
            <a:r>
              <a:rPr lang="en-US" dirty="0">
                <a:latin typeface="Century Schoolbook" pitchFamily="18" charset="0"/>
              </a:rPr>
              <a:t>Disallow CLFLUSH instruction</a:t>
            </a:r>
          </a:p>
          <a:p>
            <a:pPr lvl="1">
              <a:buFont typeface="Wingdings" pitchFamily="2" charset="2"/>
              <a:buChar char="v"/>
            </a:pPr>
            <a:r>
              <a:rPr lang="en-US" dirty="0">
                <a:solidFill>
                  <a:schemeClr val="tx2"/>
                </a:solidFill>
                <a:latin typeface="Century Schoolbook" pitchFamily="18" charset="0"/>
              </a:rPr>
              <a:t>No quick access to DRAM due to caches</a:t>
            </a:r>
          </a:p>
          <a:p>
            <a:pPr lvl="2">
              <a:buFont typeface="Wingdings" pitchFamily="2" charset="2"/>
              <a:buChar char="v"/>
            </a:pPr>
            <a:r>
              <a:rPr lang="en-US" dirty="0">
                <a:latin typeface="Century Schoolbook" pitchFamily="18" charset="0"/>
              </a:rPr>
              <a:t>e.g. </a:t>
            </a:r>
            <a:r>
              <a:rPr lang="en-US" dirty="0">
                <a:solidFill>
                  <a:schemeClr val="tx2"/>
                </a:solidFill>
                <a:latin typeface="Century Schoolbook" pitchFamily="18" charset="0"/>
              </a:rPr>
              <a:t>Google Chrome</a:t>
            </a:r>
          </a:p>
          <a:p>
            <a:pPr lvl="1">
              <a:buFont typeface="Wingdings" pitchFamily="2" charset="2"/>
              <a:buChar char="v"/>
            </a:pPr>
            <a:r>
              <a:rPr lang="en-US" dirty="0">
                <a:solidFill>
                  <a:srgbClr val="FF0000"/>
                </a:solidFill>
                <a:latin typeface="Century Schoolbook" pitchFamily="18" charset="0"/>
              </a:rPr>
              <a:t>Is this technique effective</a:t>
            </a:r>
            <a:r>
              <a:rPr lang="en-US" dirty="0">
                <a:solidFill>
                  <a:srgbClr val="FF0000"/>
                </a:solidFill>
                <a:latin typeface="Century Schoolbook" pitchFamily="18"/>
              </a:rPr>
              <a:t>?</a:t>
            </a:r>
            <a:endParaRPr lang="en-US" dirty="0">
              <a:solidFill>
                <a:srgbClr val="FF0000"/>
              </a:solidFill>
              <a:latin typeface="Century Schoolbook" pitchFamily="18" charset="0"/>
            </a:endParaRPr>
          </a:p>
          <a:p>
            <a:pPr marL="380985" lvl="1" indent="0">
              <a:buNone/>
            </a:pPr>
            <a:endParaRPr lang="en-US" sz="2000" dirty="0">
              <a:latin typeface="Century Schoolbook" pitchFamily="18" charset="0"/>
            </a:endParaRPr>
          </a:p>
          <a:p>
            <a:pPr marL="380985" lvl="1" indent="0">
              <a:buNone/>
            </a:pPr>
            <a:endParaRPr lang="en-US" sz="2000" dirty="0">
              <a:latin typeface="Century Schoolbook" pitchFamily="18" charset="0"/>
            </a:endParaRPr>
          </a:p>
        </p:txBody>
      </p:sp>
      <p:sp>
        <p:nvSpPr>
          <p:cNvPr id="4" name="Slide Number Placeholder 3">
            <a:extLst>
              <a:ext uri="{FF2B5EF4-FFF2-40B4-BE49-F238E27FC236}">
                <a16:creationId xmlns:a16="http://schemas.microsoft.com/office/drawing/2014/main" id="{2EBDF742-70B3-2B4C-A3BD-F0B9EC2AC243}"/>
              </a:ext>
            </a:extLst>
          </p:cNvPr>
          <p:cNvSpPr>
            <a:spLocks noGrp="1"/>
          </p:cNvSpPr>
          <p:nvPr>
            <p:ph type="sldNum" sz="quarter" idx="12"/>
          </p:nvPr>
        </p:nvSpPr>
        <p:spPr/>
        <p:txBody>
          <a:bodyPr/>
          <a:lstStyle/>
          <a:p>
            <a:fld id="{5E6A3C3A-A029-4573-BC04-5DA27903A743}" type="slidenum">
              <a:rPr lang="en-US" smtClean="0"/>
              <a:t>115</a:t>
            </a:fld>
            <a:endParaRPr lang="en-US"/>
          </a:p>
        </p:txBody>
      </p:sp>
    </p:spTree>
    <p:extLst>
      <p:ext uri="{BB962C8B-B14F-4D97-AF65-F5344CB8AC3E}">
        <p14:creationId xmlns:p14="http://schemas.microsoft.com/office/powerpoint/2010/main" val="389286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a:latin typeface="Century Schoolbook" pitchFamily="18" charset="0"/>
              </a:rPr>
              <a:t>CLFLUSH-free Rowhammer Attack</a:t>
            </a:r>
          </a:p>
        </p:txBody>
      </p:sp>
      <p:sp>
        <p:nvSpPr>
          <p:cNvPr id="3" name="Content Placeholder 2"/>
          <p:cNvSpPr>
            <a:spLocks noGrp="1"/>
          </p:cNvSpPr>
          <p:nvPr>
            <p:ph idx="1"/>
          </p:nvPr>
        </p:nvSpPr>
        <p:spPr>
          <a:xfrm>
            <a:off x="1143000" y="1333500"/>
            <a:ext cx="6858000" cy="4127500"/>
          </a:xfrm>
        </p:spPr>
        <p:txBody>
          <a:bodyPr>
            <a:normAutofit fontScale="92500"/>
          </a:bodyPr>
          <a:lstStyle/>
          <a:p>
            <a:r>
              <a:rPr lang="en-US" sz="2333" dirty="0">
                <a:latin typeface="Century Schoolbook" pitchFamily="18" charset="0"/>
              </a:rPr>
              <a:t>Rowhammering creates locality that caches filter</a:t>
            </a:r>
          </a:p>
          <a:p>
            <a:endParaRPr lang="en-US" sz="2333" dirty="0">
              <a:latin typeface="Century Schoolbook" pitchFamily="18" charset="0"/>
            </a:endParaRPr>
          </a:p>
          <a:p>
            <a:endParaRPr lang="en-US" sz="2333" dirty="0">
              <a:latin typeface="Century Schoolbook" pitchFamily="18" charset="0"/>
            </a:endParaRPr>
          </a:p>
          <a:p>
            <a:endParaRPr lang="en-US" sz="2333" dirty="0">
              <a:latin typeface="Century Schoolbook" pitchFamily="18" charset="0"/>
            </a:endParaRPr>
          </a:p>
          <a:p>
            <a:endParaRPr lang="en-US" sz="2333" dirty="0">
              <a:latin typeface="Century Schoolbook" pitchFamily="18" charset="0"/>
            </a:endParaRPr>
          </a:p>
          <a:p>
            <a:pPr marL="0" indent="0">
              <a:buNone/>
            </a:pPr>
            <a:endParaRPr lang="en-US" sz="2333" dirty="0">
              <a:latin typeface="Century Schoolbook" pitchFamily="18" charset="0"/>
            </a:endParaRPr>
          </a:p>
          <a:p>
            <a:r>
              <a:rPr lang="en-US" sz="2333" dirty="0">
                <a:latin typeface="Century Schoolbook" pitchFamily="18" charset="0"/>
              </a:rPr>
              <a:t>Use </a:t>
            </a:r>
            <a:r>
              <a:rPr lang="en-US" sz="2333" i="1" dirty="0">
                <a:solidFill>
                  <a:schemeClr val="tx2"/>
                </a:solidFill>
                <a:latin typeface="Century Schoolbook" pitchFamily="18" charset="0"/>
              </a:rPr>
              <a:t>conflicting misses </a:t>
            </a:r>
            <a:r>
              <a:rPr lang="en-US" sz="2333" dirty="0">
                <a:latin typeface="Century Schoolbook" pitchFamily="18" charset="0"/>
              </a:rPr>
              <a:t>out of the</a:t>
            </a:r>
            <a:r>
              <a:rPr lang="en-US" sz="2333" i="1" dirty="0">
                <a:latin typeface="Century Schoolbook" pitchFamily="18" charset="0"/>
              </a:rPr>
              <a:t> </a:t>
            </a:r>
            <a:r>
              <a:rPr lang="en-US" sz="2333" dirty="0">
                <a:latin typeface="Century Schoolbook" pitchFamily="18" charset="0"/>
              </a:rPr>
              <a:t>last-level cache (LLC)</a:t>
            </a:r>
            <a:r>
              <a:rPr lang="en-US" sz="2333" i="1" dirty="0">
                <a:latin typeface="Century Schoolbook" pitchFamily="18" charset="0"/>
              </a:rPr>
              <a:t> </a:t>
            </a:r>
            <a:r>
              <a:rPr lang="en-US" sz="2333" dirty="0">
                <a:latin typeface="Century Schoolbook" pitchFamily="18" charset="0"/>
              </a:rPr>
              <a:t>to access DRAM</a:t>
            </a:r>
          </a:p>
          <a:p>
            <a:pPr lvl="1">
              <a:buFont typeface="Wingdings" pitchFamily="2" charset="2"/>
              <a:buChar char="v"/>
            </a:pPr>
            <a:r>
              <a:rPr lang="en-US" sz="2000" dirty="0">
                <a:latin typeface="Century Schoolbook" pitchFamily="18" charset="0"/>
              </a:rPr>
              <a:t>Create </a:t>
            </a:r>
            <a:r>
              <a:rPr lang="en-US" sz="2000" i="1" dirty="0">
                <a:solidFill>
                  <a:schemeClr val="tx2"/>
                </a:solidFill>
                <a:latin typeface="Century Schoolbook" pitchFamily="18" charset="0"/>
              </a:rPr>
              <a:t>eviction set</a:t>
            </a:r>
          </a:p>
          <a:p>
            <a:pPr lvl="1">
              <a:buFont typeface="Wingdings" pitchFamily="2" charset="2"/>
              <a:buChar char="v"/>
            </a:pPr>
            <a:r>
              <a:rPr lang="en-US" sz="2000" dirty="0">
                <a:latin typeface="Century Schoolbook" pitchFamily="18" charset="0"/>
              </a:rPr>
              <a:t>Create access pattern that misses on target address</a:t>
            </a:r>
          </a:p>
        </p:txBody>
      </p:sp>
      <p:cxnSp>
        <p:nvCxnSpPr>
          <p:cNvPr id="9" name="Straight Connector 8"/>
          <p:cNvCxnSpPr/>
          <p:nvPr/>
        </p:nvCxnSpPr>
        <p:spPr>
          <a:xfrm>
            <a:off x="1143000" y="1206500"/>
            <a:ext cx="68580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8" name="Straight Arrow Connector 77"/>
          <p:cNvCxnSpPr>
            <a:stCxn id="24" idx="3"/>
            <a:endCxn id="25" idx="1"/>
          </p:cNvCxnSpPr>
          <p:nvPr/>
        </p:nvCxnSpPr>
        <p:spPr>
          <a:xfrm>
            <a:off x="2657251" y="2768201"/>
            <a:ext cx="152136" cy="11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85" name="Group 84"/>
          <p:cNvGrpSpPr/>
          <p:nvPr/>
        </p:nvGrpSpPr>
        <p:grpSpPr>
          <a:xfrm>
            <a:off x="2212752" y="1947783"/>
            <a:ext cx="4783666" cy="2026613"/>
            <a:chOff x="1422400" y="3587865"/>
            <a:chExt cx="5740399" cy="2431935"/>
          </a:xfrm>
        </p:grpSpPr>
        <p:grpSp>
          <p:nvGrpSpPr>
            <p:cNvPr id="52" name="Group 51"/>
            <p:cNvGrpSpPr/>
            <p:nvPr/>
          </p:nvGrpSpPr>
          <p:grpSpPr>
            <a:xfrm>
              <a:off x="4171078" y="3587865"/>
              <a:ext cx="2991721" cy="2431935"/>
              <a:chOff x="5835112" y="3885194"/>
              <a:chExt cx="2861848" cy="2203335"/>
            </a:xfrm>
          </p:grpSpPr>
          <p:grpSp>
            <p:nvGrpSpPr>
              <p:cNvPr id="8" name="Group 7"/>
              <p:cNvGrpSpPr/>
              <p:nvPr/>
            </p:nvGrpSpPr>
            <p:grpSpPr>
              <a:xfrm>
                <a:off x="7172960" y="3885194"/>
                <a:ext cx="1524000" cy="2203335"/>
                <a:chOff x="5374659" y="1676400"/>
                <a:chExt cx="2028190" cy="4212232"/>
              </a:xfrm>
            </p:grpSpPr>
            <p:grpSp>
              <p:nvGrpSpPr>
                <p:cNvPr id="10" name="Group 9"/>
                <p:cNvGrpSpPr/>
                <p:nvPr/>
              </p:nvGrpSpPr>
              <p:grpSpPr>
                <a:xfrm>
                  <a:off x="5374659" y="1676400"/>
                  <a:ext cx="2028190" cy="3584090"/>
                  <a:chOff x="5035916" y="2211445"/>
                  <a:chExt cx="2028190" cy="3584090"/>
                </a:xfrm>
              </p:grpSpPr>
              <p:grpSp>
                <p:nvGrpSpPr>
                  <p:cNvPr id="20" name="Group 19"/>
                  <p:cNvGrpSpPr/>
                  <p:nvPr/>
                </p:nvGrpSpPr>
                <p:grpSpPr>
                  <a:xfrm>
                    <a:off x="5035916" y="2211445"/>
                    <a:ext cx="2028190" cy="3584090"/>
                    <a:chOff x="-20697" y="0"/>
                    <a:chExt cx="1181100" cy="2066057"/>
                  </a:xfrm>
                </p:grpSpPr>
                <p:grpSp>
                  <p:nvGrpSpPr>
                    <p:cNvPr id="22" name="Group 21"/>
                    <p:cNvGrpSpPr/>
                    <p:nvPr/>
                  </p:nvGrpSpPr>
                  <p:grpSpPr>
                    <a:xfrm>
                      <a:off x="190500" y="295275"/>
                      <a:ext cx="787400" cy="1770782"/>
                      <a:chOff x="0" y="-19245"/>
                      <a:chExt cx="787400" cy="1917230"/>
                    </a:xfrm>
                  </p:grpSpPr>
                  <p:grpSp>
                    <p:nvGrpSpPr>
                      <p:cNvPr id="26" name="Group 25"/>
                      <p:cNvGrpSpPr/>
                      <p:nvPr/>
                    </p:nvGrpSpPr>
                    <p:grpSpPr>
                      <a:xfrm>
                        <a:off x="0" y="-19245"/>
                        <a:ext cx="787400" cy="796485"/>
                        <a:chOff x="0" y="-19245"/>
                        <a:chExt cx="787400" cy="796485"/>
                      </a:xfrm>
                    </p:grpSpPr>
                    <p:sp>
                      <p:nvSpPr>
                        <p:cNvPr id="28" name="Rectangle 27"/>
                        <p:cNvSpPr/>
                        <p:nvPr/>
                      </p:nvSpPr>
                      <p:spPr>
                        <a:xfrm>
                          <a:off x="0" y="-19245"/>
                          <a:ext cx="787400" cy="278325"/>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sp>
                      <p:nvSpPr>
                        <p:cNvPr id="29" name="Rectangle 28"/>
                        <p:cNvSpPr/>
                        <p:nvPr/>
                      </p:nvSpPr>
                      <p:spPr>
                        <a:xfrm>
                          <a:off x="0" y="259080"/>
                          <a:ext cx="787400" cy="259080"/>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833" b="1" dirty="0">
                              <a:ea typeface="Calibri"/>
                              <a:cs typeface="Times New Roman"/>
                            </a:rPr>
                            <a:t>Row 0</a:t>
                          </a:r>
                        </a:p>
                      </p:txBody>
                    </p:sp>
                    <p:sp>
                      <p:nvSpPr>
                        <p:cNvPr id="30" name="Rectangle 29"/>
                        <p:cNvSpPr/>
                        <p:nvPr/>
                      </p:nvSpPr>
                      <p:spPr>
                        <a:xfrm>
                          <a:off x="0" y="518160"/>
                          <a:ext cx="787400" cy="259080"/>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833" b="1" dirty="0">
                              <a:ea typeface="Calibri"/>
                              <a:cs typeface="Times New Roman"/>
                            </a:rPr>
                            <a:t>Row 1</a:t>
                          </a:r>
                        </a:p>
                      </p:txBody>
                    </p:sp>
                  </p:grpSp>
                  <p:sp>
                    <p:nvSpPr>
                      <p:cNvPr id="27" name="Rectangle 26"/>
                      <p:cNvSpPr/>
                      <p:nvPr/>
                    </p:nvSpPr>
                    <p:spPr>
                      <a:xfrm>
                        <a:off x="0" y="777240"/>
                        <a:ext cx="787400" cy="1120745"/>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grpSp>
                <p:sp>
                  <p:nvSpPr>
                    <p:cNvPr id="23" name="Rectangle 22"/>
                    <p:cNvSpPr/>
                    <p:nvPr/>
                  </p:nvSpPr>
                  <p:spPr>
                    <a:xfrm>
                      <a:off x="-20697" y="0"/>
                      <a:ext cx="1181100" cy="251460"/>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000" b="1" dirty="0">
                          <a:ea typeface="Calibri"/>
                          <a:cs typeface="Times New Roman"/>
                        </a:rPr>
                        <a:t>DRAM Bank</a:t>
                      </a:r>
                      <a:endParaRPr lang="en-US" sz="1000" dirty="0">
                        <a:ea typeface="Calibri"/>
                        <a:cs typeface="Times New Roman"/>
                      </a:endParaRPr>
                    </a:p>
                  </p:txBody>
                </p:sp>
              </p:grpSp>
              <p:sp>
                <p:nvSpPr>
                  <p:cNvPr id="21" name="Rectangle 20"/>
                  <p:cNvSpPr/>
                  <p:nvPr/>
                </p:nvSpPr>
                <p:spPr>
                  <a:xfrm>
                    <a:off x="5398584" y="3999229"/>
                    <a:ext cx="1352126" cy="422016"/>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833" b="1" dirty="0">
                        <a:ea typeface="Calibri"/>
                        <a:cs typeface="Times New Roman"/>
                      </a:rPr>
                      <a:t>Row 2</a:t>
                    </a:r>
                  </a:p>
                </p:txBody>
              </p:sp>
            </p:grpSp>
            <p:sp>
              <p:nvSpPr>
                <p:cNvPr id="11" name="Rectangle 10"/>
                <p:cNvSpPr/>
                <p:nvPr/>
              </p:nvSpPr>
              <p:spPr>
                <a:xfrm>
                  <a:off x="5715000" y="5468112"/>
                  <a:ext cx="1352126" cy="420520"/>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833" b="1" dirty="0">
                      <a:ea typeface="Calibri"/>
                      <a:cs typeface="Times New Roman"/>
                    </a:rPr>
                    <a:t>Row-buffer</a:t>
                  </a:r>
                </a:p>
              </p:txBody>
            </p:sp>
            <p:cxnSp>
              <p:nvCxnSpPr>
                <p:cNvPr id="12" name="Straight Connector 11"/>
                <p:cNvCxnSpPr/>
                <p:nvPr/>
              </p:nvCxnSpPr>
              <p:spPr>
                <a:xfrm>
                  <a:off x="69342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p:nvCxnSpPr>
              <p:spPr>
                <a:xfrm>
                  <a:off x="58674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a:off x="60198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a:off x="61722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p:nvCxnSpPr>
              <p:spPr>
                <a:xfrm>
                  <a:off x="63246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a:off x="64770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a:off x="66294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a:xfrm>
                  <a:off x="67818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grpSp>
          <p:sp>
            <p:nvSpPr>
              <p:cNvPr id="48" name="Rectangle 47"/>
              <p:cNvSpPr/>
              <p:nvPr/>
            </p:nvSpPr>
            <p:spPr>
              <a:xfrm>
                <a:off x="5835112" y="4267218"/>
                <a:ext cx="1016000" cy="1037067"/>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b="1" dirty="0">
                    <a:ea typeface="Calibri"/>
                    <a:cs typeface="Times New Roman"/>
                  </a:rPr>
                  <a:t>L3    Cache</a:t>
                </a:r>
              </a:p>
            </p:txBody>
          </p:sp>
          <p:sp>
            <p:nvSpPr>
              <p:cNvPr id="51" name="Right Arrow 50"/>
              <p:cNvSpPr/>
              <p:nvPr/>
            </p:nvSpPr>
            <p:spPr>
              <a:xfrm>
                <a:off x="6947550" y="4712096"/>
                <a:ext cx="437353" cy="2186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24" name="Rounded Rectangle 23"/>
            <p:cNvSpPr/>
            <p:nvPr/>
          </p:nvSpPr>
          <p:spPr>
            <a:xfrm>
              <a:off x="1422400" y="4387850"/>
              <a:ext cx="533399" cy="36903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67" dirty="0"/>
                <a:t>CPU</a:t>
              </a:r>
            </a:p>
          </p:txBody>
        </p:sp>
        <p:sp>
          <p:nvSpPr>
            <p:cNvPr id="25" name="Rectangle 24"/>
            <p:cNvSpPr/>
            <p:nvPr/>
          </p:nvSpPr>
          <p:spPr>
            <a:xfrm>
              <a:off x="2138362" y="4356029"/>
              <a:ext cx="533400" cy="43548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917" b="1" dirty="0"/>
                <a:t>L1 Cache</a:t>
              </a:r>
            </a:p>
          </p:txBody>
        </p:sp>
        <p:sp>
          <p:nvSpPr>
            <p:cNvPr id="76" name="Rectangle 75"/>
            <p:cNvSpPr/>
            <p:nvPr/>
          </p:nvSpPr>
          <p:spPr>
            <a:xfrm>
              <a:off x="2977452" y="4254124"/>
              <a:ext cx="685800" cy="6462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167" b="1" dirty="0"/>
                <a:t>L2 Cache</a:t>
              </a:r>
            </a:p>
          </p:txBody>
        </p:sp>
        <p:cxnSp>
          <p:nvCxnSpPr>
            <p:cNvPr id="81" name="Straight Arrow Connector 80"/>
            <p:cNvCxnSpPr>
              <a:stCxn id="25" idx="3"/>
              <a:endCxn id="76" idx="1"/>
            </p:cNvCxnSpPr>
            <p:nvPr/>
          </p:nvCxnSpPr>
          <p:spPr>
            <a:xfrm>
              <a:off x="2671762" y="4573772"/>
              <a:ext cx="305690" cy="34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a:off x="3667125" y="4570389"/>
              <a:ext cx="50395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53" name="Rectangle 52"/>
          <p:cNvSpPr/>
          <p:nvPr/>
        </p:nvSpPr>
        <p:spPr>
          <a:xfrm>
            <a:off x="6820958" y="2377124"/>
            <a:ext cx="762001" cy="151940"/>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833" b="1" dirty="0">
                <a:ea typeface="Calibri"/>
                <a:cs typeface="Times New Roman"/>
              </a:rPr>
              <a:t>Aggressor Row1 </a:t>
            </a:r>
            <a:endParaRPr lang="en-US" sz="833" dirty="0">
              <a:ea typeface="Calibri"/>
              <a:cs typeface="Times New Roman"/>
            </a:endParaRPr>
          </a:p>
        </p:txBody>
      </p:sp>
      <p:sp>
        <p:nvSpPr>
          <p:cNvPr id="54" name="Rectangle 53"/>
          <p:cNvSpPr/>
          <p:nvPr/>
        </p:nvSpPr>
        <p:spPr>
          <a:xfrm>
            <a:off x="6831542" y="2796287"/>
            <a:ext cx="762000" cy="95681"/>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833" b="1" dirty="0">
                <a:ea typeface="Calibri"/>
                <a:cs typeface="Times New Roman"/>
              </a:rPr>
              <a:t>Aggressor Row2 </a:t>
            </a:r>
            <a:endParaRPr lang="en-US" sz="833" dirty="0">
              <a:ea typeface="Calibri"/>
              <a:cs typeface="Times New Roman"/>
            </a:endParaRPr>
          </a:p>
        </p:txBody>
      </p:sp>
      <p:sp>
        <p:nvSpPr>
          <p:cNvPr id="55" name="Rectangle 54"/>
          <p:cNvSpPr/>
          <p:nvPr/>
        </p:nvSpPr>
        <p:spPr>
          <a:xfrm>
            <a:off x="6815666" y="2576670"/>
            <a:ext cx="583603" cy="172406"/>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833" b="1" dirty="0">
                <a:ea typeface="Calibri"/>
                <a:cs typeface="Times New Roman"/>
              </a:rPr>
              <a:t>Victim Row </a:t>
            </a:r>
            <a:endParaRPr lang="en-US" sz="833" dirty="0">
              <a:ea typeface="Calibri"/>
              <a:cs typeface="Times New Roman"/>
            </a:endParaRPr>
          </a:p>
        </p:txBody>
      </p:sp>
      <p:sp>
        <p:nvSpPr>
          <p:cNvPr id="5" name="Slide Number Placeholder 4">
            <a:extLst>
              <a:ext uri="{FF2B5EF4-FFF2-40B4-BE49-F238E27FC236}">
                <a16:creationId xmlns:a16="http://schemas.microsoft.com/office/drawing/2014/main" id="{2FAB29D8-55FD-814A-9407-0E40CC5A28AA}"/>
              </a:ext>
            </a:extLst>
          </p:cNvPr>
          <p:cNvSpPr>
            <a:spLocks noGrp="1"/>
          </p:cNvSpPr>
          <p:nvPr>
            <p:ph type="sldNum" sz="quarter" idx="12"/>
          </p:nvPr>
        </p:nvSpPr>
        <p:spPr/>
        <p:txBody>
          <a:bodyPr/>
          <a:lstStyle/>
          <a:p>
            <a:fld id="{5E6A3C3A-A029-4573-BC04-5DA27903A743}" type="slidenum">
              <a:rPr lang="en-US" smtClean="0"/>
              <a:t>116</a:t>
            </a:fld>
            <a:endParaRPr lang="en-US"/>
          </a:p>
        </p:txBody>
      </p:sp>
    </p:spTree>
    <p:extLst>
      <p:ext uri="{BB962C8B-B14F-4D97-AF65-F5344CB8AC3E}">
        <p14:creationId xmlns:p14="http://schemas.microsoft.com/office/powerpoint/2010/main" val="299403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a:latin typeface="Century Schoolbook" pitchFamily="18" charset="0"/>
              </a:rPr>
              <a:t>CLFLUSH-free Rowhammer Attack</a:t>
            </a:r>
          </a:p>
        </p:txBody>
      </p:sp>
      <p:cxnSp>
        <p:nvCxnSpPr>
          <p:cNvPr id="9" name="Straight Connector 8"/>
          <p:cNvCxnSpPr/>
          <p:nvPr/>
        </p:nvCxnSpPr>
        <p:spPr>
          <a:xfrm>
            <a:off x="1143000" y="1206500"/>
            <a:ext cx="6858000" cy="0"/>
          </a:xfrm>
          <a:prstGeom prst="line">
            <a:avLst/>
          </a:prstGeom>
        </p:spPr>
        <p:style>
          <a:lnRef idx="3">
            <a:schemeClr val="accent2"/>
          </a:lnRef>
          <a:fillRef idx="0">
            <a:schemeClr val="accent2"/>
          </a:fillRef>
          <a:effectRef idx="2">
            <a:schemeClr val="accent2"/>
          </a:effectRef>
          <a:fontRef idx="minor">
            <a:schemeClr val="tx1"/>
          </a:fontRef>
        </p:style>
      </p:cxnSp>
      <p:grpSp>
        <p:nvGrpSpPr>
          <p:cNvPr id="64" name="Group 63"/>
          <p:cNvGrpSpPr/>
          <p:nvPr/>
        </p:nvGrpSpPr>
        <p:grpSpPr>
          <a:xfrm>
            <a:off x="1179496" y="1866310"/>
            <a:ext cx="1735737" cy="1721441"/>
            <a:chOff x="748645" y="2239571"/>
            <a:chExt cx="2082884" cy="2065729"/>
          </a:xfrm>
        </p:grpSpPr>
        <p:sp>
          <p:nvSpPr>
            <p:cNvPr id="25" name="Rectangle 24"/>
            <p:cNvSpPr/>
            <p:nvPr/>
          </p:nvSpPr>
          <p:spPr>
            <a:xfrm>
              <a:off x="1057275" y="2574012"/>
              <a:ext cx="1466850" cy="173128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500"/>
            </a:p>
          </p:txBody>
        </p:sp>
        <p:sp>
          <p:nvSpPr>
            <p:cNvPr id="40" name="Rectangle 39"/>
            <p:cNvSpPr/>
            <p:nvPr/>
          </p:nvSpPr>
          <p:spPr>
            <a:xfrm>
              <a:off x="748645" y="2239571"/>
              <a:ext cx="2082884" cy="302739"/>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Eviction Set</a:t>
              </a:r>
              <a:endParaRPr lang="en-US" sz="1333" dirty="0">
                <a:ea typeface="Calibri"/>
                <a:cs typeface="Times New Roman"/>
              </a:endParaRPr>
            </a:p>
          </p:txBody>
        </p:sp>
      </p:grpSp>
      <p:grpSp>
        <p:nvGrpSpPr>
          <p:cNvPr id="70" name="Group 69"/>
          <p:cNvGrpSpPr/>
          <p:nvPr/>
        </p:nvGrpSpPr>
        <p:grpSpPr>
          <a:xfrm>
            <a:off x="1513185" y="2234449"/>
            <a:ext cx="4555896" cy="905608"/>
            <a:chOff x="901421" y="2681339"/>
            <a:chExt cx="5467075" cy="1086729"/>
          </a:xfrm>
        </p:grpSpPr>
        <p:sp>
          <p:nvSpPr>
            <p:cNvPr id="3" name="Rectangle 2"/>
            <p:cNvSpPr/>
            <p:nvPr/>
          </p:nvSpPr>
          <p:spPr>
            <a:xfrm>
              <a:off x="901421" y="2681339"/>
              <a:ext cx="1282032" cy="2834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a:solidFill>
                    <a:schemeClr val="tx1"/>
                  </a:solidFill>
                </a:rPr>
                <a:t>A0</a:t>
              </a:r>
            </a:p>
          </p:txBody>
        </p:sp>
        <p:cxnSp>
          <p:nvCxnSpPr>
            <p:cNvPr id="6" name="Straight Arrow Connector 5"/>
            <p:cNvCxnSpPr>
              <a:stCxn id="3" idx="3"/>
              <a:endCxn id="29" idx="1"/>
            </p:cNvCxnSpPr>
            <p:nvPr/>
          </p:nvCxnSpPr>
          <p:spPr>
            <a:xfrm>
              <a:off x="2183453" y="2823082"/>
              <a:ext cx="4185043" cy="257211"/>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3" idx="3"/>
            </p:cNvCxnSpPr>
            <p:nvPr/>
          </p:nvCxnSpPr>
          <p:spPr>
            <a:xfrm>
              <a:off x="2183453" y="2823082"/>
              <a:ext cx="1701223" cy="944986"/>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grpSp>
      <p:grpSp>
        <p:nvGrpSpPr>
          <p:cNvPr id="71" name="Group 70"/>
          <p:cNvGrpSpPr/>
          <p:nvPr/>
        </p:nvGrpSpPr>
        <p:grpSpPr>
          <a:xfrm>
            <a:off x="1513185" y="2462379"/>
            <a:ext cx="2486046" cy="764033"/>
            <a:chOff x="901421" y="2954855"/>
            <a:chExt cx="2983255" cy="916840"/>
          </a:xfrm>
        </p:grpSpPr>
        <p:sp>
          <p:nvSpPr>
            <p:cNvPr id="57" name="Rectangle 56"/>
            <p:cNvSpPr/>
            <p:nvPr/>
          </p:nvSpPr>
          <p:spPr>
            <a:xfrm>
              <a:off x="901421" y="2954855"/>
              <a:ext cx="1282032" cy="2834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a:solidFill>
                    <a:schemeClr val="tx1"/>
                  </a:solidFill>
                </a:rPr>
                <a:t>X1</a:t>
              </a:r>
            </a:p>
          </p:txBody>
        </p:sp>
        <p:cxnSp>
          <p:nvCxnSpPr>
            <p:cNvPr id="60" name="Straight Arrow Connector 59"/>
            <p:cNvCxnSpPr/>
            <p:nvPr/>
          </p:nvCxnSpPr>
          <p:spPr>
            <a:xfrm>
              <a:off x="2183453" y="3076259"/>
              <a:ext cx="1701223" cy="795436"/>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grpSp>
      <p:grpSp>
        <p:nvGrpSpPr>
          <p:cNvPr id="72" name="Group 71"/>
          <p:cNvGrpSpPr/>
          <p:nvPr/>
        </p:nvGrpSpPr>
        <p:grpSpPr>
          <a:xfrm>
            <a:off x="1512870" y="2690309"/>
            <a:ext cx="2486361" cy="721100"/>
            <a:chOff x="901043" y="3228371"/>
            <a:chExt cx="2983633" cy="865320"/>
          </a:xfrm>
        </p:grpSpPr>
        <p:sp>
          <p:nvSpPr>
            <p:cNvPr id="58" name="Rectangle 57"/>
            <p:cNvSpPr/>
            <p:nvPr/>
          </p:nvSpPr>
          <p:spPr>
            <a:xfrm>
              <a:off x="901043" y="3228371"/>
              <a:ext cx="1282032" cy="2834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a:solidFill>
                    <a:schemeClr val="tx1"/>
                  </a:solidFill>
                </a:rPr>
                <a:t>X2</a:t>
              </a:r>
            </a:p>
          </p:txBody>
        </p:sp>
        <p:cxnSp>
          <p:nvCxnSpPr>
            <p:cNvPr id="61" name="Straight Arrow Connector 60"/>
            <p:cNvCxnSpPr>
              <a:stCxn id="58" idx="3"/>
              <a:endCxn id="49" idx="1"/>
            </p:cNvCxnSpPr>
            <p:nvPr/>
          </p:nvCxnSpPr>
          <p:spPr>
            <a:xfrm>
              <a:off x="2183075" y="3370114"/>
              <a:ext cx="1701601" cy="723577"/>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grpSp>
      <p:grpSp>
        <p:nvGrpSpPr>
          <p:cNvPr id="65" name="Group 64"/>
          <p:cNvGrpSpPr/>
          <p:nvPr/>
        </p:nvGrpSpPr>
        <p:grpSpPr>
          <a:xfrm>
            <a:off x="3688857" y="1892727"/>
            <a:ext cx="4605831" cy="2436092"/>
            <a:chOff x="3512228" y="2271273"/>
            <a:chExt cx="5526997" cy="2923310"/>
          </a:xfrm>
        </p:grpSpPr>
        <p:grpSp>
          <p:nvGrpSpPr>
            <p:cNvPr id="63" name="Group 62"/>
            <p:cNvGrpSpPr/>
            <p:nvPr/>
          </p:nvGrpSpPr>
          <p:grpSpPr>
            <a:xfrm>
              <a:off x="3512228" y="2271273"/>
              <a:ext cx="4566704" cy="2923310"/>
              <a:chOff x="3759878" y="2271273"/>
              <a:chExt cx="4566704" cy="2923310"/>
            </a:xfrm>
          </p:grpSpPr>
          <p:grpSp>
            <p:nvGrpSpPr>
              <p:cNvPr id="8" name="Group 7"/>
              <p:cNvGrpSpPr/>
              <p:nvPr/>
            </p:nvGrpSpPr>
            <p:grpSpPr>
              <a:xfrm>
                <a:off x="6243698" y="2271273"/>
                <a:ext cx="2082884" cy="2923310"/>
                <a:chOff x="5374659" y="1676400"/>
                <a:chExt cx="2028190" cy="4212232"/>
              </a:xfrm>
            </p:grpSpPr>
            <p:grpSp>
              <p:nvGrpSpPr>
                <p:cNvPr id="10" name="Group 9"/>
                <p:cNvGrpSpPr/>
                <p:nvPr/>
              </p:nvGrpSpPr>
              <p:grpSpPr>
                <a:xfrm>
                  <a:off x="5374659" y="1676400"/>
                  <a:ext cx="2028190" cy="3584090"/>
                  <a:chOff x="5035916" y="2211445"/>
                  <a:chExt cx="2028190" cy="3584090"/>
                </a:xfrm>
              </p:grpSpPr>
              <p:grpSp>
                <p:nvGrpSpPr>
                  <p:cNvPr id="20" name="Group 19"/>
                  <p:cNvGrpSpPr/>
                  <p:nvPr/>
                </p:nvGrpSpPr>
                <p:grpSpPr>
                  <a:xfrm>
                    <a:off x="5035916" y="2211445"/>
                    <a:ext cx="2028190" cy="3584090"/>
                    <a:chOff x="-20697" y="0"/>
                    <a:chExt cx="1181100" cy="2066057"/>
                  </a:xfrm>
                </p:grpSpPr>
                <p:grpSp>
                  <p:nvGrpSpPr>
                    <p:cNvPr id="22" name="Group 21"/>
                    <p:cNvGrpSpPr/>
                    <p:nvPr/>
                  </p:nvGrpSpPr>
                  <p:grpSpPr>
                    <a:xfrm>
                      <a:off x="190500" y="295275"/>
                      <a:ext cx="787400" cy="1770782"/>
                      <a:chOff x="0" y="-19245"/>
                      <a:chExt cx="787400" cy="1917230"/>
                    </a:xfrm>
                  </p:grpSpPr>
                  <p:grpSp>
                    <p:nvGrpSpPr>
                      <p:cNvPr id="26" name="Group 25"/>
                      <p:cNvGrpSpPr/>
                      <p:nvPr/>
                    </p:nvGrpSpPr>
                    <p:grpSpPr>
                      <a:xfrm>
                        <a:off x="0" y="-19245"/>
                        <a:ext cx="787400" cy="796485"/>
                        <a:chOff x="0" y="-19245"/>
                        <a:chExt cx="787400" cy="796485"/>
                      </a:xfrm>
                    </p:grpSpPr>
                    <p:sp>
                      <p:nvSpPr>
                        <p:cNvPr id="28" name="Rectangle 27"/>
                        <p:cNvSpPr/>
                        <p:nvPr/>
                      </p:nvSpPr>
                      <p:spPr>
                        <a:xfrm>
                          <a:off x="0" y="-19245"/>
                          <a:ext cx="787400" cy="278325"/>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sp>
                      <p:nvSpPr>
                        <p:cNvPr id="29" name="Rectangle 28"/>
                        <p:cNvSpPr/>
                        <p:nvPr/>
                      </p:nvSpPr>
                      <p:spPr>
                        <a:xfrm>
                          <a:off x="0" y="259080"/>
                          <a:ext cx="787400" cy="259080"/>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Row 0</a:t>
                          </a:r>
                        </a:p>
                      </p:txBody>
                    </p:sp>
                    <p:sp>
                      <p:nvSpPr>
                        <p:cNvPr id="30" name="Rectangle 29"/>
                        <p:cNvSpPr/>
                        <p:nvPr/>
                      </p:nvSpPr>
                      <p:spPr>
                        <a:xfrm>
                          <a:off x="0" y="518160"/>
                          <a:ext cx="787400" cy="259080"/>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Row 1</a:t>
                          </a:r>
                        </a:p>
                      </p:txBody>
                    </p:sp>
                  </p:grpSp>
                  <p:sp>
                    <p:nvSpPr>
                      <p:cNvPr id="27" name="Rectangle 26"/>
                      <p:cNvSpPr/>
                      <p:nvPr/>
                    </p:nvSpPr>
                    <p:spPr>
                      <a:xfrm>
                        <a:off x="0" y="777240"/>
                        <a:ext cx="787400" cy="1120745"/>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grpSp>
                <p:sp>
                  <p:nvSpPr>
                    <p:cNvPr id="23" name="Rectangle 22"/>
                    <p:cNvSpPr/>
                    <p:nvPr/>
                  </p:nvSpPr>
                  <p:spPr>
                    <a:xfrm>
                      <a:off x="-20697" y="0"/>
                      <a:ext cx="1181100" cy="251460"/>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DRAM Bank</a:t>
                      </a:r>
                      <a:endParaRPr lang="en-US" sz="1333" dirty="0">
                        <a:ea typeface="Calibri"/>
                        <a:cs typeface="Times New Roman"/>
                      </a:endParaRPr>
                    </a:p>
                  </p:txBody>
                </p:sp>
              </p:grpSp>
              <p:sp>
                <p:nvSpPr>
                  <p:cNvPr id="21" name="Rectangle 20"/>
                  <p:cNvSpPr/>
                  <p:nvPr/>
                </p:nvSpPr>
                <p:spPr>
                  <a:xfrm>
                    <a:off x="5398584" y="3999229"/>
                    <a:ext cx="1352126" cy="422016"/>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Row 2</a:t>
                    </a:r>
                  </a:p>
                </p:txBody>
              </p:sp>
            </p:grpSp>
            <p:sp>
              <p:nvSpPr>
                <p:cNvPr id="11" name="Rectangle 10"/>
                <p:cNvSpPr/>
                <p:nvPr/>
              </p:nvSpPr>
              <p:spPr>
                <a:xfrm>
                  <a:off x="5715000" y="5468112"/>
                  <a:ext cx="1352126" cy="420520"/>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000" b="1" dirty="0">
                      <a:ea typeface="Calibri"/>
                      <a:cs typeface="Times New Roman"/>
                    </a:rPr>
                    <a:t>Row-buffer</a:t>
                  </a:r>
                </a:p>
              </p:txBody>
            </p:sp>
            <p:cxnSp>
              <p:nvCxnSpPr>
                <p:cNvPr id="12" name="Straight Connector 11"/>
                <p:cNvCxnSpPr/>
                <p:nvPr/>
              </p:nvCxnSpPr>
              <p:spPr>
                <a:xfrm>
                  <a:off x="69342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p:nvCxnSpPr>
              <p:spPr>
                <a:xfrm>
                  <a:off x="58674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a:off x="60198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a:off x="61722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p:nvCxnSpPr>
              <p:spPr>
                <a:xfrm>
                  <a:off x="63246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a:off x="64770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a:off x="66294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a:xfrm>
                  <a:off x="67818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2" name="Group 41"/>
              <p:cNvGrpSpPr/>
              <p:nvPr/>
            </p:nvGrpSpPr>
            <p:grpSpPr>
              <a:xfrm>
                <a:off x="3759878" y="3075915"/>
                <a:ext cx="2082884" cy="1790661"/>
                <a:chOff x="-20697" y="94940"/>
                <a:chExt cx="1181100" cy="1487353"/>
              </a:xfrm>
            </p:grpSpPr>
            <p:grpSp>
              <p:nvGrpSpPr>
                <p:cNvPr id="44" name="Group 43"/>
                <p:cNvGrpSpPr/>
                <p:nvPr/>
              </p:nvGrpSpPr>
              <p:grpSpPr>
                <a:xfrm>
                  <a:off x="190500" y="295275"/>
                  <a:ext cx="787400" cy="1287018"/>
                  <a:chOff x="0" y="-19245"/>
                  <a:chExt cx="787400" cy="1393457"/>
                </a:xfrm>
              </p:grpSpPr>
              <p:grpSp>
                <p:nvGrpSpPr>
                  <p:cNvPr id="46" name="Group 45"/>
                  <p:cNvGrpSpPr/>
                  <p:nvPr/>
                </p:nvGrpSpPr>
                <p:grpSpPr>
                  <a:xfrm>
                    <a:off x="0" y="-19245"/>
                    <a:ext cx="787400" cy="1118462"/>
                    <a:chOff x="0" y="-19245"/>
                    <a:chExt cx="787400" cy="1118462"/>
                  </a:xfrm>
                </p:grpSpPr>
                <p:sp>
                  <p:nvSpPr>
                    <p:cNvPr id="48" name="Rectangle 47"/>
                    <p:cNvSpPr/>
                    <p:nvPr/>
                  </p:nvSpPr>
                  <p:spPr>
                    <a:xfrm>
                      <a:off x="0" y="-19245"/>
                      <a:ext cx="787400" cy="278325"/>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sp>
                  <p:nvSpPr>
                    <p:cNvPr id="49" name="Rectangle 48"/>
                    <p:cNvSpPr/>
                    <p:nvPr/>
                  </p:nvSpPr>
                  <p:spPr>
                    <a:xfrm>
                      <a:off x="0" y="259080"/>
                      <a:ext cx="787400" cy="840137"/>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Set X</a:t>
                      </a:r>
                    </a:p>
                  </p:txBody>
                </p:sp>
              </p:grpSp>
              <p:sp>
                <p:nvSpPr>
                  <p:cNvPr id="47" name="Rectangle 46"/>
                  <p:cNvSpPr/>
                  <p:nvPr/>
                </p:nvSpPr>
                <p:spPr>
                  <a:xfrm>
                    <a:off x="0" y="1099216"/>
                    <a:ext cx="787400" cy="274996"/>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grpSp>
            <p:sp>
              <p:nvSpPr>
                <p:cNvPr id="45" name="Rectangle 44"/>
                <p:cNvSpPr/>
                <p:nvPr/>
              </p:nvSpPr>
              <p:spPr>
                <a:xfrm>
                  <a:off x="-20697" y="94940"/>
                  <a:ext cx="1181100" cy="193377"/>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Inclusive LLC</a:t>
                  </a:r>
                  <a:endParaRPr lang="en-US" sz="1333" dirty="0">
                    <a:ea typeface="Calibri"/>
                    <a:cs typeface="Times New Roman"/>
                  </a:endParaRPr>
                </a:p>
              </p:txBody>
            </p:sp>
          </p:grpSp>
          <p:sp>
            <p:nvSpPr>
              <p:cNvPr id="51" name="Right Arrow 50"/>
              <p:cNvSpPr/>
              <p:nvPr/>
            </p:nvSpPr>
            <p:spPr>
              <a:xfrm>
                <a:off x="5582401" y="3861021"/>
                <a:ext cx="970799" cy="3106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66" name="Rectangle 65"/>
            <p:cNvSpPr/>
            <p:nvPr/>
          </p:nvSpPr>
          <p:spPr>
            <a:xfrm>
              <a:off x="7842810" y="2966807"/>
              <a:ext cx="1196415" cy="218903"/>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167" b="1" dirty="0">
                  <a:ea typeface="Calibri"/>
                  <a:cs typeface="Times New Roman"/>
                </a:rPr>
                <a:t>Aggressor Row1 </a:t>
              </a:r>
              <a:endParaRPr lang="en-US" sz="1167" dirty="0">
                <a:ea typeface="Calibri"/>
                <a:cs typeface="Times New Roman"/>
              </a:endParaRPr>
            </a:p>
          </p:txBody>
        </p:sp>
        <p:sp>
          <p:nvSpPr>
            <p:cNvPr id="68" name="Rectangle 67"/>
            <p:cNvSpPr/>
            <p:nvPr/>
          </p:nvSpPr>
          <p:spPr>
            <a:xfrm>
              <a:off x="7842809" y="3540612"/>
              <a:ext cx="1196415" cy="218903"/>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167" b="1" dirty="0">
                  <a:ea typeface="Calibri"/>
                  <a:cs typeface="Times New Roman"/>
                </a:rPr>
                <a:t>Aggressor Row2 </a:t>
              </a:r>
              <a:endParaRPr lang="en-US" sz="1167" dirty="0">
                <a:ea typeface="Calibri"/>
                <a:cs typeface="Times New Roman"/>
              </a:endParaRPr>
            </a:p>
          </p:txBody>
        </p:sp>
        <p:sp>
          <p:nvSpPr>
            <p:cNvPr id="69" name="Rectangle 68"/>
            <p:cNvSpPr/>
            <p:nvPr/>
          </p:nvSpPr>
          <p:spPr>
            <a:xfrm>
              <a:off x="7862455" y="3259637"/>
              <a:ext cx="871970" cy="223644"/>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167" b="1" dirty="0">
                  <a:ea typeface="Calibri"/>
                  <a:cs typeface="Times New Roman"/>
                </a:rPr>
                <a:t>Victim Row </a:t>
              </a:r>
              <a:endParaRPr lang="en-US" sz="1167" dirty="0">
                <a:ea typeface="Calibri"/>
                <a:cs typeface="Times New Roman"/>
              </a:endParaRPr>
            </a:p>
          </p:txBody>
        </p:sp>
      </p:grpSp>
      <p:grpSp>
        <p:nvGrpSpPr>
          <p:cNvPr id="73" name="Group 72"/>
          <p:cNvGrpSpPr/>
          <p:nvPr/>
        </p:nvGrpSpPr>
        <p:grpSpPr>
          <a:xfrm>
            <a:off x="1512870" y="2916895"/>
            <a:ext cx="2486361" cy="804109"/>
            <a:chOff x="901043" y="3500273"/>
            <a:chExt cx="2983633" cy="964931"/>
          </a:xfrm>
        </p:grpSpPr>
        <p:sp>
          <p:nvSpPr>
            <p:cNvPr id="59" name="Rectangle 58"/>
            <p:cNvSpPr/>
            <p:nvPr/>
          </p:nvSpPr>
          <p:spPr>
            <a:xfrm>
              <a:off x="901043" y="3929087"/>
              <a:ext cx="1282032" cy="2834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err="1">
                  <a:solidFill>
                    <a:schemeClr val="tx1"/>
                  </a:solidFill>
                </a:rPr>
                <a:t>Xn</a:t>
              </a:r>
              <a:endParaRPr lang="en-US" sz="1333" b="1" dirty="0">
                <a:solidFill>
                  <a:schemeClr val="tx1"/>
                </a:solidFill>
              </a:endParaRPr>
            </a:p>
          </p:txBody>
        </p:sp>
        <p:cxnSp>
          <p:nvCxnSpPr>
            <p:cNvPr id="62" name="Straight Arrow Connector 61"/>
            <p:cNvCxnSpPr/>
            <p:nvPr/>
          </p:nvCxnSpPr>
          <p:spPr>
            <a:xfrm>
              <a:off x="2202133" y="4068269"/>
              <a:ext cx="1682543" cy="396935"/>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sp>
          <p:nvSpPr>
            <p:cNvPr id="74" name="Rectangle 73"/>
            <p:cNvSpPr/>
            <p:nvPr/>
          </p:nvSpPr>
          <p:spPr>
            <a:xfrm>
              <a:off x="901043" y="3500273"/>
              <a:ext cx="1282032" cy="42881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a:solidFill>
                    <a:schemeClr val="tx1"/>
                  </a:solidFill>
                </a:rPr>
                <a:t>…</a:t>
              </a:r>
            </a:p>
          </p:txBody>
        </p:sp>
      </p:grpSp>
      <p:sp>
        <p:nvSpPr>
          <p:cNvPr id="55" name="Rectangle 54"/>
          <p:cNvSpPr/>
          <p:nvPr/>
        </p:nvSpPr>
        <p:spPr>
          <a:xfrm>
            <a:off x="1143000" y="4454074"/>
            <a:ext cx="6454486" cy="635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285739" indent="-285739">
              <a:buFont typeface="Arial" pitchFamily="34" charset="0"/>
              <a:buChar char="•"/>
            </a:pPr>
            <a:endParaRPr lang="en-US" sz="2000" dirty="0">
              <a:latin typeface="Century Schoolbook" pitchFamily="18" charset="0"/>
            </a:endParaRPr>
          </a:p>
          <a:p>
            <a:pPr marL="285739" indent="-285739">
              <a:buFont typeface="Arial" pitchFamily="34" charset="0"/>
              <a:buChar char="•"/>
            </a:pPr>
            <a:r>
              <a:rPr lang="en-US" sz="2000" dirty="0">
                <a:latin typeface="Century Schoolbook" pitchFamily="18" charset="0"/>
              </a:rPr>
              <a:t>Eviction set size depends on number of ways in cache set</a:t>
            </a:r>
          </a:p>
        </p:txBody>
      </p:sp>
      <p:sp>
        <p:nvSpPr>
          <p:cNvPr id="5" name="Slide Number Placeholder 4">
            <a:extLst>
              <a:ext uri="{FF2B5EF4-FFF2-40B4-BE49-F238E27FC236}">
                <a16:creationId xmlns:a16="http://schemas.microsoft.com/office/drawing/2014/main" id="{6CBFEFC2-F1A1-6043-A4E0-F203A8929515}"/>
              </a:ext>
            </a:extLst>
          </p:cNvPr>
          <p:cNvSpPr>
            <a:spLocks noGrp="1"/>
          </p:cNvSpPr>
          <p:nvPr>
            <p:ph type="sldNum" sz="quarter" idx="12"/>
          </p:nvPr>
        </p:nvSpPr>
        <p:spPr/>
        <p:txBody>
          <a:bodyPr/>
          <a:lstStyle/>
          <a:p>
            <a:fld id="{5E6A3C3A-A029-4573-BC04-5DA27903A743}" type="slidenum">
              <a:rPr lang="en-US" smtClean="0"/>
              <a:t>117</a:t>
            </a:fld>
            <a:endParaRPr lang="en-US"/>
          </a:p>
        </p:txBody>
      </p:sp>
    </p:spTree>
    <p:extLst>
      <p:ext uri="{BB962C8B-B14F-4D97-AF65-F5344CB8AC3E}">
        <p14:creationId xmlns:p14="http://schemas.microsoft.com/office/powerpoint/2010/main" val="404061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a:latin typeface="Century Schoolbook" pitchFamily="18" charset="0"/>
              </a:rPr>
              <a:t>CLFLUSH-free Rowhammer Attack</a:t>
            </a:r>
          </a:p>
        </p:txBody>
      </p:sp>
      <p:cxnSp>
        <p:nvCxnSpPr>
          <p:cNvPr id="9" name="Straight Connector 8"/>
          <p:cNvCxnSpPr/>
          <p:nvPr/>
        </p:nvCxnSpPr>
        <p:spPr>
          <a:xfrm>
            <a:off x="1143000" y="1206500"/>
            <a:ext cx="6858000" cy="0"/>
          </a:xfrm>
          <a:prstGeom prst="line">
            <a:avLst/>
          </a:prstGeom>
        </p:spPr>
        <p:style>
          <a:lnRef idx="3">
            <a:schemeClr val="accent2"/>
          </a:lnRef>
          <a:fillRef idx="0">
            <a:schemeClr val="accent2"/>
          </a:fillRef>
          <a:effectRef idx="2">
            <a:schemeClr val="accent2"/>
          </a:effectRef>
          <a:fontRef idx="minor">
            <a:schemeClr val="tx1"/>
          </a:fontRef>
        </p:style>
      </p:cxnSp>
      <p:grpSp>
        <p:nvGrpSpPr>
          <p:cNvPr id="64" name="Group 63"/>
          <p:cNvGrpSpPr/>
          <p:nvPr/>
        </p:nvGrpSpPr>
        <p:grpSpPr>
          <a:xfrm>
            <a:off x="1179496" y="1866310"/>
            <a:ext cx="1735737" cy="1721441"/>
            <a:chOff x="748645" y="2239571"/>
            <a:chExt cx="2082884" cy="2065729"/>
          </a:xfrm>
        </p:grpSpPr>
        <p:sp>
          <p:nvSpPr>
            <p:cNvPr id="25" name="Rectangle 24"/>
            <p:cNvSpPr/>
            <p:nvPr/>
          </p:nvSpPr>
          <p:spPr>
            <a:xfrm>
              <a:off x="1057275" y="2574012"/>
              <a:ext cx="1466850" cy="173128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500"/>
            </a:p>
          </p:txBody>
        </p:sp>
        <p:sp>
          <p:nvSpPr>
            <p:cNvPr id="40" name="Rectangle 39"/>
            <p:cNvSpPr/>
            <p:nvPr/>
          </p:nvSpPr>
          <p:spPr>
            <a:xfrm>
              <a:off x="748645" y="2239571"/>
              <a:ext cx="2082884" cy="302739"/>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Eviction Set</a:t>
              </a:r>
              <a:endParaRPr lang="en-US" sz="1333" dirty="0">
                <a:ea typeface="Calibri"/>
                <a:cs typeface="Times New Roman"/>
              </a:endParaRPr>
            </a:p>
          </p:txBody>
        </p:sp>
      </p:grpSp>
      <p:grpSp>
        <p:nvGrpSpPr>
          <p:cNvPr id="70" name="Group 69"/>
          <p:cNvGrpSpPr/>
          <p:nvPr/>
        </p:nvGrpSpPr>
        <p:grpSpPr>
          <a:xfrm>
            <a:off x="1513185" y="2234449"/>
            <a:ext cx="4555896" cy="905608"/>
            <a:chOff x="901421" y="2681339"/>
            <a:chExt cx="5467075" cy="1086729"/>
          </a:xfrm>
        </p:grpSpPr>
        <p:sp>
          <p:nvSpPr>
            <p:cNvPr id="3" name="Rectangle 2"/>
            <p:cNvSpPr/>
            <p:nvPr/>
          </p:nvSpPr>
          <p:spPr>
            <a:xfrm>
              <a:off x="901421" y="2681339"/>
              <a:ext cx="1282032" cy="2834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a:solidFill>
                    <a:schemeClr val="tx1"/>
                  </a:solidFill>
                </a:rPr>
                <a:t>A0</a:t>
              </a:r>
            </a:p>
          </p:txBody>
        </p:sp>
        <p:cxnSp>
          <p:nvCxnSpPr>
            <p:cNvPr id="6" name="Straight Arrow Connector 5"/>
            <p:cNvCxnSpPr>
              <a:stCxn id="3" idx="3"/>
              <a:endCxn id="29" idx="1"/>
            </p:cNvCxnSpPr>
            <p:nvPr/>
          </p:nvCxnSpPr>
          <p:spPr>
            <a:xfrm>
              <a:off x="2183453" y="2823082"/>
              <a:ext cx="4185043" cy="257211"/>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3" idx="3"/>
            </p:cNvCxnSpPr>
            <p:nvPr/>
          </p:nvCxnSpPr>
          <p:spPr>
            <a:xfrm>
              <a:off x="2183453" y="2823082"/>
              <a:ext cx="1701223" cy="944986"/>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grpSp>
      <p:grpSp>
        <p:nvGrpSpPr>
          <p:cNvPr id="71" name="Group 70"/>
          <p:cNvGrpSpPr/>
          <p:nvPr/>
        </p:nvGrpSpPr>
        <p:grpSpPr>
          <a:xfrm>
            <a:off x="1513185" y="2462379"/>
            <a:ext cx="2486046" cy="764033"/>
            <a:chOff x="901421" y="2954855"/>
            <a:chExt cx="2983255" cy="916840"/>
          </a:xfrm>
        </p:grpSpPr>
        <p:sp>
          <p:nvSpPr>
            <p:cNvPr id="57" name="Rectangle 56"/>
            <p:cNvSpPr/>
            <p:nvPr/>
          </p:nvSpPr>
          <p:spPr>
            <a:xfrm>
              <a:off x="901421" y="2954855"/>
              <a:ext cx="1282032" cy="2834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a:solidFill>
                    <a:schemeClr val="tx1"/>
                  </a:solidFill>
                </a:rPr>
                <a:t>X1</a:t>
              </a:r>
            </a:p>
          </p:txBody>
        </p:sp>
        <p:cxnSp>
          <p:nvCxnSpPr>
            <p:cNvPr id="60" name="Straight Arrow Connector 59"/>
            <p:cNvCxnSpPr/>
            <p:nvPr/>
          </p:nvCxnSpPr>
          <p:spPr>
            <a:xfrm>
              <a:off x="2183453" y="3076259"/>
              <a:ext cx="1701223" cy="795436"/>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grpSp>
      <p:grpSp>
        <p:nvGrpSpPr>
          <p:cNvPr id="72" name="Group 71"/>
          <p:cNvGrpSpPr/>
          <p:nvPr/>
        </p:nvGrpSpPr>
        <p:grpSpPr>
          <a:xfrm>
            <a:off x="1512870" y="2690309"/>
            <a:ext cx="2486361" cy="721100"/>
            <a:chOff x="901043" y="3228371"/>
            <a:chExt cx="2983633" cy="865320"/>
          </a:xfrm>
        </p:grpSpPr>
        <p:sp>
          <p:nvSpPr>
            <p:cNvPr id="58" name="Rectangle 57"/>
            <p:cNvSpPr/>
            <p:nvPr/>
          </p:nvSpPr>
          <p:spPr>
            <a:xfrm>
              <a:off x="901043" y="3228371"/>
              <a:ext cx="1282032" cy="2834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a:solidFill>
                    <a:schemeClr val="tx1"/>
                  </a:solidFill>
                </a:rPr>
                <a:t>X2</a:t>
              </a:r>
            </a:p>
          </p:txBody>
        </p:sp>
        <p:cxnSp>
          <p:nvCxnSpPr>
            <p:cNvPr id="61" name="Straight Arrow Connector 60"/>
            <p:cNvCxnSpPr>
              <a:stCxn id="58" idx="3"/>
              <a:endCxn id="49" idx="1"/>
            </p:cNvCxnSpPr>
            <p:nvPr/>
          </p:nvCxnSpPr>
          <p:spPr>
            <a:xfrm>
              <a:off x="2183075" y="3370114"/>
              <a:ext cx="1701601" cy="723577"/>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grpSp>
      <p:grpSp>
        <p:nvGrpSpPr>
          <p:cNvPr id="65" name="Group 64"/>
          <p:cNvGrpSpPr/>
          <p:nvPr/>
        </p:nvGrpSpPr>
        <p:grpSpPr>
          <a:xfrm>
            <a:off x="3688857" y="1892727"/>
            <a:ext cx="4605831" cy="2436092"/>
            <a:chOff x="3512228" y="2271273"/>
            <a:chExt cx="5526997" cy="2923310"/>
          </a:xfrm>
        </p:grpSpPr>
        <p:grpSp>
          <p:nvGrpSpPr>
            <p:cNvPr id="63" name="Group 62"/>
            <p:cNvGrpSpPr/>
            <p:nvPr/>
          </p:nvGrpSpPr>
          <p:grpSpPr>
            <a:xfrm>
              <a:off x="3512228" y="2271273"/>
              <a:ext cx="4566704" cy="2923310"/>
              <a:chOff x="3759878" y="2271273"/>
              <a:chExt cx="4566704" cy="2923310"/>
            </a:xfrm>
          </p:grpSpPr>
          <p:grpSp>
            <p:nvGrpSpPr>
              <p:cNvPr id="8" name="Group 7"/>
              <p:cNvGrpSpPr/>
              <p:nvPr/>
            </p:nvGrpSpPr>
            <p:grpSpPr>
              <a:xfrm>
                <a:off x="6243698" y="2271273"/>
                <a:ext cx="2082884" cy="2923310"/>
                <a:chOff x="5374659" y="1676400"/>
                <a:chExt cx="2028190" cy="4212232"/>
              </a:xfrm>
            </p:grpSpPr>
            <p:grpSp>
              <p:nvGrpSpPr>
                <p:cNvPr id="10" name="Group 9"/>
                <p:cNvGrpSpPr/>
                <p:nvPr/>
              </p:nvGrpSpPr>
              <p:grpSpPr>
                <a:xfrm>
                  <a:off x="5374659" y="1676400"/>
                  <a:ext cx="2028190" cy="3584090"/>
                  <a:chOff x="5035916" y="2211445"/>
                  <a:chExt cx="2028190" cy="3584090"/>
                </a:xfrm>
              </p:grpSpPr>
              <p:grpSp>
                <p:nvGrpSpPr>
                  <p:cNvPr id="20" name="Group 19"/>
                  <p:cNvGrpSpPr/>
                  <p:nvPr/>
                </p:nvGrpSpPr>
                <p:grpSpPr>
                  <a:xfrm>
                    <a:off x="5035916" y="2211445"/>
                    <a:ext cx="2028190" cy="3584090"/>
                    <a:chOff x="-20697" y="0"/>
                    <a:chExt cx="1181100" cy="2066057"/>
                  </a:xfrm>
                </p:grpSpPr>
                <p:grpSp>
                  <p:nvGrpSpPr>
                    <p:cNvPr id="22" name="Group 21"/>
                    <p:cNvGrpSpPr/>
                    <p:nvPr/>
                  </p:nvGrpSpPr>
                  <p:grpSpPr>
                    <a:xfrm>
                      <a:off x="190500" y="295275"/>
                      <a:ext cx="787400" cy="1770782"/>
                      <a:chOff x="0" y="-19245"/>
                      <a:chExt cx="787400" cy="1917230"/>
                    </a:xfrm>
                  </p:grpSpPr>
                  <p:grpSp>
                    <p:nvGrpSpPr>
                      <p:cNvPr id="26" name="Group 25"/>
                      <p:cNvGrpSpPr/>
                      <p:nvPr/>
                    </p:nvGrpSpPr>
                    <p:grpSpPr>
                      <a:xfrm>
                        <a:off x="0" y="-19245"/>
                        <a:ext cx="787400" cy="796485"/>
                        <a:chOff x="0" y="-19245"/>
                        <a:chExt cx="787400" cy="796485"/>
                      </a:xfrm>
                    </p:grpSpPr>
                    <p:sp>
                      <p:nvSpPr>
                        <p:cNvPr id="28" name="Rectangle 27"/>
                        <p:cNvSpPr/>
                        <p:nvPr/>
                      </p:nvSpPr>
                      <p:spPr>
                        <a:xfrm>
                          <a:off x="0" y="-19245"/>
                          <a:ext cx="787400" cy="278325"/>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sp>
                      <p:nvSpPr>
                        <p:cNvPr id="29" name="Rectangle 28"/>
                        <p:cNvSpPr/>
                        <p:nvPr/>
                      </p:nvSpPr>
                      <p:spPr>
                        <a:xfrm>
                          <a:off x="0" y="259080"/>
                          <a:ext cx="787400" cy="259080"/>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Row 0</a:t>
                          </a:r>
                        </a:p>
                      </p:txBody>
                    </p:sp>
                    <p:sp>
                      <p:nvSpPr>
                        <p:cNvPr id="30" name="Rectangle 29"/>
                        <p:cNvSpPr/>
                        <p:nvPr/>
                      </p:nvSpPr>
                      <p:spPr>
                        <a:xfrm>
                          <a:off x="0" y="518160"/>
                          <a:ext cx="787400" cy="259080"/>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Row 1</a:t>
                          </a:r>
                        </a:p>
                      </p:txBody>
                    </p:sp>
                  </p:grpSp>
                  <p:sp>
                    <p:nvSpPr>
                      <p:cNvPr id="27" name="Rectangle 26"/>
                      <p:cNvSpPr/>
                      <p:nvPr/>
                    </p:nvSpPr>
                    <p:spPr>
                      <a:xfrm>
                        <a:off x="0" y="777240"/>
                        <a:ext cx="787400" cy="1120745"/>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grpSp>
                <p:sp>
                  <p:nvSpPr>
                    <p:cNvPr id="23" name="Rectangle 22"/>
                    <p:cNvSpPr/>
                    <p:nvPr/>
                  </p:nvSpPr>
                  <p:spPr>
                    <a:xfrm>
                      <a:off x="-20697" y="0"/>
                      <a:ext cx="1181100" cy="251460"/>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DRAM Bank</a:t>
                      </a:r>
                      <a:endParaRPr lang="en-US" sz="1333" dirty="0">
                        <a:ea typeface="Calibri"/>
                        <a:cs typeface="Times New Roman"/>
                      </a:endParaRPr>
                    </a:p>
                  </p:txBody>
                </p:sp>
              </p:grpSp>
              <p:sp>
                <p:nvSpPr>
                  <p:cNvPr id="21" name="Rectangle 20"/>
                  <p:cNvSpPr/>
                  <p:nvPr/>
                </p:nvSpPr>
                <p:spPr>
                  <a:xfrm>
                    <a:off x="5398584" y="3999229"/>
                    <a:ext cx="1352126" cy="422016"/>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Row 2</a:t>
                    </a:r>
                  </a:p>
                </p:txBody>
              </p:sp>
            </p:grpSp>
            <p:sp>
              <p:nvSpPr>
                <p:cNvPr id="11" name="Rectangle 10"/>
                <p:cNvSpPr/>
                <p:nvPr/>
              </p:nvSpPr>
              <p:spPr>
                <a:xfrm>
                  <a:off x="5715000" y="5468112"/>
                  <a:ext cx="1352126" cy="420520"/>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000" b="1" dirty="0">
                      <a:ea typeface="Calibri"/>
                      <a:cs typeface="Times New Roman"/>
                    </a:rPr>
                    <a:t>Row-buffer</a:t>
                  </a:r>
                </a:p>
              </p:txBody>
            </p:sp>
            <p:cxnSp>
              <p:nvCxnSpPr>
                <p:cNvPr id="12" name="Straight Connector 11"/>
                <p:cNvCxnSpPr/>
                <p:nvPr/>
              </p:nvCxnSpPr>
              <p:spPr>
                <a:xfrm>
                  <a:off x="69342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p:nvCxnSpPr>
              <p:spPr>
                <a:xfrm>
                  <a:off x="58674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a:off x="60198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a:off x="61722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p:nvCxnSpPr>
              <p:spPr>
                <a:xfrm>
                  <a:off x="63246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a:off x="64770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a:off x="66294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a:xfrm>
                  <a:off x="67818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2" name="Group 41"/>
              <p:cNvGrpSpPr/>
              <p:nvPr/>
            </p:nvGrpSpPr>
            <p:grpSpPr>
              <a:xfrm>
                <a:off x="3759878" y="3075915"/>
                <a:ext cx="2082884" cy="1790661"/>
                <a:chOff x="-20697" y="94940"/>
                <a:chExt cx="1181100" cy="1487353"/>
              </a:xfrm>
            </p:grpSpPr>
            <p:grpSp>
              <p:nvGrpSpPr>
                <p:cNvPr id="44" name="Group 43"/>
                <p:cNvGrpSpPr/>
                <p:nvPr/>
              </p:nvGrpSpPr>
              <p:grpSpPr>
                <a:xfrm>
                  <a:off x="190500" y="295275"/>
                  <a:ext cx="787400" cy="1287018"/>
                  <a:chOff x="0" y="-19245"/>
                  <a:chExt cx="787400" cy="1393457"/>
                </a:xfrm>
              </p:grpSpPr>
              <p:grpSp>
                <p:nvGrpSpPr>
                  <p:cNvPr id="46" name="Group 45"/>
                  <p:cNvGrpSpPr/>
                  <p:nvPr/>
                </p:nvGrpSpPr>
                <p:grpSpPr>
                  <a:xfrm>
                    <a:off x="0" y="-19245"/>
                    <a:ext cx="787400" cy="1118462"/>
                    <a:chOff x="0" y="-19245"/>
                    <a:chExt cx="787400" cy="1118462"/>
                  </a:xfrm>
                </p:grpSpPr>
                <p:sp>
                  <p:nvSpPr>
                    <p:cNvPr id="48" name="Rectangle 47"/>
                    <p:cNvSpPr/>
                    <p:nvPr/>
                  </p:nvSpPr>
                  <p:spPr>
                    <a:xfrm>
                      <a:off x="0" y="-19245"/>
                      <a:ext cx="787400" cy="278325"/>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sp>
                  <p:nvSpPr>
                    <p:cNvPr id="49" name="Rectangle 48"/>
                    <p:cNvSpPr/>
                    <p:nvPr/>
                  </p:nvSpPr>
                  <p:spPr>
                    <a:xfrm>
                      <a:off x="0" y="259080"/>
                      <a:ext cx="787400" cy="840137"/>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Set X</a:t>
                      </a:r>
                    </a:p>
                  </p:txBody>
                </p:sp>
              </p:grpSp>
              <p:sp>
                <p:nvSpPr>
                  <p:cNvPr id="47" name="Rectangle 46"/>
                  <p:cNvSpPr/>
                  <p:nvPr/>
                </p:nvSpPr>
                <p:spPr>
                  <a:xfrm>
                    <a:off x="0" y="1099216"/>
                    <a:ext cx="787400" cy="274996"/>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grpSp>
            <p:sp>
              <p:nvSpPr>
                <p:cNvPr id="45" name="Rectangle 44"/>
                <p:cNvSpPr/>
                <p:nvPr/>
              </p:nvSpPr>
              <p:spPr>
                <a:xfrm>
                  <a:off x="-20697" y="94940"/>
                  <a:ext cx="1181100" cy="193377"/>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Inclusive LLC</a:t>
                  </a:r>
                  <a:endParaRPr lang="en-US" sz="1333" dirty="0">
                    <a:ea typeface="Calibri"/>
                    <a:cs typeface="Times New Roman"/>
                  </a:endParaRPr>
                </a:p>
              </p:txBody>
            </p:sp>
          </p:grpSp>
          <p:sp>
            <p:nvSpPr>
              <p:cNvPr id="51" name="Right Arrow 50"/>
              <p:cNvSpPr/>
              <p:nvPr/>
            </p:nvSpPr>
            <p:spPr>
              <a:xfrm>
                <a:off x="5582401" y="3861021"/>
                <a:ext cx="970799" cy="3106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66" name="Rectangle 65"/>
            <p:cNvSpPr/>
            <p:nvPr/>
          </p:nvSpPr>
          <p:spPr>
            <a:xfrm>
              <a:off x="7842810" y="2966807"/>
              <a:ext cx="1196415" cy="218903"/>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167" b="1" dirty="0">
                  <a:ea typeface="Calibri"/>
                  <a:cs typeface="Times New Roman"/>
                </a:rPr>
                <a:t>Aggressor Row1 </a:t>
              </a:r>
              <a:endParaRPr lang="en-US" sz="1167" dirty="0">
                <a:ea typeface="Calibri"/>
                <a:cs typeface="Times New Roman"/>
              </a:endParaRPr>
            </a:p>
          </p:txBody>
        </p:sp>
        <p:sp>
          <p:nvSpPr>
            <p:cNvPr id="68" name="Rectangle 67"/>
            <p:cNvSpPr/>
            <p:nvPr/>
          </p:nvSpPr>
          <p:spPr>
            <a:xfrm>
              <a:off x="7842809" y="3540612"/>
              <a:ext cx="1196415" cy="218903"/>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167" b="1" dirty="0">
                  <a:ea typeface="Calibri"/>
                  <a:cs typeface="Times New Roman"/>
                </a:rPr>
                <a:t>Aggressor Row2 </a:t>
              </a:r>
              <a:endParaRPr lang="en-US" sz="1167" dirty="0">
                <a:ea typeface="Calibri"/>
                <a:cs typeface="Times New Roman"/>
              </a:endParaRPr>
            </a:p>
          </p:txBody>
        </p:sp>
        <p:sp>
          <p:nvSpPr>
            <p:cNvPr id="69" name="Rectangle 68"/>
            <p:cNvSpPr/>
            <p:nvPr/>
          </p:nvSpPr>
          <p:spPr>
            <a:xfrm>
              <a:off x="7862455" y="3259637"/>
              <a:ext cx="871970" cy="223644"/>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167" b="1" dirty="0">
                  <a:ea typeface="Calibri"/>
                  <a:cs typeface="Times New Roman"/>
                </a:rPr>
                <a:t>Victim Row </a:t>
              </a:r>
              <a:endParaRPr lang="en-US" sz="1167" dirty="0">
                <a:ea typeface="Calibri"/>
                <a:cs typeface="Times New Roman"/>
              </a:endParaRPr>
            </a:p>
          </p:txBody>
        </p:sp>
      </p:grpSp>
      <p:grpSp>
        <p:nvGrpSpPr>
          <p:cNvPr id="73" name="Group 72"/>
          <p:cNvGrpSpPr/>
          <p:nvPr/>
        </p:nvGrpSpPr>
        <p:grpSpPr>
          <a:xfrm>
            <a:off x="1512870" y="2916895"/>
            <a:ext cx="2486361" cy="804109"/>
            <a:chOff x="901043" y="3500273"/>
            <a:chExt cx="2983633" cy="964931"/>
          </a:xfrm>
        </p:grpSpPr>
        <p:sp>
          <p:nvSpPr>
            <p:cNvPr id="59" name="Rectangle 58"/>
            <p:cNvSpPr/>
            <p:nvPr/>
          </p:nvSpPr>
          <p:spPr>
            <a:xfrm>
              <a:off x="901043" y="3929087"/>
              <a:ext cx="1282032" cy="2834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err="1">
                  <a:solidFill>
                    <a:schemeClr val="tx1"/>
                  </a:solidFill>
                </a:rPr>
                <a:t>Xn</a:t>
              </a:r>
              <a:endParaRPr lang="en-US" sz="1333" b="1" dirty="0">
                <a:solidFill>
                  <a:schemeClr val="tx1"/>
                </a:solidFill>
              </a:endParaRPr>
            </a:p>
          </p:txBody>
        </p:sp>
        <p:cxnSp>
          <p:nvCxnSpPr>
            <p:cNvPr id="62" name="Straight Arrow Connector 61"/>
            <p:cNvCxnSpPr/>
            <p:nvPr/>
          </p:nvCxnSpPr>
          <p:spPr>
            <a:xfrm>
              <a:off x="2202133" y="4068269"/>
              <a:ext cx="1682543" cy="396935"/>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sp>
          <p:nvSpPr>
            <p:cNvPr id="74" name="Rectangle 73"/>
            <p:cNvSpPr/>
            <p:nvPr/>
          </p:nvSpPr>
          <p:spPr>
            <a:xfrm>
              <a:off x="901043" y="3500273"/>
              <a:ext cx="1282032" cy="42881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a:solidFill>
                    <a:schemeClr val="tx1"/>
                  </a:solidFill>
                </a:rPr>
                <a:t>…</a:t>
              </a:r>
            </a:p>
          </p:txBody>
        </p:sp>
      </p:grpSp>
      <p:sp>
        <p:nvSpPr>
          <p:cNvPr id="76" name="Rectangle 75"/>
          <p:cNvSpPr/>
          <p:nvPr/>
        </p:nvSpPr>
        <p:spPr>
          <a:xfrm>
            <a:off x="1512869" y="2241990"/>
            <a:ext cx="1068360" cy="220390"/>
          </a:xfrm>
          <a:prstGeom prst="rect">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00"/>
          </a:p>
        </p:txBody>
      </p:sp>
      <p:sp>
        <p:nvSpPr>
          <p:cNvPr id="67" name="Rectangle 66"/>
          <p:cNvSpPr/>
          <p:nvPr/>
        </p:nvSpPr>
        <p:spPr>
          <a:xfrm>
            <a:off x="1143000" y="4454074"/>
            <a:ext cx="6454486" cy="635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285739" indent="-285739">
              <a:buFont typeface="Arial" pitchFamily="34" charset="0"/>
              <a:buChar char="•"/>
            </a:pPr>
            <a:endParaRPr lang="en-US" sz="2000" dirty="0">
              <a:latin typeface="Century Schoolbook" pitchFamily="18" charset="0"/>
            </a:endParaRPr>
          </a:p>
          <a:p>
            <a:pPr marL="285739" indent="-285739">
              <a:buFont typeface="Arial" pitchFamily="34" charset="0"/>
              <a:buChar char="•"/>
            </a:pPr>
            <a:r>
              <a:rPr lang="en-US" sz="2000" dirty="0">
                <a:latin typeface="Century Schoolbook" pitchFamily="18" charset="0"/>
              </a:rPr>
              <a:t>Eviction set size depends on number of ways in cache set</a:t>
            </a:r>
          </a:p>
        </p:txBody>
      </p:sp>
      <p:sp>
        <p:nvSpPr>
          <p:cNvPr id="5" name="Slide Number Placeholder 4">
            <a:extLst>
              <a:ext uri="{FF2B5EF4-FFF2-40B4-BE49-F238E27FC236}">
                <a16:creationId xmlns:a16="http://schemas.microsoft.com/office/drawing/2014/main" id="{D942D150-B9DF-234B-99D4-62776069241F}"/>
              </a:ext>
            </a:extLst>
          </p:cNvPr>
          <p:cNvSpPr>
            <a:spLocks noGrp="1"/>
          </p:cNvSpPr>
          <p:nvPr>
            <p:ph type="sldNum" sz="quarter" idx="12"/>
          </p:nvPr>
        </p:nvSpPr>
        <p:spPr/>
        <p:txBody>
          <a:bodyPr/>
          <a:lstStyle/>
          <a:p>
            <a:fld id="{5E6A3C3A-A029-4573-BC04-5DA27903A743}" type="slidenum">
              <a:rPr lang="en-US" smtClean="0"/>
              <a:t>118</a:t>
            </a:fld>
            <a:endParaRPr lang="en-US"/>
          </a:p>
        </p:txBody>
      </p:sp>
    </p:spTree>
    <p:extLst>
      <p:ext uri="{BB962C8B-B14F-4D97-AF65-F5344CB8AC3E}">
        <p14:creationId xmlns:p14="http://schemas.microsoft.com/office/powerpoint/2010/main" val="565143010"/>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a:latin typeface="Century Schoolbook" pitchFamily="18" charset="0"/>
              </a:rPr>
              <a:t>CLFLUSH-free Rowhammer Attack</a:t>
            </a:r>
          </a:p>
        </p:txBody>
      </p:sp>
      <p:cxnSp>
        <p:nvCxnSpPr>
          <p:cNvPr id="9" name="Straight Connector 8"/>
          <p:cNvCxnSpPr/>
          <p:nvPr/>
        </p:nvCxnSpPr>
        <p:spPr>
          <a:xfrm>
            <a:off x="1143000" y="1206500"/>
            <a:ext cx="6858000" cy="0"/>
          </a:xfrm>
          <a:prstGeom prst="line">
            <a:avLst/>
          </a:prstGeom>
        </p:spPr>
        <p:style>
          <a:lnRef idx="3">
            <a:schemeClr val="accent2"/>
          </a:lnRef>
          <a:fillRef idx="0">
            <a:schemeClr val="accent2"/>
          </a:fillRef>
          <a:effectRef idx="2">
            <a:schemeClr val="accent2"/>
          </a:effectRef>
          <a:fontRef idx="minor">
            <a:schemeClr val="tx1"/>
          </a:fontRef>
        </p:style>
      </p:cxnSp>
      <p:grpSp>
        <p:nvGrpSpPr>
          <p:cNvPr id="64" name="Group 63"/>
          <p:cNvGrpSpPr/>
          <p:nvPr/>
        </p:nvGrpSpPr>
        <p:grpSpPr>
          <a:xfrm>
            <a:off x="1179496" y="1866310"/>
            <a:ext cx="1735737" cy="1721441"/>
            <a:chOff x="748645" y="2239571"/>
            <a:chExt cx="2082884" cy="2065729"/>
          </a:xfrm>
        </p:grpSpPr>
        <p:sp>
          <p:nvSpPr>
            <p:cNvPr id="25" name="Rectangle 24"/>
            <p:cNvSpPr/>
            <p:nvPr/>
          </p:nvSpPr>
          <p:spPr>
            <a:xfrm>
              <a:off x="1057275" y="2574012"/>
              <a:ext cx="1466850" cy="173128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500"/>
            </a:p>
          </p:txBody>
        </p:sp>
        <p:sp>
          <p:nvSpPr>
            <p:cNvPr id="40" name="Rectangle 39"/>
            <p:cNvSpPr/>
            <p:nvPr/>
          </p:nvSpPr>
          <p:spPr>
            <a:xfrm>
              <a:off x="748645" y="2239571"/>
              <a:ext cx="2082884" cy="302739"/>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Eviction Set</a:t>
              </a:r>
              <a:endParaRPr lang="en-US" sz="1333" dirty="0">
                <a:ea typeface="Calibri"/>
                <a:cs typeface="Times New Roman"/>
              </a:endParaRPr>
            </a:p>
          </p:txBody>
        </p:sp>
      </p:grpSp>
      <p:grpSp>
        <p:nvGrpSpPr>
          <p:cNvPr id="70" name="Group 69"/>
          <p:cNvGrpSpPr/>
          <p:nvPr/>
        </p:nvGrpSpPr>
        <p:grpSpPr>
          <a:xfrm>
            <a:off x="1513185" y="2234449"/>
            <a:ext cx="4555896" cy="905608"/>
            <a:chOff x="901421" y="2681339"/>
            <a:chExt cx="5467075" cy="1086729"/>
          </a:xfrm>
        </p:grpSpPr>
        <p:sp>
          <p:nvSpPr>
            <p:cNvPr id="3" name="Rectangle 2"/>
            <p:cNvSpPr/>
            <p:nvPr/>
          </p:nvSpPr>
          <p:spPr>
            <a:xfrm>
              <a:off x="901421" y="2681339"/>
              <a:ext cx="1282032" cy="2834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a:solidFill>
                    <a:schemeClr val="tx1"/>
                  </a:solidFill>
                </a:rPr>
                <a:t>A0</a:t>
              </a:r>
            </a:p>
          </p:txBody>
        </p:sp>
        <p:cxnSp>
          <p:nvCxnSpPr>
            <p:cNvPr id="6" name="Straight Arrow Connector 5"/>
            <p:cNvCxnSpPr>
              <a:stCxn id="3" idx="3"/>
              <a:endCxn id="29" idx="1"/>
            </p:cNvCxnSpPr>
            <p:nvPr/>
          </p:nvCxnSpPr>
          <p:spPr>
            <a:xfrm>
              <a:off x="2183453" y="2823082"/>
              <a:ext cx="4185043" cy="257211"/>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3" idx="3"/>
            </p:cNvCxnSpPr>
            <p:nvPr/>
          </p:nvCxnSpPr>
          <p:spPr>
            <a:xfrm>
              <a:off x="2183453" y="2823082"/>
              <a:ext cx="1701223" cy="944986"/>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grpSp>
      <p:grpSp>
        <p:nvGrpSpPr>
          <p:cNvPr id="71" name="Group 70"/>
          <p:cNvGrpSpPr/>
          <p:nvPr/>
        </p:nvGrpSpPr>
        <p:grpSpPr>
          <a:xfrm>
            <a:off x="1513185" y="2462379"/>
            <a:ext cx="2486046" cy="764033"/>
            <a:chOff x="901421" y="2954855"/>
            <a:chExt cx="2983255" cy="916840"/>
          </a:xfrm>
        </p:grpSpPr>
        <p:sp>
          <p:nvSpPr>
            <p:cNvPr id="57" name="Rectangle 56"/>
            <p:cNvSpPr/>
            <p:nvPr/>
          </p:nvSpPr>
          <p:spPr>
            <a:xfrm>
              <a:off x="901421" y="2954855"/>
              <a:ext cx="1282032" cy="2834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a:solidFill>
                    <a:schemeClr val="tx1"/>
                  </a:solidFill>
                </a:rPr>
                <a:t>X1</a:t>
              </a:r>
            </a:p>
          </p:txBody>
        </p:sp>
        <p:cxnSp>
          <p:nvCxnSpPr>
            <p:cNvPr id="60" name="Straight Arrow Connector 59"/>
            <p:cNvCxnSpPr/>
            <p:nvPr/>
          </p:nvCxnSpPr>
          <p:spPr>
            <a:xfrm>
              <a:off x="2183453" y="3076259"/>
              <a:ext cx="1701223" cy="795436"/>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grpSp>
      <p:grpSp>
        <p:nvGrpSpPr>
          <p:cNvPr id="72" name="Group 71"/>
          <p:cNvGrpSpPr/>
          <p:nvPr/>
        </p:nvGrpSpPr>
        <p:grpSpPr>
          <a:xfrm>
            <a:off x="1512870" y="2690309"/>
            <a:ext cx="2486361" cy="721100"/>
            <a:chOff x="901043" y="3228371"/>
            <a:chExt cx="2983633" cy="865320"/>
          </a:xfrm>
        </p:grpSpPr>
        <p:sp>
          <p:nvSpPr>
            <p:cNvPr id="58" name="Rectangle 57"/>
            <p:cNvSpPr/>
            <p:nvPr/>
          </p:nvSpPr>
          <p:spPr>
            <a:xfrm>
              <a:off x="901043" y="3228371"/>
              <a:ext cx="1282032" cy="2834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a:solidFill>
                    <a:schemeClr val="tx1"/>
                  </a:solidFill>
                </a:rPr>
                <a:t>X2</a:t>
              </a:r>
            </a:p>
          </p:txBody>
        </p:sp>
        <p:cxnSp>
          <p:nvCxnSpPr>
            <p:cNvPr id="61" name="Straight Arrow Connector 60"/>
            <p:cNvCxnSpPr>
              <a:stCxn id="58" idx="3"/>
              <a:endCxn id="49" idx="1"/>
            </p:cNvCxnSpPr>
            <p:nvPr/>
          </p:nvCxnSpPr>
          <p:spPr>
            <a:xfrm>
              <a:off x="2183075" y="3370114"/>
              <a:ext cx="1701601" cy="723577"/>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grpSp>
      <p:grpSp>
        <p:nvGrpSpPr>
          <p:cNvPr id="65" name="Group 64"/>
          <p:cNvGrpSpPr/>
          <p:nvPr/>
        </p:nvGrpSpPr>
        <p:grpSpPr>
          <a:xfrm>
            <a:off x="3688857" y="1892727"/>
            <a:ext cx="4605831" cy="2436092"/>
            <a:chOff x="3512228" y="2271273"/>
            <a:chExt cx="5526997" cy="2923310"/>
          </a:xfrm>
        </p:grpSpPr>
        <p:grpSp>
          <p:nvGrpSpPr>
            <p:cNvPr id="63" name="Group 62"/>
            <p:cNvGrpSpPr/>
            <p:nvPr/>
          </p:nvGrpSpPr>
          <p:grpSpPr>
            <a:xfrm>
              <a:off x="3512228" y="2271273"/>
              <a:ext cx="4566704" cy="2923310"/>
              <a:chOff x="3759878" y="2271273"/>
              <a:chExt cx="4566704" cy="2923310"/>
            </a:xfrm>
          </p:grpSpPr>
          <p:grpSp>
            <p:nvGrpSpPr>
              <p:cNvPr id="8" name="Group 7"/>
              <p:cNvGrpSpPr/>
              <p:nvPr/>
            </p:nvGrpSpPr>
            <p:grpSpPr>
              <a:xfrm>
                <a:off x="6243698" y="2271273"/>
                <a:ext cx="2082884" cy="2923310"/>
                <a:chOff x="5374659" y="1676400"/>
                <a:chExt cx="2028190" cy="4212232"/>
              </a:xfrm>
            </p:grpSpPr>
            <p:grpSp>
              <p:nvGrpSpPr>
                <p:cNvPr id="10" name="Group 9"/>
                <p:cNvGrpSpPr/>
                <p:nvPr/>
              </p:nvGrpSpPr>
              <p:grpSpPr>
                <a:xfrm>
                  <a:off x="5374659" y="1676400"/>
                  <a:ext cx="2028190" cy="3584090"/>
                  <a:chOff x="5035916" y="2211445"/>
                  <a:chExt cx="2028190" cy="3584090"/>
                </a:xfrm>
              </p:grpSpPr>
              <p:grpSp>
                <p:nvGrpSpPr>
                  <p:cNvPr id="20" name="Group 19"/>
                  <p:cNvGrpSpPr/>
                  <p:nvPr/>
                </p:nvGrpSpPr>
                <p:grpSpPr>
                  <a:xfrm>
                    <a:off x="5035916" y="2211445"/>
                    <a:ext cx="2028190" cy="3584090"/>
                    <a:chOff x="-20697" y="0"/>
                    <a:chExt cx="1181100" cy="2066057"/>
                  </a:xfrm>
                </p:grpSpPr>
                <p:grpSp>
                  <p:nvGrpSpPr>
                    <p:cNvPr id="22" name="Group 21"/>
                    <p:cNvGrpSpPr/>
                    <p:nvPr/>
                  </p:nvGrpSpPr>
                  <p:grpSpPr>
                    <a:xfrm>
                      <a:off x="190500" y="295275"/>
                      <a:ext cx="787400" cy="1770782"/>
                      <a:chOff x="0" y="-19245"/>
                      <a:chExt cx="787400" cy="1917230"/>
                    </a:xfrm>
                  </p:grpSpPr>
                  <p:grpSp>
                    <p:nvGrpSpPr>
                      <p:cNvPr id="26" name="Group 25"/>
                      <p:cNvGrpSpPr/>
                      <p:nvPr/>
                    </p:nvGrpSpPr>
                    <p:grpSpPr>
                      <a:xfrm>
                        <a:off x="0" y="-19245"/>
                        <a:ext cx="787400" cy="796485"/>
                        <a:chOff x="0" y="-19245"/>
                        <a:chExt cx="787400" cy="796485"/>
                      </a:xfrm>
                    </p:grpSpPr>
                    <p:sp>
                      <p:nvSpPr>
                        <p:cNvPr id="28" name="Rectangle 27"/>
                        <p:cNvSpPr/>
                        <p:nvPr/>
                      </p:nvSpPr>
                      <p:spPr>
                        <a:xfrm>
                          <a:off x="0" y="-19245"/>
                          <a:ext cx="787400" cy="278325"/>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sp>
                      <p:nvSpPr>
                        <p:cNvPr id="29" name="Rectangle 28"/>
                        <p:cNvSpPr/>
                        <p:nvPr/>
                      </p:nvSpPr>
                      <p:spPr>
                        <a:xfrm>
                          <a:off x="0" y="259080"/>
                          <a:ext cx="787400" cy="259080"/>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Row 0</a:t>
                          </a:r>
                        </a:p>
                      </p:txBody>
                    </p:sp>
                    <p:sp>
                      <p:nvSpPr>
                        <p:cNvPr id="30" name="Rectangle 29"/>
                        <p:cNvSpPr/>
                        <p:nvPr/>
                      </p:nvSpPr>
                      <p:spPr>
                        <a:xfrm>
                          <a:off x="0" y="518160"/>
                          <a:ext cx="787400" cy="259080"/>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Row 1</a:t>
                          </a:r>
                        </a:p>
                      </p:txBody>
                    </p:sp>
                  </p:grpSp>
                  <p:sp>
                    <p:nvSpPr>
                      <p:cNvPr id="27" name="Rectangle 26"/>
                      <p:cNvSpPr/>
                      <p:nvPr/>
                    </p:nvSpPr>
                    <p:spPr>
                      <a:xfrm>
                        <a:off x="0" y="777240"/>
                        <a:ext cx="787400" cy="1120745"/>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grpSp>
                <p:sp>
                  <p:nvSpPr>
                    <p:cNvPr id="23" name="Rectangle 22"/>
                    <p:cNvSpPr/>
                    <p:nvPr/>
                  </p:nvSpPr>
                  <p:spPr>
                    <a:xfrm>
                      <a:off x="-20697" y="0"/>
                      <a:ext cx="1181100" cy="251460"/>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DRAM Bank</a:t>
                      </a:r>
                      <a:endParaRPr lang="en-US" sz="1333" dirty="0">
                        <a:ea typeface="Calibri"/>
                        <a:cs typeface="Times New Roman"/>
                      </a:endParaRPr>
                    </a:p>
                  </p:txBody>
                </p:sp>
              </p:grpSp>
              <p:sp>
                <p:nvSpPr>
                  <p:cNvPr id="21" name="Rectangle 20"/>
                  <p:cNvSpPr/>
                  <p:nvPr/>
                </p:nvSpPr>
                <p:spPr>
                  <a:xfrm>
                    <a:off x="5398584" y="3999229"/>
                    <a:ext cx="1352126" cy="422016"/>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Row 2</a:t>
                    </a:r>
                  </a:p>
                </p:txBody>
              </p:sp>
            </p:grpSp>
            <p:sp>
              <p:nvSpPr>
                <p:cNvPr id="11" name="Rectangle 10"/>
                <p:cNvSpPr/>
                <p:nvPr/>
              </p:nvSpPr>
              <p:spPr>
                <a:xfrm>
                  <a:off x="5715000" y="5468112"/>
                  <a:ext cx="1352126" cy="420520"/>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000" b="1" dirty="0">
                      <a:ea typeface="Calibri"/>
                      <a:cs typeface="Times New Roman"/>
                    </a:rPr>
                    <a:t>Row-buffer</a:t>
                  </a:r>
                </a:p>
              </p:txBody>
            </p:sp>
            <p:cxnSp>
              <p:nvCxnSpPr>
                <p:cNvPr id="12" name="Straight Connector 11"/>
                <p:cNvCxnSpPr/>
                <p:nvPr/>
              </p:nvCxnSpPr>
              <p:spPr>
                <a:xfrm>
                  <a:off x="69342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p:nvCxnSpPr>
              <p:spPr>
                <a:xfrm>
                  <a:off x="58674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a:off x="60198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a:off x="61722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p:nvCxnSpPr>
              <p:spPr>
                <a:xfrm>
                  <a:off x="63246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a:off x="64770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a:off x="66294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a:xfrm>
                  <a:off x="67818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2" name="Group 41"/>
              <p:cNvGrpSpPr/>
              <p:nvPr/>
            </p:nvGrpSpPr>
            <p:grpSpPr>
              <a:xfrm>
                <a:off x="3759878" y="3075915"/>
                <a:ext cx="2082884" cy="1790661"/>
                <a:chOff x="-20697" y="94940"/>
                <a:chExt cx="1181100" cy="1487353"/>
              </a:xfrm>
            </p:grpSpPr>
            <p:grpSp>
              <p:nvGrpSpPr>
                <p:cNvPr id="44" name="Group 43"/>
                <p:cNvGrpSpPr/>
                <p:nvPr/>
              </p:nvGrpSpPr>
              <p:grpSpPr>
                <a:xfrm>
                  <a:off x="190500" y="295275"/>
                  <a:ext cx="787400" cy="1287018"/>
                  <a:chOff x="0" y="-19245"/>
                  <a:chExt cx="787400" cy="1393457"/>
                </a:xfrm>
              </p:grpSpPr>
              <p:grpSp>
                <p:nvGrpSpPr>
                  <p:cNvPr id="46" name="Group 45"/>
                  <p:cNvGrpSpPr/>
                  <p:nvPr/>
                </p:nvGrpSpPr>
                <p:grpSpPr>
                  <a:xfrm>
                    <a:off x="0" y="-19245"/>
                    <a:ext cx="787400" cy="1118462"/>
                    <a:chOff x="0" y="-19245"/>
                    <a:chExt cx="787400" cy="1118462"/>
                  </a:xfrm>
                </p:grpSpPr>
                <p:sp>
                  <p:nvSpPr>
                    <p:cNvPr id="48" name="Rectangle 47"/>
                    <p:cNvSpPr/>
                    <p:nvPr/>
                  </p:nvSpPr>
                  <p:spPr>
                    <a:xfrm>
                      <a:off x="0" y="-19245"/>
                      <a:ext cx="787400" cy="278325"/>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sp>
                  <p:nvSpPr>
                    <p:cNvPr id="49" name="Rectangle 48"/>
                    <p:cNvSpPr/>
                    <p:nvPr/>
                  </p:nvSpPr>
                  <p:spPr>
                    <a:xfrm>
                      <a:off x="0" y="259080"/>
                      <a:ext cx="787400" cy="840137"/>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Set X</a:t>
                      </a:r>
                    </a:p>
                  </p:txBody>
                </p:sp>
              </p:grpSp>
              <p:sp>
                <p:nvSpPr>
                  <p:cNvPr id="47" name="Rectangle 46"/>
                  <p:cNvSpPr/>
                  <p:nvPr/>
                </p:nvSpPr>
                <p:spPr>
                  <a:xfrm>
                    <a:off x="0" y="1099216"/>
                    <a:ext cx="787400" cy="274996"/>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grpSp>
            <p:sp>
              <p:nvSpPr>
                <p:cNvPr id="45" name="Rectangle 44"/>
                <p:cNvSpPr/>
                <p:nvPr/>
              </p:nvSpPr>
              <p:spPr>
                <a:xfrm>
                  <a:off x="-20697" y="94940"/>
                  <a:ext cx="1181100" cy="193377"/>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Inclusive LLC</a:t>
                  </a:r>
                  <a:endParaRPr lang="en-US" sz="1333" dirty="0">
                    <a:ea typeface="Calibri"/>
                    <a:cs typeface="Times New Roman"/>
                  </a:endParaRPr>
                </a:p>
              </p:txBody>
            </p:sp>
          </p:grpSp>
          <p:sp>
            <p:nvSpPr>
              <p:cNvPr id="51" name="Right Arrow 50"/>
              <p:cNvSpPr/>
              <p:nvPr/>
            </p:nvSpPr>
            <p:spPr>
              <a:xfrm>
                <a:off x="5582401" y="3861021"/>
                <a:ext cx="970799" cy="3106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66" name="Rectangle 65"/>
            <p:cNvSpPr/>
            <p:nvPr/>
          </p:nvSpPr>
          <p:spPr>
            <a:xfrm>
              <a:off x="7842810" y="2966807"/>
              <a:ext cx="1196415" cy="218903"/>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167" b="1" dirty="0">
                  <a:ea typeface="Calibri"/>
                  <a:cs typeface="Times New Roman"/>
                </a:rPr>
                <a:t>Aggressor Row1 </a:t>
              </a:r>
              <a:endParaRPr lang="en-US" sz="1167" dirty="0">
                <a:ea typeface="Calibri"/>
                <a:cs typeface="Times New Roman"/>
              </a:endParaRPr>
            </a:p>
          </p:txBody>
        </p:sp>
        <p:sp>
          <p:nvSpPr>
            <p:cNvPr id="68" name="Rectangle 67"/>
            <p:cNvSpPr/>
            <p:nvPr/>
          </p:nvSpPr>
          <p:spPr>
            <a:xfrm>
              <a:off x="7842809" y="3540612"/>
              <a:ext cx="1196415" cy="218903"/>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167" b="1" dirty="0">
                  <a:ea typeface="Calibri"/>
                  <a:cs typeface="Times New Roman"/>
                </a:rPr>
                <a:t>Aggressor Row2 </a:t>
              </a:r>
              <a:endParaRPr lang="en-US" sz="1167" dirty="0">
                <a:ea typeface="Calibri"/>
                <a:cs typeface="Times New Roman"/>
              </a:endParaRPr>
            </a:p>
          </p:txBody>
        </p:sp>
        <p:sp>
          <p:nvSpPr>
            <p:cNvPr id="69" name="Rectangle 68"/>
            <p:cNvSpPr/>
            <p:nvPr/>
          </p:nvSpPr>
          <p:spPr>
            <a:xfrm>
              <a:off x="7862455" y="3259637"/>
              <a:ext cx="871970" cy="223644"/>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167" b="1" dirty="0">
                  <a:ea typeface="Calibri"/>
                  <a:cs typeface="Times New Roman"/>
                </a:rPr>
                <a:t>Victim Row </a:t>
              </a:r>
              <a:endParaRPr lang="en-US" sz="1167" dirty="0">
                <a:ea typeface="Calibri"/>
                <a:cs typeface="Times New Roman"/>
              </a:endParaRPr>
            </a:p>
          </p:txBody>
        </p:sp>
      </p:grpSp>
      <p:grpSp>
        <p:nvGrpSpPr>
          <p:cNvPr id="73" name="Group 72"/>
          <p:cNvGrpSpPr/>
          <p:nvPr/>
        </p:nvGrpSpPr>
        <p:grpSpPr>
          <a:xfrm>
            <a:off x="1512870" y="2916895"/>
            <a:ext cx="2486361" cy="804109"/>
            <a:chOff x="901043" y="3500273"/>
            <a:chExt cx="2983633" cy="964931"/>
          </a:xfrm>
        </p:grpSpPr>
        <p:sp>
          <p:nvSpPr>
            <p:cNvPr id="59" name="Rectangle 58"/>
            <p:cNvSpPr/>
            <p:nvPr/>
          </p:nvSpPr>
          <p:spPr>
            <a:xfrm>
              <a:off x="901043" y="3929087"/>
              <a:ext cx="1282032" cy="2834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err="1">
                  <a:solidFill>
                    <a:schemeClr val="tx1"/>
                  </a:solidFill>
                </a:rPr>
                <a:t>Xn</a:t>
              </a:r>
              <a:endParaRPr lang="en-US" sz="1333" b="1" dirty="0">
                <a:solidFill>
                  <a:schemeClr val="tx1"/>
                </a:solidFill>
              </a:endParaRPr>
            </a:p>
          </p:txBody>
        </p:sp>
        <p:cxnSp>
          <p:nvCxnSpPr>
            <p:cNvPr id="62" name="Straight Arrow Connector 61"/>
            <p:cNvCxnSpPr/>
            <p:nvPr/>
          </p:nvCxnSpPr>
          <p:spPr>
            <a:xfrm>
              <a:off x="2202133" y="4068269"/>
              <a:ext cx="1682543" cy="396935"/>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sp>
          <p:nvSpPr>
            <p:cNvPr id="74" name="Rectangle 73"/>
            <p:cNvSpPr/>
            <p:nvPr/>
          </p:nvSpPr>
          <p:spPr>
            <a:xfrm>
              <a:off x="901043" y="3500273"/>
              <a:ext cx="1282032" cy="42881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a:solidFill>
                    <a:schemeClr val="tx1"/>
                  </a:solidFill>
                </a:rPr>
                <a:t>…</a:t>
              </a:r>
            </a:p>
          </p:txBody>
        </p:sp>
      </p:grpSp>
      <p:sp>
        <p:nvSpPr>
          <p:cNvPr id="76" name="Rectangle 75"/>
          <p:cNvSpPr/>
          <p:nvPr/>
        </p:nvSpPr>
        <p:spPr>
          <a:xfrm>
            <a:off x="1512869" y="2464240"/>
            <a:ext cx="1068360" cy="220390"/>
          </a:xfrm>
          <a:prstGeom prst="rect">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00"/>
          </a:p>
        </p:txBody>
      </p:sp>
      <p:sp>
        <p:nvSpPr>
          <p:cNvPr id="75" name="Rectangle 74"/>
          <p:cNvSpPr/>
          <p:nvPr/>
        </p:nvSpPr>
        <p:spPr>
          <a:xfrm>
            <a:off x="1143000" y="4454074"/>
            <a:ext cx="6454486" cy="635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285739" indent="-285739">
              <a:buFont typeface="Arial" pitchFamily="34" charset="0"/>
              <a:buChar char="•"/>
            </a:pPr>
            <a:endParaRPr lang="en-US" sz="2000" dirty="0">
              <a:latin typeface="Century Schoolbook" pitchFamily="18" charset="0"/>
            </a:endParaRPr>
          </a:p>
          <a:p>
            <a:pPr marL="285739" indent="-285739">
              <a:buFont typeface="Arial" pitchFamily="34" charset="0"/>
              <a:buChar char="•"/>
            </a:pPr>
            <a:r>
              <a:rPr lang="en-US" sz="2000" dirty="0">
                <a:latin typeface="Century Schoolbook" pitchFamily="18" charset="0"/>
              </a:rPr>
              <a:t>Eviction set size depends on number of ways in cache set</a:t>
            </a:r>
          </a:p>
        </p:txBody>
      </p:sp>
      <p:sp>
        <p:nvSpPr>
          <p:cNvPr id="5" name="Slide Number Placeholder 4">
            <a:extLst>
              <a:ext uri="{FF2B5EF4-FFF2-40B4-BE49-F238E27FC236}">
                <a16:creationId xmlns:a16="http://schemas.microsoft.com/office/drawing/2014/main" id="{467EA68E-8BD4-0F4C-A8A2-73F5C5217DBB}"/>
              </a:ext>
            </a:extLst>
          </p:cNvPr>
          <p:cNvSpPr>
            <a:spLocks noGrp="1"/>
          </p:cNvSpPr>
          <p:nvPr>
            <p:ph type="sldNum" sz="quarter" idx="12"/>
          </p:nvPr>
        </p:nvSpPr>
        <p:spPr/>
        <p:txBody>
          <a:bodyPr/>
          <a:lstStyle/>
          <a:p>
            <a:fld id="{5E6A3C3A-A029-4573-BC04-5DA27903A743}" type="slidenum">
              <a:rPr lang="en-US" smtClean="0"/>
              <a:t>119</a:t>
            </a:fld>
            <a:endParaRPr lang="en-US"/>
          </a:p>
        </p:txBody>
      </p:sp>
    </p:spTree>
    <p:extLst>
      <p:ext uri="{BB962C8B-B14F-4D97-AF65-F5344CB8AC3E}">
        <p14:creationId xmlns:p14="http://schemas.microsoft.com/office/powerpoint/2010/main" val="2561527476"/>
      </p:ext>
    </p:extLst>
  </p:cSld>
  <p:clrMapOvr>
    <a:masterClrMapping/>
  </p:clrMapOvr>
  <mc:AlternateContent xmlns:mc="http://schemas.openxmlformats.org/markup-compatibility/2006" xmlns:p14="http://schemas.microsoft.com/office/powerpoint/2010/main">
    <mc:Choice Requires="p14">
      <p:transition spd="slow" p14:dur="2000" advClick="0" advTm="200"/>
    </mc:Choice>
    <mc:Fallback xmlns="">
      <p:transition spd="slow" advClick="0" advTm="200"/>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SAT</a:t>
            </a:r>
          </a:p>
        </p:txBody>
      </p:sp>
      <p:sp>
        <p:nvSpPr>
          <p:cNvPr id="6" name="Slide Number Placeholder 5"/>
          <p:cNvSpPr>
            <a:spLocks noGrp="1"/>
          </p:cNvSpPr>
          <p:nvPr>
            <p:ph type="sldNum" sz="quarter" idx="12"/>
          </p:nvPr>
        </p:nvSpPr>
        <p:spPr/>
        <p:txBody>
          <a:bodyPr/>
          <a:lstStyle/>
          <a:p>
            <a:fld id="{D6B4ED35-9C83-47B2-B01F-D3F5DCE65BBC}" type="slidenum">
              <a:rPr lang="en-US" smtClean="0"/>
              <a:pPr/>
              <a:t>12</a:t>
            </a:fld>
            <a:endParaRPr lang="en-US" dirty="0"/>
          </a:p>
        </p:txBody>
      </p:sp>
      <p:sp>
        <p:nvSpPr>
          <p:cNvPr id="7" name="AutoShape 3"/>
          <p:cNvSpPr>
            <a:spLocks/>
          </p:cNvSpPr>
          <p:nvPr/>
        </p:nvSpPr>
        <p:spPr bwMode="auto">
          <a:xfrm>
            <a:off x="6381750" y="4036219"/>
            <a:ext cx="1651000" cy="635000"/>
          </a:xfrm>
          <a:prstGeom prst="borderCallout2">
            <a:avLst>
              <a:gd name="adj1" fmla="val 15000"/>
              <a:gd name="adj2" fmla="val -3847"/>
              <a:gd name="adj3" fmla="val 15000"/>
              <a:gd name="adj4" fmla="val -3847"/>
              <a:gd name="adj5" fmla="val 132917"/>
              <a:gd name="adj6" fmla="val -3020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a:r>
              <a:rPr lang="en-US" altLang="en-US" sz="2000" dirty="0" err="1">
                <a:latin typeface="Roboto" panose="02000000000000000000" pitchFamily="2" charset="0"/>
                <a:ea typeface="Roboto" panose="02000000000000000000" pitchFamily="2" charset="0"/>
                <a:cs typeface="Roboto" panose="02000000000000000000" pitchFamily="2" charset="0"/>
              </a:rPr>
              <a:t>SATisfying</a:t>
            </a:r>
            <a:r>
              <a:rPr lang="en-US" altLang="en-US" sz="2000" dirty="0">
                <a:latin typeface="Roboto" panose="02000000000000000000" pitchFamily="2" charset="0"/>
                <a:ea typeface="Roboto" panose="02000000000000000000" pitchFamily="2" charset="0"/>
                <a:cs typeface="Roboto" panose="02000000000000000000" pitchFamily="2" charset="0"/>
              </a:rPr>
              <a:t> assignment!</a:t>
            </a:r>
          </a:p>
        </p:txBody>
      </p:sp>
      <p:sp>
        <p:nvSpPr>
          <p:cNvPr id="8" name="Rectangle 7"/>
          <p:cNvSpPr>
            <a:spLocks noChangeArrowheads="1"/>
          </p:cNvSpPr>
          <p:nvPr/>
        </p:nvSpPr>
        <p:spPr bwMode="auto">
          <a:xfrm>
            <a:off x="1127125" y="1210469"/>
            <a:ext cx="6731000" cy="1323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rtl="1"/>
            <a:r>
              <a:rPr lang="en-US" altLang="en-US" sz="2667" dirty="0">
                <a:latin typeface="Roboto" panose="02000000000000000000" pitchFamily="2" charset="0"/>
                <a:ea typeface="Roboto" panose="02000000000000000000" pitchFamily="2" charset="0"/>
                <a:cs typeface="Roboto" panose="02000000000000000000" pitchFamily="2" charset="0"/>
              </a:rPr>
              <a:t>Given a propositional formula in CNF, find if there exists an assignment to Boolean variables that makes the formula true:</a:t>
            </a:r>
          </a:p>
        </p:txBody>
      </p:sp>
      <p:sp>
        <p:nvSpPr>
          <p:cNvPr id="9" name="Text Box 5"/>
          <p:cNvSpPr txBox="1">
            <a:spLocks noChangeArrowheads="1"/>
          </p:cNvSpPr>
          <p:nvPr/>
        </p:nvSpPr>
        <p:spPr bwMode="auto">
          <a:xfrm>
            <a:off x="2571750" y="2893219"/>
            <a:ext cx="3302000" cy="2246769"/>
          </a:xfrm>
          <a:prstGeom prst="rect">
            <a:avLst/>
          </a:prstGeom>
          <a:solidFill>
            <a:srgbClr val="FFFFCC"/>
          </a:solidFill>
          <a:ln w="9525">
            <a:solidFill>
              <a:schemeClr val="hlink"/>
            </a:solidFill>
            <a:miter lim="800000"/>
            <a:headEnd/>
            <a:tailEnd/>
          </a:ln>
          <a:effectLst>
            <a:outerShdw dist="107763" dir="2700000" algn="ctr" rotWithShape="0">
              <a:schemeClr val="bg2"/>
            </a:outerShdw>
          </a:effec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50000"/>
              </a:spcBef>
            </a:pPr>
            <a:r>
              <a:rPr lang="en-US" altLang="en-US" sz="2000" i="1" dirty="0">
                <a:sym typeface="Symbol" panose="05050102010706020507" pitchFamily="18" charset="2"/>
              </a:rPr>
              <a:t></a:t>
            </a:r>
            <a:r>
              <a:rPr lang="en-US" altLang="en-US" sz="2000" i="1" baseline="-25000" dirty="0">
                <a:sym typeface="Symbol" panose="05050102010706020507" pitchFamily="18" charset="2"/>
              </a:rPr>
              <a:t>1</a:t>
            </a:r>
            <a:r>
              <a:rPr lang="en-US" altLang="en-US" sz="2000" i="1" dirty="0">
                <a:sym typeface="Symbol" panose="05050102010706020507" pitchFamily="18" charset="2"/>
              </a:rPr>
              <a:t> = </a:t>
            </a:r>
            <a:r>
              <a:rPr lang="en-US" altLang="en-US" sz="2000" i="1" dirty="0"/>
              <a:t>(b</a:t>
            </a:r>
            <a:r>
              <a:rPr lang="en-US" altLang="en-US" sz="2000" i="1" baseline="-25000" dirty="0"/>
              <a:t> </a:t>
            </a:r>
            <a:r>
              <a:rPr lang="en-US" altLang="en-US" sz="2000" i="1" dirty="0">
                <a:sym typeface="Symbol" panose="05050102010706020507" pitchFamily="18" charset="2"/>
              </a:rPr>
              <a:t>   c) </a:t>
            </a:r>
          </a:p>
          <a:p>
            <a:pPr>
              <a:spcBef>
                <a:spcPct val="50000"/>
              </a:spcBef>
            </a:pPr>
            <a:r>
              <a:rPr lang="en-US" altLang="en-US" sz="2000" i="1" dirty="0">
                <a:sym typeface="Symbol" panose="05050102010706020507" pitchFamily="18" charset="2"/>
              </a:rPr>
              <a:t></a:t>
            </a:r>
            <a:r>
              <a:rPr lang="en-US" altLang="en-US" sz="2000" i="1" baseline="-25000" dirty="0">
                <a:sym typeface="Symbol" panose="05050102010706020507" pitchFamily="18" charset="2"/>
              </a:rPr>
              <a:t>2</a:t>
            </a:r>
            <a:r>
              <a:rPr lang="en-US" altLang="en-US" sz="2000" i="1" dirty="0">
                <a:sym typeface="Symbol" panose="05050102010706020507" pitchFamily="18" charset="2"/>
              </a:rPr>
              <a:t> = </a:t>
            </a:r>
            <a:r>
              <a:rPr lang="en-US" altLang="en-US" sz="2000" i="1" dirty="0"/>
              <a:t>(</a:t>
            </a:r>
            <a:r>
              <a:rPr lang="en-US" altLang="en-US" sz="2000" i="1" dirty="0">
                <a:sym typeface="Symbol" panose="05050102010706020507" pitchFamily="18" charset="2"/>
              </a:rPr>
              <a:t> </a:t>
            </a:r>
            <a:r>
              <a:rPr lang="en-US" altLang="en-US" sz="2000" i="1" dirty="0"/>
              <a:t>a</a:t>
            </a:r>
            <a:r>
              <a:rPr lang="en-US" altLang="en-US" sz="2000" i="1" baseline="-25000" dirty="0"/>
              <a:t> </a:t>
            </a:r>
            <a:r>
              <a:rPr lang="en-US" altLang="en-US" sz="2000" i="1" dirty="0">
                <a:sym typeface="Symbol" panose="05050102010706020507" pitchFamily="18" charset="2"/>
              </a:rPr>
              <a:t>     d)</a:t>
            </a:r>
          </a:p>
          <a:p>
            <a:pPr>
              <a:spcBef>
                <a:spcPct val="50000"/>
              </a:spcBef>
            </a:pPr>
            <a:r>
              <a:rPr lang="en-US" altLang="en-US" sz="2000" i="1" dirty="0">
                <a:sym typeface="Symbol" panose="05050102010706020507" pitchFamily="18" charset="2"/>
              </a:rPr>
              <a:t></a:t>
            </a:r>
            <a:r>
              <a:rPr lang="en-US" altLang="en-US" sz="2000" i="1" baseline="-25000" dirty="0">
                <a:sym typeface="Symbol" panose="05050102010706020507" pitchFamily="18" charset="2"/>
              </a:rPr>
              <a:t>3</a:t>
            </a:r>
            <a:r>
              <a:rPr lang="en-US" altLang="en-US" sz="2000" i="1" dirty="0">
                <a:sym typeface="Symbol" panose="05050102010706020507" pitchFamily="18" charset="2"/>
              </a:rPr>
              <a:t> = </a:t>
            </a:r>
            <a:r>
              <a:rPr lang="en-US" altLang="en-US" sz="2000" i="1" dirty="0"/>
              <a:t>(</a:t>
            </a:r>
            <a:r>
              <a:rPr lang="en-US" altLang="en-US" sz="2000" i="1" dirty="0">
                <a:sym typeface="Symbol" panose="05050102010706020507" pitchFamily="18" charset="2"/>
              </a:rPr>
              <a:t> </a:t>
            </a:r>
            <a:r>
              <a:rPr lang="en-US" altLang="en-US" sz="2000" i="1" dirty="0"/>
              <a:t>b</a:t>
            </a:r>
            <a:r>
              <a:rPr lang="en-US" altLang="en-US" sz="2000" i="1" dirty="0">
                <a:sym typeface="Symbol" panose="05050102010706020507" pitchFamily="18" charset="2"/>
              </a:rPr>
              <a:t>     d)</a:t>
            </a:r>
          </a:p>
          <a:p>
            <a:pPr>
              <a:spcBef>
                <a:spcPct val="50000"/>
              </a:spcBef>
            </a:pPr>
            <a:r>
              <a:rPr lang="en-US" altLang="en-US" sz="2000" i="1" dirty="0">
                <a:cs typeface="Times New Roman" panose="02020603050405020304" pitchFamily="18" charset="0"/>
                <a:sym typeface="Symbol" panose="05050102010706020507" pitchFamily="18" charset="2"/>
              </a:rPr>
              <a:t> = </a:t>
            </a:r>
            <a:r>
              <a:rPr lang="en-US" altLang="en-US" sz="2000" i="1" dirty="0">
                <a:sym typeface="Symbol" panose="05050102010706020507" pitchFamily="18" charset="2"/>
              </a:rPr>
              <a:t></a:t>
            </a:r>
            <a:r>
              <a:rPr lang="en-US" altLang="en-US" sz="2000" i="1" baseline="-25000" dirty="0">
                <a:sym typeface="Symbol" panose="05050102010706020507" pitchFamily="18" charset="2"/>
              </a:rPr>
              <a:t>1</a:t>
            </a:r>
            <a:r>
              <a:rPr lang="en-US" altLang="en-US" sz="2000" i="1" dirty="0">
                <a:sym typeface="Symbol" panose="05050102010706020507" pitchFamily="18" charset="2"/>
              </a:rPr>
              <a:t>    </a:t>
            </a:r>
            <a:r>
              <a:rPr lang="en-US" altLang="en-US" sz="2000" i="1" baseline="-25000" dirty="0">
                <a:sym typeface="Symbol" panose="05050102010706020507" pitchFamily="18" charset="2"/>
              </a:rPr>
              <a:t>2</a:t>
            </a:r>
            <a:r>
              <a:rPr lang="en-US" altLang="en-US" sz="2000" i="1" dirty="0">
                <a:sym typeface="Symbol" panose="05050102010706020507" pitchFamily="18" charset="2"/>
              </a:rPr>
              <a:t>     </a:t>
            </a:r>
            <a:r>
              <a:rPr lang="en-US" altLang="en-US" sz="2000" i="1" baseline="-25000" dirty="0">
                <a:sym typeface="Symbol" panose="05050102010706020507" pitchFamily="18" charset="2"/>
              </a:rPr>
              <a:t>3</a:t>
            </a:r>
            <a:r>
              <a:rPr lang="en-US" altLang="en-US" sz="2000" i="1" dirty="0">
                <a:sym typeface="Symbol" panose="05050102010706020507" pitchFamily="18" charset="2"/>
              </a:rPr>
              <a:t> </a:t>
            </a:r>
          </a:p>
          <a:p>
            <a:pPr>
              <a:spcBef>
                <a:spcPct val="50000"/>
              </a:spcBef>
            </a:pPr>
            <a:r>
              <a:rPr lang="en-US" altLang="en-US" sz="2000" i="1" dirty="0">
                <a:sym typeface="Symbol" panose="05050102010706020507" pitchFamily="18" charset="2"/>
              </a:rPr>
              <a:t>A = {a=0, b=1, c=0, d=1}</a:t>
            </a:r>
            <a:r>
              <a:rPr lang="en-US" altLang="en-US" sz="2000" i="1" dirty="0">
                <a:latin typeface="Tahoma" panose="020B0604030504040204" pitchFamily="34" charset="0"/>
                <a:sym typeface="Symbol" panose="05050102010706020507" pitchFamily="18" charset="2"/>
              </a:rPr>
              <a:t> </a:t>
            </a:r>
          </a:p>
        </p:txBody>
      </p:sp>
      <p:pic>
        <p:nvPicPr>
          <p:cNvPr id="10"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7250" y="4417219"/>
            <a:ext cx="190500"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8750" y="4417219"/>
            <a:ext cx="190500"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Line 11"/>
          <p:cNvSpPr>
            <a:spLocks noChangeShapeType="1"/>
          </p:cNvSpPr>
          <p:nvPr/>
        </p:nvSpPr>
        <p:spPr bwMode="auto">
          <a:xfrm flipH="1">
            <a:off x="5492750" y="4353719"/>
            <a:ext cx="1143000" cy="571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endParaRPr lang="en-US" sz="2000"/>
          </a:p>
        </p:txBody>
      </p:sp>
      <p:sp>
        <p:nvSpPr>
          <p:cNvPr id="13" name="Text Box 12"/>
          <p:cNvSpPr txBox="1">
            <a:spLocks noChangeArrowheads="1"/>
          </p:cNvSpPr>
          <p:nvPr/>
        </p:nvSpPr>
        <p:spPr bwMode="auto">
          <a:xfrm>
            <a:off x="1285875" y="3241148"/>
            <a:ext cx="94128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r>
              <a:rPr lang="en-US" altLang="en-US" sz="2000" dirty="0">
                <a:latin typeface="Roboto" panose="02000000000000000000" pitchFamily="2" charset="0"/>
                <a:ea typeface="Roboto" panose="02000000000000000000" pitchFamily="2" charset="0"/>
                <a:cs typeface="Roboto" panose="02000000000000000000" pitchFamily="2" charset="0"/>
              </a:rPr>
              <a:t>clauses</a:t>
            </a:r>
          </a:p>
        </p:txBody>
      </p:sp>
      <p:sp>
        <p:nvSpPr>
          <p:cNvPr id="14" name="Line 14"/>
          <p:cNvSpPr>
            <a:spLocks noChangeShapeType="1"/>
          </p:cNvSpPr>
          <p:nvPr/>
        </p:nvSpPr>
        <p:spPr bwMode="auto">
          <a:xfrm flipV="1">
            <a:off x="2254250" y="3147219"/>
            <a:ext cx="381000" cy="317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endParaRPr lang="en-US" sz="2000"/>
          </a:p>
        </p:txBody>
      </p:sp>
      <p:sp>
        <p:nvSpPr>
          <p:cNvPr id="15" name="Line 16"/>
          <p:cNvSpPr>
            <a:spLocks noChangeShapeType="1"/>
          </p:cNvSpPr>
          <p:nvPr/>
        </p:nvSpPr>
        <p:spPr bwMode="auto">
          <a:xfrm>
            <a:off x="2254250" y="3464719"/>
            <a:ext cx="381000" cy="127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endParaRPr lang="en-US" sz="2000"/>
          </a:p>
        </p:txBody>
      </p:sp>
      <p:sp>
        <p:nvSpPr>
          <p:cNvPr id="16" name="Line 17"/>
          <p:cNvSpPr>
            <a:spLocks noChangeShapeType="1"/>
          </p:cNvSpPr>
          <p:nvPr/>
        </p:nvSpPr>
        <p:spPr bwMode="auto">
          <a:xfrm>
            <a:off x="2254250" y="3464719"/>
            <a:ext cx="381000" cy="571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endParaRPr lang="en-US" sz="2000"/>
          </a:p>
        </p:txBody>
      </p:sp>
      <p:sp>
        <p:nvSpPr>
          <p:cNvPr id="17" name="Text Box 18"/>
          <p:cNvSpPr txBox="1">
            <a:spLocks noChangeArrowheads="1"/>
          </p:cNvSpPr>
          <p:nvPr/>
        </p:nvSpPr>
        <p:spPr bwMode="auto">
          <a:xfrm>
            <a:off x="3905250" y="2448719"/>
            <a:ext cx="88197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r>
              <a:rPr lang="en-US" altLang="en-US" sz="2000" dirty="0">
                <a:latin typeface="Roboto" panose="02000000000000000000" pitchFamily="2" charset="0"/>
                <a:ea typeface="Roboto" panose="02000000000000000000" pitchFamily="2" charset="0"/>
                <a:cs typeface="Roboto" panose="02000000000000000000" pitchFamily="2" charset="0"/>
              </a:rPr>
              <a:t>literals</a:t>
            </a:r>
          </a:p>
        </p:txBody>
      </p:sp>
      <p:pic>
        <p:nvPicPr>
          <p:cNvPr id="18"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3020219"/>
            <a:ext cx="190500"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3020219"/>
            <a:ext cx="190500"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50" y="3972719"/>
            <a:ext cx="190500"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50" y="3528219"/>
            <a:ext cx="190500"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Line 25"/>
          <p:cNvSpPr>
            <a:spLocks noChangeShapeType="1"/>
          </p:cNvSpPr>
          <p:nvPr/>
        </p:nvSpPr>
        <p:spPr bwMode="auto">
          <a:xfrm flipH="1">
            <a:off x="3778250" y="2702719"/>
            <a:ext cx="190500" cy="317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endParaRPr lang="en-US" sz="2000"/>
          </a:p>
        </p:txBody>
      </p:sp>
      <p:sp>
        <p:nvSpPr>
          <p:cNvPr id="23" name="Line 27"/>
          <p:cNvSpPr>
            <a:spLocks noChangeShapeType="1"/>
          </p:cNvSpPr>
          <p:nvPr/>
        </p:nvSpPr>
        <p:spPr bwMode="auto">
          <a:xfrm flipH="1">
            <a:off x="4095750" y="2766219"/>
            <a:ext cx="63500" cy="698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endParaRPr lang="en-US" sz="2000"/>
          </a:p>
        </p:txBody>
      </p:sp>
    </p:spTree>
    <p:extLst>
      <p:ext uri="{BB962C8B-B14F-4D97-AF65-F5344CB8AC3E}">
        <p14:creationId xmlns:p14="http://schemas.microsoft.com/office/powerpoint/2010/main" val="28579508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a:latin typeface="Century Schoolbook" pitchFamily="18" charset="0"/>
              </a:rPr>
              <a:t>CLFLUSH-free Rowhammer Attack</a:t>
            </a:r>
          </a:p>
        </p:txBody>
      </p:sp>
      <p:cxnSp>
        <p:nvCxnSpPr>
          <p:cNvPr id="9" name="Straight Connector 8"/>
          <p:cNvCxnSpPr/>
          <p:nvPr/>
        </p:nvCxnSpPr>
        <p:spPr>
          <a:xfrm>
            <a:off x="1143000" y="1206500"/>
            <a:ext cx="6858000" cy="0"/>
          </a:xfrm>
          <a:prstGeom prst="line">
            <a:avLst/>
          </a:prstGeom>
        </p:spPr>
        <p:style>
          <a:lnRef idx="3">
            <a:schemeClr val="accent2"/>
          </a:lnRef>
          <a:fillRef idx="0">
            <a:schemeClr val="accent2"/>
          </a:fillRef>
          <a:effectRef idx="2">
            <a:schemeClr val="accent2"/>
          </a:effectRef>
          <a:fontRef idx="minor">
            <a:schemeClr val="tx1"/>
          </a:fontRef>
        </p:style>
      </p:cxnSp>
      <p:grpSp>
        <p:nvGrpSpPr>
          <p:cNvPr id="64" name="Group 63"/>
          <p:cNvGrpSpPr/>
          <p:nvPr/>
        </p:nvGrpSpPr>
        <p:grpSpPr>
          <a:xfrm>
            <a:off x="1179496" y="1866310"/>
            <a:ext cx="1735737" cy="1721441"/>
            <a:chOff x="748645" y="2239571"/>
            <a:chExt cx="2082884" cy="2065729"/>
          </a:xfrm>
        </p:grpSpPr>
        <p:sp>
          <p:nvSpPr>
            <p:cNvPr id="25" name="Rectangle 24"/>
            <p:cNvSpPr/>
            <p:nvPr/>
          </p:nvSpPr>
          <p:spPr>
            <a:xfrm>
              <a:off x="1057275" y="2574012"/>
              <a:ext cx="1466850" cy="173128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500"/>
            </a:p>
          </p:txBody>
        </p:sp>
        <p:sp>
          <p:nvSpPr>
            <p:cNvPr id="40" name="Rectangle 39"/>
            <p:cNvSpPr/>
            <p:nvPr/>
          </p:nvSpPr>
          <p:spPr>
            <a:xfrm>
              <a:off x="748645" y="2239571"/>
              <a:ext cx="2082884" cy="302739"/>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Eviction Set</a:t>
              </a:r>
              <a:endParaRPr lang="en-US" sz="1333" dirty="0">
                <a:ea typeface="Calibri"/>
                <a:cs typeface="Times New Roman"/>
              </a:endParaRPr>
            </a:p>
          </p:txBody>
        </p:sp>
      </p:grpSp>
      <p:grpSp>
        <p:nvGrpSpPr>
          <p:cNvPr id="70" name="Group 69"/>
          <p:cNvGrpSpPr/>
          <p:nvPr/>
        </p:nvGrpSpPr>
        <p:grpSpPr>
          <a:xfrm>
            <a:off x="1513185" y="2234449"/>
            <a:ext cx="4555896" cy="905608"/>
            <a:chOff x="901421" y="2681339"/>
            <a:chExt cx="5467075" cy="1086729"/>
          </a:xfrm>
        </p:grpSpPr>
        <p:sp>
          <p:nvSpPr>
            <p:cNvPr id="3" name="Rectangle 2"/>
            <p:cNvSpPr/>
            <p:nvPr/>
          </p:nvSpPr>
          <p:spPr>
            <a:xfrm>
              <a:off x="901421" y="2681339"/>
              <a:ext cx="1282032" cy="2834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a:solidFill>
                    <a:schemeClr val="tx1"/>
                  </a:solidFill>
                </a:rPr>
                <a:t>A0</a:t>
              </a:r>
            </a:p>
          </p:txBody>
        </p:sp>
        <p:cxnSp>
          <p:nvCxnSpPr>
            <p:cNvPr id="6" name="Straight Arrow Connector 5"/>
            <p:cNvCxnSpPr>
              <a:stCxn id="3" idx="3"/>
              <a:endCxn id="29" idx="1"/>
            </p:cNvCxnSpPr>
            <p:nvPr/>
          </p:nvCxnSpPr>
          <p:spPr>
            <a:xfrm>
              <a:off x="2183453" y="2823082"/>
              <a:ext cx="4185043" cy="257211"/>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3" idx="3"/>
            </p:cNvCxnSpPr>
            <p:nvPr/>
          </p:nvCxnSpPr>
          <p:spPr>
            <a:xfrm>
              <a:off x="2183453" y="2823082"/>
              <a:ext cx="1701223" cy="944986"/>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grpSp>
      <p:grpSp>
        <p:nvGrpSpPr>
          <p:cNvPr id="71" name="Group 70"/>
          <p:cNvGrpSpPr/>
          <p:nvPr/>
        </p:nvGrpSpPr>
        <p:grpSpPr>
          <a:xfrm>
            <a:off x="1513185" y="2462379"/>
            <a:ext cx="2486046" cy="764033"/>
            <a:chOff x="901421" y="2954855"/>
            <a:chExt cx="2983255" cy="916840"/>
          </a:xfrm>
        </p:grpSpPr>
        <p:sp>
          <p:nvSpPr>
            <p:cNvPr id="57" name="Rectangle 56"/>
            <p:cNvSpPr/>
            <p:nvPr/>
          </p:nvSpPr>
          <p:spPr>
            <a:xfrm>
              <a:off x="901421" y="2954855"/>
              <a:ext cx="1282032" cy="2834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a:solidFill>
                    <a:schemeClr val="tx1"/>
                  </a:solidFill>
                </a:rPr>
                <a:t>X1</a:t>
              </a:r>
            </a:p>
          </p:txBody>
        </p:sp>
        <p:cxnSp>
          <p:nvCxnSpPr>
            <p:cNvPr id="60" name="Straight Arrow Connector 59"/>
            <p:cNvCxnSpPr/>
            <p:nvPr/>
          </p:nvCxnSpPr>
          <p:spPr>
            <a:xfrm>
              <a:off x="2183453" y="3076259"/>
              <a:ext cx="1701223" cy="795436"/>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grpSp>
      <p:grpSp>
        <p:nvGrpSpPr>
          <p:cNvPr id="72" name="Group 71"/>
          <p:cNvGrpSpPr/>
          <p:nvPr/>
        </p:nvGrpSpPr>
        <p:grpSpPr>
          <a:xfrm>
            <a:off x="1512870" y="2690309"/>
            <a:ext cx="2486361" cy="721100"/>
            <a:chOff x="901043" y="3228371"/>
            <a:chExt cx="2983633" cy="865320"/>
          </a:xfrm>
        </p:grpSpPr>
        <p:sp>
          <p:nvSpPr>
            <p:cNvPr id="58" name="Rectangle 57"/>
            <p:cNvSpPr/>
            <p:nvPr/>
          </p:nvSpPr>
          <p:spPr>
            <a:xfrm>
              <a:off x="901043" y="3228371"/>
              <a:ext cx="1282032" cy="2834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a:solidFill>
                    <a:schemeClr val="tx1"/>
                  </a:solidFill>
                </a:rPr>
                <a:t>X2</a:t>
              </a:r>
            </a:p>
          </p:txBody>
        </p:sp>
        <p:cxnSp>
          <p:nvCxnSpPr>
            <p:cNvPr id="61" name="Straight Arrow Connector 60"/>
            <p:cNvCxnSpPr>
              <a:stCxn id="58" idx="3"/>
              <a:endCxn id="49" idx="1"/>
            </p:cNvCxnSpPr>
            <p:nvPr/>
          </p:nvCxnSpPr>
          <p:spPr>
            <a:xfrm>
              <a:off x="2183075" y="3370114"/>
              <a:ext cx="1701601" cy="723577"/>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grpSp>
      <p:grpSp>
        <p:nvGrpSpPr>
          <p:cNvPr id="65" name="Group 64"/>
          <p:cNvGrpSpPr/>
          <p:nvPr/>
        </p:nvGrpSpPr>
        <p:grpSpPr>
          <a:xfrm>
            <a:off x="3688857" y="1892727"/>
            <a:ext cx="4605831" cy="2436092"/>
            <a:chOff x="3512228" y="2271273"/>
            <a:chExt cx="5526997" cy="2923310"/>
          </a:xfrm>
        </p:grpSpPr>
        <p:grpSp>
          <p:nvGrpSpPr>
            <p:cNvPr id="63" name="Group 62"/>
            <p:cNvGrpSpPr/>
            <p:nvPr/>
          </p:nvGrpSpPr>
          <p:grpSpPr>
            <a:xfrm>
              <a:off x="3512228" y="2271273"/>
              <a:ext cx="4566704" cy="2923310"/>
              <a:chOff x="3759878" y="2271273"/>
              <a:chExt cx="4566704" cy="2923310"/>
            </a:xfrm>
          </p:grpSpPr>
          <p:grpSp>
            <p:nvGrpSpPr>
              <p:cNvPr id="8" name="Group 7"/>
              <p:cNvGrpSpPr/>
              <p:nvPr/>
            </p:nvGrpSpPr>
            <p:grpSpPr>
              <a:xfrm>
                <a:off x="6243698" y="2271273"/>
                <a:ext cx="2082884" cy="2923310"/>
                <a:chOff x="5374659" y="1676400"/>
                <a:chExt cx="2028190" cy="4212232"/>
              </a:xfrm>
            </p:grpSpPr>
            <p:grpSp>
              <p:nvGrpSpPr>
                <p:cNvPr id="10" name="Group 9"/>
                <p:cNvGrpSpPr/>
                <p:nvPr/>
              </p:nvGrpSpPr>
              <p:grpSpPr>
                <a:xfrm>
                  <a:off x="5374659" y="1676400"/>
                  <a:ext cx="2028190" cy="3584090"/>
                  <a:chOff x="5035916" y="2211445"/>
                  <a:chExt cx="2028190" cy="3584090"/>
                </a:xfrm>
              </p:grpSpPr>
              <p:grpSp>
                <p:nvGrpSpPr>
                  <p:cNvPr id="20" name="Group 19"/>
                  <p:cNvGrpSpPr/>
                  <p:nvPr/>
                </p:nvGrpSpPr>
                <p:grpSpPr>
                  <a:xfrm>
                    <a:off x="5035916" y="2211445"/>
                    <a:ext cx="2028190" cy="3584090"/>
                    <a:chOff x="-20697" y="0"/>
                    <a:chExt cx="1181100" cy="2066057"/>
                  </a:xfrm>
                </p:grpSpPr>
                <p:grpSp>
                  <p:nvGrpSpPr>
                    <p:cNvPr id="22" name="Group 21"/>
                    <p:cNvGrpSpPr/>
                    <p:nvPr/>
                  </p:nvGrpSpPr>
                  <p:grpSpPr>
                    <a:xfrm>
                      <a:off x="190500" y="295275"/>
                      <a:ext cx="787400" cy="1770782"/>
                      <a:chOff x="0" y="-19245"/>
                      <a:chExt cx="787400" cy="1917230"/>
                    </a:xfrm>
                  </p:grpSpPr>
                  <p:grpSp>
                    <p:nvGrpSpPr>
                      <p:cNvPr id="26" name="Group 25"/>
                      <p:cNvGrpSpPr/>
                      <p:nvPr/>
                    </p:nvGrpSpPr>
                    <p:grpSpPr>
                      <a:xfrm>
                        <a:off x="0" y="-19245"/>
                        <a:ext cx="787400" cy="796485"/>
                        <a:chOff x="0" y="-19245"/>
                        <a:chExt cx="787400" cy="796485"/>
                      </a:xfrm>
                    </p:grpSpPr>
                    <p:sp>
                      <p:nvSpPr>
                        <p:cNvPr id="28" name="Rectangle 27"/>
                        <p:cNvSpPr/>
                        <p:nvPr/>
                      </p:nvSpPr>
                      <p:spPr>
                        <a:xfrm>
                          <a:off x="0" y="-19245"/>
                          <a:ext cx="787400" cy="278325"/>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sp>
                      <p:nvSpPr>
                        <p:cNvPr id="29" name="Rectangle 28"/>
                        <p:cNvSpPr/>
                        <p:nvPr/>
                      </p:nvSpPr>
                      <p:spPr>
                        <a:xfrm>
                          <a:off x="0" y="259080"/>
                          <a:ext cx="787400" cy="259080"/>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Row 0</a:t>
                          </a:r>
                        </a:p>
                      </p:txBody>
                    </p:sp>
                    <p:sp>
                      <p:nvSpPr>
                        <p:cNvPr id="30" name="Rectangle 29"/>
                        <p:cNvSpPr/>
                        <p:nvPr/>
                      </p:nvSpPr>
                      <p:spPr>
                        <a:xfrm>
                          <a:off x="0" y="518160"/>
                          <a:ext cx="787400" cy="259080"/>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Row 1</a:t>
                          </a:r>
                        </a:p>
                      </p:txBody>
                    </p:sp>
                  </p:grpSp>
                  <p:sp>
                    <p:nvSpPr>
                      <p:cNvPr id="27" name="Rectangle 26"/>
                      <p:cNvSpPr/>
                      <p:nvPr/>
                    </p:nvSpPr>
                    <p:spPr>
                      <a:xfrm>
                        <a:off x="0" y="777240"/>
                        <a:ext cx="787400" cy="1120745"/>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grpSp>
                <p:sp>
                  <p:nvSpPr>
                    <p:cNvPr id="23" name="Rectangle 22"/>
                    <p:cNvSpPr/>
                    <p:nvPr/>
                  </p:nvSpPr>
                  <p:spPr>
                    <a:xfrm>
                      <a:off x="-20697" y="0"/>
                      <a:ext cx="1181100" cy="251460"/>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DRAM Bank</a:t>
                      </a:r>
                      <a:endParaRPr lang="en-US" sz="1333" dirty="0">
                        <a:ea typeface="Calibri"/>
                        <a:cs typeface="Times New Roman"/>
                      </a:endParaRPr>
                    </a:p>
                  </p:txBody>
                </p:sp>
              </p:grpSp>
              <p:sp>
                <p:nvSpPr>
                  <p:cNvPr id="21" name="Rectangle 20"/>
                  <p:cNvSpPr/>
                  <p:nvPr/>
                </p:nvSpPr>
                <p:spPr>
                  <a:xfrm>
                    <a:off x="5398584" y="3999229"/>
                    <a:ext cx="1352126" cy="422016"/>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Row 2</a:t>
                    </a:r>
                  </a:p>
                </p:txBody>
              </p:sp>
            </p:grpSp>
            <p:sp>
              <p:nvSpPr>
                <p:cNvPr id="11" name="Rectangle 10"/>
                <p:cNvSpPr/>
                <p:nvPr/>
              </p:nvSpPr>
              <p:spPr>
                <a:xfrm>
                  <a:off x="5715000" y="5468112"/>
                  <a:ext cx="1352126" cy="420520"/>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000" b="1" dirty="0">
                      <a:ea typeface="Calibri"/>
                      <a:cs typeface="Times New Roman"/>
                    </a:rPr>
                    <a:t>Row-buffer</a:t>
                  </a:r>
                </a:p>
              </p:txBody>
            </p:sp>
            <p:cxnSp>
              <p:nvCxnSpPr>
                <p:cNvPr id="12" name="Straight Connector 11"/>
                <p:cNvCxnSpPr/>
                <p:nvPr/>
              </p:nvCxnSpPr>
              <p:spPr>
                <a:xfrm>
                  <a:off x="69342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p:nvCxnSpPr>
              <p:spPr>
                <a:xfrm>
                  <a:off x="58674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a:off x="60198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a:off x="61722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p:nvCxnSpPr>
              <p:spPr>
                <a:xfrm>
                  <a:off x="63246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a:off x="64770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a:off x="66294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a:xfrm>
                  <a:off x="67818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2" name="Group 41"/>
              <p:cNvGrpSpPr/>
              <p:nvPr/>
            </p:nvGrpSpPr>
            <p:grpSpPr>
              <a:xfrm>
                <a:off x="3759878" y="3075915"/>
                <a:ext cx="2082884" cy="1790661"/>
                <a:chOff x="-20697" y="94940"/>
                <a:chExt cx="1181100" cy="1487353"/>
              </a:xfrm>
            </p:grpSpPr>
            <p:grpSp>
              <p:nvGrpSpPr>
                <p:cNvPr id="44" name="Group 43"/>
                <p:cNvGrpSpPr/>
                <p:nvPr/>
              </p:nvGrpSpPr>
              <p:grpSpPr>
                <a:xfrm>
                  <a:off x="190500" y="295275"/>
                  <a:ext cx="787400" cy="1287018"/>
                  <a:chOff x="0" y="-19245"/>
                  <a:chExt cx="787400" cy="1393457"/>
                </a:xfrm>
              </p:grpSpPr>
              <p:grpSp>
                <p:nvGrpSpPr>
                  <p:cNvPr id="46" name="Group 45"/>
                  <p:cNvGrpSpPr/>
                  <p:nvPr/>
                </p:nvGrpSpPr>
                <p:grpSpPr>
                  <a:xfrm>
                    <a:off x="0" y="-19245"/>
                    <a:ext cx="787400" cy="1118462"/>
                    <a:chOff x="0" y="-19245"/>
                    <a:chExt cx="787400" cy="1118462"/>
                  </a:xfrm>
                </p:grpSpPr>
                <p:sp>
                  <p:nvSpPr>
                    <p:cNvPr id="48" name="Rectangle 47"/>
                    <p:cNvSpPr/>
                    <p:nvPr/>
                  </p:nvSpPr>
                  <p:spPr>
                    <a:xfrm>
                      <a:off x="0" y="-19245"/>
                      <a:ext cx="787400" cy="278325"/>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sp>
                  <p:nvSpPr>
                    <p:cNvPr id="49" name="Rectangle 48"/>
                    <p:cNvSpPr/>
                    <p:nvPr/>
                  </p:nvSpPr>
                  <p:spPr>
                    <a:xfrm>
                      <a:off x="0" y="259080"/>
                      <a:ext cx="787400" cy="840137"/>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Set X</a:t>
                      </a:r>
                    </a:p>
                  </p:txBody>
                </p:sp>
              </p:grpSp>
              <p:sp>
                <p:nvSpPr>
                  <p:cNvPr id="47" name="Rectangle 46"/>
                  <p:cNvSpPr/>
                  <p:nvPr/>
                </p:nvSpPr>
                <p:spPr>
                  <a:xfrm>
                    <a:off x="0" y="1099216"/>
                    <a:ext cx="787400" cy="274996"/>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grpSp>
            <p:sp>
              <p:nvSpPr>
                <p:cNvPr id="45" name="Rectangle 44"/>
                <p:cNvSpPr/>
                <p:nvPr/>
              </p:nvSpPr>
              <p:spPr>
                <a:xfrm>
                  <a:off x="-20697" y="94940"/>
                  <a:ext cx="1181100" cy="193377"/>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Inclusive LLC</a:t>
                  </a:r>
                  <a:endParaRPr lang="en-US" sz="1333" dirty="0">
                    <a:ea typeface="Calibri"/>
                    <a:cs typeface="Times New Roman"/>
                  </a:endParaRPr>
                </a:p>
              </p:txBody>
            </p:sp>
          </p:grpSp>
          <p:sp>
            <p:nvSpPr>
              <p:cNvPr id="51" name="Right Arrow 50"/>
              <p:cNvSpPr/>
              <p:nvPr/>
            </p:nvSpPr>
            <p:spPr>
              <a:xfrm>
                <a:off x="5582401" y="3861021"/>
                <a:ext cx="970799" cy="3106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66" name="Rectangle 65"/>
            <p:cNvSpPr/>
            <p:nvPr/>
          </p:nvSpPr>
          <p:spPr>
            <a:xfrm>
              <a:off x="7842810" y="2966807"/>
              <a:ext cx="1196415" cy="218903"/>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167" b="1" dirty="0">
                  <a:ea typeface="Calibri"/>
                  <a:cs typeface="Times New Roman"/>
                </a:rPr>
                <a:t>Aggressor Row1 </a:t>
              </a:r>
              <a:endParaRPr lang="en-US" sz="1167" dirty="0">
                <a:ea typeface="Calibri"/>
                <a:cs typeface="Times New Roman"/>
              </a:endParaRPr>
            </a:p>
          </p:txBody>
        </p:sp>
        <p:sp>
          <p:nvSpPr>
            <p:cNvPr id="68" name="Rectangle 67"/>
            <p:cNvSpPr/>
            <p:nvPr/>
          </p:nvSpPr>
          <p:spPr>
            <a:xfrm>
              <a:off x="7842809" y="3540612"/>
              <a:ext cx="1196415" cy="218903"/>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167" b="1" dirty="0">
                  <a:ea typeface="Calibri"/>
                  <a:cs typeface="Times New Roman"/>
                </a:rPr>
                <a:t>Aggressor Row2 </a:t>
              </a:r>
              <a:endParaRPr lang="en-US" sz="1167" dirty="0">
                <a:ea typeface="Calibri"/>
                <a:cs typeface="Times New Roman"/>
              </a:endParaRPr>
            </a:p>
          </p:txBody>
        </p:sp>
        <p:sp>
          <p:nvSpPr>
            <p:cNvPr id="69" name="Rectangle 68"/>
            <p:cNvSpPr/>
            <p:nvPr/>
          </p:nvSpPr>
          <p:spPr>
            <a:xfrm>
              <a:off x="7862455" y="3259637"/>
              <a:ext cx="871970" cy="223644"/>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167" b="1" dirty="0">
                  <a:ea typeface="Calibri"/>
                  <a:cs typeface="Times New Roman"/>
                </a:rPr>
                <a:t>Victim Row </a:t>
              </a:r>
              <a:endParaRPr lang="en-US" sz="1167" dirty="0">
                <a:ea typeface="Calibri"/>
                <a:cs typeface="Times New Roman"/>
              </a:endParaRPr>
            </a:p>
          </p:txBody>
        </p:sp>
      </p:grpSp>
      <p:grpSp>
        <p:nvGrpSpPr>
          <p:cNvPr id="73" name="Group 72"/>
          <p:cNvGrpSpPr/>
          <p:nvPr/>
        </p:nvGrpSpPr>
        <p:grpSpPr>
          <a:xfrm>
            <a:off x="1512870" y="2916895"/>
            <a:ext cx="2486361" cy="804109"/>
            <a:chOff x="901043" y="3500273"/>
            <a:chExt cx="2983633" cy="964931"/>
          </a:xfrm>
        </p:grpSpPr>
        <p:sp>
          <p:nvSpPr>
            <p:cNvPr id="59" name="Rectangle 58"/>
            <p:cNvSpPr/>
            <p:nvPr/>
          </p:nvSpPr>
          <p:spPr>
            <a:xfrm>
              <a:off x="901043" y="3929087"/>
              <a:ext cx="1282032" cy="2834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err="1">
                  <a:solidFill>
                    <a:schemeClr val="tx1"/>
                  </a:solidFill>
                </a:rPr>
                <a:t>Xn</a:t>
              </a:r>
              <a:endParaRPr lang="en-US" sz="1333" b="1" dirty="0">
                <a:solidFill>
                  <a:schemeClr val="tx1"/>
                </a:solidFill>
              </a:endParaRPr>
            </a:p>
          </p:txBody>
        </p:sp>
        <p:cxnSp>
          <p:nvCxnSpPr>
            <p:cNvPr id="62" name="Straight Arrow Connector 61"/>
            <p:cNvCxnSpPr/>
            <p:nvPr/>
          </p:nvCxnSpPr>
          <p:spPr>
            <a:xfrm>
              <a:off x="2202133" y="4068269"/>
              <a:ext cx="1682543" cy="396935"/>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sp>
          <p:nvSpPr>
            <p:cNvPr id="74" name="Rectangle 73"/>
            <p:cNvSpPr/>
            <p:nvPr/>
          </p:nvSpPr>
          <p:spPr>
            <a:xfrm>
              <a:off x="901043" y="3500273"/>
              <a:ext cx="1282032" cy="42881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a:solidFill>
                    <a:schemeClr val="tx1"/>
                  </a:solidFill>
                </a:rPr>
                <a:t>…</a:t>
              </a:r>
            </a:p>
          </p:txBody>
        </p:sp>
      </p:grpSp>
      <p:sp>
        <p:nvSpPr>
          <p:cNvPr id="76" name="Rectangle 75"/>
          <p:cNvSpPr/>
          <p:nvPr/>
        </p:nvSpPr>
        <p:spPr>
          <a:xfrm>
            <a:off x="1512869" y="2686490"/>
            <a:ext cx="1068360" cy="220390"/>
          </a:xfrm>
          <a:prstGeom prst="rect">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00"/>
          </a:p>
        </p:txBody>
      </p:sp>
      <p:sp>
        <p:nvSpPr>
          <p:cNvPr id="67" name="Rectangle 66"/>
          <p:cNvSpPr/>
          <p:nvPr/>
        </p:nvSpPr>
        <p:spPr>
          <a:xfrm>
            <a:off x="1143000" y="4454074"/>
            <a:ext cx="6454486" cy="635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285739" indent="-285739">
              <a:buFont typeface="Arial" pitchFamily="34" charset="0"/>
              <a:buChar char="•"/>
            </a:pPr>
            <a:endParaRPr lang="en-US" sz="2000" dirty="0">
              <a:latin typeface="Century Schoolbook" pitchFamily="18" charset="0"/>
            </a:endParaRPr>
          </a:p>
          <a:p>
            <a:pPr marL="285739" indent="-285739">
              <a:buFont typeface="Arial" pitchFamily="34" charset="0"/>
              <a:buChar char="•"/>
            </a:pPr>
            <a:r>
              <a:rPr lang="en-US" sz="2000" dirty="0">
                <a:latin typeface="Century Schoolbook" pitchFamily="18" charset="0"/>
              </a:rPr>
              <a:t>Eviction set size depends on number of ways in cache set</a:t>
            </a:r>
          </a:p>
        </p:txBody>
      </p:sp>
      <p:sp>
        <p:nvSpPr>
          <p:cNvPr id="5" name="Slide Number Placeholder 4">
            <a:extLst>
              <a:ext uri="{FF2B5EF4-FFF2-40B4-BE49-F238E27FC236}">
                <a16:creationId xmlns:a16="http://schemas.microsoft.com/office/drawing/2014/main" id="{D8D534E7-DFE6-7A4F-A9DF-44F9D819F97A}"/>
              </a:ext>
            </a:extLst>
          </p:cNvPr>
          <p:cNvSpPr>
            <a:spLocks noGrp="1"/>
          </p:cNvSpPr>
          <p:nvPr>
            <p:ph type="sldNum" sz="quarter" idx="12"/>
          </p:nvPr>
        </p:nvSpPr>
        <p:spPr/>
        <p:txBody>
          <a:bodyPr/>
          <a:lstStyle/>
          <a:p>
            <a:fld id="{5E6A3C3A-A029-4573-BC04-5DA27903A743}" type="slidenum">
              <a:rPr lang="en-US" smtClean="0"/>
              <a:t>120</a:t>
            </a:fld>
            <a:endParaRPr lang="en-US"/>
          </a:p>
        </p:txBody>
      </p:sp>
    </p:spTree>
    <p:extLst>
      <p:ext uri="{BB962C8B-B14F-4D97-AF65-F5344CB8AC3E}">
        <p14:creationId xmlns:p14="http://schemas.microsoft.com/office/powerpoint/2010/main" val="2753318481"/>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a:latin typeface="Century Schoolbook" pitchFamily="18" charset="0"/>
              </a:rPr>
              <a:t>CLFLUSH-free Rowhammer Attack</a:t>
            </a:r>
          </a:p>
        </p:txBody>
      </p:sp>
      <p:cxnSp>
        <p:nvCxnSpPr>
          <p:cNvPr id="9" name="Straight Connector 8"/>
          <p:cNvCxnSpPr/>
          <p:nvPr/>
        </p:nvCxnSpPr>
        <p:spPr>
          <a:xfrm>
            <a:off x="1143000" y="1206500"/>
            <a:ext cx="6858000" cy="0"/>
          </a:xfrm>
          <a:prstGeom prst="line">
            <a:avLst/>
          </a:prstGeom>
        </p:spPr>
        <p:style>
          <a:lnRef idx="3">
            <a:schemeClr val="accent2"/>
          </a:lnRef>
          <a:fillRef idx="0">
            <a:schemeClr val="accent2"/>
          </a:fillRef>
          <a:effectRef idx="2">
            <a:schemeClr val="accent2"/>
          </a:effectRef>
          <a:fontRef idx="minor">
            <a:schemeClr val="tx1"/>
          </a:fontRef>
        </p:style>
      </p:cxnSp>
      <p:grpSp>
        <p:nvGrpSpPr>
          <p:cNvPr id="64" name="Group 63"/>
          <p:cNvGrpSpPr/>
          <p:nvPr/>
        </p:nvGrpSpPr>
        <p:grpSpPr>
          <a:xfrm>
            <a:off x="1179496" y="1866310"/>
            <a:ext cx="1735737" cy="1721441"/>
            <a:chOff x="748645" y="2239571"/>
            <a:chExt cx="2082884" cy="2065729"/>
          </a:xfrm>
        </p:grpSpPr>
        <p:sp>
          <p:nvSpPr>
            <p:cNvPr id="25" name="Rectangle 24"/>
            <p:cNvSpPr/>
            <p:nvPr/>
          </p:nvSpPr>
          <p:spPr>
            <a:xfrm>
              <a:off x="1057275" y="2574012"/>
              <a:ext cx="1466850" cy="173128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500"/>
            </a:p>
          </p:txBody>
        </p:sp>
        <p:sp>
          <p:nvSpPr>
            <p:cNvPr id="40" name="Rectangle 39"/>
            <p:cNvSpPr/>
            <p:nvPr/>
          </p:nvSpPr>
          <p:spPr>
            <a:xfrm>
              <a:off x="748645" y="2239571"/>
              <a:ext cx="2082884" cy="302739"/>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Eviction Set</a:t>
              </a:r>
              <a:endParaRPr lang="en-US" sz="1333" dirty="0">
                <a:ea typeface="Calibri"/>
                <a:cs typeface="Times New Roman"/>
              </a:endParaRPr>
            </a:p>
          </p:txBody>
        </p:sp>
      </p:grpSp>
      <p:grpSp>
        <p:nvGrpSpPr>
          <p:cNvPr id="70" name="Group 69"/>
          <p:cNvGrpSpPr/>
          <p:nvPr/>
        </p:nvGrpSpPr>
        <p:grpSpPr>
          <a:xfrm>
            <a:off x="1513185" y="2234449"/>
            <a:ext cx="4555896" cy="905608"/>
            <a:chOff x="901421" y="2681339"/>
            <a:chExt cx="5467075" cy="1086729"/>
          </a:xfrm>
        </p:grpSpPr>
        <p:sp>
          <p:nvSpPr>
            <p:cNvPr id="3" name="Rectangle 2"/>
            <p:cNvSpPr/>
            <p:nvPr/>
          </p:nvSpPr>
          <p:spPr>
            <a:xfrm>
              <a:off x="901421" y="2681339"/>
              <a:ext cx="1282032" cy="2834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a:solidFill>
                    <a:schemeClr val="tx1"/>
                  </a:solidFill>
                </a:rPr>
                <a:t>A0</a:t>
              </a:r>
            </a:p>
          </p:txBody>
        </p:sp>
        <p:cxnSp>
          <p:nvCxnSpPr>
            <p:cNvPr id="6" name="Straight Arrow Connector 5"/>
            <p:cNvCxnSpPr>
              <a:stCxn id="3" idx="3"/>
              <a:endCxn id="29" idx="1"/>
            </p:cNvCxnSpPr>
            <p:nvPr/>
          </p:nvCxnSpPr>
          <p:spPr>
            <a:xfrm>
              <a:off x="2183453" y="2823082"/>
              <a:ext cx="4185043" cy="257211"/>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3" idx="3"/>
            </p:cNvCxnSpPr>
            <p:nvPr/>
          </p:nvCxnSpPr>
          <p:spPr>
            <a:xfrm>
              <a:off x="2183453" y="2823082"/>
              <a:ext cx="1701223" cy="944986"/>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grpSp>
      <p:grpSp>
        <p:nvGrpSpPr>
          <p:cNvPr id="71" name="Group 70"/>
          <p:cNvGrpSpPr/>
          <p:nvPr/>
        </p:nvGrpSpPr>
        <p:grpSpPr>
          <a:xfrm>
            <a:off x="1513185" y="2462379"/>
            <a:ext cx="2486046" cy="764033"/>
            <a:chOff x="901421" y="2954855"/>
            <a:chExt cx="2983255" cy="916840"/>
          </a:xfrm>
        </p:grpSpPr>
        <p:sp>
          <p:nvSpPr>
            <p:cNvPr id="57" name="Rectangle 56"/>
            <p:cNvSpPr/>
            <p:nvPr/>
          </p:nvSpPr>
          <p:spPr>
            <a:xfrm>
              <a:off x="901421" y="2954855"/>
              <a:ext cx="1282032" cy="2834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a:solidFill>
                    <a:schemeClr val="tx1"/>
                  </a:solidFill>
                </a:rPr>
                <a:t>X1</a:t>
              </a:r>
            </a:p>
          </p:txBody>
        </p:sp>
        <p:cxnSp>
          <p:nvCxnSpPr>
            <p:cNvPr id="60" name="Straight Arrow Connector 59"/>
            <p:cNvCxnSpPr/>
            <p:nvPr/>
          </p:nvCxnSpPr>
          <p:spPr>
            <a:xfrm>
              <a:off x="2183453" y="3076259"/>
              <a:ext cx="1701223" cy="795436"/>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grpSp>
      <p:grpSp>
        <p:nvGrpSpPr>
          <p:cNvPr id="72" name="Group 71"/>
          <p:cNvGrpSpPr/>
          <p:nvPr/>
        </p:nvGrpSpPr>
        <p:grpSpPr>
          <a:xfrm>
            <a:off x="1512870" y="2690309"/>
            <a:ext cx="2486361" cy="721100"/>
            <a:chOff x="901043" y="3228371"/>
            <a:chExt cx="2983633" cy="865320"/>
          </a:xfrm>
        </p:grpSpPr>
        <p:sp>
          <p:nvSpPr>
            <p:cNvPr id="58" name="Rectangle 57"/>
            <p:cNvSpPr/>
            <p:nvPr/>
          </p:nvSpPr>
          <p:spPr>
            <a:xfrm>
              <a:off x="901043" y="3228371"/>
              <a:ext cx="1282032" cy="2834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a:solidFill>
                    <a:schemeClr val="tx1"/>
                  </a:solidFill>
                </a:rPr>
                <a:t>X2</a:t>
              </a:r>
            </a:p>
          </p:txBody>
        </p:sp>
        <p:cxnSp>
          <p:nvCxnSpPr>
            <p:cNvPr id="61" name="Straight Arrow Connector 60"/>
            <p:cNvCxnSpPr>
              <a:stCxn id="58" idx="3"/>
              <a:endCxn id="49" idx="1"/>
            </p:cNvCxnSpPr>
            <p:nvPr/>
          </p:nvCxnSpPr>
          <p:spPr>
            <a:xfrm>
              <a:off x="2183075" y="3370114"/>
              <a:ext cx="1701601" cy="723577"/>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grpSp>
      <p:grpSp>
        <p:nvGrpSpPr>
          <p:cNvPr id="65" name="Group 64"/>
          <p:cNvGrpSpPr/>
          <p:nvPr/>
        </p:nvGrpSpPr>
        <p:grpSpPr>
          <a:xfrm>
            <a:off x="3688857" y="1892727"/>
            <a:ext cx="4605831" cy="2436092"/>
            <a:chOff x="3512228" y="2271273"/>
            <a:chExt cx="5526997" cy="2923310"/>
          </a:xfrm>
        </p:grpSpPr>
        <p:grpSp>
          <p:nvGrpSpPr>
            <p:cNvPr id="63" name="Group 62"/>
            <p:cNvGrpSpPr/>
            <p:nvPr/>
          </p:nvGrpSpPr>
          <p:grpSpPr>
            <a:xfrm>
              <a:off x="3512228" y="2271273"/>
              <a:ext cx="4566704" cy="2923310"/>
              <a:chOff x="3759878" y="2271273"/>
              <a:chExt cx="4566704" cy="2923310"/>
            </a:xfrm>
          </p:grpSpPr>
          <p:grpSp>
            <p:nvGrpSpPr>
              <p:cNvPr id="8" name="Group 7"/>
              <p:cNvGrpSpPr/>
              <p:nvPr/>
            </p:nvGrpSpPr>
            <p:grpSpPr>
              <a:xfrm>
                <a:off x="6243698" y="2271273"/>
                <a:ext cx="2082884" cy="2923310"/>
                <a:chOff x="5374659" y="1676400"/>
                <a:chExt cx="2028190" cy="4212232"/>
              </a:xfrm>
            </p:grpSpPr>
            <p:grpSp>
              <p:nvGrpSpPr>
                <p:cNvPr id="10" name="Group 9"/>
                <p:cNvGrpSpPr/>
                <p:nvPr/>
              </p:nvGrpSpPr>
              <p:grpSpPr>
                <a:xfrm>
                  <a:off x="5374659" y="1676400"/>
                  <a:ext cx="2028190" cy="3584090"/>
                  <a:chOff x="5035916" y="2211445"/>
                  <a:chExt cx="2028190" cy="3584090"/>
                </a:xfrm>
              </p:grpSpPr>
              <p:grpSp>
                <p:nvGrpSpPr>
                  <p:cNvPr id="20" name="Group 19"/>
                  <p:cNvGrpSpPr/>
                  <p:nvPr/>
                </p:nvGrpSpPr>
                <p:grpSpPr>
                  <a:xfrm>
                    <a:off x="5035916" y="2211445"/>
                    <a:ext cx="2028190" cy="3584090"/>
                    <a:chOff x="-20697" y="0"/>
                    <a:chExt cx="1181100" cy="2066057"/>
                  </a:xfrm>
                </p:grpSpPr>
                <p:grpSp>
                  <p:nvGrpSpPr>
                    <p:cNvPr id="22" name="Group 21"/>
                    <p:cNvGrpSpPr/>
                    <p:nvPr/>
                  </p:nvGrpSpPr>
                  <p:grpSpPr>
                    <a:xfrm>
                      <a:off x="190500" y="295275"/>
                      <a:ext cx="787400" cy="1770782"/>
                      <a:chOff x="0" y="-19245"/>
                      <a:chExt cx="787400" cy="1917230"/>
                    </a:xfrm>
                  </p:grpSpPr>
                  <p:grpSp>
                    <p:nvGrpSpPr>
                      <p:cNvPr id="26" name="Group 25"/>
                      <p:cNvGrpSpPr/>
                      <p:nvPr/>
                    </p:nvGrpSpPr>
                    <p:grpSpPr>
                      <a:xfrm>
                        <a:off x="0" y="-19245"/>
                        <a:ext cx="787400" cy="796485"/>
                        <a:chOff x="0" y="-19245"/>
                        <a:chExt cx="787400" cy="796485"/>
                      </a:xfrm>
                    </p:grpSpPr>
                    <p:sp>
                      <p:nvSpPr>
                        <p:cNvPr id="28" name="Rectangle 27"/>
                        <p:cNvSpPr/>
                        <p:nvPr/>
                      </p:nvSpPr>
                      <p:spPr>
                        <a:xfrm>
                          <a:off x="0" y="-19245"/>
                          <a:ext cx="787400" cy="278325"/>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sp>
                      <p:nvSpPr>
                        <p:cNvPr id="29" name="Rectangle 28"/>
                        <p:cNvSpPr/>
                        <p:nvPr/>
                      </p:nvSpPr>
                      <p:spPr>
                        <a:xfrm>
                          <a:off x="0" y="259080"/>
                          <a:ext cx="787400" cy="259080"/>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Row 0</a:t>
                          </a:r>
                        </a:p>
                      </p:txBody>
                    </p:sp>
                    <p:sp>
                      <p:nvSpPr>
                        <p:cNvPr id="30" name="Rectangle 29"/>
                        <p:cNvSpPr/>
                        <p:nvPr/>
                      </p:nvSpPr>
                      <p:spPr>
                        <a:xfrm>
                          <a:off x="0" y="518160"/>
                          <a:ext cx="787400" cy="259080"/>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Row 1</a:t>
                          </a:r>
                        </a:p>
                      </p:txBody>
                    </p:sp>
                  </p:grpSp>
                  <p:sp>
                    <p:nvSpPr>
                      <p:cNvPr id="27" name="Rectangle 26"/>
                      <p:cNvSpPr/>
                      <p:nvPr/>
                    </p:nvSpPr>
                    <p:spPr>
                      <a:xfrm>
                        <a:off x="0" y="777240"/>
                        <a:ext cx="787400" cy="1120745"/>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grpSp>
                <p:sp>
                  <p:nvSpPr>
                    <p:cNvPr id="23" name="Rectangle 22"/>
                    <p:cNvSpPr/>
                    <p:nvPr/>
                  </p:nvSpPr>
                  <p:spPr>
                    <a:xfrm>
                      <a:off x="-20697" y="0"/>
                      <a:ext cx="1181100" cy="251460"/>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DRAM Bank</a:t>
                      </a:r>
                      <a:endParaRPr lang="en-US" sz="1333" dirty="0">
                        <a:ea typeface="Calibri"/>
                        <a:cs typeface="Times New Roman"/>
                      </a:endParaRPr>
                    </a:p>
                  </p:txBody>
                </p:sp>
              </p:grpSp>
              <p:sp>
                <p:nvSpPr>
                  <p:cNvPr id="21" name="Rectangle 20"/>
                  <p:cNvSpPr/>
                  <p:nvPr/>
                </p:nvSpPr>
                <p:spPr>
                  <a:xfrm>
                    <a:off x="5398584" y="3999229"/>
                    <a:ext cx="1352126" cy="422016"/>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Row 2</a:t>
                    </a:r>
                  </a:p>
                </p:txBody>
              </p:sp>
            </p:grpSp>
            <p:sp>
              <p:nvSpPr>
                <p:cNvPr id="11" name="Rectangle 10"/>
                <p:cNvSpPr/>
                <p:nvPr/>
              </p:nvSpPr>
              <p:spPr>
                <a:xfrm>
                  <a:off x="5715000" y="5468112"/>
                  <a:ext cx="1352126" cy="420520"/>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000" b="1" dirty="0">
                      <a:ea typeface="Calibri"/>
                      <a:cs typeface="Times New Roman"/>
                    </a:rPr>
                    <a:t>Row-buffer</a:t>
                  </a:r>
                </a:p>
              </p:txBody>
            </p:sp>
            <p:cxnSp>
              <p:nvCxnSpPr>
                <p:cNvPr id="12" name="Straight Connector 11"/>
                <p:cNvCxnSpPr/>
                <p:nvPr/>
              </p:nvCxnSpPr>
              <p:spPr>
                <a:xfrm>
                  <a:off x="69342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p:nvCxnSpPr>
              <p:spPr>
                <a:xfrm>
                  <a:off x="58674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a:off x="60198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a:off x="61722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p:nvCxnSpPr>
              <p:spPr>
                <a:xfrm>
                  <a:off x="63246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a:off x="64770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a:off x="66294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a:xfrm>
                  <a:off x="67818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2" name="Group 41"/>
              <p:cNvGrpSpPr/>
              <p:nvPr/>
            </p:nvGrpSpPr>
            <p:grpSpPr>
              <a:xfrm>
                <a:off x="3759878" y="3075915"/>
                <a:ext cx="2082884" cy="1790661"/>
                <a:chOff x="-20697" y="94940"/>
                <a:chExt cx="1181100" cy="1487353"/>
              </a:xfrm>
            </p:grpSpPr>
            <p:grpSp>
              <p:nvGrpSpPr>
                <p:cNvPr id="44" name="Group 43"/>
                <p:cNvGrpSpPr/>
                <p:nvPr/>
              </p:nvGrpSpPr>
              <p:grpSpPr>
                <a:xfrm>
                  <a:off x="190500" y="295275"/>
                  <a:ext cx="787400" cy="1287018"/>
                  <a:chOff x="0" y="-19245"/>
                  <a:chExt cx="787400" cy="1393457"/>
                </a:xfrm>
              </p:grpSpPr>
              <p:grpSp>
                <p:nvGrpSpPr>
                  <p:cNvPr id="46" name="Group 45"/>
                  <p:cNvGrpSpPr/>
                  <p:nvPr/>
                </p:nvGrpSpPr>
                <p:grpSpPr>
                  <a:xfrm>
                    <a:off x="0" y="-19245"/>
                    <a:ext cx="787400" cy="1118462"/>
                    <a:chOff x="0" y="-19245"/>
                    <a:chExt cx="787400" cy="1118462"/>
                  </a:xfrm>
                </p:grpSpPr>
                <p:sp>
                  <p:nvSpPr>
                    <p:cNvPr id="48" name="Rectangle 47"/>
                    <p:cNvSpPr/>
                    <p:nvPr/>
                  </p:nvSpPr>
                  <p:spPr>
                    <a:xfrm>
                      <a:off x="0" y="-19245"/>
                      <a:ext cx="787400" cy="278325"/>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sp>
                  <p:nvSpPr>
                    <p:cNvPr id="49" name="Rectangle 48"/>
                    <p:cNvSpPr/>
                    <p:nvPr/>
                  </p:nvSpPr>
                  <p:spPr>
                    <a:xfrm>
                      <a:off x="0" y="259080"/>
                      <a:ext cx="787400" cy="840137"/>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Set X</a:t>
                      </a:r>
                    </a:p>
                  </p:txBody>
                </p:sp>
              </p:grpSp>
              <p:sp>
                <p:nvSpPr>
                  <p:cNvPr id="47" name="Rectangle 46"/>
                  <p:cNvSpPr/>
                  <p:nvPr/>
                </p:nvSpPr>
                <p:spPr>
                  <a:xfrm>
                    <a:off x="0" y="1099216"/>
                    <a:ext cx="787400" cy="274996"/>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grpSp>
            <p:sp>
              <p:nvSpPr>
                <p:cNvPr id="45" name="Rectangle 44"/>
                <p:cNvSpPr/>
                <p:nvPr/>
              </p:nvSpPr>
              <p:spPr>
                <a:xfrm>
                  <a:off x="-20697" y="94940"/>
                  <a:ext cx="1181100" cy="193377"/>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Inclusive LLC</a:t>
                  </a:r>
                  <a:endParaRPr lang="en-US" sz="1333" dirty="0">
                    <a:ea typeface="Calibri"/>
                    <a:cs typeface="Times New Roman"/>
                  </a:endParaRPr>
                </a:p>
              </p:txBody>
            </p:sp>
          </p:grpSp>
          <p:sp>
            <p:nvSpPr>
              <p:cNvPr id="51" name="Right Arrow 50"/>
              <p:cNvSpPr/>
              <p:nvPr/>
            </p:nvSpPr>
            <p:spPr>
              <a:xfrm>
                <a:off x="5582401" y="3861021"/>
                <a:ext cx="970799" cy="3106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66" name="Rectangle 65"/>
            <p:cNvSpPr/>
            <p:nvPr/>
          </p:nvSpPr>
          <p:spPr>
            <a:xfrm>
              <a:off x="7842810" y="2966807"/>
              <a:ext cx="1196415" cy="218903"/>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167" b="1" dirty="0">
                  <a:ea typeface="Calibri"/>
                  <a:cs typeface="Times New Roman"/>
                </a:rPr>
                <a:t>Aggressor Row1 </a:t>
              </a:r>
              <a:endParaRPr lang="en-US" sz="1167" dirty="0">
                <a:ea typeface="Calibri"/>
                <a:cs typeface="Times New Roman"/>
              </a:endParaRPr>
            </a:p>
          </p:txBody>
        </p:sp>
        <p:sp>
          <p:nvSpPr>
            <p:cNvPr id="68" name="Rectangle 67"/>
            <p:cNvSpPr/>
            <p:nvPr/>
          </p:nvSpPr>
          <p:spPr>
            <a:xfrm>
              <a:off x="7842809" y="3540612"/>
              <a:ext cx="1196415" cy="218903"/>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167" b="1" dirty="0">
                  <a:ea typeface="Calibri"/>
                  <a:cs typeface="Times New Roman"/>
                </a:rPr>
                <a:t>Aggressor Row2 </a:t>
              </a:r>
              <a:endParaRPr lang="en-US" sz="1167" dirty="0">
                <a:ea typeface="Calibri"/>
                <a:cs typeface="Times New Roman"/>
              </a:endParaRPr>
            </a:p>
          </p:txBody>
        </p:sp>
        <p:sp>
          <p:nvSpPr>
            <p:cNvPr id="69" name="Rectangle 68"/>
            <p:cNvSpPr/>
            <p:nvPr/>
          </p:nvSpPr>
          <p:spPr>
            <a:xfrm>
              <a:off x="7862455" y="3259637"/>
              <a:ext cx="871970" cy="223644"/>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167" b="1" dirty="0">
                  <a:ea typeface="Calibri"/>
                  <a:cs typeface="Times New Roman"/>
                </a:rPr>
                <a:t>Victim Row </a:t>
              </a:r>
              <a:endParaRPr lang="en-US" sz="1167" dirty="0">
                <a:ea typeface="Calibri"/>
                <a:cs typeface="Times New Roman"/>
              </a:endParaRPr>
            </a:p>
          </p:txBody>
        </p:sp>
      </p:grpSp>
      <p:grpSp>
        <p:nvGrpSpPr>
          <p:cNvPr id="73" name="Group 72"/>
          <p:cNvGrpSpPr/>
          <p:nvPr/>
        </p:nvGrpSpPr>
        <p:grpSpPr>
          <a:xfrm>
            <a:off x="1512870" y="2916895"/>
            <a:ext cx="2486361" cy="804109"/>
            <a:chOff x="901043" y="3500273"/>
            <a:chExt cx="2983633" cy="964931"/>
          </a:xfrm>
        </p:grpSpPr>
        <p:sp>
          <p:nvSpPr>
            <p:cNvPr id="59" name="Rectangle 58"/>
            <p:cNvSpPr/>
            <p:nvPr/>
          </p:nvSpPr>
          <p:spPr>
            <a:xfrm>
              <a:off x="901043" y="3929087"/>
              <a:ext cx="1282032" cy="2834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err="1">
                  <a:solidFill>
                    <a:schemeClr val="tx1"/>
                  </a:solidFill>
                </a:rPr>
                <a:t>Xn</a:t>
              </a:r>
              <a:endParaRPr lang="en-US" sz="1333" b="1" dirty="0">
                <a:solidFill>
                  <a:schemeClr val="tx1"/>
                </a:solidFill>
              </a:endParaRPr>
            </a:p>
          </p:txBody>
        </p:sp>
        <p:cxnSp>
          <p:nvCxnSpPr>
            <p:cNvPr id="62" name="Straight Arrow Connector 61"/>
            <p:cNvCxnSpPr/>
            <p:nvPr/>
          </p:nvCxnSpPr>
          <p:spPr>
            <a:xfrm>
              <a:off x="2202133" y="4068269"/>
              <a:ext cx="1682543" cy="396935"/>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sp>
          <p:nvSpPr>
            <p:cNvPr id="74" name="Rectangle 73"/>
            <p:cNvSpPr/>
            <p:nvPr/>
          </p:nvSpPr>
          <p:spPr>
            <a:xfrm>
              <a:off x="901043" y="3500273"/>
              <a:ext cx="1282032" cy="42881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a:solidFill>
                    <a:schemeClr val="tx1"/>
                  </a:solidFill>
                </a:rPr>
                <a:t>…</a:t>
              </a:r>
            </a:p>
          </p:txBody>
        </p:sp>
      </p:grpSp>
      <p:sp>
        <p:nvSpPr>
          <p:cNvPr id="76" name="Rectangle 75"/>
          <p:cNvSpPr/>
          <p:nvPr/>
        </p:nvSpPr>
        <p:spPr>
          <a:xfrm>
            <a:off x="1512869" y="3281803"/>
            <a:ext cx="1068360" cy="220390"/>
          </a:xfrm>
          <a:prstGeom prst="rect">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00"/>
          </a:p>
        </p:txBody>
      </p:sp>
      <p:sp>
        <p:nvSpPr>
          <p:cNvPr id="75" name="Rectangle 74"/>
          <p:cNvSpPr/>
          <p:nvPr/>
        </p:nvSpPr>
        <p:spPr>
          <a:xfrm>
            <a:off x="5234662" y="3054372"/>
            <a:ext cx="266026" cy="17204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228600" rIns="0" rtlCol="0" anchor="ctr"/>
          <a:lstStyle/>
          <a:p>
            <a:pPr algn="ctr"/>
            <a:r>
              <a:rPr lang="en-US" sz="1167" b="1" dirty="0">
                <a:solidFill>
                  <a:schemeClr val="tx1"/>
                </a:solidFill>
              </a:rPr>
              <a:t>A0</a:t>
            </a:r>
          </a:p>
          <a:p>
            <a:pPr algn="ctr"/>
            <a:endParaRPr lang="en-US" sz="1500" dirty="0">
              <a:solidFill>
                <a:srgbClr val="C00000"/>
              </a:solidFill>
            </a:endParaRPr>
          </a:p>
        </p:txBody>
      </p:sp>
      <p:sp>
        <p:nvSpPr>
          <p:cNvPr id="67" name="Rectangle 66"/>
          <p:cNvSpPr/>
          <p:nvPr/>
        </p:nvSpPr>
        <p:spPr>
          <a:xfrm>
            <a:off x="1143000" y="4454074"/>
            <a:ext cx="6454486" cy="635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285739" indent="-285739">
              <a:buFont typeface="Arial" pitchFamily="34" charset="0"/>
              <a:buChar char="•"/>
            </a:pPr>
            <a:endParaRPr lang="en-US" sz="2000" dirty="0">
              <a:latin typeface="Century Schoolbook" pitchFamily="18" charset="0"/>
            </a:endParaRPr>
          </a:p>
          <a:p>
            <a:pPr marL="285739" indent="-285739">
              <a:buFont typeface="Arial" pitchFamily="34" charset="0"/>
              <a:buChar char="•"/>
            </a:pPr>
            <a:r>
              <a:rPr lang="en-US" sz="2000" dirty="0">
                <a:latin typeface="Century Schoolbook" pitchFamily="18" charset="0"/>
              </a:rPr>
              <a:t>Eviction set size depends on number of ways in cache set</a:t>
            </a:r>
          </a:p>
        </p:txBody>
      </p:sp>
      <p:sp>
        <p:nvSpPr>
          <p:cNvPr id="5" name="Slide Number Placeholder 4">
            <a:extLst>
              <a:ext uri="{FF2B5EF4-FFF2-40B4-BE49-F238E27FC236}">
                <a16:creationId xmlns:a16="http://schemas.microsoft.com/office/drawing/2014/main" id="{B91D0BF7-5167-CB4E-A39F-617B02BF5E35}"/>
              </a:ext>
            </a:extLst>
          </p:cNvPr>
          <p:cNvSpPr>
            <a:spLocks noGrp="1"/>
          </p:cNvSpPr>
          <p:nvPr>
            <p:ph type="sldNum" sz="quarter" idx="12"/>
          </p:nvPr>
        </p:nvSpPr>
        <p:spPr/>
        <p:txBody>
          <a:bodyPr/>
          <a:lstStyle/>
          <a:p>
            <a:fld id="{5E6A3C3A-A029-4573-BC04-5DA27903A743}" type="slidenum">
              <a:rPr lang="en-US" smtClean="0"/>
              <a:t>121</a:t>
            </a:fld>
            <a:endParaRPr lang="en-US"/>
          </a:p>
        </p:txBody>
      </p:sp>
    </p:spTree>
    <p:extLst>
      <p:ext uri="{BB962C8B-B14F-4D97-AF65-F5344CB8AC3E}">
        <p14:creationId xmlns:p14="http://schemas.microsoft.com/office/powerpoint/2010/main" val="1634219106"/>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a:latin typeface="Century Schoolbook" pitchFamily="18" charset="0"/>
              </a:rPr>
              <a:t>CLFLUSH-free Rowhammer Attack</a:t>
            </a:r>
          </a:p>
        </p:txBody>
      </p:sp>
      <p:cxnSp>
        <p:nvCxnSpPr>
          <p:cNvPr id="9" name="Straight Connector 8"/>
          <p:cNvCxnSpPr/>
          <p:nvPr/>
        </p:nvCxnSpPr>
        <p:spPr>
          <a:xfrm>
            <a:off x="1143000" y="1206500"/>
            <a:ext cx="6858000" cy="0"/>
          </a:xfrm>
          <a:prstGeom prst="line">
            <a:avLst/>
          </a:prstGeom>
        </p:spPr>
        <p:style>
          <a:lnRef idx="3">
            <a:schemeClr val="accent2"/>
          </a:lnRef>
          <a:fillRef idx="0">
            <a:schemeClr val="accent2"/>
          </a:fillRef>
          <a:effectRef idx="2">
            <a:schemeClr val="accent2"/>
          </a:effectRef>
          <a:fontRef idx="minor">
            <a:schemeClr val="tx1"/>
          </a:fontRef>
        </p:style>
      </p:cxnSp>
      <p:grpSp>
        <p:nvGrpSpPr>
          <p:cNvPr id="64" name="Group 63"/>
          <p:cNvGrpSpPr/>
          <p:nvPr/>
        </p:nvGrpSpPr>
        <p:grpSpPr>
          <a:xfrm>
            <a:off x="1179496" y="1866310"/>
            <a:ext cx="1735737" cy="1721441"/>
            <a:chOff x="748645" y="2239571"/>
            <a:chExt cx="2082884" cy="2065729"/>
          </a:xfrm>
        </p:grpSpPr>
        <p:sp>
          <p:nvSpPr>
            <p:cNvPr id="25" name="Rectangle 24"/>
            <p:cNvSpPr/>
            <p:nvPr/>
          </p:nvSpPr>
          <p:spPr>
            <a:xfrm>
              <a:off x="1057275" y="2574012"/>
              <a:ext cx="1466850" cy="173128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500"/>
            </a:p>
          </p:txBody>
        </p:sp>
        <p:sp>
          <p:nvSpPr>
            <p:cNvPr id="40" name="Rectangle 39"/>
            <p:cNvSpPr/>
            <p:nvPr/>
          </p:nvSpPr>
          <p:spPr>
            <a:xfrm>
              <a:off x="748645" y="2239571"/>
              <a:ext cx="2082884" cy="302739"/>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Eviction Set</a:t>
              </a:r>
              <a:endParaRPr lang="en-US" sz="1333" dirty="0">
                <a:ea typeface="Calibri"/>
                <a:cs typeface="Times New Roman"/>
              </a:endParaRPr>
            </a:p>
          </p:txBody>
        </p:sp>
      </p:grpSp>
      <p:grpSp>
        <p:nvGrpSpPr>
          <p:cNvPr id="70" name="Group 69"/>
          <p:cNvGrpSpPr/>
          <p:nvPr/>
        </p:nvGrpSpPr>
        <p:grpSpPr>
          <a:xfrm>
            <a:off x="1513185" y="2234449"/>
            <a:ext cx="4555896" cy="905608"/>
            <a:chOff x="901421" y="2681339"/>
            <a:chExt cx="5467075" cy="1086729"/>
          </a:xfrm>
        </p:grpSpPr>
        <p:sp>
          <p:nvSpPr>
            <p:cNvPr id="3" name="Rectangle 2"/>
            <p:cNvSpPr/>
            <p:nvPr/>
          </p:nvSpPr>
          <p:spPr>
            <a:xfrm>
              <a:off x="901421" y="2681339"/>
              <a:ext cx="1282032" cy="2834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a:solidFill>
                    <a:schemeClr val="tx1"/>
                  </a:solidFill>
                </a:rPr>
                <a:t>A0</a:t>
              </a:r>
            </a:p>
          </p:txBody>
        </p:sp>
        <p:cxnSp>
          <p:nvCxnSpPr>
            <p:cNvPr id="6" name="Straight Arrow Connector 5"/>
            <p:cNvCxnSpPr>
              <a:stCxn id="3" idx="3"/>
              <a:endCxn id="29" idx="1"/>
            </p:cNvCxnSpPr>
            <p:nvPr/>
          </p:nvCxnSpPr>
          <p:spPr>
            <a:xfrm>
              <a:off x="2183453" y="2823082"/>
              <a:ext cx="4185043" cy="257211"/>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3" idx="3"/>
            </p:cNvCxnSpPr>
            <p:nvPr/>
          </p:nvCxnSpPr>
          <p:spPr>
            <a:xfrm>
              <a:off x="2183453" y="2823082"/>
              <a:ext cx="1701223" cy="944986"/>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grpSp>
      <p:grpSp>
        <p:nvGrpSpPr>
          <p:cNvPr id="71" name="Group 70"/>
          <p:cNvGrpSpPr/>
          <p:nvPr/>
        </p:nvGrpSpPr>
        <p:grpSpPr>
          <a:xfrm>
            <a:off x="1513185" y="2462379"/>
            <a:ext cx="2486046" cy="764033"/>
            <a:chOff x="901421" y="2954855"/>
            <a:chExt cx="2983255" cy="916840"/>
          </a:xfrm>
        </p:grpSpPr>
        <p:sp>
          <p:nvSpPr>
            <p:cNvPr id="57" name="Rectangle 56"/>
            <p:cNvSpPr/>
            <p:nvPr/>
          </p:nvSpPr>
          <p:spPr>
            <a:xfrm>
              <a:off x="901421" y="2954855"/>
              <a:ext cx="1282032" cy="2834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a:solidFill>
                    <a:schemeClr val="tx1"/>
                  </a:solidFill>
                </a:rPr>
                <a:t>X1</a:t>
              </a:r>
            </a:p>
          </p:txBody>
        </p:sp>
        <p:cxnSp>
          <p:nvCxnSpPr>
            <p:cNvPr id="60" name="Straight Arrow Connector 59"/>
            <p:cNvCxnSpPr/>
            <p:nvPr/>
          </p:nvCxnSpPr>
          <p:spPr>
            <a:xfrm>
              <a:off x="2183453" y="3076259"/>
              <a:ext cx="1701223" cy="795436"/>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grpSp>
      <p:grpSp>
        <p:nvGrpSpPr>
          <p:cNvPr id="72" name="Group 71"/>
          <p:cNvGrpSpPr/>
          <p:nvPr/>
        </p:nvGrpSpPr>
        <p:grpSpPr>
          <a:xfrm>
            <a:off x="1512870" y="2690309"/>
            <a:ext cx="2486361" cy="721100"/>
            <a:chOff x="901043" y="3228371"/>
            <a:chExt cx="2983633" cy="865320"/>
          </a:xfrm>
        </p:grpSpPr>
        <p:sp>
          <p:nvSpPr>
            <p:cNvPr id="58" name="Rectangle 57"/>
            <p:cNvSpPr/>
            <p:nvPr/>
          </p:nvSpPr>
          <p:spPr>
            <a:xfrm>
              <a:off x="901043" y="3228371"/>
              <a:ext cx="1282032" cy="2834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a:solidFill>
                    <a:schemeClr val="tx1"/>
                  </a:solidFill>
                </a:rPr>
                <a:t>X2</a:t>
              </a:r>
            </a:p>
          </p:txBody>
        </p:sp>
        <p:cxnSp>
          <p:nvCxnSpPr>
            <p:cNvPr id="61" name="Straight Arrow Connector 60"/>
            <p:cNvCxnSpPr>
              <a:stCxn id="58" idx="3"/>
              <a:endCxn id="49" idx="1"/>
            </p:cNvCxnSpPr>
            <p:nvPr/>
          </p:nvCxnSpPr>
          <p:spPr>
            <a:xfrm>
              <a:off x="2183075" y="3370114"/>
              <a:ext cx="1701601" cy="723577"/>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grpSp>
      <p:grpSp>
        <p:nvGrpSpPr>
          <p:cNvPr id="65" name="Group 64"/>
          <p:cNvGrpSpPr/>
          <p:nvPr/>
        </p:nvGrpSpPr>
        <p:grpSpPr>
          <a:xfrm>
            <a:off x="3688857" y="1892727"/>
            <a:ext cx="4605831" cy="2436092"/>
            <a:chOff x="3512228" y="2271273"/>
            <a:chExt cx="5526997" cy="2923310"/>
          </a:xfrm>
        </p:grpSpPr>
        <p:grpSp>
          <p:nvGrpSpPr>
            <p:cNvPr id="63" name="Group 62"/>
            <p:cNvGrpSpPr/>
            <p:nvPr/>
          </p:nvGrpSpPr>
          <p:grpSpPr>
            <a:xfrm>
              <a:off x="3512228" y="2271273"/>
              <a:ext cx="4566704" cy="2923310"/>
              <a:chOff x="3759878" y="2271273"/>
              <a:chExt cx="4566704" cy="2923310"/>
            </a:xfrm>
          </p:grpSpPr>
          <p:grpSp>
            <p:nvGrpSpPr>
              <p:cNvPr id="8" name="Group 7"/>
              <p:cNvGrpSpPr/>
              <p:nvPr/>
            </p:nvGrpSpPr>
            <p:grpSpPr>
              <a:xfrm>
                <a:off x="6243698" y="2271273"/>
                <a:ext cx="2082884" cy="2923310"/>
                <a:chOff x="5374659" y="1676400"/>
                <a:chExt cx="2028190" cy="4212232"/>
              </a:xfrm>
            </p:grpSpPr>
            <p:grpSp>
              <p:nvGrpSpPr>
                <p:cNvPr id="10" name="Group 9"/>
                <p:cNvGrpSpPr/>
                <p:nvPr/>
              </p:nvGrpSpPr>
              <p:grpSpPr>
                <a:xfrm>
                  <a:off x="5374659" y="1676400"/>
                  <a:ext cx="2028190" cy="3584090"/>
                  <a:chOff x="5035916" y="2211445"/>
                  <a:chExt cx="2028190" cy="3584090"/>
                </a:xfrm>
              </p:grpSpPr>
              <p:grpSp>
                <p:nvGrpSpPr>
                  <p:cNvPr id="20" name="Group 19"/>
                  <p:cNvGrpSpPr/>
                  <p:nvPr/>
                </p:nvGrpSpPr>
                <p:grpSpPr>
                  <a:xfrm>
                    <a:off x="5035916" y="2211445"/>
                    <a:ext cx="2028190" cy="3584090"/>
                    <a:chOff x="-20697" y="0"/>
                    <a:chExt cx="1181100" cy="2066057"/>
                  </a:xfrm>
                </p:grpSpPr>
                <p:grpSp>
                  <p:nvGrpSpPr>
                    <p:cNvPr id="22" name="Group 21"/>
                    <p:cNvGrpSpPr/>
                    <p:nvPr/>
                  </p:nvGrpSpPr>
                  <p:grpSpPr>
                    <a:xfrm>
                      <a:off x="190500" y="295275"/>
                      <a:ext cx="787400" cy="1770782"/>
                      <a:chOff x="0" y="-19245"/>
                      <a:chExt cx="787400" cy="1917230"/>
                    </a:xfrm>
                  </p:grpSpPr>
                  <p:grpSp>
                    <p:nvGrpSpPr>
                      <p:cNvPr id="26" name="Group 25"/>
                      <p:cNvGrpSpPr/>
                      <p:nvPr/>
                    </p:nvGrpSpPr>
                    <p:grpSpPr>
                      <a:xfrm>
                        <a:off x="0" y="-19245"/>
                        <a:ext cx="787400" cy="796485"/>
                        <a:chOff x="0" y="-19245"/>
                        <a:chExt cx="787400" cy="796485"/>
                      </a:xfrm>
                    </p:grpSpPr>
                    <p:sp>
                      <p:nvSpPr>
                        <p:cNvPr id="28" name="Rectangle 27"/>
                        <p:cNvSpPr/>
                        <p:nvPr/>
                      </p:nvSpPr>
                      <p:spPr>
                        <a:xfrm>
                          <a:off x="0" y="-19245"/>
                          <a:ext cx="787400" cy="278325"/>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sp>
                      <p:nvSpPr>
                        <p:cNvPr id="29" name="Rectangle 28"/>
                        <p:cNvSpPr/>
                        <p:nvPr/>
                      </p:nvSpPr>
                      <p:spPr>
                        <a:xfrm>
                          <a:off x="0" y="259080"/>
                          <a:ext cx="787400" cy="259080"/>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Row 0</a:t>
                          </a:r>
                        </a:p>
                      </p:txBody>
                    </p:sp>
                    <p:sp>
                      <p:nvSpPr>
                        <p:cNvPr id="30" name="Rectangle 29"/>
                        <p:cNvSpPr/>
                        <p:nvPr/>
                      </p:nvSpPr>
                      <p:spPr>
                        <a:xfrm>
                          <a:off x="0" y="518160"/>
                          <a:ext cx="787400" cy="259080"/>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Row 1</a:t>
                          </a:r>
                        </a:p>
                      </p:txBody>
                    </p:sp>
                  </p:grpSp>
                  <p:sp>
                    <p:nvSpPr>
                      <p:cNvPr id="27" name="Rectangle 26"/>
                      <p:cNvSpPr/>
                      <p:nvPr/>
                    </p:nvSpPr>
                    <p:spPr>
                      <a:xfrm>
                        <a:off x="0" y="777240"/>
                        <a:ext cx="787400" cy="1120745"/>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grpSp>
                <p:sp>
                  <p:nvSpPr>
                    <p:cNvPr id="23" name="Rectangle 22"/>
                    <p:cNvSpPr/>
                    <p:nvPr/>
                  </p:nvSpPr>
                  <p:spPr>
                    <a:xfrm>
                      <a:off x="-20697" y="0"/>
                      <a:ext cx="1181100" cy="251460"/>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DRAM Bank</a:t>
                      </a:r>
                      <a:endParaRPr lang="en-US" sz="1333" dirty="0">
                        <a:ea typeface="Calibri"/>
                        <a:cs typeface="Times New Roman"/>
                      </a:endParaRPr>
                    </a:p>
                  </p:txBody>
                </p:sp>
              </p:grpSp>
              <p:sp>
                <p:nvSpPr>
                  <p:cNvPr id="21" name="Rectangle 20"/>
                  <p:cNvSpPr/>
                  <p:nvPr/>
                </p:nvSpPr>
                <p:spPr>
                  <a:xfrm>
                    <a:off x="5398584" y="3999229"/>
                    <a:ext cx="1352126" cy="422016"/>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Row 2</a:t>
                    </a:r>
                  </a:p>
                </p:txBody>
              </p:sp>
            </p:grpSp>
            <p:sp>
              <p:nvSpPr>
                <p:cNvPr id="11" name="Rectangle 10"/>
                <p:cNvSpPr/>
                <p:nvPr/>
              </p:nvSpPr>
              <p:spPr>
                <a:xfrm>
                  <a:off x="5715000" y="5468112"/>
                  <a:ext cx="1352126" cy="420520"/>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000" b="1" dirty="0">
                      <a:ea typeface="Calibri"/>
                      <a:cs typeface="Times New Roman"/>
                    </a:rPr>
                    <a:t>Row-buffer</a:t>
                  </a:r>
                </a:p>
              </p:txBody>
            </p:sp>
            <p:cxnSp>
              <p:nvCxnSpPr>
                <p:cNvPr id="12" name="Straight Connector 11"/>
                <p:cNvCxnSpPr/>
                <p:nvPr/>
              </p:nvCxnSpPr>
              <p:spPr>
                <a:xfrm>
                  <a:off x="69342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p:nvCxnSpPr>
              <p:spPr>
                <a:xfrm>
                  <a:off x="58674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a:off x="60198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a:off x="61722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p:nvCxnSpPr>
              <p:spPr>
                <a:xfrm>
                  <a:off x="63246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a:off x="64770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a:off x="66294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a:xfrm>
                  <a:off x="67818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2" name="Group 41"/>
              <p:cNvGrpSpPr/>
              <p:nvPr/>
            </p:nvGrpSpPr>
            <p:grpSpPr>
              <a:xfrm>
                <a:off x="3759878" y="3075915"/>
                <a:ext cx="2082884" cy="1790661"/>
                <a:chOff x="-20697" y="94940"/>
                <a:chExt cx="1181100" cy="1487353"/>
              </a:xfrm>
            </p:grpSpPr>
            <p:grpSp>
              <p:nvGrpSpPr>
                <p:cNvPr id="44" name="Group 43"/>
                <p:cNvGrpSpPr/>
                <p:nvPr/>
              </p:nvGrpSpPr>
              <p:grpSpPr>
                <a:xfrm>
                  <a:off x="190500" y="295275"/>
                  <a:ext cx="787400" cy="1287018"/>
                  <a:chOff x="0" y="-19245"/>
                  <a:chExt cx="787400" cy="1393457"/>
                </a:xfrm>
              </p:grpSpPr>
              <p:grpSp>
                <p:nvGrpSpPr>
                  <p:cNvPr id="46" name="Group 45"/>
                  <p:cNvGrpSpPr/>
                  <p:nvPr/>
                </p:nvGrpSpPr>
                <p:grpSpPr>
                  <a:xfrm>
                    <a:off x="0" y="-19245"/>
                    <a:ext cx="787400" cy="1118462"/>
                    <a:chOff x="0" y="-19245"/>
                    <a:chExt cx="787400" cy="1118462"/>
                  </a:xfrm>
                </p:grpSpPr>
                <p:sp>
                  <p:nvSpPr>
                    <p:cNvPr id="48" name="Rectangle 47"/>
                    <p:cNvSpPr/>
                    <p:nvPr/>
                  </p:nvSpPr>
                  <p:spPr>
                    <a:xfrm>
                      <a:off x="0" y="-19245"/>
                      <a:ext cx="787400" cy="278325"/>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sp>
                  <p:nvSpPr>
                    <p:cNvPr id="49" name="Rectangle 48"/>
                    <p:cNvSpPr/>
                    <p:nvPr/>
                  </p:nvSpPr>
                  <p:spPr>
                    <a:xfrm>
                      <a:off x="0" y="259080"/>
                      <a:ext cx="787400" cy="840137"/>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Set X</a:t>
                      </a:r>
                    </a:p>
                  </p:txBody>
                </p:sp>
              </p:grpSp>
              <p:sp>
                <p:nvSpPr>
                  <p:cNvPr id="47" name="Rectangle 46"/>
                  <p:cNvSpPr/>
                  <p:nvPr/>
                </p:nvSpPr>
                <p:spPr>
                  <a:xfrm>
                    <a:off x="0" y="1099216"/>
                    <a:ext cx="787400" cy="274996"/>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grpSp>
            <p:sp>
              <p:nvSpPr>
                <p:cNvPr id="45" name="Rectangle 44"/>
                <p:cNvSpPr/>
                <p:nvPr/>
              </p:nvSpPr>
              <p:spPr>
                <a:xfrm>
                  <a:off x="-20697" y="94940"/>
                  <a:ext cx="1181100" cy="193377"/>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Inclusive LLC</a:t>
                  </a:r>
                  <a:endParaRPr lang="en-US" sz="1333" dirty="0">
                    <a:ea typeface="Calibri"/>
                    <a:cs typeface="Times New Roman"/>
                  </a:endParaRPr>
                </a:p>
              </p:txBody>
            </p:sp>
          </p:grpSp>
          <p:sp>
            <p:nvSpPr>
              <p:cNvPr id="51" name="Right Arrow 50"/>
              <p:cNvSpPr/>
              <p:nvPr/>
            </p:nvSpPr>
            <p:spPr>
              <a:xfrm>
                <a:off x="5582401" y="3861021"/>
                <a:ext cx="970799" cy="3106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66" name="Rectangle 65"/>
            <p:cNvSpPr/>
            <p:nvPr/>
          </p:nvSpPr>
          <p:spPr>
            <a:xfrm>
              <a:off x="7842810" y="2966807"/>
              <a:ext cx="1196415" cy="218903"/>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167" b="1" dirty="0">
                  <a:ea typeface="Calibri"/>
                  <a:cs typeface="Times New Roman"/>
                </a:rPr>
                <a:t>Aggressor Row1 </a:t>
              </a:r>
              <a:endParaRPr lang="en-US" sz="1167" dirty="0">
                <a:ea typeface="Calibri"/>
                <a:cs typeface="Times New Roman"/>
              </a:endParaRPr>
            </a:p>
          </p:txBody>
        </p:sp>
        <p:sp>
          <p:nvSpPr>
            <p:cNvPr id="68" name="Rectangle 67"/>
            <p:cNvSpPr/>
            <p:nvPr/>
          </p:nvSpPr>
          <p:spPr>
            <a:xfrm>
              <a:off x="7842809" y="3540612"/>
              <a:ext cx="1196415" cy="218903"/>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167" b="1" dirty="0">
                  <a:ea typeface="Calibri"/>
                  <a:cs typeface="Times New Roman"/>
                </a:rPr>
                <a:t>Aggressor Row2 </a:t>
              </a:r>
              <a:endParaRPr lang="en-US" sz="1167" dirty="0">
                <a:ea typeface="Calibri"/>
                <a:cs typeface="Times New Roman"/>
              </a:endParaRPr>
            </a:p>
          </p:txBody>
        </p:sp>
        <p:sp>
          <p:nvSpPr>
            <p:cNvPr id="69" name="Rectangle 68"/>
            <p:cNvSpPr/>
            <p:nvPr/>
          </p:nvSpPr>
          <p:spPr>
            <a:xfrm>
              <a:off x="7862455" y="3259637"/>
              <a:ext cx="871970" cy="223644"/>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167" b="1" dirty="0">
                  <a:ea typeface="Calibri"/>
                  <a:cs typeface="Times New Roman"/>
                </a:rPr>
                <a:t>Victim Row </a:t>
              </a:r>
              <a:endParaRPr lang="en-US" sz="1167" dirty="0">
                <a:ea typeface="Calibri"/>
                <a:cs typeface="Times New Roman"/>
              </a:endParaRPr>
            </a:p>
          </p:txBody>
        </p:sp>
      </p:grpSp>
      <p:grpSp>
        <p:nvGrpSpPr>
          <p:cNvPr id="73" name="Group 72"/>
          <p:cNvGrpSpPr/>
          <p:nvPr/>
        </p:nvGrpSpPr>
        <p:grpSpPr>
          <a:xfrm>
            <a:off x="1512870" y="2916895"/>
            <a:ext cx="2486361" cy="804109"/>
            <a:chOff x="901043" y="3500273"/>
            <a:chExt cx="2983633" cy="964931"/>
          </a:xfrm>
        </p:grpSpPr>
        <p:sp>
          <p:nvSpPr>
            <p:cNvPr id="59" name="Rectangle 58"/>
            <p:cNvSpPr/>
            <p:nvPr/>
          </p:nvSpPr>
          <p:spPr>
            <a:xfrm>
              <a:off x="901043" y="3929087"/>
              <a:ext cx="1282032" cy="2834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err="1">
                  <a:solidFill>
                    <a:schemeClr val="tx1"/>
                  </a:solidFill>
                </a:rPr>
                <a:t>Xn</a:t>
              </a:r>
              <a:endParaRPr lang="en-US" sz="1333" b="1" dirty="0">
                <a:solidFill>
                  <a:schemeClr val="tx1"/>
                </a:solidFill>
              </a:endParaRPr>
            </a:p>
          </p:txBody>
        </p:sp>
        <p:cxnSp>
          <p:nvCxnSpPr>
            <p:cNvPr id="62" name="Straight Arrow Connector 61"/>
            <p:cNvCxnSpPr/>
            <p:nvPr/>
          </p:nvCxnSpPr>
          <p:spPr>
            <a:xfrm>
              <a:off x="2202133" y="4068269"/>
              <a:ext cx="1682543" cy="396935"/>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sp>
          <p:nvSpPr>
            <p:cNvPr id="74" name="Rectangle 73"/>
            <p:cNvSpPr/>
            <p:nvPr/>
          </p:nvSpPr>
          <p:spPr>
            <a:xfrm>
              <a:off x="901043" y="3500273"/>
              <a:ext cx="1282032" cy="42881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a:solidFill>
                    <a:schemeClr val="tx1"/>
                  </a:solidFill>
                </a:rPr>
                <a:t>…</a:t>
              </a:r>
            </a:p>
          </p:txBody>
        </p:sp>
      </p:grpSp>
      <p:sp>
        <p:nvSpPr>
          <p:cNvPr id="76" name="Rectangle 75"/>
          <p:cNvSpPr/>
          <p:nvPr/>
        </p:nvSpPr>
        <p:spPr>
          <a:xfrm>
            <a:off x="1512869" y="3281803"/>
            <a:ext cx="1068360" cy="220390"/>
          </a:xfrm>
          <a:prstGeom prst="rect">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00"/>
          </a:p>
        </p:txBody>
      </p:sp>
      <p:sp>
        <p:nvSpPr>
          <p:cNvPr id="75" name="Rectangle 74"/>
          <p:cNvSpPr/>
          <p:nvPr/>
        </p:nvSpPr>
        <p:spPr>
          <a:xfrm>
            <a:off x="5464850" y="3054372"/>
            <a:ext cx="266026" cy="17204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228600" rIns="0" rtlCol="0" anchor="ctr"/>
          <a:lstStyle/>
          <a:p>
            <a:pPr algn="ctr"/>
            <a:r>
              <a:rPr lang="en-US" sz="1167" b="1" dirty="0">
                <a:solidFill>
                  <a:schemeClr val="tx1"/>
                </a:solidFill>
              </a:rPr>
              <a:t>A0</a:t>
            </a:r>
          </a:p>
          <a:p>
            <a:pPr algn="ctr"/>
            <a:endParaRPr lang="en-US" sz="1500" dirty="0">
              <a:solidFill>
                <a:srgbClr val="C00000"/>
              </a:solidFill>
            </a:endParaRPr>
          </a:p>
        </p:txBody>
      </p:sp>
      <p:sp>
        <p:nvSpPr>
          <p:cNvPr id="67" name="Rectangle 66"/>
          <p:cNvSpPr/>
          <p:nvPr/>
        </p:nvSpPr>
        <p:spPr>
          <a:xfrm>
            <a:off x="1143000" y="4454074"/>
            <a:ext cx="6454486" cy="635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285739" indent="-285739">
              <a:buFont typeface="Arial" pitchFamily="34" charset="0"/>
              <a:buChar char="•"/>
            </a:pPr>
            <a:endParaRPr lang="en-US" sz="2000" dirty="0">
              <a:latin typeface="Century Schoolbook" pitchFamily="18" charset="0"/>
            </a:endParaRPr>
          </a:p>
          <a:p>
            <a:pPr marL="285739" indent="-285739">
              <a:buFont typeface="Arial" pitchFamily="34" charset="0"/>
              <a:buChar char="•"/>
            </a:pPr>
            <a:r>
              <a:rPr lang="en-US" sz="2000" dirty="0">
                <a:latin typeface="Century Schoolbook" pitchFamily="18" charset="0"/>
              </a:rPr>
              <a:t>Eviction set size depends on number of ways in cache set</a:t>
            </a:r>
          </a:p>
        </p:txBody>
      </p:sp>
      <p:sp>
        <p:nvSpPr>
          <p:cNvPr id="5" name="Slide Number Placeholder 4">
            <a:extLst>
              <a:ext uri="{FF2B5EF4-FFF2-40B4-BE49-F238E27FC236}">
                <a16:creationId xmlns:a16="http://schemas.microsoft.com/office/drawing/2014/main" id="{CD37DA22-9CE7-6946-A71D-F6B38B3C8FE7}"/>
              </a:ext>
            </a:extLst>
          </p:cNvPr>
          <p:cNvSpPr>
            <a:spLocks noGrp="1"/>
          </p:cNvSpPr>
          <p:nvPr>
            <p:ph type="sldNum" sz="quarter" idx="12"/>
          </p:nvPr>
        </p:nvSpPr>
        <p:spPr/>
        <p:txBody>
          <a:bodyPr/>
          <a:lstStyle/>
          <a:p>
            <a:fld id="{5E6A3C3A-A029-4573-BC04-5DA27903A743}" type="slidenum">
              <a:rPr lang="en-US" smtClean="0"/>
              <a:t>122</a:t>
            </a:fld>
            <a:endParaRPr lang="en-US"/>
          </a:p>
        </p:txBody>
      </p:sp>
    </p:spTree>
    <p:extLst>
      <p:ext uri="{BB962C8B-B14F-4D97-AF65-F5344CB8AC3E}">
        <p14:creationId xmlns:p14="http://schemas.microsoft.com/office/powerpoint/2010/main" val="683089023"/>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a:latin typeface="Century Schoolbook" pitchFamily="18" charset="0"/>
              </a:rPr>
              <a:t>CLFLUSH-free Rowhammer Attack</a:t>
            </a:r>
          </a:p>
        </p:txBody>
      </p:sp>
      <p:cxnSp>
        <p:nvCxnSpPr>
          <p:cNvPr id="9" name="Straight Connector 8"/>
          <p:cNvCxnSpPr/>
          <p:nvPr/>
        </p:nvCxnSpPr>
        <p:spPr>
          <a:xfrm>
            <a:off x="1143000" y="1206500"/>
            <a:ext cx="6858000" cy="0"/>
          </a:xfrm>
          <a:prstGeom prst="line">
            <a:avLst/>
          </a:prstGeom>
        </p:spPr>
        <p:style>
          <a:lnRef idx="3">
            <a:schemeClr val="accent2"/>
          </a:lnRef>
          <a:fillRef idx="0">
            <a:schemeClr val="accent2"/>
          </a:fillRef>
          <a:effectRef idx="2">
            <a:schemeClr val="accent2"/>
          </a:effectRef>
          <a:fontRef idx="minor">
            <a:schemeClr val="tx1"/>
          </a:fontRef>
        </p:style>
      </p:cxnSp>
      <p:grpSp>
        <p:nvGrpSpPr>
          <p:cNvPr id="64" name="Group 63"/>
          <p:cNvGrpSpPr/>
          <p:nvPr/>
        </p:nvGrpSpPr>
        <p:grpSpPr>
          <a:xfrm>
            <a:off x="1179496" y="1866310"/>
            <a:ext cx="1735737" cy="1721441"/>
            <a:chOff x="748645" y="2239571"/>
            <a:chExt cx="2082884" cy="2065729"/>
          </a:xfrm>
        </p:grpSpPr>
        <p:sp>
          <p:nvSpPr>
            <p:cNvPr id="25" name="Rectangle 24"/>
            <p:cNvSpPr/>
            <p:nvPr/>
          </p:nvSpPr>
          <p:spPr>
            <a:xfrm>
              <a:off x="1057275" y="2574012"/>
              <a:ext cx="1466850" cy="173128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500"/>
            </a:p>
          </p:txBody>
        </p:sp>
        <p:sp>
          <p:nvSpPr>
            <p:cNvPr id="40" name="Rectangle 39"/>
            <p:cNvSpPr/>
            <p:nvPr/>
          </p:nvSpPr>
          <p:spPr>
            <a:xfrm>
              <a:off x="748645" y="2239571"/>
              <a:ext cx="2082884" cy="302739"/>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Eviction Set</a:t>
              </a:r>
              <a:endParaRPr lang="en-US" sz="1333" dirty="0">
                <a:ea typeface="Calibri"/>
                <a:cs typeface="Times New Roman"/>
              </a:endParaRPr>
            </a:p>
          </p:txBody>
        </p:sp>
      </p:grpSp>
      <p:grpSp>
        <p:nvGrpSpPr>
          <p:cNvPr id="70" name="Group 69"/>
          <p:cNvGrpSpPr/>
          <p:nvPr/>
        </p:nvGrpSpPr>
        <p:grpSpPr>
          <a:xfrm>
            <a:off x="1513185" y="2234449"/>
            <a:ext cx="4555896" cy="905608"/>
            <a:chOff x="901421" y="2681339"/>
            <a:chExt cx="5467075" cy="1086729"/>
          </a:xfrm>
        </p:grpSpPr>
        <p:sp>
          <p:nvSpPr>
            <p:cNvPr id="3" name="Rectangle 2"/>
            <p:cNvSpPr/>
            <p:nvPr/>
          </p:nvSpPr>
          <p:spPr>
            <a:xfrm>
              <a:off x="901421" y="2681339"/>
              <a:ext cx="1282032" cy="2834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a:solidFill>
                    <a:schemeClr val="tx1"/>
                  </a:solidFill>
                </a:rPr>
                <a:t>A0</a:t>
              </a:r>
            </a:p>
          </p:txBody>
        </p:sp>
        <p:cxnSp>
          <p:nvCxnSpPr>
            <p:cNvPr id="6" name="Straight Arrow Connector 5"/>
            <p:cNvCxnSpPr>
              <a:stCxn id="3" idx="3"/>
              <a:endCxn id="29" idx="1"/>
            </p:cNvCxnSpPr>
            <p:nvPr/>
          </p:nvCxnSpPr>
          <p:spPr>
            <a:xfrm>
              <a:off x="2183453" y="2823082"/>
              <a:ext cx="4185043" cy="257211"/>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3" idx="3"/>
            </p:cNvCxnSpPr>
            <p:nvPr/>
          </p:nvCxnSpPr>
          <p:spPr>
            <a:xfrm>
              <a:off x="2183453" y="2823082"/>
              <a:ext cx="1701223" cy="944986"/>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grpSp>
      <p:grpSp>
        <p:nvGrpSpPr>
          <p:cNvPr id="71" name="Group 70"/>
          <p:cNvGrpSpPr/>
          <p:nvPr/>
        </p:nvGrpSpPr>
        <p:grpSpPr>
          <a:xfrm>
            <a:off x="1513185" y="2462379"/>
            <a:ext cx="2486046" cy="764033"/>
            <a:chOff x="901421" y="2954855"/>
            <a:chExt cx="2983255" cy="916840"/>
          </a:xfrm>
        </p:grpSpPr>
        <p:sp>
          <p:nvSpPr>
            <p:cNvPr id="57" name="Rectangle 56"/>
            <p:cNvSpPr/>
            <p:nvPr/>
          </p:nvSpPr>
          <p:spPr>
            <a:xfrm>
              <a:off x="901421" y="2954855"/>
              <a:ext cx="1282032" cy="2834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a:solidFill>
                    <a:schemeClr val="tx1"/>
                  </a:solidFill>
                </a:rPr>
                <a:t>X1</a:t>
              </a:r>
            </a:p>
          </p:txBody>
        </p:sp>
        <p:cxnSp>
          <p:nvCxnSpPr>
            <p:cNvPr id="60" name="Straight Arrow Connector 59"/>
            <p:cNvCxnSpPr/>
            <p:nvPr/>
          </p:nvCxnSpPr>
          <p:spPr>
            <a:xfrm>
              <a:off x="2183453" y="3076259"/>
              <a:ext cx="1701223" cy="795436"/>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grpSp>
      <p:grpSp>
        <p:nvGrpSpPr>
          <p:cNvPr id="72" name="Group 71"/>
          <p:cNvGrpSpPr/>
          <p:nvPr/>
        </p:nvGrpSpPr>
        <p:grpSpPr>
          <a:xfrm>
            <a:off x="1512870" y="2690309"/>
            <a:ext cx="2486361" cy="721100"/>
            <a:chOff x="901043" y="3228371"/>
            <a:chExt cx="2983633" cy="865320"/>
          </a:xfrm>
        </p:grpSpPr>
        <p:sp>
          <p:nvSpPr>
            <p:cNvPr id="58" name="Rectangle 57"/>
            <p:cNvSpPr/>
            <p:nvPr/>
          </p:nvSpPr>
          <p:spPr>
            <a:xfrm>
              <a:off x="901043" y="3228371"/>
              <a:ext cx="1282032" cy="2834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a:solidFill>
                    <a:schemeClr val="tx1"/>
                  </a:solidFill>
                </a:rPr>
                <a:t>X2</a:t>
              </a:r>
            </a:p>
          </p:txBody>
        </p:sp>
        <p:cxnSp>
          <p:nvCxnSpPr>
            <p:cNvPr id="61" name="Straight Arrow Connector 60"/>
            <p:cNvCxnSpPr>
              <a:stCxn id="58" idx="3"/>
              <a:endCxn id="49" idx="1"/>
            </p:cNvCxnSpPr>
            <p:nvPr/>
          </p:nvCxnSpPr>
          <p:spPr>
            <a:xfrm>
              <a:off x="2183075" y="3370114"/>
              <a:ext cx="1701601" cy="723577"/>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grpSp>
      <p:grpSp>
        <p:nvGrpSpPr>
          <p:cNvPr id="65" name="Group 64"/>
          <p:cNvGrpSpPr/>
          <p:nvPr/>
        </p:nvGrpSpPr>
        <p:grpSpPr>
          <a:xfrm>
            <a:off x="3688857" y="1892727"/>
            <a:ext cx="4605831" cy="2436092"/>
            <a:chOff x="3512228" y="2271273"/>
            <a:chExt cx="5526997" cy="2923310"/>
          </a:xfrm>
        </p:grpSpPr>
        <p:grpSp>
          <p:nvGrpSpPr>
            <p:cNvPr id="63" name="Group 62"/>
            <p:cNvGrpSpPr/>
            <p:nvPr/>
          </p:nvGrpSpPr>
          <p:grpSpPr>
            <a:xfrm>
              <a:off x="3512228" y="2271273"/>
              <a:ext cx="4566704" cy="2923310"/>
              <a:chOff x="3759878" y="2271273"/>
              <a:chExt cx="4566704" cy="2923310"/>
            </a:xfrm>
          </p:grpSpPr>
          <p:grpSp>
            <p:nvGrpSpPr>
              <p:cNvPr id="8" name="Group 7"/>
              <p:cNvGrpSpPr/>
              <p:nvPr/>
            </p:nvGrpSpPr>
            <p:grpSpPr>
              <a:xfrm>
                <a:off x="6243698" y="2271273"/>
                <a:ext cx="2082884" cy="2923310"/>
                <a:chOff x="5374659" y="1676400"/>
                <a:chExt cx="2028190" cy="4212232"/>
              </a:xfrm>
            </p:grpSpPr>
            <p:grpSp>
              <p:nvGrpSpPr>
                <p:cNvPr id="10" name="Group 9"/>
                <p:cNvGrpSpPr/>
                <p:nvPr/>
              </p:nvGrpSpPr>
              <p:grpSpPr>
                <a:xfrm>
                  <a:off x="5374659" y="1676400"/>
                  <a:ext cx="2028190" cy="3584090"/>
                  <a:chOff x="5035916" y="2211445"/>
                  <a:chExt cx="2028190" cy="3584090"/>
                </a:xfrm>
              </p:grpSpPr>
              <p:grpSp>
                <p:nvGrpSpPr>
                  <p:cNvPr id="20" name="Group 19"/>
                  <p:cNvGrpSpPr/>
                  <p:nvPr/>
                </p:nvGrpSpPr>
                <p:grpSpPr>
                  <a:xfrm>
                    <a:off x="5035916" y="2211445"/>
                    <a:ext cx="2028190" cy="3584090"/>
                    <a:chOff x="-20697" y="0"/>
                    <a:chExt cx="1181100" cy="2066057"/>
                  </a:xfrm>
                </p:grpSpPr>
                <p:grpSp>
                  <p:nvGrpSpPr>
                    <p:cNvPr id="22" name="Group 21"/>
                    <p:cNvGrpSpPr/>
                    <p:nvPr/>
                  </p:nvGrpSpPr>
                  <p:grpSpPr>
                    <a:xfrm>
                      <a:off x="190500" y="295275"/>
                      <a:ext cx="787400" cy="1770782"/>
                      <a:chOff x="0" y="-19245"/>
                      <a:chExt cx="787400" cy="1917230"/>
                    </a:xfrm>
                  </p:grpSpPr>
                  <p:grpSp>
                    <p:nvGrpSpPr>
                      <p:cNvPr id="26" name="Group 25"/>
                      <p:cNvGrpSpPr/>
                      <p:nvPr/>
                    </p:nvGrpSpPr>
                    <p:grpSpPr>
                      <a:xfrm>
                        <a:off x="0" y="-19245"/>
                        <a:ext cx="787400" cy="796485"/>
                        <a:chOff x="0" y="-19245"/>
                        <a:chExt cx="787400" cy="796485"/>
                      </a:xfrm>
                    </p:grpSpPr>
                    <p:sp>
                      <p:nvSpPr>
                        <p:cNvPr id="28" name="Rectangle 27"/>
                        <p:cNvSpPr/>
                        <p:nvPr/>
                      </p:nvSpPr>
                      <p:spPr>
                        <a:xfrm>
                          <a:off x="0" y="-19245"/>
                          <a:ext cx="787400" cy="278325"/>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sp>
                      <p:nvSpPr>
                        <p:cNvPr id="29" name="Rectangle 28"/>
                        <p:cNvSpPr/>
                        <p:nvPr/>
                      </p:nvSpPr>
                      <p:spPr>
                        <a:xfrm>
                          <a:off x="0" y="259080"/>
                          <a:ext cx="787400" cy="259080"/>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Row 0</a:t>
                          </a:r>
                        </a:p>
                      </p:txBody>
                    </p:sp>
                    <p:sp>
                      <p:nvSpPr>
                        <p:cNvPr id="30" name="Rectangle 29"/>
                        <p:cNvSpPr/>
                        <p:nvPr/>
                      </p:nvSpPr>
                      <p:spPr>
                        <a:xfrm>
                          <a:off x="0" y="518160"/>
                          <a:ext cx="787400" cy="259080"/>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Row 1</a:t>
                          </a:r>
                        </a:p>
                      </p:txBody>
                    </p:sp>
                  </p:grpSp>
                  <p:sp>
                    <p:nvSpPr>
                      <p:cNvPr id="27" name="Rectangle 26"/>
                      <p:cNvSpPr/>
                      <p:nvPr/>
                    </p:nvSpPr>
                    <p:spPr>
                      <a:xfrm>
                        <a:off x="0" y="777240"/>
                        <a:ext cx="787400" cy="1120745"/>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grpSp>
                <p:sp>
                  <p:nvSpPr>
                    <p:cNvPr id="23" name="Rectangle 22"/>
                    <p:cNvSpPr/>
                    <p:nvPr/>
                  </p:nvSpPr>
                  <p:spPr>
                    <a:xfrm>
                      <a:off x="-20697" y="0"/>
                      <a:ext cx="1181100" cy="251460"/>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DRAM Bank</a:t>
                      </a:r>
                      <a:endParaRPr lang="en-US" sz="1333" dirty="0">
                        <a:ea typeface="Calibri"/>
                        <a:cs typeface="Times New Roman"/>
                      </a:endParaRPr>
                    </a:p>
                  </p:txBody>
                </p:sp>
              </p:grpSp>
              <p:sp>
                <p:nvSpPr>
                  <p:cNvPr id="21" name="Rectangle 20"/>
                  <p:cNvSpPr/>
                  <p:nvPr/>
                </p:nvSpPr>
                <p:spPr>
                  <a:xfrm>
                    <a:off x="5398584" y="3999229"/>
                    <a:ext cx="1352126" cy="422016"/>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Row 2</a:t>
                    </a:r>
                  </a:p>
                </p:txBody>
              </p:sp>
            </p:grpSp>
            <p:sp>
              <p:nvSpPr>
                <p:cNvPr id="11" name="Rectangle 10"/>
                <p:cNvSpPr/>
                <p:nvPr/>
              </p:nvSpPr>
              <p:spPr>
                <a:xfrm>
                  <a:off x="5715000" y="5468112"/>
                  <a:ext cx="1352126" cy="420520"/>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000" b="1" dirty="0">
                      <a:ea typeface="Calibri"/>
                      <a:cs typeface="Times New Roman"/>
                    </a:rPr>
                    <a:t>Row-buffer</a:t>
                  </a:r>
                </a:p>
              </p:txBody>
            </p:sp>
            <p:cxnSp>
              <p:nvCxnSpPr>
                <p:cNvPr id="12" name="Straight Connector 11"/>
                <p:cNvCxnSpPr/>
                <p:nvPr/>
              </p:nvCxnSpPr>
              <p:spPr>
                <a:xfrm>
                  <a:off x="69342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p:nvCxnSpPr>
              <p:spPr>
                <a:xfrm>
                  <a:off x="58674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a:off x="60198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a:off x="61722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p:nvCxnSpPr>
              <p:spPr>
                <a:xfrm>
                  <a:off x="63246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a:off x="64770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a:off x="66294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a:xfrm>
                  <a:off x="67818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2" name="Group 41"/>
              <p:cNvGrpSpPr/>
              <p:nvPr/>
            </p:nvGrpSpPr>
            <p:grpSpPr>
              <a:xfrm>
                <a:off x="3759878" y="3075915"/>
                <a:ext cx="2082884" cy="1790661"/>
                <a:chOff x="-20697" y="94940"/>
                <a:chExt cx="1181100" cy="1487353"/>
              </a:xfrm>
            </p:grpSpPr>
            <p:grpSp>
              <p:nvGrpSpPr>
                <p:cNvPr id="44" name="Group 43"/>
                <p:cNvGrpSpPr/>
                <p:nvPr/>
              </p:nvGrpSpPr>
              <p:grpSpPr>
                <a:xfrm>
                  <a:off x="190500" y="295275"/>
                  <a:ext cx="787400" cy="1287018"/>
                  <a:chOff x="0" y="-19245"/>
                  <a:chExt cx="787400" cy="1393457"/>
                </a:xfrm>
              </p:grpSpPr>
              <p:grpSp>
                <p:nvGrpSpPr>
                  <p:cNvPr id="46" name="Group 45"/>
                  <p:cNvGrpSpPr/>
                  <p:nvPr/>
                </p:nvGrpSpPr>
                <p:grpSpPr>
                  <a:xfrm>
                    <a:off x="0" y="-19245"/>
                    <a:ext cx="787400" cy="1118462"/>
                    <a:chOff x="0" y="-19245"/>
                    <a:chExt cx="787400" cy="1118462"/>
                  </a:xfrm>
                </p:grpSpPr>
                <p:sp>
                  <p:nvSpPr>
                    <p:cNvPr id="48" name="Rectangle 47"/>
                    <p:cNvSpPr/>
                    <p:nvPr/>
                  </p:nvSpPr>
                  <p:spPr>
                    <a:xfrm>
                      <a:off x="0" y="-19245"/>
                      <a:ext cx="787400" cy="278325"/>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sp>
                  <p:nvSpPr>
                    <p:cNvPr id="49" name="Rectangle 48"/>
                    <p:cNvSpPr/>
                    <p:nvPr/>
                  </p:nvSpPr>
                  <p:spPr>
                    <a:xfrm>
                      <a:off x="0" y="259080"/>
                      <a:ext cx="787400" cy="840137"/>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Set X</a:t>
                      </a:r>
                    </a:p>
                  </p:txBody>
                </p:sp>
              </p:grpSp>
              <p:sp>
                <p:nvSpPr>
                  <p:cNvPr id="47" name="Rectangle 46"/>
                  <p:cNvSpPr/>
                  <p:nvPr/>
                </p:nvSpPr>
                <p:spPr>
                  <a:xfrm>
                    <a:off x="0" y="1099216"/>
                    <a:ext cx="787400" cy="274996"/>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grpSp>
            <p:sp>
              <p:nvSpPr>
                <p:cNvPr id="45" name="Rectangle 44"/>
                <p:cNvSpPr/>
                <p:nvPr/>
              </p:nvSpPr>
              <p:spPr>
                <a:xfrm>
                  <a:off x="-20697" y="94940"/>
                  <a:ext cx="1181100" cy="193377"/>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Inclusive LLC</a:t>
                  </a:r>
                  <a:endParaRPr lang="en-US" sz="1333" dirty="0">
                    <a:ea typeface="Calibri"/>
                    <a:cs typeface="Times New Roman"/>
                  </a:endParaRPr>
                </a:p>
              </p:txBody>
            </p:sp>
          </p:grpSp>
          <p:sp>
            <p:nvSpPr>
              <p:cNvPr id="51" name="Right Arrow 50"/>
              <p:cNvSpPr/>
              <p:nvPr/>
            </p:nvSpPr>
            <p:spPr>
              <a:xfrm>
                <a:off x="5582401" y="3861021"/>
                <a:ext cx="970799" cy="3106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66" name="Rectangle 65"/>
            <p:cNvSpPr/>
            <p:nvPr/>
          </p:nvSpPr>
          <p:spPr>
            <a:xfrm>
              <a:off x="7842810" y="2966807"/>
              <a:ext cx="1196415" cy="218903"/>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167" b="1" dirty="0">
                  <a:ea typeface="Calibri"/>
                  <a:cs typeface="Times New Roman"/>
                </a:rPr>
                <a:t>Aggressor Row1 </a:t>
              </a:r>
              <a:endParaRPr lang="en-US" sz="1167" dirty="0">
                <a:ea typeface="Calibri"/>
                <a:cs typeface="Times New Roman"/>
              </a:endParaRPr>
            </a:p>
          </p:txBody>
        </p:sp>
        <p:sp>
          <p:nvSpPr>
            <p:cNvPr id="68" name="Rectangle 67"/>
            <p:cNvSpPr/>
            <p:nvPr/>
          </p:nvSpPr>
          <p:spPr>
            <a:xfrm>
              <a:off x="7842809" y="3540612"/>
              <a:ext cx="1196415" cy="218903"/>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167" b="1" dirty="0">
                  <a:ea typeface="Calibri"/>
                  <a:cs typeface="Times New Roman"/>
                </a:rPr>
                <a:t>Aggressor Row2 </a:t>
              </a:r>
              <a:endParaRPr lang="en-US" sz="1167" dirty="0">
                <a:ea typeface="Calibri"/>
                <a:cs typeface="Times New Roman"/>
              </a:endParaRPr>
            </a:p>
          </p:txBody>
        </p:sp>
        <p:sp>
          <p:nvSpPr>
            <p:cNvPr id="69" name="Rectangle 68"/>
            <p:cNvSpPr/>
            <p:nvPr/>
          </p:nvSpPr>
          <p:spPr>
            <a:xfrm>
              <a:off x="7862455" y="3259637"/>
              <a:ext cx="871970" cy="223644"/>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167" b="1" dirty="0">
                  <a:ea typeface="Calibri"/>
                  <a:cs typeface="Times New Roman"/>
                </a:rPr>
                <a:t>Victim Row </a:t>
              </a:r>
              <a:endParaRPr lang="en-US" sz="1167" dirty="0">
                <a:ea typeface="Calibri"/>
                <a:cs typeface="Times New Roman"/>
              </a:endParaRPr>
            </a:p>
          </p:txBody>
        </p:sp>
      </p:grpSp>
      <p:grpSp>
        <p:nvGrpSpPr>
          <p:cNvPr id="73" name="Group 72"/>
          <p:cNvGrpSpPr/>
          <p:nvPr/>
        </p:nvGrpSpPr>
        <p:grpSpPr>
          <a:xfrm>
            <a:off x="1512870" y="2916895"/>
            <a:ext cx="2486361" cy="804109"/>
            <a:chOff x="901043" y="3500273"/>
            <a:chExt cx="2983633" cy="964931"/>
          </a:xfrm>
        </p:grpSpPr>
        <p:sp>
          <p:nvSpPr>
            <p:cNvPr id="59" name="Rectangle 58"/>
            <p:cNvSpPr/>
            <p:nvPr/>
          </p:nvSpPr>
          <p:spPr>
            <a:xfrm>
              <a:off x="901043" y="3929087"/>
              <a:ext cx="1282032" cy="2834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err="1">
                  <a:solidFill>
                    <a:schemeClr val="tx1"/>
                  </a:solidFill>
                </a:rPr>
                <a:t>Xn</a:t>
              </a:r>
              <a:endParaRPr lang="en-US" sz="1333" b="1" dirty="0">
                <a:solidFill>
                  <a:schemeClr val="tx1"/>
                </a:solidFill>
              </a:endParaRPr>
            </a:p>
          </p:txBody>
        </p:sp>
        <p:cxnSp>
          <p:nvCxnSpPr>
            <p:cNvPr id="62" name="Straight Arrow Connector 61"/>
            <p:cNvCxnSpPr/>
            <p:nvPr/>
          </p:nvCxnSpPr>
          <p:spPr>
            <a:xfrm>
              <a:off x="2202133" y="4068269"/>
              <a:ext cx="1682543" cy="396935"/>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sp>
          <p:nvSpPr>
            <p:cNvPr id="74" name="Rectangle 73"/>
            <p:cNvSpPr/>
            <p:nvPr/>
          </p:nvSpPr>
          <p:spPr>
            <a:xfrm>
              <a:off x="901043" y="3500273"/>
              <a:ext cx="1282032" cy="42881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a:solidFill>
                    <a:schemeClr val="tx1"/>
                  </a:solidFill>
                </a:rPr>
                <a:t>…</a:t>
              </a:r>
            </a:p>
          </p:txBody>
        </p:sp>
      </p:grpSp>
      <p:sp>
        <p:nvSpPr>
          <p:cNvPr id="76" name="Rectangle 75"/>
          <p:cNvSpPr/>
          <p:nvPr/>
        </p:nvSpPr>
        <p:spPr>
          <a:xfrm>
            <a:off x="1512869" y="3281803"/>
            <a:ext cx="1068360" cy="220390"/>
          </a:xfrm>
          <a:prstGeom prst="rect">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00"/>
          </a:p>
        </p:txBody>
      </p:sp>
      <p:sp>
        <p:nvSpPr>
          <p:cNvPr id="75" name="Rectangle 74"/>
          <p:cNvSpPr/>
          <p:nvPr/>
        </p:nvSpPr>
        <p:spPr>
          <a:xfrm>
            <a:off x="5591850" y="3054372"/>
            <a:ext cx="266026" cy="17204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228600" rIns="0" rtlCol="0" anchor="ctr"/>
          <a:lstStyle/>
          <a:p>
            <a:pPr algn="ctr"/>
            <a:r>
              <a:rPr lang="en-US" sz="1167" b="1" dirty="0">
                <a:solidFill>
                  <a:schemeClr val="tx1"/>
                </a:solidFill>
              </a:rPr>
              <a:t>A0</a:t>
            </a:r>
          </a:p>
          <a:p>
            <a:pPr algn="ctr"/>
            <a:endParaRPr lang="en-US" sz="1500" dirty="0">
              <a:solidFill>
                <a:srgbClr val="C00000"/>
              </a:solidFill>
            </a:endParaRPr>
          </a:p>
        </p:txBody>
      </p:sp>
      <p:sp>
        <p:nvSpPr>
          <p:cNvPr id="67" name="Rectangle 66"/>
          <p:cNvSpPr/>
          <p:nvPr/>
        </p:nvSpPr>
        <p:spPr>
          <a:xfrm>
            <a:off x="1143000" y="4454074"/>
            <a:ext cx="6454486" cy="635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285739" indent="-285739">
              <a:buFont typeface="Arial" pitchFamily="34" charset="0"/>
              <a:buChar char="•"/>
            </a:pPr>
            <a:endParaRPr lang="en-US" sz="2000" dirty="0">
              <a:latin typeface="Century Schoolbook" pitchFamily="18" charset="0"/>
            </a:endParaRPr>
          </a:p>
          <a:p>
            <a:pPr marL="285739" indent="-285739">
              <a:buFont typeface="Arial" pitchFamily="34" charset="0"/>
              <a:buChar char="•"/>
            </a:pPr>
            <a:r>
              <a:rPr lang="en-US" sz="2000" dirty="0">
                <a:latin typeface="Century Schoolbook" pitchFamily="18" charset="0"/>
              </a:rPr>
              <a:t>Eviction set size depends on number of ways in cache set</a:t>
            </a:r>
          </a:p>
        </p:txBody>
      </p:sp>
      <p:sp>
        <p:nvSpPr>
          <p:cNvPr id="5" name="Slide Number Placeholder 4">
            <a:extLst>
              <a:ext uri="{FF2B5EF4-FFF2-40B4-BE49-F238E27FC236}">
                <a16:creationId xmlns:a16="http://schemas.microsoft.com/office/drawing/2014/main" id="{153DED87-B03C-0E40-B512-A33D0EFF4B2B}"/>
              </a:ext>
            </a:extLst>
          </p:cNvPr>
          <p:cNvSpPr>
            <a:spLocks noGrp="1"/>
          </p:cNvSpPr>
          <p:nvPr>
            <p:ph type="sldNum" sz="quarter" idx="12"/>
          </p:nvPr>
        </p:nvSpPr>
        <p:spPr/>
        <p:txBody>
          <a:bodyPr/>
          <a:lstStyle/>
          <a:p>
            <a:fld id="{5E6A3C3A-A029-4573-BC04-5DA27903A743}" type="slidenum">
              <a:rPr lang="en-US" smtClean="0"/>
              <a:t>123</a:t>
            </a:fld>
            <a:endParaRPr lang="en-US"/>
          </a:p>
        </p:txBody>
      </p:sp>
    </p:spTree>
    <p:extLst>
      <p:ext uri="{BB962C8B-B14F-4D97-AF65-F5344CB8AC3E}">
        <p14:creationId xmlns:p14="http://schemas.microsoft.com/office/powerpoint/2010/main" val="146230456"/>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a:latin typeface="Century Schoolbook" pitchFamily="18" charset="0"/>
              </a:rPr>
              <a:t>CLFLUSH-free Rowhammer Attack</a:t>
            </a:r>
          </a:p>
        </p:txBody>
      </p:sp>
      <p:cxnSp>
        <p:nvCxnSpPr>
          <p:cNvPr id="9" name="Straight Connector 8"/>
          <p:cNvCxnSpPr/>
          <p:nvPr/>
        </p:nvCxnSpPr>
        <p:spPr>
          <a:xfrm>
            <a:off x="1143000" y="1206500"/>
            <a:ext cx="6858000" cy="0"/>
          </a:xfrm>
          <a:prstGeom prst="line">
            <a:avLst/>
          </a:prstGeom>
        </p:spPr>
        <p:style>
          <a:lnRef idx="3">
            <a:schemeClr val="accent2"/>
          </a:lnRef>
          <a:fillRef idx="0">
            <a:schemeClr val="accent2"/>
          </a:fillRef>
          <a:effectRef idx="2">
            <a:schemeClr val="accent2"/>
          </a:effectRef>
          <a:fontRef idx="minor">
            <a:schemeClr val="tx1"/>
          </a:fontRef>
        </p:style>
      </p:cxnSp>
      <p:grpSp>
        <p:nvGrpSpPr>
          <p:cNvPr id="64" name="Group 63"/>
          <p:cNvGrpSpPr/>
          <p:nvPr/>
        </p:nvGrpSpPr>
        <p:grpSpPr>
          <a:xfrm>
            <a:off x="1179496" y="1866310"/>
            <a:ext cx="1735737" cy="1721441"/>
            <a:chOff x="748645" y="2239571"/>
            <a:chExt cx="2082884" cy="2065729"/>
          </a:xfrm>
        </p:grpSpPr>
        <p:sp>
          <p:nvSpPr>
            <p:cNvPr id="25" name="Rectangle 24"/>
            <p:cNvSpPr/>
            <p:nvPr/>
          </p:nvSpPr>
          <p:spPr>
            <a:xfrm>
              <a:off x="1057275" y="2574012"/>
              <a:ext cx="1466850" cy="173128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500"/>
            </a:p>
          </p:txBody>
        </p:sp>
        <p:sp>
          <p:nvSpPr>
            <p:cNvPr id="40" name="Rectangle 39"/>
            <p:cNvSpPr/>
            <p:nvPr/>
          </p:nvSpPr>
          <p:spPr>
            <a:xfrm>
              <a:off x="748645" y="2239571"/>
              <a:ext cx="2082884" cy="302739"/>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Eviction Set</a:t>
              </a:r>
              <a:endParaRPr lang="en-US" sz="1333" dirty="0">
                <a:ea typeface="Calibri"/>
                <a:cs typeface="Times New Roman"/>
              </a:endParaRPr>
            </a:p>
          </p:txBody>
        </p:sp>
      </p:grpSp>
      <p:grpSp>
        <p:nvGrpSpPr>
          <p:cNvPr id="70" name="Group 69"/>
          <p:cNvGrpSpPr/>
          <p:nvPr/>
        </p:nvGrpSpPr>
        <p:grpSpPr>
          <a:xfrm>
            <a:off x="1513185" y="2234449"/>
            <a:ext cx="4555896" cy="905608"/>
            <a:chOff x="901421" y="2681339"/>
            <a:chExt cx="5467075" cy="1086729"/>
          </a:xfrm>
        </p:grpSpPr>
        <p:sp>
          <p:nvSpPr>
            <p:cNvPr id="3" name="Rectangle 2"/>
            <p:cNvSpPr/>
            <p:nvPr/>
          </p:nvSpPr>
          <p:spPr>
            <a:xfrm>
              <a:off x="901421" y="2681339"/>
              <a:ext cx="1282032" cy="2834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a:solidFill>
                    <a:schemeClr val="tx1"/>
                  </a:solidFill>
                </a:rPr>
                <a:t>A0</a:t>
              </a:r>
            </a:p>
          </p:txBody>
        </p:sp>
        <p:cxnSp>
          <p:nvCxnSpPr>
            <p:cNvPr id="6" name="Straight Arrow Connector 5"/>
            <p:cNvCxnSpPr>
              <a:stCxn id="3" idx="3"/>
              <a:endCxn id="29" idx="1"/>
            </p:cNvCxnSpPr>
            <p:nvPr/>
          </p:nvCxnSpPr>
          <p:spPr>
            <a:xfrm>
              <a:off x="2183453" y="2823082"/>
              <a:ext cx="4185043" cy="257211"/>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3" idx="3"/>
            </p:cNvCxnSpPr>
            <p:nvPr/>
          </p:nvCxnSpPr>
          <p:spPr>
            <a:xfrm>
              <a:off x="2183453" y="2823082"/>
              <a:ext cx="1701223" cy="944986"/>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grpSp>
      <p:grpSp>
        <p:nvGrpSpPr>
          <p:cNvPr id="71" name="Group 70"/>
          <p:cNvGrpSpPr/>
          <p:nvPr/>
        </p:nvGrpSpPr>
        <p:grpSpPr>
          <a:xfrm>
            <a:off x="1513185" y="2462379"/>
            <a:ext cx="2486046" cy="764033"/>
            <a:chOff x="901421" y="2954855"/>
            <a:chExt cx="2983255" cy="916840"/>
          </a:xfrm>
        </p:grpSpPr>
        <p:sp>
          <p:nvSpPr>
            <p:cNvPr id="57" name="Rectangle 56"/>
            <p:cNvSpPr/>
            <p:nvPr/>
          </p:nvSpPr>
          <p:spPr>
            <a:xfrm>
              <a:off x="901421" y="2954855"/>
              <a:ext cx="1282032" cy="2834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a:solidFill>
                    <a:schemeClr val="tx1"/>
                  </a:solidFill>
                </a:rPr>
                <a:t>X1</a:t>
              </a:r>
            </a:p>
          </p:txBody>
        </p:sp>
        <p:cxnSp>
          <p:nvCxnSpPr>
            <p:cNvPr id="60" name="Straight Arrow Connector 59"/>
            <p:cNvCxnSpPr/>
            <p:nvPr/>
          </p:nvCxnSpPr>
          <p:spPr>
            <a:xfrm>
              <a:off x="2183453" y="3076259"/>
              <a:ext cx="1701223" cy="795436"/>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grpSp>
      <p:grpSp>
        <p:nvGrpSpPr>
          <p:cNvPr id="72" name="Group 71"/>
          <p:cNvGrpSpPr/>
          <p:nvPr/>
        </p:nvGrpSpPr>
        <p:grpSpPr>
          <a:xfrm>
            <a:off x="1512870" y="2690309"/>
            <a:ext cx="2486361" cy="721100"/>
            <a:chOff x="901043" y="3228371"/>
            <a:chExt cx="2983633" cy="865320"/>
          </a:xfrm>
        </p:grpSpPr>
        <p:sp>
          <p:nvSpPr>
            <p:cNvPr id="58" name="Rectangle 57"/>
            <p:cNvSpPr/>
            <p:nvPr/>
          </p:nvSpPr>
          <p:spPr>
            <a:xfrm>
              <a:off x="901043" y="3228371"/>
              <a:ext cx="1282032" cy="2834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a:solidFill>
                    <a:schemeClr val="tx1"/>
                  </a:solidFill>
                </a:rPr>
                <a:t>X2</a:t>
              </a:r>
            </a:p>
          </p:txBody>
        </p:sp>
        <p:cxnSp>
          <p:nvCxnSpPr>
            <p:cNvPr id="61" name="Straight Arrow Connector 60"/>
            <p:cNvCxnSpPr>
              <a:stCxn id="58" idx="3"/>
              <a:endCxn id="49" idx="1"/>
            </p:cNvCxnSpPr>
            <p:nvPr/>
          </p:nvCxnSpPr>
          <p:spPr>
            <a:xfrm>
              <a:off x="2183075" y="3370114"/>
              <a:ext cx="1701601" cy="723577"/>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grpSp>
      <p:grpSp>
        <p:nvGrpSpPr>
          <p:cNvPr id="65" name="Group 64"/>
          <p:cNvGrpSpPr/>
          <p:nvPr/>
        </p:nvGrpSpPr>
        <p:grpSpPr>
          <a:xfrm>
            <a:off x="3688857" y="1892727"/>
            <a:ext cx="4605831" cy="2436092"/>
            <a:chOff x="3512228" y="2271273"/>
            <a:chExt cx="5526997" cy="2923310"/>
          </a:xfrm>
        </p:grpSpPr>
        <p:grpSp>
          <p:nvGrpSpPr>
            <p:cNvPr id="63" name="Group 62"/>
            <p:cNvGrpSpPr/>
            <p:nvPr/>
          </p:nvGrpSpPr>
          <p:grpSpPr>
            <a:xfrm>
              <a:off x="3512228" y="2271273"/>
              <a:ext cx="4566704" cy="2923310"/>
              <a:chOff x="3759878" y="2271273"/>
              <a:chExt cx="4566704" cy="2923310"/>
            </a:xfrm>
          </p:grpSpPr>
          <p:grpSp>
            <p:nvGrpSpPr>
              <p:cNvPr id="8" name="Group 7"/>
              <p:cNvGrpSpPr/>
              <p:nvPr/>
            </p:nvGrpSpPr>
            <p:grpSpPr>
              <a:xfrm>
                <a:off x="6243698" y="2271273"/>
                <a:ext cx="2082884" cy="2923310"/>
                <a:chOff x="5374659" y="1676400"/>
                <a:chExt cx="2028190" cy="4212232"/>
              </a:xfrm>
            </p:grpSpPr>
            <p:grpSp>
              <p:nvGrpSpPr>
                <p:cNvPr id="10" name="Group 9"/>
                <p:cNvGrpSpPr/>
                <p:nvPr/>
              </p:nvGrpSpPr>
              <p:grpSpPr>
                <a:xfrm>
                  <a:off x="5374659" y="1676400"/>
                  <a:ext cx="2028190" cy="3584090"/>
                  <a:chOff x="5035916" y="2211445"/>
                  <a:chExt cx="2028190" cy="3584090"/>
                </a:xfrm>
              </p:grpSpPr>
              <p:grpSp>
                <p:nvGrpSpPr>
                  <p:cNvPr id="20" name="Group 19"/>
                  <p:cNvGrpSpPr/>
                  <p:nvPr/>
                </p:nvGrpSpPr>
                <p:grpSpPr>
                  <a:xfrm>
                    <a:off x="5035916" y="2211445"/>
                    <a:ext cx="2028190" cy="3584090"/>
                    <a:chOff x="-20697" y="0"/>
                    <a:chExt cx="1181100" cy="2066057"/>
                  </a:xfrm>
                </p:grpSpPr>
                <p:grpSp>
                  <p:nvGrpSpPr>
                    <p:cNvPr id="22" name="Group 21"/>
                    <p:cNvGrpSpPr/>
                    <p:nvPr/>
                  </p:nvGrpSpPr>
                  <p:grpSpPr>
                    <a:xfrm>
                      <a:off x="190500" y="295275"/>
                      <a:ext cx="787400" cy="1770782"/>
                      <a:chOff x="0" y="-19245"/>
                      <a:chExt cx="787400" cy="1917230"/>
                    </a:xfrm>
                  </p:grpSpPr>
                  <p:grpSp>
                    <p:nvGrpSpPr>
                      <p:cNvPr id="26" name="Group 25"/>
                      <p:cNvGrpSpPr/>
                      <p:nvPr/>
                    </p:nvGrpSpPr>
                    <p:grpSpPr>
                      <a:xfrm>
                        <a:off x="0" y="-19245"/>
                        <a:ext cx="787400" cy="796485"/>
                        <a:chOff x="0" y="-19245"/>
                        <a:chExt cx="787400" cy="796485"/>
                      </a:xfrm>
                    </p:grpSpPr>
                    <p:sp>
                      <p:nvSpPr>
                        <p:cNvPr id="28" name="Rectangle 27"/>
                        <p:cNvSpPr/>
                        <p:nvPr/>
                      </p:nvSpPr>
                      <p:spPr>
                        <a:xfrm>
                          <a:off x="0" y="-19245"/>
                          <a:ext cx="787400" cy="278325"/>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sp>
                      <p:nvSpPr>
                        <p:cNvPr id="29" name="Rectangle 28"/>
                        <p:cNvSpPr/>
                        <p:nvPr/>
                      </p:nvSpPr>
                      <p:spPr>
                        <a:xfrm>
                          <a:off x="0" y="259080"/>
                          <a:ext cx="787400" cy="259080"/>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Row 0</a:t>
                          </a:r>
                        </a:p>
                      </p:txBody>
                    </p:sp>
                    <p:sp>
                      <p:nvSpPr>
                        <p:cNvPr id="30" name="Rectangle 29"/>
                        <p:cNvSpPr/>
                        <p:nvPr/>
                      </p:nvSpPr>
                      <p:spPr>
                        <a:xfrm>
                          <a:off x="0" y="518160"/>
                          <a:ext cx="787400" cy="259080"/>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Row 1</a:t>
                          </a:r>
                        </a:p>
                      </p:txBody>
                    </p:sp>
                  </p:grpSp>
                  <p:sp>
                    <p:nvSpPr>
                      <p:cNvPr id="27" name="Rectangle 26"/>
                      <p:cNvSpPr/>
                      <p:nvPr/>
                    </p:nvSpPr>
                    <p:spPr>
                      <a:xfrm>
                        <a:off x="0" y="777240"/>
                        <a:ext cx="787400" cy="1120745"/>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grpSp>
                <p:sp>
                  <p:nvSpPr>
                    <p:cNvPr id="23" name="Rectangle 22"/>
                    <p:cNvSpPr/>
                    <p:nvPr/>
                  </p:nvSpPr>
                  <p:spPr>
                    <a:xfrm>
                      <a:off x="-20697" y="0"/>
                      <a:ext cx="1181100" cy="251460"/>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DRAM Bank</a:t>
                      </a:r>
                      <a:endParaRPr lang="en-US" sz="1333" dirty="0">
                        <a:ea typeface="Calibri"/>
                        <a:cs typeface="Times New Roman"/>
                      </a:endParaRPr>
                    </a:p>
                  </p:txBody>
                </p:sp>
              </p:grpSp>
              <p:sp>
                <p:nvSpPr>
                  <p:cNvPr id="21" name="Rectangle 20"/>
                  <p:cNvSpPr/>
                  <p:nvPr/>
                </p:nvSpPr>
                <p:spPr>
                  <a:xfrm>
                    <a:off x="5398584" y="3999229"/>
                    <a:ext cx="1352126" cy="422016"/>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Row 2</a:t>
                    </a:r>
                  </a:p>
                </p:txBody>
              </p:sp>
            </p:grpSp>
            <p:sp>
              <p:nvSpPr>
                <p:cNvPr id="11" name="Rectangle 10"/>
                <p:cNvSpPr/>
                <p:nvPr/>
              </p:nvSpPr>
              <p:spPr>
                <a:xfrm>
                  <a:off x="5715000" y="5468112"/>
                  <a:ext cx="1352126" cy="420520"/>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000" b="1" dirty="0">
                      <a:ea typeface="Calibri"/>
                      <a:cs typeface="Times New Roman"/>
                    </a:rPr>
                    <a:t>Row-buffer</a:t>
                  </a:r>
                </a:p>
              </p:txBody>
            </p:sp>
            <p:cxnSp>
              <p:nvCxnSpPr>
                <p:cNvPr id="12" name="Straight Connector 11"/>
                <p:cNvCxnSpPr/>
                <p:nvPr/>
              </p:nvCxnSpPr>
              <p:spPr>
                <a:xfrm>
                  <a:off x="69342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p:nvCxnSpPr>
              <p:spPr>
                <a:xfrm>
                  <a:off x="58674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a:off x="60198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a:off x="61722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p:nvCxnSpPr>
              <p:spPr>
                <a:xfrm>
                  <a:off x="63246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a:off x="64770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a:off x="66294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a:xfrm>
                  <a:off x="6781800" y="5257800"/>
                  <a:ext cx="0" cy="207622"/>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2" name="Group 41"/>
              <p:cNvGrpSpPr/>
              <p:nvPr/>
            </p:nvGrpSpPr>
            <p:grpSpPr>
              <a:xfrm>
                <a:off x="3759878" y="3075915"/>
                <a:ext cx="2082884" cy="1790661"/>
                <a:chOff x="-20697" y="94940"/>
                <a:chExt cx="1181100" cy="1487353"/>
              </a:xfrm>
            </p:grpSpPr>
            <p:grpSp>
              <p:nvGrpSpPr>
                <p:cNvPr id="44" name="Group 43"/>
                <p:cNvGrpSpPr/>
                <p:nvPr/>
              </p:nvGrpSpPr>
              <p:grpSpPr>
                <a:xfrm>
                  <a:off x="190500" y="295275"/>
                  <a:ext cx="787400" cy="1287018"/>
                  <a:chOff x="0" y="-19245"/>
                  <a:chExt cx="787400" cy="1393457"/>
                </a:xfrm>
              </p:grpSpPr>
              <p:grpSp>
                <p:nvGrpSpPr>
                  <p:cNvPr id="46" name="Group 45"/>
                  <p:cNvGrpSpPr/>
                  <p:nvPr/>
                </p:nvGrpSpPr>
                <p:grpSpPr>
                  <a:xfrm>
                    <a:off x="0" y="-19245"/>
                    <a:ext cx="787400" cy="1118462"/>
                    <a:chOff x="0" y="-19245"/>
                    <a:chExt cx="787400" cy="1118462"/>
                  </a:xfrm>
                </p:grpSpPr>
                <p:sp>
                  <p:nvSpPr>
                    <p:cNvPr id="48" name="Rectangle 47"/>
                    <p:cNvSpPr/>
                    <p:nvPr/>
                  </p:nvSpPr>
                  <p:spPr>
                    <a:xfrm>
                      <a:off x="0" y="-19245"/>
                      <a:ext cx="787400" cy="278325"/>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sp>
                  <p:nvSpPr>
                    <p:cNvPr id="49" name="Rectangle 48"/>
                    <p:cNvSpPr/>
                    <p:nvPr/>
                  </p:nvSpPr>
                  <p:spPr>
                    <a:xfrm>
                      <a:off x="0" y="259080"/>
                      <a:ext cx="787400" cy="840137"/>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Set X</a:t>
                      </a:r>
                    </a:p>
                  </p:txBody>
                </p:sp>
              </p:grpSp>
              <p:sp>
                <p:nvSpPr>
                  <p:cNvPr id="47" name="Rectangle 46"/>
                  <p:cNvSpPr/>
                  <p:nvPr/>
                </p:nvSpPr>
                <p:spPr>
                  <a:xfrm>
                    <a:off x="0" y="1099216"/>
                    <a:ext cx="787400" cy="274996"/>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grpSp>
            <p:sp>
              <p:nvSpPr>
                <p:cNvPr id="45" name="Rectangle 44"/>
                <p:cNvSpPr/>
                <p:nvPr/>
              </p:nvSpPr>
              <p:spPr>
                <a:xfrm>
                  <a:off x="-20697" y="94940"/>
                  <a:ext cx="1181100" cy="193377"/>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a:cs typeface="Times New Roman"/>
                    </a:rPr>
                    <a:t>Inclusive LLC</a:t>
                  </a:r>
                  <a:endParaRPr lang="en-US" sz="1333" dirty="0">
                    <a:ea typeface="Calibri"/>
                    <a:cs typeface="Times New Roman"/>
                  </a:endParaRPr>
                </a:p>
              </p:txBody>
            </p:sp>
          </p:grpSp>
          <p:sp>
            <p:nvSpPr>
              <p:cNvPr id="51" name="Right Arrow 50"/>
              <p:cNvSpPr/>
              <p:nvPr/>
            </p:nvSpPr>
            <p:spPr>
              <a:xfrm>
                <a:off x="5582401" y="3861021"/>
                <a:ext cx="970799" cy="3106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66" name="Rectangle 65"/>
            <p:cNvSpPr/>
            <p:nvPr/>
          </p:nvSpPr>
          <p:spPr>
            <a:xfrm>
              <a:off x="7842810" y="2966807"/>
              <a:ext cx="1196415" cy="218903"/>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167" b="1" dirty="0">
                  <a:ea typeface="Calibri"/>
                  <a:cs typeface="Times New Roman"/>
                </a:rPr>
                <a:t>Aggressor Row1 </a:t>
              </a:r>
              <a:endParaRPr lang="en-US" sz="1167" dirty="0">
                <a:ea typeface="Calibri"/>
                <a:cs typeface="Times New Roman"/>
              </a:endParaRPr>
            </a:p>
          </p:txBody>
        </p:sp>
        <p:sp>
          <p:nvSpPr>
            <p:cNvPr id="68" name="Rectangle 67"/>
            <p:cNvSpPr/>
            <p:nvPr/>
          </p:nvSpPr>
          <p:spPr>
            <a:xfrm>
              <a:off x="7842809" y="3540612"/>
              <a:ext cx="1196415" cy="218903"/>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167" b="1" dirty="0">
                  <a:ea typeface="Calibri"/>
                  <a:cs typeface="Times New Roman"/>
                </a:rPr>
                <a:t>Aggressor Row2 </a:t>
              </a:r>
              <a:endParaRPr lang="en-US" sz="1167" dirty="0">
                <a:ea typeface="Calibri"/>
                <a:cs typeface="Times New Roman"/>
              </a:endParaRPr>
            </a:p>
          </p:txBody>
        </p:sp>
        <p:sp>
          <p:nvSpPr>
            <p:cNvPr id="69" name="Rectangle 68"/>
            <p:cNvSpPr/>
            <p:nvPr/>
          </p:nvSpPr>
          <p:spPr>
            <a:xfrm>
              <a:off x="7862455" y="3259637"/>
              <a:ext cx="871970" cy="223644"/>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167" b="1" dirty="0">
                  <a:ea typeface="Calibri"/>
                  <a:cs typeface="Times New Roman"/>
                </a:rPr>
                <a:t>Victim Row </a:t>
              </a:r>
              <a:endParaRPr lang="en-US" sz="1167" dirty="0">
                <a:ea typeface="Calibri"/>
                <a:cs typeface="Times New Roman"/>
              </a:endParaRPr>
            </a:p>
          </p:txBody>
        </p:sp>
      </p:grpSp>
      <p:grpSp>
        <p:nvGrpSpPr>
          <p:cNvPr id="73" name="Group 72"/>
          <p:cNvGrpSpPr/>
          <p:nvPr/>
        </p:nvGrpSpPr>
        <p:grpSpPr>
          <a:xfrm>
            <a:off x="1512870" y="2916895"/>
            <a:ext cx="2486361" cy="804109"/>
            <a:chOff x="901043" y="3500273"/>
            <a:chExt cx="2983633" cy="964931"/>
          </a:xfrm>
        </p:grpSpPr>
        <p:sp>
          <p:nvSpPr>
            <p:cNvPr id="59" name="Rectangle 58"/>
            <p:cNvSpPr/>
            <p:nvPr/>
          </p:nvSpPr>
          <p:spPr>
            <a:xfrm>
              <a:off x="901043" y="3929087"/>
              <a:ext cx="1282032" cy="28348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err="1">
                  <a:solidFill>
                    <a:schemeClr val="tx1"/>
                  </a:solidFill>
                </a:rPr>
                <a:t>Xn</a:t>
              </a:r>
              <a:endParaRPr lang="en-US" sz="1333" b="1" dirty="0">
                <a:solidFill>
                  <a:schemeClr val="tx1"/>
                </a:solidFill>
              </a:endParaRPr>
            </a:p>
          </p:txBody>
        </p:sp>
        <p:cxnSp>
          <p:nvCxnSpPr>
            <p:cNvPr id="62" name="Straight Arrow Connector 61"/>
            <p:cNvCxnSpPr/>
            <p:nvPr/>
          </p:nvCxnSpPr>
          <p:spPr>
            <a:xfrm>
              <a:off x="2202133" y="4068269"/>
              <a:ext cx="1682543" cy="396935"/>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sp>
          <p:nvSpPr>
            <p:cNvPr id="74" name="Rectangle 73"/>
            <p:cNvSpPr/>
            <p:nvPr/>
          </p:nvSpPr>
          <p:spPr>
            <a:xfrm>
              <a:off x="901043" y="3500273"/>
              <a:ext cx="1282032" cy="42881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33" b="1" dirty="0">
                  <a:solidFill>
                    <a:schemeClr val="tx1"/>
                  </a:solidFill>
                </a:rPr>
                <a:t>…</a:t>
              </a:r>
            </a:p>
          </p:txBody>
        </p:sp>
      </p:grpSp>
      <p:sp>
        <p:nvSpPr>
          <p:cNvPr id="76" name="Rectangle 75"/>
          <p:cNvSpPr/>
          <p:nvPr/>
        </p:nvSpPr>
        <p:spPr>
          <a:xfrm>
            <a:off x="1512869" y="3281803"/>
            <a:ext cx="1068360" cy="220390"/>
          </a:xfrm>
          <a:prstGeom prst="rect">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00"/>
          </a:p>
        </p:txBody>
      </p:sp>
      <p:sp>
        <p:nvSpPr>
          <p:cNvPr id="67" name="Rectangle 66"/>
          <p:cNvSpPr/>
          <p:nvPr/>
        </p:nvSpPr>
        <p:spPr>
          <a:xfrm>
            <a:off x="1143000" y="4454074"/>
            <a:ext cx="6454486" cy="635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285739" indent="-285739">
              <a:buFont typeface="Arial" pitchFamily="34" charset="0"/>
              <a:buChar char="•"/>
            </a:pPr>
            <a:endParaRPr lang="en-US" sz="2000" dirty="0">
              <a:latin typeface="Century Schoolbook" pitchFamily="18" charset="0"/>
            </a:endParaRPr>
          </a:p>
          <a:p>
            <a:pPr marL="285739" indent="-285739">
              <a:buFont typeface="Arial" pitchFamily="34" charset="0"/>
              <a:buChar char="•"/>
            </a:pPr>
            <a:r>
              <a:rPr lang="en-US" sz="2000" dirty="0">
                <a:latin typeface="Century Schoolbook" pitchFamily="18" charset="0"/>
              </a:rPr>
              <a:t>Eviction set size depends on number of ways in cache set</a:t>
            </a:r>
          </a:p>
        </p:txBody>
      </p:sp>
      <p:sp>
        <p:nvSpPr>
          <p:cNvPr id="5" name="Slide Number Placeholder 4">
            <a:extLst>
              <a:ext uri="{FF2B5EF4-FFF2-40B4-BE49-F238E27FC236}">
                <a16:creationId xmlns:a16="http://schemas.microsoft.com/office/drawing/2014/main" id="{79E20F9A-672E-E340-B849-EEB2102786B2}"/>
              </a:ext>
            </a:extLst>
          </p:cNvPr>
          <p:cNvSpPr>
            <a:spLocks noGrp="1"/>
          </p:cNvSpPr>
          <p:nvPr>
            <p:ph type="sldNum" sz="quarter" idx="12"/>
          </p:nvPr>
        </p:nvSpPr>
        <p:spPr/>
        <p:txBody>
          <a:bodyPr/>
          <a:lstStyle/>
          <a:p>
            <a:fld id="{5E6A3C3A-A029-4573-BC04-5DA27903A743}" type="slidenum">
              <a:rPr lang="en-US" smtClean="0"/>
              <a:t>124</a:t>
            </a:fld>
            <a:endParaRPr lang="en-US"/>
          </a:p>
        </p:txBody>
      </p:sp>
    </p:spTree>
    <p:extLst>
      <p:ext uri="{BB962C8B-B14F-4D97-AF65-F5344CB8AC3E}">
        <p14:creationId xmlns:p14="http://schemas.microsoft.com/office/powerpoint/2010/main" val="357195896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7" name="TextShape 1"/>
          <p:cNvSpPr txBox="1"/>
          <p:nvPr/>
        </p:nvSpPr>
        <p:spPr>
          <a:xfrm>
            <a:off x="1143000" y="228900"/>
            <a:ext cx="6857700" cy="952200"/>
          </a:xfrm>
          <a:prstGeom prst="rect">
            <a:avLst/>
          </a:prstGeom>
        </p:spPr>
        <p:txBody>
          <a:bodyPr anchor="ctr"/>
          <a:lstStyle/>
          <a:p>
            <a:pPr algn="ctr">
              <a:lnSpc>
                <a:spcPct val="100000"/>
              </a:lnSpc>
            </a:pPr>
            <a:r>
              <a:rPr lang="en-US" sz="3000" b="1" dirty="0">
                <a:solidFill>
                  <a:srgbClr val="000000"/>
                </a:solidFill>
                <a:latin typeface="Century Schoolbook"/>
              </a:rPr>
              <a:t>CLFLUSH-free Rowhammer Attack: </a:t>
            </a:r>
            <a:r>
              <a:rPr lang="en-US" sz="2667" dirty="0">
                <a:solidFill>
                  <a:srgbClr val="000000"/>
                </a:solidFill>
                <a:latin typeface="Century Schoolbook"/>
              </a:rPr>
              <a:t>Implementation </a:t>
            </a:r>
            <a:endParaRPr sz="1500" dirty="0"/>
          </a:p>
        </p:txBody>
      </p:sp>
      <p:sp>
        <p:nvSpPr>
          <p:cNvPr id="348" name="TextShape 2"/>
          <p:cNvSpPr txBox="1"/>
          <p:nvPr/>
        </p:nvSpPr>
        <p:spPr>
          <a:xfrm>
            <a:off x="1143000" y="1333500"/>
            <a:ext cx="6857700" cy="4061460"/>
          </a:xfrm>
          <a:prstGeom prst="rect">
            <a:avLst/>
          </a:prstGeom>
        </p:spPr>
        <p:txBody>
          <a:bodyPr/>
          <a:lstStyle/>
          <a:p>
            <a:pPr marL="285739" indent="-285739">
              <a:buSzPct val="75000"/>
              <a:buFont typeface="Arial" panose="020B0604020202020204" pitchFamily="34" charset="0"/>
              <a:buChar char="•"/>
            </a:pPr>
            <a:r>
              <a:rPr lang="en-US" sz="2000" dirty="0">
                <a:solidFill>
                  <a:srgbClr val="000000"/>
                </a:solidFill>
                <a:latin typeface="Century Schoolbook"/>
              </a:rPr>
              <a:t>Test hardware – Intel Sandy Bridge</a:t>
            </a:r>
            <a:endParaRPr lang="en-US" sz="2000" dirty="0"/>
          </a:p>
          <a:p>
            <a:pPr marL="666723" lvl="1" indent="-285739">
              <a:buSzPct val="75000"/>
              <a:buFont typeface="Wingdings" panose="05000000000000000000" pitchFamily="2" charset="2"/>
              <a:buChar char="v"/>
            </a:pPr>
            <a:r>
              <a:rPr lang="en-US" sz="2000" dirty="0">
                <a:solidFill>
                  <a:srgbClr val="000000"/>
                </a:solidFill>
                <a:latin typeface="Century Schoolbook"/>
              </a:rPr>
              <a:t>12-way inclusive LLC</a:t>
            </a:r>
          </a:p>
          <a:p>
            <a:pPr marL="1047708" lvl="2" indent="-285739">
              <a:buSzPct val="75000"/>
              <a:buFont typeface="Arial" panose="020B0604020202020204" pitchFamily="34" charset="0"/>
              <a:buChar char="•"/>
            </a:pPr>
            <a:r>
              <a:rPr lang="en-US" sz="2000" dirty="0">
                <a:solidFill>
                  <a:srgbClr val="000000"/>
                </a:solidFill>
                <a:latin typeface="Century Schoolbook"/>
              </a:rPr>
              <a:t>13 addresses in the eviction set </a:t>
            </a:r>
            <a:endParaRPr lang="en-US" sz="2000" dirty="0"/>
          </a:p>
          <a:p>
            <a:pPr lvl="4"/>
            <a:r>
              <a:rPr lang="en-US" sz="2000" dirty="0">
                <a:solidFill>
                  <a:srgbClr val="000000"/>
                </a:solidFill>
                <a:latin typeface="Century Schoolbook"/>
              </a:rPr>
              <a:t>(A0 and X1 – X12)</a:t>
            </a:r>
            <a:endParaRPr lang="en-US" sz="2000" dirty="0"/>
          </a:p>
          <a:p>
            <a:pPr lvl="4"/>
            <a:endParaRPr lang="en-US" sz="2000" dirty="0">
              <a:solidFill>
                <a:srgbClr val="000000"/>
              </a:solidFill>
              <a:latin typeface="Century Schoolbook"/>
            </a:endParaRPr>
          </a:p>
          <a:p>
            <a:pPr marL="285739" indent="-285739">
              <a:buFont typeface="Arial" panose="020B0604020202020204" pitchFamily="34" charset="0"/>
              <a:buChar char="•"/>
            </a:pPr>
            <a:r>
              <a:rPr lang="en-US" sz="2000" b="1" dirty="0">
                <a:solidFill>
                  <a:srgbClr val="FF0000"/>
                </a:solidFill>
                <a:latin typeface="Century Schoolbook"/>
              </a:rPr>
              <a:t>Efficient</a:t>
            </a:r>
            <a:r>
              <a:rPr lang="en-US" sz="2000" dirty="0">
                <a:solidFill>
                  <a:srgbClr val="000000"/>
                </a:solidFill>
                <a:latin typeface="Century Schoolbook"/>
              </a:rPr>
              <a:t> access pattern – a function of replacement            				      policy</a:t>
            </a:r>
          </a:p>
          <a:p>
            <a:pPr lvl="1">
              <a:lnSpc>
                <a:spcPct val="100000"/>
              </a:lnSpc>
            </a:pPr>
            <a:endParaRPr lang="en-US" sz="2000" dirty="0">
              <a:solidFill>
                <a:srgbClr val="000000"/>
              </a:solidFill>
              <a:latin typeface="Century Schoolbook"/>
            </a:endParaRPr>
          </a:p>
          <a:p>
            <a:endParaRPr sz="1500" dirty="0"/>
          </a:p>
          <a:p>
            <a:pPr>
              <a:lnSpc>
                <a:spcPct val="100000"/>
              </a:lnSpc>
              <a:buFont typeface="Arial"/>
              <a:buChar char="•"/>
            </a:pPr>
            <a:endParaRPr sz="1500" dirty="0"/>
          </a:p>
          <a:p>
            <a:pPr lvl="1">
              <a:lnSpc>
                <a:spcPct val="100000"/>
              </a:lnSpc>
              <a:buFont typeface="Wingdings" charset="2"/>
              <a:buChar char=""/>
            </a:pPr>
            <a:endParaRPr sz="1500" dirty="0"/>
          </a:p>
          <a:p>
            <a:pPr>
              <a:lnSpc>
                <a:spcPct val="100000"/>
              </a:lnSpc>
            </a:pPr>
            <a:endParaRPr sz="1500" dirty="0"/>
          </a:p>
        </p:txBody>
      </p:sp>
      <p:sp>
        <p:nvSpPr>
          <p:cNvPr id="349" name="Line 3"/>
          <p:cNvSpPr/>
          <p:nvPr/>
        </p:nvSpPr>
        <p:spPr>
          <a:xfrm>
            <a:off x="1143000" y="1206300"/>
            <a:ext cx="6858000" cy="0"/>
          </a:xfrm>
          <a:prstGeom prst="line">
            <a:avLst/>
          </a:prstGeom>
          <a:ln w="38160">
            <a:solidFill>
              <a:srgbClr val="C0504D"/>
            </a:solidFill>
            <a:round/>
          </a:ln>
        </p:spPr>
      </p:sp>
      <p:sp>
        <p:nvSpPr>
          <p:cNvPr id="350" name="TextShape 4"/>
          <p:cNvSpPr txBox="1"/>
          <p:nvPr/>
        </p:nvSpPr>
        <p:spPr>
          <a:xfrm>
            <a:off x="6222900" y="5297100"/>
            <a:ext cx="1777800" cy="303900"/>
          </a:xfrm>
          <a:prstGeom prst="rect">
            <a:avLst/>
          </a:prstGeom>
        </p:spPr>
        <p:txBody>
          <a:bodyPr anchor="ctr"/>
          <a:lstStyle/>
          <a:p>
            <a:pPr algn="r">
              <a:lnSpc>
                <a:spcPct val="100000"/>
              </a:lnSpc>
            </a:pPr>
            <a:fld id="{DCA6F5DC-CAFD-4B10-A47A-283F6683075B}" type="slidenum">
              <a:rPr lang="en-US" sz="1000">
                <a:solidFill>
                  <a:srgbClr val="8B8B8B"/>
                </a:solidFill>
                <a:latin typeface="Calibri"/>
              </a:rPr>
              <a:t>125</a:t>
            </a:fld>
            <a:endParaRPr sz="1500"/>
          </a:p>
        </p:txBody>
      </p:sp>
      <p:sp>
        <p:nvSpPr>
          <p:cNvPr id="13" name="TextBox 12"/>
          <p:cNvSpPr txBox="1"/>
          <p:nvPr/>
        </p:nvSpPr>
        <p:spPr>
          <a:xfrm>
            <a:off x="1878458" y="3581367"/>
            <a:ext cx="4698295" cy="400110"/>
          </a:xfrm>
          <a:prstGeom prst="rect">
            <a:avLst/>
          </a:prstGeom>
          <a:noFill/>
        </p:spPr>
        <p:txBody>
          <a:bodyPr wrap="square" rtlCol="0">
            <a:spAutoFit/>
          </a:bodyPr>
          <a:lstStyle/>
          <a:p>
            <a:pPr marL="285739" indent="-285739">
              <a:buFont typeface="Wingdings" panose="05000000000000000000" pitchFamily="2" charset="2"/>
              <a:buChar char="v"/>
            </a:pPr>
            <a:r>
              <a:rPr lang="en-US" sz="2000" dirty="0">
                <a:solidFill>
                  <a:srgbClr val="000000"/>
                </a:solidFill>
                <a:latin typeface="Century Schoolbook"/>
              </a:rPr>
              <a:t>Sandy Bridge uses </a:t>
            </a:r>
            <a:r>
              <a:rPr lang="en-US" sz="2000" i="1" dirty="0">
                <a:solidFill>
                  <a:schemeClr val="tx2"/>
                </a:solidFill>
                <a:latin typeface="Century Schoolbook"/>
              </a:rPr>
              <a:t>Bit-PLRU</a:t>
            </a:r>
            <a:r>
              <a:rPr lang="en-US" sz="2000" dirty="0">
                <a:solidFill>
                  <a:srgbClr val="000000"/>
                </a:solidFill>
                <a:latin typeface="Century Schoolbook"/>
              </a:rPr>
              <a:t> policy </a:t>
            </a:r>
            <a:endParaRPr lang="en-US" sz="2000" dirty="0"/>
          </a:p>
        </p:txBody>
      </p:sp>
      <p:grpSp>
        <p:nvGrpSpPr>
          <p:cNvPr id="14" name="Group 13"/>
          <p:cNvGrpSpPr/>
          <p:nvPr/>
        </p:nvGrpSpPr>
        <p:grpSpPr>
          <a:xfrm>
            <a:off x="1786629" y="4025096"/>
            <a:ext cx="5837155" cy="603602"/>
            <a:chOff x="1063300" y="2501130"/>
            <a:chExt cx="7004586" cy="724322"/>
          </a:xfrm>
        </p:grpSpPr>
        <p:grpSp>
          <p:nvGrpSpPr>
            <p:cNvPr id="15" name="Group 14"/>
            <p:cNvGrpSpPr/>
            <p:nvPr/>
          </p:nvGrpSpPr>
          <p:grpSpPr>
            <a:xfrm>
              <a:off x="1063300" y="2531293"/>
              <a:ext cx="7004586" cy="694159"/>
              <a:chOff x="1063300" y="2531293"/>
              <a:chExt cx="7004586" cy="694159"/>
            </a:xfrm>
          </p:grpSpPr>
          <p:grpSp>
            <p:nvGrpSpPr>
              <p:cNvPr id="18" name="Group 17"/>
              <p:cNvGrpSpPr/>
              <p:nvPr/>
            </p:nvGrpSpPr>
            <p:grpSpPr>
              <a:xfrm>
                <a:off x="1076113" y="2745320"/>
                <a:ext cx="6991773" cy="480132"/>
                <a:chOff x="1009226" y="4628818"/>
                <a:chExt cx="6991773" cy="480132"/>
              </a:xfrm>
            </p:grpSpPr>
            <p:sp>
              <p:nvSpPr>
                <p:cNvPr id="21" name="Rectangle 20"/>
                <p:cNvSpPr/>
                <p:nvPr/>
              </p:nvSpPr>
              <p:spPr>
                <a:xfrm>
                  <a:off x="1010520" y="4628818"/>
                  <a:ext cx="6990479" cy="480132"/>
                </a:xfrm>
                <a:prstGeom prst="rect">
                  <a:avLst/>
                </a:prstGeom>
              </p:spPr>
              <p:txBody>
                <a:bodyPr wrap="square">
                  <a:spAutoFit/>
                </a:bodyPr>
                <a:lstStyle/>
                <a:p>
                  <a:r>
                    <a:rPr lang="en-US" sz="2000" dirty="0">
                      <a:latin typeface="Century Schoolbook" pitchFamily="18" charset="0"/>
                    </a:rPr>
                    <a:t>A0→X1…→X9→X10→X11→X1…→X9→X12</a:t>
                  </a:r>
                </a:p>
              </p:txBody>
            </p:sp>
            <p:sp>
              <p:nvSpPr>
                <p:cNvPr id="22" name="Rectangle 21"/>
                <p:cNvSpPr/>
                <p:nvPr/>
              </p:nvSpPr>
              <p:spPr>
                <a:xfrm>
                  <a:off x="1009226" y="4670250"/>
                  <a:ext cx="533400" cy="39940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p:cNvSpPr/>
                <p:nvPr/>
              </p:nvSpPr>
              <p:spPr>
                <a:xfrm>
                  <a:off x="4267200" y="4684035"/>
                  <a:ext cx="633984" cy="39940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p:cNvSpPr/>
                <p:nvPr/>
              </p:nvSpPr>
              <p:spPr>
                <a:xfrm>
                  <a:off x="1676400" y="4670250"/>
                  <a:ext cx="2438400" cy="39940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p:cNvSpPr/>
                <p:nvPr/>
              </p:nvSpPr>
              <p:spPr>
                <a:xfrm>
                  <a:off x="5067300" y="4671766"/>
                  <a:ext cx="2438400" cy="39940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19" name="Rectangle 18"/>
              <p:cNvSpPr/>
              <p:nvPr/>
            </p:nvSpPr>
            <p:spPr>
              <a:xfrm>
                <a:off x="1063300" y="2531293"/>
                <a:ext cx="573589" cy="251852"/>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solidFill>
                      <a:srgbClr val="C00000"/>
                    </a:solidFill>
                    <a:ea typeface="Calibri"/>
                    <a:cs typeface="Times New Roman"/>
                  </a:rPr>
                  <a:t>Miss</a:t>
                </a:r>
                <a:endParaRPr lang="en-US" sz="1333" dirty="0">
                  <a:solidFill>
                    <a:srgbClr val="C00000"/>
                  </a:solidFill>
                  <a:ea typeface="Calibri"/>
                  <a:cs typeface="Times New Roman"/>
                </a:endParaRPr>
              </a:p>
            </p:txBody>
          </p:sp>
          <p:sp>
            <p:nvSpPr>
              <p:cNvPr id="20" name="Rectangle 19"/>
              <p:cNvSpPr/>
              <p:nvPr/>
            </p:nvSpPr>
            <p:spPr>
              <a:xfrm>
                <a:off x="4338491" y="2538842"/>
                <a:ext cx="573589" cy="251852"/>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solidFill>
                      <a:srgbClr val="C00000"/>
                    </a:solidFill>
                    <a:ea typeface="Calibri"/>
                    <a:cs typeface="Times New Roman"/>
                  </a:rPr>
                  <a:t>Miss</a:t>
                </a:r>
                <a:endParaRPr lang="en-US" sz="1333" dirty="0">
                  <a:solidFill>
                    <a:srgbClr val="C00000"/>
                  </a:solidFill>
                  <a:ea typeface="Calibri"/>
                  <a:cs typeface="Times New Roman"/>
                </a:endParaRPr>
              </a:p>
            </p:txBody>
          </p:sp>
        </p:grpSp>
        <p:sp>
          <p:nvSpPr>
            <p:cNvPr id="16" name="Rectangle 15"/>
            <p:cNvSpPr/>
            <p:nvPr/>
          </p:nvSpPr>
          <p:spPr>
            <a:xfrm>
              <a:off x="2724460" y="2511646"/>
              <a:ext cx="573589" cy="251852"/>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solidFill>
                    <a:srgbClr val="00B050"/>
                  </a:solidFill>
                  <a:ea typeface="Calibri"/>
                  <a:cs typeface="Times New Roman"/>
                </a:rPr>
                <a:t>Hit</a:t>
              </a:r>
              <a:endParaRPr lang="en-US" sz="1333" dirty="0">
                <a:solidFill>
                  <a:srgbClr val="00B050"/>
                </a:solidFill>
                <a:ea typeface="Calibri"/>
                <a:cs typeface="Times New Roman"/>
              </a:endParaRPr>
            </a:p>
          </p:txBody>
        </p:sp>
        <p:sp>
          <p:nvSpPr>
            <p:cNvPr id="17" name="Rectangle 16"/>
            <p:cNvSpPr/>
            <p:nvPr/>
          </p:nvSpPr>
          <p:spPr>
            <a:xfrm>
              <a:off x="6072406" y="2501130"/>
              <a:ext cx="573589" cy="251852"/>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solidFill>
                    <a:srgbClr val="00B050"/>
                  </a:solidFill>
                  <a:ea typeface="Calibri"/>
                  <a:cs typeface="Times New Roman"/>
                </a:rPr>
                <a:t>Hit</a:t>
              </a:r>
              <a:endParaRPr lang="en-US" sz="1333" dirty="0">
                <a:solidFill>
                  <a:srgbClr val="00B050"/>
                </a:solidFill>
                <a:ea typeface="Calibri"/>
                <a:cs typeface="Times New Roman"/>
              </a:endParaRPr>
            </a:p>
          </p:txBody>
        </p:sp>
      </p:grpSp>
      <p:sp>
        <p:nvSpPr>
          <p:cNvPr id="26" name="TextBox 25"/>
          <p:cNvSpPr txBox="1"/>
          <p:nvPr/>
        </p:nvSpPr>
        <p:spPr>
          <a:xfrm>
            <a:off x="1510678" y="4762843"/>
            <a:ext cx="6488545" cy="400110"/>
          </a:xfrm>
          <a:prstGeom prst="rect">
            <a:avLst/>
          </a:prstGeom>
          <a:noFill/>
        </p:spPr>
        <p:txBody>
          <a:bodyPr wrap="square" rtlCol="0">
            <a:spAutoFit/>
          </a:bodyPr>
          <a:lstStyle/>
          <a:p>
            <a:pPr marL="666723" lvl="1" indent="-285739">
              <a:buFont typeface="Wingdings" panose="05000000000000000000" pitchFamily="2" charset="2"/>
              <a:buChar char="v"/>
            </a:pPr>
            <a:r>
              <a:rPr lang="en-US" sz="2000" dirty="0">
                <a:latin typeface="Century Schoolbook" panose="02040604050505020304" pitchFamily="18" charset="0"/>
                <a:ea typeface="Cambria Math"/>
              </a:rPr>
              <a:t>Measured A0 to A0 latency :</a:t>
            </a:r>
            <a:r>
              <a:rPr lang="en-US" sz="2000" b="1" dirty="0">
                <a:latin typeface="Century Schoolbook" panose="02040604050505020304" pitchFamily="18" charset="0"/>
                <a:ea typeface="Cambria Math"/>
              </a:rPr>
              <a:t>≈340 ns at 2.6GHz</a:t>
            </a:r>
            <a:endParaRPr lang="en-US" sz="2000" b="1" dirty="0">
              <a:latin typeface="Century Schoolbook" panose="02040604050505020304" pitchFamily="18" charset="0"/>
            </a:endParaRPr>
          </a:p>
        </p:txBody>
      </p:sp>
      <p:sp>
        <p:nvSpPr>
          <p:cNvPr id="3" name="Slide Number Placeholder 2">
            <a:extLst>
              <a:ext uri="{FF2B5EF4-FFF2-40B4-BE49-F238E27FC236}">
                <a16:creationId xmlns:a16="http://schemas.microsoft.com/office/drawing/2014/main" id="{B7C223AA-2BCD-AD4D-828E-D17B9847B683}"/>
              </a:ext>
            </a:extLst>
          </p:cNvPr>
          <p:cNvSpPr>
            <a:spLocks noGrp="1"/>
          </p:cNvSpPr>
          <p:nvPr>
            <p:ph type="sldNum" sz="quarter" idx="12"/>
          </p:nvPr>
        </p:nvSpPr>
        <p:spPr/>
        <p:txBody>
          <a:bodyPr/>
          <a:lstStyle/>
          <a:p>
            <a:fld id="{5E6A3C3A-A029-4573-BC04-5DA27903A743}" type="slidenum">
              <a:rPr lang="en-US" smtClean="0"/>
              <a:t>125</a:t>
            </a:fld>
            <a:endParaRPr lang="en-US"/>
          </a:p>
        </p:txBody>
      </p:sp>
    </p:spTree>
    <p:extLst>
      <p:ext uri="{BB962C8B-B14F-4D97-AF65-F5344CB8AC3E}">
        <p14:creationId xmlns:p14="http://schemas.microsoft.com/office/powerpoint/2010/main" val="204093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6" grpId="0"/>
    </p:bld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667" b="1" dirty="0">
                <a:latin typeface="Century Schoolbook" pitchFamily="18" charset="0"/>
              </a:rPr>
              <a:t>Experimental Evaluations  </a:t>
            </a:r>
          </a:p>
        </p:txBody>
      </p:sp>
      <p:sp>
        <p:nvSpPr>
          <p:cNvPr id="3" name="Content Placeholder 2"/>
          <p:cNvSpPr>
            <a:spLocks noGrp="1"/>
          </p:cNvSpPr>
          <p:nvPr>
            <p:ph idx="1"/>
          </p:nvPr>
        </p:nvSpPr>
        <p:spPr/>
        <p:txBody>
          <a:bodyPr>
            <a:normAutofit/>
          </a:bodyPr>
          <a:lstStyle/>
          <a:p>
            <a:pPr marL="380985" lvl="1" indent="0">
              <a:buNone/>
            </a:pPr>
            <a:endParaRPr lang="en-US" sz="2000" dirty="0">
              <a:latin typeface="Century Schoolbook" pitchFamily="18" charset="0"/>
            </a:endParaRPr>
          </a:p>
          <a:p>
            <a:pPr lvl="1"/>
            <a:endParaRPr lang="en-US" sz="2000" dirty="0">
              <a:latin typeface="Century Schoolbook" pitchFamily="18" charset="0"/>
            </a:endParaRPr>
          </a:p>
          <a:p>
            <a:pPr marL="380985" lvl="1" indent="0">
              <a:buNone/>
            </a:pPr>
            <a:endParaRPr lang="en-US" sz="2000" dirty="0">
              <a:latin typeface="Century Schoolbook" pitchFamily="18" charset="0"/>
            </a:endParaRPr>
          </a:p>
          <a:p>
            <a:pPr lvl="1">
              <a:buFont typeface="Wingdings" pitchFamily="2" charset="2"/>
              <a:buChar char="v"/>
            </a:pPr>
            <a:endParaRPr lang="en-US" sz="2000" dirty="0">
              <a:latin typeface="Century Schoolbook" pitchFamily="18" charset="0"/>
            </a:endParaRPr>
          </a:p>
        </p:txBody>
      </p:sp>
      <p:cxnSp>
        <p:nvCxnSpPr>
          <p:cNvPr id="9" name="Straight Connector 8"/>
          <p:cNvCxnSpPr/>
          <p:nvPr/>
        </p:nvCxnSpPr>
        <p:spPr>
          <a:xfrm>
            <a:off x="1143000" y="1206500"/>
            <a:ext cx="6858000" cy="0"/>
          </a:xfrm>
          <a:prstGeom prst="line">
            <a:avLst/>
          </a:prstGeom>
        </p:spPr>
        <p:style>
          <a:lnRef idx="3">
            <a:schemeClr val="accent2"/>
          </a:lnRef>
          <a:fillRef idx="0">
            <a:schemeClr val="accent2"/>
          </a:fillRef>
          <a:effectRef idx="2">
            <a:schemeClr val="accent2"/>
          </a:effectRef>
          <a:fontRef idx="minor">
            <a:schemeClr val="tx1"/>
          </a:fontRef>
        </p:style>
      </p:cxnSp>
      <p:graphicFrame>
        <p:nvGraphicFramePr>
          <p:cNvPr id="5" name="Table 4"/>
          <p:cNvGraphicFramePr>
            <a:graphicFrameLocks noGrp="1"/>
          </p:cNvGraphicFramePr>
          <p:nvPr>
            <p:extLst/>
          </p:nvPr>
        </p:nvGraphicFramePr>
        <p:xfrm>
          <a:off x="1669067" y="2371487"/>
          <a:ext cx="5631180" cy="2003206"/>
        </p:xfrm>
        <a:graphic>
          <a:graphicData uri="http://schemas.openxmlformats.org/drawingml/2006/table">
            <a:tbl>
              <a:tblPr firstRow="1" bandRow="1">
                <a:tableStyleId>{69CF1AB2-1976-4502-BF36-3FF5EA218861}</a:tableStyleId>
              </a:tblPr>
              <a:tblGrid>
                <a:gridCol w="1744873">
                  <a:extLst>
                    <a:ext uri="{9D8B030D-6E8A-4147-A177-3AD203B41FA5}">
                      <a16:colId xmlns:a16="http://schemas.microsoft.com/office/drawing/2014/main" val="20000"/>
                    </a:ext>
                  </a:extLst>
                </a:gridCol>
                <a:gridCol w="1832582">
                  <a:extLst>
                    <a:ext uri="{9D8B030D-6E8A-4147-A177-3AD203B41FA5}">
                      <a16:colId xmlns:a16="http://schemas.microsoft.com/office/drawing/2014/main" val="20001"/>
                    </a:ext>
                  </a:extLst>
                </a:gridCol>
                <a:gridCol w="2053725">
                  <a:extLst>
                    <a:ext uri="{9D8B030D-6E8A-4147-A177-3AD203B41FA5}">
                      <a16:colId xmlns:a16="http://schemas.microsoft.com/office/drawing/2014/main" val="20002"/>
                    </a:ext>
                  </a:extLst>
                </a:gridCol>
              </a:tblGrid>
              <a:tr h="513642">
                <a:tc>
                  <a:txBody>
                    <a:bodyPr/>
                    <a:lstStyle/>
                    <a:p>
                      <a:pPr algn="ctr"/>
                      <a:r>
                        <a:rPr lang="en-US" sz="1500" dirty="0"/>
                        <a:t>Hammer Technique </a:t>
                      </a:r>
                      <a:endParaRPr lang="en-US" sz="1500" dirty="0">
                        <a:latin typeface="Century Schoolbook" panose="02040604050505020304" pitchFamily="18" charset="0"/>
                      </a:endParaRPr>
                    </a:p>
                  </a:txBody>
                  <a:tcPr marL="76200" marR="76200" marT="38100" marB="38100"/>
                </a:tc>
                <a:tc>
                  <a:txBody>
                    <a:bodyPr/>
                    <a:lstStyle/>
                    <a:p>
                      <a:pPr algn="ctr"/>
                      <a:r>
                        <a:rPr lang="en-US" sz="1100" dirty="0"/>
                        <a:t>Minimum No. of Row Accesses to bit flip </a:t>
                      </a:r>
                      <a:endParaRPr lang="en-US" sz="1100" dirty="0">
                        <a:latin typeface="Century Schoolbook" panose="02040604050505020304" pitchFamily="18" charset="0"/>
                      </a:endParaRPr>
                    </a:p>
                  </a:txBody>
                  <a:tcPr marL="76200" marR="76200" marT="38100" marB="38100"/>
                </a:tc>
                <a:tc>
                  <a:txBody>
                    <a:bodyPr/>
                    <a:lstStyle/>
                    <a:p>
                      <a:pPr algn="ctr"/>
                      <a:r>
                        <a:rPr lang="en-US" sz="1100" dirty="0"/>
                        <a:t>Time to First Bit Flip</a:t>
                      </a:r>
                      <a:endParaRPr lang="en-US" sz="1100" dirty="0">
                        <a:latin typeface="Century Schoolbook" panose="02040604050505020304" pitchFamily="18" charset="0"/>
                      </a:endParaRPr>
                    </a:p>
                  </a:txBody>
                  <a:tcPr marL="76200" marR="76200" marT="38100" marB="38100"/>
                </a:tc>
                <a:extLst>
                  <a:ext uri="{0D108BD9-81ED-4DB2-BD59-A6C34878D82A}">
                    <a16:rowId xmlns:a16="http://schemas.microsoft.com/office/drawing/2014/main" val="10000"/>
                  </a:ext>
                </a:extLst>
              </a:tr>
              <a:tr h="462280">
                <a:tc>
                  <a:txBody>
                    <a:bodyPr/>
                    <a:lstStyle/>
                    <a:p>
                      <a:pPr algn="ctr"/>
                      <a:r>
                        <a:rPr lang="en-US" sz="1100" dirty="0"/>
                        <a:t>Single-sided with CLFLUSH</a:t>
                      </a:r>
                      <a:endParaRPr lang="en-US" sz="1100" dirty="0">
                        <a:latin typeface="Century Schoolbook" panose="02040604050505020304" pitchFamily="18" charset="0"/>
                      </a:endParaRPr>
                    </a:p>
                  </a:txBody>
                  <a:tcPr marL="76200" marR="76200" marT="38100" marB="38100">
                    <a:solidFill>
                      <a:schemeClr val="bg1"/>
                    </a:solidFill>
                  </a:tcPr>
                </a:tc>
                <a:tc>
                  <a:txBody>
                    <a:bodyPr/>
                    <a:lstStyle/>
                    <a:p>
                      <a:pPr algn="ctr"/>
                      <a:r>
                        <a:rPr lang="en-US" sz="1100" dirty="0"/>
                        <a:t>400k</a:t>
                      </a:r>
                      <a:endParaRPr lang="en-US" sz="1100" dirty="0">
                        <a:latin typeface="Century Schoolbook" panose="02040604050505020304" pitchFamily="18" charset="0"/>
                      </a:endParaRPr>
                    </a:p>
                  </a:txBody>
                  <a:tcPr marL="76200" marR="76200" marT="38100" marB="38100">
                    <a:solidFill>
                      <a:schemeClr val="bg1"/>
                    </a:solidFill>
                  </a:tcPr>
                </a:tc>
                <a:tc>
                  <a:txBody>
                    <a:bodyPr/>
                    <a:lstStyle/>
                    <a:p>
                      <a:pPr algn="ctr"/>
                      <a:r>
                        <a:rPr lang="en-US" sz="1100" dirty="0"/>
                        <a:t>58ms</a:t>
                      </a:r>
                      <a:endParaRPr lang="en-US" sz="1100" dirty="0">
                        <a:latin typeface="Century Schoolbook" panose="02040604050505020304" pitchFamily="18" charset="0"/>
                      </a:endParaRPr>
                    </a:p>
                  </a:txBody>
                  <a:tcPr marL="76200" marR="76200" marT="38100" marB="38100">
                    <a:solidFill>
                      <a:schemeClr val="bg1"/>
                    </a:solidFill>
                  </a:tcPr>
                </a:tc>
                <a:extLst>
                  <a:ext uri="{0D108BD9-81ED-4DB2-BD59-A6C34878D82A}">
                    <a16:rowId xmlns:a16="http://schemas.microsoft.com/office/drawing/2014/main" val="10001"/>
                  </a:ext>
                </a:extLst>
              </a:tr>
              <a:tr h="51364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Double-sided with CLFLUSH</a:t>
                      </a:r>
                    </a:p>
                  </a:txBody>
                  <a:tcPr marL="76200" marR="76200" marT="38100" marB="38100">
                    <a:solidFill>
                      <a:schemeClr val="bg1"/>
                    </a:solidFill>
                  </a:tcPr>
                </a:tc>
                <a:tc>
                  <a:txBody>
                    <a:bodyPr/>
                    <a:lstStyle/>
                    <a:p>
                      <a:pPr algn="ctr"/>
                      <a:r>
                        <a:rPr lang="en-US" sz="1100" dirty="0"/>
                        <a:t>220K</a:t>
                      </a:r>
                      <a:endParaRPr lang="en-US" sz="1100" dirty="0">
                        <a:latin typeface="Century Schoolbook" panose="02040604050505020304" pitchFamily="18" charset="0"/>
                      </a:endParaRPr>
                    </a:p>
                  </a:txBody>
                  <a:tcPr marL="76200" marR="76200" marT="38100" marB="38100">
                    <a:solidFill>
                      <a:schemeClr val="bg1"/>
                    </a:solidFill>
                  </a:tcPr>
                </a:tc>
                <a:tc>
                  <a:txBody>
                    <a:bodyPr/>
                    <a:lstStyle/>
                    <a:p>
                      <a:pPr algn="ctr"/>
                      <a:r>
                        <a:rPr lang="en-US" sz="1100" dirty="0"/>
                        <a:t>15ms</a:t>
                      </a:r>
                      <a:endParaRPr lang="en-US" sz="1100" dirty="0">
                        <a:latin typeface="Century Schoolbook" panose="02040604050505020304" pitchFamily="18" charset="0"/>
                      </a:endParaRPr>
                    </a:p>
                  </a:txBody>
                  <a:tcPr marL="76200" marR="76200" marT="38100" marB="38100">
                    <a:solidFill>
                      <a:schemeClr val="bg1"/>
                    </a:solidFill>
                  </a:tcPr>
                </a:tc>
                <a:extLst>
                  <a:ext uri="{0D108BD9-81ED-4DB2-BD59-A6C34878D82A}">
                    <a16:rowId xmlns:a16="http://schemas.microsoft.com/office/drawing/2014/main" val="10002"/>
                  </a:ext>
                </a:extLst>
              </a:tr>
              <a:tr h="51364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Double-sided without CLFLUSH</a:t>
                      </a:r>
                    </a:p>
                  </a:txBody>
                  <a:tcPr marL="76200" marR="76200" marT="38100" marB="38100">
                    <a:solidFill>
                      <a:schemeClr val="bg1"/>
                    </a:solidFill>
                  </a:tcPr>
                </a:tc>
                <a:tc>
                  <a:txBody>
                    <a:bodyPr/>
                    <a:lstStyle/>
                    <a:p>
                      <a:pPr algn="ctr"/>
                      <a:r>
                        <a:rPr lang="en-US" sz="1100" dirty="0"/>
                        <a:t>220K</a:t>
                      </a:r>
                      <a:endParaRPr lang="en-US" sz="1100" dirty="0">
                        <a:latin typeface="Century Schoolbook" panose="02040604050505020304" pitchFamily="18" charset="0"/>
                      </a:endParaRPr>
                    </a:p>
                  </a:txBody>
                  <a:tcPr marL="76200" marR="76200" marT="38100" marB="38100">
                    <a:solidFill>
                      <a:schemeClr val="bg1"/>
                    </a:solidFill>
                  </a:tcPr>
                </a:tc>
                <a:tc>
                  <a:txBody>
                    <a:bodyPr/>
                    <a:lstStyle/>
                    <a:p>
                      <a:pPr algn="ctr"/>
                      <a:r>
                        <a:rPr lang="en-US" sz="1100" dirty="0"/>
                        <a:t>45ms</a:t>
                      </a:r>
                      <a:endParaRPr lang="en-US" sz="1100" dirty="0">
                        <a:latin typeface="Century Schoolbook" panose="02040604050505020304" pitchFamily="18" charset="0"/>
                      </a:endParaRPr>
                    </a:p>
                  </a:txBody>
                  <a:tcPr marL="76200" marR="76200" marT="38100" marB="38100">
                    <a:solidFill>
                      <a:schemeClr val="bg1"/>
                    </a:solidFill>
                  </a:tcPr>
                </a:tc>
                <a:extLst>
                  <a:ext uri="{0D108BD9-81ED-4DB2-BD59-A6C34878D82A}">
                    <a16:rowId xmlns:a16="http://schemas.microsoft.com/office/drawing/2014/main" val="10003"/>
                  </a:ext>
                </a:extLst>
              </a:tr>
            </a:tbl>
          </a:graphicData>
        </a:graphic>
      </p:graphicFrame>
      <p:sp>
        <p:nvSpPr>
          <p:cNvPr id="6" name="TextBox 5"/>
          <p:cNvSpPr txBox="1"/>
          <p:nvPr/>
        </p:nvSpPr>
        <p:spPr>
          <a:xfrm>
            <a:off x="1143000" y="4765290"/>
            <a:ext cx="6413500" cy="656462"/>
          </a:xfrm>
          <a:prstGeom prst="rect">
            <a:avLst/>
          </a:prstGeom>
          <a:noFill/>
        </p:spPr>
        <p:txBody>
          <a:bodyPr wrap="square" rtlCol="0">
            <a:spAutoFit/>
          </a:bodyPr>
          <a:lstStyle/>
          <a:p>
            <a:pPr marL="285739" indent="-285739">
              <a:buFont typeface="Arial" panose="020B0604020202020204" pitchFamily="34" charset="0"/>
              <a:buChar char="•"/>
              <a:defRPr/>
            </a:pPr>
            <a:r>
              <a:rPr lang="en-US" sz="1833" i="1" dirty="0">
                <a:solidFill>
                  <a:srgbClr val="002060"/>
                </a:solidFill>
                <a:latin typeface="Century Schoolbook" pitchFamily="18" charset="0"/>
              </a:rPr>
              <a:t>Double-sided with CLFLUSH </a:t>
            </a:r>
            <a:r>
              <a:rPr lang="en-US" sz="1833" dirty="0">
                <a:latin typeface="Century Schoolbook" pitchFamily="18" charset="0"/>
              </a:rPr>
              <a:t>can produce bit flips with in 4x refresh rate</a:t>
            </a:r>
          </a:p>
        </p:txBody>
      </p:sp>
      <p:sp>
        <p:nvSpPr>
          <p:cNvPr id="8" name="TextBox 7"/>
          <p:cNvSpPr txBox="1"/>
          <p:nvPr/>
        </p:nvSpPr>
        <p:spPr>
          <a:xfrm>
            <a:off x="1221740" y="1333500"/>
            <a:ext cx="6413500" cy="1015471"/>
          </a:xfrm>
          <a:prstGeom prst="rect">
            <a:avLst/>
          </a:prstGeom>
          <a:noFill/>
        </p:spPr>
        <p:txBody>
          <a:bodyPr wrap="square" rtlCol="0">
            <a:spAutoFit/>
          </a:bodyPr>
          <a:lstStyle/>
          <a:p>
            <a:pPr marL="380985" indent="-380985">
              <a:buFont typeface="Arial" pitchFamily="34" charset="0"/>
              <a:buChar char="•"/>
            </a:pPr>
            <a:r>
              <a:rPr lang="en-US" sz="2333" dirty="0">
                <a:latin typeface="Century Schoolbook" pitchFamily="18" charset="0"/>
              </a:rPr>
              <a:t>Test platform </a:t>
            </a:r>
          </a:p>
          <a:p>
            <a:pPr lvl="1">
              <a:buFont typeface="Wingdings" pitchFamily="2" charset="2"/>
              <a:buChar char="v"/>
            </a:pPr>
            <a:r>
              <a:rPr lang="en-US" sz="1833" dirty="0">
                <a:solidFill>
                  <a:schemeClr val="tx2"/>
                </a:solidFill>
                <a:latin typeface="Century Schoolbook" pitchFamily="18" charset="0"/>
              </a:rPr>
              <a:t>Intel Sandy Bridge, Core i5-2540M processor </a:t>
            </a:r>
          </a:p>
          <a:p>
            <a:pPr lvl="1">
              <a:buFont typeface="Wingdings" pitchFamily="2" charset="2"/>
              <a:buChar char="v"/>
            </a:pPr>
            <a:r>
              <a:rPr lang="en-US" sz="1833" dirty="0">
                <a:solidFill>
                  <a:schemeClr val="tx2"/>
                </a:solidFill>
                <a:latin typeface="Century Schoolbook" pitchFamily="18" charset="0"/>
              </a:rPr>
              <a:t>Ubuntu 14.04 LTS</a:t>
            </a:r>
          </a:p>
        </p:txBody>
      </p:sp>
      <p:sp>
        <p:nvSpPr>
          <p:cNvPr id="10" name="Oval 9"/>
          <p:cNvSpPr/>
          <p:nvPr/>
        </p:nvSpPr>
        <p:spPr>
          <a:xfrm rot="5400000">
            <a:off x="4952214" y="1744251"/>
            <a:ext cx="389257" cy="3171895"/>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00"/>
          </a:p>
        </p:txBody>
      </p:sp>
      <p:sp>
        <p:nvSpPr>
          <p:cNvPr id="11" name="Oval 10"/>
          <p:cNvSpPr/>
          <p:nvPr/>
        </p:nvSpPr>
        <p:spPr>
          <a:xfrm rot="5400000">
            <a:off x="4952214" y="2828240"/>
            <a:ext cx="389257" cy="3171895"/>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00"/>
          </a:p>
        </p:txBody>
      </p:sp>
      <p:sp>
        <p:nvSpPr>
          <p:cNvPr id="12" name="Oval 11"/>
          <p:cNvSpPr/>
          <p:nvPr/>
        </p:nvSpPr>
        <p:spPr>
          <a:xfrm rot="5400000">
            <a:off x="5020186" y="2260507"/>
            <a:ext cx="389257" cy="3171895"/>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00"/>
          </a:p>
        </p:txBody>
      </p:sp>
      <p:sp>
        <p:nvSpPr>
          <p:cNvPr id="7" name="Slide Number Placeholder 6">
            <a:extLst>
              <a:ext uri="{FF2B5EF4-FFF2-40B4-BE49-F238E27FC236}">
                <a16:creationId xmlns:a16="http://schemas.microsoft.com/office/drawing/2014/main" id="{D3936DC4-E629-9C48-A38C-8C0DC43C1C22}"/>
              </a:ext>
            </a:extLst>
          </p:cNvPr>
          <p:cNvSpPr>
            <a:spLocks noGrp="1"/>
          </p:cNvSpPr>
          <p:nvPr>
            <p:ph type="sldNum" sz="quarter" idx="12"/>
          </p:nvPr>
        </p:nvSpPr>
        <p:spPr/>
        <p:txBody>
          <a:bodyPr/>
          <a:lstStyle/>
          <a:p>
            <a:fld id="{5E6A3C3A-A029-4573-BC04-5DA27903A743}" type="slidenum">
              <a:rPr lang="en-US" smtClean="0"/>
              <a:t>126</a:t>
            </a:fld>
            <a:endParaRPr lang="en-US"/>
          </a:p>
        </p:txBody>
      </p:sp>
    </p:spTree>
    <p:extLst>
      <p:ext uri="{BB962C8B-B14F-4D97-AF65-F5344CB8AC3E}">
        <p14:creationId xmlns:p14="http://schemas.microsoft.com/office/powerpoint/2010/main" val="364756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Detecting Rowhammering Attacks</a:t>
            </a:r>
          </a:p>
        </p:txBody>
      </p:sp>
      <p:sp>
        <p:nvSpPr>
          <p:cNvPr id="3" name="Content Placeholder 2"/>
          <p:cNvSpPr>
            <a:spLocks noGrp="1"/>
          </p:cNvSpPr>
          <p:nvPr>
            <p:ph idx="1"/>
          </p:nvPr>
        </p:nvSpPr>
        <p:spPr>
          <a:xfrm>
            <a:off x="1079500" y="1363704"/>
            <a:ext cx="6858000" cy="3771636"/>
          </a:xfrm>
        </p:spPr>
        <p:txBody>
          <a:bodyPr>
            <a:normAutofit/>
          </a:bodyPr>
          <a:lstStyle/>
          <a:p>
            <a:pPr marL="0" indent="0">
              <a:buNone/>
            </a:pPr>
            <a:endParaRPr lang="en-US" sz="2333" dirty="0">
              <a:latin typeface="Century Schoolbook" pitchFamily="18" charset="0"/>
            </a:endParaRPr>
          </a:p>
          <a:p>
            <a:pPr marL="0" indent="0">
              <a:buNone/>
            </a:pPr>
            <a:endParaRPr lang="en-US" sz="2333" dirty="0">
              <a:latin typeface="Century Schoolbook" pitchFamily="18" charset="0"/>
            </a:endParaRPr>
          </a:p>
          <a:p>
            <a:endParaRPr lang="en-US" sz="1667" dirty="0">
              <a:latin typeface="Century Schoolbook" pitchFamily="18" charset="0"/>
            </a:endParaRPr>
          </a:p>
        </p:txBody>
      </p:sp>
      <p:sp>
        <p:nvSpPr>
          <p:cNvPr id="5" name="Rectangle 4"/>
          <p:cNvSpPr/>
          <p:nvPr/>
        </p:nvSpPr>
        <p:spPr>
          <a:xfrm>
            <a:off x="2220273" y="1968500"/>
            <a:ext cx="1905000" cy="165827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500" b="1" dirty="0">
                <a:latin typeface="Century Schoolbook" pitchFamily="18" charset="0"/>
              </a:rPr>
              <a:t>Thousands of aggressor row accesses within a refresh period</a:t>
            </a:r>
          </a:p>
          <a:p>
            <a:pPr algn="ctr"/>
            <a:endParaRPr lang="en-US" sz="1500" dirty="0"/>
          </a:p>
        </p:txBody>
      </p:sp>
      <p:sp>
        <p:nvSpPr>
          <p:cNvPr id="7" name="Rectangle 6"/>
          <p:cNvSpPr/>
          <p:nvPr/>
        </p:nvSpPr>
        <p:spPr>
          <a:xfrm>
            <a:off x="4953000" y="1973999"/>
            <a:ext cx="1905000" cy="78118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500" b="1" dirty="0">
                <a:latin typeface="Century Schoolbook" panose="02040604050505020304" pitchFamily="18" charset="0"/>
              </a:rPr>
              <a:t>High LLC miss rate</a:t>
            </a:r>
          </a:p>
        </p:txBody>
      </p:sp>
      <p:sp>
        <p:nvSpPr>
          <p:cNvPr id="8" name="Rectangle 7"/>
          <p:cNvSpPr/>
          <p:nvPr/>
        </p:nvSpPr>
        <p:spPr>
          <a:xfrm>
            <a:off x="4950773" y="2847800"/>
            <a:ext cx="1905000" cy="78118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500" b="1" dirty="0">
                <a:latin typeface="Century Schoolbook" panose="02040604050505020304" pitchFamily="18" charset="0"/>
              </a:rPr>
              <a:t>High memory access locality</a:t>
            </a:r>
          </a:p>
        </p:txBody>
      </p:sp>
      <p:sp>
        <p:nvSpPr>
          <p:cNvPr id="6" name="Right Arrow 5"/>
          <p:cNvSpPr/>
          <p:nvPr/>
        </p:nvSpPr>
        <p:spPr>
          <a:xfrm rot="19976481">
            <a:off x="4121477" y="2488892"/>
            <a:ext cx="833092" cy="1789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ight Arrow 9"/>
          <p:cNvSpPr/>
          <p:nvPr/>
        </p:nvSpPr>
        <p:spPr>
          <a:xfrm rot="1362085">
            <a:off x="4127529" y="3050949"/>
            <a:ext cx="833092" cy="1789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p:cNvSpPr/>
          <p:nvPr/>
        </p:nvSpPr>
        <p:spPr>
          <a:xfrm>
            <a:off x="2220273" y="3981318"/>
            <a:ext cx="1905000" cy="78118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500" b="1" dirty="0">
                <a:latin typeface="Century Schoolbook" panose="02040604050505020304" pitchFamily="18" charset="0"/>
              </a:rPr>
              <a:t>Need to flush row-buffer</a:t>
            </a:r>
          </a:p>
        </p:txBody>
      </p:sp>
      <p:sp>
        <p:nvSpPr>
          <p:cNvPr id="13" name="Rectangle 12"/>
          <p:cNvSpPr/>
          <p:nvPr/>
        </p:nvSpPr>
        <p:spPr>
          <a:xfrm>
            <a:off x="4962878" y="3981317"/>
            <a:ext cx="1905000" cy="78118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500" b="1" dirty="0">
                <a:latin typeface="Century Schoolbook" panose="02040604050505020304" pitchFamily="18" charset="0"/>
              </a:rPr>
              <a:t>High bank locality</a:t>
            </a:r>
          </a:p>
        </p:txBody>
      </p:sp>
      <p:sp>
        <p:nvSpPr>
          <p:cNvPr id="14" name="Right Arrow 13"/>
          <p:cNvSpPr/>
          <p:nvPr/>
        </p:nvSpPr>
        <p:spPr>
          <a:xfrm>
            <a:off x="4188815" y="4270378"/>
            <a:ext cx="734047" cy="20306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500"/>
          </a:p>
        </p:txBody>
      </p:sp>
      <p:sp>
        <p:nvSpPr>
          <p:cNvPr id="11" name="Slide Number Placeholder 10">
            <a:extLst>
              <a:ext uri="{FF2B5EF4-FFF2-40B4-BE49-F238E27FC236}">
                <a16:creationId xmlns:a16="http://schemas.microsoft.com/office/drawing/2014/main" id="{A4826E4C-F900-DE4F-9A73-DB62700ECDB3}"/>
              </a:ext>
            </a:extLst>
          </p:cNvPr>
          <p:cNvSpPr>
            <a:spLocks noGrp="1"/>
          </p:cNvSpPr>
          <p:nvPr>
            <p:ph type="sldNum" sz="quarter" idx="12"/>
          </p:nvPr>
        </p:nvSpPr>
        <p:spPr/>
        <p:txBody>
          <a:bodyPr/>
          <a:lstStyle/>
          <a:p>
            <a:fld id="{5E6A3C3A-A029-4573-BC04-5DA27903A743}" type="slidenum">
              <a:rPr lang="en-US" smtClean="0"/>
              <a:t>127</a:t>
            </a:fld>
            <a:endParaRPr lang="en-US"/>
          </a:p>
        </p:txBody>
      </p:sp>
    </p:spTree>
    <p:extLst>
      <p:ext uri="{BB962C8B-B14F-4D97-AF65-F5344CB8AC3E}">
        <p14:creationId xmlns:p14="http://schemas.microsoft.com/office/powerpoint/2010/main" val="385173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6" grpId="0" animBg="1"/>
      <p:bldP spid="10" grpId="0" animBg="1"/>
      <p:bldP spid="12" grpId="0" animBg="1"/>
      <p:bldP spid="13" grpId="0" animBg="1"/>
      <p:bldP spid="14"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Software-based Rowhammering Attack Detection</a:t>
            </a:r>
          </a:p>
        </p:txBody>
      </p:sp>
      <p:sp>
        <p:nvSpPr>
          <p:cNvPr id="3" name="Content Placeholder 2"/>
          <p:cNvSpPr>
            <a:spLocks noGrp="1"/>
          </p:cNvSpPr>
          <p:nvPr>
            <p:ph idx="1"/>
          </p:nvPr>
        </p:nvSpPr>
        <p:spPr>
          <a:xfrm>
            <a:off x="1079500" y="1363704"/>
            <a:ext cx="6858000" cy="3771636"/>
          </a:xfrm>
        </p:spPr>
        <p:txBody>
          <a:bodyPr>
            <a:normAutofit/>
          </a:bodyPr>
          <a:lstStyle/>
          <a:p>
            <a:pPr marL="0" indent="0">
              <a:buNone/>
            </a:pPr>
            <a:endParaRPr lang="en-US" sz="2333" dirty="0">
              <a:latin typeface="Century Schoolbook" pitchFamily="18" charset="0"/>
            </a:endParaRPr>
          </a:p>
          <a:p>
            <a:pPr marL="0" indent="0">
              <a:buNone/>
            </a:pPr>
            <a:endParaRPr lang="en-US" sz="2333" dirty="0">
              <a:latin typeface="Century Schoolbook" pitchFamily="18" charset="0"/>
            </a:endParaRPr>
          </a:p>
          <a:p>
            <a:endParaRPr lang="en-US" sz="1667" dirty="0">
              <a:latin typeface="Century Schoolbook" pitchFamily="18" charset="0"/>
            </a:endParaRPr>
          </a:p>
        </p:txBody>
      </p:sp>
      <p:grpSp>
        <p:nvGrpSpPr>
          <p:cNvPr id="23" name="Group 22"/>
          <p:cNvGrpSpPr/>
          <p:nvPr/>
        </p:nvGrpSpPr>
        <p:grpSpPr>
          <a:xfrm>
            <a:off x="952500" y="1591080"/>
            <a:ext cx="3810000" cy="3806420"/>
            <a:chOff x="0" y="0"/>
            <a:chExt cx="3426460" cy="3277235"/>
          </a:xfrm>
        </p:grpSpPr>
        <p:grpSp>
          <p:nvGrpSpPr>
            <p:cNvPr id="24" name="Group 23"/>
            <p:cNvGrpSpPr/>
            <p:nvPr/>
          </p:nvGrpSpPr>
          <p:grpSpPr>
            <a:xfrm>
              <a:off x="0" y="0"/>
              <a:ext cx="3426460" cy="3277235"/>
              <a:chOff x="0" y="0"/>
              <a:chExt cx="3426460" cy="3277235"/>
            </a:xfrm>
          </p:grpSpPr>
          <p:grpSp>
            <p:nvGrpSpPr>
              <p:cNvPr id="28" name="Group 27"/>
              <p:cNvGrpSpPr/>
              <p:nvPr/>
            </p:nvGrpSpPr>
            <p:grpSpPr>
              <a:xfrm>
                <a:off x="0" y="0"/>
                <a:ext cx="3426460" cy="3277235"/>
                <a:chOff x="0" y="0"/>
                <a:chExt cx="3426460" cy="3277235"/>
              </a:xfrm>
            </p:grpSpPr>
            <p:grpSp>
              <p:nvGrpSpPr>
                <p:cNvPr id="30" name="Group 29"/>
                <p:cNvGrpSpPr/>
                <p:nvPr/>
              </p:nvGrpSpPr>
              <p:grpSpPr>
                <a:xfrm>
                  <a:off x="0" y="0"/>
                  <a:ext cx="3426460" cy="3277235"/>
                  <a:chOff x="0" y="0"/>
                  <a:chExt cx="3426460" cy="3277235"/>
                </a:xfrm>
              </p:grpSpPr>
              <p:grpSp>
                <p:nvGrpSpPr>
                  <p:cNvPr id="31" name="Group 30"/>
                  <p:cNvGrpSpPr/>
                  <p:nvPr/>
                </p:nvGrpSpPr>
                <p:grpSpPr>
                  <a:xfrm>
                    <a:off x="0" y="0"/>
                    <a:ext cx="3426460" cy="3277235"/>
                    <a:chOff x="0" y="0"/>
                    <a:chExt cx="3426460" cy="3277235"/>
                  </a:xfrm>
                </p:grpSpPr>
                <p:sp>
                  <p:nvSpPr>
                    <p:cNvPr id="33" name="Rounded Rectangle 32"/>
                    <p:cNvSpPr/>
                    <p:nvPr/>
                  </p:nvSpPr>
                  <p:spPr>
                    <a:xfrm>
                      <a:off x="7620" y="1882140"/>
                      <a:ext cx="3418840" cy="1395095"/>
                    </a:xfrm>
                    <a:prstGeom prst="roundRect">
                      <a:avLst/>
                    </a:prstGeom>
                    <a:ln w="57150">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76200" tIns="38100" rIns="76200" bIns="38100" numCol="1" spcCol="0" rtlCol="0" fromWordArt="0" anchor="ctr" anchorCtr="0" forceAA="0" compatLnSpc="1">
                      <a:prstTxWarp prst="textNoShape">
                        <a:avLst/>
                      </a:prstTxWarp>
                      <a:noAutofit/>
                    </a:bodyPr>
                    <a:lstStyle/>
                    <a:p>
                      <a:endParaRPr lang="en-US" sz="1500"/>
                    </a:p>
                  </p:txBody>
                </p:sp>
                <p:sp>
                  <p:nvSpPr>
                    <p:cNvPr id="34" name="Rectangle 33"/>
                    <p:cNvSpPr/>
                    <p:nvPr/>
                  </p:nvSpPr>
                  <p:spPr>
                    <a:xfrm>
                      <a:off x="1729740" y="2788920"/>
                      <a:ext cx="1566702" cy="441960"/>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76200" tIns="38100" rIns="76200" bIns="38100" numCol="1" spcCol="0" rtlCol="0" fromWordArt="0" anchor="ctr" anchorCtr="0" forceAA="0" compatLnSpc="1">
                      <a:prstTxWarp prst="textNoShape">
                        <a:avLst/>
                      </a:prstTxWarp>
                      <a:noAutofit/>
                    </a:bodyPr>
                    <a:lstStyle/>
                    <a:p>
                      <a:pPr algn="ctr">
                        <a:lnSpc>
                          <a:spcPct val="107000"/>
                        </a:lnSpc>
                        <a:spcAft>
                          <a:spcPts val="667"/>
                        </a:spcAft>
                      </a:pPr>
                      <a:r>
                        <a:rPr lang="en-US" sz="1500" b="1" dirty="0">
                          <a:ea typeface="Calibri" panose="020F0502020204030204" pitchFamily="34" charset="0"/>
                          <a:cs typeface="Times New Roman" panose="02020603050405020304" pitchFamily="18" charset="0"/>
                        </a:rPr>
                        <a:t>DRAM</a:t>
                      </a:r>
                    </a:p>
                  </p:txBody>
                </p:sp>
                <p:sp>
                  <p:nvSpPr>
                    <p:cNvPr id="35" name="Rectangle 34"/>
                    <p:cNvSpPr/>
                    <p:nvPr/>
                  </p:nvSpPr>
                  <p:spPr>
                    <a:xfrm>
                      <a:off x="152400" y="1950720"/>
                      <a:ext cx="3152775" cy="539750"/>
                    </a:xfrm>
                    <a:prstGeom prst="rect">
                      <a:avLst/>
                    </a:prstGeom>
                    <a:ln w="28575"/>
                  </p:spPr>
                  <p:style>
                    <a:lnRef idx="1">
                      <a:schemeClr val="accent6"/>
                    </a:lnRef>
                    <a:fillRef idx="2">
                      <a:schemeClr val="accent6"/>
                    </a:fillRef>
                    <a:effectRef idx="1">
                      <a:schemeClr val="accent6"/>
                    </a:effectRef>
                    <a:fontRef idx="minor">
                      <a:schemeClr val="dk1"/>
                    </a:fontRef>
                  </p:style>
                  <p:txBody>
                    <a:bodyPr rot="0" spcFirstLastPara="0" vert="horz" wrap="square" lIns="76200" tIns="38100" rIns="76200" bIns="38100" numCol="1" spcCol="0" rtlCol="0" fromWordArt="0" anchor="ctr" anchorCtr="0" forceAA="0" compatLnSpc="1">
                      <a:prstTxWarp prst="textNoShape">
                        <a:avLst/>
                      </a:prstTxWarp>
                      <a:noAutofit/>
                    </a:bodyPr>
                    <a:lstStyle/>
                    <a:p>
                      <a:pPr>
                        <a:lnSpc>
                          <a:spcPct val="107000"/>
                        </a:lnSpc>
                        <a:spcAft>
                          <a:spcPts val="667"/>
                        </a:spcAft>
                      </a:pPr>
                      <a:r>
                        <a:rPr lang="en-US" sz="1500" b="1" dirty="0">
                          <a:ea typeface="Calibri" panose="020F0502020204030204" pitchFamily="34" charset="0"/>
                          <a:cs typeface="Times New Roman" panose="02020603050405020304" pitchFamily="18" charset="0"/>
                        </a:rPr>
                        <a:t>Processor</a:t>
                      </a:r>
                      <a:r>
                        <a:rPr lang="en-US" sz="1083" dirty="0">
                          <a:ea typeface="Calibri" panose="020F0502020204030204" pitchFamily="34" charset="0"/>
                          <a:cs typeface="Times New Roman" panose="02020603050405020304" pitchFamily="18" charset="0"/>
                        </a:rPr>
                        <a:t> </a:t>
                      </a:r>
                      <a:endParaRPr lang="en-US" sz="917" dirty="0">
                        <a:ea typeface="Calibri" panose="020F0502020204030204" pitchFamily="34" charset="0"/>
                        <a:cs typeface="Times New Roman" panose="02020603050405020304" pitchFamily="18" charset="0"/>
                      </a:endParaRPr>
                    </a:p>
                  </p:txBody>
                </p:sp>
                <p:sp>
                  <p:nvSpPr>
                    <p:cNvPr id="36" name="Rectangle 35"/>
                    <p:cNvSpPr/>
                    <p:nvPr/>
                  </p:nvSpPr>
                  <p:spPr>
                    <a:xfrm>
                      <a:off x="1925410" y="1958662"/>
                      <a:ext cx="1378563" cy="414080"/>
                    </a:xfrm>
                    <a:prstGeom prst="rect">
                      <a:avLst/>
                    </a:prstGeom>
                    <a:ln w="28575"/>
                  </p:spPr>
                  <p:style>
                    <a:lnRef idx="1">
                      <a:schemeClr val="accent3"/>
                    </a:lnRef>
                    <a:fillRef idx="2">
                      <a:schemeClr val="accent3"/>
                    </a:fillRef>
                    <a:effectRef idx="1">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333" b="1" dirty="0">
                          <a:ea typeface="Calibri" panose="020F0502020204030204" pitchFamily="34" charset="0"/>
                          <a:cs typeface="Times New Roman" panose="02020603050405020304" pitchFamily="18" charset="0"/>
                        </a:rPr>
                        <a:t>H/W Performance Counters </a:t>
                      </a:r>
                      <a:endParaRPr lang="en-US" sz="1333" dirty="0">
                        <a:ea typeface="Calibri" panose="020F0502020204030204" pitchFamily="34" charset="0"/>
                        <a:cs typeface="Times New Roman" panose="02020603050405020304" pitchFamily="18" charset="0"/>
                      </a:endParaRPr>
                    </a:p>
                  </p:txBody>
                </p:sp>
                <p:grpSp>
                  <p:nvGrpSpPr>
                    <p:cNvPr id="37" name="Group 36"/>
                    <p:cNvGrpSpPr/>
                    <p:nvPr/>
                  </p:nvGrpSpPr>
                  <p:grpSpPr>
                    <a:xfrm>
                      <a:off x="0" y="0"/>
                      <a:ext cx="3396615" cy="2760345"/>
                      <a:chOff x="0" y="0"/>
                      <a:chExt cx="3397174" cy="2760726"/>
                    </a:xfrm>
                  </p:grpSpPr>
                  <p:sp>
                    <p:nvSpPr>
                      <p:cNvPr id="38" name="Rounded Rectangle 37"/>
                      <p:cNvSpPr/>
                      <p:nvPr/>
                    </p:nvSpPr>
                    <p:spPr>
                      <a:xfrm>
                        <a:off x="0" y="0"/>
                        <a:ext cx="3397174" cy="1457580"/>
                      </a:xfrm>
                      <a:prstGeom prst="roundRect">
                        <a:avLst/>
                      </a:prstGeom>
                      <a:ln w="57150">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76200" tIns="38100" rIns="76200" bIns="38100" numCol="1" spcCol="0" rtlCol="0" fromWordArt="0" anchor="ctr" anchorCtr="0" forceAA="0" compatLnSpc="1">
                        <a:prstTxWarp prst="textNoShape">
                          <a:avLst/>
                        </a:prstTxWarp>
                        <a:noAutofit/>
                      </a:bodyPr>
                      <a:lstStyle/>
                      <a:p>
                        <a:endParaRPr lang="en-US" sz="1500"/>
                      </a:p>
                    </p:txBody>
                  </p:sp>
                  <p:grpSp>
                    <p:nvGrpSpPr>
                      <p:cNvPr id="39" name="Group 38"/>
                      <p:cNvGrpSpPr/>
                      <p:nvPr/>
                    </p:nvGrpSpPr>
                    <p:grpSpPr>
                      <a:xfrm>
                        <a:off x="152400" y="60960"/>
                        <a:ext cx="3135630" cy="2699766"/>
                        <a:chOff x="22860" y="0"/>
                        <a:chExt cx="3135630" cy="2699766"/>
                      </a:xfrm>
                    </p:grpSpPr>
                    <p:cxnSp>
                      <p:nvCxnSpPr>
                        <p:cNvPr id="42" name="Straight Arrow Connector 41"/>
                        <p:cNvCxnSpPr/>
                        <p:nvPr/>
                      </p:nvCxnSpPr>
                      <p:spPr>
                        <a:xfrm flipH="1" flipV="1">
                          <a:off x="2096894" y="1142123"/>
                          <a:ext cx="4572" cy="743966"/>
                        </a:xfrm>
                        <a:prstGeom prst="straightConnector1">
                          <a:avLst/>
                        </a:prstGeom>
                        <a:ln>
                          <a:headEnd type="none"/>
                          <a:tailEnd type="arrow"/>
                        </a:ln>
                      </p:spPr>
                      <p:style>
                        <a:lnRef idx="3">
                          <a:schemeClr val="accent6"/>
                        </a:lnRef>
                        <a:fillRef idx="0">
                          <a:schemeClr val="accent6"/>
                        </a:fillRef>
                        <a:effectRef idx="2">
                          <a:schemeClr val="accent6"/>
                        </a:effectRef>
                        <a:fontRef idx="minor">
                          <a:schemeClr val="tx1"/>
                        </a:fontRef>
                      </p:style>
                    </p:cxnSp>
                    <p:cxnSp>
                      <p:nvCxnSpPr>
                        <p:cNvPr id="48" name="Straight Arrow Connector 47"/>
                        <p:cNvCxnSpPr/>
                        <p:nvPr/>
                      </p:nvCxnSpPr>
                      <p:spPr>
                        <a:xfrm flipH="1">
                          <a:off x="1722868" y="1150620"/>
                          <a:ext cx="13716" cy="1549146"/>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grpSp>
                      <p:nvGrpSpPr>
                        <p:cNvPr id="55" name="Group 54"/>
                        <p:cNvGrpSpPr/>
                        <p:nvPr/>
                      </p:nvGrpSpPr>
                      <p:grpSpPr>
                        <a:xfrm>
                          <a:off x="22860" y="0"/>
                          <a:ext cx="3135630" cy="1146810"/>
                          <a:chOff x="0" y="0"/>
                          <a:chExt cx="3135630" cy="1146810"/>
                        </a:xfrm>
                      </p:grpSpPr>
                      <p:sp>
                        <p:nvSpPr>
                          <p:cNvPr id="67" name="Rectangle 66"/>
                          <p:cNvSpPr/>
                          <p:nvPr/>
                        </p:nvSpPr>
                        <p:spPr>
                          <a:xfrm>
                            <a:off x="0" y="670560"/>
                            <a:ext cx="3135630" cy="476250"/>
                          </a:xfrm>
                          <a:prstGeom prst="rect">
                            <a:avLst/>
                          </a:prstGeom>
                          <a:ln w="28575"/>
                        </p:spPr>
                        <p:style>
                          <a:lnRef idx="1">
                            <a:schemeClr val="accent6"/>
                          </a:lnRef>
                          <a:fillRef idx="2">
                            <a:schemeClr val="accent6"/>
                          </a:fillRef>
                          <a:effectRef idx="1">
                            <a:schemeClr val="accent6"/>
                          </a:effectRef>
                          <a:fontRef idx="minor">
                            <a:schemeClr val="dk1"/>
                          </a:fontRef>
                        </p:style>
                        <p:txBody>
                          <a:bodyPr rot="0" spcFirstLastPara="0" vert="horz" wrap="square" lIns="76200" tIns="38100" rIns="76200" bIns="38100" numCol="1" spcCol="0" rtlCol="0" fromWordArt="0" anchor="ctr" anchorCtr="0" forceAA="0" compatLnSpc="1">
                            <a:prstTxWarp prst="textNoShape">
                              <a:avLst/>
                            </a:prstTxWarp>
                            <a:noAutofit/>
                          </a:bodyPr>
                          <a:lstStyle/>
                          <a:p>
                            <a:pPr>
                              <a:lnSpc>
                                <a:spcPct val="107000"/>
                              </a:lnSpc>
                              <a:spcAft>
                                <a:spcPts val="667"/>
                              </a:spcAft>
                            </a:pPr>
                            <a:r>
                              <a:rPr lang="en-US" sz="1500" b="1" dirty="0">
                                <a:ea typeface="Calibri" panose="020F0502020204030204" pitchFamily="34" charset="0"/>
                                <a:cs typeface="Times New Roman" panose="02020603050405020304" pitchFamily="18" charset="0"/>
                              </a:rPr>
                              <a:t>Linux</a:t>
                            </a:r>
                            <a:r>
                              <a:rPr lang="en-US" sz="1083" dirty="0">
                                <a:ea typeface="Calibri" panose="020F0502020204030204" pitchFamily="34" charset="0"/>
                                <a:cs typeface="Times New Roman" panose="02020603050405020304" pitchFamily="18" charset="0"/>
                              </a:rPr>
                              <a:t> </a:t>
                            </a:r>
                            <a:endParaRPr lang="en-US" sz="917" dirty="0">
                              <a:ea typeface="Calibri" panose="020F0502020204030204" pitchFamily="34" charset="0"/>
                              <a:cs typeface="Times New Roman" panose="02020603050405020304" pitchFamily="18" charset="0"/>
                            </a:endParaRPr>
                          </a:p>
                        </p:txBody>
                      </p:sp>
                      <p:sp>
                        <p:nvSpPr>
                          <p:cNvPr id="58" name="Rectangle 57"/>
                          <p:cNvSpPr/>
                          <p:nvPr/>
                        </p:nvSpPr>
                        <p:spPr>
                          <a:xfrm>
                            <a:off x="106680" y="0"/>
                            <a:ext cx="749935" cy="342900"/>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76200" tIns="38100" rIns="76200" bIns="38100" numCol="1" spcCol="0" rtlCol="0" fromWordArt="0" anchor="ctr" anchorCtr="0" forceAA="0" compatLnSpc="1">
                            <a:prstTxWarp prst="textNoShape">
                              <a:avLst/>
                            </a:prstTxWarp>
                            <a:noAutofit/>
                          </a:bodyPr>
                          <a:lstStyle/>
                          <a:p>
                            <a:pPr algn="ctr">
                              <a:lnSpc>
                                <a:spcPct val="107000"/>
                              </a:lnSpc>
                              <a:spcAft>
                                <a:spcPts val="667"/>
                              </a:spcAft>
                            </a:pPr>
                            <a:r>
                              <a:rPr lang="en-US" sz="1167" dirty="0">
                                <a:ea typeface="Calibri" panose="020F0502020204030204" pitchFamily="34" charset="0"/>
                                <a:cs typeface="Times New Roman" panose="02020603050405020304" pitchFamily="18" charset="0"/>
                              </a:rPr>
                              <a:t>Process 1</a:t>
                            </a:r>
                          </a:p>
                        </p:txBody>
                      </p:sp>
                      <p:sp>
                        <p:nvSpPr>
                          <p:cNvPr id="59" name="Rectangle 58"/>
                          <p:cNvSpPr/>
                          <p:nvPr/>
                        </p:nvSpPr>
                        <p:spPr>
                          <a:xfrm>
                            <a:off x="1203960" y="7620"/>
                            <a:ext cx="749935" cy="342900"/>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76200" tIns="38100" rIns="76200" bIns="38100" numCol="1" spcCol="0" rtlCol="0" fromWordArt="0" anchor="ctr" anchorCtr="0" forceAA="0" compatLnSpc="1">
                            <a:prstTxWarp prst="textNoShape">
                              <a:avLst/>
                            </a:prstTxWarp>
                            <a:noAutofit/>
                          </a:bodyPr>
                          <a:lstStyle/>
                          <a:p>
                            <a:pPr algn="ctr">
                              <a:lnSpc>
                                <a:spcPct val="107000"/>
                              </a:lnSpc>
                              <a:spcAft>
                                <a:spcPts val="667"/>
                              </a:spcAft>
                            </a:pPr>
                            <a:endParaRPr lang="en-US" sz="917" dirty="0">
                              <a:ea typeface="Calibri" panose="020F0502020204030204" pitchFamily="34" charset="0"/>
                              <a:cs typeface="Times New Roman" panose="02020603050405020304" pitchFamily="18" charset="0"/>
                            </a:endParaRPr>
                          </a:p>
                        </p:txBody>
                      </p:sp>
                      <p:sp>
                        <p:nvSpPr>
                          <p:cNvPr id="60" name="Rectangle 59"/>
                          <p:cNvSpPr/>
                          <p:nvPr/>
                        </p:nvSpPr>
                        <p:spPr>
                          <a:xfrm>
                            <a:off x="2331720" y="7620"/>
                            <a:ext cx="773430" cy="342900"/>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76200" tIns="38100" rIns="76200" bIns="38100" numCol="1" spcCol="0" rtlCol="0" fromWordArt="0" anchor="ctr" anchorCtr="0" forceAA="0" compatLnSpc="1">
                            <a:prstTxWarp prst="textNoShape">
                              <a:avLst/>
                            </a:prstTxWarp>
                            <a:noAutofit/>
                          </a:bodyPr>
                          <a:lstStyle/>
                          <a:p>
                            <a:pPr algn="ctr">
                              <a:lnSpc>
                                <a:spcPct val="107000"/>
                              </a:lnSpc>
                              <a:spcAft>
                                <a:spcPts val="667"/>
                              </a:spcAft>
                            </a:pPr>
                            <a:r>
                              <a:rPr lang="en-US" sz="1167" dirty="0">
                                <a:ea typeface="Calibri" panose="020F0502020204030204" pitchFamily="34" charset="0"/>
                                <a:cs typeface="Times New Roman" panose="02020603050405020304" pitchFamily="18" charset="0"/>
                              </a:rPr>
                              <a:t>Process n</a:t>
                            </a:r>
                          </a:p>
                        </p:txBody>
                      </p:sp>
                      <p:cxnSp>
                        <p:nvCxnSpPr>
                          <p:cNvPr id="62" name="Straight Arrow Connector 61"/>
                          <p:cNvCxnSpPr/>
                          <p:nvPr/>
                        </p:nvCxnSpPr>
                        <p:spPr>
                          <a:xfrm flipH="1">
                            <a:off x="1584960" y="350520"/>
                            <a:ext cx="0" cy="33972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64" name="Straight Arrow Connector 63"/>
                          <p:cNvCxnSpPr/>
                          <p:nvPr/>
                        </p:nvCxnSpPr>
                        <p:spPr>
                          <a:xfrm flipH="1">
                            <a:off x="2720340" y="350520"/>
                            <a:ext cx="0" cy="33996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grpSp>
              </p:grpSp>
              <p:sp>
                <p:nvSpPr>
                  <p:cNvPr id="32" name="Rectangle 31"/>
                  <p:cNvSpPr/>
                  <p:nvPr/>
                </p:nvSpPr>
                <p:spPr>
                  <a:xfrm rot="16200000">
                    <a:off x="1208476" y="1762352"/>
                    <a:ext cx="1041329" cy="165030"/>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167" b="1" dirty="0">
                        <a:ea typeface="Calibri" panose="020F0502020204030204" pitchFamily="34" charset="0"/>
                        <a:cs typeface="Times New Roman" panose="02020603050405020304" pitchFamily="18" charset="0"/>
                      </a:rPr>
                      <a:t>Selective Refresh</a:t>
                    </a:r>
                  </a:p>
                </p:txBody>
              </p:sp>
            </p:grpSp>
            <p:sp>
              <p:nvSpPr>
                <p:cNvPr id="29" name="Rectangle 28"/>
                <p:cNvSpPr/>
                <p:nvPr/>
              </p:nvSpPr>
              <p:spPr>
                <a:xfrm rot="16200000">
                  <a:off x="2101634" y="1512697"/>
                  <a:ext cx="585215" cy="260350"/>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75000"/>
                    </a:lnSpc>
                    <a:spcAft>
                      <a:spcPts val="667"/>
                    </a:spcAft>
                  </a:pPr>
                  <a:r>
                    <a:rPr lang="en-US" sz="1167" b="1" dirty="0">
                      <a:ea typeface="Calibri" panose="020F0502020204030204" pitchFamily="34" charset="0"/>
                      <a:cs typeface="Times New Roman" panose="02020603050405020304" pitchFamily="18" charset="0"/>
                    </a:rPr>
                    <a:t>Linear      Address</a:t>
                  </a:r>
                </a:p>
              </p:txBody>
            </p:sp>
          </p:grpSp>
          <p:sp>
            <p:nvSpPr>
              <p:cNvPr id="27" name="Rectangle 26"/>
              <p:cNvSpPr/>
              <p:nvPr/>
            </p:nvSpPr>
            <p:spPr>
              <a:xfrm rot="16200000">
                <a:off x="2893264" y="1494604"/>
                <a:ext cx="483870" cy="278130"/>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80000"/>
                  </a:lnSpc>
                </a:pPr>
                <a:r>
                  <a:rPr lang="en-US" sz="1167" b="1" dirty="0">
                    <a:ea typeface="Calibri" panose="020F0502020204030204" pitchFamily="34" charset="0"/>
                    <a:cs typeface="Times New Roman" panose="02020603050405020304" pitchFamily="18" charset="0"/>
                  </a:rPr>
                  <a:t>L3 Miss    Count</a:t>
                </a:r>
              </a:p>
            </p:txBody>
          </p:sp>
        </p:grpSp>
        <p:sp>
          <p:nvSpPr>
            <p:cNvPr id="25" name="Rectangle 24"/>
            <p:cNvSpPr/>
            <p:nvPr/>
          </p:nvSpPr>
          <p:spPr>
            <a:xfrm>
              <a:off x="426920" y="1256405"/>
              <a:ext cx="919843" cy="174171"/>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75000"/>
                </a:lnSpc>
              </a:pPr>
              <a:r>
                <a:rPr lang="en-US" sz="1000" b="1">
                  <a:ea typeface="Calibri" panose="020F0502020204030204" pitchFamily="34" charset="0"/>
                  <a:cs typeface="Times New Roman" panose="02020603050405020304" pitchFamily="18" charset="0"/>
                </a:rPr>
                <a:t>Software </a:t>
              </a:r>
              <a:endParaRPr lang="en-US" sz="917">
                <a:ea typeface="Calibri" panose="020F0502020204030204" pitchFamily="34" charset="0"/>
                <a:cs typeface="Times New Roman" panose="02020603050405020304" pitchFamily="18" charset="0"/>
              </a:endParaRPr>
            </a:p>
          </p:txBody>
        </p:sp>
        <p:sp>
          <p:nvSpPr>
            <p:cNvPr id="26" name="Rectangle 25"/>
            <p:cNvSpPr/>
            <p:nvPr/>
          </p:nvSpPr>
          <p:spPr>
            <a:xfrm>
              <a:off x="411557" y="3073103"/>
              <a:ext cx="919843" cy="174171"/>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75000"/>
                </a:lnSpc>
              </a:pPr>
              <a:r>
                <a:rPr lang="en-US" sz="1000" b="1">
                  <a:ea typeface="Calibri" panose="020F0502020204030204" pitchFamily="34" charset="0"/>
                  <a:cs typeface="Times New Roman" panose="02020603050405020304" pitchFamily="18" charset="0"/>
                </a:rPr>
                <a:t>Hardware </a:t>
              </a:r>
              <a:endParaRPr lang="en-US" sz="917">
                <a:ea typeface="Calibri" panose="020F0502020204030204" pitchFamily="34" charset="0"/>
                <a:cs typeface="Times New Roman" panose="02020603050405020304" pitchFamily="18" charset="0"/>
              </a:endParaRPr>
            </a:p>
          </p:txBody>
        </p:sp>
      </p:grpSp>
      <p:sp>
        <p:nvSpPr>
          <p:cNvPr id="6" name="TextBox 5"/>
          <p:cNvSpPr txBox="1"/>
          <p:nvPr/>
        </p:nvSpPr>
        <p:spPr>
          <a:xfrm>
            <a:off x="4826000" y="1651000"/>
            <a:ext cx="3619500" cy="4222181"/>
          </a:xfrm>
          <a:prstGeom prst="rect">
            <a:avLst/>
          </a:prstGeom>
          <a:noFill/>
        </p:spPr>
        <p:txBody>
          <a:bodyPr wrap="square" rtlCol="0">
            <a:spAutoFit/>
          </a:bodyPr>
          <a:lstStyle/>
          <a:p>
            <a:pPr marL="285739" indent="-285739">
              <a:buFont typeface="Arial" pitchFamily="34" charset="0"/>
              <a:buChar char="•"/>
            </a:pPr>
            <a:r>
              <a:rPr lang="en-US" sz="1667" dirty="0">
                <a:latin typeface="Century Schoolbook" pitchFamily="18" charset="0"/>
              </a:rPr>
              <a:t>ANVIL resides in the Kernel to allow: </a:t>
            </a:r>
          </a:p>
          <a:p>
            <a:pPr marL="666723" lvl="1" indent="-285739">
              <a:buFont typeface="Wingdings" pitchFamily="2" charset="2"/>
              <a:buChar char="v"/>
            </a:pPr>
            <a:r>
              <a:rPr lang="en-US" sz="1667" dirty="0">
                <a:solidFill>
                  <a:schemeClr val="tx2"/>
                </a:solidFill>
                <a:latin typeface="Century Schoolbook" pitchFamily="18" charset="0"/>
              </a:rPr>
              <a:t>Unfettered access to performance counters</a:t>
            </a:r>
          </a:p>
          <a:p>
            <a:pPr lvl="1"/>
            <a:endParaRPr lang="en-US" sz="1667" dirty="0">
              <a:solidFill>
                <a:schemeClr val="tx2"/>
              </a:solidFill>
              <a:latin typeface="Century Schoolbook" pitchFamily="18" charset="0"/>
            </a:endParaRPr>
          </a:p>
          <a:p>
            <a:pPr marL="666723" lvl="1" indent="-285739">
              <a:buFont typeface="Wingdings" pitchFamily="2" charset="2"/>
              <a:buChar char="v"/>
            </a:pPr>
            <a:r>
              <a:rPr lang="en-US" sz="1667" dirty="0">
                <a:solidFill>
                  <a:schemeClr val="tx2"/>
                </a:solidFill>
                <a:latin typeface="Century Schoolbook" pitchFamily="18" charset="0"/>
              </a:rPr>
              <a:t>Access to all DRAM</a:t>
            </a:r>
          </a:p>
          <a:p>
            <a:pPr lvl="1"/>
            <a:endParaRPr lang="en-US" sz="1667" dirty="0">
              <a:solidFill>
                <a:schemeClr val="tx2"/>
              </a:solidFill>
              <a:latin typeface="Century Schoolbook" pitchFamily="18" charset="0"/>
            </a:endParaRPr>
          </a:p>
          <a:p>
            <a:pPr marL="238115" indent="-238115">
              <a:buFont typeface="Wingdings" pitchFamily="2" charset="2"/>
              <a:buChar char="v"/>
            </a:pPr>
            <a:r>
              <a:rPr lang="en-US" sz="1500" dirty="0">
                <a:latin typeface="Century Schoolbook" pitchFamily="18" charset="0"/>
              </a:rPr>
              <a:t>Performance counters available on Intel Sandy Bridge and later microarchitectures </a:t>
            </a:r>
          </a:p>
          <a:p>
            <a:pPr marL="238115" indent="-238115">
              <a:buFont typeface="Wingdings" pitchFamily="2" charset="2"/>
              <a:buChar char="v"/>
            </a:pPr>
            <a:endParaRPr lang="en-US" sz="1500" dirty="0">
              <a:latin typeface="Century Schoolbook" pitchFamily="18" charset="0"/>
            </a:endParaRPr>
          </a:p>
          <a:p>
            <a:pPr marL="238115" indent="-238115">
              <a:buFont typeface="Wingdings" pitchFamily="2" charset="2"/>
              <a:buChar char="v"/>
            </a:pPr>
            <a:r>
              <a:rPr lang="en-US" sz="1500" dirty="0">
                <a:latin typeface="Century Schoolbook" pitchFamily="18" charset="0"/>
              </a:rPr>
              <a:t>Similar capabilities on AMD processors</a:t>
            </a:r>
          </a:p>
          <a:p>
            <a:pPr lvl="1"/>
            <a:endParaRPr lang="en-US" sz="1667" dirty="0">
              <a:solidFill>
                <a:schemeClr val="tx2"/>
              </a:solidFill>
              <a:latin typeface="Century Schoolbook" pitchFamily="18" charset="0"/>
            </a:endParaRPr>
          </a:p>
          <a:p>
            <a:endParaRPr lang="en-US" sz="1500" dirty="0"/>
          </a:p>
          <a:p>
            <a:endParaRPr lang="en-US" sz="1500" dirty="0"/>
          </a:p>
          <a:p>
            <a:endParaRPr lang="en-US" sz="1500" dirty="0"/>
          </a:p>
        </p:txBody>
      </p:sp>
      <p:pic>
        <p:nvPicPr>
          <p:cNvPr id="43" name="Picture 2" descr="Devil Secur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5983" y="1689051"/>
            <a:ext cx="352018" cy="352018"/>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p:nvSpPr>
        <p:spPr>
          <a:xfrm>
            <a:off x="2461095" y="2518512"/>
            <a:ext cx="2138506" cy="467293"/>
          </a:xfrm>
          <a:prstGeom prst="rect">
            <a:avLst/>
          </a:prstGeom>
          <a:ln w="28575"/>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667" dirty="0"/>
              <a:t>ANVIL</a:t>
            </a:r>
          </a:p>
        </p:txBody>
      </p:sp>
      <p:cxnSp>
        <p:nvCxnSpPr>
          <p:cNvPr id="46" name="Straight Arrow Connector 45"/>
          <p:cNvCxnSpPr/>
          <p:nvPr/>
        </p:nvCxnSpPr>
        <p:spPr>
          <a:xfrm flipH="1" flipV="1">
            <a:off x="4207883" y="2998006"/>
            <a:ext cx="5083" cy="863978"/>
          </a:xfrm>
          <a:prstGeom prst="straightConnector1">
            <a:avLst/>
          </a:prstGeom>
          <a:ln>
            <a:headEnd type="none"/>
            <a:tailEnd type="arrow"/>
          </a:ln>
        </p:spPr>
        <p:style>
          <a:lnRef idx="3">
            <a:schemeClr val="accent6"/>
          </a:lnRef>
          <a:fillRef idx="0">
            <a:schemeClr val="accent6"/>
          </a:fillRef>
          <a:effectRef idx="2">
            <a:schemeClr val="accent6"/>
          </a:effectRef>
          <a:fontRef idx="minor">
            <a:schemeClr val="tx1"/>
          </a:fontRef>
        </p:style>
      </p:cxnSp>
      <p:cxnSp>
        <p:nvCxnSpPr>
          <p:cNvPr id="47" name="Straight Arrow Connector 46"/>
          <p:cNvCxnSpPr/>
          <p:nvPr/>
        </p:nvCxnSpPr>
        <p:spPr>
          <a:xfrm flipH="1">
            <a:off x="1620990" y="2053588"/>
            <a:ext cx="0" cy="39452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5" name="Slide Number Placeholder 4">
            <a:extLst>
              <a:ext uri="{FF2B5EF4-FFF2-40B4-BE49-F238E27FC236}">
                <a16:creationId xmlns:a16="http://schemas.microsoft.com/office/drawing/2014/main" id="{7BC8E9B3-6D58-DA49-8CBD-172D4AF4C1F3}"/>
              </a:ext>
            </a:extLst>
          </p:cNvPr>
          <p:cNvSpPr>
            <a:spLocks noGrp="1"/>
          </p:cNvSpPr>
          <p:nvPr>
            <p:ph type="sldNum" sz="quarter" idx="12"/>
          </p:nvPr>
        </p:nvSpPr>
        <p:spPr/>
        <p:txBody>
          <a:bodyPr/>
          <a:lstStyle/>
          <a:p>
            <a:fld id="{5E6A3C3A-A029-4573-BC04-5DA27903A743}" type="slidenum">
              <a:rPr lang="en-US" smtClean="0"/>
              <a:t>128</a:t>
            </a:fld>
            <a:endParaRPr lang="en-US"/>
          </a:p>
        </p:txBody>
      </p:sp>
    </p:spTree>
    <p:extLst>
      <p:ext uri="{BB962C8B-B14F-4D97-AF65-F5344CB8AC3E}">
        <p14:creationId xmlns:p14="http://schemas.microsoft.com/office/powerpoint/2010/main" val="317630000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p:cNvGrpSpPr/>
          <p:nvPr/>
        </p:nvGrpSpPr>
        <p:grpSpPr>
          <a:xfrm>
            <a:off x="1850572" y="1345162"/>
            <a:ext cx="6467706" cy="1515755"/>
            <a:chOff x="1306286" y="1614194"/>
            <a:chExt cx="7761247" cy="1818906"/>
          </a:xfrm>
        </p:grpSpPr>
        <p:cxnSp>
          <p:nvCxnSpPr>
            <p:cNvPr id="74" name="Straight Arrow Connector 73"/>
            <p:cNvCxnSpPr/>
            <p:nvPr/>
          </p:nvCxnSpPr>
          <p:spPr>
            <a:xfrm>
              <a:off x="3305919" y="2675201"/>
              <a:ext cx="68393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306286" y="1614194"/>
              <a:ext cx="2083980" cy="473081"/>
            </a:xfrm>
            <a:prstGeom prst="rect">
              <a:avLst/>
            </a:prstGeom>
            <a:ln w="38100"/>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en-US" sz="1167" b="1" dirty="0"/>
                <a:t>Monitor LLC Miss Rate </a:t>
              </a:r>
            </a:p>
          </p:txBody>
        </p:sp>
        <p:sp>
          <p:nvSpPr>
            <p:cNvPr id="15" name="Flowchart: Decision 14"/>
            <p:cNvSpPr/>
            <p:nvPr/>
          </p:nvSpPr>
          <p:spPr>
            <a:xfrm>
              <a:off x="1406650" y="2268805"/>
              <a:ext cx="1876924" cy="812793"/>
            </a:xfrm>
            <a:prstGeom prst="flowChartDecision">
              <a:avLst/>
            </a:prstGeom>
            <a:ln w="38100"/>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en-US" sz="1167" b="1" dirty="0">
                  <a:latin typeface="+mj-lt"/>
                </a:rPr>
                <a:t>High Miss Rate? </a:t>
              </a:r>
            </a:p>
          </p:txBody>
        </p:sp>
        <p:cxnSp>
          <p:nvCxnSpPr>
            <p:cNvPr id="17" name="Straight Arrow Connector 16"/>
            <p:cNvCxnSpPr>
              <a:stCxn id="11" idx="2"/>
              <a:endCxn id="15" idx="0"/>
            </p:cNvCxnSpPr>
            <p:nvPr/>
          </p:nvCxnSpPr>
          <p:spPr>
            <a:xfrm flipH="1">
              <a:off x="2345112" y="2087275"/>
              <a:ext cx="3164" cy="1815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0" name="Elbow Connector 69"/>
            <p:cNvCxnSpPr/>
            <p:nvPr/>
          </p:nvCxnSpPr>
          <p:spPr>
            <a:xfrm rot="16200000" flipV="1">
              <a:off x="3278548" y="1967054"/>
              <a:ext cx="824464" cy="591829"/>
            </a:xfrm>
            <a:prstGeom prst="bentConnector3">
              <a:avLst>
                <a:gd name="adj1" fmla="val 99796"/>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1" name="Rectangle 80"/>
            <p:cNvSpPr/>
            <p:nvPr/>
          </p:nvSpPr>
          <p:spPr>
            <a:xfrm>
              <a:off x="3481428" y="2630379"/>
              <a:ext cx="291980" cy="71323"/>
            </a:xfrm>
            <a:prstGeom prst="rect">
              <a:avLst/>
            </a:prstGeom>
            <a:solidFill>
              <a:schemeClr val="bg1"/>
            </a:solidFill>
            <a:ln w="38100">
              <a:solidFill>
                <a:schemeClr val="bg1"/>
              </a:solidFill>
            </a:ln>
          </p:spPr>
          <p:style>
            <a:lnRef idx="2">
              <a:schemeClr val="accent4"/>
            </a:lnRef>
            <a:fillRef idx="1">
              <a:schemeClr val="lt1"/>
            </a:fillRef>
            <a:effectRef idx="0">
              <a:schemeClr val="accent4"/>
            </a:effectRef>
            <a:fontRef idx="minor">
              <a:schemeClr val="dk1"/>
            </a:fontRef>
          </p:style>
          <p:txBody>
            <a:bodyPr lIns="0" tIns="0" rIns="0" bIns="0" rtlCol="0" anchor="ctr"/>
            <a:lstStyle/>
            <a:p>
              <a:pPr algn="ctr"/>
              <a:r>
                <a:rPr lang="en-US" sz="1167" b="1" dirty="0"/>
                <a:t>No</a:t>
              </a:r>
            </a:p>
          </p:txBody>
        </p:sp>
        <p:sp>
          <p:nvSpPr>
            <p:cNvPr id="50" name="TextBox 49"/>
            <p:cNvSpPr txBox="1"/>
            <p:nvPr/>
          </p:nvSpPr>
          <p:spPr>
            <a:xfrm>
              <a:off x="4238514" y="1875597"/>
              <a:ext cx="4829019" cy="1557503"/>
            </a:xfrm>
            <a:prstGeom prst="rect">
              <a:avLst/>
            </a:prstGeom>
            <a:noFill/>
          </p:spPr>
          <p:txBody>
            <a:bodyPr wrap="square" rtlCol="0">
              <a:spAutoFit/>
            </a:bodyPr>
            <a:lstStyle/>
            <a:p>
              <a:pPr marL="238115" indent="-238115">
                <a:buFont typeface="Arial" pitchFamily="34" charset="0"/>
                <a:buChar char="•"/>
              </a:pPr>
              <a:endParaRPr lang="en-US" sz="1667" dirty="0">
                <a:latin typeface="Century Schoolbook" pitchFamily="18" charset="0"/>
              </a:endParaRPr>
            </a:p>
            <a:p>
              <a:pPr marL="238115" indent="-238115">
                <a:buFont typeface="Arial" pitchFamily="34" charset="0"/>
                <a:buChar char="•"/>
              </a:pPr>
              <a:r>
                <a:rPr lang="en-US" sz="1667" b="1" dirty="0">
                  <a:latin typeface="Century Schoolbook" pitchFamily="18" charset="0"/>
                </a:rPr>
                <a:t>Phase 1</a:t>
              </a:r>
              <a:r>
                <a:rPr lang="en-US" sz="1667" dirty="0">
                  <a:latin typeface="Century Schoolbook" pitchFamily="18" charset="0"/>
                </a:rPr>
                <a:t>: Monitor LLC Miss Rate </a:t>
              </a:r>
            </a:p>
            <a:p>
              <a:pPr marL="666723" lvl="1" indent="-285739">
                <a:buFont typeface="Wingdings" pitchFamily="2" charset="2"/>
                <a:buChar char="v"/>
              </a:pPr>
              <a:r>
                <a:rPr lang="en-US" sz="1500" dirty="0">
                  <a:solidFill>
                    <a:schemeClr val="tx2"/>
                  </a:solidFill>
                  <a:latin typeface="Century Schoolbook" pitchFamily="18" charset="0"/>
                </a:rPr>
                <a:t>Is miss rate high enough ?</a:t>
              </a:r>
            </a:p>
            <a:p>
              <a:pPr marL="666723" lvl="1" indent="-285739">
                <a:buFont typeface="Wingdings" pitchFamily="2" charset="2"/>
                <a:buChar char="v"/>
              </a:pPr>
              <a:r>
                <a:rPr lang="en-US" sz="1500" b="1" dirty="0">
                  <a:solidFill>
                    <a:schemeClr val="tx2"/>
                  </a:solidFill>
                  <a:latin typeface="Century Schoolbook" pitchFamily="18" charset="0"/>
                </a:rPr>
                <a:t>Solution</a:t>
              </a:r>
              <a:r>
                <a:rPr lang="en-US" sz="1500" dirty="0">
                  <a:solidFill>
                    <a:schemeClr val="tx2"/>
                  </a:solidFill>
                  <a:latin typeface="Century Schoolbook" pitchFamily="18" charset="0"/>
                </a:rPr>
                <a:t>: Monitor LLC miss count</a:t>
              </a:r>
              <a:endParaRPr lang="en-US" sz="1500" dirty="0"/>
            </a:p>
            <a:p>
              <a:endParaRPr lang="en-US" sz="1500" dirty="0"/>
            </a:p>
          </p:txBody>
        </p:sp>
      </p:grpSp>
      <p:grpSp>
        <p:nvGrpSpPr>
          <p:cNvPr id="119" name="Group 118"/>
          <p:cNvGrpSpPr/>
          <p:nvPr/>
        </p:nvGrpSpPr>
        <p:grpSpPr>
          <a:xfrm>
            <a:off x="1850572" y="3934240"/>
            <a:ext cx="6482576" cy="1664769"/>
            <a:chOff x="1306286" y="4721087"/>
            <a:chExt cx="7779091" cy="1997723"/>
          </a:xfrm>
        </p:grpSpPr>
        <p:grpSp>
          <p:nvGrpSpPr>
            <p:cNvPr id="118" name="Group 117"/>
            <p:cNvGrpSpPr/>
            <p:nvPr/>
          </p:nvGrpSpPr>
          <p:grpSpPr>
            <a:xfrm>
              <a:off x="1306286" y="5212933"/>
              <a:ext cx="2083979" cy="1505877"/>
              <a:chOff x="1306286" y="5212933"/>
              <a:chExt cx="2083979" cy="1505877"/>
            </a:xfrm>
          </p:grpSpPr>
          <p:cxnSp>
            <p:nvCxnSpPr>
              <p:cNvPr id="68" name="Straight Arrow Connector 67"/>
              <p:cNvCxnSpPr>
                <a:stCxn id="51" idx="2"/>
                <a:endCxn id="66" idx="0"/>
              </p:cNvCxnSpPr>
              <p:nvPr/>
            </p:nvCxnSpPr>
            <p:spPr>
              <a:xfrm>
                <a:off x="2348276" y="5915805"/>
                <a:ext cx="0" cy="1848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1306287" y="5382228"/>
                <a:ext cx="2083978" cy="533577"/>
              </a:xfrm>
              <a:prstGeom prst="rect">
                <a:avLst/>
              </a:prstGeom>
              <a:ln w="38100"/>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en-US" sz="1167" b="1" dirty="0"/>
                  <a:t>Determine Potential Victim DRAM Rows </a:t>
                </a:r>
              </a:p>
            </p:txBody>
          </p:sp>
          <p:cxnSp>
            <p:nvCxnSpPr>
              <p:cNvPr id="61" name="Straight Arrow Connector 60"/>
              <p:cNvCxnSpPr>
                <a:stCxn id="47" idx="2"/>
                <a:endCxn id="51" idx="0"/>
              </p:cNvCxnSpPr>
              <p:nvPr/>
            </p:nvCxnSpPr>
            <p:spPr>
              <a:xfrm>
                <a:off x="2348276" y="5212933"/>
                <a:ext cx="0" cy="1692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1306286" y="6100687"/>
                <a:ext cx="2083979" cy="618123"/>
              </a:xfrm>
              <a:prstGeom prst="rect">
                <a:avLst/>
              </a:prstGeom>
              <a:ln w="38100"/>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en-US" sz="1167" b="1" dirty="0"/>
                  <a:t>Selectively Refresh Potential Victim DRAM Rows </a:t>
                </a:r>
              </a:p>
            </p:txBody>
          </p:sp>
        </p:grpSp>
        <p:sp>
          <p:nvSpPr>
            <p:cNvPr id="82" name="Rectangle 81"/>
            <p:cNvSpPr/>
            <p:nvPr/>
          </p:nvSpPr>
          <p:spPr>
            <a:xfrm>
              <a:off x="2221153" y="5266389"/>
              <a:ext cx="247917" cy="62382"/>
            </a:xfrm>
            <a:prstGeom prst="rect">
              <a:avLst/>
            </a:prstGeom>
            <a:solidFill>
              <a:schemeClr val="bg1"/>
            </a:solidFill>
            <a:ln w="38100">
              <a:solidFill>
                <a:schemeClr val="bg1"/>
              </a:solidFill>
            </a:ln>
          </p:spPr>
          <p:style>
            <a:lnRef idx="2">
              <a:schemeClr val="accent4"/>
            </a:lnRef>
            <a:fillRef idx="1">
              <a:schemeClr val="lt1"/>
            </a:fillRef>
            <a:effectRef idx="0">
              <a:schemeClr val="accent4"/>
            </a:effectRef>
            <a:fontRef idx="minor">
              <a:schemeClr val="dk1"/>
            </a:fontRef>
          </p:style>
          <p:txBody>
            <a:bodyPr lIns="0" tIns="0" rIns="0" bIns="0" rtlCol="0" anchor="ctr"/>
            <a:lstStyle/>
            <a:p>
              <a:pPr algn="ctr"/>
              <a:r>
                <a:rPr lang="en-US" sz="1167" b="1" dirty="0"/>
                <a:t>Yes</a:t>
              </a:r>
            </a:p>
          </p:txBody>
        </p:sp>
        <p:sp>
          <p:nvSpPr>
            <p:cNvPr id="109" name="TextBox 108"/>
            <p:cNvSpPr txBox="1"/>
            <p:nvPr/>
          </p:nvSpPr>
          <p:spPr>
            <a:xfrm>
              <a:off x="4190497" y="4721087"/>
              <a:ext cx="4894880" cy="1834503"/>
            </a:xfrm>
            <a:prstGeom prst="rect">
              <a:avLst/>
            </a:prstGeom>
            <a:noFill/>
          </p:spPr>
          <p:txBody>
            <a:bodyPr wrap="square" rtlCol="0">
              <a:spAutoFit/>
            </a:bodyPr>
            <a:lstStyle/>
            <a:p>
              <a:pPr marL="238115" indent="-238115">
                <a:buFont typeface="Arial" pitchFamily="34" charset="0"/>
                <a:buChar char="•"/>
              </a:pPr>
              <a:endParaRPr lang="en-US" sz="1667" dirty="0">
                <a:latin typeface="Century Schoolbook" pitchFamily="18" charset="0"/>
              </a:endParaRPr>
            </a:p>
            <a:p>
              <a:pPr marL="238115" indent="-238115">
                <a:buFont typeface="Arial" pitchFamily="34" charset="0"/>
                <a:buChar char="•"/>
              </a:pPr>
              <a:r>
                <a:rPr lang="en-US" sz="1667" b="1" dirty="0">
                  <a:latin typeface="Century Schoolbook" pitchFamily="18" charset="0"/>
                </a:rPr>
                <a:t>Phase 3</a:t>
              </a:r>
              <a:r>
                <a:rPr lang="en-US" sz="1667" dirty="0">
                  <a:latin typeface="Century Schoolbook" pitchFamily="18" charset="0"/>
                </a:rPr>
                <a:t>: Remedy </a:t>
              </a:r>
            </a:p>
            <a:p>
              <a:pPr marL="619100" lvl="1" indent="-238115">
                <a:buFont typeface="Wingdings" pitchFamily="2" charset="2"/>
                <a:buChar char="v"/>
              </a:pPr>
              <a:r>
                <a:rPr lang="en-US" sz="1500" dirty="0">
                  <a:solidFill>
                    <a:schemeClr val="tx2"/>
                  </a:solidFill>
                  <a:latin typeface="Century Schoolbook" pitchFamily="18" charset="0"/>
                </a:rPr>
                <a:t>How to protect potential victim rows?</a:t>
              </a:r>
            </a:p>
            <a:p>
              <a:pPr marL="619100" lvl="1" indent="-238115">
                <a:buFont typeface="Wingdings" pitchFamily="2" charset="2"/>
                <a:buChar char="v"/>
              </a:pPr>
              <a:r>
                <a:rPr lang="en-US" sz="1500" b="1" dirty="0">
                  <a:solidFill>
                    <a:schemeClr val="tx2"/>
                  </a:solidFill>
                  <a:latin typeface="Century Schoolbook" pitchFamily="18" charset="0"/>
                </a:rPr>
                <a:t>Solution</a:t>
              </a:r>
              <a:r>
                <a:rPr lang="en-US" sz="1500" dirty="0">
                  <a:solidFill>
                    <a:schemeClr val="tx2"/>
                  </a:solidFill>
                  <a:latin typeface="Century Schoolbook" pitchFamily="18" charset="0"/>
                </a:rPr>
                <a:t>: Selectively refresh rows</a:t>
              </a:r>
            </a:p>
            <a:p>
              <a:endParaRPr lang="en-US" sz="1500" dirty="0"/>
            </a:p>
          </p:txBody>
        </p:sp>
      </p:grpSp>
      <p:grpSp>
        <p:nvGrpSpPr>
          <p:cNvPr id="120" name="Group 119"/>
          <p:cNvGrpSpPr/>
          <p:nvPr/>
        </p:nvGrpSpPr>
        <p:grpSpPr>
          <a:xfrm>
            <a:off x="1850572" y="2230101"/>
            <a:ext cx="6510652" cy="2114010"/>
            <a:chOff x="1306286" y="2676121"/>
            <a:chExt cx="7812782" cy="2536812"/>
          </a:xfrm>
        </p:grpSpPr>
        <p:grpSp>
          <p:nvGrpSpPr>
            <p:cNvPr id="117" name="Group 116"/>
            <p:cNvGrpSpPr/>
            <p:nvPr/>
          </p:nvGrpSpPr>
          <p:grpSpPr>
            <a:xfrm>
              <a:off x="1306286" y="2676121"/>
              <a:ext cx="7812782" cy="2536812"/>
              <a:chOff x="1306286" y="2676121"/>
              <a:chExt cx="7812782" cy="2536812"/>
            </a:xfrm>
          </p:grpSpPr>
          <p:cxnSp>
            <p:nvCxnSpPr>
              <p:cNvPr id="76" name="Straight Arrow Connector 75"/>
              <p:cNvCxnSpPr>
                <a:stCxn id="47" idx="3"/>
              </p:cNvCxnSpPr>
              <p:nvPr/>
            </p:nvCxnSpPr>
            <p:spPr>
              <a:xfrm flipV="1">
                <a:off x="3286738" y="4859487"/>
                <a:ext cx="699956" cy="24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116" name="Group 115"/>
              <p:cNvGrpSpPr/>
              <p:nvPr/>
            </p:nvGrpSpPr>
            <p:grpSpPr>
              <a:xfrm>
                <a:off x="1306286" y="3081598"/>
                <a:ext cx="2083979" cy="649922"/>
                <a:chOff x="1306286" y="3081598"/>
                <a:chExt cx="2083979" cy="649922"/>
              </a:xfrm>
            </p:grpSpPr>
            <p:cxnSp>
              <p:nvCxnSpPr>
                <p:cNvPr id="43" name="Straight Arrow Connector 42"/>
                <p:cNvCxnSpPr>
                  <a:stCxn id="15" idx="2"/>
                  <a:endCxn id="41" idx="0"/>
                </p:cNvCxnSpPr>
                <p:nvPr/>
              </p:nvCxnSpPr>
              <p:spPr>
                <a:xfrm>
                  <a:off x="2345112" y="3081598"/>
                  <a:ext cx="3164" cy="1768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1306286" y="3258439"/>
                  <a:ext cx="2083979" cy="473081"/>
                </a:xfrm>
                <a:prstGeom prst="rect">
                  <a:avLst/>
                </a:prstGeom>
                <a:ln w="38100"/>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en-US" sz="1167" b="1" dirty="0"/>
                    <a:t>Sample LLC Miss Addresses </a:t>
                  </a:r>
                </a:p>
              </p:txBody>
            </p:sp>
          </p:grpSp>
          <p:sp>
            <p:nvSpPr>
              <p:cNvPr id="44" name="Rectangle 43"/>
              <p:cNvSpPr/>
              <p:nvPr/>
            </p:nvSpPr>
            <p:spPr>
              <a:xfrm>
                <a:off x="1306286" y="3868507"/>
                <a:ext cx="2083979" cy="473081"/>
              </a:xfrm>
              <a:prstGeom prst="rect">
                <a:avLst/>
              </a:prstGeom>
              <a:ln w="38100"/>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en-US" sz="1167" b="1" dirty="0"/>
                  <a:t>Determine DRAM Rows of Samples </a:t>
                </a:r>
              </a:p>
            </p:txBody>
          </p:sp>
          <p:cxnSp>
            <p:nvCxnSpPr>
              <p:cNvPr id="45" name="Straight Arrow Connector 44"/>
              <p:cNvCxnSpPr/>
              <p:nvPr/>
            </p:nvCxnSpPr>
            <p:spPr>
              <a:xfrm>
                <a:off x="2337489" y="3721472"/>
                <a:ext cx="0" cy="1650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4" idx="2"/>
                <a:endCxn id="47" idx="0"/>
              </p:cNvCxnSpPr>
              <p:nvPr/>
            </p:nvCxnSpPr>
            <p:spPr>
              <a:xfrm>
                <a:off x="2348276" y="4341588"/>
                <a:ext cx="0" cy="1692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7" name="Flowchart: Decision 46"/>
              <p:cNvSpPr/>
              <p:nvPr/>
            </p:nvSpPr>
            <p:spPr>
              <a:xfrm>
                <a:off x="1409814" y="4510883"/>
                <a:ext cx="1876924" cy="702050"/>
              </a:xfrm>
              <a:prstGeom prst="flowChartDecision">
                <a:avLst/>
              </a:prstGeom>
              <a:ln w="38100"/>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en-US" sz="1167" b="1" dirty="0">
                    <a:latin typeface="+mj-lt"/>
                  </a:rPr>
                  <a:t>High Row Locality? </a:t>
                </a:r>
              </a:p>
            </p:txBody>
          </p:sp>
          <p:sp>
            <p:nvSpPr>
              <p:cNvPr id="73" name="Rectangle 72"/>
              <p:cNvSpPr/>
              <p:nvPr/>
            </p:nvSpPr>
            <p:spPr>
              <a:xfrm>
                <a:off x="3511176" y="4828296"/>
                <a:ext cx="247917" cy="62382"/>
              </a:xfrm>
              <a:prstGeom prst="rect">
                <a:avLst/>
              </a:prstGeom>
              <a:solidFill>
                <a:schemeClr val="bg1"/>
              </a:solidFill>
              <a:ln w="38100">
                <a:solidFill>
                  <a:schemeClr val="bg1"/>
                </a:solidFill>
              </a:ln>
            </p:spPr>
            <p:style>
              <a:lnRef idx="2">
                <a:schemeClr val="accent4"/>
              </a:lnRef>
              <a:fillRef idx="1">
                <a:schemeClr val="lt1"/>
              </a:fillRef>
              <a:effectRef idx="0">
                <a:schemeClr val="accent4"/>
              </a:effectRef>
              <a:fontRef idx="minor">
                <a:schemeClr val="dk1"/>
              </a:fontRef>
            </p:style>
            <p:txBody>
              <a:bodyPr lIns="0" tIns="0" rIns="0" bIns="0" rtlCol="0" anchor="ctr"/>
              <a:lstStyle/>
              <a:p>
                <a:pPr algn="ctr"/>
                <a:r>
                  <a:rPr lang="en-US" sz="1167" b="1" dirty="0"/>
                  <a:t>No</a:t>
                </a:r>
              </a:p>
            </p:txBody>
          </p:sp>
          <p:cxnSp>
            <p:nvCxnSpPr>
              <p:cNvPr id="29" name="Straight Connector 28"/>
              <p:cNvCxnSpPr/>
              <p:nvPr/>
            </p:nvCxnSpPr>
            <p:spPr>
              <a:xfrm flipV="1">
                <a:off x="3986694" y="2676121"/>
                <a:ext cx="0" cy="218336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4203143" y="3322741"/>
                <a:ext cx="4915925" cy="1834502"/>
              </a:xfrm>
              <a:prstGeom prst="rect">
                <a:avLst/>
              </a:prstGeom>
              <a:noFill/>
            </p:spPr>
            <p:txBody>
              <a:bodyPr wrap="square" rtlCol="0">
                <a:spAutoFit/>
              </a:bodyPr>
              <a:lstStyle/>
              <a:p>
                <a:pPr marL="285739" indent="-285739">
                  <a:buFont typeface="Arial" panose="020B0604020202020204" pitchFamily="34" charset="0"/>
                  <a:buChar char="•"/>
                </a:pPr>
                <a:r>
                  <a:rPr lang="en-US" sz="1667" b="1" dirty="0">
                    <a:latin typeface="Century Schoolbook" pitchFamily="18" charset="0"/>
                  </a:rPr>
                  <a:t>Phase 2</a:t>
                </a:r>
                <a:r>
                  <a:rPr lang="en-US" sz="1667" dirty="0">
                    <a:latin typeface="Century Schoolbook" pitchFamily="18" charset="0"/>
                  </a:rPr>
                  <a:t>: Sample LLC Miss Addresses </a:t>
                </a:r>
              </a:p>
              <a:p>
                <a:pPr marL="619100" lvl="1" indent="-238115">
                  <a:buFont typeface="Wingdings" pitchFamily="2" charset="2"/>
                  <a:buChar char="v"/>
                </a:pPr>
                <a:r>
                  <a:rPr lang="en-US" sz="1500" dirty="0">
                    <a:solidFill>
                      <a:schemeClr val="tx2"/>
                    </a:solidFill>
                    <a:latin typeface="Century Schoolbook" pitchFamily="18" charset="0"/>
                  </a:rPr>
                  <a:t>Do misses have high row and bank locality?</a:t>
                </a:r>
              </a:p>
              <a:p>
                <a:pPr marL="619100" lvl="1" indent="-238115">
                  <a:buFont typeface="Wingdings" pitchFamily="2" charset="2"/>
                  <a:buChar char="v"/>
                </a:pPr>
                <a:r>
                  <a:rPr lang="en-US" sz="1500" b="1" dirty="0">
                    <a:solidFill>
                      <a:schemeClr val="tx2"/>
                    </a:solidFill>
                    <a:latin typeface="Century Schoolbook" pitchFamily="18" charset="0"/>
                  </a:rPr>
                  <a:t>Solution</a:t>
                </a:r>
                <a:r>
                  <a:rPr lang="en-US" sz="1500" dirty="0">
                    <a:solidFill>
                      <a:schemeClr val="tx2"/>
                    </a:solidFill>
                    <a:latin typeface="Century Schoolbook" pitchFamily="18" charset="0"/>
                  </a:rPr>
                  <a:t>: Sample misses out of LLC</a:t>
                </a:r>
              </a:p>
              <a:p>
                <a:endParaRPr lang="en-US" sz="1500" dirty="0"/>
              </a:p>
            </p:txBody>
          </p:sp>
        </p:grpSp>
        <p:sp>
          <p:nvSpPr>
            <p:cNvPr id="83" name="Rectangle 82"/>
            <p:cNvSpPr/>
            <p:nvPr/>
          </p:nvSpPr>
          <p:spPr>
            <a:xfrm>
              <a:off x="2207216" y="3130187"/>
              <a:ext cx="247917" cy="62382"/>
            </a:xfrm>
            <a:prstGeom prst="rect">
              <a:avLst/>
            </a:prstGeom>
            <a:solidFill>
              <a:schemeClr val="bg1"/>
            </a:solidFill>
            <a:ln w="38100">
              <a:solidFill>
                <a:schemeClr val="bg1"/>
              </a:solidFill>
            </a:ln>
          </p:spPr>
          <p:style>
            <a:lnRef idx="2">
              <a:schemeClr val="accent4"/>
            </a:lnRef>
            <a:fillRef idx="1">
              <a:schemeClr val="lt1"/>
            </a:fillRef>
            <a:effectRef idx="0">
              <a:schemeClr val="accent4"/>
            </a:effectRef>
            <a:fontRef idx="minor">
              <a:schemeClr val="dk1"/>
            </a:fontRef>
          </p:style>
          <p:txBody>
            <a:bodyPr lIns="0" tIns="0" rIns="0" bIns="0" rtlCol="0" anchor="ctr"/>
            <a:lstStyle/>
            <a:p>
              <a:pPr algn="ctr"/>
              <a:r>
                <a:rPr lang="en-US" sz="1167" b="1" dirty="0"/>
                <a:t>Yes</a:t>
              </a:r>
            </a:p>
          </p:txBody>
        </p:sp>
      </p:grpSp>
      <p:sp>
        <p:nvSpPr>
          <p:cNvPr id="2" name="Title 1"/>
          <p:cNvSpPr>
            <a:spLocks noGrp="1"/>
          </p:cNvSpPr>
          <p:nvPr>
            <p:ph type="title"/>
          </p:nvPr>
        </p:nvSpPr>
        <p:spPr/>
        <p:txBody>
          <a:bodyPr>
            <a:normAutofit/>
          </a:bodyPr>
          <a:lstStyle/>
          <a:p>
            <a:r>
              <a:rPr lang="en-US" dirty="0"/>
              <a:t>ANVIL’s Detection Process</a:t>
            </a:r>
          </a:p>
        </p:txBody>
      </p:sp>
      <p:sp>
        <p:nvSpPr>
          <p:cNvPr id="3" name="Content Placeholder 2"/>
          <p:cNvSpPr>
            <a:spLocks noGrp="1"/>
          </p:cNvSpPr>
          <p:nvPr>
            <p:ph idx="1"/>
          </p:nvPr>
        </p:nvSpPr>
        <p:spPr>
          <a:xfrm>
            <a:off x="1079500" y="1363704"/>
            <a:ext cx="6858000" cy="3771636"/>
          </a:xfrm>
        </p:spPr>
        <p:txBody>
          <a:bodyPr>
            <a:normAutofit/>
          </a:bodyPr>
          <a:lstStyle/>
          <a:p>
            <a:pPr marL="0" indent="0">
              <a:buNone/>
            </a:pPr>
            <a:endParaRPr lang="en-US" sz="2333" dirty="0">
              <a:latin typeface="Century Schoolbook" pitchFamily="18" charset="0"/>
            </a:endParaRPr>
          </a:p>
          <a:p>
            <a:pPr marL="0" indent="0">
              <a:buNone/>
            </a:pPr>
            <a:endParaRPr lang="en-US" sz="2333" dirty="0">
              <a:latin typeface="Century Schoolbook" pitchFamily="18" charset="0"/>
            </a:endParaRPr>
          </a:p>
          <a:p>
            <a:endParaRPr lang="en-US" sz="1667" dirty="0">
              <a:latin typeface="Century Schoolbook" pitchFamily="18" charset="0"/>
            </a:endParaRPr>
          </a:p>
        </p:txBody>
      </p:sp>
      <p:sp>
        <p:nvSpPr>
          <p:cNvPr id="5" name="Slide Number Placeholder 4">
            <a:extLst>
              <a:ext uri="{FF2B5EF4-FFF2-40B4-BE49-F238E27FC236}">
                <a16:creationId xmlns:a16="http://schemas.microsoft.com/office/drawing/2014/main" id="{9287CFB6-60F6-8449-A3E2-61FD472CF89B}"/>
              </a:ext>
            </a:extLst>
          </p:cNvPr>
          <p:cNvSpPr>
            <a:spLocks noGrp="1"/>
          </p:cNvSpPr>
          <p:nvPr>
            <p:ph type="sldNum" sz="quarter" idx="12"/>
          </p:nvPr>
        </p:nvSpPr>
        <p:spPr/>
        <p:txBody>
          <a:bodyPr/>
          <a:lstStyle/>
          <a:p>
            <a:fld id="{5E6A3C3A-A029-4573-BC04-5DA27903A743}" type="slidenum">
              <a:rPr lang="en-US" smtClean="0"/>
              <a:t>129</a:t>
            </a:fld>
            <a:endParaRPr lang="en-US"/>
          </a:p>
        </p:txBody>
      </p:sp>
    </p:spTree>
    <p:extLst>
      <p:ext uri="{BB962C8B-B14F-4D97-AF65-F5344CB8AC3E}">
        <p14:creationId xmlns:p14="http://schemas.microsoft.com/office/powerpoint/2010/main" val="145658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SMT</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SMT: </a:t>
            </a:r>
            <a:r>
              <a:rPr lang="en-US" b="1" dirty="0" err="1">
                <a:latin typeface="Fjalla One" panose="02000506040000020004" pitchFamily="2" charset="0"/>
              </a:rPr>
              <a:t>Satisfiability</a:t>
            </a:r>
            <a:r>
              <a:rPr lang="en-US" b="1" dirty="0">
                <a:latin typeface="Fjalla One" panose="02000506040000020004" pitchFamily="2" charset="0"/>
              </a:rPr>
              <a:t> Modulo Theories</a:t>
            </a:r>
          </a:p>
          <a:p>
            <a:pPr marL="0" indent="0">
              <a:buNone/>
            </a:pPr>
            <a:r>
              <a:rPr lang="en-US" b="1" dirty="0"/>
              <a:t>Input</a:t>
            </a:r>
            <a:r>
              <a:rPr lang="en-US" dirty="0"/>
              <a:t>: a </a:t>
            </a:r>
            <a:r>
              <a:rPr lang="en-US" b="1" dirty="0">
                <a:solidFill>
                  <a:srgbClr val="00B050"/>
                </a:solidFill>
              </a:rPr>
              <a:t>first-order</a:t>
            </a:r>
            <a:r>
              <a:rPr lang="en-US" dirty="0"/>
              <a:t> formula </a:t>
            </a:r>
            <a:r>
              <a:rPr lang="en-US" dirty="0">
                <a:sym typeface="Symbol"/>
              </a:rPr>
              <a:t> over background theory</a:t>
            </a:r>
          </a:p>
          <a:p>
            <a:pPr marL="0" indent="0">
              <a:buNone/>
            </a:pPr>
            <a:r>
              <a:rPr lang="en-US" b="1" dirty="0"/>
              <a:t>Output</a:t>
            </a:r>
            <a:r>
              <a:rPr lang="en-US" dirty="0"/>
              <a:t>: is </a:t>
            </a:r>
            <a:r>
              <a:rPr lang="en-US" dirty="0">
                <a:sym typeface="Symbol"/>
              </a:rPr>
              <a:t> </a:t>
            </a:r>
            <a:r>
              <a:rPr lang="en-US" dirty="0" err="1">
                <a:sym typeface="Symbol"/>
              </a:rPr>
              <a:t>satisfiable</a:t>
            </a:r>
            <a:r>
              <a:rPr lang="en-US" dirty="0">
                <a:sym typeface="Symbol"/>
              </a:rPr>
              <a:t>?</a:t>
            </a:r>
          </a:p>
          <a:p>
            <a:pPr lvl="1"/>
            <a:r>
              <a:rPr lang="en-US" dirty="0">
                <a:sym typeface="Symbol"/>
              </a:rPr>
              <a:t>does  have a model?</a:t>
            </a:r>
          </a:p>
          <a:p>
            <a:pPr lvl="1"/>
            <a:r>
              <a:rPr lang="en-US" dirty="0">
                <a:sym typeface="Symbol"/>
              </a:rPr>
              <a:t>Is there a refutation of   = proof of ?</a:t>
            </a:r>
          </a:p>
          <a:p>
            <a:endParaRPr lang="en-US" dirty="0"/>
          </a:p>
          <a:p>
            <a:pPr marL="0" indent="0">
              <a:buNone/>
            </a:pPr>
            <a:r>
              <a:rPr lang="en-US" dirty="0"/>
              <a:t>For most SMT solvers: </a:t>
            </a:r>
            <a:r>
              <a:rPr lang="en-US" dirty="0">
                <a:sym typeface="Symbol"/>
              </a:rPr>
              <a:t></a:t>
            </a:r>
            <a:r>
              <a:rPr lang="en-US" dirty="0"/>
              <a:t> is a ground formula </a:t>
            </a:r>
          </a:p>
          <a:p>
            <a:pPr lvl="1"/>
            <a:r>
              <a:rPr lang="en-US" dirty="0"/>
              <a:t>Background </a:t>
            </a:r>
            <a:r>
              <a:rPr lang="en-US" b="1" dirty="0">
                <a:solidFill>
                  <a:srgbClr val="00B050"/>
                </a:solidFill>
              </a:rPr>
              <a:t>theories</a:t>
            </a:r>
            <a:r>
              <a:rPr lang="en-US" dirty="0"/>
              <a:t>: Arithmetic, Arrays, Bit-vectors, Algebraic </a:t>
            </a:r>
            <a:r>
              <a:rPr lang="en-US" dirty="0" err="1"/>
              <a:t>Datatypes</a:t>
            </a:r>
            <a:endParaRPr lang="en-US" dirty="0"/>
          </a:p>
          <a:p>
            <a:pPr lvl="1"/>
            <a:r>
              <a:rPr lang="en-US" dirty="0"/>
              <a:t>Most SMT solvers support </a:t>
            </a:r>
            <a:r>
              <a:rPr lang="en-US" b="1" dirty="0">
                <a:solidFill>
                  <a:srgbClr val="00B050"/>
                </a:solidFill>
              </a:rPr>
              <a:t>simple first-order sorts</a:t>
            </a:r>
          </a:p>
          <a:p>
            <a:endParaRPr lang="en-US" dirty="0"/>
          </a:p>
        </p:txBody>
      </p:sp>
      <p:sp>
        <p:nvSpPr>
          <p:cNvPr id="6" name="Slide Number Placeholder 5"/>
          <p:cNvSpPr>
            <a:spLocks noGrp="1"/>
          </p:cNvSpPr>
          <p:nvPr>
            <p:ph type="sldNum" sz="quarter" idx="12"/>
          </p:nvPr>
        </p:nvSpPr>
        <p:spPr/>
        <p:txBody>
          <a:bodyPr/>
          <a:lstStyle/>
          <a:p>
            <a:fld id="{D6B4ED35-9C83-47B2-B01F-D3F5DCE65BBC}" type="slidenum">
              <a:rPr lang="en-US" smtClean="0"/>
              <a:pPr/>
              <a:t>13</a:t>
            </a:fld>
            <a:endParaRPr lang="en-US" dirty="0"/>
          </a:p>
        </p:txBody>
      </p:sp>
    </p:spTree>
    <p:extLst>
      <p:ext uri="{BB962C8B-B14F-4D97-AF65-F5344CB8AC3E}">
        <p14:creationId xmlns:p14="http://schemas.microsoft.com/office/powerpoint/2010/main" val="245051832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Experimental Evaluation</a:t>
            </a:r>
          </a:p>
        </p:txBody>
      </p:sp>
      <p:sp>
        <p:nvSpPr>
          <p:cNvPr id="3" name="Content Placeholder 2"/>
          <p:cNvSpPr>
            <a:spLocks noGrp="1"/>
          </p:cNvSpPr>
          <p:nvPr>
            <p:ph idx="1"/>
          </p:nvPr>
        </p:nvSpPr>
        <p:spPr/>
        <p:txBody>
          <a:bodyPr>
            <a:normAutofit/>
          </a:bodyPr>
          <a:lstStyle/>
          <a:p>
            <a:r>
              <a:rPr lang="en-US" sz="2333" dirty="0">
                <a:latin typeface="Century Schoolbook" pitchFamily="18" charset="0"/>
              </a:rPr>
              <a:t>Test platform </a:t>
            </a:r>
          </a:p>
          <a:p>
            <a:pPr lvl="1">
              <a:buFont typeface="Wingdings" pitchFamily="2" charset="2"/>
              <a:buChar char="v"/>
            </a:pPr>
            <a:r>
              <a:rPr lang="en-US" sz="2000" dirty="0">
                <a:latin typeface="Century Schoolbook" pitchFamily="18" charset="0"/>
              </a:rPr>
              <a:t>Intel Sandy Bridge, Core i5-2540M processor </a:t>
            </a:r>
          </a:p>
          <a:p>
            <a:pPr lvl="1">
              <a:buFont typeface="Wingdings" pitchFamily="2" charset="2"/>
              <a:buChar char="v"/>
            </a:pPr>
            <a:r>
              <a:rPr lang="en-US" sz="2000" dirty="0">
                <a:latin typeface="Century Schoolbook" pitchFamily="18" charset="0"/>
              </a:rPr>
              <a:t>Ubuntu 14.04 LTS with Linux 4.0.0</a:t>
            </a:r>
          </a:p>
          <a:p>
            <a:pPr marL="380985" lvl="1" indent="0">
              <a:buNone/>
            </a:pPr>
            <a:endParaRPr lang="en-US" sz="2000" dirty="0">
              <a:latin typeface="Century Schoolbook" pitchFamily="18" charset="0"/>
            </a:endParaRPr>
          </a:p>
          <a:p>
            <a:r>
              <a:rPr lang="en-US" sz="2333" dirty="0">
                <a:latin typeface="Century Schoolbook" pitchFamily="18" charset="0"/>
              </a:rPr>
              <a:t>Benchmarks</a:t>
            </a:r>
          </a:p>
          <a:p>
            <a:pPr lvl="1">
              <a:buFont typeface="Wingdings" panose="05000000000000000000" pitchFamily="2" charset="2"/>
              <a:buChar char="v"/>
            </a:pPr>
            <a:r>
              <a:rPr lang="en-US" sz="2000" dirty="0">
                <a:latin typeface="Century Schoolbook" pitchFamily="18" charset="0"/>
              </a:rPr>
              <a:t>Rowhammering programs</a:t>
            </a:r>
          </a:p>
          <a:p>
            <a:pPr lvl="2">
              <a:buFont typeface="Wingdings" panose="05000000000000000000" pitchFamily="2" charset="2"/>
              <a:buChar char="v"/>
            </a:pPr>
            <a:r>
              <a:rPr lang="en-US" sz="1667" i="1" dirty="0" err="1">
                <a:solidFill>
                  <a:schemeClr val="tx2"/>
                </a:solidFill>
                <a:latin typeface="Century Schoolbook" pitchFamily="18" charset="0"/>
              </a:rPr>
              <a:t>CLFLUSH_hammer</a:t>
            </a:r>
            <a:r>
              <a:rPr lang="en-US" sz="1667" i="1" dirty="0">
                <a:latin typeface="Century Schoolbook" pitchFamily="18" charset="0"/>
              </a:rPr>
              <a:t> </a:t>
            </a:r>
            <a:r>
              <a:rPr lang="en-US" sz="1667" dirty="0">
                <a:latin typeface="Century Schoolbook" pitchFamily="18" charset="0"/>
              </a:rPr>
              <a:t>and</a:t>
            </a:r>
            <a:r>
              <a:rPr lang="en-US" sz="1667" i="1" dirty="0">
                <a:latin typeface="Century Schoolbook" pitchFamily="18" charset="0"/>
              </a:rPr>
              <a:t> </a:t>
            </a:r>
            <a:r>
              <a:rPr lang="en-US" sz="1667" i="1" dirty="0">
                <a:solidFill>
                  <a:schemeClr val="tx2"/>
                </a:solidFill>
                <a:latin typeface="Century Schoolbook" pitchFamily="18" charset="0"/>
              </a:rPr>
              <a:t>CLFLUSH-</a:t>
            </a:r>
            <a:r>
              <a:rPr lang="en-US" sz="1667" i="1" dirty="0" err="1">
                <a:solidFill>
                  <a:schemeClr val="tx2"/>
                </a:solidFill>
                <a:latin typeface="Century Schoolbook" pitchFamily="18" charset="0"/>
              </a:rPr>
              <a:t>free_hammer</a:t>
            </a:r>
            <a:endParaRPr lang="en-US" sz="1667" i="1" dirty="0">
              <a:solidFill>
                <a:schemeClr val="tx2"/>
              </a:solidFill>
              <a:latin typeface="Century Schoolbook" pitchFamily="18" charset="0"/>
            </a:endParaRPr>
          </a:p>
          <a:p>
            <a:pPr lvl="1">
              <a:buFont typeface="Wingdings" panose="05000000000000000000" pitchFamily="2" charset="2"/>
              <a:buChar char="v"/>
            </a:pPr>
            <a:r>
              <a:rPr lang="en-US" sz="2000" dirty="0">
                <a:latin typeface="Century Schoolbook" pitchFamily="18" charset="0"/>
              </a:rPr>
              <a:t>SPEC2006 integer benchmarks</a:t>
            </a:r>
          </a:p>
        </p:txBody>
      </p:sp>
      <p:sp>
        <p:nvSpPr>
          <p:cNvPr id="5" name="Slide Number Placeholder 4">
            <a:extLst>
              <a:ext uri="{FF2B5EF4-FFF2-40B4-BE49-F238E27FC236}">
                <a16:creationId xmlns:a16="http://schemas.microsoft.com/office/drawing/2014/main" id="{72813135-4048-BE4F-9A85-8996841D6AD1}"/>
              </a:ext>
            </a:extLst>
          </p:cNvPr>
          <p:cNvSpPr>
            <a:spLocks noGrp="1"/>
          </p:cNvSpPr>
          <p:nvPr>
            <p:ph type="sldNum" sz="quarter" idx="12"/>
          </p:nvPr>
        </p:nvSpPr>
        <p:spPr/>
        <p:txBody>
          <a:bodyPr/>
          <a:lstStyle/>
          <a:p>
            <a:fld id="{5E6A3C3A-A029-4573-BC04-5DA27903A743}" type="slidenum">
              <a:rPr lang="en-US" smtClean="0"/>
              <a:t>130</a:t>
            </a:fld>
            <a:endParaRPr lang="en-US"/>
          </a:p>
        </p:txBody>
      </p:sp>
    </p:spTree>
    <p:extLst>
      <p:ext uri="{BB962C8B-B14F-4D97-AF65-F5344CB8AC3E}">
        <p14:creationId xmlns:p14="http://schemas.microsoft.com/office/powerpoint/2010/main" val="191160822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Rowhammer Detection </a:t>
            </a:r>
          </a:p>
        </p:txBody>
      </p:sp>
      <p:sp>
        <p:nvSpPr>
          <p:cNvPr id="3" name="Content Placeholder 2"/>
          <p:cNvSpPr>
            <a:spLocks noGrp="1"/>
          </p:cNvSpPr>
          <p:nvPr>
            <p:ph idx="1"/>
          </p:nvPr>
        </p:nvSpPr>
        <p:spPr>
          <a:xfrm>
            <a:off x="1143000" y="1333500"/>
            <a:ext cx="6858000" cy="4318000"/>
          </a:xfrm>
        </p:spPr>
        <p:txBody>
          <a:bodyPr>
            <a:normAutofit/>
          </a:bodyPr>
          <a:lstStyle/>
          <a:p>
            <a:r>
              <a:rPr lang="en-US" sz="2000" dirty="0">
                <a:latin typeface="Century Schoolbook" pitchFamily="18" charset="0"/>
              </a:rPr>
              <a:t>ANVIL-baseline parameters</a:t>
            </a:r>
          </a:p>
          <a:p>
            <a:pPr marL="0" indent="0">
              <a:buNone/>
            </a:pPr>
            <a:endParaRPr lang="en-US" sz="1200" dirty="0">
              <a:latin typeface="Century Schoolbook" pitchFamily="18" charset="0"/>
            </a:endParaRPr>
          </a:p>
          <a:p>
            <a:pPr marL="0" indent="0">
              <a:buNone/>
            </a:pPr>
            <a:endParaRPr lang="en-US" sz="2333" dirty="0">
              <a:latin typeface="Century Schoolbook" pitchFamily="18" charset="0"/>
            </a:endParaRPr>
          </a:p>
          <a:p>
            <a:pPr marL="0" indent="0">
              <a:buNone/>
            </a:pPr>
            <a:endParaRPr lang="en-US" sz="2000" dirty="0">
              <a:latin typeface="Century Schoolbook" pitchFamily="18" charset="0"/>
            </a:endParaRPr>
          </a:p>
          <a:p>
            <a:r>
              <a:rPr lang="en-US" sz="2000" dirty="0">
                <a:latin typeface="Century Schoolbook" pitchFamily="18" charset="0"/>
              </a:rPr>
              <a:t>Detection for </a:t>
            </a:r>
            <a:r>
              <a:rPr lang="en-US" sz="2000" i="1" dirty="0">
                <a:solidFill>
                  <a:schemeClr val="tx2"/>
                </a:solidFill>
                <a:latin typeface="Century Schoolbook" pitchFamily="18" charset="0"/>
              </a:rPr>
              <a:t>lightly</a:t>
            </a:r>
            <a:r>
              <a:rPr lang="en-US" sz="2000" dirty="0">
                <a:latin typeface="Century Schoolbook" pitchFamily="18" charset="0"/>
              </a:rPr>
              <a:t> and </a:t>
            </a:r>
            <a:r>
              <a:rPr lang="en-US" sz="2000" i="1" dirty="0">
                <a:solidFill>
                  <a:schemeClr val="tx2"/>
                </a:solidFill>
                <a:latin typeface="Century Schoolbook" pitchFamily="18" charset="0"/>
              </a:rPr>
              <a:t>heavily loaded </a:t>
            </a:r>
            <a:r>
              <a:rPr lang="en-US" sz="2000" dirty="0">
                <a:latin typeface="Century Schoolbook" pitchFamily="18" charset="0"/>
              </a:rPr>
              <a:t>conditions </a:t>
            </a:r>
          </a:p>
          <a:p>
            <a:pPr marL="0" indent="0">
              <a:buNone/>
            </a:pPr>
            <a:endParaRPr lang="en-US" sz="2333" dirty="0">
              <a:latin typeface="Century Schoolbook" pitchFamily="18" charset="0"/>
            </a:endParaRPr>
          </a:p>
        </p:txBody>
      </p:sp>
      <p:graphicFrame>
        <p:nvGraphicFramePr>
          <p:cNvPr id="5" name="Table 4"/>
          <p:cNvGraphicFramePr>
            <a:graphicFrameLocks noGrp="1"/>
          </p:cNvGraphicFramePr>
          <p:nvPr>
            <p:extLst/>
          </p:nvPr>
        </p:nvGraphicFramePr>
        <p:xfrm>
          <a:off x="2921001" y="1778000"/>
          <a:ext cx="2666999" cy="948266"/>
        </p:xfrm>
        <a:graphic>
          <a:graphicData uri="http://schemas.openxmlformats.org/drawingml/2006/table">
            <a:tbl>
              <a:tblPr firstRow="1" bandRow="1">
                <a:tableStyleId>{69CF1AB2-1976-4502-BF36-3FF5EA218861}</a:tableStyleId>
              </a:tblPr>
              <a:tblGrid>
                <a:gridCol w="2095499">
                  <a:extLst>
                    <a:ext uri="{9D8B030D-6E8A-4147-A177-3AD203B41FA5}">
                      <a16:colId xmlns:a16="http://schemas.microsoft.com/office/drawing/2014/main" val="20000"/>
                    </a:ext>
                  </a:extLst>
                </a:gridCol>
                <a:gridCol w="571500">
                  <a:extLst>
                    <a:ext uri="{9D8B030D-6E8A-4147-A177-3AD203B41FA5}">
                      <a16:colId xmlns:a16="http://schemas.microsoft.com/office/drawing/2014/main" val="20001"/>
                    </a:ext>
                  </a:extLst>
                </a:gridCol>
              </a:tblGrid>
              <a:tr h="330200">
                <a:tc>
                  <a:txBody>
                    <a:bodyPr/>
                    <a:lstStyle/>
                    <a:p>
                      <a:r>
                        <a:rPr lang="en-US" sz="1100" dirty="0"/>
                        <a:t>LLC_MISS_THRESHOLD</a:t>
                      </a:r>
                    </a:p>
                  </a:txBody>
                  <a:tcPr marL="76200" marR="76200" marT="38100" marB="38100"/>
                </a:tc>
                <a:tc>
                  <a:txBody>
                    <a:bodyPr/>
                    <a:lstStyle/>
                    <a:p>
                      <a:r>
                        <a:rPr lang="en-US" sz="1100" b="0" dirty="0"/>
                        <a:t>20K</a:t>
                      </a:r>
                    </a:p>
                  </a:txBody>
                  <a:tcPr marL="76200" marR="76200" marT="38100" marB="38100"/>
                </a:tc>
                <a:extLst>
                  <a:ext uri="{0D108BD9-81ED-4DB2-BD59-A6C34878D82A}">
                    <a16:rowId xmlns:a16="http://schemas.microsoft.com/office/drawing/2014/main" val="10000"/>
                  </a:ext>
                </a:extLst>
              </a:tr>
              <a:tr h="309033">
                <a:tc>
                  <a:txBody>
                    <a:bodyPr/>
                    <a:lstStyle/>
                    <a:p>
                      <a:r>
                        <a:rPr lang="en-US" sz="1100" b="1" dirty="0">
                          <a:solidFill>
                            <a:schemeClr val="tx1"/>
                          </a:solidFill>
                        </a:rPr>
                        <a:t>Miss Count Duration (</a:t>
                      </a:r>
                      <a:r>
                        <a:rPr lang="en-US" sz="1100" b="1" dirty="0" err="1">
                          <a:solidFill>
                            <a:schemeClr val="tx1"/>
                          </a:solidFill>
                        </a:rPr>
                        <a:t>t</a:t>
                      </a:r>
                      <a:r>
                        <a:rPr lang="en-US" sz="1200" b="1" dirty="0" err="1">
                          <a:solidFill>
                            <a:schemeClr val="tx1"/>
                          </a:solidFill>
                        </a:rPr>
                        <a:t>c</a:t>
                      </a:r>
                      <a:r>
                        <a:rPr lang="en-US" sz="1100" b="1" dirty="0">
                          <a:solidFill>
                            <a:schemeClr val="tx1"/>
                          </a:solidFill>
                        </a:rPr>
                        <a:t>)</a:t>
                      </a:r>
                    </a:p>
                  </a:txBody>
                  <a:tcPr marL="76200" marR="76200" marT="38100" marB="38100">
                    <a:solidFill>
                      <a:schemeClr val="tx2">
                        <a:lumMod val="20000"/>
                        <a:lumOff val="80000"/>
                      </a:schemeClr>
                    </a:solidFill>
                  </a:tcPr>
                </a:tc>
                <a:tc>
                  <a:txBody>
                    <a:bodyPr/>
                    <a:lstStyle/>
                    <a:p>
                      <a:r>
                        <a:rPr lang="en-US" sz="1100" b="0" dirty="0"/>
                        <a:t>6ms</a:t>
                      </a:r>
                    </a:p>
                  </a:txBody>
                  <a:tcPr marL="76200" marR="76200" marT="38100" marB="38100">
                    <a:solidFill>
                      <a:schemeClr val="tx2">
                        <a:lumMod val="20000"/>
                        <a:lumOff val="80000"/>
                      </a:schemeClr>
                    </a:solidFill>
                  </a:tcPr>
                </a:tc>
                <a:extLst>
                  <a:ext uri="{0D108BD9-81ED-4DB2-BD59-A6C34878D82A}">
                    <a16:rowId xmlns:a16="http://schemas.microsoft.com/office/drawing/2014/main" val="10001"/>
                  </a:ext>
                </a:extLst>
              </a:tr>
              <a:tr h="309033">
                <a:tc>
                  <a:txBody>
                    <a:bodyPr/>
                    <a:lstStyle/>
                    <a:p>
                      <a:r>
                        <a:rPr lang="en-US" sz="1100" b="1" dirty="0"/>
                        <a:t>Sampling Duration (</a:t>
                      </a:r>
                      <a:r>
                        <a:rPr lang="en-US" sz="1100" b="1" dirty="0" err="1"/>
                        <a:t>t</a:t>
                      </a:r>
                      <a:r>
                        <a:rPr lang="en-US" sz="1200" b="1" dirty="0" err="1"/>
                        <a:t>s</a:t>
                      </a:r>
                      <a:r>
                        <a:rPr lang="en-US" sz="1100" b="1" dirty="0"/>
                        <a:t>)</a:t>
                      </a:r>
                    </a:p>
                  </a:txBody>
                  <a:tcPr marL="76200" marR="76200" marT="38100" marB="38100"/>
                </a:tc>
                <a:tc>
                  <a:txBody>
                    <a:bodyPr/>
                    <a:lstStyle/>
                    <a:p>
                      <a:r>
                        <a:rPr lang="en-US" sz="1100" b="0" dirty="0"/>
                        <a:t>6ms</a:t>
                      </a:r>
                    </a:p>
                  </a:txBody>
                  <a:tcPr marL="76200" marR="76200" marT="38100" marB="38100"/>
                </a:tc>
                <a:extLst>
                  <a:ext uri="{0D108BD9-81ED-4DB2-BD59-A6C34878D82A}">
                    <a16:rowId xmlns:a16="http://schemas.microsoft.com/office/drawing/2014/main" val="10002"/>
                  </a:ext>
                </a:extLst>
              </a:tr>
            </a:tbl>
          </a:graphicData>
        </a:graphic>
      </p:graphicFrame>
      <p:graphicFrame>
        <p:nvGraphicFramePr>
          <p:cNvPr id="6" name="Table 5"/>
          <p:cNvGraphicFramePr>
            <a:graphicFrameLocks noGrp="1"/>
          </p:cNvGraphicFramePr>
          <p:nvPr>
            <p:extLst/>
          </p:nvPr>
        </p:nvGraphicFramePr>
        <p:xfrm>
          <a:off x="1619251" y="3364215"/>
          <a:ext cx="6064904" cy="2250440"/>
        </p:xfrm>
        <a:graphic>
          <a:graphicData uri="http://schemas.openxmlformats.org/drawingml/2006/table">
            <a:tbl>
              <a:tblPr firstRow="1" bandRow="1">
                <a:tableStyleId>{85BE263C-DBD7-4A20-BB59-AAB30ACAA65A}</a:tableStyleId>
              </a:tblPr>
              <a:tblGrid>
                <a:gridCol w="1202989">
                  <a:extLst>
                    <a:ext uri="{9D8B030D-6E8A-4147-A177-3AD203B41FA5}">
                      <a16:colId xmlns:a16="http://schemas.microsoft.com/office/drawing/2014/main" val="20000"/>
                    </a:ext>
                  </a:extLst>
                </a:gridCol>
                <a:gridCol w="1379058">
                  <a:extLst>
                    <a:ext uri="{9D8B030D-6E8A-4147-A177-3AD203B41FA5}">
                      <a16:colId xmlns:a16="http://schemas.microsoft.com/office/drawing/2014/main" val="20001"/>
                    </a:ext>
                  </a:extLst>
                </a:gridCol>
                <a:gridCol w="1499800">
                  <a:extLst>
                    <a:ext uri="{9D8B030D-6E8A-4147-A177-3AD203B41FA5}">
                      <a16:colId xmlns:a16="http://schemas.microsoft.com/office/drawing/2014/main" val="640602145"/>
                    </a:ext>
                  </a:extLst>
                </a:gridCol>
                <a:gridCol w="1064695">
                  <a:extLst>
                    <a:ext uri="{9D8B030D-6E8A-4147-A177-3AD203B41FA5}">
                      <a16:colId xmlns:a16="http://schemas.microsoft.com/office/drawing/2014/main" val="20002"/>
                    </a:ext>
                  </a:extLst>
                </a:gridCol>
                <a:gridCol w="918362">
                  <a:extLst>
                    <a:ext uri="{9D8B030D-6E8A-4147-A177-3AD203B41FA5}">
                      <a16:colId xmlns:a16="http://schemas.microsoft.com/office/drawing/2014/main" val="20003"/>
                    </a:ext>
                  </a:extLst>
                </a:gridCol>
              </a:tblGrid>
              <a:tr h="482600">
                <a:tc>
                  <a:txBody>
                    <a:bodyPr/>
                    <a:lstStyle/>
                    <a:p>
                      <a:pPr algn="ctr"/>
                      <a:r>
                        <a:rPr lang="en-US" sz="1300" dirty="0"/>
                        <a:t>Benchmark</a:t>
                      </a:r>
                    </a:p>
                  </a:txBody>
                  <a:tcPr marL="76200" marR="76200" marT="38100" marB="38100"/>
                </a:tc>
                <a:tc>
                  <a:txBody>
                    <a:bodyPr/>
                    <a:lstStyle/>
                    <a:p>
                      <a:pPr algn="ctr"/>
                      <a:r>
                        <a:rPr lang="en-US" sz="1300" dirty="0"/>
                        <a:t>Max.</a:t>
                      </a:r>
                      <a:r>
                        <a:rPr lang="en-US" sz="1300" baseline="0" dirty="0"/>
                        <a:t> </a:t>
                      </a:r>
                      <a:r>
                        <a:rPr lang="en-US" sz="1300" dirty="0"/>
                        <a:t>Time to Detect</a:t>
                      </a:r>
                    </a:p>
                  </a:txBody>
                  <a:tcPr marL="76200" marR="76200" marT="38100" marB="381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dirty="0"/>
                        <a:t>Min.</a:t>
                      </a:r>
                      <a:r>
                        <a:rPr lang="en-US" sz="1300" baseline="0" dirty="0"/>
                        <a:t> </a:t>
                      </a:r>
                      <a:r>
                        <a:rPr lang="en-US" sz="1300" dirty="0"/>
                        <a:t>Time to Flip</a:t>
                      </a:r>
                    </a:p>
                  </a:txBody>
                  <a:tcPr marL="76200" marR="76200" marT="38100" marB="38100"/>
                </a:tc>
                <a:tc>
                  <a:txBody>
                    <a:bodyPr/>
                    <a:lstStyle/>
                    <a:p>
                      <a:pPr algn="ctr"/>
                      <a:r>
                        <a:rPr lang="en-US" sz="1300" dirty="0"/>
                        <a:t>Refreshes</a:t>
                      </a:r>
                      <a:r>
                        <a:rPr lang="en-US" sz="1300" baseline="0" dirty="0"/>
                        <a:t> per 64ms</a:t>
                      </a:r>
                      <a:endParaRPr lang="en-US" sz="1300" dirty="0"/>
                    </a:p>
                  </a:txBody>
                  <a:tcPr marL="76200" marR="76200" marT="38100" marB="38100"/>
                </a:tc>
                <a:tc>
                  <a:txBody>
                    <a:bodyPr/>
                    <a:lstStyle/>
                    <a:p>
                      <a:pPr algn="ctr"/>
                      <a:r>
                        <a:rPr lang="en-US" sz="1300" dirty="0"/>
                        <a:t>Total Bit Flips</a:t>
                      </a:r>
                    </a:p>
                  </a:txBody>
                  <a:tcPr marL="76200" marR="76200" marT="38100" marB="38100"/>
                </a:tc>
                <a:extLst>
                  <a:ext uri="{0D108BD9-81ED-4DB2-BD59-A6C34878D82A}">
                    <a16:rowId xmlns:a16="http://schemas.microsoft.com/office/drawing/2014/main" val="10000"/>
                  </a:ext>
                </a:extLst>
              </a:tr>
              <a:tr h="431800">
                <a:tc>
                  <a:txBody>
                    <a:bodyPr/>
                    <a:lstStyle/>
                    <a:p>
                      <a:pPr algn="ctr"/>
                      <a:r>
                        <a:rPr lang="en-US" sz="1200" dirty="0"/>
                        <a:t>CLFLUSH      </a:t>
                      </a:r>
                      <a:r>
                        <a:rPr lang="en-US" sz="1200" i="1" dirty="0">
                          <a:solidFill>
                            <a:schemeClr val="tx2"/>
                          </a:solidFill>
                        </a:rPr>
                        <a:t>(Heavily loaded)</a:t>
                      </a:r>
                    </a:p>
                  </a:txBody>
                  <a:tcPr marL="76200" marR="76200" marT="38100" marB="38100"/>
                </a:tc>
                <a:tc>
                  <a:txBody>
                    <a:bodyPr/>
                    <a:lstStyle/>
                    <a:p>
                      <a:pPr algn="ctr"/>
                      <a:r>
                        <a:rPr lang="en-US" sz="1200" dirty="0"/>
                        <a:t> 13.2 </a:t>
                      </a:r>
                      <a:r>
                        <a:rPr lang="en-US" sz="1200" dirty="0" err="1"/>
                        <a:t>ms</a:t>
                      </a:r>
                      <a:endParaRPr lang="en-US" sz="1200" dirty="0"/>
                    </a:p>
                  </a:txBody>
                  <a:tcPr marL="76200" marR="76200" marT="38100" marB="38100"/>
                </a:tc>
                <a:tc>
                  <a:txBody>
                    <a:bodyPr/>
                    <a:lstStyle/>
                    <a:p>
                      <a:pPr algn="ctr"/>
                      <a:r>
                        <a:rPr lang="en-US" sz="1200" dirty="0"/>
                        <a:t>15ms</a:t>
                      </a:r>
                    </a:p>
                  </a:txBody>
                  <a:tcPr marL="76200" marR="76200" marT="38100" marB="38100"/>
                </a:tc>
                <a:tc>
                  <a:txBody>
                    <a:bodyPr/>
                    <a:lstStyle/>
                    <a:p>
                      <a:pPr algn="ctr"/>
                      <a:r>
                        <a:rPr lang="en-US" sz="1200" dirty="0"/>
                        <a:t>12.35</a:t>
                      </a:r>
                    </a:p>
                  </a:txBody>
                  <a:tcPr marL="76200" marR="76200" marT="38100" marB="38100"/>
                </a:tc>
                <a:tc>
                  <a:txBody>
                    <a:bodyPr/>
                    <a:lstStyle/>
                    <a:p>
                      <a:pPr algn="ctr"/>
                      <a:r>
                        <a:rPr lang="en-US" sz="1200" dirty="0"/>
                        <a:t>0</a:t>
                      </a:r>
                    </a:p>
                  </a:txBody>
                  <a:tcPr marL="76200" marR="76200" marT="38100" marB="38100"/>
                </a:tc>
                <a:extLst>
                  <a:ext uri="{0D108BD9-81ED-4DB2-BD59-A6C34878D82A}">
                    <a16:rowId xmlns:a16="http://schemas.microsoft.com/office/drawing/2014/main" val="10001"/>
                  </a:ext>
                </a:extLst>
              </a:tr>
              <a:tr h="4318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CLFLUSH      </a:t>
                      </a:r>
                      <a:r>
                        <a:rPr lang="en-US" sz="1200" i="1" dirty="0">
                          <a:solidFill>
                            <a:schemeClr val="tx2"/>
                          </a:solidFill>
                        </a:rPr>
                        <a:t>(Lightly loaded)</a:t>
                      </a:r>
                    </a:p>
                  </a:txBody>
                  <a:tcPr marL="76200" marR="76200" marT="38100" marB="38100"/>
                </a:tc>
                <a:tc>
                  <a:txBody>
                    <a:bodyPr/>
                    <a:lstStyle/>
                    <a:p>
                      <a:pPr algn="ctr"/>
                      <a:r>
                        <a:rPr lang="en-US" sz="1200" dirty="0"/>
                        <a:t>12.8 </a:t>
                      </a:r>
                      <a:r>
                        <a:rPr lang="en-US" sz="1200" dirty="0" err="1"/>
                        <a:t>ms</a:t>
                      </a:r>
                      <a:r>
                        <a:rPr lang="en-US" sz="1200" dirty="0"/>
                        <a:t> </a:t>
                      </a:r>
                    </a:p>
                  </a:txBody>
                  <a:tcPr marL="76200" marR="76200" marT="38100" marB="38100"/>
                </a:tc>
                <a:tc>
                  <a:txBody>
                    <a:bodyPr/>
                    <a:lstStyle/>
                    <a:p>
                      <a:pPr algn="ctr"/>
                      <a:r>
                        <a:rPr lang="en-US" sz="1200" dirty="0"/>
                        <a:t>15ms</a:t>
                      </a:r>
                    </a:p>
                  </a:txBody>
                  <a:tcPr marL="76200" marR="76200" marT="38100" marB="38100"/>
                </a:tc>
                <a:tc>
                  <a:txBody>
                    <a:bodyPr/>
                    <a:lstStyle/>
                    <a:p>
                      <a:pPr algn="ctr"/>
                      <a:r>
                        <a:rPr lang="en-US" sz="1200" dirty="0"/>
                        <a:t>10.3</a:t>
                      </a:r>
                    </a:p>
                  </a:txBody>
                  <a:tcPr marL="76200" marR="76200" marT="38100" marB="38100"/>
                </a:tc>
                <a:tc>
                  <a:txBody>
                    <a:bodyPr/>
                    <a:lstStyle/>
                    <a:p>
                      <a:pPr algn="ctr"/>
                      <a:r>
                        <a:rPr lang="en-US" sz="1200" dirty="0"/>
                        <a:t>0</a:t>
                      </a:r>
                    </a:p>
                  </a:txBody>
                  <a:tcPr marL="76200" marR="76200" marT="38100" marB="38100"/>
                </a:tc>
                <a:extLst>
                  <a:ext uri="{0D108BD9-81ED-4DB2-BD59-A6C34878D82A}">
                    <a16:rowId xmlns:a16="http://schemas.microsoft.com/office/drawing/2014/main" val="10002"/>
                  </a:ext>
                </a:extLst>
              </a:tr>
              <a:tr h="4318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CLFLUSH-free </a:t>
                      </a:r>
                      <a:r>
                        <a:rPr lang="en-US" sz="1200" i="1" dirty="0">
                          <a:solidFill>
                            <a:schemeClr val="tx2"/>
                          </a:solidFill>
                        </a:rPr>
                        <a:t>(Heavily loaded)</a:t>
                      </a:r>
                    </a:p>
                  </a:txBody>
                  <a:tcPr marL="76200" marR="76200" marT="38100" marB="38100"/>
                </a:tc>
                <a:tc>
                  <a:txBody>
                    <a:bodyPr/>
                    <a:lstStyle/>
                    <a:p>
                      <a:pPr algn="ctr"/>
                      <a:r>
                        <a:rPr lang="en-US" sz="1200" dirty="0"/>
                        <a:t>38.09 </a:t>
                      </a:r>
                      <a:r>
                        <a:rPr lang="en-US" sz="1200" dirty="0" err="1"/>
                        <a:t>ms</a:t>
                      </a:r>
                      <a:endParaRPr lang="en-US" sz="1200" dirty="0"/>
                    </a:p>
                  </a:txBody>
                  <a:tcPr marL="76200" marR="76200" marT="38100" marB="38100"/>
                </a:tc>
                <a:tc>
                  <a:txBody>
                    <a:bodyPr/>
                    <a:lstStyle/>
                    <a:p>
                      <a:pPr algn="ctr"/>
                      <a:r>
                        <a:rPr lang="en-US" sz="1200" dirty="0"/>
                        <a:t>45ms</a:t>
                      </a:r>
                    </a:p>
                  </a:txBody>
                  <a:tcPr marL="76200" marR="76200" marT="38100" marB="38100"/>
                </a:tc>
                <a:tc>
                  <a:txBody>
                    <a:bodyPr/>
                    <a:lstStyle/>
                    <a:p>
                      <a:pPr algn="ctr"/>
                      <a:r>
                        <a:rPr lang="en-US" sz="1200" dirty="0"/>
                        <a:t>4.53</a:t>
                      </a:r>
                    </a:p>
                  </a:txBody>
                  <a:tcPr marL="76200" marR="76200" marT="38100" marB="38100"/>
                </a:tc>
                <a:tc>
                  <a:txBody>
                    <a:bodyPr/>
                    <a:lstStyle/>
                    <a:p>
                      <a:pPr algn="ctr"/>
                      <a:r>
                        <a:rPr lang="en-US" sz="1200" dirty="0"/>
                        <a:t>0</a:t>
                      </a:r>
                    </a:p>
                  </a:txBody>
                  <a:tcPr marL="76200" marR="76200" marT="38100" marB="38100"/>
                </a:tc>
                <a:extLst>
                  <a:ext uri="{0D108BD9-81ED-4DB2-BD59-A6C34878D82A}">
                    <a16:rowId xmlns:a16="http://schemas.microsoft.com/office/drawing/2014/main" val="10003"/>
                  </a:ext>
                </a:extLst>
              </a:tr>
              <a:tr h="4318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CLFLUSH      </a:t>
                      </a:r>
                      <a:r>
                        <a:rPr lang="en-US" sz="1200" i="1" dirty="0">
                          <a:solidFill>
                            <a:schemeClr val="tx2"/>
                          </a:solidFill>
                        </a:rPr>
                        <a:t>(Lightly loaded)</a:t>
                      </a:r>
                    </a:p>
                  </a:txBody>
                  <a:tcPr marL="76200" marR="76200" marT="38100" marB="38100"/>
                </a:tc>
                <a:tc>
                  <a:txBody>
                    <a:bodyPr/>
                    <a:lstStyle/>
                    <a:p>
                      <a:pPr algn="ctr"/>
                      <a:r>
                        <a:rPr lang="en-US" sz="1200" dirty="0"/>
                        <a:t>23.53 </a:t>
                      </a:r>
                      <a:r>
                        <a:rPr lang="en-US" sz="1200" dirty="0" err="1"/>
                        <a:t>ms</a:t>
                      </a:r>
                      <a:endParaRPr lang="en-US" sz="1200" dirty="0"/>
                    </a:p>
                  </a:txBody>
                  <a:tcPr marL="76200" marR="76200" marT="38100" marB="38100"/>
                </a:tc>
                <a:tc>
                  <a:txBody>
                    <a:bodyPr/>
                    <a:lstStyle/>
                    <a:p>
                      <a:pPr algn="ctr"/>
                      <a:r>
                        <a:rPr lang="en-US" sz="1200" dirty="0"/>
                        <a:t>45ms</a:t>
                      </a:r>
                    </a:p>
                  </a:txBody>
                  <a:tcPr marL="76200" marR="76200" marT="38100" marB="38100"/>
                </a:tc>
                <a:tc>
                  <a:txBody>
                    <a:bodyPr/>
                    <a:lstStyle/>
                    <a:p>
                      <a:pPr algn="ctr"/>
                      <a:r>
                        <a:rPr lang="en-US" sz="1200" dirty="0"/>
                        <a:t>5.10</a:t>
                      </a:r>
                    </a:p>
                  </a:txBody>
                  <a:tcPr marL="76200" marR="76200" marT="38100" marB="38100"/>
                </a:tc>
                <a:tc>
                  <a:txBody>
                    <a:bodyPr/>
                    <a:lstStyle/>
                    <a:p>
                      <a:pPr algn="ctr"/>
                      <a:r>
                        <a:rPr lang="en-US" sz="1200" dirty="0"/>
                        <a:t>0</a:t>
                      </a:r>
                    </a:p>
                  </a:txBody>
                  <a:tcPr marL="76200" marR="76200" marT="38100" marB="38100"/>
                </a:tc>
                <a:extLst>
                  <a:ext uri="{0D108BD9-81ED-4DB2-BD59-A6C34878D82A}">
                    <a16:rowId xmlns:a16="http://schemas.microsoft.com/office/drawing/2014/main" val="10004"/>
                  </a:ext>
                </a:extLst>
              </a:tr>
            </a:tbl>
          </a:graphicData>
        </a:graphic>
      </p:graphicFrame>
      <p:sp>
        <p:nvSpPr>
          <p:cNvPr id="7" name="Rounded Rectangular Callout 6"/>
          <p:cNvSpPr/>
          <p:nvPr/>
        </p:nvSpPr>
        <p:spPr>
          <a:xfrm>
            <a:off x="5905500" y="1753818"/>
            <a:ext cx="1524000" cy="889000"/>
          </a:xfrm>
          <a:prstGeom prst="wedgeRoundRectCallout">
            <a:avLst>
              <a:gd name="adj1" fmla="val -75236"/>
              <a:gd name="adj2" fmla="val 90179"/>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dirty="0" err="1"/>
              <a:t>rowhammer</a:t>
            </a:r>
            <a:r>
              <a:rPr lang="en-US" sz="1500" dirty="0"/>
              <a:t> + </a:t>
            </a:r>
            <a:r>
              <a:rPr lang="en-US" sz="1500" dirty="0" err="1"/>
              <a:t>mcf</a:t>
            </a:r>
            <a:r>
              <a:rPr lang="en-US" sz="1500" dirty="0"/>
              <a:t> + </a:t>
            </a:r>
            <a:r>
              <a:rPr lang="en-US" sz="1500" dirty="0" err="1"/>
              <a:t>libquantum</a:t>
            </a:r>
            <a:r>
              <a:rPr lang="en-US" sz="1500" dirty="0"/>
              <a:t> + </a:t>
            </a:r>
            <a:r>
              <a:rPr lang="en-US" sz="1500" dirty="0" err="1"/>
              <a:t>omnetpp</a:t>
            </a:r>
            <a:r>
              <a:rPr lang="en-US" sz="1500" dirty="0"/>
              <a:t> </a:t>
            </a:r>
          </a:p>
        </p:txBody>
      </p:sp>
      <p:sp>
        <p:nvSpPr>
          <p:cNvPr id="8" name="Oval 7"/>
          <p:cNvSpPr/>
          <p:nvPr/>
        </p:nvSpPr>
        <p:spPr>
          <a:xfrm>
            <a:off x="3084632" y="3757461"/>
            <a:ext cx="882198" cy="1816554"/>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00"/>
          </a:p>
        </p:txBody>
      </p:sp>
      <p:sp>
        <p:nvSpPr>
          <p:cNvPr id="12" name="Oval 11"/>
          <p:cNvSpPr/>
          <p:nvPr/>
        </p:nvSpPr>
        <p:spPr>
          <a:xfrm>
            <a:off x="6905446" y="3764081"/>
            <a:ext cx="625929" cy="1843768"/>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00"/>
          </a:p>
        </p:txBody>
      </p:sp>
      <p:sp>
        <p:nvSpPr>
          <p:cNvPr id="13" name="Oval 12"/>
          <p:cNvSpPr/>
          <p:nvPr/>
        </p:nvSpPr>
        <p:spPr>
          <a:xfrm>
            <a:off x="5905316" y="3764081"/>
            <a:ext cx="666751" cy="1843768"/>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00"/>
          </a:p>
        </p:txBody>
      </p:sp>
      <p:grpSp>
        <p:nvGrpSpPr>
          <p:cNvPr id="10" name="Group 9"/>
          <p:cNvGrpSpPr/>
          <p:nvPr/>
        </p:nvGrpSpPr>
        <p:grpSpPr>
          <a:xfrm>
            <a:off x="4067024" y="3887047"/>
            <a:ext cx="561810" cy="1548642"/>
            <a:chOff x="3966029" y="4664457"/>
            <a:chExt cx="674172" cy="1858370"/>
          </a:xfrm>
        </p:grpSpPr>
        <p:sp>
          <p:nvSpPr>
            <p:cNvPr id="14" name="Rectangle 13"/>
            <p:cNvSpPr/>
            <p:nvPr/>
          </p:nvSpPr>
          <p:spPr>
            <a:xfrm>
              <a:off x="3984317" y="4664457"/>
              <a:ext cx="655884" cy="28420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2000" b="1" dirty="0">
                  <a:ea typeface="Calibri"/>
                  <a:cs typeface="Times New Roman"/>
                </a:rPr>
                <a:t>&lt;</a:t>
              </a:r>
              <a:endParaRPr lang="en-US" sz="2000" dirty="0">
                <a:ea typeface="Calibri"/>
                <a:cs typeface="Times New Roman"/>
              </a:endParaRPr>
            </a:p>
          </p:txBody>
        </p:sp>
        <p:sp>
          <p:nvSpPr>
            <p:cNvPr id="15" name="Rectangle 14"/>
            <p:cNvSpPr/>
            <p:nvPr/>
          </p:nvSpPr>
          <p:spPr>
            <a:xfrm>
              <a:off x="3966029" y="5193959"/>
              <a:ext cx="655884" cy="28420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2000" b="1" dirty="0">
                  <a:ea typeface="Calibri"/>
                  <a:cs typeface="Times New Roman"/>
                </a:rPr>
                <a:t>&lt;</a:t>
              </a:r>
              <a:endParaRPr lang="en-US" sz="2000" dirty="0">
                <a:ea typeface="Calibri"/>
                <a:cs typeface="Times New Roman"/>
              </a:endParaRPr>
            </a:p>
          </p:txBody>
        </p:sp>
        <p:sp>
          <p:nvSpPr>
            <p:cNvPr id="16" name="Rectangle 15"/>
            <p:cNvSpPr/>
            <p:nvPr/>
          </p:nvSpPr>
          <p:spPr>
            <a:xfrm>
              <a:off x="3977901" y="5721695"/>
              <a:ext cx="655884" cy="28420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2000" b="1" dirty="0">
                  <a:ea typeface="Calibri"/>
                  <a:cs typeface="Times New Roman"/>
                </a:rPr>
                <a:t>&lt;</a:t>
              </a:r>
              <a:endParaRPr lang="en-US" sz="2000" dirty="0">
                <a:ea typeface="Calibri"/>
                <a:cs typeface="Times New Roman"/>
              </a:endParaRPr>
            </a:p>
          </p:txBody>
        </p:sp>
        <p:sp>
          <p:nvSpPr>
            <p:cNvPr id="17" name="Rectangle 16"/>
            <p:cNvSpPr/>
            <p:nvPr/>
          </p:nvSpPr>
          <p:spPr>
            <a:xfrm>
              <a:off x="3977901" y="6238622"/>
              <a:ext cx="655884" cy="28420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2000" b="1" dirty="0">
                  <a:solidFill>
                    <a:schemeClr val="tx1"/>
                  </a:solidFill>
                  <a:ea typeface="Calibri"/>
                  <a:cs typeface="Times New Roman"/>
                </a:rPr>
                <a:t>&lt;</a:t>
              </a:r>
              <a:endParaRPr lang="en-US" sz="2000" dirty="0">
                <a:solidFill>
                  <a:schemeClr val="tx1"/>
                </a:solidFill>
                <a:ea typeface="Calibri"/>
                <a:cs typeface="Times New Roman"/>
              </a:endParaRPr>
            </a:p>
          </p:txBody>
        </p:sp>
      </p:grpSp>
      <p:sp>
        <p:nvSpPr>
          <p:cNvPr id="11" name="Slide Number Placeholder 10">
            <a:extLst>
              <a:ext uri="{FF2B5EF4-FFF2-40B4-BE49-F238E27FC236}">
                <a16:creationId xmlns:a16="http://schemas.microsoft.com/office/drawing/2014/main" id="{BBA54A98-47BB-634D-96F5-75B63F95AC0F}"/>
              </a:ext>
            </a:extLst>
          </p:cNvPr>
          <p:cNvSpPr>
            <a:spLocks noGrp="1"/>
          </p:cNvSpPr>
          <p:nvPr>
            <p:ph type="sldNum" sz="quarter" idx="12"/>
          </p:nvPr>
        </p:nvSpPr>
        <p:spPr/>
        <p:txBody>
          <a:bodyPr/>
          <a:lstStyle/>
          <a:p>
            <a:fld id="{5E6A3C3A-A029-4573-BC04-5DA27903A743}" type="slidenum">
              <a:rPr lang="en-US" smtClean="0"/>
              <a:t>131</a:t>
            </a:fld>
            <a:endParaRPr lang="en-US"/>
          </a:p>
        </p:txBody>
      </p:sp>
    </p:spTree>
    <p:extLst>
      <p:ext uri="{BB962C8B-B14F-4D97-AF65-F5344CB8AC3E}">
        <p14:creationId xmlns:p14="http://schemas.microsoft.com/office/powerpoint/2010/main" val="284223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P spid="13"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Performance Impact on Non-malicious Programs</a:t>
            </a:r>
          </a:p>
        </p:txBody>
      </p:sp>
      <p:graphicFrame>
        <p:nvGraphicFramePr>
          <p:cNvPr id="8" name="Chart 7"/>
          <p:cNvGraphicFramePr>
            <a:graphicFrameLocks/>
          </p:cNvGraphicFramePr>
          <p:nvPr>
            <p:extLst/>
          </p:nvPr>
        </p:nvGraphicFramePr>
        <p:xfrm>
          <a:off x="821696" y="1460500"/>
          <a:ext cx="6678613" cy="27305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1009245" y="4194093"/>
            <a:ext cx="7125510" cy="1118511"/>
          </a:xfrm>
          <a:prstGeom prst="rect">
            <a:avLst/>
          </a:prstGeom>
          <a:noFill/>
        </p:spPr>
        <p:txBody>
          <a:bodyPr wrap="square" rtlCol="0">
            <a:spAutoFit/>
          </a:bodyPr>
          <a:lstStyle/>
          <a:p>
            <a:pPr marL="238115" indent="-238115">
              <a:buFont typeface="Arial" pitchFamily="34" charset="0"/>
              <a:buChar char="•"/>
            </a:pPr>
            <a:r>
              <a:rPr lang="en-US" sz="1667" dirty="0">
                <a:latin typeface="Century Schoolbook" pitchFamily="18" charset="0"/>
              </a:rPr>
              <a:t>Average overhead of 1.17% </a:t>
            </a:r>
          </a:p>
          <a:p>
            <a:pPr marL="238115" indent="-238115">
              <a:buFont typeface="Arial" pitchFamily="34" charset="0"/>
              <a:buChar char="•"/>
            </a:pPr>
            <a:r>
              <a:rPr lang="en-US" sz="1667" dirty="0">
                <a:latin typeface="Century Schoolbook" pitchFamily="18" charset="0"/>
              </a:rPr>
              <a:t>Can detect </a:t>
            </a:r>
            <a:r>
              <a:rPr lang="en-US" sz="1667" dirty="0" err="1">
                <a:latin typeface="Century Schoolbook" pitchFamily="18" charset="0"/>
              </a:rPr>
              <a:t>rowhammering</a:t>
            </a:r>
            <a:r>
              <a:rPr lang="en-US" sz="1667" dirty="0">
                <a:latin typeface="Century Schoolbook" pitchFamily="18" charset="0"/>
              </a:rPr>
              <a:t> that is 2x faster than can be prevented by double refresh rate </a:t>
            </a:r>
          </a:p>
          <a:p>
            <a:pPr marL="238115" indent="-238115">
              <a:buFont typeface="Arial" pitchFamily="34" charset="0"/>
              <a:buChar char="•"/>
            </a:pPr>
            <a:r>
              <a:rPr lang="en-US" sz="1667" dirty="0">
                <a:solidFill>
                  <a:srgbClr val="FF0000"/>
                </a:solidFill>
                <a:latin typeface="Century Schoolbook" pitchFamily="18" charset="0"/>
              </a:rPr>
              <a:t>Paper details detection of more aggressive future attacks</a:t>
            </a:r>
          </a:p>
        </p:txBody>
      </p:sp>
      <p:grpSp>
        <p:nvGrpSpPr>
          <p:cNvPr id="48" name="Group 47"/>
          <p:cNvGrpSpPr/>
          <p:nvPr/>
        </p:nvGrpSpPr>
        <p:grpSpPr>
          <a:xfrm>
            <a:off x="5998402" y="926325"/>
            <a:ext cx="2460625" cy="3079750"/>
            <a:chOff x="0" y="0"/>
            <a:chExt cx="2952750" cy="3695700"/>
          </a:xfrm>
        </p:grpSpPr>
        <p:graphicFrame>
          <p:nvGraphicFramePr>
            <p:cNvPr id="49" name="Chart 48"/>
            <p:cNvGraphicFramePr/>
            <p:nvPr>
              <p:extLst/>
            </p:nvPr>
          </p:nvGraphicFramePr>
          <p:xfrm>
            <a:off x="0" y="1285875"/>
            <a:ext cx="2952750" cy="24098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0" name="Chart 49"/>
            <p:cNvGraphicFramePr/>
            <p:nvPr>
              <p:extLst/>
            </p:nvPr>
          </p:nvGraphicFramePr>
          <p:xfrm>
            <a:off x="33338" y="0"/>
            <a:ext cx="2852737" cy="2038350"/>
          </p:xfrm>
          <a:graphic>
            <a:graphicData uri="http://schemas.openxmlformats.org/drawingml/2006/chart">
              <c:chart xmlns:c="http://schemas.openxmlformats.org/drawingml/2006/chart" xmlns:r="http://schemas.openxmlformats.org/officeDocument/2006/relationships" r:id="rId5"/>
            </a:graphicData>
          </a:graphic>
        </p:graphicFrame>
      </p:grpSp>
      <p:sp>
        <p:nvSpPr>
          <p:cNvPr id="5" name="Oval 4"/>
          <p:cNvSpPr/>
          <p:nvPr/>
        </p:nvSpPr>
        <p:spPr>
          <a:xfrm>
            <a:off x="3171568" y="2728785"/>
            <a:ext cx="391298" cy="967946"/>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500"/>
          </a:p>
        </p:txBody>
      </p:sp>
      <p:sp>
        <p:nvSpPr>
          <p:cNvPr id="51" name="Oval 50"/>
          <p:cNvSpPr/>
          <p:nvPr/>
        </p:nvSpPr>
        <p:spPr>
          <a:xfrm>
            <a:off x="3924163" y="1668163"/>
            <a:ext cx="391298" cy="2028568"/>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500"/>
          </a:p>
        </p:txBody>
      </p:sp>
      <p:sp>
        <p:nvSpPr>
          <p:cNvPr id="3" name="Slide Number Placeholder 2">
            <a:extLst>
              <a:ext uri="{FF2B5EF4-FFF2-40B4-BE49-F238E27FC236}">
                <a16:creationId xmlns:a16="http://schemas.microsoft.com/office/drawing/2014/main" id="{54B37731-B6BB-7943-A4AC-99118F49D9B5}"/>
              </a:ext>
            </a:extLst>
          </p:cNvPr>
          <p:cNvSpPr>
            <a:spLocks noGrp="1"/>
          </p:cNvSpPr>
          <p:nvPr>
            <p:ph type="sldNum" sz="quarter" idx="12"/>
          </p:nvPr>
        </p:nvSpPr>
        <p:spPr/>
        <p:txBody>
          <a:bodyPr/>
          <a:lstStyle/>
          <a:p>
            <a:fld id="{5E6A3C3A-A029-4573-BC04-5DA27903A743}" type="slidenum">
              <a:rPr lang="en-US" smtClean="0"/>
              <a:t>132</a:t>
            </a:fld>
            <a:endParaRPr lang="en-US"/>
          </a:p>
        </p:txBody>
      </p:sp>
    </p:spTree>
    <p:extLst>
      <p:ext uri="{BB962C8B-B14F-4D97-AF65-F5344CB8AC3E}">
        <p14:creationId xmlns:p14="http://schemas.microsoft.com/office/powerpoint/2010/main" val="324517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Conclusion</a:t>
            </a:r>
          </a:p>
        </p:txBody>
      </p:sp>
      <p:sp>
        <p:nvSpPr>
          <p:cNvPr id="3" name="Content Placeholder 2"/>
          <p:cNvSpPr>
            <a:spLocks noGrp="1"/>
          </p:cNvSpPr>
          <p:nvPr>
            <p:ph idx="1"/>
          </p:nvPr>
        </p:nvSpPr>
        <p:spPr>
          <a:xfrm>
            <a:off x="899808" y="1333500"/>
            <a:ext cx="7336277" cy="3771636"/>
          </a:xfrm>
        </p:spPr>
        <p:txBody>
          <a:bodyPr>
            <a:normAutofit/>
          </a:bodyPr>
          <a:lstStyle/>
          <a:p>
            <a:endParaRPr lang="en-US" sz="2167" dirty="0">
              <a:latin typeface="Century Schoolbook" pitchFamily="18" charset="0"/>
            </a:endParaRPr>
          </a:p>
          <a:p>
            <a:r>
              <a:rPr lang="en-US" sz="2167" dirty="0">
                <a:latin typeface="Century Schoolbook" pitchFamily="18" charset="0"/>
              </a:rPr>
              <a:t>Existing </a:t>
            </a:r>
            <a:r>
              <a:rPr lang="en-US" sz="2167" dirty="0" err="1">
                <a:latin typeface="Century Schoolbook" pitchFamily="18" charset="0"/>
              </a:rPr>
              <a:t>rowhammer</a:t>
            </a:r>
            <a:r>
              <a:rPr lang="en-US" sz="2167" dirty="0">
                <a:latin typeface="Century Schoolbook" pitchFamily="18" charset="0"/>
              </a:rPr>
              <a:t> mitigation mechanisms are insufficient </a:t>
            </a:r>
          </a:p>
          <a:p>
            <a:pPr lvl="1">
              <a:buFont typeface="Wingdings" panose="05000000000000000000" pitchFamily="2" charset="2"/>
              <a:buChar char="v"/>
            </a:pPr>
            <a:r>
              <a:rPr lang="en-US" sz="1833" dirty="0">
                <a:solidFill>
                  <a:schemeClr val="tx2"/>
                </a:solidFill>
                <a:latin typeface="Century Schoolbook" pitchFamily="18" charset="0"/>
              </a:rPr>
              <a:t>Doubling refresh rate </a:t>
            </a:r>
            <a:r>
              <a:rPr lang="en-US" sz="1833" dirty="0">
                <a:latin typeface="Century Schoolbook" pitchFamily="18" charset="0"/>
              </a:rPr>
              <a:t>- </a:t>
            </a:r>
            <a:r>
              <a:rPr lang="en-US" sz="1833" dirty="0">
                <a:solidFill>
                  <a:srgbClr val="FF0000"/>
                </a:solidFill>
                <a:latin typeface="Century Schoolbook" pitchFamily="18" charset="0"/>
              </a:rPr>
              <a:t>Efficient </a:t>
            </a:r>
            <a:r>
              <a:rPr lang="en-US" sz="1833" dirty="0" err="1">
                <a:solidFill>
                  <a:srgbClr val="FF0000"/>
                </a:solidFill>
                <a:latin typeface="Century Schoolbook" pitchFamily="18" charset="0"/>
              </a:rPr>
              <a:t>rowhammering</a:t>
            </a:r>
            <a:endParaRPr lang="en-US" sz="1833" dirty="0">
              <a:solidFill>
                <a:srgbClr val="FF0000"/>
              </a:solidFill>
              <a:latin typeface="Century Schoolbook" pitchFamily="18" charset="0"/>
            </a:endParaRPr>
          </a:p>
          <a:p>
            <a:pPr lvl="1">
              <a:buFont typeface="Wingdings" panose="05000000000000000000" pitchFamily="2" charset="2"/>
              <a:buChar char="v"/>
            </a:pPr>
            <a:r>
              <a:rPr lang="en-US" sz="1833" dirty="0">
                <a:solidFill>
                  <a:schemeClr val="tx2"/>
                </a:solidFill>
                <a:latin typeface="Century Schoolbook" pitchFamily="18" charset="0"/>
              </a:rPr>
              <a:t>Disallowing CLFLUSH </a:t>
            </a:r>
            <a:r>
              <a:rPr lang="en-US" sz="1833" dirty="0">
                <a:latin typeface="Century Schoolbook" pitchFamily="18" charset="0"/>
              </a:rPr>
              <a:t>- </a:t>
            </a:r>
            <a:r>
              <a:rPr lang="en-US" sz="1833" dirty="0">
                <a:solidFill>
                  <a:srgbClr val="FF0000"/>
                </a:solidFill>
                <a:latin typeface="Century Schoolbook" pitchFamily="18" charset="0"/>
              </a:rPr>
              <a:t>CLFLUSH-free </a:t>
            </a:r>
            <a:r>
              <a:rPr lang="en-US" sz="1833" dirty="0" err="1">
                <a:solidFill>
                  <a:srgbClr val="FF0000"/>
                </a:solidFill>
                <a:latin typeface="Century Schoolbook" pitchFamily="18" charset="0"/>
              </a:rPr>
              <a:t>rowhammering</a:t>
            </a:r>
            <a:endParaRPr lang="en-US" sz="1833" dirty="0">
              <a:solidFill>
                <a:srgbClr val="FF0000"/>
              </a:solidFill>
              <a:latin typeface="Century Schoolbook" pitchFamily="18" charset="0"/>
            </a:endParaRPr>
          </a:p>
          <a:p>
            <a:pPr marL="380985" lvl="1" indent="0">
              <a:buNone/>
            </a:pPr>
            <a:endParaRPr lang="en-US" sz="2000" dirty="0">
              <a:latin typeface="Century Schoolbook" pitchFamily="18" charset="0"/>
            </a:endParaRPr>
          </a:p>
          <a:p>
            <a:r>
              <a:rPr lang="en-US" sz="2167" dirty="0">
                <a:latin typeface="Century Schoolbook" pitchFamily="18" charset="0"/>
              </a:rPr>
              <a:t>Software-based mitigation using existing H/W performance counters can provide effective protection with low overhead</a:t>
            </a:r>
          </a:p>
          <a:p>
            <a:pPr marL="380985" lvl="1" indent="0">
              <a:buNone/>
            </a:pPr>
            <a:endParaRPr lang="en-US" sz="2000" dirty="0">
              <a:latin typeface="Century Schoolbook" pitchFamily="18" charset="0"/>
            </a:endParaRPr>
          </a:p>
          <a:p>
            <a:pPr marL="0" indent="0">
              <a:buNone/>
            </a:pPr>
            <a:endParaRPr lang="en-US" sz="2333" dirty="0">
              <a:latin typeface="Century Schoolbook" pitchFamily="18" charset="0"/>
            </a:endParaRPr>
          </a:p>
          <a:p>
            <a:pPr marL="380985" lvl="1" indent="0">
              <a:buNone/>
            </a:pPr>
            <a:endParaRPr lang="en-US" sz="2000" dirty="0">
              <a:latin typeface="Century Schoolbook" pitchFamily="18" charset="0"/>
            </a:endParaRPr>
          </a:p>
          <a:p>
            <a:pPr marL="0" indent="0">
              <a:buNone/>
            </a:pPr>
            <a:endParaRPr lang="en-US" sz="2333" dirty="0">
              <a:latin typeface="Century Schoolbook" pitchFamily="18" charset="0"/>
            </a:endParaRPr>
          </a:p>
          <a:p>
            <a:pPr marL="0" indent="0">
              <a:buNone/>
            </a:pPr>
            <a:endParaRPr lang="en-US" sz="2000" dirty="0">
              <a:latin typeface="Century Schoolbook" pitchFamily="18" charset="0"/>
            </a:endParaRPr>
          </a:p>
        </p:txBody>
      </p:sp>
      <p:sp>
        <p:nvSpPr>
          <p:cNvPr id="5" name="Slide Number Placeholder 4">
            <a:extLst>
              <a:ext uri="{FF2B5EF4-FFF2-40B4-BE49-F238E27FC236}">
                <a16:creationId xmlns:a16="http://schemas.microsoft.com/office/drawing/2014/main" id="{169AE969-685D-2942-9C36-BB6C39742662}"/>
              </a:ext>
            </a:extLst>
          </p:cNvPr>
          <p:cNvSpPr>
            <a:spLocks noGrp="1"/>
          </p:cNvSpPr>
          <p:nvPr>
            <p:ph type="sldNum" sz="quarter" idx="12"/>
          </p:nvPr>
        </p:nvSpPr>
        <p:spPr/>
        <p:txBody>
          <a:bodyPr/>
          <a:lstStyle/>
          <a:p>
            <a:fld id="{5E6A3C3A-A029-4573-BC04-5DA27903A743}" type="slidenum">
              <a:rPr lang="en-US" smtClean="0"/>
              <a:t>133</a:t>
            </a:fld>
            <a:endParaRPr lang="en-US"/>
          </a:p>
        </p:txBody>
      </p:sp>
    </p:spTree>
    <p:extLst>
      <p:ext uri="{BB962C8B-B14F-4D97-AF65-F5344CB8AC3E}">
        <p14:creationId xmlns:p14="http://schemas.microsoft.com/office/powerpoint/2010/main" val="310106292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FB67AD-BA5D-BB4C-99F1-7E42BD8469E8}"/>
              </a:ext>
            </a:extLst>
          </p:cNvPr>
          <p:cNvSpPr>
            <a:spLocks noGrp="1"/>
          </p:cNvSpPr>
          <p:nvPr>
            <p:ph type="sldNum" sz="quarter" idx="12"/>
          </p:nvPr>
        </p:nvSpPr>
        <p:spPr/>
        <p:txBody>
          <a:bodyPr/>
          <a:lstStyle/>
          <a:p>
            <a:fld id="{5E6A3C3A-A029-4573-BC04-5DA27903A743}" type="slidenum">
              <a:rPr lang="en-US" smtClean="0"/>
              <a:t>134</a:t>
            </a:fld>
            <a:endParaRPr lang="en-US"/>
          </a:p>
        </p:txBody>
      </p:sp>
      <p:pic>
        <p:nvPicPr>
          <p:cNvPr id="3" name="Picture 2">
            <a:extLst>
              <a:ext uri="{FF2B5EF4-FFF2-40B4-BE49-F238E27FC236}">
                <a16:creationId xmlns:a16="http://schemas.microsoft.com/office/drawing/2014/main" id="{196EE3ED-043F-CB44-9B5C-37102950BB80}"/>
              </a:ext>
            </a:extLst>
          </p:cNvPr>
          <p:cNvPicPr>
            <a:picLocks noChangeAspect="1"/>
          </p:cNvPicPr>
          <p:nvPr/>
        </p:nvPicPr>
        <p:blipFill>
          <a:blip r:embed="rId2"/>
          <a:stretch>
            <a:fillRect/>
          </a:stretch>
        </p:blipFill>
        <p:spPr>
          <a:xfrm>
            <a:off x="0" y="353214"/>
            <a:ext cx="9144000" cy="5008571"/>
          </a:xfrm>
          <a:prstGeom prst="rect">
            <a:avLst/>
          </a:prstGeom>
        </p:spPr>
      </p:pic>
    </p:spTree>
    <p:extLst>
      <p:ext uri="{BB962C8B-B14F-4D97-AF65-F5344CB8AC3E}">
        <p14:creationId xmlns:p14="http://schemas.microsoft.com/office/powerpoint/2010/main" val="30486309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45864F-ECEE-E648-8512-FB54D3811A07}"/>
              </a:ext>
            </a:extLst>
          </p:cNvPr>
          <p:cNvPicPr>
            <a:picLocks noChangeAspect="1"/>
          </p:cNvPicPr>
          <p:nvPr/>
        </p:nvPicPr>
        <p:blipFill>
          <a:blip r:embed="rId2"/>
          <a:stretch>
            <a:fillRect/>
          </a:stretch>
        </p:blipFill>
        <p:spPr>
          <a:xfrm>
            <a:off x="0" y="334472"/>
            <a:ext cx="9144000" cy="5046055"/>
          </a:xfrm>
          <a:prstGeom prst="rect">
            <a:avLst/>
          </a:prstGeom>
        </p:spPr>
      </p:pic>
      <p:sp>
        <p:nvSpPr>
          <p:cNvPr id="3" name="Slide Number Placeholder 2">
            <a:extLst>
              <a:ext uri="{FF2B5EF4-FFF2-40B4-BE49-F238E27FC236}">
                <a16:creationId xmlns:a16="http://schemas.microsoft.com/office/drawing/2014/main" id="{886F3CDD-A28E-C84C-9BF1-4916551BE3E7}"/>
              </a:ext>
            </a:extLst>
          </p:cNvPr>
          <p:cNvSpPr>
            <a:spLocks noGrp="1"/>
          </p:cNvSpPr>
          <p:nvPr>
            <p:ph type="sldNum" sz="quarter" idx="12"/>
          </p:nvPr>
        </p:nvSpPr>
        <p:spPr/>
        <p:txBody>
          <a:bodyPr/>
          <a:lstStyle/>
          <a:p>
            <a:fld id="{5E6A3C3A-A029-4573-BC04-5DA27903A743}" type="slidenum">
              <a:rPr lang="en-US" smtClean="0"/>
              <a:t>135</a:t>
            </a:fld>
            <a:endParaRPr lang="en-US"/>
          </a:p>
        </p:txBody>
      </p:sp>
    </p:spTree>
    <p:extLst>
      <p:ext uri="{BB962C8B-B14F-4D97-AF65-F5344CB8AC3E}">
        <p14:creationId xmlns:p14="http://schemas.microsoft.com/office/powerpoint/2010/main" val="200175777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0FC037-FD27-B842-AE35-7D21874DE07E}"/>
              </a:ext>
            </a:extLst>
          </p:cNvPr>
          <p:cNvPicPr>
            <a:picLocks noChangeAspect="1"/>
          </p:cNvPicPr>
          <p:nvPr/>
        </p:nvPicPr>
        <p:blipFill>
          <a:blip r:embed="rId2"/>
          <a:stretch>
            <a:fillRect/>
          </a:stretch>
        </p:blipFill>
        <p:spPr>
          <a:xfrm>
            <a:off x="0" y="327660"/>
            <a:ext cx="9144000" cy="5059680"/>
          </a:xfrm>
          <a:prstGeom prst="rect">
            <a:avLst/>
          </a:prstGeom>
        </p:spPr>
      </p:pic>
      <p:sp>
        <p:nvSpPr>
          <p:cNvPr id="3" name="Slide Number Placeholder 2">
            <a:extLst>
              <a:ext uri="{FF2B5EF4-FFF2-40B4-BE49-F238E27FC236}">
                <a16:creationId xmlns:a16="http://schemas.microsoft.com/office/drawing/2014/main" id="{FAF875FA-A5AC-884A-BB54-2B8FDDEF2421}"/>
              </a:ext>
            </a:extLst>
          </p:cNvPr>
          <p:cNvSpPr>
            <a:spLocks noGrp="1"/>
          </p:cNvSpPr>
          <p:nvPr>
            <p:ph type="sldNum" sz="quarter" idx="12"/>
          </p:nvPr>
        </p:nvSpPr>
        <p:spPr/>
        <p:txBody>
          <a:bodyPr/>
          <a:lstStyle/>
          <a:p>
            <a:fld id="{5E6A3C3A-A029-4573-BC04-5DA27903A743}" type="slidenum">
              <a:rPr lang="en-US" smtClean="0"/>
              <a:t>136</a:t>
            </a:fld>
            <a:endParaRPr lang="en-US"/>
          </a:p>
        </p:txBody>
      </p:sp>
    </p:spTree>
    <p:extLst>
      <p:ext uri="{BB962C8B-B14F-4D97-AF65-F5344CB8AC3E}">
        <p14:creationId xmlns:p14="http://schemas.microsoft.com/office/powerpoint/2010/main" val="227223091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0B1C88-F717-EE45-B7EF-A2FBCF22DA4B}"/>
              </a:ext>
            </a:extLst>
          </p:cNvPr>
          <p:cNvPicPr>
            <a:picLocks noChangeAspect="1"/>
          </p:cNvPicPr>
          <p:nvPr/>
        </p:nvPicPr>
        <p:blipFill>
          <a:blip r:embed="rId2"/>
          <a:stretch>
            <a:fillRect/>
          </a:stretch>
        </p:blipFill>
        <p:spPr>
          <a:xfrm>
            <a:off x="0" y="331001"/>
            <a:ext cx="9144000" cy="5052997"/>
          </a:xfrm>
          <a:prstGeom prst="rect">
            <a:avLst/>
          </a:prstGeom>
        </p:spPr>
      </p:pic>
      <p:sp>
        <p:nvSpPr>
          <p:cNvPr id="3" name="Slide Number Placeholder 2">
            <a:extLst>
              <a:ext uri="{FF2B5EF4-FFF2-40B4-BE49-F238E27FC236}">
                <a16:creationId xmlns:a16="http://schemas.microsoft.com/office/drawing/2014/main" id="{A568C2B0-8FDF-254C-9EE4-5965B7F24526}"/>
              </a:ext>
            </a:extLst>
          </p:cNvPr>
          <p:cNvSpPr>
            <a:spLocks noGrp="1"/>
          </p:cNvSpPr>
          <p:nvPr>
            <p:ph type="sldNum" sz="quarter" idx="12"/>
          </p:nvPr>
        </p:nvSpPr>
        <p:spPr/>
        <p:txBody>
          <a:bodyPr/>
          <a:lstStyle/>
          <a:p>
            <a:fld id="{5E6A3C3A-A029-4573-BC04-5DA27903A743}" type="slidenum">
              <a:rPr lang="en-US" smtClean="0"/>
              <a:t>137</a:t>
            </a:fld>
            <a:endParaRPr lang="en-US"/>
          </a:p>
        </p:txBody>
      </p:sp>
    </p:spTree>
    <p:extLst>
      <p:ext uri="{BB962C8B-B14F-4D97-AF65-F5344CB8AC3E}">
        <p14:creationId xmlns:p14="http://schemas.microsoft.com/office/powerpoint/2010/main" val="187618367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8AFDF8-F68E-CF48-BBAA-96FF3E069758}"/>
              </a:ext>
            </a:extLst>
          </p:cNvPr>
          <p:cNvPicPr>
            <a:picLocks noChangeAspect="1"/>
          </p:cNvPicPr>
          <p:nvPr/>
        </p:nvPicPr>
        <p:blipFill>
          <a:blip r:embed="rId2"/>
          <a:stretch>
            <a:fillRect/>
          </a:stretch>
        </p:blipFill>
        <p:spPr>
          <a:xfrm>
            <a:off x="0" y="365960"/>
            <a:ext cx="9144000" cy="4983079"/>
          </a:xfrm>
          <a:prstGeom prst="rect">
            <a:avLst/>
          </a:prstGeom>
        </p:spPr>
      </p:pic>
      <p:sp>
        <p:nvSpPr>
          <p:cNvPr id="3" name="Slide Number Placeholder 2">
            <a:extLst>
              <a:ext uri="{FF2B5EF4-FFF2-40B4-BE49-F238E27FC236}">
                <a16:creationId xmlns:a16="http://schemas.microsoft.com/office/drawing/2014/main" id="{932AFE25-B4B9-8341-BA4D-A27571764C8C}"/>
              </a:ext>
            </a:extLst>
          </p:cNvPr>
          <p:cNvSpPr>
            <a:spLocks noGrp="1"/>
          </p:cNvSpPr>
          <p:nvPr>
            <p:ph type="sldNum" sz="quarter" idx="12"/>
          </p:nvPr>
        </p:nvSpPr>
        <p:spPr/>
        <p:txBody>
          <a:bodyPr/>
          <a:lstStyle/>
          <a:p>
            <a:fld id="{5E6A3C3A-A029-4573-BC04-5DA27903A743}" type="slidenum">
              <a:rPr lang="en-US" smtClean="0"/>
              <a:t>138</a:t>
            </a:fld>
            <a:endParaRPr lang="en-US"/>
          </a:p>
        </p:txBody>
      </p:sp>
    </p:spTree>
    <p:extLst>
      <p:ext uri="{BB962C8B-B14F-4D97-AF65-F5344CB8AC3E}">
        <p14:creationId xmlns:p14="http://schemas.microsoft.com/office/powerpoint/2010/main" val="344560143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07759-D061-1048-9324-674027F77C5B}"/>
              </a:ext>
            </a:extLst>
          </p:cNvPr>
          <p:cNvPicPr>
            <a:picLocks noChangeAspect="1"/>
          </p:cNvPicPr>
          <p:nvPr/>
        </p:nvPicPr>
        <p:blipFill>
          <a:blip r:embed="rId2"/>
          <a:stretch>
            <a:fillRect/>
          </a:stretch>
        </p:blipFill>
        <p:spPr>
          <a:xfrm>
            <a:off x="0" y="295064"/>
            <a:ext cx="9144000" cy="5124871"/>
          </a:xfrm>
          <a:prstGeom prst="rect">
            <a:avLst/>
          </a:prstGeom>
        </p:spPr>
      </p:pic>
      <p:sp>
        <p:nvSpPr>
          <p:cNvPr id="3" name="Slide Number Placeholder 2">
            <a:extLst>
              <a:ext uri="{FF2B5EF4-FFF2-40B4-BE49-F238E27FC236}">
                <a16:creationId xmlns:a16="http://schemas.microsoft.com/office/drawing/2014/main" id="{71AC31A5-751F-D94A-B27C-7DC4D01AF86F}"/>
              </a:ext>
            </a:extLst>
          </p:cNvPr>
          <p:cNvSpPr>
            <a:spLocks noGrp="1"/>
          </p:cNvSpPr>
          <p:nvPr>
            <p:ph type="sldNum" sz="quarter" idx="12"/>
          </p:nvPr>
        </p:nvSpPr>
        <p:spPr/>
        <p:txBody>
          <a:bodyPr/>
          <a:lstStyle/>
          <a:p>
            <a:fld id="{5E6A3C3A-A029-4573-BC04-5DA27903A743}" type="slidenum">
              <a:rPr lang="en-US" smtClean="0"/>
              <a:t>139</a:t>
            </a:fld>
            <a:endParaRPr lang="en-US"/>
          </a:p>
        </p:txBody>
      </p:sp>
    </p:spTree>
    <p:extLst>
      <p:ext uri="{BB962C8B-B14F-4D97-AF65-F5344CB8AC3E}">
        <p14:creationId xmlns:p14="http://schemas.microsoft.com/office/powerpoint/2010/main" val="3650527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SMT Solving</a:t>
            </a:r>
          </a:p>
        </p:txBody>
      </p:sp>
      <p:sp>
        <p:nvSpPr>
          <p:cNvPr id="3" name="Content Placeholder 2"/>
          <p:cNvSpPr>
            <a:spLocks noGrp="1"/>
          </p:cNvSpPr>
          <p:nvPr>
            <p:ph idx="1"/>
          </p:nvPr>
        </p:nvSpPr>
        <p:spPr/>
        <p:txBody>
          <a:bodyPr>
            <a:normAutofit fontScale="92500" lnSpcReduction="20000"/>
          </a:bodyPr>
          <a:lstStyle/>
          <a:p>
            <a:pPr defTabSz="761939">
              <a:spcBef>
                <a:spcPct val="20000"/>
              </a:spcBef>
              <a:buSzPct val="90000"/>
              <a:defRPr/>
            </a:pPr>
            <a:r>
              <a:rPr lang="en-US" dirty="0">
                <a:latin typeface="Calibri" pitchFamily="34" charset="0"/>
                <a:cs typeface="Calibri" pitchFamily="34" charset="0"/>
                <a:sym typeface="Symbol"/>
              </a:rPr>
              <a:t>EX: b + 2 = c  and  f(read(write(a,b,3), c-2)) ≠ f(c-b+1)</a:t>
            </a:r>
          </a:p>
          <a:p>
            <a:pPr defTabSz="761939">
              <a:spcBef>
                <a:spcPct val="20000"/>
              </a:spcBef>
              <a:buSzPct val="90000"/>
              <a:defRPr/>
            </a:pPr>
            <a:endParaRPr lang="en-US" dirty="0">
              <a:sym typeface="Symbol"/>
            </a:endParaRPr>
          </a:p>
          <a:p>
            <a:pPr defTabSz="761939">
              <a:spcBef>
                <a:spcPct val="20000"/>
              </a:spcBef>
              <a:buSzPct val="90000"/>
              <a:defRPr/>
            </a:pPr>
            <a:r>
              <a:rPr lang="en-US" dirty="0">
                <a:solidFill>
                  <a:srgbClr val="C00000"/>
                </a:solidFill>
                <a:sym typeface="Symbol"/>
              </a:rPr>
              <a:t>b + 2 = c</a:t>
            </a:r>
            <a:r>
              <a:rPr lang="en-US" dirty="0">
                <a:sym typeface="Symbol"/>
              </a:rPr>
              <a:t>  and  f(read(write(a,b,3), c-2)) ≠ f(c-b+1)</a:t>
            </a:r>
          </a:p>
          <a:p>
            <a:pPr marL="0" indent="0" defTabSz="761939">
              <a:spcBef>
                <a:spcPct val="20000"/>
              </a:spcBef>
              <a:buSzPct val="90000"/>
              <a:buNone/>
              <a:defRPr/>
            </a:pPr>
            <a:r>
              <a:rPr lang="en-US" dirty="0">
                <a:sym typeface="Symbol"/>
              </a:rPr>
              <a:t>[</a:t>
            </a:r>
            <a:r>
              <a:rPr lang="en-US" dirty="0">
                <a:solidFill>
                  <a:srgbClr val="00B050"/>
                </a:solidFill>
                <a:sym typeface="Symbol"/>
              </a:rPr>
              <a:t>Substituting c by b+2</a:t>
            </a:r>
            <a:r>
              <a:rPr lang="en-US" dirty="0">
                <a:sym typeface="Symbol"/>
              </a:rPr>
              <a:t>]</a:t>
            </a:r>
          </a:p>
          <a:p>
            <a:pPr defTabSz="761939">
              <a:spcBef>
                <a:spcPct val="20000"/>
              </a:spcBef>
              <a:buSzPct val="90000"/>
              <a:defRPr/>
            </a:pPr>
            <a:r>
              <a:rPr lang="en-US" dirty="0">
                <a:sym typeface="Symbol"/>
              </a:rPr>
              <a:t>b + 2 = c and f(read(write(a,b,3), </a:t>
            </a:r>
            <a:r>
              <a:rPr lang="en-US" dirty="0">
                <a:solidFill>
                  <a:srgbClr val="C00000"/>
                </a:solidFill>
                <a:sym typeface="Symbol"/>
              </a:rPr>
              <a:t>b+2-2</a:t>
            </a:r>
            <a:r>
              <a:rPr lang="en-US" dirty="0">
                <a:sym typeface="Symbol"/>
              </a:rPr>
              <a:t>)) ≠ f(</a:t>
            </a:r>
            <a:r>
              <a:rPr lang="en-US" dirty="0">
                <a:solidFill>
                  <a:srgbClr val="C00000"/>
                </a:solidFill>
                <a:sym typeface="Symbol"/>
              </a:rPr>
              <a:t>b+2-b+1</a:t>
            </a:r>
            <a:r>
              <a:rPr lang="en-US" dirty="0">
                <a:sym typeface="Symbol"/>
              </a:rPr>
              <a:t>)</a:t>
            </a:r>
          </a:p>
          <a:p>
            <a:pPr marL="0" indent="0" defTabSz="761939">
              <a:spcBef>
                <a:spcPct val="20000"/>
              </a:spcBef>
              <a:buSzPct val="90000"/>
              <a:buNone/>
              <a:defRPr/>
            </a:pPr>
            <a:r>
              <a:rPr lang="en-US" dirty="0">
                <a:sym typeface="Symbol"/>
              </a:rPr>
              <a:t>[</a:t>
            </a:r>
            <a:r>
              <a:rPr lang="en-US" dirty="0">
                <a:solidFill>
                  <a:srgbClr val="00B050"/>
                </a:solidFill>
                <a:sym typeface="Symbol"/>
              </a:rPr>
              <a:t>Arithmetic simplification</a:t>
            </a:r>
            <a:r>
              <a:rPr lang="en-US" dirty="0">
                <a:sym typeface="Symbol"/>
              </a:rPr>
              <a:t>]</a:t>
            </a:r>
          </a:p>
          <a:p>
            <a:pPr defTabSz="761939">
              <a:spcBef>
                <a:spcPct val="20000"/>
              </a:spcBef>
              <a:buSzPct val="90000"/>
              <a:defRPr/>
            </a:pPr>
            <a:r>
              <a:rPr lang="en-US" dirty="0">
                <a:sym typeface="Symbol"/>
              </a:rPr>
              <a:t>b + 2 = c and f(read(write(a,b,3), b)) ≠ f(3)</a:t>
            </a:r>
          </a:p>
          <a:p>
            <a:pPr marL="0" indent="0" defTabSz="761939">
              <a:spcBef>
                <a:spcPct val="20000"/>
              </a:spcBef>
              <a:buSzPct val="90000"/>
              <a:buNone/>
              <a:defRPr/>
            </a:pPr>
            <a:r>
              <a:rPr lang="en-US" dirty="0">
                <a:sym typeface="Symbol"/>
              </a:rPr>
              <a:t>[</a:t>
            </a:r>
            <a:r>
              <a:rPr lang="en-US" dirty="0">
                <a:solidFill>
                  <a:srgbClr val="00B050"/>
                </a:solidFill>
                <a:sym typeface="Symbol"/>
              </a:rPr>
              <a:t>Applying array theory axiom</a:t>
            </a:r>
            <a:r>
              <a:rPr lang="en-US" dirty="0">
                <a:sym typeface="Symbol"/>
              </a:rPr>
              <a:t>] </a:t>
            </a:r>
          </a:p>
          <a:p>
            <a:pPr marL="0" indent="0" defTabSz="761939">
              <a:spcBef>
                <a:spcPct val="20000"/>
              </a:spcBef>
              <a:buSzPct val="90000"/>
              <a:buNone/>
              <a:defRPr/>
            </a:pPr>
            <a:r>
              <a:rPr lang="en-US" dirty="0" err="1">
                <a:sym typeface="Symbol"/>
              </a:rPr>
              <a:t>forall</a:t>
            </a:r>
            <a:r>
              <a:rPr lang="en-US" dirty="0">
                <a:sym typeface="Symbol"/>
              </a:rPr>
              <a:t> </a:t>
            </a:r>
            <a:r>
              <a:rPr lang="en-US" dirty="0" err="1">
                <a:sym typeface="Symbol"/>
              </a:rPr>
              <a:t>a,i,v:read</a:t>
            </a:r>
            <a:r>
              <a:rPr lang="en-US" dirty="0">
                <a:sym typeface="Symbol"/>
              </a:rPr>
              <a:t>(write(</a:t>
            </a:r>
            <a:r>
              <a:rPr lang="en-US" dirty="0" err="1">
                <a:sym typeface="Symbol"/>
              </a:rPr>
              <a:t>a,i,v</a:t>
            </a:r>
            <a:r>
              <a:rPr lang="en-US" dirty="0">
                <a:sym typeface="Symbol"/>
              </a:rPr>
              <a:t>), </a:t>
            </a:r>
            <a:r>
              <a:rPr lang="en-US" dirty="0" err="1">
                <a:sym typeface="Symbol"/>
              </a:rPr>
              <a:t>i</a:t>
            </a:r>
            <a:r>
              <a:rPr lang="en-US" dirty="0">
                <a:sym typeface="Symbol"/>
              </a:rPr>
              <a:t>) = v]</a:t>
            </a:r>
          </a:p>
          <a:p>
            <a:pPr defTabSz="761939">
              <a:spcBef>
                <a:spcPct val="20000"/>
              </a:spcBef>
              <a:buSzPct val="90000"/>
              <a:defRPr/>
            </a:pPr>
            <a:r>
              <a:rPr lang="en-US" dirty="0">
                <a:sym typeface="Symbol"/>
              </a:rPr>
              <a:t>b+2 = c and </a:t>
            </a:r>
            <a:r>
              <a:rPr lang="en-US" dirty="0">
                <a:solidFill>
                  <a:srgbClr val="C00000"/>
                </a:solidFill>
                <a:sym typeface="Symbol"/>
              </a:rPr>
              <a:t>f(3) ≠ f(3) </a:t>
            </a:r>
            <a:r>
              <a:rPr lang="en-US" dirty="0">
                <a:sym typeface="Symbol"/>
              </a:rPr>
              <a:t>[</a:t>
            </a:r>
            <a:r>
              <a:rPr lang="en-US" b="1" dirty="0">
                <a:solidFill>
                  <a:srgbClr val="FF0000"/>
                </a:solidFill>
                <a:sym typeface="Symbol"/>
              </a:rPr>
              <a:t>NOT SATISFIABLE</a:t>
            </a:r>
            <a:r>
              <a:rPr lang="en-US" dirty="0">
                <a:sym typeface="Symbol"/>
              </a:rPr>
              <a:t>]</a:t>
            </a:r>
          </a:p>
          <a:p>
            <a:pPr marL="0" indent="0" defTabSz="761939">
              <a:spcBef>
                <a:spcPct val="20000"/>
              </a:spcBef>
              <a:buSzPct val="90000"/>
              <a:buNone/>
              <a:defRPr/>
            </a:pPr>
            <a:endParaRPr lang="en-US" dirty="0">
              <a:sym typeface="Symbol"/>
            </a:endParaRPr>
          </a:p>
          <a:p>
            <a:pPr marL="0" indent="0" defTabSz="761939">
              <a:spcBef>
                <a:spcPct val="20000"/>
              </a:spcBef>
              <a:buSzPct val="90000"/>
              <a:buNone/>
              <a:defRPr/>
            </a:pPr>
            <a:endParaRPr lang="en-US" dirty="0">
              <a:sym typeface="Symbol"/>
            </a:endParaRPr>
          </a:p>
          <a:p>
            <a:pPr marL="0" indent="0">
              <a:buNone/>
            </a:pPr>
            <a:endParaRPr lang="en-US" dirty="0"/>
          </a:p>
        </p:txBody>
      </p:sp>
      <p:sp>
        <p:nvSpPr>
          <p:cNvPr id="6" name="Slide Number Placeholder 5"/>
          <p:cNvSpPr>
            <a:spLocks noGrp="1"/>
          </p:cNvSpPr>
          <p:nvPr>
            <p:ph type="sldNum" sz="quarter" idx="12"/>
          </p:nvPr>
        </p:nvSpPr>
        <p:spPr/>
        <p:txBody>
          <a:bodyPr/>
          <a:lstStyle/>
          <a:p>
            <a:fld id="{D6B4ED35-9C83-47B2-B01F-D3F5DCE65BBC}" type="slidenum">
              <a:rPr lang="en-US" smtClean="0"/>
              <a:pPr/>
              <a:t>14</a:t>
            </a:fld>
            <a:endParaRPr lang="en-US" dirty="0"/>
          </a:p>
        </p:txBody>
      </p:sp>
    </p:spTree>
    <p:extLst>
      <p:ext uri="{BB962C8B-B14F-4D97-AF65-F5344CB8AC3E}">
        <p14:creationId xmlns:p14="http://schemas.microsoft.com/office/powerpoint/2010/main" val="413709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C54C3B-B728-FE4A-9A0F-35CBC55FC6C8}"/>
              </a:ext>
            </a:extLst>
          </p:cNvPr>
          <p:cNvPicPr>
            <a:picLocks noChangeAspect="1"/>
          </p:cNvPicPr>
          <p:nvPr/>
        </p:nvPicPr>
        <p:blipFill>
          <a:blip r:embed="rId2"/>
          <a:stretch>
            <a:fillRect/>
          </a:stretch>
        </p:blipFill>
        <p:spPr>
          <a:xfrm>
            <a:off x="0" y="240495"/>
            <a:ext cx="9144000" cy="5234009"/>
          </a:xfrm>
          <a:prstGeom prst="rect">
            <a:avLst/>
          </a:prstGeom>
        </p:spPr>
      </p:pic>
      <p:sp>
        <p:nvSpPr>
          <p:cNvPr id="3" name="Slide Number Placeholder 2">
            <a:extLst>
              <a:ext uri="{FF2B5EF4-FFF2-40B4-BE49-F238E27FC236}">
                <a16:creationId xmlns:a16="http://schemas.microsoft.com/office/drawing/2014/main" id="{3F75C383-21F1-6841-B6B6-EC727BAE6634}"/>
              </a:ext>
            </a:extLst>
          </p:cNvPr>
          <p:cNvSpPr>
            <a:spLocks noGrp="1"/>
          </p:cNvSpPr>
          <p:nvPr>
            <p:ph type="sldNum" sz="quarter" idx="12"/>
          </p:nvPr>
        </p:nvSpPr>
        <p:spPr/>
        <p:txBody>
          <a:bodyPr/>
          <a:lstStyle/>
          <a:p>
            <a:fld id="{5E6A3C3A-A029-4573-BC04-5DA27903A743}" type="slidenum">
              <a:rPr lang="en-US" smtClean="0"/>
              <a:t>140</a:t>
            </a:fld>
            <a:endParaRPr lang="en-US"/>
          </a:p>
        </p:txBody>
      </p:sp>
    </p:spTree>
    <p:extLst>
      <p:ext uri="{BB962C8B-B14F-4D97-AF65-F5344CB8AC3E}">
        <p14:creationId xmlns:p14="http://schemas.microsoft.com/office/powerpoint/2010/main" val="93112558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8CFCD3-38B8-AB48-8811-985EF46F7F29}"/>
              </a:ext>
            </a:extLst>
          </p:cNvPr>
          <p:cNvPicPr>
            <a:picLocks noChangeAspect="1"/>
          </p:cNvPicPr>
          <p:nvPr/>
        </p:nvPicPr>
        <p:blipFill>
          <a:blip r:embed="rId2"/>
          <a:stretch>
            <a:fillRect/>
          </a:stretch>
        </p:blipFill>
        <p:spPr>
          <a:xfrm>
            <a:off x="0" y="265181"/>
            <a:ext cx="9144000" cy="5184638"/>
          </a:xfrm>
          <a:prstGeom prst="rect">
            <a:avLst/>
          </a:prstGeom>
        </p:spPr>
      </p:pic>
      <p:sp>
        <p:nvSpPr>
          <p:cNvPr id="3" name="Rectangle 2">
            <a:extLst>
              <a:ext uri="{FF2B5EF4-FFF2-40B4-BE49-F238E27FC236}">
                <a16:creationId xmlns:a16="http://schemas.microsoft.com/office/drawing/2014/main" id="{399F6A92-88AA-D14C-B41C-32ED38879F8F}"/>
              </a:ext>
            </a:extLst>
          </p:cNvPr>
          <p:cNvSpPr/>
          <p:nvPr/>
        </p:nvSpPr>
        <p:spPr>
          <a:xfrm>
            <a:off x="6010183" y="1873188"/>
            <a:ext cx="2840854" cy="34445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9820EE4B-29BA-0B4B-8328-D79F32A912EE}"/>
              </a:ext>
            </a:extLst>
          </p:cNvPr>
          <p:cNvSpPr>
            <a:spLocks noGrp="1"/>
          </p:cNvSpPr>
          <p:nvPr>
            <p:ph type="sldNum" sz="quarter" idx="12"/>
          </p:nvPr>
        </p:nvSpPr>
        <p:spPr/>
        <p:txBody>
          <a:bodyPr/>
          <a:lstStyle/>
          <a:p>
            <a:fld id="{5E6A3C3A-A029-4573-BC04-5DA27903A743}" type="slidenum">
              <a:rPr lang="en-US" smtClean="0"/>
              <a:t>141</a:t>
            </a:fld>
            <a:endParaRPr lang="en-US"/>
          </a:p>
        </p:txBody>
      </p:sp>
    </p:spTree>
    <p:extLst>
      <p:ext uri="{BB962C8B-B14F-4D97-AF65-F5344CB8AC3E}">
        <p14:creationId xmlns:p14="http://schemas.microsoft.com/office/powerpoint/2010/main" val="332727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6BF51A-84C7-A645-94F7-01F7733C53A7}"/>
              </a:ext>
            </a:extLst>
          </p:cNvPr>
          <p:cNvPicPr>
            <a:picLocks noChangeAspect="1"/>
          </p:cNvPicPr>
          <p:nvPr/>
        </p:nvPicPr>
        <p:blipFill>
          <a:blip r:embed="rId2"/>
          <a:stretch>
            <a:fillRect/>
          </a:stretch>
        </p:blipFill>
        <p:spPr>
          <a:xfrm>
            <a:off x="0" y="284491"/>
            <a:ext cx="9144000" cy="5146018"/>
          </a:xfrm>
          <a:prstGeom prst="rect">
            <a:avLst/>
          </a:prstGeom>
        </p:spPr>
      </p:pic>
      <p:sp>
        <p:nvSpPr>
          <p:cNvPr id="3" name="Slide Number Placeholder 2">
            <a:extLst>
              <a:ext uri="{FF2B5EF4-FFF2-40B4-BE49-F238E27FC236}">
                <a16:creationId xmlns:a16="http://schemas.microsoft.com/office/drawing/2014/main" id="{C6AF1E75-0F24-ED41-A726-5F462EA785B4}"/>
              </a:ext>
            </a:extLst>
          </p:cNvPr>
          <p:cNvSpPr>
            <a:spLocks noGrp="1"/>
          </p:cNvSpPr>
          <p:nvPr>
            <p:ph type="sldNum" sz="quarter" idx="12"/>
          </p:nvPr>
        </p:nvSpPr>
        <p:spPr/>
        <p:txBody>
          <a:bodyPr/>
          <a:lstStyle/>
          <a:p>
            <a:fld id="{5E6A3C3A-A029-4573-BC04-5DA27903A743}" type="slidenum">
              <a:rPr lang="en-US" smtClean="0"/>
              <a:t>142</a:t>
            </a:fld>
            <a:endParaRPr lang="en-US"/>
          </a:p>
        </p:txBody>
      </p:sp>
    </p:spTree>
    <p:extLst>
      <p:ext uri="{BB962C8B-B14F-4D97-AF65-F5344CB8AC3E}">
        <p14:creationId xmlns:p14="http://schemas.microsoft.com/office/powerpoint/2010/main" val="304568694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AB8793-F083-8F49-B03E-87CFB9AF3CD4}"/>
              </a:ext>
            </a:extLst>
          </p:cNvPr>
          <p:cNvPicPr>
            <a:picLocks noChangeAspect="1"/>
          </p:cNvPicPr>
          <p:nvPr/>
        </p:nvPicPr>
        <p:blipFill>
          <a:blip r:embed="rId2"/>
          <a:stretch>
            <a:fillRect/>
          </a:stretch>
        </p:blipFill>
        <p:spPr>
          <a:xfrm>
            <a:off x="0" y="436746"/>
            <a:ext cx="9144000" cy="4841507"/>
          </a:xfrm>
          <a:prstGeom prst="rect">
            <a:avLst/>
          </a:prstGeom>
        </p:spPr>
      </p:pic>
      <p:sp>
        <p:nvSpPr>
          <p:cNvPr id="3" name="Slide Number Placeholder 2">
            <a:extLst>
              <a:ext uri="{FF2B5EF4-FFF2-40B4-BE49-F238E27FC236}">
                <a16:creationId xmlns:a16="http://schemas.microsoft.com/office/drawing/2014/main" id="{B30285F8-1C35-B641-8B3A-BC2BA0C21AA4}"/>
              </a:ext>
            </a:extLst>
          </p:cNvPr>
          <p:cNvSpPr>
            <a:spLocks noGrp="1"/>
          </p:cNvSpPr>
          <p:nvPr>
            <p:ph type="sldNum" sz="quarter" idx="12"/>
          </p:nvPr>
        </p:nvSpPr>
        <p:spPr/>
        <p:txBody>
          <a:bodyPr/>
          <a:lstStyle/>
          <a:p>
            <a:fld id="{5E6A3C3A-A029-4573-BC04-5DA27903A743}" type="slidenum">
              <a:rPr lang="en-US" smtClean="0"/>
              <a:t>143</a:t>
            </a:fld>
            <a:endParaRPr lang="en-US"/>
          </a:p>
        </p:txBody>
      </p:sp>
    </p:spTree>
    <p:extLst>
      <p:ext uri="{BB962C8B-B14F-4D97-AF65-F5344CB8AC3E}">
        <p14:creationId xmlns:p14="http://schemas.microsoft.com/office/powerpoint/2010/main" val="218872498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0D8C05-1F37-F94D-A91F-D8F53D1EC2AE}"/>
              </a:ext>
            </a:extLst>
          </p:cNvPr>
          <p:cNvPicPr>
            <a:picLocks noChangeAspect="1"/>
          </p:cNvPicPr>
          <p:nvPr/>
        </p:nvPicPr>
        <p:blipFill>
          <a:blip r:embed="rId2"/>
          <a:stretch>
            <a:fillRect/>
          </a:stretch>
        </p:blipFill>
        <p:spPr>
          <a:xfrm>
            <a:off x="0" y="272444"/>
            <a:ext cx="9144000" cy="5170111"/>
          </a:xfrm>
          <a:prstGeom prst="rect">
            <a:avLst/>
          </a:prstGeom>
        </p:spPr>
      </p:pic>
      <p:sp>
        <p:nvSpPr>
          <p:cNvPr id="3" name="Slide Number Placeholder 2">
            <a:extLst>
              <a:ext uri="{FF2B5EF4-FFF2-40B4-BE49-F238E27FC236}">
                <a16:creationId xmlns:a16="http://schemas.microsoft.com/office/drawing/2014/main" id="{F86E59CB-6B73-FB41-B989-B706F9600EDF}"/>
              </a:ext>
            </a:extLst>
          </p:cNvPr>
          <p:cNvSpPr>
            <a:spLocks noGrp="1"/>
          </p:cNvSpPr>
          <p:nvPr>
            <p:ph type="sldNum" sz="quarter" idx="12"/>
          </p:nvPr>
        </p:nvSpPr>
        <p:spPr/>
        <p:txBody>
          <a:bodyPr/>
          <a:lstStyle/>
          <a:p>
            <a:fld id="{5E6A3C3A-A029-4573-BC04-5DA27903A743}" type="slidenum">
              <a:rPr lang="en-US" smtClean="0"/>
              <a:t>144</a:t>
            </a:fld>
            <a:endParaRPr lang="en-US"/>
          </a:p>
        </p:txBody>
      </p:sp>
    </p:spTree>
    <p:extLst>
      <p:ext uri="{BB962C8B-B14F-4D97-AF65-F5344CB8AC3E}">
        <p14:creationId xmlns:p14="http://schemas.microsoft.com/office/powerpoint/2010/main" val="402650473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C2FE92-8593-534F-B8EC-FC7F005C9B72}"/>
              </a:ext>
            </a:extLst>
          </p:cNvPr>
          <p:cNvPicPr>
            <a:picLocks noChangeAspect="1"/>
          </p:cNvPicPr>
          <p:nvPr/>
        </p:nvPicPr>
        <p:blipFill>
          <a:blip r:embed="rId2"/>
          <a:stretch>
            <a:fillRect/>
          </a:stretch>
        </p:blipFill>
        <p:spPr>
          <a:xfrm>
            <a:off x="0" y="249278"/>
            <a:ext cx="9144000" cy="5216444"/>
          </a:xfrm>
          <a:prstGeom prst="rect">
            <a:avLst/>
          </a:prstGeom>
        </p:spPr>
      </p:pic>
      <p:sp>
        <p:nvSpPr>
          <p:cNvPr id="3" name="Slide Number Placeholder 2">
            <a:extLst>
              <a:ext uri="{FF2B5EF4-FFF2-40B4-BE49-F238E27FC236}">
                <a16:creationId xmlns:a16="http://schemas.microsoft.com/office/drawing/2014/main" id="{26A31936-6932-8A45-BBE5-F7CCD4775422}"/>
              </a:ext>
            </a:extLst>
          </p:cNvPr>
          <p:cNvSpPr>
            <a:spLocks noGrp="1"/>
          </p:cNvSpPr>
          <p:nvPr>
            <p:ph type="sldNum" sz="quarter" idx="12"/>
          </p:nvPr>
        </p:nvSpPr>
        <p:spPr/>
        <p:txBody>
          <a:bodyPr/>
          <a:lstStyle/>
          <a:p>
            <a:fld id="{5E6A3C3A-A029-4573-BC04-5DA27903A743}" type="slidenum">
              <a:rPr lang="en-US" smtClean="0"/>
              <a:t>145</a:t>
            </a:fld>
            <a:endParaRPr lang="en-US"/>
          </a:p>
        </p:txBody>
      </p:sp>
    </p:spTree>
    <p:extLst>
      <p:ext uri="{BB962C8B-B14F-4D97-AF65-F5344CB8AC3E}">
        <p14:creationId xmlns:p14="http://schemas.microsoft.com/office/powerpoint/2010/main" val="140545908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47955D-43AD-5844-9921-A8AC111D8B2D}"/>
              </a:ext>
            </a:extLst>
          </p:cNvPr>
          <p:cNvSpPr>
            <a:spLocks noGrp="1"/>
          </p:cNvSpPr>
          <p:nvPr>
            <p:ph type="title"/>
          </p:nvPr>
        </p:nvSpPr>
        <p:spPr/>
        <p:txBody>
          <a:bodyPr/>
          <a:lstStyle/>
          <a:p>
            <a:r>
              <a:rPr lang="en-US" dirty="0"/>
              <a:t>Questions to consider</a:t>
            </a:r>
          </a:p>
        </p:txBody>
      </p:sp>
      <p:sp>
        <p:nvSpPr>
          <p:cNvPr id="6" name="Content Placeholder 5">
            <a:extLst>
              <a:ext uri="{FF2B5EF4-FFF2-40B4-BE49-F238E27FC236}">
                <a16:creationId xmlns:a16="http://schemas.microsoft.com/office/drawing/2014/main" id="{7DC43FEB-2912-8F4D-9CF9-9669B68C9576}"/>
              </a:ext>
            </a:extLst>
          </p:cNvPr>
          <p:cNvSpPr>
            <a:spLocks noGrp="1"/>
          </p:cNvSpPr>
          <p:nvPr>
            <p:ph idx="1"/>
          </p:nvPr>
        </p:nvSpPr>
        <p:spPr/>
        <p:txBody>
          <a:bodyPr/>
          <a:lstStyle/>
          <a:p>
            <a:r>
              <a:rPr lang="en-US" dirty="0"/>
              <a:t>What would a “finite” version of other </a:t>
            </a:r>
            <a:r>
              <a:rPr lang="en-US" dirty="0" err="1"/>
              <a:t>syscalls</a:t>
            </a:r>
            <a:r>
              <a:rPr lang="en-US" dirty="0"/>
              <a:t> look like?</a:t>
            </a:r>
          </a:p>
          <a:p>
            <a:r>
              <a:rPr lang="en-US" dirty="0"/>
              <a:t>How would you decide which security approach to use?</a:t>
            </a:r>
          </a:p>
          <a:p>
            <a:r>
              <a:rPr lang="en-US" dirty="0"/>
              <a:t>Hardware vs. OS: who is responsible for protecting against attacks like </a:t>
            </a:r>
            <a:r>
              <a:rPr lang="en-US" dirty="0" err="1"/>
              <a:t>Rowhammer</a:t>
            </a:r>
            <a:r>
              <a:rPr lang="en-US" dirty="0"/>
              <a:t>?</a:t>
            </a:r>
          </a:p>
        </p:txBody>
      </p:sp>
      <p:sp>
        <p:nvSpPr>
          <p:cNvPr id="4" name="Slide Number Placeholder 3">
            <a:extLst>
              <a:ext uri="{FF2B5EF4-FFF2-40B4-BE49-F238E27FC236}">
                <a16:creationId xmlns:a16="http://schemas.microsoft.com/office/drawing/2014/main" id="{5ACC2DA1-5E3F-ED4E-A84A-CDD550F999CE}"/>
              </a:ext>
            </a:extLst>
          </p:cNvPr>
          <p:cNvSpPr>
            <a:spLocks noGrp="1"/>
          </p:cNvSpPr>
          <p:nvPr>
            <p:ph type="sldNum" sz="quarter" idx="12"/>
          </p:nvPr>
        </p:nvSpPr>
        <p:spPr/>
        <p:txBody>
          <a:bodyPr/>
          <a:lstStyle/>
          <a:p>
            <a:fld id="{5E6A3C3A-A029-4573-BC04-5DA27903A743}" type="slidenum">
              <a:rPr lang="en-US" smtClean="0"/>
              <a:pPr/>
              <a:t>146</a:t>
            </a:fld>
            <a:endParaRPr lang="en-US" dirty="0"/>
          </a:p>
        </p:txBody>
      </p:sp>
    </p:spTree>
    <p:extLst>
      <p:ext uri="{BB962C8B-B14F-4D97-AF65-F5344CB8AC3E}">
        <p14:creationId xmlns:p14="http://schemas.microsoft.com/office/powerpoint/2010/main" val="2853493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Symbolic Execution --- History </a:t>
            </a:r>
          </a:p>
        </p:txBody>
      </p:sp>
      <p:sp>
        <p:nvSpPr>
          <p:cNvPr id="3" name="Content Placeholder 2"/>
          <p:cNvSpPr>
            <a:spLocks noGrp="1"/>
          </p:cNvSpPr>
          <p:nvPr>
            <p:ph idx="1"/>
          </p:nvPr>
        </p:nvSpPr>
        <p:spPr/>
        <p:txBody>
          <a:bodyPr>
            <a:normAutofit lnSpcReduction="10000"/>
          </a:bodyPr>
          <a:lstStyle/>
          <a:p>
            <a:r>
              <a:rPr lang="en-US" b="1" dirty="0"/>
              <a:t>1976</a:t>
            </a:r>
            <a:r>
              <a:rPr lang="en-US" dirty="0"/>
              <a:t>: A system to generate test data and symbolically execute programs (Lori Clarke)</a:t>
            </a:r>
          </a:p>
          <a:p>
            <a:r>
              <a:rPr lang="en-US" b="1" dirty="0"/>
              <a:t>1976</a:t>
            </a:r>
            <a:r>
              <a:rPr lang="en-US" dirty="0"/>
              <a:t>: Symbolic execution and program testing (James King) </a:t>
            </a:r>
          </a:p>
          <a:p>
            <a:r>
              <a:rPr lang="en-US" b="1" dirty="0"/>
              <a:t>2005-present</a:t>
            </a:r>
            <a:r>
              <a:rPr lang="en-US" dirty="0"/>
              <a:t>: practical symbolic execution</a:t>
            </a:r>
          </a:p>
          <a:p>
            <a:pPr lvl="1"/>
            <a:r>
              <a:rPr lang="en-US" dirty="0"/>
              <a:t>Using SMT solvers </a:t>
            </a:r>
          </a:p>
          <a:p>
            <a:pPr lvl="1"/>
            <a:r>
              <a:rPr lang="en-US" dirty="0"/>
              <a:t>Heuristics to control exponential explosion</a:t>
            </a:r>
          </a:p>
          <a:p>
            <a:pPr lvl="1"/>
            <a:r>
              <a:rPr lang="en-US" dirty="0"/>
              <a:t>Heap modeling and reasoning about pointers</a:t>
            </a:r>
          </a:p>
          <a:p>
            <a:pPr lvl="1"/>
            <a:r>
              <a:rPr lang="en-US" dirty="0"/>
              <a:t>Environment modeling</a:t>
            </a:r>
          </a:p>
          <a:p>
            <a:pPr lvl="1"/>
            <a:r>
              <a:rPr lang="en-US" dirty="0"/>
              <a:t>Dealing with solver limitations</a:t>
            </a:r>
          </a:p>
        </p:txBody>
      </p:sp>
      <p:sp>
        <p:nvSpPr>
          <p:cNvPr id="6" name="Slide Number Placeholder 5"/>
          <p:cNvSpPr>
            <a:spLocks noGrp="1"/>
          </p:cNvSpPr>
          <p:nvPr>
            <p:ph type="sldNum" sz="quarter" idx="12"/>
          </p:nvPr>
        </p:nvSpPr>
        <p:spPr/>
        <p:txBody>
          <a:bodyPr/>
          <a:lstStyle/>
          <a:p>
            <a:fld id="{D6B4ED35-9C83-47B2-B01F-D3F5DCE65BBC}" type="slidenum">
              <a:rPr lang="en-US" smtClean="0"/>
              <a:pPr/>
              <a:t>15</a:t>
            </a:fld>
            <a:endParaRPr lang="en-US" dirty="0"/>
          </a:p>
        </p:txBody>
      </p:sp>
    </p:spTree>
    <p:extLst>
      <p:ext uri="{BB962C8B-B14F-4D97-AF65-F5344CB8AC3E}">
        <p14:creationId xmlns:p14="http://schemas.microsoft.com/office/powerpoint/2010/main" val="1727044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Symbolic Execution</a:t>
            </a:r>
          </a:p>
        </p:txBody>
      </p:sp>
      <p:sp>
        <p:nvSpPr>
          <p:cNvPr id="6" name="Slide Number Placeholder 5"/>
          <p:cNvSpPr>
            <a:spLocks noGrp="1"/>
          </p:cNvSpPr>
          <p:nvPr>
            <p:ph type="sldNum" sz="quarter" idx="12"/>
          </p:nvPr>
        </p:nvSpPr>
        <p:spPr/>
        <p:txBody>
          <a:bodyPr/>
          <a:lstStyle/>
          <a:p>
            <a:fld id="{D6B4ED35-9C83-47B2-B01F-D3F5DCE65BBC}" type="slidenum">
              <a:rPr lang="en-US" smtClean="0"/>
              <a:pPr/>
              <a:t>16</a:t>
            </a:fld>
            <a:endParaRPr lang="en-US" dirty="0"/>
          </a:p>
        </p:txBody>
      </p:sp>
      <p:sp>
        <p:nvSpPr>
          <p:cNvPr id="7" name="Content Placeholder 2"/>
          <p:cNvSpPr>
            <a:spLocks noGrp="1"/>
          </p:cNvSpPr>
          <p:nvPr>
            <p:ph idx="1"/>
          </p:nvPr>
        </p:nvSpPr>
        <p:spPr>
          <a:xfrm>
            <a:off x="1269338" y="1472373"/>
            <a:ext cx="2349500" cy="3889739"/>
          </a:xfrm>
        </p:spPr>
        <p:style>
          <a:lnRef idx="2">
            <a:schemeClr val="dk1"/>
          </a:lnRef>
          <a:fillRef idx="1">
            <a:schemeClr val="lt1"/>
          </a:fillRef>
          <a:effectRef idx="0">
            <a:schemeClr val="dk1"/>
          </a:effectRef>
          <a:fontRef idx="minor">
            <a:schemeClr val="dk1"/>
          </a:fontRef>
        </p:style>
        <p:txBody>
          <a:bodyPr>
            <a:noAutofit/>
          </a:bodyPr>
          <a:lstStyle/>
          <a:p>
            <a:pPr>
              <a:buNone/>
            </a:pPr>
            <a:r>
              <a:rPr lang="en-US" sz="1500" dirty="0">
                <a:latin typeface="Roboto" panose="02000000000000000000" pitchFamily="2" charset="0"/>
                <a:ea typeface="Roboto" panose="02000000000000000000" pitchFamily="2" charset="0"/>
                <a:cs typeface="Roboto" panose="02000000000000000000" pitchFamily="2" charset="0"/>
              </a:rPr>
              <a:t>Void </a:t>
            </a:r>
            <a:r>
              <a:rPr lang="en-US" sz="1500" dirty="0" err="1">
                <a:latin typeface="Roboto" panose="02000000000000000000" pitchFamily="2" charset="0"/>
                <a:ea typeface="Roboto" panose="02000000000000000000" pitchFamily="2" charset="0"/>
                <a:cs typeface="Roboto" panose="02000000000000000000" pitchFamily="2" charset="0"/>
              </a:rPr>
              <a:t>func</a:t>
            </a:r>
            <a:r>
              <a:rPr lang="en-US" sz="1500" dirty="0">
                <a:latin typeface="Roboto" panose="02000000000000000000" pitchFamily="2" charset="0"/>
                <a:ea typeface="Roboto" panose="02000000000000000000" pitchFamily="2" charset="0"/>
                <a:cs typeface="Roboto" panose="02000000000000000000" pitchFamily="2" charset="0"/>
              </a:rPr>
              <a:t>(</a:t>
            </a:r>
            <a:r>
              <a:rPr lang="en-US" sz="1500" dirty="0" err="1">
                <a:latin typeface="Roboto" panose="02000000000000000000" pitchFamily="2" charset="0"/>
                <a:ea typeface="Roboto" panose="02000000000000000000" pitchFamily="2" charset="0"/>
                <a:cs typeface="Roboto" panose="02000000000000000000" pitchFamily="2" charset="0"/>
              </a:rPr>
              <a:t>int</a:t>
            </a:r>
            <a:r>
              <a:rPr lang="en-US" sz="1500" dirty="0">
                <a:latin typeface="Roboto" panose="02000000000000000000" pitchFamily="2" charset="0"/>
                <a:ea typeface="Roboto" panose="02000000000000000000" pitchFamily="2" charset="0"/>
                <a:cs typeface="Roboto" panose="02000000000000000000" pitchFamily="2" charset="0"/>
              </a:rPr>
              <a:t> x, </a:t>
            </a:r>
            <a:r>
              <a:rPr lang="en-US" sz="1500" dirty="0" err="1">
                <a:latin typeface="Roboto" panose="02000000000000000000" pitchFamily="2" charset="0"/>
                <a:ea typeface="Roboto" panose="02000000000000000000" pitchFamily="2" charset="0"/>
                <a:cs typeface="Roboto" panose="02000000000000000000" pitchFamily="2" charset="0"/>
              </a:rPr>
              <a:t>int</a:t>
            </a:r>
            <a:r>
              <a:rPr lang="en-US" sz="1500" dirty="0">
                <a:latin typeface="Roboto" panose="02000000000000000000" pitchFamily="2" charset="0"/>
                <a:ea typeface="Roboto" panose="02000000000000000000" pitchFamily="2" charset="0"/>
                <a:cs typeface="Roboto" panose="02000000000000000000" pitchFamily="2" charset="0"/>
              </a:rPr>
              <a:t> y){</a:t>
            </a:r>
          </a:p>
          <a:p>
            <a:pPr>
              <a:buNone/>
            </a:pPr>
            <a:r>
              <a:rPr lang="en-US" sz="1500" dirty="0">
                <a:latin typeface="Roboto" panose="02000000000000000000" pitchFamily="2" charset="0"/>
                <a:ea typeface="Roboto" panose="02000000000000000000" pitchFamily="2" charset="0"/>
                <a:cs typeface="Roboto" panose="02000000000000000000" pitchFamily="2" charset="0"/>
              </a:rPr>
              <a:t>	</a:t>
            </a:r>
            <a:r>
              <a:rPr lang="en-US" sz="1500" dirty="0" err="1">
                <a:latin typeface="Roboto" panose="02000000000000000000" pitchFamily="2" charset="0"/>
                <a:ea typeface="Roboto" panose="02000000000000000000" pitchFamily="2" charset="0"/>
                <a:cs typeface="Roboto" panose="02000000000000000000" pitchFamily="2" charset="0"/>
              </a:rPr>
              <a:t>int</a:t>
            </a:r>
            <a:r>
              <a:rPr lang="en-US" sz="1500" dirty="0">
                <a:latin typeface="Roboto" panose="02000000000000000000" pitchFamily="2" charset="0"/>
                <a:ea typeface="Roboto" panose="02000000000000000000" pitchFamily="2" charset="0"/>
                <a:cs typeface="Roboto" panose="02000000000000000000" pitchFamily="2" charset="0"/>
              </a:rPr>
              <a:t> z = 2 * y;</a:t>
            </a:r>
          </a:p>
          <a:p>
            <a:pPr>
              <a:buNone/>
            </a:pPr>
            <a:r>
              <a:rPr lang="en-US" sz="1500" dirty="0">
                <a:latin typeface="Roboto" panose="02000000000000000000" pitchFamily="2" charset="0"/>
                <a:ea typeface="Roboto" panose="02000000000000000000" pitchFamily="2" charset="0"/>
                <a:cs typeface="Roboto" panose="02000000000000000000" pitchFamily="2" charset="0"/>
              </a:rPr>
              <a:t>	if(z == x){</a:t>
            </a:r>
          </a:p>
          <a:p>
            <a:pPr>
              <a:buNone/>
            </a:pPr>
            <a:r>
              <a:rPr lang="en-US" sz="1500" dirty="0">
                <a:latin typeface="Roboto" panose="02000000000000000000" pitchFamily="2" charset="0"/>
                <a:ea typeface="Roboto" panose="02000000000000000000" pitchFamily="2" charset="0"/>
                <a:cs typeface="Roboto" panose="02000000000000000000" pitchFamily="2" charset="0"/>
              </a:rPr>
              <a:t>		if (x &gt; y + 10)</a:t>
            </a:r>
          </a:p>
          <a:p>
            <a:pPr>
              <a:buNone/>
            </a:pPr>
            <a:r>
              <a:rPr lang="en-US" sz="1500" dirty="0">
                <a:latin typeface="Roboto" panose="02000000000000000000" pitchFamily="2" charset="0"/>
                <a:ea typeface="Roboto" panose="02000000000000000000" pitchFamily="2" charset="0"/>
                <a:cs typeface="Roboto" panose="02000000000000000000" pitchFamily="2" charset="0"/>
              </a:rPr>
              <a:t>		       </a:t>
            </a:r>
            <a:r>
              <a:rPr lang="en-US" sz="1500" b="1" dirty="0">
                <a:solidFill>
                  <a:srgbClr val="C00000"/>
                </a:solidFill>
                <a:latin typeface="Roboto" panose="02000000000000000000" pitchFamily="2" charset="0"/>
                <a:ea typeface="Roboto" panose="02000000000000000000" pitchFamily="2" charset="0"/>
                <a:cs typeface="Roboto" panose="02000000000000000000" pitchFamily="2" charset="0"/>
              </a:rPr>
              <a:t>ERROR</a:t>
            </a:r>
          </a:p>
          <a:p>
            <a:pPr>
              <a:buNone/>
            </a:pPr>
            <a:r>
              <a:rPr lang="en-US" sz="1500" dirty="0">
                <a:latin typeface="Roboto" panose="02000000000000000000" pitchFamily="2" charset="0"/>
                <a:ea typeface="Roboto" panose="02000000000000000000" pitchFamily="2" charset="0"/>
                <a:cs typeface="Roboto" panose="02000000000000000000" pitchFamily="2" charset="0"/>
              </a:rPr>
              <a:t>	}</a:t>
            </a:r>
          </a:p>
          <a:p>
            <a:pPr>
              <a:buNone/>
            </a:pPr>
            <a:r>
              <a:rPr lang="en-US" sz="1500" dirty="0">
                <a:latin typeface="Roboto" panose="02000000000000000000" pitchFamily="2" charset="0"/>
                <a:ea typeface="Roboto" panose="02000000000000000000" pitchFamily="2" charset="0"/>
                <a:cs typeface="Roboto" panose="02000000000000000000" pitchFamily="2" charset="0"/>
              </a:rPr>
              <a:t>}</a:t>
            </a:r>
          </a:p>
          <a:p>
            <a:pPr>
              <a:buNone/>
            </a:pPr>
            <a:r>
              <a:rPr lang="en-US" sz="1500" dirty="0" err="1">
                <a:latin typeface="Roboto" panose="02000000000000000000" pitchFamily="2" charset="0"/>
                <a:ea typeface="Roboto" panose="02000000000000000000" pitchFamily="2" charset="0"/>
                <a:cs typeface="Roboto" panose="02000000000000000000" pitchFamily="2" charset="0"/>
              </a:rPr>
              <a:t>int</a:t>
            </a:r>
            <a:r>
              <a:rPr lang="en-US" sz="1500" dirty="0">
                <a:latin typeface="Roboto" panose="02000000000000000000" pitchFamily="2" charset="0"/>
                <a:ea typeface="Roboto" panose="02000000000000000000" pitchFamily="2" charset="0"/>
                <a:cs typeface="Roboto" panose="02000000000000000000" pitchFamily="2" charset="0"/>
              </a:rPr>
              <a:t> main(){</a:t>
            </a:r>
            <a:br>
              <a:rPr lang="en-US" sz="1500" dirty="0">
                <a:latin typeface="Roboto" panose="02000000000000000000" pitchFamily="2" charset="0"/>
                <a:ea typeface="Roboto" panose="02000000000000000000" pitchFamily="2" charset="0"/>
                <a:cs typeface="Roboto" panose="02000000000000000000" pitchFamily="2" charset="0"/>
              </a:rPr>
            </a:br>
            <a:r>
              <a:rPr lang="en-US" sz="1500" dirty="0" err="1">
                <a:latin typeface="Roboto" panose="02000000000000000000" pitchFamily="2" charset="0"/>
                <a:ea typeface="Roboto" panose="02000000000000000000" pitchFamily="2" charset="0"/>
                <a:cs typeface="Roboto" panose="02000000000000000000" pitchFamily="2" charset="0"/>
              </a:rPr>
              <a:t>int</a:t>
            </a:r>
            <a:r>
              <a:rPr lang="en-US" sz="1500" dirty="0">
                <a:latin typeface="Roboto" panose="02000000000000000000" pitchFamily="2" charset="0"/>
                <a:ea typeface="Roboto" panose="02000000000000000000" pitchFamily="2" charset="0"/>
                <a:cs typeface="Roboto" panose="02000000000000000000" pitchFamily="2" charset="0"/>
              </a:rPr>
              <a:t> x = </a:t>
            </a:r>
            <a:r>
              <a:rPr lang="en-US" sz="1500" b="1" dirty="0" err="1">
                <a:latin typeface="Roboto" panose="02000000000000000000" pitchFamily="2" charset="0"/>
                <a:ea typeface="Roboto" panose="02000000000000000000" pitchFamily="2" charset="0"/>
                <a:cs typeface="Roboto" panose="02000000000000000000" pitchFamily="2" charset="0"/>
              </a:rPr>
              <a:t>sym_input</a:t>
            </a:r>
            <a:r>
              <a:rPr lang="en-US" sz="1500" dirty="0">
                <a:latin typeface="Roboto" panose="02000000000000000000" pitchFamily="2" charset="0"/>
                <a:ea typeface="Roboto" panose="02000000000000000000" pitchFamily="2" charset="0"/>
                <a:cs typeface="Roboto" panose="02000000000000000000" pitchFamily="2" charset="0"/>
              </a:rPr>
              <a:t>();</a:t>
            </a:r>
            <a:br>
              <a:rPr lang="en-US" sz="1500" dirty="0">
                <a:latin typeface="Roboto" panose="02000000000000000000" pitchFamily="2" charset="0"/>
                <a:ea typeface="Roboto" panose="02000000000000000000" pitchFamily="2" charset="0"/>
                <a:cs typeface="Roboto" panose="02000000000000000000" pitchFamily="2" charset="0"/>
              </a:rPr>
            </a:br>
            <a:r>
              <a:rPr lang="en-US" sz="1500" dirty="0" err="1">
                <a:latin typeface="Roboto" panose="02000000000000000000" pitchFamily="2" charset="0"/>
                <a:ea typeface="Roboto" panose="02000000000000000000" pitchFamily="2" charset="0"/>
                <a:cs typeface="Roboto" panose="02000000000000000000" pitchFamily="2" charset="0"/>
              </a:rPr>
              <a:t>int</a:t>
            </a:r>
            <a:r>
              <a:rPr lang="en-US" sz="1500" dirty="0">
                <a:latin typeface="Roboto" panose="02000000000000000000" pitchFamily="2" charset="0"/>
                <a:ea typeface="Roboto" panose="02000000000000000000" pitchFamily="2" charset="0"/>
                <a:cs typeface="Roboto" panose="02000000000000000000" pitchFamily="2" charset="0"/>
              </a:rPr>
              <a:t> y = </a:t>
            </a:r>
            <a:r>
              <a:rPr lang="en-US" sz="1500" b="1" dirty="0" err="1">
                <a:latin typeface="Roboto" panose="02000000000000000000" pitchFamily="2" charset="0"/>
                <a:ea typeface="Roboto" panose="02000000000000000000" pitchFamily="2" charset="0"/>
                <a:cs typeface="Roboto" panose="02000000000000000000" pitchFamily="2" charset="0"/>
              </a:rPr>
              <a:t>sym_input</a:t>
            </a:r>
            <a:r>
              <a:rPr lang="en-US" sz="1500" dirty="0">
                <a:latin typeface="Roboto" panose="02000000000000000000" pitchFamily="2" charset="0"/>
                <a:ea typeface="Roboto" panose="02000000000000000000" pitchFamily="2" charset="0"/>
                <a:cs typeface="Roboto" panose="02000000000000000000" pitchFamily="2" charset="0"/>
              </a:rPr>
              <a:t>();</a:t>
            </a:r>
            <a:br>
              <a:rPr lang="en-US" sz="1500" dirty="0">
                <a:latin typeface="Roboto" panose="02000000000000000000" pitchFamily="2" charset="0"/>
                <a:ea typeface="Roboto" panose="02000000000000000000" pitchFamily="2" charset="0"/>
                <a:cs typeface="Roboto" panose="02000000000000000000" pitchFamily="2" charset="0"/>
              </a:rPr>
            </a:br>
            <a:r>
              <a:rPr lang="en-US" sz="1500" dirty="0" err="1">
                <a:latin typeface="Roboto" panose="02000000000000000000" pitchFamily="2" charset="0"/>
                <a:ea typeface="Roboto" panose="02000000000000000000" pitchFamily="2" charset="0"/>
                <a:cs typeface="Roboto" panose="02000000000000000000" pitchFamily="2" charset="0"/>
              </a:rPr>
              <a:t>func</a:t>
            </a:r>
            <a:r>
              <a:rPr lang="en-US" sz="1500" dirty="0">
                <a:latin typeface="Roboto" panose="02000000000000000000" pitchFamily="2" charset="0"/>
                <a:ea typeface="Roboto" panose="02000000000000000000" pitchFamily="2" charset="0"/>
                <a:cs typeface="Roboto" panose="02000000000000000000" pitchFamily="2" charset="0"/>
              </a:rPr>
              <a:t>(x, y);</a:t>
            </a:r>
            <a:br>
              <a:rPr lang="en-US" sz="1500" dirty="0">
                <a:latin typeface="Roboto" panose="02000000000000000000" pitchFamily="2" charset="0"/>
                <a:ea typeface="Roboto" panose="02000000000000000000" pitchFamily="2" charset="0"/>
                <a:cs typeface="Roboto" panose="02000000000000000000" pitchFamily="2" charset="0"/>
              </a:rPr>
            </a:br>
            <a:r>
              <a:rPr lang="en-US" sz="1500" dirty="0">
                <a:latin typeface="Roboto" panose="02000000000000000000" pitchFamily="2" charset="0"/>
                <a:ea typeface="Roboto" panose="02000000000000000000" pitchFamily="2" charset="0"/>
                <a:cs typeface="Roboto" panose="02000000000000000000" pitchFamily="2" charset="0"/>
              </a:rPr>
              <a:t>return 0;</a:t>
            </a:r>
          </a:p>
          <a:p>
            <a:pPr>
              <a:buNone/>
            </a:pPr>
            <a:r>
              <a:rPr lang="en-US" sz="1500" dirty="0">
                <a:latin typeface="Roboto" panose="02000000000000000000" pitchFamily="2" charset="0"/>
                <a:ea typeface="Roboto" panose="02000000000000000000" pitchFamily="2" charset="0"/>
                <a:cs typeface="Roboto" panose="02000000000000000000" pitchFamily="2" charset="0"/>
              </a:rPr>
              <a:t>}</a:t>
            </a:r>
          </a:p>
        </p:txBody>
      </p:sp>
      <p:sp>
        <p:nvSpPr>
          <p:cNvPr id="8" name="Rectangle 7"/>
          <p:cNvSpPr/>
          <p:nvPr/>
        </p:nvSpPr>
        <p:spPr>
          <a:xfrm>
            <a:off x="4571999" y="2540000"/>
            <a:ext cx="1269507" cy="762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a:latin typeface="Roboto" panose="02000000000000000000" pitchFamily="2" charset="0"/>
                <a:ea typeface="Roboto" panose="02000000000000000000" pitchFamily="2" charset="0"/>
                <a:cs typeface="Roboto" panose="02000000000000000000" pitchFamily="2" charset="0"/>
              </a:rPr>
              <a:t>Symbolic </a:t>
            </a:r>
          </a:p>
          <a:p>
            <a:pPr algn="ctr"/>
            <a:r>
              <a:rPr lang="en-US" sz="1500" b="1" dirty="0">
                <a:latin typeface="Roboto" panose="02000000000000000000" pitchFamily="2" charset="0"/>
                <a:ea typeface="Roboto" panose="02000000000000000000" pitchFamily="2" charset="0"/>
                <a:cs typeface="Roboto" panose="02000000000000000000" pitchFamily="2" charset="0"/>
              </a:rPr>
              <a:t>Execution</a:t>
            </a:r>
          </a:p>
          <a:p>
            <a:pPr algn="ctr"/>
            <a:r>
              <a:rPr lang="en-US" sz="1500" b="1" dirty="0">
                <a:latin typeface="Roboto" panose="02000000000000000000" pitchFamily="2" charset="0"/>
                <a:ea typeface="Roboto" panose="02000000000000000000" pitchFamily="2" charset="0"/>
                <a:cs typeface="Roboto" panose="02000000000000000000" pitchFamily="2" charset="0"/>
              </a:rPr>
              <a:t>Engine</a:t>
            </a:r>
          </a:p>
        </p:txBody>
      </p:sp>
      <p:cxnSp>
        <p:nvCxnSpPr>
          <p:cNvPr id="9" name="Straight Arrow Connector 8"/>
          <p:cNvCxnSpPr/>
          <p:nvPr/>
        </p:nvCxnSpPr>
        <p:spPr>
          <a:xfrm>
            <a:off x="3556000" y="2794000"/>
            <a:ext cx="1016000" cy="132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4572000" y="1651001"/>
            <a:ext cx="1340528" cy="323165"/>
          </a:xfrm>
          <a:prstGeom prst="rect">
            <a:avLst/>
          </a:prstGeom>
          <a:solidFill>
            <a:srgbClr val="00B050"/>
          </a:solidFill>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1500" b="1" dirty="0">
                <a:latin typeface="Roboto" panose="02000000000000000000" pitchFamily="2" charset="0"/>
                <a:ea typeface="Roboto" panose="02000000000000000000" pitchFamily="2" charset="0"/>
                <a:cs typeface="Roboto" panose="02000000000000000000" pitchFamily="2" charset="0"/>
              </a:rPr>
              <a:t>SMT solver</a:t>
            </a:r>
          </a:p>
        </p:txBody>
      </p:sp>
      <p:cxnSp>
        <p:nvCxnSpPr>
          <p:cNvPr id="11" name="Straight Arrow Connector 10"/>
          <p:cNvCxnSpPr/>
          <p:nvPr/>
        </p:nvCxnSpPr>
        <p:spPr>
          <a:xfrm rot="5400000" flipH="1" flipV="1">
            <a:off x="4730088" y="2254250"/>
            <a:ext cx="571500" cy="1323"/>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2" name="Straight Arrow Connector 11"/>
          <p:cNvCxnSpPr/>
          <p:nvPr/>
        </p:nvCxnSpPr>
        <p:spPr>
          <a:xfrm rot="5400000">
            <a:off x="4920588" y="2254250"/>
            <a:ext cx="571500" cy="1323"/>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3" name="TextBox 12"/>
          <p:cNvSpPr txBox="1"/>
          <p:nvPr/>
        </p:nvSpPr>
        <p:spPr>
          <a:xfrm>
            <a:off x="4064000" y="2001391"/>
            <a:ext cx="966996" cy="553998"/>
          </a:xfrm>
          <a:prstGeom prst="rect">
            <a:avLst/>
          </a:prstGeom>
          <a:noFill/>
        </p:spPr>
        <p:txBody>
          <a:bodyPr wrap="none" rtlCol="0">
            <a:spAutoFit/>
          </a:bodyPr>
          <a:lstStyle/>
          <a:p>
            <a:r>
              <a:rPr lang="en-US" sz="1500" dirty="0">
                <a:latin typeface="Roboto" panose="02000000000000000000" pitchFamily="2" charset="0"/>
                <a:ea typeface="Roboto" panose="02000000000000000000" pitchFamily="2" charset="0"/>
                <a:cs typeface="Roboto" panose="02000000000000000000" pitchFamily="2" charset="0"/>
              </a:rPr>
              <a:t>Path</a:t>
            </a:r>
          </a:p>
          <a:p>
            <a:r>
              <a:rPr lang="en-US" sz="1500" dirty="0">
                <a:latin typeface="Roboto" panose="02000000000000000000" pitchFamily="2" charset="0"/>
                <a:ea typeface="Roboto" panose="02000000000000000000" pitchFamily="2" charset="0"/>
                <a:cs typeface="Roboto" panose="02000000000000000000" pitchFamily="2" charset="0"/>
              </a:rPr>
              <a:t>constraint</a:t>
            </a:r>
          </a:p>
        </p:txBody>
      </p:sp>
      <p:sp>
        <p:nvSpPr>
          <p:cNvPr id="14" name="TextBox 13"/>
          <p:cNvSpPr txBox="1"/>
          <p:nvPr/>
        </p:nvSpPr>
        <p:spPr>
          <a:xfrm>
            <a:off x="5334000" y="1968500"/>
            <a:ext cx="1138260" cy="553998"/>
          </a:xfrm>
          <a:prstGeom prst="rect">
            <a:avLst/>
          </a:prstGeom>
          <a:noFill/>
        </p:spPr>
        <p:txBody>
          <a:bodyPr wrap="none" rtlCol="0">
            <a:spAutoFit/>
          </a:bodyPr>
          <a:lstStyle/>
          <a:p>
            <a:r>
              <a:rPr lang="en-US" sz="1500" dirty="0">
                <a:latin typeface="Roboto" panose="02000000000000000000" pitchFamily="2" charset="0"/>
                <a:ea typeface="Roboto" panose="02000000000000000000" pitchFamily="2" charset="0"/>
                <a:cs typeface="Roboto" panose="02000000000000000000" pitchFamily="2" charset="0"/>
              </a:rPr>
              <a:t>Satisfying</a:t>
            </a:r>
          </a:p>
          <a:p>
            <a:r>
              <a:rPr lang="en-US" sz="1500" dirty="0">
                <a:latin typeface="Roboto" panose="02000000000000000000" pitchFamily="2" charset="0"/>
                <a:ea typeface="Roboto" panose="02000000000000000000" pitchFamily="2" charset="0"/>
                <a:cs typeface="Roboto" panose="02000000000000000000" pitchFamily="2" charset="0"/>
              </a:rPr>
              <a:t>Assignment </a:t>
            </a:r>
          </a:p>
        </p:txBody>
      </p:sp>
      <p:sp>
        <p:nvSpPr>
          <p:cNvPr id="15" name="Flowchart: Multidocument 14"/>
          <p:cNvSpPr/>
          <p:nvPr/>
        </p:nvSpPr>
        <p:spPr>
          <a:xfrm>
            <a:off x="6350000" y="2794000"/>
            <a:ext cx="698500" cy="635000"/>
          </a:xfrm>
          <a:prstGeom prst="flowChartMultidocumen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500"/>
          </a:p>
        </p:txBody>
      </p:sp>
      <p:cxnSp>
        <p:nvCxnSpPr>
          <p:cNvPr id="16" name="Elbow Connector 15"/>
          <p:cNvCxnSpPr>
            <a:cxnSpLocks/>
            <a:stCxn id="8" idx="3"/>
            <a:endCxn id="15" idx="1"/>
          </p:cNvCxnSpPr>
          <p:nvPr/>
        </p:nvCxnSpPr>
        <p:spPr>
          <a:xfrm>
            <a:off x="5841506" y="2921000"/>
            <a:ext cx="508494" cy="190500"/>
          </a:xfrm>
          <a:prstGeom prst="bent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p:sp>
        <p:nvSpPr>
          <p:cNvPr id="17" name="TextBox 16"/>
          <p:cNvSpPr txBox="1"/>
          <p:nvPr/>
        </p:nvSpPr>
        <p:spPr>
          <a:xfrm>
            <a:off x="6223000" y="3492500"/>
            <a:ext cx="1327608" cy="553998"/>
          </a:xfrm>
          <a:prstGeom prst="rect">
            <a:avLst/>
          </a:prstGeom>
          <a:noFill/>
        </p:spPr>
        <p:txBody>
          <a:bodyPr wrap="none" rtlCol="0">
            <a:spAutoFit/>
          </a:bodyPr>
          <a:lstStyle/>
          <a:p>
            <a:r>
              <a:rPr lang="en-US" sz="1500" dirty="0">
                <a:latin typeface="Roboto" panose="02000000000000000000" pitchFamily="2" charset="0"/>
                <a:ea typeface="Roboto" panose="02000000000000000000" pitchFamily="2" charset="0"/>
                <a:cs typeface="Roboto" panose="02000000000000000000" pitchFamily="2" charset="0"/>
              </a:rPr>
              <a:t>High coverage </a:t>
            </a:r>
            <a:br>
              <a:rPr lang="en-US" sz="1500" dirty="0">
                <a:latin typeface="Roboto" panose="02000000000000000000" pitchFamily="2" charset="0"/>
                <a:ea typeface="Roboto" panose="02000000000000000000" pitchFamily="2" charset="0"/>
                <a:cs typeface="Roboto" panose="02000000000000000000" pitchFamily="2" charset="0"/>
              </a:rPr>
            </a:br>
            <a:r>
              <a:rPr lang="en-US" sz="1500" dirty="0">
                <a:latin typeface="Roboto" panose="02000000000000000000" pitchFamily="2" charset="0"/>
                <a:ea typeface="Roboto" panose="02000000000000000000" pitchFamily="2" charset="0"/>
                <a:cs typeface="Roboto" panose="02000000000000000000" pitchFamily="2" charset="0"/>
              </a:rPr>
              <a:t>test inputs</a:t>
            </a:r>
          </a:p>
        </p:txBody>
      </p:sp>
      <p:sp>
        <p:nvSpPr>
          <p:cNvPr id="18" name="TextBox 17"/>
          <p:cNvSpPr txBox="1"/>
          <p:nvPr/>
        </p:nvSpPr>
        <p:spPr>
          <a:xfrm>
            <a:off x="4411630" y="4502068"/>
            <a:ext cx="2236510" cy="400110"/>
          </a:xfrm>
          <a:prstGeom prst="rect">
            <a:avLst/>
          </a:prstGeom>
          <a:noFill/>
        </p:spPr>
        <p:txBody>
          <a:bodyPr wrap="none" rtlCol="0">
            <a:spAutoFit/>
          </a:bodyPr>
          <a:lstStyle/>
          <a:p>
            <a:r>
              <a:rPr lang="en-US" sz="2000" b="1" dirty="0">
                <a:latin typeface="Roboto" panose="02000000000000000000" pitchFamily="2" charset="0"/>
                <a:ea typeface="Roboto" panose="02000000000000000000" pitchFamily="2" charset="0"/>
                <a:cs typeface="Roboto" panose="02000000000000000000" pitchFamily="2" charset="0"/>
              </a:rPr>
              <a:t>Symbolic Execution</a:t>
            </a:r>
          </a:p>
        </p:txBody>
      </p:sp>
    </p:spTree>
    <p:extLst>
      <p:ext uri="{BB962C8B-B14F-4D97-AF65-F5344CB8AC3E}">
        <p14:creationId xmlns:p14="http://schemas.microsoft.com/office/powerpoint/2010/main" val="373405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p:bldP spid="14" grpId="0"/>
      <p:bldP spid="15" grpId="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Symbolic Execution --- Description </a:t>
            </a:r>
          </a:p>
        </p:txBody>
      </p:sp>
      <p:sp>
        <p:nvSpPr>
          <p:cNvPr id="3" name="Content Placeholder 2"/>
          <p:cNvSpPr>
            <a:spLocks noGrp="1"/>
          </p:cNvSpPr>
          <p:nvPr>
            <p:ph idx="1"/>
          </p:nvPr>
        </p:nvSpPr>
        <p:spPr/>
        <p:txBody>
          <a:bodyPr>
            <a:normAutofit fontScale="92500"/>
          </a:bodyPr>
          <a:lstStyle/>
          <a:p>
            <a:r>
              <a:rPr lang="en-US" dirty="0"/>
              <a:t>Execute the program with symbolic valued inputs (</a:t>
            </a:r>
            <a:r>
              <a:rPr lang="en-US" b="1" dirty="0">
                <a:solidFill>
                  <a:srgbClr val="00B050"/>
                </a:solidFill>
              </a:rPr>
              <a:t>Goal: good path coverage</a:t>
            </a:r>
            <a:r>
              <a:rPr lang="en-US" dirty="0"/>
              <a:t>)</a:t>
            </a:r>
          </a:p>
          <a:p>
            <a:r>
              <a:rPr lang="en-US" dirty="0"/>
              <a:t>Represents </a:t>
            </a:r>
            <a:r>
              <a:rPr lang="en-US" i="1" dirty="0"/>
              <a:t>equivalence class of inputs</a:t>
            </a:r>
            <a:r>
              <a:rPr lang="en-US" dirty="0"/>
              <a:t> with first order logic formulas (</a:t>
            </a:r>
            <a:r>
              <a:rPr lang="en-US" b="1" dirty="0">
                <a:solidFill>
                  <a:srgbClr val="00B050"/>
                </a:solidFill>
              </a:rPr>
              <a:t>path constraints</a:t>
            </a:r>
            <a:r>
              <a:rPr lang="en-US" dirty="0"/>
              <a:t>) </a:t>
            </a:r>
          </a:p>
          <a:p>
            <a:r>
              <a:rPr lang="en-US" dirty="0"/>
              <a:t>One path constraint abstractly represent all inputs that induces the program execution to go down a specific path </a:t>
            </a:r>
          </a:p>
          <a:p>
            <a:r>
              <a:rPr lang="en-US" dirty="0"/>
              <a:t>Solve the path constraint to obtain one representative input that exercises the program to go down that specific path </a:t>
            </a:r>
          </a:p>
        </p:txBody>
      </p:sp>
      <p:sp>
        <p:nvSpPr>
          <p:cNvPr id="6" name="Slide Number Placeholder 5"/>
          <p:cNvSpPr>
            <a:spLocks noGrp="1"/>
          </p:cNvSpPr>
          <p:nvPr>
            <p:ph type="sldNum" sz="quarter" idx="12"/>
          </p:nvPr>
        </p:nvSpPr>
        <p:spPr/>
        <p:txBody>
          <a:bodyPr/>
          <a:lstStyle/>
          <a:p>
            <a:fld id="{D6B4ED35-9C83-47B2-B01F-D3F5DCE65BBC}" type="slidenum">
              <a:rPr lang="en-US" smtClean="0"/>
              <a:pPr/>
              <a:t>17</a:t>
            </a:fld>
            <a:endParaRPr lang="en-US" dirty="0"/>
          </a:p>
        </p:txBody>
      </p:sp>
    </p:spTree>
    <p:extLst>
      <p:ext uri="{BB962C8B-B14F-4D97-AF65-F5344CB8AC3E}">
        <p14:creationId xmlns:p14="http://schemas.microsoft.com/office/powerpoint/2010/main" val="2826710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details on Symbolic Execution</a:t>
            </a:r>
          </a:p>
        </p:txBody>
      </p:sp>
      <p:sp>
        <p:nvSpPr>
          <p:cNvPr id="3" name="Content Placeholder 2"/>
          <p:cNvSpPr>
            <a:spLocks noGrp="1"/>
          </p:cNvSpPr>
          <p:nvPr>
            <p:ph idx="1"/>
          </p:nvPr>
        </p:nvSpPr>
        <p:spPr/>
        <p:txBody>
          <a:bodyPr/>
          <a:lstStyle/>
          <a:p>
            <a:r>
              <a:rPr lang="en-US" dirty="0"/>
              <a:t>Instead of concrete state, the program maintains </a:t>
            </a:r>
            <a:r>
              <a:rPr lang="en-US" b="1" dirty="0">
                <a:solidFill>
                  <a:srgbClr val="00B050"/>
                </a:solidFill>
              </a:rPr>
              <a:t>symbolic states</a:t>
            </a:r>
            <a:r>
              <a:rPr lang="en-US" dirty="0"/>
              <a:t>, each of which maps variables to symbolic values</a:t>
            </a:r>
          </a:p>
          <a:p>
            <a:r>
              <a:rPr lang="en-US" b="1" dirty="0">
                <a:solidFill>
                  <a:srgbClr val="00B050"/>
                </a:solidFill>
              </a:rPr>
              <a:t>Path condition </a:t>
            </a:r>
            <a:r>
              <a:rPr lang="en-US" dirty="0"/>
              <a:t>is a quantifier-free formula over the symbolic inputs that encodes all branch decisions taken so far</a:t>
            </a:r>
          </a:p>
          <a:p>
            <a:r>
              <a:rPr lang="en-US" dirty="0"/>
              <a:t>All paths in the program form its </a:t>
            </a:r>
            <a:r>
              <a:rPr lang="en-US" b="1" dirty="0">
                <a:solidFill>
                  <a:srgbClr val="00B050"/>
                </a:solidFill>
              </a:rPr>
              <a:t>execution tree</a:t>
            </a:r>
            <a:r>
              <a:rPr lang="en-US" dirty="0"/>
              <a:t>, in which some paths are feasible and some are infeasible </a:t>
            </a:r>
          </a:p>
        </p:txBody>
      </p:sp>
      <p:sp>
        <p:nvSpPr>
          <p:cNvPr id="6" name="Slide Number Placeholder 5"/>
          <p:cNvSpPr>
            <a:spLocks noGrp="1"/>
          </p:cNvSpPr>
          <p:nvPr>
            <p:ph type="sldNum" sz="quarter" idx="12"/>
          </p:nvPr>
        </p:nvSpPr>
        <p:spPr/>
        <p:txBody>
          <a:bodyPr/>
          <a:lstStyle/>
          <a:p>
            <a:fld id="{D6B4ED35-9C83-47B2-B01F-D3F5DCE65BBC}" type="slidenum">
              <a:rPr lang="en-US" smtClean="0"/>
              <a:pPr/>
              <a:t>18</a:t>
            </a:fld>
            <a:endParaRPr lang="en-US" dirty="0"/>
          </a:p>
        </p:txBody>
      </p:sp>
    </p:spTree>
    <p:extLst>
      <p:ext uri="{BB962C8B-B14F-4D97-AF65-F5344CB8AC3E}">
        <p14:creationId xmlns:p14="http://schemas.microsoft.com/office/powerpoint/2010/main" val="1275481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Symbolic Execution (contd.)</a:t>
            </a:r>
          </a:p>
        </p:txBody>
      </p:sp>
      <p:sp>
        <p:nvSpPr>
          <p:cNvPr id="6" name="Slide Number Placeholder 5"/>
          <p:cNvSpPr>
            <a:spLocks noGrp="1"/>
          </p:cNvSpPr>
          <p:nvPr>
            <p:ph type="sldNum" sz="quarter" idx="12"/>
          </p:nvPr>
        </p:nvSpPr>
        <p:spPr/>
        <p:txBody>
          <a:bodyPr/>
          <a:lstStyle/>
          <a:p>
            <a:fld id="{D6B4ED35-9C83-47B2-B01F-D3F5DCE65BBC}" type="slidenum">
              <a:rPr lang="en-US" smtClean="0"/>
              <a:pPr/>
              <a:t>19</a:t>
            </a:fld>
            <a:endParaRPr lang="en-US" dirty="0"/>
          </a:p>
        </p:txBody>
      </p:sp>
      <p:sp>
        <p:nvSpPr>
          <p:cNvPr id="7" name="Content Placeholder 2"/>
          <p:cNvSpPr>
            <a:spLocks noGrp="1"/>
          </p:cNvSpPr>
          <p:nvPr>
            <p:ph idx="1"/>
          </p:nvPr>
        </p:nvSpPr>
        <p:spPr>
          <a:xfrm>
            <a:off x="1154381" y="1205451"/>
            <a:ext cx="2349500" cy="3619500"/>
          </a:xfrm>
        </p:spPr>
        <p:style>
          <a:lnRef idx="2">
            <a:schemeClr val="dk1"/>
          </a:lnRef>
          <a:fillRef idx="1">
            <a:schemeClr val="lt1"/>
          </a:fillRef>
          <a:effectRef idx="0">
            <a:schemeClr val="dk1"/>
          </a:effectRef>
          <a:fontRef idx="minor">
            <a:schemeClr val="dk1"/>
          </a:fontRef>
        </p:style>
        <p:txBody>
          <a:bodyPr>
            <a:noAutofit/>
          </a:bodyPr>
          <a:lstStyle/>
          <a:p>
            <a:pPr>
              <a:buNone/>
            </a:pPr>
            <a:r>
              <a:rPr lang="en-US" sz="1500" dirty="0">
                <a:latin typeface="Roboto" panose="02000000000000000000" pitchFamily="2" charset="0"/>
                <a:ea typeface="Roboto" panose="02000000000000000000" pitchFamily="2" charset="0"/>
                <a:cs typeface="Roboto" panose="02000000000000000000" pitchFamily="2" charset="0"/>
              </a:rPr>
              <a:t>Void </a:t>
            </a:r>
            <a:r>
              <a:rPr lang="en-US" sz="1500" dirty="0" err="1">
                <a:latin typeface="Roboto" panose="02000000000000000000" pitchFamily="2" charset="0"/>
                <a:ea typeface="Roboto" panose="02000000000000000000" pitchFamily="2" charset="0"/>
                <a:cs typeface="Roboto" panose="02000000000000000000" pitchFamily="2" charset="0"/>
              </a:rPr>
              <a:t>func</a:t>
            </a:r>
            <a:r>
              <a:rPr lang="en-US" sz="1500" dirty="0">
                <a:latin typeface="Roboto" panose="02000000000000000000" pitchFamily="2" charset="0"/>
                <a:ea typeface="Roboto" panose="02000000000000000000" pitchFamily="2" charset="0"/>
                <a:cs typeface="Roboto" panose="02000000000000000000" pitchFamily="2" charset="0"/>
              </a:rPr>
              <a:t>(</a:t>
            </a:r>
            <a:r>
              <a:rPr lang="en-US" sz="1500" dirty="0" err="1">
                <a:latin typeface="Roboto" panose="02000000000000000000" pitchFamily="2" charset="0"/>
                <a:ea typeface="Roboto" panose="02000000000000000000" pitchFamily="2" charset="0"/>
                <a:cs typeface="Roboto" panose="02000000000000000000" pitchFamily="2" charset="0"/>
              </a:rPr>
              <a:t>int</a:t>
            </a:r>
            <a:r>
              <a:rPr lang="en-US" sz="1500" dirty="0">
                <a:latin typeface="Roboto" panose="02000000000000000000" pitchFamily="2" charset="0"/>
                <a:ea typeface="Roboto" panose="02000000000000000000" pitchFamily="2" charset="0"/>
                <a:cs typeface="Roboto" panose="02000000000000000000" pitchFamily="2" charset="0"/>
              </a:rPr>
              <a:t> x, </a:t>
            </a:r>
            <a:r>
              <a:rPr lang="en-US" sz="1500" dirty="0" err="1">
                <a:latin typeface="Roboto" panose="02000000000000000000" pitchFamily="2" charset="0"/>
                <a:ea typeface="Roboto" panose="02000000000000000000" pitchFamily="2" charset="0"/>
                <a:cs typeface="Roboto" panose="02000000000000000000" pitchFamily="2" charset="0"/>
              </a:rPr>
              <a:t>int</a:t>
            </a:r>
            <a:r>
              <a:rPr lang="en-US" sz="1500" dirty="0">
                <a:latin typeface="Roboto" panose="02000000000000000000" pitchFamily="2" charset="0"/>
                <a:ea typeface="Roboto" panose="02000000000000000000" pitchFamily="2" charset="0"/>
                <a:cs typeface="Roboto" panose="02000000000000000000" pitchFamily="2" charset="0"/>
              </a:rPr>
              <a:t> y){</a:t>
            </a:r>
          </a:p>
          <a:p>
            <a:pPr>
              <a:buNone/>
            </a:pPr>
            <a:r>
              <a:rPr lang="en-US" sz="1500" dirty="0">
                <a:latin typeface="Roboto" panose="02000000000000000000" pitchFamily="2" charset="0"/>
                <a:ea typeface="Roboto" panose="02000000000000000000" pitchFamily="2" charset="0"/>
                <a:cs typeface="Roboto" panose="02000000000000000000" pitchFamily="2" charset="0"/>
              </a:rPr>
              <a:t>	</a:t>
            </a:r>
            <a:r>
              <a:rPr lang="en-US" sz="1500" dirty="0" err="1">
                <a:latin typeface="Roboto" panose="02000000000000000000" pitchFamily="2" charset="0"/>
                <a:ea typeface="Roboto" panose="02000000000000000000" pitchFamily="2" charset="0"/>
                <a:cs typeface="Roboto" panose="02000000000000000000" pitchFamily="2" charset="0"/>
              </a:rPr>
              <a:t>int</a:t>
            </a:r>
            <a:r>
              <a:rPr lang="en-US" sz="1500" dirty="0">
                <a:latin typeface="Roboto" panose="02000000000000000000" pitchFamily="2" charset="0"/>
                <a:ea typeface="Roboto" panose="02000000000000000000" pitchFamily="2" charset="0"/>
                <a:cs typeface="Roboto" panose="02000000000000000000" pitchFamily="2" charset="0"/>
              </a:rPr>
              <a:t> z = 2 * y;</a:t>
            </a:r>
          </a:p>
          <a:p>
            <a:pPr>
              <a:buNone/>
            </a:pPr>
            <a:r>
              <a:rPr lang="en-US" sz="1500" dirty="0">
                <a:latin typeface="Roboto" panose="02000000000000000000" pitchFamily="2" charset="0"/>
                <a:ea typeface="Roboto" panose="02000000000000000000" pitchFamily="2" charset="0"/>
                <a:cs typeface="Roboto" panose="02000000000000000000" pitchFamily="2" charset="0"/>
              </a:rPr>
              <a:t>	if(z == x){</a:t>
            </a:r>
            <a:br>
              <a:rPr lang="en-US" sz="1500" dirty="0">
                <a:latin typeface="Roboto" panose="02000000000000000000" pitchFamily="2" charset="0"/>
                <a:ea typeface="Roboto" panose="02000000000000000000" pitchFamily="2" charset="0"/>
                <a:cs typeface="Roboto" panose="02000000000000000000" pitchFamily="2" charset="0"/>
              </a:rPr>
            </a:br>
            <a:r>
              <a:rPr lang="en-US" sz="1500" dirty="0">
                <a:latin typeface="Roboto" panose="02000000000000000000" pitchFamily="2" charset="0"/>
                <a:ea typeface="Roboto" panose="02000000000000000000" pitchFamily="2" charset="0"/>
                <a:cs typeface="Roboto" panose="02000000000000000000" pitchFamily="2" charset="0"/>
              </a:rPr>
              <a:t>	if (x &gt; y + 10)</a:t>
            </a:r>
            <a:br>
              <a:rPr lang="en-US" sz="1500" dirty="0">
                <a:latin typeface="Roboto" panose="02000000000000000000" pitchFamily="2" charset="0"/>
                <a:ea typeface="Roboto" panose="02000000000000000000" pitchFamily="2" charset="0"/>
                <a:cs typeface="Roboto" panose="02000000000000000000" pitchFamily="2" charset="0"/>
              </a:rPr>
            </a:br>
            <a:r>
              <a:rPr lang="en-US" sz="1500" dirty="0">
                <a:latin typeface="Roboto" panose="02000000000000000000" pitchFamily="2" charset="0"/>
                <a:ea typeface="Roboto" panose="02000000000000000000" pitchFamily="2" charset="0"/>
                <a:cs typeface="Roboto" panose="02000000000000000000" pitchFamily="2" charset="0"/>
              </a:rPr>
              <a:t>	     </a:t>
            </a:r>
            <a:r>
              <a:rPr lang="en-US" sz="1500" b="1" dirty="0">
                <a:solidFill>
                  <a:srgbClr val="C00000"/>
                </a:solidFill>
                <a:latin typeface="Roboto" panose="02000000000000000000" pitchFamily="2" charset="0"/>
                <a:ea typeface="Roboto" panose="02000000000000000000" pitchFamily="2" charset="0"/>
                <a:cs typeface="Roboto" panose="02000000000000000000" pitchFamily="2" charset="0"/>
              </a:rPr>
              <a:t>ERROR</a:t>
            </a:r>
          </a:p>
          <a:p>
            <a:pPr>
              <a:buNone/>
            </a:pPr>
            <a:r>
              <a:rPr lang="en-US" sz="1500" dirty="0">
                <a:latin typeface="Roboto" panose="02000000000000000000" pitchFamily="2" charset="0"/>
                <a:ea typeface="Roboto" panose="02000000000000000000" pitchFamily="2" charset="0"/>
                <a:cs typeface="Roboto" panose="02000000000000000000" pitchFamily="2" charset="0"/>
              </a:rPr>
              <a:t>	}</a:t>
            </a:r>
          </a:p>
          <a:p>
            <a:pPr>
              <a:buNone/>
            </a:pPr>
            <a:r>
              <a:rPr lang="en-US" sz="1500" dirty="0">
                <a:latin typeface="Roboto" panose="02000000000000000000" pitchFamily="2" charset="0"/>
                <a:ea typeface="Roboto" panose="02000000000000000000" pitchFamily="2" charset="0"/>
                <a:cs typeface="Roboto" panose="02000000000000000000" pitchFamily="2" charset="0"/>
              </a:rPr>
              <a:t>}</a:t>
            </a:r>
          </a:p>
          <a:p>
            <a:pPr>
              <a:buNone/>
            </a:pPr>
            <a:r>
              <a:rPr lang="en-US" sz="1500" dirty="0" err="1">
                <a:latin typeface="Roboto" panose="02000000000000000000" pitchFamily="2" charset="0"/>
                <a:ea typeface="Roboto" panose="02000000000000000000" pitchFamily="2" charset="0"/>
                <a:cs typeface="Roboto" panose="02000000000000000000" pitchFamily="2" charset="0"/>
              </a:rPr>
              <a:t>int</a:t>
            </a:r>
            <a:r>
              <a:rPr lang="en-US" sz="1500" dirty="0">
                <a:latin typeface="Roboto" panose="02000000000000000000" pitchFamily="2" charset="0"/>
                <a:ea typeface="Roboto" panose="02000000000000000000" pitchFamily="2" charset="0"/>
                <a:cs typeface="Roboto" panose="02000000000000000000" pitchFamily="2" charset="0"/>
              </a:rPr>
              <a:t> main(){</a:t>
            </a:r>
            <a:br>
              <a:rPr lang="en-US" sz="1500" dirty="0">
                <a:latin typeface="Roboto" panose="02000000000000000000" pitchFamily="2" charset="0"/>
                <a:ea typeface="Roboto" panose="02000000000000000000" pitchFamily="2" charset="0"/>
                <a:cs typeface="Roboto" panose="02000000000000000000" pitchFamily="2" charset="0"/>
              </a:rPr>
            </a:br>
            <a:r>
              <a:rPr lang="en-US" sz="1500" dirty="0" err="1">
                <a:latin typeface="Roboto" panose="02000000000000000000" pitchFamily="2" charset="0"/>
                <a:ea typeface="Roboto" panose="02000000000000000000" pitchFamily="2" charset="0"/>
                <a:cs typeface="Roboto" panose="02000000000000000000" pitchFamily="2" charset="0"/>
              </a:rPr>
              <a:t>int</a:t>
            </a:r>
            <a:r>
              <a:rPr lang="en-US" sz="1500" dirty="0">
                <a:latin typeface="Roboto" panose="02000000000000000000" pitchFamily="2" charset="0"/>
                <a:ea typeface="Roboto" panose="02000000000000000000" pitchFamily="2" charset="0"/>
                <a:cs typeface="Roboto" panose="02000000000000000000" pitchFamily="2" charset="0"/>
              </a:rPr>
              <a:t> x = </a:t>
            </a:r>
            <a:r>
              <a:rPr lang="en-US" sz="1500" b="1" dirty="0" err="1">
                <a:latin typeface="Roboto" panose="02000000000000000000" pitchFamily="2" charset="0"/>
                <a:ea typeface="Roboto" panose="02000000000000000000" pitchFamily="2" charset="0"/>
                <a:cs typeface="Roboto" panose="02000000000000000000" pitchFamily="2" charset="0"/>
              </a:rPr>
              <a:t>sym_input</a:t>
            </a:r>
            <a:r>
              <a:rPr lang="en-US" sz="1500" dirty="0">
                <a:latin typeface="Roboto" panose="02000000000000000000" pitchFamily="2" charset="0"/>
                <a:ea typeface="Roboto" panose="02000000000000000000" pitchFamily="2" charset="0"/>
                <a:cs typeface="Roboto" panose="02000000000000000000" pitchFamily="2" charset="0"/>
              </a:rPr>
              <a:t>();</a:t>
            </a:r>
            <a:br>
              <a:rPr lang="en-US" sz="1500" dirty="0">
                <a:latin typeface="Roboto" panose="02000000000000000000" pitchFamily="2" charset="0"/>
                <a:ea typeface="Roboto" panose="02000000000000000000" pitchFamily="2" charset="0"/>
                <a:cs typeface="Roboto" panose="02000000000000000000" pitchFamily="2" charset="0"/>
              </a:rPr>
            </a:br>
            <a:r>
              <a:rPr lang="en-US" sz="1500" dirty="0" err="1">
                <a:latin typeface="Roboto" panose="02000000000000000000" pitchFamily="2" charset="0"/>
                <a:ea typeface="Roboto" panose="02000000000000000000" pitchFamily="2" charset="0"/>
                <a:cs typeface="Roboto" panose="02000000000000000000" pitchFamily="2" charset="0"/>
              </a:rPr>
              <a:t>int</a:t>
            </a:r>
            <a:r>
              <a:rPr lang="en-US" sz="1500" dirty="0">
                <a:latin typeface="Roboto" panose="02000000000000000000" pitchFamily="2" charset="0"/>
                <a:ea typeface="Roboto" panose="02000000000000000000" pitchFamily="2" charset="0"/>
                <a:cs typeface="Roboto" panose="02000000000000000000" pitchFamily="2" charset="0"/>
              </a:rPr>
              <a:t> y = </a:t>
            </a:r>
            <a:r>
              <a:rPr lang="en-US" sz="1500" b="1" dirty="0" err="1">
                <a:latin typeface="Roboto" panose="02000000000000000000" pitchFamily="2" charset="0"/>
                <a:ea typeface="Roboto" panose="02000000000000000000" pitchFamily="2" charset="0"/>
                <a:cs typeface="Roboto" panose="02000000000000000000" pitchFamily="2" charset="0"/>
              </a:rPr>
              <a:t>sym_input</a:t>
            </a:r>
            <a:r>
              <a:rPr lang="en-US" sz="1500" dirty="0">
                <a:latin typeface="Roboto" panose="02000000000000000000" pitchFamily="2" charset="0"/>
                <a:ea typeface="Roboto" panose="02000000000000000000" pitchFamily="2" charset="0"/>
                <a:cs typeface="Roboto" panose="02000000000000000000" pitchFamily="2" charset="0"/>
              </a:rPr>
              <a:t>();</a:t>
            </a:r>
            <a:br>
              <a:rPr lang="en-US" sz="1500" dirty="0">
                <a:latin typeface="Roboto" panose="02000000000000000000" pitchFamily="2" charset="0"/>
                <a:ea typeface="Roboto" panose="02000000000000000000" pitchFamily="2" charset="0"/>
                <a:cs typeface="Roboto" panose="02000000000000000000" pitchFamily="2" charset="0"/>
              </a:rPr>
            </a:br>
            <a:r>
              <a:rPr lang="en-US" sz="1500" dirty="0" err="1">
                <a:latin typeface="Roboto" panose="02000000000000000000" pitchFamily="2" charset="0"/>
                <a:ea typeface="Roboto" panose="02000000000000000000" pitchFamily="2" charset="0"/>
                <a:cs typeface="Roboto" panose="02000000000000000000" pitchFamily="2" charset="0"/>
              </a:rPr>
              <a:t>func</a:t>
            </a:r>
            <a:r>
              <a:rPr lang="en-US" sz="1500" dirty="0">
                <a:latin typeface="Roboto" panose="02000000000000000000" pitchFamily="2" charset="0"/>
                <a:ea typeface="Roboto" panose="02000000000000000000" pitchFamily="2" charset="0"/>
                <a:cs typeface="Roboto" panose="02000000000000000000" pitchFamily="2" charset="0"/>
              </a:rPr>
              <a:t>(x, y);</a:t>
            </a:r>
            <a:br>
              <a:rPr lang="en-US" sz="1500" dirty="0">
                <a:latin typeface="Roboto" panose="02000000000000000000" pitchFamily="2" charset="0"/>
                <a:ea typeface="Roboto" panose="02000000000000000000" pitchFamily="2" charset="0"/>
                <a:cs typeface="Roboto" panose="02000000000000000000" pitchFamily="2" charset="0"/>
              </a:rPr>
            </a:br>
            <a:r>
              <a:rPr lang="en-US" sz="1500" dirty="0">
                <a:latin typeface="Roboto" panose="02000000000000000000" pitchFamily="2" charset="0"/>
                <a:ea typeface="Roboto" panose="02000000000000000000" pitchFamily="2" charset="0"/>
                <a:cs typeface="Roboto" panose="02000000000000000000" pitchFamily="2" charset="0"/>
              </a:rPr>
              <a:t>return 0;</a:t>
            </a:r>
          </a:p>
          <a:p>
            <a:pPr>
              <a:buNone/>
            </a:pPr>
            <a:r>
              <a:rPr lang="en-US" sz="1500" dirty="0">
                <a:latin typeface="Roboto" panose="02000000000000000000" pitchFamily="2" charset="0"/>
                <a:ea typeface="Roboto" panose="02000000000000000000" pitchFamily="2" charset="0"/>
                <a:cs typeface="Roboto" panose="02000000000000000000" pitchFamily="2" charset="0"/>
              </a:rPr>
              <a:t>}</a:t>
            </a:r>
          </a:p>
        </p:txBody>
      </p:sp>
      <p:sp>
        <p:nvSpPr>
          <p:cNvPr id="8" name="Flowchart: Connector 7"/>
          <p:cNvSpPr/>
          <p:nvPr/>
        </p:nvSpPr>
        <p:spPr>
          <a:xfrm>
            <a:off x="5902187" y="2284951"/>
            <a:ext cx="254000" cy="254000"/>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500"/>
          </a:p>
        </p:txBody>
      </p:sp>
      <p:sp>
        <p:nvSpPr>
          <p:cNvPr id="9" name="Rectangle 8"/>
          <p:cNvSpPr/>
          <p:nvPr/>
        </p:nvSpPr>
        <p:spPr>
          <a:xfrm>
            <a:off x="4172505" y="3181267"/>
            <a:ext cx="999432" cy="5006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500" b="1" dirty="0"/>
              <a:t>x = a = 0</a:t>
            </a:r>
          </a:p>
          <a:p>
            <a:pPr algn="ctr"/>
            <a:r>
              <a:rPr lang="en-US" sz="1500" b="1" dirty="0"/>
              <a:t>y = b = 1</a:t>
            </a:r>
          </a:p>
        </p:txBody>
      </p:sp>
      <p:cxnSp>
        <p:nvCxnSpPr>
          <p:cNvPr id="10" name="Straight Arrow Connector 9"/>
          <p:cNvCxnSpPr>
            <a:stCxn id="8" idx="3"/>
          </p:cNvCxnSpPr>
          <p:nvPr/>
        </p:nvCxnSpPr>
        <p:spPr>
          <a:xfrm rot="5400000">
            <a:off x="5261739" y="2279503"/>
            <a:ext cx="455395" cy="899895"/>
          </a:xfrm>
          <a:prstGeom prst="straightConnector1">
            <a:avLst/>
          </a:prstGeom>
          <a:ln>
            <a:solidFill>
              <a:schemeClr val="accent6"/>
            </a:solidFill>
            <a:tailEnd type="arrow"/>
          </a:ln>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4886187" y="2411951"/>
            <a:ext cx="720069" cy="323165"/>
          </a:xfrm>
          <a:prstGeom prst="rect">
            <a:avLst/>
          </a:prstGeom>
          <a:noFill/>
        </p:spPr>
        <p:txBody>
          <a:bodyPr wrap="none" rtlCol="0">
            <a:spAutoFit/>
          </a:bodyPr>
          <a:lstStyle/>
          <a:p>
            <a:r>
              <a:rPr lang="en-US" sz="1500" dirty="0">
                <a:solidFill>
                  <a:schemeClr val="accent6"/>
                </a:solidFill>
                <a:latin typeface="Roboto" panose="02000000000000000000" pitchFamily="2" charset="0"/>
                <a:ea typeface="Roboto" panose="02000000000000000000" pitchFamily="2" charset="0"/>
                <a:cs typeface="Roboto" panose="02000000000000000000" pitchFamily="2" charset="0"/>
              </a:rPr>
              <a:t>2b != a</a:t>
            </a:r>
          </a:p>
        </p:txBody>
      </p:sp>
      <p:cxnSp>
        <p:nvCxnSpPr>
          <p:cNvPr id="12" name="Straight Arrow Connector 11"/>
          <p:cNvCxnSpPr>
            <a:endCxn id="8" idx="0"/>
          </p:cNvCxnSpPr>
          <p:nvPr/>
        </p:nvCxnSpPr>
        <p:spPr>
          <a:xfrm rot="5400000">
            <a:off x="5743437" y="1999201"/>
            <a:ext cx="571500" cy="132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a:stCxn id="8" idx="5"/>
          </p:cNvCxnSpPr>
          <p:nvPr/>
        </p:nvCxnSpPr>
        <p:spPr>
          <a:xfrm rot="16200000" flipH="1">
            <a:off x="6150739" y="2470003"/>
            <a:ext cx="481698" cy="545198"/>
          </a:xfrm>
          <a:prstGeom prst="straightConnector1">
            <a:avLst/>
          </a:prstGeom>
          <a:ln>
            <a:solidFill>
              <a:schemeClr val="accent2"/>
            </a:solidFill>
            <a:tailEnd type="arrow"/>
          </a:ln>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6314937" y="2411951"/>
            <a:ext cx="952500" cy="323165"/>
          </a:xfrm>
          <a:prstGeom prst="rect">
            <a:avLst/>
          </a:prstGeom>
          <a:noFill/>
          <a:ln>
            <a:noFill/>
          </a:ln>
        </p:spPr>
        <p:txBody>
          <a:bodyPr wrap="square" rtlCol="0">
            <a:spAutoFit/>
          </a:bodyPr>
          <a:lstStyle/>
          <a:p>
            <a:r>
              <a:rPr lang="en-US" sz="1500" dirty="0">
                <a:solidFill>
                  <a:schemeClr val="accent2"/>
                </a:solidFill>
                <a:latin typeface="Roboto" panose="02000000000000000000" pitchFamily="2" charset="0"/>
                <a:ea typeface="Roboto" panose="02000000000000000000" pitchFamily="2" charset="0"/>
                <a:cs typeface="Roboto" panose="02000000000000000000" pitchFamily="2" charset="0"/>
              </a:rPr>
              <a:t>2b == a</a:t>
            </a:r>
          </a:p>
        </p:txBody>
      </p:sp>
      <p:sp>
        <p:nvSpPr>
          <p:cNvPr id="15" name="Flowchart: Connector 14"/>
          <p:cNvSpPr/>
          <p:nvPr/>
        </p:nvSpPr>
        <p:spPr>
          <a:xfrm>
            <a:off x="6600687" y="2919951"/>
            <a:ext cx="254000" cy="254000"/>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500"/>
          </a:p>
        </p:txBody>
      </p:sp>
      <p:cxnSp>
        <p:nvCxnSpPr>
          <p:cNvPr id="16" name="Straight Arrow Connector 15"/>
          <p:cNvCxnSpPr/>
          <p:nvPr/>
        </p:nvCxnSpPr>
        <p:spPr>
          <a:xfrm rot="5400000">
            <a:off x="5997439" y="3295502"/>
            <a:ext cx="799198" cy="481701"/>
          </a:xfrm>
          <a:prstGeom prst="straightConnector1">
            <a:avLst/>
          </a:prstGeom>
          <a:ln>
            <a:solidFill>
              <a:srgbClr val="7030A0"/>
            </a:solidFill>
            <a:tailEnd type="arrow"/>
          </a:ln>
        </p:spPr>
        <p:style>
          <a:lnRef idx="3">
            <a:schemeClr val="dk1"/>
          </a:lnRef>
          <a:fillRef idx="0">
            <a:schemeClr val="dk1"/>
          </a:fillRef>
          <a:effectRef idx="2">
            <a:schemeClr val="dk1"/>
          </a:effectRef>
          <a:fontRef idx="minor">
            <a:schemeClr val="tx1"/>
          </a:fontRef>
        </p:style>
      </p:cxnSp>
      <p:sp>
        <p:nvSpPr>
          <p:cNvPr id="17" name="TextBox 16"/>
          <p:cNvSpPr txBox="1"/>
          <p:nvPr/>
        </p:nvSpPr>
        <p:spPr>
          <a:xfrm>
            <a:off x="5362437" y="3110451"/>
            <a:ext cx="1103187" cy="553998"/>
          </a:xfrm>
          <a:prstGeom prst="rect">
            <a:avLst/>
          </a:prstGeom>
          <a:noFill/>
          <a:ln>
            <a:noFill/>
          </a:ln>
        </p:spPr>
        <p:txBody>
          <a:bodyPr wrap="none" rtlCol="0">
            <a:spAutoFit/>
          </a:bodyPr>
          <a:lstStyle/>
          <a:p>
            <a:r>
              <a:rPr lang="en-US" sz="1500" dirty="0">
                <a:solidFill>
                  <a:schemeClr val="accent2"/>
                </a:solidFill>
                <a:latin typeface="Roboto" panose="02000000000000000000" pitchFamily="2" charset="0"/>
                <a:ea typeface="Roboto" panose="02000000000000000000" pitchFamily="2" charset="0"/>
                <a:cs typeface="Roboto" panose="02000000000000000000" pitchFamily="2" charset="0"/>
              </a:rPr>
              <a:t>2b == a </a:t>
            </a:r>
            <a:r>
              <a:rPr lang="en-US" sz="1500" dirty="0">
                <a:solidFill>
                  <a:srgbClr val="7030A0"/>
                </a:solidFill>
                <a:latin typeface="Roboto" panose="02000000000000000000" pitchFamily="2" charset="0"/>
                <a:ea typeface="Roboto" panose="02000000000000000000" pitchFamily="2" charset="0"/>
                <a:cs typeface="Roboto" panose="02000000000000000000" pitchFamily="2" charset="0"/>
              </a:rPr>
              <a:t>&amp;&amp; </a:t>
            </a:r>
          </a:p>
          <a:p>
            <a:r>
              <a:rPr lang="en-US" sz="1500" dirty="0">
                <a:solidFill>
                  <a:srgbClr val="7030A0"/>
                </a:solidFill>
                <a:latin typeface="Roboto" panose="02000000000000000000" pitchFamily="2" charset="0"/>
                <a:ea typeface="Roboto" panose="02000000000000000000" pitchFamily="2" charset="0"/>
                <a:cs typeface="Roboto" panose="02000000000000000000" pitchFamily="2" charset="0"/>
              </a:rPr>
              <a:t>a &lt;= b + 10</a:t>
            </a:r>
          </a:p>
        </p:txBody>
      </p:sp>
      <p:cxnSp>
        <p:nvCxnSpPr>
          <p:cNvPr id="18" name="Straight Arrow Connector 17"/>
          <p:cNvCxnSpPr/>
          <p:nvPr/>
        </p:nvCxnSpPr>
        <p:spPr>
          <a:xfrm rot="16200000" flipH="1">
            <a:off x="6626988" y="3327253"/>
            <a:ext cx="799200" cy="418200"/>
          </a:xfrm>
          <a:prstGeom prst="straightConnector1">
            <a:avLst/>
          </a:prstGeom>
          <a:ln>
            <a:solidFill>
              <a:schemeClr val="accent2">
                <a:lumMod val="50000"/>
              </a:schemeClr>
            </a:solidFill>
            <a:tailEnd type="arrow"/>
          </a:ln>
        </p:spPr>
        <p:style>
          <a:lnRef idx="3">
            <a:schemeClr val="dk1"/>
          </a:lnRef>
          <a:fillRef idx="0">
            <a:schemeClr val="dk1"/>
          </a:fillRef>
          <a:effectRef idx="2">
            <a:schemeClr val="dk1"/>
          </a:effectRef>
          <a:fontRef idx="minor">
            <a:schemeClr val="tx1"/>
          </a:fontRef>
        </p:style>
      </p:cxnSp>
      <p:sp>
        <p:nvSpPr>
          <p:cNvPr id="19" name="TextBox 18"/>
          <p:cNvSpPr txBox="1"/>
          <p:nvPr/>
        </p:nvSpPr>
        <p:spPr>
          <a:xfrm>
            <a:off x="6988450" y="3121034"/>
            <a:ext cx="1103187" cy="553998"/>
          </a:xfrm>
          <a:prstGeom prst="rect">
            <a:avLst/>
          </a:prstGeom>
          <a:noFill/>
          <a:ln>
            <a:noFill/>
          </a:ln>
        </p:spPr>
        <p:txBody>
          <a:bodyPr wrap="none" rtlCol="0">
            <a:spAutoFit/>
          </a:bodyPr>
          <a:lstStyle/>
          <a:p>
            <a:r>
              <a:rPr lang="en-US" sz="1500" dirty="0">
                <a:solidFill>
                  <a:schemeClr val="accent2"/>
                </a:solidFill>
                <a:latin typeface="Roboto" panose="02000000000000000000" pitchFamily="2" charset="0"/>
                <a:ea typeface="Roboto" panose="02000000000000000000" pitchFamily="2" charset="0"/>
                <a:cs typeface="Roboto" panose="02000000000000000000" pitchFamily="2" charset="0"/>
              </a:rPr>
              <a:t>2b == a </a:t>
            </a:r>
            <a:r>
              <a:rPr lang="en-US" sz="15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&amp;&amp; </a:t>
            </a:r>
          </a:p>
          <a:p>
            <a:r>
              <a:rPr lang="en-US" sz="15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a &gt; b + 10</a:t>
            </a:r>
          </a:p>
        </p:txBody>
      </p:sp>
      <p:sp>
        <p:nvSpPr>
          <p:cNvPr id="20" name="TextBox 19"/>
          <p:cNvSpPr txBox="1"/>
          <p:nvPr/>
        </p:nvSpPr>
        <p:spPr>
          <a:xfrm>
            <a:off x="5521187" y="1395951"/>
            <a:ext cx="1484702" cy="323165"/>
          </a:xfrm>
          <a:prstGeom prst="rect">
            <a:avLst/>
          </a:prstGeom>
          <a:noFill/>
        </p:spPr>
        <p:txBody>
          <a:bodyPr wrap="none" rtlCol="0">
            <a:spAutoFit/>
          </a:bodyPr>
          <a:lstStyle/>
          <a:p>
            <a:r>
              <a:rPr lang="en-US" sz="1500" b="1" dirty="0" err="1">
                <a:latin typeface="Roboto" panose="02000000000000000000" pitchFamily="2" charset="0"/>
                <a:ea typeface="Roboto" panose="02000000000000000000" pitchFamily="2" charset="0"/>
                <a:cs typeface="Roboto" panose="02000000000000000000" pitchFamily="2" charset="0"/>
              </a:rPr>
              <a:t>func</a:t>
            </a:r>
            <a:r>
              <a:rPr lang="en-US" sz="1500" b="1" dirty="0">
                <a:latin typeface="Roboto" panose="02000000000000000000" pitchFamily="2" charset="0"/>
                <a:ea typeface="Roboto" panose="02000000000000000000" pitchFamily="2" charset="0"/>
                <a:cs typeface="Roboto" panose="02000000000000000000" pitchFamily="2" charset="0"/>
              </a:rPr>
              <a:t>(x = a, y = b)</a:t>
            </a:r>
          </a:p>
        </p:txBody>
      </p:sp>
      <p:sp>
        <p:nvSpPr>
          <p:cNvPr id="21" name="Rectangle 20"/>
          <p:cNvSpPr/>
          <p:nvPr/>
        </p:nvSpPr>
        <p:spPr>
          <a:xfrm>
            <a:off x="5648187" y="4253451"/>
            <a:ext cx="1016000" cy="44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500" b="1" dirty="0"/>
              <a:t>x = a = 2</a:t>
            </a:r>
          </a:p>
          <a:p>
            <a:pPr algn="ctr"/>
            <a:r>
              <a:rPr lang="en-US" sz="1500" b="1" dirty="0"/>
              <a:t>y = b = 1</a:t>
            </a:r>
          </a:p>
        </p:txBody>
      </p:sp>
      <p:sp>
        <p:nvSpPr>
          <p:cNvPr id="22" name="Rectangle 21"/>
          <p:cNvSpPr/>
          <p:nvPr/>
        </p:nvSpPr>
        <p:spPr>
          <a:xfrm>
            <a:off x="6869381" y="4253451"/>
            <a:ext cx="1001306" cy="44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500" b="1" dirty="0"/>
              <a:t>x = a = 30</a:t>
            </a:r>
          </a:p>
          <a:p>
            <a:pPr algn="ctr"/>
            <a:r>
              <a:rPr lang="en-US" sz="1500" b="1" dirty="0"/>
              <a:t>y = b =15</a:t>
            </a:r>
          </a:p>
        </p:txBody>
      </p:sp>
      <p:grpSp>
        <p:nvGrpSpPr>
          <p:cNvPr id="23" name="Group 37"/>
          <p:cNvGrpSpPr/>
          <p:nvPr/>
        </p:nvGrpSpPr>
        <p:grpSpPr>
          <a:xfrm>
            <a:off x="4822687" y="2919951"/>
            <a:ext cx="254000" cy="254000"/>
            <a:chOff x="5181600" y="3124200"/>
            <a:chExt cx="304800" cy="304800"/>
          </a:xfrm>
        </p:grpSpPr>
        <p:sp>
          <p:nvSpPr>
            <p:cNvPr id="24" name="Flowchart: Connector 23"/>
            <p:cNvSpPr/>
            <p:nvPr/>
          </p:nvSpPr>
          <p:spPr>
            <a:xfrm>
              <a:off x="5181600" y="3124200"/>
              <a:ext cx="304800" cy="304800"/>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500"/>
            </a:p>
          </p:txBody>
        </p:sp>
        <p:sp>
          <p:nvSpPr>
            <p:cNvPr id="25" name="Flowchart: Connector 24"/>
            <p:cNvSpPr/>
            <p:nvPr/>
          </p:nvSpPr>
          <p:spPr>
            <a:xfrm>
              <a:off x="5219700" y="3162300"/>
              <a:ext cx="228600" cy="228600"/>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500"/>
            </a:p>
          </p:txBody>
        </p:sp>
      </p:grpSp>
      <p:grpSp>
        <p:nvGrpSpPr>
          <p:cNvPr id="26" name="Group 38"/>
          <p:cNvGrpSpPr/>
          <p:nvPr/>
        </p:nvGrpSpPr>
        <p:grpSpPr>
          <a:xfrm>
            <a:off x="6029187" y="3935951"/>
            <a:ext cx="254000" cy="254000"/>
            <a:chOff x="5181600" y="3124200"/>
            <a:chExt cx="304800" cy="304800"/>
          </a:xfrm>
        </p:grpSpPr>
        <p:sp>
          <p:nvSpPr>
            <p:cNvPr id="27" name="Flowchart: Connector 26"/>
            <p:cNvSpPr/>
            <p:nvPr/>
          </p:nvSpPr>
          <p:spPr>
            <a:xfrm>
              <a:off x="5181600" y="3124200"/>
              <a:ext cx="304800" cy="304800"/>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500"/>
            </a:p>
          </p:txBody>
        </p:sp>
        <p:sp>
          <p:nvSpPr>
            <p:cNvPr id="28" name="Flowchart: Connector 27"/>
            <p:cNvSpPr/>
            <p:nvPr/>
          </p:nvSpPr>
          <p:spPr>
            <a:xfrm>
              <a:off x="5219700" y="3162300"/>
              <a:ext cx="228600" cy="228600"/>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500"/>
            </a:p>
          </p:txBody>
        </p:sp>
      </p:grpSp>
      <p:grpSp>
        <p:nvGrpSpPr>
          <p:cNvPr id="29" name="Group 42"/>
          <p:cNvGrpSpPr/>
          <p:nvPr/>
        </p:nvGrpSpPr>
        <p:grpSpPr>
          <a:xfrm>
            <a:off x="7108687" y="3935951"/>
            <a:ext cx="254000" cy="254000"/>
            <a:chOff x="5181600" y="3124200"/>
            <a:chExt cx="304800" cy="304800"/>
          </a:xfrm>
          <a:solidFill>
            <a:srgbClr val="FF0000"/>
          </a:solidFill>
          <a:scene3d>
            <a:camera prst="orthographicFront">
              <a:rot lat="0" lon="0" rev="0"/>
            </a:camera>
            <a:lightRig rig="balanced" dir="t">
              <a:rot lat="0" lon="0" rev="8700000"/>
            </a:lightRig>
          </a:scene3d>
        </p:grpSpPr>
        <p:sp>
          <p:nvSpPr>
            <p:cNvPr id="30" name="Flowchart: Connector 29"/>
            <p:cNvSpPr/>
            <p:nvPr/>
          </p:nvSpPr>
          <p:spPr>
            <a:xfrm>
              <a:off x="5181600" y="3124200"/>
              <a:ext cx="304800" cy="304800"/>
            </a:xfrm>
            <a:prstGeom prst="flowChartConnector">
              <a:avLst/>
            </a:prstGeom>
            <a:grpFill/>
            <a:ln>
              <a:noFill/>
            </a:ln>
            <a:effectLst>
              <a:outerShdw blurRad="44450" dist="27940" dir="5400000" algn="ctr">
                <a:srgbClr val="000000">
                  <a:alpha val="32000"/>
                </a:srgbClr>
              </a:outerShdw>
            </a:effectLst>
            <a:sp3d>
              <a:bevelT w="190500" h="38100" prst="coolSlan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500"/>
            </a:p>
          </p:txBody>
        </p:sp>
        <p:sp>
          <p:nvSpPr>
            <p:cNvPr id="31" name="Flowchart: Connector 30"/>
            <p:cNvSpPr/>
            <p:nvPr/>
          </p:nvSpPr>
          <p:spPr>
            <a:xfrm>
              <a:off x="5219700" y="3162300"/>
              <a:ext cx="228600" cy="228600"/>
            </a:xfrm>
            <a:prstGeom prst="flowChartConnector">
              <a:avLst/>
            </a:prstGeom>
            <a:grpFill/>
            <a:ln>
              <a:noFill/>
            </a:ln>
            <a:effectLst>
              <a:outerShdw blurRad="44450" dist="27940" dir="5400000" algn="ctr">
                <a:srgbClr val="000000">
                  <a:alpha val="32000"/>
                </a:srgbClr>
              </a:outerShdw>
            </a:effectLst>
            <a:sp3d>
              <a:bevelT w="190500" h="38100" prst="coolSlan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500"/>
            </a:p>
          </p:txBody>
        </p:sp>
      </p:grpSp>
      <p:sp>
        <p:nvSpPr>
          <p:cNvPr id="32" name="TextBox 31"/>
          <p:cNvSpPr txBox="1"/>
          <p:nvPr/>
        </p:nvSpPr>
        <p:spPr>
          <a:xfrm>
            <a:off x="7426187" y="3935951"/>
            <a:ext cx="732893" cy="323165"/>
          </a:xfrm>
          <a:prstGeom prst="rect">
            <a:avLst/>
          </a:prstGeom>
          <a:noFill/>
        </p:spPr>
        <p:txBody>
          <a:bodyPr wrap="none" rtlCol="0">
            <a:spAutoFit/>
          </a:bodyPr>
          <a:lstStyle/>
          <a:p>
            <a:r>
              <a:rPr lang="en-US" sz="1500" b="1" dirty="0">
                <a:solidFill>
                  <a:srgbClr val="C00000"/>
                </a:solidFill>
                <a:latin typeface="Roboto" panose="02000000000000000000" pitchFamily="2" charset="0"/>
                <a:ea typeface="Roboto" panose="02000000000000000000" pitchFamily="2" charset="0"/>
                <a:cs typeface="Roboto" panose="02000000000000000000" pitchFamily="2" charset="0"/>
              </a:rPr>
              <a:t>ERROR</a:t>
            </a:r>
          </a:p>
        </p:txBody>
      </p:sp>
      <p:cxnSp>
        <p:nvCxnSpPr>
          <p:cNvPr id="33" name="Curved Connector 32"/>
          <p:cNvCxnSpPr>
            <a:stCxn id="34" idx="2"/>
            <a:endCxn id="11" idx="1"/>
          </p:cNvCxnSpPr>
          <p:nvPr/>
        </p:nvCxnSpPr>
        <p:spPr>
          <a:xfrm rot="16200000" flipH="1">
            <a:off x="4433257" y="2120604"/>
            <a:ext cx="536918" cy="368942"/>
          </a:xfrm>
          <a:prstGeom prst="curvedConnector2">
            <a:avLst/>
          </a:prstGeom>
          <a:ln>
            <a:prstDash val="sysDash"/>
            <a:tailEnd type="arrow"/>
          </a:ln>
        </p:spPr>
        <p:style>
          <a:lnRef idx="3">
            <a:schemeClr val="accent1"/>
          </a:lnRef>
          <a:fillRef idx="0">
            <a:schemeClr val="accent1"/>
          </a:fillRef>
          <a:effectRef idx="2">
            <a:schemeClr val="accent1"/>
          </a:effectRef>
          <a:fontRef idx="minor">
            <a:schemeClr val="tx1"/>
          </a:fontRef>
        </p:style>
      </p:cxnSp>
      <p:sp>
        <p:nvSpPr>
          <p:cNvPr id="34" name="TextBox 33"/>
          <p:cNvSpPr txBox="1"/>
          <p:nvPr/>
        </p:nvSpPr>
        <p:spPr>
          <a:xfrm>
            <a:off x="3821381" y="1713451"/>
            <a:ext cx="1391728" cy="323165"/>
          </a:xfrm>
          <a:prstGeom prst="rect">
            <a:avLst/>
          </a:prstGeom>
          <a:noFill/>
        </p:spPr>
        <p:txBody>
          <a:bodyPr wrap="none" rtlCol="0">
            <a:spAutoFit/>
          </a:bodyPr>
          <a:lstStyle/>
          <a:p>
            <a:r>
              <a:rPr lang="en-US" sz="1500" b="1" dirty="0">
                <a:latin typeface="Roboto" panose="02000000000000000000" pitchFamily="2" charset="0"/>
                <a:ea typeface="Roboto" panose="02000000000000000000" pitchFamily="2" charset="0"/>
                <a:cs typeface="Roboto" panose="02000000000000000000" pitchFamily="2" charset="0"/>
              </a:rPr>
              <a:t>Path constraint</a:t>
            </a:r>
          </a:p>
        </p:txBody>
      </p:sp>
      <p:sp>
        <p:nvSpPr>
          <p:cNvPr id="35" name="TextBox 34"/>
          <p:cNvSpPr txBox="1"/>
          <p:nvPr/>
        </p:nvSpPr>
        <p:spPr>
          <a:xfrm>
            <a:off x="6107381" y="1776951"/>
            <a:ext cx="641522" cy="323165"/>
          </a:xfrm>
          <a:prstGeom prst="rect">
            <a:avLst/>
          </a:prstGeom>
          <a:noFill/>
        </p:spPr>
        <p:txBody>
          <a:bodyPr wrap="none" rtlCol="0">
            <a:spAutoFit/>
          </a:bodyPr>
          <a:lstStyle/>
          <a:p>
            <a:r>
              <a:rPr lang="en-US" sz="1500" dirty="0">
                <a:latin typeface="Roboto" panose="02000000000000000000" pitchFamily="2" charset="0"/>
                <a:ea typeface="Roboto" panose="02000000000000000000" pitchFamily="2" charset="0"/>
                <a:cs typeface="Roboto" panose="02000000000000000000" pitchFamily="2" charset="0"/>
              </a:rPr>
              <a:t>z = 2b</a:t>
            </a:r>
          </a:p>
        </p:txBody>
      </p:sp>
      <p:sp>
        <p:nvSpPr>
          <p:cNvPr id="36" name="TextBox 35"/>
          <p:cNvSpPr txBox="1"/>
          <p:nvPr/>
        </p:nvSpPr>
        <p:spPr>
          <a:xfrm>
            <a:off x="1928943" y="4905650"/>
            <a:ext cx="5972130" cy="40011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b="1" dirty="0">
                <a:latin typeface="Roboto" panose="02000000000000000000" pitchFamily="2" charset="0"/>
                <a:ea typeface="Roboto" panose="02000000000000000000" pitchFamily="2" charset="0"/>
                <a:cs typeface="Roboto" panose="02000000000000000000" pitchFamily="2" charset="0"/>
              </a:rPr>
              <a:t>Note: Require inputs to be marked as symbolic</a:t>
            </a:r>
          </a:p>
        </p:txBody>
      </p:sp>
      <p:sp>
        <p:nvSpPr>
          <p:cNvPr id="37" name="TextBox 36"/>
          <p:cNvSpPr txBox="1"/>
          <p:nvPr/>
        </p:nvSpPr>
        <p:spPr>
          <a:xfrm>
            <a:off x="4075381" y="4062951"/>
            <a:ext cx="1159292" cy="784830"/>
          </a:xfrm>
          <a:prstGeom prst="rect">
            <a:avLst/>
          </a:prstGeom>
          <a:noFill/>
        </p:spPr>
        <p:txBody>
          <a:bodyPr wrap="none" rtlCol="0">
            <a:spAutoFit/>
          </a:bodyPr>
          <a:lstStyle/>
          <a:p>
            <a:r>
              <a:rPr lang="en-US" sz="1500" b="1" dirty="0">
                <a:latin typeface="Roboto" panose="02000000000000000000" pitchFamily="2" charset="0"/>
                <a:ea typeface="Roboto" panose="02000000000000000000" pitchFamily="2" charset="0"/>
                <a:cs typeface="Roboto" panose="02000000000000000000" pitchFamily="2" charset="0"/>
              </a:rPr>
              <a:t>Generated</a:t>
            </a:r>
          </a:p>
          <a:p>
            <a:r>
              <a:rPr lang="en-US" sz="1500" b="1" dirty="0">
                <a:latin typeface="Roboto" panose="02000000000000000000" pitchFamily="2" charset="0"/>
                <a:ea typeface="Roboto" panose="02000000000000000000" pitchFamily="2" charset="0"/>
                <a:cs typeface="Roboto" panose="02000000000000000000" pitchFamily="2" charset="0"/>
              </a:rPr>
              <a:t>Test inputs</a:t>
            </a:r>
          </a:p>
          <a:p>
            <a:r>
              <a:rPr lang="en-US" sz="1500" b="1" dirty="0">
                <a:latin typeface="Roboto" panose="02000000000000000000" pitchFamily="2" charset="0"/>
                <a:ea typeface="Roboto" panose="02000000000000000000" pitchFamily="2" charset="0"/>
                <a:cs typeface="Roboto" panose="02000000000000000000" pitchFamily="2" charset="0"/>
              </a:rPr>
              <a:t>for this path</a:t>
            </a:r>
          </a:p>
        </p:txBody>
      </p:sp>
      <p:cxnSp>
        <p:nvCxnSpPr>
          <p:cNvPr id="38" name="Straight Arrow Connector 37"/>
          <p:cNvCxnSpPr>
            <a:cxnSpLocks/>
            <a:stCxn id="37" idx="0"/>
            <a:endCxn id="9" idx="2"/>
          </p:cNvCxnSpPr>
          <p:nvPr/>
        </p:nvCxnSpPr>
        <p:spPr>
          <a:xfrm flipV="1">
            <a:off x="4655027" y="3681951"/>
            <a:ext cx="17194" cy="381000"/>
          </a:xfrm>
          <a:prstGeom prst="straightConnector1">
            <a:avLst/>
          </a:prstGeom>
          <a:ln>
            <a:prstDash val="sysDash"/>
            <a:tailEnd type="arrow"/>
          </a:ln>
        </p:spPr>
        <p:style>
          <a:lnRef idx="3">
            <a:schemeClr val="accent1"/>
          </a:lnRef>
          <a:fillRef idx="0">
            <a:schemeClr val="accent1"/>
          </a:fillRef>
          <a:effectRef idx="2">
            <a:schemeClr val="accent1"/>
          </a:effectRef>
          <a:fontRef idx="minor">
            <a:schemeClr val="tx1"/>
          </a:fontRef>
        </p:style>
      </p:cxnSp>
      <p:sp>
        <p:nvSpPr>
          <p:cNvPr id="39" name="TextBox 38"/>
          <p:cNvSpPr txBox="1"/>
          <p:nvPr/>
        </p:nvSpPr>
        <p:spPr>
          <a:xfrm>
            <a:off x="3785964" y="1049458"/>
            <a:ext cx="4049507" cy="400110"/>
          </a:xfrm>
          <a:prstGeom prst="rect">
            <a:avLst/>
          </a:prstGeom>
          <a:noFill/>
        </p:spPr>
        <p:txBody>
          <a:bodyPr wrap="none" rtlCol="0">
            <a:spAutoFit/>
          </a:bodyPr>
          <a:lstStyle/>
          <a:p>
            <a:r>
              <a:rPr lang="en-US" sz="2000" b="1" dirty="0">
                <a:solidFill>
                  <a:srgbClr val="FF0000"/>
                </a:solidFill>
                <a:latin typeface="Roboto" panose="02000000000000000000" pitchFamily="2" charset="0"/>
                <a:ea typeface="Roboto" panose="02000000000000000000" pitchFamily="2" charset="0"/>
                <a:cs typeface="Roboto" panose="02000000000000000000" pitchFamily="2" charset="0"/>
              </a:rPr>
              <a:t>How does symbolic execution work?</a:t>
            </a:r>
          </a:p>
        </p:txBody>
      </p:sp>
    </p:spTree>
    <p:extLst>
      <p:ext uri="{BB962C8B-B14F-4D97-AF65-F5344CB8AC3E}">
        <p14:creationId xmlns:p14="http://schemas.microsoft.com/office/powerpoint/2010/main" val="178727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4" grpId="0"/>
      <p:bldP spid="15" grpId="0" animBg="1"/>
      <p:bldP spid="17" grpId="0"/>
      <p:bldP spid="19" grpId="0"/>
      <p:bldP spid="20" grpId="0"/>
      <p:bldP spid="21" grpId="0" animBg="1"/>
      <p:bldP spid="22" grpId="0" animBg="1"/>
      <p:bldP spid="32" grpId="0"/>
      <p:bldP spid="34" grpId="0"/>
      <p:bldP spid="35" grpId="0"/>
      <p:bldP spid="36" grpId="0" animBg="1"/>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92893-CC4B-164B-BFD6-187435AB03CA}"/>
              </a:ext>
            </a:extLst>
          </p:cNvPr>
          <p:cNvSpPr>
            <a:spLocks noGrp="1"/>
          </p:cNvSpPr>
          <p:nvPr>
            <p:ph type="title"/>
          </p:nvPr>
        </p:nvSpPr>
        <p:spPr/>
        <p:txBody>
          <a:bodyPr/>
          <a:lstStyle/>
          <a:p>
            <a:r>
              <a:rPr lang="en-US" dirty="0"/>
              <a:t>This week</a:t>
            </a:r>
          </a:p>
        </p:txBody>
      </p:sp>
      <p:sp>
        <p:nvSpPr>
          <p:cNvPr id="3" name="Content Placeholder 2">
            <a:extLst>
              <a:ext uri="{FF2B5EF4-FFF2-40B4-BE49-F238E27FC236}">
                <a16:creationId xmlns:a16="http://schemas.microsoft.com/office/drawing/2014/main" id="{8F109DA0-5BDB-EC41-A040-6B7648338544}"/>
              </a:ext>
            </a:extLst>
          </p:cNvPr>
          <p:cNvSpPr>
            <a:spLocks noGrp="1"/>
          </p:cNvSpPr>
          <p:nvPr>
            <p:ph idx="1"/>
          </p:nvPr>
        </p:nvSpPr>
        <p:spPr/>
        <p:txBody>
          <a:bodyPr/>
          <a:lstStyle/>
          <a:p>
            <a:r>
              <a:rPr lang="en-US" dirty="0"/>
              <a:t>Theme: we want correctness in our systems!</a:t>
            </a:r>
          </a:p>
          <a:p>
            <a:r>
              <a:rPr lang="en-US" dirty="0"/>
              <a:t>Three topics:</a:t>
            </a:r>
          </a:p>
          <a:p>
            <a:pPr lvl="1"/>
            <a:r>
              <a:rPr lang="en-US" dirty="0"/>
              <a:t>Testing</a:t>
            </a:r>
          </a:p>
          <a:p>
            <a:pPr lvl="1"/>
            <a:r>
              <a:rPr lang="en-US" dirty="0"/>
              <a:t>Verification</a:t>
            </a:r>
          </a:p>
          <a:p>
            <a:pPr lvl="1"/>
            <a:r>
              <a:rPr lang="en-US" dirty="0"/>
              <a:t>Security</a:t>
            </a:r>
          </a:p>
          <a:p>
            <a:r>
              <a:rPr lang="en-US" dirty="0"/>
              <a:t>Keeping in mind:</a:t>
            </a:r>
          </a:p>
          <a:p>
            <a:pPr lvl="1"/>
            <a:r>
              <a:rPr lang="en-US" dirty="0"/>
              <a:t>Scalability</a:t>
            </a:r>
          </a:p>
          <a:p>
            <a:pPr lvl="1"/>
            <a:r>
              <a:rPr lang="en-US" dirty="0"/>
              <a:t>Developer effort</a:t>
            </a:r>
          </a:p>
          <a:p>
            <a:pPr lvl="1"/>
            <a:r>
              <a:rPr lang="en-US" dirty="0"/>
              <a:t>Completeness and correctness</a:t>
            </a:r>
          </a:p>
        </p:txBody>
      </p:sp>
      <p:sp>
        <p:nvSpPr>
          <p:cNvPr id="4" name="Slide Number Placeholder 3">
            <a:extLst>
              <a:ext uri="{FF2B5EF4-FFF2-40B4-BE49-F238E27FC236}">
                <a16:creationId xmlns:a16="http://schemas.microsoft.com/office/drawing/2014/main" id="{7295A9E0-F7C7-8B48-A1BC-38AE9B1E935F}"/>
              </a:ext>
            </a:extLst>
          </p:cNvPr>
          <p:cNvSpPr>
            <a:spLocks noGrp="1"/>
          </p:cNvSpPr>
          <p:nvPr>
            <p:ph type="sldNum" sz="quarter" idx="12"/>
          </p:nvPr>
        </p:nvSpPr>
        <p:spPr/>
        <p:txBody>
          <a:bodyPr/>
          <a:lstStyle/>
          <a:p>
            <a:fld id="{5E6A3C3A-A029-4573-BC04-5DA27903A743}" type="slidenum">
              <a:rPr lang="en-US" smtClean="0"/>
              <a:t>2</a:t>
            </a:fld>
            <a:endParaRPr lang="en-US"/>
          </a:p>
        </p:txBody>
      </p:sp>
    </p:spTree>
    <p:extLst>
      <p:ext uri="{BB962C8B-B14F-4D97-AF65-F5344CB8AC3E}">
        <p14:creationId xmlns:p14="http://schemas.microsoft.com/office/powerpoint/2010/main" val="259212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Symbolic Execution (contd.)</a:t>
            </a:r>
          </a:p>
        </p:txBody>
      </p:sp>
      <p:sp>
        <p:nvSpPr>
          <p:cNvPr id="6" name="Slide Number Placeholder 5"/>
          <p:cNvSpPr>
            <a:spLocks noGrp="1"/>
          </p:cNvSpPr>
          <p:nvPr>
            <p:ph type="sldNum" sz="quarter" idx="12"/>
          </p:nvPr>
        </p:nvSpPr>
        <p:spPr/>
        <p:txBody>
          <a:bodyPr/>
          <a:lstStyle/>
          <a:p>
            <a:fld id="{D6B4ED35-9C83-47B2-B01F-D3F5DCE65BBC}" type="slidenum">
              <a:rPr lang="en-US" smtClean="0"/>
              <a:pPr/>
              <a:t>20</a:t>
            </a:fld>
            <a:endParaRPr lang="en-US" dirty="0"/>
          </a:p>
        </p:txBody>
      </p:sp>
      <p:sp>
        <p:nvSpPr>
          <p:cNvPr id="8" name="Flowchart: Connector 7"/>
          <p:cNvSpPr/>
          <p:nvPr/>
        </p:nvSpPr>
        <p:spPr>
          <a:xfrm>
            <a:off x="5902187" y="2284951"/>
            <a:ext cx="254000" cy="254000"/>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500"/>
          </a:p>
        </p:txBody>
      </p:sp>
      <p:sp>
        <p:nvSpPr>
          <p:cNvPr id="9" name="Rectangle 8"/>
          <p:cNvSpPr/>
          <p:nvPr/>
        </p:nvSpPr>
        <p:spPr>
          <a:xfrm>
            <a:off x="4346436" y="3237451"/>
            <a:ext cx="953801" cy="44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500" b="1" dirty="0"/>
              <a:t>x = a = 0</a:t>
            </a:r>
          </a:p>
          <a:p>
            <a:pPr algn="ctr"/>
            <a:r>
              <a:rPr lang="en-US" sz="1500" b="1" dirty="0"/>
              <a:t>y = b = 1</a:t>
            </a:r>
          </a:p>
        </p:txBody>
      </p:sp>
      <p:cxnSp>
        <p:nvCxnSpPr>
          <p:cNvPr id="10" name="Straight Arrow Connector 9"/>
          <p:cNvCxnSpPr>
            <a:stCxn id="8" idx="3"/>
          </p:cNvCxnSpPr>
          <p:nvPr/>
        </p:nvCxnSpPr>
        <p:spPr>
          <a:xfrm rot="5400000">
            <a:off x="5261739" y="2279503"/>
            <a:ext cx="455395" cy="899895"/>
          </a:xfrm>
          <a:prstGeom prst="straightConnector1">
            <a:avLst/>
          </a:prstGeom>
          <a:ln>
            <a:solidFill>
              <a:schemeClr val="accent6"/>
            </a:solidFill>
            <a:tailEnd type="arrow"/>
          </a:ln>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4886187" y="2411951"/>
            <a:ext cx="720069" cy="323165"/>
          </a:xfrm>
          <a:prstGeom prst="rect">
            <a:avLst/>
          </a:prstGeom>
          <a:noFill/>
        </p:spPr>
        <p:txBody>
          <a:bodyPr wrap="none" rtlCol="0">
            <a:spAutoFit/>
          </a:bodyPr>
          <a:lstStyle/>
          <a:p>
            <a:r>
              <a:rPr lang="en-US" sz="1500" dirty="0">
                <a:solidFill>
                  <a:schemeClr val="accent6"/>
                </a:solidFill>
                <a:latin typeface="Roboto" panose="02000000000000000000" pitchFamily="2" charset="0"/>
                <a:ea typeface="Roboto" panose="02000000000000000000" pitchFamily="2" charset="0"/>
                <a:cs typeface="Roboto" panose="02000000000000000000" pitchFamily="2" charset="0"/>
              </a:rPr>
              <a:t>2b != a</a:t>
            </a:r>
          </a:p>
        </p:txBody>
      </p:sp>
      <p:cxnSp>
        <p:nvCxnSpPr>
          <p:cNvPr id="12" name="Straight Arrow Connector 11"/>
          <p:cNvCxnSpPr>
            <a:endCxn id="8" idx="0"/>
          </p:cNvCxnSpPr>
          <p:nvPr/>
        </p:nvCxnSpPr>
        <p:spPr>
          <a:xfrm rot="5400000">
            <a:off x="5743437" y="1999201"/>
            <a:ext cx="571500" cy="132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a:stCxn id="8" idx="5"/>
          </p:cNvCxnSpPr>
          <p:nvPr/>
        </p:nvCxnSpPr>
        <p:spPr>
          <a:xfrm rot="16200000" flipH="1">
            <a:off x="6150739" y="2470003"/>
            <a:ext cx="481698" cy="545198"/>
          </a:xfrm>
          <a:prstGeom prst="straightConnector1">
            <a:avLst/>
          </a:prstGeom>
          <a:ln>
            <a:solidFill>
              <a:schemeClr val="accent2"/>
            </a:solidFill>
            <a:tailEnd type="arrow"/>
          </a:ln>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6314937" y="2411951"/>
            <a:ext cx="952500" cy="323165"/>
          </a:xfrm>
          <a:prstGeom prst="rect">
            <a:avLst/>
          </a:prstGeom>
          <a:noFill/>
          <a:ln>
            <a:noFill/>
          </a:ln>
        </p:spPr>
        <p:txBody>
          <a:bodyPr wrap="square" rtlCol="0">
            <a:spAutoFit/>
          </a:bodyPr>
          <a:lstStyle/>
          <a:p>
            <a:r>
              <a:rPr lang="en-US" sz="1500" dirty="0">
                <a:solidFill>
                  <a:schemeClr val="accent2"/>
                </a:solidFill>
                <a:latin typeface="Roboto" panose="02000000000000000000" pitchFamily="2" charset="0"/>
                <a:ea typeface="Roboto" panose="02000000000000000000" pitchFamily="2" charset="0"/>
                <a:cs typeface="Roboto" panose="02000000000000000000" pitchFamily="2" charset="0"/>
              </a:rPr>
              <a:t>2b == a</a:t>
            </a:r>
          </a:p>
        </p:txBody>
      </p:sp>
      <p:sp>
        <p:nvSpPr>
          <p:cNvPr id="15" name="Flowchart: Connector 14"/>
          <p:cNvSpPr/>
          <p:nvPr/>
        </p:nvSpPr>
        <p:spPr>
          <a:xfrm>
            <a:off x="6600687" y="2919951"/>
            <a:ext cx="254000" cy="254000"/>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500"/>
          </a:p>
        </p:txBody>
      </p:sp>
      <p:cxnSp>
        <p:nvCxnSpPr>
          <p:cNvPr id="16" name="Straight Arrow Connector 15"/>
          <p:cNvCxnSpPr/>
          <p:nvPr/>
        </p:nvCxnSpPr>
        <p:spPr>
          <a:xfrm rot="5400000">
            <a:off x="5997439" y="3295502"/>
            <a:ext cx="799198" cy="481701"/>
          </a:xfrm>
          <a:prstGeom prst="straightConnector1">
            <a:avLst/>
          </a:prstGeom>
          <a:ln>
            <a:solidFill>
              <a:srgbClr val="7030A0"/>
            </a:solidFill>
            <a:tailEnd type="arrow"/>
          </a:ln>
        </p:spPr>
        <p:style>
          <a:lnRef idx="3">
            <a:schemeClr val="dk1"/>
          </a:lnRef>
          <a:fillRef idx="0">
            <a:schemeClr val="dk1"/>
          </a:fillRef>
          <a:effectRef idx="2">
            <a:schemeClr val="dk1"/>
          </a:effectRef>
          <a:fontRef idx="minor">
            <a:schemeClr val="tx1"/>
          </a:fontRef>
        </p:style>
      </p:cxnSp>
      <p:sp>
        <p:nvSpPr>
          <p:cNvPr id="17" name="TextBox 16"/>
          <p:cNvSpPr txBox="1"/>
          <p:nvPr/>
        </p:nvSpPr>
        <p:spPr>
          <a:xfrm>
            <a:off x="5362437" y="3110451"/>
            <a:ext cx="1103187" cy="553998"/>
          </a:xfrm>
          <a:prstGeom prst="rect">
            <a:avLst/>
          </a:prstGeom>
          <a:noFill/>
          <a:ln>
            <a:noFill/>
          </a:ln>
        </p:spPr>
        <p:txBody>
          <a:bodyPr wrap="none" rtlCol="0">
            <a:spAutoFit/>
          </a:bodyPr>
          <a:lstStyle/>
          <a:p>
            <a:r>
              <a:rPr lang="en-US" sz="1500" dirty="0">
                <a:solidFill>
                  <a:schemeClr val="accent2"/>
                </a:solidFill>
                <a:latin typeface="Roboto" panose="02000000000000000000" pitchFamily="2" charset="0"/>
                <a:ea typeface="Roboto" panose="02000000000000000000" pitchFamily="2" charset="0"/>
                <a:cs typeface="Roboto" panose="02000000000000000000" pitchFamily="2" charset="0"/>
              </a:rPr>
              <a:t>2b == a </a:t>
            </a:r>
            <a:r>
              <a:rPr lang="en-US" sz="1500" dirty="0">
                <a:solidFill>
                  <a:srgbClr val="7030A0"/>
                </a:solidFill>
                <a:latin typeface="Roboto" panose="02000000000000000000" pitchFamily="2" charset="0"/>
                <a:ea typeface="Roboto" panose="02000000000000000000" pitchFamily="2" charset="0"/>
                <a:cs typeface="Roboto" panose="02000000000000000000" pitchFamily="2" charset="0"/>
              </a:rPr>
              <a:t>&amp;&amp; </a:t>
            </a:r>
          </a:p>
          <a:p>
            <a:r>
              <a:rPr lang="en-US" sz="1500" dirty="0">
                <a:solidFill>
                  <a:srgbClr val="7030A0"/>
                </a:solidFill>
                <a:latin typeface="Roboto" panose="02000000000000000000" pitchFamily="2" charset="0"/>
                <a:ea typeface="Roboto" panose="02000000000000000000" pitchFamily="2" charset="0"/>
                <a:cs typeface="Roboto" panose="02000000000000000000" pitchFamily="2" charset="0"/>
              </a:rPr>
              <a:t>a &lt;= b + 10</a:t>
            </a:r>
          </a:p>
        </p:txBody>
      </p:sp>
      <p:cxnSp>
        <p:nvCxnSpPr>
          <p:cNvPr id="18" name="Straight Arrow Connector 17"/>
          <p:cNvCxnSpPr/>
          <p:nvPr/>
        </p:nvCxnSpPr>
        <p:spPr>
          <a:xfrm rot="16200000" flipH="1">
            <a:off x="6626988" y="3327253"/>
            <a:ext cx="799200" cy="418200"/>
          </a:xfrm>
          <a:prstGeom prst="straightConnector1">
            <a:avLst/>
          </a:prstGeom>
          <a:ln>
            <a:solidFill>
              <a:schemeClr val="accent2">
                <a:lumMod val="50000"/>
              </a:schemeClr>
            </a:solidFill>
            <a:tailEnd type="arrow"/>
          </a:ln>
        </p:spPr>
        <p:style>
          <a:lnRef idx="3">
            <a:schemeClr val="dk1"/>
          </a:lnRef>
          <a:fillRef idx="0">
            <a:schemeClr val="dk1"/>
          </a:fillRef>
          <a:effectRef idx="2">
            <a:schemeClr val="dk1"/>
          </a:effectRef>
          <a:fontRef idx="minor">
            <a:schemeClr val="tx1"/>
          </a:fontRef>
        </p:style>
      </p:cxnSp>
      <p:sp>
        <p:nvSpPr>
          <p:cNvPr id="19" name="TextBox 18"/>
          <p:cNvSpPr txBox="1"/>
          <p:nvPr/>
        </p:nvSpPr>
        <p:spPr>
          <a:xfrm>
            <a:off x="6988450" y="3121034"/>
            <a:ext cx="1103187" cy="553998"/>
          </a:xfrm>
          <a:prstGeom prst="rect">
            <a:avLst/>
          </a:prstGeom>
          <a:noFill/>
          <a:ln>
            <a:noFill/>
          </a:ln>
        </p:spPr>
        <p:txBody>
          <a:bodyPr wrap="none" rtlCol="0">
            <a:spAutoFit/>
          </a:bodyPr>
          <a:lstStyle/>
          <a:p>
            <a:r>
              <a:rPr lang="en-US" sz="1500" dirty="0">
                <a:solidFill>
                  <a:schemeClr val="accent2"/>
                </a:solidFill>
                <a:latin typeface="Roboto" panose="02000000000000000000" pitchFamily="2" charset="0"/>
                <a:ea typeface="Roboto" panose="02000000000000000000" pitchFamily="2" charset="0"/>
                <a:cs typeface="Roboto" panose="02000000000000000000" pitchFamily="2" charset="0"/>
              </a:rPr>
              <a:t>2b == a </a:t>
            </a:r>
            <a:r>
              <a:rPr lang="en-US" sz="15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&amp;&amp; </a:t>
            </a:r>
          </a:p>
          <a:p>
            <a:r>
              <a:rPr lang="en-US" sz="15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a &gt; b + 10</a:t>
            </a:r>
          </a:p>
        </p:txBody>
      </p:sp>
      <p:sp>
        <p:nvSpPr>
          <p:cNvPr id="20" name="TextBox 19"/>
          <p:cNvSpPr txBox="1"/>
          <p:nvPr/>
        </p:nvSpPr>
        <p:spPr>
          <a:xfrm>
            <a:off x="5521187" y="1395951"/>
            <a:ext cx="1484702" cy="323165"/>
          </a:xfrm>
          <a:prstGeom prst="rect">
            <a:avLst/>
          </a:prstGeom>
          <a:noFill/>
        </p:spPr>
        <p:txBody>
          <a:bodyPr wrap="none" rtlCol="0">
            <a:spAutoFit/>
          </a:bodyPr>
          <a:lstStyle/>
          <a:p>
            <a:r>
              <a:rPr lang="en-US" sz="1500" b="1" dirty="0" err="1">
                <a:latin typeface="Roboto" panose="02000000000000000000" pitchFamily="2" charset="0"/>
                <a:ea typeface="Roboto" panose="02000000000000000000" pitchFamily="2" charset="0"/>
                <a:cs typeface="Roboto" panose="02000000000000000000" pitchFamily="2" charset="0"/>
              </a:rPr>
              <a:t>func</a:t>
            </a:r>
            <a:r>
              <a:rPr lang="en-US" sz="1500" b="1" dirty="0">
                <a:latin typeface="Roboto" panose="02000000000000000000" pitchFamily="2" charset="0"/>
                <a:ea typeface="Roboto" panose="02000000000000000000" pitchFamily="2" charset="0"/>
                <a:cs typeface="Roboto" panose="02000000000000000000" pitchFamily="2" charset="0"/>
              </a:rPr>
              <a:t>(x = a, y = b)</a:t>
            </a:r>
          </a:p>
        </p:txBody>
      </p:sp>
      <p:sp>
        <p:nvSpPr>
          <p:cNvPr id="21" name="Rectangle 20"/>
          <p:cNvSpPr/>
          <p:nvPr/>
        </p:nvSpPr>
        <p:spPr>
          <a:xfrm>
            <a:off x="5521187" y="4253451"/>
            <a:ext cx="952500" cy="44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500" b="1" dirty="0"/>
              <a:t>x = a = 2</a:t>
            </a:r>
          </a:p>
          <a:p>
            <a:pPr algn="ctr"/>
            <a:r>
              <a:rPr lang="en-US" sz="1500" b="1" dirty="0"/>
              <a:t>y = b = 1</a:t>
            </a:r>
          </a:p>
        </p:txBody>
      </p:sp>
      <p:sp>
        <p:nvSpPr>
          <p:cNvPr id="22" name="Rectangle 21"/>
          <p:cNvSpPr/>
          <p:nvPr/>
        </p:nvSpPr>
        <p:spPr>
          <a:xfrm>
            <a:off x="6869381" y="4253451"/>
            <a:ext cx="1001306" cy="44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500" b="1" dirty="0"/>
              <a:t>x = a = 30</a:t>
            </a:r>
          </a:p>
          <a:p>
            <a:pPr algn="ctr"/>
            <a:r>
              <a:rPr lang="en-US" sz="1500" b="1" dirty="0"/>
              <a:t>y = b =15</a:t>
            </a:r>
          </a:p>
        </p:txBody>
      </p:sp>
      <p:grpSp>
        <p:nvGrpSpPr>
          <p:cNvPr id="23" name="Group 37"/>
          <p:cNvGrpSpPr/>
          <p:nvPr/>
        </p:nvGrpSpPr>
        <p:grpSpPr>
          <a:xfrm>
            <a:off x="4822687" y="2919951"/>
            <a:ext cx="254000" cy="254000"/>
            <a:chOff x="5181600" y="3124200"/>
            <a:chExt cx="304800" cy="304800"/>
          </a:xfrm>
        </p:grpSpPr>
        <p:sp>
          <p:nvSpPr>
            <p:cNvPr id="24" name="Flowchart: Connector 23"/>
            <p:cNvSpPr/>
            <p:nvPr/>
          </p:nvSpPr>
          <p:spPr>
            <a:xfrm>
              <a:off x="5181600" y="3124200"/>
              <a:ext cx="304800" cy="304800"/>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500"/>
            </a:p>
          </p:txBody>
        </p:sp>
        <p:sp>
          <p:nvSpPr>
            <p:cNvPr id="25" name="Flowchart: Connector 24"/>
            <p:cNvSpPr/>
            <p:nvPr/>
          </p:nvSpPr>
          <p:spPr>
            <a:xfrm>
              <a:off x="5219700" y="3162300"/>
              <a:ext cx="228600" cy="228600"/>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500"/>
            </a:p>
          </p:txBody>
        </p:sp>
      </p:grpSp>
      <p:grpSp>
        <p:nvGrpSpPr>
          <p:cNvPr id="26" name="Group 38"/>
          <p:cNvGrpSpPr/>
          <p:nvPr/>
        </p:nvGrpSpPr>
        <p:grpSpPr>
          <a:xfrm>
            <a:off x="6029187" y="3935951"/>
            <a:ext cx="254000" cy="254000"/>
            <a:chOff x="5181600" y="3124200"/>
            <a:chExt cx="304800" cy="304800"/>
          </a:xfrm>
        </p:grpSpPr>
        <p:sp>
          <p:nvSpPr>
            <p:cNvPr id="27" name="Flowchart: Connector 26"/>
            <p:cNvSpPr/>
            <p:nvPr/>
          </p:nvSpPr>
          <p:spPr>
            <a:xfrm>
              <a:off x="5181600" y="3124200"/>
              <a:ext cx="304800" cy="304800"/>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500"/>
            </a:p>
          </p:txBody>
        </p:sp>
        <p:sp>
          <p:nvSpPr>
            <p:cNvPr id="28" name="Flowchart: Connector 27"/>
            <p:cNvSpPr/>
            <p:nvPr/>
          </p:nvSpPr>
          <p:spPr>
            <a:xfrm>
              <a:off x="5219700" y="3162300"/>
              <a:ext cx="228600" cy="228600"/>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500"/>
            </a:p>
          </p:txBody>
        </p:sp>
      </p:grpSp>
      <p:grpSp>
        <p:nvGrpSpPr>
          <p:cNvPr id="29" name="Group 42"/>
          <p:cNvGrpSpPr/>
          <p:nvPr/>
        </p:nvGrpSpPr>
        <p:grpSpPr>
          <a:xfrm>
            <a:off x="7108687" y="3935951"/>
            <a:ext cx="254000" cy="254000"/>
            <a:chOff x="5181600" y="3124200"/>
            <a:chExt cx="304800" cy="304800"/>
          </a:xfrm>
          <a:solidFill>
            <a:srgbClr val="FF0000"/>
          </a:solidFill>
          <a:scene3d>
            <a:camera prst="orthographicFront">
              <a:rot lat="0" lon="0" rev="0"/>
            </a:camera>
            <a:lightRig rig="balanced" dir="t">
              <a:rot lat="0" lon="0" rev="8700000"/>
            </a:lightRig>
          </a:scene3d>
        </p:grpSpPr>
        <p:sp>
          <p:nvSpPr>
            <p:cNvPr id="30" name="Flowchart: Connector 29"/>
            <p:cNvSpPr/>
            <p:nvPr/>
          </p:nvSpPr>
          <p:spPr>
            <a:xfrm>
              <a:off x="5181600" y="3124200"/>
              <a:ext cx="304800" cy="304800"/>
            </a:xfrm>
            <a:prstGeom prst="flowChartConnector">
              <a:avLst/>
            </a:prstGeom>
            <a:grpFill/>
            <a:ln>
              <a:noFill/>
            </a:ln>
            <a:effectLst>
              <a:outerShdw blurRad="44450" dist="27940" dir="5400000" algn="ctr">
                <a:srgbClr val="000000">
                  <a:alpha val="32000"/>
                </a:srgbClr>
              </a:outerShdw>
            </a:effectLst>
            <a:sp3d>
              <a:bevelT w="190500" h="38100" prst="coolSlan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500"/>
            </a:p>
          </p:txBody>
        </p:sp>
        <p:sp>
          <p:nvSpPr>
            <p:cNvPr id="31" name="Flowchart: Connector 30"/>
            <p:cNvSpPr/>
            <p:nvPr/>
          </p:nvSpPr>
          <p:spPr>
            <a:xfrm>
              <a:off x="5219700" y="3162300"/>
              <a:ext cx="228600" cy="228600"/>
            </a:xfrm>
            <a:prstGeom prst="flowChartConnector">
              <a:avLst/>
            </a:prstGeom>
            <a:grpFill/>
            <a:ln>
              <a:noFill/>
            </a:ln>
            <a:effectLst>
              <a:outerShdw blurRad="44450" dist="27940" dir="5400000" algn="ctr">
                <a:srgbClr val="000000">
                  <a:alpha val="32000"/>
                </a:srgbClr>
              </a:outerShdw>
            </a:effectLst>
            <a:sp3d>
              <a:bevelT w="190500" h="38100" prst="coolSlan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500"/>
            </a:p>
          </p:txBody>
        </p:sp>
      </p:grpSp>
      <p:sp>
        <p:nvSpPr>
          <p:cNvPr id="32" name="TextBox 31"/>
          <p:cNvSpPr txBox="1"/>
          <p:nvPr/>
        </p:nvSpPr>
        <p:spPr>
          <a:xfrm>
            <a:off x="7426187" y="3935951"/>
            <a:ext cx="734240" cy="323165"/>
          </a:xfrm>
          <a:prstGeom prst="rect">
            <a:avLst/>
          </a:prstGeom>
          <a:noFill/>
        </p:spPr>
        <p:txBody>
          <a:bodyPr wrap="none" rtlCol="0">
            <a:spAutoFit/>
          </a:bodyPr>
          <a:lstStyle/>
          <a:p>
            <a:r>
              <a:rPr lang="en-US" sz="1500" b="1" dirty="0">
                <a:solidFill>
                  <a:srgbClr val="C00000"/>
                </a:solidFill>
                <a:latin typeface="Roboto" panose="02000000000000000000" pitchFamily="2" charset="0"/>
                <a:ea typeface="Roboto" panose="02000000000000000000" pitchFamily="2" charset="0"/>
                <a:cs typeface="Roboto" panose="02000000000000000000" pitchFamily="2" charset="0"/>
              </a:rPr>
              <a:t>ERROR</a:t>
            </a:r>
          </a:p>
        </p:txBody>
      </p:sp>
      <p:sp>
        <p:nvSpPr>
          <p:cNvPr id="35" name="TextBox 34"/>
          <p:cNvSpPr txBox="1"/>
          <p:nvPr/>
        </p:nvSpPr>
        <p:spPr>
          <a:xfrm>
            <a:off x="6107381" y="1776951"/>
            <a:ext cx="641522" cy="323165"/>
          </a:xfrm>
          <a:prstGeom prst="rect">
            <a:avLst/>
          </a:prstGeom>
          <a:noFill/>
        </p:spPr>
        <p:txBody>
          <a:bodyPr wrap="none" rtlCol="0">
            <a:spAutoFit/>
          </a:bodyPr>
          <a:lstStyle/>
          <a:p>
            <a:r>
              <a:rPr lang="en-US" sz="1500" dirty="0">
                <a:latin typeface="Roboto" panose="02000000000000000000" pitchFamily="2" charset="0"/>
                <a:ea typeface="Roboto" panose="02000000000000000000" pitchFamily="2" charset="0"/>
                <a:cs typeface="Roboto" panose="02000000000000000000" pitchFamily="2" charset="0"/>
              </a:rPr>
              <a:t>z = 2b</a:t>
            </a:r>
          </a:p>
        </p:txBody>
      </p:sp>
      <p:sp>
        <p:nvSpPr>
          <p:cNvPr id="39" name="TextBox 38"/>
          <p:cNvSpPr txBox="1"/>
          <p:nvPr/>
        </p:nvSpPr>
        <p:spPr>
          <a:xfrm>
            <a:off x="3785964" y="1049458"/>
            <a:ext cx="4049507" cy="400110"/>
          </a:xfrm>
          <a:prstGeom prst="rect">
            <a:avLst/>
          </a:prstGeom>
          <a:noFill/>
        </p:spPr>
        <p:txBody>
          <a:bodyPr wrap="none" rtlCol="0">
            <a:spAutoFit/>
          </a:bodyPr>
          <a:lstStyle/>
          <a:p>
            <a:r>
              <a:rPr lang="en-US" sz="2000" b="1" dirty="0">
                <a:solidFill>
                  <a:srgbClr val="FF0000"/>
                </a:solidFill>
                <a:latin typeface="Roboto" panose="02000000000000000000" pitchFamily="2" charset="0"/>
                <a:ea typeface="Roboto" panose="02000000000000000000" pitchFamily="2" charset="0"/>
                <a:cs typeface="Roboto" panose="02000000000000000000" pitchFamily="2" charset="0"/>
              </a:rPr>
              <a:t>How does symbolic execution work?</a:t>
            </a:r>
          </a:p>
        </p:txBody>
      </p:sp>
      <p:sp>
        <p:nvSpPr>
          <p:cNvPr id="63" name="Rectangle 62"/>
          <p:cNvSpPr/>
          <p:nvPr/>
        </p:nvSpPr>
        <p:spPr>
          <a:xfrm>
            <a:off x="1101854" y="2664417"/>
            <a:ext cx="1521814" cy="1370112"/>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u="sng"/>
          </a:p>
        </p:txBody>
      </p:sp>
      <p:sp>
        <p:nvSpPr>
          <p:cNvPr id="62" name="Rectangle 61"/>
          <p:cNvSpPr/>
          <p:nvPr/>
        </p:nvSpPr>
        <p:spPr>
          <a:xfrm>
            <a:off x="1101854" y="1547582"/>
            <a:ext cx="2954209" cy="1116836"/>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u="sng"/>
          </a:p>
        </p:txBody>
      </p:sp>
      <p:sp>
        <p:nvSpPr>
          <p:cNvPr id="50" name="Rectangle 49"/>
          <p:cNvSpPr/>
          <p:nvPr/>
        </p:nvSpPr>
        <p:spPr>
          <a:xfrm>
            <a:off x="1199090" y="1718478"/>
            <a:ext cx="746705" cy="41241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167" b="1" dirty="0"/>
              <a:t>x = a = 0</a:t>
            </a:r>
          </a:p>
          <a:p>
            <a:pPr algn="ctr"/>
            <a:r>
              <a:rPr lang="en-US" sz="1167" b="1" dirty="0"/>
              <a:t>y = b = 1</a:t>
            </a:r>
          </a:p>
        </p:txBody>
      </p:sp>
      <p:sp>
        <p:nvSpPr>
          <p:cNvPr id="51" name="Rectangle 50"/>
          <p:cNvSpPr/>
          <p:nvPr/>
        </p:nvSpPr>
        <p:spPr>
          <a:xfrm>
            <a:off x="2731004" y="1718477"/>
            <a:ext cx="752312" cy="41241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167" b="1" dirty="0"/>
              <a:t>x = a = 2</a:t>
            </a:r>
          </a:p>
          <a:p>
            <a:pPr algn="ctr"/>
            <a:r>
              <a:rPr lang="en-US" sz="1167" b="1" dirty="0"/>
              <a:t>y = b = 3</a:t>
            </a:r>
          </a:p>
        </p:txBody>
      </p:sp>
      <p:sp>
        <p:nvSpPr>
          <p:cNvPr id="52" name="Rectangle 51"/>
          <p:cNvSpPr/>
          <p:nvPr/>
        </p:nvSpPr>
        <p:spPr>
          <a:xfrm>
            <a:off x="1972926" y="1718477"/>
            <a:ext cx="719312" cy="41241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167" b="1" dirty="0"/>
              <a:t>x = a = 5</a:t>
            </a:r>
          </a:p>
          <a:p>
            <a:pPr algn="ctr"/>
            <a:r>
              <a:rPr lang="en-US" sz="1167" b="1" dirty="0"/>
              <a:t>y = b = 4</a:t>
            </a:r>
          </a:p>
        </p:txBody>
      </p:sp>
      <p:sp>
        <p:nvSpPr>
          <p:cNvPr id="53" name="Rectangle 52"/>
          <p:cNvSpPr/>
          <p:nvPr/>
        </p:nvSpPr>
        <p:spPr>
          <a:xfrm>
            <a:off x="3537257" y="1710859"/>
            <a:ext cx="299221" cy="547944"/>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167" b="1" dirty="0"/>
              <a:t>………</a:t>
            </a:r>
          </a:p>
        </p:txBody>
      </p:sp>
      <p:sp>
        <p:nvSpPr>
          <p:cNvPr id="54" name="Rectangle 53"/>
          <p:cNvSpPr/>
          <p:nvPr/>
        </p:nvSpPr>
        <p:spPr>
          <a:xfrm>
            <a:off x="1523912" y="3054036"/>
            <a:ext cx="299221" cy="547944"/>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167" b="1" dirty="0"/>
              <a:t>………</a:t>
            </a:r>
          </a:p>
        </p:txBody>
      </p:sp>
      <p:sp>
        <p:nvSpPr>
          <p:cNvPr id="55" name="Rectangle 54"/>
          <p:cNvSpPr/>
          <p:nvPr/>
        </p:nvSpPr>
        <p:spPr>
          <a:xfrm>
            <a:off x="1618576" y="2743620"/>
            <a:ext cx="738858" cy="41241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167" b="1" dirty="0"/>
              <a:t>x = a = 2</a:t>
            </a:r>
          </a:p>
          <a:p>
            <a:pPr algn="ctr"/>
            <a:r>
              <a:rPr lang="en-US" sz="1167" b="1" dirty="0"/>
              <a:t>y = b = 1</a:t>
            </a:r>
          </a:p>
        </p:txBody>
      </p:sp>
      <p:sp>
        <p:nvSpPr>
          <p:cNvPr id="56" name="Rectangle 55"/>
          <p:cNvSpPr/>
          <p:nvPr/>
        </p:nvSpPr>
        <p:spPr>
          <a:xfrm>
            <a:off x="1869544" y="3160020"/>
            <a:ext cx="764369" cy="41241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167" b="1" dirty="0"/>
              <a:t>x = a = 4</a:t>
            </a:r>
          </a:p>
          <a:p>
            <a:pPr algn="ctr"/>
            <a:r>
              <a:rPr lang="en-US" sz="1167" b="1" dirty="0"/>
              <a:t>y = b = 2</a:t>
            </a:r>
          </a:p>
        </p:txBody>
      </p:sp>
      <p:sp>
        <p:nvSpPr>
          <p:cNvPr id="57" name="Rectangle 56"/>
          <p:cNvSpPr/>
          <p:nvPr/>
        </p:nvSpPr>
        <p:spPr>
          <a:xfrm>
            <a:off x="1538572" y="3587274"/>
            <a:ext cx="910769" cy="41241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167" b="1" dirty="0"/>
              <a:t>x = a = -6</a:t>
            </a:r>
          </a:p>
          <a:p>
            <a:pPr algn="ctr"/>
            <a:r>
              <a:rPr lang="en-US" sz="1167" b="1" dirty="0"/>
              <a:t>y = b = -3</a:t>
            </a:r>
          </a:p>
        </p:txBody>
      </p:sp>
      <p:sp>
        <p:nvSpPr>
          <p:cNvPr id="64" name="Rectangle 63"/>
          <p:cNvSpPr/>
          <p:nvPr/>
        </p:nvSpPr>
        <p:spPr>
          <a:xfrm>
            <a:off x="2629332" y="2664417"/>
            <a:ext cx="1426731" cy="1370112"/>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u="sng"/>
          </a:p>
        </p:txBody>
      </p:sp>
      <p:sp>
        <p:nvSpPr>
          <p:cNvPr id="58" name="Rectangle 57"/>
          <p:cNvSpPr/>
          <p:nvPr/>
        </p:nvSpPr>
        <p:spPr>
          <a:xfrm>
            <a:off x="2768977" y="2785061"/>
            <a:ext cx="937674" cy="41241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167" b="1" dirty="0"/>
              <a:t>x = a = 40</a:t>
            </a:r>
          </a:p>
          <a:p>
            <a:pPr algn="ctr"/>
            <a:r>
              <a:rPr lang="en-US" sz="1167" b="1" dirty="0"/>
              <a:t>y = b = 20</a:t>
            </a:r>
          </a:p>
        </p:txBody>
      </p:sp>
      <p:sp>
        <p:nvSpPr>
          <p:cNvPr id="59" name="Rectangle 58"/>
          <p:cNvSpPr/>
          <p:nvPr/>
        </p:nvSpPr>
        <p:spPr>
          <a:xfrm>
            <a:off x="2665108" y="3185419"/>
            <a:ext cx="878297" cy="41241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167" b="1" dirty="0"/>
              <a:t>x = a = 30</a:t>
            </a:r>
          </a:p>
          <a:p>
            <a:pPr algn="ctr"/>
            <a:r>
              <a:rPr lang="en-US" sz="1167" b="1" dirty="0"/>
              <a:t>y = b = 15</a:t>
            </a:r>
          </a:p>
        </p:txBody>
      </p:sp>
      <p:sp>
        <p:nvSpPr>
          <p:cNvPr id="60" name="Rectangle 59"/>
          <p:cNvSpPr/>
          <p:nvPr/>
        </p:nvSpPr>
        <p:spPr>
          <a:xfrm>
            <a:off x="2850313" y="3587268"/>
            <a:ext cx="898563" cy="41241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167" b="1" dirty="0"/>
              <a:t>x = a = 48</a:t>
            </a:r>
          </a:p>
          <a:p>
            <a:pPr algn="ctr"/>
            <a:r>
              <a:rPr lang="en-US" sz="1167" b="1" dirty="0"/>
              <a:t>y = b = 24</a:t>
            </a:r>
          </a:p>
        </p:txBody>
      </p:sp>
      <p:sp>
        <p:nvSpPr>
          <p:cNvPr id="61" name="Rectangle 60"/>
          <p:cNvSpPr/>
          <p:nvPr/>
        </p:nvSpPr>
        <p:spPr>
          <a:xfrm>
            <a:off x="3574483" y="3059204"/>
            <a:ext cx="354383" cy="547944"/>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167" b="1" dirty="0"/>
              <a:t>………</a:t>
            </a:r>
          </a:p>
        </p:txBody>
      </p:sp>
      <p:sp>
        <p:nvSpPr>
          <p:cNvPr id="66" name="TextBox 65"/>
          <p:cNvSpPr txBox="1"/>
          <p:nvPr/>
        </p:nvSpPr>
        <p:spPr>
          <a:xfrm>
            <a:off x="1101853" y="4083416"/>
            <a:ext cx="2963097" cy="605422"/>
          </a:xfrm>
          <a:prstGeom prst="rect">
            <a:avLst/>
          </a:prstGeom>
          <a:noFill/>
          <a:ln>
            <a:solidFill>
              <a:schemeClr val="tx1"/>
            </a:solidFill>
          </a:ln>
        </p:spPr>
        <p:txBody>
          <a:bodyPr wrap="square" rtlCol="0">
            <a:spAutoFit/>
          </a:bodyPr>
          <a:lstStyle/>
          <a:p>
            <a:pPr algn="ctr"/>
            <a:r>
              <a:rPr lang="en-US" sz="1667" b="1" dirty="0"/>
              <a:t>Path constraints represent</a:t>
            </a:r>
          </a:p>
          <a:p>
            <a:pPr algn="ctr"/>
            <a:r>
              <a:rPr lang="en-US" sz="1667" b="1" dirty="0"/>
              <a:t>equivalence classes of inputs</a:t>
            </a:r>
          </a:p>
        </p:txBody>
      </p:sp>
    </p:spTree>
    <p:extLst>
      <p:ext uri="{BB962C8B-B14F-4D97-AF65-F5344CB8AC3E}">
        <p14:creationId xmlns:p14="http://schemas.microsoft.com/office/powerpoint/2010/main" val="442246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SMT Queries</a:t>
            </a:r>
          </a:p>
        </p:txBody>
      </p:sp>
      <p:sp>
        <p:nvSpPr>
          <p:cNvPr id="3" name="Content Placeholder 2"/>
          <p:cNvSpPr>
            <a:spLocks noGrp="1"/>
          </p:cNvSpPr>
          <p:nvPr>
            <p:ph idx="1"/>
          </p:nvPr>
        </p:nvSpPr>
        <p:spPr/>
        <p:txBody>
          <a:bodyPr/>
          <a:lstStyle/>
          <a:p>
            <a:r>
              <a:rPr lang="en-US" dirty="0"/>
              <a:t>Counterexample queries (generate a test case)</a:t>
            </a:r>
          </a:p>
          <a:p>
            <a:pPr marL="380985" lvl="1" indent="0">
              <a:buNone/>
            </a:pPr>
            <a:endParaRPr lang="en-US" dirty="0"/>
          </a:p>
          <a:p>
            <a:r>
              <a:rPr lang="en-US" dirty="0"/>
              <a:t>Branch queries (whether a branch is valid)</a:t>
            </a:r>
          </a:p>
        </p:txBody>
      </p:sp>
      <p:sp>
        <p:nvSpPr>
          <p:cNvPr id="6" name="Slide Number Placeholder 5"/>
          <p:cNvSpPr>
            <a:spLocks noGrp="1"/>
          </p:cNvSpPr>
          <p:nvPr>
            <p:ph type="sldNum" sz="quarter" idx="12"/>
          </p:nvPr>
        </p:nvSpPr>
        <p:spPr/>
        <p:txBody>
          <a:bodyPr/>
          <a:lstStyle/>
          <a:p>
            <a:fld id="{D6B4ED35-9C83-47B2-B01F-D3F5DCE65BBC}" type="slidenum">
              <a:rPr lang="en-US" smtClean="0"/>
              <a:pPr/>
              <a:t>21</a:t>
            </a:fld>
            <a:endParaRPr lang="en-US" dirty="0"/>
          </a:p>
        </p:txBody>
      </p:sp>
      <p:sp>
        <p:nvSpPr>
          <p:cNvPr id="7" name="Diamond 6"/>
          <p:cNvSpPr/>
          <p:nvPr/>
        </p:nvSpPr>
        <p:spPr>
          <a:xfrm>
            <a:off x="1478506" y="3402659"/>
            <a:ext cx="1262418" cy="1023582"/>
          </a:xfrm>
          <a:prstGeom prst="diamond">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If K</a:t>
            </a:r>
          </a:p>
        </p:txBody>
      </p:sp>
      <p:cxnSp>
        <p:nvCxnSpPr>
          <p:cNvPr id="11" name="Straight Arrow Connector 10"/>
          <p:cNvCxnSpPr/>
          <p:nvPr/>
        </p:nvCxnSpPr>
        <p:spPr>
          <a:xfrm flipH="1">
            <a:off x="1125938" y="4173949"/>
            <a:ext cx="659642" cy="682388"/>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445222" y="4159793"/>
            <a:ext cx="727881" cy="69654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143125" y="2872583"/>
            <a:ext cx="4377946" cy="400110"/>
          </a:xfrm>
          <a:prstGeom prst="rect">
            <a:avLst/>
          </a:prstGeom>
          <a:noFill/>
        </p:spPr>
        <p:txBody>
          <a:bodyPr wrap="square" rtlCol="0">
            <a:spAutoFit/>
          </a:bodyPr>
          <a:lstStyle/>
          <a:p>
            <a:r>
              <a:rPr lang="en-US" sz="2000" i="1" dirty="0">
                <a:latin typeface="Roboto" panose="020B0604020202020204" charset="0"/>
                <a:ea typeface="Roboto" panose="020B0604020202020204" charset="0"/>
                <a:cs typeface="Roboto" panose="020B0604020202020204" charset="0"/>
              </a:rPr>
              <a:t>Path Constraints = {C</a:t>
            </a:r>
            <a:r>
              <a:rPr lang="en-US" sz="2000" i="1" baseline="-25000" dirty="0">
                <a:latin typeface="Roboto" panose="020B0604020202020204" charset="0"/>
                <a:ea typeface="Roboto" panose="020B0604020202020204" charset="0"/>
                <a:cs typeface="Roboto" panose="020B0604020202020204" charset="0"/>
              </a:rPr>
              <a:t>1</a:t>
            </a:r>
            <a:r>
              <a:rPr lang="en-US" sz="2000" i="1" dirty="0">
                <a:latin typeface="Roboto" panose="020B0604020202020204" charset="0"/>
                <a:ea typeface="Roboto" panose="020B0604020202020204" charset="0"/>
                <a:cs typeface="Roboto" panose="020B0604020202020204" charset="0"/>
              </a:rPr>
              <a:t>, C</a:t>
            </a:r>
            <a:r>
              <a:rPr lang="en-US" sz="2000" i="1" baseline="-25000" dirty="0">
                <a:latin typeface="Roboto" panose="020B0604020202020204" charset="0"/>
                <a:ea typeface="Roboto" panose="020B0604020202020204" charset="0"/>
                <a:cs typeface="Roboto" panose="020B0604020202020204" charset="0"/>
              </a:rPr>
              <a:t>2</a:t>
            </a:r>
            <a:r>
              <a:rPr lang="en-US" sz="2000" i="1" dirty="0">
                <a:latin typeface="Roboto" panose="020B0604020202020204" charset="0"/>
                <a:ea typeface="Roboto" panose="020B0604020202020204" charset="0"/>
                <a:cs typeface="Roboto" panose="020B0604020202020204" charset="0"/>
              </a:rPr>
              <a:t>, …, C</a:t>
            </a:r>
            <a:r>
              <a:rPr lang="en-US" sz="2000" i="1" baseline="-25000" dirty="0">
                <a:latin typeface="Roboto" panose="020B0604020202020204" charset="0"/>
                <a:ea typeface="Roboto" panose="020B0604020202020204" charset="0"/>
                <a:cs typeface="Roboto" panose="020B0604020202020204" charset="0"/>
              </a:rPr>
              <a:t>n</a:t>
            </a:r>
            <a:r>
              <a:rPr lang="en-US" sz="2000" i="1" dirty="0">
                <a:latin typeface="Roboto" panose="020B0604020202020204" charset="0"/>
                <a:ea typeface="Roboto" panose="020B0604020202020204" charset="0"/>
                <a:cs typeface="Roboto" panose="020B0604020202020204" charset="0"/>
              </a:rPr>
              <a:t>}; SAT</a:t>
            </a:r>
          </a:p>
        </p:txBody>
      </p:sp>
      <p:cxnSp>
        <p:nvCxnSpPr>
          <p:cNvPr id="17" name="Straight Arrow Connector 16"/>
          <p:cNvCxnSpPr>
            <a:endCxn id="7" idx="0"/>
          </p:cNvCxnSpPr>
          <p:nvPr/>
        </p:nvCxnSpPr>
        <p:spPr>
          <a:xfrm>
            <a:off x="2109005" y="2820541"/>
            <a:ext cx="710" cy="58211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419506" y="4471742"/>
            <a:ext cx="630499" cy="323165"/>
          </a:xfrm>
          <a:prstGeom prst="rect">
            <a:avLst/>
          </a:prstGeom>
          <a:noFill/>
        </p:spPr>
        <p:txBody>
          <a:bodyPr wrap="square" rtlCol="0">
            <a:spAutoFit/>
          </a:bodyPr>
          <a:lstStyle/>
          <a:p>
            <a:r>
              <a:rPr lang="en-US" sz="1500" b="1" dirty="0">
                <a:solidFill>
                  <a:srgbClr val="00B050"/>
                </a:solidFill>
              </a:rPr>
              <a:t>then</a:t>
            </a:r>
          </a:p>
        </p:txBody>
      </p:sp>
      <p:sp>
        <p:nvSpPr>
          <p:cNvPr id="20" name="TextBox 19"/>
          <p:cNvSpPr txBox="1"/>
          <p:nvPr/>
        </p:nvSpPr>
        <p:spPr>
          <a:xfrm>
            <a:off x="2363479" y="4468186"/>
            <a:ext cx="630499" cy="323165"/>
          </a:xfrm>
          <a:prstGeom prst="rect">
            <a:avLst/>
          </a:prstGeom>
          <a:noFill/>
        </p:spPr>
        <p:txBody>
          <a:bodyPr wrap="square" rtlCol="0">
            <a:spAutoFit/>
          </a:bodyPr>
          <a:lstStyle/>
          <a:p>
            <a:r>
              <a:rPr lang="en-US" sz="1500" b="1" dirty="0">
                <a:solidFill>
                  <a:srgbClr val="C00000"/>
                </a:solidFill>
              </a:rPr>
              <a:t>else</a:t>
            </a:r>
          </a:p>
        </p:txBody>
      </p:sp>
      <p:sp>
        <p:nvSpPr>
          <p:cNvPr id="21" name="TextBox 20"/>
          <p:cNvSpPr txBox="1"/>
          <p:nvPr/>
        </p:nvSpPr>
        <p:spPr>
          <a:xfrm>
            <a:off x="3229614" y="3563246"/>
            <a:ext cx="5621423" cy="861967"/>
          </a:xfrm>
          <a:prstGeom prst="rect">
            <a:avLst/>
          </a:prstGeom>
          <a:noFill/>
          <a:ln>
            <a:solidFill>
              <a:schemeClr val="tx1"/>
            </a:solidFill>
          </a:ln>
        </p:spPr>
        <p:txBody>
          <a:bodyPr wrap="square" rtlCol="0">
            <a:spAutoFit/>
          </a:bodyPr>
          <a:lstStyle/>
          <a:p>
            <a:r>
              <a:rPr lang="en-US" sz="1667" b="1" u="sng" dirty="0"/>
              <a:t>Use queries to determine validity of a branch</a:t>
            </a:r>
          </a:p>
          <a:p>
            <a:r>
              <a:rPr lang="en-US" sz="1667" dirty="0">
                <a:solidFill>
                  <a:srgbClr val="C00000"/>
                </a:solidFill>
              </a:rPr>
              <a:t>else path </a:t>
            </a:r>
            <a:r>
              <a:rPr lang="en-US" sz="1667" dirty="0"/>
              <a:t>is impossible: </a:t>
            </a:r>
            <a:r>
              <a:rPr lang="en-US" sz="1667" dirty="0">
                <a:latin typeface="Roboto" panose="020B0604020202020204" charset="0"/>
                <a:ea typeface="Roboto" panose="020B0604020202020204" charset="0"/>
                <a:cs typeface="Roboto" panose="020B0604020202020204" charset="0"/>
              </a:rPr>
              <a:t>C</a:t>
            </a:r>
            <a:r>
              <a:rPr lang="en-US" sz="1667" baseline="-25000" dirty="0">
                <a:latin typeface="Roboto" panose="020B0604020202020204" charset="0"/>
                <a:ea typeface="Roboto" panose="020B0604020202020204" charset="0"/>
                <a:cs typeface="Roboto" panose="020B0604020202020204" charset="0"/>
              </a:rPr>
              <a:t>1</a:t>
            </a:r>
            <a:r>
              <a:rPr lang="en-US" sz="1667" dirty="0">
                <a:latin typeface="Roboto" panose="020B0604020202020204" charset="0"/>
                <a:ea typeface="Roboto" panose="020B0604020202020204" charset="0"/>
                <a:cs typeface="Roboto" panose="020B0604020202020204" charset="0"/>
              </a:rPr>
              <a:t> </a:t>
            </a:r>
            <a:r>
              <a:rPr lang="en-US" sz="1667" dirty="0"/>
              <a:t>∧ </a:t>
            </a:r>
            <a:r>
              <a:rPr lang="en-US" sz="1667" dirty="0">
                <a:latin typeface="Roboto" panose="020B0604020202020204" charset="0"/>
                <a:ea typeface="Roboto" panose="020B0604020202020204" charset="0"/>
                <a:cs typeface="Roboto" panose="020B0604020202020204" charset="0"/>
              </a:rPr>
              <a:t>C</a:t>
            </a:r>
            <a:r>
              <a:rPr lang="en-US" sz="1667" baseline="-25000" dirty="0">
                <a:latin typeface="Roboto" panose="020B0604020202020204" charset="0"/>
                <a:ea typeface="Roboto" panose="020B0604020202020204" charset="0"/>
                <a:cs typeface="Roboto" panose="020B0604020202020204" charset="0"/>
              </a:rPr>
              <a:t>2</a:t>
            </a:r>
            <a:r>
              <a:rPr lang="en-US" sz="1667" dirty="0">
                <a:latin typeface="Roboto" panose="020B0604020202020204" charset="0"/>
                <a:ea typeface="Roboto" panose="020B0604020202020204" charset="0"/>
                <a:cs typeface="Roboto" panose="020B0604020202020204" charset="0"/>
              </a:rPr>
              <a:t> </a:t>
            </a:r>
            <a:r>
              <a:rPr lang="en-US" sz="1667" dirty="0"/>
              <a:t>∧ … ∧</a:t>
            </a:r>
            <a:r>
              <a:rPr lang="en-US" sz="1667" dirty="0">
                <a:latin typeface="Roboto" panose="020B0604020202020204" charset="0"/>
                <a:ea typeface="Roboto" panose="020B0604020202020204" charset="0"/>
                <a:cs typeface="Roboto" panose="020B0604020202020204" charset="0"/>
              </a:rPr>
              <a:t> C</a:t>
            </a:r>
            <a:r>
              <a:rPr lang="en-US" sz="1667" baseline="-25000" dirty="0">
                <a:latin typeface="Roboto" panose="020B0604020202020204" charset="0"/>
                <a:ea typeface="Roboto" panose="020B0604020202020204" charset="0"/>
                <a:cs typeface="Roboto" panose="020B0604020202020204" charset="0"/>
              </a:rPr>
              <a:t>n</a:t>
            </a:r>
            <a:r>
              <a:rPr lang="en-US" sz="1667" dirty="0"/>
              <a:t> ∧ ¬K is UNSAT</a:t>
            </a:r>
          </a:p>
          <a:p>
            <a:r>
              <a:rPr lang="en-US" sz="1667" dirty="0">
                <a:solidFill>
                  <a:srgbClr val="00B050"/>
                </a:solidFill>
              </a:rPr>
              <a:t>then path </a:t>
            </a:r>
            <a:r>
              <a:rPr lang="en-US" sz="1667" dirty="0"/>
              <a:t>is impossible: </a:t>
            </a:r>
            <a:r>
              <a:rPr lang="en-US" sz="1667" dirty="0">
                <a:latin typeface="Roboto" panose="020B0604020202020204" charset="0"/>
                <a:ea typeface="Roboto" panose="020B0604020202020204" charset="0"/>
                <a:cs typeface="Roboto" panose="020B0604020202020204" charset="0"/>
              </a:rPr>
              <a:t>C</a:t>
            </a:r>
            <a:r>
              <a:rPr lang="en-US" sz="1667" baseline="-25000" dirty="0">
                <a:latin typeface="Roboto" panose="020B0604020202020204" charset="0"/>
                <a:ea typeface="Roboto" panose="020B0604020202020204" charset="0"/>
                <a:cs typeface="Roboto" panose="020B0604020202020204" charset="0"/>
              </a:rPr>
              <a:t>1</a:t>
            </a:r>
            <a:r>
              <a:rPr lang="en-US" sz="1667" dirty="0">
                <a:latin typeface="Roboto" panose="020B0604020202020204" charset="0"/>
                <a:ea typeface="Roboto" panose="020B0604020202020204" charset="0"/>
                <a:cs typeface="Roboto" panose="020B0604020202020204" charset="0"/>
              </a:rPr>
              <a:t> </a:t>
            </a:r>
            <a:r>
              <a:rPr lang="en-US" sz="1667" dirty="0"/>
              <a:t>∧ </a:t>
            </a:r>
            <a:r>
              <a:rPr lang="en-US" sz="1667" dirty="0">
                <a:latin typeface="Roboto" panose="020B0604020202020204" charset="0"/>
                <a:ea typeface="Roboto" panose="020B0604020202020204" charset="0"/>
                <a:cs typeface="Roboto" panose="020B0604020202020204" charset="0"/>
              </a:rPr>
              <a:t>C</a:t>
            </a:r>
            <a:r>
              <a:rPr lang="en-US" sz="1667" baseline="-25000" dirty="0">
                <a:latin typeface="Roboto" panose="020B0604020202020204" charset="0"/>
                <a:ea typeface="Roboto" panose="020B0604020202020204" charset="0"/>
                <a:cs typeface="Roboto" panose="020B0604020202020204" charset="0"/>
              </a:rPr>
              <a:t>2</a:t>
            </a:r>
            <a:r>
              <a:rPr lang="en-US" sz="1667" dirty="0">
                <a:latin typeface="Roboto" panose="020B0604020202020204" charset="0"/>
                <a:ea typeface="Roboto" panose="020B0604020202020204" charset="0"/>
                <a:cs typeface="Roboto" panose="020B0604020202020204" charset="0"/>
              </a:rPr>
              <a:t> </a:t>
            </a:r>
            <a:r>
              <a:rPr lang="en-US" sz="1667" dirty="0"/>
              <a:t>∧ … ∧</a:t>
            </a:r>
            <a:r>
              <a:rPr lang="en-US" sz="1667" dirty="0">
                <a:latin typeface="Roboto" panose="020B0604020202020204" charset="0"/>
                <a:ea typeface="Roboto" panose="020B0604020202020204" charset="0"/>
                <a:cs typeface="Roboto" panose="020B0604020202020204" charset="0"/>
              </a:rPr>
              <a:t> C</a:t>
            </a:r>
            <a:r>
              <a:rPr lang="en-US" sz="1667" baseline="-25000" dirty="0">
                <a:latin typeface="Roboto" panose="020B0604020202020204" charset="0"/>
                <a:ea typeface="Roboto" panose="020B0604020202020204" charset="0"/>
                <a:cs typeface="Roboto" panose="020B0604020202020204" charset="0"/>
              </a:rPr>
              <a:t>n</a:t>
            </a:r>
            <a:r>
              <a:rPr lang="en-US" sz="1667" dirty="0"/>
              <a:t> ∧ K is UNSAT</a:t>
            </a:r>
          </a:p>
        </p:txBody>
      </p:sp>
    </p:spTree>
    <p:extLst>
      <p:ext uri="{BB962C8B-B14F-4D97-AF65-F5344CB8AC3E}">
        <p14:creationId xmlns:p14="http://schemas.microsoft.com/office/powerpoint/2010/main" val="507772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Optimizing SMT Queries </a:t>
            </a:r>
          </a:p>
        </p:txBody>
      </p:sp>
      <p:sp>
        <p:nvSpPr>
          <p:cNvPr id="3" name="Content Placeholder 2"/>
          <p:cNvSpPr>
            <a:spLocks noGrp="1"/>
          </p:cNvSpPr>
          <p:nvPr>
            <p:ph idx="1"/>
          </p:nvPr>
        </p:nvSpPr>
        <p:spPr/>
        <p:txBody>
          <a:bodyPr>
            <a:normAutofit fontScale="92500" lnSpcReduction="10000"/>
          </a:bodyPr>
          <a:lstStyle/>
          <a:p>
            <a:r>
              <a:rPr lang="en-US" dirty="0"/>
              <a:t>Expression rewriting </a:t>
            </a:r>
          </a:p>
          <a:p>
            <a:pPr lvl="1"/>
            <a:r>
              <a:rPr lang="en-US" dirty="0"/>
              <a:t>Simple arithmetic simplifications (x * 0 = 0)</a:t>
            </a:r>
          </a:p>
          <a:p>
            <a:pPr lvl="1"/>
            <a:r>
              <a:rPr lang="en-US" dirty="0"/>
              <a:t>Strength reduction (x * 2</a:t>
            </a:r>
            <a:r>
              <a:rPr lang="en-US" b="1" baseline="40000" dirty="0"/>
              <a:t>n</a:t>
            </a:r>
            <a:r>
              <a:rPr lang="en-US" dirty="0"/>
              <a:t> = x &lt;&lt; n)</a:t>
            </a:r>
          </a:p>
          <a:p>
            <a:pPr lvl="1"/>
            <a:r>
              <a:rPr lang="en-US" dirty="0"/>
              <a:t>Linear simplification (2 * x - x = x)</a:t>
            </a:r>
          </a:p>
          <a:p>
            <a:r>
              <a:rPr lang="en-US" dirty="0"/>
              <a:t>Constraint set simplification</a:t>
            </a:r>
          </a:p>
          <a:p>
            <a:pPr lvl="1"/>
            <a:r>
              <a:rPr lang="en-US" dirty="0"/>
              <a:t>x &lt; 10 &amp;&amp; x = 5    --&gt;    x = 5 </a:t>
            </a:r>
          </a:p>
          <a:p>
            <a:r>
              <a:rPr lang="en-US" dirty="0"/>
              <a:t>Implied Value Concretization</a:t>
            </a:r>
          </a:p>
          <a:p>
            <a:pPr lvl="1"/>
            <a:r>
              <a:rPr lang="en-US" dirty="0"/>
              <a:t>x + 1 = 10    --&gt;    x = 9 </a:t>
            </a:r>
          </a:p>
          <a:p>
            <a:r>
              <a:rPr lang="en-US" dirty="0"/>
              <a:t>Constraint Independence</a:t>
            </a:r>
          </a:p>
          <a:p>
            <a:pPr lvl="1"/>
            <a:r>
              <a:rPr lang="en-US" dirty="0" err="1"/>
              <a:t>i</a:t>
            </a:r>
            <a:r>
              <a:rPr lang="en-US" dirty="0"/>
              <a:t>&lt;j &amp;&amp; </a:t>
            </a:r>
            <a:r>
              <a:rPr lang="en-US" dirty="0" err="1"/>
              <a:t>i</a:t>
            </a:r>
            <a:r>
              <a:rPr lang="en-US" dirty="0"/>
              <a:t> &lt; 20 &amp;&amp;  k &gt; 0;  new constraint </a:t>
            </a:r>
            <a:r>
              <a:rPr lang="en-US" dirty="0" err="1"/>
              <a:t>i</a:t>
            </a:r>
            <a:r>
              <a:rPr lang="en-US" dirty="0"/>
              <a:t> = 20 </a:t>
            </a:r>
          </a:p>
        </p:txBody>
      </p:sp>
      <p:sp>
        <p:nvSpPr>
          <p:cNvPr id="6" name="Slide Number Placeholder 5"/>
          <p:cNvSpPr>
            <a:spLocks noGrp="1"/>
          </p:cNvSpPr>
          <p:nvPr>
            <p:ph type="sldNum" sz="quarter" idx="12"/>
          </p:nvPr>
        </p:nvSpPr>
        <p:spPr/>
        <p:txBody>
          <a:bodyPr/>
          <a:lstStyle/>
          <a:p>
            <a:fld id="{D6B4ED35-9C83-47B2-B01F-D3F5DCE65BBC}" type="slidenum">
              <a:rPr lang="en-US" smtClean="0"/>
              <a:pPr/>
              <a:t>22</a:t>
            </a:fld>
            <a:endParaRPr lang="en-US" dirty="0"/>
          </a:p>
        </p:txBody>
      </p:sp>
    </p:spTree>
    <p:extLst>
      <p:ext uri="{BB962C8B-B14F-4D97-AF65-F5344CB8AC3E}">
        <p14:creationId xmlns:p14="http://schemas.microsoft.com/office/powerpoint/2010/main" val="2588332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Optimizing SMT Queries (contd.) </a:t>
            </a:r>
          </a:p>
        </p:txBody>
      </p:sp>
      <p:sp>
        <p:nvSpPr>
          <p:cNvPr id="3" name="Content Placeholder 2"/>
          <p:cNvSpPr>
            <a:spLocks noGrp="1"/>
          </p:cNvSpPr>
          <p:nvPr>
            <p:ph idx="1"/>
          </p:nvPr>
        </p:nvSpPr>
        <p:spPr/>
        <p:txBody>
          <a:bodyPr>
            <a:normAutofit/>
          </a:bodyPr>
          <a:lstStyle/>
          <a:p>
            <a:r>
              <a:rPr lang="en-US" sz="2400" dirty="0"/>
              <a:t>Counter-example Cache</a:t>
            </a:r>
          </a:p>
          <a:p>
            <a:pPr lvl="1"/>
            <a:r>
              <a:rPr lang="pt-BR" sz="2000" dirty="0"/>
              <a:t>i &lt; 10 &amp;&amp; i = 10 (no solution)</a:t>
            </a:r>
          </a:p>
          <a:p>
            <a:pPr lvl="1"/>
            <a:r>
              <a:rPr lang="en-US" sz="2000" dirty="0" err="1"/>
              <a:t>i</a:t>
            </a:r>
            <a:r>
              <a:rPr lang="en-US" sz="2000" dirty="0"/>
              <a:t> &lt; 10 &amp;&amp;  j = 8 (</a:t>
            </a:r>
            <a:r>
              <a:rPr lang="en-US" sz="2000" dirty="0" err="1"/>
              <a:t>satisfiable</a:t>
            </a:r>
            <a:r>
              <a:rPr lang="en-US" sz="2000" dirty="0"/>
              <a:t>, with variable assignments </a:t>
            </a:r>
            <a:r>
              <a:rPr lang="en-US" sz="2000" dirty="0" err="1"/>
              <a:t>i</a:t>
            </a:r>
            <a:r>
              <a:rPr lang="en-US" sz="2000" dirty="0"/>
              <a:t> → 5, j → 8)</a:t>
            </a:r>
          </a:p>
          <a:p>
            <a:r>
              <a:rPr lang="en-US" sz="2400" dirty="0"/>
              <a:t>Superset of </a:t>
            </a:r>
            <a:r>
              <a:rPr lang="en-US" sz="2400" dirty="0" err="1"/>
              <a:t>unsatisfiable</a:t>
            </a:r>
            <a:r>
              <a:rPr lang="en-US" sz="2400" dirty="0"/>
              <a:t> constraints  </a:t>
            </a:r>
          </a:p>
          <a:p>
            <a:pPr lvl="1"/>
            <a:r>
              <a:rPr lang="en-US" sz="2000" dirty="0"/>
              <a:t>{</a:t>
            </a:r>
            <a:r>
              <a:rPr lang="en-US" sz="2000" dirty="0" err="1"/>
              <a:t>i</a:t>
            </a:r>
            <a:r>
              <a:rPr lang="en-US" sz="2000" dirty="0"/>
              <a:t> &lt; 10, </a:t>
            </a:r>
            <a:r>
              <a:rPr lang="en-US" sz="2000" dirty="0" err="1"/>
              <a:t>i</a:t>
            </a:r>
            <a:r>
              <a:rPr lang="en-US" sz="2000" dirty="0"/>
              <a:t> = 10, j = 12} (</a:t>
            </a:r>
            <a:r>
              <a:rPr lang="en-US" sz="2000" dirty="0" err="1"/>
              <a:t>unsatisfiable</a:t>
            </a:r>
            <a:r>
              <a:rPr lang="en-US" sz="2000" dirty="0"/>
              <a:t>)</a:t>
            </a:r>
          </a:p>
          <a:p>
            <a:r>
              <a:rPr lang="en-US" sz="2400" dirty="0"/>
              <a:t>Subset of </a:t>
            </a:r>
            <a:r>
              <a:rPr lang="en-US" sz="2400" dirty="0" err="1"/>
              <a:t>satisfiable</a:t>
            </a:r>
            <a:r>
              <a:rPr lang="en-US" sz="2400" dirty="0"/>
              <a:t> constraints </a:t>
            </a:r>
          </a:p>
          <a:p>
            <a:pPr lvl="1"/>
            <a:r>
              <a:rPr lang="en-US" sz="2000" dirty="0" err="1"/>
              <a:t>i</a:t>
            </a:r>
            <a:r>
              <a:rPr lang="en-US" sz="2000" dirty="0"/>
              <a:t> → 5, j → 8, satisfies </a:t>
            </a:r>
            <a:r>
              <a:rPr lang="en-US" sz="2000" dirty="0" err="1"/>
              <a:t>i</a:t>
            </a:r>
            <a:r>
              <a:rPr lang="en-US" sz="2000" dirty="0"/>
              <a:t> &lt; 10 </a:t>
            </a:r>
          </a:p>
          <a:p>
            <a:r>
              <a:rPr lang="en-US" sz="2400" dirty="0"/>
              <a:t>Superset of </a:t>
            </a:r>
            <a:r>
              <a:rPr lang="en-US" sz="2400" dirty="0" err="1"/>
              <a:t>satisfiable</a:t>
            </a:r>
            <a:r>
              <a:rPr lang="en-US" sz="2400" dirty="0"/>
              <a:t> constraints </a:t>
            </a:r>
          </a:p>
          <a:p>
            <a:pPr lvl="1"/>
            <a:r>
              <a:rPr lang="en-US" sz="2000" dirty="0"/>
              <a:t>Same variable assignments might works</a:t>
            </a:r>
          </a:p>
        </p:txBody>
      </p:sp>
      <p:sp>
        <p:nvSpPr>
          <p:cNvPr id="6" name="Slide Number Placeholder 5"/>
          <p:cNvSpPr>
            <a:spLocks noGrp="1"/>
          </p:cNvSpPr>
          <p:nvPr>
            <p:ph type="sldNum" sz="quarter" idx="12"/>
          </p:nvPr>
        </p:nvSpPr>
        <p:spPr/>
        <p:txBody>
          <a:bodyPr/>
          <a:lstStyle/>
          <a:p>
            <a:fld id="{D6B4ED35-9C83-47B2-B01F-D3F5DCE65BBC}" type="slidenum">
              <a:rPr lang="en-US" smtClean="0"/>
              <a:pPr/>
              <a:t>23</a:t>
            </a:fld>
            <a:endParaRPr lang="en-US" dirty="0"/>
          </a:p>
        </p:txBody>
      </p:sp>
    </p:spTree>
    <p:extLst>
      <p:ext uri="{BB962C8B-B14F-4D97-AF65-F5344CB8AC3E}">
        <p14:creationId xmlns:p14="http://schemas.microsoft.com/office/powerpoint/2010/main" val="886469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333" dirty="0"/>
              <a:t>How does Symbolic Execution Find bugs? </a:t>
            </a:r>
          </a:p>
        </p:txBody>
      </p:sp>
      <p:sp>
        <p:nvSpPr>
          <p:cNvPr id="3" name="Content Placeholder 2"/>
          <p:cNvSpPr>
            <a:spLocks noGrp="1"/>
          </p:cNvSpPr>
          <p:nvPr>
            <p:ph idx="1"/>
          </p:nvPr>
        </p:nvSpPr>
        <p:spPr/>
        <p:txBody>
          <a:bodyPr>
            <a:normAutofit fontScale="92500" lnSpcReduction="20000"/>
          </a:bodyPr>
          <a:lstStyle/>
          <a:p>
            <a:r>
              <a:rPr lang="en-US" dirty="0"/>
              <a:t>It is possible to extend symbolic execution to help us catch bugs?</a:t>
            </a:r>
          </a:p>
          <a:p>
            <a:r>
              <a:rPr lang="en-US" b="1" dirty="0">
                <a:solidFill>
                  <a:srgbClr val="00B050"/>
                </a:solidFill>
              </a:rPr>
              <a:t>How</a:t>
            </a:r>
            <a:r>
              <a:rPr lang="en-US" dirty="0"/>
              <a:t>: Dedicated checkers </a:t>
            </a:r>
          </a:p>
          <a:p>
            <a:pPr lvl="1"/>
            <a:r>
              <a:rPr lang="en-US" b="1" dirty="0"/>
              <a:t>Divide by zero example</a:t>
            </a:r>
            <a:r>
              <a:rPr lang="en-US" dirty="0"/>
              <a:t> --- y = x / z where x and z are symbolic variables and assume current PC is </a:t>
            </a:r>
            <a:r>
              <a:rPr lang="en-US" b="1" i="1" dirty="0">
                <a:solidFill>
                  <a:srgbClr val="00B050"/>
                </a:solidFill>
              </a:rPr>
              <a:t>f</a:t>
            </a:r>
          </a:p>
          <a:p>
            <a:pPr lvl="1"/>
            <a:r>
              <a:rPr lang="en-US" dirty="0"/>
              <a:t>Even though we only fork in branches we will now fork in the division operator </a:t>
            </a:r>
          </a:p>
          <a:p>
            <a:pPr lvl="1"/>
            <a:r>
              <a:rPr lang="en-US" dirty="0"/>
              <a:t>One branch in which z = 0 and another where z !=0 </a:t>
            </a:r>
          </a:p>
          <a:p>
            <a:pPr lvl="1"/>
            <a:r>
              <a:rPr lang="en-US" dirty="0"/>
              <a:t>We will get two paths with the following constraints: </a:t>
            </a:r>
          </a:p>
          <a:p>
            <a:pPr marL="380985" lvl="1" indent="0">
              <a:buNone/>
            </a:pPr>
            <a:r>
              <a:rPr lang="en-US" dirty="0"/>
              <a:t>   z = 0 &amp;&amp; </a:t>
            </a:r>
            <a:r>
              <a:rPr lang="en-US" b="1" i="1" dirty="0">
                <a:solidFill>
                  <a:srgbClr val="00B050"/>
                </a:solidFill>
              </a:rPr>
              <a:t>f</a:t>
            </a:r>
            <a:r>
              <a:rPr lang="en-US" dirty="0"/>
              <a:t>,       z != 0 &amp;&amp; </a:t>
            </a:r>
            <a:r>
              <a:rPr lang="en-US" b="1" i="1" dirty="0">
                <a:solidFill>
                  <a:srgbClr val="00B050"/>
                </a:solidFill>
              </a:rPr>
              <a:t>f</a:t>
            </a:r>
          </a:p>
          <a:p>
            <a:pPr lvl="1"/>
            <a:r>
              <a:rPr lang="en-US" dirty="0"/>
              <a:t>Solving the constraint z = 0 &amp;&amp; </a:t>
            </a:r>
            <a:r>
              <a:rPr lang="en-US" b="1" i="1" dirty="0">
                <a:solidFill>
                  <a:srgbClr val="00B050"/>
                </a:solidFill>
              </a:rPr>
              <a:t>f </a:t>
            </a:r>
            <a:r>
              <a:rPr lang="en-US" dirty="0"/>
              <a:t>will give us concrete input values that will trigger the divide by zero error.  </a:t>
            </a:r>
          </a:p>
        </p:txBody>
      </p:sp>
      <p:sp>
        <p:nvSpPr>
          <p:cNvPr id="6" name="Slide Number Placeholder 5"/>
          <p:cNvSpPr>
            <a:spLocks noGrp="1"/>
          </p:cNvSpPr>
          <p:nvPr>
            <p:ph type="sldNum" sz="quarter" idx="12"/>
          </p:nvPr>
        </p:nvSpPr>
        <p:spPr/>
        <p:txBody>
          <a:bodyPr/>
          <a:lstStyle/>
          <a:p>
            <a:fld id="{D6B4ED35-9C83-47B2-B01F-D3F5DCE65BBC}" type="slidenum">
              <a:rPr lang="en-US" smtClean="0"/>
              <a:pPr/>
              <a:t>24</a:t>
            </a:fld>
            <a:endParaRPr lang="en-US" dirty="0"/>
          </a:p>
        </p:txBody>
      </p:sp>
      <p:sp>
        <p:nvSpPr>
          <p:cNvPr id="7" name="Rectangle 6"/>
          <p:cNvSpPr/>
          <p:nvPr/>
        </p:nvSpPr>
        <p:spPr>
          <a:xfrm>
            <a:off x="3462290" y="4188272"/>
            <a:ext cx="1264169" cy="27459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 name="Rectangle 7"/>
          <p:cNvSpPr/>
          <p:nvPr/>
        </p:nvSpPr>
        <p:spPr>
          <a:xfrm>
            <a:off x="2605816" y="3893674"/>
            <a:ext cx="1513423" cy="27459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 name="Rectangle 8"/>
          <p:cNvSpPr/>
          <p:nvPr/>
        </p:nvSpPr>
        <p:spPr>
          <a:xfrm>
            <a:off x="847434" y="3903970"/>
            <a:ext cx="1265451" cy="27459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1912576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Classic Symbolic Execution --- </a:t>
            </a:r>
            <a:r>
              <a:rPr lang="en-US" sz="2667" dirty="0"/>
              <a:t>Practical Issues</a:t>
            </a:r>
            <a:r>
              <a:rPr lang="en-US" dirty="0"/>
              <a:t> </a:t>
            </a:r>
          </a:p>
        </p:txBody>
      </p:sp>
      <p:sp>
        <p:nvSpPr>
          <p:cNvPr id="3" name="Content Placeholder 2"/>
          <p:cNvSpPr>
            <a:spLocks noGrp="1"/>
          </p:cNvSpPr>
          <p:nvPr>
            <p:ph idx="1"/>
          </p:nvPr>
        </p:nvSpPr>
        <p:spPr/>
        <p:txBody>
          <a:bodyPr>
            <a:normAutofit/>
          </a:bodyPr>
          <a:lstStyle/>
          <a:p>
            <a:r>
              <a:rPr lang="en-US" sz="2400" b="1" dirty="0">
                <a:solidFill>
                  <a:srgbClr val="C00000"/>
                </a:solidFill>
              </a:rPr>
              <a:t>Loops and recursions: </a:t>
            </a:r>
            <a:r>
              <a:rPr lang="en-US" sz="2400" dirty="0"/>
              <a:t>infinite execution tree </a:t>
            </a:r>
          </a:p>
          <a:p>
            <a:r>
              <a:rPr lang="en-US" sz="2400" b="1" dirty="0">
                <a:solidFill>
                  <a:srgbClr val="C00000"/>
                </a:solidFill>
              </a:rPr>
              <a:t>Path explosion: </a:t>
            </a:r>
            <a:r>
              <a:rPr lang="en-US" sz="2400" dirty="0"/>
              <a:t>exponentially many paths </a:t>
            </a:r>
          </a:p>
          <a:p>
            <a:r>
              <a:rPr lang="en-US" sz="2400" b="1" dirty="0">
                <a:solidFill>
                  <a:srgbClr val="C00000"/>
                </a:solidFill>
              </a:rPr>
              <a:t>Heap modeling: </a:t>
            </a:r>
            <a:r>
              <a:rPr lang="en-US" sz="2400" dirty="0"/>
              <a:t>symbolic data structures and pointers</a:t>
            </a:r>
          </a:p>
          <a:p>
            <a:r>
              <a:rPr lang="en-US" sz="2400" b="1" dirty="0">
                <a:solidFill>
                  <a:srgbClr val="C00000"/>
                </a:solidFill>
              </a:rPr>
              <a:t>SMT solver limitations: </a:t>
            </a:r>
            <a:r>
              <a:rPr lang="en-US" sz="2400" dirty="0"/>
              <a:t>dealing with complex path constraints </a:t>
            </a:r>
          </a:p>
          <a:p>
            <a:r>
              <a:rPr lang="en-US" sz="2400" b="1" dirty="0">
                <a:solidFill>
                  <a:srgbClr val="C00000"/>
                </a:solidFill>
              </a:rPr>
              <a:t>Environment modeling: </a:t>
            </a:r>
            <a:r>
              <a:rPr lang="en-US" sz="2400" dirty="0"/>
              <a:t>dealing with native / system/library calls/file operations/network events </a:t>
            </a:r>
          </a:p>
        </p:txBody>
      </p:sp>
      <p:sp>
        <p:nvSpPr>
          <p:cNvPr id="6" name="Slide Number Placeholder 5"/>
          <p:cNvSpPr>
            <a:spLocks noGrp="1"/>
          </p:cNvSpPr>
          <p:nvPr>
            <p:ph type="sldNum" sz="quarter" idx="12"/>
          </p:nvPr>
        </p:nvSpPr>
        <p:spPr/>
        <p:txBody>
          <a:bodyPr/>
          <a:lstStyle/>
          <a:p>
            <a:fld id="{D6B4ED35-9C83-47B2-B01F-D3F5DCE65BBC}" type="slidenum">
              <a:rPr lang="en-US" smtClean="0"/>
              <a:pPr/>
              <a:t>25</a:t>
            </a:fld>
            <a:endParaRPr lang="en-US" dirty="0"/>
          </a:p>
        </p:txBody>
      </p:sp>
    </p:spTree>
    <p:extLst>
      <p:ext uri="{BB962C8B-B14F-4D97-AF65-F5344CB8AC3E}">
        <p14:creationId xmlns:p14="http://schemas.microsoft.com/office/powerpoint/2010/main" val="2376263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Classic Symbolic Execution --- </a:t>
            </a:r>
            <a:r>
              <a:rPr lang="en-US" sz="2667" dirty="0"/>
              <a:t>Practical Issues (possible solutions)</a:t>
            </a:r>
            <a:r>
              <a:rPr lang="en-US" dirty="0"/>
              <a:t> </a:t>
            </a:r>
          </a:p>
        </p:txBody>
      </p:sp>
      <p:sp>
        <p:nvSpPr>
          <p:cNvPr id="3" name="Content Placeholder 2"/>
          <p:cNvSpPr>
            <a:spLocks noGrp="1"/>
          </p:cNvSpPr>
          <p:nvPr>
            <p:ph idx="1"/>
          </p:nvPr>
        </p:nvSpPr>
        <p:spPr/>
        <p:txBody>
          <a:bodyPr>
            <a:normAutofit fontScale="92500" lnSpcReduction="10000"/>
          </a:bodyPr>
          <a:lstStyle/>
          <a:p>
            <a:r>
              <a:rPr lang="en-US" b="1" dirty="0">
                <a:solidFill>
                  <a:srgbClr val="C00000"/>
                </a:solidFill>
              </a:rPr>
              <a:t>Infinite execution tree</a:t>
            </a:r>
          </a:p>
          <a:p>
            <a:pPr lvl="1"/>
            <a:r>
              <a:rPr lang="en-US" dirty="0" err="1"/>
              <a:t>Finitize</a:t>
            </a:r>
            <a:r>
              <a:rPr lang="en-US" dirty="0"/>
              <a:t> paths by limiting the PC size (bounded verification)</a:t>
            </a:r>
          </a:p>
          <a:p>
            <a:pPr lvl="1"/>
            <a:r>
              <a:rPr lang="en-US" dirty="0"/>
              <a:t>Use loop invariants (verification) </a:t>
            </a:r>
          </a:p>
          <a:p>
            <a:r>
              <a:rPr lang="en-US" b="1" dirty="0">
                <a:solidFill>
                  <a:srgbClr val="C00000"/>
                </a:solidFill>
              </a:rPr>
              <a:t>Path explosion</a:t>
            </a:r>
          </a:p>
          <a:p>
            <a:pPr lvl="1"/>
            <a:r>
              <a:rPr lang="en-US" dirty="0"/>
              <a:t>Select next branch at random</a:t>
            </a:r>
          </a:p>
          <a:p>
            <a:pPr lvl="1"/>
            <a:r>
              <a:rPr lang="en-US" dirty="0"/>
              <a:t>Select next branch based on coverage</a:t>
            </a:r>
          </a:p>
          <a:p>
            <a:pPr lvl="1"/>
            <a:r>
              <a:rPr lang="en-US" dirty="0"/>
              <a:t>Interleave symbolic execution with random testing</a:t>
            </a:r>
          </a:p>
          <a:p>
            <a:r>
              <a:rPr lang="en-US" b="1" dirty="0">
                <a:solidFill>
                  <a:srgbClr val="C00000"/>
                </a:solidFill>
              </a:rPr>
              <a:t>Heap modeling</a:t>
            </a:r>
          </a:p>
          <a:p>
            <a:pPr lvl="1"/>
            <a:r>
              <a:rPr lang="en-US" dirty="0"/>
              <a:t>Segmented address space via the theory of arrays (Klee)</a:t>
            </a:r>
          </a:p>
          <a:p>
            <a:pPr lvl="1"/>
            <a:r>
              <a:rPr lang="en-US" dirty="0"/>
              <a:t>Lazy concretization (JPF)</a:t>
            </a:r>
          </a:p>
          <a:p>
            <a:pPr lvl="1"/>
            <a:r>
              <a:rPr lang="en-US" dirty="0" err="1"/>
              <a:t>Concolic</a:t>
            </a:r>
            <a:r>
              <a:rPr lang="en-US" dirty="0"/>
              <a:t> lazy concretization (CUTE)</a:t>
            </a:r>
          </a:p>
        </p:txBody>
      </p:sp>
      <p:sp>
        <p:nvSpPr>
          <p:cNvPr id="6" name="Slide Number Placeholder 5"/>
          <p:cNvSpPr>
            <a:spLocks noGrp="1"/>
          </p:cNvSpPr>
          <p:nvPr>
            <p:ph type="sldNum" sz="quarter" idx="12"/>
          </p:nvPr>
        </p:nvSpPr>
        <p:spPr/>
        <p:txBody>
          <a:bodyPr/>
          <a:lstStyle/>
          <a:p>
            <a:fld id="{D6B4ED35-9C83-47B2-B01F-D3F5DCE65BBC}" type="slidenum">
              <a:rPr lang="en-US" smtClean="0"/>
              <a:pPr/>
              <a:t>26</a:t>
            </a:fld>
            <a:endParaRPr lang="en-US" dirty="0"/>
          </a:p>
        </p:txBody>
      </p:sp>
    </p:spTree>
    <p:extLst>
      <p:ext uri="{BB962C8B-B14F-4D97-AF65-F5344CB8AC3E}">
        <p14:creationId xmlns:p14="http://schemas.microsoft.com/office/powerpoint/2010/main" val="3280238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Classic Symbolic Execution --- </a:t>
            </a:r>
            <a:r>
              <a:rPr lang="en-US" sz="2667" dirty="0"/>
              <a:t>Practical Issues (possible solutions)</a:t>
            </a:r>
            <a:r>
              <a:rPr lang="en-US" dirty="0"/>
              <a:t> </a:t>
            </a:r>
          </a:p>
        </p:txBody>
      </p:sp>
      <p:sp>
        <p:nvSpPr>
          <p:cNvPr id="3" name="Content Placeholder 2"/>
          <p:cNvSpPr>
            <a:spLocks noGrp="1"/>
          </p:cNvSpPr>
          <p:nvPr>
            <p:ph idx="1"/>
          </p:nvPr>
        </p:nvSpPr>
        <p:spPr/>
        <p:txBody>
          <a:bodyPr>
            <a:normAutofit lnSpcReduction="10000"/>
          </a:bodyPr>
          <a:lstStyle/>
          <a:p>
            <a:r>
              <a:rPr lang="en-US" b="1" dirty="0">
                <a:solidFill>
                  <a:srgbClr val="C00000"/>
                </a:solidFill>
              </a:rPr>
              <a:t>SMT solver limitations</a:t>
            </a:r>
          </a:p>
          <a:p>
            <a:pPr lvl="1"/>
            <a:r>
              <a:rPr lang="en-US" dirty="0"/>
              <a:t>On-the-fly expression simplification</a:t>
            </a:r>
          </a:p>
          <a:p>
            <a:pPr lvl="1"/>
            <a:r>
              <a:rPr lang="en-US" dirty="0"/>
              <a:t>Incremental solving</a:t>
            </a:r>
          </a:p>
          <a:p>
            <a:pPr lvl="1"/>
            <a:r>
              <a:rPr lang="en-US" dirty="0"/>
              <a:t>Solution caching</a:t>
            </a:r>
          </a:p>
          <a:p>
            <a:pPr lvl="1"/>
            <a:r>
              <a:rPr lang="en-US" dirty="0"/>
              <a:t>Counterexample caching </a:t>
            </a:r>
          </a:p>
          <a:p>
            <a:pPr lvl="1"/>
            <a:r>
              <a:rPr lang="en-US" dirty="0"/>
              <a:t>Substituting concrete values for symbolic in complex PCs (CUTE)</a:t>
            </a:r>
          </a:p>
          <a:p>
            <a:r>
              <a:rPr lang="en-US" b="1" dirty="0">
                <a:solidFill>
                  <a:srgbClr val="C00000"/>
                </a:solidFill>
              </a:rPr>
              <a:t>Environment modeling</a:t>
            </a:r>
          </a:p>
          <a:p>
            <a:pPr lvl="1"/>
            <a:r>
              <a:rPr lang="en-US" dirty="0"/>
              <a:t>Partial state concretization</a:t>
            </a:r>
          </a:p>
          <a:p>
            <a:pPr lvl="1"/>
            <a:r>
              <a:rPr lang="en-US" dirty="0"/>
              <a:t>Manual models of the environment (Klee)</a:t>
            </a:r>
          </a:p>
        </p:txBody>
      </p:sp>
      <p:sp>
        <p:nvSpPr>
          <p:cNvPr id="6" name="Slide Number Placeholder 5"/>
          <p:cNvSpPr>
            <a:spLocks noGrp="1"/>
          </p:cNvSpPr>
          <p:nvPr>
            <p:ph type="sldNum" sz="quarter" idx="12"/>
          </p:nvPr>
        </p:nvSpPr>
        <p:spPr/>
        <p:txBody>
          <a:bodyPr/>
          <a:lstStyle/>
          <a:p>
            <a:fld id="{D6B4ED35-9C83-47B2-B01F-D3F5DCE65BBC}" type="slidenum">
              <a:rPr lang="en-US" smtClean="0"/>
              <a:pPr/>
              <a:t>27</a:t>
            </a:fld>
            <a:endParaRPr lang="en-US" dirty="0"/>
          </a:p>
        </p:txBody>
      </p:sp>
    </p:spTree>
    <p:extLst>
      <p:ext uri="{BB962C8B-B14F-4D97-AF65-F5344CB8AC3E}">
        <p14:creationId xmlns:p14="http://schemas.microsoft.com/office/powerpoint/2010/main" val="3481889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Symbolic Execution Coverage Problem</a:t>
            </a:r>
          </a:p>
        </p:txBody>
      </p:sp>
      <p:sp>
        <p:nvSpPr>
          <p:cNvPr id="6" name="Slide Number Placeholder 5"/>
          <p:cNvSpPr>
            <a:spLocks noGrp="1"/>
          </p:cNvSpPr>
          <p:nvPr>
            <p:ph type="sldNum" sz="quarter" idx="12"/>
          </p:nvPr>
        </p:nvSpPr>
        <p:spPr/>
        <p:txBody>
          <a:bodyPr/>
          <a:lstStyle/>
          <a:p>
            <a:fld id="{D6B4ED35-9C83-47B2-B01F-D3F5DCE65BBC}" type="slidenum">
              <a:rPr lang="en-US" smtClean="0"/>
              <a:pPr/>
              <a:t>28</a:t>
            </a:fld>
            <a:endParaRPr lang="en-US" dirty="0"/>
          </a:p>
        </p:txBody>
      </p:sp>
      <p:sp>
        <p:nvSpPr>
          <p:cNvPr id="7" name="Rectangle 6"/>
          <p:cNvSpPr/>
          <p:nvPr/>
        </p:nvSpPr>
        <p:spPr>
          <a:xfrm>
            <a:off x="1427892" y="2237946"/>
            <a:ext cx="6308811" cy="1633838"/>
          </a:xfrm>
          <a:prstGeom prst="rect">
            <a:avLst/>
          </a:prstGeo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rgbClr val="00B050"/>
                </a:solidFill>
                <a:latin typeface="Fjalla One" panose="02000506040000020004" pitchFamily="2" charset="0"/>
                <a:ea typeface="Roboto" panose="02000000000000000000" pitchFamily="2" charset="0"/>
                <a:cs typeface="Roboto" panose="02000000000000000000" pitchFamily="2" charset="0"/>
              </a:rPr>
              <a:t>Symbolic execution may not reach deep into the execution tree. Specially when encountering loops. </a:t>
            </a:r>
          </a:p>
        </p:txBody>
      </p:sp>
    </p:spTree>
    <p:extLst>
      <p:ext uri="{BB962C8B-B14F-4D97-AF65-F5344CB8AC3E}">
        <p14:creationId xmlns:p14="http://schemas.microsoft.com/office/powerpoint/2010/main" val="848018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a:t>
            </a:r>
            <a:r>
              <a:rPr lang="en-US" dirty="0" err="1"/>
              <a:t>Concolic</a:t>
            </a:r>
            <a:r>
              <a:rPr lang="en-US" dirty="0"/>
              <a:t> Execution</a:t>
            </a:r>
          </a:p>
        </p:txBody>
      </p:sp>
      <p:sp>
        <p:nvSpPr>
          <p:cNvPr id="3" name="Content Placeholder 2"/>
          <p:cNvSpPr>
            <a:spLocks noGrp="1"/>
          </p:cNvSpPr>
          <p:nvPr>
            <p:ph idx="1"/>
          </p:nvPr>
        </p:nvSpPr>
        <p:spPr/>
        <p:txBody>
          <a:bodyPr/>
          <a:lstStyle/>
          <a:p>
            <a:r>
              <a:rPr lang="en-US" b="1" dirty="0" err="1">
                <a:solidFill>
                  <a:srgbClr val="00B050"/>
                </a:solidFill>
              </a:rPr>
              <a:t>Concolic</a:t>
            </a:r>
            <a:r>
              <a:rPr lang="en-US" dirty="0">
                <a:solidFill>
                  <a:srgbClr val="00B050"/>
                </a:solidFill>
              </a:rPr>
              <a:t> </a:t>
            </a:r>
            <a:r>
              <a:rPr lang="en-US" dirty="0"/>
              <a:t>= </a:t>
            </a:r>
            <a:r>
              <a:rPr lang="en-US" b="1" dirty="0">
                <a:solidFill>
                  <a:srgbClr val="00B050"/>
                </a:solidFill>
              </a:rPr>
              <a:t>Con</a:t>
            </a:r>
            <a:r>
              <a:rPr lang="en-US" dirty="0"/>
              <a:t>crete + Symb</a:t>
            </a:r>
            <a:r>
              <a:rPr lang="en-US" b="1" dirty="0">
                <a:solidFill>
                  <a:srgbClr val="00B050"/>
                </a:solidFill>
              </a:rPr>
              <a:t>olic</a:t>
            </a:r>
          </a:p>
          <a:p>
            <a:r>
              <a:rPr lang="en-US" dirty="0"/>
              <a:t>Sometimes called dynamic symbolic execution </a:t>
            </a:r>
          </a:p>
          <a:p>
            <a:r>
              <a:rPr lang="en-US" dirty="0"/>
              <a:t>The intention is to visit deep into the program execution tree </a:t>
            </a:r>
          </a:p>
          <a:p>
            <a:r>
              <a:rPr lang="en-US" dirty="0"/>
              <a:t>Program is simultaneously executed with concrete and symbolic inputs </a:t>
            </a:r>
          </a:p>
          <a:p>
            <a:r>
              <a:rPr lang="en-US" dirty="0"/>
              <a:t>Start off the execution with a random input </a:t>
            </a:r>
          </a:p>
          <a:p>
            <a:r>
              <a:rPr lang="en-US" dirty="0"/>
              <a:t>Specially useful in cases of remote procedure call </a:t>
            </a:r>
          </a:p>
        </p:txBody>
      </p:sp>
      <p:sp>
        <p:nvSpPr>
          <p:cNvPr id="6" name="Slide Number Placeholder 5"/>
          <p:cNvSpPr>
            <a:spLocks noGrp="1"/>
          </p:cNvSpPr>
          <p:nvPr>
            <p:ph type="sldNum" sz="quarter" idx="12"/>
          </p:nvPr>
        </p:nvSpPr>
        <p:spPr/>
        <p:txBody>
          <a:bodyPr/>
          <a:lstStyle/>
          <a:p>
            <a:fld id="{D6B4ED35-9C83-47B2-B01F-D3F5DCE65BBC}" type="slidenum">
              <a:rPr lang="en-US" smtClean="0"/>
              <a:pPr/>
              <a:t>29</a:t>
            </a:fld>
            <a:endParaRPr lang="en-US" dirty="0"/>
          </a:p>
        </p:txBody>
      </p:sp>
    </p:spTree>
    <p:extLst>
      <p:ext uri="{BB962C8B-B14F-4D97-AF65-F5344CB8AC3E}">
        <p14:creationId xmlns:p14="http://schemas.microsoft.com/office/powerpoint/2010/main" val="3194819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B846BA31-E3C5-564D-B3A0-7C00D8A928B2}"/>
              </a:ext>
            </a:extLst>
          </p:cNvPr>
          <p:cNvSpPr>
            <a:spLocks noGrp="1" noChangeArrowheads="1"/>
          </p:cNvSpPr>
          <p:nvPr>
            <p:ph type="title"/>
          </p:nvPr>
        </p:nvSpPr>
        <p:spPr>
          <a:ln/>
        </p:spPr>
        <p:txBody>
          <a:bodyPr/>
          <a:lstStyle/>
          <a:p>
            <a:pPr>
              <a:tabLst>
                <a:tab pos="0" algn="l"/>
                <a:tab pos="341411" algn="l"/>
                <a:tab pos="683752" algn="l"/>
                <a:tab pos="1026094" algn="l"/>
                <a:tab pos="1368435" algn="l"/>
                <a:tab pos="1710776" algn="l"/>
                <a:tab pos="2053117" algn="l"/>
                <a:tab pos="2395458" algn="l"/>
                <a:tab pos="2737800" algn="l"/>
                <a:tab pos="3081071" algn="l"/>
                <a:tab pos="3422482" algn="l"/>
                <a:tab pos="3764823" algn="l"/>
                <a:tab pos="4107164" algn="l"/>
                <a:tab pos="4449506" algn="l"/>
                <a:tab pos="4791847" algn="l"/>
                <a:tab pos="5134188" algn="l"/>
                <a:tab pos="5476529" algn="l"/>
                <a:tab pos="5818870" algn="l"/>
                <a:tab pos="6162142" algn="l"/>
                <a:tab pos="6363081" algn="l"/>
              </a:tabLst>
            </a:pPr>
            <a:r>
              <a:rPr lang="en-US" altLang="en-US"/>
              <a:t>Testing</a:t>
            </a:r>
          </a:p>
        </p:txBody>
      </p:sp>
      <p:sp>
        <p:nvSpPr>
          <p:cNvPr id="7170" name="Rectangle 2">
            <a:extLst>
              <a:ext uri="{FF2B5EF4-FFF2-40B4-BE49-F238E27FC236}">
                <a16:creationId xmlns:a16="http://schemas.microsoft.com/office/drawing/2014/main" id="{F8BB5B11-F00A-BD4A-AB19-B7AC5D968E2A}"/>
              </a:ext>
            </a:extLst>
          </p:cNvPr>
          <p:cNvSpPr>
            <a:spLocks noGrp="1" noChangeArrowheads="1"/>
          </p:cNvSpPr>
          <p:nvPr>
            <p:ph idx="1"/>
          </p:nvPr>
        </p:nvSpPr>
        <p:spPr>
          <a:ln/>
        </p:spPr>
        <p:txBody>
          <a:bodyPr/>
          <a:lstStyle/>
          <a:p>
            <a:pPr marL="259547" indent="-259547">
              <a:buSzPct val="75000"/>
              <a:buFont typeface="Helvetica Light" panose="020B0403020202020204" pitchFamily="34" charset="0"/>
              <a:buChar char="•"/>
              <a:tabLst>
                <a:tab pos="259547" algn="l"/>
                <a:tab pos="600958" algn="l"/>
                <a:tab pos="943299" algn="l"/>
                <a:tab pos="1285640" algn="l"/>
                <a:tab pos="1627981" algn="l"/>
                <a:tab pos="1970322" algn="l"/>
                <a:tab pos="2312664" algn="l"/>
                <a:tab pos="2655005" algn="l"/>
                <a:tab pos="2997346" algn="l"/>
                <a:tab pos="3340618" algn="l"/>
                <a:tab pos="3682028" algn="l"/>
                <a:tab pos="4024370" algn="l"/>
                <a:tab pos="4366711" algn="l"/>
                <a:tab pos="4709052" algn="l"/>
                <a:tab pos="5051393" algn="l"/>
                <a:tab pos="5393734" algn="l"/>
                <a:tab pos="5736076" algn="l"/>
                <a:tab pos="6078417" algn="l"/>
                <a:tab pos="6421689" algn="l"/>
              </a:tabLst>
            </a:pPr>
            <a:r>
              <a:rPr lang="en-US" altLang="en-US" dirty="0"/>
              <a:t>Purpose:</a:t>
            </a:r>
          </a:p>
          <a:p>
            <a:pPr marL="520024" lvl="1" indent="-260477">
              <a:buSzPct val="75000"/>
              <a:buFont typeface="Helvetica Light" panose="020B0403020202020204" pitchFamily="34" charset="0"/>
              <a:buChar char="•"/>
              <a:tabLst>
                <a:tab pos="259547" algn="l"/>
                <a:tab pos="600958" algn="l"/>
                <a:tab pos="943299" algn="l"/>
                <a:tab pos="1285640" algn="l"/>
                <a:tab pos="1627981" algn="l"/>
                <a:tab pos="1970322" algn="l"/>
                <a:tab pos="2312664" algn="l"/>
                <a:tab pos="2655005" algn="l"/>
                <a:tab pos="2997346" algn="l"/>
                <a:tab pos="3340618" algn="l"/>
                <a:tab pos="3682028" algn="l"/>
                <a:tab pos="4024370" algn="l"/>
                <a:tab pos="4366711" algn="l"/>
                <a:tab pos="4709052" algn="l"/>
                <a:tab pos="5051393" algn="l"/>
                <a:tab pos="5393734" algn="l"/>
                <a:tab pos="5736076" algn="l"/>
                <a:tab pos="6078417" algn="l"/>
                <a:tab pos="6421689" algn="l"/>
              </a:tabLst>
            </a:pPr>
            <a:r>
              <a:rPr lang="en-US" altLang="en-US" dirty="0"/>
              <a:t>Verifying functional correctness (vs. spec)</a:t>
            </a:r>
          </a:p>
          <a:p>
            <a:pPr marL="520024" lvl="1" indent="-260477">
              <a:buSzPct val="75000"/>
              <a:buFont typeface="Helvetica Light" panose="020B0403020202020204" pitchFamily="34" charset="0"/>
              <a:buChar char="•"/>
              <a:tabLst>
                <a:tab pos="259547" algn="l"/>
                <a:tab pos="600958" algn="l"/>
                <a:tab pos="943299" algn="l"/>
                <a:tab pos="1285640" algn="l"/>
                <a:tab pos="1627981" algn="l"/>
                <a:tab pos="1970322" algn="l"/>
                <a:tab pos="2312664" algn="l"/>
                <a:tab pos="2655005" algn="l"/>
                <a:tab pos="2997346" algn="l"/>
                <a:tab pos="3340618" algn="l"/>
                <a:tab pos="3682028" algn="l"/>
                <a:tab pos="4024370" algn="l"/>
                <a:tab pos="4366711" algn="l"/>
                <a:tab pos="4709052" algn="l"/>
                <a:tab pos="5051393" algn="l"/>
                <a:tab pos="5393734" algn="l"/>
                <a:tab pos="5736076" algn="l"/>
                <a:tab pos="6078417" algn="l"/>
                <a:tab pos="6421689" algn="l"/>
              </a:tabLst>
            </a:pPr>
            <a:r>
              <a:rPr lang="en-US" altLang="en-US" dirty="0"/>
              <a:t>Verifying software completeness - no crashes, memory leaks, assert violations…</a:t>
            </a:r>
          </a:p>
        </p:txBody>
      </p:sp>
      <p:sp>
        <p:nvSpPr>
          <p:cNvPr id="2" name="Slide Number Placeholder 1">
            <a:extLst>
              <a:ext uri="{FF2B5EF4-FFF2-40B4-BE49-F238E27FC236}">
                <a16:creationId xmlns:a16="http://schemas.microsoft.com/office/drawing/2014/main" id="{ECAEA7FD-11C2-BC49-83FB-7B46A0C33786}"/>
              </a:ext>
            </a:extLst>
          </p:cNvPr>
          <p:cNvSpPr>
            <a:spLocks noGrp="1"/>
          </p:cNvSpPr>
          <p:nvPr>
            <p:ph type="sldNum" sz="quarter" idx="12"/>
          </p:nvPr>
        </p:nvSpPr>
        <p:spPr/>
        <p:txBody>
          <a:bodyPr/>
          <a:lstStyle/>
          <a:p>
            <a:fld id="{5E6A3C3A-A029-4573-BC04-5DA27903A743}" type="slidenum">
              <a:rPr lang="en-US" smtClean="0"/>
              <a:t>3</a:t>
            </a:fld>
            <a:endParaRPr lang="en-US"/>
          </a:p>
        </p:txBody>
      </p:sp>
    </p:spTree>
    <p:extLst>
      <p:ext uri="{BB962C8B-B14F-4D97-AF65-F5344CB8AC3E}">
        <p14:creationId xmlns:p14="http://schemas.microsoft.com/office/powerpoint/2010/main" val="16330873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Concolic</a:t>
            </a:r>
            <a:r>
              <a:rPr lang="en-US" dirty="0"/>
              <a:t> Execution Steps </a:t>
            </a:r>
          </a:p>
        </p:txBody>
      </p:sp>
      <p:sp>
        <p:nvSpPr>
          <p:cNvPr id="3" name="Content Placeholder 2"/>
          <p:cNvSpPr>
            <a:spLocks noGrp="1"/>
          </p:cNvSpPr>
          <p:nvPr>
            <p:ph idx="1"/>
          </p:nvPr>
        </p:nvSpPr>
        <p:spPr/>
        <p:txBody>
          <a:bodyPr>
            <a:normAutofit/>
          </a:bodyPr>
          <a:lstStyle/>
          <a:p>
            <a:r>
              <a:rPr lang="en-US" dirty="0"/>
              <a:t>Generate a random seed input to start execution </a:t>
            </a:r>
          </a:p>
          <a:p>
            <a:r>
              <a:rPr lang="en-US" dirty="0"/>
              <a:t>Concretely execute the program with the random seed input and collect the path constraint</a:t>
            </a:r>
          </a:p>
          <a:p>
            <a:r>
              <a:rPr lang="en-US" dirty="0"/>
              <a:t>Example: </a:t>
            </a:r>
            <a:r>
              <a:rPr lang="en-US" b="1" dirty="0"/>
              <a:t>a &amp;&amp; b &amp;&amp; c </a:t>
            </a:r>
          </a:p>
          <a:p>
            <a:r>
              <a:rPr lang="en-US" dirty="0"/>
              <a:t>In the next iteration, negate the last conjunct to obtain the constraint </a:t>
            </a:r>
            <a:r>
              <a:rPr lang="en-US" b="1" dirty="0"/>
              <a:t>a &amp;&amp; b &amp;&amp; !c </a:t>
            </a:r>
          </a:p>
          <a:p>
            <a:r>
              <a:rPr lang="en-US" dirty="0"/>
              <a:t>Solve it to get input to the path which matches all the branch decisions except the last one </a:t>
            </a:r>
          </a:p>
          <a:p>
            <a:endParaRPr lang="en-US" dirty="0"/>
          </a:p>
        </p:txBody>
      </p:sp>
      <p:sp>
        <p:nvSpPr>
          <p:cNvPr id="6" name="Slide Number Placeholder 5"/>
          <p:cNvSpPr>
            <a:spLocks noGrp="1"/>
          </p:cNvSpPr>
          <p:nvPr>
            <p:ph type="sldNum" sz="quarter" idx="12"/>
          </p:nvPr>
        </p:nvSpPr>
        <p:spPr/>
        <p:txBody>
          <a:bodyPr/>
          <a:lstStyle/>
          <a:p>
            <a:fld id="{D6B4ED35-9C83-47B2-B01F-D3F5DCE65BBC}" type="slidenum">
              <a:rPr lang="en-US" smtClean="0"/>
              <a:pPr/>
              <a:t>30</a:t>
            </a:fld>
            <a:endParaRPr lang="en-US" dirty="0"/>
          </a:p>
        </p:txBody>
      </p:sp>
      <p:sp>
        <p:nvSpPr>
          <p:cNvPr id="7" name="Rectangle 6"/>
          <p:cNvSpPr/>
          <p:nvPr/>
        </p:nvSpPr>
        <p:spPr>
          <a:xfrm>
            <a:off x="6585045" y="2928387"/>
            <a:ext cx="1410663" cy="444500"/>
          </a:xfrm>
          <a:prstGeom prst="rect">
            <a:avLst/>
          </a:prstGeom>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500" dirty="0">
                <a:solidFill>
                  <a:schemeClr val="tx1">
                    <a:lumMod val="50000"/>
                    <a:lumOff val="50000"/>
                  </a:schemeClr>
                </a:solidFill>
              </a:rPr>
              <a:t>Why not from the first?</a:t>
            </a:r>
          </a:p>
        </p:txBody>
      </p:sp>
      <p:cxnSp>
        <p:nvCxnSpPr>
          <p:cNvPr id="8" name="Straight Arrow Connector 7"/>
          <p:cNvCxnSpPr>
            <a:stCxn id="7" idx="1"/>
          </p:cNvCxnSpPr>
          <p:nvPr/>
        </p:nvCxnSpPr>
        <p:spPr>
          <a:xfrm flipH="1">
            <a:off x="6143625" y="3150637"/>
            <a:ext cx="441420" cy="375035"/>
          </a:xfrm>
          <a:prstGeom prst="straightConnector1">
            <a:avLst/>
          </a:prstGeom>
          <a:ln>
            <a:solidFill>
              <a:schemeClr val="tx1">
                <a:lumMod val="50000"/>
                <a:lumOff val="50000"/>
              </a:schemeClr>
            </a:solidFill>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50827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Concolic</a:t>
            </a:r>
            <a:r>
              <a:rPr lang="en-US" dirty="0"/>
              <a:t> Execution</a:t>
            </a:r>
          </a:p>
        </p:txBody>
      </p:sp>
      <p:sp>
        <p:nvSpPr>
          <p:cNvPr id="6" name="Slide Number Placeholder 5"/>
          <p:cNvSpPr>
            <a:spLocks noGrp="1"/>
          </p:cNvSpPr>
          <p:nvPr>
            <p:ph type="sldNum" sz="quarter" idx="12"/>
          </p:nvPr>
        </p:nvSpPr>
        <p:spPr/>
        <p:txBody>
          <a:bodyPr/>
          <a:lstStyle/>
          <a:p>
            <a:fld id="{D6B4ED35-9C83-47B2-B01F-D3F5DCE65BBC}" type="slidenum">
              <a:rPr lang="en-US" smtClean="0"/>
              <a:pPr/>
              <a:t>31</a:t>
            </a:fld>
            <a:endParaRPr lang="en-US" dirty="0"/>
          </a:p>
        </p:txBody>
      </p:sp>
      <p:sp>
        <p:nvSpPr>
          <p:cNvPr id="7" name="Content Placeholder 2"/>
          <p:cNvSpPr>
            <a:spLocks noGrp="1"/>
          </p:cNvSpPr>
          <p:nvPr>
            <p:ph idx="1"/>
          </p:nvPr>
        </p:nvSpPr>
        <p:spPr>
          <a:xfrm>
            <a:off x="1154381" y="1205451"/>
            <a:ext cx="2349500" cy="3619500"/>
          </a:xfrm>
        </p:spPr>
        <p:style>
          <a:lnRef idx="2">
            <a:schemeClr val="dk1"/>
          </a:lnRef>
          <a:fillRef idx="1">
            <a:schemeClr val="lt1"/>
          </a:fillRef>
          <a:effectRef idx="0">
            <a:schemeClr val="dk1"/>
          </a:effectRef>
          <a:fontRef idx="minor">
            <a:schemeClr val="dk1"/>
          </a:fontRef>
        </p:style>
        <p:txBody>
          <a:bodyPr>
            <a:noAutofit/>
          </a:bodyPr>
          <a:lstStyle/>
          <a:p>
            <a:pPr>
              <a:buNone/>
            </a:pPr>
            <a:r>
              <a:rPr lang="en-US" sz="1500" dirty="0">
                <a:latin typeface="Roboto" panose="02000000000000000000" pitchFamily="2" charset="0"/>
                <a:ea typeface="Roboto" panose="02000000000000000000" pitchFamily="2" charset="0"/>
                <a:cs typeface="Roboto" panose="02000000000000000000" pitchFamily="2" charset="0"/>
              </a:rPr>
              <a:t>Void </a:t>
            </a:r>
            <a:r>
              <a:rPr lang="en-US" sz="1500" dirty="0" err="1">
                <a:latin typeface="Roboto" panose="02000000000000000000" pitchFamily="2" charset="0"/>
                <a:ea typeface="Roboto" panose="02000000000000000000" pitchFamily="2" charset="0"/>
                <a:cs typeface="Roboto" panose="02000000000000000000" pitchFamily="2" charset="0"/>
              </a:rPr>
              <a:t>func</a:t>
            </a:r>
            <a:r>
              <a:rPr lang="en-US" sz="1500" dirty="0">
                <a:latin typeface="Roboto" panose="02000000000000000000" pitchFamily="2" charset="0"/>
                <a:ea typeface="Roboto" panose="02000000000000000000" pitchFamily="2" charset="0"/>
                <a:cs typeface="Roboto" panose="02000000000000000000" pitchFamily="2" charset="0"/>
              </a:rPr>
              <a:t>(</a:t>
            </a:r>
            <a:r>
              <a:rPr lang="en-US" sz="1500" dirty="0" err="1">
                <a:latin typeface="Roboto" panose="02000000000000000000" pitchFamily="2" charset="0"/>
                <a:ea typeface="Roboto" panose="02000000000000000000" pitchFamily="2" charset="0"/>
                <a:cs typeface="Roboto" panose="02000000000000000000" pitchFamily="2" charset="0"/>
              </a:rPr>
              <a:t>int</a:t>
            </a:r>
            <a:r>
              <a:rPr lang="en-US" sz="1500" dirty="0">
                <a:latin typeface="Roboto" panose="02000000000000000000" pitchFamily="2" charset="0"/>
                <a:ea typeface="Roboto" panose="02000000000000000000" pitchFamily="2" charset="0"/>
                <a:cs typeface="Roboto" panose="02000000000000000000" pitchFamily="2" charset="0"/>
              </a:rPr>
              <a:t> x, </a:t>
            </a:r>
            <a:r>
              <a:rPr lang="en-US" sz="1500" dirty="0" err="1">
                <a:latin typeface="Roboto" panose="02000000000000000000" pitchFamily="2" charset="0"/>
                <a:ea typeface="Roboto" panose="02000000000000000000" pitchFamily="2" charset="0"/>
                <a:cs typeface="Roboto" panose="02000000000000000000" pitchFamily="2" charset="0"/>
              </a:rPr>
              <a:t>int</a:t>
            </a:r>
            <a:r>
              <a:rPr lang="en-US" sz="1500" dirty="0">
                <a:latin typeface="Roboto" panose="02000000000000000000" pitchFamily="2" charset="0"/>
                <a:ea typeface="Roboto" panose="02000000000000000000" pitchFamily="2" charset="0"/>
                <a:cs typeface="Roboto" panose="02000000000000000000" pitchFamily="2" charset="0"/>
              </a:rPr>
              <a:t> y){</a:t>
            </a:r>
          </a:p>
          <a:p>
            <a:pPr>
              <a:buNone/>
            </a:pPr>
            <a:r>
              <a:rPr lang="en-US" sz="1500" dirty="0">
                <a:latin typeface="Roboto" panose="02000000000000000000" pitchFamily="2" charset="0"/>
                <a:ea typeface="Roboto" panose="02000000000000000000" pitchFamily="2" charset="0"/>
                <a:cs typeface="Roboto" panose="02000000000000000000" pitchFamily="2" charset="0"/>
              </a:rPr>
              <a:t>	</a:t>
            </a:r>
            <a:r>
              <a:rPr lang="en-US" sz="1500" dirty="0" err="1">
                <a:latin typeface="Roboto" panose="02000000000000000000" pitchFamily="2" charset="0"/>
                <a:ea typeface="Roboto" panose="02000000000000000000" pitchFamily="2" charset="0"/>
                <a:cs typeface="Roboto" panose="02000000000000000000" pitchFamily="2" charset="0"/>
              </a:rPr>
              <a:t>int</a:t>
            </a:r>
            <a:r>
              <a:rPr lang="en-US" sz="1500" dirty="0">
                <a:latin typeface="Roboto" panose="02000000000000000000" pitchFamily="2" charset="0"/>
                <a:ea typeface="Roboto" panose="02000000000000000000" pitchFamily="2" charset="0"/>
                <a:cs typeface="Roboto" panose="02000000000000000000" pitchFamily="2" charset="0"/>
              </a:rPr>
              <a:t> z = 2 * y;</a:t>
            </a:r>
          </a:p>
          <a:p>
            <a:pPr>
              <a:buNone/>
            </a:pPr>
            <a:r>
              <a:rPr lang="en-US" sz="1500" dirty="0">
                <a:latin typeface="Roboto" panose="02000000000000000000" pitchFamily="2" charset="0"/>
                <a:ea typeface="Roboto" panose="02000000000000000000" pitchFamily="2" charset="0"/>
                <a:cs typeface="Roboto" panose="02000000000000000000" pitchFamily="2" charset="0"/>
              </a:rPr>
              <a:t>	if(z == x){</a:t>
            </a:r>
            <a:br>
              <a:rPr lang="en-US" sz="1500" dirty="0">
                <a:latin typeface="Roboto" panose="02000000000000000000" pitchFamily="2" charset="0"/>
                <a:ea typeface="Roboto" panose="02000000000000000000" pitchFamily="2" charset="0"/>
                <a:cs typeface="Roboto" panose="02000000000000000000" pitchFamily="2" charset="0"/>
              </a:rPr>
            </a:br>
            <a:r>
              <a:rPr lang="en-US" sz="1500" dirty="0">
                <a:latin typeface="Roboto" panose="02000000000000000000" pitchFamily="2" charset="0"/>
                <a:ea typeface="Roboto" panose="02000000000000000000" pitchFamily="2" charset="0"/>
                <a:cs typeface="Roboto" panose="02000000000000000000" pitchFamily="2" charset="0"/>
              </a:rPr>
              <a:t>	if (x &gt; y + 10)</a:t>
            </a:r>
            <a:br>
              <a:rPr lang="en-US" sz="1500" dirty="0">
                <a:latin typeface="Roboto" panose="02000000000000000000" pitchFamily="2" charset="0"/>
                <a:ea typeface="Roboto" panose="02000000000000000000" pitchFamily="2" charset="0"/>
                <a:cs typeface="Roboto" panose="02000000000000000000" pitchFamily="2" charset="0"/>
              </a:rPr>
            </a:br>
            <a:r>
              <a:rPr lang="en-US" sz="1500" dirty="0">
                <a:latin typeface="Roboto" panose="02000000000000000000" pitchFamily="2" charset="0"/>
                <a:ea typeface="Roboto" panose="02000000000000000000" pitchFamily="2" charset="0"/>
                <a:cs typeface="Roboto" panose="02000000000000000000" pitchFamily="2" charset="0"/>
              </a:rPr>
              <a:t>	     </a:t>
            </a:r>
            <a:r>
              <a:rPr lang="en-US" sz="1500" b="1" dirty="0">
                <a:solidFill>
                  <a:srgbClr val="C00000"/>
                </a:solidFill>
                <a:latin typeface="Roboto" panose="02000000000000000000" pitchFamily="2" charset="0"/>
                <a:ea typeface="Roboto" panose="02000000000000000000" pitchFamily="2" charset="0"/>
                <a:cs typeface="Roboto" panose="02000000000000000000" pitchFamily="2" charset="0"/>
              </a:rPr>
              <a:t>ERROR</a:t>
            </a:r>
          </a:p>
          <a:p>
            <a:pPr>
              <a:buNone/>
            </a:pPr>
            <a:r>
              <a:rPr lang="en-US" sz="1500" dirty="0">
                <a:latin typeface="Roboto" panose="02000000000000000000" pitchFamily="2" charset="0"/>
                <a:ea typeface="Roboto" panose="02000000000000000000" pitchFamily="2" charset="0"/>
                <a:cs typeface="Roboto" panose="02000000000000000000" pitchFamily="2" charset="0"/>
              </a:rPr>
              <a:t>	}</a:t>
            </a:r>
          </a:p>
          <a:p>
            <a:pPr>
              <a:buNone/>
            </a:pPr>
            <a:r>
              <a:rPr lang="en-US" sz="1500" dirty="0">
                <a:latin typeface="Roboto" panose="02000000000000000000" pitchFamily="2" charset="0"/>
                <a:ea typeface="Roboto" panose="02000000000000000000" pitchFamily="2" charset="0"/>
                <a:cs typeface="Roboto" panose="02000000000000000000" pitchFamily="2" charset="0"/>
              </a:rPr>
              <a:t>}</a:t>
            </a:r>
          </a:p>
          <a:p>
            <a:pPr>
              <a:buNone/>
            </a:pPr>
            <a:r>
              <a:rPr lang="en-US" sz="1500" dirty="0" err="1">
                <a:latin typeface="Roboto" panose="02000000000000000000" pitchFamily="2" charset="0"/>
                <a:ea typeface="Roboto" panose="02000000000000000000" pitchFamily="2" charset="0"/>
                <a:cs typeface="Roboto" panose="02000000000000000000" pitchFamily="2" charset="0"/>
              </a:rPr>
              <a:t>int</a:t>
            </a:r>
            <a:r>
              <a:rPr lang="en-US" sz="1500" dirty="0">
                <a:latin typeface="Roboto" panose="02000000000000000000" pitchFamily="2" charset="0"/>
                <a:ea typeface="Roboto" panose="02000000000000000000" pitchFamily="2" charset="0"/>
                <a:cs typeface="Roboto" panose="02000000000000000000" pitchFamily="2" charset="0"/>
              </a:rPr>
              <a:t> main(){</a:t>
            </a:r>
            <a:br>
              <a:rPr lang="en-US" sz="1500" dirty="0">
                <a:latin typeface="Roboto" panose="02000000000000000000" pitchFamily="2" charset="0"/>
                <a:ea typeface="Roboto" panose="02000000000000000000" pitchFamily="2" charset="0"/>
                <a:cs typeface="Roboto" panose="02000000000000000000" pitchFamily="2" charset="0"/>
              </a:rPr>
            </a:br>
            <a:r>
              <a:rPr lang="en-US" sz="1500" dirty="0" err="1">
                <a:latin typeface="Roboto" panose="02000000000000000000" pitchFamily="2" charset="0"/>
                <a:ea typeface="Roboto" panose="02000000000000000000" pitchFamily="2" charset="0"/>
                <a:cs typeface="Roboto" panose="02000000000000000000" pitchFamily="2" charset="0"/>
              </a:rPr>
              <a:t>int</a:t>
            </a:r>
            <a:r>
              <a:rPr lang="en-US" sz="1500" dirty="0">
                <a:latin typeface="Roboto" panose="02000000000000000000" pitchFamily="2" charset="0"/>
                <a:ea typeface="Roboto" panose="02000000000000000000" pitchFamily="2" charset="0"/>
                <a:cs typeface="Roboto" panose="02000000000000000000" pitchFamily="2" charset="0"/>
              </a:rPr>
              <a:t> x = </a:t>
            </a:r>
            <a:r>
              <a:rPr lang="en-US" sz="1500" b="1" dirty="0">
                <a:latin typeface="Roboto" panose="02000000000000000000" pitchFamily="2" charset="0"/>
                <a:ea typeface="Roboto" panose="02000000000000000000" pitchFamily="2" charset="0"/>
                <a:cs typeface="Roboto" panose="02000000000000000000" pitchFamily="2" charset="0"/>
              </a:rPr>
              <a:t>input</a:t>
            </a:r>
            <a:r>
              <a:rPr lang="en-US" sz="1500" dirty="0">
                <a:latin typeface="Roboto" panose="02000000000000000000" pitchFamily="2" charset="0"/>
                <a:ea typeface="Roboto" panose="02000000000000000000" pitchFamily="2" charset="0"/>
                <a:cs typeface="Roboto" panose="02000000000000000000" pitchFamily="2" charset="0"/>
              </a:rPr>
              <a:t>();</a:t>
            </a:r>
            <a:br>
              <a:rPr lang="en-US" sz="1500" dirty="0">
                <a:latin typeface="Roboto" panose="02000000000000000000" pitchFamily="2" charset="0"/>
                <a:ea typeface="Roboto" panose="02000000000000000000" pitchFamily="2" charset="0"/>
                <a:cs typeface="Roboto" panose="02000000000000000000" pitchFamily="2" charset="0"/>
              </a:rPr>
            </a:br>
            <a:r>
              <a:rPr lang="en-US" sz="1500" dirty="0" err="1">
                <a:latin typeface="Roboto" panose="02000000000000000000" pitchFamily="2" charset="0"/>
                <a:ea typeface="Roboto" panose="02000000000000000000" pitchFamily="2" charset="0"/>
                <a:cs typeface="Roboto" panose="02000000000000000000" pitchFamily="2" charset="0"/>
              </a:rPr>
              <a:t>int</a:t>
            </a:r>
            <a:r>
              <a:rPr lang="en-US" sz="1500" dirty="0">
                <a:latin typeface="Roboto" panose="02000000000000000000" pitchFamily="2" charset="0"/>
                <a:ea typeface="Roboto" panose="02000000000000000000" pitchFamily="2" charset="0"/>
                <a:cs typeface="Roboto" panose="02000000000000000000" pitchFamily="2" charset="0"/>
              </a:rPr>
              <a:t> y = </a:t>
            </a:r>
            <a:r>
              <a:rPr lang="en-US" sz="1500" b="1" dirty="0">
                <a:latin typeface="Roboto" panose="02000000000000000000" pitchFamily="2" charset="0"/>
                <a:ea typeface="Roboto" panose="02000000000000000000" pitchFamily="2" charset="0"/>
                <a:cs typeface="Roboto" panose="02000000000000000000" pitchFamily="2" charset="0"/>
              </a:rPr>
              <a:t>input</a:t>
            </a:r>
            <a:r>
              <a:rPr lang="en-US" sz="1500" dirty="0">
                <a:latin typeface="Roboto" panose="02000000000000000000" pitchFamily="2" charset="0"/>
                <a:ea typeface="Roboto" panose="02000000000000000000" pitchFamily="2" charset="0"/>
                <a:cs typeface="Roboto" panose="02000000000000000000" pitchFamily="2" charset="0"/>
              </a:rPr>
              <a:t>();</a:t>
            </a:r>
            <a:br>
              <a:rPr lang="en-US" sz="1500" dirty="0">
                <a:latin typeface="Roboto" panose="02000000000000000000" pitchFamily="2" charset="0"/>
                <a:ea typeface="Roboto" panose="02000000000000000000" pitchFamily="2" charset="0"/>
                <a:cs typeface="Roboto" panose="02000000000000000000" pitchFamily="2" charset="0"/>
              </a:rPr>
            </a:br>
            <a:r>
              <a:rPr lang="en-US" sz="1500" dirty="0" err="1">
                <a:latin typeface="Roboto" panose="02000000000000000000" pitchFamily="2" charset="0"/>
                <a:ea typeface="Roboto" panose="02000000000000000000" pitchFamily="2" charset="0"/>
                <a:cs typeface="Roboto" panose="02000000000000000000" pitchFamily="2" charset="0"/>
              </a:rPr>
              <a:t>func</a:t>
            </a:r>
            <a:r>
              <a:rPr lang="en-US" sz="1500" dirty="0">
                <a:latin typeface="Roboto" panose="02000000000000000000" pitchFamily="2" charset="0"/>
                <a:ea typeface="Roboto" panose="02000000000000000000" pitchFamily="2" charset="0"/>
                <a:cs typeface="Roboto" panose="02000000000000000000" pitchFamily="2" charset="0"/>
              </a:rPr>
              <a:t>(x, y);</a:t>
            </a:r>
            <a:br>
              <a:rPr lang="en-US" sz="1500" dirty="0">
                <a:latin typeface="Roboto" panose="02000000000000000000" pitchFamily="2" charset="0"/>
                <a:ea typeface="Roboto" panose="02000000000000000000" pitchFamily="2" charset="0"/>
                <a:cs typeface="Roboto" panose="02000000000000000000" pitchFamily="2" charset="0"/>
              </a:rPr>
            </a:br>
            <a:r>
              <a:rPr lang="en-US" sz="1500" dirty="0">
                <a:latin typeface="Roboto" panose="02000000000000000000" pitchFamily="2" charset="0"/>
                <a:ea typeface="Roboto" panose="02000000000000000000" pitchFamily="2" charset="0"/>
                <a:cs typeface="Roboto" panose="02000000000000000000" pitchFamily="2" charset="0"/>
              </a:rPr>
              <a:t>return 0;</a:t>
            </a:r>
          </a:p>
          <a:p>
            <a:pPr>
              <a:buNone/>
            </a:pPr>
            <a:r>
              <a:rPr lang="en-US" sz="1500" dirty="0">
                <a:latin typeface="Roboto" panose="02000000000000000000" pitchFamily="2" charset="0"/>
                <a:ea typeface="Roboto" panose="02000000000000000000" pitchFamily="2" charset="0"/>
                <a:cs typeface="Roboto" panose="02000000000000000000" pitchFamily="2" charset="0"/>
              </a:rPr>
              <a:t>}</a:t>
            </a:r>
          </a:p>
        </p:txBody>
      </p:sp>
      <p:sp>
        <p:nvSpPr>
          <p:cNvPr id="8" name="Flowchart: Connector 7"/>
          <p:cNvSpPr/>
          <p:nvPr/>
        </p:nvSpPr>
        <p:spPr>
          <a:xfrm>
            <a:off x="5902187" y="2284951"/>
            <a:ext cx="254000" cy="254000"/>
          </a:xfrm>
          <a:prstGeom prst="flowChartConnector">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1500"/>
          </a:p>
        </p:txBody>
      </p:sp>
      <p:cxnSp>
        <p:nvCxnSpPr>
          <p:cNvPr id="10" name="Straight Arrow Connector 9"/>
          <p:cNvCxnSpPr>
            <a:stCxn id="8" idx="3"/>
          </p:cNvCxnSpPr>
          <p:nvPr/>
        </p:nvCxnSpPr>
        <p:spPr>
          <a:xfrm rot="5400000">
            <a:off x="5261739" y="2279503"/>
            <a:ext cx="455395" cy="89989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4886187" y="2411951"/>
            <a:ext cx="720069" cy="323165"/>
          </a:xfrm>
          <a:prstGeom prst="rect">
            <a:avLst/>
          </a:prstGeom>
          <a:noFill/>
        </p:spPr>
        <p:txBody>
          <a:bodyPr wrap="none" rtlCol="0">
            <a:spAutoFit/>
          </a:bodyPr>
          <a:lstStyle/>
          <a:p>
            <a:r>
              <a:rPr lang="en-US" sz="1500" dirty="0">
                <a:latin typeface="Roboto" panose="02000000000000000000" pitchFamily="2" charset="0"/>
                <a:ea typeface="Roboto" panose="02000000000000000000" pitchFamily="2" charset="0"/>
                <a:cs typeface="Roboto" panose="02000000000000000000" pitchFamily="2" charset="0"/>
              </a:rPr>
              <a:t>2b != a</a:t>
            </a:r>
          </a:p>
        </p:txBody>
      </p:sp>
      <p:cxnSp>
        <p:nvCxnSpPr>
          <p:cNvPr id="12" name="Straight Arrow Connector 11"/>
          <p:cNvCxnSpPr>
            <a:endCxn id="8" idx="0"/>
          </p:cNvCxnSpPr>
          <p:nvPr/>
        </p:nvCxnSpPr>
        <p:spPr>
          <a:xfrm rot="5400000">
            <a:off x="5743437" y="1999201"/>
            <a:ext cx="571500" cy="132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a:stCxn id="8" idx="5"/>
          </p:cNvCxnSpPr>
          <p:nvPr/>
        </p:nvCxnSpPr>
        <p:spPr>
          <a:xfrm rot="16200000" flipH="1">
            <a:off x="6150739" y="2470003"/>
            <a:ext cx="481698" cy="54519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6346687" y="2348451"/>
            <a:ext cx="952500" cy="323165"/>
          </a:xfrm>
          <a:prstGeom prst="rect">
            <a:avLst/>
          </a:prstGeom>
          <a:noFill/>
        </p:spPr>
        <p:txBody>
          <a:bodyPr wrap="square" rtlCol="0">
            <a:spAutoFit/>
          </a:bodyPr>
          <a:lstStyle/>
          <a:p>
            <a:r>
              <a:rPr lang="en-US" sz="1500" dirty="0">
                <a:latin typeface="Roboto" panose="02000000000000000000" pitchFamily="2" charset="0"/>
                <a:ea typeface="Roboto" panose="02000000000000000000" pitchFamily="2" charset="0"/>
                <a:cs typeface="Roboto" panose="02000000000000000000" pitchFamily="2" charset="0"/>
              </a:rPr>
              <a:t>2b == a</a:t>
            </a:r>
          </a:p>
        </p:txBody>
      </p:sp>
      <p:sp>
        <p:nvSpPr>
          <p:cNvPr id="15" name="Flowchart: Connector 14"/>
          <p:cNvSpPr/>
          <p:nvPr/>
        </p:nvSpPr>
        <p:spPr>
          <a:xfrm>
            <a:off x="6600687" y="2919951"/>
            <a:ext cx="254000" cy="254000"/>
          </a:xfrm>
          <a:prstGeom prst="flowChartConnector">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1500"/>
          </a:p>
        </p:txBody>
      </p:sp>
      <p:cxnSp>
        <p:nvCxnSpPr>
          <p:cNvPr id="16" name="Straight Arrow Connector 15"/>
          <p:cNvCxnSpPr/>
          <p:nvPr/>
        </p:nvCxnSpPr>
        <p:spPr>
          <a:xfrm rot="5400000">
            <a:off x="5997439" y="3295502"/>
            <a:ext cx="799198" cy="48170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7" name="TextBox 16"/>
          <p:cNvSpPr txBox="1"/>
          <p:nvPr/>
        </p:nvSpPr>
        <p:spPr>
          <a:xfrm>
            <a:off x="5457687" y="3110451"/>
            <a:ext cx="1103187" cy="553998"/>
          </a:xfrm>
          <a:prstGeom prst="rect">
            <a:avLst/>
          </a:prstGeom>
          <a:noFill/>
        </p:spPr>
        <p:txBody>
          <a:bodyPr wrap="none" rtlCol="0">
            <a:spAutoFit/>
          </a:bodyPr>
          <a:lstStyle/>
          <a:p>
            <a:r>
              <a:rPr lang="en-US" sz="1500" dirty="0"/>
              <a:t>2b == a &amp;&amp; </a:t>
            </a:r>
          </a:p>
          <a:p>
            <a:r>
              <a:rPr lang="en-US" sz="1500" dirty="0"/>
              <a:t>a &lt;= b + 10</a:t>
            </a:r>
          </a:p>
        </p:txBody>
      </p:sp>
      <p:cxnSp>
        <p:nvCxnSpPr>
          <p:cNvPr id="18" name="Straight Arrow Connector 17"/>
          <p:cNvCxnSpPr/>
          <p:nvPr/>
        </p:nvCxnSpPr>
        <p:spPr>
          <a:xfrm rot="16200000" flipH="1">
            <a:off x="6626988" y="3327253"/>
            <a:ext cx="799200" cy="418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9" name="TextBox 18"/>
          <p:cNvSpPr txBox="1"/>
          <p:nvPr/>
        </p:nvSpPr>
        <p:spPr>
          <a:xfrm>
            <a:off x="7200117" y="3237451"/>
            <a:ext cx="1103187" cy="553998"/>
          </a:xfrm>
          <a:prstGeom prst="rect">
            <a:avLst/>
          </a:prstGeom>
          <a:noFill/>
        </p:spPr>
        <p:txBody>
          <a:bodyPr wrap="none" rtlCol="0">
            <a:spAutoFit/>
          </a:bodyPr>
          <a:lstStyle/>
          <a:p>
            <a:r>
              <a:rPr lang="en-US" sz="1500" dirty="0"/>
              <a:t>2b == a &amp;&amp; </a:t>
            </a:r>
          </a:p>
          <a:p>
            <a:r>
              <a:rPr lang="en-US" sz="1500" dirty="0"/>
              <a:t>a &gt; b + 10</a:t>
            </a:r>
          </a:p>
        </p:txBody>
      </p:sp>
      <p:sp>
        <p:nvSpPr>
          <p:cNvPr id="20" name="TextBox 19"/>
          <p:cNvSpPr txBox="1"/>
          <p:nvPr/>
        </p:nvSpPr>
        <p:spPr>
          <a:xfrm>
            <a:off x="5521187" y="1395951"/>
            <a:ext cx="1484702" cy="323165"/>
          </a:xfrm>
          <a:prstGeom prst="rect">
            <a:avLst/>
          </a:prstGeom>
          <a:noFill/>
        </p:spPr>
        <p:txBody>
          <a:bodyPr wrap="none" rtlCol="0">
            <a:spAutoFit/>
          </a:bodyPr>
          <a:lstStyle/>
          <a:p>
            <a:r>
              <a:rPr lang="en-US" sz="1500" b="1" dirty="0" err="1">
                <a:latin typeface="Roboto" panose="02000000000000000000" pitchFamily="2" charset="0"/>
                <a:ea typeface="Roboto" panose="02000000000000000000" pitchFamily="2" charset="0"/>
                <a:cs typeface="Roboto" panose="02000000000000000000" pitchFamily="2" charset="0"/>
              </a:rPr>
              <a:t>func</a:t>
            </a:r>
            <a:r>
              <a:rPr lang="en-US" sz="1500" b="1" dirty="0">
                <a:latin typeface="Roboto" panose="02000000000000000000" pitchFamily="2" charset="0"/>
                <a:ea typeface="Roboto" panose="02000000000000000000" pitchFamily="2" charset="0"/>
                <a:cs typeface="Roboto" panose="02000000000000000000" pitchFamily="2" charset="0"/>
              </a:rPr>
              <a:t>(x = a, y = b)</a:t>
            </a:r>
          </a:p>
        </p:txBody>
      </p:sp>
      <p:sp>
        <p:nvSpPr>
          <p:cNvPr id="22" name="Rectangle 21"/>
          <p:cNvSpPr/>
          <p:nvPr/>
        </p:nvSpPr>
        <p:spPr>
          <a:xfrm>
            <a:off x="6869381" y="4253451"/>
            <a:ext cx="1001306" cy="44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500" dirty="0"/>
              <a:t>x = a = 30</a:t>
            </a:r>
          </a:p>
          <a:p>
            <a:pPr algn="ctr"/>
            <a:r>
              <a:rPr lang="en-US" sz="1500" dirty="0"/>
              <a:t>y = b =15</a:t>
            </a:r>
          </a:p>
        </p:txBody>
      </p:sp>
      <p:grpSp>
        <p:nvGrpSpPr>
          <p:cNvPr id="23" name="Group 37"/>
          <p:cNvGrpSpPr/>
          <p:nvPr/>
        </p:nvGrpSpPr>
        <p:grpSpPr>
          <a:xfrm>
            <a:off x="4822687" y="2919951"/>
            <a:ext cx="254000" cy="254000"/>
            <a:chOff x="5181600" y="3124200"/>
            <a:chExt cx="304800" cy="304800"/>
          </a:xfrm>
        </p:grpSpPr>
        <p:sp>
          <p:nvSpPr>
            <p:cNvPr id="24" name="Flowchart: Connector 23"/>
            <p:cNvSpPr/>
            <p:nvPr/>
          </p:nvSpPr>
          <p:spPr>
            <a:xfrm>
              <a:off x="5181600" y="3124200"/>
              <a:ext cx="304800" cy="304800"/>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500"/>
            </a:p>
          </p:txBody>
        </p:sp>
        <p:sp>
          <p:nvSpPr>
            <p:cNvPr id="25" name="Flowchart: Connector 24"/>
            <p:cNvSpPr/>
            <p:nvPr/>
          </p:nvSpPr>
          <p:spPr>
            <a:xfrm>
              <a:off x="5219700" y="3162300"/>
              <a:ext cx="228600" cy="228600"/>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500"/>
            </a:p>
          </p:txBody>
        </p:sp>
      </p:grpSp>
      <p:grpSp>
        <p:nvGrpSpPr>
          <p:cNvPr id="26" name="Group 38"/>
          <p:cNvGrpSpPr/>
          <p:nvPr/>
        </p:nvGrpSpPr>
        <p:grpSpPr>
          <a:xfrm>
            <a:off x="6029187" y="3935951"/>
            <a:ext cx="254000" cy="254000"/>
            <a:chOff x="5181600" y="3124200"/>
            <a:chExt cx="304800" cy="304800"/>
          </a:xfrm>
          <a:solidFill>
            <a:srgbClr val="00B050"/>
          </a:solidFill>
        </p:grpSpPr>
        <p:sp>
          <p:nvSpPr>
            <p:cNvPr id="27" name="Flowchart: Connector 26"/>
            <p:cNvSpPr/>
            <p:nvPr/>
          </p:nvSpPr>
          <p:spPr>
            <a:xfrm>
              <a:off x="5181600" y="3124200"/>
              <a:ext cx="304800" cy="304800"/>
            </a:xfrm>
            <a:prstGeom prst="flowChartConnector">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en-US" sz="1500"/>
            </a:p>
          </p:txBody>
        </p:sp>
        <p:sp>
          <p:nvSpPr>
            <p:cNvPr id="28" name="Flowchart: Connector 27"/>
            <p:cNvSpPr/>
            <p:nvPr/>
          </p:nvSpPr>
          <p:spPr>
            <a:xfrm>
              <a:off x="5219700" y="3162300"/>
              <a:ext cx="228600" cy="228600"/>
            </a:xfrm>
            <a:prstGeom prst="flowChartConnector">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en-US" sz="1500"/>
            </a:p>
          </p:txBody>
        </p:sp>
      </p:grpSp>
      <p:grpSp>
        <p:nvGrpSpPr>
          <p:cNvPr id="29" name="Group 42"/>
          <p:cNvGrpSpPr/>
          <p:nvPr/>
        </p:nvGrpSpPr>
        <p:grpSpPr>
          <a:xfrm>
            <a:off x="7108687" y="3935951"/>
            <a:ext cx="254000" cy="254000"/>
            <a:chOff x="5181600" y="3124200"/>
            <a:chExt cx="304800" cy="304800"/>
          </a:xfrm>
          <a:solidFill>
            <a:srgbClr val="FF0000"/>
          </a:solidFill>
          <a:scene3d>
            <a:camera prst="orthographicFront">
              <a:rot lat="0" lon="0" rev="0"/>
            </a:camera>
            <a:lightRig rig="balanced" dir="t">
              <a:rot lat="0" lon="0" rev="8700000"/>
            </a:lightRig>
          </a:scene3d>
        </p:grpSpPr>
        <p:sp>
          <p:nvSpPr>
            <p:cNvPr id="30" name="Flowchart: Connector 29"/>
            <p:cNvSpPr/>
            <p:nvPr/>
          </p:nvSpPr>
          <p:spPr>
            <a:xfrm>
              <a:off x="5181600" y="3124200"/>
              <a:ext cx="304800" cy="304800"/>
            </a:xfrm>
            <a:prstGeom prst="flowChartConnector">
              <a:avLst/>
            </a:prstGeom>
            <a:grpFill/>
            <a:ln>
              <a:noFill/>
            </a:ln>
            <a:effectLst>
              <a:outerShdw blurRad="44450" dist="27940" dir="5400000" algn="ctr">
                <a:srgbClr val="000000">
                  <a:alpha val="32000"/>
                </a:srgbClr>
              </a:outerShdw>
            </a:effectLst>
            <a:sp3d>
              <a:bevelT w="190500" h="38100" prst="coolSlan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500"/>
            </a:p>
          </p:txBody>
        </p:sp>
        <p:sp>
          <p:nvSpPr>
            <p:cNvPr id="31" name="Flowchart: Connector 30"/>
            <p:cNvSpPr/>
            <p:nvPr/>
          </p:nvSpPr>
          <p:spPr>
            <a:xfrm>
              <a:off x="5219700" y="3162300"/>
              <a:ext cx="228600" cy="228600"/>
            </a:xfrm>
            <a:prstGeom prst="flowChartConnector">
              <a:avLst/>
            </a:prstGeom>
            <a:grpFill/>
            <a:ln>
              <a:noFill/>
            </a:ln>
            <a:effectLst>
              <a:outerShdw blurRad="44450" dist="27940" dir="5400000" algn="ctr">
                <a:srgbClr val="000000">
                  <a:alpha val="32000"/>
                </a:srgbClr>
              </a:outerShdw>
            </a:effectLst>
            <a:sp3d>
              <a:bevelT w="190500" h="38100" prst="coolSlan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500"/>
            </a:p>
          </p:txBody>
        </p:sp>
      </p:grpSp>
      <p:sp>
        <p:nvSpPr>
          <p:cNvPr id="32" name="TextBox 31"/>
          <p:cNvSpPr txBox="1"/>
          <p:nvPr/>
        </p:nvSpPr>
        <p:spPr>
          <a:xfrm>
            <a:off x="7426187" y="3935951"/>
            <a:ext cx="732893" cy="323165"/>
          </a:xfrm>
          <a:prstGeom prst="rect">
            <a:avLst/>
          </a:prstGeom>
          <a:noFill/>
        </p:spPr>
        <p:txBody>
          <a:bodyPr wrap="none" rtlCol="0">
            <a:spAutoFit/>
          </a:bodyPr>
          <a:lstStyle/>
          <a:p>
            <a:r>
              <a:rPr lang="en-US" sz="1500" b="1" dirty="0">
                <a:solidFill>
                  <a:srgbClr val="C00000"/>
                </a:solidFill>
                <a:latin typeface="Roboto" panose="02000000000000000000" pitchFamily="2" charset="0"/>
                <a:ea typeface="Roboto" panose="02000000000000000000" pitchFamily="2" charset="0"/>
                <a:cs typeface="Roboto" panose="02000000000000000000" pitchFamily="2" charset="0"/>
              </a:rPr>
              <a:t>ERROR</a:t>
            </a:r>
          </a:p>
        </p:txBody>
      </p:sp>
      <p:cxnSp>
        <p:nvCxnSpPr>
          <p:cNvPr id="33" name="Curved Connector 32"/>
          <p:cNvCxnSpPr>
            <a:stCxn id="34" idx="2"/>
            <a:endCxn id="11" idx="1"/>
          </p:cNvCxnSpPr>
          <p:nvPr/>
        </p:nvCxnSpPr>
        <p:spPr>
          <a:xfrm rot="16200000" flipH="1">
            <a:off x="4433177" y="2120524"/>
            <a:ext cx="536918" cy="369102"/>
          </a:xfrm>
          <a:prstGeom prst="curvedConnector2">
            <a:avLst/>
          </a:prstGeom>
          <a:ln>
            <a:tailEnd type="arrow"/>
          </a:ln>
        </p:spPr>
        <p:style>
          <a:lnRef idx="3">
            <a:schemeClr val="accent1"/>
          </a:lnRef>
          <a:fillRef idx="0">
            <a:schemeClr val="accent1"/>
          </a:fillRef>
          <a:effectRef idx="2">
            <a:schemeClr val="accent1"/>
          </a:effectRef>
          <a:fontRef idx="minor">
            <a:schemeClr val="tx1"/>
          </a:fontRef>
        </p:style>
      </p:cxnSp>
      <p:sp>
        <p:nvSpPr>
          <p:cNvPr id="34" name="TextBox 33"/>
          <p:cNvSpPr txBox="1"/>
          <p:nvPr/>
        </p:nvSpPr>
        <p:spPr>
          <a:xfrm>
            <a:off x="3821381" y="1713451"/>
            <a:ext cx="1391407" cy="323165"/>
          </a:xfrm>
          <a:prstGeom prst="rect">
            <a:avLst/>
          </a:prstGeom>
          <a:noFill/>
        </p:spPr>
        <p:txBody>
          <a:bodyPr wrap="none" rtlCol="0">
            <a:spAutoFit/>
          </a:bodyPr>
          <a:lstStyle/>
          <a:p>
            <a:r>
              <a:rPr lang="en-US" sz="1500" b="1" dirty="0">
                <a:latin typeface="Roboto" panose="02000000000000000000" pitchFamily="2" charset="0"/>
                <a:ea typeface="Roboto" panose="02000000000000000000" pitchFamily="2" charset="0"/>
                <a:cs typeface="Roboto" panose="02000000000000000000" pitchFamily="2" charset="0"/>
              </a:rPr>
              <a:t>Path constraint</a:t>
            </a:r>
          </a:p>
        </p:txBody>
      </p:sp>
      <p:sp>
        <p:nvSpPr>
          <p:cNvPr id="35" name="TextBox 34"/>
          <p:cNvSpPr txBox="1"/>
          <p:nvPr/>
        </p:nvSpPr>
        <p:spPr>
          <a:xfrm>
            <a:off x="6107381" y="1776951"/>
            <a:ext cx="641522" cy="323165"/>
          </a:xfrm>
          <a:prstGeom prst="rect">
            <a:avLst/>
          </a:prstGeom>
          <a:noFill/>
        </p:spPr>
        <p:txBody>
          <a:bodyPr wrap="none" rtlCol="0">
            <a:spAutoFit/>
          </a:bodyPr>
          <a:lstStyle/>
          <a:p>
            <a:r>
              <a:rPr lang="en-US" sz="1500" dirty="0">
                <a:latin typeface="Roboto" panose="02000000000000000000" pitchFamily="2" charset="0"/>
                <a:ea typeface="Roboto" panose="02000000000000000000" pitchFamily="2" charset="0"/>
                <a:cs typeface="Roboto" panose="02000000000000000000" pitchFamily="2" charset="0"/>
              </a:rPr>
              <a:t>z = 2b</a:t>
            </a:r>
          </a:p>
        </p:txBody>
      </p:sp>
      <p:sp>
        <p:nvSpPr>
          <p:cNvPr id="40" name="TextBox 39"/>
          <p:cNvSpPr txBox="1"/>
          <p:nvPr/>
        </p:nvSpPr>
        <p:spPr>
          <a:xfrm>
            <a:off x="5605818" y="1050977"/>
            <a:ext cx="1018227" cy="323165"/>
          </a:xfrm>
          <a:prstGeom prst="rect">
            <a:avLst/>
          </a:prstGeom>
          <a:noFill/>
        </p:spPr>
        <p:txBody>
          <a:bodyPr wrap="none" rtlCol="0">
            <a:spAutoFit/>
          </a:bodyPr>
          <a:lstStyle/>
          <a:p>
            <a:r>
              <a:rPr lang="en-US" sz="1500" b="1" dirty="0">
                <a:latin typeface="Roboto" panose="02000000000000000000" pitchFamily="2" charset="0"/>
                <a:ea typeface="Roboto" panose="02000000000000000000" pitchFamily="2" charset="0"/>
                <a:cs typeface="Roboto" panose="02000000000000000000" pitchFamily="2" charset="0"/>
              </a:rPr>
              <a:t>x = 2, y = 1</a:t>
            </a:r>
          </a:p>
        </p:txBody>
      </p:sp>
      <p:sp>
        <p:nvSpPr>
          <p:cNvPr id="41" name="TextBox 40"/>
          <p:cNvSpPr txBox="1"/>
          <p:nvPr/>
        </p:nvSpPr>
        <p:spPr>
          <a:xfrm>
            <a:off x="4363527" y="1038738"/>
            <a:ext cx="1393330" cy="348878"/>
          </a:xfrm>
          <a:prstGeom prst="rect">
            <a:avLst/>
          </a:prstGeom>
          <a:noFill/>
        </p:spPr>
        <p:txBody>
          <a:bodyPr wrap="none" rtlCol="0">
            <a:spAutoFit/>
          </a:bodyPr>
          <a:lstStyle/>
          <a:p>
            <a:r>
              <a:rPr lang="en-US" sz="1667" b="1" dirty="0">
                <a:solidFill>
                  <a:srgbClr val="00B050"/>
                </a:solidFill>
              </a:rPr>
              <a:t>Random seed</a:t>
            </a:r>
          </a:p>
        </p:txBody>
      </p:sp>
    </p:spTree>
    <p:extLst>
      <p:ext uri="{BB962C8B-B14F-4D97-AF65-F5344CB8AC3E}">
        <p14:creationId xmlns:p14="http://schemas.microsoft.com/office/powerpoint/2010/main" val="34591486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C4B29D-2A80-4D4C-A9F5-C276AD2CB602}"/>
              </a:ext>
            </a:extLst>
          </p:cNvPr>
          <p:cNvSpPr>
            <a:spLocks noGrp="1"/>
          </p:cNvSpPr>
          <p:nvPr>
            <p:ph type="sldNum" sz="quarter" idx="12"/>
          </p:nvPr>
        </p:nvSpPr>
        <p:spPr/>
        <p:txBody>
          <a:bodyPr/>
          <a:lstStyle/>
          <a:p>
            <a:fld id="{5E6A3C3A-A029-4573-BC04-5DA27903A743}" type="slidenum">
              <a:rPr lang="en-US" smtClean="0"/>
              <a:t>32</a:t>
            </a:fld>
            <a:endParaRPr lang="en-US"/>
          </a:p>
        </p:txBody>
      </p:sp>
      <p:pic>
        <p:nvPicPr>
          <p:cNvPr id="3" name="Picture 2">
            <a:extLst>
              <a:ext uri="{FF2B5EF4-FFF2-40B4-BE49-F238E27FC236}">
                <a16:creationId xmlns:a16="http://schemas.microsoft.com/office/drawing/2014/main" id="{1FFA753E-2D2F-F246-9AF2-17CCB9ACEB16}"/>
              </a:ext>
            </a:extLst>
          </p:cNvPr>
          <p:cNvPicPr>
            <a:picLocks noChangeAspect="1"/>
          </p:cNvPicPr>
          <p:nvPr/>
        </p:nvPicPr>
        <p:blipFill>
          <a:blip r:embed="rId2"/>
          <a:stretch>
            <a:fillRect/>
          </a:stretch>
        </p:blipFill>
        <p:spPr>
          <a:xfrm>
            <a:off x="609600" y="844550"/>
            <a:ext cx="7924800" cy="4025900"/>
          </a:xfrm>
          <a:prstGeom prst="rect">
            <a:avLst/>
          </a:prstGeom>
        </p:spPr>
      </p:pic>
    </p:spTree>
    <p:extLst>
      <p:ext uri="{BB962C8B-B14F-4D97-AF65-F5344CB8AC3E}">
        <p14:creationId xmlns:p14="http://schemas.microsoft.com/office/powerpoint/2010/main" val="2918852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D008B810-A474-CC46-93A5-95BB80206985}"/>
              </a:ext>
            </a:extLst>
          </p:cNvPr>
          <p:cNvSpPr>
            <a:spLocks noGrp="1" noChangeArrowheads="1"/>
          </p:cNvSpPr>
          <p:nvPr>
            <p:ph type="title"/>
          </p:nvPr>
        </p:nvSpPr>
        <p:spPr>
          <a:ln/>
        </p:spPr>
        <p:txBody>
          <a:bodyPr/>
          <a:lstStyle/>
          <a:p>
            <a:pPr>
              <a:tabLst>
                <a:tab pos="0" algn="l"/>
                <a:tab pos="341411" algn="l"/>
                <a:tab pos="683752" algn="l"/>
                <a:tab pos="1026094" algn="l"/>
                <a:tab pos="1368435" algn="l"/>
                <a:tab pos="1710776" algn="l"/>
                <a:tab pos="2053117" algn="l"/>
                <a:tab pos="2395458" algn="l"/>
                <a:tab pos="2737800" algn="l"/>
                <a:tab pos="3081071" algn="l"/>
                <a:tab pos="3422482" algn="l"/>
                <a:tab pos="3764823" algn="l"/>
                <a:tab pos="4107164" algn="l"/>
                <a:tab pos="4449506" algn="l"/>
                <a:tab pos="4791847" algn="l"/>
                <a:tab pos="5134188" algn="l"/>
                <a:tab pos="5476529" algn="l"/>
                <a:tab pos="5818870" algn="l"/>
                <a:tab pos="6162142" algn="l"/>
                <a:tab pos="6363081" algn="l"/>
              </a:tabLst>
            </a:pPr>
            <a:r>
              <a:rPr lang="en-US" altLang="en-US" sz="4454"/>
              <a:t>KLEE: symbolic executer</a:t>
            </a:r>
          </a:p>
        </p:txBody>
      </p:sp>
      <p:sp>
        <p:nvSpPr>
          <p:cNvPr id="13314" name="Rectangle 2">
            <a:extLst>
              <a:ext uri="{FF2B5EF4-FFF2-40B4-BE49-F238E27FC236}">
                <a16:creationId xmlns:a16="http://schemas.microsoft.com/office/drawing/2014/main" id="{775C8FEF-7837-9E4F-85C3-E673F244E68F}"/>
              </a:ext>
            </a:extLst>
          </p:cNvPr>
          <p:cNvSpPr>
            <a:spLocks noGrp="1" noChangeArrowheads="1"/>
          </p:cNvSpPr>
          <p:nvPr>
            <p:ph idx="1"/>
          </p:nvPr>
        </p:nvSpPr>
        <p:spPr>
          <a:ln/>
        </p:spPr>
        <p:txBody>
          <a:bodyPr>
            <a:normAutofit/>
          </a:bodyPr>
          <a:lstStyle/>
          <a:p>
            <a:pPr marL="259547" indent="-259547">
              <a:buSzPct val="75000"/>
              <a:buFont typeface="Helvetica Light" panose="020B0403020202020204" pitchFamily="34" charset="0"/>
              <a:buChar char="•"/>
              <a:tabLst>
                <a:tab pos="259547" algn="l"/>
                <a:tab pos="600958" algn="l"/>
                <a:tab pos="943299" algn="l"/>
                <a:tab pos="1285640" algn="l"/>
                <a:tab pos="1627981" algn="l"/>
                <a:tab pos="1970322" algn="l"/>
                <a:tab pos="2312664" algn="l"/>
                <a:tab pos="2655005" algn="l"/>
                <a:tab pos="2997346" algn="l"/>
                <a:tab pos="3340618" algn="l"/>
                <a:tab pos="3682028" algn="l"/>
                <a:tab pos="4024370" algn="l"/>
                <a:tab pos="4366711" algn="l"/>
                <a:tab pos="4709052" algn="l"/>
                <a:tab pos="5051393" algn="l"/>
                <a:tab pos="5393734" algn="l"/>
                <a:tab pos="5736076" algn="l"/>
                <a:tab pos="6078417" algn="l"/>
                <a:tab pos="6421689" algn="l"/>
              </a:tabLst>
            </a:pPr>
            <a:r>
              <a:rPr lang="en-US" altLang="en-US" sz="2400" dirty="0"/>
              <a:t>Architecture: compiles C code to LLVM byte code. Executes a symbolic interpreter.</a:t>
            </a:r>
          </a:p>
          <a:p>
            <a:pPr marL="259547" indent="-259547">
              <a:buSzPct val="75000"/>
              <a:buFont typeface="Helvetica Light" panose="020B0403020202020204" pitchFamily="34" charset="0"/>
              <a:buChar char="•"/>
              <a:tabLst>
                <a:tab pos="259547" algn="l"/>
                <a:tab pos="600958" algn="l"/>
                <a:tab pos="943299" algn="l"/>
                <a:tab pos="1285640" algn="l"/>
                <a:tab pos="1627981" algn="l"/>
                <a:tab pos="1970322" algn="l"/>
                <a:tab pos="2312664" algn="l"/>
                <a:tab pos="2655005" algn="l"/>
                <a:tab pos="2997346" algn="l"/>
                <a:tab pos="3340618" algn="l"/>
                <a:tab pos="3682028" algn="l"/>
                <a:tab pos="4024370" algn="l"/>
                <a:tab pos="4366711" algn="l"/>
                <a:tab pos="4709052" algn="l"/>
                <a:tab pos="5051393" algn="l"/>
                <a:tab pos="5393734" algn="l"/>
                <a:tab pos="5736076" algn="l"/>
                <a:tab pos="6078417" algn="l"/>
                <a:tab pos="6421689" algn="l"/>
              </a:tabLst>
            </a:pPr>
            <a:r>
              <a:rPr lang="en-US" altLang="en-US" sz="2400" dirty="0"/>
              <a:t>Map LLVM instructions to constraints. Constraint solver: STP.</a:t>
            </a:r>
          </a:p>
          <a:p>
            <a:pPr marL="259547" indent="-259547">
              <a:buSzPct val="75000"/>
              <a:buFont typeface="Helvetica Light" panose="020B0403020202020204" pitchFamily="34" charset="0"/>
              <a:buChar char="•"/>
              <a:tabLst>
                <a:tab pos="259547" algn="l"/>
                <a:tab pos="600958" algn="l"/>
                <a:tab pos="943299" algn="l"/>
                <a:tab pos="1285640" algn="l"/>
                <a:tab pos="1627981" algn="l"/>
                <a:tab pos="1970322" algn="l"/>
                <a:tab pos="2312664" algn="l"/>
                <a:tab pos="2655005" algn="l"/>
                <a:tab pos="2997346" algn="l"/>
                <a:tab pos="3340618" algn="l"/>
                <a:tab pos="3682028" algn="l"/>
                <a:tab pos="4024370" algn="l"/>
                <a:tab pos="4366711" algn="l"/>
                <a:tab pos="4709052" algn="l"/>
                <a:tab pos="5051393" algn="l"/>
                <a:tab pos="5393734" algn="l"/>
                <a:tab pos="5736076" algn="l"/>
                <a:tab pos="6078417" algn="l"/>
                <a:tab pos="6421689" algn="l"/>
              </a:tabLst>
            </a:pPr>
            <a:r>
              <a:rPr lang="en-US" altLang="en-US" sz="2400" dirty="0"/>
              <a:t>generates executable tests, independent of KLEE.</a:t>
            </a:r>
          </a:p>
          <a:p>
            <a:pPr marL="259547" indent="-259547">
              <a:buSzPct val="75000"/>
              <a:buFont typeface="Helvetica Light" panose="020B0403020202020204" pitchFamily="34" charset="0"/>
              <a:buChar char="•"/>
              <a:tabLst>
                <a:tab pos="259547" algn="l"/>
                <a:tab pos="600958" algn="l"/>
                <a:tab pos="943299" algn="l"/>
                <a:tab pos="1285640" algn="l"/>
                <a:tab pos="1627981" algn="l"/>
                <a:tab pos="1970322" algn="l"/>
                <a:tab pos="2312664" algn="l"/>
                <a:tab pos="2655005" algn="l"/>
                <a:tab pos="2997346" algn="l"/>
                <a:tab pos="3340618" algn="l"/>
                <a:tab pos="3682028" algn="l"/>
                <a:tab pos="4024370" algn="l"/>
                <a:tab pos="4366711" algn="l"/>
                <a:tab pos="4709052" algn="l"/>
                <a:tab pos="5051393" algn="l"/>
                <a:tab pos="5393734" algn="l"/>
                <a:tab pos="5736076" algn="l"/>
                <a:tab pos="6078417" algn="l"/>
                <a:tab pos="6421689" algn="l"/>
              </a:tabLst>
            </a:pPr>
            <a:r>
              <a:rPr lang="en-US" altLang="en-US" sz="2400" dirty="0"/>
              <a:t>Used to check all GNU </a:t>
            </a:r>
            <a:r>
              <a:rPr lang="en-US" altLang="en-US" sz="2400" dirty="0" err="1"/>
              <a:t>Coreutils</a:t>
            </a:r>
            <a:r>
              <a:rPr lang="en-US" altLang="en-US" sz="2400" dirty="0"/>
              <a:t> and covered 90% lines: more coverage than the 15 year on-going manual test suite…in 89 hours.</a:t>
            </a:r>
          </a:p>
        </p:txBody>
      </p:sp>
      <p:sp>
        <p:nvSpPr>
          <p:cNvPr id="2" name="Slide Number Placeholder 1">
            <a:extLst>
              <a:ext uri="{FF2B5EF4-FFF2-40B4-BE49-F238E27FC236}">
                <a16:creationId xmlns:a16="http://schemas.microsoft.com/office/drawing/2014/main" id="{596A11DC-B2C0-374F-B7FD-78106AA8E11C}"/>
              </a:ext>
            </a:extLst>
          </p:cNvPr>
          <p:cNvSpPr>
            <a:spLocks noGrp="1"/>
          </p:cNvSpPr>
          <p:nvPr>
            <p:ph type="sldNum" sz="quarter" idx="12"/>
          </p:nvPr>
        </p:nvSpPr>
        <p:spPr/>
        <p:txBody>
          <a:bodyPr/>
          <a:lstStyle/>
          <a:p>
            <a:fld id="{5E6A3C3A-A029-4573-BC04-5DA27903A743}" type="slidenum">
              <a:rPr lang="en-US" smtClean="0"/>
              <a:t>33</a:t>
            </a:fld>
            <a:endParaRPr lang="en-US"/>
          </a:p>
        </p:txBody>
      </p:sp>
    </p:spTree>
    <p:extLst>
      <p:ext uri="{BB962C8B-B14F-4D97-AF65-F5344CB8AC3E}">
        <p14:creationId xmlns:p14="http://schemas.microsoft.com/office/powerpoint/2010/main" val="16507488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7357B1F9-2742-DF40-9F93-96BA1A337CE8}"/>
              </a:ext>
            </a:extLst>
          </p:cNvPr>
          <p:cNvSpPr>
            <a:spLocks noGrp="1" noChangeArrowheads="1"/>
          </p:cNvSpPr>
          <p:nvPr>
            <p:ph type="title"/>
          </p:nvPr>
        </p:nvSpPr>
        <p:spPr>
          <a:ln/>
        </p:spPr>
        <p:txBody>
          <a:bodyPr/>
          <a:lstStyle/>
          <a:p>
            <a:pPr>
              <a:tabLst>
                <a:tab pos="0" algn="l"/>
                <a:tab pos="341411" algn="l"/>
                <a:tab pos="683752" algn="l"/>
                <a:tab pos="1026094" algn="l"/>
                <a:tab pos="1368435" algn="l"/>
                <a:tab pos="1710776" algn="l"/>
                <a:tab pos="2053117" algn="l"/>
                <a:tab pos="2395458" algn="l"/>
                <a:tab pos="2737800" algn="l"/>
                <a:tab pos="3081071" algn="l"/>
                <a:tab pos="3422482" algn="l"/>
                <a:tab pos="3764823" algn="l"/>
                <a:tab pos="4107164" algn="l"/>
                <a:tab pos="4449506" algn="l"/>
                <a:tab pos="4791847" algn="l"/>
                <a:tab pos="5134188" algn="l"/>
                <a:tab pos="5476529" algn="l"/>
                <a:tab pos="5818870" algn="l"/>
                <a:tab pos="6162142" algn="l"/>
                <a:tab pos="6363081" algn="l"/>
              </a:tabLst>
            </a:pPr>
            <a:r>
              <a:rPr lang="en-US" altLang="en-US"/>
              <a:t>KLEE - usage</a:t>
            </a:r>
          </a:p>
        </p:txBody>
      </p:sp>
      <p:sp>
        <p:nvSpPr>
          <p:cNvPr id="20482" name="Rectangle 2">
            <a:extLst>
              <a:ext uri="{FF2B5EF4-FFF2-40B4-BE49-F238E27FC236}">
                <a16:creationId xmlns:a16="http://schemas.microsoft.com/office/drawing/2014/main" id="{A5A10FCA-1ABB-394E-BAE9-E51A756FF1E7}"/>
              </a:ext>
            </a:extLst>
          </p:cNvPr>
          <p:cNvSpPr>
            <a:spLocks noGrp="1" noChangeArrowheads="1"/>
          </p:cNvSpPr>
          <p:nvPr>
            <p:ph idx="1"/>
          </p:nvPr>
        </p:nvSpPr>
        <p:spPr>
          <a:ln/>
        </p:spPr>
        <p:txBody>
          <a:bodyPr/>
          <a:lstStyle/>
          <a:p>
            <a:pPr marL="0" indent="0">
              <a:buNone/>
              <a:tabLst>
                <a:tab pos="0" algn="l"/>
                <a:tab pos="341411" algn="l"/>
                <a:tab pos="683752" algn="l"/>
                <a:tab pos="1026094" algn="l"/>
                <a:tab pos="1368435" algn="l"/>
                <a:tab pos="1710776" algn="l"/>
                <a:tab pos="2053117" algn="l"/>
                <a:tab pos="2395458" algn="l"/>
                <a:tab pos="2737800" algn="l"/>
                <a:tab pos="3081071" algn="l"/>
                <a:tab pos="3422482" algn="l"/>
                <a:tab pos="3764823" algn="l"/>
                <a:tab pos="4107164" algn="l"/>
                <a:tab pos="4449506" algn="l"/>
                <a:tab pos="4791847" algn="l"/>
                <a:tab pos="5134188" algn="l"/>
                <a:tab pos="5476529" algn="l"/>
                <a:tab pos="5818870" algn="l"/>
                <a:tab pos="6162142" algn="l"/>
                <a:tab pos="6363081" algn="l"/>
              </a:tabLst>
            </a:pPr>
            <a:r>
              <a:rPr lang="en-US" altLang="en-US"/>
              <a:t>Compile C programs to LLVM byte code and run KLEE interpreter with wanted parameters:</a:t>
            </a:r>
            <a:br>
              <a:rPr lang="en-US" altLang="en-US"/>
            </a:br>
            <a:br>
              <a:rPr lang="en-US" altLang="en-US"/>
            </a:br>
            <a:r>
              <a:rPr lang="en-US" altLang="en-US" sz="1875">
                <a:latin typeface="Courier New" panose="02070309020205020404" pitchFamily="49" charset="0"/>
                <a:cs typeface="Courier New" panose="02070309020205020404" pitchFamily="49" charset="0"/>
              </a:rPr>
              <a:t>$ llvm-gcc --emit-llvm -c tr.c -o tr.bc</a:t>
            </a:r>
            <a:br>
              <a:rPr lang="en-US" altLang="en-US" sz="1875">
                <a:latin typeface="Courier New" panose="02070309020205020404" pitchFamily="49" charset="0"/>
                <a:cs typeface="Courier New" panose="02070309020205020404" pitchFamily="49" charset="0"/>
              </a:rPr>
            </a:br>
            <a:br>
              <a:rPr lang="en-US" altLang="en-US" sz="1875">
                <a:latin typeface="Courier New" panose="02070309020205020404" pitchFamily="49" charset="0"/>
                <a:cs typeface="Courier New" panose="02070309020205020404" pitchFamily="49" charset="0"/>
              </a:rPr>
            </a:br>
            <a:r>
              <a:rPr lang="en-US" altLang="en-US" sz="1875">
                <a:latin typeface="Courier New" panose="02070309020205020404" pitchFamily="49" charset="0"/>
                <a:cs typeface="Courier New" panose="02070309020205020404" pitchFamily="49" charset="0"/>
              </a:rPr>
              <a:t>$ klee --max-time 2 --sym-args 1 10 10</a:t>
            </a:r>
            <a:br>
              <a:rPr lang="en-US" altLang="en-US" sz="1875">
                <a:latin typeface="Courier New" panose="02070309020205020404" pitchFamily="49" charset="0"/>
                <a:cs typeface="Courier New" panose="02070309020205020404" pitchFamily="49" charset="0"/>
              </a:rPr>
            </a:br>
            <a:r>
              <a:rPr lang="en-US" altLang="en-US" sz="1875">
                <a:latin typeface="Courier New" panose="02070309020205020404" pitchFamily="49" charset="0"/>
                <a:cs typeface="Courier New" panose="02070309020205020404" pitchFamily="49" charset="0"/>
              </a:rPr>
              <a:t>   --sym-files 2 2000 --max-fail 1 tr.bc</a:t>
            </a:r>
            <a:br>
              <a:rPr lang="en-US" altLang="en-US" sz="1875">
                <a:latin typeface="Courier New" panose="02070309020205020404" pitchFamily="49" charset="0"/>
                <a:cs typeface="Courier New" panose="02070309020205020404" pitchFamily="49" charset="0"/>
              </a:rPr>
            </a:br>
            <a:endParaRPr lang="en-US" altLang="en-US" sz="1875">
              <a:latin typeface="Courier New" panose="02070309020205020404" pitchFamily="49" charset="0"/>
              <a:cs typeface="Courier New" panose="02070309020205020404" pitchFamily="49" charset="0"/>
            </a:endParaRPr>
          </a:p>
        </p:txBody>
      </p:sp>
      <p:sp>
        <p:nvSpPr>
          <p:cNvPr id="2" name="Slide Number Placeholder 1">
            <a:extLst>
              <a:ext uri="{FF2B5EF4-FFF2-40B4-BE49-F238E27FC236}">
                <a16:creationId xmlns:a16="http://schemas.microsoft.com/office/drawing/2014/main" id="{17835B24-8F80-AF47-AF13-3C0286C33FD1}"/>
              </a:ext>
            </a:extLst>
          </p:cNvPr>
          <p:cNvSpPr>
            <a:spLocks noGrp="1"/>
          </p:cNvSpPr>
          <p:nvPr>
            <p:ph type="sldNum" sz="quarter" idx="12"/>
          </p:nvPr>
        </p:nvSpPr>
        <p:spPr/>
        <p:txBody>
          <a:bodyPr/>
          <a:lstStyle/>
          <a:p>
            <a:fld id="{5E6A3C3A-A029-4573-BC04-5DA27903A743}" type="slidenum">
              <a:rPr lang="en-US" smtClean="0"/>
              <a:t>34</a:t>
            </a:fld>
            <a:endParaRPr lang="en-US"/>
          </a:p>
        </p:txBody>
      </p:sp>
    </p:spTree>
    <p:extLst>
      <p:ext uri="{BB962C8B-B14F-4D97-AF65-F5344CB8AC3E}">
        <p14:creationId xmlns:p14="http://schemas.microsoft.com/office/powerpoint/2010/main" val="17303838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5F8614FC-5115-8646-96C1-3DFCF3E91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661" y="1160119"/>
            <a:ext cx="3781780" cy="4536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6" name="Rectangle 2">
            <a:extLst>
              <a:ext uri="{FF2B5EF4-FFF2-40B4-BE49-F238E27FC236}">
                <a16:creationId xmlns:a16="http://schemas.microsoft.com/office/drawing/2014/main" id="{257B9210-8CB5-6046-A135-F28D3B633BE8}"/>
              </a:ext>
            </a:extLst>
          </p:cNvPr>
          <p:cNvSpPr>
            <a:spLocks noGrp="1" noChangeArrowheads="1"/>
          </p:cNvSpPr>
          <p:nvPr>
            <p:ph type="title"/>
          </p:nvPr>
        </p:nvSpPr>
        <p:spPr>
          <a:ln/>
        </p:spPr>
        <p:txBody>
          <a:bodyPr>
            <a:normAutofit fontScale="90000"/>
          </a:bodyPr>
          <a:lstStyle/>
          <a:p>
            <a:pPr>
              <a:tabLst>
                <a:tab pos="0" algn="l"/>
                <a:tab pos="341411" algn="l"/>
                <a:tab pos="683752" algn="l"/>
                <a:tab pos="1026094" algn="l"/>
                <a:tab pos="1368435" algn="l"/>
                <a:tab pos="1710776" algn="l"/>
                <a:tab pos="2053117" algn="l"/>
                <a:tab pos="2395458" algn="l"/>
                <a:tab pos="2737800" algn="l"/>
                <a:tab pos="3081071" algn="l"/>
                <a:tab pos="3422482" algn="l"/>
                <a:tab pos="3764823" algn="l"/>
                <a:tab pos="4107164" algn="l"/>
                <a:tab pos="4449506" algn="l"/>
                <a:tab pos="4791847" algn="l"/>
                <a:tab pos="5134188" algn="l"/>
                <a:tab pos="5476529" algn="l"/>
                <a:tab pos="5818870" algn="l"/>
                <a:tab pos="6162142" algn="l"/>
                <a:tab pos="6363081" algn="l"/>
              </a:tabLst>
            </a:pPr>
            <a:r>
              <a:rPr lang="en-US" altLang="en-US" sz="3926"/>
              <a:t>KLEE - symbolic execution:</a:t>
            </a:r>
            <a:br>
              <a:rPr lang="en-US" altLang="en-US" sz="3926"/>
            </a:br>
            <a:r>
              <a:rPr lang="en-US" altLang="en-US" sz="3926"/>
              <a:t>tr (Minix)</a:t>
            </a:r>
          </a:p>
        </p:txBody>
      </p:sp>
      <p:sp>
        <p:nvSpPr>
          <p:cNvPr id="21507" name="Line 3">
            <a:extLst>
              <a:ext uri="{FF2B5EF4-FFF2-40B4-BE49-F238E27FC236}">
                <a16:creationId xmlns:a16="http://schemas.microsoft.com/office/drawing/2014/main" id="{486EC76E-19BB-764F-A4FD-05C1FA850061}"/>
              </a:ext>
            </a:extLst>
          </p:cNvPr>
          <p:cNvSpPr>
            <a:spLocks noChangeShapeType="1"/>
          </p:cNvSpPr>
          <p:nvPr/>
        </p:nvSpPr>
        <p:spPr bwMode="auto">
          <a:xfrm flipV="1">
            <a:off x="4511064" y="1082901"/>
            <a:ext cx="931" cy="4503714"/>
          </a:xfrm>
          <a:prstGeom prst="line">
            <a:avLst/>
          </a:prstGeom>
          <a:noFill/>
          <a:ln w="25560">
            <a:solidFill>
              <a:srgbClr val="DCDE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5"/>
          </a:p>
        </p:txBody>
      </p:sp>
      <p:grpSp>
        <p:nvGrpSpPr>
          <p:cNvPr id="21508" name="Group 4">
            <a:extLst>
              <a:ext uri="{FF2B5EF4-FFF2-40B4-BE49-F238E27FC236}">
                <a16:creationId xmlns:a16="http://schemas.microsoft.com/office/drawing/2014/main" id="{D1F4E2F4-C7DC-A341-BA41-CF147D7A2506}"/>
              </a:ext>
            </a:extLst>
          </p:cNvPr>
          <p:cNvGrpSpPr>
            <a:grpSpLocks/>
          </p:cNvGrpSpPr>
          <p:nvPr/>
        </p:nvGrpSpPr>
        <p:grpSpPr bwMode="auto">
          <a:xfrm>
            <a:off x="4565023" y="1028942"/>
            <a:ext cx="2274650" cy="889393"/>
            <a:chOff x="4088" y="1106"/>
            <a:chExt cx="2445" cy="956"/>
          </a:xfrm>
        </p:grpSpPr>
        <p:sp>
          <p:nvSpPr>
            <p:cNvPr id="21509" name="Line 5">
              <a:extLst>
                <a:ext uri="{FF2B5EF4-FFF2-40B4-BE49-F238E27FC236}">
                  <a16:creationId xmlns:a16="http://schemas.microsoft.com/office/drawing/2014/main" id="{B35D223D-A47B-2142-93F0-72D5289E68CC}"/>
                </a:ext>
              </a:extLst>
            </p:cNvPr>
            <p:cNvSpPr>
              <a:spLocks noChangeShapeType="1"/>
            </p:cNvSpPr>
            <p:nvPr/>
          </p:nvSpPr>
          <p:spPr bwMode="auto">
            <a:xfrm>
              <a:off x="5272" y="1479"/>
              <a:ext cx="351" cy="583"/>
            </a:xfrm>
            <a:prstGeom prst="line">
              <a:avLst/>
            </a:prstGeom>
            <a:noFill/>
            <a:ln w="25560">
              <a:solidFill>
                <a:srgbClr val="85888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5"/>
            </a:p>
          </p:txBody>
        </p:sp>
        <p:sp>
          <p:nvSpPr>
            <p:cNvPr id="21510" name="AutoShape 6">
              <a:extLst>
                <a:ext uri="{FF2B5EF4-FFF2-40B4-BE49-F238E27FC236}">
                  <a16:creationId xmlns:a16="http://schemas.microsoft.com/office/drawing/2014/main" id="{1DE4DDAF-04B0-9340-8424-AEA23335257A}"/>
                </a:ext>
              </a:extLst>
            </p:cNvPr>
            <p:cNvSpPr>
              <a:spLocks noChangeArrowheads="1"/>
            </p:cNvSpPr>
            <p:nvPr/>
          </p:nvSpPr>
          <p:spPr bwMode="auto">
            <a:xfrm>
              <a:off x="4088" y="1106"/>
              <a:ext cx="2445" cy="3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9747" tIns="29747" rIns="29747" bIns="29747" anchor="ctr"/>
            <a:lstStyle>
              <a:lvl1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1pPr>
              <a:lvl2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2pPr>
              <a:lvl3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3pPr>
              <a:lvl4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4pPr>
              <a:lvl5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5pPr>
              <a:lvl6pPr marL="25146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6pPr>
              <a:lvl7pPr marL="29718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7pPr>
              <a:lvl8pPr marL="34290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8pPr>
              <a:lvl9pPr marL="38862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9pPr>
            </a:lstStyle>
            <a:p>
              <a:pPr>
                <a:buClrTx/>
                <a:buFontTx/>
                <a:buNone/>
              </a:pPr>
              <a:r>
                <a:rPr lang="en-US" altLang="en-US" sz="1758"/>
                <a:t>3 symbolic arguments</a:t>
              </a:r>
            </a:p>
          </p:txBody>
        </p:sp>
      </p:grpSp>
      <p:pic>
        <p:nvPicPr>
          <p:cNvPr id="21511" name="Picture 7">
            <a:extLst>
              <a:ext uri="{FF2B5EF4-FFF2-40B4-BE49-F238E27FC236}">
                <a16:creationId xmlns:a16="http://schemas.microsoft.com/office/drawing/2014/main" id="{F39359C6-3E80-3445-892D-439FC2ED78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8056" y="1918335"/>
            <a:ext cx="3533383" cy="14578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1512" name="Group 8">
            <a:extLst>
              <a:ext uri="{FF2B5EF4-FFF2-40B4-BE49-F238E27FC236}">
                <a16:creationId xmlns:a16="http://schemas.microsoft.com/office/drawing/2014/main" id="{FF653BA0-CD82-EA44-A105-7971DBE10817}"/>
              </a:ext>
            </a:extLst>
          </p:cNvPr>
          <p:cNvGrpSpPr>
            <a:grpSpLocks/>
          </p:cNvGrpSpPr>
          <p:nvPr/>
        </p:nvGrpSpPr>
        <p:grpSpPr bwMode="auto">
          <a:xfrm>
            <a:off x="6177280" y="2482113"/>
            <a:ext cx="2096027" cy="809385"/>
            <a:chOff x="5821" y="2668"/>
            <a:chExt cx="2253" cy="870"/>
          </a:xfrm>
        </p:grpSpPr>
        <p:sp>
          <p:nvSpPr>
            <p:cNvPr id="21513" name="Line 9">
              <a:extLst>
                <a:ext uri="{FF2B5EF4-FFF2-40B4-BE49-F238E27FC236}">
                  <a16:creationId xmlns:a16="http://schemas.microsoft.com/office/drawing/2014/main" id="{E1C130F2-6DE5-3C4A-8E36-5D53CDB9F9BA}"/>
                </a:ext>
              </a:extLst>
            </p:cNvPr>
            <p:cNvSpPr>
              <a:spLocks noChangeShapeType="1"/>
            </p:cNvSpPr>
            <p:nvPr/>
          </p:nvSpPr>
          <p:spPr bwMode="auto">
            <a:xfrm flipH="1" flipV="1">
              <a:off x="5820" y="2666"/>
              <a:ext cx="1174" cy="535"/>
            </a:xfrm>
            <a:prstGeom prst="line">
              <a:avLst/>
            </a:prstGeom>
            <a:noFill/>
            <a:ln w="25560">
              <a:solidFill>
                <a:srgbClr val="85888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5"/>
            </a:p>
          </p:txBody>
        </p:sp>
        <p:sp>
          <p:nvSpPr>
            <p:cNvPr id="21514" name="AutoShape 10">
              <a:extLst>
                <a:ext uri="{FF2B5EF4-FFF2-40B4-BE49-F238E27FC236}">
                  <a16:creationId xmlns:a16="http://schemas.microsoft.com/office/drawing/2014/main" id="{E1189316-E3D7-AC41-81A1-AD25CADB1F3C}"/>
                </a:ext>
              </a:extLst>
            </p:cNvPr>
            <p:cNvSpPr>
              <a:spLocks noChangeArrowheads="1"/>
            </p:cNvSpPr>
            <p:nvPr/>
          </p:nvSpPr>
          <p:spPr bwMode="auto">
            <a:xfrm>
              <a:off x="6429" y="3187"/>
              <a:ext cx="1645" cy="3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9747" tIns="29747" rIns="29747" bIns="29747" anchor="ctr"/>
            <a:lstStyle>
              <a:lvl1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1pPr>
              <a:lvl2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2pPr>
              <a:lvl3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3pPr>
              <a:lvl4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4pPr>
              <a:lvl5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5pPr>
              <a:lvl6pPr marL="25146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6pPr>
              <a:lvl7pPr marL="29718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7pPr>
              <a:lvl8pPr marL="34290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8pPr>
              <a:lvl9pPr marL="38862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9pPr>
            </a:lstStyle>
            <a:p>
              <a:pPr>
                <a:buClrTx/>
                <a:buFontTx/>
                <a:buNone/>
              </a:pPr>
              <a:r>
                <a:rPr lang="en-US" altLang="en-US" sz="1758"/>
                <a:t>Fork execution</a:t>
              </a:r>
            </a:p>
          </p:txBody>
        </p:sp>
      </p:grpSp>
      <p:grpSp>
        <p:nvGrpSpPr>
          <p:cNvPr id="21515" name="Group 11">
            <a:extLst>
              <a:ext uri="{FF2B5EF4-FFF2-40B4-BE49-F238E27FC236}">
                <a16:creationId xmlns:a16="http://schemas.microsoft.com/office/drawing/2014/main" id="{18598607-B004-BF4E-B466-8AAB310D53D7}"/>
              </a:ext>
            </a:extLst>
          </p:cNvPr>
          <p:cNvGrpSpPr>
            <a:grpSpLocks/>
          </p:cNvGrpSpPr>
          <p:nvPr/>
        </p:nvGrpSpPr>
        <p:grpSpPr bwMode="auto">
          <a:xfrm>
            <a:off x="2972303" y="3455235"/>
            <a:ext cx="4359513" cy="897766"/>
            <a:chOff x="2376" y="3714"/>
            <a:chExt cx="4686" cy="965"/>
          </a:xfrm>
        </p:grpSpPr>
        <p:sp>
          <p:nvSpPr>
            <p:cNvPr id="21516" name="Line 12">
              <a:extLst>
                <a:ext uri="{FF2B5EF4-FFF2-40B4-BE49-F238E27FC236}">
                  <a16:creationId xmlns:a16="http://schemas.microsoft.com/office/drawing/2014/main" id="{2F4A500E-3AAF-3540-8E38-CEDE868252AC}"/>
                </a:ext>
              </a:extLst>
            </p:cNvPr>
            <p:cNvSpPr>
              <a:spLocks noChangeShapeType="1"/>
            </p:cNvSpPr>
            <p:nvPr/>
          </p:nvSpPr>
          <p:spPr bwMode="auto">
            <a:xfrm flipH="1" flipV="1">
              <a:off x="2375" y="3713"/>
              <a:ext cx="1719" cy="769"/>
            </a:xfrm>
            <a:prstGeom prst="line">
              <a:avLst/>
            </a:prstGeom>
            <a:noFill/>
            <a:ln w="25560">
              <a:solidFill>
                <a:srgbClr val="85888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5"/>
            </a:p>
          </p:txBody>
        </p:sp>
        <p:sp>
          <p:nvSpPr>
            <p:cNvPr id="21517" name="AutoShape 13">
              <a:extLst>
                <a:ext uri="{FF2B5EF4-FFF2-40B4-BE49-F238E27FC236}">
                  <a16:creationId xmlns:a16="http://schemas.microsoft.com/office/drawing/2014/main" id="{8887AE64-068F-4548-A2E3-0CC6640CAF66}"/>
                </a:ext>
              </a:extLst>
            </p:cNvPr>
            <p:cNvSpPr>
              <a:spLocks noChangeArrowheads="1"/>
            </p:cNvSpPr>
            <p:nvPr/>
          </p:nvSpPr>
          <p:spPr bwMode="auto">
            <a:xfrm>
              <a:off x="4114" y="4328"/>
              <a:ext cx="2948" cy="3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9747" tIns="29747" rIns="29747" bIns="29747" anchor="ctr"/>
            <a:lstStyle>
              <a:lvl1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1pPr>
              <a:lvl2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2pPr>
              <a:lvl3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3pPr>
              <a:lvl4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4pPr>
              <a:lvl5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5pPr>
              <a:lvl6pPr marL="25146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6pPr>
              <a:lvl7pPr marL="29718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7pPr>
              <a:lvl8pPr marL="34290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8pPr>
              <a:lvl9pPr marL="38862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9pPr>
            </a:lstStyle>
            <a:p>
              <a:pPr>
                <a:buClrTx/>
                <a:buFontTx/>
                <a:buNone/>
              </a:pPr>
              <a:r>
                <a:rPr lang="en-US" altLang="en-US" sz="1758"/>
                <a:t>Fork, constraint arg[0]==‘[‘</a:t>
              </a:r>
            </a:p>
          </p:txBody>
        </p:sp>
      </p:grpSp>
      <p:grpSp>
        <p:nvGrpSpPr>
          <p:cNvPr id="21518" name="Group 14">
            <a:extLst>
              <a:ext uri="{FF2B5EF4-FFF2-40B4-BE49-F238E27FC236}">
                <a16:creationId xmlns:a16="http://schemas.microsoft.com/office/drawing/2014/main" id="{F80BD139-CC06-C444-A938-DED132B0F791}"/>
              </a:ext>
            </a:extLst>
          </p:cNvPr>
          <p:cNvGrpSpPr>
            <a:grpSpLocks/>
          </p:cNvGrpSpPr>
          <p:nvPr/>
        </p:nvGrpSpPr>
        <p:grpSpPr bwMode="auto">
          <a:xfrm>
            <a:off x="2734139" y="3854346"/>
            <a:ext cx="5203320" cy="1290364"/>
            <a:chOff x="2120" y="4143"/>
            <a:chExt cx="5593" cy="1387"/>
          </a:xfrm>
        </p:grpSpPr>
        <p:sp>
          <p:nvSpPr>
            <p:cNvPr id="21519" name="Line 15">
              <a:extLst>
                <a:ext uri="{FF2B5EF4-FFF2-40B4-BE49-F238E27FC236}">
                  <a16:creationId xmlns:a16="http://schemas.microsoft.com/office/drawing/2014/main" id="{B285347C-9CE6-1445-865A-EE26FB79B0F2}"/>
                </a:ext>
              </a:extLst>
            </p:cNvPr>
            <p:cNvSpPr>
              <a:spLocks noChangeShapeType="1"/>
            </p:cNvSpPr>
            <p:nvPr/>
          </p:nvSpPr>
          <p:spPr bwMode="auto">
            <a:xfrm flipH="1" flipV="1">
              <a:off x="2119" y="4141"/>
              <a:ext cx="1719" cy="770"/>
            </a:xfrm>
            <a:prstGeom prst="line">
              <a:avLst/>
            </a:prstGeom>
            <a:noFill/>
            <a:ln w="25560">
              <a:solidFill>
                <a:srgbClr val="85888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5"/>
            </a:p>
          </p:txBody>
        </p:sp>
        <p:sp>
          <p:nvSpPr>
            <p:cNvPr id="21520" name="AutoShape 16">
              <a:extLst>
                <a:ext uri="{FF2B5EF4-FFF2-40B4-BE49-F238E27FC236}">
                  <a16:creationId xmlns:a16="http://schemas.microsoft.com/office/drawing/2014/main" id="{CC08475E-7051-2947-85AD-5837AFE0B5E2}"/>
                </a:ext>
              </a:extLst>
            </p:cNvPr>
            <p:cNvSpPr>
              <a:spLocks noChangeArrowheads="1"/>
            </p:cNvSpPr>
            <p:nvPr/>
          </p:nvSpPr>
          <p:spPr bwMode="auto">
            <a:xfrm>
              <a:off x="2908" y="4891"/>
              <a:ext cx="4805" cy="6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9747" tIns="29747" rIns="29747" bIns="29747" anchor="ctr"/>
            <a:lstStyle>
              <a:lvl1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1pPr>
              <a:lvl2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2pPr>
              <a:lvl3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3pPr>
              <a:lvl4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4pPr>
              <a:lvl5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5pPr>
              <a:lvl6pPr marL="25146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6pPr>
              <a:lvl7pPr marL="29718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7pPr>
              <a:lvl8pPr marL="34290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8pPr>
              <a:lvl9pPr marL="38862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9pPr>
            </a:lstStyle>
            <a:p>
              <a:pPr>
                <a:buClrTx/>
                <a:buFontTx/>
                <a:buNone/>
              </a:pPr>
              <a:r>
                <a:rPr lang="en-US" altLang="en-US" sz="1758"/>
                <a:t>Detect bug (implicit array bounds checking)</a:t>
              </a:r>
              <a:br>
                <a:rPr lang="en-US" altLang="en-US" sz="1758"/>
              </a:br>
              <a:r>
                <a:rPr lang="en-US" altLang="en-US" sz="1758"/>
                <a:t>and generate test: input={“[“, “”, “”}</a:t>
              </a:r>
            </a:p>
          </p:txBody>
        </p:sp>
      </p:grpSp>
      <p:sp>
        <p:nvSpPr>
          <p:cNvPr id="21521" name="AutoShape 17">
            <a:extLst>
              <a:ext uri="{FF2B5EF4-FFF2-40B4-BE49-F238E27FC236}">
                <a16:creationId xmlns:a16="http://schemas.microsoft.com/office/drawing/2014/main" id="{86094163-99DF-1746-9F64-3652DEF76F79}"/>
              </a:ext>
            </a:extLst>
          </p:cNvPr>
          <p:cNvSpPr>
            <a:spLocks noChangeArrowheads="1"/>
          </p:cNvSpPr>
          <p:nvPr/>
        </p:nvSpPr>
        <p:spPr bwMode="auto">
          <a:xfrm>
            <a:off x="4640380" y="5188435"/>
            <a:ext cx="3431977" cy="3795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9747" tIns="29747" rIns="29747" bIns="29747" anchor="ctr"/>
          <a:lstStyle>
            <a:lvl1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1pPr>
            <a:lvl2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2pPr>
            <a:lvl3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3pPr>
            <a:lvl4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4pPr>
            <a:lvl5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5pPr>
            <a:lvl6pPr marL="25146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6pPr>
            <a:lvl7pPr marL="29718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7pPr>
            <a:lvl8pPr marL="34290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8pPr>
            <a:lvl9pPr marL="38862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9pPr>
          </a:lstStyle>
          <a:p>
            <a:pPr>
              <a:buClrTx/>
              <a:buFontTx/>
              <a:buNone/>
            </a:pPr>
            <a:r>
              <a:rPr lang="en-US" altLang="en-US" sz="2110" b="1">
                <a:solidFill>
                  <a:srgbClr val="C82506"/>
                </a:solidFill>
              </a:rPr>
              <a:t>all 37 paths in 2 minutes</a:t>
            </a:r>
          </a:p>
        </p:txBody>
      </p:sp>
      <p:sp>
        <p:nvSpPr>
          <p:cNvPr id="3" name="Slide Number Placeholder 2">
            <a:extLst>
              <a:ext uri="{FF2B5EF4-FFF2-40B4-BE49-F238E27FC236}">
                <a16:creationId xmlns:a16="http://schemas.microsoft.com/office/drawing/2014/main" id="{05D8E965-5BB5-2946-9524-B8777AE0731B}"/>
              </a:ext>
            </a:extLst>
          </p:cNvPr>
          <p:cNvSpPr>
            <a:spLocks noGrp="1"/>
          </p:cNvSpPr>
          <p:nvPr>
            <p:ph type="sldNum" sz="quarter" idx="12"/>
          </p:nvPr>
        </p:nvSpPr>
        <p:spPr/>
        <p:txBody>
          <a:bodyPr/>
          <a:lstStyle/>
          <a:p>
            <a:fld id="{5E6A3C3A-A029-4573-BC04-5DA27903A743}" type="slidenum">
              <a:rPr lang="en-US" smtClean="0"/>
              <a:t>35</a:t>
            </a:fld>
            <a:endParaRPr lang="en-US"/>
          </a:p>
        </p:txBody>
      </p:sp>
    </p:spTree>
    <p:extLst>
      <p:ext uri="{BB962C8B-B14F-4D97-AF65-F5344CB8AC3E}">
        <p14:creationId xmlns:p14="http://schemas.microsoft.com/office/powerpoint/2010/main" val="142632209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150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15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215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215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215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8DCC7-DCD1-3D44-898F-A44461FAF3F0}"/>
              </a:ext>
            </a:extLst>
          </p:cNvPr>
          <p:cNvSpPr>
            <a:spLocks noGrp="1"/>
          </p:cNvSpPr>
          <p:nvPr>
            <p:ph type="title"/>
          </p:nvPr>
        </p:nvSpPr>
        <p:spPr/>
        <p:txBody>
          <a:bodyPr/>
          <a:lstStyle/>
          <a:p>
            <a:r>
              <a:rPr lang="en-US" dirty="0"/>
              <a:t>Klee: scalability challenges</a:t>
            </a:r>
          </a:p>
        </p:txBody>
      </p:sp>
      <p:sp>
        <p:nvSpPr>
          <p:cNvPr id="3" name="Content Placeholder 2">
            <a:extLst>
              <a:ext uri="{FF2B5EF4-FFF2-40B4-BE49-F238E27FC236}">
                <a16:creationId xmlns:a16="http://schemas.microsoft.com/office/drawing/2014/main" id="{7C29044F-0F4C-A24E-A5BC-8EDD77FB1C45}"/>
              </a:ext>
            </a:extLst>
          </p:cNvPr>
          <p:cNvSpPr>
            <a:spLocks noGrp="1"/>
          </p:cNvSpPr>
          <p:nvPr>
            <p:ph idx="1"/>
          </p:nvPr>
        </p:nvSpPr>
        <p:spPr>
          <a:xfrm>
            <a:off x="107208" y="959224"/>
            <a:ext cx="6604310" cy="4188245"/>
          </a:xfrm>
        </p:spPr>
        <p:txBody>
          <a:bodyPr/>
          <a:lstStyle/>
          <a:p>
            <a:r>
              <a:rPr lang="en-US" dirty="0"/>
              <a:t>Exponential number of paths</a:t>
            </a:r>
          </a:p>
          <a:p>
            <a:endParaRPr lang="en-US" dirty="0"/>
          </a:p>
          <a:p>
            <a:r>
              <a:rPr lang="en-US" dirty="0"/>
              <a:t>Expensive constraint solving</a:t>
            </a:r>
          </a:p>
          <a:p>
            <a:endParaRPr lang="en-US" dirty="0"/>
          </a:p>
          <a:p>
            <a:r>
              <a:rPr lang="en-US" dirty="0"/>
              <a:t>Interaction with environment</a:t>
            </a:r>
          </a:p>
          <a:p>
            <a:endParaRPr lang="en-US" dirty="0"/>
          </a:p>
          <a:p>
            <a:endParaRPr lang="en-US" dirty="0"/>
          </a:p>
        </p:txBody>
      </p:sp>
    </p:spTree>
    <p:extLst>
      <p:ext uri="{BB962C8B-B14F-4D97-AF65-F5344CB8AC3E}">
        <p14:creationId xmlns:p14="http://schemas.microsoft.com/office/powerpoint/2010/main" val="4164398485"/>
      </p:ext>
    </p:extLst>
  </p:cSld>
  <p:clrMapOvr>
    <a:masterClrMapping/>
  </p:clrMapOvr>
  <p:transition advTm="22652"/>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2"/>
          <p:cNvSpPr txBox="1">
            <a:spLocks noChangeArrowheads="1"/>
          </p:cNvSpPr>
          <p:nvPr/>
        </p:nvSpPr>
        <p:spPr bwMode="auto">
          <a:xfrm>
            <a:off x="1460500" y="1651000"/>
            <a:ext cx="6413500" cy="3492500"/>
          </a:xfrm>
          <a:prstGeom prst="rect">
            <a:avLst/>
          </a:prstGeom>
          <a:noFill/>
          <a:ln w="9525">
            <a:noFill/>
            <a:round/>
            <a:headEnd/>
            <a:tailEnd/>
          </a:ln>
        </p:spPr>
        <p:txBody>
          <a:bodyPr>
            <a:prstTxWarp prst="textNoShape">
              <a:avLst/>
            </a:prstTxWarp>
          </a:bodyPr>
          <a:lstStyle/>
          <a:p>
            <a:pPr marL="284416" indent="-284416">
              <a:spcBef>
                <a:spcPts val="667"/>
              </a:spcBef>
              <a:tabLst>
                <a:tab pos="759324" algn="l"/>
                <a:tab pos="1521293" algn="l"/>
                <a:tab pos="2283263" algn="l"/>
                <a:tab pos="3045232" algn="l"/>
                <a:tab pos="3807202" algn="l"/>
                <a:tab pos="4569171" algn="l"/>
                <a:tab pos="5331141" algn="l"/>
                <a:tab pos="6093110" algn="l"/>
                <a:tab pos="6855080" algn="l"/>
                <a:tab pos="7617049" algn="l"/>
                <a:tab pos="8379019" algn="l"/>
              </a:tabLst>
            </a:pPr>
            <a:endParaRPr lang="en-GB" sz="2667" dirty="0">
              <a:solidFill>
                <a:srgbClr val="000000"/>
              </a:solidFill>
            </a:endParaRPr>
          </a:p>
        </p:txBody>
      </p:sp>
      <p:sp>
        <p:nvSpPr>
          <p:cNvPr id="2" name="Title 1">
            <a:extLst>
              <a:ext uri="{FF2B5EF4-FFF2-40B4-BE49-F238E27FC236}">
                <a16:creationId xmlns:a16="http://schemas.microsoft.com/office/drawing/2014/main" id="{C0AB3528-7C03-184C-AE39-DF1B4CD02D20}"/>
              </a:ext>
            </a:extLst>
          </p:cNvPr>
          <p:cNvSpPr>
            <a:spLocks noGrp="1"/>
          </p:cNvSpPr>
          <p:nvPr>
            <p:ph type="title"/>
          </p:nvPr>
        </p:nvSpPr>
        <p:spPr/>
        <p:txBody>
          <a:bodyPr/>
          <a:lstStyle/>
          <a:p>
            <a:r>
              <a:rPr lang="en-US" dirty="0"/>
              <a:t>Challenge: exponential search space</a:t>
            </a:r>
          </a:p>
        </p:txBody>
      </p:sp>
      <p:sp>
        <p:nvSpPr>
          <p:cNvPr id="3" name="Content Placeholder 2">
            <a:extLst>
              <a:ext uri="{FF2B5EF4-FFF2-40B4-BE49-F238E27FC236}">
                <a16:creationId xmlns:a16="http://schemas.microsoft.com/office/drawing/2014/main" id="{2A07C4E2-9B55-F140-BABC-CF51C9DFFC08}"/>
              </a:ext>
            </a:extLst>
          </p:cNvPr>
          <p:cNvSpPr>
            <a:spLocks noGrp="1"/>
          </p:cNvSpPr>
          <p:nvPr>
            <p:ph idx="1"/>
          </p:nvPr>
        </p:nvSpPr>
        <p:spPr>
          <a:xfrm>
            <a:off x="107208" y="959224"/>
            <a:ext cx="8291068" cy="4188245"/>
          </a:xfrm>
        </p:spPr>
        <p:txBody>
          <a:bodyPr>
            <a:normAutofit/>
          </a:bodyPr>
          <a:lstStyle/>
          <a:p>
            <a:pPr marL="284416" indent="-284416">
              <a:spcBef>
                <a:spcPts val="667"/>
              </a:spcBef>
              <a:tabLst>
                <a:tab pos="759324" algn="l"/>
                <a:tab pos="1521293" algn="l"/>
                <a:tab pos="2283263" algn="l"/>
                <a:tab pos="3045232" algn="l"/>
                <a:tab pos="3807202" algn="l"/>
                <a:tab pos="4569171" algn="l"/>
                <a:tab pos="5331141" algn="l"/>
                <a:tab pos="6093110" algn="l"/>
                <a:tab pos="6855080" algn="l"/>
                <a:tab pos="7617049" algn="l"/>
                <a:tab pos="8379019" algn="l"/>
              </a:tabLst>
            </a:pPr>
            <a:r>
              <a:rPr lang="en-GB" sz="2667" dirty="0">
                <a:solidFill>
                  <a:srgbClr val="000000"/>
                </a:solidFill>
              </a:rPr>
              <a:t>Na</a:t>
            </a:r>
            <a:r>
              <a:rPr lang="en-GB" sz="2667" dirty="0">
                <a:solidFill>
                  <a:srgbClr val="000000"/>
                </a:solidFill>
                <a:ea typeface="Times New Roman" pitchFamily="-65" charset="0"/>
                <a:cs typeface="Times New Roman" pitchFamily="-65" charset="0"/>
              </a:rPr>
              <a:t>ï</a:t>
            </a:r>
            <a:r>
              <a:rPr lang="en-GB" sz="2667" dirty="0">
                <a:solidFill>
                  <a:srgbClr val="000000"/>
                </a:solidFill>
              </a:rPr>
              <a:t>ve exploration can easily get “stuck”</a:t>
            </a:r>
          </a:p>
          <a:p>
            <a:pPr marL="284416" indent="-284416">
              <a:spcBef>
                <a:spcPts val="667"/>
              </a:spcBef>
              <a:tabLst>
                <a:tab pos="759324" algn="l"/>
                <a:tab pos="1521293" algn="l"/>
                <a:tab pos="2283263" algn="l"/>
                <a:tab pos="3045232" algn="l"/>
                <a:tab pos="3807202" algn="l"/>
                <a:tab pos="4569171" algn="l"/>
                <a:tab pos="5331141" algn="l"/>
                <a:tab pos="6093110" algn="l"/>
                <a:tab pos="6855080" algn="l"/>
                <a:tab pos="7617049" algn="l"/>
                <a:tab pos="8379019" algn="l"/>
              </a:tabLst>
            </a:pPr>
            <a:r>
              <a:rPr lang="en-GB" sz="2667" dirty="0">
                <a:solidFill>
                  <a:srgbClr val="000000"/>
                </a:solidFill>
              </a:rPr>
              <a:t>Use search heuristics:</a:t>
            </a:r>
          </a:p>
          <a:p>
            <a:pPr marL="284416" indent="-284416">
              <a:spcBef>
                <a:spcPts val="667"/>
              </a:spcBef>
              <a:buClr>
                <a:srgbClr val="A50021"/>
              </a:buClr>
              <a:tabLst>
                <a:tab pos="759324" algn="l"/>
                <a:tab pos="1521293" algn="l"/>
                <a:tab pos="2283263" algn="l"/>
                <a:tab pos="3045232" algn="l"/>
                <a:tab pos="3807202" algn="l"/>
                <a:tab pos="4569171" algn="l"/>
                <a:tab pos="5331141" algn="l"/>
                <a:tab pos="6093110" algn="l"/>
                <a:tab pos="6855080" algn="l"/>
                <a:tab pos="7617049" algn="l"/>
                <a:tab pos="8379019" algn="l"/>
              </a:tabLst>
            </a:pPr>
            <a:r>
              <a:rPr lang="en-GB" sz="2667" dirty="0">
                <a:solidFill>
                  <a:srgbClr val="A50021"/>
                </a:solidFill>
              </a:rPr>
              <a:t>Coverage-optimized search</a:t>
            </a:r>
          </a:p>
          <a:p>
            <a:pPr marL="617778" lvl="1" indent="-236793">
              <a:spcBef>
                <a:spcPts val="583"/>
              </a:spcBef>
              <a:buFont typeface="Times New Roman" pitchFamily="-65" charset="0"/>
              <a:buChar char="–"/>
              <a:tabLst>
                <a:tab pos="759324" algn="l"/>
                <a:tab pos="1521293" algn="l"/>
                <a:tab pos="2283263" algn="l"/>
                <a:tab pos="3045232" algn="l"/>
                <a:tab pos="3807202" algn="l"/>
                <a:tab pos="4569171" algn="l"/>
                <a:tab pos="5331141" algn="l"/>
                <a:tab pos="6093110" algn="l"/>
                <a:tab pos="6855080" algn="l"/>
                <a:tab pos="7617049" algn="l"/>
                <a:tab pos="8379019" algn="l"/>
              </a:tabLst>
            </a:pPr>
            <a:r>
              <a:rPr lang="en-GB" sz="2333" dirty="0">
                <a:solidFill>
                  <a:srgbClr val="000000"/>
                </a:solidFill>
              </a:rPr>
              <a:t>Select path closest to an uncovered instruction</a:t>
            </a:r>
          </a:p>
          <a:p>
            <a:pPr marL="617778" lvl="1" indent="-236793">
              <a:spcBef>
                <a:spcPts val="583"/>
              </a:spcBef>
              <a:buFont typeface="Times New Roman" pitchFamily="-65" charset="0"/>
              <a:buChar char="–"/>
              <a:tabLst>
                <a:tab pos="759324" algn="l"/>
                <a:tab pos="1521293" algn="l"/>
                <a:tab pos="2283263" algn="l"/>
                <a:tab pos="3045232" algn="l"/>
                <a:tab pos="3807202" algn="l"/>
                <a:tab pos="4569171" algn="l"/>
                <a:tab pos="5331141" algn="l"/>
                <a:tab pos="6093110" algn="l"/>
                <a:tab pos="6855080" algn="l"/>
                <a:tab pos="7617049" algn="l"/>
                <a:tab pos="8379019" algn="l"/>
              </a:tabLst>
            </a:pPr>
            <a:r>
              <a:rPr lang="en-GB" sz="2333" dirty="0" err="1">
                <a:solidFill>
                  <a:srgbClr val="000000"/>
                </a:solidFill>
              </a:rPr>
              <a:t>Favor</a:t>
            </a:r>
            <a:r>
              <a:rPr lang="en-GB" sz="2333" dirty="0">
                <a:solidFill>
                  <a:srgbClr val="000000"/>
                </a:solidFill>
              </a:rPr>
              <a:t> paths that recently hit new code</a:t>
            </a:r>
          </a:p>
          <a:p>
            <a:pPr marL="284416" indent="-284416">
              <a:spcBef>
                <a:spcPts val="667"/>
              </a:spcBef>
              <a:buClr>
                <a:srgbClr val="A50021"/>
              </a:buClr>
              <a:tabLst>
                <a:tab pos="759324" algn="l"/>
                <a:tab pos="1521293" algn="l"/>
                <a:tab pos="2283263" algn="l"/>
                <a:tab pos="3045232" algn="l"/>
                <a:tab pos="3807202" algn="l"/>
                <a:tab pos="4569171" algn="l"/>
                <a:tab pos="5331141" algn="l"/>
                <a:tab pos="6093110" algn="l"/>
                <a:tab pos="6855080" algn="l"/>
                <a:tab pos="7617049" algn="l"/>
                <a:tab pos="8379019" algn="l"/>
              </a:tabLst>
            </a:pPr>
            <a:r>
              <a:rPr lang="en-GB" sz="2667" dirty="0">
                <a:solidFill>
                  <a:srgbClr val="A50021"/>
                </a:solidFill>
              </a:rPr>
              <a:t>Random path search</a:t>
            </a:r>
          </a:p>
          <a:p>
            <a:pPr marL="617778" lvl="1" indent="-236793">
              <a:spcBef>
                <a:spcPts val="583"/>
              </a:spcBef>
              <a:buFont typeface="Times New Roman" pitchFamily="-65" charset="0"/>
              <a:buChar char="–"/>
              <a:tabLst>
                <a:tab pos="759324" algn="l"/>
                <a:tab pos="1521293" algn="l"/>
                <a:tab pos="2283263" algn="l"/>
                <a:tab pos="3045232" algn="l"/>
                <a:tab pos="3807202" algn="l"/>
                <a:tab pos="4569171" algn="l"/>
                <a:tab pos="5331141" algn="l"/>
                <a:tab pos="6093110" algn="l"/>
                <a:tab pos="6855080" algn="l"/>
                <a:tab pos="7617049" algn="l"/>
                <a:tab pos="8379019" algn="l"/>
              </a:tabLst>
            </a:pPr>
            <a:r>
              <a:rPr lang="en-GB" sz="2333" dirty="0">
                <a:solidFill>
                  <a:srgbClr val="000000"/>
                </a:solidFill>
              </a:rPr>
              <a:t>See [KLEE </a:t>
            </a:r>
            <a:r>
              <a:rPr lang="en-US" sz="2333" dirty="0">
                <a:solidFill>
                  <a:srgbClr val="000000"/>
                </a:solidFill>
              </a:rPr>
              <a:t>–</a:t>
            </a:r>
            <a:r>
              <a:rPr lang="en-GB" sz="2333" dirty="0">
                <a:solidFill>
                  <a:srgbClr val="000000"/>
                </a:solidFill>
              </a:rPr>
              <a:t> OSDI’08]</a:t>
            </a:r>
            <a:endParaRPr lang="en-GB" sz="2667" dirty="0">
              <a:solidFill>
                <a:srgbClr val="A50021"/>
              </a:solidFill>
            </a:endParaRPr>
          </a:p>
          <a:p>
            <a:pPr marL="284416" indent="-284416">
              <a:spcBef>
                <a:spcPts val="667"/>
              </a:spcBef>
              <a:buClr>
                <a:srgbClr val="A50021"/>
              </a:buClr>
              <a:tabLst>
                <a:tab pos="759324" algn="l"/>
                <a:tab pos="1521293" algn="l"/>
                <a:tab pos="2283263" algn="l"/>
                <a:tab pos="3045232" algn="l"/>
                <a:tab pos="3807202" algn="l"/>
                <a:tab pos="4569171" algn="l"/>
                <a:tab pos="5331141" algn="l"/>
                <a:tab pos="6093110" algn="l"/>
                <a:tab pos="6855080" algn="l"/>
                <a:tab pos="7617049" algn="l"/>
                <a:tab pos="8379019" algn="l"/>
              </a:tabLst>
            </a:pPr>
            <a:endParaRPr lang="en-GB" sz="2667" dirty="0">
              <a:solidFill>
                <a:srgbClr val="A50021"/>
              </a:solidFill>
            </a:endParaRPr>
          </a:p>
          <a:p>
            <a:pPr marL="284416" indent="-284416">
              <a:spcBef>
                <a:spcPts val="667"/>
              </a:spcBef>
              <a:tabLst>
                <a:tab pos="759324" algn="l"/>
                <a:tab pos="1521293" algn="l"/>
                <a:tab pos="2283263" algn="l"/>
                <a:tab pos="3045232" algn="l"/>
                <a:tab pos="3807202" algn="l"/>
                <a:tab pos="4569171" algn="l"/>
                <a:tab pos="5331141" algn="l"/>
                <a:tab pos="6093110" algn="l"/>
                <a:tab pos="6855080" algn="l"/>
                <a:tab pos="7617049" algn="l"/>
                <a:tab pos="8379019" algn="l"/>
              </a:tabLst>
            </a:pPr>
            <a:endParaRPr lang="en-GB" sz="2667" dirty="0">
              <a:solidFill>
                <a:srgbClr val="000000"/>
              </a:solidFill>
            </a:endParaRPr>
          </a:p>
          <a:p>
            <a:endParaRPr lang="en-US" dirty="0"/>
          </a:p>
        </p:txBody>
      </p:sp>
    </p:spTree>
    <p:extLst>
      <p:ext uri="{BB962C8B-B14F-4D97-AF65-F5344CB8AC3E}">
        <p14:creationId xmlns:p14="http://schemas.microsoft.com/office/powerpoint/2010/main" val="1314410679"/>
      </p:ext>
    </p:extLst>
  </p:cSld>
  <p:clrMapOvr>
    <a:masterClrMapping/>
  </p:clrMapOvr>
  <p:transition advTm="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ext Box 2"/>
          <p:cNvSpPr txBox="1">
            <a:spLocks noChangeArrowheads="1"/>
          </p:cNvSpPr>
          <p:nvPr/>
        </p:nvSpPr>
        <p:spPr bwMode="auto">
          <a:xfrm>
            <a:off x="1587500" y="1714500"/>
            <a:ext cx="6096000" cy="3238500"/>
          </a:xfrm>
          <a:prstGeom prst="rect">
            <a:avLst/>
          </a:prstGeom>
          <a:noFill/>
          <a:ln w="9525">
            <a:noFill/>
            <a:round/>
            <a:headEnd/>
            <a:tailEnd/>
          </a:ln>
        </p:spPr>
        <p:txBody>
          <a:bodyPr>
            <a:prstTxWarp prst="textNoShape">
              <a:avLst/>
            </a:prstTxWarp>
          </a:bodyPr>
          <a:lstStyle/>
          <a:p>
            <a:pPr marL="284416" indent="-284416">
              <a:spcBef>
                <a:spcPts val="667"/>
              </a:spcBef>
              <a:tabLst>
                <a:tab pos="759324" algn="l"/>
                <a:tab pos="1521293" algn="l"/>
                <a:tab pos="2283263" algn="l"/>
                <a:tab pos="3045232" algn="l"/>
                <a:tab pos="3807202" algn="l"/>
                <a:tab pos="4569171" algn="l"/>
                <a:tab pos="5331141" algn="l"/>
                <a:tab pos="6093110" algn="l"/>
                <a:tab pos="6855080" algn="l"/>
                <a:tab pos="7617049" algn="l"/>
                <a:tab pos="8379019" algn="l"/>
              </a:tabLst>
            </a:pPr>
            <a:endParaRPr lang="en-GB" sz="1500" dirty="0">
              <a:solidFill>
                <a:srgbClr val="000000"/>
              </a:solidFill>
            </a:endParaRPr>
          </a:p>
        </p:txBody>
      </p:sp>
      <p:sp>
        <p:nvSpPr>
          <p:cNvPr id="2" name="Title 1">
            <a:extLst>
              <a:ext uri="{FF2B5EF4-FFF2-40B4-BE49-F238E27FC236}">
                <a16:creationId xmlns:a16="http://schemas.microsoft.com/office/drawing/2014/main" id="{519CEFE3-78D0-5F41-9C0F-B54F464AA6D6}"/>
              </a:ext>
            </a:extLst>
          </p:cNvPr>
          <p:cNvSpPr>
            <a:spLocks noGrp="1"/>
          </p:cNvSpPr>
          <p:nvPr>
            <p:ph type="title"/>
          </p:nvPr>
        </p:nvSpPr>
        <p:spPr/>
        <p:txBody>
          <a:bodyPr/>
          <a:lstStyle/>
          <a:p>
            <a:r>
              <a:rPr lang="en-US" dirty="0"/>
              <a:t>Challenge: expensive constraint solving</a:t>
            </a:r>
          </a:p>
        </p:txBody>
      </p:sp>
      <p:sp>
        <p:nvSpPr>
          <p:cNvPr id="3" name="Content Placeholder 2">
            <a:extLst>
              <a:ext uri="{FF2B5EF4-FFF2-40B4-BE49-F238E27FC236}">
                <a16:creationId xmlns:a16="http://schemas.microsoft.com/office/drawing/2014/main" id="{A624B996-7D53-9243-995C-7BFCBBCA7F72}"/>
              </a:ext>
            </a:extLst>
          </p:cNvPr>
          <p:cNvSpPr>
            <a:spLocks noGrp="1"/>
          </p:cNvSpPr>
          <p:nvPr>
            <p:ph idx="1"/>
          </p:nvPr>
        </p:nvSpPr>
        <p:spPr>
          <a:xfrm>
            <a:off x="107208" y="959224"/>
            <a:ext cx="7576292" cy="4188245"/>
          </a:xfrm>
        </p:spPr>
        <p:txBody>
          <a:bodyPr>
            <a:normAutofit/>
          </a:bodyPr>
          <a:lstStyle/>
          <a:p>
            <a:pPr marL="284416" indent="-284416">
              <a:spcBef>
                <a:spcPts val="667"/>
              </a:spcBef>
              <a:tabLst>
                <a:tab pos="759324" algn="l"/>
                <a:tab pos="1521293" algn="l"/>
                <a:tab pos="2283263" algn="l"/>
                <a:tab pos="3045232" algn="l"/>
                <a:tab pos="3807202" algn="l"/>
                <a:tab pos="4569171" algn="l"/>
                <a:tab pos="5331141" algn="l"/>
                <a:tab pos="6093110" algn="l"/>
                <a:tab pos="6855080" algn="l"/>
                <a:tab pos="7617049" algn="l"/>
                <a:tab pos="8379019" algn="l"/>
              </a:tabLst>
            </a:pPr>
            <a:r>
              <a:rPr lang="en-GB" sz="2667" dirty="0">
                <a:solidFill>
                  <a:srgbClr val="000000"/>
                </a:solidFill>
              </a:rPr>
              <a:t>Dominates runtime</a:t>
            </a:r>
          </a:p>
          <a:p>
            <a:pPr marL="617778" lvl="1" indent="-236793">
              <a:spcBef>
                <a:spcPts val="583"/>
              </a:spcBef>
              <a:buFont typeface="Times New Roman" pitchFamily="-65" charset="0"/>
              <a:buChar char="–"/>
              <a:tabLst>
                <a:tab pos="759324" algn="l"/>
                <a:tab pos="1521293" algn="l"/>
                <a:tab pos="2283263" algn="l"/>
                <a:tab pos="3045232" algn="l"/>
                <a:tab pos="3807202" algn="l"/>
                <a:tab pos="4569171" algn="l"/>
                <a:tab pos="5331141" algn="l"/>
                <a:tab pos="6093110" algn="l"/>
                <a:tab pos="6855080" algn="l"/>
                <a:tab pos="7617049" algn="l"/>
                <a:tab pos="8379019" algn="l"/>
              </a:tabLst>
            </a:pPr>
            <a:r>
              <a:rPr lang="en-GB" sz="2333" dirty="0">
                <a:solidFill>
                  <a:srgbClr val="000000"/>
                </a:solidFill>
              </a:rPr>
              <a:t>Inherently expensive (NP-complete)</a:t>
            </a:r>
          </a:p>
          <a:p>
            <a:pPr marL="617778" lvl="1" indent="-236793">
              <a:spcBef>
                <a:spcPts val="583"/>
              </a:spcBef>
              <a:buFont typeface="Times New Roman" pitchFamily="-65" charset="0"/>
              <a:buChar char="–"/>
              <a:tabLst>
                <a:tab pos="759324" algn="l"/>
                <a:tab pos="1521293" algn="l"/>
                <a:tab pos="2283263" algn="l"/>
                <a:tab pos="3045232" algn="l"/>
                <a:tab pos="3807202" algn="l"/>
                <a:tab pos="4569171" algn="l"/>
                <a:tab pos="5331141" algn="l"/>
                <a:tab pos="6093110" algn="l"/>
                <a:tab pos="6855080" algn="l"/>
                <a:tab pos="7617049" algn="l"/>
                <a:tab pos="8379019" algn="l"/>
              </a:tabLst>
            </a:pPr>
            <a:r>
              <a:rPr lang="en-GB" sz="2333" dirty="0">
                <a:solidFill>
                  <a:srgbClr val="000000"/>
                </a:solidFill>
              </a:rPr>
              <a:t>Invoked at every branch</a:t>
            </a:r>
          </a:p>
          <a:p>
            <a:pPr marL="284416" indent="-284416">
              <a:spcBef>
                <a:spcPts val="667"/>
              </a:spcBef>
              <a:tabLst>
                <a:tab pos="759324" algn="l"/>
                <a:tab pos="1521293" algn="l"/>
                <a:tab pos="2283263" algn="l"/>
                <a:tab pos="3045232" algn="l"/>
                <a:tab pos="3807202" algn="l"/>
                <a:tab pos="4569171" algn="l"/>
                <a:tab pos="5331141" algn="l"/>
                <a:tab pos="6093110" algn="l"/>
                <a:tab pos="6855080" algn="l"/>
                <a:tab pos="7617049" algn="l"/>
                <a:tab pos="8379019" algn="l"/>
              </a:tabLst>
            </a:pPr>
            <a:r>
              <a:rPr lang="en-GB" sz="2667" dirty="0">
                <a:solidFill>
                  <a:srgbClr val="000000"/>
                </a:solidFill>
              </a:rPr>
              <a:t>Two simple and effective optimizations</a:t>
            </a:r>
          </a:p>
          <a:p>
            <a:pPr marL="617778" lvl="1" indent="-236793">
              <a:spcBef>
                <a:spcPts val="583"/>
              </a:spcBef>
              <a:buFont typeface="Times New Roman" pitchFamily="-65" charset="0"/>
              <a:buChar char="–"/>
              <a:tabLst>
                <a:tab pos="759324" algn="l"/>
                <a:tab pos="1521293" algn="l"/>
                <a:tab pos="2283263" algn="l"/>
                <a:tab pos="3045232" algn="l"/>
                <a:tab pos="3807202" algn="l"/>
                <a:tab pos="4569171" algn="l"/>
                <a:tab pos="5331141" algn="l"/>
                <a:tab pos="6093110" algn="l"/>
                <a:tab pos="6855080" algn="l"/>
                <a:tab pos="7617049" algn="l"/>
                <a:tab pos="8379019" algn="l"/>
              </a:tabLst>
            </a:pPr>
            <a:r>
              <a:rPr lang="en-GB" sz="2333" dirty="0">
                <a:solidFill>
                  <a:srgbClr val="000000"/>
                </a:solidFill>
              </a:rPr>
              <a:t>Eliminating irrelevant constraints</a:t>
            </a:r>
          </a:p>
          <a:p>
            <a:pPr marL="617778" lvl="1" indent="-236793">
              <a:spcBef>
                <a:spcPts val="583"/>
              </a:spcBef>
              <a:buFont typeface="Times New Roman" pitchFamily="-65" charset="0"/>
              <a:buChar char="–"/>
              <a:tabLst>
                <a:tab pos="759324" algn="l"/>
                <a:tab pos="1521293" algn="l"/>
                <a:tab pos="2283263" algn="l"/>
                <a:tab pos="3045232" algn="l"/>
                <a:tab pos="3807202" algn="l"/>
                <a:tab pos="4569171" algn="l"/>
                <a:tab pos="5331141" algn="l"/>
                <a:tab pos="6093110" algn="l"/>
                <a:tab pos="6855080" algn="l"/>
                <a:tab pos="7617049" algn="l"/>
                <a:tab pos="8379019" algn="l"/>
              </a:tabLst>
            </a:pPr>
            <a:r>
              <a:rPr lang="en-GB" sz="2333" dirty="0">
                <a:solidFill>
                  <a:srgbClr val="000000"/>
                </a:solidFill>
              </a:rPr>
              <a:t>Caching solutions</a:t>
            </a:r>
          </a:p>
          <a:p>
            <a:pPr marL="952462" lvl="2" indent="-190492">
              <a:tabLst>
                <a:tab pos="759324" algn="l"/>
                <a:tab pos="1521293" algn="l"/>
                <a:tab pos="2283263" algn="l"/>
                <a:tab pos="3045232" algn="l"/>
                <a:tab pos="3807202" algn="l"/>
                <a:tab pos="4569171" algn="l"/>
                <a:tab pos="5331141" algn="l"/>
                <a:tab pos="6093110" algn="l"/>
                <a:tab pos="6855080" algn="l"/>
                <a:tab pos="7617049" algn="l"/>
                <a:tab pos="8379019" algn="l"/>
              </a:tabLst>
            </a:pPr>
            <a:r>
              <a:rPr lang="en-GB" sz="1500" dirty="0">
                <a:solidFill>
                  <a:srgbClr val="000000"/>
                </a:solidFill>
              </a:rPr>
              <a:t>Dramatic speedup on benchmarks</a:t>
            </a:r>
          </a:p>
          <a:p>
            <a:endParaRPr lang="en-US" dirty="0"/>
          </a:p>
        </p:txBody>
      </p:sp>
    </p:spTree>
    <p:extLst>
      <p:ext uri="{BB962C8B-B14F-4D97-AF65-F5344CB8AC3E}">
        <p14:creationId xmlns:p14="http://schemas.microsoft.com/office/powerpoint/2010/main" val="1681039888"/>
      </p:ext>
    </p:extLst>
  </p:cSld>
  <p:clrMapOvr>
    <a:masterClrMapping/>
  </p:clrMapOvr>
  <p:transition advTm="34258"/>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 Box 2"/>
          <p:cNvSpPr txBox="1">
            <a:spLocks noChangeArrowheads="1"/>
          </p:cNvSpPr>
          <p:nvPr/>
        </p:nvSpPr>
        <p:spPr bwMode="auto">
          <a:xfrm>
            <a:off x="1333500" y="1460500"/>
            <a:ext cx="6540500" cy="635000"/>
          </a:xfrm>
          <a:prstGeom prst="rect">
            <a:avLst/>
          </a:prstGeom>
          <a:noFill/>
          <a:ln w="9525">
            <a:noFill/>
            <a:round/>
            <a:headEnd/>
            <a:tailEnd/>
          </a:ln>
        </p:spPr>
        <p:txBody>
          <a:bodyPr>
            <a:prstTxWarp prst="textNoShape">
              <a:avLst/>
            </a:prstTxWarp>
          </a:bodyPr>
          <a:lstStyle/>
          <a:p>
            <a:pPr marL="284416" indent="-284416">
              <a:lnSpc>
                <a:spcPct val="90000"/>
              </a:lnSpc>
              <a:spcBef>
                <a:spcPts val="1250"/>
              </a:spcBef>
              <a:tabLst>
                <a:tab pos="759324" algn="l"/>
                <a:tab pos="1521293" algn="l"/>
                <a:tab pos="2283263" algn="l"/>
                <a:tab pos="3045232" algn="l"/>
                <a:tab pos="3807202" algn="l"/>
                <a:tab pos="4569171" algn="l"/>
                <a:tab pos="5331141" algn="l"/>
                <a:tab pos="6093110" algn="l"/>
                <a:tab pos="6855080" algn="l"/>
                <a:tab pos="7617049" algn="l"/>
                <a:tab pos="8379019" algn="l"/>
              </a:tabLst>
            </a:pPr>
            <a:r>
              <a:rPr lang="en-GB" sz="1500">
                <a:solidFill>
                  <a:srgbClr val="000000"/>
                </a:solidFill>
              </a:rPr>
              <a:t>In practice, each branch usually depends on a small number of variables</a:t>
            </a:r>
          </a:p>
        </p:txBody>
      </p:sp>
      <p:sp>
        <p:nvSpPr>
          <p:cNvPr id="22531" name="Rectangle 3"/>
          <p:cNvSpPr>
            <a:spLocks noChangeArrowheads="1"/>
          </p:cNvSpPr>
          <p:nvPr/>
        </p:nvSpPr>
        <p:spPr bwMode="auto">
          <a:xfrm>
            <a:off x="4826000" y="2889250"/>
            <a:ext cx="1841500" cy="771259"/>
          </a:xfrm>
          <a:prstGeom prst="rect">
            <a:avLst/>
          </a:prstGeom>
          <a:noFill/>
          <a:ln w="9525">
            <a:noFill/>
            <a:round/>
            <a:headEnd/>
            <a:tailEnd/>
          </a:ln>
        </p:spPr>
        <p:txBody>
          <a:bodyPr lIns="75000" tIns="39000" rIns="75000" bIns="39000">
            <a:prstTxWarp prst="textNoShape">
              <a:avLst/>
            </a:prstTxWarp>
            <a:spAutoFit/>
          </a:bodyPr>
          <a:lstStyle/>
          <a:p>
            <a:pPr>
              <a:buClr>
                <a:srgbClr val="3333CC"/>
              </a:buClr>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500" b="1" dirty="0" err="1">
                <a:solidFill>
                  <a:srgbClr val="3333CC"/>
                </a:solidFill>
              </a:rPr>
              <a:t>x</a:t>
            </a:r>
            <a:r>
              <a:rPr lang="en-GB" sz="1500" b="1" dirty="0">
                <a:solidFill>
                  <a:srgbClr val="3333CC"/>
                </a:solidFill>
              </a:rPr>
              <a:t> + </a:t>
            </a:r>
            <a:r>
              <a:rPr lang="en-GB" sz="1500" b="1" dirty="0" err="1">
                <a:solidFill>
                  <a:srgbClr val="3333CC"/>
                </a:solidFill>
              </a:rPr>
              <a:t>y</a:t>
            </a:r>
            <a:r>
              <a:rPr lang="en-GB" sz="1500" b="1" dirty="0">
                <a:solidFill>
                  <a:srgbClr val="3333CC"/>
                </a:solidFill>
              </a:rPr>
              <a:t> &gt; 10</a:t>
            </a:r>
          </a:p>
          <a:p>
            <a:pPr>
              <a:buClr>
                <a:srgbClr val="3333CC"/>
              </a:buClr>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500" b="1" dirty="0" err="1">
                <a:solidFill>
                  <a:srgbClr val="3333CC"/>
                </a:solidFill>
              </a:rPr>
              <a:t>z</a:t>
            </a:r>
            <a:r>
              <a:rPr lang="en-GB" sz="1500" b="1" dirty="0">
                <a:solidFill>
                  <a:srgbClr val="3333CC"/>
                </a:solidFill>
              </a:rPr>
              <a:t> &amp; -</a:t>
            </a:r>
            <a:r>
              <a:rPr lang="en-GB" sz="1500" b="1" dirty="0" err="1">
                <a:solidFill>
                  <a:srgbClr val="3333CC"/>
                </a:solidFill>
              </a:rPr>
              <a:t>z</a:t>
            </a:r>
            <a:r>
              <a:rPr lang="en-GB" sz="1500" b="1" dirty="0">
                <a:solidFill>
                  <a:srgbClr val="3333CC"/>
                </a:solidFill>
              </a:rPr>
              <a:t> = </a:t>
            </a:r>
            <a:r>
              <a:rPr lang="en-GB" sz="1500" b="1" dirty="0" err="1">
                <a:solidFill>
                  <a:srgbClr val="3333CC"/>
                </a:solidFill>
              </a:rPr>
              <a:t>z</a:t>
            </a:r>
            <a:endParaRPr lang="en-GB" sz="1500" b="1" dirty="0">
              <a:solidFill>
                <a:srgbClr val="3333CC"/>
              </a:solidFill>
            </a:endParaRPr>
          </a:p>
          <a:p>
            <a:pPr>
              <a:buClr>
                <a:srgbClr val="A50021"/>
              </a:buClr>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500" b="1" dirty="0" err="1">
                <a:solidFill>
                  <a:srgbClr val="A50021"/>
                </a:solidFill>
              </a:rPr>
              <a:t>x</a:t>
            </a:r>
            <a:r>
              <a:rPr lang="en-GB" sz="1500" b="1" dirty="0">
                <a:solidFill>
                  <a:srgbClr val="A50021"/>
                </a:solidFill>
              </a:rPr>
              <a:t> &lt; 10 ?</a:t>
            </a:r>
          </a:p>
        </p:txBody>
      </p:sp>
      <p:sp>
        <p:nvSpPr>
          <p:cNvPr id="22532" name="Line 4"/>
          <p:cNvSpPr>
            <a:spLocks noChangeShapeType="1"/>
          </p:cNvSpPr>
          <p:nvPr/>
        </p:nvSpPr>
        <p:spPr bwMode="auto">
          <a:xfrm>
            <a:off x="4726989" y="3274879"/>
            <a:ext cx="1333500" cy="1323"/>
          </a:xfrm>
          <a:prstGeom prst="line">
            <a:avLst/>
          </a:prstGeom>
          <a:noFill/>
          <a:ln w="25560">
            <a:solidFill>
              <a:srgbClr val="000000"/>
            </a:solidFill>
            <a:miter lim="800000"/>
            <a:headEnd/>
            <a:tailEnd/>
          </a:ln>
        </p:spPr>
        <p:txBody>
          <a:bodyPr>
            <a:prstTxWarp prst="textNoShape">
              <a:avLst/>
            </a:prstTxWarp>
          </a:bodyPr>
          <a:lstStyle/>
          <a:p>
            <a:endParaRPr lang="en-US" sz="1500"/>
          </a:p>
        </p:txBody>
      </p:sp>
      <p:sp>
        <p:nvSpPr>
          <p:cNvPr id="22533" name="Text Box 5"/>
          <p:cNvSpPr txBox="1">
            <a:spLocks noChangeArrowheads="1"/>
          </p:cNvSpPr>
          <p:nvPr/>
        </p:nvSpPr>
        <p:spPr bwMode="auto">
          <a:xfrm>
            <a:off x="1841501" y="2857500"/>
            <a:ext cx="1448594" cy="1232924"/>
          </a:xfrm>
          <a:prstGeom prst="rect">
            <a:avLst/>
          </a:prstGeom>
          <a:noFill/>
          <a:ln w="9525">
            <a:noFill/>
            <a:round/>
            <a:headEnd/>
            <a:tailEnd/>
          </a:ln>
        </p:spPr>
        <p:txBody>
          <a:bodyPr lIns="75000" tIns="39000" rIns="75000" bIns="39000">
            <a:prstTxWarp prst="textNoShape">
              <a:avLst/>
            </a:prstTxWarp>
            <a:spAutoFit/>
          </a:bodyPr>
          <a:lstStyle/>
          <a:p>
            <a:pPr>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500" dirty="0">
                <a:solidFill>
                  <a:srgbClr val="000000"/>
                </a:solidFill>
                <a:latin typeface="Arial" pitchFamily="-65" charset="0"/>
              </a:rPr>
              <a:t>…</a:t>
            </a:r>
          </a:p>
          <a:p>
            <a:pPr>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500" dirty="0">
                <a:solidFill>
                  <a:srgbClr val="000000"/>
                </a:solidFill>
                <a:latin typeface="Arial" pitchFamily="-65" charset="0"/>
              </a:rPr>
              <a:t>…</a:t>
            </a:r>
          </a:p>
          <a:p>
            <a:pPr>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500" dirty="0">
                <a:solidFill>
                  <a:srgbClr val="000000"/>
                </a:solidFill>
                <a:latin typeface="Arial" pitchFamily="-65" charset="0"/>
              </a:rPr>
              <a:t>if (</a:t>
            </a:r>
            <a:r>
              <a:rPr lang="en-GB" sz="1500" dirty="0" err="1">
                <a:solidFill>
                  <a:srgbClr val="000000"/>
                </a:solidFill>
                <a:latin typeface="Arial" pitchFamily="-65" charset="0"/>
              </a:rPr>
              <a:t>x</a:t>
            </a:r>
            <a:r>
              <a:rPr lang="en-GB" sz="1500" dirty="0">
                <a:solidFill>
                  <a:srgbClr val="000000"/>
                </a:solidFill>
                <a:latin typeface="Arial" pitchFamily="-65" charset="0"/>
              </a:rPr>
              <a:t> &lt; 10) {</a:t>
            </a:r>
          </a:p>
          <a:p>
            <a:pPr>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500" dirty="0">
                <a:solidFill>
                  <a:srgbClr val="000000"/>
                </a:solidFill>
                <a:latin typeface="Arial" pitchFamily="-65" charset="0"/>
              </a:rPr>
              <a:t>    …</a:t>
            </a:r>
          </a:p>
          <a:p>
            <a:pPr>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500" dirty="0">
                <a:solidFill>
                  <a:srgbClr val="000000"/>
                </a:solidFill>
              </a:rPr>
              <a:t>}                   </a:t>
            </a:r>
          </a:p>
        </p:txBody>
      </p:sp>
      <p:sp>
        <p:nvSpPr>
          <p:cNvPr id="22534" name="Line 6"/>
          <p:cNvSpPr>
            <a:spLocks noChangeShapeType="1"/>
          </p:cNvSpPr>
          <p:nvPr/>
        </p:nvSpPr>
        <p:spPr bwMode="auto">
          <a:xfrm>
            <a:off x="3480595" y="3810000"/>
            <a:ext cx="964406" cy="1323"/>
          </a:xfrm>
          <a:prstGeom prst="line">
            <a:avLst/>
          </a:prstGeom>
          <a:noFill/>
          <a:ln w="12600">
            <a:solidFill>
              <a:srgbClr val="000000"/>
            </a:solidFill>
            <a:miter lim="800000"/>
            <a:headEnd/>
            <a:tailEnd type="triangle" w="med" len="med"/>
          </a:ln>
        </p:spPr>
        <p:txBody>
          <a:bodyPr>
            <a:prstTxWarp prst="textNoShape">
              <a:avLst/>
            </a:prstTxWarp>
          </a:bodyPr>
          <a:lstStyle/>
          <a:p>
            <a:endParaRPr lang="en-US" sz="1500"/>
          </a:p>
        </p:txBody>
      </p:sp>
      <p:sp>
        <p:nvSpPr>
          <p:cNvPr id="2" name="Title 1">
            <a:extLst>
              <a:ext uri="{FF2B5EF4-FFF2-40B4-BE49-F238E27FC236}">
                <a16:creationId xmlns:a16="http://schemas.microsoft.com/office/drawing/2014/main" id="{53231B7C-630D-2948-AA1E-076D37C4CD94}"/>
              </a:ext>
            </a:extLst>
          </p:cNvPr>
          <p:cNvSpPr>
            <a:spLocks noGrp="1"/>
          </p:cNvSpPr>
          <p:nvPr>
            <p:ph type="title"/>
          </p:nvPr>
        </p:nvSpPr>
        <p:spPr/>
        <p:txBody>
          <a:bodyPr/>
          <a:lstStyle/>
          <a:p>
            <a:r>
              <a:rPr lang="en-US" dirty="0"/>
              <a:t>Eliminating irrelevant constraints</a:t>
            </a:r>
          </a:p>
        </p:txBody>
      </p:sp>
    </p:spTree>
    <p:custDataLst>
      <p:tags r:id="rId1"/>
    </p:custDataLst>
    <p:extLst>
      <p:ext uri="{BB962C8B-B14F-4D97-AF65-F5344CB8AC3E}">
        <p14:creationId xmlns:p14="http://schemas.microsoft.com/office/powerpoint/2010/main" val="372345948"/>
      </p:ext>
    </p:extLst>
  </p:cSld>
  <p:clrMapOvr>
    <a:masterClrMapping/>
  </p:clrMapOvr>
  <p:transition advTm="4758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22533"/>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22531"/>
                                        </p:tgtEl>
                                        <p:attrNameLst>
                                          <p:attrName>style.visibility</p:attrName>
                                        </p:attrNameLst>
                                      </p:cBhvr>
                                      <p:to>
                                        <p:strVal val="visible"/>
                                      </p:to>
                                    </p:set>
                                  </p:childTnLst>
                                </p:cTn>
                              </p:par>
                              <p:par>
                                <p:cTn id="9" presetID="1" presetClass="entr" fill="hold" grpId="0" nodeType="withEffect">
                                  <p:stCondLst>
                                    <p:cond delay="0"/>
                                  </p:stCondLst>
                                  <p:childTnLst>
                                    <p:set>
                                      <p:cBhvr additive="repl">
                                        <p:cTn id="10" dur="1" fill="hold">
                                          <p:stCondLst>
                                            <p:cond delay="0"/>
                                          </p:stCondLst>
                                        </p:cTn>
                                        <p:tgtEl>
                                          <p:spTgt spid="225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grpId="0" nodeType="clickEffect">
                                  <p:stCondLst>
                                    <p:cond delay="0"/>
                                  </p:stCondLst>
                                  <p:childTnLst>
                                    <p:set>
                                      <p:cBhvr additive="repl">
                                        <p:cTn id="14" dur="1" fill="hold">
                                          <p:stCondLst>
                                            <p:cond delay="0"/>
                                          </p:stCondLst>
                                        </p:cTn>
                                        <p:tgtEl>
                                          <p:spTgt spid="22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p:bldP spid="225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goal?</a:t>
            </a:r>
          </a:p>
        </p:txBody>
      </p:sp>
      <p:sp>
        <p:nvSpPr>
          <p:cNvPr id="6" name="Slide Number Placeholder 5"/>
          <p:cNvSpPr>
            <a:spLocks noGrp="1"/>
          </p:cNvSpPr>
          <p:nvPr>
            <p:ph type="sldNum" sz="quarter" idx="12"/>
          </p:nvPr>
        </p:nvSpPr>
        <p:spPr/>
        <p:txBody>
          <a:bodyPr/>
          <a:lstStyle/>
          <a:p>
            <a:fld id="{D6B4ED35-9C83-47B2-B01F-D3F5DCE65BBC}" type="slidenum">
              <a:rPr lang="en-US" smtClean="0"/>
              <a:pPr/>
              <a:t>4</a:t>
            </a:fld>
            <a:endParaRPr lang="en-US" dirty="0"/>
          </a:p>
        </p:txBody>
      </p:sp>
      <p:pic>
        <p:nvPicPr>
          <p:cNvPr id="7" name="Picture 2" descr="C:\Users\robin\Dropbox\research\cs426-fa2014\lecture\software security\ssl-validation-setup-failure-617x535.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03773" y="1110394"/>
            <a:ext cx="5380768" cy="4094634"/>
          </a:xfrm>
          <a:noFill/>
        </p:spPr>
      </p:pic>
    </p:spTree>
    <p:extLst>
      <p:ext uri="{BB962C8B-B14F-4D97-AF65-F5344CB8AC3E}">
        <p14:creationId xmlns:p14="http://schemas.microsoft.com/office/powerpoint/2010/main" val="28807472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ext Box 2"/>
          <p:cNvSpPr txBox="1">
            <a:spLocks noChangeArrowheads="1"/>
          </p:cNvSpPr>
          <p:nvPr/>
        </p:nvSpPr>
        <p:spPr bwMode="auto">
          <a:xfrm>
            <a:off x="1333500" y="2230438"/>
            <a:ext cx="1270000" cy="848396"/>
          </a:xfrm>
          <a:prstGeom prst="rect">
            <a:avLst/>
          </a:prstGeom>
          <a:noFill/>
          <a:ln w="22320">
            <a:solidFill>
              <a:srgbClr val="000000"/>
            </a:solidFill>
            <a:miter lim="800000"/>
            <a:headEnd/>
            <a:tailEnd/>
          </a:ln>
        </p:spPr>
        <p:txBody>
          <a:bodyPr lIns="75000" tIns="39000" rIns="75000" bIns="39000">
            <a:prstTxWarp prst="textNoShape">
              <a:avLst/>
            </a:prstTxWarp>
            <a:spAutoFit/>
          </a:bodyPr>
          <a:lstStyle/>
          <a:p>
            <a:pPr>
              <a:spcBef>
                <a:spcPct val="0"/>
              </a:spcBef>
              <a:buClr>
                <a:srgbClr val="3333CC"/>
              </a:buClr>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667">
                <a:solidFill>
                  <a:srgbClr val="3333CC"/>
                </a:solidFill>
              </a:rPr>
              <a:t>2 </a:t>
            </a:r>
            <a:r>
              <a:rPr lang="en-GB" sz="1667">
                <a:solidFill>
                  <a:srgbClr val="3333CC"/>
                </a:solidFill>
                <a:latin typeface="Symbol" pitchFamily="-65" charset="2"/>
                <a:ea typeface="Times New Roman" pitchFamily="-65" charset="0"/>
                <a:cs typeface="Times New Roman" pitchFamily="-65" charset="0"/>
              </a:rPr>
              <a:t></a:t>
            </a:r>
            <a:r>
              <a:rPr lang="en-GB" sz="1667">
                <a:solidFill>
                  <a:srgbClr val="3333CC"/>
                </a:solidFill>
              </a:rPr>
              <a:t> y &lt; 100</a:t>
            </a:r>
          </a:p>
          <a:p>
            <a:pPr>
              <a:spcBef>
                <a:spcPct val="0"/>
              </a:spcBef>
              <a:buClr>
                <a:srgbClr val="3333CC"/>
              </a:buClr>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667">
                <a:solidFill>
                  <a:srgbClr val="3333CC"/>
                </a:solidFill>
              </a:rPr>
              <a:t>x &gt; 3</a:t>
            </a:r>
          </a:p>
          <a:p>
            <a:pPr>
              <a:spcBef>
                <a:spcPct val="0"/>
              </a:spcBef>
              <a:buClr>
                <a:srgbClr val="3333CC"/>
              </a:buClr>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667">
                <a:solidFill>
                  <a:srgbClr val="3333CC"/>
                </a:solidFill>
              </a:rPr>
              <a:t>x + y &gt; 10</a:t>
            </a:r>
          </a:p>
        </p:txBody>
      </p:sp>
      <p:sp>
        <p:nvSpPr>
          <p:cNvPr id="67588" name="AutoShape 3"/>
          <p:cNvSpPr>
            <a:spLocks noChangeArrowheads="1"/>
          </p:cNvSpPr>
          <p:nvPr/>
        </p:nvSpPr>
        <p:spPr bwMode="auto">
          <a:xfrm>
            <a:off x="2984500" y="2540000"/>
            <a:ext cx="3492500" cy="254000"/>
          </a:xfrm>
          <a:prstGeom prst="rightArrow">
            <a:avLst>
              <a:gd name="adj1" fmla="val 50000"/>
              <a:gd name="adj2" fmla="val 244763"/>
            </a:avLst>
          </a:prstGeom>
          <a:solidFill>
            <a:srgbClr val="CCCCFF">
              <a:alpha val="50195"/>
            </a:srgbClr>
          </a:solidFill>
          <a:ln w="9360">
            <a:solidFill>
              <a:srgbClr val="000000"/>
            </a:solidFill>
            <a:miter lim="800000"/>
            <a:headEnd/>
            <a:tailEnd/>
          </a:ln>
        </p:spPr>
        <p:txBody>
          <a:bodyPr wrap="none" anchor="ctr">
            <a:prstTxWarp prst="textNoShape">
              <a:avLst/>
            </a:prstTxWarp>
          </a:bodyPr>
          <a:lstStyle/>
          <a:p>
            <a:endParaRPr lang="en-US" sz="1500"/>
          </a:p>
        </p:txBody>
      </p:sp>
      <p:sp>
        <p:nvSpPr>
          <p:cNvPr id="67589" name="Text Box 4"/>
          <p:cNvSpPr txBox="1">
            <a:spLocks noChangeArrowheads="1"/>
          </p:cNvSpPr>
          <p:nvPr/>
        </p:nvSpPr>
        <p:spPr bwMode="auto">
          <a:xfrm>
            <a:off x="6794500" y="2344209"/>
            <a:ext cx="762000" cy="591851"/>
          </a:xfrm>
          <a:prstGeom prst="rect">
            <a:avLst/>
          </a:prstGeom>
          <a:noFill/>
          <a:ln w="22320">
            <a:solidFill>
              <a:srgbClr val="000000"/>
            </a:solidFill>
            <a:miter lim="800000"/>
            <a:headEnd/>
            <a:tailEnd/>
          </a:ln>
        </p:spPr>
        <p:txBody>
          <a:bodyPr lIns="75000" tIns="39000" rIns="75000" bIns="39000">
            <a:prstTxWarp prst="textNoShape">
              <a:avLst/>
            </a:prstTxWarp>
            <a:spAutoFit/>
          </a:bodyPr>
          <a:lstStyle/>
          <a:p>
            <a:pPr>
              <a:spcBef>
                <a:spcPct val="0"/>
              </a:spcBef>
              <a:buClr>
                <a:srgbClr val="3333CC"/>
              </a:buClr>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667">
                <a:solidFill>
                  <a:srgbClr val="3333CC"/>
                </a:solidFill>
              </a:rPr>
              <a:t>x = 5</a:t>
            </a:r>
          </a:p>
          <a:p>
            <a:pPr>
              <a:spcBef>
                <a:spcPct val="0"/>
              </a:spcBef>
              <a:buClr>
                <a:srgbClr val="3333CC"/>
              </a:buClr>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667">
                <a:solidFill>
                  <a:srgbClr val="3333CC"/>
                </a:solidFill>
              </a:rPr>
              <a:t>y = 15</a:t>
            </a:r>
          </a:p>
        </p:txBody>
      </p:sp>
      <p:sp>
        <p:nvSpPr>
          <p:cNvPr id="23557" name="Text Box 5"/>
          <p:cNvSpPr txBox="1">
            <a:spLocks noChangeArrowheads="1"/>
          </p:cNvSpPr>
          <p:nvPr/>
        </p:nvSpPr>
        <p:spPr bwMode="auto">
          <a:xfrm>
            <a:off x="1333500" y="3365500"/>
            <a:ext cx="1270000" cy="591851"/>
          </a:xfrm>
          <a:prstGeom prst="rect">
            <a:avLst/>
          </a:prstGeom>
          <a:noFill/>
          <a:ln w="22320">
            <a:solidFill>
              <a:srgbClr val="000000"/>
            </a:solidFill>
            <a:miter lim="800000"/>
            <a:headEnd/>
            <a:tailEnd/>
          </a:ln>
        </p:spPr>
        <p:txBody>
          <a:bodyPr lIns="75000" tIns="39000" rIns="75000" bIns="39000">
            <a:prstTxWarp prst="textNoShape">
              <a:avLst/>
            </a:prstTxWarp>
            <a:spAutoFit/>
          </a:bodyPr>
          <a:lstStyle/>
          <a:p>
            <a:pPr>
              <a:spcBef>
                <a:spcPct val="0"/>
              </a:spcBef>
              <a:buClr>
                <a:srgbClr val="3333CC"/>
              </a:buClr>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667">
                <a:solidFill>
                  <a:srgbClr val="3333CC"/>
                </a:solidFill>
              </a:rPr>
              <a:t>2 </a:t>
            </a:r>
            <a:r>
              <a:rPr lang="en-GB" sz="1667">
                <a:solidFill>
                  <a:srgbClr val="3333CC"/>
                </a:solidFill>
                <a:latin typeface="Symbol" pitchFamily="-65" charset="2"/>
                <a:ea typeface="Times New Roman" pitchFamily="-65" charset="0"/>
                <a:cs typeface="Times New Roman" pitchFamily="-65" charset="0"/>
              </a:rPr>
              <a:t></a:t>
            </a:r>
            <a:r>
              <a:rPr lang="en-GB" sz="1667">
                <a:solidFill>
                  <a:srgbClr val="3333CC"/>
                </a:solidFill>
              </a:rPr>
              <a:t> y &lt; 100</a:t>
            </a:r>
          </a:p>
          <a:p>
            <a:pPr>
              <a:spcBef>
                <a:spcPct val="0"/>
              </a:spcBef>
              <a:buClr>
                <a:srgbClr val="3333CC"/>
              </a:buClr>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667">
                <a:solidFill>
                  <a:srgbClr val="3333CC"/>
                </a:solidFill>
              </a:rPr>
              <a:t>x + y &gt; 10</a:t>
            </a:r>
          </a:p>
        </p:txBody>
      </p:sp>
      <p:sp>
        <p:nvSpPr>
          <p:cNvPr id="23558" name="Text Box 6"/>
          <p:cNvSpPr txBox="1">
            <a:spLocks noChangeArrowheads="1"/>
          </p:cNvSpPr>
          <p:nvPr/>
        </p:nvSpPr>
        <p:spPr bwMode="auto">
          <a:xfrm>
            <a:off x="1333500" y="4254500"/>
            <a:ext cx="1270000" cy="1104940"/>
          </a:xfrm>
          <a:prstGeom prst="rect">
            <a:avLst/>
          </a:prstGeom>
          <a:noFill/>
          <a:ln w="22320">
            <a:solidFill>
              <a:srgbClr val="000000"/>
            </a:solidFill>
            <a:miter lim="800000"/>
            <a:headEnd/>
            <a:tailEnd/>
          </a:ln>
        </p:spPr>
        <p:txBody>
          <a:bodyPr lIns="75000" tIns="39000" rIns="75000" bIns="39000">
            <a:prstTxWarp prst="textNoShape">
              <a:avLst/>
            </a:prstTxWarp>
            <a:spAutoFit/>
          </a:bodyPr>
          <a:lstStyle/>
          <a:p>
            <a:pPr>
              <a:spcBef>
                <a:spcPct val="0"/>
              </a:spcBef>
              <a:buClr>
                <a:srgbClr val="3333CC"/>
              </a:buClr>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667">
                <a:solidFill>
                  <a:srgbClr val="3333CC"/>
                </a:solidFill>
              </a:rPr>
              <a:t>2 </a:t>
            </a:r>
            <a:r>
              <a:rPr lang="en-GB" sz="1667">
                <a:solidFill>
                  <a:srgbClr val="3333CC"/>
                </a:solidFill>
                <a:latin typeface="Symbol" pitchFamily="-65" charset="2"/>
                <a:ea typeface="Times New Roman" pitchFamily="-65" charset="0"/>
                <a:cs typeface="Times New Roman" pitchFamily="-65" charset="0"/>
              </a:rPr>
              <a:t></a:t>
            </a:r>
            <a:r>
              <a:rPr lang="en-GB" sz="1667">
                <a:solidFill>
                  <a:srgbClr val="3333CC"/>
                </a:solidFill>
              </a:rPr>
              <a:t> y &lt; 100</a:t>
            </a:r>
          </a:p>
          <a:p>
            <a:pPr>
              <a:spcBef>
                <a:spcPct val="0"/>
              </a:spcBef>
              <a:buClr>
                <a:srgbClr val="3333CC"/>
              </a:buClr>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667">
                <a:solidFill>
                  <a:srgbClr val="3333CC"/>
                </a:solidFill>
              </a:rPr>
              <a:t>x &gt; 3</a:t>
            </a:r>
          </a:p>
          <a:p>
            <a:pPr>
              <a:spcBef>
                <a:spcPct val="0"/>
              </a:spcBef>
              <a:buClr>
                <a:srgbClr val="3333CC"/>
              </a:buClr>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667">
                <a:solidFill>
                  <a:srgbClr val="3333CC"/>
                </a:solidFill>
              </a:rPr>
              <a:t>x + y &gt; 10</a:t>
            </a:r>
          </a:p>
          <a:p>
            <a:pPr>
              <a:spcBef>
                <a:spcPct val="0"/>
              </a:spcBef>
              <a:buClr>
                <a:srgbClr val="3333CC"/>
              </a:buClr>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667">
                <a:solidFill>
                  <a:srgbClr val="3333CC"/>
                </a:solidFill>
              </a:rPr>
              <a:t>x &lt; 10</a:t>
            </a:r>
          </a:p>
        </p:txBody>
      </p:sp>
      <p:sp>
        <p:nvSpPr>
          <p:cNvPr id="67592" name="Text Box 7"/>
          <p:cNvSpPr txBox="1">
            <a:spLocks noChangeArrowheads="1"/>
          </p:cNvSpPr>
          <p:nvPr/>
        </p:nvSpPr>
        <p:spPr bwMode="auto">
          <a:xfrm>
            <a:off x="1206500" y="1460500"/>
            <a:ext cx="6731000" cy="571500"/>
          </a:xfrm>
          <a:prstGeom prst="rect">
            <a:avLst/>
          </a:prstGeom>
          <a:noFill/>
          <a:ln w="9525">
            <a:noFill/>
            <a:round/>
            <a:headEnd/>
            <a:tailEnd/>
          </a:ln>
        </p:spPr>
        <p:txBody>
          <a:bodyPr>
            <a:prstTxWarp prst="textNoShape">
              <a:avLst/>
            </a:prstTxWarp>
          </a:bodyPr>
          <a:lstStyle/>
          <a:p>
            <a:pPr marL="284416" indent="-284416">
              <a:lnSpc>
                <a:spcPct val="90000"/>
              </a:lnSpc>
              <a:spcBef>
                <a:spcPts val="1458"/>
              </a:spcBef>
              <a:tabLst>
                <a:tab pos="759324" algn="l"/>
                <a:tab pos="1521293" algn="l"/>
                <a:tab pos="2283263" algn="l"/>
                <a:tab pos="3045232" algn="l"/>
                <a:tab pos="3807202" algn="l"/>
                <a:tab pos="4569171" algn="l"/>
                <a:tab pos="5331141" algn="l"/>
                <a:tab pos="6093110" algn="l"/>
                <a:tab pos="6855080" algn="l"/>
                <a:tab pos="7617049" algn="l"/>
                <a:tab pos="8379019" algn="l"/>
              </a:tabLst>
            </a:pPr>
            <a:r>
              <a:rPr lang="en-GB" sz="2333">
                <a:solidFill>
                  <a:srgbClr val="000000"/>
                </a:solidFill>
              </a:rPr>
              <a:t>Static set of branches: lots of similar constraint sets</a:t>
            </a:r>
          </a:p>
        </p:txBody>
      </p:sp>
      <p:sp>
        <p:nvSpPr>
          <p:cNvPr id="23560" name="AutoShape 8"/>
          <p:cNvSpPr>
            <a:spLocks noChangeArrowheads="1"/>
          </p:cNvSpPr>
          <p:nvPr/>
        </p:nvSpPr>
        <p:spPr bwMode="auto">
          <a:xfrm>
            <a:off x="2984500" y="3365500"/>
            <a:ext cx="3492500" cy="571500"/>
          </a:xfrm>
          <a:prstGeom prst="rightArrowCallout">
            <a:avLst>
              <a:gd name="adj1" fmla="val 25000"/>
              <a:gd name="adj2" fmla="val 25000"/>
              <a:gd name="adj3" fmla="val 101852"/>
              <a:gd name="adj4" fmla="val 66667"/>
            </a:avLst>
          </a:prstGeom>
          <a:solidFill>
            <a:srgbClr val="CCCCFF">
              <a:alpha val="50195"/>
            </a:srgbClr>
          </a:solidFill>
          <a:ln w="9360">
            <a:solidFill>
              <a:srgbClr val="000000"/>
            </a:solidFill>
            <a:miter lim="800000"/>
            <a:headEnd/>
            <a:tailEnd/>
          </a:ln>
        </p:spPr>
        <p:txBody>
          <a:bodyPr wrap="none" lIns="75000" tIns="39000" rIns="75000" bIns="39000" anchor="ctr">
            <a:prstTxWarp prst="textNoShape">
              <a:avLst/>
            </a:prstTxWarp>
          </a:bodyPr>
          <a:lstStyle/>
          <a:p>
            <a:pPr>
              <a:lnSpc>
                <a:spcPct val="90000"/>
              </a:lnSpc>
              <a:spcBef>
                <a:spcPct val="0"/>
              </a:spcBef>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500">
                <a:solidFill>
                  <a:srgbClr val="000000"/>
                </a:solidFill>
              </a:rPr>
              <a:t>Eliminating constraints</a:t>
            </a:r>
          </a:p>
          <a:p>
            <a:pPr>
              <a:lnSpc>
                <a:spcPct val="90000"/>
              </a:lnSpc>
              <a:spcBef>
                <a:spcPct val="0"/>
              </a:spcBef>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500">
                <a:solidFill>
                  <a:srgbClr val="000000"/>
                </a:solidFill>
              </a:rPr>
              <a:t>cannot invalidate solution</a:t>
            </a:r>
          </a:p>
        </p:txBody>
      </p:sp>
      <p:sp>
        <p:nvSpPr>
          <p:cNvPr id="23561" name="AutoShape 9"/>
          <p:cNvSpPr>
            <a:spLocks noChangeArrowheads="1"/>
          </p:cNvSpPr>
          <p:nvPr/>
        </p:nvSpPr>
        <p:spPr bwMode="auto">
          <a:xfrm>
            <a:off x="2984500" y="4508500"/>
            <a:ext cx="3492500" cy="571500"/>
          </a:xfrm>
          <a:prstGeom prst="rightArrowCallout">
            <a:avLst>
              <a:gd name="adj1" fmla="val 25000"/>
              <a:gd name="adj2" fmla="val 25000"/>
              <a:gd name="adj3" fmla="val 101852"/>
              <a:gd name="adj4" fmla="val 66667"/>
            </a:avLst>
          </a:prstGeom>
          <a:solidFill>
            <a:srgbClr val="CCCCFF">
              <a:alpha val="50195"/>
            </a:srgbClr>
          </a:solidFill>
          <a:ln w="9360">
            <a:solidFill>
              <a:srgbClr val="000000"/>
            </a:solidFill>
            <a:miter lim="800000"/>
            <a:headEnd/>
            <a:tailEnd/>
          </a:ln>
        </p:spPr>
        <p:txBody>
          <a:bodyPr wrap="none" lIns="75000" tIns="39000" rIns="75000" bIns="39000" anchor="ctr">
            <a:prstTxWarp prst="textNoShape">
              <a:avLst/>
            </a:prstTxWarp>
          </a:bodyPr>
          <a:lstStyle/>
          <a:p>
            <a:pPr>
              <a:lnSpc>
                <a:spcPct val="90000"/>
              </a:lnSpc>
              <a:spcBef>
                <a:spcPct val="0"/>
              </a:spcBef>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500">
                <a:solidFill>
                  <a:srgbClr val="000000"/>
                </a:solidFill>
              </a:rPr>
              <a:t>Adding constraints often </a:t>
            </a:r>
          </a:p>
          <a:p>
            <a:pPr>
              <a:lnSpc>
                <a:spcPct val="90000"/>
              </a:lnSpc>
              <a:spcBef>
                <a:spcPct val="0"/>
              </a:spcBef>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500">
                <a:solidFill>
                  <a:srgbClr val="000000"/>
                </a:solidFill>
              </a:rPr>
              <a:t>does not invalidate solution</a:t>
            </a:r>
          </a:p>
        </p:txBody>
      </p:sp>
      <p:sp>
        <p:nvSpPr>
          <p:cNvPr id="23562" name="Text Box 10"/>
          <p:cNvSpPr txBox="1">
            <a:spLocks noChangeArrowheads="1"/>
          </p:cNvSpPr>
          <p:nvPr/>
        </p:nvSpPr>
        <p:spPr bwMode="auto">
          <a:xfrm>
            <a:off x="6794500" y="3333750"/>
            <a:ext cx="762000" cy="591851"/>
          </a:xfrm>
          <a:prstGeom prst="rect">
            <a:avLst/>
          </a:prstGeom>
          <a:noFill/>
          <a:ln w="22320">
            <a:solidFill>
              <a:srgbClr val="000000"/>
            </a:solidFill>
            <a:miter lim="800000"/>
            <a:headEnd/>
            <a:tailEnd/>
          </a:ln>
        </p:spPr>
        <p:txBody>
          <a:bodyPr lIns="75000" tIns="39000" rIns="75000" bIns="39000">
            <a:prstTxWarp prst="textNoShape">
              <a:avLst/>
            </a:prstTxWarp>
            <a:spAutoFit/>
          </a:bodyPr>
          <a:lstStyle/>
          <a:p>
            <a:pPr>
              <a:spcBef>
                <a:spcPct val="0"/>
              </a:spcBef>
              <a:buClr>
                <a:srgbClr val="3333CC"/>
              </a:buClr>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667">
                <a:solidFill>
                  <a:srgbClr val="3333CC"/>
                </a:solidFill>
              </a:rPr>
              <a:t>x = 5</a:t>
            </a:r>
          </a:p>
          <a:p>
            <a:pPr>
              <a:spcBef>
                <a:spcPct val="0"/>
              </a:spcBef>
              <a:buClr>
                <a:srgbClr val="3333CC"/>
              </a:buClr>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667">
                <a:solidFill>
                  <a:srgbClr val="3333CC"/>
                </a:solidFill>
              </a:rPr>
              <a:t>y = 15</a:t>
            </a:r>
          </a:p>
        </p:txBody>
      </p:sp>
      <p:sp>
        <p:nvSpPr>
          <p:cNvPr id="23563" name="Text Box 11"/>
          <p:cNvSpPr txBox="1">
            <a:spLocks noChangeArrowheads="1"/>
          </p:cNvSpPr>
          <p:nvPr/>
        </p:nvSpPr>
        <p:spPr bwMode="auto">
          <a:xfrm>
            <a:off x="6794500" y="4476750"/>
            <a:ext cx="762000" cy="591851"/>
          </a:xfrm>
          <a:prstGeom prst="rect">
            <a:avLst/>
          </a:prstGeom>
          <a:noFill/>
          <a:ln w="22320">
            <a:solidFill>
              <a:srgbClr val="000000"/>
            </a:solidFill>
            <a:miter lim="800000"/>
            <a:headEnd/>
            <a:tailEnd/>
          </a:ln>
        </p:spPr>
        <p:txBody>
          <a:bodyPr lIns="75000" tIns="39000" rIns="75000" bIns="39000">
            <a:prstTxWarp prst="textNoShape">
              <a:avLst/>
            </a:prstTxWarp>
            <a:spAutoFit/>
          </a:bodyPr>
          <a:lstStyle/>
          <a:p>
            <a:pPr>
              <a:spcBef>
                <a:spcPct val="0"/>
              </a:spcBef>
              <a:buClr>
                <a:srgbClr val="3333CC"/>
              </a:buClr>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667">
                <a:solidFill>
                  <a:srgbClr val="3333CC"/>
                </a:solidFill>
              </a:rPr>
              <a:t>x = 5</a:t>
            </a:r>
          </a:p>
          <a:p>
            <a:pPr>
              <a:spcBef>
                <a:spcPct val="0"/>
              </a:spcBef>
              <a:buClr>
                <a:srgbClr val="3333CC"/>
              </a:buClr>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667">
                <a:solidFill>
                  <a:srgbClr val="3333CC"/>
                </a:solidFill>
              </a:rPr>
              <a:t>y = 15</a:t>
            </a:r>
          </a:p>
        </p:txBody>
      </p:sp>
      <p:sp>
        <p:nvSpPr>
          <p:cNvPr id="14" name="TextBox 13"/>
          <p:cNvSpPr txBox="1"/>
          <p:nvPr/>
        </p:nvSpPr>
        <p:spPr>
          <a:xfrm>
            <a:off x="1270001" y="5715001"/>
            <a:ext cx="4450193" cy="323165"/>
          </a:xfrm>
          <a:prstGeom prst="rect">
            <a:avLst/>
          </a:prstGeom>
          <a:noFill/>
        </p:spPr>
        <p:txBody>
          <a:bodyPr wrap="none" rtlCol="0">
            <a:spAutoFit/>
          </a:bodyPr>
          <a:lstStyle/>
          <a:p>
            <a:pPr>
              <a:buNone/>
            </a:pPr>
            <a:r>
              <a:rPr lang="en-US" sz="1500" dirty="0" err="1"/>
              <a:t>UBTree</a:t>
            </a:r>
            <a:r>
              <a:rPr lang="en-US" sz="1500" dirty="0"/>
              <a:t> data structure [Hoffman and Koehler, IJCAI ’99]</a:t>
            </a:r>
          </a:p>
        </p:txBody>
      </p:sp>
      <p:sp>
        <p:nvSpPr>
          <p:cNvPr id="2" name="Title 1">
            <a:extLst>
              <a:ext uri="{FF2B5EF4-FFF2-40B4-BE49-F238E27FC236}">
                <a16:creationId xmlns:a16="http://schemas.microsoft.com/office/drawing/2014/main" id="{0B0C5EFB-B40F-1846-9632-6EAF8E5D860C}"/>
              </a:ext>
            </a:extLst>
          </p:cNvPr>
          <p:cNvSpPr>
            <a:spLocks noGrp="1"/>
          </p:cNvSpPr>
          <p:nvPr>
            <p:ph type="title"/>
          </p:nvPr>
        </p:nvSpPr>
        <p:spPr/>
        <p:txBody>
          <a:bodyPr/>
          <a:lstStyle/>
          <a:p>
            <a:r>
              <a:rPr lang="en-US" dirty="0"/>
              <a:t>Caching solutions</a:t>
            </a:r>
          </a:p>
        </p:txBody>
      </p:sp>
    </p:spTree>
    <p:custDataLst>
      <p:tags r:id="rId1"/>
    </p:custDataLst>
    <p:extLst>
      <p:ext uri="{BB962C8B-B14F-4D97-AF65-F5344CB8AC3E}">
        <p14:creationId xmlns:p14="http://schemas.microsoft.com/office/powerpoint/2010/main" val="909423272"/>
      </p:ext>
    </p:extLst>
  </p:cSld>
  <p:clrMapOvr>
    <a:masterClrMapping/>
  </p:clrMapOvr>
  <p:transition advTm="8742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23557"/>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23560"/>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235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additive="repl">
                                        <p:cTn id="14" dur="1" fill="hold">
                                          <p:stCondLst>
                                            <p:cond delay="0"/>
                                          </p:stCondLst>
                                        </p:cTn>
                                        <p:tgtEl>
                                          <p:spTgt spid="23558"/>
                                        </p:tgtEl>
                                        <p:attrNameLst>
                                          <p:attrName>style.visibility</p:attrName>
                                        </p:attrNameLst>
                                      </p:cBhvr>
                                      <p:to>
                                        <p:strVal val="visible"/>
                                      </p:to>
                                    </p:set>
                                  </p:childTnLst>
                                </p:cTn>
                              </p:par>
                              <p:par>
                                <p:cTn id="15" presetID="1" presetClass="entr" fill="hold" nodeType="withEffect">
                                  <p:stCondLst>
                                    <p:cond delay="0"/>
                                  </p:stCondLst>
                                  <p:childTnLst>
                                    <p:set>
                                      <p:cBhvr additive="repl">
                                        <p:cTn id="16" dur="1" fill="hold">
                                          <p:stCondLst>
                                            <p:cond delay="0"/>
                                          </p:stCondLst>
                                        </p:cTn>
                                        <p:tgtEl>
                                          <p:spTgt spid="23561"/>
                                        </p:tgtEl>
                                        <p:attrNameLst>
                                          <p:attrName>style.visibility</p:attrName>
                                        </p:attrNameLst>
                                      </p:cBhvr>
                                      <p:to>
                                        <p:strVal val="visible"/>
                                      </p:to>
                                    </p:set>
                                  </p:childTnLst>
                                </p:cTn>
                              </p:par>
                              <p:par>
                                <p:cTn id="17" presetID="1" presetClass="entr" fill="hold" nodeType="withEffect">
                                  <p:stCondLst>
                                    <p:cond delay="0"/>
                                  </p:stCondLst>
                                  <p:childTnLst>
                                    <p:set>
                                      <p:cBhvr additive="repl">
                                        <p:cTn id="18" dur="1" fill="hold">
                                          <p:stCondLst>
                                            <p:cond delay="0"/>
                                          </p:stCondLst>
                                        </p:cTn>
                                        <p:tgtEl>
                                          <p:spTgt spid="235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4" name="Object 1"/>
          <p:cNvGraphicFramePr>
            <a:graphicFrameLocks noChangeAspect="1"/>
          </p:cNvGraphicFramePr>
          <p:nvPr/>
        </p:nvGraphicFramePr>
        <p:xfrm>
          <a:off x="1524000" y="1508125"/>
          <a:ext cx="6270625" cy="3825875"/>
        </p:xfrm>
        <a:graphic>
          <a:graphicData uri="http://schemas.openxmlformats.org/presentationml/2006/ole">
            <mc:AlternateContent xmlns:mc="http://schemas.openxmlformats.org/markup-compatibility/2006">
              <mc:Choice xmlns:v="urn:schemas-microsoft-com:vml" Requires="v">
                <p:oleObj spid="_x0000_s78890" r:id="rId4" imgW="7086600" imgH="4089400" progId="Excel.Sheet.8">
                  <p:embed/>
                </p:oleObj>
              </mc:Choice>
              <mc:Fallback>
                <p:oleObj r:id="rId4" imgW="7086600" imgH="4089400" progId="Excel.Sheet.8">
                  <p:embed/>
                  <p:pic>
                    <p:nvPicPr>
                      <p:cNvPr id="69634"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508125"/>
                        <a:ext cx="6270625" cy="382587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69636" name="Text Box 3"/>
          <p:cNvSpPr txBox="1">
            <a:spLocks noChangeArrowheads="1"/>
          </p:cNvSpPr>
          <p:nvPr/>
        </p:nvSpPr>
        <p:spPr bwMode="auto">
          <a:xfrm>
            <a:off x="2116667" y="1447271"/>
            <a:ext cx="3689293" cy="335307"/>
          </a:xfrm>
          <a:prstGeom prst="rect">
            <a:avLst/>
          </a:prstGeom>
          <a:noFill/>
          <a:ln w="9525">
            <a:noFill/>
            <a:round/>
            <a:headEnd/>
            <a:tailEnd/>
          </a:ln>
        </p:spPr>
        <p:txBody>
          <a:bodyPr wrap="none" lIns="75000" tIns="39000" rIns="75000" bIns="39000">
            <a:prstTxWarp prst="textNoShape">
              <a:avLst/>
            </a:prstTxWarp>
            <a:spAutoFit/>
          </a:bodyPr>
          <a:lstStyle/>
          <a:p>
            <a:pPr>
              <a:spcBef>
                <a:spcPts val="417"/>
              </a:spcBef>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667" dirty="0">
                <a:solidFill>
                  <a:srgbClr val="000000"/>
                </a:solidFill>
                <a:latin typeface="Helvetica" pitchFamily="2" charset="0"/>
              </a:rPr>
              <a:t>Aggregated data over 73 applications</a:t>
            </a:r>
          </a:p>
        </p:txBody>
      </p:sp>
      <p:sp>
        <p:nvSpPr>
          <p:cNvPr id="69637" name="Text Box 4"/>
          <p:cNvSpPr txBox="1">
            <a:spLocks noChangeArrowheads="1"/>
          </p:cNvSpPr>
          <p:nvPr/>
        </p:nvSpPr>
        <p:spPr bwMode="auto">
          <a:xfrm rot="16200000">
            <a:off x="998592" y="3342996"/>
            <a:ext cx="849733" cy="309594"/>
          </a:xfrm>
          <a:prstGeom prst="rect">
            <a:avLst/>
          </a:prstGeom>
          <a:noFill/>
          <a:ln w="9525">
            <a:noFill/>
            <a:round/>
            <a:headEnd/>
            <a:tailEnd/>
          </a:ln>
        </p:spPr>
        <p:txBody>
          <a:bodyPr wrap="none" lIns="75000" tIns="39000" rIns="75000" bIns="39000">
            <a:prstTxWarp prst="textNoShape">
              <a:avLst/>
            </a:prstTxWarp>
            <a:spAutoFit/>
          </a:bodyPr>
          <a:lstStyle/>
          <a:p>
            <a:pPr>
              <a:spcBef>
                <a:spcPts val="375"/>
              </a:spcBef>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500" dirty="0">
                <a:solidFill>
                  <a:srgbClr val="000000"/>
                </a:solidFill>
                <a:latin typeface="Helvetica" pitchFamily="2" charset="0"/>
              </a:rPr>
              <a:t>Time (</a:t>
            </a:r>
            <a:r>
              <a:rPr lang="en-GB" sz="1500" dirty="0" err="1">
                <a:solidFill>
                  <a:srgbClr val="000000"/>
                </a:solidFill>
                <a:latin typeface="Helvetica" pitchFamily="2" charset="0"/>
              </a:rPr>
              <a:t>s</a:t>
            </a:r>
            <a:r>
              <a:rPr lang="en-GB" sz="1500" dirty="0">
                <a:solidFill>
                  <a:srgbClr val="000000"/>
                </a:solidFill>
                <a:latin typeface="Helvetica" pitchFamily="2" charset="0"/>
              </a:rPr>
              <a:t>)</a:t>
            </a:r>
          </a:p>
        </p:txBody>
      </p:sp>
      <p:sp>
        <p:nvSpPr>
          <p:cNvPr id="69638" name="Text Box 5"/>
          <p:cNvSpPr txBox="1">
            <a:spLocks noChangeArrowheads="1"/>
          </p:cNvSpPr>
          <p:nvPr/>
        </p:nvSpPr>
        <p:spPr bwMode="auto">
          <a:xfrm>
            <a:off x="3300677" y="5270500"/>
            <a:ext cx="3107402" cy="309594"/>
          </a:xfrm>
          <a:prstGeom prst="rect">
            <a:avLst/>
          </a:prstGeom>
          <a:noFill/>
          <a:ln w="9525">
            <a:noFill/>
            <a:round/>
            <a:headEnd/>
            <a:tailEnd/>
          </a:ln>
        </p:spPr>
        <p:txBody>
          <a:bodyPr wrap="none" lIns="75000" tIns="39000" rIns="75000" bIns="39000">
            <a:prstTxWarp prst="textNoShape">
              <a:avLst/>
            </a:prstTxWarp>
            <a:spAutoFit/>
          </a:bodyPr>
          <a:lstStyle/>
          <a:p>
            <a:pPr>
              <a:spcBef>
                <a:spcPts val="375"/>
              </a:spcBef>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500" dirty="0">
                <a:solidFill>
                  <a:srgbClr val="000000"/>
                </a:solidFill>
                <a:latin typeface="Helvetica" pitchFamily="2" charset="0"/>
              </a:rPr>
              <a:t>Executed instructions (normalized)</a:t>
            </a:r>
          </a:p>
        </p:txBody>
      </p:sp>
      <p:sp>
        <p:nvSpPr>
          <p:cNvPr id="2" name="Title 1">
            <a:extLst>
              <a:ext uri="{FF2B5EF4-FFF2-40B4-BE49-F238E27FC236}">
                <a16:creationId xmlns:a16="http://schemas.microsoft.com/office/drawing/2014/main" id="{E3B446B7-2956-8248-BF27-099B5FDFB68B}"/>
              </a:ext>
            </a:extLst>
          </p:cNvPr>
          <p:cNvSpPr>
            <a:spLocks noGrp="1"/>
          </p:cNvSpPr>
          <p:nvPr>
            <p:ph type="title"/>
          </p:nvPr>
        </p:nvSpPr>
        <p:spPr/>
        <p:txBody>
          <a:bodyPr>
            <a:normAutofit fontScale="90000"/>
          </a:bodyPr>
          <a:lstStyle/>
          <a:p>
            <a:r>
              <a:rPr lang="en-US" dirty="0"/>
              <a:t>Simple fixes result in dramatic improvements</a:t>
            </a:r>
          </a:p>
        </p:txBody>
      </p:sp>
    </p:spTree>
    <p:extLst>
      <p:ext uri="{BB962C8B-B14F-4D97-AF65-F5344CB8AC3E}">
        <p14:creationId xmlns:p14="http://schemas.microsoft.com/office/powerpoint/2010/main" val="3608743001"/>
      </p:ext>
    </p:extLst>
  </p:cSld>
  <p:clrMapOvr>
    <a:masterClrMapping/>
  </p:clrMapOvr>
  <p:transition advTm="68859"/>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2"/>
          <p:cNvSpPr txBox="1">
            <a:spLocks noChangeArrowheads="1"/>
          </p:cNvSpPr>
          <p:nvPr/>
        </p:nvSpPr>
        <p:spPr bwMode="auto">
          <a:xfrm>
            <a:off x="2032000" y="1397000"/>
            <a:ext cx="5016500" cy="508000"/>
          </a:xfrm>
          <a:prstGeom prst="rect">
            <a:avLst/>
          </a:prstGeom>
          <a:noFill/>
          <a:ln w="19080">
            <a:solidFill>
              <a:srgbClr val="000000"/>
            </a:solidFill>
            <a:miter lim="800000"/>
            <a:headEnd/>
            <a:tailEnd/>
          </a:ln>
        </p:spPr>
        <p:txBody>
          <a:bodyPr>
            <a:prstTxWarp prst="textNoShape">
              <a:avLst/>
            </a:prstTxWarp>
          </a:bodyPr>
          <a:lstStyle/>
          <a:p>
            <a:pPr marL="284416" indent="-284416">
              <a:spcBef>
                <a:spcPts val="583"/>
              </a:spcBef>
              <a:buClr>
                <a:srgbClr val="3333CC"/>
              </a:buClr>
              <a:tabLst>
                <a:tab pos="759324" algn="l"/>
                <a:tab pos="1521293" algn="l"/>
                <a:tab pos="2283263" algn="l"/>
                <a:tab pos="3045232" algn="l"/>
                <a:tab pos="3807202" algn="l"/>
                <a:tab pos="4569171" algn="l"/>
                <a:tab pos="5331141" algn="l"/>
                <a:tab pos="6093110" algn="l"/>
                <a:tab pos="6855080" algn="l"/>
                <a:tab pos="7617049" algn="l"/>
                <a:tab pos="8379019" algn="l"/>
              </a:tabLst>
            </a:pPr>
            <a:r>
              <a:rPr lang="en-GB" sz="2333" dirty="0" err="1">
                <a:solidFill>
                  <a:srgbClr val="3333CC"/>
                </a:solidFill>
                <a:latin typeface="Arial" pitchFamily="-65" charset="0"/>
              </a:rPr>
              <a:t>int</a:t>
            </a:r>
            <a:r>
              <a:rPr lang="en-GB" sz="2333" dirty="0">
                <a:solidFill>
                  <a:srgbClr val="3333CC"/>
                </a:solidFill>
                <a:latin typeface="Arial" pitchFamily="-65" charset="0"/>
              </a:rPr>
              <a:t> </a:t>
            </a:r>
            <a:r>
              <a:rPr lang="en-GB" sz="2333" dirty="0" err="1">
                <a:solidFill>
                  <a:srgbClr val="3333CC"/>
                </a:solidFill>
                <a:latin typeface="Arial" pitchFamily="-65" charset="0"/>
              </a:rPr>
              <a:t>fd</a:t>
            </a:r>
            <a:r>
              <a:rPr lang="en-GB" sz="2333" dirty="0">
                <a:solidFill>
                  <a:srgbClr val="3333CC"/>
                </a:solidFill>
                <a:latin typeface="Arial" pitchFamily="-65" charset="0"/>
              </a:rPr>
              <a:t>  = </a:t>
            </a:r>
            <a:r>
              <a:rPr lang="en-GB" sz="2333" dirty="0" err="1">
                <a:solidFill>
                  <a:srgbClr val="3333CC"/>
                </a:solidFill>
                <a:latin typeface="Arial" pitchFamily="-65" charset="0"/>
              </a:rPr>
              <a:t>open(“t.txt</a:t>
            </a:r>
            <a:r>
              <a:rPr lang="en-GB" sz="2333" dirty="0">
                <a:solidFill>
                  <a:srgbClr val="3333CC"/>
                </a:solidFill>
                <a:latin typeface="Arial" pitchFamily="-65" charset="0"/>
              </a:rPr>
              <a:t>”, O_RDONLY);</a:t>
            </a:r>
          </a:p>
        </p:txBody>
      </p:sp>
      <p:sp>
        <p:nvSpPr>
          <p:cNvPr id="73732" name="Rectangle 3"/>
          <p:cNvSpPr>
            <a:spLocks noChangeArrowheads="1"/>
          </p:cNvSpPr>
          <p:nvPr/>
        </p:nvSpPr>
        <p:spPr bwMode="auto">
          <a:xfrm>
            <a:off x="1397000" y="1968500"/>
            <a:ext cx="6223000" cy="2413000"/>
          </a:xfrm>
          <a:prstGeom prst="rect">
            <a:avLst/>
          </a:prstGeom>
          <a:noFill/>
          <a:ln w="9525">
            <a:noFill/>
            <a:round/>
            <a:headEnd/>
            <a:tailEnd/>
          </a:ln>
        </p:spPr>
        <p:txBody>
          <a:bodyPr lIns="75000" tIns="39000" rIns="75000" bIns="39000">
            <a:prstTxWarp prst="textNoShape">
              <a:avLst/>
            </a:prstTxWarp>
          </a:bodyPr>
          <a:lstStyle/>
          <a:p>
            <a:pPr marL="284416" indent="-284416">
              <a:spcBef>
                <a:spcPts val="583"/>
              </a:spcBef>
              <a:tabLst>
                <a:tab pos="1046386" algn="l"/>
                <a:tab pos="1808355" algn="l"/>
                <a:tab pos="2570325" algn="l"/>
                <a:tab pos="3332294" algn="l"/>
                <a:tab pos="4094264" algn="l"/>
                <a:tab pos="4856233" algn="l"/>
                <a:tab pos="5618203" algn="l"/>
                <a:tab pos="6380172" algn="l"/>
                <a:tab pos="7142142" algn="l"/>
                <a:tab pos="7904111" algn="l"/>
                <a:tab pos="8666081" algn="l"/>
              </a:tabLst>
            </a:pPr>
            <a:r>
              <a:rPr lang="en-GB" sz="2333">
                <a:solidFill>
                  <a:srgbClr val="000000"/>
                </a:solidFill>
              </a:rPr>
              <a:t>If all arguments are concrete, forward to OS</a:t>
            </a:r>
          </a:p>
          <a:p>
            <a:pPr marL="284416" indent="-284416">
              <a:spcBef>
                <a:spcPts val="583"/>
              </a:spcBef>
              <a:tabLst>
                <a:tab pos="1046386" algn="l"/>
                <a:tab pos="1808355" algn="l"/>
                <a:tab pos="2570325" algn="l"/>
                <a:tab pos="3332294" algn="l"/>
                <a:tab pos="4094264" algn="l"/>
                <a:tab pos="4856233" algn="l"/>
                <a:tab pos="5618203" algn="l"/>
                <a:tab pos="6380172" algn="l"/>
                <a:tab pos="7142142" algn="l"/>
                <a:tab pos="7904111" algn="l"/>
                <a:tab pos="8666081" algn="l"/>
              </a:tabLst>
            </a:pPr>
            <a:endParaRPr lang="en-GB" sz="2333">
              <a:solidFill>
                <a:srgbClr val="000000"/>
              </a:solidFill>
            </a:endParaRPr>
          </a:p>
          <a:p>
            <a:pPr marL="284416" indent="-284416">
              <a:spcBef>
                <a:spcPts val="583"/>
              </a:spcBef>
              <a:tabLst>
                <a:tab pos="1046386" algn="l"/>
                <a:tab pos="1808355" algn="l"/>
                <a:tab pos="2570325" algn="l"/>
                <a:tab pos="3332294" algn="l"/>
                <a:tab pos="4094264" algn="l"/>
                <a:tab pos="4856233" algn="l"/>
                <a:tab pos="5618203" algn="l"/>
                <a:tab pos="6380172" algn="l"/>
                <a:tab pos="7142142" algn="l"/>
                <a:tab pos="7904111" algn="l"/>
                <a:tab pos="8666081" algn="l"/>
              </a:tabLst>
            </a:pPr>
            <a:endParaRPr lang="en-GB" sz="2333">
              <a:solidFill>
                <a:srgbClr val="000000"/>
              </a:solidFill>
            </a:endParaRPr>
          </a:p>
          <a:p>
            <a:pPr marL="284416" indent="-284416">
              <a:spcBef>
                <a:spcPts val="583"/>
              </a:spcBef>
              <a:tabLst>
                <a:tab pos="1046386" algn="l"/>
                <a:tab pos="1808355" algn="l"/>
                <a:tab pos="2570325" algn="l"/>
                <a:tab pos="3332294" algn="l"/>
                <a:tab pos="4094264" algn="l"/>
                <a:tab pos="4856233" algn="l"/>
                <a:tab pos="5618203" algn="l"/>
                <a:tab pos="6380172" algn="l"/>
                <a:tab pos="7142142" algn="l"/>
                <a:tab pos="7904111" algn="l"/>
                <a:tab pos="8666081" algn="l"/>
              </a:tabLst>
            </a:pPr>
            <a:r>
              <a:rPr lang="en-GB" sz="2333">
                <a:solidFill>
                  <a:srgbClr val="000000"/>
                </a:solidFill>
              </a:rPr>
              <a:t>Otherwise, provide </a:t>
            </a:r>
            <a:r>
              <a:rPr lang="en-GB" sz="2333" i="1">
                <a:solidFill>
                  <a:srgbClr val="000000"/>
                </a:solidFill>
              </a:rPr>
              <a:t>models</a:t>
            </a:r>
            <a:r>
              <a:rPr lang="en-GB" sz="2333">
                <a:solidFill>
                  <a:srgbClr val="000000"/>
                </a:solidFill>
              </a:rPr>
              <a:t> that can handle symbolic files</a:t>
            </a:r>
          </a:p>
          <a:p>
            <a:pPr marL="617778" lvl="1" indent="-236793">
              <a:buFont typeface="Times New Roman" pitchFamily="-65" charset="0"/>
              <a:buChar char="–"/>
              <a:tabLst>
                <a:tab pos="1046386" algn="l"/>
                <a:tab pos="1808355" algn="l"/>
                <a:tab pos="2570325" algn="l"/>
                <a:tab pos="3332294" algn="l"/>
                <a:tab pos="4094264" algn="l"/>
                <a:tab pos="4856233" algn="l"/>
                <a:tab pos="5618203" algn="l"/>
                <a:tab pos="6380172" algn="l"/>
                <a:tab pos="7142142" algn="l"/>
                <a:tab pos="7904111" algn="l"/>
                <a:tab pos="8666081" algn="l"/>
              </a:tabLst>
            </a:pPr>
            <a:r>
              <a:rPr lang="en-GB" sz="1500">
                <a:solidFill>
                  <a:srgbClr val="000000"/>
                </a:solidFill>
              </a:rPr>
              <a:t>Goal is to explore all possible </a:t>
            </a:r>
            <a:r>
              <a:rPr lang="en-GB" sz="1500" i="1">
                <a:solidFill>
                  <a:srgbClr val="000000"/>
                </a:solidFill>
              </a:rPr>
              <a:t>legal</a:t>
            </a:r>
            <a:r>
              <a:rPr lang="en-GB" sz="1500">
                <a:solidFill>
                  <a:srgbClr val="000000"/>
                </a:solidFill>
              </a:rPr>
              <a:t> interactions with the environment</a:t>
            </a:r>
          </a:p>
        </p:txBody>
      </p:sp>
      <p:sp>
        <p:nvSpPr>
          <p:cNvPr id="73733" name="Rectangle 4"/>
          <p:cNvSpPr>
            <a:spLocks noChangeArrowheads="1"/>
          </p:cNvSpPr>
          <p:nvPr/>
        </p:nvSpPr>
        <p:spPr bwMode="auto">
          <a:xfrm>
            <a:off x="2032000" y="2730500"/>
            <a:ext cx="5016500" cy="508000"/>
          </a:xfrm>
          <a:prstGeom prst="rect">
            <a:avLst/>
          </a:prstGeom>
          <a:noFill/>
          <a:ln w="19080">
            <a:solidFill>
              <a:srgbClr val="000000"/>
            </a:solidFill>
            <a:miter lim="800000"/>
            <a:headEnd/>
            <a:tailEnd/>
          </a:ln>
        </p:spPr>
        <p:txBody>
          <a:bodyPr lIns="75000" tIns="39000" rIns="75000" bIns="39000">
            <a:prstTxWarp prst="textNoShape">
              <a:avLst/>
            </a:prstTxWarp>
          </a:bodyPr>
          <a:lstStyle/>
          <a:p>
            <a:pPr marL="284416" indent="-284416">
              <a:spcBef>
                <a:spcPts val="583"/>
              </a:spcBef>
              <a:buClr>
                <a:srgbClr val="3333CC"/>
              </a:buClr>
              <a:tabLst>
                <a:tab pos="1046386" algn="l"/>
                <a:tab pos="1808355" algn="l"/>
                <a:tab pos="2570325" algn="l"/>
                <a:tab pos="3332294" algn="l"/>
                <a:tab pos="4094264" algn="l"/>
                <a:tab pos="4856233" algn="l"/>
                <a:tab pos="5618203" algn="l"/>
                <a:tab pos="6380172" algn="l"/>
                <a:tab pos="7142142" algn="l"/>
                <a:tab pos="7904111" algn="l"/>
                <a:tab pos="8666081" algn="l"/>
              </a:tabLst>
            </a:pPr>
            <a:r>
              <a:rPr lang="en-GB" sz="2333" dirty="0" err="1">
                <a:solidFill>
                  <a:srgbClr val="3333CC"/>
                </a:solidFill>
                <a:latin typeface="Arial" pitchFamily="-65" charset="0"/>
              </a:rPr>
              <a:t>int</a:t>
            </a:r>
            <a:r>
              <a:rPr lang="en-GB" sz="2333" dirty="0">
                <a:solidFill>
                  <a:srgbClr val="3333CC"/>
                </a:solidFill>
                <a:latin typeface="Arial" pitchFamily="-65" charset="0"/>
              </a:rPr>
              <a:t> </a:t>
            </a:r>
            <a:r>
              <a:rPr lang="en-GB" sz="2333" dirty="0" err="1">
                <a:solidFill>
                  <a:srgbClr val="3333CC"/>
                </a:solidFill>
                <a:latin typeface="Arial" pitchFamily="-65" charset="0"/>
              </a:rPr>
              <a:t>fd</a:t>
            </a:r>
            <a:r>
              <a:rPr lang="en-GB" sz="2333" dirty="0">
                <a:solidFill>
                  <a:srgbClr val="3333CC"/>
                </a:solidFill>
                <a:latin typeface="Arial" pitchFamily="-65" charset="0"/>
              </a:rPr>
              <a:t>  = </a:t>
            </a:r>
            <a:r>
              <a:rPr lang="en-GB" sz="2333" dirty="0" err="1">
                <a:solidFill>
                  <a:srgbClr val="3333CC"/>
                </a:solidFill>
                <a:latin typeface="Arial" pitchFamily="-65" charset="0"/>
              </a:rPr>
              <a:t>open(sym_str</a:t>
            </a:r>
            <a:r>
              <a:rPr lang="en-GB" sz="2333" dirty="0">
                <a:solidFill>
                  <a:srgbClr val="3333CC"/>
                </a:solidFill>
                <a:latin typeface="Arial" pitchFamily="-65" charset="0"/>
              </a:rPr>
              <a:t>, O_RDONLY);</a:t>
            </a:r>
          </a:p>
        </p:txBody>
      </p:sp>
      <p:sp>
        <p:nvSpPr>
          <p:cNvPr id="2" name="Title 1">
            <a:extLst>
              <a:ext uri="{FF2B5EF4-FFF2-40B4-BE49-F238E27FC236}">
                <a16:creationId xmlns:a16="http://schemas.microsoft.com/office/drawing/2014/main" id="{0A24B074-1325-C543-A12F-35D0BDF8337E}"/>
              </a:ext>
            </a:extLst>
          </p:cNvPr>
          <p:cNvSpPr>
            <a:spLocks noGrp="1"/>
          </p:cNvSpPr>
          <p:nvPr>
            <p:ph type="title"/>
          </p:nvPr>
        </p:nvSpPr>
        <p:spPr/>
        <p:txBody>
          <a:bodyPr/>
          <a:lstStyle/>
          <a:p>
            <a:r>
              <a:rPr lang="en-US" dirty="0"/>
              <a:t>Challenge: calling OS environment</a:t>
            </a:r>
          </a:p>
        </p:txBody>
      </p:sp>
    </p:spTree>
    <p:extLst>
      <p:ext uri="{BB962C8B-B14F-4D97-AF65-F5344CB8AC3E}">
        <p14:creationId xmlns:p14="http://schemas.microsoft.com/office/powerpoint/2010/main" val="1131821304"/>
      </p:ext>
    </p:extLst>
  </p:cSld>
  <p:clrMapOvr>
    <a:masterClrMapping/>
  </p:clrMapOvr>
  <p:transition advTm="54023"/>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2"/>
          <p:cNvSpPr>
            <a:spLocks noChangeArrowheads="1"/>
          </p:cNvSpPr>
          <p:nvPr/>
        </p:nvSpPr>
        <p:spPr bwMode="auto">
          <a:xfrm>
            <a:off x="2413000" y="1300428"/>
            <a:ext cx="4572000" cy="2099828"/>
          </a:xfrm>
          <a:prstGeom prst="rect">
            <a:avLst/>
          </a:prstGeom>
          <a:noFill/>
          <a:ln w="15840">
            <a:solidFill>
              <a:srgbClr val="000000"/>
            </a:solidFill>
            <a:miter lim="800000"/>
            <a:headEnd/>
            <a:tailEnd/>
          </a:ln>
        </p:spPr>
        <p:txBody>
          <a:bodyPr lIns="75000" tIns="39000" rIns="75000" bIns="39000">
            <a:prstTxWarp prst="textNoShape">
              <a:avLst/>
            </a:prstTxWarp>
            <a:spAutoFit/>
          </a:bodyPr>
          <a:lstStyle/>
          <a:p>
            <a:pPr>
              <a:lnSpc>
                <a:spcPct val="90000"/>
              </a:lnSpc>
              <a:spcBef>
                <a:spcPts val="375"/>
              </a:spcBef>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500" dirty="0">
                <a:solidFill>
                  <a:srgbClr val="000000"/>
                </a:solidFill>
                <a:latin typeface="Arial" pitchFamily="-65" charset="0"/>
              </a:rPr>
              <a:t>// actual implementation: ~50 LOC</a:t>
            </a:r>
          </a:p>
          <a:p>
            <a:pPr>
              <a:lnSpc>
                <a:spcPct val="90000"/>
              </a:lnSpc>
              <a:spcBef>
                <a:spcPts val="375"/>
              </a:spcBef>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500" dirty="0" err="1">
                <a:solidFill>
                  <a:srgbClr val="000000"/>
                </a:solidFill>
                <a:latin typeface="Arial" pitchFamily="-65" charset="0"/>
              </a:rPr>
              <a:t>ssize_t</a:t>
            </a:r>
            <a:r>
              <a:rPr lang="en-GB" sz="1500" dirty="0">
                <a:solidFill>
                  <a:srgbClr val="000000"/>
                </a:solidFill>
                <a:latin typeface="Arial" pitchFamily="-65" charset="0"/>
              </a:rPr>
              <a:t> </a:t>
            </a:r>
            <a:r>
              <a:rPr lang="en-GB" sz="1500" dirty="0" err="1">
                <a:solidFill>
                  <a:srgbClr val="000000"/>
                </a:solidFill>
                <a:latin typeface="Arial" pitchFamily="-65" charset="0"/>
              </a:rPr>
              <a:t>read(int</a:t>
            </a:r>
            <a:r>
              <a:rPr lang="en-GB" sz="1500" dirty="0">
                <a:solidFill>
                  <a:srgbClr val="000000"/>
                </a:solidFill>
                <a:latin typeface="Arial" pitchFamily="-65" charset="0"/>
              </a:rPr>
              <a:t> </a:t>
            </a:r>
            <a:r>
              <a:rPr lang="en-GB" sz="1500" dirty="0" err="1">
                <a:solidFill>
                  <a:srgbClr val="000000"/>
                </a:solidFill>
                <a:latin typeface="Arial" pitchFamily="-65" charset="0"/>
              </a:rPr>
              <a:t>fd</a:t>
            </a:r>
            <a:r>
              <a:rPr lang="en-GB" sz="1500" dirty="0">
                <a:solidFill>
                  <a:srgbClr val="000000"/>
                </a:solidFill>
                <a:latin typeface="Arial" pitchFamily="-65" charset="0"/>
              </a:rPr>
              <a:t>, void *</a:t>
            </a:r>
            <a:r>
              <a:rPr lang="en-GB" sz="1500" dirty="0" err="1">
                <a:solidFill>
                  <a:srgbClr val="000000"/>
                </a:solidFill>
                <a:latin typeface="Arial" pitchFamily="-65" charset="0"/>
              </a:rPr>
              <a:t>buf</a:t>
            </a:r>
            <a:r>
              <a:rPr lang="en-GB" sz="1500" dirty="0">
                <a:solidFill>
                  <a:srgbClr val="000000"/>
                </a:solidFill>
                <a:latin typeface="Arial" pitchFamily="-65" charset="0"/>
              </a:rPr>
              <a:t>, </a:t>
            </a:r>
            <a:r>
              <a:rPr lang="en-GB" sz="1500" dirty="0" err="1">
                <a:solidFill>
                  <a:srgbClr val="000000"/>
                </a:solidFill>
                <a:latin typeface="Arial" pitchFamily="-65" charset="0"/>
              </a:rPr>
              <a:t>size_t</a:t>
            </a:r>
            <a:r>
              <a:rPr lang="en-GB" sz="1500" dirty="0">
                <a:solidFill>
                  <a:srgbClr val="000000"/>
                </a:solidFill>
                <a:latin typeface="Arial" pitchFamily="-65" charset="0"/>
              </a:rPr>
              <a:t> count) {</a:t>
            </a:r>
          </a:p>
          <a:p>
            <a:pPr>
              <a:lnSpc>
                <a:spcPct val="90000"/>
              </a:lnSpc>
              <a:spcBef>
                <a:spcPts val="375"/>
              </a:spcBef>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500" dirty="0">
                <a:solidFill>
                  <a:srgbClr val="000000"/>
                </a:solidFill>
                <a:latin typeface="Arial" pitchFamily="-65" charset="0"/>
              </a:rPr>
              <a:t>        </a:t>
            </a:r>
            <a:r>
              <a:rPr lang="en-GB" sz="1500" dirty="0" err="1">
                <a:solidFill>
                  <a:srgbClr val="000000"/>
                </a:solidFill>
                <a:latin typeface="Arial" pitchFamily="-65" charset="0"/>
              </a:rPr>
              <a:t>exe_file_t</a:t>
            </a:r>
            <a:r>
              <a:rPr lang="en-GB" sz="1500" dirty="0">
                <a:solidFill>
                  <a:srgbClr val="000000"/>
                </a:solidFill>
                <a:latin typeface="Arial" pitchFamily="-65" charset="0"/>
              </a:rPr>
              <a:t> *</a:t>
            </a:r>
            <a:r>
              <a:rPr lang="en-GB" sz="1500" dirty="0" err="1">
                <a:solidFill>
                  <a:srgbClr val="000000"/>
                </a:solidFill>
                <a:latin typeface="Arial" pitchFamily="-65" charset="0"/>
              </a:rPr>
              <a:t>f</a:t>
            </a:r>
            <a:r>
              <a:rPr lang="en-GB" sz="1500" dirty="0">
                <a:solidFill>
                  <a:srgbClr val="000000"/>
                </a:solidFill>
                <a:latin typeface="Arial" pitchFamily="-65" charset="0"/>
              </a:rPr>
              <a:t> = </a:t>
            </a:r>
            <a:r>
              <a:rPr lang="en-GB" sz="1500" dirty="0" err="1">
                <a:solidFill>
                  <a:srgbClr val="000000"/>
                </a:solidFill>
                <a:latin typeface="Arial" pitchFamily="-65" charset="0"/>
              </a:rPr>
              <a:t>get_file(fd</a:t>
            </a:r>
            <a:r>
              <a:rPr lang="en-GB" sz="1500" dirty="0">
                <a:solidFill>
                  <a:srgbClr val="000000"/>
                </a:solidFill>
                <a:latin typeface="Arial" pitchFamily="-65" charset="0"/>
              </a:rPr>
              <a:t>);</a:t>
            </a:r>
          </a:p>
          <a:p>
            <a:pPr>
              <a:lnSpc>
                <a:spcPct val="90000"/>
              </a:lnSpc>
              <a:spcBef>
                <a:spcPts val="375"/>
              </a:spcBef>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500" dirty="0">
                <a:solidFill>
                  <a:srgbClr val="000000"/>
                </a:solidFill>
                <a:latin typeface="Arial" pitchFamily="-65" charset="0"/>
              </a:rPr>
              <a:t>        …</a:t>
            </a:r>
          </a:p>
          <a:p>
            <a:pPr>
              <a:lnSpc>
                <a:spcPct val="90000"/>
              </a:lnSpc>
              <a:spcBef>
                <a:spcPts val="375"/>
              </a:spcBef>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500" dirty="0">
                <a:solidFill>
                  <a:srgbClr val="000000"/>
                </a:solidFill>
                <a:latin typeface="Arial" pitchFamily="-65" charset="0"/>
              </a:rPr>
              <a:t>        </a:t>
            </a:r>
            <a:r>
              <a:rPr lang="en-GB" sz="1500" dirty="0" err="1">
                <a:solidFill>
                  <a:srgbClr val="000000"/>
                </a:solidFill>
                <a:latin typeface="Arial" pitchFamily="-65" charset="0"/>
              </a:rPr>
              <a:t>memcpy(buf</a:t>
            </a:r>
            <a:r>
              <a:rPr lang="en-GB" sz="1500" dirty="0">
                <a:solidFill>
                  <a:srgbClr val="000000"/>
                </a:solidFill>
                <a:latin typeface="Arial" pitchFamily="-65" charset="0"/>
              </a:rPr>
              <a:t>, </a:t>
            </a:r>
            <a:r>
              <a:rPr lang="en-GB" sz="1500" dirty="0" err="1">
                <a:solidFill>
                  <a:srgbClr val="A50021"/>
                </a:solidFill>
                <a:latin typeface="Arial" pitchFamily="-65" charset="0"/>
              </a:rPr>
              <a:t>f</a:t>
            </a:r>
            <a:r>
              <a:rPr lang="en-GB" sz="1500" dirty="0">
                <a:solidFill>
                  <a:srgbClr val="A50021"/>
                </a:solidFill>
                <a:latin typeface="Arial" pitchFamily="-65" charset="0"/>
              </a:rPr>
              <a:t>-&gt;contents</a:t>
            </a:r>
            <a:r>
              <a:rPr lang="en-GB" sz="1500" dirty="0">
                <a:solidFill>
                  <a:srgbClr val="000000"/>
                </a:solidFill>
                <a:latin typeface="Arial" pitchFamily="-65" charset="0"/>
              </a:rPr>
              <a:t> + </a:t>
            </a:r>
            <a:r>
              <a:rPr lang="en-GB" sz="1500" dirty="0" err="1">
                <a:solidFill>
                  <a:srgbClr val="000000"/>
                </a:solidFill>
                <a:latin typeface="Arial" pitchFamily="-65" charset="0"/>
              </a:rPr>
              <a:t>f</a:t>
            </a:r>
            <a:r>
              <a:rPr lang="en-GB" sz="1500" dirty="0">
                <a:solidFill>
                  <a:srgbClr val="000000"/>
                </a:solidFill>
                <a:latin typeface="Arial" pitchFamily="-65" charset="0"/>
              </a:rPr>
              <a:t>-&gt;off, count)</a:t>
            </a:r>
          </a:p>
          <a:p>
            <a:pPr>
              <a:lnSpc>
                <a:spcPct val="90000"/>
              </a:lnSpc>
              <a:spcBef>
                <a:spcPts val="375"/>
              </a:spcBef>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500" dirty="0">
                <a:solidFill>
                  <a:srgbClr val="000000"/>
                </a:solidFill>
                <a:latin typeface="Arial" pitchFamily="-65" charset="0"/>
              </a:rPr>
              <a:t>        </a:t>
            </a:r>
            <a:r>
              <a:rPr lang="en-GB" sz="1500" dirty="0" err="1">
                <a:solidFill>
                  <a:srgbClr val="000000"/>
                </a:solidFill>
                <a:latin typeface="Arial" pitchFamily="-65" charset="0"/>
              </a:rPr>
              <a:t>f</a:t>
            </a:r>
            <a:r>
              <a:rPr lang="en-GB" sz="1500" dirty="0">
                <a:solidFill>
                  <a:srgbClr val="000000"/>
                </a:solidFill>
                <a:latin typeface="Arial" pitchFamily="-65" charset="0"/>
              </a:rPr>
              <a:t>-&gt;off += count;</a:t>
            </a:r>
          </a:p>
          <a:p>
            <a:pPr>
              <a:lnSpc>
                <a:spcPct val="90000"/>
              </a:lnSpc>
              <a:spcBef>
                <a:spcPts val="375"/>
              </a:spcBef>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500" dirty="0">
                <a:solidFill>
                  <a:srgbClr val="000000"/>
                </a:solidFill>
                <a:latin typeface="Arial" pitchFamily="-65" charset="0"/>
              </a:rPr>
              <a:t>        …</a:t>
            </a:r>
          </a:p>
          <a:p>
            <a:pPr>
              <a:lnSpc>
                <a:spcPct val="90000"/>
              </a:lnSpc>
              <a:spcBef>
                <a:spcPts val="375"/>
              </a:spcBef>
              <a:tabLst>
                <a:tab pos="761970" algn="l"/>
                <a:tab pos="1523939" algn="l"/>
                <a:tab pos="2285909" algn="l"/>
                <a:tab pos="3047878" algn="l"/>
                <a:tab pos="3809848" algn="l"/>
                <a:tab pos="4571817" algn="l"/>
                <a:tab pos="5333787" algn="l"/>
                <a:tab pos="6095756" algn="l"/>
                <a:tab pos="6857726" algn="l"/>
                <a:tab pos="7619695" algn="l"/>
                <a:tab pos="8381665" algn="l"/>
              </a:tabLst>
            </a:pPr>
            <a:r>
              <a:rPr lang="en-GB" sz="1500" dirty="0">
                <a:solidFill>
                  <a:srgbClr val="000000"/>
                </a:solidFill>
                <a:latin typeface="Arial" pitchFamily="-65" charset="0"/>
              </a:rPr>
              <a:t>}</a:t>
            </a:r>
          </a:p>
        </p:txBody>
      </p:sp>
      <p:sp>
        <p:nvSpPr>
          <p:cNvPr id="75780" name="Rectangle 3"/>
          <p:cNvSpPr>
            <a:spLocks noChangeArrowheads="1"/>
          </p:cNvSpPr>
          <p:nvPr/>
        </p:nvSpPr>
        <p:spPr bwMode="auto">
          <a:xfrm>
            <a:off x="1333499" y="3683000"/>
            <a:ext cx="7411005" cy="1778000"/>
          </a:xfrm>
          <a:prstGeom prst="rect">
            <a:avLst/>
          </a:prstGeom>
          <a:noFill/>
          <a:ln w="9525">
            <a:noFill/>
            <a:round/>
            <a:headEnd/>
            <a:tailEnd/>
          </a:ln>
        </p:spPr>
        <p:txBody>
          <a:bodyPr lIns="75000" tIns="39000" rIns="75000" bIns="39000">
            <a:prstTxWarp prst="textNoShape">
              <a:avLst/>
            </a:prstTxWarp>
          </a:bodyPr>
          <a:lstStyle/>
          <a:p>
            <a:pPr marL="284416" indent="-284416">
              <a:tabLst>
                <a:tab pos="1046386" algn="l"/>
                <a:tab pos="1808355" algn="l"/>
                <a:tab pos="2570325" algn="l"/>
                <a:tab pos="3332294" algn="l"/>
                <a:tab pos="4094264" algn="l"/>
                <a:tab pos="4856233" algn="l"/>
                <a:tab pos="5618203" algn="l"/>
                <a:tab pos="6380172" algn="l"/>
                <a:tab pos="7142142" algn="l"/>
                <a:tab pos="7904111" algn="l"/>
                <a:tab pos="8666081" algn="l"/>
              </a:tabLst>
            </a:pPr>
            <a:r>
              <a:rPr lang="en-GB" sz="1500" dirty="0">
                <a:solidFill>
                  <a:srgbClr val="000000"/>
                </a:solidFill>
              </a:rPr>
              <a:t>Plain C code run by KLEE</a:t>
            </a:r>
          </a:p>
          <a:p>
            <a:pPr marL="617778" lvl="1" indent="-236793">
              <a:spcBef>
                <a:spcPts val="417"/>
              </a:spcBef>
              <a:buFont typeface="Times New Roman" pitchFamily="-65" charset="0"/>
              <a:buChar char="–"/>
              <a:tabLst>
                <a:tab pos="1046386" algn="l"/>
                <a:tab pos="1808355" algn="l"/>
                <a:tab pos="2570325" algn="l"/>
                <a:tab pos="3332294" algn="l"/>
                <a:tab pos="4094264" algn="l"/>
                <a:tab pos="4856233" algn="l"/>
                <a:tab pos="5618203" algn="l"/>
                <a:tab pos="6380172" algn="l"/>
                <a:tab pos="7142142" algn="l"/>
                <a:tab pos="7904111" algn="l"/>
                <a:tab pos="8666081" algn="l"/>
              </a:tabLst>
            </a:pPr>
            <a:r>
              <a:rPr lang="en-GB" sz="1667" dirty="0">
                <a:solidFill>
                  <a:srgbClr val="000000"/>
                </a:solidFill>
              </a:rPr>
              <a:t>Users can extend/replace environment w/o any knowledge of KLEE internals</a:t>
            </a:r>
          </a:p>
          <a:p>
            <a:pPr marL="284416" indent="-284416">
              <a:tabLst>
                <a:tab pos="1046386" algn="l"/>
                <a:tab pos="1808355" algn="l"/>
                <a:tab pos="2570325" algn="l"/>
                <a:tab pos="3332294" algn="l"/>
                <a:tab pos="4094264" algn="l"/>
                <a:tab pos="4856233" algn="l"/>
                <a:tab pos="5618203" algn="l"/>
                <a:tab pos="6380172" algn="l"/>
                <a:tab pos="7142142" algn="l"/>
                <a:tab pos="7904111" algn="l"/>
                <a:tab pos="8666081" algn="l"/>
              </a:tabLst>
            </a:pPr>
            <a:r>
              <a:rPr lang="en-GB" sz="1500" dirty="0">
                <a:solidFill>
                  <a:srgbClr val="000000"/>
                </a:solidFill>
              </a:rPr>
              <a:t>Currently: effective support for symbolic command line arguments, files, links, pipes, </a:t>
            </a:r>
            <a:r>
              <a:rPr lang="en-GB" sz="1500" dirty="0" err="1">
                <a:solidFill>
                  <a:srgbClr val="000000"/>
                </a:solidFill>
              </a:rPr>
              <a:t>ttys</a:t>
            </a:r>
            <a:r>
              <a:rPr lang="en-GB" sz="1500" dirty="0">
                <a:solidFill>
                  <a:srgbClr val="000000"/>
                </a:solidFill>
              </a:rPr>
              <a:t>, environment </a:t>
            </a:r>
            <a:r>
              <a:rPr lang="en-GB" sz="1500" dirty="0" err="1">
                <a:solidFill>
                  <a:srgbClr val="000000"/>
                </a:solidFill>
              </a:rPr>
              <a:t>vars</a:t>
            </a:r>
            <a:endParaRPr lang="en-GB" sz="1500" dirty="0">
              <a:solidFill>
                <a:srgbClr val="000000"/>
              </a:solidFill>
            </a:endParaRPr>
          </a:p>
        </p:txBody>
      </p:sp>
      <p:sp>
        <p:nvSpPr>
          <p:cNvPr id="75781" name="AutoShape 4"/>
          <p:cNvSpPr>
            <a:spLocks noChangeArrowheads="1"/>
          </p:cNvSpPr>
          <p:nvPr/>
        </p:nvSpPr>
        <p:spPr bwMode="auto">
          <a:xfrm>
            <a:off x="2540000" y="2349500"/>
            <a:ext cx="317500" cy="254000"/>
          </a:xfrm>
          <a:prstGeom prst="rightArrow">
            <a:avLst>
              <a:gd name="adj1" fmla="val 50000"/>
              <a:gd name="adj2" fmla="val 54688"/>
            </a:avLst>
          </a:prstGeom>
          <a:solidFill>
            <a:srgbClr val="993300"/>
          </a:solidFill>
          <a:ln w="9360">
            <a:solidFill>
              <a:srgbClr val="000000"/>
            </a:solidFill>
            <a:miter lim="800000"/>
            <a:headEnd/>
            <a:tailEnd/>
          </a:ln>
        </p:spPr>
        <p:txBody>
          <a:bodyPr wrap="none" anchor="ctr">
            <a:prstTxWarp prst="textNoShape">
              <a:avLst/>
            </a:prstTxWarp>
          </a:bodyPr>
          <a:lstStyle/>
          <a:p>
            <a:endParaRPr lang="en-US" sz="1500"/>
          </a:p>
        </p:txBody>
      </p:sp>
      <p:sp>
        <p:nvSpPr>
          <p:cNvPr id="2" name="Title 1">
            <a:extLst>
              <a:ext uri="{FF2B5EF4-FFF2-40B4-BE49-F238E27FC236}">
                <a16:creationId xmlns:a16="http://schemas.microsoft.com/office/drawing/2014/main" id="{2EF6C3EF-79EB-2E48-A382-DAF829F673E9}"/>
              </a:ext>
            </a:extLst>
          </p:cNvPr>
          <p:cNvSpPr>
            <a:spLocks noGrp="1"/>
          </p:cNvSpPr>
          <p:nvPr>
            <p:ph type="title"/>
          </p:nvPr>
        </p:nvSpPr>
        <p:spPr/>
        <p:txBody>
          <a:bodyPr/>
          <a:lstStyle/>
          <a:p>
            <a:r>
              <a:rPr lang="en-US" dirty="0"/>
              <a:t>Environment modeling</a:t>
            </a:r>
          </a:p>
        </p:txBody>
      </p:sp>
    </p:spTree>
    <p:extLst>
      <p:ext uri="{BB962C8B-B14F-4D97-AF65-F5344CB8AC3E}">
        <p14:creationId xmlns:p14="http://schemas.microsoft.com/office/powerpoint/2010/main" val="4104026600"/>
      </p:ext>
    </p:extLst>
  </p:cSld>
  <p:clrMapOvr>
    <a:masterClrMapping/>
  </p:clrMapOvr>
  <p:transition advTm="70216"/>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6C3EF-79EB-2E48-A382-DAF829F673E9}"/>
              </a:ext>
            </a:extLst>
          </p:cNvPr>
          <p:cNvSpPr>
            <a:spLocks noGrp="1"/>
          </p:cNvSpPr>
          <p:nvPr>
            <p:ph type="title"/>
          </p:nvPr>
        </p:nvSpPr>
        <p:spPr/>
        <p:txBody>
          <a:bodyPr/>
          <a:lstStyle/>
          <a:p>
            <a:r>
              <a:rPr lang="en-US" dirty="0"/>
              <a:t>Real world failures</a:t>
            </a:r>
          </a:p>
        </p:txBody>
      </p:sp>
      <p:sp>
        <p:nvSpPr>
          <p:cNvPr id="3" name="Content Placeholder 2">
            <a:extLst>
              <a:ext uri="{FF2B5EF4-FFF2-40B4-BE49-F238E27FC236}">
                <a16:creationId xmlns:a16="http://schemas.microsoft.com/office/drawing/2014/main" id="{EC6C2541-89CC-6544-895A-60A9A9C2BDA2}"/>
              </a:ext>
            </a:extLst>
          </p:cNvPr>
          <p:cNvSpPr>
            <a:spLocks noGrp="1"/>
          </p:cNvSpPr>
          <p:nvPr>
            <p:ph idx="1"/>
          </p:nvPr>
        </p:nvSpPr>
        <p:spPr>
          <a:xfrm>
            <a:off x="107207" y="2112885"/>
            <a:ext cx="8929217" cy="3034584"/>
          </a:xfrm>
        </p:spPr>
        <p:txBody>
          <a:bodyPr/>
          <a:lstStyle/>
          <a:p>
            <a:r>
              <a:rPr lang="en-US" dirty="0"/>
              <a:t>Can this fail?</a:t>
            </a:r>
          </a:p>
          <a:p>
            <a:r>
              <a:rPr lang="en-US" dirty="0"/>
              <a:t>Yes!</a:t>
            </a:r>
          </a:p>
          <a:p>
            <a:r>
              <a:rPr lang="en-US" dirty="0"/>
              <a:t>Klee will occasionally return an error for </a:t>
            </a:r>
            <a:r>
              <a:rPr lang="en-US" dirty="0" err="1"/>
              <a:t>syscalls</a:t>
            </a:r>
            <a:r>
              <a:rPr lang="en-US" dirty="0"/>
              <a:t>.</a:t>
            </a:r>
          </a:p>
        </p:txBody>
      </p:sp>
      <p:sp>
        <p:nvSpPr>
          <p:cNvPr id="6" name="Text Box 2">
            <a:extLst>
              <a:ext uri="{FF2B5EF4-FFF2-40B4-BE49-F238E27FC236}">
                <a16:creationId xmlns:a16="http://schemas.microsoft.com/office/drawing/2014/main" id="{C3585955-0F10-5147-AF4D-75EBB1BB6F66}"/>
              </a:ext>
            </a:extLst>
          </p:cNvPr>
          <p:cNvSpPr txBox="1">
            <a:spLocks noChangeArrowheads="1"/>
          </p:cNvSpPr>
          <p:nvPr/>
        </p:nvSpPr>
        <p:spPr bwMode="auto">
          <a:xfrm>
            <a:off x="1333499" y="1334856"/>
            <a:ext cx="5016500" cy="508000"/>
          </a:xfrm>
          <a:prstGeom prst="rect">
            <a:avLst/>
          </a:prstGeom>
          <a:noFill/>
          <a:ln w="19080">
            <a:solidFill>
              <a:srgbClr val="000000"/>
            </a:solidFill>
            <a:miter lim="800000"/>
            <a:headEnd/>
            <a:tailEnd/>
          </a:ln>
        </p:spPr>
        <p:txBody>
          <a:bodyPr>
            <a:prstTxWarp prst="textNoShape">
              <a:avLst/>
            </a:prstTxWarp>
          </a:bodyPr>
          <a:lstStyle/>
          <a:p>
            <a:pPr marL="284416" indent="-284416">
              <a:spcBef>
                <a:spcPts val="583"/>
              </a:spcBef>
              <a:buClr>
                <a:srgbClr val="3333CC"/>
              </a:buClr>
              <a:tabLst>
                <a:tab pos="759324" algn="l"/>
                <a:tab pos="1521293" algn="l"/>
                <a:tab pos="2283263" algn="l"/>
                <a:tab pos="3045232" algn="l"/>
                <a:tab pos="3807202" algn="l"/>
                <a:tab pos="4569171" algn="l"/>
                <a:tab pos="5331141" algn="l"/>
                <a:tab pos="6093110" algn="l"/>
                <a:tab pos="6855080" algn="l"/>
                <a:tab pos="7617049" algn="l"/>
                <a:tab pos="8379019" algn="l"/>
              </a:tabLst>
            </a:pPr>
            <a:r>
              <a:rPr lang="en-GB" sz="2333" dirty="0" err="1">
                <a:solidFill>
                  <a:srgbClr val="3333CC"/>
                </a:solidFill>
                <a:latin typeface="Arial" pitchFamily="-65" charset="0"/>
              </a:rPr>
              <a:t>int</a:t>
            </a:r>
            <a:r>
              <a:rPr lang="en-GB" sz="2333" dirty="0">
                <a:solidFill>
                  <a:srgbClr val="3333CC"/>
                </a:solidFill>
                <a:latin typeface="Arial" pitchFamily="-65" charset="0"/>
              </a:rPr>
              <a:t> </a:t>
            </a:r>
            <a:r>
              <a:rPr lang="en-GB" sz="2333" dirty="0" err="1">
                <a:solidFill>
                  <a:srgbClr val="3333CC"/>
                </a:solidFill>
                <a:latin typeface="Arial" pitchFamily="-65" charset="0"/>
              </a:rPr>
              <a:t>num_bytes</a:t>
            </a:r>
            <a:r>
              <a:rPr lang="en-GB" sz="2333" dirty="0">
                <a:solidFill>
                  <a:srgbClr val="3333CC"/>
                </a:solidFill>
                <a:latin typeface="Arial" pitchFamily="-65" charset="0"/>
              </a:rPr>
              <a:t> = write(</a:t>
            </a:r>
            <a:r>
              <a:rPr lang="en-GB" sz="2333" dirty="0" err="1">
                <a:solidFill>
                  <a:srgbClr val="3333CC"/>
                </a:solidFill>
                <a:latin typeface="Arial" pitchFamily="-65" charset="0"/>
              </a:rPr>
              <a:t>fd</a:t>
            </a:r>
            <a:r>
              <a:rPr lang="en-GB" sz="2333" dirty="0">
                <a:solidFill>
                  <a:srgbClr val="3333CC"/>
                </a:solidFill>
                <a:latin typeface="Arial" pitchFamily="-65" charset="0"/>
              </a:rPr>
              <a:t>, buffer, 10);</a:t>
            </a:r>
          </a:p>
        </p:txBody>
      </p:sp>
    </p:spTree>
    <p:extLst>
      <p:ext uri="{BB962C8B-B14F-4D97-AF65-F5344CB8AC3E}">
        <p14:creationId xmlns:p14="http://schemas.microsoft.com/office/powerpoint/2010/main" val="4017204370"/>
      </p:ext>
    </p:extLst>
  </p:cSld>
  <p:clrMapOvr>
    <a:masterClrMapping/>
  </p:clrMapOvr>
  <p:transition advTm="7021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7B32A2DF-56BC-8944-941E-3C7B401051EA}"/>
              </a:ext>
            </a:extLst>
          </p:cNvPr>
          <p:cNvSpPr>
            <a:spLocks noGrp="1" noChangeArrowheads="1"/>
          </p:cNvSpPr>
          <p:nvPr>
            <p:ph type="title"/>
          </p:nvPr>
        </p:nvSpPr>
        <p:spPr>
          <a:ln/>
        </p:spPr>
        <p:txBody>
          <a:bodyPr/>
          <a:lstStyle/>
          <a:p>
            <a:pPr>
              <a:tabLst>
                <a:tab pos="0" algn="l"/>
                <a:tab pos="341411" algn="l"/>
                <a:tab pos="683752" algn="l"/>
                <a:tab pos="1026094" algn="l"/>
                <a:tab pos="1368435" algn="l"/>
                <a:tab pos="1710776" algn="l"/>
                <a:tab pos="2053117" algn="l"/>
                <a:tab pos="2395458" algn="l"/>
                <a:tab pos="2737800" algn="l"/>
                <a:tab pos="3081071" algn="l"/>
                <a:tab pos="3422482" algn="l"/>
                <a:tab pos="3764823" algn="l"/>
                <a:tab pos="4107164" algn="l"/>
                <a:tab pos="4449506" algn="l"/>
                <a:tab pos="4791847" algn="l"/>
                <a:tab pos="5134188" algn="l"/>
                <a:tab pos="5476529" algn="l"/>
                <a:tab pos="5818870" algn="l"/>
                <a:tab pos="6162142" algn="l"/>
                <a:tab pos="6363081" algn="l"/>
              </a:tabLst>
            </a:pPr>
            <a:r>
              <a:rPr lang="en-US" altLang="en-US"/>
              <a:t>Evaluation - Metrics</a:t>
            </a:r>
          </a:p>
        </p:txBody>
      </p:sp>
      <p:sp>
        <p:nvSpPr>
          <p:cNvPr id="38914" name="Rectangle 2">
            <a:extLst>
              <a:ext uri="{FF2B5EF4-FFF2-40B4-BE49-F238E27FC236}">
                <a16:creationId xmlns:a16="http://schemas.microsoft.com/office/drawing/2014/main" id="{9727394C-9BF6-594D-B54F-24BED486C2EF}"/>
              </a:ext>
            </a:extLst>
          </p:cNvPr>
          <p:cNvSpPr>
            <a:spLocks noGrp="1" noChangeArrowheads="1"/>
          </p:cNvSpPr>
          <p:nvPr>
            <p:ph idx="1"/>
          </p:nvPr>
        </p:nvSpPr>
        <p:spPr>
          <a:ln/>
        </p:spPr>
        <p:txBody>
          <a:bodyPr/>
          <a:lstStyle/>
          <a:p>
            <a:pPr marL="259547" indent="-259547">
              <a:buSzPct val="75000"/>
              <a:buFont typeface="Helvetica Light" panose="020B0403020202020204" pitchFamily="34" charset="0"/>
              <a:buChar char="•"/>
              <a:tabLst>
                <a:tab pos="259547" algn="l"/>
                <a:tab pos="600958" algn="l"/>
                <a:tab pos="943299" algn="l"/>
                <a:tab pos="1285640" algn="l"/>
                <a:tab pos="1627981" algn="l"/>
                <a:tab pos="1970322" algn="l"/>
                <a:tab pos="2312664" algn="l"/>
                <a:tab pos="2655005" algn="l"/>
                <a:tab pos="2997346" algn="l"/>
                <a:tab pos="3340618" algn="l"/>
                <a:tab pos="3682028" algn="l"/>
                <a:tab pos="4024370" algn="l"/>
                <a:tab pos="4366711" algn="l"/>
                <a:tab pos="4709052" algn="l"/>
                <a:tab pos="5051393" algn="l"/>
                <a:tab pos="5393734" algn="l"/>
                <a:tab pos="5736076" algn="l"/>
                <a:tab pos="6078417" algn="l"/>
                <a:tab pos="6421689" algn="l"/>
              </a:tabLst>
            </a:pPr>
            <a:r>
              <a:rPr lang="en-US" altLang="en-US"/>
              <a:t>Line coverage, only executable: ELOC percentage</a:t>
            </a:r>
          </a:p>
          <a:p>
            <a:pPr marL="259547" indent="-259547">
              <a:buSzPct val="75000"/>
              <a:buFont typeface="Helvetica Light" panose="020B0403020202020204" pitchFamily="34" charset="0"/>
              <a:buChar char="•"/>
              <a:tabLst>
                <a:tab pos="259547" algn="l"/>
                <a:tab pos="600958" algn="l"/>
                <a:tab pos="943299" algn="l"/>
                <a:tab pos="1285640" algn="l"/>
                <a:tab pos="1627981" algn="l"/>
                <a:tab pos="1970322" algn="l"/>
                <a:tab pos="2312664" algn="l"/>
                <a:tab pos="2655005" algn="l"/>
                <a:tab pos="2997346" algn="l"/>
                <a:tab pos="3340618" algn="l"/>
                <a:tab pos="3682028" algn="l"/>
                <a:tab pos="4024370" algn="l"/>
                <a:tab pos="4366711" algn="l"/>
                <a:tab pos="4709052" algn="l"/>
                <a:tab pos="5051393" algn="l"/>
                <a:tab pos="5393734" algn="l"/>
                <a:tab pos="5736076" algn="l"/>
                <a:tab pos="6078417" algn="l"/>
                <a:tab pos="6421689" algn="l"/>
              </a:tabLst>
            </a:pPr>
            <a:r>
              <a:rPr lang="en-US" altLang="en-US"/>
              <a:t>Doesn’t measure actual conditional paths used</a:t>
            </a:r>
          </a:p>
          <a:p>
            <a:pPr marL="259547" indent="-259547">
              <a:buSzPct val="75000"/>
              <a:buFont typeface="Helvetica Light" panose="020B0403020202020204" pitchFamily="34" charset="0"/>
              <a:buChar char="•"/>
              <a:tabLst>
                <a:tab pos="259547" algn="l"/>
                <a:tab pos="600958" algn="l"/>
                <a:tab pos="943299" algn="l"/>
                <a:tab pos="1285640" algn="l"/>
                <a:tab pos="1627981" algn="l"/>
                <a:tab pos="1970322" algn="l"/>
                <a:tab pos="2312664" algn="l"/>
                <a:tab pos="2655005" algn="l"/>
                <a:tab pos="2997346" algn="l"/>
                <a:tab pos="3340618" algn="l"/>
                <a:tab pos="3682028" algn="l"/>
                <a:tab pos="4024370" algn="l"/>
                <a:tab pos="4366711" algn="l"/>
                <a:tab pos="4709052" algn="l"/>
                <a:tab pos="5051393" algn="l"/>
                <a:tab pos="5393734" algn="l"/>
                <a:tab pos="5736076" algn="l"/>
                <a:tab pos="6078417" algn="l"/>
                <a:tab pos="6421689" algn="l"/>
              </a:tabLst>
            </a:pPr>
            <a:r>
              <a:rPr lang="en-US" altLang="en-US"/>
              <a:t>Used also because the gcov profiler outputs it and its a common tool among testing tools.</a:t>
            </a:r>
          </a:p>
        </p:txBody>
      </p:sp>
      <p:sp>
        <p:nvSpPr>
          <p:cNvPr id="2" name="Slide Number Placeholder 1">
            <a:extLst>
              <a:ext uri="{FF2B5EF4-FFF2-40B4-BE49-F238E27FC236}">
                <a16:creationId xmlns:a16="http://schemas.microsoft.com/office/drawing/2014/main" id="{36CFD0BD-FE03-5944-B8BD-4F726D6026B9}"/>
              </a:ext>
            </a:extLst>
          </p:cNvPr>
          <p:cNvSpPr>
            <a:spLocks noGrp="1"/>
          </p:cNvSpPr>
          <p:nvPr>
            <p:ph type="sldNum" sz="quarter" idx="12"/>
          </p:nvPr>
        </p:nvSpPr>
        <p:spPr/>
        <p:txBody>
          <a:bodyPr/>
          <a:lstStyle/>
          <a:p>
            <a:fld id="{5E6A3C3A-A029-4573-BC04-5DA27903A743}" type="slidenum">
              <a:rPr lang="en-US" smtClean="0"/>
              <a:t>45</a:t>
            </a:fld>
            <a:endParaRPr lang="en-US"/>
          </a:p>
        </p:txBody>
      </p:sp>
    </p:spTree>
    <p:extLst>
      <p:ext uri="{BB962C8B-B14F-4D97-AF65-F5344CB8AC3E}">
        <p14:creationId xmlns:p14="http://schemas.microsoft.com/office/powerpoint/2010/main" val="40577896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A50B52BB-A8CB-934B-9B24-777A889F15FD}"/>
              </a:ext>
            </a:extLst>
          </p:cNvPr>
          <p:cNvSpPr>
            <a:spLocks noGrp="1" noChangeArrowheads="1"/>
          </p:cNvSpPr>
          <p:nvPr>
            <p:ph type="title"/>
          </p:nvPr>
        </p:nvSpPr>
        <p:spPr>
          <a:ln/>
        </p:spPr>
        <p:txBody>
          <a:bodyPr/>
          <a:lstStyle/>
          <a:p>
            <a:pPr>
              <a:tabLst>
                <a:tab pos="0" algn="l"/>
                <a:tab pos="341411" algn="l"/>
                <a:tab pos="683752" algn="l"/>
                <a:tab pos="1026094" algn="l"/>
                <a:tab pos="1368435" algn="l"/>
                <a:tab pos="1710776" algn="l"/>
                <a:tab pos="2053117" algn="l"/>
                <a:tab pos="2395458" algn="l"/>
                <a:tab pos="2737800" algn="l"/>
                <a:tab pos="3081071" algn="l"/>
                <a:tab pos="3422482" algn="l"/>
                <a:tab pos="3764823" algn="l"/>
                <a:tab pos="4107164" algn="l"/>
                <a:tab pos="4449506" algn="l"/>
                <a:tab pos="4791847" algn="l"/>
                <a:tab pos="5134188" algn="l"/>
                <a:tab pos="5476529" algn="l"/>
                <a:tab pos="5818870" algn="l"/>
                <a:tab pos="6162142" algn="l"/>
                <a:tab pos="6363081" algn="l"/>
              </a:tabLst>
            </a:pPr>
            <a:r>
              <a:rPr lang="en-US" altLang="en-US"/>
              <a:t>Coreutils</a:t>
            </a:r>
          </a:p>
        </p:txBody>
      </p:sp>
      <p:sp>
        <p:nvSpPr>
          <p:cNvPr id="39938" name="Rectangle 2">
            <a:extLst>
              <a:ext uri="{FF2B5EF4-FFF2-40B4-BE49-F238E27FC236}">
                <a16:creationId xmlns:a16="http://schemas.microsoft.com/office/drawing/2014/main" id="{AB19DFA7-8D18-7745-8DD4-09EF42381A26}"/>
              </a:ext>
            </a:extLst>
          </p:cNvPr>
          <p:cNvSpPr>
            <a:spLocks noGrp="1" noChangeArrowheads="1"/>
          </p:cNvSpPr>
          <p:nvPr>
            <p:ph idx="1"/>
          </p:nvPr>
        </p:nvSpPr>
        <p:spPr>
          <a:ln/>
        </p:spPr>
        <p:txBody>
          <a:bodyPr/>
          <a:lstStyle/>
          <a:p>
            <a:pPr marL="259547" indent="-259547">
              <a:buSzPct val="75000"/>
              <a:buFont typeface="Helvetica Light" panose="020B0403020202020204" pitchFamily="34" charset="0"/>
              <a:buChar char="•"/>
              <a:tabLst>
                <a:tab pos="259547" algn="l"/>
                <a:tab pos="600958" algn="l"/>
                <a:tab pos="943299" algn="l"/>
                <a:tab pos="1285640" algn="l"/>
                <a:tab pos="1627981" algn="l"/>
                <a:tab pos="1970322" algn="l"/>
                <a:tab pos="2312664" algn="l"/>
                <a:tab pos="2655005" algn="l"/>
                <a:tab pos="2997346" algn="l"/>
                <a:tab pos="3340618" algn="l"/>
                <a:tab pos="3682028" algn="l"/>
                <a:tab pos="4024370" algn="l"/>
                <a:tab pos="4366711" algn="l"/>
                <a:tab pos="4709052" algn="l"/>
                <a:tab pos="5051393" algn="l"/>
                <a:tab pos="5393734" algn="l"/>
                <a:tab pos="5736076" algn="l"/>
                <a:tab pos="6078417" algn="l"/>
                <a:tab pos="6421689" algn="l"/>
              </a:tabLst>
            </a:pPr>
            <a:r>
              <a:rPr lang="en-US" altLang="en-US"/>
              <a:t>All 89 Coreutils programs ran with command:</a:t>
            </a:r>
            <a:br>
              <a:rPr lang="en-US" altLang="en-US"/>
            </a:br>
            <a:r>
              <a:rPr lang="en-US" altLang="en-US" sz="1465">
                <a:latin typeface="Courier New" panose="02070309020205020404" pitchFamily="49" charset="0"/>
                <a:cs typeface="Courier New" panose="02070309020205020404" pitchFamily="49" charset="0"/>
              </a:rPr>
              <a:t>./run &lt;tool-name&gt; --max-time 60</a:t>
            </a:r>
            <a:br>
              <a:rPr lang="en-US" altLang="en-US" sz="1465">
                <a:latin typeface="Courier New" panose="02070309020205020404" pitchFamily="49" charset="0"/>
                <a:cs typeface="Courier New" panose="02070309020205020404" pitchFamily="49" charset="0"/>
              </a:rPr>
            </a:br>
            <a:r>
              <a:rPr lang="en-US" altLang="en-US" sz="1465">
                <a:latin typeface="Courier New" panose="02070309020205020404" pitchFamily="49" charset="0"/>
                <a:cs typeface="Courier New" panose="02070309020205020404" pitchFamily="49" charset="0"/>
              </a:rPr>
              <a:t>                  --sym-args 10 2 2</a:t>
            </a:r>
            <a:br>
              <a:rPr lang="en-US" altLang="en-US" sz="1465">
                <a:latin typeface="Courier New" panose="02070309020205020404" pitchFamily="49" charset="0"/>
                <a:cs typeface="Courier New" panose="02070309020205020404" pitchFamily="49" charset="0"/>
              </a:rPr>
            </a:br>
            <a:r>
              <a:rPr lang="en-US" altLang="en-US" sz="1465">
                <a:latin typeface="Courier New" panose="02070309020205020404" pitchFamily="49" charset="0"/>
                <a:cs typeface="Courier New" panose="02070309020205020404" pitchFamily="49" charset="0"/>
              </a:rPr>
              <a:t>                  --sym-files 2 8</a:t>
            </a:r>
            <a:br>
              <a:rPr lang="en-US" altLang="en-US" sz="1465">
                <a:latin typeface="Courier New" panose="02070309020205020404" pitchFamily="49" charset="0"/>
                <a:cs typeface="Courier New" panose="02070309020205020404" pitchFamily="49" charset="0"/>
              </a:rPr>
            </a:br>
            <a:r>
              <a:rPr lang="en-US" altLang="en-US" sz="1465">
                <a:latin typeface="Courier New" panose="02070309020205020404" pitchFamily="49" charset="0"/>
                <a:cs typeface="Courier New" panose="02070309020205020404" pitchFamily="49" charset="0"/>
              </a:rPr>
              <a:t>                  [--max-fail 1]</a:t>
            </a:r>
          </a:p>
        </p:txBody>
      </p:sp>
      <p:sp>
        <p:nvSpPr>
          <p:cNvPr id="2" name="Slide Number Placeholder 1">
            <a:extLst>
              <a:ext uri="{FF2B5EF4-FFF2-40B4-BE49-F238E27FC236}">
                <a16:creationId xmlns:a16="http://schemas.microsoft.com/office/drawing/2014/main" id="{1116BC88-FBE3-5C42-BAB9-1BDA847C21FB}"/>
              </a:ext>
            </a:extLst>
          </p:cNvPr>
          <p:cNvSpPr>
            <a:spLocks noGrp="1"/>
          </p:cNvSpPr>
          <p:nvPr>
            <p:ph type="sldNum" sz="quarter" idx="12"/>
          </p:nvPr>
        </p:nvSpPr>
        <p:spPr/>
        <p:txBody>
          <a:bodyPr/>
          <a:lstStyle/>
          <a:p>
            <a:fld id="{5E6A3C3A-A029-4573-BC04-5DA27903A743}" type="slidenum">
              <a:rPr lang="en-US" smtClean="0"/>
              <a:t>46</a:t>
            </a:fld>
            <a:endParaRPr lang="en-US"/>
          </a:p>
        </p:txBody>
      </p:sp>
    </p:spTree>
    <p:extLst>
      <p:ext uri="{BB962C8B-B14F-4D97-AF65-F5344CB8AC3E}">
        <p14:creationId xmlns:p14="http://schemas.microsoft.com/office/powerpoint/2010/main" val="39561056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a:extLst>
              <a:ext uri="{FF2B5EF4-FFF2-40B4-BE49-F238E27FC236}">
                <a16:creationId xmlns:a16="http://schemas.microsoft.com/office/drawing/2014/main" id="{32BF783D-EF55-EC46-8F69-F75DD9C72D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332" y="1238266"/>
            <a:ext cx="5738258" cy="41576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2" name="Rectangle 2">
            <a:extLst>
              <a:ext uri="{FF2B5EF4-FFF2-40B4-BE49-F238E27FC236}">
                <a16:creationId xmlns:a16="http://schemas.microsoft.com/office/drawing/2014/main" id="{E445F620-804F-0942-B9AB-7415574A81C9}"/>
              </a:ext>
            </a:extLst>
          </p:cNvPr>
          <p:cNvSpPr>
            <a:spLocks noGrp="1" noChangeArrowheads="1"/>
          </p:cNvSpPr>
          <p:nvPr>
            <p:ph type="title"/>
          </p:nvPr>
        </p:nvSpPr>
        <p:spPr>
          <a:ln/>
        </p:spPr>
        <p:txBody>
          <a:bodyPr/>
          <a:lstStyle/>
          <a:p>
            <a:pPr>
              <a:tabLst>
                <a:tab pos="0" algn="l"/>
                <a:tab pos="341411" algn="l"/>
                <a:tab pos="683752" algn="l"/>
                <a:tab pos="1026094" algn="l"/>
                <a:tab pos="1368435" algn="l"/>
                <a:tab pos="1710776" algn="l"/>
                <a:tab pos="2053117" algn="l"/>
                <a:tab pos="2395458" algn="l"/>
                <a:tab pos="2737800" algn="l"/>
                <a:tab pos="3081071" algn="l"/>
                <a:tab pos="3422482" algn="l"/>
                <a:tab pos="3764823" algn="l"/>
                <a:tab pos="4107164" algn="l"/>
                <a:tab pos="4449506" algn="l"/>
                <a:tab pos="4791847" algn="l"/>
                <a:tab pos="5134188" algn="l"/>
                <a:tab pos="5476529" algn="l"/>
                <a:tab pos="5818870" algn="l"/>
                <a:tab pos="6162142" algn="l"/>
                <a:tab pos="6363081" algn="l"/>
              </a:tabLst>
            </a:pPr>
            <a:r>
              <a:rPr lang="en-US" altLang="en-US" i="1"/>
              <a:t>Coreutils</a:t>
            </a:r>
          </a:p>
        </p:txBody>
      </p:sp>
      <p:sp>
        <p:nvSpPr>
          <p:cNvPr id="2" name="Slide Number Placeholder 1">
            <a:extLst>
              <a:ext uri="{FF2B5EF4-FFF2-40B4-BE49-F238E27FC236}">
                <a16:creationId xmlns:a16="http://schemas.microsoft.com/office/drawing/2014/main" id="{0E008F53-FAC9-994B-AA5C-3EDFF52C5F27}"/>
              </a:ext>
            </a:extLst>
          </p:cNvPr>
          <p:cNvSpPr>
            <a:spLocks noGrp="1"/>
          </p:cNvSpPr>
          <p:nvPr>
            <p:ph type="sldNum" sz="quarter" idx="12"/>
          </p:nvPr>
        </p:nvSpPr>
        <p:spPr/>
        <p:txBody>
          <a:bodyPr/>
          <a:lstStyle/>
          <a:p>
            <a:fld id="{5E6A3C3A-A029-4573-BC04-5DA27903A743}" type="slidenum">
              <a:rPr lang="en-US" smtClean="0"/>
              <a:t>47</a:t>
            </a:fld>
            <a:endParaRPr lang="en-US"/>
          </a:p>
        </p:txBody>
      </p:sp>
      <p:grpSp>
        <p:nvGrpSpPr>
          <p:cNvPr id="40963" name="Group 3">
            <a:extLst>
              <a:ext uri="{FF2B5EF4-FFF2-40B4-BE49-F238E27FC236}">
                <a16:creationId xmlns:a16="http://schemas.microsoft.com/office/drawing/2014/main" id="{B43F8C08-792E-0E40-864F-EC723CC25AAF}"/>
              </a:ext>
            </a:extLst>
          </p:cNvPr>
          <p:cNvGrpSpPr>
            <a:grpSpLocks/>
          </p:cNvGrpSpPr>
          <p:nvPr/>
        </p:nvGrpSpPr>
        <p:grpSpPr bwMode="auto">
          <a:xfrm>
            <a:off x="3576085" y="3685027"/>
            <a:ext cx="2036486" cy="1608535"/>
            <a:chOff x="3025" y="3961"/>
            <a:chExt cx="2189" cy="1729"/>
          </a:xfrm>
        </p:grpSpPr>
        <p:sp>
          <p:nvSpPr>
            <p:cNvPr id="40964" name="AutoShape 4">
              <a:extLst>
                <a:ext uri="{FF2B5EF4-FFF2-40B4-BE49-F238E27FC236}">
                  <a16:creationId xmlns:a16="http://schemas.microsoft.com/office/drawing/2014/main" id="{C624B125-669F-A64F-859C-080C5356D9D2}"/>
                </a:ext>
              </a:extLst>
            </p:cNvPr>
            <p:cNvSpPr>
              <a:spLocks noChangeArrowheads="1"/>
            </p:cNvSpPr>
            <p:nvPr/>
          </p:nvSpPr>
          <p:spPr bwMode="auto">
            <a:xfrm>
              <a:off x="4298" y="5308"/>
              <a:ext cx="916" cy="3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9747" tIns="29747" rIns="29747" bIns="29747" anchor="ctr"/>
            <a:lstStyle>
              <a:lvl1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1pPr>
              <a:lvl2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2pPr>
              <a:lvl3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3pPr>
              <a:lvl4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4pPr>
              <a:lvl5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5pPr>
              <a:lvl6pPr marL="25146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6pPr>
              <a:lvl7pPr marL="29718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7pPr>
              <a:lvl8pPr marL="34290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8pPr>
              <a:lvl9pPr marL="38862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9pPr>
            </a:lstStyle>
            <a:p>
              <a:pPr>
                <a:buClrTx/>
                <a:buFontTx/>
                <a:buNone/>
              </a:pPr>
              <a:r>
                <a:rPr lang="en-US" altLang="en-US" sz="2110" b="1">
                  <a:solidFill>
                    <a:srgbClr val="C82506"/>
                  </a:solidFill>
                </a:rPr>
                <a:t>pwd</a:t>
              </a:r>
            </a:p>
          </p:txBody>
        </p:sp>
        <p:pic>
          <p:nvPicPr>
            <p:cNvPr id="40965" name="Picture 5">
              <a:extLst>
                <a:ext uri="{FF2B5EF4-FFF2-40B4-BE49-F238E27FC236}">
                  <a16:creationId xmlns:a16="http://schemas.microsoft.com/office/drawing/2014/main" id="{0CB9DBA0-2DF3-4745-9788-522026C59D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8" y="3882"/>
              <a:ext cx="313" cy="15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40966" name="AutoShape 6">
            <a:extLst>
              <a:ext uri="{FF2B5EF4-FFF2-40B4-BE49-F238E27FC236}">
                <a16:creationId xmlns:a16="http://schemas.microsoft.com/office/drawing/2014/main" id="{3F07CD6F-B1C1-A844-8C74-A1ACA965AAE9}"/>
              </a:ext>
            </a:extLst>
          </p:cNvPr>
          <p:cNvSpPr>
            <a:spLocks noChangeArrowheads="1"/>
          </p:cNvSpPr>
          <p:nvPr/>
        </p:nvSpPr>
        <p:spPr bwMode="auto">
          <a:xfrm>
            <a:off x="919071" y="1849490"/>
            <a:ext cx="1943453" cy="7070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9747" tIns="29747" rIns="29747" bIns="29747" anchor="ctr"/>
          <a:lstStyle>
            <a:lvl1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1pPr>
            <a:lvl2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2pPr>
            <a:lvl3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3pPr>
            <a:lvl4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4pPr>
            <a:lvl5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5pPr>
            <a:lvl6pPr marL="25146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6pPr>
            <a:lvl7pPr marL="29718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7pPr>
            <a:lvl8pPr marL="34290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8pPr>
            <a:lvl9pPr marL="38862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9pPr>
          </a:lstStyle>
          <a:p>
            <a:pPr algn="l">
              <a:buClrTx/>
              <a:buFontTx/>
              <a:buNone/>
            </a:pPr>
            <a:r>
              <a:rPr lang="en-US" altLang="en-US" sz="1406"/>
              <a:t>76.9% line coverage of all 89 Coreutils programs</a:t>
            </a:r>
          </a:p>
        </p:txBody>
      </p:sp>
    </p:spTree>
    <p:extLst>
      <p:ext uri="{BB962C8B-B14F-4D97-AF65-F5344CB8AC3E}">
        <p14:creationId xmlns:p14="http://schemas.microsoft.com/office/powerpoint/2010/main" val="217846773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09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a:extLst>
              <a:ext uri="{FF2B5EF4-FFF2-40B4-BE49-F238E27FC236}">
                <a16:creationId xmlns:a16="http://schemas.microsoft.com/office/drawing/2014/main" id="{1774C26A-E573-1243-AE8A-E73B0EDA9633}"/>
              </a:ext>
            </a:extLst>
          </p:cNvPr>
          <p:cNvSpPr>
            <a:spLocks noGrp="1" noChangeArrowheads="1"/>
          </p:cNvSpPr>
          <p:nvPr>
            <p:ph type="title"/>
          </p:nvPr>
        </p:nvSpPr>
        <p:spPr>
          <a:ln/>
        </p:spPr>
        <p:txBody>
          <a:bodyPr/>
          <a:lstStyle/>
          <a:p>
            <a:pPr>
              <a:tabLst>
                <a:tab pos="0" algn="l"/>
                <a:tab pos="341411" algn="l"/>
                <a:tab pos="683752" algn="l"/>
                <a:tab pos="1026094" algn="l"/>
                <a:tab pos="1368435" algn="l"/>
                <a:tab pos="1710776" algn="l"/>
                <a:tab pos="2053117" algn="l"/>
                <a:tab pos="2395458" algn="l"/>
                <a:tab pos="2737800" algn="l"/>
                <a:tab pos="3081071" algn="l"/>
                <a:tab pos="3422482" algn="l"/>
                <a:tab pos="3764823" algn="l"/>
                <a:tab pos="4107164" algn="l"/>
                <a:tab pos="4449506" algn="l"/>
                <a:tab pos="4791847" algn="l"/>
                <a:tab pos="5134188" algn="l"/>
                <a:tab pos="5476529" algn="l"/>
                <a:tab pos="5818870" algn="l"/>
                <a:tab pos="6162142" algn="l"/>
                <a:tab pos="6363081" algn="l"/>
              </a:tabLst>
            </a:pPr>
            <a:r>
              <a:rPr lang="en-US" altLang="en-US"/>
              <a:t>KLEE vs. manual suite</a:t>
            </a:r>
          </a:p>
        </p:txBody>
      </p:sp>
      <p:sp>
        <p:nvSpPr>
          <p:cNvPr id="2" name="Slide Number Placeholder 1">
            <a:extLst>
              <a:ext uri="{FF2B5EF4-FFF2-40B4-BE49-F238E27FC236}">
                <a16:creationId xmlns:a16="http://schemas.microsoft.com/office/drawing/2014/main" id="{4CE49D0C-46AD-9940-8A72-A6B8036DE38F}"/>
              </a:ext>
            </a:extLst>
          </p:cNvPr>
          <p:cNvSpPr>
            <a:spLocks noGrp="1"/>
          </p:cNvSpPr>
          <p:nvPr>
            <p:ph type="sldNum" sz="quarter" idx="12"/>
          </p:nvPr>
        </p:nvSpPr>
        <p:spPr/>
        <p:txBody>
          <a:bodyPr/>
          <a:lstStyle/>
          <a:p>
            <a:fld id="{5E6A3C3A-A029-4573-BC04-5DA27903A743}" type="slidenum">
              <a:rPr lang="en-US" smtClean="0"/>
              <a:t>48</a:t>
            </a:fld>
            <a:endParaRPr lang="en-US"/>
          </a:p>
        </p:txBody>
      </p:sp>
      <p:sp>
        <p:nvSpPr>
          <p:cNvPr id="41986" name="AutoShape 2">
            <a:extLst>
              <a:ext uri="{FF2B5EF4-FFF2-40B4-BE49-F238E27FC236}">
                <a16:creationId xmlns:a16="http://schemas.microsoft.com/office/drawing/2014/main" id="{F36C17B3-8582-EB4F-8ABA-8D3A25994E5C}"/>
              </a:ext>
            </a:extLst>
          </p:cNvPr>
          <p:cNvSpPr>
            <a:spLocks noChangeArrowheads="1"/>
          </p:cNvSpPr>
          <p:nvPr/>
        </p:nvSpPr>
        <p:spPr bwMode="auto">
          <a:xfrm>
            <a:off x="5018092" y="4454407"/>
            <a:ext cx="2117425" cy="3795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9747" tIns="29747" rIns="29747" bIns="29747" anchor="ctr"/>
          <a:lstStyle>
            <a:lvl1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1pPr>
            <a:lvl2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2pPr>
            <a:lvl3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3pPr>
            <a:lvl4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4pPr>
            <a:lvl5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5pPr>
            <a:lvl6pPr marL="25146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6pPr>
            <a:lvl7pPr marL="29718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7pPr>
            <a:lvl8pPr marL="34290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8pPr>
            <a:lvl9pPr marL="38862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9pPr>
          </a:lstStyle>
          <a:p>
            <a:pPr>
              <a:buClrTx/>
              <a:buFontTx/>
              <a:buNone/>
            </a:pPr>
            <a:r>
              <a:rPr lang="en-US" altLang="en-US" sz="2110"/>
              <a:t>(L</a:t>
            </a:r>
            <a:r>
              <a:rPr lang="en-US" altLang="en-US" sz="2110" baseline="-6000"/>
              <a:t>KLEE</a:t>
            </a:r>
            <a:r>
              <a:rPr lang="en-US" altLang="en-US" sz="2110"/>
              <a:t>-L</a:t>
            </a:r>
            <a:r>
              <a:rPr lang="en-US" altLang="en-US" sz="2051" baseline="-6000"/>
              <a:t>man</a:t>
            </a:r>
            <a:r>
              <a:rPr lang="en-US" altLang="en-US" sz="2110"/>
              <a:t>) / L</a:t>
            </a:r>
            <a:r>
              <a:rPr lang="en-US" altLang="en-US" sz="2110" baseline="-6000"/>
              <a:t>total</a:t>
            </a:r>
          </a:p>
        </p:txBody>
      </p:sp>
      <p:pic>
        <p:nvPicPr>
          <p:cNvPr id="41987" name="Picture 3">
            <a:extLst>
              <a:ext uri="{FF2B5EF4-FFF2-40B4-BE49-F238E27FC236}">
                <a16:creationId xmlns:a16="http://schemas.microsoft.com/office/drawing/2014/main" id="{D2338D8B-B95D-1340-91E5-FCEAF26F22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845" y="1920196"/>
            <a:ext cx="3220793" cy="30803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8" name="AutoShape 4">
            <a:extLst>
              <a:ext uri="{FF2B5EF4-FFF2-40B4-BE49-F238E27FC236}">
                <a16:creationId xmlns:a16="http://schemas.microsoft.com/office/drawing/2014/main" id="{C61255B5-E64E-644E-8A5F-4A36E61E26D6}"/>
              </a:ext>
            </a:extLst>
          </p:cNvPr>
          <p:cNvSpPr>
            <a:spLocks noChangeArrowheads="1"/>
          </p:cNvSpPr>
          <p:nvPr/>
        </p:nvSpPr>
        <p:spPr bwMode="auto">
          <a:xfrm>
            <a:off x="1789857" y="4422776"/>
            <a:ext cx="1014987" cy="5209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25560">
            <a:solidFill>
              <a:srgbClr val="C8250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5"/>
          </a:p>
        </p:txBody>
      </p:sp>
      <p:pic>
        <p:nvPicPr>
          <p:cNvPr id="41989" name="Picture 5">
            <a:extLst>
              <a:ext uri="{FF2B5EF4-FFF2-40B4-BE49-F238E27FC236}">
                <a16:creationId xmlns:a16="http://schemas.microsoft.com/office/drawing/2014/main" id="{EF8B0DDD-1F34-D246-8C3D-711E32B17D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8220" y="1793671"/>
            <a:ext cx="4284157" cy="24942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194043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a:extLst>
              <a:ext uri="{FF2B5EF4-FFF2-40B4-BE49-F238E27FC236}">
                <a16:creationId xmlns:a16="http://schemas.microsoft.com/office/drawing/2014/main" id="{38853705-F764-2B49-9CCA-135D12E6E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4799" y="1707151"/>
            <a:ext cx="4433009" cy="3333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0" name="Rectangle 2">
            <a:extLst>
              <a:ext uri="{FF2B5EF4-FFF2-40B4-BE49-F238E27FC236}">
                <a16:creationId xmlns:a16="http://schemas.microsoft.com/office/drawing/2014/main" id="{9C9B782C-8046-7041-9CA4-065511663979}"/>
              </a:ext>
            </a:extLst>
          </p:cNvPr>
          <p:cNvSpPr>
            <a:spLocks noGrp="1" noChangeArrowheads="1"/>
          </p:cNvSpPr>
          <p:nvPr>
            <p:ph type="title"/>
          </p:nvPr>
        </p:nvSpPr>
        <p:spPr>
          <a:ln/>
        </p:spPr>
        <p:txBody>
          <a:bodyPr/>
          <a:lstStyle/>
          <a:p>
            <a:pPr>
              <a:tabLst>
                <a:tab pos="0" algn="l"/>
                <a:tab pos="341411" algn="l"/>
                <a:tab pos="683752" algn="l"/>
                <a:tab pos="1026094" algn="l"/>
                <a:tab pos="1368435" algn="l"/>
                <a:tab pos="1710776" algn="l"/>
                <a:tab pos="2053117" algn="l"/>
                <a:tab pos="2395458" algn="l"/>
                <a:tab pos="2737800" algn="l"/>
                <a:tab pos="3081071" algn="l"/>
                <a:tab pos="3422482" algn="l"/>
                <a:tab pos="3764823" algn="l"/>
                <a:tab pos="4107164" algn="l"/>
                <a:tab pos="4449506" algn="l"/>
                <a:tab pos="4791847" algn="l"/>
                <a:tab pos="5134188" algn="l"/>
                <a:tab pos="5476529" algn="l"/>
                <a:tab pos="5818870" algn="l"/>
                <a:tab pos="6162142" algn="l"/>
                <a:tab pos="6363081" algn="l"/>
              </a:tabLst>
            </a:pPr>
            <a:r>
              <a:rPr lang="en-US" altLang="en-US" dirty="0"/>
              <a:t>Bugs in real </a:t>
            </a:r>
            <a:r>
              <a:rPr lang="en-US" altLang="en-US" dirty="0" err="1"/>
              <a:t>coreutils</a:t>
            </a:r>
            <a:r>
              <a:rPr lang="en-US" altLang="en-US" dirty="0"/>
              <a:t> programs</a:t>
            </a:r>
          </a:p>
        </p:txBody>
      </p:sp>
      <p:sp>
        <p:nvSpPr>
          <p:cNvPr id="2" name="Slide Number Placeholder 1">
            <a:extLst>
              <a:ext uri="{FF2B5EF4-FFF2-40B4-BE49-F238E27FC236}">
                <a16:creationId xmlns:a16="http://schemas.microsoft.com/office/drawing/2014/main" id="{34939980-DC97-054E-A9D8-B242ACDCB697}"/>
              </a:ext>
            </a:extLst>
          </p:cNvPr>
          <p:cNvSpPr>
            <a:spLocks noGrp="1"/>
          </p:cNvSpPr>
          <p:nvPr>
            <p:ph type="sldNum" sz="quarter" idx="12"/>
          </p:nvPr>
        </p:nvSpPr>
        <p:spPr/>
        <p:txBody>
          <a:bodyPr/>
          <a:lstStyle/>
          <a:p>
            <a:fld id="{5E6A3C3A-A029-4573-BC04-5DA27903A743}" type="slidenum">
              <a:rPr lang="en-US" smtClean="0"/>
              <a:t>49</a:t>
            </a:fld>
            <a:endParaRPr lang="en-US"/>
          </a:p>
        </p:txBody>
      </p:sp>
      <p:grpSp>
        <p:nvGrpSpPr>
          <p:cNvPr id="43011" name="Group 3">
            <a:extLst>
              <a:ext uri="{FF2B5EF4-FFF2-40B4-BE49-F238E27FC236}">
                <a16:creationId xmlns:a16="http://schemas.microsoft.com/office/drawing/2014/main" id="{7C626057-6B6E-DE47-8C5E-76C6113097E4}"/>
              </a:ext>
            </a:extLst>
          </p:cNvPr>
          <p:cNvGrpSpPr>
            <a:grpSpLocks/>
          </p:cNvGrpSpPr>
          <p:nvPr/>
        </p:nvGrpSpPr>
        <p:grpSpPr bwMode="auto">
          <a:xfrm>
            <a:off x="2393639" y="1733200"/>
            <a:ext cx="5810824" cy="742401"/>
            <a:chOff x="1754" y="1863"/>
            <a:chExt cx="6246" cy="798"/>
          </a:xfrm>
        </p:grpSpPr>
        <p:sp>
          <p:nvSpPr>
            <p:cNvPr id="43012" name="AutoShape 4">
              <a:extLst>
                <a:ext uri="{FF2B5EF4-FFF2-40B4-BE49-F238E27FC236}">
                  <a16:creationId xmlns:a16="http://schemas.microsoft.com/office/drawing/2014/main" id="{8688F259-EECC-1042-ADEA-EE0BB52D248F}"/>
                </a:ext>
              </a:extLst>
            </p:cNvPr>
            <p:cNvSpPr>
              <a:spLocks noChangeArrowheads="1"/>
            </p:cNvSpPr>
            <p:nvPr/>
          </p:nvSpPr>
          <p:spPr bwMode="auto">
            <a:xfrm>
              <a:off x="1754" y="1863"/>
              <a:ext cx="4627" cy="79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25560">
              <a:solidFill>
                <a:srgbClr val="C8250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5"/>
            </a:p>
          </p:txBody>
        </p:sp>
        <p:sp>
          <p:nvSpPr>
            <p:cNvPr id="43013" name="AutoShape 5">
              <a:extLst>
                <a:ext uri="{FF2B5EF4-FFF2-40B4-BE49-F238E27FC236}">
                  <a16:creationId xmlns:a16="http://schemas.microsoft.com/office/drawing/2014/main" id="{DC04CC4A-A44C-0443-8CB4-685E993836E2}"/>
                </a:ext>
              </a:extLst>
            </p:cNvPr>
            <p:cNvSpPr>
              <a:spLocks noChangeArrowheads="1"/>
            </p:cNvSpPr>
            <p:nvPr/>
          </p:nvSpPr>
          <p:spPr bwMode="auto">
            <a:xfrm>
              <a:off x="6440" y="2058"/>
              <a:ext cx="1560" cy="4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9747" tIns="29747" rIns="29747" bIns="29747" anchor="ctr"/>
            <a:lstStyle>
              <a:lvl1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1pPr>
              <a:lvl2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2pPr>
              <a:lvl3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3pPr>
              <a:lvl4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4pPr>
              <a:lvl5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5pPr>
              <a:lvl6pPr marL="25146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6pPr>
              <a:lvl7pPr marL="29718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7pPr>
              <a:lvl8pPr marL="34290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8pPr>
              <a:lvl9pPr marL="38862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9pPr>
            </a:lstStyle>
            <a:p>
              <a:pPr>
                <a:buClrTx/>
                <a:buFontTx/>
                <a:buNone/>
              </a:pPr>
              <a:r>
                <a:rPr lang="en-US" altLang="en-US" sz="2110" b="1">
                  <a:solidFill>
                    <a:srgbClr val="C82506"/>
                  </a:solidFill>
                </a:rPr>
                <a:t>Since 1992</a:t>
              </a:r>
            </a:p>
          </p:txBody>
        </p:sp>
      </p:grpSp>
      <p:grpSp>
        <p:nvGrpSpPr>
          <p:cNvPr id="43014" name="Group 6">
            <a:extLst>
              <a:ext uri="{FF2B5EF4-FFF2-40B4-BE49-F238E27FC236}">
                <a16:creationId xmlns:a16="http://schemas.microsoft.com/office/drawing/2014/main" id="{E2B48416-D71C-F648-A122-595C550DFD58}"/>
              </a:ext>
            </a:extLst>
          </p:cNvPr>
          <p:cNvGrpSpPr>
            <a:grpSpLocks/>
          </p:cNvGrpSpPr>
          <p:nvPr/>
        </p:nvGrpSpPr>
        <p:grpSpPr bwMode="auto">
          <a:xfrm>
            <a:off x="856739" y="2095097"/>
            <a:ext cx="1533179" cy="2272790"/>
            <a:chOff x="102" y="2252"/>
            <a:chExt cx="1648" cy="2443"/>
          </a:xfrm>
        </p:grpSpPr>
        <p:sp>
          <p:nvSpPr>
            <p:cNvPr id="43015" name="AutoShape 7">
              <a:extLst>
                <a:ext uri="{FF2B5EF4-FFF2-40B4-BE49-F238E27FC236}">
                  <a16:creationId xmlns:a16="http://schemas.microsoft.com/office/drawing/2014/main" id="{D894FC23-32B7-C943-8E2F-682299195CC4}"/>
                </a:ext>
              </a:extLst>
            </p:cNvPr>
            <p:cNvSpPr>
              <a:spLocks noChangeArrowheads="1"/>
            </p:cNvSpPr>
            <p:nvPr/>
          </p:nvSpPr>
          <p:spPr bwMode="auto">
            <a:xfrm>
              <a:off x="1457" y="2252"/>
              <a:ext cx="293" cy="24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029" y="21559"/>
                  </a:moveTo>
                  <a:lnTo>
                    <a:pt x="0" y="21600"/>
                  </a:lnTo>
                  <a:lnTo>
                    <a:pt x="1963" y="0"/>
                  </a:lnTo>
                  <a:lnTo>
                    <a:pt x="21600" y="69"/>
                  </a:lnTo>
                </a:path>
              </a:pathLst>
            </a:custGeom>
            <a:noFill/>
            <a:ln w="25560">
              <a:solidFill>
                <a:srgbClr val="C8250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055"/>
            </a:p>
          </p:txBody>
        </p:sp>
        <p:sp>
          <p:nvSpPr>
            <p:cNvPr id="43016" name="AutoShape 8">
              <a:extLst>
                <a:ext uri="{FF2B5EF4-FFF2-40B4-BE49-F238E27FC236}">
                  <a16:creationId xmlns:a16="http://schemas.microsoft.com/office/drawing/2014/main" id="{AF9255BF-E03C-8440-9C04-1B6B16F9F2F3}"/>
                </a:ext>
              </a:extLst>
            </p:cNvPr>
            <p:cNvSpPr>
              <a:spLocks noChangeArrowheads="1"/>
            </p:cNvSpPr>
            <p:nvPr/>
          </p:nvSpPr>
          <p:spPr bwMode="auto">
            <a:xfrm>
              <a:off x="102" y="2770"/>
              <a:ext cx="1351" cy="10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9747" tIns="29747" rIns="29747" bIns="29747" anchor="ctr"/>
            <a:lstStyle>
              <a:lvl1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1pPr>
              <a:lvl2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2pPr>
              <a:lvl3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3pPr>
              <a:lvl4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4pPr>
              <a:lvl5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5pPr>
              <a:lvl6pPr marL="25146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6pPr>
              <a:lvl7pPr marL="29718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7pPr>
              <a:lvl8pPr marL="34290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8pPr>
              <a:lvl9pPr marL="38862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9pPr>
            </a:lstStyle>
            <a:p>
              <a:pPr>
                <a:buClrTx/>
                <a:buFontTx/>
                <a:buNone/>
              </a:pPr>
              <a:r>
                <a:rPr lang="en-US" altLang="en-US" sz="2110" b="1">
                  <a:solidFill>
                    <a:srgbClr val="C82506"/>
                  </a:solidFill>
                </a:rPr>
                <a:t>Cause:</a:t>
              </a:r>
              <a:br>
                <a:rPr lang="en-US" altLang="en-US" sz="2110" b="1">
                  <a:solidFill>
                    <a:srgbClr val="C82506"/>
                  </a:solidFill>
                </a:rPr>
              </a:br>
              <a:r>
                <a:rPr lang="en-US" altLang="en-US" sz="2110" b="1">
                  <a:solidFill>
                    <a:srgbClr val="C82506"/>
                  </a:solidFill>
                </a:rPr>
                <a:t>modulus </a:t>
              </a:r>
              <a:br>
                <a:rPr lang="en-US" altLang="en-US" sz="2110" b="1">
                  <a:solidFill>
                    <a:srgbClr val="C82506"/>
                  </a:solidFill>
                </a:rPr>
              </a:br>
              <a:r>
                <a:rPr lang="en-US" altLang="en-US" sz="2110" b="1">
                  <a:solidFill>
                    <a:srgbClr val="C82506"/>
                  </a:solidFill>
                </a:rPr>
                <a:t>negative</a:t>
              </a:r>
            </a:p>
          </p:txBody>
        </p:sp>
      </p:grpSp>
    </p:spTree>
    <p:extLst>
      <p:ext uri="{BB962C8B-B14F-4D97-AF65-F5344CB8AC3E}">
        <p14:creationId xmlns:p14="http://schemas.microsoft.com/office/powerpoint/2010/main" val="271883299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30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430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Testing</a:t>
            </a:r>
          </a:p>
        </p:txBody>
      </p:sp>
      <p:sp>
        <p:nvSpPr>
          <p:cNvPr id="3" name="Content Placeholder 2"/>
          <p:cNvSpPr>
            <a:spLocks noGrp="1"/>
          </p:cNvSpPr>
          <p:nvPr>
            <p:ph idx="1"/>
          </p:nvPr>
        </p:nvSpPr>
        <p:spPr/>
        <p:txBody>
          <a:bodyPr>
            <a:normAutofit/>
          </a:bodyPr>
          <a:lstStyle/>
          <a:p>
            <a:r>
              <a:rPr lang="en-US" sz="2667" dirty="0"/>
              <a:t>Majority of the testing approaches are manual </a:t>
            </a:r>
          </a:p>
          <a:p>
            <a:r>
              <a:rPr lang="en-US" sz="2667" dirty="0"/>
              <a:t>Time consuming process </a:t>
            </a:r>
          </a:p>
          <a:p>
            <a:r>
              <a:rPr lang="en-US" sz="2667" dirty="0"/>
              <a:t>Error-prone </a:t>
            </a:r>
          </a:p>
          <a:p>
            <a:r>
              <a:rPr lang="en-US" sz="2667" dirty="0"/>
              <a:t>Incomplete </a:t>
            </a:r>
          </a:p>
          <a:p>
            <a:r>
              <a:rPr lang="en-US" sz="2667" dirty="0"/>
              <a:t>Depends on the quality of the test cases or inputs </a:t>
            </a:r>
          </a:p>
          <a:p>
            <a:r>
              <a:rPr lang="en-US" sz="2667" dirty="0"/>
              <a:t>Provides little in terms of coverage </a:t>
            </a:r>
          </a:p>
          <a:p>
            <a:endParaRPr lang="en-US" dirty="0"/>
          </a:p>
        </p:txBody>
      </p:sp>
      <p:sp>
        <p:nvSpPr>
          <p:cNvPr id="6" name="Slide Number Placeholder 5"/>
          <p:cNvSpPr>
            <a:spLocks noGrp="1"/>
          </p:cNvSpPr>
          <p:nvPr>
            <p:ph type="sldNum" sz="quarter" idx="12"/>
          </p:nvPr>
        </p:nvSpPr>
        <p:spPr/>
        <p:txBody>
          <a:bodyPr/>
          <a:lstStyle/>
          <a:p>
            <a:fld id="{D6B4ED35-9C83-47B2-B01F-D3F5DCE65BBC}" type="slidenum">
              <a:rPr lang="en-US" smtClean="0"/>
              <a:pPr/>
              <a:t>5</a:t>
            </a:fld>
            <a:endParaRPr lang="en-US" dirty="0"/>
          </a:p>
        </p:txBody>
      </p:sp>
    </p:spTree>
    <p:extLst>
      <p:ext uri="{BB962C8B-B14F-4D97-AF65-F5344CB8AC3E}">
        <p14:creationId xmlns:p14="http://schemas.microsoft.com/office/powerpoint/2010/main" val="18965105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4848C-2B3D-DB47-B5F1-FCCC614C0A6C}"/>
              </a:ext>
            </a:extLst>
          </p:cNvPr>
          <p:cNvSpPr>
            <a:spLocks noGrp="1"/>
          </p:cNvSpPr>
          <p:nvPr>
            <p:ph type="title"/>
          </p:nvPr>
        </p:nvSpPr>
        <p:spPr/>
        <p:txBody>
          <a:bodyPr/>
          <a:lstStyle/>
          <a:p>
            <a:r>
              <a:rPr lang="en-US" dirty="0"/>
              <a:t>Quite a claim</a:t>
            </a:r>
          </a:p>
        </p:txBody>
      </p:sp>
      <p:sp>
        <p:nvSpPr>
          <p:cNvPr id="3" name="Slide Number Placeholder 2">
            <a:extLst>
              <a:ext uri="{FF2B5EF4-FFF2-40B4-BE49-F238E27FC236}">
                <a16:creationId xmlns:a16="http://schemas.microsoft.com/office/drawing/2014/main" id="{594B207A-6E1F-074A-8A32-FA2B689527F0}"/>
              </a:ext>
            </a:extLst>
          </p:cNvPr>
          <p:cNvSpPr>
            <a:spLocks noGrp="1"/>
          </p:cNvSpPr>
          <p:nvPr>
            <p:ph type="sldNum" sz="quarter" idx="12"/>
          </p:nvPr>
        </p:nvSpPr>
        <p:spPr/>
        <p:txBody>
          <a:bodyPr/>
          <a:lstStyle/>
          <a:p>
            <a:fld id="{5E6A3C3A-A029-4573-BC04-5DA27903A743}" type="slidenum">
              <a:rPr lang="en-US" smtClean="0"/>
              <a:t>50</a:t>
            </a:fld>
            <a:endParaRPr lang="en-US"/>
          </a:p>
        </p:txBody>
      </p:sp>
      <p:pic>
        <p:nvPicPr>
          <p:cNvPr id="4" name="Picture 3">
            <a:extLst>
              <a:ext uri="{FF2B5EF4-FFF2-40B4-BE49-F238E27FC236}">
                <a16:creationId xmlns:a16="http://schemas.microsoft.com/office/drawing/2014/main" id="{27225FE6-229A-5749-BA51-A254EFCA500D}"/>
              </a:ext>
            </a:extLst>
          </p:cNvPr>
          <p:cNvPicPr>
            <a:picLocks noChangeAspect="1"/>
          </p:cNvPicPr>
          <p:nvPr/>
        </p:nvPicPr>
        <p:blipFill>
          <a:blip r:embed="rId2"/>
          <a:stretch>
            <a:fillRect/>
          </a:stretch>
        </p:blipFill>
        <p:spPr>
          <a:xfrm>
            <a:off x="1447800" y="1720850"/>
            <a:ext cx="6248400" cy="2273300"/>
          </a:xfrm>
          <a:prstGeom prst="rect">
            <a:avLst/>
          </a:prstGeom>
        </p:spPr>
      </p:pic>
    </p:spTree>
    <p:extLst>
      <p:ext uri="{BB962C8B-B14F-4D97-AF65-F5344CB8AC3E}">
        <p14:creationId xmlns:p14="http://schemas.microsoft.com/office/powerpoint/2010/main" val="36793467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a:extLst>
              <a:ext uri="{FF2B5EF4-FFF2-40B4-BE49-F238E27FC236}">
                <a16:creationId xmlns:a16="http://schemas.microsoft.com/office/drawing/2014/main" id="{2FA6C746-44DC-7F40-A076-5B5FFFC06D32}"/>
              </a:ext>
            </a:extLst>
          </p:cNvPr>
          <p:cNvSpPr>
            <a:spLocks noGrp="1" noChangeArrowheads="1"/>
          </p:cNvSpPr>
          <p:nvPr>
            <p:ph type="title"/>
          </p:nvPr>
        </p:nvSpPr>
        <p:spPr>
          <a:ln/>
        </p:spPr>
        <p:txBody>
          <a:bodyPr/>
          <a:lstStyle/>
          <a:p>
            <a:pPr>
              <a:tabLst>
                <a:tab pos="0" algn="l"/>
                <a:tab pos="341411" algn="l"/>
                <a:tab pos="683752" algn="l"/>
                <a:tab pos="1026094" algn="l"/>
                <a:tab pos="1368435" algn="l"/>
                <a:tab pos="1710776" algn="l"/>
                <a:tab pos="2053117" algn="l"/>
                <a:tab pos="2395458" algn="l"/>
                <a:tab pos="2737800" algn="l"/>
                <a:tab pos="3081071" algn="l"/>
                <a:tab pos="3422482" algn="l"/>
                <a:tab pos="3764823" algn="l"/>
                <a:tab pos="4107164" algn="l"/>
                <a:tab pos="4449506" algn="l"/>
                <a:tab pos="4791847" algn="l"/>
                <a:tab pos="5134188" algn="l"/>
                <a:tab pos="5476529" algn="l"/>
                <a:tab pos="5818870" algn="l"/>
                <a:tab pos="6162142" algn="l"/>
                <a:tab pos="6363081" algn="l"/>
              </a:tabLst>
            </a:pPr>
            <a:r>
              <a:rPr lang="en-US" altLang="en-US"/>
              <a:t>KLEE vs. random</a:t>
            </a:r>
          </a:p>
        </p:txBody>
      </p:sp>
      <p:sp>
        <p:nvSpPr>
          <p:cNvPr id="2" name="Slide Number Placeholder 1">
            <a:extLst>
              <a:ext uri="{FF2B5EF4-FFF2-40B4-BE49-F238E27FC236}">
                <a16:creationId xmlns:a16="http://schemas.microsoft.com/office/drawing/2014/main" id="{042C3AE2-D50A-754A-9682-DFEC8E2C69C0}"/>
              </a:ext>
            </a:extLst>
          </p:cNvPr>
          <p:cNvSpPr>
            <a:spLocks noGrp="1"/>
          </p:cNvSpPr>
          <p:nvPr>
            <p:ph type="sldNum" sz="quarter" idx="12"/>
          </p:nvPr>
        </p:nvSpPr>
        <p:spPr/>
        <p:txBody>
          <a:bodyPr/>
          <a:lstStyle/>
          <a:p>
            <a:fld id="{5E6A3C3A-A029-4573-BC04-5DA27903A743}" type="slidenum">
              <a:rPr lang="en-US" smtClean="0"/>
              <a:t>51</a:t>
            </a:fld>
            <a:endParaRPr lang="en-US"/>
          </a:p>
        </p:txBody>
      </p:sp>
      <p:sp>
        <p:nvSpPr>
          <p:cNvPr id="44034" name="AutoShape 2">
            <a:extLst>
              <a:ext uri="{FF2B5EF4-FFF2-40B4-BE49-F238E27FC236}">
                <a16:creationId xmlns:a16="http://schemas.microsoft.com/office/drawing/2014/main" id="{50E6D7FB-CAFA-8340-8EC5-A0D64A71C396}"/>
              </a:ext>
            </a:extLst>
          </p:cNvPr>
          <p:cNvSpPr>
            <a:spLocks noChangeArrowheads="1"/>
          </p:cNvSpPr>
          <p:nvPr/>
        </p:nvSpPr>
        <p:spPr bwMode="auto">
          <a:xfrm>
            <a:off x="920001" y="4879567"/>
            <a:ext cx="6562528" cy="2828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9747" tIns="29747" rIns="29747" bIns="29747" anchor="ctr"/>
          <a:lstStyle>
            <a:lvl1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 pos="108585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1pPr>
            <a:lvl2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 pos="108585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2pPr>
            <a:lvl3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 pos="108585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3pPr>
            <a:lvl4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 pos="108585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4pPr>
            <a:lvl5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 pos="108585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5pPr>
            <a:lvl6pPr marL="25146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 pos="108585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6pPr>
            <a:lvl7pPr marL="29718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 pos="108585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7pPr>
            <a:lvl8pPr marL="34290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 pos="108585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8pPr>
            <a:lvl9pPr marL="38862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 pos="108585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9pPr>
          </a:lstStyle>
          <a:p>
            <a:pPr>
              <a:spcBef>
                <a:spcPts val="703"/>
              </a:spcBef>
            </a:pPr>
            <a:r>
              <a:rPr lang="en-US" altLang="en-US" sz="1465">
                <a:solidFill>
                  <a:srgbClr val="C82506"/>
                </a:solidFill>
                <a:latin typeface="Times New Roman" panose="02020603050405020304" pitchFamily="18" charset="0"/>
                <a:cs typeface="Times New Roman" panose="02020603050405020304" pitchFamily="18" charset="0"/>
              </a:rPr>
              <a:t>Observation: random quickly gets the cases it can, and then revisits them over and over</a:t>
            </a:r>
          </a:p>
        </p:txBody>
      </p:sp>
      <p:pic>
        <p:nvPicPr>
          <p:cNvPr id="44035" name="Picture 3">
            <a:extLst>
              <a:ext uri="{FF2B5EF4-FFF2-40B4-BE49-F238E27FC236}">
                <a16:creationId xmlns:a16="http://schemas.microsoft.com/office/drawing/2014/main" id="{80C1CC30-49FD-734D-B0A2-02E76C317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1061" y="1160119"/>
            <a:ext cx="4528213" cy="34982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65000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DF791E-6388-9C4E-B084-4EF63D82396B}"/>
              </a:ext>
            </a:extLst>
          </p:cNvPr>
          <p:cNvSpPr>
            <a:spLocks noGrp="1"/>
          </p:cNvSpPr>
          <p:nvPr>
            <p:ph type="title"/>
          </p:nvPr>
        </p:nvSpPr>
        <p:spPr/>
        <p:txBody>
          <a:bodyPr/>
          <a:lstStyle/>
          <a:p>
            <a:r>
              <a:rPr lang="en-US" dirty="0"/>
              <a:t>Lasting impact: KLEE today</a:t>
            </a:r>
          </a:p>
        </p:txBody>
      </p:sp>
      <p:sp>
        <p:nvSpPr>
          <p:cNvPr id="4" name="Slide Number Placeholder 3">
            <a:extLst>
              <a:ext uri="{FF2B5EF4-FFF2-40B4-BE49-F238E27FC236}">
                <a16:creationId xmlns:a16="http://schemas.microsoft.com/office/drawing/2014/main" id="{EFC8AA6B-DF38-6F40-8A8A-70C6DBA25CA0}"/>
              </a:ext>
            </a:extLst>
          </p:cNvPr>
          <p:cNvSpPr>
            <a:spLocks noGrp="1"/>
          </p:cNvSpPr>
          <p:nvPr>
            <p:ph type="sldNum" sz="quarter" idx="12"/>
          </p:nvPr>
        </p:nvSpPr>
        <p:spPr/>
        <p:txBody>
          <a:bodyPr/>
          <a:lstStyle/>
          <a:p>
            <a:fld id="{5E6A3C3A-A029-4573-BC04-5DA27903A743}" type="slidenum">
              <a:rPr lang="en-US" smtClean="0"/>
              <a:t>52</a:t>
            </a:fld>
            <a:endParaRPr lang="en-US"/>
          </a:p>
        </p:txBody>
      </p:sp>
      <p:pic>
        <p:nvPicPr>
          <p:cNvPr id="6" name="Picture 5">
            <a:extLst>
              <a:ext uri="{FF2B5EF4-FFF2-40B4-BE49-F238E27FC236}">
                <a16:creationId xmlns:a16="http://schemas.microsoft.com/office/drawing/2014/main" id="{AAA2D13F-5C0F-F546-BE71-1475C1A4863E}"/>
              </a:ext>
            </a:extLst>
          </p:cNvPr>
          <p:cNvPicPr>
            <a:picLocks noChangeAspect="1"/>
          </p:cNvPicPr>
          <p:nvPr/>
        </p:nvPicPr>
        <p:blipFill>
          <a:blip r:embed="rId2"/>
          <a:stretch>
            <a:fillRect/>
          </a:stretch>
        </p:blipFill>
        <p:spPr>
          <a:xfrm>
            <a:off x="338203" y="1117092"/>
            <a:ext cx="4916797" cy="1763895"/>
          </a:xfrm>
          <a:prstGeom prst="rect">
            <a:avLst/>
          </a:prstGeom>
        </p:spPr>
      </p:pic>
      <p:pic>
        <p:nvPicPr>
          <p:cNvPr id="7" name="Picture 6">
            <a:extLst>
              <a:ext uri="{FF2B5EF4-FFF2-40B4-BE49-F238E27FC236}">
                <a16:creationId xmlns:a16="http://schemas.microsoft.com/office/drawing/2014/main" id="{A851998A-E56D-D845-8E12-7ACB809322CC}"/>
              </a:ext>
            </a:extLst>
          </p:cNvPr>
          <p:cNvPicPr>
            <a:picLocks noChangeAspect="1"/>
          </p:cNvPicPr>
          <p:nvPr/>
        </p:nvPicPr>
        <p:blipFill>
          <a:blip r:embed="rId3"/>
          <a:stretch>
            <a:fillRect/>
          </a:stretch>
        </p:blipFill>
        <p:spPr>
          <a:xfrm>
            <a:off x="63366" y="2847254"/>
            <a:ext cx="5924811" cy="1579950"/>
          </a:xfrm>
          <a:prstGeom prst="rect">
            <a:avLst/>
          </a:prstGeom>
        </p:spPr>
      </p:pic>
      <p:pic>
        <p:nvPicPr>
          <p:cNvPr id="8" name="Picture 7">
            <a:extLst>
              <a:ext uri="{FF2B5EF4-FFF2-40B4-BE49-F238E27FC236}">
                <a16:creationId xmlns:a16="http://schemas.microsoft.com/office/drawing/2014/main" id="{10AD5BC2-93F2-F442-89E8-3CA3CDB1543F}"/>
              </a:ext>
            </a:extLst>
          </p:cNvPr>
          <p:cNvPicPr>
            <a:picLocks noChangeAspect="1"/>
          </p:cNvPicPr>
          <p:nvPr/>
        </p:nvPicPr>
        <p:blipFill>
          <a:blip r:embed="rId4"/>
          <a:stretch>
            <a:fillRect/>
          </a:stretch>
        </p:blipFill>
        <p:spPr>
          <a:xfrm>
            <a:off x="5492994" y="4236623"/>
            <a:ext cx="3530430" cy="1212471"/>
          </a:xfrm>
          <a:prstGeom prst="rect">
            <a:avLst/>
          </a:prstGeom>
        </p:spPr>
      </p:pic>
      <p:pic>
        <p:nvPicPr>
          <p:cNvPr id="9" name="Picture 8">
            <a:extLst>
              <a:ext uri="{FF2B5EF4-FFF2-40B4-BE49-F238E27FC236}">
                <a16:creationId xmlns:a16="http://schemas.microsoft.com/office/drawing/2014/main" id="{0DE33C14-A672-BD4C-980A-8E4FD84D9C8F}"/>
              </a:ext>
            </a:extLst>
          </p:cNvPr>
          <p:cNvPicPr>
            <a:picLocks noChangeAspect="1"/>
          </p:cNvPicPr>
          <p:nvPr/>
        </p:nvPicPr>
        <p:blipFill>
          <a:blip r:embed="rId5"/>
          <a:stretch>
            <a:fillRect/>
          </a:stretch>
        </p:blipFill>
        <p:spPr>
          <a:xfrm>
            <a:off x="5643075" y="0"/>
            <a:ext cx="3500925" cy="3106455"/>
          </a:xfrm>
          <a:prstGeom prst="rect">
            <a:avLst/>
          </a:prstGeom>
        </p:spPr>
      </p:pic>
    </p:spTree>
    <p:extLst>
      <p:ext uri="{BB962C8B-B14F-4D97-AF65-F5344CB8AC3E}">
        <p14:creationId xmlns:p14="http://schemas.microsoft.com/office/powerpoint/2010/main" val="31304560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7EAF53-503D-4942-A518-C05478760350}"/>
              </a:ext>
            </a:extLst>
          </p:cNvPr>
          <p:cNvSpPr>
            <a:spLocks noGrp="1"/>
          </p:cNvSpPr>
          <p:nvPr>
            <p:ph type="sldNum" sz="quarter" idx="12"/>
          </p:nvPr>
        </p:nvSpPr>
        <p:spPr/>
        <p:txBody>
          <a:bodyPr/>
          <a:lstStyle/>
          <a:p>
            <a:fld id="{5E6A3C3A-A029-4573-BC04-5DA27903A743}" type="slidenum">
              <a:rPr lang="en-US" smtClean="0"/>
              <a:t>53</a:t>
            </a:fld>
            <a:endParaRPr lang="en-US"/>
          </a:p>
        </p:txBody>
      </p:sp>
      <p:pic>
        <p:nvPicPr>
          <p:cNvPr id="3" name="Picture 2">
            <a:extLst>
              <a:ext uri="{FF2B5EF4-FFF2-40B4-BE49-F238E27FC236}">
                <a16:creationId xmlns:a16="http://schemas.microsoft.com/office/drawing/2014/main" id="{A4CA2AE3-B9A4-2842-BDDB-6DFBF165320D}"/>
              </a:ext>
            </a:extLst>
          </p:cNvPr>
          <p:cNvPicPr>
            <a:picLocks noChangeAspect="1"/>
          </p:cNvPicPr>
          <p:nvPr/>
        </p:nvPicPr>
        <p:blipFill>
          <a:blip r:embed="rId2"/>
          <a:stretch>
            <a:fillRect/>
          </a:stretch>
        </p:blipFill>
        <p:spPr>
          <a:xfrm>
            <a:off x="0" y="309539"/>
            <a:ext cx="9144000" cy="5095922"/>
          </a:xfrm>
          <a:prstGeom prst="rect">
            <a:avLst/>
          </a:prstGeom>
        </p:spPr>
      </p:pic>
    </p:spTree>
    <p:extLst>
      <p:ext uri="{BB962C8B-B14F-4D97-AF65-F5344CB8AC3E}">
        <p14:creationId xmlns:p14="http://schemas.microsoft.com/office/powerpoint/2010/main" val="42372664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6F54E7-7E86-3441-83B6-B631595C50FE}"/>
              </a:ext>
            </a:extLst>
          </p:cNvPr>
          <p:cNvSpPr>
            <a:spLocks noGrp="1"/>
          </p:cNvSpPr>
          <p:nvPr>
            <p:ph type="sldNum" sz="quarter" idx="12"/>
          </p:nvPr>
        </p:nvSpPr>
        <p:spPr/>
        <p:txBody>
          <a:bodyPr/>
          <a:lstStyle/>
          <a:p>
            <a:fld id="{5E6A3C3A-A029-4573-BC04-5DA27903A743}" type="slidenum">
              <a:rPr lang="en-US" smtClean="0"/>
              <a:t>54</a:t>
            </a:fld>
            <a:endParaRPr lang="en-US"/>
          </a:p>
        </p:txBody>
      </p:sp>
      <p:pic>
        <p:nvPicPr>
          <p:cNvPr id="3" name="Picture 2">
            <a:extLst>
              <a:ext uri="{FF2B5EF4-FFF2-40B4-BE49-F238E27FC236}">
                <a16:creationId xmlns:a16="http://schemas.microsoft.com/office/drawing/2014/main" id="{15EFA9C9-0513-D242-8875-78E9B4248CF6}"/>
              </a:ext>
            </a:extLst>
          </p:cNvPr>
          <p:cNvPicPr>
            <a:picLocks noChangeAspect="1"/>
          </p:cNvPicPr>
          <p:nvPr/>
        </p:nvPicPr>
        <p:blipFill>
          <a:blip r:embed="rId2"/>
          <a:stretch>
            <a:fillRect/>
          </a:stretch>
        </p:blipFill>
        <p:spPr>
          <a:xfrm>
            <a:off x="0" y="604888"/>
            <a:ext cx="9144000" cy="4505223"/>
          </a:xfrm>
          <a:prstGeom prst="rect">
            <a:avLst/>
          </a:prstGeom>
        </p:spPr>
      </p:pic>
    </p:spTree>
    <p:extLst>
      <p:ext uri="{BB962C8B-B14F-4D97-AF65-F5344CB8AC3E}">
        <p14:creationId xmlns:p14="http://schemas.microsoft.com/office/powerpoint/2010/main" val="36597759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CBEEC4-EA42-884E-93E0-8313DC4E1D5E}"/>
              </a:ext>
            </a:extLst>
          </p:cNvPr>
          <p:cNvSpPr>
            <a:spLocks noGrp="1"/>
          </p:cNvSpPr>
          <p:nvPr>
            <p:ph type="sldNum" sz="quarter" idx="12"/>
          </p:nvPr>
        </p:nvSpPr>
        <p:spPr/>
        <p:txBody>
          <a:bodyPr/>
          <a:lstStyle/>
          <a:p>
            <a:fld id="{5E6A3C3A-A029-4573-BC04-5DA27903A743}" type="slidenum">
              <a:rPr lang="en-US" smtClean="0"/>
              <a:t>55</a:t>
            </a:fld>
            <a:endParaRPr lang="en-US"/>
          </a:p>
        </p:txBody>
      </p:sp>
      <p:pic>
        <p:nvPicPr>
          <p:cNvPr id="3" name="Picture 2">
            <a:extLst>
              <a:ext uri="{FF2B5EF4-FFF2-40B4-BE49-F238E27FC236}">
                <a16:creationId xmlns:a16="http://schemas.microsoft.com/office/drawing/2014/main" id="{EB9BF42F-DC24-8745-9436-418F5DF09D92}"/>
              </a:ext>
            </a:extLst>
          </p:cNvPr>
          <p:cNvPicPr>
            <a:picLocks noChangeAspect="1"/>
          </p:cNvPicPr>
          <p:nvPr/>
        </p:nvPicPr>
        <p:blipFill>
          <a:blip r:embed="rId2"/>
          <a:stretch>
            <a:fillRect/>
          </a:stretch>
        </p:blipFill>
        <p:spPr>
          <a:xfrm>
            <a:off x="0" y="501818"/>
            <a:ext cx="9144000" cy="4711363"/>
          </a:xfrm>
          <a:prstGeom prst="rect">
            <a:avLst/>
          </a:prstGeom>
        </p:spPr>
      </p:pic>
    </p:spTree>
    <p:extLst>
      <p:ext uri="{BB962C8B-B14F-4D97-AF65-F5344CB8AC3E}">
        <p14:creationId xmlns:p14="http://schemas.microsoft.com/office/powerpoint/2010/main" val="23469725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0743B6-17A1-C741-9651-0F38B9142369}"/>
              </a:ext>
            </a:extLst>
          </p:cNvPr>
          <p:cNvSpPr>
            <a:spLocks noGrp="1"/>
          </p:cNvSpPr>
          <p:nvPr>
            <p:ph type="sldNum" sz="quarter" idx="12"/>
          </p:nvPr>
        </p:nvSpPr>
        <p:spPr/>
        <p:txBody>
          <a:bodyPr/>
          <a:lstStyle/>
          <a:p>
            <a:fld id="{5E6A3C3A-A029-4573-BC04-5DA27903A743}" type="slidenum">
              <a:rPr lang="en-US" smtClean="0"/>
              <a:t>56</a:t>
            </a:fld>
            <a:endParaRPr lang="en-US"/>
          </a:p>
        </p:txBody>
      </p:sp>
      <p:pic>
        <p:nvPicPr>
          <p:cNvPr id="3" name="Picture 2">
            <a:extLst>
              <a:ext uri="{FF2B5EF4-FFF2-40B4-BE49-F238E27FC236}">
                <a16:creationId xmlns:a16="http://schemas.microsoft.com/office/drawing/2014/main" id="{D04A6480-85CC-AB41-ABC6-1A360C42A737}"/>
              </a:ext>
            </a:extLst>
          </p:cNvPr>
          <p:cNvPicPr>
            <a:picLocks noChangeAspect="1"/>
          </p:cNvPicPr>
          <p:nvPr/>
        </p:nvPicPr>
        <p:blipFill>
          <a:blip r:embed="rId2"/>
          <a:stretch>
            <a:fillRect/>
          </a:stretch>
        </p:blipFill>
        <p:spPr>
          <a:xfrm>
            <a:off x="0" y="587173"/>
            <a:ext cx="9144000" cy="4540654"/>
          </a:xfrm>
          <a:prstGeom prst="rect">
            <a:avLst/>
          </a:prstGeom>
        </p:spPr>
      </p:pic>
    </p:spTree>
    <p:extLst>
      <p:ext uri="{BB962C8B-B14F-4D97-AF65-F5344CB8AC3E}">
        <p14:creationId xmlns:p14="http://schemas.microsoft.com/office/powerpoint/2010/main" val="17116079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033419-F039-2841-BD18-AD3E47E16ABA}"/>
              </a:ext>
            </a:extLst>
          </p:cNvPr>
          <p:cNvSpPr>
            <a:spLocks noGrp="1"/>
          </p:cNvSpPr>
          <p:nvPr>
            <p:ph type="sldNum" sz="quarter" idx="12"/>
          </p:nvPr>
        </p:nvSpPr>
        <p:spPr/>
        <p:txBody>
          <a:bodyPr/>
          <a:lstStyle/>
          <a:p>
            <a:fld id="{5E6A3C3A-A029-4573-BC04-5DA27903A743}" type="slidenum">
              <a:rPr lang="en-US" smtClean="0"/>
              <a:t>57</a:t>
            </a:fld>
            <a:endParaRPr lang="en-US"/>
          </a:p>
        </p:txBody>
      </p:sp>
      <p:pic>
        <p:nvPicPr>
          <p:cNvPr id="3" name="Picture 2">
            <a:extLst>
              <a:ext uri="{FF2B5EF4-FFF2-40B4-BE49-F238E27FC236}">
                <a16:creationId xmlns:a16="http://schemas.microsoft.com/office/drawing/2014/main" id="{04A29133-1247-BE49-ADB0-BD5D3EC339A4}"/>
              </a:ext>
            </a:extLst>
          </p:cNvPr>
          <p:cNvPicPr>
            <a:picLocks noChangeAspect="1"/>
          </p:cNvPicPr>
          <p:nvPr/>
        </p:nvPicPr>
        <p:blipFill>
          <a:blip r:embed="rId2"/>
          <a:stretch>
            <a:fillRect/>
          </a:stretch>
        </p:blipFill>
        <p:spPr>
          <a:xfrm>
            <a:off x="0" y="546823"/>
            <a:ext cx="9144000" cy="4621354"/>
          </a:xfrm>
          <a:prstGeom prst="rect">
            <a:avLst/>
          </a:prstGeom>
        </p:spPr>
      </p:pic>
    </p:spTree>
    <p:extLst>
      <p:ext uri="{BB962C8B-B14F-4D97-AF65-F5344CB8AC3E}">
        <p14:creationId xmlns:p14="http://schemas.microsoft.com/office/powerpoint/2010/main" val="29193206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1E0DF-FDC1-AE48-B1CC-B8735E08F512}"/>
              </a:ext>
            </a:extLst>
          </p:cNvPr>
          <p:cNvSpPr>
            <a:spLocks noGrp="1"/>
          </p:cNvSpPr>
          <p:nvPr>
            <p:ph type="title"/>
          </p:nvPr>
        </p:nvSpPr>
        <p:spPr/>
        <p:txBody>
          <a:bodyPr/>
          <a:lstStyle/>
          <a:p>
            <a:r>
              <a:rPr lang="en-US" dirty="0"/>
              <a:t>UC-KLEE patch testing</a:t>
            </a:r>
          </a:p>
        </p:txBody>
      </p:sp>
      <p:sp>
        <p:nvSpPr>
          <p:cNvPr id="3" name="Slide Number Placeholder 2">
            <a:extLst>
              <a:ext uri="{FF2B5EF4-FFF2-40B4-BE49-F238E27FC236}">
                <a16:creationId xmlns:a16="http://schemas.microsoft.com/office/drawing/2014/main" id="{F435F2D7-DE37-E748-B415-F720ECB172DB}"/>
              </a:ext>
            </a:extLst>
          </p:cNvPr>
          <p:cNvSpPr>
            <a:spLocks noGrp="1"/>
          </p:cNvSpPr>
          <p:nvPr>
            <p:ph type="sldNum" sz="quarter" idx="12"/>
          </p:nvPr>
        </p:nvSpPr>
        <p:spPr/>
        <p:txBody>
          <a:bodyPr/>
          <a:lstStyle/>
          <a:p>
            <a:fld id="{5E6A3C3A-A029-4573-BC04-5DA27903A743}" type="slidenum">
              <a:rPr lang="en-US" smtClean="0"/>
              <a:t>58</a:t>
            </a:fld>
            <a:endParaRPr lang="en-US"/>
          </a:p>
        </p:txBody>
      </p:sp>
      <p:pic>
        <p:nvPicPr>
          <p:cNvPr id="4" name="Picture 3">
            <a:extLst>
              <a:ext uri="{FF2B5EF4-FFF2-40B4-BE49-F238E27FC236}">
                <a16:creationId xmlns:a16="http://schemas.microsoft.com/office/drawing/2014/main" id="{9C2C65F1-0A8E-A449-9B8B-27FDFC09A26B}"/>
              </a:ext>
            </a:extLst>
          </p:cNvPr>
          <p:cNvPicPr>
            <a:picLocks noChangeAspect="1"/>
          </p:cNvPicPr>
          <p:nvPr/>
        </p:nvPicPr>
        <p:blipFill>
          <a:blip r:embed="rId2"/>
          <a:stretch>
            <a:fillRect/>
          </a:stretch>
        </p:blipFill>
        <p:spPr>
          <a:xfrm>
            <a:off x="413185" y="1725025"/>
            <a:ext cx="4670959" cy="2959709"/>
          </a:xfrm>
          <a:prstGeom prst="rect">
            <a:avLst/>
          </a:prstGeom>
        </p:spPr>
      </p:pic>
      <p:sp>
        <p:nvSpPr>
          <p:cNvPr id="5" name="TextBox 4">
            <a:extLst>
              <a:ext uri="{FF2B5EF4-FFF2-40B4-BE49-F238E27FC236}">
                <a16:creationId xmlns:a16="http://schemas.microsoft.com/office/drawing/2014/main" id="{810DD9CA-1E5E-604E-B77C-3CFB1E5C290B}"/>
              </a:ext>
            </a:extLst>
          </p:cNvPr>
          <p:cNvSpPr txBox="1"/>
          <p:nvPr/>
        </p:nvSpPr>
        <p:spPr>
          <a:xfrm>
            <a:off x="4004140" y="1355693"/>
            <a:ext cx="3223959" cy="369332"/>
          </a:xfrm>
          <a:prstGeom prst="rect">
            <a:avLst/>
          </a:prstGeom>
          <a:noFill/>
          <a:ln>
            <a:solidFill>
              <a:schemeClr val="accent5"/>
            </a:solidFill>
          </a:ln>
        </p:spPr>
        <p:txBody>
          <a:bodyPr wrap="none" rtlCol="0">
            <a:spAutoFit/>
          </a:bodyPr>
          <a:lstStyle/>
          <a:p>
            <a:r>
              <a:rPr lang="en-US" dirty="0">
                <a:latin typeface="Helvetica" panose="020B0604020202020204" pitchFamily="34" charset="0"/>
                <a:cs typeface="Helvetica" panose="020B0604020202020204" pitchFamily="34" charset="0"/>
              </a:rPr>
              <a:t>Generate unconstrained input</a:t>
            </a:r>
          </a:p>
        </p:txBody>
      </p:sp>
      <p:sp>
        <p:nvSpPr>
          <p:cNvPr id="6" name="TextBox 5">
            <a:extLst>
              <a:ext uri="{FF2B5EF4-FFF2-40B4-BE49-F238E27FC236}">
                <a16:creationId xmlns:a16="http://schemas.microsoft.com/office/drawing/2014/main" id="{5725AE53-41F7-C041-A9D8-82C8758D136B}"/>
              </a:ext>
            </a:extLst>
          </p:cNvPr>
          <p:cNvSpPr txBox="1"/>
          <p:nvPr/>
        </p:nvSpPr>
        <p:spPr>
          <a:xfrm>
            <a:off x="5210857" y="2173729"/>
            <a:ext cx="1903085" cy="369332"/>
          </a:xfrm>
          <a:prstGeom prst="rect">
            <a:avLst/>
          </a:prstGeom>
          <a:noFill/>
          <a:ln>
            <a:solidFill>
              <a:schemeClr val="accent5"/>
            </a:solidFill>
          </a:ln>
        </p:spPr>
        <p:txBody>
          <a:bodyPr wrap="none" rtlCol="0">
            <a:spAutoFit/>
          </a:bodyPr>
          <a:lstStyle/>
          <a:p>
            <a:r>
              <a:rPr lang="en-US" dirty="0">
                <a:latin typeface="Helvetica" panose="020B0604020202020204" pitchFamily="34" charset="0"/>
                <a:cs typeface="Helvetica" panose="020B0604020202020204" pitchFamily="34" charset="0"/>
              </a:rPr>
              <a:t>Run new version</a:t>
            </a:r>
          </a:p>
        </p:txBody>
      </p:sp>
      <p:sp>
        <p:nvSpPr>
          <p:cNvPr id="7" name="TextBox 6">
            <a:extLst>
              <a:ext uri="{FF2B5EF4-FFF2-40B4-BE49-F238E27FC236}">
                <a16:creationId xmlns:a16="http://schemas.microsoft.com/office/drawing/2014/main" id="{44FAB65E-12D5-5D44-AB5A-EB3083673A75}"/>
              </a:ext>
            </a:extLst>
          </p:cNvPr>
          <p:cNvSpPr txBox="1"/>
          <p:nvPr/>
        </p:nvSpPr>
        <p:spPr>
          <a:xfrm>
            <a:off x="5084144" y="2903084"/>
            <a:ext cx="3275256" cy="369332"/>
          </a:xfrm>
          <a:prstGeom prst="rect">
            <a:avLst/>
          </a:prstGeom>
          <a:noFill/>
          <a:ln>
            <a:solidFill>
              <a:schemeClr val="accent5"/>
            </a:solidFill>
          </a:ln>
        </p:spPr>
        <p:txBody>
          <a:bodyPr wrap="none" rtlCol="0">
            <a:spAutoFit/>
          </a:bodyPr>
          <a:lstStyle/>
          <a:p>
            <a:r>
              <a:rPr lang="en-US" dirty="0">
                <a:latin typeface="Helvetica" panose="020B0604020202020204" pitchFamily="34" charset="0"/>
                <a:cs typeface="Helvetica" panose="020B0604020202020204" pitchFamily="34" charset="0"/>
              </a:rPr>
              <a:t>When crash detected, go here</a:t>
            </a:r>
          </a:p>
        </p:txBody>
      </p:sp>
      <p:sp>
        <p:nvSpPr>
          <p:cNvPr id="8" name="TextBox 7">
            <a:extLst>
              <a:ext uri="{FF2B5EF4-FFF2-40B4-BE49-F238E27FC236}">
                <a16:creationId xmlns:a16="http://schemas.microsoft.com/office/drawing/2014/main" id="{976D2CCC-3BF0-F04A-A0AD-68D2DB7E15E9}"/>
              </a:ext>
            </a:extLst>
          </p:cNvPr>
          <p:cNvSpPr txBox="1"/>
          <p:nvPr/>
        </p:nvSpPr>
        <p:spPr>
          <a:xfrm>
            <a:off x="5210857" y="3721120"/>
            <a:ext cx="3148543" cy="646331"/>
          </a:xfrm>
          <a:prstGeom prst="rect">
            <a:avLst/>
          </a:prstGeom>
          <a:noFill/>
          <a:ln>
            <a:solidFill>
              <a:schemeClr val="accent5"/>
            </a:solidFill>
          </a:ln>
        </p:spPr>
        <p:txBody>
          <a:bodyPr wrap="square" rtlCol="0">
            <a:spAutoFit/>
          </a:bodyPr>
          <a:lstStyle/>
          <a:p>
            <a:r>
              <a:rPr lang="en-US" dirty="0">
                <a:latin typeface="Helvetica" panose="020B0604020202020204" pitchFamily="34" charset="0"/>
                <a:cs typeface="Helvetica" panose="020B0604020202020204" pitchFamily="34" charset="0"/>
              </a:rPr>
              <a:t>Follow same execution path in older version</a:t>
            </a:r>
          </a:p>
        </p:txBody>
      </p:sp>
      <p:sp>
        <p:nvSpPr>
          <p:cNvPr id="9" name="TextBox 8">
            <a:extLst>
              <a:ext uri="{FF2B5EF4-FFF2-40B4-BE49-F238E27FC236}">
                <a16:creationId xmlns:a16="http://schemas.microsoft.com/office/drawing/2014/main" id="{D946DAF4-1907-8E43-8726-CEB2068E9CC5}"/>
              </a:ext>
            </a:extLst>
          </p:cNvPr>
          <p:cNvSpPr txBox="1"/>
          <p:nvPr/>
        </p:nvSpPr>
        <p:spPr>
          <a:xfrm>
            <a:off x="3783147" y="4744561"/>
            <a:ext cx="2601994" cy="646331"/>
          </a:xfrm>
          <a:prstGeom prst="rect">
            <a:avLst/>
          </a:prstGeom>
          <a:noFill/>
          <a:ln>
            <a:solidFill>
              <a:schemeClr val="accent5"/>
            </a:solidFill>
          </a:ln>
        </p:spPr>
        <p:txBody>
          <a:bodyPr wrap="none" rtlCol="0">
            <a:spAutoFit/>
          </a:bodyPr>
          <a:lstStyle/>
          <a:p>
            <a:r>
              <a:rPr lang="en-US" dirty="0">
                <a:latin typeface="Helvetica" panose="020B0604020202020204" pitchFamily="34" charset="0"/>
                <a:cs typeface="Helvetica" panose="020B0604020202020204" pitchFamily="34" charset="0"/>
              </a:rPr>
              <a:t>Crash -&gt; OK</a:t>
            </a:r>
          </a:p>
          <a:p>
            <a:r>
              <a:rPr lang="en-US" dirty="0">
                <a:latin typeface="Helvetica" panose="020B0604020202020204" pitchFamily="34" charset="0"/>
                <a:cs typeface="Helvetica" panose="020B0604020202020204" pitchFamily="34" charset="0"/>
              </a:rPr>
              <a:t>No crash -&gt; report error</a:t>
            </a:r>
          </a:p>
        </p:txBody>
      </p:sp>
      <p:cxnSp>
        <p:nvCxnSpPr>
          <p:cNvPr id="11" name="Straight Arrow Connector 10">
            <a:extLst>
              <a:ext uri="{FF2B5EF4-FFF2-40B4-BE49-F238E27FC236}">
                <a16:creationId xmlns:a16="http://schemas.microsoft.com/office/drawing/2014/main" id="{9AE736AC-E18E-0742-941A-CCDF4DE4CD03}"/>
              </a:ext>
            </a:extLst>
          </p:cNvPr>
          <p:cNvCxnSpPr>
            <a:stCxn id="5" idx="1"/>
          </p:cNvCxnSpPr>
          <p:nvPr/>
        </p:nvCxnSpPr>
        <p:spPr>
          <a:xfrm flipH="1">
            <a:off x="3670126" y="1540359"/>
            <a:ext cx="334014" cy="1002702"/>
          </a:xfrm>
          <a:prstGeom prst="straightConnector1">
            <a:avLst/>
          </a:prstGeom>
          <a:ln w="28575" cap="sq">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4813D0B-4D2D-DD4D-9C6F-66EB4123630C}"/>
              </a:ext>
            </a:extLst>
          </p:cNvPr>
          <p:cNvCxnSpPr>
            <a:stCxn id="6" idx="1"/>
          </p:cNvCxnSpPr>
          <p:nvPr/>
        </p:nvCxnSpPr>
        <p:spPr>
          <a:xfrm flipH="1">
            <a:off x="4096011" y="2358395"/>
            <a:ext cx="1114846" cy="729355"/>
          </a:xfrm>
          <a:prstGeom prst="straightConnector1">
            <a:avLst/>
          </a:prstGeom>
          <a:ln w="28575" cap="sq">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A8ADD0C-E290-5843-9ACE-7BD2909175A5}"/>
              </a:ext>
            </a:extLst>
          </p:cNvPr>
          <p:cNvCxnSpPr>
            <a:stCxn id="7" idx="1"/>
          </p:cNvCxnSpPr>
          <p:nvPr/>
        </p:nvCxnSpPr>
        <p:spPr>
          <a:xfrm flipH="1">
            <a:off x="4759890" y="3087750"/>
            <a:ext cx="324254" cy="238779"/>
          </a:xfrm>
          <a:prstGeom prst="straightConnector1">
            <a:avLst/>
          </a:prstGeom>
          <a:ln w="28575" cap="sq">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5125DCF-F874-9E4B-90B3-063DF277F36A}"/>
              </a:ext>
            </a:extLst>
          </p:cNvPr>
          <p:cNvCxnSpPr>
            <a:stCxn id="8" idx="1"/>
          </p:cNvCxnSpPr>
          <p:nvPr/>
        </p:nvCxnSpPr>
        <p:spPr>
          <a:xfrm flipH="1" flipV="1">
            <a:off x="4004140" y="3721120"/>
            <a:ext cx="1206717" cy="323166"/>
          </a:xfrm>
          <a:prstGeom prst="straightConnector1">
            <a:avLst/>
          </a:prstGeom>
          <a:ln w="28575" cap="sq">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E8EDD8E-DB4E-9E42-A72B-1D1D0B483E55}"/>
              </a:ext>
            </a:extLst>
          </p:cNvPr>
          <p:cNvCxnSpPr>
            <a:cxnSpLocks/>
            <a:stCxn id="9" idx="1"/>
          </p:cNvCxnSpPr>
          <p:nvPr/>
        </p:nvCxnSpPr>
        <p:spPr>
          <a:xfrm flipH="1" flipV="1">
            <a:off x="2567836" y="3920010"/>
            <a:ext cx="1215311" cy="1147717"/>
          </a:xfrm>
          <a:prstGeom prst="straightConnector1">
            <a:avLst/>
          </a:prstGeom>
          <a:ln w="28575" cap="sq">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68942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65CEC-14ED-9B45-A326-0FE4C87BBD50}"/>
              </a:ext>
            </a:extLst>
          </p:cNvPr>
          <p:cNvSpPr>
            <a:spLocks noGrp="1"/>
          </p:cNvSpPr>
          <p:nvPr>
            <p:ph type="title"/>
          </p:nvPr>
        </p:nvSpPr>
        <p:spPr/>
        <p:txBody>
          <a:bodyPr/>
          <a:lstStyle/>
          <a:p>
            <a:r>
              <a:rPr lang="en-US" dirty="0"/>
              <a:t>Verification</a:t>
            </a:r>
          </a:p>
        </p:txBody>
      </p:sp>
      <p:sp>
        <p:nvSpPr>
          <p:cNvPr id="3" name="Text Placeholder 2">
            <a:extLst>
              <a:ext uri="{FF2B5EF4-FFF2-40B4-BE49-F238E27FC236}">
                <a16:creationId xmlns:a16="http://schemas.microsoft.com/office/drawing/2014/main" id="{63DE3348-F196-CD4C-B5C2-ED2D55475B4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6AF33A5-28AC-C645-BC74-294E293A45BE}"/>
              </a:ext>
            </a:extLst>
          </p:cNvPr>
          <p:cNvSpPr>
            <a:spLocks noGrp="1"/>
          </p:cNvSpPr>
          <p:nvPr>
            <p:ph type="sldNum" sz="quarter" idx="12"/>
          </p:nvPr>
        </p:nvSpPr>
        <p:spPr/>
        <p:txBody>
          <a:bodyPr/>
          <a:lstStyle/>
          <a:p>
            <a:fld id="{5E6A3C3A-A029-4573-BC04-5DA27903A743}" type="slidenum">
              <a:rPr lang="en-US" smtClean="0"/>
              <a:t>59</a:t>
            </a:fld>
            <a:endParaRPr lang="en-US"/>
          </a:p>
        </p:txBody>
      </p:sp>
    </p:spTree>
    <p:extLst>
      <p:ext uri="{BB962C8B-B14F-4D97-AF65-F5344CB8AC3E}">
        <p14:creationId xmlns:p14="http://schemas.microsoft.com/office/powerpoint/2010/main" val="1033950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E198B164-B965-0149-96A6-83A261903DC6}"/>
              </a:ext>
            </a:extLst>
          </p:cNvPr>
          <p:cNvSpPr>
            <a:spLocks noGrp="1" noChangeArrowheads="1"/>
          </p:cNvSpPr>
          <p:nvPr>
            <p:ph type="title"/>
          </p:nvPr>
        </p:nvSpPr>
        <p:spPr>
          <a:ln/>
        </p:spPr>
        <p:txBody>
          <a:bodyPr/>
          <a:lstStyle/>
          <a:p>
            <a:pPr>
              <a:tabLst>
                <a:tab pos="0" algn="l"/>
                <a:tab pos="341411" algn="l"/>
                <a:tab pos="683752" algn="l"/>
                <a:tab pos="1026094" algn="l"/>
                <a:tab pos="1368435" algn="l"/>
                <a:tab pos="1710776" algn="l"/>
                <a:tab pos="2053117" algn="l"/>
                <a:tab pos="2395458" algn="l"/>
                <a:tab pos="2737800" algn="l"/>
                <a:tab pos="3081071" algn="l"/>
                <a:tab pos="3422482" algn="l"/>
                <a:tab pos="3764823" algn="l"/>
                <a:tab pos="4107164" algn="l"/>
                <a:tab pos="4449506" algn="l"/>
                <a:tab pos="4791847" algn="l"/>
                <a:tab pos="5134188" algn="l"/>
                <a:tab pos="5476529" algn="l"/>
                <a:tab pos="5818870" algn="l"/>
                <a:tab pos="6162142" algn="l"/>
                <a:tab pos="6363081" algn="l"/>
              </a:tabLst>
            </a:pPr>
            <a:r>
              <a:rPr lang="en-US" altLang="en-US"/>
              <a:t>Testing: example</a:t>
            </a:r>
          </a:p>
        </p:txBody>
      </p:sp>
      <p:sp>
        <p:nvSpPr>
          <p:cNvPr id="2" name="Content Placeholder 1">
            <a:extLst>
              <a:ext uri="{FF2B5EF4-FFF2-40B4-BE49-F238E27FC236}">
                <a16:creationId xmlns:a16="http://schemas.microsoft.com/office/drawing/2014/main" id="{46B3282B-93F3-7847-AE39-19971338A57B}"/>
              </a:ext>
            </a:extLst>
          </p:cNvPr>
          <p:cNvSpPr>
            <a:spLocks noGrp="1"/>
          </p:cNvSpPr>
          <p:nvPr>
            <p:ph idx="1"/>
          </p:nvPr>
        </p:nvSpPr>
        <p:spPr/>
        <p:txBody>
          <a:bodyPr/>
          <a:lstStyle/>
          <a:p>
            <a:r>
              <a:rPr lang="en-US" dirty="0"/>
              <a:t>Can y be 12?</a:t>
            </a:r>
          </a:p>
        </p:txBody>
      </p:sp>
      <p:pic>
        <p:nvPicPr>
          <p:cNvPr id="9218" name="Picture 2">
            <a:extLst>
              <a:ext uri="{FF2B5EF4-FFF2-40B4-BE49-F238E27FC236}">
                <a16:creationId xmlns:a16="http://schemas.microsoft.com/office/drawing/2014/main" id="{3044BEEA-779C-A34B-9F87-589D7C0F4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550" y="2255113"/>
            <a:ext cx="1131278" cy="12057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9" name="Picture 3">
            <a:extLst>
              <a:ext uri="{FF2B5EF4-FFF2-40B4-BE49-F238E27FC236}">
                <a16:creationId xmlns:a16="http://schemas.microsoft.com/office/drawing/2014/main" id="{EA8321E0-A14F-0B42-8366-79C7C16F6A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352" y="1966712"/>
            <a:ext cx="4725132" cy="16587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Slide Number Placeholder 2">
            <a:extLst>
              <a:ext uri="{FF2B5EF4-FFF2-40B4-BE49-F238E27FC236}">
                <a16:creationId xmlns:a16="http://schemas.microsoft.com/office/drawing/2014/main" id="{7F754E76-C485-F843-9D7B-BDB100182475}"/>
              </a:ext>
            </a:extLst>
          </p:cNvPr>
          <p:cNvSpPr>
            <a:spLocks noGrp="1"/>
          </p:cNvSpPr>
          <p:nvPr>
            <p:ph type="sldNum" sz="quarter" idx="12"/>
          </p:nvPr>
        </p:nvSpPr>
        <p:spPr/>
        <p:txBody>
          <a:bodyPr/>
          <a:lstStyle/>
          <a:p>
            <a:fld id="{5E6A3C3A-A029-4573-BC04-5DA27903A743}" type="slidenum">
              <a:rPr lang="en-US" smtClean="0"/>
              <a:t>6</a:t>
            </a:fld>
            <a:endParaRPr lang="en-US"/>
          </a:p>
        </p:txBody>
      </p:sp>
    </p:spTree>
    <p:extLst>
      <p:ext uri="{BB962C8B-B14F-4D97-AF65-F5344CB8AC3E}">
        <p14:creationId xmlns:p14="http://schemas.microsoft.com/office/powerpoint/2010/main" val="236274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1ACD9B-1262-0346-BAB6-D5967B65B43F}"/>
              </a:ext>
            </a:extLst>
          </p:cNvPr>
          <p:cNvSpPr>
            <a:spLocks noGrp="1"/>
          </p:cNvSpPr>
          <p:nvPr>
            <p:ph type="title"/>
          </p:nvPr>
        </p:nvSpPr>
        <p:spPr/>
        <p:txBody>
          <a:bodyPr/>
          <a:lstStyle/>
          <a:p>
            <a:r>
              <a:rPr lang="en-US" dirty="0"/>
              <a:t>High-level view of kernel verification</a:t>
            </a:r>
          </a:p>
        </p:txBody>
      </p:sp>
      <p:sp>
        <p:nvSpPr>
          <p:cNvPr id="2" name="Slide Number Placeholder 1">
            <a:extLst>
              <a:ext uri="{FF2B5EF4-FFF2-40B4-BE49-F238E27FC236}">
                <a16:creationId xmlns:a16="http://schemas.microsoft.com/office/drawing/2014/main" id="{978EA67A-64F5-3B48-B928-DB6F81EFBF1F}"/>
              </a:ext>
            </a:extLst>
          </p:cNvPr>
          <p:cNvSpPr>
            <a:spLocks noGrp="1"/>
          </p:cNvSpPr>
          <p:nvPr>
            <p:ph type="sldNum" sz="quarter" idx="12"/>
          </p:nvPr>
        </p:nvSpPr>
        <p:spPr/>
        <p:txBody>
          <a:bodyPr/>
          <a:lstStyle/>
          <a:p>
            <a:fld id="{5E6A3C3A-A029-4573-BC04-5DA27903A743}" type="slidenum">
              <a:rPr lang="en-US" smtClean="0"/>
              <a:t>60</a:t>
            </a:fld>
            <a:endParaRPr lang="en-US"/>
          </a:p>
        </p:txBody>
      </p:sp>
      <p:pic>
        <p:nvPicPr>
          <p:cNvPr id="3" name="Picture 2">
            <a:extLst>
              <a:ext uri="{FF2B5EF4-FFF2-40B4-BE49-F238E27FC236}">
                <a16:creationId xmlns:a16="http://schemas.microsoft.com/office/drawing/2014/main" id="{9C3C0D52-FDC2-FF4C-8FB6-56A80A076908}"/>
              </a:ext>
            </a:extLst>
          </p:cNvPr>
          <p:cNvPicPr>
            <a:picLocks noChangeAspect="1"/>
          </p:cNvPicPr>
          <p:nvPr/>
        </p:nvPicPr>
        <p:blipFill>
          <a:blip r:embed="rId2"/>
          <a:stretch>
            <a:fillRect/>
          </a:stretch>
        </p:blipFill>
        <p:spPr>
          <a:xfrm>
            <a:off x="0" y="774884"/>
            <a:ext cx="9144000" cy="4940116"/>
          </a:xfrm>
          <a:prstGeom prst="rect">
            <a:avLst/>
          </a:prstGeom>
        </p:spPr>
      </p:pic>
    </p:spTree>
    <p:extLst>
      <p:ext uri="{BB962C8B-B14F-4D97-AF65-F5344CB8AC3E}">
        <p14:creationId xmlns:p14="http://schemas.microsoft.com/office/powerpoint/2010/main" val="14439936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68D965-40FA-1D49-8763-671B22BF7058}"/>
              </a:ext>
            </a:extLst>
          </p:cNvPr>
          <p:cNvSpPr>
            <a:spLocks noGrp="1"/>
          </p:cNvSpPr>
          <p:nvPr>
            <p:ph type="sldNum" sz="quarter" idx="12"/>
          </p:nvPr>
        </p:nvSpPr>
        <p:spPr/>
        <p:txBody>
          <a:bodyPr/>
          <a:lstStyle/>
          <a:p>
            <a:fld id="{5E6A3C3A-A029-4573-BC04-5DA27903A743}" type="slidenum">
              <a:rPr lang="en-US" smtClean="0"/>
              <a:t>61</a:t>
            </a:fld>
            <a:endParaRPr lang="en-US"/>
          </a:p>
        </p:txBody>
      </p:sp>
      <p:pic>
        <p:nvPicPr>
          <p:cNvPr id="3" name="Picture 2">
            <a:extLst>
              <a:ext uri="{FF2B5EF4-FFF2-40B4-BE49-F238E27FC236}">
                <a16:creationId xmlns:a16="http://schemas.microsoft.com/office/drawing/2014/main" id="{852FFAA6-83DE-2142-B7A0-672F284289F2}"/>
              </a:ext>
            </a:extLst>
          </p:cNvPr>
          <p:cNvPicPr>
            <a:picLocks noChangeAspect="1"/>
          </p:cNvPicPr>
          <p:nvPr/>
        </p:nvPicPr>
        <p:blipFill>
          <a:blip r:embed="rId2"/>
          <a:stretch>
            <a:fillRect/>
          </a:stretch>
        </p:blipFill>
        <p:spPr>
          <a:xfrm>
            <a:off x="0" y="317500"/>
            <a:ext cx="9144000" cy="5080000"/>
          </a:xfrm>
          <a:prstGeom prst="rect">
            <a:avLst/>
          </a:prstGeom>
        </p:spPr>
      </p:pic>
    </p:spTree>
    <p:extLst>
      <p:ext uri="{BB962C8B-B14F-4D97-AF65-F5344CB8AC3E}">
        <p14:creationId xmlns:p14="http://schemas.microsoft.com/office/powerpoint/2010/main" val="6227161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938FB-7ED3-824E-AA55-58E0AB7FADBB}"/>
              </a:ext>
            </a:extLst>
          </p:cNvPr>
          <p:cNvSpPr>
            <a:spLocks noGrp="1"/>
          </p:cNvSpPr>
          <p:nvPr>
            <p:ph type="title"/>
          </p:nvPr>
        </p:nvSpPr>
        <p:spPr/>
        <p:txBody>
          <a:bodyPr/>
          <a:lstStyle/>
          <a:p>
            <a:r>
              <a:rPr lang="en-US" dirty="0"/>
              <a:t>General goal</a:t>
            </a:r>
          </a:p>
        </p:txBody>
      </p:sp>
      <p:sp>
        <p:nvSpPr>
          <p:cNvPr id="3" name="Content Placeholder 2">
            <a:extLst>
              <a:ext uri="{FF2B5EF4-FFF2-40B4-BE49-F238E27FC236}">
                <a16:creationId xmlns:a16="http://schemas.microsoft.com/office/drawing/2014/main" id="{5DA8EBEA-626E-CD45-B0F8-369AFB92D20E}"/>
              </a:ext>
            </a:extLst>
          </p:cNvPr>
          <p:cNvSpPr>
            <a:spLocks noGrp="1"/>
          </p:cNvSpPr>
          <p:nvPr>
            <p:ph idx="1"/>
          </p:nvPr>
        </p:nvSpPr>
        <p:spPr/>
        <p:txBody>
          <a:bodyPr/>
          <a:lstStyle/>
          <a:p>
            <a:r>
              <a:rPr lang="en-US" dirty="0"/>
              <a:t>Write a specification of expected kernel behavior</a:t>
            </a:r>
          </a:p>
          <a:p>
            <a:r>
              <a:rPr lang="en-US" dirty="0"/>
              <a:t>Prove that the implementation matches the spec</a:t>
            </a:r>
          </a:p>
          <a:p>
            <a:r>
              <a:rPr lang="en-US" dirty="0"/>
              <a:t>Challenges:</a:t>
            </a:r>
          </a:p>
          <a:p>
            <a:pPr marL="800100" lvl="1" indent="-457200">
              <a:buFont typeface="+mj-lt"/>
              <a:buAutoNum type="arabicPeriod"/>
            </a:pPr>
            <a:r>
              <a:rPr lang="en-US" dirty="0"/>
              <a:t>Kernels are complex</a:t>
            </a:r>
          </a:p>
          <a:p>
            <a:pPr marL="800100" lvl="1" indent="-457200">
              <a:buFont typeface="+mj-lt"/>
              <a:buAutoNum type="arabicPeriod"/>
            </a:pPr>
            <a:r>
              <a:rPr lang="en-US" dirty="0"/>
              <a:t>Proofs are difficult to construct</a:t>
            </a:r>
          </a:p>
        </p:txBody>
      </p:sp>
      <p:sp>
        <p:nvSpPr>
          <p:cNvPr id="4" name="Slide Number Placeholder 3">
            <a:extLst>
              <a:ext uri="{FF2B5EF4-FFF2-40B4-BE49-F238E27FC236}">
                <a16:creationId xmlns:a16="http://schemas.microsoft.com/office/drawing/2014/main" id="{FDB664D3-BAB7-0842-A097-C23612C869E8}"/>
              </a:ext>
            </a:extLst>
          </p:cNvPr>
          <p:cNvSpPr>
            <a:spLocks noGrp="1"/>
          </p:cNvSpPr>
          <p:nvPr>
            <p:ph type="sldNum" sz="quarter" idx="12"/>
          </p:nvPr>
        </p:nvSpPr>
        <p:spPr/>
        <p:txBody>
          <a:bodyPr/>
          <a:lstStyle/>
          <a:p>
            <a:fld id="{5E6A3C3A-A029-4573-BC04-5DA27903A743}" type="slidenum">
              <a:rPr lang="en-US" smtClean="0"/>
              <a:t>62</a:t>
            </a:fld>
            <a:endParaRPr lang="en-US"/>
          </a:p>
        </p:txBody>
      </p:sp>
    </p:spTree>
    <p:extLst>
      <p:ext uri="{BB962C8B-B14F-4D97-AF65-F5344CB8AC3E}">
        <p14:creationId xmlns:p14="http://schemas.microsoft.com/office/powerpoint/2010/main" val="406915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813055-6DCB-374B-BFF4-30F1B3192CBB}"/>
              </a:ext>
            </a:extLst>
          </p:cNvPr>
          <p:cNvSpPr>
            <a:spLocks noGrp="1"/>
          </p:cNvSpPr>
          <p:nvPr>
            <p:ph type="sldNum" sz="quarter" idx="12"/>
          </p:nvPr>
        </p:nvSpPr>
        <p:spPr/>
        <p:txBody>
          <a:bodyPr/>
          <a:lstStyle/>
          <a:p>
            <a:fld id="{5E6A3C3A-A029-4573-BC04-5DA27903A743}" type="slidenum">
              <a:rPr lang="en-US" smtClean="0"/>
              <a:t>63</a:t>
            </a:fld>
            <a:endParaRPr lang="en-US"/>
          </a:p>
        </p:txBody>
      </p:sp>
      <p:pic>
        <p:nvPicPr>
          <p:cNvPr id="3" name="Picture 2">
            <a:extLst>
              <a:ext uri="{FF2B5EF4-FFF2-40B4-BE49-F238E27FC236}">
                <a16:creationId xmlns:a16="http://schemas.microsoft.com/office/drawing/2014/main" id="{0862DA69-E958-2C44-9ABA-71652A79E14F}"/>
              </a:ext>
            </a:extLst>
          </p:cNvPr>
          <p:cNvPicPr>
            <a:picLocks noChangeAspect="1"/>
          </p:cNvPicPr>
          <p:nvPr/>
        </p:nvPicPr>
        <p:blipFill>
          <a:blip r:embed="rId2"/>
          <a:stretch>
            <a:fillRect/>
          </a:stretch>
        </p:blipFill>
        <p:spPr>
          <a:xfrm>
            <a:off x="0" y="350395"/>
            <a:ext cx="9144000" cy="5014210"/>
          </a:xfrm>
          <a:prstGeom prst="rect">
            <a:avLst/>
          </a:prstGeom>
        </p:spPr>
      </p:pic>
    </p:spTree>
    <p:extLst>
      <p:ext uri="{BB962C8B-B14F-4D97-AF65-F5344CB8AC3E}">
        <p14:creationId xmlns:p14="http://schemas.microsoft.com/office/powerpoint/2010/main" val="37933971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1ACD9B-1262-0346-BAB6-D5967B65B43F}"/>
              </a:ext>
            </a:extLst>
          </p:cNvPr>
          <p:cNvSpPr>
            <a:spLocks noGrp="1"/>
          </p:cNvSpPr>
          <p:nvPr>
            <p:ph type="title"/>
          </p:nvPr>
        </p:nvSpPr>
        <p:spPr/>
        <p:txBody>
          <a:bodyPr/>
          <a:lstStyle/>
          <a:p>
            <a:r>
              <a:rPr lang="en-US" dirty="0"/>
              <a:t>High-level view of kernel verification</a:t>
            </a:r>
          </a:p>
        </p:txBody>
      </p:sp>
      <p:sp>
        <p:nvSpPr>
          <p:cNvPr id="2" name="Slide Number Placeholder 1">
            <a:extLst>
              <a:ext uri="{FF2B5EF4-FFF2-40B4-BE49-F238E27FC236}">
                <a16:creationId xmlns:a16="http://schemas.microsoft.com/office/drawing/2014/main" id="{978EA67A-64F5-3B48-B928-DB6F81EFBF1F}"/>
              </a:ext>
            </a:extLst>
          </p:cNvPr>
          <p:cNvSpPr>
            <a:spLocks noGrp="1"/>
          </p:cNvSpPr>
          <p:nvPr>
            <p:ph type="sldNum" sz="quarter" idx="12"/>
          </p:nvPr>
        </p:nvSpPr>
        <p:spPr/>
        <p:txBody>
          <a:bodyPr/>
          <a:lstStyle/>
          <a:p>
            <a:fld id="{5E6A3C3A-A029-4573-BC04-5DA27903A743}" type="slidenum">
              <a:rPr lang="en-US" smtClean="0"/>
              <a:t>64</a:t>
            </a:fld>
            <a:endParaRPr lang="en-US"/>
          </a:p>
        </p:txBody>
      </p:sp>
      <p:pic>
        <p:nvPicPr>
          <p:cNvPr id="3" name="Picture 2">
            <a:extLst>
              <a:ext uri="{FF2B5EF4-FFF2-40B4-BE49-F238E27FC236}">
                <a16:creationId xmlns:a16="http://schemas.microsoft.com/office/drawing/2014/main" id="{9C3C0D52-FDC2-FF4C-8FB6-56A80A076908}"/>
              </a:ext>
            </a:extLst>
          </p:cNvPr>
          <p:cNvPicPr>
            <a:picLocks noChangeAspect="1"/>
          </p:cNvPicPr>
          <p:nvPr/>
        </p:nvPicPr>
        <p:blipFill>
          <a:blip r:embed="rId2"/>
          <a:stretch>
            <a:fillRect/>
          </a:stretch>
        </p:blipFill>
        <p:spPr>
          <a:xfrm>
            <a:off x="0" y="774884"/>
            <a:ext cx="9144000" cy="4940116"/>
          </a:xfrm>
          <a:prstGeom prst="rect">
            <a:avLst/>
          </a:prstGeom>
        </p:spPr>
      </p:pic>
    </p:spTree>
    <p:extLst>
      <p:ext uri="{BB962C8B-B14F-4D97-AF65-F5344CB8AC3E}">
        <p14:creationId xmlns:p14="http://schemas.microsoft.com/office/powerpoint/2010/main" val="6671701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88B024-3536-EA42-8BE0-6059FE07B7DA}"/>
              </a:ext>
            </a:extLst>
          </p:cNvPr>
          <p:cNvSpPr>
            <a:spLocks noGrp="1"/>
          </p:cNvSpPr>
          <p:nvPr>
            <p:ph type="sldNum" sz="quarter" idx="12"/>
          </p:nvPr>
        </p:nvSpPr>
        <p:spPr/>
        <p:txBody>
          <a:bodyPr/>
          <a:lstStyle/>
          <a:p>
            <a:fld id="{5E6A3C3A-A029-4573-BC04-5DA27903A743}" type="slidenum">
              <a:rPr lang="en-US" smtClean="0"/>
              <a:t>65</a:t>
            </a:fld>
            <a:endParaRPr lang="en-US"/>
          </a:p>
        </p:txBody>
      </p:sp>
      <p:pic>
        <p:nvPicPr>
          <p:cNvPr id="3" name="Picture 2">
            <a:extLst>
              <a:ext uri="{FF2B5EF4-FFF2-40B4-BE49-F238E27FC236}">
                <a16:creationId xmlns:a16="http://schemas.microsoft.com/office/drawing/2014/main" id="{F947C3CE-2559-C343-BD86-04CB549B391B}"/>
              </a:ext>
            </a:extLst>
          </p:cNvPr>
          <p:cNvPicPr>
            <a:picLocks noChangeAspect="1"/>
          </p:cNvPicPr>
          <p:nvPr/>
        </p:nvPicPr>
        <p:blipFill>
          <a:blip r:embed="rId2"/>
          <a:stretch>
            <a:fillRect/>
          </a:stretch>
        </p:blipFill>
        <p:spPr>
          <a:xfrm>
            <a:off x="0" y="267791"/>
            <a:ext cx="9144000" cy="5179418"/>
          </a:xfrm>
          <a:prstGeom prst="rect">
            <a:avLst/>
          </a:prstGeom>
        </p:spPr>
      </p:pic>
    </p:spTree>
    <p:extLst>
      <p:ext uri="{BB962C8B-B14F-4D97-AF65-F5344CB8AC3E}">
        <p14:creationId xmlns:p14="http://schemas.microsoft.com/office/powerpoint/2010/main" val="14376137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141641-277B-CB4C-A049-7764D258F0BA}"/>
              </a:ext>
            </a:extLst>
          </p:cNvPr>
          <p:cNvSpPr>
            <a:spLocks noGrp="1"/>
          </p:cNvSpPr>
          <p:nvPr>
            <p:ph type="sldNum" sz="quarter" idx="12"/>
          </p:nvPr>
        </p:nvSpPr>
        <p:spPr/>
        <p:txBody>
          <a:bodyPr/>
          <a:lstStyle/>
          <a:p>
            <a:fld id="{5E6A3C3A-A029-4573-BC04-5DA27903A743}" type="slidenum">
              <a:rPr lang="en-US" smtClean="0"/>
              <a:t>66</a:t>
            </a:fld>
            <a:endParaRPr lang="en-US"/>
          </a:p>
        </p:txBody>
      </p:sp>
      <p:pic>
        <p:nvPicPr>
          <p:cNvPr id="3" name="Picture 2">
            <a:extLst>
              <a:ext uri="{FF2B5EF4-FFF2-40B4-BE49-F238E27FC236}">
                <a16:creationId xmlns:a16="http://schemas.microsoft.com/office/drawing/2014/main" id="{11CE25BA-9CED-DD4F-8584-D4CE0F1C255E}"/>
              </a:ext>
            </a:extLst>
          </p:cNvPr>
          <p:cNvPicPr>
            <a:picLocks noChangeAspect="1"/>
          </p:cNvPicPr>
          <p:nvPr/>
        </p:nvPicPr>
        <p:blipFill>
          <a:blip r:embed="rId2"/>
          <a:stretch>
            <a:fillRect/>
          </a:stretch>
        </p:blipFill>
        <p:spPr>
          <a:xfrm>
            <a:off x="0" y="313897"/>
            <a:ext cx="9144000" cy="5087206"/>
          </a:xfrm>
          <a:prstGeom prst="rect">
            <a:avLst/>
          </a:prstGeom>
        </p:spPr>
      </p:pic>
    </p:spTree>
    <p:extLst>
      <p:ext uri="{BB962C8B-B14F-4D97-AF65-F5344CB8AC3E}">
        <p14:creationId xmlns:p14="http://schemas.microsoft.com/office/powerpoint/2010/main" val="9784312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B9DB8A-6320-1744-8903-F422C2C4A5E2}"/>
              </a:ext>
            </a:extLst>
          </p:cNvPr>
          <p:cNvSpPr>
            <a:spLocks noGrp="1"/>
          </p:cNvSpPr>
          <p:nvPr>
            <p:ph type="title"/>
          </p:nvPr>
        </p:nvSpPr>
        <p:spPr/>
        <p:txBody>
          <a:bodyPr>
            <a:normAutofit fontScale="90000"/>
          </a:bodyPr>
          <a:lstStyle/>
          <a:p>
            <a:r>
              <a:rPr lang="en-US" dirty="0"/>
              <a:t>If the verifier succeeds, a kernel image is produced!</a:t>
            </a:r>
          </a:p>
        </p:txBody>
      </p:sp>
      <p:sp>
        <p:nvSpPr>
          <p:cNvPr id="2" name="Slide Number Placeholder 1">
            <a:extLst>
              <a:ext uri="{FF2B5EF4-FFF2-40B4-BE49-F238E27FC236}">
                <a16:creationId xmlns:a16="http://schemas.microsoft.com/office/drawing/2014/main" id="{D5E6B35E-602E-B946-BDD0-DB04E5B33914}"/>
              </a:ext>
            </a:extLst>
          </p:cNvPr>
          <p:cNvSpPr>
            <a:spLocks noGrp="1"/>
          </p:cNvSpPr>
          <p:nvPr>
            <p:ph type="sldNum" sz="quarter" idx="12"/>
          </p:nvPr>
        </p:nvSpPr>
        <p:spPr/>
        <p:txBody>
          <a:bodyPr/>
          <a:lstStyle/>
          <a:p>
            <a:fld id="{5E6A3C3A-A029-4573-BC04-5DA27903A743}" type="slidenum">
              <a:rPr lang="en-US" smtClean="0"/>
              <a:t>67</a:t>
            </a:fld>
            <a:endParaRPr lang="en-US"/>
          </a:p>
        </p:txBody>
      </p:sp>
      <p:pic>
        <p:nvPicPr>
          <p:cNvPr id="3" name="Picture 2">
            <a:extLst>
              <a:ext uri="{FF2B5EF4-FFF2-40B4-BE49-F238E27FC236}">
                <a16:creationId xmlns:a16="http://schemas.microsoft.com/office/drawing/2014/main" id="{EAA1C1D3-D562-914D-B188-57076CC6E638}"/>
              </a:ext>
            </a:extLst>
          </p:cNvPr>
          <p:cNvPicPr>
            <a:picLocks noChangeAspect="1"/>
          </p:cNvPicPr>
          <p:nvPr/>
        </p:nvPicPr>
        <p:blipFill rotWithShape="1">
          <a:blip r:embed="rId2"/>
          <a:srcRect t="6645"/>
          <a:stretch/>
        </p:blipFill>
        <p:spPr>
          <a:xfrm>
            <a:off x="0" y="977030"/>
            <a:ext cx="9144000" cy="4737970"/>
          </a:xfrm>
          <a:prstGeom prst="rect">
            <a:avLst/>
          </a:prstGeom>
        </p:spPr>
      </p:pic>
      <p:sp>
        <p:nvSpPr>
          <p:cNvPr id="5" name="TextBox 4">
            <a:extLst>
              <a:ext uri="{FF2B5EF4-FFF2-40B4-BE49-F238E27FC236}">
                <a16:creationId xmlns:a16="http://schemas.microsoft.com/office/drawing/2014/main" id="{EFB885D2-D4F6-7842-9E75-DF35A650335E}"/>
              </a:ext>
            </a:extLst>
          </p:cNvPr>
          <p:cNvSpPr txBox="1"/>
          <p:nvPr/>
        </p:nvSpPr>
        <p:spPr>
          <a:xfrm>
            <a:off x="3749979" y="4372078"/>
            <a:ext cx="2079321" cy="923330"/>
          </a:xfrm>
          <a:prstGeom prst="rect">
            <a:avLst/>
          </a:prstGeom>
          <a:noFill/>
        </p:spPr>
        <p:txBody>
          <a:bodyPr wrap="square" rtlCol="0">
            <a:spAutoFit/>
          </a:bodyPr>
          <a:lstStyle/>
          <a:p>
            <a:r>
              <a:rPr lang="en-US" dirty="0">
                <a:latin typeface="Helvetica" panose="020B0604020202020204" pitchFamily="34" charset="0"/>
                <a:cs typeface="Helvetica" panose="020B0604020202020204" pitchFamily="34" charset="0"/>
              </a:rPr>
              <a:t>Does not require user proofs or code annotations!</a:t>
            </a:r>
          </a:p>
        </p:txBody>
      </p:sp>
      <p:cxnSp>
        <p:nvCxnSpPr>
          <p:cNvPr id="7" name="Straight Arrow Connector 6">
            <a:extLst>
              <a:ext uri="{FF2B5EF4-FFF2-40B4-BE49-F238E27FC236}">
                <a16:creationId xmlns:a16="http://schemas.microsoft.com/office/drawing/2014/main" id="{DD417E07-E8C8-314A-9571-2674E8FB296A}"/>
              </a:ext>
            </a:extLst>
          </p:cNvPr>
          <p:cNvCxnSpPr/>
          <p:nvPr/>
        </p:nvCxnSpPr>
        <p:spPr>
          <a:xfrm flipV="1">
            <a:off x="4572000" y="3726987"/>
            <a:ext cx="350729" cy="688931"/>
          </a:xfrm>
          <a:prstGeom prst="straightConnector1">
            <a:avLst/>
          </a:prstGeom>
          <a:ln w="28575" cap="sq">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026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4D7AD-B455-2E46-BB4D-24622277A833}"/>
              </a:ext>
            </a:extLst>
          </p:cNvPr>
          <p:cNvSpPr>
            <a:spLocks noGrp="1"/>
          </p:cNvSpPr>
          <p:nvPr>
            <p:ph type="title"/>
          </p:nvPr>
        </p:nvSpPr>
        <p:spPr/>
        <p:txBody>
          <a:bodyPr/>
          <a:lstStyle/>
          <a:p>
            <a:r>
              <a:rPr lang="en-US" dirty="0"/>
              <a:t>Wait…what’s the catch?</a:t>
            </a:r>
          </a:p>
        </p:txBody>
      </p:sp>
      <p:sp>
        <p:nvSpPr>
          <p:cNvPr id="3" name="Content Placeholder 2">
            <a:extLst>
              <a:ext uri="{FF2B5EF4-FFF2-40B4-BE49-F238E27FC236}">
                <a16:creationId xmlns:a16="http://schemas.microsoft.com/office/drawing/2014/main" id="{2E232F98-5ADE-8849-AE90-2C40693C7F73}"/>
              </a:ext>
            </a:extLst>
          </p:cNvPr>
          <p:cNvSpPr>
            <a:spLocks noGrp="1"/>
          </p:cNvSpPr>
          <p:nvPr>
            <p:ph idx="1"/>
          </p:nvPr>
        </p:nvSpPr>
        <p:spPr/>
        <p:txBody>
          <a:bodyPr/>
          <a:lstStyle/>
          <a:p>
            <a:r>
              <a:rPr lang="en-US" dirty="0"/>
              <a:t>Automatically verifying a full, “normal” kernel would be too-good-to-be-true</a:t>
            </a:r>
          </a:p>
          <a:p>
            <a:r>
              <a:rPr lang="en-US" dirty="0"/>
              <a:t>Limitations</a:t>
            </a:r>
          </a:p>
          <a:p>
            <a:pPr lvl="1"/>
            <a:r>
              <a:rPr lang="en-US" dirty="0"/>
              <a:t>Only so much complexity can be expressed in </a:t>
            </a:r>
            <a:r>
              <a:rPr lang="en-US" dirty="0" err="1"/>
              <a:t>syscall</a:t>
            </a:r>
            <a:r>
              <a:rPr lang="en-US" dirty="0"/>
              <a:t> state machine specification</a:t>
            </a:r>
          </a:p>
          <a:p>
            <a:pPr lvl="1"/>
            <a:r>
              <a:rPr lang="en-US" dirty="0"/>
              <a:t>Verification based on SMT solver, so complex implementations are computationally infeasible to verify</a:t>
            </a:r>
          </a:p>
          <a:p>
            <a:pPr>
              <a:buFont typeface="Wingdings" pitchFamily="2" charset="2"/>
              <a:buChar char="Ø"/>
            </a:pPr>
            <a:r>
              <a:rPr lang="en-US" dirty="0">
                <a:solidFill>
                  <a:schemeClr val="accent1"/>
                </a:solidFill>
              </a:rPr>
              <a:t>Addressing these limitations has a significant impact on kernel design!</a:t>
            </a:r>
          </a:p>
        </p:txBody>
      </p:sp>
      <p:sp>
        <p:nvSpPr>
          <p:cNvPr id="4" name="Slide Number Placeholder 3">
            <a:extLst>
              <a:ext uri="{FF2B5EF4-FFF2-40B4-BE49-F238E27FC236}">
                <a16:creationId xmlns:a16="http://schemas.microsoft.com/office/drawing/2014/main" id="{ABD6AFEE-94E8-F545-8993-4BE4A232D1DA}"/>
              </a:ext>
            </a:extLst>
          </p:cNvPr>
          <p:cNvSpPr>
            <a:spLocks noGrp="1"/>
          </p:cNvSpPr>
          <p:nvPr>
            <p:ph type="sldNum" sz="quarter" idx="12"/>
          </p:nvPr>
        </p:nvSpPr>
        <p:spPr/>
        <p:txBody>
          <a:bodyPr/>
          <a:lstStyle/>
          <a:p>
            <a:fld id="{5E6A3C3A-A029-4573-BC04-5DA27903A743}" type="slidenum">
              <a:rPr lang="en-US" smtClean="0"/>
              <a:t>68</a:t>
            </a:fld>
            <a:endParaRPr lang="en-US"/>
          </a:p>
        </p:txBody>
      </p:sp>
    </p:spTree>
    <p:extLst>
      <p:ext uri="{BB962C8B-B14F-4D97-AF65-F5344CB8AC3E}">
        <p14:creationId xmlns:p14="http://schemas.microsoft.com/office/powerpoint/2010/main" val="42596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E8C17-19B2-1846-851A-C7447E361304}"/>
              </a:ext>
            </a:extLst>
          </p:cNvPr>
          <p:cNvSpPr>
            <a:spLocks noGrp="1"/>
          </p:cNvSpPr>
          <p:nvPr>
            <p:ph type="title"/>
          </p:nvPr>
        </p:nvSpPr>
        <p:spPr/>
        <p:txBody>
          <a:bodyPr>
            <a:normAutofit fontScale="90000"/>
          </a:bodyPr>
          <a:lstStyle/>
          <a:p>
            <a:r>
              <a:rPr lang="en-US" dirty="0" err="1"/>
              <a:t>Hyperkernel</a:t>
            </a:r>
            <a:r>
              <a:rPr lang="en-US" dirty="0"/>
              <a:t> introduces “finite” system call interfaces</a:t>
            </a:r>
          </a:p>
        </p:txBody>
      </p:sp>
      <p:sp>
        <p:nvSpPr>
          <p:cNvPr id="3" name="Content Placeholder 2">
            <a:extLst>
              <a:ext uri="{FF2B5EF4-FFF2-40B4-BE49-F238E27FC236}">
                <a16:creationId xmlns:a16="http://schemas.microsoft.com/office/drawing/2014/main" id="{19C4794A-57B6-B84C-A05D-8B72CD811C3D}"/>
              </a:ext>
            </a:extLst>
          </p:cNvPr>
          <p:cNvSpPr>
            <a:spLocks noGrp="1"/>
          </p:cNvSpPr>
          <p:nvPr>
            <p:ph idx="1"/>
          </p:nvPr>
        </p:nvSpPr>
        <p:spPr/>
        <p:txBody>
          <a:bodyPr/>
          <a:lstStyle/>
          <a:p>
            <a:r>
              <a:rPr lang="en-US" dirty="0"/>
              <a:t>No in-kernel loops </a:t>
            </a:r>
            <a:r>
              <a:rPr lang="en-US" dirty="0">
                <a:sym typeface="Wingdings" pitchFamily="2" charset="2"/>
              </a:rPr>
              <a:t> move to </a:t>
            </a:r>
            <a:r>
              <a:rPr lang="en-US" dirty="0" err="1">
                <a:sym typeface="Wingdings" pitchFamily="2" charset="2"/>
              </a:rPr>
              <a:t>userspace</a:t>
            </a:r>
            <a:endParaRPr lang="en-US" dirty="0">
              <a:sym typeface="Wingdings" pitchFamily="2" charset="2"/>
            </a:endParaRPr>
          </a:p>
          <a:p>
            <a:pPr lvl="1"/>
            <a:r>
              <a:rPr lang="en-US" dirty="0">
                <a:sym typeface="Wingdings" pitchFamily="2" charset="2"/>
              </a:rPr>
              <a:t>Kernel only has to validate, not search! Sound familiar?</a:t>
            </a:r>
          </a:p>
          <a:p>
            <a:r>
              <a:rPr lang="en-US" dirty="0">
                <a:sym typeface="Wingdings" pitchFamily="2" charset="2"/>
              </a:rPr>
              <a:t>Decompose system calls</a:t>
            </a:r>
          </a:p>
          <a:p>
            <a:pPr lvl="1"/>
            <a:r>
              <a:rPr lang="en-US" dirty="0">
                <a:sym typeface="Wingdings" pitchFamily="2" charset="2"/>
              </a:rPr>
              <a:t>Make each implementation simpler</a:t>
            </a:r>
          </a:p>
          <a:p>
            <a:pPr lvl="1"/>
            <a:r>
              <a:rPr lang="en-US" dirty="0">
                <a:sym typeface="Wingdings" pitchFamily="2" charset="2"/>
              </a:rPr>
              <a:t>What is the tradeoff?</a:t>
            </a:r>
            <a:endParaRPr lang="en-US" dirty="0"/>
          </a:p>
        </p:txBody>
      </p:sp>
      <p:sp>
        <p:nvSpPr>
          <p:cNvPr id="4" name="Slide Number Placeholder 3">
            <a:extLst>
              <a:ext uri="{FF2B5EF4-FFF2-40B4-BE49-F238E27FC236}">
                <a16:creationId xmlns:a16="http://schemas.microsoft.com/office/drawing/2014/main" id="{C751012A-CF36-DE4F-BAF1-57CFABFEC77E}"/>
              </a:ext>
            </a:extLst>
          </p:cNvPr>
          <p:cNvSpPr>
            <a:spLocks noGrp="1"/>
          </p:cNvSpPr>
          <p:nvPr>
            <p:ph type="sldNum" sz="quarter" idx="12"/>
          </p:nvPr>
        </p:nvSpPr>
        <p:spPr/>
        <p:txBody>
          <a:bodyPr/>
          <a:lstStyle/>
          <a:p>
            <a:fld id="{5E6A3C3A-A029-4573-BC04-5DA27903A743}" type="slidenum">
              <a:rPr lang="en-US" smtClean="0"/>
              <a:t>69</a:t>
            </a:fld>
            <a:endParaRPr lang="en-US"/>
          </a:p>
        </p:txBody>
      </p:sp>
    </p:spTree>
    <p:extLst>
      <p:ext uri="{BB962C8B-B14F-4D97-AF65-F5344CB8AC3E}">
        <p14:creationId xmlns:p14="http://schemas.microsoft.com/office/powerpoint/2010/main" val="1434902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Validation Approaches </a:t>
            </a:r>
          </a:p>
        </p:txBody>
      </p:sp>
      <p:sp>
        <p:nvSpPr>
          <p:cNvPr id="6" name="Slide Number Placeholder 5"/>
          <p:cNvSpPr>
            <a:spLocks noGrp="1"/>
          </p:cNvSpPr>
          <p:nvPr>
            <p:ph type="sldNum" sz="quarter" idx="12"/>
          </p:nvPr>
        </p:nvSpPr>
        <p:spPr/>
        <p:txBody>
          <a:bodyPr/>
          <a:lstStyle/>
          <a:p>
            <a:fld id="{D6B4ED35-9C83-47B2-B01F-D3F5DCE65BBC}" type="slidenum">
              <a:rPr lang="en-US" smtClean="0"/>
              <a:pPr/>
              <a:t>7</a:t>
            </a:fld>
            <a:endParaRPr lang="en-US" dirty="0"/>
          </a:p>
        </p:txBody>
      </p:sp>
      <p:cxnSp>
        <p:nvCxnSpPr>
          <p:cNvPr id="8" name="Straight Arrow Connector 7"/>
          <p:cNvCxnSpPr/>
          <p:nvPr/>
        </p:nvCxnSpPr>
        <p:spPr>
          <a:xfrm>
            <a:off x="2491948" y="4674973"/>
            <a:ext cx="4537675" cy="0"/>
          </a:xfrm>
          <a:prstGeom prst="straightConnector1">
            <a:avLst/>
          </a:prstGeom>
          <a:ln w="571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2491948" y="1338648"/>
            <a:ext cx="20594" cy="3336325"/>
          </a:xfrm>
          <a:prstGeom prst="straightConnector1">
            <a:avLst/>
          </a:prstGeom>
          <a:ln w="571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Flowchart: Connector 13"/>
          <p:cNvSpPr/>
          <p:nvPr/>
        </p:nvSpPr>
        <p:spPr>
          <a:xfrm>
            <a:off x="3000376" y="3895534"/>
            <a:ext cx="288324" cy="295189"/>
          </a:xfrm>
          <a:prstGeom prst="flowChartConnector">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Flowchart: Connector 14"/>
          <p:cNvSpPr/>
          <p:nvPr/>
        </p:nvSpPr>
        <p:spPr>
          <a:xfrm>
            <a:off x="3741352" y="3205338"/>
            <a:ext cx="288324" cy="295189"/>
          </a:xfrm>
          <a:prstGeom prst="flowChartConnector">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Flowchart: Connector 15"/>
          <p:cNvSpPr/>
          <p:nvPr/>
        </p:nvSpPr>
        <p:spPr>
          <a:xfrm>
            <a:off x="4491338" y="2800865"/>
            <a:ext cx="288324" cy="295189"/>
          </a:xfrm>
          <a:prstGeom prst="flowChartConnector">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Flowchart: Connector 16"/>
          <p:cNvSpPr/>
          <p:nvPr/>
        </p:nvSpPr>
        <p:spPr>
          <a:xfrm>
            <a:off x="5241324" y="2505676"/>
            <a:ext cx="288324" cy="295189"/>
          </a:xfrm>
          <a:prstGeom prst="flowChartConnector">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Flowchart: Connector 17"/>
          <p:cNvSpPr/>
          <p:nvPr/>
        </p:nvSpPr>
        <p:spPr>
          <a:xfrm>
            <a:off x="6119205" y="1591738"/>
            <a:ext cx="288324" cy="295189"/>
          </a:xfrm>
          <a:prstGeom prst="flowChartConnector">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Flowchart: Connector 18"/>
          <p:cNvSpPr/>
          <p:nvPr/>
        </p:nvSpPr>
        <p:spPr>
          <a:xfrm>
            <a:off x="6712551" y="1575951"/>
            <a:ext cx="288324" cy="295189"/>
          </a:xfrm>
          <a:prstGeom prst="flowChartConnector">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TextBox 19"/>
          <p:cNvSpPr txBox="1"/>
          <p:nvPr/>
        </p:nvSpPr>
        <p:spPr>
          <a:xfrm>
            <a:off x="2298706" y="4768272"/>
            <a:ext cx="4585871" cy="400110"/>
          </a:xfrm>
          <a:prstGeom prst="rect">
            <a:avLst/>
          </a:prstGeom>
          <a:noFill/>
        </p:spPr>
        <p:txBody>
          <a:bodyPr wrap="none" rtlCol="0">
            <a:spAutoFit/>
          </a:bodyPr>
          <a:lstStyle/>
          <a:p>
            <a:r>
              <a:rPr lang="en-US" sz="2000" b="1" dirty="0">
                <a:latin typeface="Roboto" panose="02000000000000000000" pitchFamily="2" charset="0"/>
                <a:ea typeface="Roboto" panose="02000000000000000000" pitchFamily="2" charset="0"/>
                <a:cs typeface="Roboto" panose="02000000000000000000" pitchFamily="2" charset="0"/>
              </a:rPr>
              <a:t>Cost (programmer effort, time, expertise)</a:t>
            </a:r>
          </a:p>
        </p:txBody>
      </p:sp>
      <p:sp>
        <p:nvSpPr>
          <p:cNvPr id="21" name="TextBox 20"/>
          <p:cNvSpPr txBox="1"/>
          <p:nvPr/>
        </p:nvSpPr>
        <p:spPr>
          <a:xfrm rot="-5400000">
            <a:off x="1608453" y="2806756"/>
            <a:ext cx="1380506" cy="400110"/>
          </a:xfrm>
          <a:prstGeom prst="rect">
            <a:avLst/>
          </a:prstGeom>
          <a:noFill/>
        </p:spPr>
        <p:txBody>
          <a:bodyPr wrap="none" rtlCol="0">
            <a:spAutoFit/>
          </a:bodyPr>
          <a:lstStyle/>
          <a:p>
            <a:r>
              <a:rPr lang="en-US" sz="2000" b="1" dirty="0">
                <a:latin typeface="Roboto" panose="02000000000000000000" pitchFamily="2" charset="0"/>
                <a:ea typeface="Roboto" panose="02000000000000000000" pitchFamily="2" charset="0"/>
                <a:cs typeface="Roboto" panose="02000000000000000000" pitchFamily="2" charset="0"/>
              </a:rPr>
              <a:t>Confidence</a:t>
            </a:r>
          </a:p>
        </p:txBody>
      </p:sp>
      <p:sp>
        <p:nvSpPr>
          <p:cNvPr id="22" name="TextBox 21"/>
          <p:cNvSpPr txBox="1"/>
          <p:nvPr/>
        </p:nvSpPr>
        <p:spPr>
          <a:xfrm>
            <a:off x="4909686" y="1602266"/>
            <a:ext cx="1285929" cy="323165"/>
          </a:xfrm>
          <a:prstGeom prst="rect">
            <a:avLst/>
          </a:prstGeom>
          <a:noFill/>
        </p:spPr>
        <p:txBody>
          <a:bodyPr wrap="none" rtlCol="0">
            <a:spAutoFit/>
          </a:bodyPr>
          <a:lstStyle/>
          <a:p>
            <a:r>
              <a:rPr lang="en-US" sz="1500" dirty="0">
                <a:latin typeface="Fjalla One" panose="02000506040000020004" pitchFamily="2" charset="0"/>
                <a:ea typeface="Roboto" panose="02000000000000000000" pitchFamily="2" charset="0"/>
                <a:cs typeface="Roboto" panose="02000000000000000000" pitchFamily="2" charset="0"/>
              </a:rPr>
              <a:t>Static Analysis</a:t>
            </a:r>
          </a:p>
        </p:txBody>
      </p:sp>
      <p:sp>
        <p:nvSpPr>
          <p:cNvPr id="23" name="TextBox 22"/>
          <p:cNvSpPr txBox="1"/>
          <p:nvPr/>
        </p:nvSpPr>
        <p:spPr>
          <a:xfrm>
            <a:off x="6413094" y="1845458"/>
            <a:ext cx="1072730" cy="323165"/>
          </a:xfrm>
          <a:prstGeom prst="rect">
            <a:avLst/>
          </a:prstGeom>
          <a:noFill/>
        </p:spPr>
        <p:txBody>
          <a:bodyPr wrap="none" rtlCol="0">
            <a:spAutoFit/>
          </a:bodyPr>
          <a:lstStyle/>
          <a:p>
            <a:r>
              <a:rPr lang="en-US" sz="1500" dirty="0">
                <a:latin typeface="Fjalla One" panose="02000506040000020004" pitchFamily="2" charset="0"/>
                <a:ea typeface="Roboto" panose="02000000000000000000" pitchFamily="2" charset="0"/>
                <a:cs typeface="Roboto" panose="02000000000000000000" pitchFamily="2" charset="0"/>
              </a:rPr>
              <a:t>Verification</a:t>
            </a:r>
          </a:p>
        </p:txBody>
      </p:sp>
      <p:sp>
        <p:nvSpPr>
          <p:cNvPr id="24" name="TextBox 23"/>
          <p:cNvSpPr txBox="1"/>
          <p:nvPr/>
        </p:nvSpPr>
        <p:spPr>
          <a:xfrm>
            <a:off x="5455445" y="2660601"/>
            <a:ext cx="2065565" cy="323165"/>
          </a:xfrm>
          <a:prstGeom prst="rect">
            <a:avLst/>
          </a:prstGeom>
          <a:noFill/>
        </p:spPr>
        <p:txBody>
          <a:bodyPr wrap="none" rtlCol="0">
            <a:spAutoFit/>
          </a:bodyPr>
          <a:lstStyle/>
          <a:p>
            <a:r>
              <a:rPr lang="en-US" sz="1500" dirty="0">
                <a:latin typeface="Fjalla One" panose="02000506040000020004" pitchFamily="2" charset="0"/>
                <a:ea typeface="Roboto" panose="02000000000000000000" pitchFamily="2" charset="0"/>
                <a:cs typeface="Roboto" panose="02000000000000000000" pitchFamily="2" charset="0"/>
              </a:rPr>
              <a:t>Extended Static Analysis</a:t>
            </a:r>
          </a:p>
        </p:txBody>
      </p:sp>
      <p:sp>
        <p:nvSpPr>
          <p:cNvPr id="25" name="TextBox 24"/>
          <p:cNvSpPr txBox="1"/>
          <p:nvPr/>
        </p:nvSpPr>
        <p:spPr>
          <a:xfrm>
            <a:off x="4549679" y="3069981"/>
            <a:ext cx="1690463" cy="323165"/>
          </a:xfrm>
          <a:prstGeom prst="rect">
            <a:avLst/>
          </a:prstGeom>
          <a:noFill/>
        </p:spPr>
        <p:txBody>
          <a:bodyPr wrap="none" rtlCol="0">
            <a:spAutoFit/>
          </a:bodyPr>
          <a:lstStyle/>
          <a:p>
            <a:r>
              <a:rPr lang="en-US" sz="1500" dirty="0">
                <a:latin typeface="Fjalla One" panose="02000506040000020004" pitchFamily="2" charset="0"/>
                <a:ea typeface="Roboto" panose="02000000000000000000" pitchFamily="2" charset="0"/>
                <a:cs typeface="Roboto" panose="02000000000000000000" pitchFamily="2" charset="0"/>
              </a:rPr>
              <a:t>Symbolic Execution</a:t>
            </a:r>
          </a:p>
        </p:txBody>
      </p:sp>
      <p:sp>
        <p:nvSpPr>
          <p:cNvPr id="26" name="TextBox 25"/>
          <p:cNvSpPr txBox="1"/>
          <p:nvPr/>
        </p:nvSpPr>
        <p:spPr>
          <a:xfrm>
            <a:off x="2868594" y="2639095"/>
            <a:ext cx="1646605" cy="784830"/>
          </a:xfrm>
          <a:prstGeom prst="rect">
            <a:avLst/>
          </a:prstGeom>
          <a:noFill/>
        </p:spPr>
        <p:txBody>
          <a:bodyPr wrap="none" rtlCol="0">
            <a:spAutoFit/>
          </a:bodyPr>
          <a:lstStyle/>
          <a:p>
            <a:r>
              <a:rPr lang="en-US" sz="1500" dirty="0" err="1">
                <a:latin typeface="Fjalla One" panose="02000506040000020004" pitchFamily="2" charset="0"/>
                <a:ea typeface="Roboto" panose="02000000000000000000" pitchFamily="2" charset="0"/>
                <a:cs typeface="Roboto" panose="02000000000000000000" pitchFamily="2" charset="0"/>
              </a:rPr>
              <a:t>Concolic</a:t>
            </a:r>
            <a:r>
              <a:rPr lang="en-US" sz="1500" dirty="0">
                <a:latin typeface="Fjalla One" panose="02000506040000020004" pitchFamily="2" charset="0"/>
                <a:ea typeface="Roboto" panose="02000000000000000000" pitchFamily="2" charset="0"/>
                <a:cs typeface="Roboto" panose="02000000000000000000" pitchFamily="2" charset="0"/>
              </a:rPr>
              <a:t> Execution</a:t>
            </a:r>
          </a:p>
          <a:p>
            <a:r>
              <a:rPr lang="en-US" sz="1500" dirty="0">
                <a:latin typeface="Fjalla One" panose="02000506040000020004" pitchFamily="2" charset="0"/>
                <a:ea typeface="Roboto" panose="02000000000000000000" pitchFamily="2" charset="0"/>
                <a:cs typeface="Roboto" panose="02000000000000000000" pitchFamily="2" charset="0"/>
              </a:rPr>
              <a:t>&amp; White-box </a:t>
            </a:r>
          </a:p>
          <a:p>
            <a:r>
              <a:rPr lang="en-US" sz="1500" dirty="0">
                <a:latin typeface="Fjalla One" panose="02000506040000020004" pitchFamily="2" charset="0"/>
                <a:ea typeface="Roboto" panose="02000000000000000000" pitchFamily="2" charset="0"/>
                <a:cs typeface="Roboto" panose="02000000000000000000" pitchFamily="2" charset="0"/>
              </a:rPr>
              <a:t>Fuzzing</a:t>
            </a:r>
          </a:p>
        </p:txBody>
      </p:sp>
      <p:sp>
        <p:nvSpPr>
          <p:cNvPr id="27" name="TextBox 26"/>
          <p:cNvSpPr txBox="1"/>
          <p:nvPr/>
        </p:nvSpPr>
        <p:spPr>
          <a:xfrm>
            <a:off x="3190426" y="4102103"/>
            <a:ext cx="1313180" cy="323165"/>
          </a:xfrm>
          <a:prstGeom prst="rect">
            <a:avLst/>
          </a:prstGeom>
          <a:noFill/>
        </p:spPr>
        <p:txBody>
          <a:bodyPr wrap="none" rtlCol="0">
            <a:spAutoFit/>
          </a:bodyPr>
          <a:lstStyle/>
          <a:p>
            <a:r>
              <a:rPr lang="en-US" sz="1500" dirty="0">
                <a:latin typeface="Fjalla One" panose="02000506040000020004" pitchFamily="2" charset="0"/>
                <a:ea typeface="Roboto" panose="02000000000000000000" pitchFamily="2" charset="0"/>
                <a:cs typeface="Roboto" panose="02000000000000000000" pitchFamily="2" charset="0"/>
              </a:rPr>
              <a:t>Ad-hoc testing</a:t>
            </a:r>
          </a:p>
        </p:txBody>
      </p:sp>
    </p:spTree>
    <p:extLst>
      <p:ext uri="{BB962C8B-B14F-4D97-AF65-F5344CB8AC3E}">
        <p14:creationId xmlns:p14="http://schemas.microsoft.com/office/powerpoint/2010/main" val="13395415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7B2303-9829-F74A-9493-18F012004F14}"/>
              </a:ext>
            </a:extLst>
          </p:cNvPr>
          <p:cNvSpPr>
            <a:spLocks noGrp="1"/>
          </p:cNvSpPr>
          <p:nvPr>
            <p:ph type="sldNum" sz="quarter" idx="12"/>
          </p:nvPr>
        </p:nvSpPr>
        <p:spPr/>
        <p:txBody>
          <a:bodyPr/>
          <a:lstStyle/>
          <a:p>
            <a:fld id="{5E6A3C3A-A029-4573-BC04-5DA27903A743}" type="slidenum">
              <a:rPr lang="en-US" smtClean="0"/>
              <a:t>70</a:t>
            </a:fld>
            <a:endParaRPr lang="en-US"/>
          </a:p>
        </p:txBody>
      </p:sp>
      <p:pic>
        <p:nvPicPr>
          <p:cNvPr id="4" name="Picture 3">
            <a:extLst>
              <a:ext uri="{FF2B5EF4-FFF2-40B4-BE49-F238E27FC236}">
                <a16:creationId xmlns:a16="http://schemas.microsoft.com/office/drawing/2014/main" id="{2CB44252-7B4E-7E40-BFD9-9E911A0AF8BD}"/>
              </a:ext>
            </a:extLst>
          </p:cNvPr>
          <p:cNvPicPr>
            <a:picLocks noChangeAspect="1"/>
          </p:cNvPicPr>
          <p:nvPr/>
        </p:nvPicPr>
        <p:blipFill>
          <a:blip r:embed="rId2"/>
          <a:stretch>
            <a:fillRect/>
          </a:stretch>
        </p:blipFill>
        <p:spPr>
          <a:xfrm>
            <a:off x="0" y="311023"/>
            <a:ext cx="9144000" cy="5092953"/>
          </a:xfrm>
          <a:prstGeom prst="rect">
            <a:avLst/>
          </a:prstGeom>
        </p:spPr>
      </p:pic>
      <p:sp>
        <p:nvSpPr>
          <p:cNvPr id="5" name="TextBox 4">
            <a:extLst>
              <a:ext uri="{FF2B5EF4-FFF2-40B4-BE49-F238E27FC236}">
                <a16:creationId xmlns:a16="http://schemas.microsoft.com/office/drawing/2014/main" id="{60795A5C-60FE-744D-A716-BBDCEA8409D8}"/>
              </a:ext>
            </a:extLst>
          </p:cNvPr>
          <p:cNvSpPr txBox="1"/>
          <p:nvPr/>
        </p:nvSpPr>
        <p:spPr>
          <a:xfrm>
            <a:off x="187890" y="124167"/>
            <a:ext cx="1383712" cy="461665"/>
          </a:xfrm>
          <a:prstGeom prst="rect">
            <a:avLst/>
          </a:prstGeom>
          <a:noFill/>
        </p:spPr>
        <p:txBody>
          <a:bodyPr wrap="none" rtlCol="0">
            <a:spAutoFit/>
          </a:bodyPr>
          <a:lstStyle/>
          <a:p>
            <a:r>
              <a:rPr lang="en-US" sz="2400" dirty="0">
                <a:solidFill>
                  <a:schemeClr val="accent6"/>
                </a:solidFill>
                <a:latin typeface="Helvetica" panose="020B0604020202020204" pitchFamily="34" charset="0"/>
                <a:cs typeface="Helvetica" panose="020B0604020202020204" pitchFamily="34" charset="0"/>
              </a:rPr>
              <a:t>Example</a:t>
            </a:r>
          </a:p>
        </p:txBody>
      </p:sp>
    </p:spTree>
    <p:extLst>
      <p:ext uri="{BB962C8B-B14F-4D97-AF65-F5344CB8AC3E}">
        <p14:creationId xmlns:p14="http://schemas.microsoft.com/office/powerpoint/2010/main" val="23787188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9E4100-73E8-FB48-9674-F6AF3C9A3B12}"/>
              </a:ext>
            </a:extLst>
          </p:cNvPr>
          <p:cNvSpPr>
            <a:spLocks noGrp="1"/>
          </p:cNvSpPr>
          <p:nvPr>
            <p:ph type="sldNum" sz="quarter" idx="12"/>
          </p:nvPr>
        </p:nvSpPr>
        <p:spPr/>
        <p:txBody>
          <a:bodyPr/>
          <a:lstStyle/>
          <a:p>
            <a:fld id="{5E6A3C3A-A029-4573-BC04-5DA27903A743}" type="slidenum">
              <a:rPr lang="en-US" smtClean="0"/>
              <a:t>71</a:t>
            </a:fld>
            <a:endParaRPr lang="en-US"/>
          </a:p>
        </p:txBody>
      </p:sp>
      <p:pic>
        <p:nvPicPr>
          <p:cNvPr id="3" name="Picture 2">
            <a:extLst>
              <a:ext uri="{FF2B5EF4-FFF2-40B4-BE49-F238E27FC236}">
                <a16:creationId xmlns:a16="http://schemas.microsoft.com/office/drawing/2014/main" id="{80C22AC5-7627-5447-9B59-38E3BDD8CDA3}"/>
              </a:ext>
            </a:extLst>
          </p:cNvPr>
          <p:cNvPicPr>
            <a:picLocks noChangeAspect="1"/>
          </p:cNvPicPr>
          <p:nvPr/>
        </p:nvPicPr>
        <p:blipFill>
          <a:blip r:embed="rId2"/>
          <a:stretch>
            <a:fillRect/>
          </a:stretch>
        </p:blipFill>
        <p:spPr>
          <a:xfrm>
            <a:off x="0" y="311891"/>
            <a:ext cx="9144000" cy="5091218"/>
          </a:xfrm>
          <a:prstGeom prst="rect">
            <a:avLst/>
          </a:prstGeom>
        </p:spPr>
      </p:pic>
      <p:sp>
        <p:nvSpPr>
          <p:cNvPr id="4" name="TextBox 3">
            <a:extLst>
              <a:ext uri="{FF2B5EF4-FFF2-40B4-BE49-F238E27FC236}">
                <a16:creationId xmlns:a16="http://schemas.microsoft.com/office/drawing/2014/main" id="{8E882EBC-404C-524C-BDC7-EF9FA8344C8C}"/>
              </a:ext>
            </a:extLst>
          </p:cNvPr>
          <p:cNvSpPr txBox="1"/>
          <p:nvPr/>
        </p:nvSpPr>
        <p:spPr>
          <a:xfrm>
            <a:off x="2880986" y="3344449"/>
            <a:ext cx="5442708" cy="369332"/>
          </a:xfrm>
          <a:prstGeom prst="rect">
            <a:avLst/>
          </a:prstGeom>
          <a:noFill/>
        </p:spPr>
        <p:txBody>
          <a:bodyPr wrap="none" rtlCol="0">
            <a:spAutoFit/>
          </a:bodyPr>
          <a:lstStyle/>
          <a:p>
            <a:r>
              <a:rPr lang="en-US" dirty="0">
                <a:solidFill>
                  <a:schemeClr val="accent6">
                    <a:lumMod val="75000"/>
                  </a:schemeClr>
                </a:solidFill>
                <a:latin typeface="Helvetica" panose="020B0604020202020204" pitchFamily="34" charset="0"/>
                <a:cs typeface="Helvetica" panose="020B0604020202020204" pitchFamily="34" charset="0"/>
              </a:rPr>
              <a:t>Now, much more concrete what the kernel must do!</a:t>
            </a:r>
          </a:p>
        </p:txBody>
      </p:sp>
      <p:sp>
        <p:nvSpPr>
          <p:cNvPr id="5" name="TextBox 4">
            <a:extLst>
              <a:ext uri="{FF2B5EF4-FFF2-40B4-BE49-F238E27FC236}">
                <a16:creationId xmlns:a16="http://schemas.microsoft.com/office/drawing/2014/main" id="{7182BDE2-2565-9B46-9A56-1AC5B0754F79}"/>
              </a:ext>
            </a:extLst>
          </p:cNvPr>
          <p:cNvSpPr txBox="1"/>
          <p:nvPr/>
        </p:nvSpPr>
        <p:spPr>
          <a:xfrm>
            <a:off x="2880986" y="4948172"/>
            <a:ext cx="4647426" cy="369332"/>
          </a:xfrm>
          <a:prstGeom prst="rect">
            <a:avLst/>
          </a:prstGeom>
          <a:noFill/>
        </p:spPr>
        <p:txBody>
          <a:bodyPr wrap="none" rtlCol="0">
            <a:spAutoFit/>
          </a:bodyPr>
          <a:lstStyle/>
          <a:p>
            <a:r>
              <a:rPr lang="en-US" dirty="0">
                <a:solidFill>
                  <a:schemeClr val="accent5"/>
                </a:solidFill>
                <a:latin typeface="Helvetica" panose="020B0604020202020204" pitchFamily="34" charset="0"/>
                <a:cs typeface="Helvetica" panose="020B0604020202020204" pitchFamily="34" charset="0"/>
              </a:rPr>
              <a:t>But, how simple is allocating a single page?</a:t>
            </a:r>
          </a:p>
        </p:txBody>
      </p:sp>
    </p:spTree>
    <p:extLst>
      <p:ext uri="{BB962C8B-B14F-4D97-AF65-F5344CB8AC3E}">
        <p14:creationId xmlns:p14="http://schemas.microsoft.com/office/powerpoint/2010/main" val="82448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6AD805-C824-6A48-B2EF-0BB8E746F9F5}"/>
              </a:ext>
            </a:extLst>
          </p:cNvPr>
          <p:cNvSpPr>
            <a:spLocks noGrp="1"/>
          </p:cNvSpPr>
          <p:nvPr>
            <p:ph type="sldNum" sz="quarter" idx="12"/>
          </p:nvPr>
        </p:nvSpPr>
        <p:spPr/>
        <p:txBody>
          <a:bodyPr/>
          <a:lstStyle/>
          <a:p>
            <a:fld id="{5E6A3C3A-A029-4573-BC04-5DA27903A743}" type="slidenum">
              <a:rPr lang="en-US" smtClean="0"/>
              <a:t>72</a:t>
            </a:fld>
            <a:endParaRPr lang="en-US"/>
          </a:p>
        </p:txBody>
      </p:sp>
      <p:pic>
        <p:nvPicPr>
          <p:cNvPr id="3" name="Picture 2">
            <a:extLst>
              <a:ext uri="{FF2B5EF4-FFF2-40B4-BE49-F238E27FC236}">
                <a16:creationId xmlns:a16="http://schemas.microsoft.com/office/drawing/2014/main" id="{16FAB8BB-01A8-8941-8325-667AA78C4700}"/>
              </a:ext>
            </a:extLst>
          </p:cNvPr>
          <p:cNvPicPr>
            <a:picLocks noChangeAspect="1"/>
          </p:cNvPicPr>
          <p:nvPr/>
        </p:nvPicPr>
        <p:blipFill rotWithShape="1">
          <a:blip r:embed="rId2"/>
          <a:srcRect t="9978"/>
          <a:stretch/>
        </p:blipFill>
        <p:spPr>
          <a:xfrm>
            <a:off x="0" y="212942"/>
            <a:ext cx="9144000" cy="4624211"/>
          </a:xfrm>
          <a:prstGeom prst="rect">
            <a:avLst/>
          </a:prstGeom>
        </p:spPr>
      </p:pic>
      <p:sp>
        <p:nvSpPr>
          <p:cNvPr id="4" name="TextBox 3">
            <a:extLst>
              <a:ext uri="{FF2B5EF4-FFF2-40B4-BE49-F238E27FC236}">
                <a16:creationId xmlns:a16="http://schemas.microsoft.com/office/drawing/2014/main" id="{9AD8A071-212D-0B4B-9119-4AEB504D6C84}"/>
              </a:ext>
            </a:extLst>
          </p:cNvPr>
          <p:cNvSpPr txBox="1"/>
          <p:nvPr/>
        </p:nvSpPr>
        <p:spPr>
          <a:xfrm>
            <a:off x="507622" y="4882390"/>
            <a:ext cx="7346198" cy="646331"/>
          </a:xfrm>
          <a:prstGeom prst="rect">
            <a:avLst/>
          </a:prstGeom>
          <a:noFill/>
        </p:spPr>
        <p:txBody>
          <a:bodyPr wrap="square" rtlCol="0">
            <a:spAutoFit/>
          </a:bodyPr>
          <a:lstStyle/>
          <a:p>
            <a:r>
              <a:rPr lang="en-US" dirty="0">
                <a:solidFill>
                  <a:schemeClr val="accent6">
                    <a:lumMod val="75000"/>
                  </a:schemeClr>
                </a:solidFill>
                <a:latin typeface="Helvetica" panose="020B0604020202020204" pitchFamily="34" charset="0"/>
                <a:cs typeface="Helvetica" panose="020B0604020202020204" pitchFamily="34" charset="0"/>
              </a:rPr>
              <a:t>Nested tables may make this quite complex, so separate out tasks into separate </a:t>
            </a:r>
            <a:r>
              <a:rPr lang="en-US" dirty="0" err="1">
                <a:solidFill>
                  <a:schemeClr val="accent6">
                    <a:lumMod val="75000"/>
                  </a:schemeClr>
                </a:solidFill>
                <a:latin typeface="Helvetica" panose="020B0604020202020204" pitchFamily="34" charset="0"/>
                <a:cs typeface="Helvetica" panose="020B0604020202020204" pitchFamily="34" charset="0"/>
              </a:rPr>
              <a:t>syscalls</a:t>
            </a:r>
            <a:r>
              <a:rPr lang="en-US" dirty="0">
                <a:solidFill>
                  <a:schemeClr val="accent6">
                    <a:lumMod val="75000"/>
                  </a:schemeClr>
                </a:solidFill>
                <a:latin typeface="Helvetica" panose="020B0604020202020204" pitchFamily="34" charset="0"/>
                <a:cs typeface="Helvetica" panose="020B0604020202020204" pitchFamily="34" charset="0"/>
              </a:rPr>
              <a:t>. </a:t>
            </a:r>
          </a:p>
        </p:txBody>
      </p:sp>
    </p:spTree>
    <p:extLst>
      <p:ext uri="{BB962C8B-B14F-4D97-AF65-F5344CB8AC3E}">
        <p14:creationId xmlns:p14="http://schemas.microsoft.com/office/powerpoint/2010/main" val="284603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6DE43-8E4C-F141-A956-B8ED75A9A418}"/>
              </a:ext>
            </a:extLst>
          </p:cNvPr>
          <p:cNvSpPr>
            <a:spLocks noGrp="1"/>
          </p:cNvSpPr>
          <p:nvPr>
            <p:ph type="title"/>
          </p:nvPr>
        </p:nvSpPr>
        <p:spPr/>
        <p:txBody>
          <a:bodyPr/>
          <a:lstStyle/>
          <a:p>
            <a:r>
              <a:rPr lang="en-US" dirty="0"/>
              <a:t>One more problem…</a:t>
            </a:r>
          </a:p>
        </p:txBody>
      </p:sp>
      <p:sp>
        <p:nvSpPr>
          <p:cNvPr id="3" name="Content Placeholder 2">
            <a:extLst>
              <a:ext uri="{FF2B5EF4-FFF2-40B4-BE49-F238E27FC236}">
                <a16:creationId xmlns:a16="http://schemas.microsoft.com/office/drawing/2014/main" id="{CC5504EF-09A6-D74A-8B2A-F74502E777E9}"/>
              </a:ext>
            </a:extLst>
          </p:cNvPr>
          <p:cNvSpPr>
            <a:spLocks noGrp="1"/>
          </p:cNvSpPr>
          <p:nvPr>
            <p:ph idx="1"/>
          </p:nvPr>
        </p:nvSpPr>
        <p:spPr>
          <a:xfrm>
            <a:off x="107207" y="959224"/>
            <a:ext cx="8929217" cy="4188245"/>
          </a:xfrm>
        </p:spPr>
        <p:txBody>
          <a:bodyPr/>
          <a:lstStyle/>
          <a:p>
            <a:r>
              <a:rPr lang="en-US" dirty="0"/>
              <a:t>Finding a free page, even a single one, is likely a looping operation.</a:t>
            </a:r>
          </a:p>
          <a:p>
            <a:endParaRPr lang="en-US" dirty="0"/>
          </a:p>
          <a:p>
            <a:endParaRPr lang="en-US" dirty="0"/>
          </a:p>
          <a:p>
            <a:endParaRPr lang="en-US" dirty="0"/>
          </a:p>
          <a:p>
            <a:r>
              <a:rPr lang="en-US" dirty="0"/>
              <a:t>Instead, make </a:t>
            </a:r>
            <a:r>
              <a:rPr lang="en-US" dirty="0" err="1"/>
              <a:t>userspace</a:t>
            </a:r>
            <a:r>
              <a:rPr lang="en-US" dirty="0"/>
              <a:t> do the search, and only validate in kernel.</a:t>
            </a:r>
          </a:p>
        </p:txBody>
      </p:sp>
      <p:sp>
        <p:nvSpPr>
          <p:cNvPr id="4" name="Slide Number Placeholder 3">
            <a:extLst>
              <a:ext uri="{FF2B5EF4-FFF2-40B4-BE49-F238E27FC236}">
                <a16:creationId xmlns:a16="http://schemas.microsoft.com/office/drawing/2014/main" id="{44B5586A-8ECA-D945-B8F5-707C23512FA8}"/>
              </a:ext>
            </a:extLst>
          </p:cNvPr>
          <p:cNvSpPr>
            <a:spLocks noGrp="1"/>
          </p:cNvSpPr>
          <p:nvPr>
            <p:ph type="sldNum" sz="quarter" idx="12"/>
          </p:nvPr>
        </p:nvSpPr>
        <p:spPr/>
        <p:txBody>
          <a:bodyPr/>
          <a:lstStyle/>
          <a:p>
            <a:fld id="{5E6A3C3A-A029-4573-BC04-5DA27903A743}" type="slidenum">
              <a:rPr lang="en-US" smtClean="0"/>
              <a:t>73</a:t>
            </a:fld>
            <a:endParaRPr lang="en-US"/>
          </a:p>
        </p:txBody>
      </p:sp>
      <p:pic>
        <p:nvPicPr>
          <p:cNvPr id="5" name="Picture 4">
            <a:extLst>
              <a:ext uri="{FF2B5EF4-FFF2-40B4-BE49-F238E27FC236}">
                <a16:creationId xmlns:a16="http://schemas.microsoft.com/office/drawing/2014/main" id="{367546A7-E704-A44E-BFBF-4762233467D2}"/>
              </a:ext>
            </a:extLst>
          </p:cNvPr>
          <p:cNvPicPr>
            <a:picLocks noChangeAspect="1"/>
          </p:cNvPicPr>
          <p:nvPr/>
        </p:nvPicPr>
        <p:blipFill rotWithShape="1">
          <a:blip r:embed="rId2"/>
          <a:srcRect t="9346"/>
          <a:stretch/>
        </p:blipFill>
        <p:spPr>
          <a:xfrm>
            <a:off x="1906512" y="1866719"/>
            <a:ext cx="4669653" cy="1752296"/>
          </a:xfrm>
          <a:prstGeom prst="rect">
            <a:avLst/>
          </a:prstGeom>
        </p:spPr>
      </p:pic>
      <p:pic>
        <p:nvPicPr>
          <p:cNvPr id="6" name="Picture 5">
            <a:extLst>
              <a:ext uri="{FF2B5EF4-FFF2-40B4-BE49-F238E27FC236}">
                <a16:creationId xmlns:a16="http://schemas.microsoft.com/office/drawing/2014/main" id="{61A22164-83D1-DD4C-AC09-9D9D1F3201EF}"/>
              </a:ext>
            </a:extLst>
          </p:cNvPr>
          <p:cNvPicPr>
            <a:picLocks noChangeAspect="1"/>
          </p:cNvPicPr>
          <p:nvPr/>
        </p:nvPicPr>
        <p:blipFill>
          <a:blip r:embed="rId3"/>
          <a:stretch>
            <a:fillRect/>
          </a:stretch>
        </p:blipFill>
        <p:spPr>
          <a:xfrm>
            <a:off x="2712755" y="4495174"/>
            <a:ext cx="2811223" cy="727040"/>
          </a:xfrm>
          <a:prstGeom prst="rect">
            <a:avLst/>
          </a:prstGeom>
        </p:spPr>
      </p:pic>
    </p:spTree>
    <p:extLst>
      <p:ext uri="{BB962C8B-B14F-4D97-AF65-F5344CB8AC3E}">
        <p14:creationId xmlns:p14="http://schemas.microsoft.com/office/powerpoint/2010/main" val="44781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B03658-8B22-F847-B6E0-00E12D0AB5D6}"/>
              </a:ext>
            </a:extLst>
          </p:cNvPr>
          <p:cNvSpPr>
            <a:spLocks noGrp="1"/>
          </p:cNvSpPr>
          <p:nvPr>
            <p:ph type="sldNum" sz="quarter" idx="12"/>
          </p:nvPr>
        </p:nvSpPr>
        <p:spPr/>
        <p:txBody>
          <a:bodyPr/>
          <a:lstStyle/>
          <a:p>
            <a:fld id="{5E6A3C3A-A029-4573-BC04-5DA27903A743}" type="slidenum">
              <a:rPr lang="en-US" smtClean="0"/>
              <a:pPr/>
              <a:t>74</a:t>
            </a:fld>
            <a:endParaRPr lang="en-US"/>
          </a:p>
        </p:txBody>
      </p:sp>
      <p:pic>
        <p:nvPicPr>
          <p:cNvPr id="9" name="Picture 8">
            <a:extLst>
              <a:ext uri="{FF2B5EF4-FFF2-40B4-BE49-F238E27FC236}">
                <a16:creationId xmlns:a16="http://schemas.microsoft.com/office/drawing/2014/main" id="{8F02CB62-350B-2145-9B40-C38B1A7C38AE}"/>
              </a:ext>
            </a:extLst>
          </p:cNvPr>
          <p:cNvPicPr>
            <a:picLocks noChangeAspect="1"/>
          </p:cNvPicPr>
          <p:nvPr/>
        </p:nvPicPr>
        <p:blipFill>
          <a:blip r:embed="rId2"/>
          <a:stretch>
            <a:fillRect/>
          </a:stretch>
        </p:blipFill>
        <p:spPr>
          <a:xfrm>
            <a:off x="0" y="930299"/>
            <a:ext cx="9144000" cy="3177996"/>
          </a:xfrm>
          <a:prstGeom prst="rect">
            <a:avLst/>
          </a:prstGeom>
        </p:spPr>
      </p:pic>
    </p:spTree>
    <p:extLst>
      <p:ext uri="{BB962C8B-B14F-4D97-AF65-F5344CB8AC3E}">
        <p14:creationId xmlns:p14="http://schemas.microsoft.com/office/powerpoint/2010/main" val="17256262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936099-0948-0748-A659-07B4DD8ED09A}"/>
              </a:ext>
            </a:extLst>
          </p:cNvPr>
          <p:cNvSpPr>
            <a:spLocks noGrp="1"/>
          </p:cNvSpPr>
          <p:nvPr>
            <p:ph type="sldNum" sz="quarter" idx="12"/>
          </p:nvPr>
        </p:nvSpPr>
        <p:spPr/>
        <p:txBody>
          <a:bodyPr/>
          <a:lstStyle/>
          <a:p>
            <a:fld id="{5E6A3C3A-A029-4573-BC04-5DA27903A743}" type="slidenum">
              <a:rPr lang="en-US" smtClean="0"/>
              <a:t>75</a:t>
            </a:fld>
            <a:endParaRPr lang="en-US"/>
          </a:p>
        </p:txBody>
      </p:sp>
      <p:pic>
        <p:nvPicPr>
          <p:cNvPr id="3" name="Picture 2">
            <a:extLst>
              <a:ext uri="{FF2B5EF4-FFF2-40B4-BE49-F238E27FC236}">
                <a16:creationId xmlns:a16="http://schemas.microsoft.com/office/drawing/2014/main" id="{8763F9BC-A23D-3546-91ED-AA4D694C690A}"/>
              </a:ext>
            </a:extLst>
          </p:cNvPr>
          <p:cNvPicPr>
            <a:picLocks noChangeAspect="1"/>
          </p:cNvPicPr>
          <p:nvPr/>
        </p:nvPicPr>
        <p:blipFill>
          <a:blip r:embed="rId2"/>
          <a:stretch>
            <a:fillRect/>
          </a:stretch>
        </p:blipFill>
        <p:spPr>
          <a:xfrm>
            <a:off x="0" y="374692"/>
            <a:ext cx="9144000" cy="4965616"/>
          </a:xfrm>
          <a:prstGeom prst="rect">
            <a:avLst/>
          </a:prstGeom>
        </p:spPr>
      </p:pic>
    </p:spTree>
    <p:extLst>
      <p:ext uri="{BB962C8B-B14F-4D97-AF65-F5344CB8AC3E}">
        <p14:creationId xmlns:p14="http://schemas.microsoft.com/office/powerpoint/2010/main" val="12369936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0260D1-1321-584B-8B8B-2FB1AA6F97C0}"/>
              </a:ext>
            </a:extLst>
          </p:cNvPr>
          <p:cNvSpPr>
            <a:spLocks noGrp="1"/>
          </p:cNvSpPr>
          <p:nvPr>
            <p:ph type="sldNum" sz="quarter" idx="12"/>
          </p:nvPr>
        </p:nvSpPr>
        <p:spPr/>
        <p:txBody>
          <a:bodyPr/>
          <a:lstStyle/>
          <a:p>
            <a:fld id="{5E6A3C3A-A029-4573-BC04-5DA27903A743}" type="slidenum">
              <a:rPr lang="en-US" smtClean="0"/>
              <a:t>76</a:t>
            </a:fld>
            <a:endParaRPr lang="en-US"/>
          </a:p>
        </p:txBody>
      </p:sp>
      <p:pic>
        <p:nvPicPr>
          <p:cNvPr id="3" name="Picture 2">
            <a:extLst>
              <a:ext uri="{FF2B5EF4-FFF2-40B4-BE49-F238E27FC236}">
                <a16:creationId xmlns:a16="http://schemas.microsoft.com/office/drawing/2014/main" id="{F60D39D5-1F6C-314C-B409-253ACC2BCBB5}"/>
              </a:ext>
            </a:extLst>
          </p:cNvPr>
          <p:cNvPicPr>
            <a:picLocks noChangeAspect="1"/>
          </p:cNvPicPr>
          <p:nvPr/>
        </p:nvPicPr>
        <p:blipFill>
          <a:blip r:embed="rId2"/>
          <a:stretch>
            <a:fillRect/>
          </a:stretch>
        </p:blipFill>
        <p:spPr>
          <a:xfrm>
            <a:off x="0" y="325203"/>
            <a:ext cx="9144000" cy="5064594"/>
          </a:xfrm>
          <a:prstGeom prst="rect">
            <a:avLst/>
          </a:prstGeom>
        </p:spPr>
      </p:pic>
    </p:spTree>
    <p:extLst>
      <p:ext uri="{BB962C8B-B14F-4D97-AF65-F5344CB8AC3E}">
        <p14:creationId xmlns:p14="http://schemas.microsoft.com/office/powerpoint/2010/main" val="41177553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C495DA-BFBD-134D-84AA-15EAF4FAEF4F}"/>
              </a:ext>
            </a:extLst>
          </p:cNvPr>
          <p:cNvSpPr>
            <a:spLocks noGrp="1"/>
          </p:cNvSpPr>
          <p:nvPr>
            <p:ph type="title"/>
          </p:nvPr>
        </p:nvSpPr>
        <p:spPr/>
        <p:txBody>
          <a:bodyPr/>
          <a:lstStyle/>
          <a:p>
            <a:r>
              <a:rPr lang="en-US" dirty="0"/>
              <a:t>Security</a:t>
            </a:r>
          </a:p>
        </p:txBody>
      </p:sp>
      <p:sp>
        <p:nvSpPr>
          <p:cNvPr id="5" name="Text Placeholder 4">
            <a:extLst>
              <a:ext uri="{FF2B5EF4-FFF2-40B4-BE49-F238E27FC236}">
                <a16:creationId xmlns:a16="http://schemas.microsoft.com/office/drawing/2014/main" id="{45C482C5-BA1B-C54E-8DA5-331691FC9233}"/>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439B9319-7F3C-A340-810C-48149E886F92}"/>
              </a:ext>
            </a:extLst>
          </p:cNvPr>
          <p:cNvSpPr>
            <a:spLocks noGrp="1"/>
          </p:cNvSpPr>
          <p:nvPr>
            <p:ph type="sldNum" sz="quarter" idx="12"/>
          </p:nvPr>
        </p:nvSpPr>
        <p:spPr/>
        <p:txBody>
          <a:bodyPr/>
          <a:lstStyle/>
          <a:p>
            <a:fld id="{5E6A3C3A-A029-4573-BC04-5DA27903A743}" type="slidenum">
              <a:rPr lang="en-US" smtClean="0"/>
              <a:t>77</a:t>
            </a:fld>
            <a:endParaRPr lang="en-US"/>
          </a:p>
        </p:txBody>
      </p:sp>
    </p:spTree>
    <p:extLst>
      <p:ext uri="{BB962C8B-B14F-4D97-AF65-F5344CB8AC3E}">
        <p14:creationId xmlns:p14="http://schemas.microsoft.com/office/powerpoint/2010/main" val="6598315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716161" y="1001328"/>
            <a:ext cx="1770063" cy="177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t>The Main Memory System</a:t>
            </a:r>
          </a:p>
        </p:txBody>
      </p:sp>
      <p:sp>
        <p:nvSpPr>
          <p:cNvPr id="3" name="Content Placeholder 2"/>
          <p:cNvSpPr>
            <a:spLocks noGrp="1"/>
          </p:cNvSpPr>
          <p:nvPr>
            <p:ph idx="1"/>
          </p:nvPr>
        </p:nvSpPr>
        <p:spPr/>
        <p:txBody>
          <a:bodyPr>
            <a:normAutofit fontScale="70000" lnSpcReduction="20000"/>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0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solidFill>
                  <a:srgbClr val="FF0000"/>
                </a:solidFill>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8" name="AutoShape 25"/>
          <p:cNvSpPr>
            <a:spLocks noChangeArrowheads="1"/>
          </p:cNvSpPr>
          <p:nvPr/>
        </p:nvSpPr>
        <p:spPr bwMode="auto">
          <a:xfrm>
            <a:off x="3421063" y="972224"/>
            <a:ext cx="2131219" cy="2039938"/>
          </a:xfrm>
          <a:prstGeom prst="roundRect">
            <a:avLst>
              <a:gd name="adj" fmla="val 16667"/>
            </a:avLst>
          </a:prstGeom>
          <a:noFill/>
          <a:ln w="28575">
            <a:solidFill>
              <a:srgbClr val="0000FF"/>
            </a:solidFill>
            <a:round/>
            <a:headEnd/>
            <a:tailEnd/>
          </a:ln>
          <a:effectLst/>
        </p:spPr>
        <p:txBody>
          <a:bodyPr wrap="none" lIns="53340" tIns="26670" rIns="53340" bIns="26670" anchor="ctr"/>
          <a:lstStyle/>
          <a:p>
            <a:pPr>
              <a:defRPr/>
            </a:pPr>
            <a:endParaRPr lang="en-US" sz="1500" kern="0">
              <a:solidFill>
                <a:sysClr val="windowText" lastClr="000000"/>
              </a:solidFill>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799231" y="2440661"/>
            <a:ext cx="1093569" cy="515526"/>
          </a:xfrm>
          <a:prstGeom prst="rect">
            <a:avLst/>
          </a:prstGeom>
          <a:noFill/>
          <a:ln w="12700">
            <a:noFill/>
            <a:miter lim="800000"/>
            <a:headEnd/>
            <a:tailEnd/>
          </a:ln>
          <a:effectLst/>
        </p:spPr>
        <p:txBody>
          <a:bodyPr wrap="none" lIns="53340" tIns="26670" rIns="53340" bIns="26670">
            <a:spAutoFit/>
          </a:bodyPr>
          <a:lstStyle/>
          <a:p>
            <a:pPr algn="ctr">
              <a:defRPr/>
            </a:pPr>
            <a:r>
              <a:rPr lang="en-US" sz="1500" kern="0" dirty="0">
                <a:solidFill>
                  <a:sysClr val="windowText" lastClr="000000"/>
                </a:solidFill>
                <a:latin typeface="Arial" pitchFamily="-107" charset="0"/>
                <a:ea typeface="Arial" pitchFamily="-107" charset="0"/>
                <a:cs typeface="Arial" pitchFamily="-107" charset="0"/>
              </a:rPr>
              <a:t>Processor</a:t>
            </a:r>
          </a:p>
          <a:p>
            <a:pPr algn="ctr">
              <a:defRPr/>
            </a:pPr>
            <a:r>
              <a:rPr lang="en-US" sz="1500" kern="0" dirty="0">
                <a:solidFill>
                  <a:sysClr val="windowText" lastClr="000000"/>
                </a:solidFill>
                <a:latin typeface="Arial" pitchFamily="-107" charset="0"/>
                <a:ea typeface="Arial" pitchFamily="-107" charset="0"/>
                <a:cs typeface="Arial" pitchFamily="-107" charset="0"/>
              </a:rPr>
              <a:t>and caches</a:t>
            </a:r>
          </a:p>
        </p:txBody>
      </p:sp>
      <p:sp>
        <p:nvSpPr>
          <p:cNvPr id="26" name="Text Box 20" descr="90%"/>
          <p:cNvSpPr txBox="1">
            <a:spLocks noChangeArrowheads="1"/>
          </p:cNvSpPr>
          <p:nvPr/>
        </p:nvSpPr>
        <p:spPr bwMode="auto">
          <a:xfrm>
            <a:off x="3774574" y="2497340"/>
            <a:ext cx="1274709" cy="284693"/>
          </a:xfrm>
          <a:prstGeom prst="rect">
            <a:avLst/>
          </a:prstGeom>
          <a:noFill/>
          <a:ln w="12700">
            <a:noFill/>
            <a:miter lim="800000"/>
            <a:headEnd/>
            <a:tailEnd/>
          </a:ln>
          <a:effectLst/>
        </p:spPr>
        <p:txBody>
          <a:bodyPr wrap="none" lIns="53340" tIns="26670" rIns="53340" bIns="26670">
            <a:spAutoFit/>
          </a:bodyPr>
          <a:lstStyle/>
          <a:p>
            <a:pPr algn="ctr">
              <a:defRPr/>
            </a:pPr>
            <a:r>
              <a:rPr lang="en-US" sz="1500"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850886" y="1901717"/>
            <a:ext cx="580988" cy="517"/>
          </a:xfrm>
          <a:prstGeom prst="line">
            <a:avLst/>
          </a:prstGeom>
          <a:noFill/>
          <a:ln w="38100">
            <a:solidFill>
              <a:srgbClr val="0000FF"/>
            </a:solidFill>
            <a:round/>
            <a:headEnd type="triangle" w="med" len="med"/>
            <a:tailEnd type="triangle" w="med" len="med"/>
          </a:ln>
          <a:effectLst/>
        </p:spPr>
        <p:txBody>
          <a:bodyPr wrap="none" lIns="53340" tIns="26670" rIns="53340" bIns="26670" anchor="ctr"/>
          <a:lstStyle/>
          <a:p>
            <a:pPr>
              <a:defRPr/>
            </a:pPr>
            <a:endParaRPr lang="en-US" sz="1500"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5802502" y="2517123"/>
            <a:ext cx="1830950" cy="284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53340" tIns="26670" rIns="53340" bIns="2667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500" dirty="0">
                <a:solidFill>
                  <a:srgbClr val="000000"/>
                </a:solidFill>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8340" y="1361657"/>
            <a:ext cx="1093473" cy="10666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Line 15"/>
          <p:cNvSpPr>
            <a:spLocks noChangeShapeType="1"/>
          </p:cNvSpPr>
          <p:nvPr/>
        </p:nvSpPr>
        <p:spPr bwMode="auto">
          <a:xfrm flipV="1">
            <a:off x="5532107" y="1901717"/>
            <a:ext cx="580988" cy="517"/>
          </a:xfrm>
          <a:prstGeom prst="line">
            <a:avLst/>
          </a:prstGeom>
          <a:noFill/>
          <a:ln w="38100">
            <a:solidFill>
              <a:srgbClr val="0000FF"/>
            </a:solidFill>
            <a:round/>
            <a:headEnd type="triangle" w="med" len="med"/>
            <a:tailEnd type="triangle" w="med" len="med"/>
          </a:ln>
          <a:effectLst/>
        </p:spPr>
        <p:txBody>
          <a:bodyPr wrap="none" lIns="53340" tIns="26670" rIns="53340" bIns="26670" anchor="ctr"/>
          <a:lstStyle/>
          <a:p>
            <a:pPr>
              <a:defRPr/>
            </a:pPr>
            <a:endParaRPr lang="en-US" sz="1500"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532104" y="1361657"/>
            <a:ext cx="1920213" cy="457748"/>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511664" y="1924022"/>
            <a:ext cx="1920213" cy="457748"/>
          </a:xfrm>
          <a:prstGeom prst="rect">
            <a:avLst/>
          </a:prstGeom>
        </p:spPr>
      </p:pic>
      <p:sp>
        <p:nvSpPr>
          <p:cNvPr id="2" name="Slide Number Placeholder 1">
            <a:extLst>
              <a:ext uri="{FF2B5EF4-FFF2-40B4-BE49-F238E27FC236}">
                <a16:creationId xmlns:a16="http://schemas.microsoft.com/office/drawing/2014/main" id="{FE659B4E-7ACA-7C49-A0E9-44411FB4B767}"/>
              </a:ext>
            </a:extLst>
          </p:cNvPr>
          <p:cNvSpPr>
            <a:spLocks noGrp="1"/>
          </p:cNvSpPr>
          <p:nvPr>
            <p:ph type="sldNum" sz="quarter" idx="12"/>
          </p:nvPr>
        </p:nvSpPr>
        <p:spPr/>
        <p:txBody>
          <a:bodyPr/>
          <a:lstStyle/>
          <a:p>
            <a:fld id="{5E6A3C3A-A029-4573-BC04-5DA27903A743}" type="slidenum">
              <a:rPr lang="en-US" smtClean="0"/>
              <a:t>78</a:t>
            </a:fld>
            <a:endParaRPr lang="en-US"/>
          </a:p>
        </p:txBody>
      </p:sp>
    </p:spTree>
    <p:extLst>
      <p:ext uri="{BB962C8B-B14F-4D97-AF65-F5344CB8AC3E}">
        <p14:creationId xmlns:p14="http://schemas.microsoft.com/office/powerpoint/2010/main" val="7307800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a:bodyPr>
          <a:lstStyle/>
          <a:p>
            <a:r>
              <a:rPr lang="en-US" dirty="0"/>
              <a:t>The DRAM Scaling Problem</a:t>
            </a:r>
          </a:p>
        </p:txBody>
      </p:sp>
      <p:sp>
        <p:nvSpPr>
          <p:cNvPr id="3" name="Content Placeholder 2"/>
          <p:cNvSpPr>
            <a:spLocks noGrp="1"/>
          </p:cNvSpPr>
          <p:nvPr>
            <p:ph idx="1"/>
          </p:nvPr>
        </p:nvSpPr>
        <p:spPr>
          <a:xfrm>
            <a:off x="952500" y="830792"/>
            <a:ext cx="7175500" cy="4770438"/>
          </a:xfrm>
        </p:spPr>
        <p:txBody>
          <a:bodyPr>
            <a:normAutofit fontScale="92500" lnSpcReduction="10000"/>
          </a:bodyPr>
          <a:lstStyle/>
          <a:p>
            <a:r>
              <a:rPr lang="en-US" sz="1833" dirty="0">
                <a:solidFill>
                  <a:srgbClr val="0000FF"/>
                </a:solidFill>
                <a:latin typeface="Tahoma" charset="0"/>
                <a:ea typeface="ＭＳ Ｐゴシック" charset="0"/>
                <a:cs typeface="ＭＳ Ｐゴシック" charset="0"/>
              </a:rPr>
              <a:t>DRAM stores charge in a capacitor (charge-based memory)</a:t>
            </a:r>
            <a:endParaRPr lang="en-US" sz="1667" dirty="0">
              <a:solidFill>
                <a:srgbClr val="0000FF"/>
              </a:solidFill>
              <a:latin typeface="Tahoma" charset="0"/>
              <a:ea typeface="ＭＳ Ｐゴシック" charset="0"/>
              <a:cs typeface="ＭＳ Ｐゴシック" charset="0"/>
            </a:endParaRPr>
          </a:p>
          <a:p>
            <a:pPr lvl="1"/>
            <a:r>
              <a:rPr lang="en-US" sz="1667" dirty="0">
                <a:latin typeface="Tahoma" charset="0"/>
                <a:ea typeface="ＭＳ Ｐゴシック" charset="0"/>
              </a:rPr>
              <a:t>Capacitor must be large enough for reliable sensing</a:t>
            </a:r>
          </a:p>
          <a:p>
            <a:pPr lvl="1"/>
            <a:r>
              <a:rPr lang="en-US" sz="1667" dirty="0">
                <a:latin typeface="Tahoma" charset="0"/>
                <a:ea typeface="ＭＳ Ｐゴシック" charset="0"/>
              </a:rPr>
              <a:t>Access transistor should be large enough for low leakage and high retention time</a:t>
            </a:r>
          </a:p>
          <a:p>
            <a:pPr lvl="1"/>
            <a:r>
              <a:rPr lang="en-US" sz="1667" dirty="0">
                <a:latin typeface="Tahoma" charset="0"/>
                <a:ea typeface="ＭＳ Ｐゴシック" charset="0"/>
              </a:rPr>
              <a:t>Scaling beyond 40-35nm (2013) is challenging [ITRS, 2009]</a:t>
            </a:r>
          </a:p>
          <a:p>
            <a:pPr lvl="1"/>
            <a:endParaRPr lang="en-US" sz="1667" dirty="0">
              <a:latin typeface="Tahoma" charset="0"/>
              <a:ea typeface="ＭＳ Ｐゴシック" charset="0"/>
            </a:endParaRPr>
          </a:p>
          <a:p>
            <a:pPr lvl="1"/>
            <a:endParaRPr lang="en-US" sz="1667" dirty="0">
              <a:latin typeface="Tahoma" charset="0"/>
              <a:ea typeface="ＭＳ Ｐゴシック" charset="0"/>
            </a:endParaRPr>
          </a:p>
          <a:p>
            <a:pPr lvl="1"/>
            <a:endParaRPr lang="en-US" sz="1667" dirty="0">
              <a:latin typeface="Tahoma" charset="0"/>
              <a:ea typeface="ＭＳ Ｐゴシック" charset="0"/>
            </a:endParaRPr>
          </a:p>
          <a:p>
            <a:pPr lvl="1"/>
            <a:endParaRPr lang="en-US" sz="1667" dirty="0">
              <a:latin typeface="Tahoma" charset="0"/>
              <a:ea typeface="ＭＳ Ｐゴシック" charset="0"/>
            </a:endParaRPr>
          </a:p>
          <a:p>
            <a:pPr lvl="1"/>
            <a:endParaRPr lang="en-US" sz="1667" dirty="0">
              <a:latin typeface="Tahoma" charset="0"/>
              <a:ea typeface="ＭＳ Ｐゴシック" charset="0"/>
            </a:endParaRPr>
          </a:p>
          <a:p>
            <a:pPr lvl="1"/>
            <a:endParaRPr lang="en-US" sz="1667" dirty="0">
              <a:latin typeface="Tahoma" charset="0"/>
              <a:ea typeface="ＭＳ Ｐゴシック" charset="0"/>
            </a:endParaRPr>
          </a:p>
          <a:p>
            <a:pPr lvl="1"/>
            <a:endParaRPr lang="en-US" sz="1667" dirty="0">
              <a:latin typeface="Tahoma" charset="0"/>
              <a:ea typeface="ＭＳ Ｐゴシック" charset="0"/>
            </a:endParaRPr>
          </a:p>
          <a:p>
            <a:pPr lvl="1"/>
            <a:endParaRPr lang="en-US" sz="1667" dirty="0">
              <a:latin typeface="Tahoma" charset="0"/>
              <a:ea typeface="ＭＳ Ｐゴシック" charset="0"/>
            </a:endParaRPr>
          </a:p>
          <a:p>
            <a:pPr lvl="1"/>
            <a:endParaRPr lang="en-US" sz="1667" dirty="0">
              <a:latin typeface="Tahoma" charset="0"/>
              <a:ea typeface="ＭＳ Ｐゴシック" charset="0"/>
            </a:endParaRPr>
          </a:p>
          <a:p>
            <a:r>
              <a:rPr lang="en-US" dirty="0">
                <a:solidFill>
                  <a:srgbClr val="FF0000"/>
                </a:solidFill>
                <a:latin typeface="Tahoma" charset="0"/>
                <a:ea typeface="ＭＳ Ｐゴシック" charset="0"/>
                <a:cs typeface="ＭＳ Ｐゴシック" charset="0"/>
              </a:rPr>
              <a:t>As DRAM cell becomes smaller, it becomes more vulnerable</a:t>
            </a:r>
          </a:p>
          <a:p>
            <a:pPr lvl="2">
              <a:buFont typeface="Wingdings" charset="0"/>
              <a:buNone/>
            </a:pPr>
            <a:endParaRPr lang="en-US" sz="1500" dirty="0">
              <a:latin typeface="Tahoma" charset="0"/>
              <a:ea typeface="ＭＳ Ｐゴシック" charset="0"/>
            </a:endParaRPr>
          </a:p>
          <a:p>
            <a:endParaRPr lang="en-US" dirty="0">
              <a:latin typeface="Tahoma" charset="0"/>
              <a:ea typeface="ＭＳ Ｐゴシック" charset="0"/>
              <a:cs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7132" y="2282994"/>
            <a:ext cx="2464321" cy="2118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B7CD4D08-4155-2B41-8042-64E44F75023E}"/>
              </a:ext>
            </a:extLst>
          </p:cNvPr>
          <p:cNvSpPr>
            <a:spLocks noGrp="1"/>
          </p:cNvSpPr>
          <p:nvPr>
            <p:ph type="sldNum" sz="quarter" idx="12"/>
          </p:nvPr>
        </p:nvSpPr>
        <p:spPr/>
        <p:txBody>
          <a:bodyPr/>
          <a:lstStyle/>
          <a:p>
            <a:fld id="{5E6A3C3A-A029-4573-BC04-5DA27903A743}" type="slidenum">
              <a:rPr lang="en-US" smtClean="0"/>
              <a:t>79</a:t>
            </a:fld>
            <a:endParaRPr lang="en-US"/>
          </a:p>
        </p:txBody>
      </p:sp>
    </p:spTree>
    <p:extLst>
      <p:ext uri="{BB962C8B-B14F-4D97-AF65-F5344CB8AC3E}">
        <p14:creationId xmlns:p14="http://schemas.microsoft.com/office/powerpoint/2010/main" val="22309852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50196D32-3CB5-E849-BE6F-80FCE763CD9B}"/>
              </a:ext>
            </a:extLst>
          </p:cNvPr>
          <p:cNvSpPr>
            <a:spLocks noGrp="1" noChangeArrowheads="1"/>
          </p:cNvSpPr>
          <p:nvPr>
            <p:ph type="title"/>
          </p:nvPr>
        </p:nvSpPr>
        <p:spPr>
          <a:ln/>
        </p:spPr>
        <p:txBody>
          <a:bodyPr/>
          <a:lstStyle/>
          <a:p>
            <a:pPr>
              <a:tabLst>
                <a:tab pos="0" algn="l"/>
                <a:tab pos="341411" algn="l"/>
                <a:tab pos="683752" algn="l"/>
                <a:tab pos="1026094" algn="l"/>
                <a:tab pos="1368435" algn="l"/>
                <a:tab pos="1710776" algn="l"/>
                <a:tab pos="2053117" algn="l"/>
                <a:tab pos="2395458" algn="l"/>
                <a:tab pos="2737800" algn="l"/>
                <a:tab pos="3081071" algn="l"/>
                <a:tab pos="3422482" algn="l"/>
                <a:tab pos="3764823" algn="l"/>
                <a:tab pos="4107164" algn="l"/>
                <a:tab pos="4449506" algn="l"/>
                <a:tab pos="4791847" algn="l"/>
                <a:tab pos="5134188" algn="l"/>
                <a:tab pos="5476529" algn="l"/>
                <a:tab pos="5818870" algn="l"/>
                <a:tab pos="6162142" algn="l"/>
                <a:tab pos="6363081" algn="l"/>
              </a:tabLst>
            </a:pPr>
            <a:r>
              <a:rPr lang="en-US" altLang="en-US" sz="3750"/>
              <a:t>Random input test generation</a:t>
            </a:r>
          </a:p>
        </p:txBody>
      </p:sp>
      <p:sp>
        <p:nvSpPr>
          <p:cNvPr id="10242" name="Rectangle 2">
            <a:extLst>
              <a:ext uri="{FF2B5EF4-FFF2-40B4-BE49-F238E27FC236}">
                <a16:creationId xmlns:a16="http://schemas.microsoft.com/office/drawing/2014/main" id="{82EF7EA5-EB35-5D48-811C-A750266CCBAE}"/>
              </a:ext>
            </a:extLst>
          </p:cNvPr>
          <p:cNvSpPr>
            <a:spLocks noGrp="1" noChangeArrowheads="1"/>
          </p:cNvSpPr>
          <p:nvPr>
            <p:ph idx="1"/>
          </p:nvPr>
        </p:nvSpPr>
        <p:spPr>
          <a:ln/>
        </p:spPr>
        <p:txBody>
          <a:bodyPr>
            <a:normAutofit/>
          </a:bodyPr>
          <a:lstStyle/>
          <a:p>
            <a:pPr marL="259547" indent="-259547">
              <a:buSzPct val="75000"/>
              <a:buFont typeface="Helvetica Light" panose="020B0403020202020204" pitchFamily="34" charset="0"/>
              <a:buChar char="•"/>
              <a:tabLst>
                <a:tab pos="259547" algn="l"/>
                <a:tab pos="600958" algn="l"/>
                <a:tab pos="943299" algn="l"/>
                <a:tab pos="1285640" algn="l"/>
                <a:tab pos="1627981" algn="l"/>
                <a:tab pos="1970322" algn="l"/>
                <a:tab pos="2312664" algn="l"/>
                <a:tab pos="2655005" algn="l"/>
                <a:tab pos="2997346" algn="l"/>
                <a:tab pos="3340618" algn="l"/>
                <a:tab pos="3682028" algn="l"/>
                <a:tab pos="4024370" algn="l"/>
                <a:tab pos="4366711" algn="l"/>
                <a:tab pos="4709052" algn="l"/>
                <a:tab pos="5051393" algn="l"/>
                <a:tab pos="5393734" algn="l"/>
                <a:tab pos="5736076" algn="l"/>
                <a:tab pos="6078417" algn="l"/>
                <a:tab pos="6421689" algn="l"/>
              </a:tabLst>
            </a:pPr>
            <a:r>
              <a:rPr lang="en-US" altLang="en-US" dirty="0"/>
              <a:t>Many more tests generated than manually</a:t>
            </a:r>
          </a:p>
          <a:p>
            <a:pPr marL="259547" indent="-259547">
              <a:buSzPct val="75000"/>
              <a:buFont typeface="Helvetica Light" panose="020B0403020202020204" pitchFamily="34" charset="0"/>
              <a:buChar char="•"/>
              <a:tabLst>
                <a:tab pos="259547" algn="l"/>
                <a:tab pos="600958" algn="l"/>
                <a:tab pos="943299" algn="l"/>
                <a:tab pos="1285640" algn="l"/>
                <a:tab pos="1627981" algn="l"/>
                <a:tab pos="1970322" algn="l"/>
                <a:tab pos="2312664" algn="l"/>
                <a:tab pos="2655005" algn="l"/>
                <a:tab pos="2997346" algn="l"/>
                <a:tab pos="3340618" algn="l"/>
                <a:tab pos="3682028" algn="l"/>
                <a:tab pos="4024370" algn="l"/>
                <a:tab pos="4366711" algn="l"/>
                <a:tab pos="4709052" algn="l"/>
                <a:tab pos="5051393" algn="l"/>
                <a:tab pos="5393734" algn="l"/>
                <a:tab pos="5736076" algn="l"/>
                <a:tab pos="6078417" algn="l"/>
                <a:tab pos="6421689" algn="l"/>
              </a:tabLst>
            </a:pPr>
            <a:r>
              <a:rPr lang="en-US" altLang="en-US" dirty="0"/>
              <a:t>✘ Error path distribution is not uniform: Boundary values, zero-division… </a:t>
            </a:r>
          </a:p>
        </p:txBody>
      </p:sp>
      <p:grpSp>
        <p:nvGrpSpPr>
          <p:cNvPr id="10243" name="Group 3">
            <a:extLst>
              <a:ext uri="{FF2B5EF4-FFF2-40B4-BE49-F238E27FC236}">
                <a16:creationId xmlns:a16="http://schemas.microsoft.com/office/drawing/2014/main" id="{8A99D1FE-CC6D-FB45-9AEA-D853DBCF5C1F}"/>
              </a:ext>
            </a:extLst>
          </p:cNvPr>
          <p:cNvGrpSpPr>
            <a:grpSpLocks/>
          </p:cNvGrpSpPr>
          <p:nvPr/>
        </p:nvGrpSpPr>
        <p:grpSpPr bwMode="auto">
          <a:xfrm>
            <a:off x="807431" y="3262658"/>
            <a:ext cx="7972905" cy="1445728"/>
            <a:chOff x="49" y="3507"/>
            <a:chExt cx="8570" cy="1554"/>
          </a:xfrm>
        </p:grpSpPr>
        <p:pic>
          <p:nvPicPr>
            <p:cNvPr id="10244" name="Picture 4">
              <a:extLst>
                <a:ext uri="{FF2B5EF4-FFF2-40B4-BE49-F238E27FC236}">
                  <a16:creationId xmlns:a16="http://schemas.microsoft.com/office/drawing/2014/main" id="{77D4DD46-2499-6D41-8741-C32486EC86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6636"/>
            <a:stretch>
              <a:fillRect/>
            </a:stretch>
          </p:blipFill>
          <p:spPr bwMode="auto">
            <a:xfrm>
              <a:off x="983" y="3932"/>
              <a:ext cx="5078" cy="1129"/>
            </a:xfrm>
            <a:prstGeom prst="rect">
              <a:avLst/>
            </a:prstGeom>
            <a:noFill/>
            <a:ln>
              <a:noFill/>
            </a:ln>
            <a:effectLst/>
            <a:extLst>
              <a:ext uri="{909E8E84-426E-40DD-AFC4-6F175D3DCCD1}">
                <a14:hiddenFill xmlns:a14="http://schemas.microsoft.com/office/drawing/2010/main">
                  <a:blipFill dpi="0" rotWithShape="0">
                    <a:blip/>
                    <a:srcRect t="36636"/>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5" name="AutoShape 5">
              <a:extLst>
                <a:ext uri="{FF2B5EF4-FFF2-40B4-BE49-F238E27FC236}">
                  <a16:creationId xmlns:a16="http://schemas.microsoft.com/office/drawing/2014/main" id="{2B33D021-1DD3-8241-9905-9434309BCCAC}"/>
                </a:ext>
              </a:extLst>
            </p:cNvPr>
            <p:cNvSpPr>
              <a:spLocks noChangeArrowheads="1"/>
            </p:cNvSpPr>
            <p:nvPr/>
          </p:nvSpPr>
          <p:spPr bwMode="auto">
            <a:xfrm>
              <a:off x="49" y="3507"/>
              <a:ext cx="8570" cy="4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9747" tIns="29747" rIns="29747" bIns="29747" anchor="ctr"/>
            <a:lstStyle>
              <a:lvl1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1pPr>
              <a:lvl2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2pPr>
              <a:lvl3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3pPr>
              <a:lvl4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4pPr>
              <a:lvl5pPr>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5pPr>
              <a:lvl6pPr marL="25146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6pPr>
              <a:lvl7pPr marL="29718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7pPr>
              <a:lvl8pPr marL="34290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8pPr>
              <a:lvl9pPr marL="3886200" indent="-228600" algn="ctr" defTabSz="449263" fontAlgn="base" hangingPunct="0">
                <a:spcBef>
                  <a:spcPct val="0"/>
                </a:spcBef>
                <a:spcAft>
                  <a:spcPct val="0"/>
                </a:spcAft>
                <a:buClr>
                  <a:srgbClr val="000000"/>
                </a:buClr>
                <a:buSzPct val="100000"/>
                <a:buFont typeface="Times New Roman" panose="02020603050405020304" pitchFamily="18" charset="0"/>
                <a:tabLst>
                  <a:tab pos="0" algn="l"/>
                  <a:tab pos="582613" algn="l"/>
                  <a:tab pos="1166813" algn="l"/>
                  <a:tab pos="1751013" algn="l"/>
                  <a:tab pos="2335213" algn="l"/>
                  <a:tab pos="2919413" algn="l"/>
                  <a:tab pos="3503613" algn="l"/>
                  <a:tab pos="4087813" algn="l"/>
                  <a:tab pos="4672013" algn="l"/>
                  <a:tab pos="5257800" algn="l"/>
                  <a:tab pos="5840413" algn="l"/>
                  <a:tab pos="6424613" algn="l"/>
                  <a:tab pos="7008813" algn="l"/>
                  <a:tab pos="7593013" algn="l"/>
                  <a:tab pos="8177213" algn="l"/>
                  <a:tab pos="8761413" algn="l"/>
                  <a:tab pos="9345613" algn="l"/>
                  <a:tab pos="9929813" algn="l"/>
                  <a:tab pos="10515600" algn="l"/>
                </a:tabLst>
                <a:defRPr sz="3600">
                  <a:solidFill>
                    <a:srgbClr val="000000"/>
                  </a:solidFill>
                  <a:latin typeface="Helvetica Light" panose="020B0403020202020204" pitchFamily="34" charset="0"/>
                  <a:ea typeface="Helvetica Light" panose="020B0403020202020204" pitchFamily="34" charset="0"/>
                  <a:cs typeface="Helvetica Light" panose="020B0403020202020204" pitchFamily="34" charset="0"/>
                </a:defRPr>
              </a:lvl9pPr>
            </a:lstStyle>
            <a:p>
              <a:pPr>
                <a:buClrTx/>
                <a:buFontTx/>
                <a:buNone/>
              </a:pPr>
              <a:r>
                <a:rPr lang="en-US" altLang="en-US" sz="2110" dirty="0"/>
                <a:t>example: y being a 32 bit </a:t>
              </a:r>
              <a:r>
                <a:rPr lang="en-US" altLang="en-US" sz="2110" dirty="0" err="1"/>
                <a:t>int</a:t>
              </a:r>
              <a:r>
                <a:rPr lang="en-US" altLang="en-US" sz="2110" dirty="0"/>
                <a:t>, many possibilities to search through</a:t>
              </a:r>
            </a:p>
          </p:txBody>
        </p:sp>
      </p:grpSp>
      <p:sp>
        <p:nvSpPr>
          <p:cNvPr id="2" name="Slide Number Placeholder 1">
            <a:extLst>
              <a:ext uri="{FF2B5EF4-FFF2-40B4-BE49-F238E27FC236}">
                <a16:creationId xmlns:a16="http://schemas.microsoft.com/office/drawing/2014/main" id="{D39E8AFC-2D02-D649-BA67-F0ECAFD47CA0}"/>
              </a:ext>
            </a:extLst>
          </p:cNvPr>
          <p:cNvSpPr>
            <a:spLocks noGrp="1"/>
          </p:cNvSpPr>
          <p:nvPr>
            <p:ph type="sldNum" sz="quarter" idx="12"/>
          </p:nvPr>
        </p:nvSpPr>
        <p:spPr/>
        <p:txBody>
          <a:bodyPr/>
          <a:lstStyle/>
          <a:p>
            <a:fld id="{5E6A3C3A-A029-4573-BC04-5DA27903A743}" type="slidenum">
              <a:rPr lang="en-US" smtClean="0"/>
              <a:t>8</a:t>
            </a:fld>
            <a:endParaRPr lang="en-US"/>
          </a:p>
        </p:txBody>
      </p:sp>
    </p:spTree>
    <p:extLst>
      <p:ext uri="{BB962C8B-B14F-4D97-AF65-F5344CB8AC3E}">
        <p14:creationId xmlns:p14="http://schemas.microsoft.com/office/powerpoint/2010/main" val="306728722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0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13D0E-1E78-EE40-ACCC-4396668FC4AF}"/>
              </a:ext>
            </a:extLst>
          </p:cNvPr>
          <p:cNvSpPr>
            <a:spLocks noGrp="1"/>
          </p:cNvSpPr>
          <p:nvPr>
            <p:ph type="title"/>
          </p:nvPr>
        </p:nvSpPr>
        <p:spPr/>
        <p:txBody>
          <a:bodyPr/>
          <a:lstStyle/>
          <a:p>
            <a:r>
              <a:rPr lang="en-US" dirty="0"/>
              <a:t>Security Example from Hardware</a:t>
            </a:r>
          </a:p>
        </p:txBody>
      </p:sp>
      <p:sp>
        <p:nvSpPr>
          <p:cNvPr id="3" name="Content Placeholder 2">
            <a:extLst>
              <a:ext uri="{FF2B5EF4-FFF2-40B4-BE49-F238E27FC236}">
                <a16:creationId xmlns:a16="http://schemas.microsoft.com/office/drawing/2014/main" id="{BAF0038A-8812-9040-B859-061589CE8BB4}"/>
              </a:ext>
            </a:extLst>
          </p:cNvPr>
          <p:cNvSpPr>
            <a:spLocks noGrp="1"/>
          </p:cNvSpPr>
          <p:nvPr>
            <p:ph idx="1"/>
          </p:nvPr>
        </p:nvSpPr>
        <p:spPr/>
        <p:txBody>
          <a:bodyPr/>
          <a:lstStyle/>
          <a:p>
            <a:r>
              <a:rPr lang="en-US" dirty="0"/>
              <a:t>What is </a:t>
            </a:r>
            <a:r>
              <a:rPr lang="en-US" dirty="0" err="1"/>
              <a:t>Rowhammer</a:t>
            </a:r>
            <a:r>
              <a:rPr lang="en-US" dirty="0"/>
              <a:t>?</a:t>
            </a:r>
          </a:p>
          <a:p>
            <a:r>
              <a:rPr lang="en-US" dirty="0"/>
              <a:t>Levels of defenses</a:t>
            </a:r>
          </a:p>
          <a:p>
            <a:pPr lvl="1"/>
            <a:r>
              <a:rPr lang="en-US" dirty="0" err="1"/>
              <a:t>Probabalistic</a:t>
            </a:r>
            <a:endParaRPr lang="en-US" dirty="0"/>
          </a:p>
          <a:p>
            <a:pPr lvl="1"/>
            <a:r>
              <a:rPr lang="en-US" dirty="0"/>
              <a:t>Detect and React</a:t>
            </a:r>
          </a:p>
          <a:p>
            <a:pPr lvl="1"/>
            <a:r>
              <a:rPr lang="en-US" dirty="0"/>
              <a:t>Protect everything!</a:t>
            </a:r>
          </a:p>
          <a:p>
            <a:r>
              <a:rPr lang="en-US" dirty="0"/>
              <a:t>What is the “right” level of protection?</a:t>
            </a:r>
          </a:p>
          <a:p>
            <a:pPr lvl="1"/>
            <a:endParaRPr lang="en-US" dirty="0"/>
          </a:p>
        </p:txBody>
      </p:sp>
      <p:sp>
        <p:nvSpPr>
          <p:cNvPr id="4" name="Slide Number Placeholder 3">
            <a:extLst>
              <a:ext uri="{FF2B5EF4-FFF2-40B4-BE49-F238E27FC236}">
                <a16:creationId xmlns:a16="http://schemas.microsoft.com/office/drawing/2014/main" id="{6CFB5AFC-7504-0343-8BC8-42252827E923}"/>
              </a:ext>
            </a:extLst>
          </p:cNvPr>
          <p:cNvSpPr>
            <a:spLocks noGrp="1"/>
          </p:cNvSpPr>
          <p:nvPr>
            <p:ph type="sldNum" sz="quarter" idx="12"/>
          </p:nvPr>
        </p:nvSpPr>
        <p:spPr/>
        <p:txBody>
          <a:bodyPr/>
          <a:lstStyle/>
          <a:p>
            <a:fld id="{5E6A3C3A-A029-4573-BC04-5DA27903A743}" type="slidenum">
              <a:rPr lang="en-US" smtClean="0"/>
              <a:t>80</a:t>
            </a:fld>
            <a:endParaRPr lang="en-US"/>
          </a:p>
        </p:txBody>
      </p:sp>
    </p:spTree>
    <p:extLst>
      <p:ext uri="{BB962C8B-B14F-4D97-AF65-F5344CB8AC3E}">
        <p14:creationId xmlns:p14="http://schemas.microsoft.com/office/powerpoint/2010/main" val="9469509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127000"/>
            <a:ext cx="7429500" cy="889000"/>
          </a:xfrm>
        </p:spPr>
        <p:txBody>
          <a:bodyPr/>
          <a:lstStyle/>
          <a:p>
            <a:r>
              <a:rPr lang="en-US" dirty="0"/>
              <a:t>Testing DRAM Scaling Issues …</a:t>
            </a:r>
          </a:p>
        </p:txBody>
      </p:sp>
      <p:pic>
        <p:nvPicPr>
          <p:cNvPr id="5" name="Picture 4"/>
          <p:cNvPicPr>
            <a:picLocks noChangeAspect="1"/>
          </p:cNvPicPr>
          <p:nvPr/>
        </p:nvPicPr>
        <p:blipFill>
          <a:blip r:embed="rId2"/>
          <a:stretch>
            <a:fillRect/>
          </a:stretch>
        </p:blipFill>
        <p:spPr>
          <a:xfrm>
            <a:off x="971600" y="877280"/>
            <a:ext cx="3648641" cy="2100233"/>
          </a:xfrm>
          <a:prstGeom prst="rect">
            <a:avLst/>
          </a:prstGeom>
        </p:spPr>
      </p:pic>
      <p:pic>
        <p:nvPicPr>
          <p:cNvPr id="6" name="Picture 5"/>
          <p:cNvPicPr>
            <a:picLocks noChangeAspect="1"/>
          </p:cNvPicPr>
          <p:nvPr/>
        </p:nvPicPr>
        <p:blipFill>
          <a:blip r:embed="rId3"/>
          <a:stretch>
            <a:fillRect/>
          </a:stretch>
        </p:blipFill>
        <p:spPr>
          <a:xfrm>
            <a:off x="4906692" y="2977513"/>
            <a:ext cx="3475308" cy="2366967"/>
          </a:xfrm>
          <a:prstGeom prst="rect">
            <a:avLst/>
          </a:prstGeom>
        </p:spPr>
      </p:pic>
      <p:sp>
        <p:nvSpPr>
          <p:cNvPr id="7" name="Rectangle 6"/>
          <p:cNvSpPr/>
          <p:nvPr/>
        </p:nvSpPr>
        <p:spPr>
          <a:xfrm>
            <a:off x="4563451" y="817273"/>
            <a:ext cx="3728963" cy="1938416"/>
          </a:xfrm>
          <a:prstGeom prst="rect">
            <a:avLst/>
          </a:prstGeom>
        </p:spPr>
        <p:txBody>
          <a:bodyPr wrap="square">
            <a:spAutoFit/>
          </a:bodyPr>
          <a:lstStyle/>
          <a:p>
            <a:pPr lvl="1"/>
            <a:r>
              <a:rPr lang="en-US" sz="1333" dirty="0">
                <a:solidFill>
                  <a:srgbClr val="0000FF"/>
                </a:solidFill>
                <a:latin typeface="Tahoma"/>
                <a:hlinkClick r:id="rId4"/>
              </a:rPr>
              <a:t>An Experimental Study of Data Retention Behavior in Modern DRAM Devices: Implications for Retention Time Profiling Mechanisms</a:t>
            </a:r>
            <a:r>
              <a:rPr lang="en-US" sz="1333" dirty="0">
                <a:solidFill>
                  <a:srgbClr val="000000"/>
                </a:solidFill>
                <a:latin typeface="Tahoma"/>
              </a:rPr>
              <a:t> (Liu et al., ISCA 2013)</a:t>
            </a:r>
          </a:p>
          <a:p>
            <a:pPr lvl="1"/>
            <a:endParaRPr lang="en-US" sz="1333" dirty="0">
              <a:solidFill>
                <a:srgbClr val="000000"/>
              </a:solidFill>
              <a:latin typeface="Tahoma" charset="0"/>
              <a:ea typeface="ＭＳ Ｐゴシック" charset="0"/>
              <a:cs typeface="ＭＳ Ｐゴシック" charset="0"/>
            </a:endParaRPr>
          </a:p>
          <a:p>
            <a:pPr lvl="1"/>
            <a:r>
              <a:rPr lang="en-US" sz="1333" dirty="0">
                <a:solidFill>
                  <a:srgbClr val="0000FF"/>
                </a:solidFill>
                <a:latin typeface="Tahoma" charset="0"/>
                <a:ea typeface="ＭＳ Ｐゴシック" charset="0"/>
                <a:cs typeface="ＭＳ Ｐゴシック" charset="0"/>
                <a:hlinkClick r:id="rId5"/>
              </a:rPr>
              <a:t>The Efficacy of Error Mitigation Techniques for DRAM Retention Failures: A Comparative Experimental Study</a:t>
            </a:r>
            <a:r>
              <a:rPr lang="en-US" sz="1333" dirty="0">
                <a:solidFill>
                  <a:srgbClr val="000000"/>
                </a:solidFill>
                <a:latin typeface="Tahoma" charset="0"/>
                <a:ea typeface="ＭＳ Ｐゴシック" charset="0"/>
                <a:cs typeface="ＭＳ Ｐゴシック" charset="0"/>
              </a:rPr>
              <a:t> </a:t>
            </a:r>
          </a:p>
          <a:p>
            <a:pPr lvl="1"/>
            <a:r>
              <a:rPr lang="en-US" sz="1333" dirty="0">
                <a:solidFill>
                  <a:srgbClr val="000000"/>
                </a:solidFill>
                <a:latin typeface="Tahoma" charset="0"/>
                <a:ea typeface="ＭＳ Ｐゴシック" charset="0"/>
                <a:cs typeface="ＭＳ Ｐゴシック" charset="0"/>
              </a:rPr>
              <a:t>(Khan et al., SIGMETRICS 2014)</a:t>
            </a:r>
            <a:endParaRPr lang="en-US" sz="1333" dirty="0">
              <a:solidFill>
                <a:srgbClr val="000000"/>
              </a:solidFill>
              <a:latin typeface="Tahoma"/>
            </a:endParaRPr>
          </a:p>
        </p:txBody>
      </p:sp>
      <p:sp>
        <p:nvSpPr>
          <p:cNvPr id="8" name="Rectangle 7"/>
          <p:cNvSpPr/>
          <p:nvPr/>
        </p:nvSpPr>
        <p:spPr>
          <a:xfrm>
            <a:off x="783031" y="3043808"/>
            <a:ext cx="3908983" cy="2348656"/>
          </a:xfrm>
          <a:prstGeom prst="rect">
            <a:avLst/>
          </a:prstGeom>
        </p:spPr>
        <p:txBody>
          <a:bodyPr wrap="square">
            <a:spAutoFit/>
          </a:bodyPr>
          <a:lstStyle/>
          <a:p>
            <a:pPr lvl="1"/>
            <a:r>
              <a:rPr lang="en-US" sz="1333" dirty="0">
                <a:solidFill>
                  <a:srgbClr val="0000FF"/>
                </a:solidFill>
                <a:latin typeface="Tahoma"/>
                <a:hlinkClick r:id="rId6"/>
              </a:rPr>
              <a:t>Flipping Bits in Memory Without Accessing Them: An Experimental Study of DRAM Disturbance Errors</a:t>
            </a:r>
            <a:r>
              <a:rPr lang="en-US" sz="1333" dirty="0">
                <a:solidFill>
                  <a:srgbClr val="000000"/>
                </a:solidFill>
                <a:latin typeface="Tahoma"/>
              </a:rPr>
              <a:t> (Kim et al., ISCA 2014)</a:t>
            </a:r>
          </a:p>
          <a:p>
            <a:pPr lvl="1"/>
            <a:endParaRPr lang="en-US" sz="1333" dirty="0">
              <a:solidFill>
                <a:srgbClr val="000000"/>
              </a:solidFill>
              <a:latin typeface="Tahoma" charset="0"/>
              <a:ea typeface="ＭＳ Ｐゴシック" charset="0"/>
              <a:cs typeface="ＭＳ Ｐゴシック" charset="0"/>
            </a:endParaRPr>
          </a:p>
          <a:p>
            <a:pPr lvl="1"/>
            <a:r>
              <a:rPr lang="en-US" sz="1333" dirty="0">
                <a:solidFill>
                  <a:srgbClr val="0000FF"/>
                </a:solidFill>
                <a:latin typeface="Tahoma" charset="0"/>
                <a:ea typeface="ＭＳ Ｐゴシック" charset="0"/>
                <a:cs typeface="ＭＳ Ｐゴシック" charset="0"/>
                <a:hlinkClick r:id="rId7"/>
              </a:rPr>
              <a:t>Adaptive-Latency DRAM: Optimizing DRAM Timing for the Common-Case</a:t>
            </a:r>
            <a:r>
              <a:rPr lang="en-US" sz="1333" dirty="0">
                <a:solidFill>
                  <a:srgbClr val="000000"/>
                </a:solidFill>
                <a:latin typeface="Tahoma" charset="0"/>
                <a:ea typeface="ＭＳ Ｐゴシック" charset="0"/>
                <a:cs typeface="ＭＳ Ｐゴシック" charset="0"/>
              </a:rPr>
              <a:t> (Lee et al., HPCA 2015)</a:t>
            </a:r>
          </a:p>
          <a:p>
            <a:pPr lvl="1"/>
            <a:endParaRPr lang="en-US" sz="1333" dirty="0">
              <a:solidFill>
                <a:srgbClr val="000000"/>
              </a:solidFill>
              <a:latin typeface="Tahoma" charset="0"/>
              <a:ea typeface="ＭＳ Ｐゴシック" charset="0"/>
              <a:cs typeface="ＭＳ Ｐゴシック" charset="0"/>
            </a:endParaRPr>
          </a:p>
          <a:p>
            <a:pPr lvl="1"/>
            <a:r>
              <a:rPr lang="en-US" sz="1333" dirty="0">
                <a:solidFill>
                  <a:srgbClr val="0000FF"/>
                </a:solidFill>
                <a:latin typeface="Tahoma" charset="0"/>
                <a:ea typeface="ＭＳ Ｐゴシック" charset="0"/>
                <a:cs typeface="ＭＳ Ｐゴシック" charset="0"/>
                <a:hlinkClick r:id="rId8"/>
              </a:rPr>
              <a:t>AVATAR: A Variable-Retention-Time (VRT) Aware Refresh for DRAM Systems</a:t>
            </a:r>
            <a:r>
              <a:rPr lang="en-US" sz="1333" dirty="0">
                <a:solidFill>
                  <a:srgbClr val="000000"/>
                </a:solidFill>
                <a:latin typeface="Tahoma" charset="0"/>
                <a:ea typeface="ＭＳ Ｐゴシック" charset="0"/>
                <a:cs typeface="ＭＳ Ｐゴシック" charset="0"/>
              </a:rPr>
              <a:t> (</a:t>
            </a:r>
            <a:r>
              <a:rPr lang="en-US" sz="1333" dirty="0" err="1">
                <a:solidFill>
                  <a:srgbClr val="000000"/>
                </a:solidFill>
                <a:latin typeface="Tahoma" charset="0"/>
                <a:ea typeface="ＭＳ Ｐゴシック" charset="0"/>
                <a:cs typeface="ＭＳ Ｐゴシック" charset="0"/>
              </a:rPr>
              <a:t>Qureshi</a:t>
            </a:r>
            <a:r>
              <a:rPr lang="en-US" sz="1333" dirty="0">
                <a:solidFill>
                  <a:srgbClr val="000000"/>
                </a:solidFill>
                <a:latin typeface="Tahoma" charset="0"/>
                <a:ea typeface="ＭＳ Ｐゴシック" charset="0"/>
                <a:cs typeface="ＭＳ Ｐゴシック" charset="0"/>
              </a:rPr>
              <a:t> et al., DSN 2015)</a:t>
            </a:r>
            <a:endParaRPr lang="en-US" sz="1333" dirty="0">
              <a:solidFill>
                <a:srgbClr val="000000"/>
              </a:solidFill>
              <a:latin typeface="Tahoma"/>
            </a:endParaRPr>
          </a:p>
        </p:txBody>
      </p:sp>
      <p:sp>
        <p:nvSpPr>
          <p:cNvPr id="9" name="AutoShape 25"/>
          <p:cNvSpPr>
            <a:spLocks noChangeArrowheads="1"/>
          </p:cNvSpPr>
          <p:nvPr/>
        </p:nvSpPr>
        <p:spPr bwMode="auto">
          <a:xfrm>
            <a:off x="1031607" y="3037521"/>
            <a:ext cx="3540393" cy="720080"/>
          </a:xfrm>
          <a:prstGeom prst="roundRect">
            <a:avLst>
              <a:gd name="adj" fmla="val 16667"/>
            </a:avLst>
          </a:prstGeom>
          <a:noFill/>
          <a:ln w="28575">
            <a:solidFill>
              <a:srgbClr val="0000FF"/>
            </a:solidFill>
            <a:round/>
            <a:headEnd/>
            <a:tailEnd/>
          </a:ln>
          <a:effectLst/>
        </p:spPr>
        <p:txBody>
          <a:bodyPr wrap="none" lIns="53340" tIns="26670" rIns="53340" bIns="26670" anchor="ctr"/>
          <a:lstStyle/>
          <a:p>
            <a:pPr>
              <a:defRPr/>
            </a:pPr>
            <a:endParaRPr lang="en-US" sz="1500" kern="0">
              <a:solidFill>
                <a:sysClr val="windowText" lastClr="000000"/>
              </a:solidFill>
              <a:latin typeface="Arial" pitchFamily="-107" charset="0"/>
              <a:ea typeface="Arial" pitchFamily="-107" charset="0"/>
              <a:cs typeface="Arial" pitchFamily="-107" charset="0"/>
            </a:endParaRPr>
          </a:p>
        </p:txBody>
      </p:sp>
      <p:sp>
        <p:nvSpPr>
          <p:cNvPr id="3" name="Slide Number Placeholder 2">
            <a:extLst>
              <a:ext uri="{FF2B5EF4-FFF2-40B4-BE49-F238E27FC236}">
                <a16:creationId xmlns:a16="http://schemas.microsoft.com/office/drawing/2014/main" id="{21A406CC-3E94-7948-BFCB-27510DD8541E}"/>
              </a:ext>
            </a:extLst>
          </p:cNvPr>
          <p:cNvSpPr>
            <a:spLocks noGrp="1"/>
          </p:cNvSpPr>
          <p:nvPr>
            <p:ph type="sldNum" sz="quarter" idx="12"/>
          </p:nvPr>
        </p:nvSpPr>
        <p:spPr/>
        <p:txBody>
          <a:bodyPr/>
          <a:lstStyle/>
          <a:p>
            <a:fld id="{5E6A3C3A-A029-4573-BC04-5DA27903A743}" type="slidenum">
              <a:rPr lang="en-US" smtClean="0"/>
              <a:t>81</a:t>
            </a:fld>
            <a:endParaRPr lang="en-US"/>
          </a:p>
        </p:txBody>
      </p:sp>
    </p:spTree>
    <p:extLst>
      <p:ext uri="{BB962C8B-B14F-4D97-AF65-F5344CB8AC3E}">
        <p14:creationId xmlns:p14="http://schemas.microsoft.com/office/powerpoint/2010/main" val="169917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0" y="762000"/>
            <a:ext cx="6096000" cy="33020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solidFill>
                <a:prstClr val="white"/>
              </a:solidFill>
              <a:latin typeface="Calibri"/>
            </a:endParaRPr>
          </a:p>
        </p:txBody>
      </p:sp>
      <p:cxnSp>
        <p:nvCxnSpPr>
          <p:cNvPr id="9" name="Straight Connector 8"/>
          <p:cNvCxnSpPr/>
          <p:nvPr/>
        </p:nvCxnSpPr>
        <p:spPr>
          <a:xfrm flipH="1" flipV="1">
            <a:off x="1905000" y="1397000"/>
            <a:ext cx="3810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905000" y="1905000"/>
            <a:ext cx="3810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905000" y="2413000"/>
            <a:ext cx="3810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905000" y="2921000"/>
            <a:ext cx="3810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905000" y="3430323"/>
            <a:ext cx="3810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286000" y="1152261"/>
            <a:ext cx="3048000" cy="508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000" dirty="0">
                <a:solidFill>
                  <a:prstClr val="black"/>
                </a:solidFill>
                <a:latin typeface="Calibri Light"/>
              </a:rPr>
              <a:t> Row of Cells</a:t>
            </a:r>
          </a:p>
        </p:txBody>
      </p:sp>
      <p:sp>
        <p:nvSpPr>
          <p:cNvPr id="16" name="Rectangle 15"/>
          <p:cNvSpPr/>
          <p:nvPr/>
        </p:nvSpPr>
        <p:spPr>
          <a:xfrm>
            <a:off x="2286000" y="1651000"/>
            <a:ext cx="3048000" cy="508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333">
                <a:solidFill>
                  <a:prstClr val="black"/>
                </a:solidFill>
                <a:latin typeface="Calibri Light"/>
              </a:rPr>
              <a:t> Row</a:t>
            </a:r>
          </a:p>
        </p:txBody>
      </p:sp>
      <p:sp>
        <p:nvSpPr>
          <p:cNvPr id="17" name="Row"/>
          <p:cNvSpPr/>
          <p:nvPr/>
        </p:nvSpPr>
        <p:spPr>
          <a:xfrm>
            <a:off x="2286000" y="2159000"/>
            <a:ext cx="3048000" cy="508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333">
                <a:solidFill>
                  <a:prstClr val="black"/>
                </a:solidFill>
                <a:latin typeface="Calibri Light"/>
              </a:rPr>
              <a:t> Row</a:t>
            </a:r>
          </a:p>
        </p:txBody>
      </p:sp>
      <p:sp>
        <p:nvSpPr>
          <p:cNvPr id="18" name="Rectangle 17"/>
          <p:cNvSpPr/>
          <p:nvPr/>
        </p:nvSpPr>
        <p:spPr>
          <a:xfrm>
            <a:off x="2286000" y="2667000"/>
            <a:ext cx="3048000" cy="508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333">
                <a:solidFill>
                  <a:prstClr val="black"/>
                </a:solidFill>
                <a:latin typeface="Calibri Light"/>
              </a:rPr>
              <a:t> Row</a:t>
            </a:r>
          </a:p>
        </p:txBody>
      </p:sp>
      <p:sp>
        <p:nvSpPr>
          <p:cNvPr id="19" name="Rectangle 18"/>
          <p:cNvSpPr/>
          <p:nvPr/>
        </p:nvSpPr>
        <p:spPr>
          <a:xfrm>
            <a:off x="2286000" y="3175000"/>
            <a:ext cx="3048000" cy="508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000" dirty="0">
                <a:solidFill>
                  <a:prstClr val="black"/>
                </a:solidFill>
                <a:latin typeface="Calibri Light"/>
              </a:rPr>
              <a:t> Row</a:t>
            </a:r>
          </a:p>
        </p:txBody>
      </p:sp>
      <p:sp>
        <p:nvSpPr>
          <p:cNvPr id="20" name="TextBox 19"/>
          <p:cNvSpPr txBox="1"/>
          <p:nvPr/>
        </p:nvSpPr>
        <p:spPr>
          <a:xfrm>
            <a:off x="5715000" y="1206500"/>
            <a:ext cx="1905000" cy="381000"/>
          </a:xfrm>
          <a:prstGeom prst="rect">
            <a:avLst/>
          </a:prstGeom>
          <a:noFill/>
        </p:spPr>
        <p:txBody>
          <a:bodyPr anchor="ctr"/>
          <a:lstStyle/>
          <a:p>
            <a:pPr>
              <a:defRPr/>
            </a:pPr>
            <a:r>
              <a:rPr lang="en-US" sz="3333">
                <a:solidFill>
                  <a:prstClr val="black"/>
                </a:solidFill>
                <a:latin typeface="Calibri Light"/>
                <a:ea typeface="ＭＳ Ｐゴシック" charset="0"/>
                <a:cs typeface="ＭＳ Ｐゴシック" charset="0"/>
              </a:rPr>
              <a:t> Wordline</a:t>
            </a:r>
          </a:p>
        </p:txBody>
      </p:sp>
      <p:sp>
        <p:nvSpPr>
          <p:cNvPr id="21" name="Low Volt"/>
          <p:cNvSpPr txBox="1"/>
          <p:nvPr/>
        </p:nvSpPr>
        <p:spPr>
          <a:xfrm>
            <a:off x="5715000" y="2222500"/>
            <a:ext cx="1905000" cy="381000"/>
          </a:xfrm>
          <a:prstGeom prst="rect">
            <a:avLst/>
          </a:prstGeom>
          <a:noFill/>
        </p:spPr>
        <p:txBody>
          <a:bodyPr anchor="ctr"/>
          <a:lstStyle/>
          <a:p>
            <a:pPr>
              <a:defRPr/>
            </a:pPr>
            <a:r>
              <a:rPr lang="en-US" sz="3667" b="1" i="1">
                <a:solidFill>
                  <a:prstClr val="black">
                    <a:lumMod val="65000"/>
                    <a:lumOff val="35000"/>
                  </a:prstClr>
                </a:solidFill>
                <a:latin typeface="Calibri Light"/>
                <a:ea typeface="ＭＳ Ｐゴシック" charset="0"/>
                <a:cs typeface="ＭＳ Ｐゴシック" charset="0"/>
              </a:rPr>
              <a:t> V</a:t>
            </a:r>
            <a:r>
              <a:rPr lang="en-US" sz="4000" b="1" i="1" baseline="-20000">
                <a:solidFill>
                  <a:prstClr val="black">
                    <a:lumMod val="65000"/>
                    <a:lumOff val="35000"/>
                  </a:prstClr>
                </a:solidFill>
                <a:latin typeface="Calibri Light"/>
                <a:ea typeface="ＭＳ Ｐゴシック" charset="0"/>
                <a:cs typeface="ＭＳ Ｐゴシック" charset="0"/>
              </a:rPr>
              <a:t>LOW</a:t>
            </a:r>
            <a:endParaRPr lang="en-US" sz="3667" b="1" i="1" baseline="-20000">
              <a:solidFill>
                <a:prstClr val="black">
                  <a:lumMod val="65000"/>
                  <a:lumOff val="35000"/>
                </a:prstClr>
              </a:solidFill>
              <a:latin typeface="Calibri Light"/>
              <a:ea typeface="ＭＳ Ｐゴシック" charset="0"/>
              <a:cs typeface="ＭＳ Ｐゴシック" charset="0"/>
            </a:endParaRPr>
          </a:p>
        </p:txBody>
      </p:sp>
      <p:sp>
        <p:nvSpPr>
          <p:cNvPr id="22" name="High Volt"/>
          <p:cNvSpPr txBox="1"/>
          <p:nvPr/>
        </p:nvSpPr>
        <p:spPr>
          <a:xfrm>
            <a:off x="5715000" y="2222500"/>
            <a:ext cx="1905000" cy="381000"/>
          </a:xfrm>
          <a:prstGeom prst="rect">
            <a:avLst/>
          </a:prstGeom>
          <a:noFill/>
        </p:spPr>
        <p:txBody>
          <a:bodyPr anchor="ctr"/>
          <a:lstStyle/>
          <a:p>
            <a:pPr>
              <a:defRPr/>
            </a:pPr>
            <a:r>
              <a:rPr lang="en-US" sz="3667" b="1">
                <a:solidFill>
                  <a:srgbClr val="FF0000"/>
                </a:solidFill>
                <a:latin typeface="Calibri Light"/>
                <a:ea typeface="ＭＳ Ｐゴシック" charset="0"/>
                <a:cs typeface="ＭＳ Ｐゴシック" charset="0"/>
              </a:rPr>
              <a:t> </a:t>
            </a:r>
            <a:r>
              <a:rPr lang="en-US" sz="3667" b="1" i="1">
                <a:solidFill>
                  <a:srgbClr val="FF0000"/>
                </a:solidFill>
                <a:latin typeface="Calibri Light"/>
                <a:ea typeface="ＭＳ Ｐゴシック" charset="0"/>
                <a:cs typeface="ＭＳ Ｐゴシック" charset="0"/>
              </a:rPr>
              <a:t>V</a:t>
            </a:r>
            <a:r>
              <a:rPr lang="en-US" sz="4000" b="1" i="1" baseline="-20000">
                <a:solidFill>
                  <a:srgbClr val="FF0000"/>
                </a:solidFill>
                <a:latin typeface="Calibri Light"/>
                <a:ea typeface="ＭＳ Ｐゴシック" charset="0"/>
                <a:cs typeface="ＭＳ Ｐゴシック" charset="0"/>
              </a:rPr>
              <a:t>HIGH</a:t>
            </a:r>
            <a:endParaRPr lang="en-US" sz="3667" b="1" i="1" baseline="-20000">
              <a:solidFill>
                <a:srgbClr val="FF0000"/>
              </a:solidFill>
              <a:latin typeface="Calibri Light"/>
              <a:ea typeface="ＭＳ Ｐゴシック" charset="0"/>
              <a:cs typeface="ＭＳ Ｐゴシック" charset="0"/>
            </a:endParaRPr>
          </a:p>
        </p:txBody>
      </p:sp>
      <p:sp>
        <p:nvSpPr>
          <p:cNvPr id="23" name="Error"/>
          <p:cNvSpPr/>
          <p:nvPr/>
        </p:nvSpPr>
        <p:spPr>
          <a:xfrm>
            <a:off x="4826000" y="1647032"/>
            <a:ext cx="508000" cy="5080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solidFill>
                <a:prstClr val="white"/>
              </a:solidFill>
              <a:latin typeface="Calibri"/>
            </a:endParaRPr>
          </a:p>
        </p:txBody>
      </p:sp>
      <p:sp>
        <p:nvSpPr>
          <p:cNvPr id="24" name="Error"/>
          <p:cNvSpPr/>
          <p:nvPr/>
        </p:nvSpPr>
        <p:spPr>
          <a:xfrm>
            <a:off x="4318000" y="2669646"/>
            <a:ext cx="508000" cy="5080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solidFill>
                <a:prstClr val="white"/>
              </a:solidFill>
              <a:latin typeface="Calibri"/>
            </a:endParaRPr>
          </a:p>
        </p:txBody>
      </p:sp>
      <p:sp>
        <p:nvSpPr>
          <p:cNvPr id="25" name="Error"/>
          <p:cNvSpPr/>
          <p:nvPr/>
        </p:nvSpPr>
        <p:spPr>
          <a:xfrm>
            <a:off x="3810000" y="1647032"/>
            <a:ext cx="508000" cy="5080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solidFill>
                <a:prstClr val="white"/>
              </a:solidFill>
              <a:latin typeface="Calibri"/>
            </a:endParaRPr>
          </a:p>
        </p:txBody>
      </p:sp>
      <p:sp>
        <p:nvSpPr>
          <p:cNvPr id="26" name="Error"/>
          <p:cNvSpPr/>
          <p:nvPr/>
        </p:nvSpPr>
        <p:spPr>
          <a:xfrm>
            <a:off x="3810000" y="2664354"/>
            <a:ext cx="508000" cy="5080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solidFill>
                <a:prstClr val="white"/>
              </a:solidFill>
              <a:latin typeface="Calibri"/>
            </a:endParaRPr>
          </a:p>
        </p:txBody>
      </p:sp>
      <p:sp>
        <p:nvSpPr>
          <p:cNvPr id="27" name="Error"/>
          <p:cNvSpPr/>
          <p:nvPr/>
        </p:nvSpPr>
        <p:spPr>
          <a:xfrm>
            <a:off x="2778125" y="1647032"/>
            <a:ext cx="508000" cy="5080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solidFill>
                <a:prstClr val="white"/>
              </a:solidFill>
              <a:latin typeface="Calibri"/>
            </a:endParaRPr>
          </a:p>
        </p:txBody>
      </p:sp>
      <p:sp>
        <p:nvSpPr>
          <p:cNvPr id="31" name="Victim"/>
          <p:cNvSpPr/>
          <p:nvPr/>
        </p:nvSpPr>
        <p:spPr>
          <a:xfrm>
            <a:off x="2286000" y="2667000"/>
            <a:ext cx="3048000" cy="5080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000" b="1" dirty="0">
                <a:solidFill>
                  <a:prstClr val="white"/>
                </a:solidFill>
                <a:latin typeface="Calibri Light"/>
              </a:rPr>
              <a:t> </a:t>
            </a:r>
            <a:r>
              <a:rPr lang="en-US" sz="3000" b="1" dirty="0">
                <a:solidFill>
                  <a:prstClr val="black"/>
                </a:solidFill>
                <a:latin typeface="Calibri Light"/>
              </a:rPr>
              <a:t>Victim Row</a:t>
            </a:r>
          </a:p>
        </p:txBody>
      </p:sp>
      <p:sp>
        <p:nvSpPr>
          <p:cNvPr id="32" name="Victim"/>
          <p:cNvSpPr/>
          <p:nvPr/>
        </p:nvSpPr>
        <p:spPr>
          <a:xfrm>
            <a:off x="2286000" y="1652323"/>
            <a:ext cx="3048000" cy="5080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000" b="1" dirty="0">
                <a:solidFill>
                  <a:prstClr val="white"/>
                </a:solidFill>
                <a:latin typeface="Calibri Light"/>
              </a:rPr>
              <a:t> </a:t>
            </a:r>
            <a:r>
              <a:rPr lang="en-US" sz="3000" b="1" dirty="0">
                <a:solidFill>
                  <a:prstClr val="black"/>
                </a:solidFill>
                <a:latin typeface="Calibri Light"/>
              </a:rPr>
              <a:t>Victim Row</a:t>
            </a:r>
          </a:p>
        </p:txBody>
      </p:sp>
      <p:sp>
        <p:nvSpPr>
          <p:cNvPr id="33" name="Aggressor"/>
          <p:cNvSpPr/>
          <p:nvPr/>
        </p:nvSpPr>
        <p:spPr>
          <a:xfrm>
            <a:off x="2286000" y="2159000"/>
            <a:ext cx="3048000" cy="5080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000" b="1" dirty="0">
                <a:solidFill>
                  <a:prstClr val="white"/>
                </a:solidFill>
                <a:latin typeface="Calibri Light"/>
              </a:rPr>
              <a:t> Hammered Row</a:t>
            </a:r>
          </a:p>
        </p:txBody>
      </p:sp>
      <p:sp>
        <p:nvSpPr>
          <p:cNvPr id="34" name="Punchline"/>
          <p:cNvSpPr txBox="1"/>
          <p:nvPr/>
        </p:nvSpPr>
        <p:spPr>
          <a:xfrm>
            <a:off x="1091407" y="4127500"/>
            <a:ext cx="6966479" cy="952500"/>
          </a:xfrm>
          <a:prstGeom prst="rect">
            <a:avLst/>
          </a:prstGeom>
          <a:noFill/>
        </p:spPr>
        <p:txBody>
          <a:bodyPr anchor="ctr"/>
          <a:lstStyle/>
          <a:p>
            <a:pPr>
              <a:defRPr/>
            </a:pPr>
            <a:r>
              <a:rPr lang="en-US" sz="2167" dirty="0">
                <a:solidFill>
                  <a:prstClr val="black"/>
                </a:solidFill>
                <a:latin typeface="Calibri Light"/>
                <a:ea typeface="ＭＳ Ｐゴシック" charset="0"/>
                <a:cs typeface="ＭＳ Ｐゴシック" charset="0"/>
              </a:rPr>
              <a:t>Repeatedly opening and closing a row enough times within a refresh interval induces </a:t>
            </a:r>
            <a:r>
              <a:rPr lang="en-US" sz="2167" b="1" dirty="0">
                <a:solidFill>
                  <a:srgbClr val="FF0000"/>
                </a:solidFill>
                <a:latin typeface="Calibri Light"/>
                <a:ea typeface="ＭＳ Ｐゴシック" charset="0"/>
                <a:cs typeface="ＭＳ Ｐゴシック" charset="0"/>
              </a:rPr>
              <a:t>disturbance errors</a:t>
            </a:r>
            <a:r>
              <a:rPr lang="en-US" sz="2167" dirty="0">
                <a:solidFill>
                  <a:srgbClr val="FF0000"/>
                </a:solidFill>
                <a:latin typeface="Calibri Light"/>
                <a:ea typeface="ＭＳ Ｐゴシック" charset="0"/>
                <a:cs typeface="ＭＳ Ｐゴシック" charset="0"/>
              </a:rPr>
              <a:t> </a:t>
            </a:r>
            <a:r>
              <a:rPr lang="en-US" sz="2167" dirty="0">
                <a:solidFill>
                  <a:prstClr val="black"/>
                </a:solidFill>
                <a:latin typeface="Calibri Light"/>
                <a:ea typeface="ＭＳ Ｐゴシック" charset="0"/>
                <a:cs typeface="ＭＳ Ｐゴシック" charset="0"/>
              </a:rPr>
              <a:t>in adjacent rows in </a:t>
            </a:r>
            <a:r>
              <a:rPr lang="en-US" sz="2167" b="1" dirty="0">
                <a:solidFill>
                  <a:srgbClr val="FF0000"/>
                </a:solidFill>
                <a:latin typeface="Calibri Light"/>
                <a:ea typeface="ＭＳ Ｐゴシック" charset="0"/>
                <a:cs typeface="ＭＳ Ｐゴシック" charset="0"/>
              </a:rPr>
              <a:t>most real DRAM chips you can buy today</a:t>
            </a:r>
            <a:endParaRPr lang="en-US" sz="2167" dirty="0">
              <a:solidFill>
                <a:prstClr val="black"/>
              </a:solidFill>
              <a:latin typeface="Calibri Light"/>
              <a:ea typeface="ＭＳ Ｐゴシック" charset="0"/>
              <a:cs typeface="ＭＳ Ｐゴシック" charset="0"/>
            </a:endParaRPr>
          </a:p>
        </p:txBody>
      </p:sp>
      <p:sp>
        <p:nvSpPr>
          <p:cNvPr id="35" name="Opened"/>
          <p:cNvSpPr txBox="1"/>
          <p:nvPr/>
        </p:nvSpPr>
        <p:spPr>
          <a:xfrm>
            <a:off x="3365500" y="2226469"/>
            <a:ext cx="1841500" cy="381000"/>
          </a:xfrm>
          <a:prstGeom prst="rect">
            <a:avLst/>
          </a:prstGeom>
          <a:noFill/>
        </p:spPr>
        <p:txBody>
          <a:bodyPr anchor="ctr"/>
          <a:lstStyle/>
          <a:p>
            <a:pPr algn="r">
              <a:defRPr/>
            </a:pPr>
            <a:r>
              <a:rPr lang="en-US" sz="3333" b="1" i="1">
                <a:solidFill>
                  <a:prstClr val="black"/>
                </a:solidFill>
                <a:latin typeface="Calibri Light"/>
                <a:ea typeface="ＭＳ Ｐゴシック" charset="0"/>
                <a:cs typeface="ＭＳ Ｐゴシック" charset="0"/>
              </a:rPr>
              <a:t>Opened</a:t>
            </a:r>
          </a:p>
        </p:txBody>
      </p:sp>
      <p:sp>
        <p:nvSpPr>
          <p:cNvPr id="28" name="Closed"/>
          <p:cNvSpPr txBox="1"/>
          <p:nvPr/>
        </p:nvSpPr>
        <p:spPr>
          <a:xfrm>
            <a:off x="3373438" y="2226469"/>
            <a:ext cx="1833563" cy="381000"/>
          </a:xfrm>
          <a:prstGeom prst="rect">
            <a:avLst/>
          </a:prstGeom>
          <a:noFill/>
        </p:spPr>
        <p:txBody>
          <a:bodyPr anchor="ctr"/>
          <a:lstStyle/>
          <a:p>
            <a:pPr algn="r">
              <a:defRPr/>
            </a:pPr>
            <a:r>
              <a:rPr lang="en-US" sz="3333" b="1" i="1">
                <a:solidFill>
                  <a:prstClr val="black"/>
                </a:solidFill>
                <a:latin typeface="Calibri Light"/>
                <a:ea typeface="ＭＳ Ｐゴシック" charset="0"/>
                <a:cs typeface="ＭＳ Ｐゴシック" charset="0"/>
              </a:rPr>
              <a:t>Closed</a:t>
            </a:r>
          </a:p>
        </p:txBody>
      </p:sp>
      <p:sp>
        <p:nvSpPr>
          <p:cNvPr id="239643" name="Title 1"/>
          <p:cNvSpPr>
            <a:spLocks noGrp="1"/>
          </p:cNvSpPr>
          <p:nvPr>
            <p:ph type="title"/>
          </p:nvPr>
        </p:nvSpPr>
        <p:spPr/>
        <p:txBody>
          <a:bodyPr>
            <a:normAutofit fontScale="90000"/>
          </a:bodyPr>
          <a:lstStyle/>
          <a:p>
            <a:r>
              <a:rPr lang="en-US" dirty="0"/>
              <a:t>Modern DRAM is Prone to Disturbance Errors</a:t>
            </a:r>
          </a:p>
        </p:txBody>
      </p:sp>
      <p:sp>
        <p:nvSpPr>
          <p:cNvPr id="2" name="Slide Number Placeholder 1">
            <a:extLst>
              <a:ext uri="{FF2B5EF4-FFF2-40B4-BE49-F238E27FC236}">
                <a16:creationId xmlns:a16="http://schemas.microsoft.com/office/drawing/2014/main" id="{05DD356E-42BD-B74C-9E6A-E7F301E36218}"/>
              </a:ext>
            </a:extLst>
          </p:cNvPr>
          <p:cNvSpPr>
            <a:spLocks noGrp="1"/>
          </p:cNvSpPr>
          <p:nvPr>
            <p:ph type="sldNum" sz="quarter" idx="12"/>
          </p:nvPr>
        </p:nvSpPr>
        <p:spPr/>
        <p:txBody>
          <a:bodyPr/>
          <a:lstStyle/>
          <a:p>
            <a:fld id="{5E6A3C3A-A029-4573-BC04-5DA27903A743}" type="slidenum">
              <a:rPr lang="en-US" smtClean="0"/>
              <a:t>82</a:t>
            </a:fld>
            <a:endParaRPr lang="en-US"/>
          </a:p>
        </p:txBody>
      </p:sp>
      <p:sp>
        <p:nvSpPr>
          <p:cNvPr id="30" name="Rectangle 29"/>
          <p:cNvSpPr/>
          <p:nvPr/>
        </p:nvSpPr>
        <p:spPr>
          <a:xfrm>
            <a:off x="851958" y="5199211"/>
            <a:ext cx="7140422" cy="553998"/>
          </a:xfrm>
          <a:prstGeom prst="rect">
            <a:avLst/>
          </a:prstGeom>
        </p:spPr>
        <p:txBody>
          <a:bodyPr wrap="square">
            <a:spAutoFit/>
          </a:bodyPr>
          <a:lstStyle/>
          <a:p>
            <a:pPr>
              <a:defRPr/>
            </a:pPr>
            <a:r>
              <a:rPr lang="en-US" sz="1500" dirty="0">
                <a:solidFill>
                  <a:srgbClr val="0000FF"/>
                </a:solidFill>
                <a:latin typeface="Calibri"/>
                <a:ea typeface="ＭＳ Ｐゴシック" charset="0"/>
                <a:cs typeface="ＭＳ Ｐゴシック" charset="0"/>
                <a:hlinkClick r:id="rId3"/>
              </a:rPr>
              <a:t>Flipping Bits in Memory Without Accessing Them: An Experimental Study of DRAM Disturbance Errors</a:t>
            </a:r>
            <a:r>
              <a:rPr lang="en-US" sz="1500" dirty="0">
                <a:solidFill>
                  <a:srgbClr val="0000FF"/>
                </a:solidFill>
                <a:latin typeface="Calibri"/>
                <a:ea typeface="ＭＳ Ｐゴシック" charset="0"/>
                <a:cs typeface="ＭＳ Ｐゴシック" charset="0"/>
              </a:rPr>
              <a:t>,</a:t>
            </a:r>
            <a:r>
              <a:rPr lang="en-US" sz="1500" dirty="0">
                <a:solidFill>
                  <a:prstClr val="black"/>
                </a:solidFill>
                <a:latin typeface="Tahoma" charset="0"/>
                <a:ea typeface="ＭＳ Ｐゴシック" charset="0"/>
                <a:cs typeface="ＭＳ Ｐゴシック" charset="0"/>
              </a:rPr>
              <a:t> </a:t>
            </a:r>
            <a:r>
              <a:rPr lang="en-US" sz="1500" dirty="0">
                <a:solidFill>
                  <a:prstClr val="black"/>
                </a:solidFill>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2514786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Threat overview</a:t>
            </a:r>
          </a:p>
        </p:txBody>
      </p:sp>
      <p:sp>
        <p:nvSpPr>
          <p:cNvPr id="3" name="Slide Number Placeholder 2">
            <a:extLst>
              <a:ext uri="{FF2B5EF4-FFF2-40B4-BE49-F238E27FC236}">
                <a16:creationId xmlns:a16="http://schemas.microsoft.com/office/drawing/2014/main" id="{8DDF208F-B0FF-FA45-90CE-1A383117562D}"/>
              </a:ext>
            </a:extLst>
          </p:cNvPr>
          <p:cNvSpPr>
            <a:spLocks noGrp="1"/>
          </p:cNvSpPr>
          <p:nvPr>
            <p:ph type="sldNum" sz="quarter" idx="12"/>
          </p:nvPr>
        </p:nvSpPr>
        <p:spPr/>
        <p:txBody>
          <a:bodyPr/>
          <a:lstStyle/>
          <a:p>
            <a:fld id="{5E6A3C3A-A029-4573-BC04-5DA27903A743}" type="slidenum">
              <a:rPr lang="en-US" smtClean="0"/>
              <a:t>83</a:t>
            </a:fld>
            <a:endParaRPr lang="en-US"/>
          </a:p>
        </p:txBody>
      </p:sp>
      <p:grpSp>
        <p:nvGrpSpPr>
          <p:cNvPr id="24" name="Group 23"/>
          <p:cNvGrpSpPr/>
          <p:nvPr/>
        </p:nvGrpSpPr>
        <p:grpSpPr>
          <a:xfrm>
            <a:off x="5297124" y="1425383"/>
            <a:ext cx="2603949" cy="3324733"/>
            <a:chOff x="5625965" y="1626937"/>
            <a:chExt cx="3124739" cy="3989680"/>
          </a:xfrm>
        </p:grpSpPr>
        <p:grpSp>
          <p:nvGrpSpPr>
            <p:cNvPr id="13" name="Group 12"/>
            <p:cNvGrpSpPr/>
            <p:nvPr/>
          </p:nvGrpSpPr>
          <p:grpSpPr>
            <a:xfrm>
              <a:off x="5625965" y="2375830"/>
              <a:ext cx="3124739" cy="3240787"/>
              <a:chOff x="-3234" y="-211994"/>
              <a:chExt cx="787400" cy="1555504"/>
            </a:xfrm>
          </p:grpSpPr>
          <p:grpSp>
            <p:nvGrpSpPr>
              <p:cNvPr id="14" name="Group 13"/>
              <p:cNvGrpSpPr/>
              <p:nvPr/>
            </p:nvGrpSpPr>
            <p:grpSpPr>
              <a:xfrm>
                <a:off x="-3234" y="-211994"/>
                <a:ext cx="787400" cy="1409419"/>
                <a:chOff x="-3234" y="-211994"/>
                <a:chExt cx="787400" cy="1409419"/>
              </a:xfrm>
            </p:grpSpPr>
            <p:sp>
              <p:nvSpPr>
                <p:cNvPr id="16" name="Rectangle 15"/>
                <p:cNvSpPr/>
                <p:nvPr/>
              </p:nvSpPr>
              <p:spPr>
                <a:xfrm>
                  <a:off x="-3234" y="-211994"/>
                  <a:ext cx="787400" cy="449510"/>
                </a:xfrm>
                <a:prstGeom prst="rect">
                  <a:avLst/>
                </a:prstGeom>
                <a:ln w="38100"/>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endParaRPr lang="en-US" sz="1667" dirty="0">
                    <a:ea typeface="Calibri"/>
                    <a:cs typeface="Times New Roman"/>
                  </a:endParaRPr>
                </a:p>
              </p:txBody>
            </p:sp>
            <p:sp>
              <p:nvSpPr>
                <p:cNvPr id="17" name="Rectangle 16"/>
                <p:cNvSpPr/>
                <p:nvPr/>
              </p:nvSpPr>
              <p:spPr>
                <a:xfrm>
                  <a:off x="-3234" y="237516"/>
                  <a:ext cx="787400" cy="515864"/>
                </a:xfrm>
                <a:prstGeom prst="rect">
                  <a:avLst/>
                </a:prstGeom>
                <a:ln w="38100"/>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500" b="1" dirty="0">
                      <a:ea typeface="Calibri"/>
                      <a:cs typeface="Times New Roman"/>
                    </a:rPr>
                    <a:t>OS State</a:t>
                  </a:r>
                </a:p>
              </p:txBody>
            </p:sp>
            <p:sp>
              <p:nvSpPr>
                <p:cNvPr id="18" name="Rectangle 17"/>
                <p:cNvSpPr/>
                <p:nvPr/>
              </p:nvSpPr>
              <p:spPr>
                <a:xfrm>
                  <a:off x="-3234" y="755017"/>
                  <a:ext cx="787400" cy="442408"/>
                </a:xfrm>
                <a:prstGeom prst="rect">
                  <a:avLst/>
                </a:prstGeom>
                <a:ln w="38100"/>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endParaRPr lang="en-US" sz="1500" b="1" dirty="0">
                    <a:ea typeface="Calibri"/>
                    <a:cs typeface="Times New Roman"/>
                  </a:endParaRPr>
                </a:p>
              </p:txBody>
            </p:sp>
          </p:grpSp>
          <p:sp>
            <p:nvSpPr>
              <p:cNvPr id="15" name="Rectangle 14"/>
              <p:cNvSpPr/>
              <p:nvPr/>
            </p:nvSpPr>
            <p:spPr>
              <a:xfrm>
                <a:off x="-3234" y="1197426"/>
                <a:ext cx="787400" cy="146084"/>
              </a:xfrm>
              <a:prstGeom prst="rect">
                <a:avLst/>
              </a:prstGeom>
              <a:ln w="38100"/>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grpSp>
        <p:sp>
          <p:nvSpPr>
            <p:cNvPr id="7" name="Rectangle 6"/>
            <p:cNvSpPr/>
            <p:nvPr/>
          </p:nvSpPr>
          <p:spPr>
            <a:xfrm>
              <a:off x="6492520" y="1626937"/>
              <a:ext cx="1543186" cy="396589"/>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b="1" dirty="0">
                  <a:ea typeface="Calibri"/>
                  <a:cs typeface="Times New Roman"/>
                </a:rPr>
                <a:t>DRAM Bank</a:t>
              </a:r>
              <a:endParaRPr lang="en-US" sz="1667" dirty="0">
                <a:ea typeface="Calibri"/>
                <a:cs typeface="Times New Roman"/>
              </a:endParaRPr>
            </a:p>
          </p:txBody>
        </p:sp>
      </p:grpSp>
      <p:sp>
        <p:nvSpPr>
          <p:cNvPr id="58" name="Rectangle 57"/>
          <p:cNvSpPr/>
          <p:nvPr/>
        </p:nvSpPr>
        <p:spPr>
          <a:xfrm>
            <a:off x="5297123" y="1795241"/>
            <a:ext cx="2603949" cy="253630"/>
          </a:xfrm>
          <a:prstGeom prst="rect">
            <a:avLst/>
          </a:prstGeom>
          <a:ln w="38100"/>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667"/>
              </a:spcAft>
            </a:pPr>
            <a:r>
              <a:rPr lang="en-US" sz="1667" dirty="0">
                <a:ea typeface="Calibri"/>
                <a:cs typeface="Times New Roman"/>
              </a:rPr>
              <a:t>…</a:t>
            </a:r>
          </a:p>
        </p:txBody>
      </p:sp>
      <p:grpSp>
        <p:nvGrpSpPr>
          <p:cNvPr id="11" name="Group 10"/>
          <p:cNvGrpSpPr/>
          <p:nvPr/>
        </p:nvGrpSpPr>
        <p:grpSpPr>
          <a:xfrm>
            <a:off x="902231" y="1670607"/>
            <a:ext cx="3733800" cy="2946348"/>
            <a:chOff x="285515" y="2613724"/>
            <a:chExt cx="4480560" cy="3535617"/>
          </a:xfrm>
        </p:grpSpPr>
        <p:grpSp>
          <p:nvGrpSpPr>
            <p:cNvPr id="25" name="Group 24"/>
            <p:cNvGrpSpPr/>
            <p:nvPr/>
          </p:nvGrpSpPr>
          <p:grpSpPr>
            <a:xfrm>
              <a:off x="285515" y="3577590"/>
              <a:ext cx="4480560" cy="2571751"/>
              <a:chOff x="533557" y="2863441"/>
              <a:chExt cx="4480560" cy="2501143"/>
            </a:xfrm>
          </p:grpSpPr>
          <p:sp>
            <p:nvSpPr>
              <p:cNvPr id="5" name="Rectangle 4"/>
              <p:cNvSpPr/>
              <p:nvPr/>
            </p:nvSpPr>
            <p:spPr>
              <a:xfrm>
                <a:off x="533557" y="2863441"/>
                <a:ext cx="4480560" cy="1127238"/>
              </a:xfrm>
              <a:prstGeom prst="rect">
                <a:avLst/>
              </a:prstGeom>
              <a:ln w="38100"/>
            </p:spPr>
            <p:style>
              <a:lnRef idx="1">
                <a:schemeClr val="accent6"/>
              </a:lnRef>
              <a:fillRef idx="2">
                <a:schemeClr val="accent6"/>
              </a:fillRef>
              <a:effectRef idx="1">
                <a:schemeClr val="accent6"/>
              </a:effectRef>
              <a:fontRef idx="minor">
                <a:schemeClr val="dk1"/>
              </a:fontRef>
            </p:style>
            <p:txBody>
              <a:bodyPr rtlCol="0" anchor="ctr"/>
              <a:lstStyle/>
              <a:p>
                <a:pPr lvl="1"/>
                <a:r>
                  <a:rPr lang="en-US" sz="2000" dirty="0"/>
                  <a:t>Linux</a:t>
                </a:r>
              </a:p>
            </p:txBody>
          </p:sp>
          <p:sp>
            <p:nvSpPr>
              <p:cNvPr id="33" name="Rectangle 32"/>
              <p:cNvSpPr/>
              <p:nvPr/>
            </p:nvSpPr>
            <p:spPr>
              <a:xfrm>
                <a:off x="533557" y="4160507"/>
                <a:ext cx="4480560" cy="1204077"/>
              </a:xfrm>
              <a:prstGeom prst="rect">
                <a:avLst/>
              </a:prstGeom>
              <a:ln w="28575"/>
            </p:spPr>
            <p:style>
              <a:lnRef idx="1">
                <a:schemeClr val="accent3"/>
              </a:lnRef>
              <a:fillRef idx="2">
                <a:schemeClr val="accent3"/>
              </a:fillRef>
              <a:effectRef idx="1">
                <a:schemeClr val="accent3"/>
              </a:effectRef>
              <a:fontRef idx="minor">
                <a:schemeClr val="dk1"/>
              </a:fontRef>
            </p:style>
            <p:txBody>
              <a:bodyPr lIns="0" rIns="0" rtlCol="0" anchor="ctr"/>
              <a:lstStyle/>
              <a:p>
                <a:pPr lvl="1"/>
                <a:endParaRPr lang="en-US" sz="1500" dirty="0"/>
              </a:p>
              <a:p>
                <a:pPr lvl="1"/>
                <a:endParaRPr lang="en-US" sz="2000" dirty="0"/>
              </a:p>
              <a:p>
                <a:pPr lvl="1"/>
                <a:r>
                  <a:rPr lang="en-US" sz="2000" dirty="0"/>
                  <a:t>Processor</a:t>
                </a:r>
              </a:p>
            </p:txBody>
          </p:sp>
        </p:grpSp>
        <p:sp>
          <p:nvSpPr>
            <p:cNvPr id="27" name="Rectangle 26"/>
            <p:cNvSpPr/>
            <p:nvPr/>
          </p:nvSpPr>
          <p:spPr>
            <a:xfrm>
              <a:off x="319805" y="2613724"/>
              <a:ext cx="1268966" cy="781457"/>
            </a:xfrm>
            <a:prstGeom prst="rect">
              <a:avLst/>
            </a:prstGeom>
            <a:ln w="38100"/>
          </p:spPr>
          <p:style>
            <a:lnRef idx="1">
              <a:schemeClr val="accent1"/>
            </a:lnRef>
            <a:fillRef idx="2">
              <a:schemeClr val="accent1"/>
            </a:fillRef>
            <a:effectRef idx="1">
              <a:schemeClr val="accent1"/>
            </a:effectRef>
            <a:fontRef idx="minor">
              <a:schemeClr val="dk1"/>
            </a:fontRef>
          </p:style>
          <p:txBody>
            <a:bodyPr rtlCol="0" anchor="ctr"/>
            <a:lstStyle/>
            <a:p>
              <a:r>
                <a:rPr lang="en-US" sz="1500" dirty="0"/>
                <a:t>  Process 1</a:t>
              </a:r>
            </a:p>
          </p:txBody>
        </p:sp>
        <p:sp>
          <p:nvSpPr>
            <p:cNvPr id="28" name="Rectangle 27"/>
            <p:cNvSpPr/>
            <p:nvPr/>
          </p:nvSpPr>
          <p:spPr>
            <a:xfrm>
              <a:off x="1902742" y="2626165"/>
              <a:ext cx="1268966" cy="781457"/>
            </a:xfrm>
            <a:prstGeom prst="rect">
              <a:avLst/>
            </a:prstGeom>
            <a:ln w="38100"/>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667" dirty="0"/>
            </a:p>
          </p:txBody>
        </p:sp>
        <p:sp>
          <p:nvSpPr>
            <p:cNvPr id="29" name="Rectangle 28"/>
            <p:cNvSpPr/>
            <p:nvPr/>
          </p:nvSpPr>
          <p:spPr>
            <a:xfrm>
              <a:off x="3483892" y="2641405"/>
              <a:ext cx="1268966" cy="781457"/>
            </a:xfrm>
            <a:prstGeom prst="rect">
              <a:avLst/>
            </a:prstGeom>
            <a:ln w="38100"/>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500" dirty="0"/>
            </a:p>
            <a:p>
              <a:pPr algn="ctr"/>
              <a:endParaRPr lang="en-US" sz="1500" dirty="0"/>
            </a:p>
            <a:p>
              <a:pPr algn="ctr"/>
              <a:r>
                <a:rPr lang="en-US" sz="1500" dirty="0"/>
                <a:t>Process n</a:t>
              </a:r>
            </a:p>
            <a:p>
              <a:pPr algn="ctr"/>
              <a:endParaRPr lang="en-US" sz="2667" dirty="0"/>
            </a:p>
          </p:txBody>
        </p:sp>
      </p:grpSp>
      <p:pic>
        <p:nvPicPr>
          <p:cNvPr id="31" name="Picture 2" descr="Devil Secur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123" y="1733185"/>
            <a:ext cx="526057" cy="526057"/>
          </a:xfrm>
          <a:prstGeom prst="rect">
            <a:avLst/>
          </a:prstGeom>
          <a:solidFill>
            <a:schemeClr val="tx2">
              <a:lumMod val="60000"/>
              <a:lumOff val="40000"/>
            </a:schemeClr>
          </a:solidFill>
          <a:extLst/>
        </p:spPr>
      </p:pic>
      <p:sp>
        <p:nvSpPr>
          <p:cNvPr id="9" name="Freeform 8">
            <a:extLst>
              <a:ext uri="{FF2B5EF4-FFF2-40B4-BE49-F238E27FC236}">
                <a16:creationId xmlns:a16="http://schemas.microsoft.com/office/drawing/2014/main" id="{A596CD09-9048-1B44-8A62-915AC5537C6D}"/>
              </a:ext>
            </a:extLst>
          </p:cNvPr>
          <p:cNvSpPr/>
          <p:nvPr/>
        </p:nvSpPr>
        <p:spPr>
          <a:xfrm>
            <a:off x="2805830" y="2292263"/>
            <a:ext cx="3607496" cy="1595574"/>
          </a:xfrm>
          <a:custGeom>
            <a:avLst/>
            <a:gdLst>
              <a:gd name="connsiteX0" fmla="*/ 0 w 3607496"/>
              <a:gd name="connsiteY0" fmla="*/ 0 h 1595574"/>
              <a:gd name="connsiteX1" fmla="*/ 1102291 w 3607496"/>
              <a:gd name="connsiteY1" fmla="*/ 1540701 h 1595574"/>
              <a:gd name="connsiteX2" fmla="*/ 3607496 w 3607496"/>
              <a:gd name="connsiteY2" fmla="*/ 1102290 h 1595574"/>
            </a:gdLst>
            <a:ahLst/>
            <a:cxnLst>
              <a:cxn ang="0">
                <a:pos x="connsiteX0" y="connsiteY0"/>
              </a:cxn>
              <a:cxn ang="0">
                <a:pos x="connsiteX1" y="connsiteY1"/>
              </a:cxn>
              <a:cxn ang="0">
                <a:pos x="connsiteX2" y="connsiteY2"/>
              </a:cxn>
            </a:cxnLst>
            <a:rect l="l" t="t" r="r" b="b"/>
            <a:pathLst>
              <a:path w="3607496" h="1595574">
                <a:moveTo>
                  <a:pt x="0" y="0"/>
                </a:moveTo>
                <a:cubicBezTo>
                  <a:pt x="250521" y="678493"/>
                  <a:pt x="501042" y="1356986"/>
                  <a:pt x="1102291" y="1540701"/>
                </a:cubicBezTo>
                <a:cubicBezTo>
                  <a:pt x="1703540" y="1724416"/>
                  <a:pt x="2655518" y="1413353"/>
                  <a:pt x="3607496" y="1102290"/>
                </a:cubicBezTo>
              </a:path>
            </a:pathLst>
          </a:custGeom>
          <a:noFill/>
          <a:ln w="76200">
            <a:solidFill>
              <a:schemeClr val="accent5"/>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4A9AF9E-AD49-9A42-B594-01FF570AEBB9}"/>
              </a:ext>
            </a:extLst>
          </p:cNvPr>
          <p:cNvSpPr txBox="1"/>
          <p:nvPr/>
        </p:nvSpPr>
        <p:spPr>
          <a:xfrm>
            <a:off x="3535417" y="3832111"/>
            <a:ext cx="954107" cy="369332"/>
          </a:xfrm>
          <a:prstGeom prst="rect">
            <a:avLst/>
          </a:prstGeom>
          <a:noFill/>
        </p:spPr>
        <p:txBody>
          <a:bodyPr wrap="none" rtlCol="0">
            <a:spAutoFit/>
          </a:bodyPr>
          <a:lstStyle/>
          <a:p>
            <a:r>
              <a:rPr lang="en-US" dirty="0">
                <a:solidFill>
                  <a:schemeClr val="accent5"/>
                </a:solidFill>
                <a:latin typeface="Helvetica" panose="020B0604020202020204" pitchFamily="34" charset="0"/>
                <a:cs typeface="Helvetica" panose="020B0604020202020204" pitchFamily="34" charset="0"/>
              </a:rPr>
              <a:t>Corrupt</a:t>
            </a:r>
          </a:p>
        </p:txBody>
      </p:sp>
    </p:spTree>
    <p:extLst>
      <p:ext uri="{BB962C8B-B14F-4D97-AF65-F5344CB8AC3E}">
        <p14:creationId xmlns:p14="http://schemas.microsoft.com/office/powerpoint/2010/main" val="19062096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p:cNvGrpSpPr/>
          <p:nvPr/>
        </p:nvGrpSpPr>
        <p:grpSpPr>
          <a:xfrm>
            <a:off x="1397000" y="1714499"/>
            <a:ext cx="1789658" cy="10795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1397000" y="1714499"/>
            <a:ext cx="1789658" cy="8255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76200" rtlCol="0" anchor="ctr"/>
          <a:lstStyle/>
          <a:p>
            <a:pPr algn="ctr">
              <a:lnSpc>
                <a:spcPct val="90000"/>
              </a:lnSpc>
            </a:pPr>
            <a:r>
              <a:rPr lang="en-US" sz="3667"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86%</a:t>
            </a:r>
          </a:p>
          <a:p>
            <a:pPr algn="ctr">
              <a:lnSpc>
                <a:spcPct val="90000"/>
              </a:lnSpc>
            </a:pPr>
            <a:r>
              <a:rPr lang="en-US" sz="2667"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677171" y="1714500"/>
            <a:ext cx="1789658" cy="10795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677171" y="1714499"/>
            <a:ext cx="1789658" cy="8255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76200" rtlCol="0" anchor="ctr"/>
          <a:lstStyle/>
          <a:p>
            <a:pPr algn="ctr">
              <a:lnSpc>
                <a:spcPct val="90000"/>
              </a:lnSpc>
            </a:pPr>
            <a:r>
              <a:rPr lang="en-US" sz="3667"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83%</a:t>
            </a:r>
          </a:p>
          <a:p>
            <a:pPr algn="ctr">
              <a:lnSpc>
                <a:spcPct val="90000"/>
              </a:lnSpc>
            </a:pPr>
            <a:r>
              <a:rPr lang="en-US" sz="2667"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5969000" y="1714499"/>
            <a:ext cx="1789658" cy="10795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5969000" y="1714499"/>
            <a:ext cx="1789658" cy="8890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76200" rtlCol="0" anchor="ctr"/>
          <a:lstStyle/>
          <a:p>
            <a:pPr algn="ctr">
              <a:lnSpc>
                <a:spcPct val="90000"/>
              </a:lnSpc>
            </a:pPr>
            <a:r>
              <a:rPr lang="en-US" sz="3667"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88%</a:t>
            </a:r>
          </a:p>
          <a:p>
            <a:pPr algn="ctr">
              <a:lnSpc>
                <a:spcPct val="90000"/>
              </a:lnSpc>
            </a:pPr>
            <a:r>
              <a:rPr lang="en-US" sz="2667"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1270002" y="889001"/>
            <a:ext cx="2031998" cy="4444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000" b="1">
                <a:solidFill>
                  <a:srgbClr val="5B9BD5"/>
                </a:solidFill>
                <a:latin typeface="Calibri Light"/>
              </a:rPr>
              <a:t>A</a:t>
            </a:r>
            <a:r>
              <a:rPr lang="en-US" sz="3333" b="1">
                <a:solidFill>
                  <a:srgbClr val="5B9BD5"/>
                </a:solidFill>
                <a:latin typeface="Calibri Light"/>
              </a:rPr>
              <a:t> </a:t>
            </a:r>
            <a:r>
              <a:rPr lang="en-US" sz="2667">
                <a:solidFill>
                  <a:srgbClr val="5B9BD5"/>
                </a:solidFill>
                <a:latin typeface="Calibri Light"/>
              </a:rPr>
              <a:t>company</a:t>
            </a:r>
            <a:endParaRPr lang="en-US" sz="3333">
              <a:solidFill>
                <a:srgbClr val="5B9BD5"/>
              </a:solidFill>
              <a:latin typeface="Calibri Light"/>
            </a:endParaRPr>
          </a:p>
        </p:txBody>
      </p:sp>
      <p:sp>
        <p:nvSpPr>
          <p:cNvPr id="42" name="Rectangle 41"/>
          <p:cNvSpPr/>
          <p:nvPr/>
        </p:nvSpPr>
        <p:spPr>
          <a:xfrm>
            <a:off x="3556001" y="889001"/>
            <a:ext cx="2031998" cy="4444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000" b="1">
                <a:solidFill>
                  <a:srgbClr val="ED7D31"/>
                </a:solidFill>
                <a:latin typeface="Calibri Light"/>
              </a:rPr>
              <a:t>B</a:t>
            </a:r>
            <a:r>
              <a:rPr lang="en-US" sz="3333">
                <a:solidFill>
                  <a:srgbClr val="ED7D31"/>
                </a:solidFill>
                <a:latin typeface="Calibri Light"/>
              </a:rPr>
              <a:t> </a:t>
            </a:r>
            <a:r>
              <a:rPr lang="en-US" sz="2667">
                <a:solidFill>
                  <a:srgbClr val="ED7D31"/>
                </a:solidFill>
                <a:latin typeface="Calibri Light"/>
              </a:rPr>
              <a:t>company</a:t>
            </a:r>
            <a:endParaRPr lang="en-US" sz="3333">
              <a:solidFill>
                <a:srgbClr val="ED7D31"/>
              </a:solidFill>
              <a:latin typeface="Calibri Light"/>
            </a:endParaRPr>
          </a:p>
        </p:txBody>
      </p:sp>
      <p:sp>
        <p:nvSpPr>
          <p:cNvPr id="43" name="Rectangle 42"/>
          <p:cNvSpPr/>
          <p:nvPr/>
        </p:nvSpPr>
        <p:spPr>
          <a:xfrm>
            <a:off x="5842001" y="889001"/>
            <a:ext cx="2031998" cy="4444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000" b="1">
                <a:solidFill>
                  <a:srgbClr val="70AD47"/>
                </a:solidFill>
                <a:latin typeface="Calibri Light"/>
              </a:rPr>
              <a:t>C </a:t>
            </a:r>
            <a:r>
              <a:rPr lang="en-US" sz="2667">
                <a:solidFill>
                  <a:srgbClr val="70AD47"/>
                </a:solidFill>
                <a:latin typeface="Calibri Light"/>
              </a:rPr>
              <a:t>company</a:t>
            </a:r>
            <a:endParaRPr lang="en-US" sz="3333">
              <a:solidFill>
                <a:srgbClr val="70AD47"/>
              </a:solidFill>
              <a:latin typeface="Calibri Light"/>
            </a:endParaRPr>
          </a:p>
        </p:txBody>
      </p:sp>
      <p:sp>
        <p:nvSpPr>
          <p:cNvPr id="45" name="X"/>
          <p:cNvSpPr/>
          <p:nvPr/>
        </p:nvSpPr>
        <p:spPr>
          <a:xfrm>
            <a:off x="1385342" y="3619500"/>
            <a:ext cx="1801317" cy="762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76200" rtlCol="0" anchor="ctr"/>
          <a:lstStyle/>
          <a:p>
            <a:pPr algn="ctr"/>
            <a:r>
              <a:rPr lang="en-US" sz="3000" dirty="0">
                <a:solidFill>
                  <a:srgbClr val="5B9BD5"/>
                </a:solidFill>
                <a:latin typeface="Calibri Light"/>
                <a:cs typeface="Courier New" panose="02070309020205020404" pitchFamily="49" charset="0"/>
              </a:rPr>
              <a:t>Up to</a:t>
            </a:r>
          </a:p>
          <a:p>
            <a:pPr algn="ctr"/>
            <a:r>
              <a:rPr lang="en-US" sz="3667" b="1"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1.0×10</a:t>
            </a:r>
            <a:r>
              <a:rPr lang="en-US" sz="3667" b="1" baseline="300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7</a:t>
            </a:r>
            <a:r>
              <a:rPr lang="en-US" sz="30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 </a:t>
            </a:r>
            <a:br>
              <a:rPr lang="en-US" sz="30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br>
            <a:r>
              <a:rPr lang="en-US" sz="3000" dirty="0">
                <a:solidFill>
                  <a:srgbClr val="5B9BD5"/>
                </a:solidFill>
                <a:latin typeface="Calibri Light"/>
                <a:cs typeface="Courier New" panose="02070309020205020404" pitchFamily="49" charset="0"/>
              </a:rPr>
              <a:t>errors </a:t>
            </a:r>
          </a:p>
        </p:txBody>
      </p:sp>
      <p:sp>
        <p:nvSpPr>
          <p:cNvPr id="46" name="X"/>
          <p:cNvSpPr/>
          <p:nvPr/>
        </p:nvSpPr>
        <p:spPr>
          <a:xfrm>
            <a:off x="3665512" y="3619500"/>
            <a:ext cx="1801317" cy="762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76200" rtlCol="0" anchor="ctr"/>
          <a:lstStyle/>
          <a:p>
            <a:pPr algn="ctr"/>
            <a:r>
              <a:rPr lang="en-US" sz="3000" dirty="0">
                <a:solidFill>
                  <a:srgbClr val="ED7D31"/>
                </a:solidFill>
                <a:latin typeface="Calibri Light"/>
                <a:cs typeface="Courier New" panose="02070309020205020404" pitchFamily="49" charset="0"/>
              </a:rPr>
              <a:t>Up to</a:t>
            </a:r>
          </a:p>
          <a:p>
            <a:pPr algn="ctr"/>
            <a:r>
              <a:rPr lang="en-US" sz="3667" b="1"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t>2.7×10</a:t>
            </a:r>
            <a:r>
              <a:rPr lang="en-US" sz="3667" b="1" baseline="30000"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t>6</a:t>
            </a:r>
            <a:br>
              <a:rPr lang="en-US" sz="3000"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br>
            <a:r>
              <a:rPr lang="en-US" sz="3000" dirty="0">
                <a:solidFill>
                  <a:srgbClr val="ED7D31"/>
                </a:solidFill>
                <a:latin typeface="Calibri Light"/>
                <a:cs typeface="Courier New" panose="02070309020205020404" pitchFamily="49" charset="0"/>
              </a:rPr>
              <a:t>errors </a:t>
            </a:r>
          </a:p>
        </p:txBody>
      </p:sp>
      <p:sp>
        <p:nvSpPr>
          <p:cNvPr id="47" name="X"/>
          <p:cNvSpPr/>
          <p:nvPr/>
        </p:nvSpPr>
        <p:spPr>
          <a:xfrm>
            <a:off x="5957342" y="3619500"/>
            <a:ext cx="1801317" cy="762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76200" rtlCol="0" anchor="ctr"/>
          <a:lstStyle/>
          <a:p>
            <a:pPr algn="ctr"/>
            <a:r>
              <a:rPr lang="en-US" sz="3000" dirty="0">
                <a:solidFill>
                  <a:srgbClr val="70AD47"/>
                </a:solidFill>
                <a:latin typeface="Calibri Light"/>
                <a:cs typeface="Courier New" panose="02070309020205020404" pitchFamily="49" charset="0"/>
              </a:rPr>
              <a:t>Up to</a:t>
            </a:r>
          </a:p>
          <a:p>
            <a:pPr algn="ctr"/>
            <a:r>
              <a:rPr lang="en-US" sz="3667" b="1"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3.3×10</a:t>
            </a:r>
            <a:r>
              <a:rPr lang="en-US" sz="3667" b="1" baseline="300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5</a:t>
            </a:r>
            <a:r>
              <a:rPr lang="en-US" sz="30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 </a:t>
            </a:r>
            <a:br>
              <a:rPr lang="en-US" sz="30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br>
            <a:r>
              <a:rPr lang="en-US" sz="3000" dirty="0">
                <a:solidFill>
                  <a:srgbClr val="70AD47"/>
                </a:solidFill>
                <a:latin typeface="Calibri Light"/>
                <a:cs typeface="Courier New" panose="02070309020205020404" pitchFamily="49" charset="0"/>
              </a:rPr>
              <a:t>errors </a:t>
            </a:r>
          </a:p>
        </p:txBody>
      </p:sp>
      <p:sp>
        <p:nvSpPr>
          <p:cNvPr id="48" name="Title 1"/>
          <p:cNvSpPr>
            <a:spLocks noGrp="1"/>
          </p:cNvSpPr>
          <p:nvPr>
            <p:ph type="title"/>
          </p:nvPr>
        </p:nvSpPr>
        <p:spPr/>
        <p:txBody>
          <a:bodyPr/>
          <a:lstStyle/>
          <a:p>
            <a:r>
              <a:rPr lang="en-US" dirty="0"/>
              <a:t>Most DRAM Modules Are Vulnerable</a:t>
            </a:r>
          </a:p>
        </p:txBody>
      </p:sp>
      <p:sp>
        <p:nvSpPr>
          <p:cNvPr id="2" name="Slide Number Placeholder 1">
            <a:extLst>
              <a:ext uri="{FF2B5EF4-FFF2-40B4-BE49-F238E27FC236}">
                <a16:creationId xmlns:a16="http://schemas.microsoft.com/office/drawing/2014/main" id="{A9F88BA4-894D-1847-8299-568A70C9853D}"/>
              </a:ext>
            </a:extLst>
          </p:cNvPr>
          <p:cNvSpPr>
            <a:spLocks noGrp="1"/>
          </p:cNvSpPr>
          <p:nvPr>
            <p:ph type="sldNum" sz="quarter" idx="12"/>
          </p:nvPr>
        </p:nvSpPr>
        <p:spPr/>
        <p:txBody>
          <a:bodyPr/>
          <a:lstStyle/>
          <a:p>
            <a:fld id="{5E6A3C3A-A029-4573-BC04-5DA27903A743}" type="slidenum">
              <a:rPr lang="en-US" smtClean="0"/>
              <a:t>84</a:t>
            </a:fld>
            <a:endParaRPr lang="en-US"/>
          </a:p>
        </p:txBody>
      </p:sp>
      <p:sp>
        <p:nvSpPr>
          <p:cNvPr id="44" name="Rectangle 43"/>
          <p:cNvSpPr/>
          <p:nvPr/>
        </p:nvSpPr>
        <p:spPr>
          <a:xfrm>
            <a:off x="851958" y="5137753"/>
            <a:ext cx="7140422" cy="553998"/>
          </a:xfrm>
          <a:prstGeom prst="rect">
            <a:avLst/>
          </a:prstGeom>
        </p:spPr>
        <p:txBody>
          <a:bodyPr wrap="square">
            <a:spAutoFit/>
          </a:bodyPr>
          <a:lstStyle/>
          <a:p>
            <a:pPr>
              <a:defRPr/>
            </a:pPr>
            <a:r>
              <a:rPr lang="en-US" sz="1500" dirty="0">
                <a:solidFill>
                  <a:srgbClr val="0000FF"/>
                </a:solidFill>
                <a:latin typeface="Calibri"/>
                <a:ea typeface="ＭＳ Ｐゴシック" charset="0"/>
                <a:cs typeface="ＭＳ Ｐゴシック" charset="0"/>
                <a:hlinkClick r:id="rId5"/>
              </a:rPr>
              <a:t>Flipping Bits in Memory Without Accessing Them: An Experimental Study of DRAM Disturbance Errors</a:t>
            </a:r>
            <a:r>
              <a:rPr lang="en-US" sz="1500" dirty="0">
                <a:solidFill>
                  <a:srgbClr val="0000FF"/>
                </a:solidFill>
                <a:latin typeface="Calibri"/>
                <a:ea typeface="ＭＳ Ｐゴシック" charset="0"/>
                <a:cs typeface="ＭＳ Ｐゴシック" charset="0"/>
              </a:rPr>
              <a:t>,</a:t>
            </a:r>
            <a:r>
              <a:rPr lang="en-US" sz="1500" dirty="0">
                <a:solidFill>
                  <a:prstClr val="black"/>
                </a:solidFill>
                <a:latin typeface="Tahoma" charset="0"/>
                <a:ea typeface="ＭＳ Ｐゴシック" charset="0"/>
                <a:cs typeface="ＭＳ Ｐゴシック" charset="0"/>
              </a:rPr>
              <a:t> </a:t>
            </a:r>
            <a:r>
              <a:rPr lang="en-US" sz="1500" dirty="0">
                <a:solidFill>
                  <a:prstClr val="black"/>
                </a:solidFill>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9127891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73402" y="825500"/>
            <a:ext cx="5609896" cy="3876577"/>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3402" y="825500"/>
            <a:ext cx="5609896" cy="3876576"/>
          </a:xfrm>
          <a:prstGeom prst="rect">
            <a:avLst/>
          </a:prstGeom>
        </p:spPr>
      </p:pic>
      <p:sp>
        <p:nvSpPr>
          <p:cNvPr id="12" name="Second"/>
          <p:cNvSpPr/>
          <p:nvPr/>
        </p:nvSpPr>
        <p:spPr>
          <a:xfrm>
            <a:off x="4788694" y="3066521"/>
            <a:ext cx="319088" cy="3175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Calibri"/>
            </a:endParaRPr>
          </a:p>
        </p:txBody>
      </p:sp>
      <p:sp>
        <p:nvSpPr>
          <p:cNvPr id="13" name="Third"/>
          <p:cNvSpPr/>
          <p:nvPr/>
        </p:nvSpPr>
        <p:spPr>
          <a:xfrm>
            <a:off x="5006975" y="1404938"/>
            <a:ext cx="319088" cy="3175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Calibri"/>
            </a:endParaRPr>
          </a:p>
        </p:txBody>
      </p:sp>
      <p:sp>
        <p:nvSpPr>
          <p:cNvPr id="16" name="Punchline"/>
          <p:cNvSpPr txBox="1"/>
          <p:nvPr/>
        </p:nvSpPr>
        <p:spPr>
          <a:xfrm>
            <a:off x="952500" y="4765577"/>
            <a:ext cx="7239000" cy="631923"/>
          </a:xfrm>
          <a:prstGeom prst="rect">
            <a:avLst/>
          </a:prstGeom>
          <a:noFill/>
        </p:spPr>
        <p:txBody>
          <a:bodyPr wrap="square" rtlCol="0" anchor="ctr">
            <a:noAutofit/>
          </a:bodyPr>
          <a:lstStyle/>
          <a:p>
            <a:pPr algn="ctr"/>
            <a:r>
              <a:rPr lang="en-US" sz="3000" i="1" dirty="0">
                <a:solidFill>
                  <a:srgbClr val="FF0000"/>
                </a:solidFill>
                <a:latin typeface="Calibri Light"/>
              </a:rPr>
              <a:t>All modules from </a:t>
            </a:r>
            <a:r>
              <a:rPr lang="en-US" sz="2667" i="1" dirty="0">
                <a:solidFill>
                  <a:srgbClr val="FF0000"/>
                </a:solidFill>
                <a:latin typeface="Cambria Math" panose="02040503050406030204" pitchFamily="18" charset="0"/>
                <a:ea typeface="Cambria Math" panose="02040503050406030204" pitchFamily="18" charset="0"/>
              </a:rPr>
              <a:t>2012–2013 </a:t>
            </a:r>
            <a:r>
              <a:rPr lang="en-US" sz="3000" i="1" dirty="0">
                <a:solidFill>
                  <a:srgbClr val="FF0000"/>
                </a:solidFill>
                <a:latin typeface="Calibri Light"/>
              </a:rPr>
              <a:t>are vulnerable</a:t>
            </a:r>
          </a:p>
        </p:txBody>
      </p:sp>
      <p:sp>
        <p:nvSpPr>
          <p:cNvPr id="19" name="RedBox"/>
          <p:cNvSpPr/>
          <p:nvPr/>
        </p:nvSpPr>
        <p:spPr>
          <a:xfrm>
            <a:off x="5307542" y="1202267"/>
            <a:ext cx="1383771" cy="2837921"/>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Calibri"/>
            </a:endParaRPr>
          </a:p>
        </p:txBody>
      </p:sp>
      <p:sp>
        <p:nvSpPr>
          <p:cNvPr id="9" name="First Appearance"/>
          <p:cNvSpPr/>
          <p:nvPr/>
        </p:nvSpPr>
        <p:spPr>
          <a:xfrm>
            <a:off x="3422650" y="2025651"/>
            <a:ext cx="1685925" cy="70484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76200" rtlCol="0" anchor="ctr"/>
          <a:lstStyle/>
          <a:p>
            <a:pPr algn="ctr">
              <a:lnSpc>
                <a:spcPct val="80000"/>
              </a:lnSpc>
            </a:pPr>
            <a:r>
              <a:rPr lang="en-US" sz="2333" i="1" dirty="0">
                <a:solidFill>
                  <a:srgbClr val="70AE46"/>
                </a:solidFill>
                <a:latin typeface="Calibri Light"/>
                <a:cs typeface="Courier New" panose="02070309020205020404" pitchFamily="49" charset="0"/>
              </a:rPr>
              <a:t>First</a:t>
            </a:r>
          </a:p>
          <a:p>
            <a:pPr algn="ctr">
              <a:lnSpc>
                <a:spcPct val="80000"/>
              </a:lnSpc>
            </a:pPr>
            <a:r>
              <a:rPr lang="en-US" sz="2333" i="1" dirty="0">
                <a:solidFill>
                  <a:srgbClr val="70AE46"/>
                </a:solidFill>
                <a:latin typeface="Calibri Light"/>
                <a:cs typeface="Courier New" panose="02070309020205020404" pitchFamily="49" charset="0"/>
              </a:rPr>
              <a:t>Appearance</a:t>
            </a:r>
          </a:p>
        </p:txBody>
      </p:sp>
      <p:sp>
        <p:nvSpPr>
          <p:cNvPr id="3" name="First"/>
          <p:cNvSpPr/>
          <p:nvPr/>
        </p:nvSpPr>
        <p:spPr>
          <a:xfrm>
            <a:off x="4108979" y="2754313"/>
            <a:ext cx="319088" cy="3175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Calibri"/>
            </a:endParaRPr>
          </a:p>
        </p:txBody>
      </p:sp>
      <p:sp>
        <p:nvSpPr>
          <p:cNvPr id="17" name="Title 1"/>
          <p:cNvSpPr>
            <a:spLocks noGrp="1"/>
          </p:cNvSpPr>
          <p:nvPr>
            <p:ph type="title"/>
          </p:nvPr>
        </p:nvSpPr>
        <p:spPr>
          <a:xfrm>
            <a:off x="0" y="-11720"/>
            <a:ext cx="8128000" cy="889000"/>
          </a:xfrm>
        </p:spPr>
        <p:txBody>
          <a:bodyPr/>
          <a:lstStyle/>
          <a:p>
            <a:r>
              <a:rPr lang="en-US" dirty="0"/>
              <a:t>Recent DRAM Is More Vulnerable</a:t>
            </a:r>
          </a:p>
        </p:txBody>
      </p:sp>
      <p:sp>
        <p:nvSpPr>
          <p:cNvPr id="2" name="Slide Number Placeholder 1">
            <a:extLst>
              <a:ext uri="{FF2B5EF4-FFF2-40B4-BE49-F238E27FC236}">
                <a16:creationId xmlns:a16="http://schemas.microsoft.com/office/drawing/2014/main" id="{51157675-5132-F44D-A94B-0C3918D6B9D0}"/>
              </a:ext>
            </a:extLst>
          </p:cNvPr>
          <p:cNvSpPr>
            <a:spLocks noGrp="1"/>
          </p:cNvSpPr>
          <p:nvPr>
            <p:ph type="sldNum" sz="quarter" idx="12"/>
          </p:nvPr>
        </p:nvSpPr>
        <p:spPr/>
        <p:txBody>
          <a:bodyPr/>
          <a:lstStyle/>
          <a:p>
            <a:fld id="{5E6A3C3A-A029-4573-BC04-5DA27903A743}" type="slidenum">
              <a:rPr lang="en-US" smtClean="0"/>
              <a:t>85</a:t>
            </a:fld>
            <a:endParaRPr lang="en-US"/>
          </a:p>
        </p:txBody>
      </p:sp>
    </p:spTree>
    <p:extLst>
      <p:ext uri="{BB962C8B-B14F-4D97-AF65-F5344CB8AC3E}">
        <p14:creationId xmlns:p14="http://schemas.microsoft.com/office/powerpoint/2010/main" val="5826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13898" y="825500"/>
            <a:ext cx="3134727" cy="2118360"/>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2625" y="944808"/>
            <a:ext cx="1460500" cy="1460500"/>
          </a:xfrm>
          <a:prstGeom prst="rect">
            <a:avLst/>
          </a:prstGeom>
        </p:spPr>
      </p:pic>
      <p:sp>
        <p:nvSpPr>
          <p:cNvPr id="3" name="Left-Right Arrow 2"/>
          <p:cNvSpPr/>
          <p:nvPr/>
        </p:nvSpPr>
        <p:spPr>
          <a:xfrm>
            <a:off x="3619500" y="1305841"/>
            <a:ext cx="1175922" cy="746127"/>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a:solidFill>
                <a:prstClr val="white"/>
              </a:solidFill>
              <a:latin typeface="Calibri Light"/>
            </a:endParaRPr>
          </a:p>
        </p:txBody>
      </p:sp>
      <p:sp>
        <p:nvSpPr>
          <p:cNvPr id="7" name="TextBox 6"/>
          <p:cNvSpPr txBox="1"/>
          <p:nvPr/>
        </p:nvSpPr>
        <p:spPr>
          <a:xfrm>
            <a:off x="1691680" y="1237320"/>
            <a:ext cx="2040227" cy="762000"/>
          </a:xfrm>
          <a:prstGeom prst="rect">
            <a:avLst/>
          </a:prstGeom>
          <a:noFill/>
        </p:spPr>
        <p:txBody>
          <a:bodyPr wrap="square" rtlCol="0" anchor="ctr">
            <a:noAutofit/>
          </a:bodyPr>
          <a:lstStyle/>
          <a:p>
            <a:pPr algn="ctr"/>
            <a:r>
              <a:rPr lang="en-US" sz="4167" b="1" dirty="0">
                <a:solidFill>
                  <a:prstClr val="black">
                    <a:lumMod val="65000"/>
                    <a:lumOff val="35000"/>
                  </a:prstClr>
                </a:solidFill>
                <a:latin typeface="Calibri Light"/>
              </a:rPr>
              <a:t>CPU</a:t>
            </a:r>
          </a:p>
        </p:txBody>
      </p:sp>
      <p:sp>
        <p:nvSpPr>
          <p:cNvPr id="4" name="Rectangle 3"/>
          <p:cNvSpPr/>
          <p:nvPr/>
        </p:nvSpPr>
        <p:spPr>
          <a:xfrm>
            <a:off x="4723398" y="2302121"/>
            <a:ext cx="3134727" cy="444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Calibri"/>
            </a:endParaRPr>
          </a:p>
        </p:txBody>
      </p:sp>
      <p:sp>
        <p:nvSpPr>
          <p:cNvPr id="16" name="CPU"/>
          <p:cNvSpPr/>
          <p:nvPr/>
        </p:nvSpPr>
        <p:spPr>
          <a:xfrm>
            <a:off x="1143000" y="2667000"/>
            <a:ext cx="3048000" cy="2587380"/>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95246">
              <a:lnSpc>
                <a:spcPct val="90000"/>
              </a:lnSpc>
            </a:pPr>
            <a:r>
              <a:rPr lang="en-US" sz="2333" u="sng">
                <a:solidFill>
                  <a:prstClr val="white"/>
                </a:solidFill>
                <a:latin typeface="Courier New" panose="02070309020205020404" pitchFamily="49" charset="0"/>
                <a:cs typeface="Courier New" panose="02070309020205020404" pitchFamily="49" charset="0"/>
              </a:rPr>
              <a:t>loop</a:t>
            </a:r>
            <a:r>
              <a:rPr lang="en-US" sz="2333">
                <a:solidFill>
                  <a:prstClr val="white"/>
                </a:solidFill>
                <a:latin typeface="Courier New" panose="02070309020205020404" pitchFamily="49" charset="0"/>
                <a:cs typeface="Courier New" panose="02070309020205020404" pitchFamily="49" charset="0"/>
              </a:rPr>
              <a:t>:</a:t>
            </a:r>
          </a:p>
          <a:p>
            <a:pPr marL="95246">
              <a:lnSpc>
                <a:spcPct val="90000"/>
              </a:lnSpc>
            </a:pPr>
            <a:r>
              <a:rPr lang="en-US" sz="2333">
                <a:solidFill>
                  <a:prstClr val="white"/>
                </a:solidFill>
                <a:latin typeface="Courier New" panose="02070309020205020404" pitchFamily="49" charset="0"/>
                <a:cs typeface="Courier New" panose="02070309020205020404" pitchFamily="49" charset="0"/>
              </a:rPr>
              <a:t>  mov (</a:t>
            </a:r>
            <a:r>
              <a:rPr lang="en-US" sz="2333" b="1">
                <a:solidFill>
                  <a:srgbClr val="FF0000"/>
                </a:solidFill>
                <a:latin typeface="Courier New" panose="02070309020205020404" pitchFamily="49" charset="0"/>
                <a:cs typeface="Courier New" panose="02070309020205020404" pitchFamily="49" charset="0"/>
              </a:rPr>
              <a:t>X</a:t>
            </a:r>
            <a:r>
              <a:rPr lang="en-US" sz="2333">
                <a:solidFill>
                  <a:prstClr val="white"/>
                </a:solidFill>
                <a:latin typeface="Courier New" panose="02070309020205020404" pitchFamily="49" charset="0"/>
                <a:cs typeface="Courier New" panose="02070309020205020404" pitchFamily="49" charset="0"/>
              </a:rPr>
              <a:t>), %eax</a:t>
            </a:r>
          </a:p>
          <a:p>
            <a:pPr marL="95246">
              <a:lnSpc>
                <a:spcPct val="90000"/>
              </a:lnSpc>
            </a:pPr>
            <a:r>
              <a:rPr lang="en-US" sz="2333">
                <a:solidFill>
                  <a:prstClr val="white"/>
                </a:solidFill>
                <a:latin typeface="Courier New" panose="02070309020205020404" pitchFamily="49" charset="0"/>
                <a:cs typeface="Courier New" panose="02070309020205020404" pitchFamily="49" charset="0"/>
              </a:rPr>
              <a:t>  mov (</a:t>
            </a:r>
            <a:r>
              <a:rPr lang="en-US" sz="2333" b="1">
                <a:solidFill>
                  <a:srgbClr val="FF0000"/>
                </a:solidFill>
                <a:latin typeface="Courier New" panose="02070309020205020404" pitchFamily="49" charset="0"/>
                <a:cs typeface="Courier New" panose="02070309020205020404" pitchFamily="49" charset="0"/>
              </a:rPr>
              <a:t>Y</a:t>
            </a:r>
            <a:r>
              <a:rPr lang="en-US" sz="2333">
                <a:solidFill>
                  <a:prstClr val="white"/>
                </a:solidFill>
                <a:latin typeface="Courier New" panose="02070309020205020404" pitchFamily="49" charset="0"/>
                <a:cs typeface="Courier New" panose="02070309020205020404" pitchFamily="49" charset="0"/>
              </a:rPr>
              <a:t>), %ebx</a:t>
            </a:r>
          </a:p>
          <a:p>
            <a:pPr marL="95246">
              <a:lnSpc>
                <a:spcPct val="90000"/>
              </a:lnSpc>
            </a:pPr>
            <a:r>
              <a:rPr lang="en-US" sz="2333">
                <a:solidFill>
                  <a:prstClr val="white"/>
                </a:solidFill>
                <a:latin typeface="Courier New" panose="02070309020205020404" pitchFamily="49" charset="0"/>
                <a:cs typeface="Courier New" panose="02070309020205020404" pitchFamily="49" charset="0"/>
              </a:rPr>
              <a:t>  clflush (</a:t>
            </a:r>
            <a:r>
              <a:rPr lang="en-US" sz="2333" b="1">
                <a:solidFill>
                  <a:srgbClr val="FF0000"/>
                </a:solidFill>
                <a:latin typeface="Courier New" panose="02070309020205020404" pitchFamily="49" charset="0"/>
                <a:cs typeface="Courier New" panose="02070309020205020404" pitchFamily="49" charset="0"/>
              </a:rPr>
              <a:t>X</a:t>
            </a:r>
            <a:r>
              <a:rPr lang="en-US" sz="2333">
                <a:solidFill>
                  <a:prstClr val="white"/>
                </a:solidFill>
                <a:latin typeface="Courier New" panose="02070309020205020404" pitchFamily="49" charset="0"/>
                <a:cs typeface="Courier New" panose="02070309020205020404" pitchFamily="49" charset="0"/>
              </a:rPr>
              <a:t>)  </a:t>
            </a:r>
          </a:p>
          <a:p>
            <a:pPr marL="95246">
              <a:lnSpc>
                <a:spcPct val="90000"/>
              </a:lnSpc>
            </a:pPr>
            <a:r>
              <a:rPr lang="en-US" sz="2333">
                <a:solidFill>
                  <a:prstClr val="white"/>
                </a:solidFill>
                <a:latin typeface="Courier New" panose="02070309020205020404" pitchFamily="49" charset="0"/>
                <a:cs typeface="Courier New" panose="02070309020205020404" pitchFamily="49" charset="0"/>
              </a:rPr>
              <a:t>  clflush (</a:t>
            </a:r>
            <a:r>
              <a:rPr lang="en-US" sz="2333" b="1">
                <a:solidFill>
                  <a:srgbClr val="FF0000"/>
                </a:solidFill>
                <a:latin typeface="Courier New" panose="02070309020205020404" pitchFamily="49" charset="0"/>
                <a:cs typeface="Courier New" panose="02070309020205020404" pitchFamily="49" charset="0"/>
              </a:rPr>
              <a:t>Y</a:t>
            </a:r>
            <a:r>
              <a:rPr lang="en-US" sz="2333">
                <a:solidFill>
                  <a:prstClr val="white"/>
                </a:solidFill>
                <a:latin typeface="Courier New" panose="02070309020205020404" pitchFamily="49" charset="0"/>
                <a:cs typeface="Courier New" panose="02070309020205020404" pitchFamily="49" charset="0"/>
              </a:rPr>
              <a:t>)</a:t>
            </a:r>
          </a:p>
          <a:p>
            <a:pPr marL="95246">
              <a:lnSpc>
                <a:spcPct val="90000"/>
              </a:lnSpc>
            </a:pPr>
            <a:r>
              <a:rPr lang="en-US" sz="2333">
                <a:solidFill>
                  <a:prstClr val="white"/>
                </a:solidFill>
                <a:latin typeface="Courier New" panose="02070309020205020404" pitchFamily="49" charset="0"/>
                <a:cs typeface="Courier New" panose="02070309020205020404" pitchFamily="49" charset="0"/>
              </a:rPr>
              <a:t>  mfence</a:t>
            </a:r>
          </a:p>
          <a:p>
            <a:pPr marL="95246">
              <a:lnSpc>
                <a:spcPct val="90000"/>
              </a:lnSpc>
            </a:pPr>
            <a:r>
              <a:rPr lang="en-US" sz="2333">
                <a:solidFill>
                  <a:prstClr val="white"/>
                </a:solidFill>
                <a:latin typeface="Courier New" panose="02070309020205020404" pitchFamily="49" charset="0"/>
                <a:cs typeface="Courier New" panose="02070309020205020404" pitchFamily="49" charset="0"/>
              </a:rPr>
              <a:t>  jmp </a:t>
            </a:r>
            <a:r>
              <a:rPr lang="en-US" sz="2333" u="sng">
                <a:solidFill>
                  <a:prstClr val="white"/>
                </a:solidFill>
                <a:latin typeface="Courier New" panose="02070309020205020404" pitchFamily="49" charset="0"/>
                <a:cs typeface="Courier New" panose="02070309020205020404" pitchFamily="49" charset="0"/>
              </a:rPr>
              <a:t>loop</a:t>
            </a:r>
            <a:endParaRPr lang="en-US" sz="2333">
              <a:solidFill>
                <a:prstClr val="white"/>
              </a:solidFill>
              <a:latin typeface="Courier New" panose="02070309020205020404" pitchFamily="49" charset="0"/>
              <a:cs typeface="Courier New" panose="02070309020205020404" pitchFamily="49" charset="0"/>
            </a:endParaRPr>
          </a:p>
        </p:txBody>
      </p:sp>
      <p:sp>
        <p:nvSpPr>
          <p:cNvPr id="35" name="Rectangle 34"/>
          <p:cNvSpPr/>
          <p:nvPr/>
        </p:nvSpPr>
        <p:spPr>
          <a:xfrm>
            <a:off x="491547" y="5377781"/>
            <a:ext cx="5880653" cy="323165"/>
          </a:xfrm>
          <a:prstGeom prst="rect">
            <a:avLst/>
          </a:prstGeom>
        </p:spPr>
        <p:txBody>
          <a:bodyPr wrap="square">
            <a:spAutoFit/>
          </a:bodyPr>
          <a:lstStyle/>
          <a:p>
            <a:pPr lvl="1"/>
            <a:r>
              <a:rPr lang="en-US" sz="1500" dirty="0">
                <a:solidFill>
                  <a:prstClr val="black"/>
                </a:solidFill>
                <a:latin typeface="Calibri"/>
              </a:rPr>
              <a:t>Download from: </a:t>
            </a:r>
            <a:r>
              <a:rPr lang="en-US" sz="1500" dirty="0">
                <a:solidFill>
                  <a:prstClr val="black"/>
                </a:solidFill>
                <a:latin typeface="Calibri"/>
                <a:hlinkClick r:id="rId6"/>
              </a:rPr>
              <a:t>https://github.com/CMU-SAFARI/rowhammer</a:t>
            </a:r>
            <a:r>
              <a:rPr lang="en-US" sz="1500" dirty="0">
                <a:solidFill>
                  <a:prstClr val="black"/>
                </a:solidFill>
                <a:latin typeface="Calibri"/>
              </a:rPr>
              <a:t> </a:t>
            </a:r>
          </a:p>
        </p:txBody>
      </p:sp>
      <p:sp>
        <p:nvSpPr>
          <p:cNvPr id="46" name="TextBox 45"/>
          <p:cNvSpPr txBox="1"/>
          <p:nvPr/>
        </p:nvSpPr>
        <p:spPr>
          <a:xfrm>
            <a:off x="4572000" y="1237320"/>
            <a:ext cx="3810000" cy="762000"/>
          </a:xfrm>
          <a:prstGeom prst="rect">
            <a:avLst/>
          </a:prstGeom>
          <a:noFill/>
        </p:spPr>
        <p:txBody>
          <a:bodyPr wrap="square" rtlCol="0" anchor="ctr">
            <a:noAutofit/>
          </a:bodyPr>
          <a:lstStyle/>
          <a:p>
            <a:pPr algn="ctr"/>
            <a:r>
              <a:rPr lang="en-US" sz="3667" b="1" dirty="0">
                <a:solidFill>
                  <a:prstClr val="white"/>
                </a:solidFill>
                <a:latin typeface="Calibri Light"/>
              </a:rPr>
              <a:t>DRAM Module</a:t>
            </a:r>
          </a:p>
        </p:txBody>
      </p:sp>
      <p:sp>
        <p:nvSpPr>
          <p:cNvPr id="56" name="Title 1"/>
          <p:cNvSpPr>
            <a:spLocks noGrp="1"/>
          </p:cNvSpPr>
          <p:nvPr>
            <p:ph type="title"/>
          </p:nvPr>
        </p:nvSpPr>
        <p:spPr/>
        <p:txBody>
          <a:bodyPr>
            <a:normAutofit fontScale="90000"/>
          </a:bodyPr>
          <a:lstStyle/>
          <a:p>
            <a:r>
              <a:rPr lang="en-US" dirty="0"/>
              <a:t>A Simple Program Can Induce Many Errors</a:t>
            </a:r>
          </a:p>
        </p:txBody>
      </p:sp>
      <p:sp>
        <p:nvSpPr>
          <p:cNvPr id="2" name="Slide Number Placeholder 1">
            <a:extLst>
              <a:ext uri="{FF2B5EF4-FFF2-40B4-BE49-F238E27FC236}">
                <a16:creationId xmlns:a16="http://schemas.microsoft.com/office/drawing/2014/main" id="{59F13809-1D6A-7347-85C7-378B6586A6E1}"/>
              </a:ext>
            </a:extLst>
          </p:cNvPr>
          <p:cNvSpPr>
            <a:spLocks noGrp="1"/>
          </p:cNvSpPr>
          <p:nvPr>
            <p:ph type="sldNum" sz="quarter" idx="12"/>
          </p:nvPr>
        </p:nvSpPr>
        <p:spPr/>
        <p:txBody>
          <a:bodyPr/>
          <a:lstStyle/>
          <a:p>
            <a:fld id="{5E6A3C3A-A029-4573-BC04-5DA27903A743}" type="slidenum">
              <a:rPr lang="en-US" smtClean="0"/>
              <a:t>86</a:t>
            </a:fld>
            <a:endParaRPr lang="en-US"/>
          </a:p>
        </p:txBody>
      </p:sp>
      <p:sp>
        <p:nvSpPr>
          <p:cNvPr id="54" name="DRAM"/>
          <p:cNvSpPr/>
          <p:nvPr/>
        </p:nvSpPr>
        <p:spPr>
          <a:xfrm>
            <a:off x="4953001" y="2667000"/>
            <a:ext cx="3047999" cy="2587380"/>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Calibri"/>
            </a:endParaRPr>
          </a:p>
        </p:txBody>
      </p:sp>
      <p:cxnSp>
        <p:nvCxnSpPr>
          <p:cNvPr id="55" name="YArrow"/>
          <p:cNvCxnSpPr>
            <a:stCxn id="57" idx="3"/>
            <a:endCxn id="61" idx="1"/>
          </p:cNvCxnSpPr>
          <p:nvPr/>
        </p:nvCxnSpPr>
        <p:spPr>
          <a:xfrm>
            <a:off x="5524500" y="4447720"/>
            <a:ext cx="3175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016501" y="4288970"/>
            <a:ext cx="507999" cy="3175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76200" rtlCol="0" anchor="ctr"/>
          <a:lstStyle/>
          <a:p>
            <a:pPr algn="r"/>
            <a:r>
              <a:rPr lang="en-US" sz="2667" b="1">
                <a:solidFill>
                  <a:srgbClr val="FF0000"/>
                </a:solidFill>
                <a:latin typeface="Courier New" panose="02070309020205020404" pitchFamily="49" charset="0"/>
                <a:cs typeface="Courier New" panose="02070309020205020404" pitchFamily="49" charset="0"/>
              </a:rPr>
              <a:t>Y</a:t>
            </a:r>
            <a:endParaRPr lang="en-US" sz="2333" b="1">
              <a:solidFill>
                <a:srgbClr val="FF0000"/>
              </a:solidFill>
              <a:latin typeface="Courier New" panose="02070309020205020404" pitchFamily="49" charset="0"/>
              <a:cs typeface="Courier New" panose="02070309020205020404" pitchFamily="49" charset="0"/>
            </a:endParaRPr>
          </a:p>
        </p:txBody>
      </p:sp>
      <p:cxnSp>
        <p:nvCxnSpPr>
          <p:cNvPr id="58" name="XArrow"/>
          <p:cNvCxnSpPr>
            <a:stCxn id="59" idx="3"/>
          </p:cNvCxnSpPr>
          <p:nvPr/>
        </p:nvCxnSpPr>
        <p:spPr>
          <a:xfrm>
            <a:off x="5524500" y="3495220"/>
            <a:ext cx="3175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016501" y="3336470"/>
            <a:ext cx="507999" cy="3175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76200" rtlCol="0" anchor="ctr"/>
          <a:lstStyle/>
          <a:p>
            <a:pPr algn="r"/>
            <a:r>
              <a:rPr lang="en-US" sz="2667" b="1">
                <a:solidFill>
                  <a:srgbClr val="FF0000"/>
                </a:solidFill>
                <a:latin typeface="Courier New" panose="02070309020205020404" pitchFamily="49" charset="0"/>
                <a:cs typeface="Courier New" panose="02070309020205020404" pitchFamily="49" charset="0"/>
              </a:rPr>
              <a:t>X</a:t>
            </a:r>
            <a:endParaRPr lang="en-US" sz="2333" b="1">
              <a:solidFill>
                <a:srgbClr val="FF0000"/>
              </a:solidFill>
              <a:latin typeface="Courier New" panose="02070309020205020404" pitchFamily="49" charset="0"/>
              <a:cs typeface="Courier New" panose="02070309020205020404" pitchFamily="49" charset="0"/>
            </a:endParaRPr>
          </a:p>
        </p:txBody>
      </p:sp>
      <p:sp>
        <p:nvSpPr>
          <p:cNvPr id="60" name="Row"/>
          <p:cNvSpPr/>
          <p:nvPr/>
        </p:nvSpPr>
        <p:spPr>
          <a:xfrm>
            <a:off x="5842000" y="4606470"/>
            <a:ext cx="1778000" cy="3175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000">
              <a:solidFill>
                <a:prstClr val="black"/>
              </a:solidFill>
              <a:latin typeface="Courier New" panose="02070309020205020404" pitchFamily="49" charset="0"/>
              <a:cs typeface="Courier New" panose="02070309020205020404" pitchFamily="49" charset="0"/>
            </a:endParaRPr>
          </a:p>
        </p:txBody>
      </p:sp>
      <p:sp>
        <p:nvSpPr>
          <p:cNvPr id="61" name="RowY"/>
          <p:cNvSpPr/>
          <p:nvPr/>
        </p:nvSpPr>
        <p:spPr>
          <a:xfrm>
            <a:off x="5842000" y="4288970"/>
            <a:ext cx="1778000" cy="3175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333" b="1">
              <a:solidFill>
                <a:prstClr val="black"/>
              </a:solidFill>
              <a:latin typeface="Calibri Light"/>
              <a:cs typeface="Courier New" panose="02070309020205020404" pitchFamily="49" charset="0"/>
            </a:endParaRPr>
          </a:p>
        </p:txBody>
      </p:sp>
      <p:sp>
        <p:nvSpPr>
          <p:cNvPr id="62" name="Row"/>
          <p:cNvSpPr/>
          <p:nvPr/>
        </p:nvSpPr>
        <p:spPr>
          <a:xfrm>
            <a:off x="5842000" y="3971470"/>
            <a:ext cx="1778000" cy="3175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333">
              <a:solidFill>
                <a:prstClr val="black"/>
              </a:solidFill>
              <a:latin typeface="Courier New" panose="02070309020205020404" pitchFamily="49" charset="0"/>
              <a:cs typeface="Courier New" panose="02070309020205020404" pitchFamily="49" charset="0"/>
            </a:endParaRPr>
          </a:p>
        </p:txBody>
      </p:sp>
      <p:sp>
        <p:nvSpPr>
          <p:cNvPr id="63" name="Row"/>
          <p:cNvSpPr/>
          <p:nvPr/>
        </p:nvSpPr>
        <p:spPr>
          <a:xfrm>
            <a:off x="5842000" y="3653970"/>
            <a:ext cx="1778000" cy="3175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333">
              <a:solidFill>
                <a:prstClr val="black"/>
              </a:solidFill>
              <a:latin typeface="Courier New" panose="02070309020205020404" pitchFamily="49" charset="0"/>
              <a:cs typeface="Courier New" panose="02070309020205020404" pitchFamily="49" charset="0"/>
            </a:endParaRPr>
          </a:p>
        </p:txBody>
      </p:sp>
      <p:sp>
        <p:nvSpPr>
          <p:cNvPr id="64" name="RowX"/>
          <p:cNvSpPr/>
          <p:nvPr/>
        </p:nvSpPr>
        <p:spPr>
          <a:xfrm>
            <a:off x="5842000" y="3336470"/>
            <a:ext cx="1778000" cy="3175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333" b="1">
              <a:solidFill>
                <a:prstClr val="black"/>
              </a:solidFill>
              <a:latin typeface="Calibri Light"/>
              <a:cs typeface="Courier New" panose="02070309020205020404" pitchFamily="49" charset="0"/>
            </a:endParaRPr>
          </a:p>
        </p:txBody>
      </p:sp>
      <p:sp>
        <p:nvSpPr>
          <p:cNvPr id="65" name="Row"/>
          <p:cNvSpPr/>
          <p:nvPr/>
        </p:nvSpPr>
        <p:spPr>
          <a:xfrm>
            <a:off x="5842000" y="3018970"/>
            <a:ext cx="1778000" cy="3175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333">
              <a:solidFill>
                <a:prstClr val="black"/>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516505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13898" y="825500"/>
            <a:ext cx="3134727" cy="2118360"/>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2625" y="944808"/>
            <a:ext cx="1460500" cy="1460500"/>
          </a:xfrm>
          <a:prstGeom prst="rect">
            <a:avLst/>
          </a:prstGeom>
        </p:spPr>
      </p:pic>
      <p:sp>
        <p:nvSpPr>
          <p:cNvPr id="3" name="Left-Right Arrow 2"/>
          <p:cNvSpPr/>
          <p:nvPr/>
        </p:nvSpPr>
        <p:spPr>
          <a:xfrm>
            <a:off x="3619500" y="1305841"/>
            <a:ext cx="1175922" cy="746127"/>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a:solidFill>
                <a:prstClr val="white"/>
              </a:solidFill>
              <a:latin typeface="Calibri Light"/>
            </a:endParaRPr>
          </a:p>
        </p:txBody>
      </p:sp>
      <p:sp>
        <p:nvSpPr>
          <p:cNvPr id="7" name="TextBox 6"/>
          <p:cNvSpPr txBox="1"/>
          <p:nvPr/>
        </p:nvSpPr>
        <p:spPr>
          <a:xfrm>
            <a:off x="1691680" y="1237320"/>
            <a:ext cx="2040227" cy="762000"/>
          </a:xfrm>
          <a:prstGeom prst="rect">
            <a:avLst/>
          </a:prstGeom>
          <a:noFill/>
        </p:spPr>
        <p:txBody>
          <a:bodyPr wrap="square" rtlCol="0" anchor="ctr">
            <a:noAutofit/>
          </a:bodyPr>
          <a:lstStyle/>
          <a:p>
            <a:pPr algn="ctr"/>
            <a:r>
              <a:rPr lang="en-US" sz="4167" b="1" dirty="0">
                <a:solidFill>
                  <a:prstClr val="black">
                    <a:lumMod val="65000"/>
                    <a:lumOff val="35000"/>
                  </a:prstClr>
                </a:solidFill>
                <a:latin typeface="Calibri Light"/>
              </a:rPr>
              <a:t>CPU</a:t>
            </a:r>
          </a:p>
        </p:txBody>
      </p:sp>
      <p:sp>
        <p:nvSpPr>
          <p:cNvPr id="4" name="Rectangle 3"/>
          <p:cNvSpPr/>
          <p:nvPr/>
        </p:nvSpPr>
        <p:spPr>
          <a:xfrm>
            <a:off x="4723398" y="2302121"/>
            <a:ext cx="3134727" cy="444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Calibri"/>
            </a:endParaRPr>
          </a:p>
        </p:txBody>
      </p:sp>
      <p:sp>
        <p:nvSpPr>
          <p:cNvPr id="35" name="Rectangle 34"/>
          <p:cNvSpPr/>
          <p:nvPr/>
        </p:nvSpPr>
        <p:spPr>
          <a:xfrm>
            <a:off x="491547" y="5377781"/>
            <a:ext cx="5880653" cy="323165"/>
          </a:xfrm>
          <a:prstGeom prst="rect">
            <a:avLst/>
          </a:prstGeom>
        </p:spPr>
        <p:txBody>
          <a:bodyPr wrap="square">
            <a:spAutoFit/>
          </a:bodyPr>
          <a:lstStyle/>
          <a:p>
            <a:pPr lvl="1"/>
            <a:r>
              <a:rPr lang="en-US" sz="1500" dirty="0">
                <a:solidFill>
                  <a:prstClr val="black"/>
                </a:solidFill>
                <a:latin typeface="Calibri"/>
              </a:rPr>
              <a:t>Download from: </a:t>
            </a:r>
            <a:r>
              <a:rPr lang="en-US" sz="1500" dirty="0">
                <a:solidFill>
                  <a:prstClr val="black"/>
                </a:solidFill>
                <a:latin typeface="Calibri"/>
                <a:hlinkClick r:id="rId6"/>
              </a:rPr>
              <a:t>https://github.com/CMU-SAFARI/rowhammer</a:t>
            </a:r>
            <a:r>
              <a:rPr lang="en-US" sz="1500" dirty="0">
                <a:solidFill>
                  <a:prstClr val="black"/>
                </a:solidFill>
                <a:latin typeface="Calibri"/>
              </a:rPr>
              <a:t> </a:t>
            </a:r>
          </a:p>
        </p:txBody>
      </p:sp>
      <p:sp>
        <p:nvSpPr>
          <p:cNvPr id="46" name="TextBox 45"/>
          <p:cNvSpPr txBox="1"/>
          <p:nvPr/>
        </p:nvSpPr>
        <p:spPr>
          <a:xfrm>
            <a:off x="4572000" y="1237320"/>
            <a:ext cx="3810000" cy="762000"/>
          </a:xfrm>
          <a:prstGeom prst="rect">
            <a:avLst/>
          </a:prstGeom>
          <a:noFill/>
        </p:spPr>
        <p:txBody>
          <a:bodyPr wrap="square" rtlCol="0" anchor="ctr">
            <a:noAutofit/>
          </a:bodyPr>
          <a:lstStyle/>
          <a:p>
            <a:pPr algn="ctr"/>
            <a:r>
              <a:rPr lang="en-US" sz="3667" b="1" dirty="0">
                <a:solidFill>
                  <a:prstClr val="white"/>
                </a:solidFill>
                <a:latin typeface="Calibri Light"/>
              </a:rPr>
              <a:t>DRAM Module</a:t>
            </a:r>
          </a:p>
        </p:txBody>
      </p:sp>
      <p:sp>
        <p:nvSpPr>
          <p:cNvPr id="56" name="Title 1"/>
          <p:cNvSpPr>
            <a:spLocks noGrp="1"/>
          </p:cNvSpPr>
          <p:nvPr>
            <p:ph type="title"/>
          </p:nvPr>
        </p:nvSpPr>
        <p:spPr/>
        <p:txBody>
          <a:bodyPr>
            <a:normAutofit fontScale="90000"/>
          </a:bodyPr>
          <a:lstStyle/>
          <a:p>
            <a:r>
              <a:rPr lang="en-US" dirty="0"/>
              <a:t>A Simple Program Can Induce Many Errors</a:t>
            </a:r>
          </a:p>
        </p:txBody>
      </p:sp>
      <p:sp>
        <p:nvSpPr>
          <p:cNvPr id="2" name="Slide Number Placeholder 1">
            <a:extLst>
              <a:ext uri="{FF2B5EF4-FFF2-40B4-BE49-F238E27FC236}">
                <a16:creationId xmlns:a16="http://schemas.microsoft.com/office/drawing/2014/main" id="{E671EB99-7D44-0444-8B97-F2B156F28D13}"/>
              </a:ext>
            </a:extLst>
          </p:cNvPr>
          <p:cNvSpPr>
            <a:spLocks noGrp="1"/>
          </p:cNvSpPr>
          <p:nvPr>
            <p:ph type="sldNum" sz="quarter" idx="12"/>
          </p:nvPr>
        </p:nvSpPr>
        <p:spPr/>
        <p:txBody>
          <a:bodyPr/>
          <a:lstStyle/>
          <a:p>
            <a:fld id="{5E6A3C3A-A029-4573-BC04-5DA27903A743}" type="slidenum">
              <a:rPr lang="en-US" smtClean="0"/>
              <a:t>87</a:t>
            </a:fld>
            <a:endParaRPr lang="en-US"/>
          </a:p>
        </p:txBody>
      </p:sp>
      <p:sp>
        <p:nvSpPr>
          <p:cNvPr id="54" name="DRAM"/>
          <p:cNvSpPr/>
          <p:nvPr/>
        </p:nvSpPr>
        <p:spPr>
          <a:xfrm>
            <a:off x="4953001" y="2667000"/>
            <a:ext cx="3047999" cy="2587380"/>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Calibri"/>
            </a:endParaRPr>
          </a:p>
        </p:txBody>
      </p:sp>
      <p:cxnSp>
        <p:nvCxnSpPr>
          <p:cNvPr id="55" name="YArrow"/>
          <p:cNvCxnSpPr>
            <a:stCxn id="57" idx="3"/>
            <a:endCxn id="61" idx="1"/>
          </p:cNvCxnSpPr>
          <p:nvPr/>
        </p:nvCxnSpPr>
        <p:spPr>
          <a:xfrm>
            <a:off x="5524500" y="4447720"/>
            <a:ext cx="3175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016501" y="4288970"/>
            <a:ext cx="507999" cy="3175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76200" rtlCol="0" anchor="ctr"/>
          <a:lstStyle/>
          <a:p>
            <a:pPr algn="r"/>
            <a:r>
              <a:rPr lang="en-US" sz="2667" b="1">
                <a:solidFill>
                  <a:srgbClr val="FF0000"/>
                </a:solidFill>
                <a:latin typeface="Courier New" panose="02070309020205020404" pitchFamily="49" charset="0"/>
                <a:cs typeface="Courier New" panose="02070309020205020404" pitchFamily="49" charset="0"/>
              </a:rPr>
              <a:t>Y</a:t>
            </a:r>
            <a:endParaRPr lang="en-US" sz="2333" b="1">
              <a:solidFill>
                <a:srgbClr val="FF0000"/>
              </a:solidFill>
              <a:latin typeface="Courier New" panose="02070309020205020404" pitchFamily="49" charset="0"/>
              <a:cs typeface="Courier New" panose="02070309020205020404" pitchFamily="49" charset="0"/>
            </a:endParaRPr>
          </a:p>
        </p:txBody>
      </p:sp>
      <p:cxnSp>
        <p:nvCxnSpPr>
          <p:cNvPr id="58" name="XArrow"/>
          <p:cNvCxnSpPr>
            <a:stCxn id="59" idx="3"/>
          </p:cNvCxnSpPr>
          <p:nvPr/>
        </p:nvCxnSpPr>
        <p:spPr>
          <a:xfrm>
            <a:off x="5524500" y="3495220"/>
            <a:ext cx="3175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016501" y="3336470"/>
            <a:ext cx="507999" cy="3175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76200" rtlCol="0" anchor="ctr"/>
          <a:lstStyle/>
          <a:p>
            <a:pPr algn="r"/>
            <a:r>
              <a:rPr lang="en-US" sz="2667" b="1">
                <a:solidFill>
                  <a:srgbClr val="FF0000"/>
                </a:solidFill>
                <a:latin typeface="Courier New" panose="02070309020205020404" pitchFamily="49" charset="0"/>
                <a:cs typeface="Courier New" panose="02070309020205020404" pitchFamily="49" charset="0"/>
              </a:rPr>
              <a:t>X</a:t>
            </a:r>
            <a:endParaRPr lang="en-US" sz="2333" b="1">
              <a:solidFill>
                <a:srgbClr val="FF0000"/>
              </a:solidFill>
              <a:latin typeface="Courier New" panose="02070309020205020404" pitchFamily="49" charset="0"/>
              <a:cs typeface="Courier New" panose="02070309020205020404" pitchFamily="49" charset="0"/>
            </a:endParaRPr>
          </a:p>
        </p:txBody>
      </p:sp>
      <p:sp>
        <p:nvSpPr>
          <p:cNvPr id="60" name="Row"/>
          <p:cNvSpPr/>
          <p:nvPr/>
        </p:nvSpPr>
        <p:spPr>
          <a:xfrm>
            <a:off x="5842000" y="4606470"/>
            <a:ext cx="1778000" cy="3175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000">
              <a:solidFill>
                <a:prstClr val="black"/>
              </a:solidFill>
              <a:latin typeface="Courier New" panose="02070309020205020404" pitchFamily="49" charset="0"/>
              <a:cs typeface="Courier New" panose="02070309020205020404" pitchFamily="49" charset="0"/>
            </a:endParaRPr>
          </a:p>
        </p:txBody>
      </p:sp>
      <p:sp>
        <p:nvSpPr>
          <p:cNvPr id="61" name="RowY"/>
          <p:cNvSpPr/>
          <p:nvPr/>
        </p:nvSpPr>
        <p:spPr>
          <a:xfrm>
            <a:off x="5842000" y="4288970"/>
            <a:ext cx="1778000" cy="3175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333" b="1">
              <a:solidFill>
                <a:prstClr val="black"/>
              </a:solidFill>
              <a:latin typeface="Calibri Light"/>
              <a:cs typeface="Courier New" panose="02070309020205020404" pitchFamily="49" charset="0"/>
            </a:endParaRPr>
          </a:p>
        </p:txBody>
      </p:sp>
      <p:sp>
        <p:nvSpPr>
          <p:cNvPr id="62" name="Row"/>
          <p:cNvSpPr/>
          <p:nvPr/>
        </p:nvSpPr>
        <p:spPr>
          <a:xfrm>
            <a:off x="5842000" y="3971470"/>
            <a:ext cx="1778000" cy="3175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333">
              <a:solidFill>
                <a:prstClr val="black"/>
              </a:solidFill>
              <a:latin typeface="Courier New" panose="02070309020205020404" pitchFamily="49" charset="0"/>
              <a:cs typeface="Courier New" panose="02070309020205020404" pitchFamily="49" charset="0"/>
            </a:endParaRPr>
          </a:p>
        </p:txBody>
      </p:sp>
      <p:sp>
        <p:nvSpPr>
          <p:cNvPr id="63" name="Row"/>
          <p:cNvSpPr/>
          <p:nvPr/>
        </p:nvSpPr>
        <p:spPr>
          <a:xfrm>
            <a:off x="5842000" y="3653970"/>
            <a:ext cx="1778000" cy="3175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333">
              <a:solidFill>
                <a:prstClr val="black"/>
              </a:solidFill>
              <a:latin typeface="Courier New" panose="02070309020205020404" pitchFamily="49" charset="0"/>
              <a:cs typeface="Courier New" panose="02070309020205020404" pitchFamily="49" charset="0"/>
            </a:endParaRPr>
          </a:p>
        </p:txBody>
      </p:sp>
      <p:sp>
        <p:nvSpPr>
          <p:cNvPr id="64" name="RowX"/>
          <p:cNvSpPr/>
          <p:nvPr/>
        </p:nvSpPr>
        <p:spPr>
          <a:xfrm>
            <a:off x="5842000" y="3336470"/>
            <a:ext cx="1778000" cy="3175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333" b="1">
              <a:solidFill>
                <a:prstClr val="black"/>
              </a:solidFill>
              <a:latin typeface="Calibri Light"/>
              <a:cs typeface="Courier New" panose="02070309020205020404" pitchFamily="49" charset="0"/>
            </a:endParaRPr>
          </a:p>
        </p:txBody>
      </p:sp>
      <p:sp>
        <p:nvSpPr>
          <p:cNvPr id="65" name="Row"/>
          <p:cNvSpPr/>
          <p:nvPr/>
        </p:nvSpPr>
        <p:spPr>
          <a:xfrm>
            <a:off x="5842000" y="3018970"/>
            <a:ext cx="1778000" cy="3175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333">
              <a:solidFill>
                <a:prstClr val="black"/>
              </a:solidFill>
              <a:latin typeface="Courier New" panose="02070309020205020404" pitchFamily="49" charset="0"/>
              <a:cs typeface="Courier New" panose="02070309020205020404" pitchFamily="49" charset="0"/>
            </a:endParaRPr>
          </a:p>
        </p:txBody>
      </p:sp>
      <p:sp>
        <p:nvSpPr>
          <p:cNvPr id="22" name="CPU"/>
          <p:cNvSpPr/>
          <p:nvPr/>
        </p:nvSpPr>
        <p:spPr>
          <a:xfrm>
            <a:off x="1111250" y="2794000"/>
            <a:ext cx="3460750" cy="2540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33362" indent="-333362">
              <a:lnSpc>
                <a:spcPct val="90000"/>
              </a:lnSpc>
              <a:buFont typeface="+mj-lt"/>
              <a:buAutoNum type="arabicPeriod"/>
            </a:pPr>
            <a:r>
              <a:rPr lang="en-US" sz="2667" dirty="0">
                <a:solidFill>
                  <a:prstClr val="black"/>
                </a:solidFill>
                <a:latin typeface="Calibri Light"/>
                <a:cs typeface="Courier New" panose="02070309020205020404" pitchFamily="49" charset="0"/>
              </a:rPr>
              <a:t>Avoid </a:t>
            </a:r>
            <a:r>
              <a:rPr lang="en-US" sz="2667" b="1" i="1" dirty="0">
                <a:solidFill>
                  <a:prstClr val="black"/>
                </a:solidFill>
                <a:latin typeface="Calibri Light"/>
                <a:cs typeface="Courier New" panose="02070309020205020404" pitchFamily="49" charset="0"/>
              </a:rPr>
              <a:t>cache hits</a:t>
            </a:r>
          </a:p>
          <a:p>
            <a:pPr marL="619100" lvl="1" indent="-238115">
              <a:lnSpc>
                <a:spcPct val="90000"/>
              </a:lnSpc>
              <a:buFont typeface="Calibri Light" panose="020F0302020204030204" pitchFamily="34" charset="0"/>
              <a:buChar char="–"/>
            </a:pPr>
            <a:r>
              <a:rPr lang="en-US" sz="2333" dirty="0">
                <a:solidFill>
                  <a:prstClr val="black"/>
                </a:solidFill>
                <a:latin typeface="Calibri Light"/>
                <a:cs typeface="Courier New" panose="02070309020205020404" pitchFamily="49" charset="0"/>
              </a:rPr>
              <a:t>Flush </a:t>
            </a:r>
            <a:r>
              <a:rPr lang="en-US" sz="2333" b="1" dirty="0">
                <a:solidFill>
                  <a:srgbClr val="FF0000"/>
                </a:solidFill>
                <a:latin typeface="Courier New" panose="02070309020205020404" pitchFamily="49" charset="0"/>
                <a:cs typeface="Courier New" panose="02070309020205020404" pitchFamily="49" charset="0"/>
              </a:rPr>
              <a:t>X</a:t>
            </a:r>
            <a:r>
              <a:rPr lang="en-US" sz="2333" dirty="0">
                <a:solidFill>
                  <a:prstClr val="black"/>
                </a:solidFill>
                <a:latin typeface="Calibri Light"/>
                <a:cs typeface="Courier New" panose="02070309020205020404" pitchFamily="49" charset="0"/>
              </a:rPr>
              <a:t> from cache</a:t>
            </a:r>
          </a:p>
          <a:p>
            <a:pPr marL="333362" indent="-333362">
              <a:lnSpc>
                <a:spcPct val="90000"/>
              </a:lnSpc>
              <a:buFont typeface="+mj-lt"/>
              <a:buAutoNum type="arabicPeriod"/>
            </a:pPr>
            <a:endParaRPr lang="en-US" sz="2667" dirty="0">
              <a:solidFill>
                <a:prstClr val="black"/>
              </a:solidFill>
              <a:latin typeface="Calibri Light"/>
              <a:cs typeface="Courier New" panose="02070309020205020404" pitchFamily="49" charset="0"/>
            </a:endParaRPr>
          </a:p>
          <a:p>
            <a:pPr marL="333362" indent="-333362">
              <a:lnSpc>
                <a:spcPct val="90000"/>
              </a:lnSpc>
              <a:buFont typeface="+mj-lt"/>
              <a:buAutoNum type="arabicPeriod"/>
            </a:pPr>
            <a:r>
              <a:rPr lang="en-US" sz="2667" dirty="0">
                <a:solidFill>
                  <a:prstClr val="black"/>
                </a:solidFill>
                <a:latin typeface="Calibri Light"/>
                <a:cs typeface="Courier New" panose="02070309020205020404" pitchFamily="49" charset="0"/>
              </a:rPr>
              <a:t>Avoid </a:t>
            </a:r>
            <a:r>
              <a:rPr lang="en-US" sz="2667" b="1" i="1" dirty="0">
                <a:solidFill>
                  <a:prstClr val="black"/>
                </a:solidFill>
                <a:latin typeface="Calibri Light"/>
                <a:cs typeface="Courier New" panose="02070309020205020404" pitchFamily="49" charset="0"/>
              </a:rPr>
              <a:t>row hits</a:t>
            </a:r>
            <a:r>
              <a:rPr lang="en-US" sz="2667" dirty="0">
                <a:solidFill>
                  <a:prstClr val="black"/>
                </a:solidFill>
                <a:latin typeface="Calibri Light"/>
                <a:cs typeface="Courier New" panose="02070309020205020404" pitchFamily="49" charset="0"/>
              </a:rPr>
              <a:t> to </a:t>
            </a:r>
            <a:r>
              <a:rPr lang="en-US" sz="2667" b="1" dirty="0">
                <a:solidFill>
                  <a:srgbClr val="FF0000"/>
                </a:solidFill>
                <a:latin typeface="Courier New" panose="02070309020205020404" pitchFamily="49" charset="0"/>
                <a:cs typeface="Courier New" panose="02070309020205020404" pitchFamily="49" charset="0"/>
              </a:rPr>
              <a:t>X</a:t>
            </a:r>
          </a:p>
          <a:p>
            <a:pPr marL="619100" lvl="1" indent="-238115">
              <a:lnSpc>
                <a:spcPct val="90000"/>
              </a:lnSpc>
              <a:buFont typeface="Calibri Light" panose="020F0302020204030204" pitchFamily="34" charset="0"/>
              <a:buChar char="–"/>
            </a:pPr>
            <a:r>
              <a:rPr lang="en-US" sz="2333" dirty="0">
                <a:solidFill>
                  <a:prstClr val="black"/>
                </a:solidFill>
                <a:latin typeface="Calibri Light"/>
                <a:cs typeface="Courier New" panose="02070309020205020404" pitchFamily="49" charset="0"/>
              </a:rPr>
              <a:t>Read </a:t>
            </a:r>
            <a:r>
              <a:rPr lang="en-US" sz="2333" b="1" dirty="0">
                <a:solidFill>
                  <a:srgbClr val="FF0000"/>
                </a:solidFill>
                <a:latin typeface="Courier New" panose="02070309020205020404" pitchFamily="49" charset="0"/>
                <a:cs typeface="Courier New" panose="02070309020205020404" pitchFamily="49" charset="0"/>
              </a:rPr>
              <a:t>Y</a:t>
            </a:r>
            <a:r>
              <a:rPr lang="en-US" sz="2333" dirty="0">
                <a:solidFill>
                  <a:prstClr val="black"/>
                </a:solidFill>
                <a:latin typeface="Calibri Light"/>
                <a:cs typeface="Courier New" panose="02070309020205020404" pitchFamily="49" charset="0"/>
              </a:rPr>
              <a:t> in another row</a:t>
            </a:r>
          </a:p>
        </p:txBody>
      </p:sp>
    </p:spTree>
    <p:extLst>
      <p:ext uri="{BB962C8B-B14F-4D97-AF65-F5344CB8AC3E}">
        <p14:creationId xmlns:p14="http://schemas.microsoft.com/office/powerpoint/2010/main" val="23955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13898" y="825500"/>
            <a:ext cx="3134727" cy="2118360"/>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2625" y="944808"/>
            <a:ext cx="1460500" cy="1460500"/>
          </a:xfrm>
          <a:prstGeom prst="rect">
            <a:avLst/>
          </a:prstGeom>
        </p:spPr>
      </p:pic>
      <p:sp>
        <p:nvSpPr>
          <p:cNvPr id="3" name="Left-Right Arrow 2"/>
          <p:cNvSpPr/>
          <p:nvPr/>
        </p:nvSpPr>
        <p:spPr>
          <a:xfrm>
            <a:off x="3619500" y="1305841"/>
            <a:ext cx="1175922" cy="746127"/>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a:solidFill>
                <a:prstClr val="white"/>
              </a:solidFill>
              <a:latin typeface="Calibri Light"/>
            </a:endParaRPr>
          </a:p>
        </p:txBody>
      </p:sp>
      <p:sp>
        <p:nvSpPr>
          <p:cNvPr id="7" name="TextBox 6"/>
          <p:cNvSpPr txBox="1"/>
          <p:nvPr/>
        </p:nvSpPr>
        <p:spPr>
          <a:xfrm>
            <a:off x="1691680" y="1237320"/>
            <a:ext cx="2040227" cy="762000"/>
          </a:xfrm>
          <a:prstGeom prst="rect">
            <a:avLst/>
          </a:prstGeom>
          <a:noFill/>
        </p:spPr>
        <p:txBody>
          <a:bodyPr wrap="square" rtlCol="0" anchor="ctr">
            <a:noAutofit/>
          </a:bodyPr>
          <a:lstStyle/>
          <a:p>
            <a:pPr algn="ctr"/>
            <a:r>
              <a:rPr lang="en-US" sz="4167" b="1" dirty="0">
                <a:solidFill>
                  <a:prstClr val="black">
                    <a:lumMod val="65000"/>
                    <a:lumOff val="35000"/>
                  </a:prstClr>
                </a:solidFill>
                <a:latin typeface="Calibri Light"/>
              </a:rPr>
              <a:t>CPU</a:t>
            </a:r>
          </a:p>
        </p:txBody>
      </p:sp>
      <p:sp>
        <p:nvSpPr>
          <p:cNvPr id="4" name="Rectangle 3"/>
          <p:cNvSpPr/>
          <p:nvPr/>
        </p:nvSpPr>
        <p:spPr>
          <a:xfrm>
            <a:off x="4723398" y="2302121"/>
            <a:ext cx="3134727" cy="444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Calibri"/>
            </a:endParaRPr>
          </a:p>
        </p:txBody>
      </p:sp>
      <p:sp>
        <p:nvSpPr>
          <p:cNvPr id="16" name="CPU"/>
          <p:cNvSpPr/>
          <p:nvPr/>
        </p:nvSpPr>
        <p:spPr>
          <a:xfrm>
            <a:off x="1143000" y="2667000"/>
            <a:ext cx="3048000" cy="2587380"/>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95246">
              <a:lnSpc>
                <a:spcPct val="90000"/>
              </a:lnSpc>
            </a:pPr>
            <a:r>
              <a:rPr lang="en-US" sz="2333" u="sng">
                <a:solidFill>
                  <a:prstClr val="white"/>
                </a:solidFill>
                <a:latin typeface="Courier New" panose="02070309020205020404" pitchFamily="49" charset="0"/>
                <a:cs typeface="Courier New" panose="02070309020205020404" pitchFamily="49" charset="0"/>
              </a:rPr>
              <a:t>loop</a:t>
            </a:r>
            <a:r>
              <a:rPr lang="en-US" sz="2333">
                <a:solidFill>
                  <a:prstClr val="white"/>
                </a:solidFill>
                <a:latin typeface="Courier New" panose="02070309020205020404" pitchFamily="49" charset="0"/>
                <a:cs typeface="Courier New" panose="02070309020205020404" pitchFamily="49" charset="0"/>
              </a:rPr>
              <a:t>:</a:t>
            </a:r>
          </a:p>
          <a:p>
            <a:pPr marL="95246">
              <a:lnSpc>
                <a:spcPct val="90000"/>
              </a:lnSpc>
            </a:pPr>
            <a:r>
              <a:rPr lang="en-US" sz="2333">
                <a:solidFill>
                  <a:prstClr val="white"/>
                </a:solidFill>
                <a:latin typeface="Courier New" panose="02070309020205020404" pitchFamily="49" charset="0"/>
                <a:cs typeface="Courier New" panose="02070309020205020404" pitchFamily="49" charset="0"/>
              </a:rPr>
              <a:t>  mov (</a:t>
            </a:r>
            <a:r>
              <a:rPr lang="en-US" sz="2333" b="1">
                <a:solidFill>
                  <a:srgbClr val="FF0000"/>
                </a:solidFill>
                <a:latin typeface="Courier New" panose="02070309020205020404" pitchFamily="49" charset="0"/>
                <a:cs typeface="Courier New" panose="02070309020205020404" pitchFamily="49" charset="0"/>
              </a:rPr>
              <a:t>X</a:t>
            </a:r>
            <a:r>
              <a:rPr lang="en-US" sz="2333">
                <a:solidFill>
                  <a:prstClr val="white"/>
                </a:solidFill>
                <a:latin typeface="Courier New" panose="02070309020205020404" pitchFamily="49" charset="0"/>
                <a:cs typeface="Courier New" panose="02070309020205020404" pitchFamily="49" charset="0"/>
              </a:rPr>
              <a:t>), %eax</a:t>
            </a:r>
          </a:p>
          <a:p>
            <a:pPr marL="95246">
              <a:lnSpc>
                <a:spcPct val="90000"/>
              </a:lnSpc>
            </a:pPr>
            <a:r>
              <a:rPr lang="en-US" sz="2333">
                <a:solidFill>
                  <a:prstClr val="white"/>
                </a:solidFill>
                <a:latin typeface="Courier New" panose="02070309020205020404" pitchFamily="49" charset="0"/>
                <a:cs typeface="Courier New" panose="02070309020205020404" pitchFamily="49" charset="0"/>
              </a:rPr>
              <a:t>  mov (</a:t>
            </a:r>
            <a:r>
              <a:rPr lang="en-US" sz="2333" b="1">
                <a:solidFill>
                  <a:srgbClr val="FF0000"/>
                </a:solidFill>
                <a:latin typeface="Courier New" panose="02070309020205020404" pitchFamily="49" charset="0"/>
                <a:cs typeface="Courier New" panose="02070309020205020404" pitchFamily="49" charset="0"/>
              </a:rPr>
              <a:t>Y</a:t>
            </a:r>
            <a:r>
              <a:rPr lang="en-US" sz="2333">
                <a:solidFill>
                  <a:prstClr val="white"/>
                </a:solidFill>
                <a:latin typeface="Courier New" panose="02070309020205020404" pitchFamily="49" charset="0"/>
                <a:cs typeface="Courier New" panose="02070309020205020404" pitchFamily="49" charset="0"/>
              </a:rPr>
              <a:t>), %ebx</a:t>
            </a:r>
          </a:p>
          <a:p>
            <a:pPr marL="95246">
              <a:lnSpc>
                <a:spcPct val="90000"/>
              </a:lnSpc>
            </a:pPr>
            <a:r>
              <a:rPr lang="en-US" sz="2333">
                <a:solidFill>
                  <a:prstClr val="white"/>
                </a:solidFill>
                <a:latin typeface="Courier New" panose="02070309020205020404" pitchFamily="49" charset="0"/>
                <a:cs typeface="Courier New" panose="02070309020205020404" pitchFamily="49" charset="0"/>
              </a:rPr>
              <a:t>  clflush (</a:t>
            </a:r>
            <a:r>
              <a:rPr lang="en-US" sz="2333" b="1">
                <a:solidFill>
                  <a:srgbClr val="FF0000"/>
                </a:solidFill>
                <a:latin typeface="Courier New" panose="02070309020205020404" pitchFamily="49" charset="0"/>
                <a:cs typeface="Courier New" panose="02070309020205020404" pitchFamily="49" charset="0"/>
              </a:rPr>
              <a:t>X</a:t>
            </a:r>
            <a:r>
              <a:rPr lang="en-US" sz="2333">
                <a:solidFill>
                  <a:prstClr val="white"/>
                </a:solidFill>
                <a:latin typeface="Courier New" panose="02070309020205020404" pitchFamily="49" charset="0"/>
                <a:cs typeface="Courier New" panose="02070309020205020404" pitchFamily="49" charset="0"/>
              </a:rPr>
              <a:t>)  </a:t>
            </a:r>
          </a:p>
          <a:p>
            <a:pPr marL="95246">
              <a:lnSpc>
                <a:spcPct val="90000"/>
              </a:lnSpc>
            </a:pPr>
            <a:r>
              <a:rPr lang="en-US" sz="2333">
                <a:solidFill>
                  <a:prstClr val="white"/>
                </a:solidFill>
                <a:latin typeface="Courier New" panose="02070309020205020404" pitchFamily="49" charset="0"/>
                <a:cs typeface="Courier New" panose="02070309020205020404" pitchFamily="49" charset="0"/>
              </a:rPr>
              <a:t>  clflush (</a:t>
            </a:r>
            <a:r>
              <a:rPr lang="en-US" sz="2333" b="1">
                <a:solidFill>
                  <a:srgbClr val="FF0000"/>
                </a:solidFill>
                <a:latin typeface="Courier New" panose="02070309020205020404" pitchFamily="49" charset="0"/>
                <a:cs typeface="Courier New" panose="02070309020205020404" pitchFamily="49" charset="0"/>
              </a:rPr>
              <a:t>Y</a:t>
            </a:r>
            <a:r>
              <a:rPr lang="en-US" sz="2333">
                <a:solidFill>
                  <a:prstClr val="white"/>
                </a:solidFill>
                <a:latin typeface="Courier New" panose="02070309020205020404" pitchFamily="49" charset="0"/>
                <a:cs typeface="Courier New" panose="02070309020205020404" pitchFamily="49" charset="0"/>
              </a:rPr>
              <a:t>)</a:t>
            </a:r>
          </a:p>
          <a:p>
            <a:pPr marL="95246">
              <a:lnSpc>
                <a:spcPct val="90000"/>
              </a:lnSpc>
            </a:pPr>
            <a:r>
              <a:rPr lang="en-US" sz="2333">
                <a:solidFill>
                  <a:prstClr val="white"/>
                </a:solidFill>
                <a:latin typeface="Courier New" panose="02070309020205020404" pitchFamily="49" charset="0"/>
                <a:cs typeface="Courier New" panose="02070309020205020404" pitchFamily="49" charset="0"/>
              </a:rPr>
              <a:t>  mfence</a:t>
            </a:r>
          </a:p>
          <a:p>
            <a:pPr marL="95246">
              <a:lnSpc>
                <a:spcPct val="90000"/>
              </a:lnSpc>
            </a:pPr>
            <a:r>
              <a:rPr lang="en-US" sz="2333">
                <a:solidFill>
                  <a:prstClr val="white"/>
                </a:solidFill>
                <a:latin typeface="Courier New" panose="02070309020205020404" pitchFamily="49" charset="0"/>
                <a:cs typeface="Courier New" panose="02070309020205020404" pitchFamily="49" charset="0"/>
              </a:rPr>
              <a:t>  jmp </a:t>
            </a:r>
            <a:r>
              <a:rPr lang="en-US" sz="2333" u="sng">
                <a:solidFill>
                  <a:prstClr val="white"/>
                </a:solidFill>
                <a:latin typeface="Courier New" panose="02070309020205020404" pitchFamily="49" charset="0"/>
                <a:cs typeface="Courier New" panose="02070309020205020404" pitchFamily="49" charset="0"/>
              </a:rPr>
              <a:t>loop</a:t>
            </a:r>
            <a:endParaRPr lang="en-US" sz="2333">
              <a:solidFill>
                <a:prstClr val="white"/>
              </a:solidFill>
              <a:latin typeface="Courier New" panose="02070309020205020404" pitchFamily="49" charset="0"/>
              <a:cs typeface="Courier New" panose="02070309020205020404" pitchFamily="49" charset="0"/>
            </a:endParaRPr>
          </a:p>
        </p:txBody>
      </p:sp>
      <p:sp>
        <p:nvSpPr>
          <p:cNvPr id="35" name="Rectangle 34"/>
          <p:cNvSpPr/>
          <p:nvPr/>
        </p:nvSpPr>
        <p:spPr>
          <a:xfrm>
            <a:off x="491547" y="5377781"/>
            <a:ext cx="5880653" cy="323165"/>
          </a:xfrm>
          <a:prstGeom prst="rect">
            <a:avLst/>
          </a:prstGeom>
        </p:spPr>
        <p:txBody>
          <a:bodyPr wrap="square">
            <a:spAutoFit/>
          </a:bodyPr>
          <a:lstStyle/>
          <a:p>
            <a:pPr lvl="1"/>
            <a:r>
              <a:rPr lang="en-US" sz="1500" dirty="0">
                <a:solidFill>
                  <a:prstClr val="black"/>
                </a:solidFill>
                <a:latin typeface="Calibri"/>
              </a:rPr>
              <a:t>Download from: </a:t>
            </a:r>
            <a:r>
              <a:rPr lang="en-US" sz="1500" dirty="0">
                <a:solidFill>
                  <a:prstClr val="black"/>
                </a:solidFill>
                <a:latin typeface="Calibri"/>
                <a:hlinkClick r:id="rId6"/>
              </a:rPr>
              <a:t>https://github.com/CMU-SAFARI/rowhammer</a:t>
            </a:r>
            <a:r>
              <a:rPr lang="en-US" sz="1500" dirty="0">
                <a:solidFill>
                  <a:prstClr val="black"/>
                </a:solidFill>
                <a:latin typeface="Calibri"/>
              </a:rPr>
              <a:t> </a:t>
            </a:r>
          </a:p>
        </p:txBody>
      </p:sp>
      <p:sp>
        <p:nvSpPr>
          <p:cNvPr id="46" name="TextBox 45"/>
          <p:cNvSpPr txBox="1"/>
          <p:nvPr/>
        </p:nvSpPr>
        <p:spPr>
          <a:xfrm>
            <a:off x="4572000" y="1237320"/>
            <a:ext cx="3810000" cy="762000"/>
          </a:xfrm>
          <a:prstGeom prst="rect">
            <a:avLst/>
          </a:prstGeom>
          <a:noFill/>
        </p:spPr>
        <p:txBody>
          <a:bodyPr wrap="square" rtlCol="0" anchor="ctr">
            <a:noAutofit/>
          </a:bodyPr>
          <a:lstStyle/>
          <a:p>
            <a:pPr algn="ctr"/>
            <a:r>
              <a:rPr lang="en-US" sz="3667" b="1" dirty="0">
                <a:solidFill>
                  <a:prstClr val="white"/>
                </a:solidFill>
                <a:latin typeface="Calibri Light"/>
              </a:rPr>
              <a:t>DRAM Module</a:t>
            </a:r>
          </a:p>
        </p:txBody>
      </p:sp>
      <p:sp>
        <p:nvSpPr>
          <p:cNvPr id="56" name="Title 1"/>
          <p:cNvSpPr>
            <a:spLocks noGrp="1"/>
          </p:cNvSpPr>
          <p:nvPr>
            <p:ph type="title"/>
          </p:nvPr>
        </p:nvSpPr>
        <p:spPr/>
        <p:txBody>
          <a:bodyPr>
            <a:normAutofit fontScale="90000"/>
          </a:bodyPr>
          <a:lstStyle/>
          <a:p>
            <a:r>
              <a:rPr lang="en-US" dirty="0"/>
              <a:t>A Simple Program Can Induce Many Errors</a:t>
            </a:r>
          </a:p>
        </p:txBody>
      </p:sp>
      <p:sp>
        <p:nvSpPr>
          <p:cNvPr id="2" name="Slide Number Placeholder 1">
            <a:extLst>
              <a:ext uri="{FF2B5EF4-FFF2-40B4-BE49-F238E27FC236}">
                <a16:creationId xmlns:a16="http://schemas.microsoft.com/office/drawing/2014/main" id="{76F1862F-D27E-D14B-A0B2-2ACA45F581AD}"/>
              </a:ext>
            </a:extLst>
          </p:cNvPr>
          <p:cNvSpPr>
            <a:spLocks noGrp="1"/>
          </p:cNvSpPr>
          <p:nvPr>
            <p:ph type="sldNum" sz="quarter" idx="12"/>
          </p:nvPr>
        </p:nvSpPr>
        <p:spPr/>
        <p:txBody>
          <a:bodyPr/>
          <a:lstStyle/>
          <a:p>
            <a:fld id="{5E6A3C3A-A029-4573-BC04-5DA27903A743}" type="slidenum">
              <a:rPr lang="en-US" smtClean="0"/>
              <a:t>88</a:t>
            </a:fld>
            <a:endParaRPr lang="en-US"/>
          </a:p>
        </p:txBody>
      </p:sp>
      <p:sp>
        <p:nvSpPr>
          <p:cNvPr id="54" name="DRAM"/>
          <p:cNvSpPr/>
          <p:nvPr/>
        </p:nvSpPr>
        <p:spPr>
          <a:xfrm>
            <a:off x="4953001" y="2667000"/>
            <a:ext cx="3047999" cy="2587380"/>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Calibri"/>
            </a:endParaRPr>
          </a:p>
        </p:txBody>
      </p:sp>
      <p:sp>
        <p:nvSpPr>
          <p:cNvPr id="55" name="Row"/>
          <p:cNvSpPr/>
          <p:nvPr/>
        </p:nvSpPr>
        <p:spPr>
          <a:xfrm>
            <a:off x="5842000" y="4606470"/>
            <a:ext cx="1778000" cy="3175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000">
              <a:solidFill>
                <a:prstClr val="black"/>
              </a:solidFill>
              <a:latin typeface="Courier New" panose="02070309020205020404" pitchFamily="49" charset="0"/>
              <a:cs typeface="Courier New" panose="02070309020205020404" pitchFamily="49" charset="0"/>
            </a:endParaRPr>
          </a:p>
        </p:txBody>
      </p:sp>
      <p:sp>
        <p:nvSpPr>
          <p:cNvPr id="57" name="RowY"/>
          <p:cNvSpPr/>
          <p:nvPr/>
        </p:nvSpPr>
        <p:spPr>
          <a:xfrm>
            <a:off x="5842000" y="4288970"/>
            <a:ext cx="1778000" cy="3175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333" b="1">
                <a:solidFill>
                  <a:prstClr val="black"/>
                </a:solidFill>
                <a:latin typeface="Calibri Light"/>
                <a:cs typeface="Courier New" panose="02070309020205020404" pitchFamily="49" charset="0"/>
              </a:rPr>
              <a:t> </a:t>
            </a:r>
          </a:p>
        </p:txBody>
      </p:sp>
      <p:sp>
        <p:nvSpPr>
          <p:cNvPr id="58" name="Row"/>
          <p:cNvSpPr/>
          <p:nvPr/>
        </p:nvSpPr>
        <p:spPr>
          <a:xfrm>
            <a:off x="5842000" y="3971470"/>
            <a:ext cx="1778000" cy="3175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333">
              <a:solidFill>
                <a:prstClr val="black"/>
              </a:solidFill>
              <a:latin typeface="Courier New" panose="02070309020205020404" pitchFamily="49" charset="0"/>
              <a:cs typeface="Courier New" panose="02070309020205020404" pitchFamily="49" charset="0"/>
            </a:endParaRPr>
          </a:p>
        </p:txBody>
      </p:sp>
      <p:sp>
        <p:nvSpPr>
          <p:cNvPr id="59" name="Row"/>
          <p:cNvSpPr/>
          <p:nvPr/>
        </p:nvSpPr>
        <p:spPr>
          <a:xfrm>
            <a:off x="5842000" y="3653970"/>
            <a:ext cx="1778000" cy="3175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333">
              <a:solidFill>
                <a:prstClr val="black"/>
              </a:solidFill>
              <a:latin typeface="Courier New" panose="02070309020205020404" pitchFamily="49" charset="0"/>
              <a:cs typeface="Courier New" panose="02070309020205020404" pitchFamily="49" charset="0"/>
            </a:endParaRPr>
          </a:p>
        </p:txBody>
      </p:sp>
      <p:sp>
        <p:nvSpPr>
          <p:cNvPr id="60" name="RowX"/>
          <p:cNvSpPr/>
          <p:nvPr/>
        </p:nvSpPr>
        <p:spPr>
          <a:xfrm>
            <a:off x="5842000" y="3336470"/>
            <a:ext cx="1778000" cy="3175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333" b="1">
                <a:solidFill>
                  <a:prstClr val="black"/>
                </a:solidFill>
                <a:latin typeface="Calibri Light"/>
                <a:cs typeface="Courier New" panose="02070309020205020404" pitchFamily="49" charset="0"/>
              </a:rPr>
              <a:t> </a:t>
            </a:r>
          </a:p>
        </p:txBody>
      </p:sp>
      <p:sp>
        <p:nvSpPr>
          <p:cNvPr id="61" name="Row"/>
          <p:cNvSpPr/>
          <p:nvPr/>
        </p:nvSpPr>
        <p:spPr>
          <a:xfrm>
            <a:off x="5842000" y="3018970"/>
            <a:ext cx="1778000" cy="3175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333">
              <a:solidFill>
                <a:prstClr val="black"/>
              </a:solidFill>
              <a:latin typeface="Courier New" panose="02070309020205020404" pitchFamily="49" charset="0"/>
              <a:cs typeface="Courier New" panose="02070309020205020404" pitchFamily="49" charset="0"/>
            </a:endParaRPr>
          </a:p>
        </p:txBody>
      </p:sp>
      <p:cxnSp>
        <p:nvCxnSpPr>
          <p:cNvPr id="62" name="YArrow"/>
          <p:cNvCxnSpPr>
            <a:stCxn id="63" idx="3"/>
          </p:cNvCxnSpPr>
          <p:nvPr/>
        </p:nvCxnSpPr>
        <p:spPr>
          <a:xfrm>
            <a:off x="5524500" y="4447720"/>
            <a:ext cx="3175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016501" y="4288970"/>
            <a:ext cx="507999" cy="3175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76200" rtlCol="0" anchor="ctr"/>
          <a:lstStyle/>
          <a:p>
            <a:pPr algn="r"/>
            <a:r>
              <a:rPr lang="en-US" sz="2667" b="1">
                <a:solidFill>
                  <a:srgbClr val="FF0000"/>
                </a:solidFill>
                <a:latin typeface="Courier New" panose="02070309020205020404" pitchFamily="49" charset="0"/>
                <a:cs typeface="Courier New" panose="02070309020205020404" pitchFamily="49" charset="0"/>
              </a:rPr>
              <a:t>Y</a:t>
            </a:r>
            <a:endParaRPr lang="en-US" sz="2333" b="1">
              <a:solidFill>
                <a:srgbClr val="FF0000"/>
              </a:solidFill>
              <a:latin typeface="Courier New" panose="02070309020205020404" pitchFamily="49" charset="0"/>
              <a:cs typeface="Courier New" panose="02070309020205020404" pitchFamily="49" charset="0"/>
            </a:endParaRPr>
          </a:p>
        </p:txBody>
      </p:sp>
      <p:cxnSp>
        <p:nvCxnSpPr>
          <p:cNvPr id="64" name="XArrow"/>
          <p:cNvCxnSpPr>
            <a:stCxn id="65" idx="3"/>
          </p:cNvCxnSpPr>
          <p:nvPr/>
        </p:nvCxnSpPr>
        <p:spPr>
          <a:xfrm>
            <a:off x="5524500" y="3495220"/>
            <a:ext cx="3175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016501" y="3336470"/>
            <a:ext cx="507999" cy="3175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76200" rtlCol="0" anchor="ctr"/>
          <a:lstStyle/>
          <a:p>
            <a:pPr algn="r"/>
            <a:r>
              <a:rPr lang="en-US" sz="2667" b="1">
                <a:solidFill>
                  <a:srgbClr val="FF0000"/>
                </a:solidFill>
                <a:latin typeface="Courier New" panose="02070309020205020404" pitchFamily="49" charset="0"/>
                <a:cs typeface="Courier New" panose="02070309020205020404" pitchFamily="49" charset="0"/>
              </a:rPr>
              <a:t>X</a:t>
            </a:r>
            <a:endParaRPr lang="en-US" sz="2333" b="1">
              <a:solidFill>
                <a:srgbClr val="FF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2069090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13898" y="825500"/>
            <a:ext cx="3134727" cy="2118360"/>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2625" y="944808"/>
            <a:ext cx="1460500" cy="1460500"/>
          </a:xfrm>
          <a:prstGeom prst="rect">
            <a:avLst/>
          </a:prstGeom>
        </p:spPr>
      </p:pic>
      <p:sp>
        <p:nvSpPr>
          <p:cNvPr id="3" name="Left-Right Arrow 2"/>
          <p:cNvSpPr/>
          <p:nvPr/>
        </p:nvSpPr>
        <p:spPr>
          <a:xfrm>
            <a:off x="3619500" y="1305841"/>
            <a:ext cx="1175922" cy="746127"/>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a:solidFill>
                <a:prstClr val="white"/>
              </a:solidFill>
              <a:latin typeface="Calibri Light"/>
            </a:endParaRPr>
          </a:p>
        </p:txBody>
      </p:sp>
      <p:sp>
        <p:nvSpPr>
          <p:cNvPr id="7" name="TextBox 6"/>
          <p:cNvSpPr txBox="1"/>
          <p:nvPr/>
        </p:nvSpPr>
        <p:spPr>
          <a:xfrm>
            <a:off x="1691680" y="1237320"/>
            <a:ext cx="2040227" cy="762000"/>
          </a:xfrm>
          <a:prstGeom prst="rect">
            <a:avLst/>
          </a:prstGeom>
          <a:noFill/>
        </p:spPr>
        <p:txBody>
          <a:bodyPr wrap="square" rtlCol="0" anchor="ctr">
            <a:noAutofit/>
          </a:bodyPr>
          <a:lstStyle/>
          <a:p>
            <a:pPr algn="ctr"/>
            <a:r>
              <a:rPr lang="en-US" sz="4167" b="1" dirty="0">
                <a:solidFill>
                  <a:prstClr val="black">
                    <a:lumMod val="65000"/>
                    <a:lumOff val="35000"/>
                  </a:prstClr>
                </a:solidFill>
                <a:latin typeface="Calibri Light"/>
              </a:rPr>
              <a:t>CPU</a:t>
            </a:r>
          </a:p>
        </p:txBody>
      </p:sp>
      <p:sp>
        <p:nvSpPr>
          <p:cNvPr id="4" name="Rectangle 3"/>
          <p:cNvSpPr/>
          <p:nvPr/>
        </p:nvSpPr>
        <p:spPr>
          <a:xfrm>
            <a:off x="4723398" y="2302121"/>
            <a:ext cx="3134727" cy="444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Calibri"/>
            </a:endParaRPr>
          </a:p>
        </p:txBody>
      </p:sp>
      <p:sp>
        <p:nvSpPr>
          <p:cNvPr id="16" name="CPU"/>
          <p:cNvSpPr/>
          <p:nvPr/>
        </p:nvSpPr>
        <p:spPr>
          <a:xfrm>
            <a:off x="1143000" y="2667000"/>
            <a:ext cx="3048000" cy="2587380"/>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95246">
              <a:lnSpc>
                <a:spcPct val="90000"/>
              </a:lnSpc>
            </a:pPr>
            <a:r>
              <a:rPr lang="en-US" sz="2333" u="sng">
                <a:solidFill>
                  <a:prstClr val="white"/>
                </a:solidFill>
                <a:latin typeface="Courier New" panose="02070309020205020404" pitchFamily="49" charset="0"/>
                <a:cs typeface="Courier New" panose="02070309020205020404" pitchFamily="49" charset="0"/>
              </a:rPr>
              <a:t>loop</a:t>
            </a:r>
            <a:r>
              <a:rPr lang="en-US" sz="2333">
                <a:solidFill>
                  <a:prstClr val="white"/>
                </a:solidFill>
                <a:latin typeface="Courier New" panose="02070309020205020404" pitchFamily="49" charset="0"/>
                <a:cs typeface="Courier New" panose="02070309020205020404" pitchFamily="49" charset="0"/>
              </a:rPr>
              <a:t>:</a:t>
            </a:r>
          </a:p>
          <a:p>
            <a:pPr marL="95246">
              <a:lnSpc>
                <a:spcPct val="90000"/>
              </a:lnSpc>
            </a:pPr>
            <a:r>
              <a:rPr lang="en-US" sz="2333">
                <a:solidFill>
                  <a:prstClr val="white"/>
                </a:solidFill>
                <a:latin typeface="Courier New" panose="02070309020205020404" pitchFamily="49" charset="0"/>
                <a:cs typeface="Courier New" panose="02070309020205020404" pitchFamily="49" charset="0"/>
              </a:rPr>
              <a:t>  mov (</a:t>
            </a:r>
            <a:r>
              <a:rPr lang="en-US" sz="2333" b="1">
                <a:solidFill>
                  <a:srgbClr val="FF0000"/>
                </a:solidFill>
                <a:latin typeface="Courier New" panose="02070309020205020404" pitchFamily="49" charset="0"/>
                <a:cs typeface="Courier New" panose="02070309020205020404" pitchFamily="49" charset="0"/>
              </a:rPr>
              <a:t>X</a:t>
            </a:r>
            <a:r>
              <a:rPr lang="en-US" sz="2333">
                <a:solidFill>
                  <a:prstClr val="white"/>
                </a:solidFill>
                <a:latin typeface="Courier New" panose="02070309020205020404" pitchFamily="49" charset="0"/>
                <a:cs typeface="Courier New" panose="02070309020205020404" pitchFamily="49" charset="0"/>
              </a:rPr>
              <a:t>), %eax</a:t>
            </a:r>
          </a:p>
          <a:p>
            <a:pPr marL="95246">
              <a:lnSpc>
                <a:spcPct val="90000"/>
              </a:lnSpc>
            </a:pPr>
            <a:r>
              <a:rPr lang="en-US" sz="2333">
                <a:solidFill>
                  <a:prstClr val="white"/>
                </a:solidFill>
                <a:latin typeface="Courier New" panose="02070309020205020404" pitchFamily="49" charset="0"/>
                <a:cs typeface="Courier New" panose="02070309020205020404" pitchFamily="49" charset="0"/>
              </a:rPr>
              <a:t>  mov (</a:t>
            </a:r>
            <a:r>
              <a:rPr lang="en-US" sz="2333" b="1">
                <a:solidFill>
                  <a:srgbClr val="FF0000"/>
                </a:solidFill>
                <a:latin typeface="Courier New" panose="02070309020205020404" pitchFamily="49" charset="0"/>
                <a:cs typeface="Courier New" panose="02070309020205020404" pitchFamily="49" charset="0"/>
              </a:rPr>
              <a:t>Y</a:t>
            </a:r>
            <a:r>
              <a:rPr lang="en-US" sz="2333">
                <a:solidFill>
                  <a:prstClr val="white"/>
                </a:solidFill>
                <a:latin typeface="Courier New" panose="02070309020205020404" pitchFamily="49" charset="0"/>
                <a:cs typeface="Courier New" panose="02070309020205020404" pitchFamily="49" charset="0"/>
              </a:rPr>
              <a:t>), %ebx</a:t>
            </a:r>
          </a:p>
          <a:p>
            <a:pPr marL="95246">
              <a:lnSpc>
                <a:spcPct val="90000"/>
              </a:lnSpc>
            </a:pPr>
            <a:r>
              <a:rPr lang="en-US" sz="2333">
                <a:solidFill>
                  <a:prstClr val="white"/>
                </a:solidFill>
                <a:latin typeface="Courier New" panose="02070309020205020404" pitchFamily="49" charset="0"/>
                <a:cs typeface="Courier New" panose="02070309020205020404" pitchFamily="49" charset="0"/>
              </a:rPr>
              <a:t>  clflush (</a:t>
            </a:r>
            <a:r>
              <a:rPr lang="en-US" sz="2333" b="1">
                <a:solidFill>
                  <a:srgbClr val="FF0000"/>
                </a:solidFill>
                <a:latin typeface="Courier New" panose="02070309020205020404" pitchFamily="49" charset="0"/>
                <a:cs typeface="Courier New" panose="02070309020205020404" pitchFamily="49" charset="0"/>
              </a:rPr>
              <a:t>X</a:t>
            </a:r>
            <a:r>
              <a:rPr lang="en-US" sz="2333">
                <a:solidFill>
                  <a:prstClr val="white"/>
                </a:solidFill>
                <a:latin typeface="Courier New" panose="02070309020205020404" pitchFamily="49" charset="0"/>
                <a:cs typeface="Courier New" panose="02070309020205020404" pitchFamily="49" charset="0"/>
              </a:rPr>
              <a:t>)  </a:t>
            </a:r>
          </a:p>
          <a:p>
            <a:pPr marL="95246">
              <a:lnSpc>
                <a:spcPct val="90000"/>
              </a:lnSpc>
            </a:pPr>
            <a:r>
              <a:rPr lang="en-US" sz="2333">
                <a:solidFill>
                  <a:prstClr val="white"/>
                </a:solidFill>
                <a:latin typeface="Courier New" panose="02070309020205020404" pitchFamily="49" charset="0"/>
                <a:cs typeface="Courier New" panose="02070309020205020404" pitchFamily="49" charset="0"/>
              </a:rPr>
              <a:t>  clflush (</a:t>
            </a:r>
            <a:r>
              <a:rPr lang="en-US" sz="2333" b="1">
                <a:solidFill>
                  <a:srgbClr val="FF0000"/>
                </a:solidFill>
                <a:latin typeface="Courier New" panose="02070309020205020404" pitchFamily="49" charset="0"/>
                <a:cs typeface="Courier New" panose="02070309020205020404" pitchFamily="49" charset="0"/>
              </a:rPr>
              <a:t>Y</a:t>
            </a:r>
            <a:r>
              <a:rPr lang="en-US" sz="2333">
                <a:solidFill>
                  <a:prstClr val="white"/>
                </a:solidFill>
                <a:latin typeface="Courier New" panose="02070309020205020404" pitchFamily="49" charset="0"/>
                <a:cs typeface="Courier New" panose="02070309020205020404" pitchFamily="49" charset="0"/>
              </a:rPr>
              <a:t>)</a:t>
            </a:r>
          </a:p>
          <a:p>
            <a:pPr marL="95246">
              <a:lnSpc>
                <a:spcPct val="90000"/>
              </a:lnSpc>
            </a:pPr>
            <a:r>
              <a:rPr lang="en-US" sz="2333">
                <a:solidFill>
                  <a:prstClr val="white"/>
                </a:solidFill>
                <a:latin typeface="Courier New" panose="02070309020205020404" pitchFamily="49" charset="0"/>
                <a:cs typeface="Courier New" panose="02070309020205020404" pitchFamily="49" charset="0"/>
              </a:rPr>
              <a:t>  mfence</a:t>
            </a:r>
          </a:p>
          <a:p>
            <a:pPr marL="95246">
              <a:lnSpc>
                <a:spcPct val="90000"/>
              </a:lnSpc>
            </a:pPr>
            <a:r>
              <a:rPr lang="en-US" sz="2333">
                <a:solidFill>
                  <a:prstClr val="white"/>
                </a:solidFill>
                <a:latin typeface="Courier New" panose="02070309020205020404" pitchFamily="49" charset="0"/>
                <a:cs typeface="Courier New" panose="02070309020205020404" pitchFamily="49" charset="0"/>
              </a:rPr>
              <a:t>  jmp </a:t>
            </a:r>
            <a:r>
              <a:rPr lang="en-US" sz="2333" u="sng">
                <a:solidFill>
                  <a:prstClr val="white"/>
                </a:solidFill>
                <a:latin typeface="Courier New" panose="02070309020205020404" pitchFamily="49" charset="0"/>
                <a:cs typeface="Courier New" panose="02070309020205020404" pitchFamily="49" charset="0"/>
              </a:rPr>
              <a:t>loop</a:t>
            </a:r>
            <a:endParaRPr lang="en-US" sz="2333">
              <a:solidFill>
                <a:prstClr val="white"/>
              </a:solidFill>
              <a:latin typeface="Courier New" panose="02070309020205020404" pitchFamily="49" charset="0"/>
              <a:cs typeface="Courier New" panose="02070309020205020404" pitchFamily="49" charset="0"/>
            </a:endParaRPr>
          </a:p>
        </p:txBody>
      </p:sp>
      <p:sp>
        <p:nvSpPr>
          <p:cNvPr id="35" name="Rectangle 34"/>
          <p:cNvSpPr/>
          <p:nvPr/>
        </p:nvSpPr>
        <p:spPr>
          <a:xfrm>
            <a:off x="491547" y="5377781"/>
            <a:ext cx="5880653" cy="323165"/>
          </a:xfrm>
          <a:prstGeom prst="rect">
            <a:avLst/>
          </a:prstGeom>
        </p:spPr>
        <p:txBody>
          <a:bodyPr wrap="square">
            <a:spAutoFit/>
          </a:bodyPr>
          <a:lstStyle/>
          <a:p>
            <a:pPr lvl="1"/>
            <a:r>
              <a:rPr lang="en-US" sz="1500" dirty="0">
                <a:solidFill>
                  <a:prstClr val="black"/>
                </a:solidFill>
                <a:latin typeface="Calibri"/>
              </a:rPr>
              <a:t>Download from: </a:t>
            </a:r>
            <a:r>
              <a:rPr lang="en-US" sz="1500" dirty="0">
                <a:solidFill>
                  <a:prstClr val="black"/>
                </a:solidFill>
                <a:latin typeface="Calibri"/>
                <a:hlinkClick r:id="rId6"/>
              </a:rPr>
              <a:t>https://github.com/CMU-SAFARI/rowhammer</a:t>
            </a:r>
            <a:r>
              <a:rPr lang="en-US" sz="1500" dirty="0">
                <a:solidFill>
                  <a:prstClr val="black"/>
                </a:solidFill>
                <a:latin typeface="Calibri"/>
              </a:rPr>
              <a:t> </a:t>
            </a:r>
          </a:p>
        </p:txBody>
      </p:sp>
      <p:sp>
        <p:nvSpPr>
          <p:cNvPr id="46" name="TextBox 45"/>
          <p:cNvSpPr txBox="1"/>
          <p:nvPr/>
        </p:nvSpPr>
        <p:spPr>
          <a:xfrm>
            <a:off x="4572000" y="1237320"/>
            <a:ext cx="3810000" cy="762000"/>
          </a:xfrm>
          <a:prstGeom prst="rect">
            <a:avLst/>
          </a:prstGeom>
          <a:noFill/>
        </p:spPr>
        <p:txBody>
          <a:bodyPr wrap="square" rtlCol="0" anchor="ctr">
            <a:noAutofit/>
          </a:bodyPr>
          <a:lstStyle/>
          <a:p>
            <a:pPr algn="ctr"/>
            <a:r>
              <a:rPr lang="en-US" sz="3667" b="1" dirty="0">
                <a:solidFill>
                  <a:prstClr val="white"/>
                </a:solidFill>
                <a:latin typeface="Calibri Light"/>
              </a:rPr>
              <a:t>DRAM Module</a:t>
            </a:r>
          </a:p>
        </p:txBody>
      </p:sp>
      <p:sp>
        <p:nvSpPr>
          <p:cNvPr id="56" name="Title 1"/>
          <p:cNvSpPr>
            <a:spLocks noGrp="1"/>
          </p:cNvSpPr>
          <p:nvPr>
            <p:ph type="title"/>
          </p:nvPr>
        </p:nvSpPr>
        <p:spPr/>
        <p:txBody>
          <a:bodyPr>
            <a:normAutofit fontScale="90000"/>
          </a:bodyPr>
          <a:lstStyle/>
          <a:p>
            <a:r>
              <a:rPr lang="en-US" dirty="0"/>
              <a:t>A Simple Program Can Induce Many Errors</a:t>
            </a:r>
          </a:p>
        </p:txBody>
      </p:sp>
      <p:sp>
        <p:nvSpPr>
          <p:cNvPr id="2" name="Slide Number Placeholder 1">
            <a:extLst>
              <a:ext uri="{FF2B5EF4-FFF2-40B4-BE49-F238E27FC236}">
                <a16:creationId xmlns:a16="http://schemas.microsoft.com/office/drawing/2014/main" id="{1B054EAE-9393-9243-98D3-5609BE23B379}"/>
              </a:ext>
            </a:extLst>
          </p:cNvPr>
          <p:cNvSpPr>
            <a:spLocks noGrp="1"/>
          </p:cNvSpPr>
          <p:nvPr>
            <p:ph type="sldNum" sz="quarter" idx="12"/>
          </p:nvPr>
        </p:nvSpPr>
        <p:spPr/>
        <p:txBody>
          <a:bodyPr/>
          <a:lstStyle/>
          <a:p>
            <a:fld id="{5E6A3C3A-A029-4573-BC04-5DA27903A743}" type="slidenum">
              <a:rPr lang="en-US" smtClean="0"/>
              <a:t>89</a:t>
            </a:fld>
            <a:endParaRPr lang="en-US"/>
          </a:p>
        </p:txBody>
      </p:sp>
      <p:sp>
        <p:nvSpPr>
          <p:cNvPr id="54" name="DRAM"/>
          <p:cNvSpPr/>
          <p:nvPr/>
        </p:nvSpPr>
        <p:spPr>
          <a:xfrm>
            <a:off x="4953001" y="2667000"/>
            <a:ext cx="3047999" cy="2587380"/>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Calibri"/>
            </a:endParaRPr>
          </a:p>
        </p:txBody>
      </p:sp>
      <p:sp>
        <p:nvSpPr>
          <p:cNvPr id="55" name="Row"/>
          <p:cNvSpPr/>
          <p:nvPr/>
        </p:nvSpPr>
        <p:spPr>
          <a:xfrm>
            <a:off x="5842000" y="4606470"/>
            <a:ext cx="1778000" cy="3175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000">
              <a:solidFill>
                <a:prstClr val="black"/>
              </a:solidFill>
              <a:latin typeface="Courier New" panose="02070309020205020404" pitchFamily="49" charset="0"/>
              <a:cs typeface="Courier New" panose="02070309020205020404" pitchFamily="49" charset="0"/>
            </a:endParaRPr>
          </a:p>
        </p:txBody>
      </p:sp>
      <p:sp>
        <p:nvSpPr>
          <p:cNvPr id="57" name="RowY"/>
          <p:cNvSpPr/>
          <p:nvPr/>
        </p:nvSpPr>
        <p:spPr>
          <a:xfrm>
            <a:off x="5842000" y="4288970"/>
            <a:ext cx="1778000" cy="3175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333" b="1">
                <a:solidFill>
                  <a:prstClr val="black"/>
                </a:solidFill>
                <a:latin typeface="Calibri Light"/>
                <a:cs typeface="Courier New" panose="02070309020205020404" pitchFamily="49" charset="0"/>
              </a:rPr>
              <a:t> </a:t>
            </a:r>
          </a:p>
        </p:txBody>
      </p:sp>
      <p:sp>
        <p:nvSpPr>
          <p:cNvPr id="58" name="Row"/>
          <p:cNvSpPr/>
          <p:nvPr/>
        </p:nvSpPr>
        <p:spPr>
          <a:xfrm>
            <a:off x="5842000" y="3971470"/>
            <a:ext cx="1778000" cy="3175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333">
              <a:solidFill>
                <a:prstClr val="black"/>
              </a:solidFill>
              <a:latin typeface="Courier New" panose="02070309020205020404" pitchFamily="49" charset="0"/>
              <a:cs typeface="Courier New" panose="02070309020205020404" pitchFamily="49" charset="0"/>
            </a:endParaRPr>
          </a:p>
        </p:txBody>
      </p:sp>
      <p:sp>
        <p:nvSpPr>
          <p:cNvPr id="59" name="Row"/>
          <p:cNvSpPr/>
          <p:nvPr/>
        </p:nvSpPr>
        <p:spPr>
          <a:xfrm>
            <a:off x="5842000" y="3653970"/>
            <a:ext cx="1778000" cy="3175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333">
              <a:solidFill>
                <a:prstClr val="black"/>
              </a:solidFill>
              <a:latin typeface="Courier New" panose="02070309020205020404" pitchFamily="49" charset="0"/>
              <a:cs typeface="Courier New" panose="02070309020205020404" pitchFamily="49" charset="0"/>
            </a:endParaRPr>
          </a:p>
        </p:txBody>
      </p:sp>
      <p:sp>
        <p:nvSpPr>
          <p:cNvPr id="60" name="RowX"/>
          <p:cNvSpPr/>
          <p:nvPr/>
        </p:nvSpPr>
        <p:spPr>
          <a:xfrm>
            <a:off x="5842000" y="3336470"/>
            <a:ext cx="1778000" cy="3175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333" b="1">
                <a:solidFill>
                  <a:prstClr val="black"/>
                </a:solidFill>
                <a:latin typeface="Calibri Light"/>
                <a:cs typeface="Courier New" panose="02070309020205020404" pitchFamily="49" charset="0"/>
              </a:rPr>
              <a:t> </a:t>
            </a:r>
          </a:p>
        </p:txBody>
      </p:sp>
      <p:sp>
        <p:nvSpPr>
          <p:cNvPr id="61" name="Row"/>
          <p:cNvSpPr/>
          <p:nvPr/>
        </p:nvSpPr>
        <p:spPr>
          <a:xfrm>
            <a:off x="5842000" y="3018970"/>
            <a:ext cx="1778000" cy="3175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333">
              <a:solidFill>
                <a:prstClr val="black"/>
              </a:solidFill>
              <a:latin typeface="Courier New" panose="02070309020205020404" pitchFamily="49" charset="0"/>
              <a:cs typeface="Courier New" panose="02070309020205020404" pitchFamily="49" charset="0"/>
            </a:endParaRPr>
          </a:p>
        </p:txBody>
      </p:sp>
      <p:cxnSp>
        <p:nvCxnSpPr>
          <p:cNvPr id="62" name="YArrow"/>
          <p:cNvCxnSpPr>
            <a:stCxn id="63" idx="3"/>
          </p:cNvCxnSpPr>
          <p:nvPr/>
        </p:nvCxnSpPr>
        <p:spPr>
          <a:xfrm>
            <a:off x="5524500" y="4447720"/>
            <a:ext cx="3175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016501" y="4288970"/>
            <a:ext cx="507999" cy="3175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76200" rtlCol="0" anchor="ctr"/>
          <a:lstStyle/>
          <a:p>
            <a:pPr algn="r"/>
            <a:r>
              <a:rPr lang="en-US" sz="2667" b="1">
                <a:solidFill>
                  <a:srgbClr val="FF0000"/>
                </a:solidFill>
                <a:latin typeface="Courier New" panose="02070309020205020404" pitchFamily="49" charset="0"/>
                <a:cs typeface="Courier New" panose="02070309020205020404" pitchFamily="49" charset="0"/>
              </a:rPr>
              <a:t>Y</a:t>
            </a:r>
            <a:endParaRPr lang="en-US" sz="2333" b="1">
              <a:solidFill>
                <a:srgbClr val="FF0000"/>
              </a:solidFill>
              <a:latin typeface="Courier New" panose="02070309020205020404" pitchFamily="49" charset="0"/>
              <a:cs typeface="Courier New" panose="02070309020205020404" pitchFamily="49" charset="0"/>
            </a:endParaRPr>
          </a:p>
        </p:txBody>
      </p:sp>
      <p:cxnSp>
        <p:nvCxnSpPr>
          <p:cNvPr id="64" name="XArrow"/>
          <p:cNvCxnSpPr>
            <a:stCxn id="65" idx="3"/>
          </p:cNvCxnSpPr>
          <p:nvPr/>
        </p:nvCxnSpPr>
        <p:spPr>
          <a:xfrm>
            <a:off x="5524500" y="3495220"/>
            <a:ext cx="3175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016501" y="3336470"/>
            <a:ext cx="507999" cy="3175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76200" rtlCol="0" anchor="ctr"/>
          <a:lstStyle/>
          <a:p>
            <a:pPr algn="r"/>
            <a:r>
              <a:rPr lang="en-US" sz="2667" b="1">
                <a:solidFill>
                  <a:srgbClr val="FF0000"/>
                </a:solidFill>
                <a:latin typeface="Courier New" panose="02070309020205020404" pitchFamily="49" charset="0"/>
                <a:cs typeface="Courier New" panose="02070309020205020404" pitchFamily="49" charset="0"/>
              </a:rPr>
              <a:t>X</a:t>
            </a:r>
            <a:endParaRPr lang="en-US" sz="2333" b="1">
              <a:solidFill>
                <a:srgbClr val="FF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038064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Automatic Test Generation</a:t>
            </a:r>
            <a:br>
              <a:rPr lang="en-US" dirty="0"/>
            </a:br>
            <a:r>
              <a:rPr lang="en-US" sz="2333" dirty="0"/>
              <a:t>Symbolic &amp; </a:t>
            </a:r>
            <a:r>
              <a:rPr lang="en-US" sz="2333" dirty="0" err="1"/>
              <a:t>Concolic</a:t>
            </a:r>
            <a:r>
              <a:rPr lang="en-US" sz="2333" dirty="0"/>
              <a:t> Execution</a:t>
            </a:r>
          </a:p>
        </p:txBody>
      </p:sp>
      <p:sp>
        <p:nvSpPr>
          <p:cNvPr id="3" name="Content Placeholder 2"/>
          <p:cNvSpPr>
            <a:spLocks noGrp="1"/>
          </p:cNvSpPr>
          <p:nvPr>
            <p:ph idx="1"/>
          </p:nvPr>
        </p:nvSpPr>
        <p:spPr/>
        <p:txBody>
          <a:bodyPr/>
          <a:lstStyle/>
          <a:p>
            <a:r>
              <a:rPr lang="en-US" dirty="0"/>
              <a:t>How do we automatically generate test inputs that induce the program to go in different paths? </a:t>
            </a:r>
          </a:p>
          <a:p>
            <a:r>
              <a:rPr lang="en-US" b="1" dirty="0">
                <a:solidFill>
                  <a:srgbClr val="00B050"/>
                </a:solidFill>
              </a:rPr>
              <a:t>Intuition</a:t>
            </a:r>
            <a:r>
              <a:rPr lang="en-US" dirty="0"/>
              <a:t>: </a:t>
            </a:r>
          </a:p>
          <a:p>
            <a:pPr lvl="1"/>
            <a:r>
              <a:rPr lang="en-US" dirty="0"/>
              <a:t>Divide the whole possible input space of the program into equivalent classes of input. </a:t>
            </a:r>
          </a:p>
          <a:p>
            <a:pPr lvl="1"/>
            <a:r>
              <a:rPr lang="en-US" dirty="0"/>
              <a:t>For each equivalence class, all inputs in that equivalence class will induce the same program path.</a:t>
            </a:r>
          </a:p>
          <a:p>
            <a:pPr lvl="1"/>
            <a:r>
              <a:rPr lang="en-US" dirty="0"/>
              <a:t>Test one input from each equivalence class. </a:t>
            </a:r>
          </a:p>
        </p:txBody>
      </p:sp>
      <p:sp>
        <p:nvSpPr>
          <p:cNvPr id="6" name="Slide Number Placeholder 5"/>
          <p:cNvSpPr>
            <a:spLocks noGrp="1"/>
          </p:cNvSpPr>
          <p:nvPr>
            <p:ph type="sldNum" sz="quarter" idx="12"/>
          </p:nvPr>
        </p:nvSpPr>
        <p:spPr/>
        <p:txBody>
          <a:bodyPr/>
          <a:lstStyle/>
          <a:p>
            <a:fld id="{D6B4ED35-9C83-47B2-B01F-D3F5DCE65BBC}" type="slidenum">
              <a:rPr lang="en-US" smtClean="0"/>
              <a:pPr/>
              <a:t>9</a:t>
            </a:fld>
            <a:endParaRPr lang="en-US" dirty="0"/>
          </a:p>
        </p:txBody>
      </p:sp>
    </p:spTree>
    <p:extLst>
      <p:ext uri="{BB962C8B-B14F-4D97-AF65-F5344CB8AC3E}">
        <p14:creationId xmlns:p14="http://schemas.microsoft.com/office/powerpoint/2010/main" val="35744376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13898" y="825500"/>
            <a:ext cx="3134727" cy="2118360"/>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2625" y="944808"/>
            <a:ext cx="1460500" cy="1460500"/>
          </a:xfrm>
          <a:prstGeom prst="rect">
            <a:avLst/>
          </a:prstGeom>
        </p:spPr>
      </p:pic>
      <p:sp>
        <p:nvSpPr>
          <p:cNvPr id="3" name="Left-Right Arrow 2"/>
          <p:cNvSpPr/>
          <p:nvPr/>
        </p:nvSpPr>
        <p:spPr>
          <a:xfrm>
            <a:off x="3619500" y="1305841"/>
            <a:ext cx="1175922" cy="746127"/>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a:solidFill>
                <a:prstClr val="white"/>
              </a:solidFill>
              <a:latin typeface="Calibri Light"/>
            </a:endParaRPr>
          </a:p>
        </p:txBody>
      </p:sp>
      <p:sp>
        <p:nvSpPr>
          <p:cNvPr id="7" name="TextBox 6"/>
          <p:cNvSpPr txBox="1"/>
          <p:nvPr/>
        </p:nvSpPr>
        <p:spPr>
          <a:xfrm>
            <a:off x="1691680" y="1237320"/>
            <a:ext cx="2040227" cy="762000"/>
          </a:xfrm>
          <a:prstGeom prst="rect">
            <a:avLst/>
          </a:prstGeom>
          <a:noFill/>
        </p:spPr>
        <p:txBody>
          <a:bodyPr wrap="square" rtlCol="0" anchor="ctr">
            <a:noAutofit/>
          </a:bodyPr>
          <a:lstStyle/>
          <a:p>
            <a:pPr algn="ctr"/>
            <a:r>
              <a:rPr lang="en-US" sz="4167" b="1" dirty="0">
                <a:solidFill>
                  <a:prstClr val="black">
                    <a:lumMod val="65000"/>
                    <a:lumOff val="35000"/>
                  </a:prstClr>
                </a:solidFill>
                <a:latin typeface="Calibri Light"/>
              </a:rPr>
              <a:t>CPU</a:t>
            </a:r>
          </a:p>
        </p:txBody>
      </p:sp>
      <p:sp>
        <p:nvSpPr>
          <p:cNvPr id="4" name="Rectangle 3"/>
          <p:cNvSpPr/>
          <p:nvPr/>
        </p:nvSpPr>
        <p:spPr>
          <a:xfrm>
            <a:off x="4723398" y="2302121"/>
            <a:ext cx="3134727" cy="444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Calibri"/>
            </a:endParaRPr>
          </a:p>
        </p:txBody>
      </p:sp>
      <p:sp>
        <p:nvSpPr>
          <p:cNvPr id="17" name="DRAM"/>
          <p:cNvSpPr/>
          <p:nvPr/>
        </p:nvSpPr>
        <p:spPr>
          <a:xfrm>
            <a:off x="4953001" y="2667000"/>
            <a:ext cx="3047999" cy="2587380"/>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Calibri"/>
            </a:endParaRPr>
          </a:p>
        </p:txBody>
      </p:sp>
      <p:sp>
        <p:nvSpPr>
          <p:cNvPr id="28" name="Row"/>
          <p:cNvSpPr/>
          <p:nvPr/>
        </p:nvSpPr>
        <p:spPr>
          <a:xfrm>
            <a:off x="5842000" y="4606470"/>
            <a:ext cx="1778000" cy="3175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000">
              <a:solidFill>
                <a:prstClr val="black"/>
              </a:solidFill>
              <a:latin typeface="Courier New" panose="02070309020205020404" pitchFamily="49" charset="0"/>
              <a:cs typeface="Courier New" panose="02070309020205020404" pitchFamily="49" charset="0"/>
            </a:endParaRPr>
          </a:p>
        </p:txBody>
      </p:sp>
      <p:sp>
        <p:nvSpPr>
          <p:cNvPr id="29" name="RowY"/>
          <p:cNvSpPr/>
          <p:nvPr/>
        </p:nvSpPr>
        <p:spPr>
          <a:xfrm>
            <a:off x="5842000" y="4288970"/>
            <a:ext cx="1778000" cy="3175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333" b="1">
                <a:solidFill>
                  <a:prstClr val="black"/>
                </a:solidFill>
                <a:latin typeface="Calibri Light"/>
                <a:cs typeface="Courier New" panose="02070309020205020404" pitchFamily="49" charset="0"/>
              </a:rPr>
              <a:t> </a:t>
            </a:r>
          </a:p>
        </p:txBody>
      </p:sp>
      <p:sp>
        <p:nvSpPr>
          <p:cNvPr id="30" name="Row"/>
          <p:cNvSpPr/>
          <p:nvPr/>
        </p:nvSpPr>
        <p:spPr>
          <a:xfrm>
            <a:off x="5842000" y="3971470"/>
            <a:ext cx="1778000" cy="3175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333">
              <a:solidFill>
                <a:prstClr val="black"/>
              </a:solidFill>
              <a:latin typeface="Courier New" panose="02070309020205020404" pitchFamily="49" charset="0"/>
              <a:cs typeface="Courier New" panose="02070309020205020404" pitchFamily="49" charset="0"/>
            </a:endParaRPr>
          </a:p>
        </p:txBody>
      </p:sp>
      <p:sp>
        <p:nvSpPr>
          <p:cNvPr id="31" name="Row"/>
          <p:cNvSpPr/>
          <p:nvPr/>
        </p:nvSpPr>
        <p:spPr>
          <a:xfrm>
            <a:off x="5842000" y="3653970"/>
            <a:ext cx="1778000" cy="3175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333">
              <a:solidFill>
                <a:prstClr val="black"/>
              </a:solidFill>
              <a:latin typeface="Courier New" panose="02070309020205020404" pitchFamily="49" charset="0"/>
              <a:cs typeface="Courier New" panose="02070309020205020404" pitchFamily="49" charset="0"/>
            </a:endParaRPr>
          </a:p>
        </p:txBody>
      </p:sp>
      <p:sp>
        <p:nvSpPr>
          <p:cNvPr id="32" name="RowX"/>
          <p:cNvSpPr/>
          <p:nvPr/>
        </p:nvSpPr>
        <p:spPr>
          <a:xfrm>
            <a:off x="5842000" y="3336470"/>
            <a:ext cx="1778000" cy="3175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333" b="1">
                <a:solidFill>
                  <a:prstClr val="black"/>
                </a:solidFill>
                <a:latin typeface="Calibri Light"/>
                <a:cs typeface="Courier New" panose="02070309020205020404" pitchFamily="49" charset="0"/>
              </a:rPr>
              <a:t> </a:t>
            </a:r>
          </a:p>
        </p:txBody>
      </p:sp>
      <p:sp>
        <p:nvSpPr>
          <p:cNvPr id="33" name="Row"/>
          <p:cNvSpPr/>
          <p:nvPr/>
        </p:nvSpPr>
        <p:spPr>
          <a:xfrm>
            <a:off x="5842000" y="3018970"/>
            <a:ext cx="1778000" cy="3175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333">
              <a:solidFill>
                <a:prstClr val="black"/>
              </a:solidFill>
              <a:latin typeface="Courier New" panose="02070309020205020404" pitchFamily="49" charset="0"/>
              <a:cs typeface="Courier New" panose="02070309020205020404" pitchFamily="49" charset="0"/>
            </a:endParaRPr>
          </a:p>
        </p:txBody>
      </p:sp>
      <p:sp>
        <p:nvSpPr>
          <p:cNvPr id="16" name="CPU"/>
          <p:cNvSpPr/>
          <p:nvPr/>
        </p:nvSpPr>
        <p:spPr>
          <a:xfrm>
            <a:off x="1143000" y="2667000"/>
            <a:ext cx="3048000" cy="2587380"/>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95246">
              <a:lnSpc>
                <a:spcPct val="90000"/>
              </a:lnSpc>
            </a:pPr>
            <a:r>
              <a:rPr lang="en-US" sz="2333" u="sng">
                <a:solidFill>
                  <a:prstClr val="white"/>
                </a:solidFill>
                <a:latin typeface="Courier New" panose="02070309020205020404" pitchFamily="49" charset="0"/>
                <a:cs typeface="Courier New" panose="02070309020205020404" pitchFamily="49" charset="0"/>
              </a:rPr>
              <a:t>loop</a:t>
            </a:r>
            <a:r>
              <a:rPr lang="en-US" sz="2333">
                <a:solidFill>
                  <a:prstClr val="white"/>
                </a:solidFill>
                <a:latin typeface="Courier New" panose="02070309020205020404" pitchFamily="49" charset="0"/>
                <a:cs typeface="Courier New" panose="02070309020205020404" pitchFamily="49" charset="0"/>
              </a:rPr>
              <a:t>:</a:t>
            </a:r>
          </a:p>
          <a:p>
            <a:pPr marL="95246">
              <a:lnSpc>
                <a:spcPct val="90000"/>
              </a:lnSpc>
            </a:pPr>
            <a:r>
              <a:rPr lang="en-US" sz="2333">
                <a:solidFill>
                  <a:prstClr val="white"/>
                </a:solidFill>
                <a:latin typeface="Courier New" panose="02070309020205020404" pitchFamily="49" charset="0"/>
                <a:cs typeface="Courier New" panose="02070309020205020404" pitchFamily="49" charset="0"/>
              </a:rPr>
              <a:t>  mov (</a:t>
            </a:r>
            <a:r>
              <a:rPr lang="en-US" sz="2333" b="1">
                <a:solidFill>
                  <a:srgbClr val="FF0000"/>
                </a:solidFill>
                <a:latin typeface="Courier New" panose="02070309020205020404" pitchFamily="49" charset="0"/>
                <a:cs typeface="Courier New" panose="02070309020205020404" pitchFamily="49" charset="0"/>
              </a:rPr>
              <a:t>X</a:t>
            </a:r>
            <a:r>
              <a:rPr lang="en-US" sz="2333">
                <a:solidFill>
                  <a:prstClr val="white"/>
                </a:solidFill>
                <a:latin typeface="Courier New" panose="02070309020205020404" pitchFamily="49" charset="0"/>
                <a:cs typeface="Courier New" panose="02070309020205020404" pitchFamily="49" charset="0"/>
              </a:rPr>
              <a:t>), %eax</a:t>
            </a:r>
          </a:p>
          <a:p>
            <a:pPr marL="95246">
              <a:lnSpc>
                <a:spcPct val="90000"/>
              </a:lnSpc>
            </a:pPr>
            <a:r>
              <a:rPr lang="en-US" sz="2333">
                <a:solidFill>
                  <a:prstClr val="white"/>
                </a:solidFill>
                <a:latin typeface="Courier New" panose="02070309020205020404" pitchFamily="49" charset="0"/>
                <a:cs typeface="Courier New" panose="02070309020205020404" pitchFamily="49" charset="0"/>
              </a:rPr>
              <a:t>  mov (</a:t>
            </a:r>
            <a:r>
              <a:rPr lang="en-US" sz="2333" b="1">
                <a:solidFill>
                  <a:srgbClr val="FF0000"/>
                </a:solidFill>
                <a:latin typeface="Courier New" panose="02070309020205020404" pitchFamily="49" charset="0"/>
                <a:cs typeface="Courier New" panose="02070309020205020404" pitchFamily="49" charset="0"/>
              </a:rPr>
              <a:t>Y</a:t>
            </a:r>
            <a:r>
              <a:rPr lang="en-US" sz="2333">
                <a:solidFill>
                  <a:prstClr val="white"/>
                </a:solidFill>
                <a:latin typeface="Courier New" panose="02070309020205020404" pitchFamily="49" charset="0"/>
                <a:cs typeface="Courier New" panose="02070309020205020404" pitchFamily="49" charset="0"/>
              </a:rPr>
              <a:t>), %ebx</a:t>
            </a:r>
          </a:p>
          <a:p>
            <a:pPr marL="95246">
              <a:lnSpc>
                <a:spcPct val="90000"/>
              </a:lnSpc>
            </a:pPr>
            <a:r>
              <a:rPr lang="en-US" sz="2333">
                <a:solidFill>
                  <a:prstClr val="white"/>
                </a:solidFill>
                <a:latin typeface="Courier New" panose="02070309020205020404" pitchFamily="49" charset="0"/>
                <a:cs typeface="Courier New" panose="02070309020205020404" pitchFamily="49" charset="0"/>
              </a:rPr>
              <a:t>  clflush (</a:t>
            </a:r>
            <a:r>
              <a:rPr lang="en-US" sz="2333" b="1">
                <a:solidFill>
                  <a:srgbClr val="FF0000"/>
                </a:solidFill>
                <a:latin typeface="Courier New" panose="02070309020205020404" pitchFamily="49" charset="0"/>
                <a:cs typeface="Courier New" panose="02070309020205020404" pitchFamily="49" charset="0"/>
              </a:rPr>
              <a:t>X</a:t>
            </a:r>
            <a:r>
              <a:rPr lang="en-US" sz="2333">
                <a:solidFill>
                  <a:prstClr val="white"/>
                </a:solidFill>
                <a:latin typeface="Courier New" panose="02070309020205020404" pitchFamily="49" charset="0"/>
                <a:cs typeface="Courier New" panose="02070309020205020404" pitchFamily="49" charset="0"/>
              </a:rPr>
              <a:t>)  </a:t>
            </a:r>
          </a:p>
          <a:p>
            <a:pPr marL="95246">
              <a:lnSpc>
                <a:spcPct val="90000"/>
              </a:lnSpc>
            </a:pPr>
            <a:r>
              <a:rPr lang="en-US" sz="2333">
                <a:solidFill>
                  <a:prstClr val="white"/>
                </a:solidFill>
                <a:latin typeface="Courier New" panose="02070309020205020404" pitchFamily="49" charset="0"/>
                <a:cs typeface="Courier New" panose="02070309020205020404" pitchFamily="49" charset="0"/>
              </a:rPr>
              <a:t>  clflush (</a:t>
            </a:r>
            <a:r>
              <a:rPr lang="en-US" sz="2333" b="1">
                <a:solidFill>
                  <a:srgbClr val="FF0000"/>
                </a:solidFill>
                <a:latin typeface="Courier New" panose="02070309020205020404" pitchFamily="49" charset="0"/>
                <a:cs typeface="Courier New" panose="02070309020205020404" pitchFamily="49" charset="0"/>
              </a:rPr>
              <a:t>Y</a:t>
            </a:r>
            <a:r>
              <a:rPr lang="en-US" sz="2333">
                <a:solidFill>
                  <a:prstClr val="white"/>
                </a:solidFill>
                <a:latin typeface="Courier New" panose="02070309020205020404" pitchFamily="49" charset="0"/>
                <a:cs typeface="Courier New" panose="02070309020205020404" pitchFamily="49" charset="0"/>
              </a:rPr>
              <a:t>)</a:t>
            </a:r>
          </a:p>
          <a:p>
            <a:pPr marL="95246">
              <a:lnSpc>
                <a:spcPct val="90000"/>
              </a:lnSpc>
            </a:pPr>
            <a:r>
              <a:rPr lang="en-US" sz="2333">
                <a:solidFill>
                  <a:prstClr val="white"/>
                </a:solidFill>
                <a:latin typeface="Courier New" panose="02070309020205020404" pitchFamily="49" charset="0"/>
                <a:cs typeface="Courier New" panose="02070309020205020404" pitchFamily="49" charset="0"/>
              </a:rPr>
              <a:t>  mfence</a:t>
            </a:r>
          </a:p>
          <a:p>
            <a:pPr marL="95246">
              <a:lnSpc>
                <a:spcPct val="90000"/>
              </a:lnSpc>
            </a:pPr>
            <a:r>
              <a:rPr lang="en-US" sz="2333">
                <a:solidFill>
                  <a:prstClr val="white"/>
                </a:solidFill>
                <a:latin typeface="Courier New" panose="02070309020205020404" pitchFamily="49" charset="0"/>
                <a:cs typeface="Courier New" panose="02070309020205020404" pitchFamily="49" charset="0"/>
              </a:rPr>
              <a:t>  jmp </a:t>
            </a:r>
            <a:r>
              <a:rPr lang="en-US" sz="2333" u="sng">
                <a:solidFill>
                  <a:prstClr val="white"/>
                </a:solidFill>
                <a:latin typeface="Courier New" panose="02070309020205020404" pitchFamily="49" charset="0"/>
                <a:cs typeface="Courier New" panose="02070309020205020404" pitchFamily="49" charset="0"/>
              </a:rPr>
              <a:t>loop</a:t>
            </a:r>
            <a:endParaRPr lang="en-US" sz="2333">
              <a:solidFill>
                <a:prstClr val="white"/>
              </a:solidFill>
              <a:latin typeface="Courier New" panose="02070309020205020404" pitchFamily="49" charset="0"/>
              <a:cs typeface="Courier New" panose="02070309020205020404" pitchFamily="49" charset="0"/>
            </a:endParaRPr>
          </a:p>
        </p:txBody>
      </p:sp>
      <p:sp>
        <p:nvSpPr>
          <p:cNvPr id="34" name="Error"/>
          <p:cNvSpPr/>
          <p:nvPr/>
        </p:nvSpPr>
        <p:spPr>
          <a:xfrm>
            <a:off x="6262688" y="3971469"/>
            <a:ext cx="317500" cy="3175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Calibri"/>
            </a:endParaRPr>
          </a:p>
        </p:txBody>
      </p:sp>
      <p:sp>
        <p:nvSpPr>
          <p:cNvPr id="36" name="Error"/>
          <p:cNvSpPr/>
          <p:nvPr/>
        </p:nvSpPr>
        <p:spPr>
          <a:xfrm>
            <a:off x="6580188" y="4606470"/>
            <a:ext cx="317500" cy="3175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Calibri"/>
            </a:endParaRPr>
          </a:p>
        </p:txBody>
      </p:sp>
      <p:sp>
        <p:nvSpPr>
          <p:cNvPr id="37" name="Error"/>
          <p:cNvSpPr/>
          <p:nvPr/>
        </p:nvSpPr>
        <p:spPr>
          <a:xfrm>
            <a:off x="6262688" y="4606470"/>
            <a:ext cx="317500" cy="3175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Calibri"/>
            </a:endParaRPr>
          </a:p>
        </p:txBody>
      </p:sp>
      <p:sp>
        <p:nvSpPr>
          <p:cNvPr id="38" name="Error"/>
          <p:cNvSpPr/>
          <p:nvPr/>
        </p:nvSpPr>
        <p:spPr>
          <a:xfrm>
            <a:off x="6897688" y="4606470"/>
            <a:ext cx="317500" cy="3175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Calibri"/>
            </a:endParaRPr>
          </a:p>
        </p:txBody>
      </p:sp>
      <p:sp>
        <p:nvSpPr>
          <p:cNvPr id="39" name="Error"/>
          <p:cNvSpPr/>
          <p:nvPr/>
        </p:nvSpPr>
        <p:spPr>
          <a:xfrm>
            <a:off x="7215188" y="3971468"/>
            <a:ext cx="317500" cy="3175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Calibri"/>
            </a:endParaRPr>
          </a:p>
        </p:txBody>
      </p:sp>
      <p:sp>
        <p:nvSpPr>
          <p:cNvPr id="40" name="Error"/>
          <p:cNvSpPr/>
          <p:nvPr/>
        </p:nvSpPr>
        <p:spPr>
          <a:xfrm>
            <a:off x="7215188" y="3018970"/>
            <a:ext cx="317500" cy="3175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Calibri"/>
            </a:endParaRPr>
          </a:p>
        </p:txBody>
      </p:sp>
      <p:sp>
        <p:nvSpPr>
          <p:cNvPr id="41" name="Error"/>
          <p:cNvSpPr/>
          <p:nvPr/>
        </p:nvSpPr>
        <p:spPr>
          <a:xfrm>
            <a:off x="6897688" y="3653969"/>
            <a:ext cx="317500" cy="3175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Calibri"/>
            </a:endParaRPr>
          </a:p>
        </p:txBody>
      </p:sp>
      <p:sp>
        <p:nvSpPr>
          <p:cNvPr id="42" name="Error"/>
          <p:cNvSpPr/>
          <p:nvPr/>
        </p:nvSpPr>
        <p:spPr>
          <a:xfrm>
            <a:off x="6580188" y="3653969"/>
            <a:ext cx="317500" cy="3175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Calibri"/>
            </a:endParaRPr>
          </a:p>
        </p:txBody>
      </p:sp>
      <p:sp>
        <p:nvSpPr>
          <p:cNvPr id="43" name="Error"/>
          <p:cNvSpPr/>
          <p:nvPr/>
        </p:nvSpPr>
        <p:spPr>
          <a:xfrm>
            <a:off x="6580188" y="3018970"/>
            <a:ext cx="317500" cy="3175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Calibri"/>
            </a:endParaRPr>
          </a:p>
        </p:txBody>
      </p:sp>
      <p:sp>
        <p:nvSpPr>
          <p:cNvPr id="44" name="Error"/>
          <p:cNvSpPr/>
          <p:nvPr/>
        </p:nvSpPr>
        <p:spPr>
          <a:xfrm>
            <a:off x="5945188" y="3018970"/>
            <a:ext cx="317500" cy="3175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Calibri"/>
            </a:endParaRPr>
          </a:p>
        </p:txBody>
      </p:sp>
      <p:sp>
        <p:nvSpPr>
          <p:cNvPr id="45" name="Error"/>
          <p:cNvSpPr/>
          <p:nvPr/>
        </p:nvSpPr>
        <p:spPr>
          <a:xfrm>
            <a:off x="5945188" y="3653969"/>
            <a:ext cx="317500" cy="3175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Calibri"/>
            </a:endParaRPr>
          </a:p>
        </p:txBody>
      </p:sp>
      <p:sp>
        <p:nvSpPr>
          <p:cNvPr id="47" name="Error"/>
          <p:cNvSpPr/>
          <p:nvPr/>
        </p:nvSpPr>
        <p:spPr>
          <a:xfrm>
            <a:off x="5945188" y="3971469"/>
            <a:ext cx="317500" cy="3175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Calibri"/>
            </a:endParaRPr>
          </a:p>
        </p:txBody>
      </p:sp>
      <p:sp>
        <p:nvSpPr>
          <p:cNvPr id="48" name="Error"/>
          <p:cNvSpPr/>
          <p:nvPr/>
        </p:nvSpPr>
        <p:spPr>
          <a:xfrm>
            <a:off x="6897688" y="3971468"/>
            <a:ext cx="317500" cy="3175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Calibri"/>
            </a:endParaRPr>
          </a:p>
        </p:txBody>
      </p:sp>
      <p:cxnSp>
        <p:nvCxnSpPr>
          <p:cNvPr id="50" name="YArrow"/>
          <p:cNvCxnSpPr>
            <a:stCxn id="51" idx="3"/>
          </p:cNvCxnSpPr>
          <p:nvPr/>
        </p:nvCxnSpPr>
        <p:spPr>
          <a:xfrm>
            <a:off x="5524500" y="4447720"/>
            <a:ext cx="3175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016501" y="4288970"/>
            <a:ext cx="507999" cy="3175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76200" rtlCol="0" anchor="ctr"/>
          <a:lstStyle/>
          <a:p>
            <a:pPr algn="r"/>
            <a:r>
              <a:rPr lang="en-US" sz="2667" b="1">
                <a:solidFill>
                  <a:srgbClr val="FF0000"/>
                </a:solidFill>
                <a:latin typeface="Courier New" panose="02070309020205020404" pitchFamily="49" charset="0"/>
                <a:cs typeface="Courier New" panose="02070309020205020404" pitchFamily="49" charset="0"/>
              </a:rPr>
              <a:t>Y</a:t>
            </a:r>
            <a:endParaRPr lang="en-US" sz="2333" b="1">
              <a:solidFill>
                <a:srgbClr val="FF0000"/>
              </a:solidFill>
              <a:latin typeface="Courier New" panose="02070309020205020404" pitchFamily="49" charset="0"/>
              <a:cs typeface="Courier New" panose="02070309020205020404" pitchFamily="49" charset="0"/>
            </a:endParaRPr>
          </a:p>
        </p:txBody>
      </p:sp>
      <p:cxnSp>
        <p:nvCxnSpPr>
          <p:cNvPr id="52" name="XArrow"/>
          <p:cNvCxnSpPr>
            <a:stCxn id="53" idx="3"/>
          </p:cNvCxnSpPr>
          <p:nvPr/>
        </p:nvCxnSpPr>
        <p:spPr>
          <a:xfrm>
            <a:off x="5524500" y="3495220"/>
            <a:ext cx="3175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016501" y="3336470"/>
            <a:ext cx="507999" cy="3175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76200" rtlCol="0" anchor="ctr"/>
          <a:lstStyle/>
          <a:p>
            <a:pPr algn="r"/>
            <a:r>
              <a:rPr lang="en-US" sz="2667" b="1">
                <a:solidFill>
                  <a:srgbClr val="FF0000"/>
                </a:solidFill>
                <a:latin typeface="Courier New" panose="02070309020205020404" pitchFamily="49" charset="0"/>
                <a:cs typeface="Courier New" panose="02070309020205020404" pitchFamily="49" charset="0"/>
              </a:rPr>
              <a:t>X</a:t>
            </a:r>
            <a:endParaRPr lang="en-US" sz="2333" b="1">
              <a:solidFill>
                <a:srgbClr val="FF0000"/>
              </a:solidFill>
              <a:latin typeface="Courier New" panose="02070309020205020404" pitchFamily="49" charset="0"/>
              <a:cs typeface="Courier New" panose="02070309020205020404" pitchFamily="49" charset="0"/>
            </a:endParaRPr>
          </a:p>
        </p:txBody>
      </p:sp>
      <p:sp>
        <p:nvSpPr>
          <p:cNvPr id="35" name="Rectangle 34"/>
          <p:cNvSpPr/>
          <p:nvPr/>
        </p:nvSpPr>
        <p:spPr>
          <a:xfrm>
            <a:off x="491547" y="5377781"/>
            <a:ext cx="5880653" cy="323165"/>
          </a:xfrm>
          <a:prstGeom prst="rect">
            <a:avLst/>
          </a:prstGeom>
        </p:spPr>
        <p:txBody>
          <a:bodyPr wrap="square">
            <a:spAutoFit/>
          </a:bodyPr>
          <a:lstStyle/>
          <a:p>
            <a:pPr lvl="1"/>
            <a:r>
              <a:rPr lang="en-US" sz="1500" dirty="0">
                <a:solidFill>
                  <a:prstClr val="black"/>
                </a:solidFill>
                <a:latin typeface="Calibri"/>
              </a:rPr>
              <a:t>Download from: </a:t>
            </a:r>
            <a:r>
              <a:rPr lang="en-US" sz="1500" dirty="0">
                <a:solidFill>
                  <a:prstClr val="black"/>
                </a:solidFill>
                <a:latin typeface="Calibri"/>
                <a:hlinkClick r:id="rId6"/>
              </a:rPr>
              <a:t>https://github.com/CMU-SAFARI/rowhammer</a:t>
            </a:r>
            <a:r>
              <a:rPr lang="en-US" sz="1500" dirty="0">
                <a:solidFill>
                  <a:prstClr val="black"/>
                </a:solidFill>
                <a:latin typeface="Calibri"/>
              </a:rPr>
              <a:t> </a:t>
            </a:r>
          </a:p>
        </p:txBody>
      </p:sp>
      <p:sp>
        <p:nvSpPr>
          <p:cNvPr id="46" name="TextBox 45"/>
          <p:cNvSpPr txBox="1"/>
          <p:nvPr/>
        </p:nvSpPr>
        <p:spPr>
          <a:xfrm>
            <a:off x="4572000" y="1237320"/>
            <a:ext cx="3810000" cy="762000"/>
          </a:xfrm>
          <a:prstGeom prst="rect">
            <a:avLst/>
          </a:prstGeom>
          <a:noFill/>
        </p:spPr>
        <p:txBody>
          <a:bodyPr wrap="square" rtlCol="0" anchor="ctr">
            <a:noAutofit/>
          </a:bodyPr>
          <a:lstStyle/>
          <a:p>
            <a:pPr algn="ctr"/>
            <a:r>
              <a:rPr lang="en-US" sz="3667" b="1" dirty="0">
                <a:solidFill>
                  <a:prstClr val="white"/>
                </a:solidFill>
                <a:latin typeface="Calibri Light"/>
              </a:rPr>
              <a:t>DRAM Module</a:t>
            </a:r>
          </a:p>
        </p:txBody>
      </p:sp>
      <p:sp>
        <p:nvSpPr>
          <p:cNvPr id="56" name="Title 1"/>
          <p:cNvSpPr>
            <a:spLocks noGrp="1"/>
          </p:cNvSpPr>
          <p:nvPr>
            <p:ph type="title"/>
          </p:nvPr>
        </p:nvSpPr>
        <p:spPr/>
        <p:txBody>
          <a:bodyPr>
            <a:normAutofit fontScale="90000"/>
          </a:bodyPr>
          <a:lstStyle/>
          <a:p>
            <a:r>
              <a:rPr lang="en-US" dirty="0"/>
              <a:t>A Simple Program Can Induce Many Errors</a:t>
            </a:r>
          </a:p>
        </p:txBody>
      </p:sp>
      <p:sp>
        <p:nvSpPr>
          <p:cNvPr id="2" name="Slide Number Placeholder 1">
            <a:extLst>
              <a:ext uri="{FF2B5EF4-FFF2-40B4-BE49-F238E27FC236}">
                <a16:creationId xmlns:a16="http://schemas.microsoft.com/office/drawing/2014/main" id="{3A9D274E-B591-9C42-BED4-22C6756364A9}"/>
              </a:ext>
            </a:extLst>
          </p:cNvPr>
          <p:cNvSpPr>
            <a:spLocks noGrp="1"/>
          </p:cNvSpPr>
          <p:nvPr>
            <p:ph type="sldNum" sz="quarter" idx="12"/>
          </p:nvPr>
        </p:nvSpPr>
        <p:spPr/>
        <p:txBody>
          <a:bodyPr/>
          <a:lstStyle/>
          <a:p>
            <a:fld id="{5E6A3C3A-A029-4573-BC04-5DA27903A743}" type="slidenum">
              <a:rPr lang="en-US" smtClean="0"/>
              <a:t>90</a:t>
            </a:fld>
            <a:endParaRPr lang="en-US"/>
          </a:p>
        </p:txBody>
      </p:sp>
    </p:spTree>
    <p:extLst>
      <p:ext uri="{BB962C8B-B14F-4D97-AF65-F5344CB8AC3E}">
        <p14:creationId xmlns:p14="http://schemas.microsoft.com/office/powerpoint/2010/main" val="1428024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Observed Errors in Real Systems</a:t>
            </a:r>
          </a:p>
        </p:txBody>
      </p:sp>
      <p:sp>
        <p:nvSpPr>
          <p:cNvPr id="2" name="Slide Number Placeholder 1">
            <a:extLst>
              <a:ext uri="{FF2B5EF4-FFF2-40B4-BE49-F238E27FC236}">
                <a16:creationId xmlns:a16="http://schemas.microsoft.com/office/drawing/2014/main" id="{D18ED200-B9C7-6F46-9BA6-6F9EFC6483DC}"/>
              </a:ext>
            </a:extLst>
          </p:cNvPr>
          <p:cNvSpPr>
            <a:spLocks noGrp="1"/>
          </p:cNvSpPr>
          <p:nvPr>
            <p:ph type="sldNum" sz="quarter" idx="12"/>
          </p:nvPr>
        </p:nvSpPr>
        <p:spPr/>
        <p:txBody>
          <a:bodyPr/>
          <a:lstStyle/>
          <a:p>
            <a:fld id="{5E6A3C3A-A029-4573-BC04-5DA27903A743}" type="slidenum">
              <a:rPr lang="en-US" smtClean="0"/>
              <a:t>91</a:t>
            </a:fld>
            <a:endParaRPr lang="en-US"/>
          </a:p>
        </p:txBody>
      </p:sp>
      <p:sp>
        <p:nvSpPr>
          <p:cNvPr id="3" name="Content Placeholder 2"/>
          <p:cNvSpPr>
            <a:spLocks noGrp="1"/>
          </p:cNvSpPr>
          <p:nvPr>
            <p:ph idx="4294967295"/>
          </p:nvPr>
        </p:nvSpPr>
        <p:spPr>
          <a:xfrm>
            <a:off x="0" y="889000"/>
            <a:ext cx="6985000" cy="4699000"/>
          </a:xfrm>
        </p:spPr>
        <p:txBody>
          <a:bodyPr>
            <a:normAutofit lnSpcReduction="10000"/>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000" i="1" dirty="0">
              <a:solidFill>
                <a:srgbClr val="FF0000"/>
              </a:solidFill>
            </a:endParaRPr>
          </a:p>
          <a:p>
            <a:r>
              <a:rPr lang="en-US" sz="2667" i="1" dirty="0">
                <a:solidFill>
                  <a:srgbClr val="FF0000"/>
                </a:solidFill>
              </a:rPr>
              <a:t>A real reliability &amp; security issue </a:t>
            </a:r>
          </a:p>
          <a:p>
            <a:r>
              <a:rPr lang="en-US" sz="2667" i="1" dirty="0"/>
              <a:t>In a more controlled environment, we can induce as many as </a:t>
            </a:r>
            <a:r>
              <a:rPr lang="en-US" sz="2667" i="1" dirty="0">
                <a:solidFill>
                  <a:srgbClr val="FF0000"/>
                </a:solidFill>
              </a:rPr>
              <a:t>ten million</a:t>
            </a:r>
            <a:r>
              <a:rPr lang="en-US" sz="2667" i="1" dirty="0"/>
              <a:t> disturbance errors</a:t>
            </a:r>
          </a:p>
        </p:txBody>
      </p:sp>
      <p:graphicFrame>
        <p:nvGraphicFramePr>
          <p:cNvPr id="4" name="Content Placeholder 4"/>
          <p:cNvGraphicFramePr>
            <a:graphicFrameLocks/>
          </p:cNvGraphicFramePr>
          <p:nvPr>
            <p:extLst/>
          </p:nvPr>
        </p:nvGraphicFramePr>
        <p:xfrm>
          <a:off x="1396999" y="952500"/>
          <a:ext cx="6350002" cy="2667000"/>
        </p:xfrm>
        <a:graphic>
          <a:graphicData uri="http://schemas.openxmlformats.org/drawingml/2006/table">
            <a:tbl>
              <a:tblPr>
                <a:tableStyleId>{9D7B26C5-4107-4FEC-AEDC-1716B250A1EF}</a:tableStyleId>
              </a:tblPr>
              <a:tblGrid>
                <a:gridCol w="3113943">
                  <a:extLst>
                    <a:ext uri="{9D8B030D-6E8A-4147-A177-3AD203B41FA5}">
                      <a16:colId xmlns:a16="http://schemas.microsoft.com/office/drawing/2014/main" val="20000"/>
                    </a:ext>
                  </a:extLst>
                </a:gridCol>
                <a:gridCol w="1331058">
                  <a:extLst>
                    <a:ext uri="{9D8B030D-6E8A-4147-A177-3AD203B41FA5}">
                      <a16:colId xmlns:a16="http://schemas.microsoft.com/office/drawing/2014/main" val="20001"/>
                    </a:ext>
                  </a:extLst>
                </a:gridCol>
                <a:gridCol w="1905001">
                  <a:extLst>
                    <a:ext uri="{9D8B030D-6E8A-4147-A177-3AD203B41FA5}">
                      <a16:colId xmlns:a16="http://schemas.microsoft.com/office/drawing/2014/main" val="20002"/>
                    </a:ext>
                  </a:extLst>
                </a:gridCol>
              </a:tblGrid>
              <a:tr h="533400">
                <a:tc>
                  <a:txBody>
                    <a:bodyPr/>
                    <a:lstStyle/>
                    <a:p>
                      <a:pPr algn="ctr"/>
                      <a:r>
                        <a:rPr lang="en-US" sz="2700" b="1" dirty="0">
                          <a:solidFill>
                            <a:schemeClr val="bg1"/>
                          </a:solidFill>
                          <a:latin typeface="+mj-lt"/>
                        </a:rPr>
                        <a:t>CPU Architecture</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2700" b="1" dirty="0">
                          <a:solidFill>
                            <a:schemeClr val="bg1"/>
                          </a:solidFill>
                          <a:latin typeface="+mj-lt"/>
                          <a:cs typeface="Courier New" panose="02070309020205020404" pitchFamily="49" charset="0"/>
                        </a:rPr>
                        <a:t>Errors</a:t>
                      </a:r>
                      <a:endParaRPr lang="en-US" sz="2300" b="1" dirty="0">
                        <a:solidFill>
                          <a:schemeClr val="bg1"/>
                        </a:solidFill>
                        <a:latin typeface="Courier New" panose="02070309020205020404" pitchFamily="49" charset="0"/>
                        <a:cs typeface="Courier New" panose="02070309020205020404" pitchFamily="49" charset="0"/>
                      </a:endParaRP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2700" b="1">
                          <a:solidFill>
                            <a:schemeClr val="bg1"/>
                          </a:solidFill>
                          <a:latin typeface="+mj-lt"/>
                        </a:rPr>
                        <a:t>Access-Rate</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533400">
                <a:tc>
                  <a:txBody>
                    <a:bodyPr/>
                    <a:lstStyle/>
                    <a:p>
                      <a:r>
                        <a:rPr lang="en-US" sz="2300" b="0">
                          <a:solidFill>
                            <a:schemeClr val="tx1"/>
                          </a:solidFill>
                          <a:latin typeface="+mj-lt"/>
                        </a:rPr>
                        <a:t>Intel Haswell (2013)</a:t>
                      </a:r>
                    </a:p>
                  </a:txBody>
                  <a:tcPr marL="76200" marR="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3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300">
                          <a:latin typeface="Cambria" panose="02040503050406030204" pitchFamily="18" charset="0"/>
                        </a:rPr>
                        <a:t>12.3M/sec</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33400">
                <a:tc>
                  <a:txBody>
                    <a:bodyPr/>
                    <a:lstStyle/>
                    <a:p>
                      <a:r>
                        <a:rPr lang="en-US" sz="2300" b="0">
                          <a:solidFill>
                            <a:schemeClr val="tx1"/>
                          </a:solidFill>
                          <a:latin typeface="+mj-lt"/>
                        </a:rPr>
                        <a:t>Intel Ivy</a:t>
                      </a:r>
                      <a:r>
                        <a:rPr lang="en-US" sz="2300" b="0" baseline="0">
                          <a:solidFill>
                            <a:schemeClr val="tx1"/>
                          </a:solidFill>
                          <a:latin typeface="+mj-lt"/>
                        </a:rPr>
                        <a:t> Bridge (2012)</a:t>
                      </a:r>
                      <a:endParaRPr lang="en-US" sz="2300" b="0">
                        <a:solidFill>
                          <a:schemeClr val="tx1"/>
                        </a:solidFill>
                        <a:latin typeface="+mj-lt"/>
                      </a:endParaRPr>
                    </a:p>
                  </a:txBody>
                  <a:tcPr marL="76200" marR="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3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300">
                          <a:latin typeface="Cambria" panose="02040503050406030204" pitchFamily="18" charset="0"/>
                        </a:rPr>
                        <a:t>11.7M/sec</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33400">
                <a:tc>
                  <a:txBody>
                    <a:bodyPr/>
                    <a:lstStyle/>
                    <a:p>
                      <a:r>
                        <a:rPr lang="en-US" sz="2300" b="0">
                          <a:solidFill>
                            <a:schemeClr val="tx1"/>
                          </a:solidFill>
                          <a:latin typeface="+mj-lt"/>
                        </a:rPr>
                        <a:t>Intel Sandy Bridge (2011)</a:t>
                      </a:r>
                    </a:p>
                  </a:txBody>
                  <a:tcPr marL="76200" marR="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3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300">
                          <a:latin typeface="Cambria" panose="02040503050406030204" pitchFamily="18" charset="0"/>
                        </a:rPr>
                        <a:t>11.6M/sec</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33400">
                <a:tc>
                  <a:txBody>
                    <a:bodyPr/>
                    <a:lstStyle/>
                    <a:p>
                      <a:r>
                        <a:rPr lang="en-US" sz="2300" b="0">
                          <a:solidFill>
                            <a:schemeClr val="tx1"/>
                          </a:solidFill>
                          <a:latin typeface="+mj-lt"/>
                        </a:rPr>
                        <a:t>AMD</a:t>
                      </a:r>
                      <a:r>
                        <a:rPr lang="en-US" sz="2300" b="0" baseline="0">
                          <a:solidFill>
                            <a:schemeClr val="tx1"/>
                          </a:solidFill>
                          <a:latin typeface="+mj-lt"/>
                        </a:rPr>
                        <a:t> Piledriver (2012)</a:t>
                      </a:r>
                      <a:endParaRPr lang="en-US" sz="2300" b="0">
                        <a:solidFill>
                          <a:schemeClr val="tx1"/>
                        </a:solidFill>
                        <a:latin typeface="+mj-lt"/>
                      </a:endParaRPr>
                    </a:p>
                  </a:txBody>
                  <a:tcPr marL="76200" marR="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3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300" dirty="0">
                          <a:latin typeface="Cambria" panose="02040503050406030204" pitchFamily="18" charset="0"/>
                        </a:rPr>
                        <a:t>6.1M/sec</a:t>
                      </a:r>
                    </a:p>
                  </a:txBody>
                  <a:tcPr marL="76200" marR="76200" marT="38100" marB="381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 name="Rectangle 6"/>
          <p:cNvSpPr/>
          <p:nvPr/>
        </p:nvSpPr>
        <p:spPr>
          <a:xfrm>
            <a:off x="851587" y="5199211"/>
            <a:ext cx="6868558" cy="553998"/>
          </a:xfrm>
          <a:prstGeom prst="rect">
            <a:avLst/>
          </a:prstGeom>
        </p:spPr>
        <p:txBody>
          <a:bodyPr wrap="square">
            <a:spAutoFit/>
          </a:bodyPr>
          <a:lstStyle/>
          <a:p>
            <a:r>
              <a:rPr lang="en-US" sz="1500" dirty="0">
                <a:solidFill>
                  <a:prstClr val="black"/>
                </a:solidFill>
                <a:latin typeface="Tahoma" charset="0"/>
                <a:ea typeface="ＭＳ Ｐゴシック" charset="0"/>
                <a:cs typeface="ＭＳ Ｐゴシック" charset="0"/>
              </a:rPr>
              <a:t>Kim+, “</a:t>
            </a:r>
            <a:r>
              <a:rPr lang="en-US" sz="1500" dirty="0">
                <a:solidFill>
                  <a:srgbClr val="0000FF"/>
                </a:solidFill>
                <a:latin typeface="Calibri"/>
              </a:rPr>
              <a:t>Flipping Bits in Memory Without Accessing Them: An Experimental Study of DRAM Disturbance Errors</a:t>
            </a:r>
            <a:r>
              <a:rPr lang="en-US" sz="1500" dirty="0">
                <a:solidFill>
                  <a:prstClr val="black"/>
                </a:solidFill>
                <a:latin typeface="Tahoma" charset="0"/>
                <a:ea typeface="ＭＳ Ｐゴシック" charset="0"/>
                <a:cs typeface="ＭＳ Ｐゴシック" charset="0"/>
              </a:rPr>
              <a:t>,” ISCA 2014.</a:t>
            </a:r>
          </a:p>
        </p:txBody>
      </p:sp>
    </p:spTree>
    <p:extLst>
      <p:ext uri="{BB962C8B-B14F-4D97-AF65-F5344CB8AC3E}">
        <p14:creationId xmlns:p14="http://schemas.microsoft.com/office/powerpoint/2010/main" val="295353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RowHammer</a:t>
            </a:r>
            <a:r>
              <a:rPr lang="en-US" dirty="0"/>
              <a:t> Security Attack Example</a:t>
            </a:r>
          </a:p>
        </p:txBody>
      </p:sp>
      <p:sp>
        <p:nvSpPr>
          <p:cNvPr id="3" name="Content Placeholder 2"/>
          <p:cNvSpPr>
            <a:spLocks noGrp="1"/>
          </p:cNvSpPr>
          <p:nvPr>
            <p:ph idx="1"/>
          </p:nvPr>
        </p:nvSpPr>
        <p:spPr>
          <a:xfrm>
            <a:off x="952500" y="757267"/>
            <a:ext cx="7429500" cy="4328103"/>
          </a:xfrm>
        </p:spPr>
        <p:txBody>
          <a:bodyPr>
            <a:normAutofit fontScale="92500" lnSpcReduction="10000"/>
          </a:bodyPr>
          <a:lstStyle/>
          <a:p>
            <a:r>
              <a:rPr lang="en-US" sz="1667" dirty="0">
                <a:solidFill>
                  <a:srgbClr val="FF0000"/>
                </a:solidFill>
              </a:rPr>
              <a:t>“</a:t>
            </a:r>
            <a:r>
              <a:rPr lang="en-US" sz="1667" dirty="0" err="1">
                <a:solidFill>
                  <a:srgbClr val="FF0000"/>
                </a:solidFill>
              </a:rPr>
              <a:t>Rowhammer</a:t>
            </a:r>
            <a:r>
              <a:rPr lang="en-US" sz="1667" dirty="0">
                <a:solidFill>
                  <a:srgbClr val="FF0000"/>
                </a:solidFill>
              </a:rPr>
              <a:t>” is a problem with some recent DRAM devices in which repeatedly accessing a row of memory can cause bit flips in adjacent rows </a:t>
            </a:r>
            <a:r>
              <a:rPr lang="en-US" sz="1667" dirty="0"/>
              <a:t>(Kim et al., ISCA 2014). </a:t>
            </a:r>
          </a:p>
          <a:p>
            <a:pPr lvl="1"/>
            <a:r>
              <a:rPr lang="en-US" sz="15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500" dirty="0">
                <a:solidFill>
                  <a:srgbClr val="0000FF"/>
                </a:solidFill>
                <a:ea typeface="ＭＳ Ｐゴシック" charset="0"/>
                <a:cs typeface="ＭＳ Ｐゴシック" charset="0"/>
              </a:rPr>
              <a:t> (Kim et al., ISCA 2014)</a:t>
            </a:r>
          </a:p>
          <a:p>
            <a:pPr lvl="1"/>
            <a:endParaRPr lang="en-US" sz="1167" dirty="0"/>
          </a:p>
          <a:p>
            <a:r>
              <a:rPr lang="en-US" sz="1667" dirty="0"/>
              <a:t>We tested a selection of laptops and found that a subset of them exhibited the problem. </a:t>
            </a:r>
          </a:p>
          <a:p>
            <a:r>
              <a:rPr lang="en-US" sz="1667" dirty="0"/>
              <a:t>We built two working privilege escalation exploits that use this effect. </a:t>
            </a:r>
          </a:p>
          <a:p>
            <a:pPr lvl="1"/>
            <a:r>
              <a:rPr lang="en-US" sz="1500" dirty="0">
                <a:solidFill>
                  <a:srgbClr val="0000FF"/>
                </a:solidFill>
                <a:hlinkClick r:id="rId3"/>
              </a:rPr>
              <a:t>Exploiting the DRAM rowhammer bug to gain kernel privileges </a:t>
            </a:r>
            <a:r>
              <a:rPr lang="en-US" sz="1500" dirty="0">
                <a:solidFill>
                  <a:srgbClr val="0000FF"/>
                </a:solidFill>
              </a:rPr>
              <a:t> (</a:t>
            </a:r>
            <a:r>
              <a:rPr lang="en-US" sz="1500" dirty="0" err="1">
                <a:solidFill>
                  <a:srgbClr val="0000FF"/>
                </a:solidFill>
              </a:rPr>
              <a:t>Seaborn</a:t>
            </a:r>
            <a:r>
              <a:rPr lang="en-US" sz="1500" dirty="0">
                <a:solidFill>
                  <a:srgbClr val="0000FF"/>
                </a:solidFill>
              </a:rPr>
              <a:t>, 2015)</a:t>
            </a:r>
          </a:p>
          <a:p>
            <a:pPr lvl="1"/>
            <a:endParaRPr lang="en-US" sz="1167" dirty="0"/>
          </a:p>
          <a:p>
            <a:r>
              <a:rPr lang="en-US" sz="1667" dirty="0"/>
              <a:t>One exploit uses </a:t>
            </a:r>
            <a:r>
              <a:rPr lang="en-US" sz="1667" dirty="0" err="1"/>
              <a:t>rowhammer</a:t>
            </a:r>
            <a:r>
              <a:rPr lang="en-US" sz="1667" dirty="0"/>
              <a:t>-induced bit flips to gain kernel privileges on x86-64 Linux when run as an unprivileged </a:t>
            </a:r>
            <a:r>
              <a:rPr lang="en-US" sz="1667" dirty="0" err="1"/>
              <a:t>userland</a:t>
            </a:r>
            <a:r>
              <a:rPr lang="en-US" sz="1667" dirty="0"/>
              <a:t> process. </a:t>
            </a:r>
          </a:p>
          <a:p>
            <a:r>
              <a:rPr lang="en-US" sz="1667" dirty="0">
                <a:solidFill>
                  <a:srgbClr val="FF0000"/>
                </a:solidFill>
              </a:rPr>
              <a:t>When run on a machine vulnerable to the </a:t>
            </a:r>
            <a:r>
              <a:rPr lang="en-US" sz="1667" dirty="0" err="1">
                <a:solidFill>
                  <a:srgbClr val="FF0000"/>
                </a:solidFill>
              </a:rPr>
              <a:t>rowhammer</a:t>
            </a:r>
            <a:r>
              <a:rPr lang="en-US" sz="1667" dirty="0">
                <a:solidFill>
                  <a:srgbClr val="FF0000"/>
                </a:solidFill>
              </a:rPr>
              <a:t> problem, the process was able to induce bit flips in page table entries (PTEs). </a:t>
            </a:r>
          </a:p>
          <a:p>
            <a:r>
              <a:rPr lang="en-US" sz="1667" dirty="0">
                <a:solidFill>
                  <a:srgbClr val="0000FF"/>
                </a:solidFill>
              </a:rPr>
              <a:t>It was able to use this to gain write access to its own page table, and hence gain read-write access to all of physical memory.</a:t>
            </a:r>
          </a:p>
        </p:txBody>
      </p:sp>
      <p:sp>
        <p:nvSpPr>
          <p:cNvPr id="5" name="Rectangle 4"/>
          <p:cNvSpPr/>
          <p:nvPr/>
        </p:nvSpPr>
        <p:spPr>
          <a:xfrm>
            <a:off x="851587" y="5454612"/>
            <a:ext cx="7080787" cy="528286"/>
          </a:xfrm>
          <a:prstGeom prst="rect">
            <a:avLst/>
          </a:prstGeom>
        </p:spPr>
        <p:txBody>
          <a:bodyPr wrap="square">
            <a:spAutoFit/>
          </a:bodyPr>
          <a:lstStyle/>
          <a:p>
            <a:r>
              <a:rPr lang="en-US" sz="1333" dirty="0">
                <a:solidFill>
                  <a:srgbClr val="0000FF"/>
                </a:solidFill>
                <a:latin typeface="Tahoma"/>
                <a:hlinkClick r:id="rId3"/>
              </a:rPr>
              <a:t>Exploiting the DRAM rowhammer bug to gain kernel privileges </a:t>
            </a:r>
            <a:r>
              <a:rPr lang="en-US" sz="1333" dirty="0">
                <a:solidFill>
                  <a:srgbClr val="0000FF"/>
                </a:solidFill>
                <a:latin typeface="Tahoma"/>
              </a:rPr>
              <a:t> (</a:t>
            </a:r>
            <a:r>
              <a:rPr lang="en-US" sz="1333" dirty="0" err="1">
                <a:solidFill>
                  <a:srgbClr val="0000FF"/>
                </a:solidFill>
                <a:latin typeface="Tahoma"/>
              </a:rPr>
              <a:t>Seaborn</a:t>
            </a:r>
            <a:r>
              <a:rPr lang="en-US" sz="1333" dirty="0">
                <a:solidFill>
                  <a:srgbClr val="0000FF"/>
                </a:solidFill>
                <a:latin typeface="Tahoma"/>
              </a:rPr>
              <a:t>, 2015)</a:t>
            </a:r>
          </a:p>
          <a:p>
            <a:endParaRPr lang="en-US" sz="1500" dirty="0">
              <a:solidFill>
                <a:srgbClr val="0000FF"/>
              </a:solidFill>
              <a:latin typeface="Tahoma"/>
            </a:endParaRPr>
          </a:p>
        </p:txBody>
      </p:sp>
      <p:sp>
        <p:nvSpPr>
          <p:cNvPr id="6" name="Slide Number Placeholder 5">
            <a:extLst>
              <a:ext uri="{FF2B5EF4-FFF2-40B4-BE49-F238E27FC236}">
                <a16:creationId xmlns:a16="http://schemas.microsoft.com/office/drawing/2014/main" id="{0ABDF7EC-2423-9C4A-8DD8-9C4ED470C7FF}"/>
              </a:ext>
            </a:extLst>
          </p:cNvPr>
          <p:cNvSpPr>
            <a:spLocks noGrp="1"/>
          </p:cNvSpPr>
          <p:nvPr>
            <p:ph type="sldNum" sz="quarter" idx="12"/>
          </p:nvPr>
        </p:nvSpPr>
        <p:spPr/>
        <p:txBody>
          <a:bodyPr/>
          <a:lstStyle/>
          <a:p>
            <a:fld id="{5E6A3C3A-A029-4573-BC04-5DA27903A743}" type="slidenum">
              <a:rPr lang="en-US" smtClean="0"/>
              <a:t>92</a:t>
            </a:fld>
            <a:endParaRPr lang="en-US"/>
          </a:p>
        </p:txBody>
      </p:sp>
    </p:spTree>
    <p:extLst>
      <p:ext uri="{BB962C8B-B14F-4D97-AF65-F5344CB8AC3E}">
        <p14:creationId xmlns:p14="http://schemas.microsoft.com/office/powerpoint/2010/main" val="66057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pic>
        <p:nvPicPr>
          <p:cNvPr id="5" name="Picture 4"/>
          <p:cNvPicPr>
            <a:picLocks noChangeAspect="1"/>
          </p:cNvPicPr>
          <p:nvPr/>
        </p:nvPicPr>
        <p:blipFill>
          <a:blip r:embed="rId3"/>
          <a:stretch>
            <a:fillRect/>
          </a:stretch>
        </p:blipFill>
        <p:spPr>
          <a:xfrm>
            <a:off x="762000" y="902669"/>
            <a:ext cx="7620000" cy="4715138"/>
          </a:xfrm>
          <a:prstGeom prst="rect">
            <a:avLst/>
          </a:prstGeom>
        </p:spPr>
      </p:pic>
      <p:pic>
        <p:nvPicPr>
          <p:cNvPr id="3" name="Picture 2"/>
          <p:cNvPicPr>
            <a:picLocks noChangeAspect="1"/>
          </p:cNvPicPr>
          <p:nvPr/>
        </p:nvPicPr>
        <p:blipFill>
          <a:blip r:embed="rId4"/>
          <a:stretch>
            <a:fillRect/>
          </a:stretch>
        </p:blipFill>
        <p:spPr>
          <a:xfrm>
            <a:off x="782800" y="757267"/>
            <a:ext cx="7620000" cy="5048250"/>
          </a:xfrm>
          <a:prstGeom prst="rect">
            <a:avLst/>
          </a:prstGeom>
        </p:spPr>
      </p:pic>
      <p:pic>
        <p:nvPicPr>
          <p:cNvPr id="6" name="Picture 5"/>
          <p:cNvPicPr>
            <a:picLocks noChangeAspect="1"/>
          </p:cNvPicPr>
          <p:nvPr/>
        </p:nvPicPr>
        <p:blipFill>
          <a:blip r:embed="rId5"/>
          <a:stretch>
            <a:fillRect/>
          </a:stretch>
        </p:blipFill>
        <p:spPr>
          <a:xfrm>
            <a:off x="1331640" y="4297660"/>
            <a:ext cx="6508750" cy="1354667"/>
          </a:xfrm>
          <a:prstGeom prst="rect">
            <a:avLst/>
          </a:prstGeom>
        </p:spPr>
      </p:pic>
      <p:sp>
        <p:nvSpPr>
          <p:cNvPr id="7" name="Slide Number Placeholder 6">
            <a:extLst>
              <a:ext uri="{FF2B5EF4-FFF2-40B4-BE49-F238E27FC236}">
                <a16:creationId xmlns:a16="http://schemas.microsoft.com/office/drawing/2014/main" id="{99487A09-C182-7E4C-8D79-CB61D99ED730}"/>
              </a:ext>
            </a:extLst>
          </p:cNvPr>
          <p:cNvSpPr>
            <a:spLocks noGrp="1"/>
          </p:cNvSpPr>
          <p:nvPr>
            <p:ph type="sldNum" sz="quarter" idx="12"/>
          </p:nvPr>
        </p:nvSpPr>
        <p:spPr/>
        <p:txBody>
          <a:bodyPr/>
          <a:lstStyle/>
          <a:p>
            <a:fld id="{5E6A3C3A-A029-4573-BC04-5DA27903A743}" type="slidenum">
              <a:rPr lang="en-US" smtClean="0"/>
              <a:t>93</a:t>
            </a:fld>
            <a:endParaRPr lang="en-US"/>
          </a:p>
        </p:txBody>
      </p:sp>
    </p:spTree>
    <p:extLst>
      <p:ext uri="{BB962C8B-B14F-4D97-AF65-F5344CB8AC3E}">
        <p14:creationId xmlns:p14="http://schemas.microsoft.com/office/powerpoint/2010/main" val="3400799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33" dirty="0"/>
              <a:t>One Can Take Over an Otherwise-Secure System</a:t>
            </a:r>
          </a:p>
        </p:txBody>
      </p:sp>
      <p:sp>
        <p:nvSpPr>
          <p:cNvPr id="5" name="Slide Number Placeholder 4">
            <a:extLst>
              <a:ext uri="{FF2B5EF4-FFF2-40B4-BE49-F238E27FC236}">
                <a16:creationId xmlns:a16="http://schemas.microsoft.com/office/drawing/2014/main" id="{EFB9EA25-7561-C848-8891-487E5DF42882}"/>
              </a:ext>
            </a:extLst>
          </p:cNvPr>
          <p:cNvSpPr>
            <a:spLocks noGrp="1"/>
          </p:cNvSpPr>
          <p:nvPr>
            <p:ph type="sldNum" sz="quarter" idx="12"/>
          </p:nvPr>
        </p:nvSpPr>
        <p:spPr/>
        <p:txBody>
          <a:bodyPr/>
          <a:lstStyle/>
          <a:p>
            <a:fld id="{5E6A3C3A-A029-4573-BC04-5DA27903A743}" type="slidenum">
              <a:rPr lang="en-US" smtClean="0"/>
              <a:t>94</a:t>
            </a:fld>
            <a:endParaRPr lang="en-US"/>
          </a:p>
        </p:txBody>
      </p:sp>
      <p:pic>
        <p:nvPicPr>
          <p:cNvPr id="6" name="Picture 5"/>
          <p:cNvPicPr>
            <a:picLocks noChangeAspect="1"/>
          </p:cNvPicPr>
          <p:nvPr/>
        </p:nvPicPr>
        <p:blipFill>
          <a:blip r:embed="rId2"/>
          <a:stretch>
            <a:fillRect/>
          </a:stretch>
        </p:blipFill>
        <p:spPr>
          <a:xfrm>
            <a:off x="1691680" y="1537353"/>
            <a:ext cx="5450417" cy="1047750"/>
          </a:xfrm>
          <a:prstGeom prst="rect">
            <a:avLst/>
          </a:prstGeom>
        </p:spPr>
      </p:pic>
      <p:pic>
        <p:nvPicPr>
          <p:cNvPr id="7" name="Picture 6"/>
          <p:cNvPicPr>
            <a:picLocks noChangeAspect="1"/>
          </p:cNvPicPr>
          <p:nvPr/>
        </p:nvPicPr>
        <p:blipFill>
          <a:blip r:embed="rId3"/>
          <a:stretch>
            <a:fillRect/>
          </a:stretch>
        </p:blipFill>
        <p:spPr>
          <a:xfrm>
            <a:off x="762000" y="2790423"/>
            <a:ext cx="7620000" cy="2861077"/>
          </a:xfrm>
          <a:prstGeom prst="rect">
            <a:avLst/>
          </a:prstGeom>
        </p:spPr>
      </p:pic>
      <p:pic>
        <p:nvPicPr>
          <p:cNvPr id="8" name="Picture 7"/>
          <p:cNvPicPr>
            <a:picLocks noChangeAspect="1"/>
          </p:cNvPicPr>
          <p:nvPr/>
        </p:nvPicPr>
        <p:blipFill>
          <a:blip r:embed="rId4"/>
          <a:stretch>
            <a:fillRect/>
          </a:stretch>
        </p:blipFill>
        <p:spPr>
          <a:xfrm>
            <a:off x="760443" y="817273"/>
            <a:ext cx="7620000" cy="793940"/>
          </a:xfrm>
          <a:prstGeom prst="rect">
            <a:avLst/>
          </a:prstGeom>
        </p:spPr>
      </p:pic>
      <p:sp>
        <p:nvSpPr>
          <p:cNvPr id="3" name="Rectangle 2"/>
          <p:cNvSpPr/>
          <p:nvPr/>
        </p:nvSpPr>
        <p:spPr>
          <a:xfrm>
            <a:off x="4572000" y="4318000"/>
            <a:ext cx="3810000" cy="553998"/>
          </a:xfrm>
          <a:prstGeom prst="rect">
            <a:avLst/>
          </a:prstGeom>
        </p:spPr>
        <p:txBody>
          <a:bodyPr>
            <a:spAutoFit/>
          </a:bodyPr>
          <a:lstStyle/>
          <a:p>
            <a:r>
              <a:rPr lang="en-US" sz="1500" dirty="0">
                <a:solidFill>
                  <a:srgbClr val="0000FF"/>
                </a:solidFill>
                <a:latin typeface="Tahoma"/>
                <a:hlinkClick r:id="rId5"/>
              </a:rPr>
              <a:t>Exploiting the DRAM rowhammer bug to gain kernel privileges </a:t>
            </a:r>
            <a:r>
              <a:rPr lang="en-US" sz="1500" dirty="0">
                <a:solidFill>
                  <a:srgbClr val="0000FF"/>
                </a:solidFill>
                <a:latin typeface="Tahoma"/>
              </a:rPr>
              <a:t> (</a:t>
            </a:r>
            <a:r>
              <a:rPr lang="en-US" sz="1500" dirty="0" err="1">
                <a:solidFill>
                  <a:srgbClr val="0000FF"/>
                </a:solidFill>
                <a:latin typeface="Tahoma"/>
              </a:rPr>
              <a:t>Seaborn</a:t>
            </a:r>
            <a:r>
              <a:rPr lang="en-US" sz="1500" dirty="0">
                <a:solidFill>
                  <a:srgbClr val="0000FF"/>
                </a:solidFill>
                <a:latin typeface="Tahoma"/>
              </a:rPr>
              <a:t>, 2015)</a:t>
            </a:r>
          </a:p>
        </p:txBody>
      </p:sp>
      <p:sp>
        <p:nvSpPr>
          <p:cNvPr id="9" name="Rectangle 8"/>
          <p:cNvSpPr/>
          <p:nvPr/>
        </p:nvSpPr>
        <p:spPr>
          <a:xfrm>
            <a:off x="3791913" y="2677480"/>
            <a:ext cx="4577997" cy="784830"/>
          </a:xfrm>
          <a:prstGeom prst="rect">
            <a:avLst/>
          </a:prstGeom>
        </p:spPr>
        <p:txBody>
          <a:bodyPr wrap="square">
            <a:spAutoFit/>
          </a:bodyPr>
          <a:lstStyle/>
          <a:p>
            <a:pPr>
              <a:defRPr/>
            </a:pPr>
            <a:r>
              <a:rPr lang="en-US" sz="1500" dirty="0">
                <a:solidFill>
                  <a:srgbClr val="0000FF"/>
                </a:solidFill>
                <a:latin typeface="Tahoma"/>
                <a:ea typeface="ＭＳ Ｐゴシック" charset="0"/>
                <a:cs typeface="ＭＳ Ｐゴシック" charset="0"/>
                <a:hlinkClick r:id="rId6"/>
              </a:rPr>
              <a:t>Flipping Bits in Memory Without Accessing Them: An Experimental Study of DRAM Disturbance Errors</a:t>
            </a:r>
            <a:r>
              <a:rPr lang="en-US" sz="1500" dirty="0">
                <a:solidFill>
                  <a:srgbClr val="0000FF"/>
                </a:solidFill>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36659636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0" y="127001"/>
            <a:ext cx="7212913" cy="634999"/>
          </a:xfrm>
        </p:spPr>
        <p:txBody>
          <a:bodyPr/>
          <a:lstStyle/>
          <a:p>
            <a:r>
              <a:rPr lang="en-US" dirty="0"/>
              <a:t>Root Causes of Disturbance Errors</a:t>
            </a:r>
          </a:p>
        </p:txBody>
      </p:sp>
      <p:sp>
        <p:nvSpPr>
          <p:cNvPr id="3" name="Content Placeholder 2"/>
          <p:cNvSpPr>
            <a:spLocks noGrp="1"/>
          </p:cNvSpPr>
          <p:nvPr>
            <p:ph idx="1"/>
          </p:nvPr>
        </p:nvSpPr>
        <p:spPr/>
        <p:txBody>
          <a:bodyPr/>
          <a:lstStyle/>
          <a:p>
            <a:pPr>
              <a:lnSpc>
                <a:spcPct val="100000"/>
              </a:lnSpc>
            </a:pPr>
            <a:r>
              <a:rPr lang="en-US" i="1" dirty="0">
                <a:solidFill>
                  <a:schemeClr val="tx2"/>
                </a:solidFill>
              </a:rPr>
              <a:t>Cause 1: Electromagnetic coupling</a:t>
            </a:r>
          </a:p>
          <a:p>
            <a:pPr lvl="1">
              <a:lnSpc>
                <a:spcPct val="100000"/>
              </a:lnSpc>
            </a:pPr>
            <a:r>
              <a:rPr lang="en-US" sz="2333" dirty="0"/>
              <a:t>Toggling the </a:t>
            </a:r>
            <a:r>
              <a:rPr lang="en-US" sz="2333" dirty="0" err="1"/>
              <a:t>wordline</a:t>
            </a:r>
            <a:r>
              <a:rPr lang="en-US" sz="2333" dirty="0"/>
              <a:t> voltage briefly increases the voltage of adjacent </a:t>
            </a:r>
            <a:r>
              <a:rPr lang="en-US" sz="2333" dirty="0" err="1"/>
              <a:t>wordlines</a:t>
            </a:r>
            <a:endParaRPr lang="en-US" sz="2333" dirty="0"/>
          </a:p>
          <a:p>
            <a:pPr lvl="1">
              <a:lnSpc>
                <a:spcPct val="100000"/>
              </a:lnSpc>
            </a:pPr>
            <a:r>
              <a:rPr lang="en-US" sz="2333" dirty="0"/>
              <a:t>Slightly opens adjacent rows </a:t>
            </a:r>
            <a:r>
              <a:rPr lang="en-US" sz="2000" dirty="0">
                <a:sym typeface="Wingdings" panose="05000000000000000000" pitchFamily="2" charset="2"/>
              </a:rPr>
              <a:t></a:t>
            </a:r>
            <a:r>
              <a:rPr lang="en-US" sz="2333" dirty="0">
                <a:sym typeface="Wingdings" panose="05000000000000000000" pitchFamily="2" charset="2"/>
              </a:rPr>
              <a:t> Charge </a:t>
            </a:r>
            <a:r>
              <a:rPr lang="en-US" sz="2333" dirty="0"/>
              <a:t>leakage</a:t>
            </a:r>
          </a:p>
          <a:p>
            <a:pPr>
              <a:lnSpc>
                <a:spcPct val="100000"/>
              </a:lnSpc>
            </a:pPr>
            <a:r>
              <a:rPr lang="en-US" i="1" dirty="0">
                <a:solidFill>
                  <a:schemeClr val="tx2"/>
                </a:solidFill>
              </a:rPr>
              <a:t>Cause 2: Conductive bridges</a:t>
            </a:r>
          </a:p>
          <a:p>
            <a:pPr>
              <a:lnSpc>
                <a:spcPct val="100000"/>
              </a:lnSpc>
            </a:pPr>
            <a:r>
              <a:rPr lang="en-US" i="1" dirty="0">
                <a:solidFill>
                  <a:schemeClr val="tx2"/>
                </a:solidFill>
              </a:rPr>
              <a:t>Cause 3: Hot-carrier injection</a:t>
            </a:r>
            <a:endParaRPr lang="en-US" sz="833" i="1" dirty="0">
              <a:solidFill>
                <a:schemeClr val="tx2"/>
              </a:solidFill>
            </a:endParaRPr>
          </a:p>
          <a:p>
            <a:pPr marL="0" indent="0">
              <a:buNone/>
            </a:pPr>
            <a:endParaRPr lang="en-US" sz="1333" i="1" dirty="0">
              <a:solidFill>
                <a:srgbClr val="FF0000"/>
              </a:solidFill>
            </a:endParaRPr>
          </a:p>
          <a:p>
            <a:pPr marL="0" indent="0">
              <a:buNone/>
            </a:pPr>
            <a:endParaRPr lang="en-US" sz="2333" i="1" dirty="0">
              <a:solidFill>
                <a:srgbClr val="FF0000"/>
              </a:solidFill>
            </a:endParaRPr>
          </a:p>
          <a:p>
            <a:pPr marL="0" indent="0">
              <a:buNone/>
            </a:pPr>
            <a:r>
              <a:rPr lang="en-US" i="1" dirty="0">
                <a:solidFill>
                  <a:srgbClr val="FF0000"/>
                </a:solidFill>
              </a:rPr>
              <a:t>Confirmed by at least one manufacturer</a:t>
            </a:r>
          </a:p>
        </p:txBody>
      </p:sp>
      <p:sp>
        <p:nvSpPr>
          <p:cNvPr id="4" name="Slide Number Placeholder 3">
            <a:extLst>
              <a:ext uri="{FF2B5EF4-FFF2-40B4-BE49-F238E27FC236}">
                <a16:creationId xmlns:a16="http://schemas.microsoft.com/office/drawing/2014/main" id="{4B88C36C-7196-8B48-8673-2F09C3351E9A}"/>
              </a:ext>
            </a:extLst>
          </p:cNvPr>
          <p:cNvSpPr>
            <a:spLocks noGrp="1"/>
          </p:cNvSpPr>
          <p:nvPr>
            <p:ph type="sldNum" sz="quarter" idx="12"/>
          </p:nvPr>
        </p:nvSpPr>
        <p:spPr/>
        <p:txBody>
          <a:bodyPr/>
          <a:lstStyle/>
          <a:p>
            <a:fld id="{5E6A3C3A-A029-4573-BC04-5DA27903A743}" type="slidenum">
              <a:rPr lang="en-US" smtClean="0"/>
              <a:t>95</a:t>
            </a:fld>
            <a:endParaRPr lang="en-US"/>
          </a:p>
        </p:txBody>
      </p:sp>
    </p:spTree>
    <p:extLst>
      <p:ext uri="{BB962C8B-B14F-4D97-AF65-F5344CB8AC3E}">
        <p14:creationId xmlns:p14="http://schemas.microsoft.com/office/powerpoint/2010/main" val="21040712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127000"/>
            <a:ext cx="7429500" cy="889000"/>
          </a:xfrm>
        </p:spPr>
        <p:txBody>
          <a:bodyPr>
            <a:normAutofit fontScale="90000"/>
          </a:bodyPr>
          <a:lstStyle/>
          <a:p>
            <a:r>
              <a:rPr lang="en-US" dirty="0"/>
              <a:t>Experimental DRAM Testing Infrastructure</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952500" y="953740"/>
            <a:ext cx="7175500" cy="4064000"/>
          </a:xfrm>
          <a:scene3d>
            <a:camera prst="obliqueTopRight">
              <a:rot lat="0" lon="0" rev="10800000"/>
            </a:camera>
            <a:lightRig rig="threePt" dir="t"/>
          </a:scene3d>
        </p:spPr>
      </p:pic>
      <p:sp>
        <p:nvSpPr>
          <p:cNvPr id="6" name="Rectangle 5"/>
          <p:cNvSpPr/>
          <p:nvPr/>
        </p:nvSpPr>
        <p:spPr>
          <a:xfrm>
            <a:off x="2051720" y="5250507"/>
            <a:ext cx="5580620" cy="502573"/>
          </a:xfrm>
          <a:prstGeom prst="rect">
            <a:avLst/>
          </a:prstGeom>
        </p:spPr>
        <p:txBody>
          <a:bodyPr wrap="square">
            <a:spAutoFit/>
          </a:bodyPr>
          <a:lstStyle/>
          <a:p>
            <a:pPr lvl="1"/>
            <a:r>
              <a:rPr lang="en-US" sz="1333" dirty="0">
                <a:solidFill>
                  <a:srgbClr val="000000"/>
                </a:solidFill>
                <a:latin typeface="Tahoma" charset="0"/>
                <a:ea typeface="ＭＳ Ｐゴシック" charset="0"/>
                <a:cs typeface="ＭＳ Ｐゴシック" charset="0"/>
              </a:rPr>
              <a:t>Kim+, “</a:t>
            </a:r>
            <a:r>
              <a:rPr lang="en-US" sz="1333" dirty="0">
                <a:solidFill>
                  <a:srgbClr val="0000FF"/>
                </a:solidFill>
                <a:latin typeface="Tahoma"/>
              </a:rPr>
              <a:t>Flipping Bits in Memory Without Accessing Them: An Experimental Study of DRAM Disturbance Errors</a:t>
            </a:r>
            <a:r>
              <a:rPr lang="en-US" sz="1333" dirty="0">
                <a:solidFill>
                  <a:srgbClr val="000000"/>
                </a:solidFill>
                <a:latin typeface="Tahoma" charset="0"/>
                <a:ea typeface="ＭＳ Ｐゴシック" charset="0"/>
                <a:cs typeface="ＭＳ Ｐゴシック" charset="0"/>
              </a:rPr>
              <a:t>,” ISCA 2014.</a:t>
            </a:r>
          </a:p>
        </p:txBody>
      </p:sp>
      <p:sp>
        <p:nvSpPr>
          <p:cNvPr id="7" name="Rectangle 6"/>
          <p:cNvSpPr/>
          <p:nvPr/>
        </p:nvSpPr>
        <p:spPr>
          <a:xfrm>
            <a:off x="851587" y="1221713"/>
            <a:ext cx="1841498" cy="1270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000" b="1">
                <a:solidFill>
                  <a:srgbClr val="FFFF00"/>
                </a:solidFill>
                <a:effectLst>
                  <a:outerShdw blurRad="38100" dist="38100" dir="2700000" algn="tl">
                    <a:srgbClr val="000000">
                      <a:alpha val="43137"/>
                    </a:srgbClr>
                  </a:outerShdw>
                </a:effectLst>
                <a:latin typeface="Tahoma"/>
              </a:rPr>
              <a:t>Temperature</a:t>
            </a:r>
          </a:p>
          <a:p>
            <a:pPr algn="ctr">
              <a:lnSpc>
                <a:spcPct val="90000"/>
              </a:lnSpc>
            </a:pPr>
            <a:r>
              <a:rPr lang="en-US" sz="2000" b="1">
                <a:solidFill>
                  <a:srgbClr val="FFFF00"/>
                </a:solidFill>
                <a:effectLst>
                  <a:outerShdw blurRad="38100" dist="38100" dir="2700000" algn="tl">
                    <a:srgbClr val="000000">
                      <a:alpha val="43137"/>
                    </a:srgbClr>
                  </a:outerShdw>
                </a:effectLst>
                <a:latin typeface="Tahoma"/>
              </a:rPr>
              <a:t>Controller</a:t>
            </a:r>
          </a:p>
          <a:p>
            <a:pPr algn="ctr">
              <a:lnSpc>
                <a:spcPct val="90000"/>
              </a:lnSpc>
            </a:pPr>
            <a:endParaRPr lang="en-US" sz="2667" b="1">
              <a:solidFill>
                <a:srgbClr val="FFFF00"/>
              </a:solidFill>
              <a:effectLst>
                <a:outerShdw blurRad="38100" dist="38100" dir="2700000" algn="tl">
                  <a:srgbClr val="000000">
                    <a:alpha val="43137"/>
                  </a:srgbClr>
                </a:outerShdw>
              </a:effectLst>
              <a:latin typeface="Tahoma"/>
            </a:endParaRPr>
          </a:p>
        </p:txBody>
      </p:sp>
      <p:sp>
        <p:nvSpPr>
          <p:cNvPr id="8" name="Rectangle 7"/>
          <p:cNvSpPr/>
          <p:nvPr/>
        </p:nvSpPr>
        <p:spPr>
          <a:xfrm>
            <a:off x="851587" y="2491713"/>
            <a:ext cx="1841498" cy="22860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effectLst>
                  <a:outerShdw blurRad="38100" dist="38100" dir="2700000" algn="tl">
                    <a:srgbClr val="000000">
                      <a:alpha val="43137"/>
                    </a:srgbClr>
                  </a:outerShdw>
                </a:effectLst>
                <a:latin typeface="Tahoma"/>
              </a:rPr>
              <a:t>PC</a:t>
            </a:r>
            <a:endParaRPr lang="en-US" sz="2000" b="1">
              <a:solidFill>
                <a:srgbClr val="FFFF00"/>
              </a:solidFill>
              <a:effectLst>
                <a:outerShdw blurRad="38100" dist="38100" dir="2700000" algn="tl">
                  <a:srgbClr val="000000">
                    <a:alpha val="43137"/>
                  </a:srgbClr>
                </a:outerShdw>
              </a:effectLst>
              <a:latin typeface="Tahoma"/>
            </a:endParaRPr>
          </a:p>
        </p:txBody>
      </p:sp>
      <p:sp>
        <p:nvSpPr>
          <p:cNvPr id="9" name="Rectangle 8"/>
          <p:cNvSpPr/>
          <p:nvPr/>
        </p:nvSpPr>
        <p:spPr>
          <a:xfrm>
            <a:off x="4407585" y="1635368"/>
            <a:ext cx="1206500" cy="2126344"/>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333" b="1" dirty="0">
                <a:solidFill>
                  <a:srgbClr val="FFFF00"/>
                </a:solidFill>
                <a:effectLst>
                  <a:outerShdw blurRad="38100" dist="38100" dir="2700000" algn="tl">
                    <a:srgbClr val="000000">
                      <a:alpha val="43137"/>
                    </a:srgbClr>
                  </a:outerShdw>
                </a:effectLst>
                <a:latin typeface="Tahoma"/>
              </a:rPr>
              <a:t>Heater</a:t>
            </a:r>
          </a:p>
        </p:txBody>
      </p:sp>
      <p:sp>
        <p:nvSpPr>
          <p:cNvPr id="10" name="Rectangle 9"/>
          <p:cNvSpPr/>
          <p:nvPr/>
        </p:nvSpPr>
        <p:spPr>
          <a:xfrm>
            <a:off x="2693085" y="1635370"/>
            <a:ext cx="1714500" cy="31423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667" b="1" dirty="0">
                <a:solidFill>
                  <a:srgbClr val="FFFF00"/>
                </a:solidFill>
                <a:effectLst>
                  <a:outerShdw blurRad="38100" dist="38100" dir="2700000" algn="tl">
                    <a:srgbClr val="000000">
                      <a:alpha val="43137"/>
                    </a:srgbClr>
                  </a:outerShdw>
                </a:effectLst>
                <a:latin typeface="Tahoma"/>
              </a:rPr>
              <a:t>FPGAs</a:t>
            </a:r>
          </a:p>
        </p:txBody>
      </p:sp>
      <p:sp>
        <p:nvSpPr>
          <p:cNvPr id="11" name="Rectangle 10"/>
          <p:cNvSpPr/>
          <p:nvPr/>
        </p:nvSpPr>
        <p:spPr>
          <a:xfrm>
            <a:off x="5614085" y="1635370"/>
            <a:ext cx="1714500" cy="31423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667" b="1" dirty="0">
                <a:solidFill>
                  <a:srgbClr val="FFFF00"/>
                </a:solidFill>
                <a:effectLst>
                  <a:outerShdw blurRad="38100" dist="38100" dir="2700000" algn="tl">
                    <a:srgbClr val="000000">
                      <a:alpha val="43137"/>
                    </a:srgbClr>
                  </a:outerShdw>
                </a:effectLst>
                <a:latin typeface="Tahoma"/>
              </a:rPr>
              <a:t>FPGAs</a:t>
            </a:r>
          </a:p>
        </p:txBody>
      </p:sp>
      <p:sp>
        <p:nvSpPr>
          <p:cNvPr id="3" name="Slide Number Placeholder 2">
            <a:extLst>
              <a:ext uri="{FF2B5EF4-FFF2-40B4-BE49-F238E27FC236}">
                <a16:creationId xmlns:a16="http://schemas.microsoft.com/office/drawing/2014/main" id="{3BFC56AA-F177-1D48-9A1F-F3F24585A055}"/>
              </a:ext>
            </a:extLst>
          </p:cNvPr>
          <p:cNvSpPr>
            <a:spLocks noGrp="1"/>
          </p:cNvSpPr>
          <p:nvPr>
            <p:ph type="sldNum" sz="quarter" idx="12"/>
          </p:nvPr>
        </p:nvSpPr>
        <p:spPr/>
        <p:txBody>
          <a:bodyPr/>
          <a:lstStyle/>
          <a:p>
            <a:fld id="{5E6A3C3A-A029-4573-BC04-5DA27903A743}" type="slidenum">
              <a:rPr lang="en-US" smtClean="0"/>
              <a:t>96</a:t>
            </a:fld>
            <a:endParaRPr lang="en-US"/>
          </a:p>
        </p:txBody>
      </p:sp>
    </p:spTree>
    <p:extLst>
      <p:ext uri="{BB962C8B-B14F-4D97-AF65-F5344CB8AC3E}">
        <p14:creationId xmlns:p14="http://schemas.microsoft.com/office/powerpoint/2010/main" val="203618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a:bodyPr>
          <a:lstStyle/>
          <a:p>
            <a:r>
              <a:rPr lang="en-US" dirty="0" err="1"/>
              <a:t>RowHammer</a:t>
            </a:r>
            <a:r>
              <a:rPr lang="en-US" dirty="0"/>
              <a:t> Characterization Results</a:t>
            </a:r>
          </a:p>
        </p:txBody>
      </p:sp>
      <p:sp>
        <p:nvSpPr>
          <p:cNvPr id="3" name="Content Placeholder 2"/>
          <p:cNvSpPr>
            <a:spLocks noGrp="1"/>
          </p:cNvSpPr>
          <p:nvPr>
            <p:ph idx="1"/>
          </p:nvPr>
        </p:nvSpPr>
        <p:spPr/>
        <p:txBody>
          <a:bodyPr>
            <a:normAutofit lnSpcReduction="10000"/>
          </a:bodyPr>
          <a:lstStyle/>
          <a:p>
            <a:pPr marL="431254" indent="-431254">
              <a:buFont typeface="+mj-lt"/>
              <a:buAutoNum type="arabicPeriod"/>
            </a:pPr>
            <a:r>
              <a:rPr lang="en-US" sz="3333" dirty="0"/>
              <a:t>Most Modules Are at Risk</a:t>
            </a:r>
          </a:p>
          <a:p>
            <a:pPr marL="431254" indent="-431254">
              <a:buFont typeface="+mj-lt"/>
              <a:buAutoNum type="arabicPeriod"/>
            </a:pPr>
            <a:r>
              <a:rPr lang="en-US" sz="3333" dirty="0"/>
              <a:t>Errors vs. Vintage</a:t>
            </a:r>
          </a:p>
          <a:p>
            <a:pPr marL="431254" indent="-431254">
              <a:buFont typeface="+mj-lt"/>
              <a:buAutoNum type="arabicPeriod"/>
            </a:pPr>
            <a:r>
              <a:rPr lang="en-US" sz="3333" dirty="0"/>
              <a:t>Error = Charge Loss</a:t>
            </a:r>
          </a:p>
          <a:p>
            <a:pPr marL="431254" indent="-431254">
              <a:buFont typeface="+mj-lt"/>
              <a:buAutoNum type="arabicPeriod"/>
            </a:pPr>
            <a:r>
              <a:rPr lang="en-US" sz="3333" dirty="0"/>
              <a:t>Adjacency: Aggressor &amp; Victim</a:t>
            </a:r>
          </a:p>
          <a:p>
            <a:pPr marL="431254" indent="-431254">
              <a:buFont typeface="+mj-lt"/>
              <a:buAutoNum type="arabicPeriod"/>
            </a:pPr>
            <a:r>
              <a:rPr lang="en-US" sz="3333" dirty="0"/>
              <a:t>Sensitivity Studies</a:t>
            </a:r>
            <a:endParaRPr lang="en-US" sz="2000" dirty="0"/>
          </a:p>
          <a:p>
            <a:pPr marL="431254" indent="-431254">
              <a:buFont typeface="+mj-lt"/>
              <a:buAutoNum type="arabicPeriod"/>
            </a:pPr>
            <a:r>
              <a:rPr lang="en-US" sz="3333" dirty="0"/>
              <a:t>Other Results in Paper</a:t>
            </a:r>
          </a:p>
          <a:p>
            <a:pPr marL="431254" indent="-431254">
              <a:buFont typeface="+mj-lt"/>
              <a:buAutoNum type="arabicPeriod"/>
            </a:pPr>
            <a:r>
              <a:rPr lang="en-US" sz="3333" dirty="0"/>
              <a:t>Solution Space</a:t>
            </a:r>
          </a:p>
        </p:txBody>
      </p:sp>
      <p:sp>
        <p:nvSpPr>
          <p:cNvPr id="2" name="Slide Number Placeholder 1">
            <a:extLst>
              <a:ext uri="{FF2B5EF4-FFF2-40B4-BE49-F238E27FC236}">
                <a16:creationId xmlns:a16="http://schemas.microsoft.com/office/drawing/2014/main" id="{230BCDEE-A222-EF4F-86E0-43811631D6B4}"/>
              </a:ext>
            </a:extLst>
          </p:cNvPr>
          <p:cNvSpPr>
            <a:spLocks noGrp="1"/>
          </p:cNvSpPr>
          <p:nvPr>
            <p:ph type="sldNum" sz="quarter" idx="12"/>
          </p:nvPr>
        </p:nvSpPr>
        <p:spPr/>
        <p:txBody>
          <a:bodyPr/>
          <a:lstStyle/>
          <a:p>
            <a:fld id="{5E6A3C3A-A029-4573-BC04-5DA27903A743}" type="slidenum">
              <a:rPr lang="en-US" smtClean="0"/>
              <a:t>97</a:t>
            </a:fld>
            <a:endParaRPr lang="en-US"/>
          </a:p>
        </p:txBody>
      </p:sp>
      <p:sp>
        <p:nvSpPr>
          <p:cNvPr id="7" name="Rectangle 6"/>
          <p:cNvSpPr/>
          <p:nvPr/>
        </p:nvSpPr>
        <p:spPr>
          <a:xfrm>
            <a:off x="851958" y="5199211"/>
            <a:ext cx="7140422" cy="553998"/>
          </a:xfrm>
          <a:prstGeom prst="rect">
            <a:avLst/>
          </a:prstGeom>
        </p:spPr>
        <p:txBody>
          <a:bodyPr wrap="square">
            <a:spAutoFit/>
          </a:bodyPr>
          <a:lstStyle/>
          <a:p>
            <a:pPr>
              <a:defRPr/>
            </a:pPr>
            <a:r>
              <a:rPr lang="en-US" sz="1500" dirty="0">
                <a:solidFill>
                  <a:srgbClr val="0000FF"/>
                </a:solidFill>
                <a:latin typeface="Calibri"/>
                <a:ea typeface="ＭＳ Ｐゴシック" charset="0"/>
                <a:cs typeface="ＭＳ Ｐゴシック" charset="0"/>
                <a:hlinkClick r:id="rId3"/>
              </a:rPr>
              <a:t>Flipping Bits in Memory Without Accessing Them: An Experimental Study of DRAM Disturbance Errors</a:t>
            </a:r>
            <a:r>
              <a:rPr lang="en-US" sz="1500" dirty="0">
                <a:solidFill>
                  <a:srgbClr val="0000FF"/>
                </a:solidFill>
                <a:latin typeface="Calibri"/>
                <a:ea typeface="ＭＳ Ｐゴシック" charset="0"/>
                <a:cs typeface="ＭＳ Ｐゴシック" charset="0"/>
              </a:rPr>
              <a:t>,</a:t>
            </a:r>
            <a:r>
              <a:rPr lang="en-US" sz="1500" dirty="0">
                <a:solidFill>
                  <a:prstClr val="black"/>
                </a:solidFill>
                <a:latin typeface="Tahoma" charset="0"/>
                <a:ea typeface="ＭＳ Ｐゴシック" charset="0"/>
                <a:cs typeface="ＭＳ Ｐゴシック" charset="0"/>
              </a:rPr>
              <a:t> </a:t>
            </a:r>
            <a:r>
              <a:rPr lang="en-US" sz="1500" dirty="0">
                <a:solidFill>
                  <a:prstClr val="black"/>
                </a:solidFill>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11968787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Adjacency: Aggressor &amp; Victim</a:t>
            </a:r>
          </a:p>
        </p:txBody>
      </p:sp>
      <p:pic>
        <p:nvPicPr>
          <p:cNvPr id="6" name="Blank"/>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29907" y="825500"/>
            <a:ext cx="6509143" cy="3470200"/>
          </a:xfrm>
        </p:spPr>
      </p:pic>
      <p:pic>
        <p:nvPicPr>
          <p:cNvPr id="14"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9907" y="825500"/>
            <a:ext cx="6509143" cy="3470200"/>
          </a:xfrm>
          <a:prstGeom prst="rect">
            <a:avLst/>
          </a:prstGeom>
        </p:spPr>
      </p:pic>
      <p:sp>
        <p:nvSpPr>
          <p:cNvPr id="13" name="Punchline"/>
          <p:cNvSpPr txBox="1"/>
          <p:nvPr/>
        </p:nvSpPr>
        <p:spPr>
          <a:xfrm>
            <a:off x="1203669" y="4765577"/>
            <a:ext cx="6731000" cy="631923"/>
          </a:xfrm>
          <a:prstGeom prst="rect">
            <a:avLst/>
          </a:prstGeom>
          <a:noFill/>
        </p:spPr>
        <p:txBody>
          <a:bodyPr wrap="square" rtlCol="0" anchor="ctr">
            <a:noAutofit/>
          </a:bodyPr>
          <a:lstStyle/>
          <a:p>
            <a:pPr algn="ctr"/>
            <a:r>
              <a:rPr lang="en-US" sz="3000" i="1" dirty="0">
                <a:solidFill>
                  <a:srgbClr val="FF0000"/>
                </a:solidFill>
                <a:latin typeface="Calibri Light"/>
              </a:rPr>
              <a:t>Most aggressors &amp; victims are adjacent</a:t>
            </a:r>
          </a:p>
        </p:txBody>
      </p:sp>
      <p:sp>
        <p:nvSpPr>
          <p:cNvPr id="7" name="Disclaimer"/>
          <p:cNvSpPr txBox="1"/>
          <p:nvPr/>
        </p:nvSpPr>
        <p:spPr>
          <a:xfrm>
            <a:off x="1333500" y="4254500"/>
            <a:ext cx="6731000" cy="631923"/>
          </a:xfrm>
          <a:prstGeom prst="rect">
            <a:avLst/>
          </a:prstGeom>
          <a:noFill/>
        </p:spPr>
        <p:txBody>
          <a:bodyPr wrap="square" rtlCol="0" anchor="ctr">
            <a:noAutofit/>
          </a:bodyPr>
          <a:lstStyle/>
          <a:p>
            <a:pPr algn="ctr"/>
            <a:r>
              <a:rPr lang="en-US" sz="2000" i="1" dirty="0">
                <a:solidFill>
                  <a:srgbClr val="E7E6E6">
                    <a:lumMod val="50000"/>
                  </a:srgbClr>
                </a:solidFill>
                <a:latin typeface="Calibri Light"/>
              </a:rPr>
              <a:t>Note: For three modules with the most errors (only first bank)</a:t>
            </a:r>
          </a:p>
        </p:txBody>
      </p:sp>
      <p:sp>
        <p:nvSpPr>
          <p:cNvPr id="8" name="Adjacent"/>
          <p:cNvSpPr/>
          <p:nvPr/>
        </p:nvSpPr>
        <p:spPr>
          <a:xfrm>
            <a:off x="4527021" y="1460500"/>
            <a:ext cx="330729" cy="2278063"/>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667" b="1" dirty="0">
                <a:solidFill>
                  <a:prstClr val="white"/>
                </a:solidFill>
                <a:latin typeface="Calibri Light"/>
              </a:rPr>
              <a:t>Adjacent</a:t>
            </a:r>
          </a:p>
        </p:txBody>
      </p:sp>
      <p:sp>
        <p:nvSpPr>
          <p:cNvPr id="9" name="Adjacent"/>
          <p:cNvSpPr/>
          <p:nvPr/>
        </p:nvSpPr>
        <p:spPr>
          <a:xfrm>
            <a:off x="5193771" y="1460500"/>
            <a:ext cx="330729" cy="2278063"/>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667" b="1" dirty="0">
                <a:solidFill>
                  <a:prstClr val="white"/>
                </a:solidFill>
                <a:latin typeface="Calibri Light"/>
              </a:rPr>
              <a:t>Adjacent</a:t>
            </a:r>
          </a:p>
        </p:txBody>
      </p:sp>
      <p:sp>
        <p:nvSpPr>
          <p:cNvPr id="10" name="Adjacent"/>
          <p:cNvSpPr/>
          <p:nvPr/>
        </p:nvSpPr>
        <p:spPr>
          <a:xfrm>
            <a:off x="4857750" y="1158875"/>
            <a:ext cx="336021" cy="2579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333" b="1" dirty="0">
                <a:solidFill>
                  <a:prstClr val="white"/>
                </a:solidFill>
                <a:latin typeface="Calibri Light"/>
              </a:rPr>
              <a:t>Adjacent</a:t>
            </a:r>
          </a:p>
        </p:txBody>
      </p:sp>
      <p:sp>
        <p:nvSpPr>
          <p:cNvPr id="11" name="Non-Adjacent"/>
          <p:cNvSpPr/>
          <p:nvPr/>
        </p:nvSpPr>
        <p:spPr>
          <a:xfrm>
            <a:off x="5860521" y="3365500"/>
            <a:ext cx="1978529" cy="3730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2333" b="1" dirty="0">
                <a:solidFill>
                  <a:prstClr val="white"/>
                </a:solidFill>
                <a:latin typeface="Calibri Light"/>
              </a:rPr>
              <a:t>Non-Adjacent</a:t>
            </a:r>
          </a:p>
        </p:txBody>
      </p:sp>
      <p:sp>
        <p:nvSpPr>
          <p:cNvPr id="12" name="Non-Adjacent"/>
          <p:cNvSpPr/>
          <p:nvPr/>
        </p:nvSpPr>
        <p:spPr>
          <a:xfrm>
            <a:off x="2225978" y="3365500"/>
            <a:ext cx="1978529" cy="3730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2333" b="1" dirty="0">
                <a:solidFill>
                  <a:prstClr val="white"/>
                </a:solidFill>
                <a:latin typeface="Calibri Light"/>
              </a:rPr>
              <a:t>Non-Adjacent</a:t>
            </a:r>
          </a:p>
        </p:txBody>
      </p:sp>
      <p:sp>
        <p:nvSpPr>
          <p:cNvPr id="3" name="Slide Number Placeholder 2">
            <a:extLst>
              <a:ext uri="{FF2B5EF4-FFF2-40B4-BE49-F238E27FC236}">
                <a16:creationId xmlns:a16="http://schemas.microsoft.com/office/drawing/2014/main" id="{C8DBDD9D-B2F5-224F-BE1F-08F451933308}"/>
              </a:ext>
            </a:extLst>
          </p:cNvPr>
          <p:cNvSpPr>
            <a:spLocks noGrp="1"/>
          </p:cNvSpPr>
          <p:nvPr>
            <p:ph type="sldNum" sz="quarter" idx="12"/>
          </p:nvPr>
        </p:nvSpPr>
        <p:spPr/>
        <p:txBody>
          <a:bodyPr/>
          <a:lstStyle/>
          <a:p>
            <a:fld id="{5E6A3C3A-A029-4573-BC04-5DA27903A743}" type="slidenum">
              <a:rPr lang="en-US" smtClean="0"/>
              <a:t>98</a:t>
            </a:fld>
            <a:endParaRPr lang="en-US"/>
          </a:p>
        </p:txBody>
      </p:sp>
    </p:spTree>
    <p:extLst>
      <p:ext uri="{BB962C8B-B14F-4D97-AF65-F5344CB8AC3E}">
        <p14:creationId xmlns:p14="http://schemas.microsoft.com/office/powerpoint/2010/main" val="279177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9" grpId="0" animBg="1"/>
      <p:bldP spid="11" grpId="0" animBg="1"/>
      <p:bldP spid="12" grpId="0" animBg="1"/>
    </p:bld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001" y="889000"/>
            <a:ext cx="4831079" cy="3276206"/>
          </a:xfrm>
          <a:prstGeom prst="rect">
            <a:avLst/>
          </a:prstGeom>
        </p:spPr>
      </p:pic>
      <p:pic>
        <p:nvPicPr>
          <p:cNvPr id="19"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9001" y="889000"/>
            <a:ext cx="4831079" cy="3276205"/>
          </a:xfrm>
          <a:prstGeom prst="rect">
            <a:avLst/>
          </a:prstGeom>
        </p:spPr>
      </p:pic>
      <p:sp>
        <p:nvSpPr>
          <p:cNvPr id="7" name="Disclaimer"/>
          <p:cNvSpPr txBox="1"/>
          <p:nvPr/>
        </p:nvSpPr>
        <p:spPr>
          <a:xfrm>
            <a:off x="1333500" y="4194077"/>
            <a:ext cx="6731000" cy="631923"/>
          </a:xfrm>
          <a:prstGeom prst="rect">
            <a:avLst/>
          </a:prstGeom>
          <a:noFill/>
        </p:spPr>
        <p:txBody>
          <a:bodyPr wrap="square" rtlCol="0" anchor="ctr">
            <a:noAutofit/>
          </a:bodyPr>
          <a:lstStyle/>
          <a:p>
            <a:pPr algn="ctr"/>
            <a:r>
              <a:rPr lang="en-US" sz="2000" i="1" dirty="0">
                <a:solidFill>
                  <a:srgbClr val="E7E6E6">
                    <a:lumMod val="50000"/>
                  </a:srgbClr>
                </a:solidFill>
                <a:latin typeface="Calibri Light"/>
              </a:rPr>
              <a:t>Note: For three modules with the most errors (only first bank)</a:t>
            </a:r>
          </a:p>
        </p:txBody>
      </p:sp>
      <p:sp>
        <p:nvSpPr>
          <p:cNvPr id="9" name="NotAllowed"/>
          <p:cNvSpPr/>
          <p:nvPr/>
        </p:nvSpPr>
        <p:spPr>
          <a:xfrm>
            <a:off x="2746376" y="1206500"/>
            <a:ext cx="411427" cy="2420938"/>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b="1" dirty="0">
                <a:solidFill>
                  <a:prstClr val="white"/>
                </a:solidFill>
                <a:latin typeface="Calibri Light"/>
              </a:rPr>
              <a:t>Not Allowed</a:t>
            </a:r>
          </a:p>
        </p:txBody>
      </p:sp>
      <p:sp>
        <p:nvSpPr>
          <p:cNvPr id="29" name="Punchline"/>
          <p:cNvSpPr txBox="1"/>
          <p:nvPr/>
        </p:nvSpPr>
        <p:spPr>
          <a:xfrm>
            <a:off x="1203669" y="4675139"/>
            <a:ext cx="6731000" cy="631923"/>
          </a:xfrm>
          <a:prstGeom prst="rect">
            <a:avLst/>
          </a:prstGeom>
          <a:noFill/>
        </p:spPr>
        <p:txBody>
          <a:bodyPr wrap="square" rtlCol="0" anchor="ctr">
            <a:noAutofit/>
          </a:bodyPr>
          <a:lstStyle/>
          <a:p>
            <a:pPr algn="ctr"/>
            <a:r>
              <a:rPr lang="en-US" sz="3000" i="1" dirty="0">
                <a:solidFill>
                  <a:srgbClr val="FF0000"/>
                </a:solidFill>
                <a:latin typeface="Calibri Light"/>
              </a:rPr>
              <a:t>Less frequent accesses </a:t>
            </a:r>
            <a:r>
              <a:rPr lang="en-US" sz="2667" i="1" dirty="0">
                <a:solidFill>
                  <a:srgbClr val="FF0000"/>
                </a:solidFill>
                <a:latin typeface="Calibri Light"/>
                <a:sym typeface="Wingdings" panose="05000000000000000000" pitchFamily="2" charset="2"/>
              </a:rPr>
              <a:t></a:t>
            </a:r>
            <a:r>
              <a:rPr lang="en-US" sz="3000" i="1" dirty="0">
                <a:solidFill>
                  <a:srgbClr val="FF0000"/>
                </a:solidFill>
                <a:latin typeface="Calibri Light"/>
                <a:sym typeface="Wingdings" panose="05000000000000000000" pitchFamily="2" charset="2"/>
              </a:rPr>
              <a:t> Fewer errors</a:t>
            </a:r>
            <a:endParaRPr lang="en-US" sz="3000" i="1" dirty="0">
              <a:solidFill>
                <a:srgbClr val="FF0000"/>
              </a:solidFill>
              <a:latin typeface="Calibri Light"/>
            </a:endParaRPr>
          </a:p>
        </p:txBody>
      </p:sp>
      <p:cxnSp>
        <p:nvCxnSpPr>
          <p:cNvPr id="12" name="55nsBorder"/>
          <p:cNvCxnSpPr/>
          <p:nvPr/>
        </p:nvCxnSpPr>
        <p:spPr>
          <a:xfrm flipV="1">
            <a:off x="3195163" y="1206500"/>
            <a:ext cx="0" cy="2420938"/>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55ns"/>
          <p:cNvSpPr/>
          <p:nvPr/>
        </p:nvSpPr>
        <p:spPr>
          <a:xfrm rot="16200000">
            <a:off x="2557356" y="2788047"/>
            <a:ext cx="1277939" cy="400843"/>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76200" rtlCol="0" anchor="ctr"/>
          <a:lstStyle/>
          <a:p>
            <a:pPr>
              <a:lnSpc>
                <a:spcPct val="80000"/>
              </a:lnSpc>
            </a:pPr>
            <a:r>
              <a:rPr lang="en-US" sz="2333"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      55ns</a:t>
            </a:r>
          </a:p>
        </p:txBody>
      </p:sp>
      <p:sp>
        <p:nvSpPr>
          <p:cNvPr id="4" name="Zero"/>
          <p:cNvSpPr/>
          <p:nvPr/>
        </p:nvSpPr>
        <p:spPr>
          <a:xfrm>
            <a:off x="6756400" y="3519585"/>
            <a:ext cx="190500" cy="2015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Calibri"/>
            </a:endParaRPr>
          </a:p>
        </p:txBody>
      </p:sp>
      <p:sp>
        <p:nvSpPr>
          <p:cNvPr id="17" name="Zero"/>
          <p:cNvSpPr/>
          <p:nvPr/>
        </p:nvSpPr>
        <p:spPr>
          <a:xfrm>
            <a:off x="4737100" y="3519585"/>
            <a:ext cx="190500" cy="2015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Calibri"/>
            </a:endParaRPr>
          </a:p>
        </p:txBody>
      </p:sp>
      <p:sp>
        <p:nvSpPr>
          <p:cNvPr id="18" name="Zero"/>
          <p:cNvSpPr/>
          <p:nvPr/>
        </p:nvSpPr>
        <p:spPr>
          <a:xfrm>
            <a:off x="6341533" y="3519585"/>
            <a:ext cx="190500" cy="2015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white"/>
              </a:solidFill>
              <a:latin typeface="Calibri"/>
            </a:endParaRPr>
          </a:p>
        </p:txBody>
      </p:sp>
      <p:cxnSp>
        <p:nvCxnSpPr>
          <p:cNvPr id="15" name="500nsLine"/>
          <p:cNvCxnSpPr/>
          <p:nvPr/>
        </p:nvCxnSpPr>
        <p:spPr>
          <a:xfrm flipV="1">
            <a:off x="6853265" y="1206500"/>
            <a:ext cx="0" cy="2420938"/>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500ns"/>
          <p:cNvSpPr/>
          <p:nvPr/>
        </p:nvSpPr>
        <p:spPr>
          <a:xfrm rot="16200000">
            <a:off x="5834459" y="2407048"/>
            <a:ext cx="2039938" cy="400843"/>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76200" rtlCol="0" anchor="ctr"/>
          <a:lstStyle/>
          <a:p>
            <a:pPr>
              <a:lnSpc>
                <a:spcPct val="80000"/>
              </a:lnSpc>
            </a:pPr>
            <a:r>
              <a:rPr lang="en-US" sz="2333"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      500ns</a:t>
            </a:r>
          </a:p>
        </p:txBody>
      </p:sp>
      <p:sp>
        <p:nvSpPr>
          <p:cNvPr id="2" name="Title 1"/>
          <p:cNvSpPr>
            <a:spLocks noGrp="1"/>
          </p:cNvSpPr>
          <p:nvPr>
            <p:ph type="title"/>
          </p:nvPr>
        </p:nvSpPr>
        <p:spPr/>
        <p:txBody>
          <a:bodyPr/>
          <a:lstStyle/>
          <a:p>
            <a:r>
              <a:rPr lang="en-US" sz="3333" dirty="0"/>
              <a:t>❶ </a:t>
            </a:r>
            <a:r>
              <a:rPr lang="en-US" dirty="0"/>
              <a:t>Access Interval (Aggressor)</a:t>
            </a:r>
          </a:p>
        </p:txBody>
      </p:sp>
      <p:sp>
        <p:nvSpPr>
          <p:cNvPr id="5" name="Slide Number Placeholder 4">
            <a:extLst>
              <a:ext uri="{FF2B5EF4-FFF2-40B4-BE49-F238E27FC236}">
                <a16:creationId xmlns:a16="http://schemas.microsoft.com/office/drawing/2014/main" id="{5BD1A38D-D259-8145-946A-D913CD5E6BBE}"/>
              </a:ext>
            </a:extLst>
          </p:cNvPr>
          <p:cNvSpPr>
            <a:spLocks noGrp="1"/>
          </p:cNvSpPr>
          <p:nvPr>
            <p:ph type="sldNum" sz="quarter" idx="12"/>
          </p:nvPr>
        </p:nvSpPr>
        <p:spPr/>
        <p:txBody>
          <a:bodyPr/>
          <a:lstStyle/>
          <a:p>
            <a:fld id="{5E6A3C3A-A029-4573-BC04-5DA27903A743}" type="slidenum">
              <a:rPr lang="en-US" smtClean="0"/>
              <a:t>99</a:t>
            </a:fld>
            <a:endParaRPr lang="en-US"/>
          </a:p>
        </p:txBody>
      </p:sp>
    </p:spTree>
    <p:extLst>
      <p:ext uri="{BB962C8B-B14F-4D97-AF65-F5344CB8AC3E}">
        <p14:creationId xmlns:p14="http://schemas.microsoft.com/office/powerpoint/2010/main" val="238147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p:bldP spid="10" grpId="0"/>
      <p:bldP spid="4" grpId="0" animBg="1"/>
      <p:bldP spid="17" grpId="0" animBg="1"/>
      <p:bldP spid="18" grpId="0" animBg="1"/>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4|28"/>
</p:tagLst>
</file>

<file path=ppt/tags/tag2.xml><?xml version="1.0" encoding="utf-8"?>
<p:tagLst xmlns:a="http://schemas.openxmlformats.org/drawingml/2006/main" xmlns:r="http://schemas.openxmlformats.org/officeDocument/2006/relationships" xmlns:p="http://schemas.openxmlformats.org/presentationml/2006/main">
  <p:tag name="TIMING" val="|45.5|15.4"/>
</p:tagLst>
</file>

<file path=ppt/theme/theme1.xml><?xml version="1.0" encoding="utf-8"?>
<a:theme xmlns:a="http://schemas.openxmlformats.org/drawingml/2006/main" name="Office Theme">
  <a:themeElements>
    <a:clrScheme name="UVA">
      <a:dk1>
        <a:sysClr val="windowText" lastClr="000000"/>
      </a:dk1>
      <a:lt1>
        <a:sysClr val="window" lastClr="FFFFFF"/>
      </a:lt1>
      <a:dk2>
        <a:srgbClr val="44546A"/>
      </a:dk2>
      <a:lt2>
        <a:srgbClr val="E7E6E6"/>
      </a:lt2>
      <a:accent1>
        <a:srgbClr val="4472C4"/>
      </a:accent1>
      <a:accent2>
        <a:srgbClr val="E57200"/>
      </a:accent2>
      <a:accent3>
        <a:srgbClr val="A5A5A5"/>
      </a:accent3>
      <a:accent4>
        <a:srgbClr val="FFC000"/>
      </a:accent4>
      <a:accent5>
        <a:srgbClr val="DF1E43"/>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sq"/>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smtClean="0">
            <a:latin typeface="Helvetica" panose="020B0604020202020204" pitchFamily="34" charset="0"/>
            <a:cs typeface="Helvetica"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32418</TotalTime>
  <Words>9641</Words>
  <Application>Microsoft Macintosh PowerPoint</Application>
  <PresentationFormat>On-screen Show (16:10)</PresentationFormat>
  <Paragraphs>1580</Paragraphs>
  <Slides>146</Slides>
  <Notes>69</Notes>
  <HiddenSlides>39</HiddenSlides>
  <MMClips>0</MMClips>
  <ScaleCrop>false</ScaleCrop>
  <HeadingPairs>
    <vt:vector size="8" baseType="variant">
      <vt:variant>
        <vt:lpstr>Fonts Used</vt:lpstr>
      </vt:variant>
      <vt:variant>
        <vt:i4>18</vt:i4>
      </vt:variant>
      <vt:variant>
        <vt:lpstr>Theme</vt:lpstr>
      </vt:variant>
      <vt:variant>
        <vt:i4>1</vt:i4>
      </vt:variant>
      <vt:variant>
        <vt:lpstr>Embedded OLE Servers</vt:lpstr>
      </vt:variant>
      <vt:variant>
        <vt:i4>1</vt:i4>
      </vt:variant>
      <vt:variant>
        <vt:lpstr>Slide Titles</vt:lpstr>
      </vt:variant>
      <vt:variant>
        <vt:i4>146</vt:i4>
      </vt:variant>
    </vt:vector>
  </HeadingPairs>
  <TitlesOfParts>
    <vt:vector size="166" baseType="lpstr">
      <vt:lpstr>ＭＳ Ｐゴシック</vt:lpstr>
      <vt:lpstr>Arial</vt:lpstr>
      <vt:lpstr>Calibri</vt:lpstr>
      <vt:lpstr>Calibri Light</vt:lpstr>
      <vt:lpstr>Cambria</vt:lpstr>
      <vt:lpstr>Cambria Math</vt:lpstr>
      <vt:lpstr>Century Schoolbook</vt:lpstr>
      <vt:lpstr>Courier New</vt:lpstr>
      <vt:lpstr>Fjalla One</vt:lpstr>
      <vt:lpstr>Helvetica</vt:lpstr>
      <vt:lpstr>Helvetica Light</vt:lpstr>
      <vt:lpstr>Lucida Sans Unicode</vt:lpstr>
      <vt:lpstr>Roboto</vt:lpstr>
      <vt:lpstr>Symbol</vt:lpstr>
      <vt:lpstr>Tahoma</vt:lpstr>
      <vt:lpstr>Times New Roman</vt:lpstr>
      <vt:lpstr>Trebuchet MS</vt:lpstr>
      <vt:lpstr>Wingdings</vt:lpstr>
      <vt:lpstr>Office Theme</vt:lpstr>
      <vt:lpstr>Excel.Sheet.8</vt:lpstr>
      <vt:lpstr>CS6456: Graduate Operating Systems</vt:lpstr>
      <vt:lpstr>This week</vt:lpstr>
      <vt:lpstr>Testing</vt:lpstr>
      <vt:lpstr>What is the goal?</vt:lpstr>
      <vt:lpstr>Testing</vt:lpstr>
      <vt:lpstr>Testing: example</vt:lpstr>
      <vt:lpstr>Program Validation Approaches </vt:lpstr>
      <vt:lpstr>Random input test generation</vt:lpstr>
      <vt:lpstr>Automatic Test Generation Symbolic &amp; Concolic Execution</vt:lpstr>
      <vt:lpstr>Symbolic execution</vt:lpstr>
      <vt:lpstr>Constraint solver</vt:lpstr>
      <vt:lpstr>Background: SAT</vt:lpstr>
      <vt:lpstr>Background: SMT</vt:lpstr>
      <vt:lpstr>Example SMT Solving</vt:lpstr>
      <vt:lpstr>Symbolic Execution --- History </vt:lpstr>
      <vt:lpstr>Symbolic Execution</vt:lpstr>
      <vt:lpstr>Symbolic Execution --- Description </vt:lpstr>
      <vt:lpstr>More details on Symbolic Execution</vt:lpstr>
      <vt:lpstr>Symbolic Execution (contd.)</vt:lpstr>
      <vt:lpstr>Symbolic Execution (contd.)</vt:lpstr>
      <vt:lpstr>SMT Queries</vt:lpstr>
      <vt:lpstr>Optimizing SMT Queries </vt:lpstr>
      <vt:lpstr>Optimizing SMT Queries (contd.) </vt:lpstr>
      <vt:lpstr>How does Symbolic Execution Find bugs? </vt:lpstr>
      <vt:lpstr>Classic Symbolic Execution --- Practical Issues </vt:lpstr>
      <vt:lpstr>Classic Symbolic Execution --- Practical Issues (possible solutions) </vt:lpstr>
      <vt:lpstr>Classic Symbolic Execution --- Practical Issues (possible solutions) </vt:lpstr>
      <vt:lpstr>Symbolic Execution Coverage Problem</vt:lpstr>
      <vt:lpstr>Solution: Concolic Execution</vt:lpstr>
      <vt:lpstr>Concolic Execution Steps </vt:lpstr>
      <vt:lpstr>Concolic Execution</vt:lpstr>
      <vt:lpstr>PowerPoint Presentation</vt:lpstr>
      <vt:lpstr>KLEE: symbolic executer</vt:lpstr>
      <vt:lpstr>KLEE - usage</vt:lpstr>
      <vt:lpstr>KLEE - symbolic execution: tr (Minix)</vt:lpstr>
      <vt:lpstr>Klee: scalability challenges</vt:lpstr>
      <vt:lpstr>Challenge: exponential search space</vt:lpstr>
      <vt:lpstr>Challenge: expensive constraint solving</vt:lpstr>
      <vt:lpstr>Eliminating irrelevant constraints</vt:lpstr>
      <vt:lpstr>Caching solutions</vt:lpstr>
      <vt:lpstr>Simple fixes result in dramatic improvements</vt:lpstr>
      <vt:lpstr>Challenge: calling OS environment</vt:lpstr>
      <vt:lpstr>Environment modeling</vt:lpstr>
      <vt:lpstr>Real world failures</vt:lpstr>
      <vt:lpstr>Evaluation - Metrics</vt:lpstr>
      <vt:lpstr>Coreutils</vt:lpstr>
      <vt:lpstr>Coreutils</vt:lpstr>
      <vt:lpstr>KLEE vs. manual suite</vt:lpstr>
      <vt:lpstr>Bugs in real coreutils programs</vt:lpstr>
      <vt:lpstr>Quite a claim</vt:lpstr>
      <vt:lpstr>KLEE vs. random</vt:lpstr>
      <vt:lpstr>Lasting impact: KLEE today</vt:lpstr>
      <vt:lpstr>PowerPoint Presentation</vt:lpstr>
      <vt:lpstr>PowerPoint Presentation</vt:lpstr>
      <vt:lpstr>PowerPoint Presentation</vt:lpstr>
      <vt:lpstr>PowerPoint Presentation</vt:lpstr>
      <vt:lpstr>PowerPoint Presentation</vt:lpstr>
      <vt:lpstr>UC-KLEE patch testing</vt:lpstr>
      <vt:lpstr>Verification</vt:lpstr>
      <vt:lpstr>High-level view of kernel verification</vt:lpstr>
      <vt:lpstr>PowerPoint Presentation</vt:lpstr>
      <vt:lpstr>General goal</vt:lpstr>
      <vt:lpstr>PowerPoint Presentation</vt:lpstr>
      <vt:lpstr>High-level view of kernel verification</vt:lpstr>
      <vt:lpstr>PowerPoint Presentation</vt:lpstr>
      <vt:lpstr>PowerPoint Presentation</vt:lpstr>
      <vt:lpstr>If the verifier succeeds, a kernel image is produced!</vt:lpstr>
      <vt:lpstr>Wait…what’s the catch?</vt:lpstr>
      <vt:lpstr>Hyperkernel introduces “finite” system call interfaces</vt:lpstr>
      <vt:lpstr>PowerPoint Presentation</vt:lpstr>
      <vt:lpstr>PowerPoint Presentation</vt:lpstr>
      <vt:lpstr>PowerPoint Presentation</vt:lpstr>
      <vt:lpstr>One more problem…</vt:lpstr>
      <vt:lpstr>PowerPoint Presentation</vt:lpstr>
      <vt:lpstr>PowerPoint Presentation</vt:lpstr>
      <vt:lpstr>PowerPoint Presentation</vt:lpstr>
      <vt:lpstr>Security</vt:lpstr>
      <vt:lpstr>The Main Memory System</vt:lpstr>
      <vt:lpstr>The DRAM Scaling Problem</vt:lpstr>
      <vt:lpstr>Security Example from Hardware</vt:lpstr>
      <vt:lpstr>Testing DRAM Scaling Issues …</vt:lpstr>
      <vt:lpstr>Modern DRAM is Prone to Disturbance Errors</vt:lpstr>
      <vt:lpstr>Threat overview</vt:lpstr>
      <vt:lpstr>Most DRAM Modules Are Vulnerable</vt:lpstr>
      <vt:lpstr>Recent DRAM Is More Vulnerable</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RowHammer Security Attack Example</vt:lpstr>
      <vt:lpstr>Security Implications</vt:lpstr>
      <vt:lpstr>One Can Take Over an Otherwise-Secure System</vt:lpstr>
      <vt:lpstr>Root Causes of Disturbance Errors</vt:lpstr>
      <vt:lpstr>Experimental DRAM Testing Infrastructure</vt:lpstr>
      <vt:lpstr>RowHammer Characterization Results</vt:lpstr>
      <vt:lpstr>4. Adjacency: Aggressor &amp; Victim</vt:lpstr>
      <vt:lpstr>❶ Access Interval (Aggressor)</vt:lpstr>
      <vt:lpstr>❷ Refresh Interval</vt:lpstr>
      <vt:lpstr>❸ Data Pattern</vt:lpstr>
      <vt:lpstr>6. Other Results (in Paper)</vt:lpstr>
      <vt:lpstr>6. Other Results (in Paper) cont’d</vt:lpstr>
      <vt:lpstr>Some Potential Solutions</vt:lpstr>
      <vt:lpstr>How Do We Solve The Problem?</vt:lpstr>
      <vt:lpstr>Naive Solutions</vt:lpstr>
      <vt:lpstr>Apple’s Patch for RowHammer</vt:lpstr>
      <vt:lpstr>One Solution: PARA: Probabilistic Adjacent Row Activation</vt:lpstr>
      <vt:lpstr>Advantages of PARA</vt:lpstr>
      <vt:lpstr>PowerPoint Presentation</vt:lpstr>
      <vt:lpstr>ANVIL: Software-Based Protection Against Next-Generation Rowhammer Attacks</vt:lpstr>
      <vt:lpstr>ANVIL setup</vt:lpstr>
      <vt:lpstr>Intuition</vt:lpstr>
      <vt:lpstr>Our Solution: ANVIL</vt:lpstr>
      <vt:lpstr>Alternative Rowhammer Mitigations </vt:lpstr>
      <vt:lpstr>CLFLUSH-free Rowhammer Attack</vt:lpstr>
      <vt:lpstr>CLFLUSH-free Rowhammer Attack</vt:lpstr>
      <vt:lpstr>CLFLUSH-free Rowhammer Attack</vt:lpstr>
      <vt:lpstr>CLFLUSH-free Rowhammer Attack</vt:lpstr>
      <vt:lpstr>CLFLUSH-free Rowhammer Attack</vt:lpstr>
      <vt:lpstr>CLFLUSH-free Rowhammer Attack</vt:lpstr>
      <vt:lpstr>CLFLUSH-free Rowhammer Attack</vt:lpstr>
      <vt:lpstr>CLFLUSH-free Rowhammer Attack</vt:lpstr>
      <vt:lpstr>CLFLUSH-free Rowhammer Attack</vt:lpstr>
      <vt:lpstr>PowerPoint Presentation</vt:lpstr>
      <vt:lpstr>Experimental Evaluations  </vt:lpstr>
      <vt:lpstr>Detecting Rowhammering Attacks</vt:lpstr>
      <vt:lpstr>Software-based Rowhammering Attack Detection</vt:lpstr>
      <vt:lpstr>ANVIL’s Detection Process</vt:lpstr>
      <vt:lpstr>Experimental Evaluation</vt:lpstr>
      <vt:lpstr>Rowhammer Detection </vt:lpstr>
      <vt:lpstr>Performance Impact on Non-malicious Programs</vt:lpstr>
      <vt:lpstr>Conclusion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to consider</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Kai-Wei Chang</dc:creator>
  <cp:lastModifiedBy>Brad Campbell</cp:lastModifiedBy>
  <cp:revision>425</cp:revision>
  <dcterms:created xsi:type="dcterms:W3CDTF">2015-09-15T19:03:29Z</dcterms:created>
  <dcterms:modified xsi:type="dcterms:W3CDTF">2020-04-13T22:58:54Z</dcterms:modified>
</cp:coreProperties>
</file>