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6"/>
  </p:notesMasterIdLst>
  <p:sldIdLst>
    <p:sldId id="256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82" r:id="rId11"/>
    <p:sldId id="283" r:id="rId12"/>
    <p:sldId id="284" r:id="rId13"/>
    <p:sldId id="270" r:id="rId14"/>
    <p:sldId id="268" r:id="rId15"/>
    <p:sldId id="281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5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65" autoAdjust="0"/>
    <p:restoredTop sz="95309"/>
  </p:normalViewPr>
  <p:slideViewPr>
    <p:cSldViewPr snapToGrid="0">
      <p:cViewPr varScale="1">
        <p:scale>
          <a:sx n="105" d="100"/>
          <a:sy n="105" d="100"/>
        </p:scale>
        <p:origin x="200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wn.net/Articles/740157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https://www.cs.virginia.edu/~bjc8c/class/cs6456-s20/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B088-E9A7-5949-A84C-DFA24342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BPF: Where did it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1DFEA-7BA5-7346-98DD-500BB972F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959224"/>
            <a:ext cx="4220953" cy="418824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Born from a distinct need</a:t>
            </a:r>
          </a:p>
          <a:p>
            <a:pPr lvl="1"/>
            <a:r>
              <a:rPr lang="en-US" sz="1800" dirty="0"/>
              <a:t>LBNL diagnosing failures in the internet</a:t>
            </a:r>
          </a:p>
          <a:p>
            <a:pPr lvl="1"/>
            <a:r>
              <a:rPr lang="en-US" sz="1800" dirty="0"/>
              <a:t>Difficult to get visibility into congestion issues</a:t>
            </a:r>
          </a:p>
          <a:p>
            <a:r>
              <a:rPr lang="en-US" sz="2200" dirty="0"/>
              <a:t>Wanted an architecture for retrieving certain packets</a:t>
            </a:r>
          </a:p>
          <a:p>
            <a:pPr lvl="1"/>
            <a:r>
              <a:rPr lang="en-US" sz="1800" dirty="0"/>
              <a:t>BPF: Berkeley Packet Filter</a:t>
            </a:r>
          </a:p>
          <a:p>
            <a:r>
              <a:rPr lang="en-US" sz="2200" dirty="0"/>
              <a:t>Simple instruction set to filter packets</a:t>
            </a:r>
          </a:p>
          <a:p>
            <a:pPr lvl="1"/>
            <a:r>
              <a:rPr lang="en-US" sz="1800" dirty="0"/>
              <a:t>Executed in kernel on incoming packets</a:t>
            </a:r>
          </a:p>
          <a:p>
            <a:pPr lvl="1"/>
            <a:r>
              <a:rPr lang="en-US" sz="1800" dirty="0"/>
              <a:t>No loops</a:t>
            </a:r>
          </a:p>
          <a:p>
            <a:r>
              <a:rPr lang="en-US" sz="2200" dirty="0"/>
              <a:t>Now called </a:t>
            </a:r>
            <a:r>
              <a:rPr lang="en-US" sz="2200" dirty="0" err="1"/>
              <a:t>cBPF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398BE-9BCA-4E49-A681-31023523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2F199-9A3C-3140-B81B-32B3CD43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0" y="1655910"/>
            <a:ext cx="4528457" cy="167570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44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54F03-9809-B547-8146-9EA43444C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959224"/>
            <a:ext cx="8929217" cy="4188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Andale Mono" panose="020B0509000000000004" pitchFamily="49" charset="0"/>
              </a:rPr>
              <a:t>$ </a:t>
            </a:r>
            <a:r>
              <a:rPr lang="en-US" sz="1400" dirty="0" err="1">
                <a:latin typeface="Andale Mono" panose="020B0509000000000004" pitchFamily="49" charset="0"/>
              </a:rPr>
              <a:t>tcpdump</a:t>
            </a:r>
            <a:r>
              <a:rPr lang="en-US" sz="1400" dirty="0">
                <a:latin typeface="Andale Mono" panose="020B0509000000000004" pitchFamily="49" charset="0"/>
              </a:rPr>
              <a:t> -d '</a:t>
            </a:r>
            <a:r>
              <a:rPr lang="en-US" sz="1400" dirty="0" err="1">
                <a:latin typeface="Andale Mono" panose="020B0509000000000004" pitchFamily="49" charset="0"/>
              </a:rPr>
              <a:t>tcp</a:t>
            </a:r>
            <a:r>
              <a:rPr lang="en-US" sz="1400" dirty="0">
                <a:latin typeface="Andale Mono" panose="020B0509000000000004" pitchFamily="49" charset="0"/>
              </a:rPr>
              <a:t>' -</a:t>
            </a:r>
            <a:r>
              <a:rPr lang="en-US" sz="1400" dirty="0" err="1">
                <a:latin typeface="Andale Mono" panose="020B0509000000000004" pitchFamily="49" charset="0"/>
              </a:rPr>
              <a:t>i</a:t>
            </a:r>
            <a:r>
              <a:rPr lang="en-US" sz="1400" dirty="0">
                <a:latin typeface="Andale Mono" panose="020B0509000000000004" pitchFamily="49" charset="0"/>
              </a:rPr>
              <a:t> en0</a:t>
            </a:r>
          </a:p>
          <a:p>
            <a:pPr marL="0" indent="0">
              <a:buNone/>
            </a:pPr>
            <a:r>
              <a:rPr lang="en-US" sz="1400" dirty="0">
                <a:latin typeface="Andale Mono" panose="020B0509000000000004" pitchFamily="49" charset="0"/>
              </a:rPr>
              <a:t>(000) </a:t>
            </a:r>
            <a:r>
              <a:rPr lang="en-US" sz="1400" dirty="0" err="1">
                <a:latin typeface="Andale Mono" panose="020B0509000000000004" pitchFamily="49" charset="0"/>
              </a:rPr>
              <a:t>ldh</a:t>
            </a:r>
            <a:r>
              <a:rPr lang="en-US" sz="1400" dirty="0">
                <a:latin typeface="Andale Mono" panose="020B0509000000000004" pitchFamily="49" charset="0"/>
              </a:rPr>
              <a:t>      [12]</a:t>
            </a:r>
          </a:p>
          <a:p>
            <a:pPr marL="0" indent="0">
              <a:buNone/>
            </a:pPr>
            <a:r>
              <a:rPr lang="en-US" sz="1400" dirty="0">
                <a:latin typeface="Andale Mono" panose="020B0509000000000004" pitchFamily="49" charset="0"/>
              </a:rPr>
              <a:t>(001) </a:t>
            </a:r>
            <a:r>
              <a:rPr lang="en-US" sz="1400" dirty="0" err="1">
                <a:latin typeface="Andale Mono" panose="020B0509000000000004" pitchFamily="49" charset="0"/>
              </a:rPr>
              <a:t>jeq</a:t>
            </a:r>
            <a:r>
              <a:rPr lang="en-US" sz="1400" dirty="0">
                <a:latin typeface="Andale Mono" panose="020B0509000000000004" pitchFamily="49" charset="0"/>
              </a:rPr>
              <a:t>      #0x86dd          </a:t>
            </a:r>
            <a:r>
              <a:rPr lang="en-US" sz="1400" dirty="0" err="1">
                <a:latin typeface="Andale Mono" panose="020B0509000000000004" pitchFamily="49" charset="0"/>
              </a:rPr>
              <a:t>jt</a:t>
            </a:r>
            <a:r>
              <a:rPr lang="en-US" sz="1400" dirty="0">
                <a:latin typeface="Andale Mono" panose="020B0509000000000004" pitchFamily="49" charset="0"/>
              </a:rPr>
              <a:t> 2	</a:t>
            </a:r>
            <a:r>
              <a:rPr lang="en-US" sz="1400" dirty="0" err="1">
                <a:latin typeface="Andale Mono" panose="020B0509000000000004" pitchFamily="49" charset="0"/>
              </a:rPr>
              <a:t>jf</a:t>
            </a:r>
            <a:r>
              <a:rPr lang="en-US" sz="1400" dirty="0">
                <a:latin typeface="Andale Mono" panose="020B0509000000000004" pitchFamily="49" charset="0"/>
              </a:rPr>
              <a:t> 7</a:t>
            </a:r>
          </a:p>
          <a:p>
            <a:pPr marL="0" indent="0">
              <a:buNone/>
            </a:pPr>
            <a:r>
              <a:rPr lang="en-US" sz="1400" dirty="0">
                <a:latin typeface="Andale Mono" panose="020B0509000000000004" pitchFamily="49" charset="0"/>
              </a:rPr>
              <a:t>(002) </a:t>
            </a:r>
            <a:r>
              <a:rPr lang="en-US" sz="1400" dirty="0" err="1">
                <a:latin typeface="Andale Mono" panose="020B0509000000000004" pitchFamily="49" charset="0"/>
              </a:rPr>
              <a:t>ldb</a:t>
            </a:r>
            <a:r>
              <a:rPr lang="en-US" sz="1400" dirty="0">
                <a:latin typeface="Andale Mono" panose="020B0509000000000004" pitchFamily="49" charset="0"/>
              </a:rPr>
              <a:t>      [20]</a:t>
            </a:r>
          </a:p>
          <a:p>
            <a:pPr marL="0" indent="0">
              <a:buNone/>
            </a:pPr>
            <a:r>
              <a:rPr lang="en-US" sz="1400" dirty="0">
                <a:latin typeface="Andale Mono" panose="020B0509000000000004" pitchFamily="49" charset="0"/>
              </a:rPr>
              <a:t>(003) </a:t>
            </a:r>
            <a:r>
              <a:rPr lang="en-US" sz="1400" dirty="0" err="1">
                <a:latin typeface="Andale Mono" panose="020B0509000000000004" pitchFamily="49" charset="0"/>
              </a:rPr>
              <a:t>jeq</a:t>
            </a:r>
            <a:r>
              <a:rPr lang="en-US" sz="1400" dirty="0">
                <a:latin typeface="Andale Mono" panose="020B0509000000000004" pitchFamily="49" charset="0"/>
              </a:rPr>
              <a:t>      #0x6             </a:t>
            </a:r>
            <a:r>
              <a:rPr lang="en-US" sz="1400" dirty="0" err="1">
                <a:latin typeface="Andale Mono" panose="020B0509000000000004" pitchFamily="49" charset="0"/>
              </a:rPr>
              <a:t>jt</a:t>
            </a:r>
            <a:r>
              <a:rPr lang="en-US" sz="1400" dirty="0">
                <a:latin typeface="Andale Mono" panose="020B0509000000000004" pitchFamily="49" charset="0"/>
              </a:rPr>
              <a:t> 10	</a:t>
            </a:r>
            <a:r>
              <a:rPr lang="en-US" sz="1400" dirty="0" err="1">
                <a:latin typeface="Andale Mono" panose="020B0509000000000004" pitchFamily="49" charset="0"/>
              </a:rPr>
              <a:t>jf</a:t>
            </a:r>
            <a:r>
              <a:rPr lang="en-US" sz="1400" dirty="0">
                <a:latin typeface="Andale Mono" panose="020B0509000000000004" pitchFamily="49" charset="0"/>
              </a:rPr>
              <a:t> 4</a:t>
            </a:r>
          </a:p>
          <a:p>
            <a:pPr marL="0" indent="0">
              <a:buNone/>
            </a:pPr>
            <a:r>
              <a:rPr lang="en-US" sz="1400" dirty="0">
                <a:latin typeface="Andale Mono" panose="020B0509000000000004" pitchFamily="49" charset="0"/>
              </a:rPr>
              <a:t>(004) </a:t>
            </a:r>
            <a:r>
              <a:rPr lang="en-US" sz="1400" dirty="0" err="1">
                <a:latin typeface="Andale Mono" panose="020B0509000000000004" pitchFamily="49" charset="0"/>
              </a:rPr>
              <a:t>jeq</a:t>
            </a:r>
            <a:r>
              <a:rPr lang="en-US" sz="1400" dirty="0">
                <a:latin typeface="Andale Mono" panose="020B0509000000000004" pitchFamily="49" charset="0"/>
              </a:rPr>
              <a:t>      #0x2c            </a:t>
            </a:r>
            <a:r>
              <a:rPr lang="en-US" sz="1400" dirty="0" err="1">
                <a:latin typeface="Andale Mono" panose="020B0509000000000004" pitchFamily="49" charset="0"/>
              </a:rPr>
              <a:t>jt</a:t>
            </a:r>
            <a:r>
              <a:rPr lang="en-US" sz="1400" dirty="0">
                <a:latin typeface="Andale Mono" panose="020B0509000000000004" pitchFamily="49" charset="0"/>
              </a:rPr>
              <a:t> 5	</a:t>
            </a:r>
            <a:r>
              <a:rPr lang="en-US" sz="1400" dirty="0" err="1">
                <a:latin typeface="Andale Mono" panose="020B0509000000000004" pitchFamily="49" charset="0"/>
              </a:rPr>
              <a:t>jf</a:t>
            </a:r>
            <a:r>
              <a:rPr lang="en-US" sz="1400" dirty="0">
                <a:latin typeface="Andale Mono" panose="020B0509000000000004" pitchFamily="49" charset="0"/>
              </a:rPr>
              <a:t> 11</a:t>
            </a:r>
          </a:p>
          <a:p>
            <a:pPr marL="0" indent="0">
              <a:buNone/>
            </a:pPr>
            <a:r>
              <a:rPr lang="en-US" sz="1400" dirty="0">
                <a:latin typeface="Andale Mono" panose="020B0509000000000004" pitchFamily="49" charset="0"/>
              </a:rPr>
              <a:t>(005) </a:t>
            </a:r>
            <a:r>
              <a:rPr lang="en-US" sz="1400" dirty="0" err="1">
                <a:latin typeface="Andale Mono" panose="020B0509000000000004" pitchFamily="49" charset="0"/>
              </a:rPr>
              <a:t>ldb</a:t>
            </a:r>
            <a:r>
              <a:rPr lang="en-US" sz="1400" dirty="0">
                <a:latin typeface="Andale Mono" panose="020B0509000000000004" pitchFamily="49" charset="0"/>
              </a:rPr>
              <a:t>      [54]</a:t>
            </a:r>
          </a:p>
          <a:p>
            <a:pPr marL="0" indent="0">
              <a:buNone/>
            </a:pPr>
            <a:r>
              <a:rPr lang="en-US" sz="1400" dirty="0">
                <a:latin typeface="Andale Mono" panose="020B0509000000000004" pitchFamily="49" charset="0"/>
              </a:rPr>
              <a:t>(006) </a:t>
            </a:r>
            <a:r>
              <a:rPr lang="en-US" sz="1400" dirty="0" err="1">
                <a:latin typeface="Andale Mono" panose="020B0509000000000004" pitchFamily="49" charset="0"/>
              </a:rPr>
              <a:t>jeq</a:t>
            </a:r>
            <a:r>
              <a:rPr lang="en-US" sz="1400" dirty="0">
                <a:latin typeface="Andale Mono" panose="020B0509000000000004" pitchFamily="49" charset="0"/>
              </a:rPr>
              <a:t>      #0x6             </a:t>
            </a:r>
            <a:r>
              <a:rPr lang="en-US" sz="1400" dirty="0" err="1">
                <a:latin typeface="Andale Mono" panose="020B0509000000000004" pitchFamily="49" charset="0"/>
              </a:rPr>
              <a:t>jt</a:t>
            </a:r>
            <a:r>
              <a:rPr lang="en-US" sz="1400" dirty="0">
                <a:latin typeface="Andale Mono" panose="020B0509000000000004" pitchFamily="49" charset="0"/>
              </a:rPr>
              <a:t> 10	</a:t>
            </a:r>
            <a:r>
              <a:rPr lang="en-US" sz="1400" dirty="0" err="1">
                <a:latin typeface="Andale Mono" panose="020B0509000000000004" pitchFamily="49" charset="0"/>
              </a:rPr>
              <a:t>jf</a:t>
            </a:r>
            <a:r>
              <a:rPr lang="en-US" sz="1400" dirty="0">
                <a:latin typeface="Andale Mono" panose="020B0509000000000004" pitchFamily="49" charset="0"/>
              </a:rPr>
              <a:t> 11</a:t>
            </a:r>
          </a:p>
          <a:p>
            <a:pPr marL="0" indent="0">
              <a:buNone/>
            </a:pPr>
            <a:r>
              <a:rPr lang="en-US" sz="1400" dirty="0">
                <a:latin typeface="Andale Mono" panose="020B0509000000000004" pitchFamily="49" charset="0"/>
              </a:rPr>
              <a:t>(007) </a:t>
            </a:r>
            <a:r>
              <a:rPr lang="en-US" sz="1400" dirty="0" err="1">
                <a:latin typeface="Andale Mono" panose="020B0509000000000004" pitchFamily="49" charset="0"/>
              </a:rPr>
              <a:t>jeq</a:t>
            </a:r>
            <a:r>
              <a:rPr lang="en-US" sz="1400" dirty="0">
                <a:latin typeface="Andale Mono" panose="020B0509000000000004" pitchFamily="49" charset="0"/>
              </a:rPr>
              <a:t>      #0x800           </a:t>
            </a:r>
            <a:r>
              <a:rPr lang="en-US" sz="1400" dirty="0" err="1">
                <a:latin typeface="Andale Mono" panose="020B0509000000000004" pitchFamily="49" charset="0"/>
              </a:rPr>
              <a:t>jt</a:t>
            </a:r>
            <a:r>
              <a:rPr lang="en-US" sz="1400" dirty="0">
                <a:latin typeface="Andale Mono" panose="020B0509000000000004" pitchFamily="49" charset="0"/>
              </a:rPr>
              <a:t> 8	</a:t>
            </a:r>
            <a:r>
              <a:rPr lang="en-US" sz="1400" dirty="0" err="1">
                <a:latin typeface="Andale Mono" panose="020B0509000000000004" pitchFamily="49" charset="0"/>
              </a:rPr>
              <a:t>jf</a:t>
            </a:r>
            <a:r>
              <a:rPr lang="en-US" sz="1400" dirty="0">
                <a:latin typeface="Andale Mono" panose="020B0509000000000004" pitchFamily="49" charset="0"/>
              </a:rPr>
              <a:t> 11</a:t>
            </a:r>
          </a:p>
          <a:p>
            <a:pPr marL="0" indent="0">
              <a:buNone/>
            </a:pPr>
            <a:r>
              <a:rPr lang="en-US" sz="1400" dirty="0">
                <a:latin typeface="Andale Mono" panose="020B0509000000000004" pitchFamily="49" charset="0"/>
              </a:rPr>
              <a:t>(008) </a:t>
            </a:r>
            <a:r>
              <a:rPr lang="en-US" sz="1400" dirty="0" err="1">
                <a:latin typeface="Andale Mono" panose="020B0509000000000004" pitchFamily="49" charset="0"/>
              </a:rPr>
              <a:t>ldb</a:t>
            </a:r>
            <a:r>
              <a:rPr lang="en-US" sz="1400" dirty="0">
                <a:latin typeface="Andale Mono" panose="020B0509000000000004" pitchFamily="49" charset="0"/>
              </a:rPr>
              <a:t>      [23]</a:t>
            </a:r>
          </a:p>
          <a:p>
            <a:pPr marL="0" indent="0">
              <a:buNone/>
            </a:pPr>
            <a:r>
              <a:rPr lang="en-US" sz="1400" dirty="0">
                <a:latin typeface="Andale Mono" panose="020B0509000000000004" pitchFamily="49" charset="0"/>
              </a:rPr>
              <a:t>(009) </a:t>
            </a:r>
            <a:r>
              <a:rPr lang="en-US" sz="1400" dirty="0" err="1">
                <a:latin typeface="Andale Mono" panose="020B0509000000000004" pitchFamily="49" charset="0"/>
              </a:rPr>
              <a:t>jeq</a:t>
            </a:r>
            <a:r>
              <a:rPr lang="en-US" sz="1400" dirty="0">
                <a:latin typeface="Andale Mono" panose="020B0509000000000004" pitchFamily="49" charset="0"/>
              </a:rPr>
              <a:t>      #0x6             </a:t>
            </a:r>
            <a:r>
              <a:rPr lang="en-US" sz="1400" dirty="0" err="1">
                <a:latin typeface="Andale Mono" panose="020B0509000000000004" pitchFamily="49" charset="0"/>
              </a:rPr>
              <a:t>jt</a:t>
            </a:r>
            <a:r>
              <a:rPr lang="en-US" sz="1400" dirty="0">
                <a:latin typeface="Andale Mono" panose="020B0509000000000004" pitchFamily="49" charset="0"/>
              </a:rPr>
              <a:t> 10	</a:t>
            </a:r>
            <a:r>
              <a:rPr lang="en-US" sz="1400" dirty="0" err="1">
                <a:latin typeface="Andale Mono" panose="020B0509000000000004" pitchFamily="49" charset="0"/>
              </a:rPr>
              <a:t>jf</a:t>
            </a:r>
            <a:r>
              <a:rPr lang="en-US" sz="1400" dirty="0">
                <a:latin typeface="Andale Mono" panose="020B0509000000000004" pitchFamily="49" charset="0"/>
              </a:rPr>
              <a:t> 11</a:t>
            </a:r>
          </a:p>
          <a:p>
            <a:pPr marL="0" indent="0">
              <a:buNone/>
            </a:pPr>
            <a:r>
              <a:rPr lang="en-US" sz="1400" dirty="0">
                <a:latin typeface="Andale Mono" panose="020B0509000000000004" pitchFamily="49" charset="0"/>
              </a:rPr>
              <a:t>(010) ret      #262144</a:t>
            </a:r>
          </a:p>
          <a:p>
            <a:pPr marL="0" indent="0">
              <a:buNone/>
            </a:pPr>
            <a:r>
              <a:rPr lang="en-US" sz="1400" dirty="0">
                <a:latin typeface="Andale Mono" panose="020B0509000000000004" pitchFamily="49" charset="0"/>
              </a:rPr>
              <a:t>(011) ret      #0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C3A87-0D81-E94D-904C-6D874A50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to view a </a:t>
            </a:r>
            <a:r>
              <a:rPr lang="en-US" dirty="0" err="1"/>
              <a:t>cBPF</a:t>
            </a:r>
            <a:r>
              <a:rPr lang="en-US" dirty="0"/>
              <a:t>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3967E-5D73-8146-AA5B-9DB458DD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  <p:sp>
        <p:nvSpPr>
          <p:cNvPr id="5" name="Line Callout 1 4">
            <a:extLst>
              <a:ext uri="{FF2B5EF4-FFF2-40B4-BE49-F238E27FC236}">
                <a16:creationId xmlns:a16="http://schemas.microsoft.com/office/drawing/2014/main" id="{FBC418F5-FD7E-DD49-BD46-5EA37C467C61}"/>
              </a:ext>
            </a:extLst>
          </p:cNvPr>
          <p:cNvSpPr/>
          <p:nvPr/>
        </p:nvSpPr>
        <p:spPr>
          <a:xfrm>
            <a:off x="3058265" y="788463"/>
            <a:ext cx="1513550" cy="341521"/>
          </a:xfrm>
          <a:prstGeom prst="borderCallout1">
            <a:avLst>
              <a:gd name="adj1" fmla="val 21721"/>
              <a:gd name="adj2" fmla="val -278"/>
              <a:gd name="adj3" fmla="val 64959"/>
              <a:gd name="adj4" fmla="val -14167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Choose a valid network interface</a:t>
            </a:r>
          </a:p>
        </p:txBody>
      </p:sp>
      <p:sp>
        <p:nvSpPr>
          <p:cNvPr id="6" name="Line Callout 1 5">
            <a:extLst>
              <a:ext uri="{FF2B5EF4-FFF2-40B4-BE49-F238E27FC236}">
                <a16:creationId xmlns:a16="http://schemas.microsoft.com/office/drawing/2014/main" id="{9AFBB5F7-14BA-824E-B5DE-7FA413229D69}"/>
              </a:ext>
            </a:extLst>
          </p:cNvPr>
          <p:cNvSpPr/>
          <p:nvPr/>
        </p:nvSpPr>
        <p:spPr>
          <a:xfrm>
            <a:off x="2539358" y="1335004"/>
            <a:ext cx="1715650" cy="242353"/>
          </a:xfrm>
          <a:prstGeom prst="borderCallout1">
            <a:avLst>
              <a:gd name="adj1" fmla="val 21721"/>
              <a:gd name="adj2" fmla="val -278"/>
              <a:gd name="adj3" fmla="val 50103"/>
              <a:gd name="adj4" fmla="val -18195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Load half word, at index 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347BE-CCA8-D44C-8726-B542F720A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1089197"/>
            <a:ext cx="5549900" cy="292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15A12B-C915-DF4F-A28E-AB8C68271191}"/>
              </a:ext>
            </a:extLst>
          </p:cNvPr>
          <p:cNvSpPr txBox="1"/>
          <p:nvPr/>
        </p:nvSpPr>
        <p:spPr>
          <a:xfrm>
            <a:off x="6457950" y="881283"/>
            <a:ext cx="1114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Ethernet frame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A5FAA2-2576-F64A-A69B-F04176914DEA}"/>
              </a:ext>
            </a:extLst>
          </p:cNvPr>
          <p:cNvCxnSpPr/>
          <p:nvPr/>
        </p:nvCxnSpPr>
        <p:spPr>
          <a:xfrm flipV="1">
            <a:off x="7181088" y="1381297"/>
            <a:ext cx="0" cy="374351"/>
          </a:xfrm>
          <a:prstGeom prst="straightConnector1">
            <a:avLst/>
          </a:prstGeom>
          <a:ln w="28575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27CA7A-384F-E245-8FCA-4DA1874FDA87}"/>
              </a:ext>
            </a:extLst>
          </p:cNvPr>
          <p:cNvSpPr txBox="1"/>
          <p:nvPr/>
        </p:nvSpPr>
        <p:spPr>
          <a:xfrm>
            <a:off x="7144890" y="1436385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881E275E-EE89-2B40-8C90-9C8F30B6AEC4}"/>
              </a:ext>
            </a:extLst>
          </p:cNvPr>
          <p:cNvSpPr/>
          <p:nvPr/>
        </p:nvSpPr>
        <p:spPr>
          <a:xfrm>
            <a:off x="2331131" y="1875336"/>
            <a:ext cx="1103592" cy="363530"/>
          </a:xfrm>
          <a:prstGeom prst="borderCallout1">
            <a:avLst>
              <a:gd name="adj1" fmla="val 21721"/>
              <a:gd name="adj2" fmla="val -278"/>
              <a:gd name="adj3" fmla="val -28711"/>
              <a:gd name="adj4" fmla="val -103853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Jump equal to 0x86dd (IPv6)</a:t>
            </a:r>
          </a:p>
        </p:txBody>
      </p:sp>
      <p:sp>
        <p:nvSpPr>
          <p:cNvPr id="13" name="Line Callout 1 12">
            <a:extLst>
              <a:ext uri="{FF2B5EF4-FFF2-40B4-BE49-F238E27FC236}">
                <a16:creationId xmlns:a16="http://schemas.microsoft.com/office/drawing/2014/main" id="{5E122098-33B6-B541-ADBA-56F4FE8C1CB7}"/>
              </a:ext>
            </a:extLst>
          </p:cNvPr>
          <p:cNvSpPr/>
          <p:nvPr/>
        </p:nvSpPr>
        <p:spPr>
          <a:xfrm>
            <a:off x="5178773" y="1962168"/>
            <a:ext cx="1715650" cy="242353"/>
          </a:xfrm>
          <a:prstGeom prst="borderCallout1">
            <a:avLst>
              <a:gd name="adj1" fmla="val 21721"/>
              <a:gd name="adj2" fmla="val -278"/>
              <a:gd name="adj3" fmla="val -45480"/>
              <a:gd name="adj4" fmla="val -77178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If true, jump to line 2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F8C40D35-E07B-7F48-A2D9-8871A2390771}"/>
              </a:ext>
            </a:extLst>
          </p:cNvPr>
          <p:cNvSpPr/>
          <p:nvPr/>
        </p:nvSpPr>
        <p:spPr>
          <a:xfrm>
            <a:off x="5123679" y="1550556"/>
            <a:ext cx="1715650" cy="242353"/>
          </a:xfrm>
          <a:prstGeom prst="borderCallout1">
            <a:avLst>
              <a:gd name="adj1" fmla="val 21721"/>
              <a:gd name="adj2" fmla="val -278"/>
              <a:gd name="adj3" fmla="val 80287"/>
              <a:gd name="adj4" fmla="val -18906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If false, jump to line 7</a:t>
            </a: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634449F7-8608-7E4F-9639-AE365D012E89}"/>
              </a:ext>
            </a:extLst>
          </p:cNvPr>
          <p:cNvSpPr/>
          <p:nvPr/>
        </p:nvSpPr>
        <p:spPr>
          <a:xfrm>
            <a:off x="2510671" y="2241116"/>
            <a:ext cx="924052" cy="343169"/>
          </a:xfrm>
          <a:prstGeom prst="borderCallout1">
            <a:avLst>
              <a:gd name="adj1" fmla="val 21721"/>
              <a:gd name="adj2" fmla="val -278"/>
              <a:gd name="adj3" fmla="val -51789"/>
              <a:gd name="adj4" fmla="val -144603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Load byte at index 20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B18E97-DA5A-0546-901D-DA3A40B1B178}"/>
              </a:ext>
            </a:extLst>
          </p:cNvPr>
          <p:cNvCxnSpPr/>
          <p:nvPr/>
        </p:nvCxnSpPr>
        <p:spPr>
          <a:xfrm flipV="1">
            <a:off x="7522848" y="1391464"/>
            <a:ext cx="0" cy="374351"/>
          </a:xfrm>
          <a:prstGeom prst="straightConnector1">
            <a:avLst/>
          </a:prstGeom>
          <a:ln w="28575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10D9EF-A018-7C46-A18A-92FE466765B6}"/>
              </a:ext>
            </a:extLst>
          </p:cNvPr>
          <p:cNvSpPr txBox="1"/>
          <p:nvPr/>
        </p:nvSpPr>
        <p:spPr>
          <a:xfrm>
            <a:off x="7486650" y="144655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C4342B-CBC9-1640-9DD6-572C1504C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70" y="2238984"/>
            <a:ext cx="4344276" cy="56922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96D152-E946-6340-9EE5-42EC2B803254}"/>
              </a:ext>
            </a:extLst>
          </p:cNvPr>
          <p:cNvCxnSpPr/>
          <p:nvPr/>
        </p:nvCxnSpPr>
        <p:spPr>
          <a:xfrm flipV="1">
            <a:off x="7321976" y="2753118"/>
            <a:ext cx="0" cy="374351"/>
          </a:xfrm>
          <a:prstGeom prst="straightConnector1">
            <a:avLst/>
          </a:prstGeom>
          <a:ln w="28575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47F7F8-7EAA-C14F-9BC0-6E816086FBE2}"/>
              </a:ext>
            </a:extLst>
          </p:cNvPr>
          <p:cNvSpPr txBox="1"/>
          <p:nvPr/>
        </p:nvSpPr>
        <p:spPr>
          <a:xfrm>
            <a:off x="7285778" y="2808206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</a:p>
        </p:txBody>
      </p:sp>
      <p:sp>
        <p:nvSpPr>
          <p:cNvPr id="21" name="Line Callout 1 20">
            <a:extLst>
              <a:ext uri="{FF2B5EF4-FFF2-40B4-BE49-F238E27FC236}">
                <a16:creationId xmlns:a16="http://schemas.microsoft.com/office/drawing/2014/main" id="{6BB2B391-4FE0-2145-9AD6-6BD47BECFFD6}"/>
              </a:ext>
            </a:extLst>
          </p:cNvPr>
          <p:cNvSpPr/>
          <p:nvPr/>
        </p:nvSpPr>
        <p:spPr>
          <a:xfrm>
            <a:off x="2420901" y="2584522"/>
            <a:ext cx="1103592" cy="363530"/>
          </a:xfrm>
          <a:prstGeom prst="borderCallout1">
            <a:avLst>
              <a:gd name="adj1" fmla="val 4952"/>
              <a:gd name="adj2" fmla="val -1383"/>
              <a:gd name="adj3" fmla="val -28711"/>
              <a:gd name="adj4" fmla="val -103853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Jump equal to 0x6 (TCP)</a:t>
            </a:r>
            <a:r>
              <a:rPr lang="en-US" sz="1050" dirty="0">
                <a:solidFill>
                  <a:schemeClr val="tx1"/>
                </a:solidFill>
                <a:latin typeface="Helvetica" pitchFamily="2" charset="0"/>
                <a:sym typeface="Wingdings" pitchFamily="2" charset="2"/>
              </a:rPr>
              <a:t> success!</a:t>
            </a:r>
            <a:endParaRPr lang="en-US" sz="105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2" name="Line Callout 1 21">
            <a:extLst>
              <a:ext uri="{FF2B5EF4-FFF2-40B4-BE49-F238E27FC236}">
                <a16:creationId xmlns:a16="http://schemas.microsoft.com/office/drawing/2014/main" id="{69122F3B-1788-0241-8731-8A4B38011764}"/>
              </a:ext>
            </a:extLst>
          </p:cNvPr>
          <p:cNvSpPr/>
          <p:nvPr/>
        </p:nvSpPr>
        <p:spPr>
          <a:xfrm>
            <a:off x="3680346" y="2846712"/>
            <a:ext cx="1103592" cy="253916"/>
          </a:xfrm>
          <a:prstGeom prst="borderCallout1">
            <a:avLst>
              <a:gd name="adj1" fmla="val 92150"/>
              <a:gd name="adj2" fmla="val -278"/>
              <a:gd name="adj3" fmla="val -39304"/>
              <a:gd name="adj4" fmla="val -227586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  <a:latin typeface="Helvetica" pitchFamily="2" charset="0"/>
              </a:rPr>
              <a:t>jeq</a:t>
            </a:r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 0x2c (v6 frag)</a:t>
            </a:r>
          </a:p>
        </p:txBody>
      </p:sp>
      <p:sp>
        <p:nvSpPr>
          <p:cNvPr id="23" name="Line Callout 1 22">
            <a:extLst>
              <a:ext uri="{FF2B5EF4-FFF2-40B4-BE49-F238E27FC236}">
                <a16:creationId xmlns:a16="http://schemas.microsoft.com/office/drawing/2014/main" id="{8B2BC696-E122-5649-A68E-E29A1AA77B6C}"/>
              </a:ext>
            </a:extLst>
          </p:cNvPr>
          <p:cNvSpPr/>
          <p:nvPr/>
        </p:nvSpPr>
        <p:spPr>
          <a:xfrm>
            <a:off x="5019534" y="3000365"/>
            <a:ext cx="1308113" cy="253916"/>
          </a:xfrm>
          <a:prstGeom prst="borderCallout1">
            <a:avLst>
              <a:gd name="adj1" fmla="val 68142"/>
              <a:gd name="adj2" fmla="val -278"/>
              <a:gd name="adj3" fmla="val 18315"/>
              <a:gd name="adj4" fmla="val -291496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Load byte at index 54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CCB9C0A-20BE-9A45-AEAD-D118819B5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893" y="3274503"/>
            <a:ext cx="4162319" cy="541594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9F77F6-75BB-0A44-AE41-D916D9B3B2EE}"/>
              </a:ext>
            </a:extLst>
          </p:cNvPr>
          <p:cNvCxnSpPr/>
          <p:nvPr/>
        </p:nvCxnSpPr>
        <p:spPr>
          <a:xfrm flipV="1">
            <a:off x="5718728" y="3668833"/>
            <a:ext cx="0" cy="374351"/>
          </a:xfrm>
          <a:prstGeom prst="straightConnector1">
            <a:avLst/>
          </a:prstGeom>
          <a:ln w="28575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0DB2F9F-3137-994F-8033-5A66F6853886}"/>
              </a:ext>
            </a:extLst>
          </p:cNvPr>
          <p:cNvSpPr txBox="1"/>
          <p:nvPr/>
        </p:nvSpPr>
        <p:spPr>
          <a:xfrm>
            <a:off x="5682530" y="3723921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54</a:t>
            </a:r>
          </a:p>
        </p:txBody>
      </p:sp>
      <p:sp>
        <p:nvSpPr>
          <p:cNvPr id="27" name="Line Callout 1 26">
            <a:extLst>
              <a:ext uri="{FF2B5EF4-FFF2-40B4-BE49-F238E27FC236}">
                <a16:creationId xmlns:a16="http://schemas.microsoft.com/office/drawing/2014/main" id="{72CD2A58-261C-9E43-860A-6F71C10098FB}"/>
              </a:ext>
            </a:extLst>
          </p:cNvPr>
          <p:cNvSpPr/>
          <p:nvPr/>
        </p:nvSpPr>
        <p:spPr>
          <a:xfrm>
            <a:off x="2420901" y="3163082"/>
            <a:ext cx="1103592" cy="363530"/>
          </a:xfrm>
          <a:prstGeom prst="borderCallout1">
            <a:avLst>
              <a:gd name="adj1" fmla="val 4952"/>
              <a:gd name="adj2" fmla="val -1383"/>
              <a:gd name="adj3" fmla="val 51780"/>
              <a:gd name="adj4" fmla="val -110482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Jump equal to 0x6 (TCP)</a:t>
            </a:r>
            <a:r>
              <a:rPr lang="en-US" sz="1050" dirty="0">
                <a:solidFill>
                  <a:schemeClr val="tx1"/>
                </a:solidFill>
                <a:latin typeface="Helvetica" pitchFamily="2" charset="0"/>
                <a:sym typeface="Wingdings" pitchFamily="2" charset="2"/>
              </a:rPr>
              <a:t> success!</a:t>
            </a:r>
            <a:endParaRPr lang="en-US" sz="105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8" name="Line Callout 1 27">
            <a:extLst>
              <a:ext uri="{FF2B5EF4-FFF2-40B4-BE49-F238E27FC236}">
                <a16:creationId xmlns:a16="http://schemas.microsoft.com/office/drawing/2014/main" id="{C6C03DF2-9288-A544-9476-5547207A7957}"/>
              </a:ext>
            </a:extLst>
          </p:cNvPr>
          <p:cNvSpPr/>
          <p:nvPr/>
        </p:nvSpPr>
        <p:spPr>
          <a:xfrm>
            <a:off x="2420901" y="3723921"/>
            <a:ext cx="1103592" cy="363530"/>
          </a:xfrm>
          <a:prstGeom prst="borderCallout1">
            <a:avLst>
              <a:gd name="adj1" fmla="val 21721"/>
              <a:gd name="adj2" fmla="val -278"/>
              <a:gd name="adj3" fmla="val -15296"/>
              <a:gd name="adj4" fmla="val -109377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Jump equal to 0x0800 (IPv4)</a:t>
            </a:r>
          </a:p>
        </p:txBody>
      </p:sp>
      <p:sp>
        <p:nvSpPr>
          <p:cNvPr id="29" name="Line Callout 1 28">
            <a:extLst>
              <a:ext uri="{FF2B5EF4-FFF2-40B4-BE49-F238E27FC236}">
                <a16:creationId xmlns:a16="http://schemas.microsoft.com/office/drawing/2014/main" id="{7F08E98F-CE79-0E41-9CD8-9B1F8A9294F4}"/>
              </a:ext>
            </a:extLst>
          </p:cNvPr>
          <p:cNvSpPr/>
          <p:nvPr/>
        </p:nvSpPr>
        <p:spPr>
          <a:xfrm>
            <a:off x="3875227" y="3905686"/>
            <a:ext cx="1308113" cy="253916"/>
          </a:xfrm>
          <a:prstGeom prst="borderCallout1">
            <a:avLst>
              <a:gd name="adj1" fmla="val 68142"/>
              <a:gd name="adj2" fmla="val -278"/>
              <a:gd name="adj3" fmla="val 42323"/>
              <a:gd name="adj4" fmla="val -206681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Load byte at index 23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08B2E35-EA5D-E046-BA3C-B742BD7D2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052" y="4210427"/>
            <a:ext cx="4124948" cy="1262279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84EC8C-862C-2F4C-8C1C-7AB9D0098FAC}"/>
              </a:ext>
            </a:extLst>
          </p:cNvPr>
          <p:cNvCxnSpPr/>
          <p:nvPr/>
        </p:nvCxnSpPr>
        <p:spPr>
          <a:xfrm flipV="1">
            <a:off x="6595273" y="4835585"/>
            <a:ext cx="0" cy="374351"/>
          </a:xfrm>
          <a:prstGeom prst="straightConnector1">
            <a:avLst/>
          </a:prstGeom>
          <a:ln w="28575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96ED71-ACBB-D046-93B7-41FE3C832B0C}"/>
              </a:ext>
            </a:extLst>
          </p:cNvPr>
          <p:cNvSpPr txBox="1"/>
          <p:nvPr/>
        </p:nvSpPr>
        <p:spPr>
          <a:xfrm>
            <a:off x="6559075" y="4890673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Helvetica" panose="020B0604020202020204" pitchFamily="34" charset="0"/>
                <a:cs typeface="Helvetica" panose="020B0604020202020204" pitchFamily="34" charset="0"/>
              </a:rPr>
              <a:t>23</a:t>
            </a:r>
          </a:p>
        </p:txBody>
      </p:sp>
      <p:sp>
        <p:nvSpPr>
          <p:cNvPr id="33" name="Line Callout 1 32">
            <a:extLst>
              <a:ext uri="{FF2B5EF4-FFF2-40B4-BE49-F238E27FC236}">
                <a16:creationId xmlns:a16="http://schemas.microsoft.com/office/drawing/2014/main" id="{802FF8E1-7316-0B4B-8EED-7459E6F731E9}"/>
              </a:ext>
            </a:extLst>
          </p:cNvPr>
          <p:cNvSpPr/>
          <p:nvPr/>
        </p:nvSpPr>
        <p:spPr>
          <a:xfrm>
            <a:off x="2426997" y="4139002"/>
            <a:ext cx="1103592" cy="363530"/>
          </a:xfrm>
          <a:prstGeom prst="borderCallout1">
            <a:avLst>
              <a:gd name="adj1" fmla="val 4952"/>
              <a:gd name="adj2" fmla="val -1383"/>
              <a:gd name="adj3" fmla="val 48426"/>
              <a:gd name="adj4" fmla="val -114901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Jump equal to 0x6 (TCP)</a:t>
            </a:r>
            <a:r>
              <a:rPr lang="en-US" sz="1050" dirty="0">
                <a:solidFill>
                  <a:schemeClr val="tx1"/>
                </a:solidFill>
                <a:latin typeface="Helvetica" pitchFamily="2" charset="0"/>
                <a:sym typeface="Wingdings" pitchFamily="2" charset="2"/>
              </a:rPr>
              <a:t> success!</a:t>
            </a:r>
            <a:endParaRPr lang="en-US" sz="105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4" name="Line Callout 1 33">
            <a:extLst>
              <a:ext uri="{FF2B5EF4-FFF2-40B4-BE49-F238E27FC236}">
                <a16:creationId xmlns:a16="http://schemas.microsoft.com/office/drawing/2014/main" id="{29394E64-C179-3840-817A-15DDB909FEA5}"/>
              </a:ext>
            </a:extLst>
          </p:cNvPr>
          <p:cNvSpPr/>
          <p:nvPr/>
        </p:nvSpPr>
        <p:spPr>
          <a:xfrm>
            <a:off x="2931286" y="4763255"/>
            <a:ext cx="1950931" cy="236572"/>
          </a:xfrm>
          <a:prstGeom prst="borderCallout1">
            <a:avLst>
              <a:gd name="adj1" fmla="val 4952"/>
              <a:gd name="adj2" fmla="val -1383"/>
              <a:gd name="adj3" fmla="val -68632"/>
              <a:gd name="adj4" fmla="val -90103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Return 0x40000 -&gt; success</a:t>
            </a:r>
          </a:p>
        </p:txBody>
      </p:sp>
      <p:sp>
        <p:nvSpPr>
          <p:cNvPr id="35" name="Line Callout 1 34">
            <a:extLst>
              <a:ext uri="{FF2B5EF4-FFF2-40B4-BE49-F238E27FC236}">
                <a16:creationId xmlns:a16="http://schemas.microsoft.com/office/drawing/2014/main" id="{39110B15-AF41-194F-AFF6-0EF8CF4F2487}"/>
              </a:ext>
            </a:extLst>
          </p:cNvPr>
          <p:cNvSpPr/>
          <p:nvPr/>
        </p:nvSpPr>
        <p:spPr>
          <a:xfrm>
            <a:off x="2960545" y="5099060"/>
            <a:ext cx="1950931" cy="236572"/>
          </a:xfrm>
          <a:prstGeom prst="borderCallout1">
            <a:avLst>
              <a:gd name="adj1" fmla="val 4952"/>
              <a:gd name="adj2" fmla="val -1383"/>
              <a:gd name="adj3" fmla="val -68632"/>
              <a:gd name="adj4" fmla="val -90103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" pitchFamily="2" charset="0"/>
              </a:rPr>
              <a:t>Return 0 -&gt; fail</a:t>
            </a:r>
          </a:p>
        </p:txBody>
      </p:sp>
    </p:spTree>
    <p:extLst>
      <p:ext uri="{BB962C8B-B14F-4D97-AF65-F5344CB8AC3E}">
        <p14:creationId xmlns:p14="http://schemas.microsoft.com/office/powerpoint/2010/main" val="31245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20" grpId="0"/>
      <p:bldP spid="21" grpId="0" animBg="1"/>
      <p:bldP spid="22" grpId="0" animBg="1"/>
      <p:bldP spid="23" grpId="0" animBg="1"/>
      <p:bldP spid="26" grpId="0"/>
      <p:bldP spid="27" grpId="0" animBg="1"/>
      <p:bldP spid="28" grpId="0" animBg="1"/>
      <p:bldP spid="29" grpId="0" animBg="1"/>
      <p:bldP spid="32" grpId="0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7285-E564-2845-9963-02511E63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2014: </a:t>
            </a:r>
            <a:r>
              <a:rPr lang="en-US" dirty="0" err="1"/>
              <a:t>eBPF</a:t>
            </a:r>
            <a:r>
              <a:rPr lang="en-US" dirty="0"/>
              <a:t> introduced into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EB2C8-AE67-5341-BDE1-0C3D6FAE7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Changes from </a:t>
            </a:r>
            <a:r>
              <a:rPr lang="en-US" dirty="0" err="1"/>
              <a:t>cBPF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64 bit values</a:t>
            </a:r>
          </a:p>
          <a:p>
            <a:pPr lvl="1"/>
            <a:r>
              <a:rPr lang="en-US" dirty="0"/>
              <a:t>10 registers</a:t>
            </a:r>
          </a:p>
          <a:p>
            <a:pPr lvl="1"/>
            <a:r>
              <a:rPr lang="en-US" dirty="0"/>
              <a:t>More instructions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match hardware</a:t>
            </a:r>
          </a:p>
          <a:p>
            <a:pPr lvl="1"/>
            <a:r>
              <a:rPr lang="en-US" dirty="0"/>
              <a:t>Can call into (some) kernel functions</a:t>
            </a:r>
          </a:p>
          <a:p>
            <a:r>
              <a:rPr lang="en-US" dirty="0"/>
              <a:t>Why now?</a:t>
            </a:r>
          </a:p>
          <a:p>
            <a:pPr lvl="1"/>
            <a:r>
              <a:rPr lang="en-US" dirty="0"/>
              <a:t>Better static analysis tools</a:t>
            </a:r>
          </a:p>
          <a:p>
            <a:pPr lvl="1"/>
            <a:r>
              <a:rPr lang="en-US" dirty="0"/>
              <a:t>Virtual machines proven indispensable</a:t>
            </a:r>
          </a:p>
          <a:p>
            <a:r>
              <a:rPr lang="en-US" dirty="0"/>
              <a:t>Today</a:t>
            </a:r>
          </a:p>
          <a:p>
            <a:pPr lvl="1"/>
            <a:r>
              <a:rPr lang="en-US" dirty="0" err="1"/>
              <a:t>Userspace</a:t>
            </a:r>
            <a:r>
              <a:rPr lang="en-US" dirty="0"/>
              <a:t> API for loading </a:t>
            </a:r>
            <a:r>
              <a:rPr lang="en-US" dirty="0" err="1"/>
              <a:t>eBPF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Clang can compile to </a:t>
            </a:r>
            <a:r>
              <a:rPr lang="en-US" dirty="0" err="1"/>
              <a:t>eBPF</a:t>
            </a:r>
            <a:endParaRPr lang="en-US" dirty="0"/>
          </a:p>
          <a:p>
            <a:pPr lvl="1"/>
            <a:r>
              <a:rPr lang="en-US" dirty="0"/>
              <a:t>Several </a:t>
            </a:r>
            <a:r>
              <a:rPr lang="en-US" dirty="0">
                <a:hlinkClick r:id="rId2"/>
              </a:rPr>
              <a:t>hook points</a:t>
            </a:r>
            <a:r>
              <a:rPr lang="en-US" dirty="0"/>
              <a:t> in the kernel (not just networking)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63BDC-8179-1C4E-9EC1-726E3134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4142F-039A-814F-8FAA-77510810D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0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3A0C0-AA42-F947-816E-574F1957D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71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1D10D-E75B-5D44-9B2F-E321CE31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8CF1D-78BD-3C47-867F-A5BC9FE51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252" y="2229939"/>
            <a:ext cx="4419600" cy="2857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054488-D261-E943-9B46-B351DAF6D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93" y="0"/>
            <a:ext cx="5651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2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05BBC-E0D6-DE43-8AB8-52440C86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16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394ED-F6CF-BA4F-B8FF-7E319139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026"/>
            <a:ext cx="9144000" cy="514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40977-F674-2442-A7CA-F43F4E14A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38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8FE10-F78E-6941-8814-B205F8191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5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A12594-D01C-5C4B-8ECE-B7446C6D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E32FF-8C48-6145-8C44-02623F6D3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509"/>
            <a:ext cx="9144000" cy="50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6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A2197-52B0-E44D-96B6-3976837D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19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007B3-C8F4-F143-A811-B51016582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4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13A38-D2CC-934C-BC8E-8814A3834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16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83856-1C3C-3D4D-9A61-EE6285DB6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23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121D0C-08E7-F14C-A0E1-1B5DF705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2C254-EEE9-D144-B2EA-A606088D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Print the listing for a </a:t>
            </a:r>
            <a:r>
              <a:rPr lang="en-US" dirty="0" err="1"/>
              <a:t>tcpdump</a:t>
            </a:r>
            <a:r>
              <a:rPr lang="en-US" dirty="0"/>
              <a:t> program that filters for </a:t>
            </a:r>
            <a:r>
              <a:rPr lang="en-US" i="1" dirty="0"/>
              <a:t>only</a:t>
            </a:r>
            <a:r>
              <a:rPr lang="en-US" dirty="0"/>
              <a:t> TCP SYN packets.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does line (006) do?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B303BB-5635-F746-8002-9CC0931C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4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FDEE54-A34B-0B4D-9B7B-685EF0BC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Kernel Software Abstractions: BPF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5851-2D3E-9A46-BE18-E11A4FE88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“BPF is the biggest operating systems change I've seen in my career, and it's thrilling to be a part of it.”</a:t>
            </a:r>
            <a:br>
              <a:rPr lang="en-US" sz="2000" dirty="0"/>
            </a:br>
            <a:r>
              <a:rPr lang="en-US" sz="2000" dirty="0"/>
              <a:t>- Brendan Gregg, Netflix</a:t>
            </a:r>
          </a:p>
          <a:p>
            <a:r>
              <a:rPr lang="en-US" sz="2000" dirty="0"/>
              <a:t>http://</a:t>
            </a:r>
            <a:r>
              <a:rPr lang="en-US" sz="2000" dirty="0" err="1"/>
              <a:t>www.brendangregg.com</a:t>
            </a:r>
            <a:r>
              <a:rPr lang="en-US" sz="2000" dirty="0"/>
              <a:t>/blog/2019-12-02/</a:t>
            </a:r>
            <a:r>
              <a:rPr lang="en-US" sz="2000" dirty="0" err="1"/>
              <a:t>bpf</a:t>
            </a:r>
            <a:r>
              <a:rPr lang="en-US" sz="2000" dirty="0"/>
              <a:t>-a-new-type-of-</a:t>
            </a:r>
            <a:r>
              <a:rPr lang="en-US" sz="2000" dirty="0" err="1"/>
              <a:t>software.html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E017C-9B0F-5A40-969F-EB3D5933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5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E017C-9B0F-5A40-969F-EB3D5933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8DAC5-5ED3-AF47-929E-D18F66A5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58C328-A192-0440-A039-F1F13F26E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8E331-EB62-1D44-BF8D-749FC2266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707"/>
            <a:ext cx="9144000" cy="51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1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9DA78-134E-FC4C-B29A-610C7A094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663"/>
            <a:ext cx="9144000" cy="51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9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D712C-94F1-C34C-8846-DBAF2115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954"/>
            <a:ext cx="9144000" cy="51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7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FC5B2-115B-7D4D-B17B-13EFD274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1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129749-1853-4F41-B1F1-4BEBA5D3A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6" y="809897"/>
            <a:ext cx="6910406" cy="38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6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B4F99-8758-B44E-A9FA-9CFDD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33CD3-8BEC-264E-9FD5-7C5A19725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"/>
            <a:ext cx="9144000" cy="5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75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31960</TotalTime>
  <Words>472</Words>
  <Application>Microsoft Macintosh PowerPoint</Application>
  <PresentationFormat>On-screen Show (16:10)</PresentationFormat>
  <Paragraphs>92</Paragraphs>
  <Slides>24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Andale Mono</vt:lpstr>
      <vt:lpstr>Arial</vt:lpstr>
      <vt:lpstr>Calibri</vt:lpstr>
      <vt:lpstr>Helvetica</vt:lpstr>
      <vt:lpstr>Trebuchet MS</vt:lpstr>
      <vt:lpstr>Wingdings</vt:lpstr>
      <vt:lpstr>Office Theme</vt:lpstr>
      <vt:lpstr>CS6456: Graduate Operating Systems</vt:lpstr>
      <vt:lpstr>PowerPoint Presentation</vt:lpstr>
      <vt:lpstr>New Kernel Software Abstractions: BPF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BPF: Where did it start?</vt:lpstr>
      <vt:lpstr>Easy to view a cBPF program</vt:lpstr>
      <vt:lpstr>2014: eBPF introduced into Linux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399</cp:revision>
  <dcterms:created xsi:type="dcterms:W3CDTF">2015-09-15T19:03:29Z</dcterms:created>
  <dcterms:modified xsi:type="dcterms:W3CDTF">2020-04-27T15:59:31Z</dcterms:modified>
</cp:coreProperties>
</file>