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68A"/>
    <a:srgbClr val="3C58AD"/>
    <a:srgbClr val="D55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6" autoAdjust="0"/>
    <p:restoredTop sz="95309"/>
  </p:normalViewPr>
  <p:slideViewPr>
    <p:cSldViewPr snapToGrid="0">
      <p:cViewPr>
        <p:scale>
          <a:sx n="115" d="100"/>
          <a:sy n="115" d="100"/>
        </p:scale>
        <p:origin x="1936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9829A-C801-414B-9062-70F3EA61D97A}" type="datetimeFigureOut">
              <a:rPr lang="en-US" smtClean="0"/>
              <a:t>8/29/17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A99D1-313B-447B-B1F7-051EC4AE5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9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4FDA-8C07-E343-A4F2-8BE5E9853FD6}" type="datetime1">
              <a:rPr lang="en-US" smtClean="0"/>
              <a:t>8/29/17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A616-A108-6D49-882E-751466198F65}" type="datetime1">
              <a:rPr lang="en-US" smtClean="0"/>
              <a:t>8/29/17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47E8D-99E5-9B4A-A3F6-9256A97229C9}" type="datetime1">
              <a:rPr lang="en-US" smtClean="0"/>
              <a:t>8/29/17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92097"/>
            <a:ext cx="6858000" cy="1803653"/>
          </a:xfrm>
        </p:spPr>
        <p:txBody>
          <a:bodyPr anchor="ctr"/>
          <a:lstStyle>
            <a:lvl1pPr algn="ctr">
              <a:defRPr sz="37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39" indent="0" algn="ctr">
              <a:buNone/>
              <a:defRPr sz="1250"/>
            </a:lvl2pPr>
            <a:lvl3pPr marL="571477" indent="0" algn="ctr">
              <a:buNone/>
              <a:defRPr sz="1125"/>
            </a:lvl3pPr>
            <a:lvl4pPr marL="857216" indent="0" algn="ctr">
              <a:buNone/>
              <a:defRPr sz="1000"/>
            </a:lvl4pPr>
            <a:lvl5pPr marL="1142954" indent="0" algn="ctr">
              <a:buNone/>
              <a:defRPr sz="1000"/>
            </a:lvl5pPr>
            <a:lvl6pPr marL="1428693" indent="0" algn="ctr">
              <a:buNone/>
              <a:defRPr sz="1000"/>
            </a:lvl6pPr>
            <a:lvl7pPr marL="1714431" indent="0" algn="ctr">
              <a:buNone/>
              <a:defRPr sz="1000"/>
            </a:lvl7pPr>
            <a:lvl8pPr marL="2000170" indent="0" algn="ctr">
              <a:buNone/>
              <a:defRPr sz="1000"/>
            </a:lvl8pPr>
            <a:lvl9pPr marL="2285909" indent="0" algn="ctr">
              <a:buNone/>
              <a:defRPr sz="1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4FDA-8C07-E343-A4F2-8BE5E9853FD6}" type="datetime1">
              <a:rPr lang="en-US" smtClean="0"/>
              <a:t>8/29/17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67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2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8/29/17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7C21-26EC-9C4A-88CB-B7481D811CEA}" type="datetime1">
              <a:rPr lang="en-US" smtClean="0"/>
              <a:t>8/29/17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B364-466D-7244-AD0E-C01B4A2CE0E0}" type="datetime1">
              <a:rPr lang="en-US" smtClean="0"/>
              <a:t>8/29/17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A752-2CDE-FD4B-9F7D-34FD753A0F30}" type="datetime1">
              <a:rPr lang="en-US" smtClean="0"/>
              <a:t>8/29/17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2902-48F9-F148-B629-3C5B18F16DA3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636B-EC33-D74F-B221-E1ABE1C7C15D}" type="datetime1">
              <a:rPr lang="en-US" smtClean="0"/>
              <a:t>8/29/17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1D92-0483-F04E-B290-7930EF1C3EF9}" type="datetime1">
              <a:rPr lang="en-US" smtClean="0"/>
              <a:t>8/29/17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7B0B-843F-ED44-9176-292818CDF1C2}" type="datetime1">
              <a:rPr lang="en-US" smtClean="0"/>
              <a:t>8/29/17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1365" y="89647"/>
            <a:ext cx="8875059" cy="788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365" y="959224"/>
            <a:ext cx="8875059" cy="4188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B405E-DE3F-4A4B-AF07-597B733E796D}" type="datetime1">
              <a:rPr lang="en-US" smtClean="0"/>
              <a:t>8/29/17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9210" cy="5715000"/>
          </a:xfrm>
          <a:prstGeom prst="rect">
            <a:avLst/>
          </a:prstGeom>
          <a:solidFill>
            <a:srgbClr val="3C58A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8" name="Picture 2" descr="Computer Science at the University of Virginia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8650" y="5309350"/>
            <a:ext cx="2057400" cy="3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5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7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2F468A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wmf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8" Type="http://schemas.openxmlformats.org/officeDocument/2006/relationships/image" Target="../media/image14.jpeg"/><Relationship Id="rId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CS6501/ECE6501</a:t>
            </a:r>
            <a:br>
              <a:rPr lang="en-US" dirty="0" smtClean="0"/>
            </a:b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August 30, 2017</a:t>
            </a:r>
          </a:p>
          <a:p>
            <a:r>
              <a:rPr lang="en-US" dirty="0" smtClean="0"/>
              <a:t>Brad Campbell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bradjc@virginia.edu</a:t>
            </a:r>
            <a:endParaRPr lang="en-US" dirty="0" smtClean="0"/>
          </a:p>
          <a:p>
            <a:r>
              <a:rPr lang="en-US" dirty="0"/>
              <a:t>http://</a:t>
            </a:r>
            <a:r>
              <a:rPr lang="en-US" dirty="0" err="1"/>
              <a:t>www.cs.virginia.edu</a:t>
            </a:r>
            <a:r>
              <a:rPr lang="en-US" dirty="0"/>
              <a:t>/~bjc8c/class/cs6501-f17/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surprised you?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5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 aren’t stable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921" y="980041"/>
            <a:ext cx="5352927" cy="40146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1" y="1505415"/>
            <a:ext cx="2899318" cy="348932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996" y="1376037"/>
            <a:ext cx="3560428" cy="32227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74280" y="1025064"/>
            <a:ext cx="3163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@Scale </a:t>
            </a:r>
            <a:r>
              <a:rPr lang="mr-IN" sz="1600" dirty="0" smtClean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SDH, et. al (IPSN’12)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1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Not surprising</a:t>
            </a:r>
            <a:r>
              <a:rPr lang="en-US" sz="2400" smtClean="0"/>
              <a:t>: single-hop out performed multi-hop in lifetime</a:t>
            </a: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058"/>
            <a:ext cx="9144000" cy="15948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69113" y="2478359"/>
            <a:ext cx="401444" cy="34568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612678" y="2478359"/>
            <a:ext cx="401444" cy="34568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0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thoughts?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2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Information Bang for the Energy Buck: Towards Energy- and Mobility-Aware Tracking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Philipp </a:t>
            </a:r>
            <a:r>
              <a:rPr lang="en-US" dirty="0" smtClean="0"/>
              <a:t>Sommer, </a:t>
            </a:r>
            <a:r>
              <a:rPr lang="en-US" dirty="0" err="1"/>
              <a:t>Jiajun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/>
              <a:t>Kun </a:t>
            </a:r>
            <a:r>
              <a:rPr lang="en-US" dirty="0" smtClean="0"/>
              <a:t>Zhao, </a:t>
            </a:r>
            <a:r>
              <a:rPr lang="en-US" dirty="0" err="1"/>
              <a:t>Branislav</a:t>
            </a:r>
            <a:r>
              <a:rPr lang="en-US" dirty="0"/>
              <a:t> </a:t>
            </a:r>
            <a:r>
              <a:rPr lang="en-US" dirty="0" err="1" smtClean="0"/>
              <a:t>Kusy</a:t>
            </a:r>
            <a:r>
              <a:rPr lang="en-US" dirty="0" smtClean="0"/>
              <a:t>, </a:t>
            </a:r>
            <a:r>
              <a:rPr lang="en-US" dirty="0"/>
              <a:t>Raja </a:t>
            </a:r>
            <a:r>
              <a:rPr lang="en-US" dirty="0" err="1" smtClean="0"/>
              <a:t>Jurdak</a:t>
            </a:r>
            <a:r>
              <a:rPr lang="en-US" dirty="0" smtClean="0"/>
              <a:t>, </a:t>
            </a:r>
            <a:r>
              <a:rPr lang="en-US" dirty="0"/>
              <a:t>Adam </a:t>
            </a:r>
            <a:r>
              <a:rPr lang="en-US" dirty="0" smtClean="0"/>
              <a:t>McKeown, and David Westcott</a:t>
            </a:r>
            <a:endParaRPr lang="en-US" dirty="0"/>
          </a:p>
          <a:p>
            <a:r>
              <a:rPr lang="en-US" dirty="0" smtClean="0"/>
              <a:t>EWSN’16</a:t>
            </a:r>
          </a:p>
          <a:p>
            <a:r>
              <a:rPr lang="en-US" dirty="0" smtClean="0"/>
              <a:t>Best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113" y="546410"/>
            <a:ext cx="3373073" cy="3455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flying foxes in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5" y="878541"/>
            <a:ext cx="4897479" cy="2316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65" y="2993565"/>
            <a:ext cx="3072213" cy="2298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149" y="2460314"/>
            <a:ext cx="2297521" cy="308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3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Fix energy, and try to improve tracking accuracy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Rather than the typical, fix accuracy and reduce energy.</a:t>
            </a:r>
          </a:p>
          <a:p>
            <a:r>
              <a:rPr lang="en-US" dirty="0" smtClean="0"/>
              <a:t>Energy may be changing, but use what we have to get the best traces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198"/>
            <a:ext cx="9144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7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 of this paper?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“Historical movement patterns can be used to forecast movement in the near future” and these patterns “coupled with instantaneous estimates of displacement” from “low power inertial sensors” will enable a GPS sampling strategy that performs better than </a:t>
            </a:r>
            <a:r>
              <a:rPr lang="en-US" smtClean="0"/>
              <a:t>periodic sampling and </a:t>
            </a:r>
            <a:r>
              <a:rPr lang="en-US" dirty="0" smtClean="0"/>
              <a:t>motion </a:t>
            </a:r>
            <a:r>
              <a:rPr lang="en-US" smtClean="0"/>
              <a:t>based sampling.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8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they prove that?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5" y="864349"/>
            <a:ext cx="3849691" cy="4432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568" y="1098525"/>
            <a:ext cx="4446764" cy="371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4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Strengths of these papers?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4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Analysis of a Large Scale Habitat Monitoring Application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Robert </a:t>
            </a:r>
            <a:r>
              <a:rPr lang="en-US" dirty="0" err="1" smtClean="0"/>
              <a:t>Szewczyk</a:t>
            </a:r>
            <a:r>
              <a:rPr lang="en-US" dirty="0" smtClean="0"/>
              <a:t>, Alan Mainwaring, Joseph </a:t>
            </a:r>
            <a:r>
              <a:rPr lang="en-US" dirty="0" err="1" smtClean="0"/>
              <a:t>Polastre</a:t>
            </a:r>
            <a:r>
              <a:rPr lang="en-US" dirty="0" smtClean="0"/>
              <a:t>, John Anderson</a:t>
            </a:r>
            <a:r>
              <a:rPr lang="en-US" dirty="0"/>
              <a:t>,</a:t>
            </a:r>
            <a:r>
              <a:rPr lang="en-US" dirty="0" smtClean="0"/>
              <a:t> and David Culler </a:t>
            </a:r>
          </a:p>
          <a:p>
            <a:r>
              <a:rPr lang="en-US" dirty="0" err="1" smtClean="0"/>
              <a:t>SenSys</a:t>
            </a:r>
            <a:r>
              <a:rPr lang="en-US" dirty="0" smtClean="0"/>
              <a:t> 2004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5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Weaknesses?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6" y="89647"/>
            <a:ext cx="5280430" cy="7888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Goal: monitor a habitat with a longitudinal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petr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888" y="345546"/>
            <a:ext cx="3048000" cy="2555875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etchick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888" y="3012546"/>
            <a:ext cx="3048000" cy="2284413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</a:extLst>
        </p:spPr>
      </p:pic>
      <p:pic>
        <p:nvPicPr>
          <p:cNvPr id="7" name="Content Placeholder 6" descr="FF_241_network_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4706" y="1726671"/>
            <a:ext cx="3333750" cy="2571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3678" y="4482790"/>
            <a:ext cx="423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1 measurement per hour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5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How? With a “</a:t>
            </a:r>
            <a:r>
              <a:rPr lang="en-US" altLang="x-none" dirty="0" err="1" smtClean="0"/>
              <a:t>macroscope</a:t>
            </a:r>
            <a:r>
              <a:rPr lang="en-US" altLang="x-none" dirty="0" smtClean="0"/>
              <a:t>”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000" dirty="0"/>
              <a:t>Study of very small</a:t>
            </a:r>
          </a:p>
          <a:p>
            <a:pPr lvl="1"/>
            <a:r>
              <a:rPr lang="en-US" altLang="x-none" sz="1600" dirty="0"/>
              <a:t>Microbiology</a:t>
            </a:r>
          </a:p>
          <a:p>
            <a:pPr lvl="1"/>
            <a:r>
              <a:rPr lang="en-US" altLang="x-none" sz="1600" dirty="0"/>
              <a:t>Microscope</a:t>
            </a:r>
          </a:p>
          <a:p>
            <a:pPr lvl="1"/>
            <a:endParaRPr lang="en-US" altLang="x-none" sz="1600" dirty="0"/>
          </a:p>
          <a:p>
            <a:pPr lvl="1"/>
            <a:endParaRPr lang="en-US" altLang="x-none" sz="1600" dirty="0"/>
          </a:p>
          <a:p>
            <a:r>
              <a:rPr lang="en-US" altLang="x-none" sz="2000" dirty="0"/>
              <a:t>Study of very large</a:t>
            </a:r>
          </a:p>
          <a:p>
            <a:pPr lvl="1"/>
            <a:r>
              <a:rPr lang="en-US" altLang="x-none" sz="1600" dirty="0"/>
              <a:t>Astronomy</a:t>
            </a:r>
          </a:p>
          <a:p>
            <a:pPr lvl="1"/>
            <a:r>
              <a:rPr lang="en-US" altLang="x-none" sz="1600" dirty="0"/>
              <a:t>Telescope</a:t>
            </a:r>
          </a:p>
          <a:p>
            <a:endParaRPr lang="en-US" altLang="x-none" sz="2000" dirty="0"/>
          </a:p>
          <a:p>
            <a:r>
              <a:rPr lang="en-US" altLang="x-none" sz="2000" dirty="0"/>
              <a:t>Study of very complex</a:t>
            </a:r>
          </a:p>
          <a:p>
            <a:pPr lvl="1"/>
            <a:r>
              <a:rPr lang="en-US" altLang="x-none" sz="1600" dirty="0"/>
              <a:t>Ecology, sociology,…</a:t>
            </a:r>
          </a:p>
          <a:p>
            <a:pPr lvl="1"/>
            <a:r>
              <a:rPr lang="en-US" altLang="x-none" sz="1600" dirty="0" err="1" smtClean="0"/>
              <a:t>Macroscope</a:t>
            </a:r>
            <a:endParaRPr lang="en-US" altLang="x-none" sz="1600" dirty="0"/>
          </a:p>
          <a:p>
            <a:endParaRPr lang="en-US" altLang="x-none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9" descr="Tele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6138" y="1040466"/>
            <a:ext cx="3733800" cy="2203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 descr="Micro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7263" y="0"/>
            <a:ext cx="1836737" cy="28019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160401" y="3243916"/>
            <a:ext cx="3124200" cy="2119313"/>
            <a:chOff x="5715000" y="4343400"/>
            <a:chExt cx="3124200" cy="2119313"/>
          </a:xfrm>
        </p:grpSpPr>
        <p:pic>
          <p:nvPicPr>
            <p:cNvPr id="10" name="Picture 12" descr="IMG_11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0" r="6680" b="26718"/>
            <a:stretch>
              <a:fillRect/>
            </a:stretch>
          </p:blipFill>
          <p:spPr bwMode="auto">
            <a:xfrm>
              <a:off x="5715000" y="4343400"/>
              <a:ext cx="3124200" cy="211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39"/>
            <p:cNvGrpSpPr>
              <a:grpSpLocks/>
            </p:cNvGrpSpPr>
            <p:nvPr/>
          </p:nvGrpSpPr>
          <p:grpSpPr bwMode="auto">
            <a:xfrm>
              <a:off x="6096000" y="5562600"/>
              <a:ext cx="2514600" cy="838200"/>
              <a:chOff x="3840" y="3504"/>
              <a:chExt cx="1584" cy="528"/>
            </a:xfrm>
          </p:grpSpPr>
          <p:grpSp>
            <p:nvGrpSpPr>
              <p:cNvPr id="12" name="Group 38"/>
              <p:cNvGrpSpPr>
                <a:grpSpLocks/>
              </p:cNvGrpSpPr>
              <p:nvPr/>
            </p:nvGrpSpPr>
            <p:grpSpPr bwMode="auto">
              <a:xfrm>
                <a:off x="3840" y="3504"/>
                <a:ext cx="1584" cy="528"/>
                <a:chOff x="3840" y="3504"/>
                <a:chExt cx="1584" cy="528"/>
              </a:xfrm>
            </p:grpSpPr>
            <p:sp>
              <p:nvSpPr>
                <p:cNvPr id="27" name="Oval 13"/>
                <p:cNvSpPr>
                  <a:spLocks noChangeArrowheads="1"/>
                </p:cNvSpPr>
                <p:nvPr/>
              </p:nvSpPr>
              <p:spPr bwMode="auto">
                <a:xfrm>
                  <a:off x="4896" y="3552"/>
                  <a:ext cx="144" cy="14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Oval 14"/>
                <p:cNvSpPr>
                  <a:spLocks noChangeArrowheads="1"/>
                </p:cNvSpPr>
                <p:nvPr/>
              </p:nvSpPr>
              <p:spPr bwMode="auto">
                <a:xfrm>
                  <a:off x="4224" y="3744"/>
                  <a:ext cx="144" cy="14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Oval 15"/>
                <p:cNvSpPr>
                  <a:spLocks noChangeArrowheads="1"/>
                </p:cNvSpPr>
                <p:nvPr/>
              </p:nvSpPr>
              <p:spPr bwMode="auto">
                <a:xfrm>
                  <a:off x="4464" y="3552"/>
                  <a:ext cx="144" cy="14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Oval 16"/>
                <p:cNvSpPr>
                  <a:spLocks noChangeArrowheads="1"/>
                </p:cNvSpPr>
                <p:nvPr/>
              </p:nvSpPr>
              <p:spPr bwMode="auto">
                <a:xfrm>
                  <a:off x="3984" y="3600"/>
                  <a:ext cx="144" cy="14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Oval 17"/>
                <p:cNvSpPr>
                  <a:spLocks noChangeArrowheads="1"/>
                </p:cNvSpPr>
                <p:nvPr/>
              </p:nvSpPr>
              <p:spPr bwMode="auto">
                <a:xfrm>
                  <a:off x="3840" y="3888"/>
                  <a:ext cx="144" cy="14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Oval 18"/>
                <p:cNvSpPr>
                  <a:spLocks noChangeArrowheads="1"/>
                </p:cNvSpPr>
                <p:nvPr/>
              </p:nvSpPr>
              <p:spPr bwMode="auto">
                <a:xfrm>
                  <a:off x="5184" y="3504"/>
                  <a:ext cx="144" cy="14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Oval 19"/>
                <p:cNvSpPr>
                  <a:spLocks noChangeArrowheads="1"/>
                </p:cNvSpPr>
                <p:nvPr/>
              </p:nvSpPr>
              <p:spPr bwMode="auto">
                <a:xfrm>
                  <a:off x="4944" y="3840"/>
                  <a:ext cx="144" cy="14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Oval 20"/>
                <p:cNvSpPr>
                  <a:spLocks noChangeArrowheads="1"/>
                </p:cNvSpPr>
                <p:nvPr/>
              </p:nvSpPr>
              <p:spPr bwMode="auto">
                <a:xfrm>
                  <a:off x="5280" y="3696"/>
                  <a:ext cx="144" cy="14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Oval 21"/>
                <p:cNvSpPr>
                  <a:spLocks noChangeArrowheads="1"/>
                </p:cNvSpPr>
                <p:nvPr/>
              </p:nvSpPr>
              <p:spPr bwMode="auto">
                <a:xfrm>
                  <a:off x="4704" y="3696"/>
                  <a:ext cx="144" cy="14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Oval 22"/>
                <p:cNvSpPr>
                  <a:spLocks noChangeArrowheads="1"/>
                </p:cNvSpPr>
                <p:nvPr/>
              </p:nvSpPr>
              <p:spPr bwMode="auto">
                <a:xfrm>
                  <a:off x="4416" y="3888"/>
                  <a:ext cx="144" cy="14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37"/>
              <p:cNvGrpSpPr>
                <a:grpSpLocks/>
              </p:cNvGrpSpPr>
              <p:nvPr/>
            </p:nvGrpSpPr>
            <p:grpSpPr bwMode="auto">
              <a:xfrm>
                <a:off x="3963" y="3576"/>
                <a:ext cx="1389" cy="333"/>
                <a:chOff x="3963" y="3576"/>
                <a:chExt cx="1389" cy="333"/>
              </a:xfrm>
            </p:grpSpPr>
            <p:cxnSp>
              <p:nvCxnSpPr>
                <p:cNvPr id="14" name="AutoShape 23"/>
                <p:cNvCxnSpPr>
                  <a:cxnSpLocks noChangeShapeType="1"/>
                </p:cNvCxnSpPr>
                <p:nvPr/>
              </p:nvCxnSpPr>
              <p:spPr bwMode="auto">
                <a:xfrm flipV="1">
                  <a:off x="3963" y="3744"/>
                  <a:ext cx="93" cy="165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" name="AutoShape 24"/>
                <p:cNvCxnSpPr>
                  <a:cxnSpLocks noChangeShapeType="1"/>
                </p:cNvCxnSpPr>
                <p:nvPr/>
              </p:nvCxnSpPr>
              <p:spPr bwMode="auto">
                <a:xfrm>
                  <a:off x="4107" y="3723"/>
                  <a:ext cx="138" cy="42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" name="AutoShape 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4347" y="3675"/>
                  <a:ext cx="138" cy="90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" name="AutoShape 26"/>
                <p:cNvCxnSpPr>
                  <a:cxnSpLocks noChangeShapeType="1"/>
                </p:cNvCxnSpPr>
                <p:nvPr/>
              </p:nvCxnSpPr>
              <p:spPr bwMode="auto">
                <a:xfrm>
                  <a:off x="4587" y="3675"/>
                  <a:ext cx="138" cy="42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" name="AutoShape 27"/>
                <p:cNvCxnSpPr>
                  <a:cxnSpLocks noChangeShapeType="1"/>
                </p:cNvCxnSpPr>
                <p:nvPr/>
              </p:nvCxnSpPr>
              <p:spPr bwMode="auto">
                <a:xfrm>
                  <a:off x="4347" y="3867"/>
                  <a:ext cx="90" cy="42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" name="AutoShape 28"/>
                <p:cNvCxnSpPr>
                  <a:cxnSpLocks noChangeShapeType="1"/>
                </p:cNvCxnSpPr>
                <p:nvPr/>
              </p:nvCxnSpPr>
              <p:spPr bwMode="auto">
                <a:xfrm flipV="1">
                  <a:off x="4539" y="3819"/>
                  <a:ext cx="186" cy="90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" name="AutoShape 29"/>
                <p:cNvCxnSpPr>
                  <a:cxnSpLocks noChangeShapeType="1"/>
                </p:cNvCxnSpPr>
                <p:nvPr/>
              </p:nvCxnSpPr>
              <p:spPr bwMode="auto">
                <a:xfrm>
                  <a:off x="4827" y="3819"/>
                  <a:ext cx="138" cy="42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" name="AutoShape 30"/>
                <p:cNvCxnSpPr>
                  <a:cxnSpLocks noChangeShapeType="1"/>
                </p:cNvCxnSpPr>
                <p:nvPr/>
              </p:nvCxnSpPr>
              <p:spPr bwMode="auto">
                <a:xfrm flipH="1">
                  <a:off x="4827" y="3675"/>
                  <a:ext cx="90" cy="42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" name="AutoShape 31"/>
                <p:cNvCxnSpPr>
                  <a:cxnSpLocks noChangeShapeType="1"/>
                </p:cNvCxnSpPr>
                <p:nvPr/>
              </p:nvCxnSpPr>
              <p:spPr bwMode="auto">
                <a:xfrm flipV="1">
                  <a:off x="5040" y="3576"/>
                  <a:ext cx="144" cy="48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" name="AutoShape 32"/>
                <p:cNvCxnSpPr>
                  <a:cxnSpLocks noChangeShapeType="1"/>
                </p:cNvCxnSpPr>
                <p:nvPr/>
              </p:nvCxnSpPr>
              <p:spPr bwMode="auto">
                <a:xfrm>
                  <a:off x="5307" y="3627"/>
                  <a:ext cx="45" cy="69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" name="AutoShape 33"/>
                <p:cNvCxnSpPr>
                  <a:cxnSpLocks noChangeShapeType="1"/>
                </p:cNvCxnSpPr>
                <p:nvPr/>
              </p:nvCxnSpPr>
              <p:spPr bwMode="auto">
                <a:xfrm flipH="1">
                  <a:off x="5067" y="3819"/>
                  <a:ext cx="234" cy="42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" name="AutoShape 34"/>
                <p:cNvCxnSpPr>
                  <a:cxnSpLocks noChangeShapeType="1"/>
                </p:cNvCxnSpPr>
                <p:nvPr/>
              </p:nvCxnSpPr>
              <p:spPr bwMode="auto">
                <a:xfrm>
                  <a:off x="5019" y="3675"/>
                  <a:ext cx="261" cy="93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" name="AutoShape 3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488" y="3696"/>
                  <a:ext cx="48" cy="192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136689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Wireless Sensor Networks?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“Individual </a:t>
            </a:r>
            <a:r>
              <a:rPr lang="en-US" dirty="0"/>
              <a:t>devices can be made </a:t>
            </a:r>
            <a:r>
              <a:rPr lang="en-US" dirty="0" smtClean="0"/>
              <a:t>sufficiently </a:t>
            </a:r>
            <a:r>
              <a:rPr lang="en-US" dirty="0"/>
              <a:t>numerous to take measurements at many locations of </a:t>
            </a:r>
            <a:r>
              <a:rPr lang="en-US" dirty="0" smtClean="0"/>
              <a:t>interest</a:t>
            </a:r>
            <a:r>
              <a:rPr lang="en-US" dirty="0"/>
              <a:t>, and mitigate errors arising from the interpolation and </a:t>
            </a:r>
            <a:r>
              <a:rPr lang="en-US" dirty="0" smtClean="0"/>
              <a:t>extrapolation </a:t>
            </a:r>
            <a:r>
              <a:rPr lang="en-US" dirty="0"/>
              <a:t>from coarser-grained samples</a:t>
            </a:r>
            <a:r>
              <a:rPr lang="en-US" dirty="0" smtClean="0"/>
              <a:t>.”</a:t>
            </a:r>
          </a:p>
          <a:p>
            <a:endParaRPr lang="en-US" dirty="0"/>
          </a:p>
          <a:p>
            <a:r>
              <a:rPr lang="en-US" dirty="0" smtClean="0"/>
              <a:t>“</a:t>
            </a:r>
            <a:r>
              <a:rPr lang="en-US" dirty="0"/>
              <a:t>Wireless telemetry is valuable because it minimizes observer effects, study site intrusions and environmental </a:t>
            </a:r>
            <a:r>
              <a:rPr lang="en-US" dirty="0" smtClean="0"/>
              <a:t>alterations.”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</a:t>
            </a:fld>
            <a:endParaRPr lang="en-US"/>
          </a:p>
        </p:txBody>
      </p:sp>
      <p:pic>
        <p:nvPicPr>
          <p:cNvPr id="5" name="Content Placeholder 4" descr="weather-botto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857" y="2249292"/>
            <a:ext cx="1155807" cy="1474677"/>
          </a:xfrm>
          <a:prstGeom prst="rect">
            <a:avLst/>
          </a:prstGeom>
          <a:ln/>
        </p:spPr>
      </p:pic>
      <p:pic>
        <p:nvPicPr>
          <p:cNvPr id="6" name="Picture 6" descr="mote-translucent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20542" r="22620" b="22844"/>
          <a:stretch/>
        </p:blipFill>
        <p:spPr bwMode="auto">
          <a:xfrm>
            <a:off x="284603" y="3748036"/>
            <a:ext cx="1382314" cy="159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 descr="burrowmote copy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t="19641" r="48107" b="31017"/>
          <a:stretch/>
        </p:blipFill>
        <p:spPr>
          <a:xfrm>
            <a:off x="291582" y="707155"/>
            <a:ext cx="1481823" cy="15598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974486" y="142561"/>
            <a:ext cx="6908572" cy="3904223"/>
            <a:chOff x="-208076" y="1143000"/>
            <a:chExt cx="9250476" cy="5495925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3371850" y="4441825"/>
              <a:ext cx="0" cy="955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0" name="Picture 6" descr="irillum_sm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2149475"/>
              <a:ext cx="504825" cy="46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2420_sm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575" y="2098675"/>
              <a:ext cx="571500" cy="28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362450" y="2324100"/>
              <a:ext cx="3503613" cy="2082800"/>
            </a:xfrm>
            <a:custGeom>
              <a:avLst/>
              <a:gdLst>
                <a:gd name="T0" fmla="*/ 160 w 1631"/>
                <a:gd name="T1" fmla="*/ 822 h 1097"/>
                <a:gd name="T2" fmla="*/ 187 w 1631"/>
                <a:gd name="T3" fmla="*/ 924 h 1097"/>
                <a:gd name="T4" fmla="*/ 392 w 1631"/>
                <a:gd name="T5" fmla="*/ 952 h 1097"/>
                <a:gd name="T6" fmla="*/ 606 w 1631"/>
                <a:gd name="T7" fmla="*/ 1072 h 1097"/>
                <a:gd name="T8" fmla="*/ 819 w 1631"/>
                <a:gd name="T9" fmla="*/ 1091 h 1097"/>
                <a:gd name="T10" fmla="*/ 921 w 1631"/>
                <a:gd name="T11" fmla="*/ 1035 h 1097"/>
                <a:gd name="T12" fmla="*/ 1079 w 1631"/>
                <a:gd name="T13" fmla="*/ 859 h 1097"/>
                <a:gd name="T14" fmla="*/ 1349 w 1631"/>
                <a:gd name="T15" fmla="*/ 905 h 1097"/>
                <a:gd name="T16" fmla="*/ 1544 w 1631"/>
                <a:gd name="T17" fmla="*/ 766 h 1097"/>
                <a:gd name="T18" fmla="*/ 1627 w 1631"/>
                <a:gd name="T19" fmla="*/ 524 h 1097"/>
                <a:gd name="T20" fmla="*/ 1520 w 1631"/>
                <a:gd name="T21" fmla="*/ 300 h 1097"/>
                <a:gd name="T22" fmla="*/ 1516 w 1631"/>
                <a:gd name="T23" fmla="*/ 162 h 1097"/>
                <a:gd name="T24" fmla="*/ 1423 w 1631"/>
                <a:gd name="T25" fmla="*/ 78 h 1097"/>
                <a:gd name="T26" fmla="*/ 1302 w 1631"/>
                <a:gd name="T27" fmla="*/ 88 h 1097"/>
                <a:gd name="T28" fmla="*/ 875 w 1631"/>
                <a:gd name="T29" fmla="*/ 5 h 1097"/>
                <a:gd name="T30" fmla="*/ 619 w 1631"/>
                <a:gd name="T31" fmla="*/ 59 h 1097"/>
                <a:gd name="T32" fmla="*/ 280 w 1631"/>
                <a:gd name="T33" fmla="*/ 32 h 1097"/>
                <a:gd name="T34" fmla="*/ 39 w 1631"/>
                <a:gd name="T35" fmla="*/ 190 h 1097"/>
                <a:gd name="T36" fmla="*/ 48 w 1631"/>
                <a:gd name="T37" fmla="*/ 478 h 1097"/>
                <a:gd name="T38" fmla="*/ 206 w 1631"/>
                <a:gd name="T39" fmla="*/ 580 h 1097"/>
                <a:gd name="T40" fmla="*/ 187 w 1631"/>
                <a:gd name="T41" fmla="*/ 580 h 1097"/>
                <a:gd name="T42" fmla="*/ 160 w 1631"/>
                <a:gd name="T43" fmla="*/ 822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31" h="1097">
                  <a:moveTo>
                    <a:pt x="160" y="822"/>
                  </a:moveTo>
                  <a:cubicBezTo>
                    <a:pt x="160" y="879"/>
                    <a:pt x="148" y="902"/>
                    <a:pt x="187" y="924"/>
                  </a:cubicBezTo>
                  <a:cubicBezTo>
                    <a:pt x="226" y="946"/>
                    <a:pt x="322" y="927"/>
                    <a:pt x="392" y="952"/>
                  </a:cubicBezTo>
                  <a:cubicBezTo>
                    <a:pt x="462" y="977"/>
                    <a:pt x="535" y="1049"/>
                    <a:pt x="606" y="1072"/>
                  </a:cubicBezTo>
                  <a:cubicBezTo>
                    <a:pt x="677" y="1095"/>
                    <a:pt x="767" y="1097"/>
                    <a:pt x="819" y="1091"/>
                  </a:cubicBezTo>
                  <a:cubicBezTo>
                    <a:pt x="871" y="1085"/>
                    <a:pt x="878" y="1074"/>
                    <a:pt x="921" y="1035"/>
                  </a:cubicBezTo>
                  <a:cubicBezTo>
                    <a:pt x="964" y="996"/>
                    <a:pt x="1008" y="881"/>
                    <a:pt x="1079" y="859"/>
                  </a:cubicBezTo>
                  <a:cubicBezTo>
                    <a:pt x="1150" y="837"/>
                    <a:pt x="1272" y="920"/>
                    <a:pt x="1349" y="905"/>
                  </a:cubicBezTo>
                  <a:cubicBezTo>
                    <a:pt x="1426" y="890"/>
                    <a:pt x="1498" y="829"/>
                    <a:pt x="1544" y="766"/>
                  </a:cubicBezTo>
                  <a:cubicBezTo>
                    <a:pt x="1590" y="703"/>
                    <a:pt x="1631" y="602"/>
                    <a:pt x="1627" y="524"/>
                  </a:cubicBezTo>
                  <a:cubicBezTo>
                    <a:pt x="1623" y="446"/>
                    <a:pt x="1538" y="360"/>
                    <a:pt x="1520" y="300"/>
                  </a:cubicBezTo>
                  <a:cubicBezTo>
                    <a:pt x="1502" y="240"/>
                    <a:pt x="1532" y="199"/>
                    <a:pt x="1516" y="162"/>
                  </a:cubicBezTo>
                  <a:cubicBezTo>
                    <a:pt x="1500" y="125"/>
                    <a:pt x="1459" y="90"/>
                    <a:pt x="1423" y="78"/>
                  </a:cubicBezTo>
                  <a:cubicBezTo>
                    <a:pt x="1387" y="66"/>
                    <a:pt x="1393" y="100"/>
                    <a:pt x="1302" y="88"/>
                  </a:cubicBezTo>
                  <a:cubicBezTo>
                    <a:pt x="1211" y="76"/>
                    <a:pt x="989" y="10"/>
                    <a:pt x="875" y="5"/>
                  </a:cubicBezTo>
                  <a:cubicBezTo>
                    <a:pt x="761" y="0"/>
                    <a:pt x="718" y="55"/>
                    <a:pt x="619" y="59"/>
                  </a:cubicBezTo>
                  <a:cubicBezTo>
                    <a:pt x="520" y="63"/>
                    <a:pt x="376" y="10"/>
                    <a:pt x="280" y="32"/>
                  </a:cubicBezTo>
                  <a:cubicBezTo>
                    <a:pt x="184" y="54"/>
                    <a:pt x="78" y="116"/>
                    <a:pt x="39" y="190"/>
                  </a:cubicBezTo>
                  <a:cubicBezTo>
                    <a:pt x="0" y="264"/>
                    <a:pt x="20" y="413"/>
                    <a:pt x="48" y="478"/>
                  </a:cubicBezTo>
                  <a:cubicBezTo>
                    <a:pt x="76" y="543"/>
                    <a:pt x="183" y="563"/>
                    <a:pt x="206" y="580"/>
                  </a:cubicBezTo>
                  <a:cubicBezTo>
                    <a:pt x="229" y="597"/>
                    <a:pt x="195" y="540"/>
                    <a:pt x="187" y="580"/>
                  </a:cubicBezTo>
                  <a:cubicBezTo>
                    <a:pt x="179" y="620"/>
                    <a:pt x="125" y="768"/>
                    <a:pt x="160" y="822"/>
                  </a:cubicBezTo>
                  <a:close/>
                </a:path>
              </a:pathLst>
            </a:cu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Picture 14" descr="Untitled-1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0" y="2601913"/>
              <a:ext cx="357188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 descr="Untitled-1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2650" y="3087688"/>
              <a:ext cx="357188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Untitled-1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4050" y="3851275"/>
              <a:ext cx="357188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7" descr="Untitled-1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250" y="2462213"/>
              <a:ext cx="357188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8" descr="Untitled-1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050" y="3505200"/>
              <a:ext cx="357188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 descr="Untitled-1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9450" y="2532063"/>
              <a:ext cx="357188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AutoShape 20"/>
            <p:cNvCxnSpPr>
              <a:cxnSpLocks noChangeShapeType="1"/>
            </p:cNvCxnSpPr>
            <p:nvPr/>
          </p:nvCxnSpPr>
          <p:spPr bwMode="auto">
            <a:xfrm flipV="1">
              <a:off x="5024438" y="2668588"/>
              <a:ext cx="785812" cy="1381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21"/>
            <p:cNvCxnSpPr>
              <a:cxnSpLocks noChangeShapeType="1"/>
            </p:cNvCxnSpPr>
            <p:nvPr/>
          </p:nvCxnSpPr>
          <p:spPr bwMode="auto">
            <a:xfrm flipH="1" flipV="1">
              <a:off x="7208838" y="2941638"/>
              <a:ext cx="228600" cy="5635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2143125" y="5032375"/>
              <a:ext cx="18224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altLang="x-none" sz="2000" b="0">
                  <a:solidFill>
                    <a:schemeClr val="tx1"/>
                  </a:solidFill>
                </a:rPr>
                <a:t>Site WAN Link</a:t>
              </a: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-208076" y="4183740"/>
              <a:ext cx="2556101" cy="823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altLang="x-none" sz="1600" b="0">
                  <a:solidFill>
                    <a:schemeClr val="tx1"/>
                  </a:solidFill>
                </a:rPr>
                <a:t>Client Data Browsing</a:t>
              </a:r>
            </a:p>
            <a:p>
              <a:pPr algn="l" eaLnBrk="1" hangingPunct="1">
                <a:spcBef>
                  <a:spcPct val="0"/>
                </a:spcBef>
              </a:pPr>
              <a:r>
                <a:rPr lang="en-US" altLang="x-none" sz="1600" b="0" dirty="0">
                  <a:solidFill>
                    <a:schemeClr val="tx1"/>
                  </a:solidFill>
                </a:rPr>
                <a:t>and Processing</a:t>
              </a:r>
            </a:p>
          </p:txBody>
        </p:sp>
        <p:grpSp>
          <p:nvGrpSpPr>
            <p:cNvPr id="23" name="Group 24"/>
            <p:cNvGrpSpPr>
              <a:grpSpLocks/>
            </p:cNvGrpSpPr>
            <p:nvPr/>
          </p:nvGrpSpPr>
          <p:grpSpPr bwMode="auto">
            <a:xfrm>
              <a:off x="61913" y="4994275"/>
              <a:ext cx="1106487" cy="1009650"/>
              <a:chOff x="267" y="2566"/>
              <a:chExt cx="697" cy="697"/>
            </a:xfrm>
          </p:grpSpPr>
          <p:sp>
            <p:nvSpPr>
              <p:cNvPr id="80" name="Line 25"/>
              <p:cNvSpPr>
                <a:spLocks noChangeShapeType="1"/>
              </p:cNvSpPr>
              <p:nvPr/>
            </p:nvSpPr>
            <p:spPr bwMode="auto">
              <a:xfrm flipH="1" flipV="1">
                <a:off x="886" y="2798"/>
                <a:ext cx="78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26"/>
              <p:cNvSpPr>
                <a:spLocks noChangeShapeType="1"/>
              </p:cNvSpPr>
              <p:nvPr/>
            </p:nvSpPr>
            <p:spPr bwMode="auto">
              <a:xfrm>
                <a:off x="654" y="2953"/>
                <a:ext cx="155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27"/>
              <p:cNvSpPr>
                <a:spLocks noChangeShapeType="1"/>
              </p:cNvSpPr>
              <p:nvPr/>
            </p:nvSpPr>
            <p:spPr bwMode="auto">
              <a:xfrm>
                <a:off x="499" y="3030"/>
                <a:ext cx="155" cy="2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3" name="Group 28"/>
              <p:cNvGrpSpPr>
                <a:grpSpLocks/>
              </p:cNvGrpSpPr>
              <p:nvPr/>
            </p:nvGrpSpPr>
            <p:grpSpPr bwMode="auto">
              <a:xfrm>
                <a:off x="499" y="2721"/>
                <a:ext cx="310" cy="232"/>
                <a:chOff x="1776" y="1824"/>
                <a:chExt cx="192" cy="144"/>
              </a:xfrm>
            </p:grpSpPr>
            <p:sp>
              <p:nvSpPr>
                <p:cNvPr id="96" name="Rectangle 29"/>
                <p:cNvSpPr>
                  <a:spLocks noChangeArrowheads="1"/>
                </p:cNvSpPr>
                <p:nvPr/>
              </p:nvSpPr>
              <p:spPr bwMode="auto">
                <a:xfrm>
                  <a:off x="1776" y="1824"/>
                  <a:ext cx="192" cy="144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AutoShape 30" descr="25%"/>
                <p:cNvSpPr>
                  <a:spLocks noChangeArrowheads="1"/>
                </p:cNvSpPr>
                <p:nvPr/>
              </p:nvSpPr>
              <p:spPr bwMode="auto">
                <a:xfrm>
                  <a:off x="1797" y="1842"/>
                  <a:ext cx="150" cy="108"/>
                </a:xfrm>
                <a:prstGeom prst="roundRect">
                  <a:avLst>
                    <a:gd name="adj" fmla="val 16667"/>
                  </a:avLst>
                </a:prstGeom>
                <a:pattFill prst="pct25">
                  <a:fgClr>
                    <a:schemeClr val="folHlink"/>
                  </a:fgClr>
                  <a:bgClr>
                    <a:schemeClr val="bg1"/>
                  </a:bgClr>
                </a:patt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Freeform 31"/>
                <p:cNvSpPr>
                  <a:spLocks/>
                </p:cNvSpPr>
                <p:nvPr/>
              </p:nvSpPr>
              <p:spPr bwMode="auto">
                <a:xfrm>
                  <a:off x="1819" y="1896"/>
                  <a:ext cx="81" cy="33"/>
                </a:xfrm>
                <a:custGeom>
                  <a:avLst/>
                  <a:gdLst>
                    <a:gd name="T0" fmla="*/ 0 w 240"/>
                    <a:gd name="T1" fmla="*/ 78 h 87"/>
                    <a:gd name="T2" fmla="*/ 42 w 240"/>
                    <a:gd name="T3" fmla="*/ 75 h 87"/>
                    <a:gd name="T4" fmla="*/ 57 w 240"/>
                    <a:gd name="T5" fmla="*/ 27 h 87"/>
                    <a:gd name="T6" fmla="*/ 93 w 240"/>
                    <a:gd name="T7" fmla="*/ 9 h 87"/>
                    <a:gd name="T8" fmla="*/ 108 w 240"/>
                    <a:gd name="T9" fmla="*/ 48 h 87"/>
                    <a:gd name="T10" fmla="*/ 120 w 240"/>
                    <a:gd name="T11" fmla="*/ 75 h 87"/>
                    <a:gd name="T12" fmla="*/ 138 w 240"/>
                    <a:gd name="T13" fmla="*/ 81 h 87"/>
                    <a:gd name="T14" fmla="*/ 171 w 240"/>
                    <a:gd name="T15" fmla="*/ 57 h 87"/>
                    <a:gd name="T16" fmla="*/ 174 w 240"/>
                    <a:gd name="T17" fmla="*/ 15 h 87"/>
                    <a:gd name="T18" fmla="*/ 189 w 240"/>
                    <a:gd name="T19" fmla="*/ 18 h 87"/>
                    <a:gd name="T20" fmla="*/ 201 w 240"/>
                    <a:gd name="T21" fmla="*/ 45 h 87"/>
                    <a:gd name="T22" fmla="*/ 222 w 240"/>
                    <a:gd name="T23" fmla="*/ 87 h 87"/>
                    <a:gd name="T24" fmla="*/ 240 w 240"/>
                    <a:gd name="T25" fmla="*/ 8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0" h="87">
                      <a:moveTo>
                        <a:pt x="0" y="78"/>
                      </a:moveTo>
                      <a:cubicBezTo>
                        <a:pt x="15" y="74"/>
                        <a:pt x="27" y="78"/>
                        <a:pt x="42" y="75"/>
                      </a:cubicBezTo>
                      <a:cubicBezTo>
                        <a:pt x="60" y="63"/>
                        <a:pt x="43" y="48"/>
                        <a:pt x="57" y="27"/>
                      </a:cubicBezTo>
                      <a:cubicBezTo>
                        <a:pt x="62" y="0"/>
                        <a:pt x="65" y="6"/>
                        <a:pt x="93" y="9"/>
                      </a:cubicBezTo>
                      <a:cubicBezTo>
                        <a:pt x="108" y="14"/>
                        <a:pt x="95" y="29"/>
                        <a:pt x="108" y="48"/>
                      </a:cubicBezTo>
                      <a:cubicBezTo>
                        <a:pt x="110" y="61"/>
                        <a:pt x="108" y="68"/>
                        <a:pt x="120" y="75"/>
                      </a:cubicBezTo>
                      <a:cubicBezTo>
                        <a:pt x="126" y="78"/>
                        <a:pt x="138" y="81"/>
                        <a:pt x="138" y="81"/>
                      </a:cubicBezTo>
                      <a:cubicBezTo>
                        <a:pt x="164" y="72"/>
                        <a:pt x="157" y="78"/>
                        <a:pt x="171" y="57"/>
                      </a:cubicBezTo>
                      <a:cubicBezTo>
                        <a:pt x="172" y="43"/>
                        <a:pt x="168" y="28"/>
                        <a:pt x="174" y="15"/>
                      </a:cubicBezTo>
                      <a:cubicBezTo>
                        <a:pt x="176" y="10"/>
                        <a:pt x="185" y="15"/>
                        <a:pt x="189" y="18"/>
                      </a:cubicBezTo>
                      <a:cubicBezTo>
                        <a:pt x="198" y="23"/>
                        <a:pt x="201" y="45"/>
                        <a:pt x="201" y="45"/>
                      </a:cubicBezTo>
                      <a:cubicBezTo>
                        <a:pt x="196" y="68"/>
                        <a:pt x="200" y="80"/>
                        <a:pt x="222" y="87"/>
                      </a:cubicBezTo>
                      <a:cubicBezTo>
                        <a:pt x="234" y="83"/>
                        <a:pt x="228" y="84"/>
                        <a:pt x="240" y="84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Line 32"/>
                <p:cNvSpPr>
                  <a:spLocks noChangeShapeType="1"/>
                </p:cNvSpPr>
                <p:nvPr/>
              </p:nvSpPr>
              <p:spPr bwMode="auto">
                <a:xfrm>
                  <a:off x="1819" y="1932"/>
                  <a:ext cx="106" cy="0"/>
                </a:xfrm>
                <a:prstGeom prst="line">
                  <a:avLst/>
                </a:prstGeom>
                <a:noFill/>
                <a:ln w="3175">
                  <a:solidFill>
                    <a:schemeClr val="bg2"/>
                  </a:solidFill>
                  <a:round/>
                  <a:headEnd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33"/>
                <p:cNvSpPr>
                  <a:spLocks noChangeShapeType="1"/>
                </p:cNvSpPr>
                <p:nvPr/>
              </p:nvSpPr>
              <p:spPr bwMode="auto">
                <a:xfrm rot="-5400000">
                  <a:off x="1792" y="1905"/>
                  <a:ext cx="54" cy="0"/>
                </a:xfrm>
                <a:prstGeom prst="line">
                  <a:avLst/>
                </a:prstGeom>
                <a:noFill/>
                <a:ln w="3175">
                  <a:solidFill>
                    <a:schemeClr val="bg2"/>
                  </a:solidFill>
                  <a:round/>
                  <a:headEnd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4" name="Group 34"/>
              <p:cNvGrpSpPr>
                <a:grpSpLocks/>
              </p:cNvGrpSpPr>
              <p:nvPr/>
            </p:nvGrpSpPr>
            <p:grpSpPr bwMode="auto">
              <a:xfrm>
                <a:off x="654" y="2566"/>
                <a:ext cx="310" cy="232"/>
                <a:chOff x="1776" y="1824"/>
                <a:chExt cx="192" cy="144"/>
              </a:xfrm>
            </p:grpSpPr>
            <p:sp>
              <p:nvSpPr>
                <p:cNvPr id="91" name="Rectangle 35"/>
                <p:cNvSpPr>
                  <a:spLocks noChangeArrowheads="1"/>
                </p:cNvSpPr>
                <p:nvPr/>
              </p:nvSpPr>
              <p:spPr bwMode="auto">
                <a:xfrm>
                  <a:off x="1776" y="1824"/>
                  <a:ext cx="192" cy="144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AutoShape 36" descr="25%"/>
                <p:cNvSpPr>
                  <a:spLocks noChangeArrowheads="1"/>
                </p:cNvSpPr>
                <p:nvPr/>
              </p:nvSpPr>
              <p:spPr bwMode="auto">
                <a:xfrm>
                  <a:off x="1797" y="1842"/>
                  <a:ext cx="150" cy="108"/>
                </a:xfrm>
                <a:prstGeom prst="roundRect">
                  <a:avLst>
                    <a:gd name="adj" fmla="val 16667"/>
                  </a:avLst>
                </a:prstGeom>
                <a:pattFill prst="pct25">
                  <a:fgClr>
                    <a:schemeClr val="folHlink"/>
                  </a:fgClr>
                  <a:bgClr>
                    <a:schemeClr val="bg1"/>
                  </a:bgClr>
                </a:patt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Freeform 37"/>
                <p:cNvSpPr>
                  <a:spLocks/>
                </p:cNvSpPr>
                <p:nvPr/>
              </p:nvSpPr>
              <p:spPr bwMode="auto">
                <a:xfrm>
                  <a:off x="1819" y="1896"/>
                  <a:ext cx="81" cy="33"/>
                </a:xfrm>
                <a:custGeom>
                  <a:avLst/>
                  <a:gdLst>
                    <a:gd name="T0" fmla="*/ 0 w 240"/>
                    <a:gd name="T1" fmla="*/ 78 h 87"/>
                    <a:gd name="T2" fmla="*/ 42 w 240"/>
                    <a:gd name="T3" fmla="*/ 75 h 87"/>
                    <a:gd name="T4" fmla="*/ 57 w 240"/>
                    <a:gd name="T5" fmla="*/ 27 h 87"/>
                    <a:gd name="T6" fmla="*/ 93 w 240"/>
                    <a:gd name="T7" fmla="*/ 9 h 87"/>
                    <a:gd name="T8" fmla="*/ 108 w 240"/>
                    <a:gd name="T9" fmla="*/ 48 h 87"/>
                    <a:gd name="T10" fmla="*/ 120 w 240"/>
                    <a:gd name="T11" fmla="*/ 75 h 87"/>
                    <a:gd name="T12" fmla="*/ 138 w 240"/>
                    <a:gd name="T13" fmla="*/ 81 h 87"/>
                    <a:gd name="T14" fmla="*/ 171 w 240"/>
                    <a:gd name="T15" fmla="*/ 57 h 87"/>
                    <a:gd name="T16" fmla="*/ 174 w 240"/>
                    <a:gd name="T17" fmla="*/ 15 h 87"/>
                    <a:gd name="T18" fmla="*/ 189 w 240"/>
                    <a:gd name="T19" fmla="*/ 18 h 87"/>
                    <a:gd name="T20" fmla="*/ 201 w 240"/>
                    <a:gd name="T21" fmla="*/ 45 h 87"/>
                    <a:gd name="T22" fmla="*/ 222 w 240"/>
                    <a:gd name="T23" fmla="*/ 87 h 87"/>
                    <a:gd name="T24" fmla="*/ 240 w 240"/>
                    <a:gd name="T25" fmla="*/ 8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0" h="87">
                      <a:moveTo>
                        <a:pt x="0" y="78"/>
                      </a:moveTo>
                      <a:cubicBezTo>
                        <a:pt x="15" y="74"/>
                        <a:pt x="27" y="78"/>
                        <a:pt x="42" y="75"/>
                      </a:cubicBezTo>
                      <a:cubicBezTo>
                        <a:pt x="60" y="63"/>
                        <a:pt x="43" y="48"/>
                        <a:pt x="57" y="27"/>
                      </a:cubicBezTo>
                      <a:cubicBezTo>
                        <a:pt x="62" y="0"/>
                        <a:pt x="65" y="6"/>
                        <a:pt x="93" y="9"/>
                      </a:cubicBezTo>
                      <a:cubicBezTo>
                        <a:pt x="108" y="14"/>
                        <a:pt x="95" y="29"/>
                        <a:pt x="108" y="48"/>
                      </a:cubicBezTo>
                      <a:cubicBezTo>
                        <a:pt x="110" y="61"/>
                        <a:pt x="108" y="68"/>
                        <a:pt x="120" y="75"/>
                      </a:cubicBezTo>
                      <a:cubicBezTo>
                        <a:pt x="126" y="78"/>
                        <a:pt x="138" y="81"/>
                        <a:pt x="138" y="81"/>
                      </a:cubicBezTo>
                      <a:cubicBezTo>
                        <a:pt x="164" y="72"/>
                        <a:pt x="157" y="78"/>
                        <a:pt x="171" y="57"/>
                      </a:cubicBezTo>
                      <a:cubicBezTo>
                        <a:pt x="172" y="43"/>
                        <a:pt x="168" y="28"/>
                        <a:pt x="174" y="15"/>
                      </a:cubicBezTo>
                      <a:cubicBezTo>
                        <a:pt x="176" y="10"/>
                        <a:pt x="185" y="15"/>
                        <a:pt x="189" y="18"/>
                      </a:cubicBezTo>
                      <a:cubicBezTo>
                        <a:pt x="198" y="23"/>
                        <a:pt x="201" y="45"/>
                        <a:pt x="201" y="45"/>
                      </a:cubicBezTo>
                      <a:cubicBezTo>
                        <a:pt x="196" y="68"/>
                        <a:pt x="200" y="80"/>
                        <a:pt x="222" y="87"/>
                      </a:cubicBezTo>
                      <a:cubicBezTo>
                        <a:pt x="234" y="83"/>
                        <a:pt x="228" y="84"/>
                        <a:pt x="240" y="84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38"/>
                <p:cNvSpPr>
                  <a:spLocks noChangeShapeType="1"/>
                </p:cNvSpPr>
                <p:nvPr/>
              </p:nvSpPr>
              <p:spPr bwMode="auto">
                <a:xfrm>
                  <a:off x="1819" y="1932"/>
                  <a:ext cx="106" cy="0"/>
                </a:xfrm>
                <a:prstGeom prst="line">
                  <a:avLst/>
                </a:prstGeom>
                <a:noFill/>
                <a:ln w="3175">
                  <a:solidFill>
                    <a:schemeClr val="bg2"/>
                  </a:solidFill>
                  <a:round/>
                  <a:headEnd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Line 39"/>
                <p:cNvSpPr>
                  <a:spLocks noChangeShapeType="1"/>
                </p:cNvSpPr>
                <p:nvPr/>
              </p:nvSpPr>
              <p:spPr bwMode="auto">
                <a:xfrm rot="-5400000">
                  <a:off x="1792" y="1905"/>
                  <a:ext cx="54" cy="0"/>
                </a:xfrm>
                <a:prstGeom prst="line">
                  <a:avLst/>
                </a:prstGeom>
                <a:noFill/>
                <a:ln w="3175">
                  <a:solidFill>
                    <a:schemeClr val="bg2"/>
                  </a:solidFill>
                  <a:round/>
                  <a:headEnd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5" name="Group 40"/>
              <p:cNvGrpSpPr>
                <a:grpSpLocks/>
              </p:cNvGrpSpPr>
              <p:nvPr/>
            </p:nvGrpSpPr>
            <p:grpSpPr bwMode="auto">
              <a:xfrm>
                <a:off x="267" y="2798"/>
                <a:ext cx="310" cy="232"/>
                <a:chOff x="1776" y="1824"/>
                <a:chExt cx="192" cy="144"/>
              </a:xfrm>
            </p:grpSpPr>
            <p:sp>
              <p:nvSpPr>
                <p:cNvPr id="86" name="Rectangle 41"/>
                <p:cNvSpPr>
                  <a:spLocks noChangeArrowheads="1"/>
                </p:cNvSpPr>
                <p:nvPr/>
              </p:nvSpPr>
              <p:spPr bwMode="auto">
                <a:xfrm>
                  <a:off x="1776" y="1824"/>
                  <a:ext cx="192" cy="144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" name="AutoShape 42" descr="25%"/>
                <p:cNvSpPr>
                  <a:spLocks noChangeArrowheads="1"/>
                </p:cNvSpPr>
                <p:nvPr/>
              </p:nvSpPr>
              <p:spPr bwMode="auto">
                <a:xfrm>
                  <a:off x="1797" y="1842"/>
                  <a:ext cx="150" cy="108"/>
                </a:xfrm>
                <a:prstGeom prst="roundRect">
                  <a:avLst>
                    <a:gd name="adj" fmla="val 16667"/>
                  </a:avLst>
                </a:prstGeom>
                <a:pattFill prst="pct25">
                  <a:fgClr>
                    <a:schemeClr val="folHlink"/>
                  </a:fgClr>
                  <a:bgClr>
                    <a:schemeClr val="bg1"/>
                  </a:bgClr>
                </a:patt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Freeform 43"/>
                <p:cNvSpPr>
                  <a:spLocks/>
                </p:cNvSpPr>
                <p:nvPr/>
              </p:nvSpPr>
              <p:spPr bwMode="auto">
                <a:xfrm>
                  <a:off x="1819" y="1896"/>
                  <a:ext cx="81" cy="33"/>
                </a:xfrm>
                <a:custGeom>
                  <a:avLst/>
                  <a:gdLst>
                    <a:gd name="T0" fmla="*/ 0 w 240"/>
                    <a:gd name="T1" fmla="*/ 78 h 87"/>
                    <a:gd name="T2" fmla="*/ 42 w 240"/>
                    <a:gd name="T3" fmla="*/ 75 h 87"/>
                    <a:gd name="T4" fmla="*/ 57 w 240"/>
                    <a:gd name="T5" fmla="*/ 27 h 87"/>
                    <a:gd name="T6" fmla="*/ 93 w 240"/>
                    <a:gd name="T7" fmla="*/ 9 h 87"/>
                    <a:gd name="T8" fmla="*/ 108 w 240"/>
                    <a:gd name="T9" fmla="*/ 48 h 87"/>
                    <a:gd name="T10" fmla="*/ 120 w 240"/>
                    <a:gd name="T11" fmla="*/ 75 h 87"/>
                    <a:gd name="T12" fmla="*/ 138 w 240"/>
                    <a:gd name="T13" fmla="*/ 81 h 87"/>
                    <a:gd name="T14" fmla="*/ 171 w 240"/>
                    <a:gd name="T15" fmla="*/ 57 h 87"/>
                    <a:gd name="T16" fmla="*/ 174 w 240"/>
                    <a:gd name="T17" fmla="*/ 15 h 87"/>
                    <a:gd name="T18" fmla="*/ 189 w 240"/>
                    <a:gd name="T19" fmla="*/ 18 h 87"/>
                    <a:gd name="T20" fmla="*/ 201 w 240"/>
                    <a:gd name="T21" fmla="*/ 45 h 87"/>
                    <a:gd name="T22" fmla="*/ 222 w 240"/>
                    <a:gd name="T23" fmla="*/ 87 h 87"/>
                    <a:gd name="T24" fmla="*/ 240 w 240"/>
                    <a:gd name="T25" fmla="*/ 8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0" h="87">
                      <a:moveTo>
                        <a:pt x="0" y="78"/>
                      </a:moveTo>
                      <a:cubicBezTo>
                        <a:pt x="15" y="74"/>
                        <a:pt x="27" y="78"/>
                        <a:pt x="42" y="75"/>
                      </a:cubicBezTo>
                      <a:cubicBezTo>
                        <a:pt x="60" y="63"/>
                        <a:pt x="43" y="48"/>
                        <a:pt x="57" y="27"/>
                      </a:cubicBezTo>
                      <a:cubicBezTo>
                        <a:pt x="62" y="0"/>
                        <a:pt x="65" y="6"/>
                        <a:pt x="93" y="9"/>
                      </a:cubicBezTo>
                      <a:cubicBezTo>
                        <a:pt x="108" y="14"/>
                        <a:pt x="95" y="29"/>
                        <a:pt x="108" y="48"/>
                      </a:cubicBezTo>
                      <a:cubicBezTo>
                        <a:pt x="110" y="61"/>
                        <a:pt x="108" y="68"/>
                        <a:pt x="120" y="75"/>
                      </a:cubicBezTo>
                      <a:cubicBezTo>
                        <a:pt x="126" y="78"/>
                        <a:pt x="138" y="81"/>
                        <a:pt x="138" y="81"/>
                      </a:cubicBezTo>
                      <a:cubicBezTo>
                        <a:pt x="164" y="72"/>
                        <a:pt x="157" y="78"/>
                        <a:pt x="171" y="57"/>
                      </a:cubicBezTo>
                      <a:cubicBezTo>
                        <a:pt x="172" y="43"/>
                        <a:pt x="168" y="28"/>
                        <a:pt x="174" y="15"/>
                      </a:cubicBezTo>
                      <a:cubicBezTo>
                        <a:pt x="176" y="10"/>
                        <a:pt x="185" y="15"/>
                        <a:pt x="189" y="18"/>
                      </a:cubicBezTo>
                      <a:cubicBezTo>
                        <a:pt x="198" y="23"/>
                        <a:pt x="201" y="45"/>
                        <a:pt x="201" y="45"/>
                      </a:cubicBezTo>
                      <a:cubicBezTo>
                        <a:pt x="196" y="68"/>
                        <a:pt x="200" y="80"/>
                        <a:pt x="222" y="87"/>
                      </a:cubicBezTo>
                      <a:cubicBezTo>
                        <a:pt x="234" y="83"/>
                        <a:pt x="228" y="84"/>
                        <a:pt x="240" y="84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44"/>
                <p:cNvSpPr>
                  <a:spLocks noChangeShapeType="1"/>
                </p:cNvSpPr>
                <p:nvPr/>
              </p:nvSpPr>
              <p:spPr bwMode="auto">
                <a:xfrm>
                  <a:off x="1819" y="1932"/>
                  <a:ext cx="106" cy="0"/>
                </a:xfrm>
                <a:prstGeom prst="line">
                  <a:avLst/>
                </a:prstGeom>
                <a:noFill/>
                <a:ln w="3175">
                  <a:solidFill>
                    <a:schemeClr val="bg2"/>
                  </a:solidFill>
                  <a:round/>
                  <a:headEnd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45"/>
                <p:cNvSpPr>
                  <a:spLocks noChangeShapeType="1"/>
                </p:cNvSpPr>
                <p:nvPr/>
              </p:nvSpPr>
              <p:spPr bwMode="auto">
                <a:xfrm rot="-5400000">
                  <a:off x="1792" y="1905"/>
                  <a:ext cx="54" cy="0"/>
                </a:xfrm>
                <a:prstGeom prst="line">
                  <a:avLst/>
                </a:prstGeom>
                <a:noFill/>
                <a:ln w="3175">
                  <a:solidFill>
                    <a:schemeClr val="bg2"/>
                  </a:solidFill>
                  <a:round/>
                  <a:headEnd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4" name="Text Box 46"/>
            <p:cNvSpPr txBox="1">
              <a:spLocks noChangeArrowheads="1"/>
            </p:cNvSpPr>
            <p:nvPr/>
          </p:nvSpPr>
          <p:spPr bwMode="auto">
            <a:xfrm>
              <a:off x="3622675" y="4546600"/>
              <a:ext cx="15811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en-US" altLang="x-none" sz="2000" b="0">
                  <a:solidFill>
                    <a:schemeClr val="tx1"/>
                  </a:solidFill>
                </a:rPr>
                <a:t>Base station</a:t>
              </a:r>
            </a:p>
          </p:txBody>
        </p:sp>
        <p:sp>
          <p:nvSpPr>
            <p:cNvPr id="25" name="AutoShape 47" descr="90%"/>
            <p:cNvSpPr>
              <a:spLocks noChangeArrowheads="1"/>
            </p:cNvSpPr>
            <p:nvPr/>
          </p:nvSpPr>
          <p:spPr bwMode="auto">
            <a:xfrm>
              <a:off x="3170238" y="4638675"/>
              <a:ext cx="490537" cy="225425"/>
            </a:xfrm>
            <a:prstGeom prst="cube">
              <a:avLst>
                <a:gd name="adj" fmla="val 25000"/>
              </a:avLst>
            </a:prstGeom>
            <a:pattFill prst="pct90">
              <a:fgClr>
                <a:schemeClr val="bg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48"/>
            <p:cNvSpPr>
              <a:spLocks noChangeArrowheads="1"/>
            </p:cNvSpPr>
            <p:nvPr/>
          </p:nvSpPr>
          <p:spPr bwMode="auto">
            <a:xfrm>
              <a:off x="2800350" y="4638675"/>
              <a:ext cx="246063" cy="225425"/>
            </a:xfrm>
            <a:prstGeom prst="can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49"/>
            <p:cNvSpPr>
              <a:spLocks noChangeShapeType="1"/>
            </p:cNvSpPr>
            <p:nvPr/>
          </p:nvSpPr>
          <p:spPr bwMode="auto">
            <a:xfrm flipH="1">
              <a:off x="3046413" y="4749800"/>
              <a:ext cx="1238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50"/>
            <p:cNvSpPr>
              <a:spLocks noChangeShapeType="1"/>
            </p:cNvSpPr>
            <p:nvPr/>
          </p:nvSpPr>
          <p:spPr bwMode="auto">
            <a:xfrm flipH="1" flipV="1">
              <a:off x="3371850" y="3921125"/>
              <a:ext cx="0" cy="452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" name="Group 51"/>
            <p:cNvGrpSpPr>
              <a:grpSpLocks/>
            </p:cNvGrpSpPr>
            <p:nvPr/>
          </p:nvGrpSpPr>
          <p:grpSpPr bwMode="auto">
            <a:xfrm>
              <a:off x="1485900" y="3165475"/>
              <a:ext cx="2703513" cy="784225"/>
              <a:chOff x="1205" y="1728"/>
              <a:chExt cx="1141" cy="672"/>
            </a:xfrm>
          </p:grpSpPr>
          <p:sp>
            <p:nvSpPr>
              <p:cNvPr id="72" name="Arc 52"/>
              <p:cNvSpPr>
                <a:spLocks/>
              </p:cNvSpPr>
              <p:nvPr/>
            </p:nvSpPr>
            <p:spPr bwMode="auto">
              <a:xfrm>
                <a:off x="2040" y="1778"/>
                <a:ext cx="264" cy="287"/>
              </a:xfrm>
              <a:custGeom>
                <a:avLst/>
                <a:gdLst>
                  <a:gd name="G0" fmla="+- 8132 0 0"/>
                  <a:gd name="G1" fmla="+- 21600 0 0"/>
                  <a:gd name="G2" fmla="+- 21600 0 0"/>
                  <a:gd name="T0" fmla="*/ 0 w 29732"/>
                  <a:gd name="T1" fmla="*/ 1589 h 31813"/>
                  <a:gd name="T2" fmla="*/ 27165 w 29732"/>
                  <a:gd name="T3" fmla="*/ 31813 h 31813"/>
                  <a:gd name="T4" fmla="*/ 8132 w 29732"/>
                  <a:gd name="T5" fmla="*/ 21600 h 31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732" h="31813" fill="none" extrusionOk="0">
                    <a:moveTo>
                      <a:pt x="0" y="1589"/>
                    </a:moveTo>
                    <a:cubicBezTo>
                      <a:pt x="2582" y="539"/>
                      <a:pt x="5344" y="-1"/>
                      <a:pt x="8132" y="-1"/>
                    </a:cubicBezTo>
                    <a:cubicBezTo>
                      <a:pt x="20061" y="0"/>
                      <a:pt x="29732" y="9670"/>
                      <a:pt x="29732" y="21600"/>
                    </a:cubicBezTo>
                    <a:cubicBezTo>
                      <a:pt x="29732" y="25163"/>
                      <a:pt x="28850" y="28672"/>
                      <a:pt x="27164" y="31812"/>
                    </a:cubicBezTo>
                  </a:path>
                  <a:path w="29732" h="31813" stroke="0" extrusionOk="0">
                    <a:moveTo>
                      <a:pt x="0" y="1589"/>
                    </a:moveTo>
                    <a:cubicBezTo>
                      <a:pt x="2582" y="539"/>
                      <a:pt x="5344" y="-1"/>
                      <a:pt x="8132" y="-1"/>
                    </a:cubicBezTo>
                    <a:cubicBezTo>
                      <a:pt x="20061" y="0"/>
                      <a:pt x="29732" y="9670"/>
                      <a:pt x="29732" y="21600"/>
                    </a:cubicBezTo>
                    <a:cubicBezTo>
                      <a:pt x="29732" y="25163"/>
                      <a:pt x="28850" y="28672"/>
                      <a:pt x="27164" y="31812"/>
                    </a:cubicBezTo>
                    <a:lnTo>
                      <a:pt x="8132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Arc 53"/>
              <p:cNvSpPr>
                <a:spLocks/>
              </p:cNvSpPr>
              <p:nvPr/>
            </p:nvSpPr>
            <p:spPr bwMode="auto">
              <a:xfrm rot="2903824">
                <a:off x="2061" y="2019"/>
                <a:ext cx="192" cy="37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41895"/>
                  <a:gd name="T2" fmla="*/ 7393 w 21600"/>
                  <a:gd name="T3" fmla="*/ 41895 h 41895"/>
                  <a:gd name="T4" fmla="*/ 0 w 21600"/>
                  <a:gd name="T5" fmla="*/ 21600 h 41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1895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0678"/>
                      <a:pt x="15923" y="38788"/>
                      <a:pt x="7393" y="41895"/>
                    </a:cubicBezTo>
                  </a:path>
                  <a:path w="21600" h="41895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0678"/>
                      <a:pt x="15923" y="38788"/>
                      <a:pt x="7393" y="41895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Arc 54"/>
              <p:cNvSpPr>
                <a:spLocks/>
              </p:cNvSpPr>
              <p:nvPr/>
            </p:nvSpPr>
            <p:spPr bwMode="auto">
              <a:xfrm rot="6851627">
                <a:off x="1776" y="2160"/>
                <a:ext cx="192" cy="28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31813"/>
                  <a:gd name="T2" fmla="*/ 19033 w 21600"/>
                  <a:gd name="T3" fmla="*/ 31813 h 31813"/>
                  <a:gd name="T4" fmla="*/ 0 w 21600"/>
                  <a:gd name="T5" fmla="*/ 21600 h 31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1813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163"/>
                      <a:pt x="20718" y="28672"/>
                      <a:pt x="19032" y="31812"/>
                    </a:cubicBezTo>
                  </a:path>
                  <a:path w="21600" h="31813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163"/>
                      <a:pt x="20718" y="28672"/>
                      <a:pt x="19032" y="31812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55"/>
              <p:cNvSpPr>
                <a:spLocks/>
              </p:cNvSpPr>
              <p:nvPr/>
            </p:nvSpPr>
            <p:spPr bwMode="auto">
              <a:xfrm rot="7616472">
                <a:off x="1488" y="2160"/>
                <a:ext cx="192" cy="28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31813"/>
                  <a:gd name="T2" fmla="*/ 19033 w 21600"/>
                  <a:gd name="T3" fmla="*/ 31813 h 31813"/>
                  <a:gd name="T4" fmla="*/ 0 w 21600"/>
                  <a:gd name="T5" fmla="*/ 21600 h 31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1813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163"/>
                      <a:pt x="20718" y="28672"/>
                      <a:pt x="19032" y="31812"/>
                    </a:cubicBezTo>
                  </a:path>
                  <a:path w="21600" h="31813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163"/>
                      <a:pt x="20718" y="28672"/>
                      <a:pt x="19032" y="31812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56"/>
              <p:cNvSpPr>
                <a:spLocks/>
              </p:cNvSpPr>
              <p:nvPr/>
            </p:nvSpPr>
            <p:spPr bwMode="auto">
              <a:xfrm rot="9630365">
                <a:off x="1205" y="2001"/>
                <a:ext cx="240" cy="33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42482"/>
                  <a:gd name="T2" fmla="*/ 5523 w 21600"/>
                  <a:gd name="T3" fmla="*/ 42482 h 42482"/>
                  <a:gd name="T4" fmla="*/ 0 w 21600"/>
                  <a:gd name="T5" fmla="*/ 21600 h 42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2482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1402"/>
                      <a:pt x="14999" y="39975"/>
                      <a:pt x="5522" y="42481"/>
                    </a:cubicBezTo>
                  </a:path>
                  <a:path w="21600" h="42482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1402"/>
                      <a:pt x="14999" y="39975"/>
                      <a:pt x="5522" y="42481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57"/>
              <p:cNvSpPr>
                <a:spLocks/>
              </p:cNvSpPr>
              <p:nvPr/>
            </p:nvSpPr>
            <p:spPr bwMode="auto">
              <a:xfrm rot="-5917825">
                <a:off x="1344" y="1776"/>
                <a:ext cx="192" cy="28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31813"/>
                  <a:gd name="T2" fmla="*/ 19033 w 21600"/>
                  <a:gd name="T3" fmla="*/ 31813 h 31813"/>
                  <a:gd name="T4" fmla="*/ 0 w 21600"/>
                  <a:gd name="T5" fmla="*/ 21600 h 31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1813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163"/>
                      <a:pt x="20718" y="28672"/>
                      <a:pt x="19032" y="31812"/>
                    </a:cubicBezTo>
                  </a:path>
                  <a:path w="21600" h="31813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163"/>
                      <a:pt x="20718" y="28672"/>
                      <a:pt x="19032" y="31812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Arc 58"/>
              <p:cNvSpPr>
                <a:spLocks/>
              </p:cNvSpPr>
              <p:nvPr/>
            </p:nvSpPr>
            <p:spPr bwMode="auto">
              <a:xfrm rot="-4330616">
                <a:off x="1536" y="1680"/>
                <a:ext cx="192" cy="28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31813"/>
                  <a:gd name="T2" fmla="*/ 19033 w 21600"/>
                  <a:gd name="T3" fmla="*/ 31813 h 31813"/>
                  <a:gd name="T4" fmla="*/ 0 w 21600"/>
                  <a:gd name="T5" fmla="*/ 21600 h 31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1813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163"/>
                      <a:pt x="20718" y="28672"/>
                      <a:pt x="19032" y="31812"/>
                    </a:cubicBezTo>
                  </a:path>
                  <a:path w="21600" h="31813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163"/>
                      <a:pt x="20718" y="28672"/>
                      <a:pt x="19032" y="31812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Arc 59"/>
              <p:cNvSpPr>
                <a:spLocks/>
              </p:cNvSpPr>
              <p:nvPr/>
            </p:nvSpPr>
            <p:spPr bwMode="auto">
              <a:xfrm rot="-4071227">
                <a:off x="1845" y="1659"/>
                <a:ext cx="192" cy="32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36502"/>
                  <a:gd name="T2" fmla="*/ 15636 w 21600"/>
                  <a:gd name="T3" fmla="*/ 36502 h 36502"/>
                  <a:gd name="T4" fmla="*/ 0 w 21600"/>
                  <a:gd name="T5" fmla="*/ 21600 h 36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502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7149"/>
                      <a:pt x="19464" y="32485"/>
                      <a:pt x="15636" y="36502"/>
                    </a:cubicBezTo>
                  </a:path>
                  <a:path w="21600" h="36502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7149"/>
                      <a:pt x="19464" y="32485"/>
                      <a:pt x="15636" y="36502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30" name="AutoShape 60"/>
            <p:cNvCxnSpPr>
              <a:cxnSpLocks noChangeShapeType="1"/>
            </p:cNvCxnSpPr>
            <p:nvPr/>
          </p:nvCxnSpPr>
          <p:spPr bwMode="auto">
            <a:xfrm rot="16200000">
              <a:off x="5223669" y="892969"/>
              <a:ext cx="487362" cy="192405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AutoShape 61"/>
            <p:cNvCxnSpPr>
              <a:cxnSpLocks noChangeShapeType="1"/>
            </p:cNvCxnSpPr>
            <p:nvPr/>
          </p:nvCxnSpPr>
          <p:spPr bwMode="auto">
            <a:xfrm>
              <a:off x="6419850" y="1603375"/>
              <a:ext cx="1338263" cy="581025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AutoShape 62"/>
            <p:cNvCxnSpPr>
              <a:cxnSpLocks noChangeShapeType="1"/>
            </p:cNvCxnSpPr>
            <p:nvPr/>
          </p:nvCxnSpPr>
          <p:spPr bwMode="auto">
            <a:xfrm>
              <a:off x="8058150" y="2379663"/>
              <a:ext cx="485775" cy="1646237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AutoShape 63"/>
            <p:cNvCxnSpPr>
              <a:cxnSpLocks noChangeShapeType="1"/>
            </p:cNvCxnSpPr>
            <p:nvPr/>
          </p:nvCxnSpPr>
          <p:spPr bwMode="auto">
            <a:xfrm rot="10800000">
              <a:off x="3387725" y="4864100"/>
              <a:ext cx="2627313" cy="522288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4" name="Text Box 64"/>
            <p:cNvSpPr txBox="1">
              <a:spLocks noChangeArrowheads="1"/>
            </p:cNvSpPr>
            <p:nvPr/>
          </p:nvSpPr>
          <p:spPr bwMode="auto">
            <a:xfrm rot="2220000">
              <a:off x="6599238" y="1655763"/>
              <a:ext cx="24431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altLang="x-none" sz="2000" b="0">
                  <a:solidFill>
                    <a:schemeClr val="tx1"/>
                  </a:solidFill>
                </a:rPr>
                <a:t>Verification Network</a:t>
              </a:r>
            </a:p>
          </p:txBody>
        </p:sp>
        <p:sp>
          <p:nvSpPr>
            <p:cNvPr id="35" name="Text Box 65"/>
            <p:cNvSpPr txBox="1">
              <a:spLocks noChangeArrowheads="1"/>
            </p:cNvSpPr>
            <p:nvPr/>
          </p:nvSpPr>
          <p:spPr bwMode="auto">
            <a:xfrm>
              <a:off x="19049" y="2940049"/>
              <a:ext cx="2462777" cy="476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altLang="x-none" sz="1600" b="0">
                  <a:solidFill>
                    <a:schemeClr val="tx1"/>
                  </a:solidFill>
                </a:rPr>
                <a:t>Single Hop Network</a:t>
              </a:r>
            </a:p>
          </p:txBody>
        </p:sp>
        <p:cxnSp>
          <p:nvCxnSpPr>
            <p:cNvPr id="36" name="AutoShape 66"/>
            <p:cNvCxnSpPr>
              <a:cxnSpLocks noChangeShapeType="1"/>
            </p:cNvCxnSpPr>
            <p:nvPr/>
          </p:nvCxnSpPr>
          <p:spPr bwMode="auto">
            <a:xfrm flipV="1">
              <a:off x="5953125" y="3963988"/>
              <a:ext cx="2581275" cy="1423987"/>
            </a:xfrm>
            <a:prstGeom prst="curvedConnector3">
              <a:avLst>
                <a:gd name="adj1" fmla="val 10055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7" name="Text Box 67"/>
            <p:cNvSpPr txBox="1">
              <a:spLocks noChangeArrowheads="1"/>
            </p:cNvSpPr>
            <p:nvPr/>
          </p:nvSpPr>
          <p:spPr bwMode="auto">
            <a:xfrm>
              <a:off x="6257925" y="4321175"/>
              <a:ext cx="225901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altLang="x-none" sz="2000" b="0">
                  <a:solidFill>
                    <a:schemeClr val="tx1"/>
                  </a:solidFill>
                </a:rPr>
                <a:t>Multi Hop Network</a:t>
              </a:r>
            </a:p>
          </p:txBody>
        </p:sp>
        <p:sp>
          <p:nvSpPr>
            <p:cNvPr id="38" name="Line 68"/>
            <p:cNvSpPr>
              <a:spLocks noChangeShapeType="1"/>
            </p:cNvSpPr>
            <p:nvPr/>
          </p:nvSpPr>
          <p:spPr bwMode="auto">
            <a:xfrm>
              <a:off x="6162675" y="2609850"/>
              <a:ext cx="866775" cy="69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69"/>
            <p:cNvSpPr>
              <a:spLocks noChangeShapeType="1"/>
            </p:cNvSpPr>
            <p:nvPr/>
          </p:nvSpPr>
          <p:spPr bwMode="auto">
            <a:xfrm>
              <a:off x="6115050" y="2801938"/>
              <a:ext cx="1152525" cy="781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70"/>
            <p:cNvSpPr>
              <a:spLocks noChangeShapeType="1"/>
            </p:cNvSpPr>
            <p:nvPr/>
          </p:nvSpPr>
          <p:spPr bwMode="auto">
            <a:xfrm flipH="1">
              <a:off x="5981700" y="3487738"/>
              <a:ext cx="161925" cy="355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71"/>
            <p:cNvSpPr>
              <a:spLocks noChangeShapeType="1"/>
            </p:cNvSpPr>
            <p:nvPr/>
          </p:nvSpPr>
          <p:spPr bwMode="auto">
            <a:xfrm>
              <a:off x="6038850" y="2844800"/>
              <a:ext cx="76200" cy="252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72"/>
            <p:cNvSpPr>
              <a:spLocks noChangeArrowheads="1"/>
            </p:cNvSpPr>
            <p:nvPr/>
          </p:nvSpPr>
          <p:spPr bwMode="auto">
            <a:xfrm>
              <a:off x="4638675" y="3330575"/>
              <a:ext cx="257175" cy="1920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73"/>
            <p:cNvSpPr>
              <a:spLocks noChangeShapeType="1"/>
            </p:cNvSpPr>
            <p:nvPr/>
          </p:nvSpPr>
          <p:spPr bwMode="auto">
            <a:xfrm flipH="1">
              <a:off x="4867275" y="3340100"/>
              <a:ext cx="1114425" cy="77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74"/>
            <p:cNvSpPr>
              <a:spLocks noChangeShapeType="1"/>
            </p:cNvSpPr>
            <p:nvPr/>
          </p:nvSpPr>
          <p:spPr bwMode="auto">
            <a:xfrm flipH="1">
              <a:off x="4048125" y="3417888"/>
              <a:ext cx="609600" cy="1127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" name="Group 96"/>
            <p:cNvGrpSpPr>
              <a:grpSpLocks/>
            </p:cNvGrpSpPr>
            <p:nvPr/>
          </p:nvGrpSpPr>
          <p:grpSpPr bwMode="auto">
            <a:xfrm>
              <a:off x="19050" y="1143000"/>
              <a:ext cx="3506788" cy="1874838"/>
              <a:chOff x="12" y="720"/>
              <a:chExt cx="2209" cy="1181"/>
            </a:xfrm>
          </p:grpSpPr>
          <p:sp>
            <p:nvSpPr>
              <p:cNvPr id="62" name="Freeform 8"/>
              <p:cNvSpPr>
                <a:spLocks/>
              </p:cNvSpPr>
              <p:nvPr/>
            </p:nvSpPr>
            <p:spPr bwMode="auto">
              <a:xfrm>
                <a:off x="12" y="720"/>
                <a:ext cx="2209" cy="1181"/>
              </a:xfrm>
              <a:custGeom>
                <a:avLst/>
                <a:gdLst>
                  <a:gd name="T0" fmla="*/ 232 w 912"/>
                  <a:gd name="T1" fmla="*/ 56 h 592"/>
                  <a:gd name="T2" fmla="*/ 40 w 912"/>
                  <a:gd name="T3" fmla="*/ 104 h 592"/>
                  <a:gd name="T4" fmla="*/ 40 w 912"/>
                  <a:gd name="T5" fmla="*/ 248 h 592"/>
                  <a:gd name="T6" fmla="*/ 88 w 912"/>
                  <a:gd name="T7" fmla="*/ 344 h 592"/>
                  <a:gd name="T8" fmla="*/ 40 w 912"/>
                  <a:gd name="T9" fmla="*/ 488 h 592"/>
                  <a:gd name="T10" fmla="*/ 328 w 912"/>
                  <a:gd name="T11" fmla="*/ 536 h 592"/>
                  <a:gd name="T12" fmla="*/ 424 w 912"/>
                  <a:gd name="T13" fmla="*/ 584 h 592"/>
                  <a:gd name="T14" fmla="*/ 616 w 912"/>
                  <a:gd name="T15" fmla="*/ 488 h 592"/>
                  <a:gd name="T16" fmla="*/ 760 w 912"/>
                  <a:gd name="T17" fmla="*/ 536 h 592"/>
                  <a:gd name="T18" fmla="*/ 856 w 912"/>
                  <a:gd name="T19" fmla="*/ 392 h 592"/>
                  <a:gd name="T20" fmla="*/ 904 w 912"/>
                  <a:gd name="T21" fmla="*/ 344 h 592"/>
                  <a:gd name="T22" fmla="*/ 808 w 912"/>
                  <a:gd name="T23" fmla="*/ 248 h 592"/>
                  <a:gd name="T24" fmla="*/ 808 w 912"/>
                  <a:gd name="T25" fmla="*/ 104 h 592"/>
                  <a:gd name="T26" fmla="*/ 616 w 912"/>
                  <a:gd name="T27" fmla="*/ 104 h 592"/>
                  <a:gd name="T28" fmla="*/ 472 w 912"/>
                  <a:gd name="T29" fmla="*/ 8 h 592"/>
                  <a:gd name="T30" fmla="*/ 232 w 912"/>
                  <a:gd name="T31" fmla="*/ 56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12" h="592">
                    <a:moveTo>
                      <a:pt x="232" y="56"/>
                    </a:moveTo>
                    <a:cubicBezTo>
                      <a:pt x="160" y="72"/>
                      <a:pt x="72" y="72"/>
                      <a:pt x="40" y="104"/>
                    </a:cubicBezTo>
                    <a:cubicBezTo>
                      <a:pt x="8" y="136"/>
                      <a:pt x="32" y="208"/>
                      <a:pt x="40" y="248"/>
                    </a:cubicBezTo>
                    <a:cubicBezTo>
                      <a:pt x="48" y="288"/>
                      <a:pt x="88" y="304"/>
                      <a:pt x="88" y="344"/>
                    </a:cubicBezTo>
                    <a:cubicBezTo>
                      <a:pt x="88" y="384"/>
                      <a:pt x="0" y="456"/>
                      <a:pt x="40" y="488"/>
                    </a:cubicBezTo>
                    <a:cubicBezTo>
                      <a:pt x="80" y="520"/>
                      <a:pt x="264" y="520"/>
                      <a:pt x="328" y="536"/>
                    </a:cubicBezTo>
                    <a:cubicBezTo>
                      <a:pt x="392" y="552"/>
                      <a:pt x="376" y="592"/>
                      <a:pt x="424" y="584"/>
                    </a:cubicBezTo>
                    <a:cubicBezTo>
                      <a:pt x="472" y="576"/>
                      <a:pt x="560" y="496"/>
                      <a:pt x="616" y="488"/>
                    </a:cubicBezTo>
                    <a:cubicBezTo>
                      <a:pt x="672" y="480"/>
                      <a:pt x="720" y="552"/>
                      <a:pt x="760" y="536"/>
                    </a:cubicBezTo>
                    <a:cubicBezTo>
                      <a:pt x="800" y="520"/>
                      <a:pt x="832" y="424"/>
                      <a:pt x="856" y="392"/>
                    </a:cubicBezTo>
                    <a:cubicBezTo>
                      <a:pt x="880" y="360"/>
                      <a:pt x="912" y="368"/>
                      <a:pt x="904" y="344"/>
                    </a:cubicBezTo>
                    <a:cubicBezTo>
                      <a:pt x="896" y="320"/>
                      <a:pt x="824" y="288"/>
                      <a:pt x="808" y="248"/>
                    </a:cubicBezTo>
                    <a:cubicBezTo>
                      <a:pt x="792" y="208"/>
                      <a:pt x="840" y="128"/>
                      <a:pt x="808" y="104"/>
                    </a:cubicBezTo>
                    <a:cubicBezTo>
                      <a:pt x="776" y="80"/>
                      <a:pt x="672" y="120"/>
                      <a:pt x="616" y="104"/>
                    </a:cubicBezTo>
                    <a:cubicBezTo>
                      <a:pt x="560" y="88"/>
                      <a:pt x="536" y="16"/>
                      <a:pt x="472" y="8"/>
                    </a:cubicBezTo>
                    <a:cubicBezTo>
                      <a:pt x="408" y="0"/>
                      <a:pt x="304" y="40"/>
                      <a:pt x="232" y="56"/>
                    </a:cubicBez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3" name="Picture 9" descr="Untitled-1 copy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" y="983"/>
                <a:ext cx="225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10" descr="Untitled-1 copy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" y="895"/>
                <a:ext cx="230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11" descr="Untitled-1 copy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" y="1464"/>
                <a:ext cx="230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12" descr="Untitled-1 copy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4" y="983"/>
                <a:ext cx="230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Rectangle 75"/>
              <p:cNvSpPr>
                <a:spLocks noChangeArrowheads="1"/>
              </p:cNvSpPr>
              <p:nvPr/>
            </p:nvSpPr>
            <p:spPr bwMode="auto">
              <a:xfrm>
                <a:off x="1338" y="1611"/>
                <a:ext cx="162" cy="12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Line 76"/>
              <p:cNvSpPr>
                <a:spLocks noChangeShapeType="1"/>
              </p:cNvSpPr>
              <p:nvPr/>
            </p:nvSpPr>
            <p:spPr bwMode="auto">
              <a:xfrm>
                <a:off x="654" y="1611"/>
                <a:ext cx="744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77"/>
              <p:cNvSpPr>
                <a:spLocks noChangeShapeType="1"/>
              </p:cNvSpPr>
              <p:nvPr/>
            </p:nvSpPr>
            <p:spPr bwMode="auto">
              <a:xfrm>
                <a:off x="570" y="1207"/>
                <a:ext cx="816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78"/>
              <p:cNvSpPr>
                <a:spLocks noChangeShapeType="1"/>
              </p:cNvSpPr>
              <p:nvPr/>
            </p:nvSpPr>
            <p:spPr bwMode="auto">
              <a:xfrm>
                <a:off x="1110" y="1158"/>
                <a:ext cx="312" cy="4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79"/>
              <p:cNvSpPr>
                <a:spLocks noChangeShapeType="1"/>
              </p:cNvSpPr>
              <p:nvPr/>
            </p:nvSpPr>
            <p:spPr bwMode="auto">
              <a:xfrm flipH="1">
                <a:off x="1428" y="1245"/>
                <a:ext cx="300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Line 80"/>
            <p:cNvSpPr>
              <a:spLocks noChangeShapeType="1"/>
            </p:cNvSpPr>
            <p:nvPr/>
          </p:nvSpPr>
          <p:spPr bwMode="auto">
            <a:xfrm>
              <a:off x="2286000" y="2714625"/>
              <a:ext cx="542925" cy="555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ectangle 81"/>
            <p:cNvSpPr>
              <a:spLocks noChangeArrowheads="1"/>
            </p:cNvSpPr>
            <p:nvPr/>
          </p:nvSpPr>
          <p:spPr bwMode="auto">
            <a:xfrm>
              <a:off x="3228975" y="4259263"/>
              <a:ext cx="257175" cy="19208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Arc 82"/>
            <p:cNvSpPr>
              <a:spLocks/>
            </p:cNvSpPr>
            <p:nvPr/>
          </p:nvSpPr>
          <p:spPr bwMode="auto">
            <a:xfrm>
              <a:off x="3854450" y="5540375"/>
              <a:ext cx="1109663" cy="477838"/>
            </a:xfrm>
            <a:custGeom>
              <a:avLst/>
              <a:gdLst>
                <a:gd name="G0" fmla="+- 8132 0 0"/>
                <a:gd name="G1" fmla="+- 21600 0 0"/>
                <a:gd name="G2" fmla="+- 21600 0 0"/>
                <a:gd name="T0" fmla="*/ 0 w 29732"/>
                <a:gd name="T1" fmla="*/ 1589 h 31813"/>
                <a:gd name="T2" fmla="*/ 27165 w 29732"/>
                <a:gd name="T3" fmla="*/ 31813 h 31813"/>
                <a:gd name="T4" fmla="*/ 8132 w 29732"/>
                <a:gd name="T5" fmla="*/ 21600 h 3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732" h="31813" fill="none" extrusionOk="0">
                  <a:moveTo>
                    <a:pt x="0" y="1589"/>
                  </a:moveTo>
                  <a:cubicBezTo>
                    <a:pt x="2582" y="539"/>
                    <a:pt x="5344" y="-1"/>
                    <a:pt x="8132" y="-1"/>
                  </a:cubicBezTo>
                  <a:cubicBezTo>
                    <a:pt x="20061" y="0"/>
                    <a:pt x="29732" y="9670"/>
                    <a:pt x="29732" y="21600"/>
                  </a:cubicBezTo>
                  <a:cubicBezTo>
                    <a:pt x="29732" y="25163"/>
                    <a:pt x="28850" y="28672"/>
                    <a:pt x="27164" y="31812"/>
                  </a:cubicBezTo>
                </a:path>
                <a:path w="29732" h="31813" stroke="0" extrusionOk="0">
                  <a:moveTo>
                    <a:pt x="0" y="1589"/>
                  </a:moveTo>
                  <a:cubicBezTo>
                    <a:pt x="2582" y="539"/>
                    <a:pt x="5344" y="-1"/>
                    <a:pt x="8132" y="-1"/>
                  </a:cubicBezTo>
                  <a:cubicBezTo>
                    <a:pt x="20061" y="0"/>
                    <a:pt x="29732" y="9670"/>
                    <a:pt x="29732" y="21600"/>
                  </a:cubicBezTo>
                  <a:cubicBezTo>
                    <a:pt x="29732" y="25163"/>
                    <a:pt x="28850" y="28672"/>
                    <a:pt x="27164" y="31812"/>
                  </a:cubicBezTo>
                  <a:lnTo>
                    <a:pt x="8132" y="216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rc 83"/>
            <p:cNvSpPr>
              <a:spLocks/>
            </p:cNvSpPr>
            <p:nvPr/>
          </p:nvSpPr>
          <p:spPr bwMode="auto">
            <a:xfrm rot="2903824">
              <a:off x="4187031" y="5461794"/>
              <a:ext cx="319088" cy="15875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1895"/>
                <a:gd name="T2" fmla="*/ 7393 w 21600"/>
                <a:gd name="T3" fmla="*/ 41895 h 41895"/>
                <a:gd name="T4" fmla="*/ 0 w 21600"/>
                <a:gd name="T5" fmla="*/ 21600 h 41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1895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0678"/>
                    <a:pt x="15923" y="38788"/>
                    <a:pt x="7393" y="41895"/>
                  </a:cubicBezTo>
                </a:path>
                <a:path w="21600" h="41895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0678"/>
                    <a:pt x="15923" y="38788"/>
                    <a:pt x="7393" y="41895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rc 84"/>
            <p:cNvSpPr>
              <a:spLocks/>
            </p:cNvSpPr>
            <p:nvPr/>
          </p:nvSpPr>
          <p:spPr bwMode="auto">
            <a:xfrm rot="6851627">
              <a:off x="2986087" y="5813426"/>
              <a:ext cx="320675" cy="12065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1813"/>
                <a:gd name="T2" fmla="*/ 19033 w 21600"/>
                <a:gd name="T3" fmla="*/ 31813 h 31813"/>
                <a:gd name="T4" fmla="*/ 0 w 21600"/>
                <a:gd name="T5" fmla="*/ 21600 h 3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1813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163"/>
                    <a:pt x="20718" y="28672"/>
                    <a:pt x="19032" y="31812"/>
                  </a:cubicBezTo>
                </a:path>
                <a:path w="21600" h="31813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163"/>
                    <a:pt x="20718" y="28672"/>
                    <a:pt x="19032" y="31812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Arc 85"/>
            <p:cNvSpPr>
              <a:spLocks/>
            </p:cNvSpPr>
            <p:nvPr/>
          </p:nvSpPr>
          <p:spPr bwMode="auto">
            <a:xfrm rot="6806895">
              <a:off x="1793876" y="5689600"/>
              <a:ext cx="557212" cy="1341437"/>
            </a:xfrm>
            <a:custGeom>
              <a:avLst/>
              <a:gdLst>
                <a:gd name="G0" fmla="+- 0 0 0"/>
                <a:gd name="G1" fmla="+- 21154 0 0"/>
                <a:gd name="G2" fmla="+- 21600 0 0"/>
                <a:gd name="T0" fmla="*/ 4366 w 21600"/>
                <a:gd name="T1" fmla="*/ 0 h 31367"/>
                <a:gd name="T2" fmla="*/ 19033 w 21600"/>
                <a:gd name="T3" fmla="*/ 31367 h 31367"/>
                <a:gd name="T4" fmla="*/ 0 w 21600"/>
                <a:gd name="T5" fmla="*/ 21154 h 3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1367" fill="none" extrusionOk="0">
                  <a:moveTo>
                    <a:pt x="4366" y="-1"/>
                  </a:moveTo>
                  <a:cubicBezTo>
                    <a:pt x="14401" y="2070"/>
                    <a:pt x="21600" y="10907"/>
                    <a:pt x="21600" y="21154"/>
                  </a:cubicBezTo>
                  <a:cubicBezTo>
                    <a:pt x="21600" y="24717"/>
                    <a:pt x="20718" y="28226"/>
                    <a:pt x="19032" y="31366"/>
                  </a:cubicBezTo>
                </a:path>
                <a:path w="21600" h="31367" stroke="0" extrusionOk="0">
                  <a:moveTo>
                    <a:pt x="4366" y="-1"/>
                  </a:moveTo>
                  <a:cubicBezTo>
                    <a:pt x="14401" y="2070"/>
                    <a:pt x="21600" y="10907"/>
                    <a:pt x="21600" y="21154"/>
                  </a:cubicBezTo>
                  <a:cubicBezTo>
                    <a:pt x="21600" y="24717"/>
                    <a:pt x="20718" y="28226"/>
                    <a:pt x="19032" y="31366"/>
                  </a:cubicBezTo>
                  <a:lnTo>
                    <a:pt x="0" y="2115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rc 86"/>
            <p:cNvSpPr>
              <a:spLocks/>
            </p:cNvSpPr>
            <p:nvPr/>
          </p:nvSpPr>
          <p:spPr bwMode="auto">
            <a:xfrm rot="9630365">
              <a:off x="346075" y="5910263"/>
              <a:ext cx="1009650" cy="5572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2482"/>
                <a:gd name="T2" fmla="*/ 5523 w 21600"/>
                <a:gd name="T3" fmla="*/ 42482 h 42482"/>
                <a:gd name="T4" fmla="*/ 0 w 21600"/>
                <a:gd name="T5" fmla="*/ 21600 h 4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482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1402"/>
                    <a:pt x="14999" y="39975"/>
                    <a:pt x="5522" y="42481"/>
                  </a:cubicBezTo>
                </a:path>
                <a:path w="21600" h="42482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1402"/>
                    <a:pt x="14999" y="39975"/>
                    <a:pt x="5522" y="42481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Arc 87"/>
            <p:cNvSpPr>
              <a:spLocks/>
            </p:cNvSpPr>
            <p:nvPr/>
          </p:nvSpPr>
          <p:spPr bwMode="auto">
            <a:xfrm rot="15682175">
              <a:off x="1169987" y="5173663"/>
              <a:ext cx="320675" cy="12065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1813"/>
                <a:gd name="T2" fmla="*/ 19033 w 21600"/>
                <a:gd name="T3" fmla="*/ 31813 h 31813"/>
                <a:gd name="T4" fmla="*/ 0 w 21600"/>
                <a:gd name="T5" fmla="*/ 21600 h 3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1813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163"/>
                    <a:pt x="20718" y="28672"/>
                    <a:pt x="19032" y="31812"/>
                  </a:cubicBezTo>
                </a:path>
                <a:path w="21600" h="31813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163"/>
                    <a:pt x="20718" y="28672"/>
                    <a:pt x="19032" y="31812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rc 88"/>
            <p:cNvSpPr>
              <a:spLocks/>
            </p:cNvSpPr>
            <p:nvPr/>
          </p:nvSpPr>
          <p:spPr bwMode="auto">
            <a:xfrm rot="17269384">
              <a:off x="1977231" y="5014120"/>
              <a:ext cx="320675" cy="12049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1813"/>
                <a:gd name="T2" fmla="*/ 19033 w 21600"/>
                <a:gd name="T3" fmla="*/ 31813 h 31813"/>
                <a:gd name="T4" fmla="*/ 0 w 21600"/>
                <a:gd name="T5" fmla="*/ 21600 h 3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1813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163"/>
                    <a:pt x="20718" y="28672"/>
                    <a:pt x="19032" y="31812"/>
                  </a:cubicBezTo>
                </a:path>
                <a:path w="21600" h="31813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163"/>
                    <a:pt x="20718" y="28672"/>
                    <a:pt x="19032" y="31812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Arc 89"/>
            <p:cNvSpPr>
              <a:spLocks/>
            </p:cNvSpPr>
            <p:nvPr/>
          </p:nvSpPr>
          <p:spPr bwMode="auto">
            <a:xfrm rot="17528773">
              <a:off x="3277394" y="4925219"/>
              <a:ext cx="320675" cy="13827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6502"/>
                <a:gd name="T2" fmla="*/ 15636 w 21600"/>
                <a:gd name="T3" fmla="*/ 36502 h 36502"/>
                <a:gd name="T4" fmla="*/ 0 w 21600"/>
                <a:gd name="T5" fmla="*/ 21600 h 36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6502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7149"/>
                    <a:pt x="19464" y="32485"/>
                    <a:pt x="15636" y="36502"/>
                  </a:cubicBezTo>
                </a:path>
                <a:path w="21600" h="36502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7149"/>
                    <a:pt x="19464" y="32485"/>
                    <a:pt x="15636" y="36502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Text Box 90"/>
            <p:cNvSpPr txBox="1">
              <a:spLocks noChangeArrowheads="1"/>
            </p:cNvSpPr>
            <p:nvPr/>
          </p:nvSpPr>
          <p:spPr bwMode="auto">
            <a:xfrm>
              <a:off x="2190750" y="5803900"/>
              <a:ext cx="1042988" cy="396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altLang="x-none" sz="2000" b="0" i="1">
                  <a:solidFill>
                    <a:schemeClr val="tx1"/>
                  </a:solidFill>
                </a:rPr>
                <a:t>Internet</a:t>
              </a:r>
            </a:p>
          </p:txBody>
        </p:sp>
        <p:sp>
          <p:nvSpPr>
            <p:cNvPr id="57" name="Text Box 91"/>
            <p:cNvSpPr txBox="1">
              <a:spLocks noChangeArrowheads="1"/>
            </p:cNvSpPr>
            <p:nvPr/>
          </p:nvSpPr>
          <p:spPr bwMode="auto">
            <a:xfrm>
              <a:off x="2317750" y="2479675"/>
              <a:ext cx="11858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altLang="x-none" sz="2000" b="0">
                  <a:solidFill>
                    <a:schemeClr val="tx1"/>
                  </a:solidFill>
                </a:rPr>
                <a:t>Gateway</a:t>
              </a:r>
            </a:p>
          </p:txBody>
        </p:sp>
        <p:sp>
          <p:nvSpPr>
            <p:cNvPr id="58" name="Text Box 92"/>
            <p:cNvSpPr txBox="1">
              <a:spLocks noChangeArrowheads="1"/>
            </p:cNvSpPr>
            <p:nvPr/>
          </p:nvSpPr>
          <p:spPr bwMode="auto">
            <a:xfrm>
              <a:off x="4505325" y="3452813"/>
              <a:ext cx="11858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altLang="x-none" sz="2000" b="0">
                  <a:solidFill>
                    <a:schemeClr val="tx1"/>
                  </a:solidFill>
                </a:rPr>
                <a:t>Gateway</a:t>
              </a:r>
            </a:p>
          </p:txBody>
        </p:sp>
        <p:sp>
          <p:nvSpPr>
            <p:cNvPr id="59" name="Text Box 93"/>
            <p:cNvSpPr txBox="1">
              <a:spLocks noChangeArrowheads="1"/>
            </p:cNvSpPr>
            <p:nvPr/>
          </p:nvSpPr>
          <p:spPr bwMode="auto">
            <a:xfrm>
              <a:off x="3486150" y="4156075"/>
              <a:ext cx="11858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altLang="x-none" sz="2000" b="0">
                  <a:solidFill>
                    <a:schemeClr val="tx1"/>
                  </a:solidFill>
                </a:rPr>
                <a:t>Gateway</a:t>
              </a:r>
            </a:p>
          </p:txBody>
        </p:sp>
        <p:sp>
          <p:nvSpPr>
            <p:cNvPr id="60" name="Text Box 94"/>
            <p:cNvSpPr txBox="1">
              <a:spLocks noChangeArrowheads="1"/>
            </p:cNvSpPr>
            <p:nvPr/>
          </p:nvSpPr>
          <p:spPr bwMode="auto">
            <a:xfrm>
              <a:off x="3470275" y="1214438"/>
              <a:ext cx="19764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altLang="x-none" sz="2000" b="0" dirty="0">
                  <a:solidFill>
                    <a:schemeClr val="tx1"/>
                  </a:solidFill>
                </a:rPr>
                <a:t>Sensor Patches</a:t>
              </a:r>
            </a:p>
          </p:txBody>
        </p:sp>
        <p:sp>
          <p:nvSpPr>
            <p:cNvPr id="61" name="Text Box 95"/>
            <p:cNvSpPr txBox="1">
              <a:spLocks noChangeArrowheads="1"/>
            </p:cNvSpPr>
            <p:nvPr/>
          </p:nvSpPr>
          <p:spPr bwMode="auto">
            <a:xfrm>
              <a:off x="1895475" y="3365500"/>
              <a:ext cx="2027400" cy="476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altLang="x-none" sz="1600" b="0" i="1">
                  <a:solidFill>
                    <a:schemeClr val="tx1"/>
                  </a:solidFill>
                </a:rPr>
                <a:t>Transit Network</a:t>
              </a:r>
            </a:p>
          </p:txBody>
        </p:sp>
      </p:grpSp>
      <p:pic>
        <p:nvPicPr>
          <p:cNvPr id="101" name="Picture 12" descr="pictures 02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05" b="4036"/>
          <a:stretch>
            <a:fillRect/>
          </a:stretch>
        </p:blipFill>
        <p:spPr>
          <a:xfrm>
            <a:off x="7648049" y="2861533"/>
            <a:ext cx="1388375" cy="2082562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" name="TextBox 101"/>
          <p:cNvSpPr txBox="1"/>
          <p:nvPr/>
        </p:nvSpPr>
        <p:spPr>
          <a:xfrm>
            <a:off x="2021447" y="4557064"/>
            <a:ext cx="5039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“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streaming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data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architecture” and oversampling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the 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Collect sensor data (obviously)</a:t>
            </a:r>
          </a:p>
          <a:p>
            <a:r>
              <a:rPr lang="en-US" dirty="0" smtClean="0"/>
              <a:t>Also collect some routing data</a:t>
            </a:r>
          </a:p>
          <a:p>
            <a:r>
              <a:rPr lang="en-US" dirty="0" smtClean="0"/>
              <a:t>Analyze the network performance</a:t>
            </a:r>
          </a:p>
          <a:p>
            <a:pPr lvl="1"/>
            <a:r>
              <a:rPr lang="en-US" dirty="0" smtClean="0"/>
              <a:t>Packet reception</a:t>
            </a:r>
          </a:p>
          <a:p>
            <a:pPr lvl="1"/>
            <a:r>
              <a:rPr lang="en-US" dirty="0" smtClean="0"/>
              <a:t>Node longevity</a:t>
            </a:r>
          </a:p>
          <a:p>
            <a:pPr lvl="1"/>
            <a:r>
              <a:rPr lang="en-US" dirty="0" smtClean="0"/>
              <a:t>Did they meet their sensing goal?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was their hypothesis? Were there multiple?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analysis of the network from a real wireless sensor network deployment will highlight areas for further research, and provide suggestions for future deployments.</a:t>
            </a:r>
          </a:p>
          <a:p>
            <a:endParaRPr lang="en-US" dirty="0"/>
          </a:p>
          <a:p>
            <a:r>
              <a:rPr lang="en-US" dirty="0" smtClean="0"/>
              <a:t>A properly programmed low power WSN using batteries can provide four months of ecologically useful data on the nesting habits of petrels.</a:t>
            </a:r>
          </a:p>
          <a:p>
            <a:endParaRPr lang="en-US" dirty="0"/>
          </a:p>
          <a:p>
            <a:r>
              <a:rPr lang="en-US" dirty="0" smtClean="0"/>
              <a:t>Oversampled data communicated in a simple but </a:t>
            </a:r>
            <a:r>
              <a:rPr lang="en-US" dirty="0" err="1" smtClean="0"/>
              <a:t>lossy</a:t>
            </a:r>
            <a:r>
              <a:rPr lang="en-US" dirty="0" smtClean="0"/>
              <a:t> “streaming” fashion will meet measurement and deployment goals while being simpler to implement.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they find? Deployments are hard!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9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-197547" y="771293"/>
            <a:ext cx="9140825" cy="2741613"/>
            <a:chOff x="3175" y="2209800"/>
            <a:chExt cx="9140825" cy="2741613"/>
          </a:xfrm>
        </p:grpSpPr>
        <p:pic>
          <p:nvPicPr>
            <p:cNvPr id="5" name="Picture 12"/>
            <p:cNvPicPr>
              <a:picLocks noGrp="1" noChangeAspect="1" noChangeArrowheads="1"/>
            </p:cNvPicPr>
            <p:nvPr>
              <p:ph idx="1"/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75" y="2209800"/>
              <a:ext cx="9140825" cy="2741613"/>
            </a:xfr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4994275" y="2736850"/>
              <a:ext cx="3167063" cy="1454150"/>
              <a:chOff x="3146" y="1724"/>
              <a:chExt cx="1995" cy="916"/>
            </a:xfrm>
          </p:grpSpPr>
          <p:sp>
            <p:nvSpPr>
              <p:cNvPr id="7" name="AutoShape 13"/>
              <p:cNvSpPr>
                <a:spLocks noChangeArrowheads="1"/>
              </p:cNvSpPr>
              <p:nvPr/>
            </p:nvSpPr>
            <p:spPr bwMode="auto">
              <a:xfrm>
                <a:off x="3600" y="2352"/>
                <a:ext cx="960" cy="288"/>
              </a:xfrm>
              <a:prstGeom prst="leftRightArrow">
                <a:avLst>
                  <a:gd name="adj1" fmla="val 50000"/>
                  <a:gd name="adj2" fmla="val 66667"/>
                </a:avLst>
              </a:prstGeom>
              <a:noFill/>
              <a:ln w="508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" name="Text Box 14"/>
              <p:cNvSpPr txBox="1">
                <a:spLocks noChangeArrowheads="1"/>
              </p:cNvSpPr>
              <p:nvPr/>
            </p:nvSpPr>
            <p:spPr bwMode="auto">
              <a:xfrm>
                <a:off x="3146" y="1724"/>
                <a:ext cx="199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x-none">
                    <a:solidFill>
                      <a:schemeClr val="tx1"/>
                    </a:solidFill>
                  </a:rPr>
                  <a:t>Shutdown for hurricane Isabel </a:t>
                </a: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1103971" y="118450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basestation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6"/>
          <a:stretch/>
        </p:blipFill>
        <p:spPr>
          <a:xfrm>
            <a:off x="4570413" y="3529950"/>
            <a:ext cx="4570412" cy="17769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6"/>
          <a:stretch/>
        </p:blipFill>
        <p:spPr>
          <a:xfrm>
            <a:off x="0" y="3520053"/>
            <a:ext cx="4570413" cy="17769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3445728" y="4806176"/>
            <a:ext cx="401444" cy="34568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16141" y="4779688"/>
            <a:ext cx="401444" cy="34568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27952</TotalTime>
  <Words>491</Words>
  <Application>Microsoft Macintosh PowerPoint</Application>
  <PresentationFormat>On-screen Show (16:10)</PresentationFormat>
  <Paragraphs>97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Helvetica</vt:lpstr>
      <vt:lpstr>Trebuchet MS</vt:lpstr>
      <vt:lpstr>Office Theme</vt:lpstr>
      <vt:lpstr>CS6501/ECE6501 IoT Sensors and Systems</vt:lpstr>
      <vt:lpstr>An Analysis of a Large Scale Habitat Monitoring Application </vt:lpstr>
      <vt:lpstr>Goal: monitor a habitat with a longitudinal study</vt:lpstr>
      <vt:lpstr>How? With a “macroscope” </vt:lpstr>
      <vt:lpstr>Why Wireless Sensor Networks?</vt:lpstr>
      <vt:lpstr>Approach</vt:lpstr>
      <vt:lpstr>Analysis of the deployment</vt:lpstr>
      <vt:lpstr>What was their hypothesis? Were there multiple?</vt:lpstr>
      <vt:lpstr>What did they find? Deployments are hard!</vt:lpstr>
      <vt:lpstr>What surprised you?</vt:lpstr>
      <vt:lpstr>Links aren’t stable</vt:lpstr>
      <vt:lpstr>Not surprising: single-hop out performed multi-hop in lifetime</vt:lpstr>
      <vt:lpstr>Other thoughts?</vt:lpstr>
      <vt:lpstr>Information Bang for the Energy Buck: Towards Energy- and Mobility-Aware Tracking </vt:lpstr>
      <vt:lpstr>Tracking flying foxes in Australia</vt:lpstr>
      <vt:lpstr>Fix energy, and try to improve tracking accuracy</vt:lpstr>
      <vt:lpstr>Hypothesis of this paper?</vt:lpstr>
      <vt:lpstr>Did they prove that?</vt:lpstr>
      <vt:lpstr>Strengths of these papers?</vt:lpstr>
      <vt:lpstr>Weaknesses?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Kai-Wei Chang</dc:creator>
  <cp:lastModifiedBy>Microsoft account</cp:lastModifiedBy>
  <cp:revision>226</cp:revision>
  <dcterms:created xsi:type="dcterms:W3CDTF">2015-09-15T19:03:29Z</dcterms:created>
  <dcterms:modified xsi:type="dcterms:W3CDTF">2017-08-30T13:37:36Z</dcterms:modified>
</cp:coreProperties>
</file>