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2F468A"/>
    <a:srgbClr val="3C58AD"/>
    <a:srgbClr val="D557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16" autoAdjust="0"/>
    <p:restoredTop sz="95309"/>
  </p:normalViewPr>
  <p:slideViewPr>
    <p:cSldViewPr snapToGrid="0">
      <p:cViewPr>
        <p:scale>
          <a:sx n="112" d="100"/>
          <a:sy n="112" d="100"/>
        </p:scale>
        <p:origin x="2016" y="1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4" Type="http://schemas.openxmlformats.org/officeDocument/2006/relationships/chartUserShapes" Target="../drawings/drawing1.xml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'All Teams'!$A$1:$A$23</c:f>
              <c:strCache>
                <c:ptCount val="23"/>
                <c:pt idx="0">
                  <c:v>Sanchez et al.</c:v>
                </c:pt>
                <c:pt idx="1">
                  <c:v>Lazik et al.</c:v>
                </c:pt>
                <c:pt idx="2">
                  <c:v>Time Domain</c:v>
                </c:pt>
                <c:pt idx="3">
                  <c:v>Campbell et al.</c:v>
                </c:pt>
                <c:pt idx="4">
                  <c:v>Quantitec GmbH Intranav</c:v>
                </c:pt>
                <c:pt idx="5">
                  <c:v>Simon et al.</c:v>
                </c:pt>
                <c:pt idx="6">
                  <c:v>Klipp et al.</c:v>
                </c:pt>
                <c:pt idx="7">
                  <c:v>Chen et al.</c:v>
                </c:pt>
                <c:pt idx="8">
                  <c:v>Zengen et al.</c:v>
                </c:pt>
                <c:pt idx="9">
                  <c:v>SPIRIT Navigation</c:v>
                </c:pt>
                <c:pt idx="10">
                  <c:v>Elias et al.</c:v>
                </c:pt>
                <c:pt idx="11">
                  <c:v>Symington et al.</c:v>
                </c:pt>
                <c:pt idx="12">
                  <c:v>Zou et al.</c:v>
                </c:pt>
                <c:pt idx="13">
                  <c:v>Pirkl et al.</c:v>
                </c:pt>
                <c:pt idx="14">
                  <c:v>Wu et al.</c:v>
                </c:pt>
                <c:pt idx="15">
                  <c:v>Bata et al.</c:v>
                </c:pt>
                <c:pt idx="16">
                  <c:v>Qiu et al.</c:v>
                </c:pt>
                <c:pt idx="17">
                  <c:v>Navix</c:v>
                </c:pt>
                <c:pt idx="18">
                  <c:v>Nikodem et al.</c:v>
                </c:pt>
                <c:pt idx="19">
                  <c:v>Deora et al.</c:v>
                </c:pt>
                <c:pt idx="20">
                  <c:v>Kuo et al.</c:v>
                </c:pt>
                <c:pt idx="21">
                  <c:v>Mirshekari et al.</c:v>
                </c:pt>
                <c:pt idx="22">
                  <c:v>Tata</c:v>
                </c:pt>
              </c:strCache>
            </c:strRef>
          </c:cat>
          <c:val>
            <c:numRef>
              <c:f>'All Teams'!$B$1:$B$23</c:f>
              <c:numCache>
                <c:formatCode>General</c:formatCode>
                <c:ptCount val="23"/>
                <c:pt idx="0">
                  <c:v>0.2</c:v>
                </c:pt>
                <c:pt idx="1">
                  <c:v>0.31</c:v>
                </c:pt>
                <c:pt idx="2">
                  <c:v>0.39</c:v>
                </c:pt>
                <c:pt idx="3">
                  <c:v>0.6</c:v>
                </c:pt>
                <c:pt idx="4">
                  <c:v>0.73</c:v>
                </c:pt>
                <c:pt idx="5">
                  <c:v>0.739</c:v>
                </c:pt>
                <c:pt idx="6">
                  <c:v>0.78</c:v>
                </c:pt>
                <c:pt idx="7">
                  <c:v>1.37</c:v>
                </c:pt>
                <c:pt idx="8">
                  <c:v>1.63</c:v>
                </c:pt>
                <c:pt idx="9">
                  <c:v>1.9</c:v>
                </c:pt>
                <c:pt idx="10">
                  <c:v>2.6</c:v>
                </c:pt>
                <c:pt idx="11">
                  <c:v>3.5</c:v>
                </c:pt>
                <c:pt idx="12">
                  <c:v>3.65</c:v>
                </c:pt>
                <c:pt idx="13">
                  <c:v>3.93</c:v>
                </c:pt>
                <c:pt idx="14">
                  <c:v>4.22</c:v>
                </c:pt>
                <c:pt idx="15">
                  <c:v>4.31</c:v>
                </c:pt>
                <c:pt idx="16">
                  <c:v>4.67</c:v>
                </c:pt>
                <c:pt idx="17">
                  <c:v>4.92</c:v>
                </c:pt>
                <c:pt idx="18">
                  <c:v>5.6</c:v>
                </c:pt>
                <c:pt idx="19">
                  <c:v>7.39</c:v>
                </c:pt>
                <c:pt idx="20">
                  <c:v>8.239999999999998</c:v>
                </c:pt>
                <c:pt idx="21">
                  <c:v>11.24</c:v>
                </c:pt>
                <c:pt idx="22">
                  <c:v>22.99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28228144"/>
        <c:axId val="2028231536"/>
      </c:barChart>
      <c:catAx>
        <c:axId val="20282281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Team</a:t>
                </a:r>
              </a:p>
            </c:rich>
          </c:tx>
          <c:layout>
            <c:manualLayout>
              <c:xMode val="edge"/>
              <c:yMode val="edge"/>
              <c:x val="0.482419414964434"/>
              <c:y val="0.8643105034150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8231536"/>
        <c:crosses val="autoZero"/>
        <c:auto val="1"/>
        <c:lblAlgn val="ctr"/>
        <c:lblOffset val="100"/>
        <c:noMultiLvlLbl val="0"/>
      </c:catAx>
      <c:valAx>
        <c:axId val="2028231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Localization</a:t>
                </a:r>
                <a:r>
                  <a:rPr lang="en-US" sz="1200" b="1" baseline="0"/>
                  <a:t> Error (m)</a:t>
                </a:r>
                <a:endParaRPr lang="en-US" sz="1200" b="1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8228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0.58543</cdr:x>
      <cdr:y>0.73586</cdr:y>
    </cdr:from>
    <cdr:to>
      <cdr:x>0.60144</cdr:x>
      <cdr:y>0.76548</cdr:y>
    </cdr:to>
    <cdr:sp macro="" textlink="">
      <cdr:nvSpPr>
        <cdr:cNvPr id="2" name="Sun 1"/>
        <cdr:cNvSpPr/>
      </cdr:nvSpPr>
      <cdr:spPr>
        <a:xfrm xmlns:a="http://schemas.openxmlformats.org/drawingml/2006/main">
          <a:off x="5456443" y="3753795"/>
          <a:ext cx="149290" cy="151067"/>
        </a:xfrm>
        <a:prstGeom xmlns:a="http://schemas.openxmlformats.org/drawingml/2006/main" prst="sun">
          <a:avLst/>
        </a:prstGeom>
      </cdr:spPr>
      <cdr:style>
        <a:lnRef xmlns:a="http://schemas.openxmlformats.org/drawingml/2006/main" idx="2">
          <a:schemeClr val="accent6">
            <a:shade val="50000"/>
          </a:schemeClr>
        </a:lnRef>
        <a:fillRef xmlns:a="http://schemas.openxmlformats.org/drawingml/2006/main" idx="1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0.9318</cdr:x>
      <cdr:y>0.69151</cdr:y>
    </cdr:from>
    <cdr:to>
      <cdr:x>0.94782</cdr:x>
      <cdr:y>0.72112</cdr:y>
    </cdr:to>
    <cdr:sp macro="" textlink="">
      <cdr:nvSpPr>
        <cdr:cNvPr id="3" name="Sun 2"/>
        <cdr:cNvSpPr/>
      </cdr:nvSpPr>
      <cdr:spPr>
        <a:xfrm xmlns:a="http://schemas.openxmlformats.org/drawingml/2006/main">
          <a:off x="8684837" y="3527531"/>
          <a:ext cx="149290" cy="151067"/>
        </a:xfrm>
        <a:prstGeom xmlns:a="http://schemas.openxmlformats.org/drawingml/2006/main" prst="sun">
          <a:avLst/>
        </a:prstGeom>
      </cdr:spPr>
      <cdr:style>
        <a:lnRef xmlns:a="http://schemas.openxmlformats.org/drawingml/2006/main" idx="2">
          <a:schemeClr val="accent6">
            <a:shade val="50000"/>
          </a:schemeClr>
        </a:lnRef>
        <a:fillRef xmlns:a="http://schemas.openxmlformats.org/drawingml/2006/main" idx="1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9829A-C801-414B-9062-70F3EA61D97A}" type="datetimeFigureOut">
              <a:rPr lang="en-US" smtClean="0"/>
              <a:t>9/18/17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A99D1-313B-447B-B1F7-051EC4AE5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7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A99D1-313B-447B-B1F7-051EC4AE5B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90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4FDA-8C07-E343-A4F2-8BE5E9853FD6}" type="datetime1">
              <a:rPr lang="en-US" smtClean="0"/>
              <a:t>9/18/17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0A616-A108-6D49-882E-751466198F65}" type="datetime1">
              <a:rPr lang="en-US" smtClean="0"/>
              <a:t>9/18/17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CS6501- </a:t>
            </a:r>
            <a:r>
              <a:rPr lang="en-US" dirty="0" err="1" smtClean="0"/>
              <a:t>IoT</a:t>
            </a:r>
            <a:r>
              <a:rPr lang="en-US" dirty="0" smtClean="0"/>
              <a:t> Sensors and Systems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47E8D-99E5-9B4A-A3F6-9256A97229C9}" type="datetime1">
              <a:rPr lang="en-US" smtClean="0"/>
              <a:t>9/18/17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CS6501- </a:t>
            </a:r>
            <a:r>
              <a:rPr lang="en-US" dirty="0" err="1" smtClean="0"/>
              <a:t>IoT</a:t>
            </a:r>
            <a:r>
              <a:rPr lang="en-US" dirty="0" smtClean="0"/>
              <a:t> Sensors and Systems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92097"/>
            <a:ext cx="6858000" cy="1803653"/>
          </a:xfrm>
        </p:spPr>
        <p:txBody>
          <a:bodyPr anchor="ctr"/>
          <a:lstStyle>
            <a:lvl1pPr algn="ctr">
              <a:defRPr sz="375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500"/>
            </a:lvl1pPr>
            <a:lvl2pPr marL="285739" indent="0" algn="ctr">
              <a:buNone/>
              <a:defRPr sz="1250"/>
            </a:lvl2pPr>
            <a:lvl3pPr marL="571477" indent="0" algn="ctr">
              <a:buNone/>
              <a:defRPr sz="1125"/>
            </a:lvl3pPr>
            <a:lvl4pPr marL="857216" indent="0" algn="ctr">
              <a:buNone/>
              <a:defRPr sz="1000"/>
            </a:lvl4pPr>
            <a:lvl5pPr marL="1142954" indent="0" algn="ctr">
              <a:buNone/>
              <a:defRPr sz="1000"/>
            </a:lvl5pPr>
            <a:lvl6pPr marL="1428693" indent="0" algn="ctr">
              <a:buNone/>
              <a:defRPr sz="1000"/>
            </a:lvl6pPr>
            <a:lvl7pPr marL="1714431" indent="0" algn="ctr">
              <a:buNone/>
              <a:defRPr sz="1000"/>
            </a:lvl7pPr>
            <a:lvl8pPr marL="2000170" indent="0" algn="ctr">
              <a:buNone/>
              <a:defRPr sz="1000"/>
            </a:lvl8pPr>
            <a:lvl9pPr marL="2285909" indent="0" algn="ctr">
              <a:buNone/>
              <a:defRPr sz="10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E4FDA-8C07-E343-A4F2-8BE5E9853FD6}" type="datetime1">
              <a:rPr lang="en-US" smtClean="0"/>
              <a:t>9/18/17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67">
                <a:solidFill>
                  <a:srgbClr val="3C58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6A3C3A-A029-4573-BC04-5DA27903A7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CS6501- </a:t>
            </a:r>
            <a:r>
              <a:rPr lang="en-US" dirty="0" err="1" smtClean="0"/>
              <a:t>IoT</a:t>
            </a:r>
            <a:r>
              <a:rPr lang="en-US" dirty="0" smtClean="0"/>
              <a:t> Sensors and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425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B7C21-26EC-9C4A-88CB-B7481D811CEA}" type="datetime1">
              <a:rPr lang="en-US" smtClean="0"/>
              <a:t>9/18/17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B364-466D-7244-AD0E-C01B4A2CE0E0}" type="datetime1">
              <a:rPr lang="en-US" smtClean="0"/>
              <a:t>9/18/17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4A752-2CDE-FD4B-9F7D-34FD753A0F30}" type="datetime1">
              <a:rPr lang="en-US" smtClean="0"/>
              <a:t>9/18/17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A2902-48F9-F148-B629-3C5B18F16DA3}" type="datetime1">
              <a:rPr lang="en-US" smtClean="0"/>
              <a:t>9/18/17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6636B-EC33-D74F-B221-E1ABE1C7C15D}" type="datetime1">
              <a:rPr lang="en-US" smtClean="0"/>
              <a:t>9/18/17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CS6501- </a:t>
            </a:r>
            <a:r>
              <a:rPr lang="en-US" dirty="0" err="1" smtClean="0"/>
              <a:t>IoT</a:t>
            </a:r>
            <a:r>
              <a:rPr lang="en-US" dirty="0" smtClean="0"/>
              <a:t> Sensors and Systems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61D92-0483-F04E-B290-7930EF1C3EF9}" type="datetime1">
              <a:rPr lang="en-US" smtClean="0"/>
              <a:t>9/18/17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CS6501- </a:t>
            </a:r>
            <a:r>
              <a:rPr lang="en-US" dirty="0" err="1" smtClean="0"/>
              <a:t>IoT</a:t>
            </a:r>
            <a:r>
              <a:rPr lang="en-US" dirty="0" smtClean="0"/>
              <a:t> Sensors and Systems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7B0B-843F-ED44-9176-292818CDF1C2}" type="datetime1">
              <a:rPr lang="en-US" smtClean="0"/>
              <a:t>9/18/17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CS6501- </a:t>
            </a:r>
            <a:r>
              <a:rPr lang="en-US" dirty="0" err="1" smtClean="0"/>
              <a:t>IoT</a:t>
            </a:r>
            <a:r>
              <a:rPr lang="en-US" dirty="0" smtClean="0"/>
              <a:t> Sensors and Systems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1365" y="89647"/>
            <a:ext cx="8875059" cy="788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1365" y="959224"/>
            <a:ext cx="8875059" cy="4188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B405E-DE3F-4A4B-AF07-597B733E796D}" type="datetime1">
              <a:rPr lang="en-US" smtClean="0"/>
              <a:t>9/18/17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A3C3A-A029-4573-BC04-5DA27903A7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89210" cy="5715000"/>
          </a:xfrm>
          <a:prstGeom prst="rect">
            <a:avLst/>
          </a:prstGeom>
          <a:solidFill>
            <a:srgbClr val="3C58A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pic>
        <p:nvPicPr>
          <p:cNvPr id="8" name="Picture 2" descr="Computer Science at the University of Virginia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8650" y="5309350"/>
            <a:ext cx="2057400" cy="31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56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73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2F468A"/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CS6501/ECE6501</a:t>
            </a:r>
            <a:br>
              <a:rPr lang="en-US" dirty="0" smtClean="0"/>
            </a:br>
            <a:r>
              <a:rPr lang="en-US" dirty="0" err="1" smtClean="0"/>
              <a:t>IoT</a:t>
            </a:r>
            <a:r>
              <a:rPr lang="en-US" dirty="0" smtClean="0"/>
              <a:t> Sensors and Systems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September </a:t>
            </a:r>
            <a:r>
              <a:rPr lang="en-US" dirty="0" smtClean="0"/>
              <a:t>18, </a:t>
            </a:r>
            <a:r>
              <a:rPr lang="en-US" dirty="0" smtClean="0"/>
              <a:t>2017</a:t>
            </a:r>
          </a:p>
          <a:p>
            <a:r>
              <a:rPr lang="en-US" dirty="0" smtClean="0"/>
              <a:t>Brad Campbell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bradjc@virginia.edu</a:t>
            </a:r>
            <a:endParaRPr lang="en-US" dirty="0" smtClean="0"/>
          </a:p>
          <a:p>
            <a:r>
              <a:rPr lang="en-US" dirty="0"/>
              <a:t>http://</a:t>
            </a:r>
            <a:r>
              <a:rPr lang="en-US" dirty="0" err="1"/>
              <a:t>www.cs.virginia.edu</a:t>
            </a:r>
            <a:r>
              <a:rPr lang="en-US" dirty="0"/>
              <a:t>/~bjc8c/class/cs6501-f17/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06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070" y="17091"/>
            <a:ext cx="3771899" cy="567277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79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775" y="958850"/>
            <a:ext cx="5592424" cy="41894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05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they detect leaks?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420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time monitoring?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030" y="875511"/>
            <a:ext cx="5970270" cy="435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37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lifetime?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“50-62 days”</a:t>
            </a:r>
          </a:p>
          <a:p>
            <a:r>
              <a:rPr lang="en-US" dirty="0" smtClean="0"/>
              <a:t>But, 2 mA sleep current at the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47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97630" cy="2157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630" y="89647"/>
            <a:ext cx="5059514" cy="27283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65" y="2571749"/>
            <a:ext cx="4224033" cy="19425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763" y="2838609"/>
            <a:ext cx="3378998" cy="230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58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ALPS: A Bluetooth and Ultrasound Platform for Mapping and Localization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Patrick </a:t>
            </a:r>
            <a:r>
              <a:rPr lang="en-US" dirty="0" err="1" smtClean="0"/>
              <a:t>Lazik</a:t>
            </a:r>
            <a:r>
              <a:rPr lang="en-US" dirty="0" smtClean="0"/>
              <a:t>, </a:t>
            </a:r>
            <a:r>
              <a:rPr lang="en-US" dirty="0" err="1" smtClean="0"/>
              <a:t>Niranjini</a:t>
            </a:r>
            <a:r>
              <a:rPr lang="en-US" dirty="0" smtClean="0"/>
              <a:t> </a:t>
            </a:r>
            <a:r>
              <a:rPr lang="en-US" dirty="0" err="1" smtClean="0"/>
              <a:t>Rajagopal</a:t>
            </a:r>
            <a:r>
              <a:rPr lang="en-US" dirty="0" smtClean="0"/>
              <a:t>, </a:t>
            </a:r>
            <a:r>
              <a:rPr lang="en-US" dirty="0"/>
              <a:t>Oliver </a:t>
            </a:r>
            <a:r>
              <a:rPr lang="en-US" dirty="0" smtClean="0"/>
              <a:t>Shih, </a:t>
            </a:r>
            <a:r>
              <a:rPr lang="en-US" dirty="0"/>
              <a:t>Bruno </a:t>
            </a:r>
            <a:r>
              <a:rPr lang="en-US" dirty="0" err="1" smtClean="0"/>
              <a:t>Sinopoli</a:t>
            </a:r>
            <a:r>
              <a:rPr lang="en-US" dirty="0" smtClean="0"/>
              <a:t>, </a:t>
            </a:r>
            <a:r>
              <a:rPr lang="en-US" dirty="0"/>
              <a:t>Anthony Rowe </a:t>
            </a:r>
            <a:endParaRPr lang="en-US" dirty="0" smtClean="0"/>
          </a:p>
          <a:p>
            <a:r>
              <a:rPr lang="en-US" dirty="0" err="1" smtClean="0"/>
              <a:t>SenSys</a:t>
            </a:r>
            <a:r>
              <a:rPr lang="en-US" dirty="0" smtClean="0"/>
              <a:t> 2015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63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Indoor Localization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Multiple categories</a:t>
            </a:r>
          </a:p>
          <a:p>
            <a:pPr lvl="1"/>
            <a:r>
              <a:rPr lang="en-US" sz="2400" dirty="0" smtClean="0"/>
              <a:t>Inertial sensors based</a:t>
            </a:r>
          </a:p>
          <a:p>
            <a:pPr lvl="1"/>
            <a:r>
              <a:rPr lang="en-US" sz="2400" dirty="0" smtClean="0"/>
              <a:t>Fingerprinting based</a:t>
            </a:r>
          </a:p>
          <a:p>
            <a:pPr lvl="1"/>
            <a:r>
              <a:rPr lang="en-US" sz="2400" dirty="0" smtClean="0"/>
              <a:t>Lidar based</a:t>
            </a:r>
          </a:p>
          <a:p>
            <a:pPr lvl="1"/>
            <a:r>
              <a:rPr lang="en-US" sz="2400" dirty="0" smtClean="0"/>
              <a:t>Custom infrastructure</a:t>
            </a:r>
          </a:p>
          <a:p>
            <a:pPr lvl="2"/>
            <a:r>
              <a:rPr lang="en-US" sz="1800" dirty="0" smtClean="0"/>
              <a:t>Dedicated tags</a:t>
            </a:r>
          </a:p>
          <a:p>
            <a:pPr lvl="2"/>
            <a:r>
              <a:rPr lang="en-US" sz="1800" dirty="0" smtClean="0"/>
              <a:t>Existing devices</a:t>
            </a:r>
          </a:p>
          <a:p>
            <a:pPr lvl="1"/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18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76" y="0"/>
            <a:ext cx="877064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70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2015 Microsoft Indoor Localization Competition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5746998"/>
              </p:ext>
            </p:extLst>
          </p:nvPr>
        </p:nvGraphicFramePr>
        <p:xfrm>
          <a:off x="161925" y="958850"/>
          <a:ext cx="8874125" cy="4189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1394460" y="1508760"/>
            <a:ext cx="0" cy="126873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42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PIPENET: A </a:t>
            </a:r>
            <a:r>
              <a:rPr lang="en-US" b="1" dirty="0"/>
              <a:t>Wireless Sensor Network for Pipeline </a:t>
            </a:r>
            <a:r>
              <a:rPr lang="en-US" b="1" dirty="0" smtClean="0"/>
              <a:t>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Ivan </a:t>
            </a:r>
            <a:r>
              <a:rPr lang="en-US" dirty="0" err="1" smtClean="0"/>
              <a:t>Stoianov</a:t>
            </a:r>
            <a:r>
              <a:rPr lang="en-US" dirty="0" smtClean="0"/>
              <a:t>, </a:t>
            </a:r>
            <a:r>
              <a:rPr lang="en-US" dirty="0"/>
              <a:t>Lama </a:t>
            </a:r>
            <a:r>
              <a:rPr lang="en-US" dirty="0" err="1" smtClean="0"/>
              <a:t>Nachman</a:t>
            </a:r>
            <a:r>
              <a:rPr lang="en-US" dirty="0" smtClean="0"/>
              <a:t>, </a:t>
            </a:r>
            <a:r>
              <a:rPr lang="en-US" dirty="0"/>
              <a:t>Sam </a:t>
            </a:r>
            <a:r>
              <a:rPr lang="en-US" dirty="0" smtClean="0"/>
              <a:t>Madden, </a:t>
            </a:r>
            <a:r>
              <a:rPr lang="en-US" dirty="0" err="1"/>
              <a:t>Timur</a:t>
            </a:r>
            <a:r>
              <a:rPr lang="en-US" dirty="0"/>
              <a:t> </a:t>
            </a:r>
            <a:r>
              <a:rPr lang="en-US" dirty="0" err="1" smtClean="0"/>
              <a:t>Tokmouline</a:t>
            </a:r>
            <a:endParaRPr lang="en-US" dirty="0" smtClean="0"/>
          </a:p>
          <a:p>
            <a:r>
              <a:rPr lang="en-US" dirty="0" smtClean="0"/>
              <a:t>IPSN 2007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4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5" y="1477246"/>
            <a:ext cx="1606861" cy="2852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529" y="993678"/>
            <a:ext cx="5486121" cy="411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91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6520"/>
            <a:ext cx="7886700" cy="99417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Goal: be accurate at each measurement point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830" y="1151249"/>
            <a:ext cx="7364928" cy="414277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2647387" y="1764823"/>
            <a:ext cx="3696195" cy="3241964"/>
          </a:xfrm>
          <a:custGeom>
            <a:avLst/>
            <a:gdLst>
              <a:gd name="connsiteX0" fmla="*/ 0 w 4928260"/>
              <a:gd name="connsiteY0" fmla="*/ 4298868 h 4322618"/>
              <a:gd name="connsiteX1" fmla="*/ 29688 w 4928260"/>
              <a:gd name="connsiteY1" fmla="*/ 1929740 h 4322618"/>
              <a:gd name="connsiteX2" fmla="*/ 760021 w 4928260"/>
              <a:gd name="connsiteY2" fmla="*/ 1935678 h 4322618"/>
              <a:gd name="connsiteX3" fmla="*/ 754083 w 4928260"/>
              <a:gd name="connsiteY3" fmla="*/ 1508166 h 4322618"/>
              <a:gd name="connsiteX4" fmla="*/ 944088 w 4928260"/>
              <a:gd name="connsiteY4" fmla="*/ 1508166 h 4322618"/>
              <a:gd name="connsiteX5" fmla="*/ 950026 w 4928260"/>
              <a:gd name="connsiteY5" fmla="*/ 1935678 h 4322618"/>
              <a:gd name="connsiteX6" fmla="*/ 1347849 w 4928260"/>
              <a:gd name="connsiteY6" fmla="*/ 1917865 h 4322618"/>
              <a:gd name="connsiteX7" fmla="*/ 1324099 w 4928260"/>
              <a:gd name="connsiteY7" fmla="*/ 237507 h 4322618"/>
              <a:gd name="connsiteX8" fmla="*/ 730332 w 4928260"/>
              <a:gd name="connsiteY8" fmla="*/ 237507 h 4322618"/>
              <a:gd name="connsiteX9" fmla="*/ 736270 w 4928260"/>
              <a:gd name="connsiteY9" fmla="*/ 0 h 4322618"/>
              <a:gd name="connsiteX10" fmla="*/ 2143496 w 4928260"/>
              <a:gd name="connsiteY10" fmla="*/ 0 h 4322618"/>
              <a:gd name="connsiteX11" fmla="*/ 2143496 w 4928260"/>
              <a:gd name="connsiteY11" fmla="*/ 2814452 h 4322618"/>
              <a:gd name="connsiteX12" fmla="*/ 4922322 w 4928260"/>
              <a:gd name="connsiteY12" fmla="*/ 2796639 h 4322618"/>
              <a:gd name="connsiteX13" fmla="*/ 4928260 w 4928260"/>
              <a:gd name="connsiteY13" fmla="*/ 4322618 h 4322618"/>
              <a:gd name="connsiteX14" fmla="*/ 0 w 4928260"/>
              <a:gd name="connsiteY14" fmla="*/ 4298868 h 4322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28260" h="4322618">
                <a:moveTo>
                  <a:pt x="0" y="4298868"/>
                </a:moveTo>
                <a:lnTo>
                  <a:pt x="29688" y="1929740"/>
                </a:lnTo>
                <a:lnTo>
                  <a:pt x="760021" y="1935678"/>
                </a:lnTo>
                <a:cubicBezTo>
                  <a:pt x="758042" y="1793174"/>
                  <a:pt x="756062" y="1650670"/>
                  <a:pt x="754083" y="1508166"/>
                </a:cubicBezTo>
                <a:lnTo>
                  <a:pt x="944088" y="1508166"/>
                </a:lnTo>
                <a:cubicBezTo>
                  <a:pt x="946067" y="1650670"/>
                  <a:pt x="948047" y="1793174"/>
                  <a:pt x="950026" y="1935678"/>
                </a:cubicBezTo>
                <a:lnTo>
                  <a:pt x="1347849" y="1917865"/>
                </a:lnTo>
                <a:lnTo>
                  <a:pt x="1324099" y="237507"/>
                </a:lnTo>
                <a:lnTo>
                  <a:pt x="730332" y="237507"/>
                </a:lnTo>
                <a:lnTo>
                  <a:pt x="736270" y="0"/>
                </a:lnTo>
                <a:lnTo>
                  <a:pt x="2143496" y="0"/>
                </a:lnTo>
                <a:lnTo>
                  <a:pt x="2143496" y="2814452"/>
                </a:lnTo>
                <a:lnTo>
                  <a:pt x="4922322" y="2796639"/>
                </a:lnTo>
                <a:cubicBezTo>
                  <a:pt x="4924301" y="3305299"/>
                  <a:pt x="4926281" y="3813958"/>
                  <a:pt x="4928260" y="4322618"/>
                </a:cubicBezTo>
                <a:lnTo>
                  <a:pt x="0" y="4298868"/>
                </a:lnTo>
                <a:close/>
              </a:path>
            </a:pathLst>
          </a:custGeom>
          <a:solidFill>
            <a:schemeClr val="accent1"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318502" y="4462254"/>
            <a:ext cx="340397" cy="51560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6303535" y="4935307"/>
            <a:ext cx="40047" cy="350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/>
          </a:p>
        </p:txBody>
      </p:sp>
      <p:sp>
        <p:nvSpPr>
          <p:cNvPr id="9" name="TextBox 10"/>
          <p:cNvSpPr txBox="1"/>
          <p:nvPr/>
        </p:nvSpPr>
        <p:spPr>
          <a:xfrm>
            <a:off x="6303535" y="4128184"/>
            <a:ext cx="10793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>
                <a:solidFill>
                  <a:schemeClr val="bg1"/>
                </a:solidFill>
              </a:rPr>
              <a:t>Origin Point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(0,0)</a:t>
            </a:r>
            <a:endParaRPr lang="en-US" sz="15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632286" y="4948379"/>
            <a:ext cx="3701285" cy="3347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328007" y="1822437"/>
            <a:ext cx="5564" cy="3126197"/>
          </a:xfrm>
          <a:prstGeom prst="straightConnector1">
            <a:avLst/>
          </a:prstGeom>
          <a:ln w="38100">
            <a:solidFill>
              <a:srgbClr val="FFC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8"/>
          <p:cNvSpPr txBox="1"/>
          <p:nvPr/>
        </p:nvSpPr>
        <p:spPr>
          <a:xfrm rot="16200000">
            <a:off x="5867558" y="2900616"/>
            <a:ext cx="6821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solidFill>
                  <a:schemeClr val="bg1"/>
                </a:solidFill>
              </a:rPr>
              <a:t>Y Axis</a:t>
            </a:r>
            <a:endParaRPr lang="en-US" sz="1500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989309" y="3971102"/>
            <a:ext cx="1411" cy="13648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202486" y="4350872"/>
            <a:ext cx="1411" cy="13648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710174" y="4236892"/>
            <a:ext cx="872" cy="15675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113719" y="4639493"/>
            <a:ext cx="872" cy="15675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795774" y="3892727"/>
            <a:ext cx="872" cy="15675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429864" y="4158517"/>
            <a:ext cx="872" cy="15675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548422" y="4477640"/>
            <a:ext cx="872" cy="15675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101975" y="4419114"/>
            <a:ext cx="872" cy="15675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704093" y="4715561"/>
            <a:ext cx="872" cy="15675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265615" y="4462254"/>
            <a:ext cx="872" cy="15675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925175" y="4706791"/>
            <a:ext cx="872" cy="15675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756505" y="3735977"/>
            <a:ext cx="872" cy="15675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025291" y="3246531"/>
            <a:ext cx="872" cy="15675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702644" y="3338975"/>
            <a:ext cx="872" cy="15675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4100377" y="3536037"/>
            <a:ext cx="872" cy="15675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169551" y="2721114"/>
            <a:ext cx="872" cy="15675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702644" y="2616356"/>
            <a:ext cx="872" cy="15675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032997" y="2337969"/>
            <a:ext cx="872" cy="15675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168680" y="1791815"/>
            <a:ext cx="872" cy="15675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701195" y="2047838"/>
            <a:ext cx="872" cy="15675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18"/>
          <p:cNvSpPr txBox="1"/>
          <p:nvPr/>
        </p:nvSpPr>
        <p:spPr>
          <a:xfrm>
            <a:off x="4057255" y="4700280"/>
            <a:ext cx="6821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solidFill>
                  <a:schemeClr val="bg1"/>
                </a:solidFill>
              </a:rPr>
              <a:t>X Axis</a:t>
            </a:r>
            <a:endParaRPr lang="en-US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22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key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Accurate localization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Easy setup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Handle non line-of-sight cases well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54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15" y="0"/>
            <a:ext cx="747597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23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916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250" y="2325159"/>
            <a:ext cx="64135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84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good is good enough?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364" y="1134216"/>
            <a:ext cx="8875059" cy="3838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93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Tradeoff between usability, deployment, accuracy, cost, reliability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7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papers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2 pages, bring two copies to class next Monday (September 25, 2017)</a:t>
            </a:r>
          </a:p>
          <a:p>
            <a:r>
              <a:rPr lang="en-US" sz="2400" dirty="0" smtClean="0"/>
              <a:t>Should convey:</a:t>
            </a:r>
          </a:p>
          <a:p>
            <a:pPr lvl="1"/>
            <a:r>
              <a:rPr lang="en-US" sz="2000" dirty="0" smtClean="0"/>
              <a:t>What is your idea? Why is it important? Who will care if it succeeds?</a:t>
            </a:r>
          </a:p>
          <a:p>
            <a:pPr lvl="1"/>
            <a:r>
              <a:rPr lang="en-US" sz="2000" dirty="0" smtClean="0"/>
              <a:t>What is your hypothesis?</a:t>
            </a:r>
          </a:p>
          <a:p>
            <a:pPr lvl="1"/>
            <a:r>
              <a:rPr lang="en-US" sz="2000" dirty="0" smtClean="0"/>
              <a:t>What other approaches exist? Why are they insufficient?</a:t>
            </a:r>
          </a:p>
          <a:p>
            <a:pPr lvl="2"/>
            <a:r>
              <a:rPr lang="en-US" sz="1600" dirty="0" smtClean="0"/>
              <a:t>Some related work.</a:t>
            </a:r>
          </a:p>
          <a:p>
            <a:pPr lvl="1"/>
            <a:r>
              <a:rPr lang="en-US" sz="2000" dirty="0" smtClean="0"/>
              <a:t>What might the design for a solution look like?</a:t>
            </a:r>
          </a:p>
          <a:p>
            <a:r>
              <a:rPr lang="en-US" sz="2300" dirty="0" smtClean="0"/>
              <a:t>Any format, but eventually will need to be in </a:t>
            </a:r>
            <a:r>
              <a:rPr lang="en-US" sz="2300" dirty="0" err="1" smtClean="0"/>
              <a:t>acmart.cls</a:t>
            </a:r>
            <a:endParaRPr lang="en-US" sz="2300" smtClean="0"/>
          </a:p>
          <a:p>
            <a:endParaRPr lang="en-US" sz="2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12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Water pipe leaks contribute to non-negligible water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5-10% of potable water produced is lost in transmission</a:t>
            </a:r>
          </a:p>
          <a:p>
            <a:r>
              <a:rPr lang="en-US" dirty="0" smtClean="0"/>
              <a:t>Treated and pumped water that generates no revenue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52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4</a:t>
            </a:fld>
            <a:endParaRPr lang="en-US"/>
          </a:p>
        </p:txBody>
      </p:sp>
      <p:pic>
        <p:nvPicPr>
          <p:cNvPr id="1026" name="Picture 2" descr="ttp://richmondsfblog.com/wp-content/uploads/2014/12/sinkhole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0622"/>
            <a:ext cx="4800600" cy="302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tp://ww3.hdnux.com/photos/50/63/34/10696466/43/920x9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890" y="0"/>
            <a:ext cx="5833110" cy="437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340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their approach?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73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308" y="958850"/>
            <a:ext cx="5579358" cy="41894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1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909" y="-30242"/>
            <a:ext cx="4293811" cy="574524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59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308" y="958850"/>
            <a:ext cx="5579358" cy="41894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61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637" y="958850"/>
            <a:ext cx="6300700" cy="41894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3C3A-A029-4573-BC04-5DA27903A7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33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28040</TotalTime>
  <Words>299</Words>
  <Application>Microsoft Macintosh PowerPoint</Application>
  <PresentationFormat>On-screen Show (16:10)</PresentationFormat>
  <Paragraphs>78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Calibri</vt:lpstr>
      <vt:lpstr>Helvetica</vt:lpstr>
      <vt:lpstr>Trebuchet MS</vt:lpstr>
      <vt:lpstr>Arial</vt:lpstr>
      <vt:lpstr>Office Theme</vt:lpstr>
      <vt:lpstr>CS6501/ECE6501 IoT Sensors and Systems</vt:lpstr>
      <vt:lpstr>PIPENET: A Wireless Sensor Network for Pipeline Monitoring</vt:lpstr>
      <vt:lpstr>Water pipe leaks contribute to non-negligible water loss</vt:lpstr>
      <vt:lpstr>PowerPoint Presentation</vt:lpstr>
      <vt:lpstr>What is their approach?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 they detect leaks?</vt:lpstr>
      <vt:lpstr>Real time monitoring?</vt:lpstr>
      <vt:lpstr>Sensor lifetime?</vt:lpstr>
      <vt:lpstr>PowerPoint Presentation</vt:lpstr>
      <vt:lpstr>ALPS: A Bluetooth and Ultrasound Platform for Mapping and Localization </vt:lpstr>
      <vt:lpstr>Indoor Localization</vt:lpstr>
      <vt:lpstr>PowerPoint Presentation</vt:lpstr>
      <vt:lpstr>2015 Microsoft Indoor Localization Competition</vt:lpstr>
      <vt:lpstr>PowerPoint Presentation</vt:lpstr>
      <vt:lpstr>Goal: be accurate at each measurement point</vt:lpstr>
      <vt:lpstr>Three key challenges</vt:lpstr>
      <vt:lpstr>PowerPoint Presentation</vt:lpstr>
      <vt:lpstr>PowerPoint Presentation</vt:lpstr>
      <vt:lpstr>How good is good enough?</vt:lpstr>
      <vt:lpstr>Tradeoff between usability, deployment, accuracy, cost, reliability</vt:lpstr>
      <vt:lpstr>Project papers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Kai-Wei Chang</dc:creator>
  <cp:lastModifiedBy>Microsoft account</cp:lastModifiedBy>
  <cp:revision>260</cp:revision>
  <dcterms:created xsi:type="dcterms:W3CDTF">2015-09-15T19:03:29Z</dcterms:created>
  <dcterms:modified xsi:type="dcterms:W3CDTF">2017-09-18T14:20:12Z</dcterms:modified>
</cp:coreProperties>
</file>