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1" r:id="rId13"/>
    <p:sldId id="267" r:id="rId14"/>
    <p:sldId id="268" r:id="rId15"/>
    <p:sldId id="302" r:id="rId16"/>
    <p:sldId id="30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304" r:id="rId32"/>
    <p:sldId id="305" r:id="rId33"/>
    <p:sldId id="306" r:id="rId34"/>
    <p:sldId id="307" r:id="rId35"/>
    <p:sldId id="284" r:id="rId36"/>
    <p:sldId id="286" r:id="rId37"/>
    <p:sldId id="287" r:id="rId38"/>
    <p:sldId id="291" r:id="rId39"/>
    <p:sldId id="292" r:id="rId40"/>
    <p:sldId id="293" r:id="rId41"/>
    <p:sldId id="308" r:id="rId42"/>
    <p:sldId id="294" r:id="rId43"/>
    <p:sldId id="288" r:id="rId44"/>
    <p:sldId id="289" r:id="rId45"/>
    <p:sldId id="290" r:id="rId46"/>
    <p:sldId id="295" r:id="rId47"/>
    <p:sldId id="296" r:id="rId48"/>
    <p:sldId id="297" r:id="rId49"/>
    <p:sldId id="300" r:id="rId50"/>
    <p:sldId id="298" r:id="rId51"/>
    <p:sldId id="299" r:id="rId52"/>
  </p:sldIdLst>
  <p:sldSz cx="9144000" cy="5715000" type="screen16x10"/>
  <p:notesSz cx="6858000" cy="9144000"/>
  <p:embeddedFontLs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Corben" panose="020F0505020000020004" pitchFamily="34" charset="0"/>
      <p:bold r:id="rId58"/>
    </p:embeddedFont>
    <p:embeddedFont>
      <p:font typeface="Helvetica Neue" panose="02000503000000020004" pitchFamily="2" charset="0"/>
      <p:regular r:id="rId59"/>
      <p:bold r:id="rId60"/>
      <p:italic r:id="rId61"/>
      <p:boldItalic r:id="rId62"/>
    </p:embeddedFont>
    <p:embeddedFont>
      <p:font typeface="Noto Sans Symbols" pitchFamily="2" charset="0"/>
      <p:regular r:id="rId63"/>
      <p:bold r:id="rId64"/>
    </p:embeddedFont>
    <p:embeddedFont>
      <p:font typeface="Trebuchet MS" panose="020B0703020202090204" pitchFamily="34" charset="0"/>
      <p:regular r:id="rId65"/>
      <p:bold r:id="rId66"/>
      <p: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Anyone speak Polish?</a:t>
            </a:r>
            <a:endParaRPr/>
          </a:p>
        </p:txBody>
      </p:sp>
      <p:sp>
        <p:nvSpPr>
          <p:cNvPr id="148" name="Google Shape;14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442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properties that define IoT</a:t>
            </a:r>
            <a:endParaRPr/>
          </a:p>
        </p:txBody>
      </p:sp>
      <p:sp>
        <p:nvSpPr>
          <p:cNvPr id="175" name="Google Shape;17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feature of modern computing classes is the amount of energy storage required to allow their operation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Clip art: http://www.ctecsolar.com/cut-cord-electric-company/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X-rays: iFixit teardowns</a:t>
            </a:r>
            <a:endParaRPr/>
          </a:p>
        </p:txBody>
      </p:sp>
      <p:sp>
        <p:nvSpPr>
          <p:cNvPr id="228" name="Google Shape;22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406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655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12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046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virginia.edu/~bjc8c/class/wiot-s24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559681" y="591454"/>
            <a:ext cx="749883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chemeClr val="dk1"/>
                </a:solidFill>
              </a:rPr>
              <a:t>Wireless for the Internet of Things</a:t>
            </a:r>
            <a:endParaRPr sz="6000" b="1" i="1">
              <a:solidFill>
                <a:srgbClr val="3F3F3F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463734" y="4067605"/>
            <a:ext cx="1820082" cy="113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2300" y="4059425"/>
            <a:ext cx="2190656" cy="137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215375" y="4311030"/>
            <a:ext cx="1451788" cy="40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 descr="IMG_6757_wb-1000px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3074" y="2530879"/>
            <a:ext cx="2022662" cy="134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 descr="tag_realizatio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7595" y="3541892"/>
            <a:ext cx="1510925" cy="94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 descr="https://lab11.eecs.umich.edu/content/pcb/sdr/b/sd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3598723" y="4138840"/>
            <a:ext cx="1783529" cy="1299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"/>
          <p:cNvGrpSpPr/>
          <p:nvPr/>
        </p:nvGrpSpPr>
        <p:grpSpPr>
          <a:xfrm>
            <a:off x="5353791" y="3145509"/>
            <a:ext cx="1139108" cy="1029429"/>
            <a:chOff x="5756893" y="2144268"/>
            <a:chExt cx="1295754" cy="1170992"/>
          </a:xfrm>
        </p:grpSpPr>
        <p:pic>
          <p:nvPicPr>
            <p:cNvPr id="78" name="Google Shape;78;p1" descr="tritag_blue_1000x889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57784" y="2295863"/>
              <a:ext cx="994863" cy="884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" descr="tritag_blue_1000x889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80866" y="2144268"/>
              <a:ext cx="994863" cy="884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 descr="tritag_blue_1000x889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56893" y="2430827"/>
              <a:ext cx="994863" cy="8844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Google Shape;81;p1" descr="opo_circular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55603" y="2257302"/>
            <a:ext cx="926748" cy="88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 descr="https://images.pixieset.com/81501071/0f18c36014fda714aac43a2b1d61143b-xxlarge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93666" y="1717814"/>
            <a:ext cx="1465307" cy="115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 descr="TotTag Fron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62329" y="3084015"/>
            <a:ext cx="1523905" cy="9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wireless we labs in projects . learn this with and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niektóre protokoły bezprzewodowe są lepsze niż inne</a:t>
            </a:r>
            <a:endParaRPr sz="8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0" y="0"/>
            <a:ext cx="9144000" cy="19419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If I have a lot to tell you about this course, I might write like this.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63591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How do you know what this slide says?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Computers face many of the same communication challenges we do</a:t>
            </a: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Layers for human communication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Visual or audio signals (and others)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Signal vs. noise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Symbols and sounds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Alphabet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Language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Grammar</a:t>
            </a:r>
            <a:endParaRPr dirty="0">
              <a:latin typeface="Helvetica" pitchFamily="2" charset="0"/>
            </a:endParaRPr>
          </a:p>
          <a:p>
            <a:pPr marL="514340" lvl="1" indent="-3047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Helvetica" pitchFamily="2" charset="0"/>
            </a:endParaRPr>
          </a:p>
          <a:p>
            <a:pPr lvl="0" indent="-457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548135"/>
                </a:solidFill>
                <a:latin typeface="Helvetica" pitchFamily="2" charset="0"/>
              </a:rPr>
              <a:t>Computers use layers for communication as well.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This class: what are the layers?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Importantly: </a:t>
            </a:r>
            <a:r>
              <a:rPr lang="en-US" b="1" i="1" dirty="0">
                <a:latin typeface="Helvetica" pitchFamily="2" charset="0"/>
              </a:rPr>
              <a:t>why</a:t>
            </a:r>
            <a:r>
              <a:rPr lang="en-US" dirty="0">
                <a:latin typeface="Helvetica" pitchFamily="2" charset="0"/>
              </a:rPr>
              <a:t> those layers?</a:t>
            </a:r>
            <a:endParaRPr dirty="0">
              <a:latin typeface="Helvetica" pitchFamily="2" charset="0"/>
            </a:endParaRPr>
          </a:p>
        </p:txBody>
      </p:sp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5AF21-1E57-71E8-614E-6082A1359C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24D1E3-3D4D-D111-54BB-5F90AB66302B}"/>
              </a:ext>
            </a:extLst>
          </p:cNvPr>
          <p:cNvCxnSpPr/>
          <p:nvPr/>
        </p:nvCxnSpPr>
        <p:spPr>
          <a:xfrm>
            <a:off x="1611984" y="0"/>
            <a:ext cx="0" cy="571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BFD4B1-A634-43B5-0641-1741F49CB5CF}"/>
              </a:ext>
            </a:extLst>
          </p:cNvPr>
          <p:cNvCxnSpPr/>
          <p:nvPr/>
        </p:nvCxnSpPr>
        <p:spPr>
          <a:xfrm>
            <a:off x="3828854" y="0"/>
            <a:ext cx="0" cy="571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77A50D-8BC0-94AB-C306-6C0C33BDB0B7}"/>
              </a:ext>
            </a:extLst>
          </p:cNvPr>
          <p:cNvCxnSpPr/>
          <p:nvPr/>
        </p:nvCxnSpPr>
        <p:spPr>
          <a:xfrm>
            <a:off x="5866615" y="0"/>
            <a:ext cx="0" cy="571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D4797C-9C35-DC85-203D-C162A1C5C9A3}"/>
              </a:ext>
            </a:extLst>
          </p:cNvPr>
          <p:cNvCxnSpPr>
            <a:cxnSpLocks/>
          </p:cNvCxnSpPr>
          <p:nvPr/>
        </p:nvCxnSpPr>
        <p:spPr>
          <a:xfrm>
            <a:off x="0" y="1291472"/>
            <a:ext cx="58666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0A0686-1768-9735-A8EA-FCDF650945E3}"/>
              </a:ext>
            </a:extLst>
          </p:cNvPr>
          <p:cNvCxnSpPr>
            <a:cxnSpLocks/>
          </p:cNvCxnSpPr>
          <p:nvPr/>
        </p:nvCxnSpPr>
        <p:spPr>
          <a:xfrm>
            <a:off x="0" y="2857500"/>
            <a:ext cx="58666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AF4F35-D072-2B1C-EE44-CFF82074DA22}"/>
              </a:ext>
            </a:extLst>
          </p:cNvPr>
          <p:cNvCxnSpPr>
            <a:cxnSpLocks/>
          </p:cNvCxnSpPr>
          <p:nvPr/>
        </p:nvCxnSpPr>
        <p:spPr>
          <a:xfrm>
            <a:off x="0" y="3811179"/>
            <a:ext cx="58666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756215-9425-EBB9-5ACA-61CCEAE8A0DF}"/>
              </a:ext>
            </a:extLst>
          </p:cNvPr>
          <p:cNvCxnSpPr>
            <a:cxnSpLocks/>
          </p:cNvCxnSpPr>
          <p:nvPr/>
        </p:nvCxnSpPr>
        <p:spPr>
          <a:xfrm>
            <a:off x="0" y="4746004"/>
            <a:ext cx="58666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38;p9">
            <a:extLst>
              <a:ext uri="{FF2B5EF4-FFF2-40B4-BE49-F238E27FC236}">
                <a16:creationId xmlns:a16="http://schemas.microsoft.com/office/drawing/2014/main" id="{ABCB081B-6C94-0150-D867-E0D1AD7F67CC}"/>
              </a:ext>
            </a:extLst>
          </p:cNvPr>
          <p:cNvSpPr txBox="1"/>
          <p:nvPr/>
        </p:nvSpPr>
        <p:spPr>
          <a:xfrm>
            <a:off x="0" y="968994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$50</a:t>
            </a:r>
            <a:endParaRPr sz="1050" dirty="0"/>
          </a:p>
        </p:txBody>
      </p:sp>
      <p:sp>
        <p:nvSpPr>
          <p:cNvPr id="14" name="Google Shape;138;p9">
            <a:extLst>
              <a:ext uri="{FF2B5EF4-FFF2-40B4-BE49-F238E27FC236}">
                <a16:creationId xmlns:a16="http://schemas.microsoft.com/office/drawing/2014/main" id="{C50A0BBA-0052-897C-A686-AF2692A21739}"/>
              </a:ext>
            </a:extLst>
          </p:cNvPr>
          <p:cNvSpPr txBox="1"/>
          <p:nvPr/>
        </p:nvSpPr>
        <p:spPr>
          <a:xfrm>
            <a:off x="1782461" y="968016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$50</a:t>
            </a:r>
            <a:endParaRPr sz="1050" dirty="0"/>
          </a:p>
        </p:txBody>
      </p:sp>
      <p:sp>
        <p:nvSpPr>
          <p:cNvPr id="15" name="Google Shape;138;p9">
            <a:extLst>
              <a:ext uri="{FF2B5EF4-FFF2-40B4-BE49-F238E27FC236}">
                <a16:creationId xmlns:a16="http://schemas.microsoft.com/office/drawing/2014/main" id="{9DDD6AB3-FCAC-86E4-D585-E5455AA34EE2}"/>
              </a:ext>
            </a:extLst>
          </p:cNvPr>
          <p:cNvSpPr txBox="1"/>
          <p:nvPr/>
        </p:nvSpPr>
        <p:spPr>
          <a:xfrm>
            <a:off x="3975276" y="968016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$50</a:t>
            </a:r>
            <a:endParaRPr sz="1050" dirty="0"/>
          </a:p>
        </p:txBody>
      </p:sp>
      <p:sp>
        <p:nvSpPr>
          <p:cNvPr id="16" name="Google Shape;138;p9">
            <a:extLst>
              <a:ext uri="{FF2B5EF4-FFF2-40B4-BE49-F238E27FC236}">
                <a16:creationId xmlns:a16="http://schemas.microsoft.com/office/drawing/2014/main" id="{0AA0DE56-6AD8-6798-D0FD-28C66BE1451E}"/>
              </a:ext>
            </a:extLst>
          </p:cNvPr>
          <p:cNvSpPr txBox="1"/>
          <p:nvPr/>
        </p:nvSpPr>
        <p:spPr>
          <a:xfrm>
            <a:off x="11309" y="2572540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$120</a:t>
            </a:r>
            <a:endParaRPr sz="1050" dirty="0"/>
          </a:p>
        </p:txBody>
      </p:sp>
      <p:sp>
        <p:nvSpPr>
          <p:cNvPr id="17" name="Google Shape;138;p9">
            <a:extLst>
              <a:ext uri="{FF2B5EF4-FFF2-40B4-BE49-F238E27FC236}">
                <a16:creationId xmlns:a16="http://schemas.microsoft.com/office/drawing/2014/main" id="{BF358E2C-F742-F997-28DD-1B03D397B547}"/>
              </a:ext>
            </a:extLst>
          </p:cNvPr>
          <p:cNvSpPr txBox="1"/>
          <p:nvPr/>
        </p:nvSpPr>
        <p:spPr>
          <a:xfrm>
            <a:off x="1806518" y="2572539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$150</a:t>
            </a:r>
            <a:endParaRPr sz="1050" dirty="0"/>
          </a:p>
        </p:txBody>
      </p:sp>
      <p:sp>
        <p:nvSpPr>
          <p:cNvPr id="18" name="Google Shape;138;p9">
            <a:extLst>
              <a:ext uri="{FF2B5EF4-FFF2-40B4-BE49-F238E27FC236}">
                <a16:creationId xmlns:a16="http://schemas.microsoft.com/office/drawing/2014/main" id="{D76539EF-F11F-F846-A4C7-BFA7F384128B}"/>
              </a:ext>
            </a:extLst>
          </p:cNvPr>
          <p:cNvSpPr txBox="1"/>
          <p:nvPr/>
        </p:nvSpPr>
        <p:spPr>
          <a:xfrm>
            <a:off x="4023387" y="2572539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$120</a:t>
            </a:r>
            <a:endParaRPr sz="1050" dirty="0"/>
          </a:p>
        </p:txBody>
      </p:sp>
      <p:sp>
        <p:nvSpPr>
          <p:cNvPr id="20" name="Google Shape;138;p9">
            <a:extLst>
              <a:ext uri="{FF2B5EF4-FFF2-40B4-BE49-F238E27FC236}">
                <a16:creationId xmlns:a16="http://schemas.microsoft.com/office/drawing/2014/main" id="{D26CFAAF-16B2-4895-51EF-3E86992B4911}"/>
              </a:ext>
            </a:extLst>
          </p:cNvPr>
          <p:cNvSpPr txBox="1"/>
          <p:nvPr/>
        </p:nvSpPr>
        <p:spPr>
          <a:xfrm>
            <a:off x="79348" y="3588472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$60</a:t>
            </a:r>
            <a:endParaRPr sz="1050" dirty="0"/>
          </a:p>
        </p:txBody>
      </p:sp>
      <p:sp>
        <p:nvSpPr>
          <p:cNvPr id="21" name="Google Shape;138;p9">
            <a:extLst>
              <a:ext uri="{FF2B5EF4-FFF2-40B4-BE49-F238E27FC236}">
                <a16:creationId xmlns:a16="http://schemas.microsoft.com/office/drawing/2014/main" id="{F6136C61-D3B2-133E-B5D6-5702C9558DC5}"/>
              </a:ext>
            </a:extLst>
          </p:cNvPr>
          <p:cNvSpPr txBox="1"/>
          <p:nvPr/>
        </p:nvSpPr>
        <p:spPr>
          <a:xfrm>
            <a:off x="1708124" y="3587293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$60</a:t>
            </a:r>
            <a:endParaRPr sz="1050" dirty="0"/>
          </a:p>
        </p:txBody>
      </p:sp>
      <p:sp>
        <p:nvSpPr>
          <p:cNvPr id="22" name="Google Shape;138;p9">
            <a:extLst>
              <a:ext uri="{FF2B5EF4-FFF2-40B4-BE49-F238E27FC236}">
                <a16:creationId xmlns:a16="http://schemas.microsoft.com/office/drawing/2014/main" id="{39D06905-629D-046B-6562-0A1E6A34F4CB}"/>
              </a:ext>
            </a:extLst>
          </p:cNvPr>
          <p:cNvSpPr txBox="1"/>
          <p:nvPr/>
        </p:nvSpPr>
        <p:spPr>
          <a:xfrm>
            <a:off x="3966641" y="3520719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$60</a:t>
            </a:r>
            <a:endParaRPr sz="1050" dirty="0"/>
          </a:p>
        </p:txBody>
      </p:sp>
      <p:sp>
        <p:nvSpPr>
          <p:cNvPr id="23" name="Google Shape;138;p9">
            <a:extLst>
              <a:ext uri="{FF2B5EF4-FFF2-40B4-BE49-F238E27FC236}">
                <a16:creationId xmlns:a16="http://schemas.microsoft.com/office/drawing/2014/main" id="{E61D82B0-091F-0869-22C8-7000E5E0746E}"/>
              </a:ext>
            </a:extLst>
          </p:cNvPr>
          <p:cNvSpPr txBox="1"/>
          <p:nvPr/>
        </p:nvSpPr>
        <p:spPr>
          <a:xfrm>
            <a:off x="79347" y="4508863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$30</a:t>
            </a:r>
            <a:endParaRPr sz="1050" dirty="0"/>
          </a:p>
        </p:txBody>
      </p:sp>
      <p:sp>
        <p:nvSpPr>
          <p:cNvPr id="24" name="Google Shape;138;p9">
            <a:extLst>
              <a:ext uri="{FF2B5EF4-FFF2-40B4-BE49-F238E27FC236}">
                <a16:creationId xmlns:a16="http://schemas.microsoft.com/office/drawing/2014/main" id="{E9DD5B17-FF53-3766-9DA5-26C9CD1FD0B0}"/>
              </a:ext>
            </a:extLst>
          </p:cNvPr>
          <p:cNvSpPr txBox="1"/>
          <p:nvPr/>
        </p:nvSpPr>
        <p:spPr>
          <a:xfrm>
            <a:off x="1680022" y="4498309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$30</a:t>
            </a:r>
            <a:endParaRPr sz="1050" dirty="0"/>
          </a:p>
        </p:txBody>
      </p:sp>
      <p:sp>
        <p:nvSpPr>
          <p:cNvPr id="25" name="Google Shape;138;p9">
            <a:extLst>
              <a:ext uri="{FF2B5EF4-FFF2-40B4-BE49-F238E27FC236}">
                <a16:creationId xmlns:a16="http://schemas.microsoft.com/office/drawing/2014/main" id="{530CFE1D-8868-92A1-861D-ACA9B6B60762}"/>
              </a:ext>
            </a:extLst>
          </p:cNvPr>
          <p:cNvSpPr txBox="1"/>
          <p:nvPr/>
        </p:nvSpPr>
        <p:spPr>
          <a:xfrm>
            <a:off x="3896891" y="4508863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$30</a:t>
            </a:r>
            <a:endParaRPr sz="1050" dirty="0"/>
          </a:p>
        </p:txBody>
      </p:sp>
      <p:sp>
        <p:nvSpPr>
          <p:cNvPr id="26" name="Google Shape;138;p9">
            <a:extLst>
              <a:ext uri="{FF2B5EF4-FFF2-40B4-BE49-F238E27FC236}">
                <a16:creationId xmlns:a16="http://schemas.microsoft.com/office/drawing/2014/main" id="{72602116-3591-009F-7B5C-8AA99C3D84BD}"/>
              </a:ext>
            </a:extLst>
          </p:cNvPr>
          <p:cNvSpPr txBox="1"/>
          <p:nvPr/>
        </p:nvSpPr>
        <p:spPr>
          <a:xfrm>
            <a:off x="79347" y="5513997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$10</a:t>
            </a:r>
            <a:endParaRPr sz="1050" dirty="0"/>
          </a:p>
        </p:txBody>
      </p:sp>
      <p:sp>
        <p:nvSpPr>
          <p:cNvPr id="27" name="Google Shape;138;p9">
            <a:extLst>
              <a:ext uri="{FF2B5EF4-FFF2-40B4-BE49-F238E27FC236}">
                <a16:creationId xmlns:a16="http://schemas.microsoft.com/office/drawing/2014/main" id="{35BCB596-69F5-015A-7DF3-3E152F928EAB}"/>
              </a:ext>
            </a:extLst>
          </p:cNvPr>
          <p:cNvSpPr txBox="1"/>
          <p:nvPr/>
        </p:nvSpPr>
        <p:spPr>
          <a:xfrm>
            <a:off x="1675309" y="5513996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$10</a:t>
            </a:r>
            <a:endParaRPr sz="1050" dirty="0"/>
          </a:p>
        </p:txBody>
      </p:sp>
      <p:sp>
        <p:nvSpPr>
          <p:cNvPr id="28" name="Google Shape;138;p9">
            <a:extLst>
              <a:ext uri="{FF2B5EF4-FFF2-40B4-BE49-F238E27FC236}">
                <a16:creationId xmlns:a16="http://schemas.microsoft.com/office/drawing/2014/main" id="{A39519A2-E8CF-13A8-460C-CE90015DC732}"/>
              </a:ext>
            </a:extLst>
          </p:cNvPr>
          <p:cNvSpPr txBox="1"/>
          <p:nvPr/>
        </p:nvSpPr>
        <p:spPr>
          <a:xfrm>
            <a:off x="3883521" y="5513995"/>
            <a:ext cx="848403" cy="162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</a:rPr>
              <a:t>$10</a:t>
            </a:r>
            <a:endParaRPr sz="1050" dirty="0"/>
          </a:p>
        </p:txBody>
      </p:sp>
      <p:pic>
        <p:nvPicPr>
          <p:cNvPr id="1026" name="Picture 2" descr="Amazon.com : Sharpie 44001 Magnum Oversized Permanent Marker Chisel Tip  Black : Permanent Markers : Office Products">
            <a:extLst>
              <a:ext uri="{FF2B5EF4-FFF2-40B4-BE49-F238E27FC236}">
                <a16:creationId xmlns:a16="http://schemas.microsoft.com/office/drawing/2014/main" id="{1E943B4D-FE40-F01B-CF24-725429481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0" b="38726"/>
          <a:stretch/>
        </p:blipFill>
        <p:spPr bwMode="auto">
          <a:xfrm>
            <a:off x="6218592" y="1225484"/>
            <a:ext cx="2626847" cy="6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60D4E14-F027-F806-12CD-68E08F50FAEF}"/>
              </a:ext>
            </a:extLst>
          </p:cNvPr>
          <p:cNvGrpSpPr/>
          <p:nvPr/>
        </p:nvGrpSpPr>
        <p:grpSpPr>
          <a:xfrm>
            <a:off x="6218592" y="2073969"/>
            <a:ext cx="2533107" cy="1414217"/>
            <a:chOff x="6218592" y="2073969"/>
            <a:chExt cx="2533107" cy="1414217"/>
          </a:xfrm>
        </p:grpSpPr>
        <p:pic>
          <p:nvPicPr>
            <p:cNvPr id="1028" name="Picture 4" descr="9,700+ Quill Pen Stock Illustrations, Royalty-Free Vector Graphics &amp; Clip  Art - iStock | Quill pen and ink, Hand holding quill pen, Quill pen icon">
              <a:extLst>
                <a:ext uri="{FF2B5EF4-FFF2-40B4-BE49-F238E27FC236}">
                  <a16:creationId xmlns:a16="http://schemas.microsoft.com/office/drawing/2014/main" id="{CDAD8022-2597-AEB2-4948-9DB45367B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592" y="2213665"/>
              <a:ext cx="989960" cy="87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ingle Line Font &quot;Quill Pen&quot; – Single Line Fonts">
              <a:extLst>
                <a:ext uri="{FF2B5EF4-FFF2-40B4-BE49-F238E27FC236}">
                  <a16:creationId xmlns:a16="http://schemas.microsoft.com/office/drawing/2014/main" id="{D8B03B42-6785-301C-B26F-40A4EB209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482" y="2073969"/>
              <a:ext cx="1414217" cy="141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STABILO Point 88 Fine, Multicolor Set of 15">
            <a:extLst>
              <a:ext uri="{FF2B5EF4-FFF2-40B4-BE49-F238E27FC236}">
                <a16:creationId xmlns:a16="http://schemas.microsoft.com/office/drawing/2014/main" id="{41AD4AE1-E6F9-8DFB-1A25-701DDEF7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84" y="3467224"/>
            <a:ext cx="1555183" cy="15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>
            <a:extLst>
              <a:ext uri="{FF2B5EF4-FFF2-40B4-BE49-F238E27FC236}">
                <a16:creationId xmlns:a16="http://schemas.microsoft.com/office/drawing/2014/main" id="{44653469-FE5A-384B-96CA-CFA340F1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would you use?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1B761BA-AFFE-5824-E8B2-69F1F9A4F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7"/>
            <a:ext cx="2683121" cy="4188246"/>
          </a:xfrm>
        </p:spPr>
        <p:txBody>
          <a:bodyPr>
            <a:normAutofit/>
          </a:bodyPr>
          <a:lstStyle/>
          <a:p>
            <a:r>
              <a:rPr lang="en-US" sz="2000" dirty="0"/>
              <a:t>What can we optimize for?</a:t>
            </a:r>
          </a:p>
          <a:p>
            <a:r>
              <a:rPr lang="en-US" sz="2000" dirty="0"/>
              <a:t>When would each be best?</a:t>
            </a:r>
          </a:p>
          <a:p>
            <a:pPr lvl="1"/>
            <a:r>
              <a:rPr lang="en-US" sz="1600" dirty="0"/>
              <a:t>Sharpie?</a:t>
            </a:r>
          </a:p>
          <a:p>
            <a:pPr lvl="1"/>
            <a:r>
              <a:rPr lang="en-US" sz="1600" dirty="0"/>
              <a:t>Quill?</a:t>
            </a:r>
          </a:p>
          <a:p>
            <a:pPr lvl="1"/>
            <a:r>
              <a:rPr lang="en-US" sz="1600" dirty="0"/>
              <a:t>Fine point pens?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FA7E2-4681-F1AC-4364-FD39682B8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8F06AB9-C3B2-FC4B-11DD-EF2F2DC0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622" y="1376314"/>
            <a:ext cx="5672051" cy="3686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12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Perspective of this course</a:t>
            </a: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class is about wireless protocols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a specific domain: the Internet of Things</a:t>
            </a:r>
            <a:endParaRPr/>
          </a:p>
          <a:p>
            <a:pPr marL="514340" lvl="1" indent="-190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 we’ll spend some amount of time discussing the Internet of Things and embedded systems</a:t>
            </a:r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What is the IoT anyway?</a:t>
            </a:r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body" idx="1"/>
          </p:nvPr>
        </p:nvSpPr>
        <p:spPr>
          <a:xfrm>
            <a:off x="107214" y="959227"/>
            <a:ext cx="3465546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Perhaps another good place to start</a:t>
            </a:r>
            <a:endParaRPr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Let’s define “Internet of Things”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180" name="Google Shape;180;p15" descr="History of IoT: What It Is, How It Works, Where It's Come From, and Where  It's Going - ITChroni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685" y="1365104"/>
            <a:ext cx="5175315" cy="298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Discussion: what is the Internet of Things?</a:t>
            </a:r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5763" lvl="0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Name a few Internet of Things devices</a:t>
            </a:r>
            <a:endParaRPr/>
          </a:p>
          <a:p>
            <a:pPr marL="385763" lvl="0" indent="-2079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385763" lvl="0" indent="-3857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are the qualities that designate those devices at “IoT”?</a:t>
            </a:r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188" name="Google Shape;188;p16" descr="History of IoT: What It Is, How It Works, Where It's Come From, and Where  It's Going - ITChroni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673" y="3053350"/>
            <a:ext cx="3677042" cy="2120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Today’s Goals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Helvetica" pitchFamily="2" charset="0"/>
              </a:rPr>
              <a:t>Give you a flavor of what you will learn this semester</a:t>
            </a:r>
            <a:endParaRPr dirty="0">
              <a:latin typeface="Helvetica" pitchFamily="2" charset="0"/>
            </a:endParaRPr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Helvetica" pitchFamily="2" charset="0"/>
              </a:rPr>
              <a:t>Let you know what to expect in this class</a:t>
            </a:r>
            <a:endParaRPr dirty="0">
              <a:latin typeface="Helvetica" pitchFamily="2" charset="0"/>
            </a:endParaRPr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Helvetica" pitchFamily="2" charset="0"/>
              </a:rPr>
              <a:t>Answer your questions</a:t>
            </a:r>
            <a:endParaRPr dirty="0">
              <a:latin typeface="Helvetica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Discussion: what is the Internet of Things?</a:t>
            </a:r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5763" lvl="0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Name a few Internet of Things devices</a:t>
            </a:r>
            <a:endParaRPr/>
          </a:p>
          <a:p>
            <a:pPr marL="385763" lvl="0" indent="-2079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385763" lvl="0" indent="-3857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are the qualities that designate those devices at “IoT”?</a:t>
            </a:r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196" name="Google Shape;1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5953" y="3061536"/>
            <a:ext cx="2031959" cy="203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80" y="2636045"/>
            <a:ext cx="14001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2421" y="2446734"/>
            <a:ext cx="1600200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009" y="2797969"/>
            <a:ext cx="1178719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8823" y="3014662"/>
            <a:ext cx="1243013" cy="207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Thought experiment on capabilities</a:t>
            </a:r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107213" y="959226"/>
            <a:ext cx="8929217" cy="457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if the Nest thermostat was powered by…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desktop: 8-core x86-64 processor, 32 GB RAM, 1 TB SSD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laptop?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 iPad?</a:t>
            </a:r>
            <a:endParaRPr/>
          </a:p>
          <a:p>
            <a:pPr marL="514340" lvl="1" indent="-190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Would that still count as IoT?</a:t>
            </a:r>
            <a:endParaRPr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don’t we see “desktop IoT” in practice?</a:t>
            </a: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pSp>
        <p:nvGrpSpPr>
          <p:cNvPr id="208" name="Google Shape;208;p18"/>
          <p:cNvGrpSpPr/>
          <p:nvPr/>
        </p:nvGrpSpPr>
        <p:grpSpPr>
          <a:xfrm>
            <a:off x="5702301" y="2433132"/>
            <a:ext cx="3225799" cy="2186683"/>
            <a:chOff x="5215466" y="2168724"/>
            <a:chExt cx="3471333" cy="2353124"/>
          </a:xfrm>
        </p:grpSpPr>
        <p:pic>
          <p:nvPicPr>
            <p:cNvPr id="209" name="Google Shape;20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15466" y="2168724"/>
              <a:ext cx="3471333" cy="195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8"/>
            <p:cNvSpPr txBox="1"/>
            <p:nvPr/>
          </p:nvSpPr>
          <p:spPr>
            <a:xfrm>
              <a:off x="5939252" y="4124404"/>
              <a:ext cx="2111559" cy="397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“Google Nest Hub”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Thought experiment on energy</a:t>
            </a:r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IoT devices include a mix of batteries, wall power, (and energy-harvesting)</a:t>
            </a:r>
            <a:endParaRPr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do we put so much focus on systems with batteries?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Why do they need batteries?</a:t>
            </a:r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</a:pPr>
            <a:r>
              <a:rPr lang="en-US" sz="2400"/>
              <a:t>The two hardest things in embedded systems / IoT are</a:t>
            </a:r>
            <a:br>
              <a:rPr lang="en-US" sz="2400"/>
            </a:br>
            <a:r>
              <a:rPr lang="en-US" sz="2400" i="1"/>
              <a:t>power</a:t>
            </a:r>
            <a:r>
              <a:rPr lang="en-US" sz="2400"/>
              <a:t> and </a:t>
            </a:r>
            <a:r>
              <a:rPr lang="en-US" sz="2400" i="1"/>
              <a:t>communication</a:t>
            </a:r>
            <a:endParaRPr sz="2400"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class is about wireless technologies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resource-constrained systems, such as the IoT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will focus on the tradeoffs between technologies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they balance differing constraints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Power, spectrum, complexity, etc.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And the technical foundations of these designs and differences</a:t>
            </a:r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2598"/>
            <a:ext cx="6553200" cy="465611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Energy is </a:t>
            </a:r>
            <a:r>
              <a:rPr lang="en-US" i="1"/>
              <a:t>the</a:t>
            </a:r>
            <a:r>
              <a:rPr lang="en-US"/>
              <a:t> defining constraint of emerging technologies</a:t>
            </a:r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ldNum" idx="12"/>
          </p:nvPr>
        </p:nvSpPr>
        <p:spPr>
          <a:xfrm>
            <a:off x="6476198" y="505135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255" y="2927500"/>
            <a:ext cx="1009840" cy="865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1"/>
          <p:cNvCxnSpPr/>
          <p:nvPr/>
        </p:nvCxnSpPr>
        <p:spPr>
          <a:xfrm rot="10800000" flipH="1">
            <a:off x="1416289" y="1919876"/>
            <a:ext cx="188162" cy="101869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21"/>
          <p:cNvCxnSpPr/>
          <p:nvPr/>
        </p:nvCxnSpPr>
        <p:spPr>
          <a:xfrm rot="10800000" flipH="1">
            <a:off x="1710750" y="2667221"/>
            <a:ext cx="258087" cy="368795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21"/>
          <p:cNvCxnSpPr>
            <a:endCxn id="237" idx="2"/>
          </p:cNvCxnSpPr>
          <p:nvPr/>
        </p:nvCxnSpPr>
        <p:spPr>
          <a:xfrm rot="10800000" flipH="1">
            <a:off x="2720502" y="2753372"/>
            <a:ext cx="166200" cy="193500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21"/>
          <p:cNvCxnSpPr/>
          <p:nvPr/>
        </p:nvCxnSpPr>
        <p:spPr>
          <a:xfrm rot="10800000" flipH="1">
            <a:off x="2773740" y="3547847"/>
            <a:ext cx="445195" cy="232259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21"/>
          <p:cNvCxnSpPr>
            <a:stCxn id="240" idx="3"/>
          </p:cNvCxnSpPr>
          <p:nvPr/>
        </p:nvCxnSpPr>
        <p:spPr>
          <a:xfrm rot="10800000" flipH="1">
            <a:off x="4028484" y="4468982"/>
            <a:ext cx="322800" cy="230700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21"/>
          <p:cNvCxnSpPr/>
          <p:nvPr/>
        </p:nvCxnSpPr>
        <p:spPr>
          <a:xfrm rot="10800000" flipH="1">
            <a:off x="5064928" y="4265444"/>
            <a:ext cx="205135" cy="362768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21"/>
          <p:cNvCxnSpPr>
            <a:endCxn id="243" idx="1"/>
          </p:cNvCxnSpPr>
          <p:nvPr/>
        </p:nvCxnSpPr>
        <p:spPr>
          <a:xfrm rot="10800000" flipH="1">
            <a:off x="3890015" y="3436579"/>
            <a:ext cx="145200" cy="421800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237" name="Google Shape;23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8014" y="1935092"/>
            <a:ext cx="437376" cy="81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2810" y="1361398"/>
            <a:ext cx="912052" cy="68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6477" y="4540690"/>
            <a:ext cx="472007" cy="3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1"/>
          <p:cNvSpPr txBox="1"/>
          <p:nvPr/>
        </p:nvSpPr>
        <p:spPr>
          <a:xfrm>
            <a:off x="1094724" y="3792144"/>
            <a:ext cx="1059982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Mini Computer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3839989" y="2924293"/>
            <a:ext cx="847985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Laptop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2282132" y="1702844"/>
            <a:ext cx="124520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Workstation</a:t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2134057" y="4249303"/>
            <a:ext cx="1059982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Personal Computer</a:t>
            </a:r>
            <a:endParaRPr/>
          </a:p>
        </p:txBody>
      </p:sp>
      <p:sp>
        <p:nvSpPr>
          <p:cNvPr id="249" name="Google Shape;249;p21"/>
          <p:cNvSpPr txBox="1"/>
          <p:nvPr/>
        </p:nvSpPr>
        <p:spPr>
          <a:xfrm>
            <a:off x="1438845" y="1177865"/>
            <a:ext cx="1059982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Mainframe</a:t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3323016" y="4834007"/>
            <a:ext cx="1096584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 dirty="0"/>
          </a:p>
        </p:txBody>
      </p:sp>
      <p:sp>
        <p:nvSpPr>
          <p:cNvPr id="251" name="Google Shape;251;p21"/>
          <p:cNvSpPr txBox="1"/>
          <p:nvPr/>
        </p:nvSpPr>
        <p:spPr>
          <a:xfrm>
            <a:off x="4654194" y="4037998"/>
            <a:ext cx="121200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IoT/Wearable</a:t>
            </a:r>
            <a:endParaRPr/>
          </a:p>
        </p:txBody>
      </p:sp>
      <p:pic>
        <p:nvPicPr>
          <p:cNvPr id="252" name="Google Shape;252;p21" descr="Image result for ibm tand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26823" y="3759754"/>
            <a:ext cx="474453" cy="4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35215" y="3152881"/>
            <a:ext cx="613905" cy="56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 descr="Image result for apple watch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11973" y="4367810"/>
            <a:ext cx="651658" cy="66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 descr="Cut the Cord to the Electric Compan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73963" y="1548286"/>
            <a:ext cx="2052223" cy="135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 descr="https://d3nevzfk7ii3be.cloudfront.net/igi/aUum3m5axOUDWMXo.hu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13127" y="2122562"/>
            <a:ext cx="1087409" cy="126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1" descr="https://d3nevzfk7ii3be.cloudfront.net/igi/gnjGTffankgehqFL.hu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65339" y="2124630"/>
            <a:ext cx="1514824" cy="297995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1"/>
          <p:cNvSpPr/>
          <p:nvPr/>
        </p:nvSpPr>
        <p:spPr>
          <a:xfrm>
            <a:off x="277" y="1190526"/>
            <a:ext cx="3390680" cy="4238725"/>
          </a:xfrm>
          <a:prstGeom prst="rect">
            <a:avLst/>
          </a:prstGeom>
          <a:solidFill>
            <a:srgbClr val="BFBFBF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3390958" y="1195211"/>
            <a:ext cx="2803595" cy="2778074"/>
          </a:xfrm>
          <a:prstGeom prst="rect">
            <a:avLst/>
          </a:prstGeom>
          <a:solidFill>
            <a:srgbClr val="BFBFBF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6342776" y="3768327"/>
            <a:ext cx="1331653" cy="114577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6851386" y="2224662"/>
            <a:ext cx="823043" cy="154610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8036211" y="2557614"/>
            <a:ext cx="802827" cy="72745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6342776" y="2223443"/>
            <a:ext cx="508610" cy="1546105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8210350" y="2241515"/>
            <a:ext cx="476451" cy="32166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7128071" y="1423469"/>
            <a:ext cx="1284713" cy="4102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cxnSp>
        <p:nvCxnSpPr>
          <p:cNvPr id="265" name="Google Shape;265;p21"/>
          <p:cNvCxnSpPr>
            <a:stCxn id="262" idx="0"/>
            <a:endCxn id="264" idx="2"/>
          </p:cNvCxnSpPr>
          <p:nvPr/>
        </p:nvCxnSpPr>
        <p:spPr>
          <a:xfrm rot="10800000" flipH="1">
            <a:off x="6597081" y="1833743"/>
            <a:ext cx="1173300" cy="3897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21"/>
          <p:cNvCxnSpPr>
            <a:stCxn id="263" idx="0"/>
            <a:endCxn id="264" idx="2"/>
          </p:cNvCxnSpPr>
          <p:nvPr/>
        </p:nvCxnSpPr>
        <p:spPr>
          <a:xfrm rot="10800000">
            <a:off x="7770576" y="1833815"/>
            <a:ext cx="678000" cy="4077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21"/>
          <p:cNvSpPr/>
          <p:nvPr/>
        </p:nvSpPr>
        <p:spPr>
          <a:xfrm>
            <a:off x="7773573" y="3780106"/>
            <a:ext cx="1284713" cy="4102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endParaRPr/>
          </a:p>
        </p:txBody>
      </p:sp>
      <p:cxnSp>
        <p:nvCxnSpPr>
          <p:cNvPr id="268" name="Google Shape;268;p21"/>
          <p:cNvCxnSpPr>
            <a:endCxn id="267" idx="0"/>
          </p:cNvCxnSpPr>
          <p:nvPr/>
        </p:nvCxnSpPr>
        <p:spPr>
          <a:xfrm>
            <a:off x="7566630" y="3422206"/>
            <a:ext cx="849300" cy="3579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21"/>
          <p:cNvCxnSpPr>
            <a:stCxn id="261" idx="2"/>
            <a:endCxn id="267" idx="0"/>
          </p:cNvCxnSpPr>
          <p:nvPr/>
        </p:nvCxnSpPr>
        <p:spPr>
          <a:xfrm flipH="1">
            <a:off x="8416025" y="3285072"/>
            <a:ext cx="21600" cy="495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21"/>
          <p:cNvSpPr/>
          <p:nvPr/>
        </p:nvSpPr>
        <p:spPr>
          <a:xfrm>
            <a:off x="278751" y="1733266"/>
            <a:ext cx="5507116" cy="183630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volume, the emerging computing classes are mostly energy storage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 is shrinking cubically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Internet of Things</a:t>
            </a:r>
            <a:endParaRPr/>
          </a:p>
        </p:txBody>
      </p:sp>
      <p:sp>
        <p:nvSpPr>
          <p:cNvPr id="276" name="Google Shape;276;p2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“Expanding the reach of digital world”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Key features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Computation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Local to the device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With some capability for arbitrary compute and storage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Connectivity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Almost certainly wireless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Likely Internet, possibly local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Interaction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Sensing or Actuation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Secondary features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Low energy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(Relatively) Low cost</a:t>
            </a:r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779" y="2971668"/>
            <a:ext cx="2872188" cy="19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Warning: Internet of Crap</a:t>
            </a:r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5230" y="457201"/>
            <a:ext cx="2630066" cy="278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85" y="1380854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Internet of Insecure Crap</a:t>
            </a:r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body" idx="1"/>
          </p:nvPr>
        </p:nvSpPr>
        <p:spPr>
          <a:xfrm>
            <a:off x="455696" y="3457896"/>
            <a:ext cx="8229600" cy="145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Mirai botnet (2016)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Takes control of up to 600,000 insecure connected devices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IP-attached cameras, DVRs, routers, printers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Used to DoS websites</a:t>
            </a:r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294" name="Google Shape;2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97" y="1189600"/>
            <a:ext cx="8229599" cy="226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word cloud + </a:t>
            </a:r>
            <a:r>
              <a:rPr lang="en-US" dirty="0" err="1"/>
              <a:t>xkcd</a:t>
            </a:r>
            <a:endParaRPr dirty="0"/>
          </a:p>
        </p:txBody>
      </p:sp>
      <p:sp>
        <p:nvSpPr>
          <p:cNvPr id="300" name="Google Shape;300;p2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301" name="Google Shape;301;p25" descr="Smart Home Secur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280" y="1602659"/>
            <a:ext cx="3945554" cy="265402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 txBox="1"/>
          <p:nvPr/>
        </p:nvSpPr>
        <p:spPr>
          <a:xfrm>
            <a:off x="5929459" y="4326698"/>
            <a:ext cx="2152521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xkcd.com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/1966/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2429C-E20E-3C86-BD4D-9863BA5F5AF0}"/>
              </a:ext>
            </a:extLst>
          </p:cNvPr>
          <p:cNvSpPr txBox="1"/>
          <p:nvPr/>
        </p:nvSpPr>
        <p:spPr>
          <a:xfrm>
            <a:off x="395926" y="1279493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pollev.com</a:t>
            </a:r>
            <a:r>
              <a:rPr lang="en-US" sz="3600" dirty="0">
                <a:solidFill>
                  <a:srgbClr val="7030A0"/>
                </a:solidFill>
              </a:rPr>
              <a:t>/</a:t>
            </a:r>
            <a:r>
              <a:rPr lang="en-US" sz="3600" dirty="0" err="1">
                <a:solidFill>
                  <a:srgbClr val="7030A0"/>
                </a:solidFill>
              </a:rPr>
              <a:t>wiot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1726-4287-65CC-492F-CE56E6568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26" y="2129445"/>
            <a:ext cx="3886199" cy="16004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7750" y="0"/>
            <a:ext cx="4286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Introductions: Brad Campbell</a:t>
            </a:r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446478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Assistant prof. in CS &amp; ECE depts. 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Moved to Charlottesville and joined UVA in 2017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Grew up in Michigan, Ph.D. from University of Michigan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Office in Link Lab (241 Olsson)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couple things I enjoy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Living a half hour from Shenandoah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Riding my scooter to work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New restaurants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Running (kinda)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Wireless: a defining technology of the last 30+ years</a:t>
            </a: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7" name="Google Shape;97;p3" descr="Communication in I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54" y="1423401"/>
            <a:ext cx="6370396" cy="294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 descr="Mobile LTE Coverage Map | Federal Communications Commis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779" y="878541"/>
            <a:ext cx="2470014" cy="17575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7254200" y="2636051"/>
            <a:ext cx="109517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LTE Coverage</a:t>
            </a:r>
            <a:endParaRPr/>
          </a:p>
        </p:txBody>
      </p:sp>
      <p:pic>
        <p:nvPicPr>
          <p:cNvPr id="100" name="Google Shape;100;p3" descr="The Evolution of Wi-Fi networks: from IEEE 802.11 to Wi-Fi 6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2023" y="3174477"/>
            <a:ext cx="2339526" cy="1755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7666874" y="4799414"/>
            <a:ext cx="46839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WiFi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791852" y="4693332"/>
            <a:ext cx="4769962" cy="5847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481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own a computer that isn’t wireless?</a:t>
            </a:r>
            <a:br>
              <a:rPr lang="en-US" sz="1600">
                <a:solidFill>
                  <a:srgbClr val="5481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>
                <a:solidFill>
                  <a:srgbClr val="5481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know of any computers without wireless?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9152E-5686-A0F5-763F-73947723983E}"/>
              </a:ext>
            </a:extLst>
          </p:cNvPr>
          <p:cNvSpPr txBox="1"/>
          <p:nvPr/>
        </p:nvSpPr>
        <p:spPr>
          <a:xfrm>
            <a:off x="2444344" y="822070"/>
            <a:ext cx="298671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pollev.com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wiot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 b="1"/>
              <a:t>CS/ECE 4501</a:t>
            </a:r>
            <a:br>
              <a:rPr lang="en-US"/>
            </a:br>
            <a:r>
              <a:rPr lang="en-US"/>
              <a:t>Wireless for the Internet of Things</a:t>
            </a:r>
            <a:endParaRPr/>
          </a:p>
        </p:txBody>
      </p:sp>
      <p:sp>
        <p:nvSpPr>
          <p:cNvPr id="322" name="Google Shape;322;p28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You will learn the most influential wireless protocols used by IoT devices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Ex: BLE, Zigbee, LoRa, WiFi, Thread, Matter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i="1"/>
              <a:t>Technically</a:t>
            </a:r>
            <a:r>
              <a:rPr lang="en-US" sz="1600"/>
              <a:t>, this is a networking course focused on wireless networks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Things we </a:t>
            </a:r>
            <a:r>
              <a:rPr lang="en-US" sz="1800" i="1"/>
              <a:t>won’t</a:t>
            </a:r>
            <a:r>
              <a:rPr lang="en-US" sz="1800"/>
              <a:t> cover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Digital wireless communication and the physical layer (take ECE 4784)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Transceiver hardware design (take ECE 4501-Low Power Wireless Transceivers for IoT)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Internet networking and TCP/IP (take CS/ECE 4457)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This is an experience- and design-oriented course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Experience comes from labs and assignments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Design comes from final project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Lectures give you the foundation to understand what you are doing and how to make design decisions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Minute-Quizzes keep you honest on lecture material</a:t>
            </a:r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7CB7-A384-A2A8-6B8F-0E43F0BA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4EFEA-5385-B1FA-947F-84523EB28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4358579"/>
            <a:ext cx="8929217" cy="78889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4000-level class</a:t>
            </a:r>
          </a:p>
          <a:p>
            <a:r>
              <a:rPr lang="en-US" sz="1800" dirty="0"/>
              <a:t>Goal is to help prepare you to engineer projects in the real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2A2BD-542C-BBD1-2893-69446729F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4838DB8A-02ED-88BE-1729-A6856CB10EED}"/>
              </a:ext>
            </a:extLst>
          </p:cNvPr>
          <p:cNvSpPr/>
          <p:nvPr/>
        </p:nvSpPr>
        <p:spPr>
          <a:xfrm>
            <a:off x="917346" y="1706251"/>
            <a:ext cx="7598004" cy="96153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Computing course structure and guidance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76926-BC78-3801-8194-56DB86CBB3B5}"/>
              </a:ext>
            </a:extLst>
          </p:cNvPr>
          <p:cNvSpPr txBox="1"/>
          <p:nvPr/>
        </p:nvSpPr>
        <p:spPr>
          <a:xfrm>
            <a:off x="433633" y="1183031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curated and structured</a:t>
            </a:r>
          </a:p>
          <a:p>
            <a:r>
              <a:rPr lang="en-US" dirty="0"/>
              <a:t>(e.g. CS1)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6C908-D893-8B31-80ED-0FE23B218E1F}"/>
              </a:ext>
            </a:extLst>
          </p:cNvPr>
          <p:cNvSpPr txBox="1"/>
          <p:nvPr/>
        </p:nvSpPr>
        <p:spPr>
          <a:xfrm>
            <a:off x="7356015" y="1148559"/>
            <a:ext cx="164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world project at a 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BA022-F2CC-9EB2-1C92-962C3A164301}"/>
              </a:ext>
            </a:extLst>
          </p:cNvPr>
          <p:cNvSpPr txBox="1"/>
          <p:nvPr/>
        </p:nvSpPr>
        <p:spPr>
          <a:xfrm>
            <a:off x="2941702" y="2523995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autograder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86A50-7BFD-EA81-DE1A-EFF7F4386616}"/>
              </a:ext>
            </a:extLst>
          </p:cNvPr>
          <p:cNvSpPr txBox="1"/>
          <p:nvPr/>
        </p:nvSpPr>
        <p:spPr>
          <a:xfrm>
            <a:off x="1028155" y="2677884"/>
            <a:ext cx="1429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detailed programming assignments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BFEB3-09FA-51E8-14DE-C0ABB2F05854}"/>
              </a:ext>
            </a:extLst>
          </p:cNvPr>
          <p:cNvSpPr txBox="1"/>
          <p:nvPr/>
        </p:nvSpPr>
        <p:spPr>
          <a:xfrm>
            <a:off x="3683550" y="3088287"/>
            <a:ext cx="888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course-specific libraries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92A8E-8F68-0164-E992-9A3DEA1AF981}"/>
              </a:ext>
            </a:extLst>
          </p:cNvPr>
          <p:cNvSpPr txBox="1"/>
          <p:nvPr/>
        </p:nvSpPr>
        <p:spPr>
          <a:xfrm>
            <a:off x="2283469" y="3233885"/>
            <a:ext cx="139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provided documentation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F1559-32B9-77AE-3336-0C2EE1A880C2}"/>
              </a:ext>
            </a:extLst>
          </p:cNvPr>
          <p:cNvSpPr txBox="1"/>
          <p:nvPr/>
        </p:nvSpPr>
        <p:spPr>
          <a:xfrm>
            <a:off x="7509027" y="2774518"/>
            <a:ext cx="1398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defining requirements and milestones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748CF-52E7-5895-C0E1-402E86B535D4}"/>
              </a:ext>
            </a:extLst>
          </p:cNvPr>
          <p:cNvSpPr txBox="1"/>
          <p:nvPr/>
        </p:nvSpPr>
        <p:spPr>
          <a:xfrm>
            <a:off x="5395015" y="2462071"/>
            <a:ext cx="139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documentation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71EA-CA68-7AA9-1D9C-478F31A8DC9C}"/>
              </a:ext>
            </a:extLst>
          </p:cNvPr>
          <p:cNvSpPr txBox="1"/>
          <p:nvPr/>
        </p:nvSpPr>
        <p:spPr>
          <a:xfrm>
            <a:off x="4936797" y="3119738"/>
            <a:ext cx="139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solutions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8EDD4-41BB-BFB1-651D-76CB79DFECB0}"/>
              </a:ext>
            </a:extLst>
          </p:cNvPr>
          <p:cNvSpPr txBox="1"/>
          <p:nvPr/>
        </p:nvSpPr>
        <p:spPr>
          <a:xfrm>
            <a:off x="6000600" y="3240484"/>
            <a:ext cx="1398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real-world software stacks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CD06F58E-1746-D15F-3EBE-D794C5E95AE4}"/>
              </a:ext>
            </a:extLst>
          </p:cNvPr>
          <p:cNvSpPr/>
          <p:nvPr/>
        </p:nvSpPr>
        <p:spPr>
          <a:xfrm>
            <a:off x="6457950" y="697584"/>
            <a:ext cx="335079" cy="11972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7B9F-12A7-7FBA-B4EE-C4B199F8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want you to learn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92067-D098-8A4D-E2F2-96FF18BF7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Fundamentals</a:t>
            </a:r>
            <a:r>
              <a:rPr lang="en-US" dirty="0"/>
              <a:t> of IoT wireless networks</a:t>
            </a:r>
          </a:p>
          <a:p>
            <a:pPr lvl="1"/>
            <a:r>
              <a:rPr lang="en-US" sz="1800" dirty="0"/>
              <a:t>You are no doubt VERY well prepared to learn this</a:t>
            </a:r>
          </a:p>
          <a:p>
            <a:pPr lvl="1"/>
            <a:r>
              <a:rPr lang="en-US" sz="1800" dirty="0"/>
              <a:t>Lecture, homework, labs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How to </a:t>
            </a:r>
            <a:r>
              <a:rPr lang="en-US" b="1" i="1" dirty="0">
                <a:solidFill>
                  <a:schemeClr val="accent1"/>
                </a:solidFill>
              </a:rPr>
              <a:t>design</a:t>
            </a:r>
            <a:r>
              <a:rPr lang="en-US" dirty="0"/>
              <a:t> a wireless system</a:t>
            </a:r>
          </a:p>
          <a:p>
            <a:pPr lvl="1"/>
            <a:r>
              <a:rPr lang="en-US" sz="1800" dirty="0"/>
              <a:t>Domain expertise and intuition to assess needs and balance tradeoffs</a:t>
            </a:r>
          </a:p>
          <a:p>
            <a:pPr lvl="1"/>
            <a:r>
              <a:rPr lang="en-US" sz="1800" dirty="0"/>
              <a:t>Labs, final project, exam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How to build and hack on </a:t>
            </a:r>
            <a:r>
              <a:rPr lang="en-US" b="1" dirty="0">
                <a:solidFill>
                  <a:schemeClr val="accent2"/>
                </a:solidFill>
              </a:rPr>
              <a:t>real</a:t>
            </a:r>
            <a:r>
              <a:rPr lang="en-US" dirty="0"/>
              <a:t> systems</a:t>
            </a:r>
          </a:p>
          <a:p>
            <a:pPr lvl="1"/>
            <a:r>
              <a:rPr lang="en-US" sz="1800" dirty="0"/>
              <a:t>Experience learning and using existing software stack</a:t>
            </a:r>
          </a:p>
          <a:p>
            <a:pPr lvl="1"/>
            <a:r>
              <a:rPr lang="en-US" sz="1800" dirty="0"/>
              <a:t>Labs, post labs, final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7ED9E-BFFC-65BC-87A1-CEFDB0B48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BE50-8DDB-5715-1255-2D3EDCA2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learning anyway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48D91-BB76-55B0-2E84-FCEE5686C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Only a portion of learning in this course comes from me, standing here, telling you about IoT networks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7030A0"/>
                </a:solidFill>
              </a:rPr>
              <a:t>“I’ve never learned this before!”</a:t>
            </a:r>
            <a:br>
              <a:rPr lang="en-US" sz="18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    - Anonymous student</a:t>
            </a:r>
          </a:p>
          <a:p>
            <a:endParaRPr lang="en-US" sz="1800" dirty="0"/>
          </a:p>
          <a:p>
            <a:r>
              <a:rPr lang="en-US" sz="1800" dirty="0"/>
              <a:t>By doing - guided experimentation with wireless devices</a:t>
            </a:r>
          </a:p>
          <a:p>
            <a:endParaRPr lang="en-US" sz="1800" dirty="0"/>
          </a:p>
          <a:p>
            <a:r>
              <a:rPr lang="en-US" sz="1800" dirty="0"/>
              <a:t>Working as a team</a:t>
            </a:r>
          </a:p>
          <a:p>
            <a:pPr lvl="1"/>
            <a:r>
              <a:rPr lang="en-US" sz="1600" dirty="0"/>
              <a:t>Wireless is boring with only one device!</a:t>
            </a:r>
          </a:p>
          <a:p>
            <a:endParaRPr lang="en-US" sz="1800" dirty="0"/>
          </a:p>
          <a:p>
            <a:r>
              <a:rPr lang="en-US" sz="1800" dirty="0"/>
              <a:t>Problem solving when writing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8706D-CDE7-B18B-A4CC-6D016E6D54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9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0E46-FAD5-8E79-3D4F-9A998840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E9F3B-497F-3E59-6E39-40D3F4E96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4129219"/>
            <a:ext cx="8929217" cy="10182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Front-loaded course</a:t>
            </a:r>
          </a:p>
          <a:p>
            <a:r>
              <a:rPr lang="en-US" dirty="0"/>
              <a:t>Final few weeks focused on final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93ADF-D6FA-4EE7-4500-714D42D27A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7F0922-9331-D5A8-48EF-39AD1C69EFB1}"/>
              </a:ext>
            </a:extLst>
          </p:cNvPr>
          <p:cNvCxnSpPr/>
          <p:nvPr/>
        </p:nvCxnSpPr>
        <p:spPr>
          <a:xfrm>
            <a:off x="2205872" y="3553905"/>
            <a:ext cx="5695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288A8F-35A8-8F31-2A0C-05B81ACE8DB5}"/>
              </a:ext>
            </a:extLst>
          </p:cNvPr>
          <p:cNvSpPr txBox="1"/>
          <p:nvPr/>
        </p:nvSpPr>
        <p:spPr>
          <a:xfrm>
            <a:off x="7416469" y="367907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A0E580-4D21-E072-D830-8690721CB1F1}"/>
              </a:ext>
            </a:extLst>
          </p:cNvPr>
          <p:cNvCxnSpPr>
            <a:cxnSpLocks/>
          </p:cNvCxnSpPr>
          <p:nvPr/>
        </p:nvCxnSpPr>
        <p:spPr>
          <a:xfrm flipV="1">
            <a:off x="2205872" y="1713725"/>
            <a:ext cx="0" cy="184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1B4726-C022-2258-8F6F-56ADA03C5521}"/>
              </a:ext>
            </a:extLst>
          </p:cNvPr>
          <p:cNvSpPr txBox="1"/>
          <p:nvPr/>
        </p:nvSpPr>
        <p:spPr>
          <a:xfrm>
            <a:off x="1315106" y="186294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Course</a:t>
            </a:r>
            <a:br>
              <a:rPr lang="en-US" dirty="0"/>
            </a:br>
            <a:r>
              <a:rPr lang="en-US" dirty="0"/>
              <a:t>intensity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3F608BF-0AE1-D3B4-EB7F-EEBB2EEF3A6E}"/>
              </a:ext>
            </a:extLst>
          </p:cNvPr>
          <p:cNvSpPr/>
          <p:nvPr/>
        </p:nvSpPr>
        <p:spPr>
          <a:xfrm>
            <a:off x="2328421" y="1772239"/>
            <a:ext cx="5458119" cy="1386694"/>
          </a:xfrm>
          <a:custGeom>
            <a:avLst/>
            <a:gdLst>
              <a:gd name="connsiteX0" fmla="*/ 0 w 5458119"/>
              <a:gd name="connsiteY0" fmla="*/ 744718 h 1386694"/>
              <a:gd name="connsiteX1" fmla="*/ 65987 w 5458119"/>
              <a:gd name="connsiteY1" fmla="*/ 707010 h 1386694"/>
              <a:gd name="connsiteX2" fmla="*/ 94268 w 5458119"/>
              <a:gd name="connsiteY2" fmla="*/ 678730 h 1386694"/>
              <a:gd name="connsiteX3" fmla="*/ 150828 w 5458119"/>
              <a:gd name="connsiteY3" fmla="*/ 641023 h 1386694"/>
              <a:gd name="connsiteX4" fmla="*/ 207389 w 5458119"/>
              <a:gd name="connsiteY4" fmla="*/ 593889 h 1386694"/>
              <a:gd name="connsiteX5" fmla="*/ 273377 w 5458119"/>
              <a:gd name="connsiteY5" fmla="*/ 546755 h 1386694"/>
              <a:gd name="connsiteX6" fmla="*/ 301657 w 5458119"/>
              <a:gd name="connsiteY6" fmla="*/ 518474 h 1386694"/>
              <a:gd name="connsiteX7" fmla="*/ 358218 w 5458119"/>
              <a:gd name="connsiteY7" fmla="*/ 480767 h 1386694"/>
              <a:gd name="connsiteX8" fmla="*/ 386499 w 5458119"/>
              <a:gd name="connsiteY8" fmla="*/ 452487 h 1386694"/>
              <a:gd name="connsiteX9" fmla="*/ 414779 w 5458119"/>
              <a:gd name="connsiteY9" fmla="*/ 433633 h 1386694"/>
              <a:gd name="connsiteX10" fmla="*/ 509047 w 5458119"/>
              <a:gd name="connsiteY10" fmla="*/ 339365 h 1386694"/>
              <a:gd name="connsiteX11" fmla="*/ 537327 w 5458119"/>
              <a:gd name="connsiteY11" fmla="*/ 311085 h 1386694"/>
              <a:gd name="connsiteX12" fmla="*/ 593888 w 5458119"/>
              <a:gd name="connsiteY12" fmla="*/ 263951 h 1386694"/>
              <a:gd name="connsiteX13" fmla="*/ 622169 w 5458119"/>
              <a:gd name="connsiteY13" fmla="*/ 245097 h 1386694"/>
              <a:gd name="connsiteX14" fmla="*/ 669303 w 5458119"/>
              <a:gd name="connsiteY14" fmla="*/ 188536 h 1386694"/>
              <a:gd name="connsiteX15" fmla="*/ 697583 w 5458119"/>
              <a:gd name="connsiteY15" fmla="*/ 169683 h 1386694"/>
              <a:gd name="connsiteX16" fmla="*/ 716437 w 5458119"/>
              <a:gd name="connsiteY16" fmla="*/ 141402 h 1386694"/>
              <a:gd name="connsiteX17" fmla="*/ 772998 w 5458119"/>
              <a:gd name="connsiteY17" fmla="*/ 103695 h 1386694"/>
              <a:gd name="connsiteX18" fmla="*/ 820132 w 5458119"/>
              <a:gd name="connsiteY18" fmla="*/ 65988 h 1386694"/>
              <a:gd name="connsiteX19" fmla="*/ 904973 w 5458119"/>
              <a:gd name="connsiteY19" fmla="*/ 28281 h 1386694"/>
              <a:gd name="connsiteX20" fmla="*/ 952107 w 5458119"/>
              <a:gd name="connsiteY20" fmla="*/ 37707 h 1386694"/>
              <a:gd name="connsiteX21" fmla="*/ 1018094 w 5458119"/>
              <a:gd name="connsiteY21" fmla="*/ 122549 h 1386694"/>
              <a:gd name="connsiteX22" fmla="*/ 1055802 w 5458119"/>
              <a:gd name="connsiteY22" fmla="*/ 150829 h 1386694"/>
              <a:gd name="connsiteX23" fmla="*/ 1187777 w 5458119"/>
              <a:gd name="connsiteY23" fmla="*/ 141402 h 1386694"/>
              <a:gd name="connsiteX24" fmla="*/ 1216057 w 5458119"/>
              <a:gd name="connsiteY24" fmla="*/ 131975 h 1386694"/>
              <a:gd name="connsiteX25" fmla="*/ 1263191 w 5458119"/>
              <a:gd name="connsiteY25" fmla="*/ 122549 h 1386694"/>
              <a:gd name="connsiteX26" fmla="*/ 1291472 w 5458119"/>
              <a:gd name="connsiteY26" fmla="*/ 113122 h 1386694"/>
              <a:gd name="connsiteX27" fmla="*/ 1423447 w 5458119"/>
              <a:gd name="connsiteY27" fmla="*/ 84841 h 1386694"/>
              <a:gd name="connsiteX28" fmla="*/ 1461154 w 5458119"/>
              <a:gd name="connsiteY28" fmla="*/ 65988 h 1386694"/>
              <a:gd name="connsiteX29" fmla="*/ 1517715 w 5458119"/>
              <a:gd name="connsiteY29" fmla="*/ 47134 h 1386694"/>
              <a:gd name="connsiteX30" fmla="*/ 1555422 w 5458119"/>
              <a:gd name="connsiteY30" fmla="*/ 28281 h 1386694"/>
              <a:gd name="connsiteX31" fmla="*/ 1649690 w 5458119"/>
              <a:gd name="connsiteY31" fmla="*/ 0 h 1386694"/>
              <a:gd name="connsiteX32" fmla="*/ 1715678 w 5458119"/>
              <a:gd name="connsiteY32" fmla="*/ 9427 h 1386694"/>
              <a:gd name="connsiteX33" fmla="*/ 1753385 w 5458119"/>
              <a:gd name="connsiteY33" fmla="*/ 65988 h 1386694"/>
              <a:gd name="connsiteX34" fmla="*/ 1800519 w 5458119"/>
              <a:gd name="connsiteY34" fmla="*/ 113122 h 1386694"/>
              <a:gd name="connsiteX35" fmla="*/ 1970202 w 5458119"/>
              <a:gd name="connsiteY35" fmla="*/ 103695 h 1386694"/>
              <a:gd name="connsiteX36" fmla="*/ 2205872 w 5458119"/>
              <a:gd name="connsiteY36" fmla="*/ 94268 h 1386694"/>
              <a:gd name="connsiteX37" fmla="*/ 2243579 w 5458119"/>
              <a:gd name="connsiteY37" fmla="*/ 84841 h 1386694"/>
              <a:gd name="connsiteX38" fmla="*/ 2300140 w 5458119"/>
              <a:gd name="connsiteY38" fmla="*/ 65988 h 1386694"/>
              <a:gd name="connsiteX39" fmla="*/ 2328420 w 5458119"/>
              <a:gd name="connsiteY39" fmla="*/ 47134 h 1386694"/>
              <a:gd name="connsiteX40" fmla="*/ 2356701 w 5458119"/>
              <a:gd name="connsiteY40" fmla="*/ 18854 h 1386694"/>
              <a:gd name="connsiteX41" fmla="*/ 2384981 w 5458119"/>
              <a:gd name="connsiteY41" fmla="*/ 9427 h 1386694"/>
              <a:gd name="connsiteX42" fmla="*/ 2441542 w 5458119"/>
              <a:gd name="connsiteY42" fmla="*/ 18854 h 1386694"/>
              <a:gd name="connsiteX43" fmla="*/ 2554664 w 5458119"/>
              <a:gd name="connsiteY43" fmla="*/ 37707 h 1386694"/>
              <a:gd name="connsiteX44" fmla="*/ 2620651 w 5458119"/>
              <a:gd name="connsiteY44" fmla="*/ 122549 h 1386694"/>
              <a:gd name="connsiteX45" fmla="*/ 2639505 w 5458119"/>
              <a:gd name="connsiteY45" fmla="*/ 150829 h 1386694"/>
              <a:gd name="connsiteX46" fmla="*/ 2658358 w 5458119"/>
              <a:gd name="connsiteY46" fmla="*/ 179109 h 1386694"/>
              <a:gd name="connsiteX47" fmla="*/ 2714919 w 5458119"/>
              <a:gd name="connsiteY47" fmla="*/ 216817 h 1386694"/>
              <a:gd name="connsiteX48" fmla="*/ 2743200 w 5458119"/>
              <a:gd name="connsiteY48" fmla="*/ 235670 h 1386694"/>
              <a:gd name="connsiteX49" fmla="*/ 2894028 w 5458119"/>
              <a:gd name="connsiteY49" fmla="*/ 226243 h 1386694"/>
              <a:gd name="connsiteX50" fmla="*/ 2950589 w 5458119"/>
              <a:gd name="connsiteY50" fmla="*/ 216817 h 1386694"/>
              <a:gd name="connsiteX51" fmla="*/ 3007150 w 5458119"/>
              <a:gd name="connsiteY51" fmla="*/ 179109 h 1386694"/>
              <a:gd name="connsiteX52" fmla="*/ 3026004 w 5458119"/>
              <a:gd name="connsiteY52" fmla="*/ 150829 h 1386694"/>
              <a:gd name="connsiteX53" fmla="*/ 3054284 w 5458119"/>
              <a:gd name="connsiteY53" fmla="*/ 141402 h 1386694"/>
              <a:gd name="connsiteX54" fmla="*/ 3082565 w 5458119"/>
              <a:gd name="connsiteY54" fmla="*/ 122549 h 1386694"/>
              <a:gd name="connsiteX55" fmla="*/ 3214540 w 5458119"/>
              <a:gd name="connsiteY55" fmla="*/ 103695 h 1386694"/>
              <a:gd name="connsiteX56" fmla="*/ 3308808 w 5458119"/>
              <a:gd name="connsiteY56" fmla="*/ 84841 h 1386694"/>
              <a:gd name="connsiteX57" fmla="*/ 3412503 w 5458119"/>
              <a:gd name="connsiteY57" fmla="*/ 65988 h 1386694"/>
              <a:gd name="connsiteX58" fmla="*/ 3459637 w 5458119"/>
              <a:gd name="connsiteY58" fmla="*/ 75415 h 1386694"/>
              <a:gd name="connsiteX59" fmla="*/ 3516198 w 5458119"/>
              <a:gd name="connsiteY59" fmla="*/ 113122 h 1386694"/>
              <a:gd name="connsiteX60" fmla="*/ 3544478 w 5458119"/>
              <a:gd name="connsiteY60" fmla="*/ 131975 h 1386694"/>
              <a:gd name="connsiteX61" fmla="*/ 3572758 w 5458119"/>
              <a:gd name="connsiteY61" fmla="*/ 160256 h 1386694"/>
              <a:gd name="connsiteX62" fmla="*/ 3601039 w 5458119"/>
              <a:gd name="connsiteY62" fmla="*/ 179109 h 1386694"/>
              <a:gd name="connsiteX63" fmla="*/ 3629319 w 5458119"/>
              <a:gd name="connsiteY63" fmla="*/ 207390 h 1386694"/>
              <a:gd name="connsiteX64" fmla="*/ 3685880 w 5458119"/>
              <a:gd name="connsiteY64" fmla="*/ 245097 h 1386694"/>
              <a:gd name="connsiteX65" fmla="*/ 3742441 w 5458119"/>
              <a:gd name="connsiteY65" fmla="*/ 263951 h 1386694"/>
              <a:gd name="connsiteX66" fmla="*/ 3817855 w 5458119"/>
              <a:gd name="connsiteY66" fmla="*/ 348792 h 1386694"/>
              <a:gd name="connsiteX67" fmla="*/ 3846136 w 5458119"/>
              <a:gd name="connsiteY67" fmla="*/ 377072 h 1386694"/>
              <a:gd name="connsiteX68" fmla="*/ 3883843 w 5458119"/>
              <a:gd name="connsiteY68" fmla="*/ 433633 h 1386694"/>
              <a:gd name="connsiteX69" fmla="*/ 3949831 w 5458119"/>
              <a:gd name="connsiteY69" fmla="*/ 490194 h 1386694"/>
              <a:gd name="connsiteX70" fmla="*/ 3978111 w 5458119"/>
              <a:gd name="connsiteY70" fmla="*/ 509048 h 1386694"/>
              <a:gd name="connsiteX71" fmla="*/ 4006391 w 5458119"/>
              <a:gd name="connsiteY71" fmla="*/ 537328 h 1386694"/>
              <a:gd name="connsiteX72" fmla="*/ 4034672 w 5458119"/>
              <a:gd name="connsiteY72" fmla="*/ 546755 h 1386694"/>
              <a:gd name="connsiteX73" fmla="*/ 4091233 w 5458119"/>
              <a:gd name="connsiteY73" fmla="*/ 584462 h 1386694"/>
              <a:gd name="connsiteX74" fmla="*/ 4157220 w 5458119"/>
              <a:gd name="connsiteY74" fmla="*/ 622169 h 1386694"/>
              <a:gd name="connsiteX75" fmla="*/ 4185501 w 5458119"/>
              <a:gd name="connsiteY75" fmla="*/ 584462 h 1386694"/>
              <a:gd name="connsiteX76" fmla="*/ 4204354 w 5458119"/>
              <a:gd name="connsiteY76" fmla="*/ 556182 h 1386694"/>
              <a:gd name="connsiteX77" fmla="*/ 4232635 w 5458119"/>
              <a:gd name="connsiteY77" fmla="*/ 537328 h 1386694"/>
              <a:gd name="connsiteX78" fmla="*/ 4260915 w 5458119"/>
              <a:gd name="connsiteY78" fmla="*/ 546755 h 1386694"/>
              <a:gd name="connsiteX79" fmla="*/ 4270342 w 5458119"/>
              <a:gd name="connsiteY79" fmla="*/ 603316 h 1386694"/>
              <a:gd name="connsiteX80" fmla="*/ 4279769 w 5458119"/>
              <a:gd name="connsiteY80" fmla="*/ 631596 h 1386694"/>
              <a:gd name="connsiteX81" fmla="*/ 4317476 w 5458119"/>
              <a:gd name="connsiteY81" fmla="*/ 688157 h 1386694"/>
              <a:gd name="connsiteX82" fmla="*/ 4345756 w 5458119"/>
              <a:gd name="connsiteY82" fmla="*/ 744718 h 1386694"/>
              <a:gd name="connsiteX83" fmla="*/ 4355183 w 5458119"/>
              <a:gd name="connsiteY83" fmla="*/ 782425 h 1386694"/>
              <a:gd name="connsiteX84" fmla="*/ 4392890 w 5458119"/>
              <a:gd name="connsiteY84" fmla="*/ 838986 h 1386694"/>
              <a:gd name="connsiteX85" fmla="*/ 4440024 w 5458119"/>
              <a:gd name="connsiteY85" fmla="*/ 923827 h 1386694"/>
              <a:gd name="connsiteX86" fmla="*/ 4496585 w 5458119"/>
              <a:gd name="connsiteY86" fmla="*/ 1018095 h 1386694"/>
              <a:gd name="connsiteX87" fmla="*/ 4572000 w 5458119"/>
              <a:gd name="connsiteY87" fmla="*/ 1102936 h 1386694"/>
              <a:gd name="connsiteX88" fmla="*/ 4628560 w 5458119"/>
              <a:gd name="connsiteY88" fmla="*/ 1131217 h 1386694"/>
              <a:gd name="connsiteX89" fmla="*/ 4656841 w 5458119"/>
              <a:gd name="connsiteY89" fmla="*/ 1159497 h 1386694"/>
              <a:gd name="connsiteX90" fmla="*/ 4685121 w 5458119"/>
              <a:gd name="connsiteY90" fmla="*/ 1178351 h 1386694"/>
              <a:gd name="connsiteX91" fmla="*/ 4741682 w 5458119"/>
              <a:gd name="connsiteY91" fmla="*/ 1234912 h 1386694"/>
              <a:gd name="connsiteX92" fmla="*/ 4826523 w 5458119"/>
              <a:gd name="connsiteY92" fmla="*/ 1253765 h 1386694"/>
              <a:gd name="connsiteX93" fmla="*/ 4892511 w 5458119"/>
              <a:gd name="connsiteY93" fmla="*/ 1291472 h 1386694"/>
              <a:gd name="connsiteX94" fmla="*/ 4920791 w 5458119"/>
              <a:gd name="connsiteY94" fmla="*/ 1319753 h 1386694"/>
              <a:gd name="connsiteX95" fmla="*/ 4977352 w 5458119"/>
              <a:gd name="connsiteY95" fmla="*/ 1338606 h 1386694"/>
              <a:gd name="connsiteX96" fmla="*/ 5005633 w 5458119"/>
              <a:gd name="connsiteY96" fmla="*/ 1348033 h 1386694"/>
              <a:gd name="connsiteX97" fmla="*/ 5184742 w 5458119"/>
              <a:gd name="connsiteY97" fmla="*/ 1366887 h 1386694"/>
              <a:gd name="connsiteX98" fmla="*/ 5279010 w 5458119"/>
              <a:gd name="connsiteY98" fmla="*/ 1376314 h 1386694"/>
              <a:gd name="connsiteX99" fmla="*/ 5335571 w 5458119"/>
              <a:gd name="connsiteY99" fmla="*/ 1385740 h 1386694"/>
              <a:gd name="connsiteX100" fmla="*/ 5458119 w 5458119"/>
              <a:gd name="connsiteY100" fmla="*/ 1385740 h 13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458119" h="1386694">
                <a:moveTo>
                  <a:pt x="0" y="744718"/>
                </a:moveTo>
                <a:cubicBezTo>
                  <a:pt x="21996" y="732149"/>
                  <a:pt x="45233" y="721538"/>
                  <a:pt x="65987" y="707010"/>
                </a:cubicBezTo>
                <a:cubicBezTo>
                  <a:pt x="76909" y="699365"/>
                  <a:pt x="83745" y="686915"/>
                  <a:pt x="94268" y="678730"/>
                </a:cubicBezTo>
                <a:cubicBezTo>
                  <a:pt x="112154" y="664819"/>
                  <a:pt x="134806" y="657045"/>
                  <a:pt x="150828" y="641023"/>
                </a:cubicBezTo>
                <a:cubicBezTo>
                  <a:pt x="233453" y="558398"/>
                  <a:pt x="128642" y="659511"/>
                  <a:pt x="207389" y="593889"/>
                </a:cubicBezTo>
                <a:cubicBezTo>
                  <a:pt x="264715" y="546117"/>
                  <a:pt x="203604" y="581641"/>
                  <a:pt x="273377" y="546755"/>
                </a:cubicBezTo>
                <a:cubicBezTo>
                  <a:pt x="282804" y="537328"/>
                  <a:pt x="291134" y="526659"/>
                  <a:pt x="301657" y="518474"/>
                </a:cubicBezTo>
                <a:cubicBezTo>
                  <a:pt x="319543" y="504563"/>
                  <a:pt x="342195" y="496789"/>
                  <a:pt x="358218" y="480767"/>
                </a:cubicBezTo>
                <a:cubicBezTo>
                  <a:pt x="367645" y="471340"/>
                  <a:pt x="376257" y="461022"/>
                  <a:pt x="386499" y="452487"/>
                </a:cubicBezTo>
                <a:cubicBezTo>
                  <a:pt x="395203" y="445234"/>
                  <a:pt x="406358" y="441212"/>
                  <a:pt x="414779" y="433633"/>
                </a:cubicBezTo>
                <a:cubicBezTo>
                  <a:pt x="414824" y="433592"/>
                  <a:pt x="491073" y="357339"/>
                  <a:pt x="509047" y="339365"/>
                </a:cubicBezTo>
                <a:cubicBezTo>
                  <a:pt x="518474" y="329938"/>
                  <a:pt x="526235" y="318480"/>
                  <a:pt x="537327" y="311085"/>
                </a:cubicBezTo>
                <a:cubicBezTo>
                  <a:pt x="607544" y="264273"/>
                  <a:pt x="521304" y="324438"/>
                  <a:pt x="593888" y="263951"/>
                </a:cubicBezTo>
                <a:cubicBezTo>
                  <a:pt x="602592" y="256698"/>
                  <a:pt x="613465" y="252350"/>
                  <a:pt x="622169" y="245097"/>
                </a:cubicBezTo>
                <a:cubicBezTo>
                  <a:pt x="714825" y="167884"/>
                  <a:pt x="595152" y="262687"/>
                  <a:pt x="669303" y="188536"/>
                </a:cubicBezTo>
                <a:cubicBezTo>
                  <a:pt x="677314" y="180525"/>
                  <a:pt x="688156" y="175967"/>
                  <a:pt x="697583" y="169683"/>
                </a:cubicBezTo>
                <a:cubicBezTo>
                  <a:pt x="703868" y="160256"/>
                  <a:pt x="707910" y="148863"/>
                  <a:pt x="716437" y="141402"/>
                </a:cubicBezTo>
                <a:cubicBezTo>
                  <a:pt x="733490" y="126481"/>
                  <a:pt x="772998" y="103695"/>
                  <a:pt x="772998" y="103695"/>
                </a:cubicBezTo>
                <a:cubicBezTo>
                  <a:pt x="815162" y="40447"/>
                  <a:pt x="765491" y="102416"/>
                  <a:pt x="820132" y="65988"/>
                </a:cubicBezTo>
                <a:cubicBezTo>
                  <a:pt x="889791" y="19548"/>
                  <a:pt x="795313" y="46556"/>
                  <a:pt x="904973" y="28281"/>
                </a:cubicBezTo>
                <a:cubicBezTo>
                  <a:pt x="920684" y="31423"/>
                  <a:pt x="937776" y="30542"/>
                  <a:pt x="952107" y="37707"/>
                </a:cubicBezTo>
                <a:cubicBezTo>
                  <a:pt x="987409" y="55358"/>
                  <a:pt x="988289" y="100196"/>
                  <a:pt x="1018094" y="122549"/>
                </a:cubicBezTo>
                <a:lnTo>
                  <a:pt x="1055802" y="150829"/>
                </a:lnTo>
                <a:cubicBezTo>
                  <a:pt x="1099794" y="147687"/>
                  <a:pt x="1143975" y="146555"/>
                  <a:pt x="1187777" y="141402"/>
                </a:cubicBezTo>
                <a:cubicBezTo>
                  <a:pt x="1197646" y="140241"/>
                  <a:pt x="1206417" y="134385"/>
                  <a:pt x="1216057" y="131975"/>
                </a:cubicBezTo>
                <a:cubicBezTo>
                  <a:pt x="1231601" y="128089"/>
                  <a:pt x="1247647" y="126435"/>
                  <a:pt x="1263191" y="122549"/>
                </a:cubicBezTo>
                <a:cubicBezTo>
                  <a:pt x="1272831" y="120139"/>
                  <a:pt x="1281772" y="115278"/>
                  <a:pt x="1291472" y="113122"/>
                </a:cubicBezTo>
                <a:cubicBezTo>
                  <a:pt x="1327642" y="105084"/>
                  <a:pt x="1391783" y="100673"/>
                  <a:pt x="1423447" y="84841"/>
                </a:cubicBezTo>
                <a:cubicBezTo>
                  <a:pt x="1436016" y="78557"/>
                  <a:pt x="1448107" y="71207"/>
                  <a:pt x="1461154" y="65988"/>
                </a:cubicBezTo>
                <a:cubicBezTo>
                  <a:pt x="1479606" y="58607"/>
                  <a:pt x="1499939" y="56022"/>
                  <a:pt x="1517715" y="47134"/>
                </a:cubicBezTo>
                <a:cubicBezTo>
                  <a:pt x="1530284" y="40850"/>
                  <a:pt x="1542375" y="33500"/>
                  <a:pt x="1555422" y="28281"/>
                </a:cubicBezTo>
                <a:cubicBezTo>
                  <a:pt x="1593675" y="12980"/>
                  <a:pt x="1612651" y="9260"/>
                  <a:pt x="1649690" y="0"/>
                </a:cubicBezTo>
                <a:cubicBezTo>
                  <a:pt x="1671686" y="3142"/>
                  <a:pt x="1696932" y="-2502"/>
                  <a:pt x="1715678" y="9427"/>
                </a:cubicBezTo>
                <a:cubicBezTo>
                  <a:pt x="1734795" y="21592"/>
                  <a:pt x="1740816" y="47134"/>
                  <a:pt x="1753385" y="65988"/>
                </a:cubicBezTo>
                <a:cubicBezTo>
                  <a:pt x="1778522" y="103694"/>
                  <a:pt x="1762814" y="87984"/>
                  <a:pt x="1800519" y="113122"/>
                </a:cubicBezTo>
                <a:lnTo>
                  <a:pt x="1970202" y="103695"/>
                </a:lnTo>
                <a:cubicBezTo>
                  <a:pt x="2048737" y="100042"/>
                  <a:pt x="2127439" y="99677"/>
                  <a:pt x="2205872" y="94268"/>
                </a:cubicBezTo>
                <a:cubicBezTo>
                  <a:pt x="2218797" y="93377"/>
                  <a:pt x="2231170" y="88564"/>
                  <a:pt x="2243579" y="84841"/>
                </a:cubicBezTo>
                <a:cubicBezTo>
                  <a:pt x="2262614" y="79130"/>
                  <a:pt x="2300140" y="65988"/>
                  <a:pt x="2300140" y="65988"/>
                </a:cubicBezTo>
                <a:cubicBezTo>
                  <a:pt x="2309567" y="59703"/>
                  <a:pt x="2319716" y="54387"/>
                  <a:pt x="2328420" y="47134"/>
                </a:cubicBezTo>
                <a:cubicBezTo>
                  <a:pt x="2338662" y="38599"/>
                  <a:pt x="2345608" y="26249"/>
                  <a:pt x="2356701" y="18854"/>
                </a:cubicBezTo>
                <a:cubicBezTo>
                  <a:pt x="2364969" y="13342"/>
                  <a:pt x="2375554" y="12569"/>
                  <a:pt x="2384981" y="9427"/>
                </a:cubicBezTo>
                <a:cubicBezTo>
                  <a:pt x="2403835" y="12569"/>
                  <a:pt x="2422596" y="16328"/>
                  <a:pt x="2441542" y="18854"/>
                </a:cubicBezTo>
                <a:cubicBezTo>
                  <a:pt x="2546785" y="32887"/>
                  <a:pt x="2495713" y="18059"/>
                  <a:pt x="2554664" y="37707"/>
                </a:cubicBezTo>
                <a:cubicBezTo>
                  <a:pt x="2598967" y="82012"/>
                  <a:pt x="2575547" y="54893"/>
                  <a:pt x="2620651" y="122549"/>
                </a:cubicBezTo>
                <a:lnTo>
                  <a:pt x="2639505" y="150829"/>
                </a:lnTo>
                <a:cubicBezTo>
                  <a:pt x="2645789" y="160256"/>
                  <a:pt x="2648931" y="172825"/>
                  <a:pt x="2658358" y="179109"/>
                </a:cubicBezTo>
                <a:lnTo>
                  <a:pt x="2714919" y="216817"/>
                </a:lnTo>
                <a:lnTo>
                  <a:pt x="2743200" y="235670"/>
                </a:lnTo>
                <a:cubicBezTo>
                  <a:pt x="2793476" y="232528"/>
                  <a:pt x="2843861" y="230804"/>
                  <a:pt x="2894028" y="226243"/>
                </a:cubicBezTo>
                <a:cubicBezTo>
                  <a:pt x="2913063" y="224513"/>
                  <a:pt x="2932946" y="224168"/>
                  <a:pt x="2950589" y="216817"/>
                </a:cubicBezTo>
                <a:cubicBezTo>
                  <a:pt x="2971505" y="208102"/>
                  <a:pt x="3007150" y="179109"/>
                  <a:pt x="3007150" y="179109"/>
                </a:cubicBezTo>
                <a:cubicBezTo>
                  <a:pt x="3013435" y="169682"/>
                  <a:pt x="3017157" y="157907"/>
                  <a:pt x="3026004" y="150829"/>
                </a:cubicBezTo>
                <a:cubicBezTo>
                  <a:pt x="3033763" y="144622"/>
                  <a:pt x="3045396" y="145846"/>
                  <a:pt x="3054284" y="141402"/>
                </a:cubicBezTo>
                <a:cubicBezTo>
                  <a:pt x="3064418" y="136335"/>
                  <a:pt x="3071817" y="126132"/>
                  <a:pt x="3082565" y="122549"/>
                </a:cubicBezTo>
                <a:cubicBezTo>
                  <a:pt x="3099437" y="116925"/>
                  <a:pt x="3205887" y="104931"/>
                  <a:pt x="3214540" y="103695"/>
                </a:cubicBezTo>
                <a:cubicBezTo>
                  <a:pt x="3292137" y="92609"/>
                  <a:pt x="3246961" y="98584"/>
                  <a:pt x="3308808" y="84841"/>
                </a:cubicBezTo>
                <a:cubicBezTo>
                  <a:pt x="3348317" y="76061"/>
                  <a:pt x="3371592" y="72807"/>
                  <a:pt x="3412503" y="65988"/>
                </a:cubicBezTo>
                <a:cubicBezTo>
                  <a:pt x="3428214" y="69130"/>
                  <a:pt x="3445051" y="68785"/>
                  <a:pt x="3459637" y="75415"/>
                </a:cubicBezTo>
                <a:cubicBezTo>
                  <a:pt x="3480265" y="84791"/>
                  <a:pt x="3497344" y="100553"/>
                  <a:pt x="3516198" y="113122"/>
                </a:cubicBezTo>
                <a:cubicBezTo>
                  <a:pt x="3525625" y="119406"/>
                  <a:pt x="3536467" y="123964"/>
                  <a:pt x="3544478" y="131975"/>
                </a:cubicBezTo>
                <a:cubicBezTo>
                  <a:pt x="3553905" y="141402"/>
                  <a:pt x="3562516" y="151721"/>
                  <a:pt x="3572758" y="160256"/>
                </a:cubicBezTo>
                <a:cubicBezTo>
                  <a:pt x="3581462" y="167509"/>
                  <a:pt x="3592335" y="171856"/>
                  <a:pt x="3601039" y="179109"/>
                </a:cubicBezTo>
                <a:cubicBezTo>
                  <a:pt x="3611281" y="187644"/>
                  <a:pt x="3618796" y="199205"/>
                  <a:pt x="3629319" y="207390"/>
                </a:cubicBezTo>
                <a:cubicBezTo>
                  <a:pt x="3647205" y="221301"/>
                  <a:pt x="3664384" y="237931"/>
                  <a:pt x="3685880" y="245097"/>
                </a:cubicBezTo>
                <a:lnTo>
                  <a:pt x="3742441" y="263951"/>
                </a:lnTo>
                <a:cubicBezTo>
                  <a:pt x="3776083" y="314415"/>
                  <a:pt x="3753284" y="284222"/>
                  <a:pt x="3817855" y="348792"/>
                </a:cubicBezTo>
                <a:cubicBezTo>
                  <a:pt x="3827282" y="358219"/>
                  <a:pt x="3838741" y="365979"/>
                  <a:pt x="3846136" y="377072"/>
                </a:cubicBezTo>
                <a:cubicBezTo>
                  <a:pt x="3858705" y="395926"/>
                  <a:pt x="3864990" y="421064"/>
                  <a:pt x="3883843" y="433633"/>
                </a:cubicBezTo>
                <a:cubicBezTo>
                  <a:pt x="3948767" y="476917"/>
                  <a:pt x="3869823" y="421616"/>
                  <a:pt x="3949831" y="490194"/>
                </a:cubicBezTo>
                <a:cubicBezTo>
                  <a:pt x="3958433" y="497567"/>
                  <a:pt x="3969407" y="501795"/>
                  <a:pt x="3978111" y="509048"/>
                </a:cubicBezTo>
                <a:cubicBezTo>
                  <a:pt x="3988352" y="517583"/>
                  <a:pt x="3995299" y="529933"/>
                  <a:pt x="4006391" y="537328"/>
                </a:cubicBezTo>
                <a:cubicBezTo>
                  <a:pt x="4014659" y="542840"/>
                  <a:pt x="4025986" y="541929"/>
                  <a:pt x="4034672" y="546755"/>
                </a:cubicBezTo>
                <a:cubicBezTo>
                  <a:pt x="4054480" y="557759"/>
                  <a:pt x="4070966" y="574328"/>
                  <a:pt x="4091233" y="584462"/>
                </a:cubicBezTo>
                <a:cubicBezTo>
                  <a:pt x="4139073" y="608383"/>
                  <a:pt x="4117247" y="595521"/>
                  <a:pt x="4157220" y="622169"/>
                </a:cubicBezTo>
                <a:cubicBezTo>
                  <a:pt x="4166647" y="609600"/>
                  <a:pt x="4176369" y="597247"/>
                  <a:pt x="4185501" y="584462"/>
                </a:cubicBezTo>
                <a:cubicBezTo>
                  <a:pt x="4192086" y="575243"/>
                  <a:pt x="4196343" y="564193"/>
                  <a:pt x="4204354" y="556182"/>
                </a:cubicBezTo>
                <a:cubicBezTo>
                  <a:pt x="4212365" y="548171"/>
                  <a:pt x="4223208" y="543613"/>
                  <a:pt x="4232635" y="537328"/>
                </a:cubicBezTo>
                <a:cubicBezTo>
                  <a:pt x="4242062" y="540470"/>
                  <a:pt x="4255985" y="538128"/>
                  <a:pt x="4260915" y="546755"/>
                </a:cubicBezTo>
                <a:cubicBezTo>
                  <a:pt x="4270398" y="563350"/>
                  <a:pt x="4266196" y="584657"/>
                  <a:pt x="4270342" y="603316"/>
                </a:cubicBezTo>
                <a:cubicBezTo>
                  <a:pt x="4272498" y="613016"/>
                  <a:pt x="4274943" y="622910"/>
                  <a:pt x="4279769" y="631596"/>
                </a:cubicBezTo>
                <a:cubicBezTo>
                  <a:pt x="4290773" y="651404"/>
                  <a:pt x="4310310" y="666661"/>
                  <a:pt x="4317476" y="688157"/>
                </a:cubicBezTo>
                <a:cubicBezTo>
                  <a:pt x="4330486" y="727185"/>
                  <a:pt x="4321391" y="708169"/>
                  <a:pt x="4345756" y="744718"/>
                </a:cubicBezTo>
                <a:cubicBezTo>
                  <a:pt x="4348898" y="757287"/>
                  <a:pt x="4349389" y="770837"/>
                  <a:pt x="4355183" y="782425"/>
                </a:cubicBezTo>
                <a:cubicBezTo>
                  <a:pt x="4365317" y="802692"/>
                  <a:pt x="4385724" y="817490"/>
                  <a:pt x="4392890" y="838986"/>
                </a:cubicBezTo>
                <a:cubicBezTo>
                  <a:pt x="4418958" y="917188"/>
                  <a:pt x="4375198" y="794177"/>
                  <a:pt x="4440024" y="923827"/>
                </a:cubicBezTo>
                <a:cubicBezTo>
                  <a:pt x="4469010" y="981798"/>
                  <a:pt x="4451085" y="949845"/>
                  <a:pt x="4496585" y="1018095"/>
                </a:cubicBezTo>
                <a:cubicBezTo>
                  <a:pt x="4514549" y="1045041"/>
                  <a:pt x="4544329" y="1093712"/>
                  <a:pt x="4572000" y="1102936"/>
                </a:cubicBezTo>
                <a:cubicBezTo>
                  <a:pt x="4600345" y="1112385"/>
                  <a:pt x="4604193" y="1110911"/>
                  <a:pt x="4628560" y="1131217"/>
                </a:cubicBezTo>
                <a:cubicBezTo>
                  <a:pt x="4638802" y="1139752"/>
                  <a:pt x="4646599" y="1150962"/>
                  <a:pt x="4656841" y="1159497"/>
                </a:cubicBezTo>
                <a:cubicBezTo>
                  <a:pt x="4665545" y="1166750"/>
                  <a:pt x="4676653" y="1170824"/>
                  <a:pt x="4685121" y="1178351"/>
                </a:cubicBezTo>
                <a:cubicBezTo>
                  <a:pt x="4705049" y="1196065"/>
                  <a:pt x="4716387" y="1226481"/>
                  <a:pt x="4741682" y="1234912"/>
                </a:cubicBezTo>
                <a:cubicBezTo>
                  <a:pt x="4788096" y="1250382"/>
                  <a:pt x="4760161" y="1242704"/>
                  <a:pt x="4826523" y="1253765"/>
                </a:cubicBezTo>
                <a:cubicBezTo>
                  <a:pt x="4849571" y="1265289"/>
                  <a:pt x="4872527" y="1274818"/>
                  <a:pt x="4892511" y="1291472"/>
                </a:cubicBezTo>
                <a:cubicBezTo>
                  <a:pt x="4902753" y="1300007"/>
                  <a:pt x="4909137" y="1313279"/>
                  <a:pt x="4920791" y="1319753"/>
                </a:cubicBezTo>
                <a:cubicBezTo>
                  <a:pt x="4938164" y="1329404"/>
                  <a:pt x="4958498" y="1332322"/>
                  <a:pt x="4977352" y="1338606"/>
                </a:cubicBezTo>
                <a:cubicBezTo>
                  <a:pt x="4986779" y="1341748"/>
                  <a:pt x="4995831" y="1346399"/>
                  <a:pt x="5005633" y="1348033"/>
                </a:cubicBezTo>
                <a:cubicBezTo>
                  <a:pt x="5110921" y="1365582"/>
                  <a:pt x="5025312" y="1353023"/>
                  <a:pt x="5184742" y="1366887"/>
                </a:cubicBezTo>
                <a:cubicBezTo>
                  <a:pt x="5216203" y="1369623"/>
                  <a:pt x="5247674" y="1372397"/>
                  <a:pt x="5279010" y="1376314"/>
                </a:cubicBezTo>
                <a:cubicBezTo>
                  <a:pt x="5297976" y="1378685"/>
                  <a:pt x="5316484" y="1384735"/>
                  <a:pt x="5335571" y="1385740"/>
                </a:cubicBezTo>
                <a:cubicBezTo>
                  <a:pt x="5376364" y="1387887"/>
                  <a:pt x="5417270" y="1385740"/>
                  <a:pt x="5458119" y="1385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5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Quick Logistics</a:t>
            </a:r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Most content is on the course website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https://www.cs.virginia.edu/~bjc8c/class/wiot-s24/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Assignments &amp; grades on Canvas</a:t>
            </a:r>
            <a:endParaRPr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This is an advanced course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Target is upper-level undergraduate students</a:t>
            </a:r>
            <a:endParaRPr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We will use </a:t>
            </a:r>
            <a:r>
              <a:rPr lang="en-US" dirty="0" err="1"/>
              <a:t>Gradescope</a:t>
            </a:r>
            <a:r>
              <a:rPr lang="en-US" dirty="0"/>
              <a:t> to submit assignments</a:t>
            </a:r>
            <a:endParaRPr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We will use Slack for discussion</a:t>
            </a:r>
            <a:endParaRPr dirty="0"/>
          </a:p>
        </p:txBody>
      </p:sp>
      <p:sp>
        <p:nvSpPr>
          <p:cNvPr id="330" name="Google Shape;330;p2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Highlights from the syllabus</a:t>
            </a:r>
            <a:endParaRPr dirty="0"/>
          </a:p>
        </p:txBody>
      </p:sp>
      <p:sp>
        <p:nvSpPr>
          <p:cNvPr id="343" name="Google Shape;343;p31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Note: you </a:t>
            </a:r>
            <a:r>
              <a:rPr lang="en-US" sz="2000" b="1" dirty="0"/>
              <a:t>need</a:t>
            </a:r>
            <a:r>
              <a:rPr lang="en-US" sz="2000" dirty="0"/>
              <a:t> to read the </a:t>
            </a:r>
            <a:r>
              <a:rPr lang="en-US" sz="2000" i="1" dirty="0"/>
              <a:t>actual</a:t>
            </a:r>
            <a:r>
              <a:rPr lang="en-US" sz="2000" dirty="0"/>
              <a:t> syllabus!</a:t>
            </a:r>
            <a:endParaRPr sz="2000" dirty="0"/>
          </a:p>
          <a:p>
            <a:pPr marL="171446" lvl="0" indent="-3365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In class:</a:t>
            </a:r>
            <a:endParaRPr sz="2000"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dirty="0"/>
              <a:t>Mondays: Lecture and discussion about IoT communication technology</a:t>
            </a:r>
            <a:endParaRPr sz="1800"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dirty="0"/>
              <a:t>Wednesdays: In-class labs</a:t>
            </a:r>
            <a:endParaRPr sz="1800" dirty="0"/>
          </a:p>
          <a:p>
            <a:pPr marL="171446" lvl="0" indent="-3365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One in-class exam about 3/4 through the course</a:t>
            </a:r>
            <a:endParaRPr sz="2000"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dirty="0" err="1"/>
              <a:t>Homeworks</a:t>
            </a:r>
            <a:r>
              <a:rPr lang="en-US" sz="1800" dirty="0"/>
              <a:t> are practice for the exam</a:t>
            </a:r>
            <a:endParaRPr sz="1800"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Final project</a:t>
            </a:r>
            <a:endParaRPr sz="2000"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All labs (almost) and assignments, plus final project in teams of 3</a:t>
            </a:r>
            <a:endParaRPr sz="2000" dirty="0"/>
          </a:p>
          <a:p>
            <a:pPr marL="514340" lvl="1" indent="-5333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/>
          </a:p>
        </p:txBody>
      </p:sp>
      <p:sp>
        <p:nvSpPr>
          <p:cNvPr id="344" name="Google Shape;344;p3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Asking questions</a:t>
            </a:r>
            <a:endParaRPr/>
          </a:p>
        </p:txBody>
      </p:sp>
      <p:sp>
        <p:nvSpPr>
          <p:cNvPr id="350" name="Google Shape;350;p3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class</a:t>
            </a:r>
            <a:endParaRPr/>
          </a:p>
          <a:p>
            <a:pPr marL="171446" lvl="0" indent="-698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Office hours!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Both instructors plus TAs</a:t>
            </a:r>
            <a:endParaRPr/>
          </a:p>
          <a:p>
            <a:pPr marL="514340" lvl="1" indent="-3047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Slack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Post questions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Answer each other’s questions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Information from the course staff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Post private info just to course staff</a:t>
            </a:r>
            <a:endParaRPr/>
          </a:p>
        </p:txBody>
      </p:sp>
      <p:sp>
        <p:nvSpPr>
          <p:cNvPr id="351" name="Google Shape;351;p3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Labs</a:t>
            </a:r>
            <a:endParaRPr/>
          </a:p>
        </p:txBody>
      </p:sp>
      <p:sp>
        <p:nvSpPr>
          <p:cNvPr id="378" name="Google Shape;378;p36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Semi-guided efforts of getting wireless communication working on real hardware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Wireshark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Bluetooth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802.15.4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WiFi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LoRa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Designed to be completed in class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Reports or lab deliverables due one week after lab</a:t>
            </a:r>
            <a:endParaRPr/>
          </a:p>
        </p:txBody>
      </p:sp>
      <p:sp>
        <p:nvSpPr>
          <p:cNvPr id="379" name="Google Shape;379;p3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761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i="1"/>
              <a:t>Pre-</a:t>
            </a:r>
            <a:r>
              <a:rPr lang="en-US"/>
              <a:t>Labs</a:t>
            </a:r>
            <a:endParaRPr i="1"/>
          </a:p>
        </p:txBody>
      </p:sp>
      <p:sp>
        <p:nvSpPr>
          <p:cNvPr id="385" name="Google Shape;385;p3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Absolutely essential to success in lab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Lab time is limited (just 75 minutes!)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/>
              <a:t>Must</a:t>
            </a:r>
            <a:r>
              <a:rPr lang="en-US"/>
              <a:t> have pre-lab complete </a:t>
            </a:r>
            <a:r>
              <a:rPr lang="en-US" u="sng"/>
              <a:t>before</a:t>
            </a:r>
            <a:r>
              <a:rPr lang="en-US"/>
              <a:t> lab to make lab successful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b="1">
                <a:solidFill>
                  <a:srgbClr val="FF0000"/>
                </a:solidFill>
              </a:rPr>
              <a:t>Pre-labs are due by the start of lab, no exceptions, no make-ups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86" name="Google Shape;386;p3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33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What does this slide say?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Post labs</a:t>
            </a:r>
            <a:endParaRPr dirty="0"/>
          </a:p>
        </p:txBody>
      </p:sp>
      <p:sp>
        <p:nvSpPr>
          <p:cNvPr id="392" name="Google Shape;392;p38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Post labs build upon the labs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 activities in post labs: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Continue building a wireless device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Deploy a device somewhere to collect data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Analyze the performance of your device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Form networks with your wireless devices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Typically due two weeks after the relevant lab</a:t>
            </a:r>
            <a:endParaRPr dirty="0"/>
          </a:p>
          <a:p>
            <a:pPr marL="514340" lvl="1" indent="-190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393" name="Google Shape;393;p3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802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7B94-16FF-DFFD-F806-F6E2372D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Cadence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F2B6B-4B92-5664-C247-0CF104702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start of lab: lab prep assignment due</a:t>
            </a:r>
          </a:p>
          <a:p>
            <a:r>
              <a:rPr lang="en-US" b="1" dirty="0"/>
              <a:t>Lab day: work on lab in-class in groups</a:t>
            </a:r>
          </a:p>
          <a:p>
            <a:r>
              <a:rPr lang="en-US" dirty="0"/>
              <a:t>1 week later:</a:t>
            </a:r>
          </a:p>
          <a:p>
            <a:pPr lvl="1"/>
            <a:r>
              <a:rPr lang="en-US" dirty="0"/>
              <a:t>lab assignment due</a:t>
            </a:r>
          </a:p>
          <a:p>
            <a:pPr lvl="1"/>
            <a:r>
              <a:rPr lang="en-US" dirty="0"/>
              <a:t>Pre lab graded (essentially binary grading)</a:t>
            </a:r>
          </a:p>
          <a:p>
            <a:r>
              <a:rPr lang="en-US" dirty="0"/>
              <a:t>2 weeks later:</a:t>
            </a:r>
          </a:p>
          <a:p>
            <a:pPr lvl="1"/>
            <a:r>
              <a:rPr lang="en-US" dirty="0" err="1"/>
              <a:t>postlab</a:t>
            </a:r>
            <a:r>
              <a:rPr lang="en-US" dirty="0"/>
              <a:t> assignment due (if exists)</a:t>
            </a:r>
          </a:p>
          <a:p>
            <a:pPr lvl="1"/>
            <a:r>
              <a:rPr lang="en-US" dirty="0"/>
              <a:t>Lab assignment graded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F4639-C1C8-71C4-0E78-9CCFF1984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45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Final Project</a:t>
            </a:r>
            <a:endParaRPr/>
          </a:p>
        </p:txBody>
      </p:sp>
      <p:sp>
        <p:nvSpPr>
          <p:cNvPr id="399" name="Google Shape;399;p39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Larger project that integrates various wireless protocols you have learned</a:t>
            </a:r>
            <a:endParaRPr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More open-ended than the assignments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We will provide a few ideas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Or your group can pursue your own idea</a:t>
            </a:r>
            <a:endParaRPr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More details later in the semester</a:t>
            </a:r>
            <a:endParaRPr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Our final exam slot (May 6) will be a demo/project share day</a:t>
            </a:r>
            <a:endParaRPr dirty="0"/>
          </a:p>
        </p:txBody>
      </p:sp>
      <p:sp>
        <p:nvSpPr>
          <p:cNvPr id="400" name="Google Shape;400;p3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416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Collaboration policy</a:t>
            </a:r>
            <a:br>
              <a:rPr lang="en-US"/>
            </a:br>
            <a:r>
              <a:rPr lang="en-US"/>
              <a:t>Labs: Yes, please!</a:t>
            </a:r>
            <a:endParaRPr/>
          </a:p>
        </p:txBody>
      </p:sp>
      <p:sp>
        <p:nvSpPr>
          <p:cNvPr id="357" name="Google Shape;357;p33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In-class Labs are </a:t>
            </a:r>
            <a:r>
              <a:rPr lang="en-US" sz="2000" i="1" u="sng" dirty="0"/>
              <a:t>highly collaborative</a:t>
            </a:r>
            <a:endParaRPr sz="2000" u="sng"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You cannot talk to each other too much, </a:t>
            </a:r>
            <a:r>
              <a:rPr lang="en-US" sz="2000" i="1" u="sng" dirty="0"/>
              <a:t>help each other out in the labs</a:t>
            </a:r>
            <a:endParaRPr dirty="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Rule:</a:t>
            </a:r>
            <a:r>
              <a:rPr lang="en-US" sz="2000" b="1" dirty="0"/>
              <a:t> </a:t>
            </a:r>
            <a:r>
              <a:rPr lang="en-US" sz="2000" i="1" u="sng" dirty="0"/>
              <a:t>Hands on your own keyboards</a:t>
            </a:r>
            <a:r>
              <a:rPr lang="en-US" sz="2000" dirty="0"/>
              <a:t> 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Don’t copy/paste stuff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Don’t do things for someone else, </a:t>
            </a:r>
            <a:r>
              <a:rPr lang="en-US" sz="1800" i="1" dirty="0"/>
              <a:t>explain how</a:t>
            </a:r>
            <a:r>
              <a:rPr lang="en-US" sz="1800" dirty="0"/>
              <a:t> to do it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(As a team) write up your pre-labs, post-lab reports with all your own work</a:t>
            </a:r>
            <a:endParaRPr dirty="0"/>
          </a:p>
        </p:txBody>
      </p:sp>
      <p:sp>
        <p:nvSpPr>
          <p:cNvPr id="358" name="Google Shape;358;p3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 dirty="0"/>
              <a:t>Collaboration policy</a:t>
            </a:r>
            <a:br>
              <a:rPr lang="en-US" dirty="0"/>
            </a:br>
            <a:r>
              <a:rPr lang="en-US" dirty="0"/>
              <a:t>Post Labs + Final project: in your teams</a:t>
            </a:r>
            <a:endParaRPr dirty="0"/>
          </a:p>
        </p:txBody>
      </p:sp>
      <p:sp>
        <p:nvSpPr>
          <p:cNvPr id="364" name="Google Shape;364;p34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Post labs and final project are done with your team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Your team can </a:t>
            </a:r>
            <a:r>
              <a:rPr lang="en-US" i="1" dirty="0"/>
              <a:t>talk</a:t>
            </a:r>
            <a:r>
              <a:rPr lang="en-US" dirty="0"/>
              <a:t> to others, but don’t write anything down or look at anything they have written down</a:t>
            </a:r>
            <a:endParaRPr dirty="0"/>
          </a:p>
        </p:txBody>
      </p:sp>
      <p:sp>
        <p:nvSpPr>
          <p:cNvPr id="365" name="Google Shape;365;p3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Collaboration policy</a:t>
            </a:r>
            <a:br>
              <a:rPr lang="en-US"/>
            </a:br>
            <a:r>
              <a:rPr lang="en-US"/>
              <a:t>Homework + Exam: individual</a:t>
            </a:r>
            <a:endParaRPr/>
          </a:p>
        </p:txBody>
      </p:sp>
      <p:sp>
        <p:nvSpPr>
          <p:cNvPr id="371" name="Google Shape;371;p3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These are done on your own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can </a:t>
            </a:r>
            <a:r>
              <a:rPr lang="en-US" i="1"/>
              <a:t>talk</a:t>
            </a:r>
            <a:r>
              <a:rPr lang="en-US"/>
              <a:t> to others, but don’t write anything down or look at anything they have written down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are encouraged to study for the exam together</a:t>
            </a:r>
            <a:endParaRPr/>
          </a:p>
        </p:txBody>
      </p:sp>
      <p:sp>
        <p:nvSpPr>
          <p:cNvPr id="372" name="Google Shape;372;p3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Hey, what about that mini-quiz thing you snuck in there?</a:t>
            </a:r>
            <a:endParaRPr/>
          </a:p>
        </p:txBody>
      </p:sp>
      <p:sp>
        <p:nvSpPr>
          <p:cNvPr id="406" name="Google Shape;406;p40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Lecture will begin with a "minute-quiz”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These will be (very) short and will cover material from the prior lecture, or possibly pre-lab, lab, post-lab, homework or other assignment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You should not need to study or worry about these – if you were there and paying attention, you'll be prepared</a:t>
            </a:r>
            <a:endParaRPr/>
          </a:p>
          <a:p>
            <a:pPr marL="171446" lvl="0" indent="-304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Grading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Half points for just completing the quiz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Half points based on correct answers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Only need 75% of points over the semester for full credit</a:t>
            </a:r>
            <a:endParaRPr/>
          </a:p>
        </p:txBody>
      </p:sp>
      <p:sp>
        <p:nvSpPr>
          <p:cNvPr id="407" name="Google Shape;407;p4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Interlude</a:t>
            </a:r>
            <a:endParaRPr/>
          </a:p>
        </p:txBody>
      </p:sp>
      <p:sp>
        <p:nvSpPr>
          <p:cNvPr id="413" name="Google Shape;413;p41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I’m going to ask each table a question.</a:t>
            </a:r>
          </a:p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Everyone at the table needs to answer correctly.</a:t>
            </a:r>
          </a:p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Fastest table to have everyone answer wins.</a:t>
            </a:r>
          </a:p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If two people talk at the same time that table loses.</a:t>
            </a:r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tx1"/>
              </a:solidFill>
            </a:endParaRPr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Take a minute or two to strategize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4" name="Google Shape;414;p4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How to succeed in this course</a:t>
            </a:r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Attendance is required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In-class labs and team work requires you be physically here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Reach out to us if you are struggling or need help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We want you to succeed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Be prepared to write embedded C code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But, this isn’t an embedded programming class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Establish a strategy for collaborating in your group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Labs and assignments will often have multiple roles</a:t>
            </a:r>
            <a:endParaRPr dirty="0"/>
          </a:p>
        </p:txBody>
      </p:sp>
      <p:sp>
        <p:nvSpPr>
          <p:cNvPr id="421" name="Google Shape;421;p4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6D64DF-669C-14FE-0D02-ACA98784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pollev.com</a:t>
            </a:r>
            <a:r>
              <a:rPr lang="en-US" dirty="0"/>
              <a:t>/</a:t>
            </a:r>
            <a:r>
              <a:rPr lang="en-US" dirty="0" err="1"/>
              <a:t>wiot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2F9ABD-7E64-A8B7-BACF-AAA49A4FF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What percentage of your grade is labs + post labs?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375B5-D7F2-38DC-A88A-81357559A5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What does this slide say?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Example C code</a:t>
            </a:r>
            <a:endParaRPr/>
          </a:p>
        </p:txBody>
      </p:sp>
      <p:sp>
        <p:nvSpPr>
          <p:cNvPr id="427" name="Google Shape;427;p43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903678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b="1" dirty="0">
                <a:latin typeface="Consolas"/>
                <a:ea typeface="Consolas"/>
                <a:cs typeface="Consolas"/>
                <a:sym typeface="Consolas"/>
              </a:rPr>
              <a:t>// Locate the index of the segment within the buffer with the given identifier.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find_segment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(uin8_t*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buf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, int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, uint8_t identifier, int* pos)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int index = 0;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while ((index+2) &lt;=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uint8_t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segment_length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buf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[index];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uint8_t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segment_id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buf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[index + 1];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if (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segment_id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== identifier)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  *pos = index;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  return 0;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index += (int)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segment_length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return -1;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34" name="Google Shape;434;p44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Note: HW1 due next week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Meant to be a review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Still somewhat challenging</a:t>
            </a:r>
            <a:endParaRPr/>
          </a:p>
        </p:txBody>
      </p:sp>
      <p:sp>
        <p:nvSpPr>
          <p:cNvPr id="435" name="Google Shape;435;p4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And this one?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What about now?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👍♋■ ⮹□◆ ❒♏♋♎ ⧫♒♓⬧ ⬧●♓♎♏✍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APOVLQIZNLCLSMNFPURPCVUAIOQVCPQJLXPENXPPQWJKCI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{663D9F6E-846C-EF42-9B62-80CCD2AD2317}tf16401378</Template>
  <TotalTime>452</TotalTime>
  <Words>2046</Words>
  <Application>Microsoft Macintosh PowerPoint</Application>
  <PresentationFormat>On-screen Show (16:10)</PresentationFormat>
  <Paragraphs>385</Paragraphs>
  <Slides>51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Consolas</vt:lpstr>
      <vt:lpstr>Helvetica</vt:lpstr>
      <vt:lpstr>Helvetica Neue</vt:lpstr>
      <vt:lpstr>Trebuchet MS</vt:lpstr>
      <vt:lpstr>Calibri</vt:lpstr>
      <vt:lpstr>Corben</vt:lpstr>
      <vt:lpstr>Noto Sans Symbols</vt:lpstr>
      <vt:lpstr>Wingdings</vt:lpstr>
      <vt:lpstr>Office Theme</vt:lpstr>
      <vt:lpstr>Wireless for the Internet of Things</vt:lpstr>
      <vt:lpstr>Today’s Goals</vt:lpstr>
      <vt:lpstr>Wireless: a defining technology of the last 30+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Computers face many of the same communication challenges we do</vt:lpstr>
      <vt:lpstr>PowerPoint Presentation</vt:lpstr>
      <vt:lpstr>Which tool would you use?</vt:lpstr>
      <vt:lpstr>Perspective of this course</vt:lpstr>
      <vt:lpstr>What is the IoT anyway?</vt:lpstr>
      <vt:lpstr>Discussion: what is the Internet of Things?</vt:lpstr>
      <vt:lpstr>Discussion: what is the Internet of Things?</vt:lpstr>
      <vt:lpstr>Thought experiment on capabilities</vt:lpstr>
      <vt:lpstr>Thought experiment on energy</vt:lpstr>
      <vt:lpstr>The two hardest things in embedded systems / IoT are power and communication</vt:lpstr>
      <vt:lpstr>Energy is the defining constraint of emerging technologies</vt:lpstr>
      <vt:lpstr>Internet of Things</vt:lpstr>
      <vt:lpstr>Warning: Internet of Crap</vt:lpstr>
      <vt:lpstr>Internet of Insecure Crap</vt:lpstr>
      <vt:lpstr>word cloud + xkcd</vt:lpstr>
      <vt:lpstr>Introductions: Brad Campbell</vt:lpstr>
      <vt:lpstr>CS/ECE 4501 Wireless for the Internet of Things</vt:lpstr>
      <vt:lpstr>What to expect</vt:lpstr>
      <vt:lpstr>What we want you to learn</vt:lpstr>
      <vt:lpstr>what is learning anyway</vt:lpstr>
      <vt:lpstr>What to expect (cont.)</vt:lpstr>
      <vt:lpstr>Quick Logistics</vt:lpstr>
      <vt:lpstr>Highlights from the syllabus</vt:lpstr>
      <vt:lpstr>Asking questions</vt:lpstr>
      <vt:lpstr>Labs</vt:lpstr>
      <vt:lpstr>Pre-Labs</vt:lpstr>
      <vt:lpstr>Post labs</vt:lpstr>
      <vt:lpstr>Lab Cadence</vt:lpstr>
      <vt:lpstr>Final Project</vt:lpstr>
      <vt:lpstr>Collaboration policy Labs: Yes, please!</vt:lpstr>
      <vt:lpstr>Collaboration policy Post Labs + Final project: in your teams</vt:lpstr>
      <vt:lpstr>Collaboration policy Homework + Exam: individual</vt:lpstr>
      <vt:lpstr>Hey, what about that mini-quiz thing you snuck in there?</vt:lpstr>
      <vt:lpstr>Interlude</vt:lpstr>
      <vt:lpstr>How to succeed in this course</vt:lpstr>
      <vt:lpstr>pollev.com/wiot</vt:lpstr>
      <vt:lpstr>Example C code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creator>Kai-Wei Chang</dc:creator>
  <cp:lastModifiedBy>Campbell, Brad (bjc8c)</cp:lastModifiedBy>
  <cp:revision>17</cp:revision>
  <dcterms:created xsi:type="dcterms:W3CDTF">2015-09-15T19:03:29Z</dcterms:created>
  <dcterms:modified xsi:type="dcterms:W3CDTF">2024-01-17T18:39:26Z</dcterms:modified>
</cp:coreProperties>
</file>