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6"/>
  </p:notesMasterIdLst>
  <p:sldIdLst>
    <p:sldId id="256" r:id="rId2"/>
    <p:sldId id="264" r:id="rId3"/>
    <p:sldId id="550" r:id="rId4"/>
    <p:sldId id="2262" r:id="rId5"/>
    <p:sldId id="2267" r:id="rId6"/>
    <p:sldId id="544" r:id="rId7"/>
    <p:sldId id="545" r:id="rId8"/>
    <p:sldId id="383" r:id="rId9"/>
    <p:sldId id="538" r:id="rId10"/>
    <p:sldId id="547" r:id="rId11"/>
    <p:sldId id="555" r:id="rId12"/>
    <p:sldId id="586" r:id="rId13"/>
    <p:sldId id="546" r:id="rId14"/>
    <p:sldId id="2263" r:id="rId15"/>
    <p:sldId id="584" r:id="rId16"/>
    <p:sldId id="553" r:id="rId17"/>
    <p:sldId id="2265" r:id="rId18"/>
    <p:sldId id="540" r:id="rId19"/>
    <p:sldId id="2264" r:id="rId20"/>
    <p:sldId id="551" r:id="rId21"/>
    <p:sldId id="543" r:id="rId22"/>
    <p:sldId id="559" r:id="rId23"/>
    <p:sldId id="2269" r:id="rId24"/>
    <p:sldId id="542" r:id="rId25"/>
    <p:sldId id="556" r:id="rId26"/>
    <p:sldId id="557" r:id="rId27"/>
    <p:sldId id="567" r:id="rId28"/>
    <p:sldId id="552" r:id="rId29"/>
    <p:sldId id="2273" r:id="rId30"/>
    <p:sldId id="566" r:id="rId31"/>
    <p:sldId id="570" r:id="rId32"/>
    <p:sldId id="568" r:id="rId33"/>
    <p:sldId id="569" r:id="rId34"/>
    <p:sldId id="2277" r:id="rId35"/>
    <p:sldId id="581" r:id="rId36"/>
    <p:sldId id="576" r:id="rId37"/>
    <p:sldId id="588" r:id="rId38"/>
    <p:sldId id="2270" r:id="rId39"/>
    <p:sldId id="572" r:id="rId40"/>
    <p:sldId id="597" r:id="rId41"/>
    <p:sldId id="589" r:id="rId42"/>
    <p:sldId id="2097" r:id="rId43"/>
    <p:sldId id="2272" r:id="rId44"/>
    <p:sldId id="2276" r:id="rId45"/>
  </p:sldIdLst>
  <p:sldSz cx="9144000" cy="5715000" type="screen16x1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0" roundtripDataSignature="AMtx7mh2GsPZzwgmj0ICQeZO52ZYci94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57"/>
    <p:restoredTop sz="94648"/>
  </p:normalViewPr>
  <p:slideViewPr>
    <p:cSldViewPr snapToGrid="0">
      <p:cViewPr varScale="1">
        <p:scale>
          <a:sx n="135" d="100"/>
          <a:sy n="135" d="100"/>
        </p:scale>
        <p:origin x="5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104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100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8" name="Google Shape;6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10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microchipdeveloper.com</a:t>
            </a:r>
            <a:r>
              <a:rPr lang="en-US" dirty="0"/>
              <a:t>/</a:t>
            </a:r>
            <a:r>
              <a:rPr lang="en-US" dirty="0" err="1"/>
              <a:t>wireless:ble-link-layer-packet-types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D693-0006-0E4F-8590-CA85624C9C8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78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74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ADV_IND </a:t>
            </a:r>
          </a:p>
          <a:p>
            <a:pPr lvl="1"/>
            <a:r>
              <a:rPr lang="en-US" dirty="0"/>
              <a:t>Known as </a:t>
            </a:r>
            <a:r>
              <a:rPr lang="en-US" i="1" dirty="0"/>
              <a:t>Advertising Indications (ADV_IND)</a:t>
            </a:r>
            <a:r>
              <a:rPr lang="en-US" dirty="0"/>
              <a:t>, where a peripheral device requests connection to any central device (i.e., not directed at a particular central device). </a:t>
            </a:r>
          </a:p>
          <a:p>
            <a:pPr lvl="1"/>
            <a:r>
              <a:rPr lang="en-US" dirty="0"/>
              <a:t>Example:  A smart watch requesting connection to any central device.</a:t>
            </a:r>
          </a:p>
          <a:p>
            <a:r>
              <a:rPr lang="en-US" dirty="0"/>
              <a:t>ADV_DIRECT_IND </a:t>
            </a:r>
          </a:p>
          <a:p>
            <a:pPr lvl="1"/>
            <a:r>
              <a:rPr lang="en-US" dirty="0"/>
              <a:t>Similar to ADV_IND, yet the connection request is directed at a specific central device. </a:t>
            </a:r>
          </a:p>
          <a:p>
            <a:pPr lvl="1"/>
            <a:r>
              <a:rPr lang="en-US" dirty="0"/>
              <a:t>Example: A smart watch requesting connection to a specific central device.</a:t>
            </a:r>
          </a:p>
          <a:p>
            <a:r>
              <a:rPr lang="en-US" dirty="0"/>
              <a:t>ADV_NONCONN_IND </a:t>
            </a:r>
          </a:p>
          <a:p>
            <a:pPr lvl="1"/>
            <a:r>
              <a:rPr lang="en-US" dirty="0"/>
              <a:t>Non connectable devices, advertising information to any listening device. </a:t>
            </a:r>
          </a:p>
          <a:p>
            <a:pPr lvl="1"/>
            <a:r>
              <a:rPr lang="en-US" dirty="0"/>
              <a:t>Example:  Beacons in museums defining proximity to specific exhibits.</a:t>
            </a:r>
          </a:p>
          <a:p>
            <a:r>
              <a:rPr lang="en-US" dirty="0"/>
              <a:t>ADV_SCAN_IND </a:t>
            </a:r>
          </a:p>
          <a:p>
            <a:pPr lvl="1"/>
            <a:r>
              <a:rPr lang="en-US" dirty="0"/>
              <a:t>Similar to ADV_NONCONN_IND, with the option additional information via scan responses. </a:t>
            </a:r>
          </a:p>
          <a:p>
            <a:pPr lvl="1"/>
            <a:r>
              <a:rPr lang="en-US" dirty="0"/>
              <a:t>Example:  A warehouse pallet beacon allowing a central device to request additional information about the pallet.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D693-0006-0E4F-8590-CA85624C9C8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46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94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027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~10mA for 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D693-0006-0E4F-8590-CA85624C9C8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01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99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as opposed to Bluetooth Classic (&lt;4.0)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D693-0006-0E4F-8590-CA85624C9C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59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www.makeuseof.com</a:t>
            </a:r>
            <a:r>
              <a:rPr lang="en-US" dirty="0"/>
              <a:t>/what-is-</a:t>
            </a:r>
            <a:r>
              <a:rPr lang="en-US" dirty="0" err="1"/>
              <a:t>ble</a:t>
            </a:r>
            <a:r>
              <a:rPr lang="en-US" dirty="0"/>
              <a:t>-</a:t>
            </a:r>
            <a:r>
              <a:rPr lang="en-US" dirty="0" err="1"/>
              <a:t>bluetooth</a:t>
            </a:r>
            <a:r>
              <a:rPr lang="en-US" dirty="0"/>
              <a:t>-low-energy/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D693-0006-0E4F-8590-CA85624C9C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49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Best effort access control vs more reliable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D693-0006-0E4F-8590-CA85624C9C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02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GATT: Generic Attribute Profile. The GATT is used to group individual attributes into logical services, for example the Heart Rate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Service, which exposes the operation of a heart rate sensor. In addition to the actual data, the GATT also provides information about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attributes, that is, how they can be accessed and what security level is needed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ATT: Attribute Protocol. The attribute protocol provides means to transmit data between Bluetooth low energy devices. It relies on a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Bluetooth low energy connection and provides procedures to read, write, indicate, and notify attribute values over that connection.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 is used in most Bluetooth low energy applications and occasionally in BR/EDR applications.</a:t>
            </a:r>
            <a:endParaRPr lang="en-US" b="0" dirty="0"/>
          </a:p>
          <a:p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SM: Security Manager. Provides means for bonding devices, encrypting and decrypting data, and enabling device privacy.</a:t>
            </a:r>
          </a:p>
          <a:p>
            <a:endParaRPr lang="en-US" b="0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GAP: Generic Access Profile. The GAP layer provides means for Bluetooth low energy devices to advertise themselves or other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devices, make device discovery, open and manage connections, and broadcast data.</a:t>
            </a:r>
          </a:p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L2CAP: Logical Link Control and Adaptation Protocol. L2CAP acts as a protocol multiplexer and handles segmentation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br>
              <a:rPr lang="en-US" dirty="0"/>
            </a:b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sembly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packets. It also provides logical channels, which are multiplexed over one or more logical links. The L2CAP used in Blue-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tooth low energy technology is an optimized and simplified protocol based on the classic Bluetooth L2CAP. Typically, application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developers do not need to care about the details of interacting with the L2CAP layer. The interaction is handled by the Bluetooth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stack, and the details of the L2CAP operation are not covered in this document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D693-0006-0E4F-8590-CA85624C9C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18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4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 Bandwidth usage</a:t>
            </a:r>
          </a:p>
          <a:p>
            <a:endParaRPr lang="en-US" dirty="0"/>
          </a:p>
          <a:p>
            <a:r>
              <a:rPr lang="en-US" dirty="0"/>
              <a:t> at the expense of some loss in </a:t>
            </a:r>
            <a:r>
              <a:rPr lang="en-US" dirty="0" err="1"/>
              <a:t>intersymbol</a:t>
            </a:r>
            <a:r>
              <a:rPr lang="en-US" dirty="0"/>
              <a:t> discriminability</a:t>
            </a:r>
          </a:p>
          <a:p>
            <a:endParaRPr lang="en-US" dirty="0"/>
          </a:p>
          <a:p>
            <a:r>
              <a:rPr lang="en-US" dirty="0"/>
              <a:t>Images from http://j3.rf-explorer.com/40-rfe/article/53-tutorial-how-to-use-rf-explorer-to-monitor-a-rfbee?start=4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21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BER – bit error rate</a:t>
            </a:r>
          </a:p>
          <a:p>
            <a:endParaRPr lang="en-US" dirty="0"/>
          </a:p>
          <a:p>
            <a:r>
              <a:rPr lang="en-US" dirty="0"/>
              <a:t>+3 dB - double the power</a:t>
            </a:r>
          </a:p>
          <a:p>
            <a:r>
              <a:rPr lang="en-US" dirty="0"/>
              <a:t>+10 dB – 10x power</a:t>
            </a:r>
          </a:p>
          <a:p>
            <a:endParaRPr lang="en-US" dirty="0"/>
          </a:p>
          <a:p>
            <a:r>
              <a:rPr lang="en-US" dirty="0"/>
              <a:t>The effective antenna gain is relevant for both the transmitting and receiving antenna. The directional influence of an antenna is similar to speaking or listening through a cone to focus the energy of the sound.</a:t>
            </a:r>
          </a:p>
          <a:p>
            <a:endParaRPr lang="en-US" dirty="0"/>
          </a:p>
          <a:p>
            <a:r>
              <a:rPr lang="en-US" dirty="0"/>
              <a:t>Bluetooth® technology designers can choose to implement a variety of antenna options. Bluetooth devices typically achieve an antenna gain in the range of –10 </a:t>
            </a:r>
            <a:r>
              <a:rPr lang="en-US" dirty="0" err="1"/>
              <a:t>dBi</a:t>
            </a:r>
            <a:r>
              <a:rPr lang="en-US" dirty="0"/>
              <a:t> to +10 </a:t>
            </a:r>
            <a:r>
              <a:rPr lang="en-US" dirty="0" err="1"/>
              <a:t>dBi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D693-0006-0E4F-8590-CA85624C9C8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85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6"/>
          <p:cNvSpPr txBox="1"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4500"/>
              <a:buFont typeface="Trebuchet MS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6"/>
          <p:cNvSpPr txBox="1"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Helvetica" pitchFamily="2" charset="0"/>
              </a:defRPr>
            </a:lvl1pPr>
            <a:lvl2pPr lvl="1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 dirty="0"/>
          </a:p>
        </p:txBody>
      </p:sp>
      <p:sp>
        <p:nvSpPr>
          <p:cNvPr id="17" name="Google Shape;17;p46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7"/>
          <p:cNvSpPr txBox="1">
            <a:spLocks noGrp="1"/>
          </p:cNvSpPr>
          <p:nvPr>
            <p:ph type="ctrTitle"/>
          </p:nvPr>
        </p:nvSpPr>
        <p:spPr>
          <a:xfrm>
            <a:off x="1143000" y="892099"/>
            <a:ext cx="6858000" cy="1803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3750"/>
              <a:buFont typeface="Trebuchet MS"/>
              <a:buNone/>
              <a:defRPr sz="37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7"/>
          <p:cNvSpPr txBox="1"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Helvetica" pitchFamily="2" charset="0"/>
              </a:defRPr>
            </a:lvl1pPr>
            <a:lvl2pPr lvl="1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250"/>
            </a:lvl2pPr>
            <a:lvl3pPr lvl="2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126"/>
              <a:buNone/>
              <a:defRPr sz="1126"/>
            </a:lvl3pPr>
            <a:lvl4pPr lvl="3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lvl="5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lvl="6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lvl="7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lvl="8" algn="ctr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64" name="Google Shape;64;p57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167">
                <a:solidFill>
                  <a:srgbClr val="3C58A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4675029-3143-A94C-8B1D-21D4E52FE7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1371600" cy="30427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CSE141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3155C7B-EEBB-EB4E-B209-F75E02BBD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5296959"/>
            <a:ext cx="5486400" cy="30427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CC BY-NC-ND Pat Pannuto – Slides adapted from Dean Tullsen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9E46ED-F1B0-814C-AC67-EA5B8178E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00" y="5296959"/>
            <a:ext cx="1371600" cy="304271"/>
          </a:xfrm>
          <a:prstGeom prst="rect">
            <a:avLst/>
          </a:prstGeom>
        </p:spPr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45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2/5/24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698" y="578452"/>
            <a:ext cx="8229599" cy="45720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15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97" y="6952"/>
            <a:ext cx="8229599" cy="5715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741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7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7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 pitchFamily="2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1" name="Google Shape;21;p47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0"/>
          <p:cNvSpPr txBox="1">
            <a:spLocks noGrp="1"/>
          </p:cNvSpPr>
          <p:nvPr>
            <p:ph type="title"/>
          </p:nvPr>
        </p:nvSpPr>
        <p:spPr>
          <a:xfrm>
            <a:off x="623888" y="1424785"/>
            <a:ext cx="7886700" cy="2377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4500"/>
              <a:buFont typeface="Trebuchet MS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0"/>
          <p:cNvSpPr txBox="1"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  <a:latin typeface="Helvetica" pitchFamily="2" charset="0"/>
              </a:defRPr>
            </a:lvl1pPr>
            <a:lvl2pPr marL="914400" lvl="1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30" name="Google Shape;30;p50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1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1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3886200" cy="362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 pitchFamily="2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4" name="Google Shape;34;p51"/>
          <p:cNvSpPr txBox="1">
            <a:spLocks noGrp="1"/>
          </p:cNvSpPr>
          <p:nvPr>
            <p:ph type="body" idx="2"/>
          </p:nvPr>
        </p:nvSpPr>
        <p:spPr>
          <a:xfrm>
            <a:off x="4629150" y="1521354"/>
            <a:ext cx="3886200" cy="362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 pitchFamily="2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5" name="Google Shape;35;p51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2"/>
          <p:cNvSpPr txBox="1"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2"/>
          <p:cNvSpPr txBox="1"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Helvetica" pitchFamily="2" charset="0"/>
              </a:defRPr>
            </a:lvl1pPr>
            <a:lvl2pPr marL="914400" lvl="1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 dirty="0"/>
          </a:p>
        </p:txBody>
      </p:sp>
      <p:sp>
        <p:nvSpPr>
          <p:cNvPr id="39" name="Google Shape;39;p52"/>
          <p:cNvSpPr txBox="1">
            <a:spLocks noGrp="1"/>
          </p:cNvSpPr>
          <p:nvPr>
            <p:ph type="body" idx="2"/>
          </p:nvPr>
        </p:nvSpPr>
        <p:spPr>
          <a:xfrm>
            <a:off x="629842" y="2087566"/>
            <a:ext cx="3868340" cy="3070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 pitchFamily="2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0" name="Google Shape;40;p52"/>
          <p:cNvSpPr txBox="1">
            <a:spLocks noGrp="1"/>
          </p:cNvSpPr>
          <p:nvPr>
            <p:ph type="body" idx="3"/>
          </p:nvPr>
        </p:nvSpPr>
        <p:spPr>
          <a:xfrm>
            <a:off x="4629156" y="1400969"/>
            <a:ext cx="3887391" cy="686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Helvetica" pitchFamily="2" charset="0"/>
              </a:defRPr>
            </a:lvl1pPr>
            <a:lvl2pPr marL="914400" lvl="1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 dirty="0"/>
          </a:p>
        </p:txBody>
      </p:sp>
      <p:sp>
        <p:nvSpPr>
          <p:cNvPr id="41" name="Google Shape;41;p52"/>
          <p:cNvSpPr txBox="1">
            <a:spLocks noGrp="1"/>
          </p:cNvSpPr>
          <p:nvPr>
            <p:ph type="body" idx="4"/>
          </p:nvPr>
        </p:nvSpPr>
        <p:spPr>
          <a:xfrm>
            <a:off x="4629156" y="2087566"/>
            <a:ext cx="3887391" cy="3070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 pitchFamily="2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2" name="Google Shape;42;p52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3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2400"/>
              <a:buFont typeface="Trebuchet M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3"/>
          <p:cNvSpPr txBox="1">
            <a:spLocks noGrp="1"/>
          </p:cNvSpPr>
          <p:nvPr>
            <p:ph type="body" idx="1"/>
          </p:nvPr>
        </p:nvSpPr>
        <p:spPr>
          <a:xfrm>
            <a:off x="3887391" y="822855"/>
            <a:ext cx="4629150" cy="4061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Helvetica" pitchFamily="2" charset="0"/>
              </a:defRPr>
            </a:lvl1pPr>
            <a:lvl2pPr marL="914400" lvl="1" indent="-36195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 dirty="0"/>
          </a:p>
        </p:txBody>
      </p:sp>
      <p:sp>
        <p:nvSpPr>
          <p:cNvPr id="46" name="Google Shape;46;p53"/>
          <p:cNvSpPr txBox="1">
            <a:spLocks noGrp="1"/>
          </p:cNvSpPr>
          <p:nvPr>
            <p:ph type="body" idx="2"/>
          </p:nvPr>
        </p:nvSpPr>
        <p:spPr>
          <a:xfrm>
            <a:off x="629841" y="1714503"/>
            <a:ext cx="2949178" cy="317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Helvetica" pitchFamily="2" charset="0"/>
              </a:defRPr>
            </a:lvl1pPr>
            <a:lvl2pPr marL="914400" lvl="1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 dirty="0"/>
          </a:p>
        </p:txBody>
      </p:sp>
      <p:sp>
        <p:nvSpPr>
          <p:cNvPr id="47" name="Google Shape;47;p53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4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2400"/>
              <a:buFont typeface="Trebuchet M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4"/>
          <p:cNvSpPr>
            <a:spLocks noGrp="1"/>
          </p:cNvSpPr>
          <p:nvPr>
            <p:ph type="pic" idx="2"/>
          </p:nvPr>
        </p:nvSpPr>
        <p:spPr>
          <a:xfrm>
            <a:off x="3887391" y="822855"/>
            <a:ext cx="4629150" cy="4061354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54"/>
          <p:cNvSpPr txBox="1">
            <a:spLocks noGrp="1"/>
          </p:cNvSpPr>
          <p:nvPr>
            <p:ph type="body" idx="1"/>
          </p:nvPr>
        </p:nvSpPr>
        <p:spPr>
          <a:xfrm>
            <a:off x="629841" y="1714503"/>
            <a:ext cx="2949178" cy="317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Helvetica" pitchFamily="2" charset="0"/>
              </a:defRPr>
            </a:lvl1pPr>
            <a:lvl2pPr marL="914400" lvl="1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 dirty="0"/>
          </a:p>
        </p:txBody>
      </p:sp>
      <p:sp>
        <p:nvSpPr>
          <p:cNvPr id="52" name="Google Shape;52;p54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5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5"/>
          <p:cNvSpPr txBox="1">
            <a:spLocks noGrp="1"/>
          </p:cNvSpPr>
          <p:nvPr>
            <p:ph type="body" idx="1"/>
          </p:nvPr>
        </p:nvSpPr>
        <p:spPr>
          <a:xfrm rot="5400000">
            <a:off x="2477699" y="-1411258"/>
            <a:ext cx="4188246" cy="8929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 pitchFamily="2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6" name="Google Shape;56;p55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6"/>
          <p:cNvSpPr txBox="1">
            <a:spLocks noGrp="1"/>
          </p:cNvSpPr>
          <p:nvPr>
            <p:ph type="title"/>
          </p:nvPr>
        </p:nvSpPr>
        <p:spPr>
          <a:xfrm rot="5400000">
            <a:off x="5107915" y="1740033"/>
            <a:ext cx="484319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6"/>
          <p:cNvSpPr txBox="1">
            <a:spLocks noGrp="1"/>
          </p:cNvSpPr>
          <p:nvPr>
            <p:ph type="body" idx="1"/>
          </p:nvPr>
        </p:nvSpPr>
        <p:spPr>
          <a:xfrm rot="5400000">
            <a:off x="1107419" y="-174492"/>
            <a:ext cx="484319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 pitchFamily="2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60" name="Google Shape;60;p56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5"/>
          <p:cNvSpPr txBox="1"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3300"/>
              <a:buFont typeface="Trebuchet MS"/>
              <a:buNone/>
              <a:defRPr sz="3300" b="0" i="0" u="none" strike="noStrike" cap="none">
                <a:solidFill>
                  <a:srgbClr val="002F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5"/>
          <p:cNvSpPr txBox="1">
            <a:spLocks noGrp="1"/>
          </p:cNvSpPr>
          <p:nvPr>
            <p:ph type="body" idx="1"/>
          </p:nvPr>
        </p:nvSpPr>
        <p:spPr>
          <a:xfrm>
            <a:off x="107213" y="959227"/>
            <a:ext cx="8929217" cy="418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45"/>
          <p:cNvSpPr txBox="1">
            <a:spLocks noGrp="1"/>
          </p:cNvSpPr>
          <p:nvPr>
            <p:ph type="sldNum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4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000476" y="177254"/>
            <a:ext cx="997802" cy="61368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Helvetica" pitchFamily="2" charset="0"/>
          <a:ea typeface="Helvetica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etooth.org/docman/handlers/downloaddoc.ashx?doc_id=478726" TargetMode="External"/><Relationship Id="rId7" Type="http://schemas.openxmlformats.org/officeDocument/2006/relationships/hyperlink" Target="https://download.ni.com/evaluation/rf/intro_to_bluetooth_test.pdf" TargetMode="External"/><Relationship Id="rId2" Type="http://schemas.openxmlformats.org/officeDocument/2006/relationships/hyperlink" Target="https://www.silabs.com/documents/public/user-guides/ug103-14-fundamentals-ble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st.eecs.berkeley.edu/~ee290c/sp18/lec/Lecture7A.pdf" TargetMode="External"/><Relationship Id="rId5" Type="http://schemas.openxmlformats.org/officeDocument/2006/relationships/hyperlink" Target="https://www.bluetooth.org/docman/handlers/DownloadDoc.ashx?doc_id=480305" TargetMode="External"/><Relationship Id="rId4" Type="http://schemas.openxmlformats.org/officeDocument/2006/relationships/hyperlink" Target="https://www.bluetooth.org/docman/handlers/downloaddoc.ashx?doc_id=441541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luetooth.org/docman/handlers/DownloadDoc.ashx?doc_id=480305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Clr>
                <a:schemeClr val="dk1"/>
              </a:buClr>
              <a:buSzPts val="3200"/>
            </a:pPr>
            <a:r>
              <a:rPr lang="en-US" sz="1800" dirty="0"/>
              <a:t>Wireless for the Internet of Things</a:t>
            </a:r>
            <a:br>
              <a:rPr lang="en-US" sz="1800" dirty="0"/>
            </a:br>
            <a:br>
              <a:rPr lang="en-US" sz="3200" b="1" dirty="0">
                <a:solidFill>
                  <a:schemeClr val="dk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Introduction to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Bluetooth Low Energy (BLE)</a:t>
            </a:r>
            <a:endParaRPr sz="6000" b="1" i="1" dirty="0">
              <a:solidFill>
                <a:schemeClr val="tx1"/>
              </a:solidFill>
            </a:endParaRPr>
          </a:p>
        </p:txBody>
      </p:sp>
      <p:sp>
        <p:nvSpPr>
          <p:cNvPr id="71" name="Google Shape;71;p1"/>
          <p:cNvSpPr txBox="1">
            <a:spLocks noGrp="1"/>
          </p:cNvSpPr>
          <p:nvPr>
            <p:ph type="subTitle" idx="1"/>
          </p:nvPr>
        </p:nvSpPr>
        <p:spPr>
          <a:xfrm>
            <a:off x="0" y="2441"/>
            <a:ext cx="6858000" cy="137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</a:pPr>
            <a:r>
              <a:rPr lang="en-US" sz="1600" b="1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CS/ECE 4501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</a:pPr>
            <a:r>
              <a:rPr lang="en-US" sz="1600" b="1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Spring 2024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</a:pPr>
            <a:r>
              <a:rPr lang="en-US" sz="1600" b="1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UVA</a:t>
            </a:r>
            <a:endParaRPr sz="1600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429EA3-483E-FE1B-54A1-F9E4AFA8BBBD}"/>
              </a:ext>
            </a:extLst>
          </p:cNvPr>
          <p:cNvSpPr txBox="1"/>
          <p:nvPr/>
        </p:nvSpPr>
        <p:spPr>
          <a:xfrm>
            <a:off x="7726319" y="5496091"/>
            <a:ext cx="13179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85000"/>
                  </a:schemeClr>
                </a:solidFill>
              </a:rPr>
              <a:t>[</a:t>
            </a:r>
            <a:r>
              <a:rPr lang="en-US" sz="700" dirty="0" err="1">
                <a:solidFill>
                  <a:schemeClr val="bg1">
                    <a:lumMod val="85000"/>
                  </a:schemeClr>
                </a:solidFill>
              </a:rPr>
              <a:t>Pannuto</a:t>
            </a:r>
            <a:r>
              <a:rPr lang="en-US" sz="700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sz="700" dirty="0" err="1">
                <a:solidFill>
                  <a:schemeClr val="bg1">
                    <a:lumMod val="85000"/>
                  </a:schemeClr>
                </a:solidFill>
              </a:rPr>
              <a:t>Ghena</a:t>
            </a:r>
            <a:r>
              <a:rPr lang="en-US" sz="700" dirty="0">
                <a:solidFill>
                  <a:schemeClr val="bg1">
                    <a:lumMod val="85000"/>
                  </a:schemeClr>
                </a:solidFill>
              </a:rPr>
              <a:t>, Campbell]</a:t>
            </a:r>
          </a:p>
        </p:txBody>
      </p:sp>
      <p:sp>
        <p:nvSpPr>
          <p:cNvPr id="3" name="Up Ribbon 2">
            <a:extLst>
              <a:ext uri="{FF2B5EF4-FFF2-40B4-BE49-F238E27FC236}">
                <a16:creationId xmlns:a16="http://schemas.microsoft.com/office/drawing/2014/main" id="{75F09894-9CB9-1E40-93D8-3A7328BA92B7}"/>
              </a:ext>
            </a:extLst>
          </p:cNvPr>
          <p:cNvSpPr/>
          <p:nvPr/>
        </p:nvSpPr>
        <p:spPr>
          <a:xfrm>
            <a:off x="820132" y="3927573"/>
            <a:ext cx="1970202" cy="983876"/>
          </a:xfrm>
          <a:prstGeom prst="ribbon2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While we get started, take the quiz on canvas!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90C685-6EF0-FFA8-507C-E632489EAA47}"/>
              </a:ext>
            </a:extLst>
          </p:cNvPr>
          <p:cNvSpPr txBox="1"/>
          <p:nvPr/>
        </p:nvSpPr>
        <p:spPr>
          <a:xfrm>
            <a:off x="0" y="29223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Questions? </a:t>
            </a:r>
            <a:r>
              <a:rPr lang="en-US" sz="2000" b="1" dirty="0" err="1"/>
              <a:t>pollev.com</a:t>
            </a:r>
            <a:r>
              <a:rPr lang="en-US" sz="2000" b="1" dirty="0"/>
              <a:t>/</a:t>
            </a:r>
            <a:r>
              <a:rPr lang="en-US" sz="2000" b="1" dirty="0" err="1"/>
              <a:t>wiot</a:t>
            </a:r>
            <a:endParaRPr lang="en-US" sz="2000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91AA74-6DDD-2297-1625-532DCF5302A6}"/>
              </a:ext>
            </a:extLst>
          </p:cNvPr>
          <p:cNvSpPr txBox="1">
            <a:spLocks/>
          </p:cNvSpPr>
          <p:nvPr/>
        </p:nvSpPr>
        <p:spPr>
          <a:xfrm>
            <a:off x="3553906" y="3542013"/>
            <a:ext cx="5269583" cy="2127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ctr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ctr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4325" algn="ctr" rtl="0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ctr" rtl="0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ctr" rtl="0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ctr" rtl="0">
              <a:lnSpc>
                <a:spcPct val="90000"/>
              </a:lnSpc>
              <a:spcBef>
                <a:spcPts val="376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en-US" sz="1400" dirty="0"/>
              <a:t>Lab 2 Prelab posted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sz="1200" dirty="0">
                <a:latin typeface="Helvetica" pitchFamily="2" charset="0"/>
              </a:rPr>
              <a:t>Longest prelab of the semester. We will re-use the setup across the semester.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sz="1200" dirty="0">
                <a:latin typeface="Helvetica" pitchFamily="2" charset="0"/>
              </a:rPr>
              <a:t>We will distribute hardware on Monday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sz="1200" dirty="0">
                <a:latin typeface="Helvetica" pitchFamily="2" charset="0"/>
              </a:rPr>
              <a:t>You should get what you can setup now without the hardware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dirty="0"/>
              <a:t>Call for groups will go out today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sz="1100" dirty="0"/>
              <a:t>Groups of 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mechanisms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Advertising</a:t>
            </a:r>
          </a:p>
          <a:p>
            <a:pPr lvl="1"/>
            <a:r>
              <a:rPr lang="en-US" dirty="0"/>
              <a:t>Discovery</a:t>
            </a:r>
          </a:p>
          <a:p>
            <a:pPr lvl="1"/>
            <a:r>
              <a:rPr lang="en-US" dirty="0"/>
              <a:t>Advertisements – broadcast messages indicating device details</a:t>
            </a:r>
          </a:p>
          <a:p>
            <a:pPr lvl="1"/>
            <a:r>
              <a:rPr lang="en-US" dirty="0"/>
              <a:t>Ephemeral, </a:t>
            </a:r>
            <a:r>
              <a:rPr lang="en-US" dirty="0" err="1"/>
              <a:t>uni</a:t>
            </a:r>
            <a:r>
              <a:rPr lang="en-US" dirty="0"/>
              <a:t>-directional communication from Advertiser to Scanner(s)</a:t>
            </a:r>
          </a:p>
          <a:p>
            <a:pPr lvl="1"/>
            <a:r>
              <a:rPr lang="en-US" dirty="0"/>
              <a:t>ALOHA access control</a:t>
            </a:r>
          </a:p>
          <a:p>
            <a:pPr lvl="1"/>
            <a:endParaRPr lang="en-US" dirty="0"/>
          </a:p>
          <a:p>
            <a:r>
              <a:rPr lang="en-US" dirty="0"/>
              <a:t>Connections</a:t>
            </a:r>
          </a:p>
          <a:p>
            <a:pPr lvl="1"/>
            <a:r>
              <a:rPr lang="en-US" dirty="0"/>
              <a:t>Interaction</a:t>
            </a:r>
          </a:p>
          <a:p>
            <a:pPr lvl="1"/>
            <a:r>
              <a:rPr lang="en-US" dirty="0"/>
              <a:t>Bi-directional communication between Peripheral and Central</a:t>
            </a:r>
          </a:p>
          <a:p>
            <a:pPr lvl="1"/>
            <a:r>
              <a:rPr lang="en-US" dirty="0"/>
              <a:t>Maintained for some duration</a:t>
            </a:r>
          </a:p>
          <a:p>
            <a:pPr lvl="1"/>
            <a:r>
              <a:rPr lang="en-US" dirty="0"/>
              <a:t>TDMA access control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674DDC-11C6-5C4F-A96A-5AB0ACED9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7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08FA0-3A8F-4AFF-89AD-9F2EE6B1F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5681"/>
            <a:ext cx="7886700" cy="994172"/>
          </a:xfrm>
        </p:spPr>
        <p:txBody>
          <a:bodyPr/>
          <a:lstStyle/>
          <a:p>
            <a:r>
              <a:rPr lang="en-US" dirty="0"/>
              <a:t>BLE network topology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86AEA0-0C65-4BA8-B59B-E38CF44363FC}"/>
              </a:ext>
            </a:extLst>
          </p:cNvPr>
          <p:cNvSpPr/>
          <p:nvPr/>
        </p:nvSpPr>
        <p:spPr>
          <a:xfrm>
            <a:off x="4204580" y="4161234"/>
            <a:ext cx="1202721" cy="112912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Advertiser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B22D0DE-D14B-44C4-AC89-E68A005E98C8}"/>
              </a:ext>
            </a:extLst>
          </p:cNvPr>
          <p:cNvSpPr/>
          <p:nvPr/>
        </p:nvSpPr>
        <p:spPr>
          <a:xfrm>
            <a:off x="618291" y="2689637"/>
            <a:ext cx="1147532" cy="1096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Peripheral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0EF1D2E-8CA3-4C03-8731-EA7C042804D6}"/>
              </a:ext>
            </a:extLst>
          </p:cNvPr>
          <p:cNvSpPr/>
          <p:nvPr/>
        </p:nvSpPr>
        <p:spPr>
          <a:xfrm>
            <a:off x="1846643" y="4161233"/>
            <a:ext cx="1180701" cy="112912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Advertiser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5D3F173-5991-4FCF-BC3F-63DA485E592F}"/>
              </a:ext>
            </a:extLst>
          </p:cNvPr>
          <p:cNvSpPr/>
          <p:nvPr/>
        </p:nvSpPr>
        <p:spPr>
          <a:xfrm>
            <a:off x="7428107" y="3956446"/>
            <a:ext cx="1202721" cy="120001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Advertiser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149D89C-0150-4C76-AFBE-32948BFB3A3D}"/>
              </a:ext>
            </a:extLst>
          </p:cNvPr>
          <p:cNvSpPr/>
          <p:nvPr/>
        </p:nvSpPr>
        <p:spPr>
          <a:xfrm>
            <a:off x="628650" y="1092101"/>
            <a:ext cx="1147532" cy="1096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Peripheral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DFF1300-3DEF-43AB-B87E-D56EF21DE92F}"/>
              </a:ext>
            </a:extLst>
          </p:cNvPr>
          <p:cNvSpPr/>
          <p:nvPr/>
        </p:nvSpPr>
        <p:spPr>
          <a:xfrm>
            <a:off x="3078689" y="1877963"/>
            <a:ext cx="1096566" cy="109656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Central &amp; Scanner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5108C15-AAFD-4E68-9088-B657D2427557}"/>
              </a:ext>
            </a:extLst>
          </p:cNvPr>
          <p:cNvSpPr/>
          <p:nvPr/>
        </p:nvSpPr>
        <p:spPr>
          <a:xfrm>
            <a:off x="5812983" y="2045489"/>
            <a:ext cx="1096566" cy="109656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Scanner</a:t>
            </a:r>
          </a:p>
        </p:txBody>
      </p:sp>
      <p:sp>
        <p:nvSpPr>
          <p:cNvPr id="17" name="Arrow: Left-Right 16">
            <a:extLst>
              <a:ext uri="{FF2B5EF4-FFF2-40B4-BE49-F238E27FC236}">
                <a16:creationId xmlns:a16="http://schemas.microsoft.com/office/drawing/2014/main" id="{04CCBA1A-549B-4478-BE9B-A826043EC8DA}"/>
              </a:ext>
            </a:extLst>
          </p:cNvPr>
          <p:cNvSpPr/>
          <p:nvPr/>
        </p:nvSpPr>
        <p:spPr>
          <a:xfrm rot="1003240">
            <a:off x="1847403" y="1682524"/>
            <a:ext cx="1263316" cy="514350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Connection</a:t>
            </a:r>
          </a:p>
        </p:txBody>
      </p:sp>
      <p:sp>
        <p:nvSpPr>
          <p:cNvPr id="18" name="Arrow: Left-Right 17">
            <a:extLst>
              <a:ext uri="{FF2B5EF4-FFF2-40B4-BE49-F238E27FC236}">
                <a16:creationId xmlns:a16="http://schemas.microsoft.com/office/drawing/2014/main" id="{9A2CE49B-1EDE-455F-BECA-0482D5ED5268}"/>
              </a:ext>
            </a:extLst>
          </p:cNvPr>
          <p:cNvSpPr/>
          <p:nvPr/>
        </p:nvSpPr>
        <p:spPr>
          <a:xfrm rot="20560918">
            <a:off x="1766142" y="2547200"/>
            <a:ext cx="1263316" cy="514350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Connection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9724F69-5473-47F5-8E33-C659A85A7B2A}"/>
              </a:ext>
            </a:extLst>
          </p:cNvPr>
          <p:cNvSpPr/>
          <p:nvPr/>
        </p:nvSpPr>
        <p:spPr>
          <a:xfrm rot="17665400">
            <a:off x="2397401" y="3326984"/>
            <a:ext cx="1362576" cy="51435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Advertisement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12FA9DC2-6FB4-41FA-A2D5-142DD37786DF}"/>
              </a:ext>
            </a:extLst>
          </p:cNvPr>
          <p:cNvSpPr/>
          <p:nvPr/>
        </p:nvSpPr>
        <p:spPr>
          <a:xfrm rot="14583970">
            <a:off x="3545311" y="3293890"/>
            <a:ext cx="1362576" cy="51435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Advertisement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DB5AB62B-8BEC-4FC2-AFCF-D45BD71DC31C}"/>
              </a:ext>
            </a:extLst>
          </p:cNvPr>
          <p:cNvSpPr/>
          <p:nvPr/>
        </p:nvSpPr>
        <p:spPr>
          <a:xfrm rot="18374189">
            <a:off x="4928854" y="3411005"/>
            <a:ext cx="1362576" cy="51435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Advertisement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29E4FC8E-F0C3-46D2-BAC6-09F46C5DDFF2}"/>
              </a:ext>
            </a:extLst>
          </p:cNvPr>
          <p:cNvSpPr/>
          <p:nvPr/>
        </p:nvSpPr>
        <p:spPr>
          <a:xfrm rot="13969085">
            <a:off x="6563741" y="3268231"/>
            <a:ext cx="1362576" cy="51435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Advertisement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EE9E47-CC35-5A46-9C62-4EBB4A837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C5C80-1ADE-418F-844F-FC92A00E5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roles at the same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28C2C-B768-49C3-AE56-3FECB64FA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13" y="959227"/>
            <a:ext cx="5414813" cy="418824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Topology picture is a simplification of roles</a:t>
            </a:r>
          </a:p>
          <a:p>
            <a:endParaRPr lang="en-US" sz="2400" dirty="0"/>
          </a:p>
          <a:p>
            <a:r>
              <a:rPr lang="en-US" sz="2400" dirty="0"/>
              <a:t>A single device can have multiple roles simultaneously</a:t>
            </a:r>
          </a:p>
          <a:p>
            <a:pPr lvl="1"/>
            <a:r>
              <a:rPr lang="en-US" sz="2000" dirty="0"/>
              <a:t>Scanning and Advertising simultaneously</a:t>
            </a:r>
          </a:p>
          <a:p>
            <a:pPr lvl="1"/>
            <a:r>
              <a:rPr lang="en-US" sz="2000" dirty="0"/>
              <a:t>Peripheral and Scanner and Advertiser simultaneously</a:t>
            </a:r>
          </a:p>
          <a:p>
            <a:pPr lvl="1"/>
            <a:r>
              <a:rPr lang="en-US" sz="2000" dirty="0"/>
              <a:t>Peripheral and Scanner and Central and Advertiser simultaneously</a:t>
            </a:r>
          </a:p>
          <a:p>
            <a:pPr lvl="2"/>
            <a:r>
              <a:rPr lang="en-US" sz="1600" dirty="0"/>
              <a:t>Getting a bit out of hand though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69D4BF-B5D6-3147-A85A-F86DD3632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1435F4-C889-AB54-BAD1-A93D5CA13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563" y="2233852"/>
            <a:ext cx="3129443" cy="163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26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Protocol Stack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Host – Configuration and Server</a:t>
            </a:r>
          </a:p>
          <a:p>
            <a:pPr lvl="1"/>
            <a:r>
              <a:rPr lang="en-US" dirty="0"/>
              <a:t>GAP – Generic Access Profile</a:t>
            </a:r>
          </a:p>
          <a:p>
            <a:pPr lvl="2"/>
            <a:r>
              <a:rPr lang="en-US" dirty="0"/>
              <a:t>Configure advertising</a:t>
            </a:r>
          </a:p>
          <a:p>
            <a:pPr lvl="1"/>
            <a:r>
              <a:rPr lang="en-US" dirty="0"/>
              <a:t>GATT – Generic </a:t>
            </a:r>
            <a:r>
              <a:rPr lang="en-US" dirty="0" err="1"/>
              <a:t>ATTribute</a:t>
            </a:r>
            <a:r>
              <a:rPr lang="en-US" dirty="0"/>
              <a:t> profile</a:t>
            </a:r>
          </a:p>
          <a:p>
            <a:pPr lvl="2"/>
            <a:r>
              <a:rPr lang="en-US" dirty="0"/>
              <a:t>Configure connections</a:t>
            </a:r>
          </a:p>
          <a:p>
            <a:pPr lvl="2"/>
            <a:endParaRPr lang="en-US" dirty="0"/>
          </a:p>
          <a:p>
            <a:r>
              <a:rPr lang="en-US" dirty="0"/>
              <a:t>HCI - Host Controller Interface</a:t>
            </a:r>
          </a:p>
          <a:p>
            <a:pPr marL="457189" lvl="1" indent="0">
              <a:buNone/>
            </a:pPr>
            <a:endParaRPr lang="en-US" dirty="0"/>
          </a:p>
          <a:p>
            <a:r>
              <a:rPr lang="en-US" dirty="0"/>
              <a:t>Controller - Communication</a:t>
            </a:r>
          </a:p>
          <a:p>
            <a:pPr lvl="1"/>
            <a:r>
              <a:rPr lang="en-US" dirty="0"/>
              <a:t>Link Layer – send packets</a:t>
            </a:r>
          </a:p>
          <a:p>
            <a:pPr lvl="1"/>
            <a:r>
              <a:rPr lang="en-US" dirty="0"/>
              <a:t>RF and PHY – send bits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AF88F2-BA52-4E83-8972-85024C28D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315" y="457201"/>
            <a:ext cx="2088983" cy="445649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472A24E-575F-4381-9FC2-9C518281048D}"/>
              </a:ext>
            </a:extLst>
          </p:cNvPr>
          <p:cNvSpPr/>
          <p:nvPr/>
        </p:nvSpPr>
        <p:spPr>
          <a:xfrm>
            <a:off x="6648774" y="1134284"/>
            <a:ext cx="616058" cy="1848173"/>
          </a:xfrm>
          <a:prstGeom prst="rect">
            <a:avLst/>
          </a:prstGeom>
          <a:solidFill>
            <a:srgbClr val="00AEFF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GAP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C8BD1F7E-17C5-4A60-B642-75EE33F45631}"/>
              </a:ext>
            </a:extLst>
          </p:cNvPr>
          <p:cNvSpPr/>
          <p:nvPr/>
        </p:nvSpPr>
        <p:spPr>
          <a:xfrm>
            <a:off x="6388770" y="3606467"/>
            <a:ext cx="260005" cy="1307231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6CEBEAE8-72D3-44D4-A01A-CD8F354F0A14}"/>
              </a:ext>
            </a:extLst>
          </p:cNvPr>
          <p:cNvSpPr/>
          <p:nvPr/>
        </p:nvSpPr>
        <p:spPr>
          <a:xfrm>
            <a:off x="6344494" y="1170070"/>
            <a:ext cx="260005" cy="1849952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394D72-D4D8-4325-BE64-416FC6C69A58}"/>
              </a:ext>
            </a:extLst>
          </p:cNvPr>
          <p:cNvSpPr txBox="1"/>
          <p:nvPr/>
        </p:nvSpPr>
        <p:spPr>
          <a:xfrm>
            <a:off x="5728359" y="1954187"/>
            <a:ext cx="9204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Host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BAF2B4-9005-42FF-A55F-6F2F63C221EA}"/>
              </a:ext>
            </a:extLst>
          </p:cNvPr>
          <p:cNvSpPr txBox="1"/>
          <p:nvPr/>
        </p:nvSpPr>
        <p:spPr>
          <a:xfrm>
            <a:off x="5364581" y="4121582"/>
            <a:ext cx="9204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Controller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9D485-B613-8749-BE62-D1C8F6530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46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698" y="1221922"/>
            <a:ext cx="8229599" cy="369923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BLE Background</a:t>
            </a:r>
          </a:p>
          <a:p>
            <a:endParaRPr lang="en-US" dirty="0"/>
          </a:p>
          <a:p>
            <a:r>
              <a:rPr lang="en-US" b="1" dirty="0"/>
              <a:t>BLE Layers</a:t>
            </a:r>
          </a:p>
          <a:p>
            <a:pPr lvl="1"/>
            <a:r>
              <a:rPr lang="en-US" b="1" dirty="0"/>
              <a:t>Physical Layer</a:t>
            </a:r>
          </a:p>
          <a:p>
            <a:pPr lvl="1"/>
            <a:r>
              <a:rPr lang="en-US" dirty="0"/>
              <a:t>Link Layer</a:t>
            </a:r>
          </a:p>
          <a:p>
            <a:pPr lvl="1"/>
            <a:endParaRPr lang="en-US" dirty="0"/>
          </a:p>
          <a:p>
            <a:r>
              <a:rPr lang="en-US" dirty="0"/>
              <a:t>BLE roles</a:t>
            </a:r>
          </a:p>
          <a:p>
            <a:pPr lvl="1"/>
            <a:r>
              <a:rPr lang="en-US" dirty="0"/>
              <a:t>Advertising</a:t>
            </a:r>
          </a:p>
          <a:p>
            <a:pPr lvl="1"/>
            <a:r>
              <a:rPr lang="en-US" dirty="0"/>
              <a:t>Scanning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97" y="473436"/>
            <a:ext cx="8229599" cy="514350"/>
          </a:xfrm>
        </p:spPr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88A44D-F054-B648-A03C-FC54BAD9B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091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frequency usage and channels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2.4 GHz carrier, forty 2-MHz channels, 1 Mbps data rate</a:t>
            </a:r>
          </a:p>
          <a:p>
            <a:pPr lvl="1"/>
            <a:r>
              <a:rPr lang="en-US" sz="2000" dirty="0"/>
              <a:t>37, 38, 39 for advertising</a:t>
            </a:r>
          </a:p>
          <a:p>
            <a:pPr lvl="1"/>
            <a:r>
              <a:rPr lang="en-US" sz="2000" dirty="0"/>
              <a:t>0-36 for connection (FHSS)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63A1AD9-4FC5-46DF-9D6D-6E9E529B1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995" y="2565070"/>
            <a:ext cx="5098418" cy="258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6B769D-1AA8-4D7D-9FBA-8A1D4039730E}"/>
              </a:ext>
            </a:extLst>
          </p:cNvPr>
          <p:cNvSpPr txBox="1"/>
          <p:nvPr/>
        </p:nvSpPr>
        <p:spPr>
          <a:xfrm>
            <a:off x="6190248" y="2223817"/>
            <a:ext cx="24935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Why doesn’t BLE avoid </a:t>
            </a:r>
            <a:r>
              <a:rPr lang="en-US" sz="2100" b="1" dirty="0" err="1"/>
              <a:t>WiFi</a:t>
            </a:r>
            <a:r>
              <a:rPr lang="en-US" sz="2100" b="1" dirty="0"/>
              <a:t> altogether?</a:t>
            </a:r>
          </a:p>
          <a:p>
            <a:endParaRPr lang="en-US" sz="21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CD1BB3-7EE5-5F4E-BA8B-E6FA7199E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15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DC971D-71CE-0800-1DEE-90F52D911B67}"/>
              </a:ext>
            </a:extLst>
          </p:cNvPr>
          <p:cNvSpPr/>
          <p:nvPr/>
        </p:nvSpPr>
        <p:spPr>
          <a:xfrm>
            <a:off x="2766951" y="959227"/>
            <a:ext cx="3087584" cy="63206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pollev.com</a:t>
            </a:r>
            <a:r>
              <a:rPr lang="en-US" sz="2000" dirty="0"/>
              <a:t>/</a:t>
            </a:r>
            <a:r>
              <a:rPr lang="en-US" sz="2000" dirty="0" err="1"/>
              <a:t>wiot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383BD0-F184-7063-2952-4CAE49C704EE}"/>
              </a:ext>
            </a:extLst>
          </p:cNvPr>
          <p:cNvSpPr txBox="1"/>
          <p:nvPr/>
        </p:nvSpPr>
        <p:spPr>
          <a:xfrm>
            <a:off x="6190248" y="3689498"/>
            <a:ext cx="24037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Can’t on 2.4 GHz</a:t>
            </a:r>
          </a:p>
        </p:txBody>
      </p:sp>
    </p:spTree>
    <p:extLst>
      <p:ext uri="{BB962C8B-B14F-4D97-AF65-F5344CB8AC3E}">
        <p14:creationId xmlns:p14="http://schemas.microsoft.com/office/powerpoint/2010/main" val="161369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modulation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Gaussian Frequency-Shift Keying (GFSK)</a:t>
            </a:r>
          </a:p>
          <a:p>
            <a:pPr lvl="1"/>
            <a:r>
              <a:rPr lang="en-US" dirty="0"/>
              <a:t>Improvement on base Frequency-shift Keying</a:t>
            </a:r>
          </a:p>
          <a:p>
            <a:pPr lvl="1"/>
            <a:r>
              <a:rPr lang="en-US" dirty="0"/>
              <a:t>Smoother transitions between bits -&gt; reduces nearby interference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F8AAE17-6850-43CB-8547-C18597CB1A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89940" y="2815346"/>
            <a:ext cx="4809407" cy="175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D2DBE-6477-884D-A732-1B9B5D79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59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9914C-BC2D-314A-9761-CBBC23496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49590" cy="994172"/>
          </a:xfrm>
        </p:spPr>
        <p:txBody>
          <a:bodyPr>
            <a:normAutofit/>
          </a:bodyPr>
          <a:lstStyle/>
          <a:p>
            <a:r>
              <a:rPr lang="en-US" sz="2700" dirty="0"/>
              <a:t>Gaussian FSK lessens spectral leakage, reduces bandwidth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F55342-2E20-C44C-AB2D-C2FC04F15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93" y="1994684"/>
            <a:ext cx="4138913" cy="22350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3EC5EB-3DBF-604D-A0EA-DD70EA028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7888" y="1994684"/>
            <a:ext cx="4138913" cy="22350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065ACB-023D-9C4E-A2DE-0D51A58D83D3}"/>
              </a:ext>
            </a:extLst>
          </p:cNvPr>
          <p:cNvSpPr txBox="1"/>
          <p:nvPr/>
        </p:nvSpPr>
        <p:spPr>
          <a:xfrm>
            <a:off x="2010136" y="4614306"/>
            <a:ext cx="70884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FSK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78A2B8-80DF-7C48-8620-B4214F02E17D}"/>
              </a:ext>
            </a:extLst>
          </p:cNvPr>
          <p:cNvSpPr txBox="1"/>
          <p:nvPr/>
        </p:nvSpPr>
        <p:spPr>
          <a:xfrm>
            <a:off x="6457950" y="4614306"/>
            <a:ext cx="91884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GFSK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2819379-E553-9141-B417-8C7BED207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6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signal strength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nRF52840 capabilities</a:t>
            </a:r>
          </a:p>
          <a:p>
            <a:pPr lvl="1"/>
            <a:r>
              <a:rPr lang="en-US" dirty="0"/>
              <a:t>Transmit: up to 8 dBm</a:t>
            </a:r>
          </a:p>
          <a:p>
            <a:pPr lvl="1"/>
            <a:r>
              <a:rPr lang="en-US" dirty="0"/>
              <a:t>Receive sensitivity: -95 dBm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CAD4A9-589A-1649-A12F-5E287304E8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05157E-3FDF-4633-B9BE-AA0804179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05" y="1278886"/>
            <a:ext cx="7721927" cy="262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597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698" y="1221922"/>
            <a:ext cx="8229599" cy="369923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BLE Background</a:t>
            </a:r>
          </a:p>
          <a:p>
            <a:endParaRPr lang="en-US" dirty="0"/>
          </a:p>
          <a:p>
            <a:r>
              <a:rPr lang="en-US" b="1" dirty="0"/>
              <a:t>BLE Layers</a:t>
            </a:r>
          </a:p>
          <a:p>
            <a:pPr lvl="1"/>
            <a:r>
              <a:rPr lang="en-US" dirty="0"/>
              <a:t>Physical Layer</a:t>
            </a:r>
          </a:p>
          <a:p>
            <a:pPr lvl="1"/>
            <a:r>
              <a:rPr lang="en-US" b="1" dirty="0"/>
              <a:t>Link Layer</a:t>
            </a:r>
          </a:p>
          <a:p>
            <a:pPr lvl="1"/>
            <a:endParaRPr lang="en-US" dirty="0"/>
          </a:p>
          <a:p>
            <a:r>
              <a:rPr lang="en-US" dirty="0"/>
              <a:t>BLE roles</a:t>
            </a:r>
          </a:p>
          <a:p>
            <a:pPr lvl="1"/>
            <a:r>
              <a:rPr lang="en-US" dirty="0"/>
              <a:t>Advertising</a:t>
            </a:r>
          </a:p>
          <a:p>
            <a:pPr lvl="1"/>
            <a:r>
              <a:rPr lang="en-US" dirty="0"/>
              <a:t>Scanning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97" y="473436"/>
            <a:ext cx="8229599" cy="514350"/>
          </a:xfrm>
        </p:spPr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24B2B1-DAE3-DE40-8A21-B26FEC9E8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504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Bluetooth Low Energy</a:t>
            </a:r>
          </a:p>
          <a:p>
            <a:r>
              <a:rPr lang="en-US" dirty="0"/>
              <a:t>What are the goals of the protocol?</a:t>
            </a:r>
          </a:p>
          <a:p>
            <a:r>
              <a:rPr lang="en-US" dirty="0"/>
              <a:t>What do the lower layers look like?</a:t>
            </a:r>
          </a:p>
          <a:p>
            <a:r>
              <a:rPr lang="en-US" dirty="0"/>
              <a:t>What roles do devices take?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157CC6-7AE9-8244-8BD5-693A1D4C4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05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Layer Packet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07" y="1108714"/>
            <a:ext cx="8929217" cy="41882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Same packet structure for </a:t>
            </a:r>
            <a:r>
              <a:rPr lang="en-US" sz="2000" u="sng" dirty="0"/>
              <a:t>both</a:t>
            </a:r>
            <a:r>
              <a:rPr lang="en-US" sz="2000" dirty="0"/>
              <a:t> advertisements and connections</a:t>
            </a:r>
          </a:p>
          <a:p>
            <a:pPr lvl="1"/>
            <a:r>
              <a:rPr lang="en-US" sz="1800" dirty="0"/>
              <a:t>Fields are filled in little endian</a:t>
            </a:r>
          </a:p>
          <a:p>
            <a:r>
              <a:rPr lang="en-US" sz="2000" dirty="0"/>
              <a:t>Access address unique for each connection (randomly chosen)</a:t>
            </a:r>
          </a:p>
          <a:p>
            <a:r>
              <a:rPr lang="en-US" sz="2000" dirty="0"/>
              <a:t>All Advertisements use the same AA: 0x8E89BED6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6C2E31-5D8F-D348-B9D1-76575284E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4193"/>
            <a:ext cx="9144000" cy="16440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BD24AF-9C3A-2741-9C66-BF931BB16762}"/>
              </a:ext>
            </a:extLst>
          </p:cNvPr>
          <p:cNvSpPr txBox="1"/>
          <p:nvPr/>
        </p:nvSpPr>
        <p:spPr>
          <a:xfrm>
            <a:off x="5076701" y="2981672"/>
            <a:ext cx="4700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Data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AFCB2E-F3B8-BD4A-B002-47B60E37F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72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whitening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Avoid long series of repetitive bits (all zeros or all ones)</a:t>
            </a:r>
          </a:p>
          <a:p>
            <a:pPr lvl="1"/>
            <a:r>
              <a:rPr lang="en-US" sz="2000" dirty="0"/>
              <a:t>Would cause RF noise to be more focused in one direction</a:t>
            </a:r>
          </a:p>
          <a:p>
            <a:pPr lvl="1"/>
            <a:r>
              <a:rPr lang="en-US" sz="2000" dirty="0"/>
              <a:t>Radio hardware desires output to have zero DC-bias (or close to that)</a:t>
            </a:r>
          </a:p>
          <a:p>
            <a:pPr lvl="1"/>
            <a:r>
              <a:rPr lang="en-US" sz="2000" dirty="0"/>
              <a:t>Great example of the PHY and MAC being interwoven in wireless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342892" lvl="1" indent="0">
              <a:buNone/>
            </a:pPr>
            <a:endParaRPr lang="en-US" sz="2000" dirty="0"/>
          </a:p>
          <a:p>
            <a:pPr marL="342892" lvl="1" indent="0">
              <a:buNone/>
            </a:pP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88D918-4CA1-4BA5-B085-429ACCEA8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659" y="3162550"/>
            <a:ext cx="5564881" cy="173563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40B539-3F97-7044-B60F-3B464980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80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1E658-DFCD-4567-9261-835D5E8B6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 processing pipeline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7EF527-D452-44C4-9821-016B24273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820" y="1876388"/>
            <a:ext cx="7698536" cy="23051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BD0F43-2009-5D40-86A1-9AC14F7AE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19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698" y="1221922"/>
            <a:ext cx="8229599" cy="369923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BLE Background</a:t>
            </a:r>
          </a:p>
          <a:p>
            <a:endParaRPr lang="en-US" dirty="0"/>
          </a:p>
          <a:p>
            <a:r>
              <a:rPr lang="en-US" dirty="0"/>
              <a:t>BLE Layers</a:t>
            </a:r>
          </a:p>
          <a:p>
            <a:pPr lvl="1"/>
            <a:r>
              <a:rPr lang="en-US" dirty="0"/>
              <a:t>Physical Layer</a:t>
            </a:r>
          </a:p>
          <a:p>
            <a:pPr lvl="1"/>
            <a:r>
              <a:rPr lang="en-US" dirty="0"/>
              <a:t>Link Layer</a:t>
            </a:r>
          </a:p>
          <a:p>
            <a:pPr lvl="1"/>
            <a:endParaRPr lang="en-US" dirty="0"/>
          </a:p>
          <a:p>
            <a:r>
              <a:rPr lang="en-US" b="1" dirty="0"/>
              <a:t>BLE roles</a:t>
            </a:r>
          </a:p>
          <a:p>
            <a:pPr lvl="1"/>
            <a:r>
              <a:rPr lang="en-US" b="1" dirty="0"/>
              <a:t>Advertising</a:t>
            </a:r>
          </a:p>
          <a:p>
            <a:pPr lvl="1"/>
            <a:r>
              <a:rPr lang="en-US" dirty="0"/>
              <a:t>Scanning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97" y="473436"/>
            <a:ext cx="8229599" cy="514350"/>
          </a:xfrm>
        </p:spPr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19B056-8C2F-CF41-9B31-3DB004CBD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939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Advertising: BLE’s discovery mechanism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200" dirty="0"/>
              <a:t>Make nearby devices aware of advertiser’s existence</a:t>
            </a:r>
          </a:p>
          <a:p>
            <a:r>
              <a:rPr lang="en-US" sz="2200" dirty="0"/>
              <a:t>Communicate some information from or about advertiser</a:t>
            </a:r>
          </a:p>
          <a:p>
            <a:r>
              <a:rPr lang="en-US" sz="2200" dirty="0"/>
              <a:t>Traditional purpose is to enable connections, but this is also useful for general communication</a:t>
            </a:r>
          </a:p>
          <a:p>
            <a:endParaRPr lang="en-US" dirty="0"/>
          </a:p>
          <a:p>
            <a:r>
              <a:rPr lang="en-US" dirty="0"/>
              <a:t>Advertisements</a:t>
            </a:r>
          </a:p>
          <a:p>
            <a:pPr lvl="1"/>
            <a:r>
              <a:rPr lang="en-US" dirty="0"/>
              <a:t>Periodic broadcast messages with data</a:t>
            </a:r>
          </a:p>
          <a:p>
            <a:r>
              <a:rPr lang="en-US" dirty="0"/>
              <a:t>Scan Requests/Responses</a:t>
            </a:r>
          </a:p>
          <a:p>
            <a:pPr lvl="1"/>
            <a:r>
              <a:rPr lang="en-US" dirty="0"/>
              <a:t>Scanner sends responses after getting a request</a:t>
            </a:r>
          </a:p>
          <a:p>
            <a:pPr lvl="2"/>
            <a:r>
              <a:rPr lang="en-US" dirty="0"/>
              <a:t>Only occurs when scanner is listening</a:t>
            </a:r>
          </a:p>
          <a:p>
            <a:pPr lvl="1"/>
            <a:r>
              <a:rPr lang="en-US" dirty="0"/>
              <a:t>Almost literally “bonus advertisement data”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EAFD3-04C6-1B42-BF87-F97AFFFBB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73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3BA3D-E110-40B6-91D3-4EB3BCBA8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 packet layering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FDE1E9-8FBC-144D-B565-1B302B493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4193"/>
            <a:ext cx="9144000" cy="16440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937B86-E0E5-384D-AD99-69D1CBCAF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146" y="2991532"/>
            <a:ext cx="5310726" cy="1403985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6D7C6F-2EF7-B647-95FB-794EF6BEC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4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B0F25-3798-49BD-AE06-34EBEBE99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advertising header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D37D705-FB8E-6F47-8C3D-7ED2D820E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26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9F761-0037-4EAE-B76B-D9634B52D78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845175" y="1703388"/>
            <a:ext cx="3298825" cy="3771900"/>
          </a:xfrm>
        </p:spPr>
        <p:txBody>
          <a:bodyPr>
            <a:normAutofit fontScale="92500" lnSpcReduction="20000"/>
          </a:bodyPr>
          <a:lstStyle/>
          <a:p>
            <a:r>
              <a:rPr lang="en-US" sz="1500" dirty="0"/>
              <a:t>ADV_IND</a:t>
            </a:r>
          </a:p>
          <a:p>
            <a:pPr lvl="1"/>
            <a:r>
              <a:rPr lang="en-US" sz="1350" dirty="0"/>
              <a:t>Advertisement</a:t>
            </a:r>
          </a:p>
          <a:p>
            <a:pPr lvl="1"/>
            <a:r>
              <a:rPr lang="en-US" sz="1350" dirty="0"/>
              <a:t>Allows connections and scan requests</a:t>
            </a:r>
          </a:p>
          <a:p>
            <a:r>
              <a:rPr lang="en-US" sz="1500" dirty="0"/>
              <a:t>ADV_NONCONN_IND</a:t>
            </a:r>
          </a:p>
          <a:p>
            <a:pPr lvl="1"/>
            <a:r>
              <a:rPr lang="en-US" sz="1350" dirty="0"/>
              <a:t>Advertisement</a:t>
            </a:r>
          </a:p>
          <a:p>
            <a:pPr lvl="1"/>
            <a:r>
              <a:rPr lang="en-US" sz="1350" dirty="0"/>
              <a:t>No connections or scan requests</a:t>
            </a:r>
          </a:p>
          <a:p>
            <a:r>
              <a:rPr lang="en-US" sz="1500" dirty="0"/>
              <a:t>ADV_SCAN_IND</a:t>
            </a:r>
          </a:p>
          <a:p>
            <a:pPr lvl="1"/>
            <a:r>
              <a:rPr lang="en-US" sz="1350" dirty="0"/>
              <a:t>Advertisement</a:t>
            </a:r>
          </a:p>
          <a:p>
            <a:pPr lvl="1"/>
            <a:r>
              <a:rPr lang="en-US" sz="1350" dirty="0"/>
              <a:t>No connections but allows scan requests</a:t>
            </a:r>
          </a:p>
          <a:p>
            <a:r>
              <a:rPr lang="en-US" sz="1650" dirty="0"/>
              <a:t>SCAN_REQ</a:t>
            </a:r>
          </a:p>
          <a:p>
            <a:pPr lvl="1"/>
            <a:r>
              <a:rPr lang="en-US" sz="1350" dirty="0"/>
              <a:t>Scan request</a:t>
            </a:r>
          </a:p>
          <a:p>
            <a:r>
              <a:rPr lang="en-US" sz="1650" dirty="0"/>
              <a:t>SCAN_RSP</a:t>
            </a:r>
          </a:p>
          <a:p>
            <a:pPr lvl="1"/>
            <a:r>
              <a:rPr lang="en-US" sz="1350" dirty="0"/>
              <a:t>Scan response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406D79-0B02-4562-B9BD-24DB6E448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97" y="1695205"/>
            <a:ext cx="4717070" cy="10557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0CE149-6A47-41E1-8DEC-360C10773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528" y="2860080"/>
            <a:ext cx="3498197" cy="24703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59BE2B-E8D3-D047-A4A0-56F9B6E543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0957" y="413963"/>
            <a:ext cx="3818659" cy="100953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CBDD4E-D58F-4A48-9D15-5B4BA264D214}"/>
              </a:ext>
            </a:extLst>
          </p:cNvPr>
          <p:cNvCxnSpPr/>
          <p:nvPr/>
        </p:nvCxnSpPr>
        <p:spPr>
          <a:xfrm flipH="1">
            <a:off x="628650" y="1220932"/>
            <a:ext cx="4465865" cy="5522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804F20-BD68-5D42-BBD0-5FA950E8ABA9}"/>
              </a:ext>
            </a:extLst>
          </p:cNvPr>
          <p:cNvCxnSpPr>
            <a:cxnSpLocks/>
          </p:cNvCxnSpPr>
          <p:nvPr/>
        </p:nvCxnSpPr>
        <p:spPr>
          <a:xfrm flipH="1">
            <a:off x="5094515" y="1220932"/>
            <a:ext cx="783771" cy="5488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39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81B1A-09DB-4545-BF29-C97161BF4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Advertisement payloads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8A144-746D-40B0-A9CA-A234A7ACB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213" y="3421259"/>
            <a:ext cx="8929217" cy="1726213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AdvA</a:t>
            </a:r>
            <a:r>
              <a:rPr lang="en-US" dirty="0"/>
              <a:t> – address of the advertiser</a:t>
            </a:r>
          </a:p>
          <a:p>
            <a:pPr lvl="1"/>
            <a:r>
              <a:rPr lang="en-US" dirty="0" err="1"/>
              <a:t>TxAdd</a:t>
            </a:r>
            <a:r>
              <a:rPr lang="en-US" dirty="0"/>
              <a:t> bit from header specifies if this is a “public” or “random” address</a:t>
            </a:r>
          </a:p>
          <a:p>
            <a:pPr lvl="1"/>
            <a:endParaRPr lang="en-US" dirty="0"/>
          </a:p>
          <a:p>
            <a:r>
              <a:rPr lang="en-US" dirty="0"/>
              <a:t>Remaining up to 31 bytes are available for use</a:t>
            </a:r>
          </a:p>
          <a:p>
            <a:endParaRPr lang="en-US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E5A3963D-F5E2-3A4D-81DF-CA775CA857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D162F7-A2DF-4099-9A3A-4EE3F8110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808" y="2309141"/>
            <a:ext cx="2622884" cy="9461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B9EA02-58A2-6F46-8E8A-94CC8A116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78" y="1133646"/>
            <a:ext cx="3818659" cy="10095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EC7E758-6B64-AE48-8831-F6BD79A12CDE}"/>
              </a:ext>
            </a:extLst>
          </p:cNvPr>
          <p:cNvCxnSpPr>
            <a:cxnSpLocks/>
          </p:cNvCxnSpPr>
          <p:nvPr/>
        </p:nvCxnSpPr>
        <p:spPr>
          <a:xfrm flipH="1" flipV="1">
            <a:off x="1362695" y="1951265"/>
            <a:ext cx="1140030" cy="445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6FCA7DD-18F6-4649-B0BF-96573A07110C}"/>
              </a:ext>
            </a:extLst>
          </p:cNvPr>
          <p:cNvCxnSpPr>
            <a:cxnSpLocks/>
          </p:cNvCxnSpPr>
          <p:nvPr/>
        </p:nvCxnSpPr>
        <p:spPr>
          <a:xfrm>
            <a:off x="4141519" y="1951264"/>
            <a:ext cx="765959" cy="445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223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Advertiser addresses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Public and private address forms</a:t>
            </a:r>
          </a:p>
          <a:p>
            <a:r>
              <a:rPr lang="en-US" dirty="0"/>
              <a:t>Public</a:t>
            </a:r>
          </a:p>
          <a:p>
            <a:pPr lvl="1"/>
            <a:r>
              <a:rPr lang="en-US" dirty="0"/>
              <a:t>48 bits: 24-bits of company ID, 24-bits of company assigned number</a:t>
            </a:r>
          </a:p>
          <a:p>
            <a:pPr lvl="1"/>
            <a:r>
              <a:rPr lang="en-US" dirty="0"/>
              <a:t>Literally the same MAC address scheme as Ethernet and </a:t>
            </a:r>
            <a:r>
              <a:rPr lang="en-US" dirty="0" err="1"/>
              <a:t>WiFi</a:t>
            </a:r>
            <a:endParaRPr lang="en-US" dirty="0"/>
          </a:p>
          <a:p>
            <a:r>
              <a:rPr lang="en-US" dirty="0"/>
              <a:t>Private</a:t>
            </a:r>
          </a:p>
          <a:p>
            <a:pPr lvl="1"/>
            <a:r>
              <a:rPr lang="en-US" dirty="0"/>
              <a:t>Top two </a:t>
            </a:r>
            <a:r>
              <a:rPr lang="en-US" dirty="0" err="1"/>
              <a:t>MSbs</a:t>
            </a:r>
            <a:r>
              <a:rPr lang="en-US" dirty="0"/>
              <a:t> specify type</a:t>
            </a:r>
          </a:p>
          <a:p>
            <a:pPr lvl="2"/>
            <a:r>
              <a:rPr lang="en-US" dirty="0"/>
              <a:t>46 bits of random</a:t>
            </a:r>
          </a:p>
          <a:p>
            <a:pPr lvl="2"/>
            <a:r>
              <a:rPr lang="en-US" dirty="0"/>
              <a:t>46 bits of hash of an identity key</a:t>
            </a:r>
          </a:p>
          <a:p>
            <a:endParaRPr lang="en-US" b="1" dirty="0"/>
          </a:p>
          <a:p>
            <a:r>
              <a:rPr lang="en-US" b="1" dirty="0"/>
              <a:t>Why have the two types?</a:t>
            </a:r>
          </a:p>
          <a:p>
            <a:pPr lvl="1"/>
            <a:r>
              <a:rPr lang="en-US" b="1" dirty="0"/>
              <a:t>Privacy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C38B42-31C6-944A-A8F8-94F986AB6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5451D-7B26-5648-BA74-E5983ADEC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Advertisement Packet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D957D-8C46-8A48-965F-2B06C8295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Putting it all together, up to 47 bytes total: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0C6B94F-7402-DB4D-9E6C-5ADB9DC58FF3}"/>
              </a:ext>
            </a:extLst>
          </p:cNvPr>
          <p:cNvGraphicFramePr>
            <a:graphicFrameLocks noGrp="1"/>
          </p:cNvGraphicFramePr>
          <p:nvPr/>
        </p:nvGraphicFramePr>
        <p:xfrm>
          <a:off x="476479" y="3096285"/>
          <a:ext cx="8208819" cy="720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0747">
                  <a:extLst>
                    <a:ext uri="{9D8B030D-6E8A-4147-A177-3AD203B41FA5}">
                      <a16:colId xmlns:a16="http://schemas.microsoft.com/office/drawing/2014/main" val="73859673"/>
                    </a:ext>
                  </a:extLst>
                </a:gridCol>
                <a:gridCol w="1137044">
                  <a:extLst>
                    <a:ext uri="{9D8B030D-6E8A-4147-A177-3AD203B41FA5}">
                      <a16:colId xmlns:a16="http://schemas.microsoft.com/office/drawing/2014/main" val="1643382095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2399689160"/>
                    </a:ext>
                  </a:extLst>
                </a:gridCol>
                <a:gridCol w="1475510">
                  <a:extLst>
                    <a:ext uri="{9D8B030D-6E8A-4147-A177-3AD203B41FA5}">
                      <a16:colId xmlns:a16="http://schemas.microsoft.com/office/drawing/2014/main" val="2360431165"/>
                    </a:ext>
                  </a:extLst>
                </a:gridCol>
                <a:gridCol w="3106882">
                  <a:extLst>
                    <a:ext uri="{9D8B030D-6E8A-4147-A177-3AD203B41FA5}">
                      <a16:colId xmlns:a16="http://schemas.microsoft.com/office/drawing/2014/main" val="310361505"/>
                    </a:ext>
                  </a:extLst>
                </a:gridCol>
                <a:gridCol w="810491">
                  <a:extLst>
                    <a:ext uri="{9D8B030D-6E8A-4147-A177-3AD203B41FA5}">
                      <a16:colId xmlns:a16="http://schemas.microsoft.com/office/drawing/2014/main" val="278658178"/>
                    </a:ext>
                  </a:extLst>
                </a:gridCol>
              </a:tblGrid>
              <a:tr h="72009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Preamble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Byte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bg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Access Address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Bytes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bg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Header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Bytes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Advertiser Address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Bytes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Advertiser Data (Payload)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0-31 Bytes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CRC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Bytes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bg2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02994979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887AFF5-A6EB-224D-8FC8-C9BF0B677B22}"/>
              </a:ext>
            </a:extLst>
          </p:cNvPr>
          <p:cNvSpPr txBox="1"/>
          <p:nvPr/>
        </p:nvSpPr>
        <p:spPr>
          <a:xfrm>
            <a:off x="476479" y="2722896"/>
            <a:ext cx="14179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BLE Packet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637437E-901E-1546-91D2-6845739CA9A9}"/>
              </a:ext>
            </a:extLst>
          </p:cNvPr>
          <p:cNvCxnSpPr/>
          <p:nvPr/>
        </p:nvCxnSpPr>
        <p:spPr>
          <a:xfrm flipV="1">
            <a:off x="2542816" y="2780604"/>
            <a:ext cx="0" cy="2769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6771300-C78A-574D-A31F-4EFB1D252174}"/>
              </a:ext>
            </a:extLst>
          </p:cNvPr>
          <p:cNvCxnSpPr/>
          <p:nvPr/>
        </p:nvCxnSpPr>
        <p:spPr>
          <a:xfrm flipV="1">
            <a:off x="7871668" y="2780604"/>
            <a:ext cx="0" cy="2769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4278D02-5A1A-474A-B8F1-0EEBDCAD65CD}"/>
              </a:ext>
            </a:extLst>
          </p:cNvPr>
          <p:cNvSpPr txBox="1"/>
          <p:nvPr/>
        </p:nvSpPr>
        <p:spPr>
          <a:xfrm>
            <a:off x="4531269" y="2780604"/>
            <a:ext cx="13519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Advertising PDU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ED6636-0E04-6944-B5D5-A5912A487FB1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2542817" y="2907562"/>
            <a:ext cx="1988452" cy="115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80656D1-2FEB-2D4D-84AD-41E56AEC34C6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5883218" y="2907562"/>
            <a:ext cx="1988449" cy="115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A18643A-BB84-9C4F-BE45-7DDBC896F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8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Low Energy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Good walkthrough of BLE: </a:t>
            </a:r>
          </a:p>
          <a:p>
            <a:pPr lvl="1"/>
            <a:r>
              <a:rPr lang="en-US" dirty="0">
                <a:hlinkClick r:id="rId2"/>
              </a:rPr>
              <a:t>https://www.silabs.com/documents/public/user-guides/ug103-14-fundamentals-ble.pdf</a:t>
            </a:r>
            <a:endParaRPr lang="en-US" dirty="0"/>
          </a:p>
          <a:p>
            <a:endParaRPr lang="en-US" dirty="0"/>
          </a:p>
          <a:p>
            <a:r>
              <a:rPr lang="en-US" dirty="0"/>
              <a:t>[</a:t>
            </a:r>
            <a:r>
              <a:rPr lang="en-US" dirty="0">
                <a:hlinkClick r:id="rId3"/>
              </a:rPr>
              <a:t>5.2 specification</a:t>
            </a:r>
            <a:r>
              <a:rPr lang="en-US" dirty="0"/>
              <a:t>] [</a:t>
            </a:r>
            <a:r>
              <a:rPr lang="en-US" dirty="0">
                <a:hlinkClick r:id="rId4"/>
              </a:rPr>
              <a:t>4.2 specification</a:t>
            </a:r>
            <a:r>
              <a:rPr lang="en-US" dirty="0"/>
              <a:t>] (link to PDF download)</a:t>
            </a:r>
          </a:p>
          <a:p>
            <a:pPr lvl="1"/>
            <a:r>
              <a:rPr lang="en-US" dirty="0"/>
              <a:t>Also: [</a:t>
            </a:r>
            <a:r>
              <a:rPr lang="en-US" dirty="0">
                <a:hlinkClick r:id="rId5"/>
              </a:rPr>
              <a:t>Supplement v9</a:t>
            </a:r>
            <a:r>
              <a:rPr lang="en-US" dirty="0"/>
              <a:t>]</a:t>
            </a:r>
          </a:p>
          <a:p>
            <a:pPr lvl="1"/>
            <a:endParaRPr lang="en-US" dirty="0"/>
          </a:p>
          <a:p>
            <a:r>
              <a:rPr lang="en-US" dirty="0"/>
              <a:t>More boots-on-the-ground view:</a:t>
            </a:r>
          </a:p>
          <a:p>
            <a:pPr lvl="1"/>
            <a:r>
              <a:rPr lang="en-US" dirty="0">
                <a:hlinkClick r:id="rId6"/>
              </a:rPr>
              <a:t>https://inst.eecs.berkeley.edu/~ee290c/sp18/lec/Lecture7A.pdf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From a team that has implemented BLE HW several times</a:t>
            </a:r>
          </a:p>
          <a:p>
            <a:pPr lvl="1"/>
            <a:r>
              <a:rPr lang="en-US" dirty="0">
                <a:hlinkClick r:id="rId7"/>
              </a:rPr>
              <a:t>https://download.ni.com/evaluation/rf/intro_to_bluetooth_test.pdf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F7A5C6-700A-7B4D-A6B9-E46921357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156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8714F-211A-45EE-87B8-620DD330D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 Requests and Responses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64615-2CF9-4E60-AD96-A94A918B3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5901"/>
            <a:ext cx="4658748" cy="339447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Scan request</a:t>
            </a:r>
          </a:p>
          <a:p>
            <a:pPr lvl="1"/>
            <a:r>
              <a:rPr lang="en-US" dirty="0"/>
              <a:t>Just the two addresses: the scanner’s and the advertiser’s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Scan response</a:t>
            </a:r>
          </a:p>
          <a:p>
            <a:pPr lvl="1"/>
            <a:r>
              <a:rPr lang="en-US" dirty="0"/>
              <a:t>Identical to an advertisement</a:t>
            </a:r>
          </a:p>
          <a:p>
            <a:pPr lvl="1"/>
            <a:r>
              <a:rPr lang="en-US" dirty="0"/>
              <a:t>But only occurs after a request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49B499-4DB0-495B-A954-C7C7095E0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063" y="1418036"/>
            <a:ext cx="3092823" cy="13597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1C08F3-C8B5-458B-BD54-840BB56CD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948" y="3383202"/>
            <a:ext cx="2885053" cy="131138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C55D29-3A46-614F-B161-03C1E8878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187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4E48E-3262-45E3-8288-D633061EC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 timing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CD217-4037-468E-B3D6-FABE2388B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96" y="2854353"/>
            <a:ext cx="8229600" cy="2746347"/>
          </a:xfrm>
        </p:spPr>
        <p:txBody>
          <a:bodyPr>
            <a:normAutofit/>
          </a:bodyPr>
          <a:lstStyle/>
          <a:p>
            <a:r>
              <a:rPr lang="en-US" sz="2000" dirty="0"/>
              <a:t>Advertising Events occur periodically [20ms – 10.24 s] (or longer)</a:t>
            </a:r>
          </a:p>
          <a:p>
            <a:pPr lvl="1"/>
            <a:r>
              <a:rPr lang="en-US" sz="1800" dirty="0"/>
              <a:t>User picks the rate as a tradeoff of energy and discovery latency</a:t>
            </a:r>
          </a:p>
          <a:p>
            <a:pPr marL="342900" lvl="1" indent="0">
              <a:buNone/>
            </a:pPr>
            <a:endParaRPr lang="en-US" sz="1800" b="1" dirty="0"/>
          </a:p>
          <a:p>
            <a:r>
              <a:rPr lang="en-US" sz="2000" dirty="0"/>
              <a:t>Plus a random delay after each instance [0-10ms]</a:t>
            </a:r>
          </a:p>
          <a:p>
            <a:pPr lvl="1"/>
            <a:r>
              <a:rPr lang="en-US" sz="1800" b="1" dirty="0"/>
              <a:t>Why?</a:t>
            </a:r>
          </a:p>
          <a:p>
            <a:pPr lvl="2"/>
            <a:r>
              <a:rPr lang="en-US" sz="1400" b="1" dirty="0"/>
              <a:t>Avoid repeat collisions.</a:t>
            </a:r>
          </a:p>
          <a:p>
            <a:pPr lvl="1"/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9BDF31-2B23-4D4E-8036-8AD2CD4C7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96" y="1445819"/>
            <a:ext cx="8229600" cy="13033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316B55-5F80-46CC-BB65-7F93FFFFFBAA}"/>
              </a:ext>
            </a:extLst>
          </p:cNvPr>
          <p:cNvSpPr/>
          <p:nvPr/>
        </p:nvSpPr>
        <p:spPr>
          <a:xfrm>
            <a:off x="4258712" y="1924914"/>
            <a:ext cx="3456071" cy="929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96E325-D2EB-F641-81D2-BC443925B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0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5D731-B46D-4764-A6EE-0AD0884B4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 event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27328-C8A4-4DBB-BCA7-CEA8FA81E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96" y="2945132"/>
            <a:ext cx="8229600" cy="246853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Three transmissions, one on each advertising channel</a:t>
            </a:r>
          </a:p>
          <a:p>
            <a:pPr lvl="1"/>
            <a:r>
              <a:rPr lang="en-US" dirty="0"/>
              <a:t>Always in the same order</a:t>
            </a:r>
          </a:p>
          <a:p>
            <a:pPr lvl="1"/>
            <a:endParaRPr lang="en-US" dirty="0"/>
          </a:p>
          <a:p>
            <a:r>
              <a:rPr lang="en-US" dirty="0"/>
              <a:t>Transmission, followed by listening window on that same channel</a:t>
            </a:r>
          </a:p>
          <a:p>
            <a:pPr lvl="1"/>
            <a:r>
              <a:rPr lang="en-US" dirty="0"/>
              <a:t>Requests will be sent &gt;=150 us (Inter-Frame Spacing, IFS) after Tx</a:t>
            </a:r>
          </a:p>
          <a:p>
            <a:pPr lvl="1"/>
            <a:r>
              <a:rPr lang="en-US" dirty="0"/>
              <a:t>Followed by a retune to the next channel frequency</a:t>
            </a:r>
          </a:p>
          <a:p>
            <a:r>
              <a:rPr lang="en-US" dirty="0"/>
              <a:t>This short listen window is the magic “low energy” part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FE3A1D-945A-483F-8DEF-F9BA33704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96" y="1401288"/>
            <a:ext cx="8229600" cy="130336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21928-3BE6-3A40-A35A-D95141A0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259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0A0E5-5EE4-4C88-81E6-51ACE33F3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Preserving energy in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7435B-59A0-4EF9-BCBF-7F3BBAA28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Most energy is spent listening</a:t>
            </a:r>
          </a:p>
          <a:p>
            <a:pPr lvl="1"/>
            <a:r>
              <a:rPr lang="en-US" dirty="0"/>
              <a:t>This is due primarily to how long listening durations are compared to transmissions</a:t>
            </a:r>
          </a:p>
          <a:p>
            <a:pPr lvl="1"/>
            <a:endParaRPr lang="en-US" dirty="0"/>
          </a:p>
          <a:p>
            <a:r>
              <a:rPr lang="en-US" dirty="0"/>
              <a:t>Question: advertising vs. listening in BLE:</a:t>
            </a:r>
          </a:p>
          <a:p>
            <a:pPr lvl="1"/>
            <a:r>
              <a:rPr lang="en-US" dirty="0"/>
              <a:t>How much more energy is used listening for 1 second versus transmitting 30 bytes three times?</a:t>
            </a:r>
          </a:p>
          <a:p>
            <a:pPr lvl="2"/>
            <a:r>
              <a:rPr lang="en-US" dirty="0"/>
              <a:t>Radio uses 60 </a:t>
            </a:r>
            <a:r>
              <a:rPr lang="en-US" dirty="0" err="1"/>
              <a:t>mW</a:t>
            </a:r>
            <a:r>
              <a:rPr lang="en-US" dirty="0"/>
              <a:t> when active (TX or RX)</a:t>
            </a:r>
          </a:p>
          <a:p>
            <a:pPr lvl="2"/>
            <a:r>
              <a:rPr lang="en-US" dirty="0"/>
              <a:t>1 Mbps data rate</a:t>
            </a:r>
          </a:p>
          <a:p>
            <a:pPr lvl="1"/>
            <a:r>
              <a:rPr lang="en-US" dirty="0" err="1"/>
              <a:t>pollev.com</a:t>
            </a:r>
            <a:r>
              <a:rPr lang="en-US" dirty="0"/>
              <a:t>/</a:t>
            </a:r>
            <a:r>
              <a:rPr lang="en-US" dirty="0" err="1"/>
              <a:t>wiot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F4E388-926F-4844-B07E-629F8F9D1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030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E7131-2313-4DF9-CEA6-6DAAAF012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0D0A7-C04A-66AE-BA08-E5CF3F5A0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Preserving energy in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77B1E-2970-0D7E-EF10-1D45AF618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30 bytes = 240 bits</a:t>
            </a:r>
          </a:p>
          <a:p>
            <a:r>
              <a:rPr lang="en-US" dirty="0"/>
              <a:t>240 bits / 1 Mbps = 0.240 </a:t>
            </a:r>
            <a:r>
              <a:rPr lang="en-US" dirty="0" err="1"/>
              <a:t>ms</a:t>
            </a:r>
            <a:endParaRPr lang="en-US" dirty="0"/>
          </a:p>
          <a:p>
            <a:r>
              <a:rPr lang="en-US" dirty="0"/>
              <a:t>1 s / 0.720 </a:t>
            </a:r>
            <a:r>
              <a:rPr lang="en-US" dirty="0" err="1"/>
              <a:t>ms</a:t>
            </a:r>
            <a:r>
              <a:rPr lang="en-US" dirty="0"/>
              <a:t> = 1389</a:t>
            </a:r>
          </a:p>
          <a:p>
            <a:r>
              <a:rPr lang="en-US" dirty="0"/>
              <a:t>1389x!!</a:t>
            </a:r>
          </a:p>
          <a:p>
            <a:endParaRPr lang="en-US" dirty="0"/>
          </a:p>
          <a:p>
            <a:r>
              <a:rPr lang="en-US" dirty="0"/>
              <a:t>Example: maximum-sized BLE transmission:</a:t>
            </a:r>
          </a:p>
          <a:p>
            <a:pPr lvl="1"/>
            <a:r>
              <a:rPr lang="en-US" dirty="0"/>
              <a:t>47 bytes = 376 bits at 1 Mbps = 0.376 ms transmitting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So listening for an entire second is &gt;2500 times longer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But listening for only 0.376 </a:t>
            </a:r>
            <a:r>
              <a:rPr lang="en-US" dirty="0" err="1"/>
              <a:t>ms</a:t>
            </a:r>
            <a:r>
              <a:rPr lang="en-US" dirty="0"/>
              <a:t> requires sub-</a:t>
            </a:r>
            <a:r>
              <a:rPr lang="en-US" dirty="0" err="1"/>
              <a:t>ms</a:t>
            </a:r>
            <a:r>
              <a:rPr lang="en-US" dirty="0"/>
              <a:t> synchronization between two device, which itself costs energy to manage…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Instead, when advertising, </a:t>
            </a:r>
            <a:r>
              <a:rPr lang="en-US" dirty="0" err="1"/>
              <a:t>nRF</a:t>
            </a:r>
            <a:r>
              <a:rPr lang="en-US" dirty="0"/>
              <a:t> radios listen for ~0.200 </a:t>
            </a:r>
            <a:r>
              <a:rPr lang="en-US" dirty="0" err="1"/>
              <a:t>ms</a:t>
            </a:r>
            <a:r>
              <a:rPr lang="en-US" dirty="0"/>
              <a:t>, </a:t>
            </a:r>
            <a:r>
              <a:rPr lang="en-US" b="1" dirty="0"/>
              <a:t>only after a transmission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30D24D-40EA-F674-15C7-91A40D6CC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412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4C136-1831-435E-8794-E566C2994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Payload of an advertisement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34187-030C-4396-95CD-AFAC443C1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What do you stick in the BLE payload anyways?</a:t>
            </a:r>
          </a:p>
          <a:p>
            <a:pPr lvl="1"/>
            <a:r>
              <a:rPr lang="en-US" sz="1800" dirty="0"/>
              <a:t>Theoretically whatever you want, but that isn’t very compatible</a:t>
            </a:r>
          </a:p>
          <a:p>
            <a:pPr lvl="1"/>
            <a:r>
              <a:rPr lang="en-US" sz="1800" dirty="0"/>
              <a:t>Point is to specify capabilities of the advertiser</a:t>
            </a:r>
          </a:p>
          <a:p>
            <a:pPr lvl="1"/>
            <a:endParaRPr lang="en-US" sz="1800" dirty="0"/>
          </a:p>
          <a:p>
            <a:r>
              <a:rPr lang="en-US" sz="2000" dirty="0"/>
              <a:t>Desire: specify payloads in such a way that all scanners can interpret what they mean about the device</a:t>
            </a:r>
          </a:p>
          <a:p>
            <a:pPr lvl="1"/>
            <a:r>
              <a:rPr lang="en-US" sz="1800" dirty="0"/>
              <a:t>This is different from traditional internet packets</a:t>
            </a:r>
          </a:p>
          <a:p>
            <a:pPr lvl="1"/>
            <a:r>
              <a:rPr lang="en-US" sz="1800" dirty="0"/>
              <a:t>Broadcasts are for </a:t>
            </a:r>
            <a:r>
              <a:rPr lang="en-US" sz="1800" i="1" dirty="0"/>
              <a:t>anyone</a:t>
            </a:r>
            <a:r>
              <a:rPr lang="en-US" sz="1800" dirty="0"/>
              <a:t> to hear, not a specific server/application</a:t>
            </a:r>
          </a:p>
          <a:p>
            <a:pPr lvl="1"/>
            <a:endParaRPr lang="en-US" sz="1800" dirty="0"/>
          </a:p>
          <a:p>
            <a:r>
              <a:rPr lang="en-US" sz="2000" b="1" dirty="0"/>
              <a:t>Ideas?</a:t>
            </a:r>
          </a:p>
          <a:p>
            <a:pPr lvl="1"/>
            <a:endParaRPr lang="en-U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0C3991-22CE-A045-993C-4BE63EB41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901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E16F-6539-48D7-8654-4F0D363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TLV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1618A-0717-458B-AD9C-2E9AEB6E1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 – Length – Value</a:t>
            </a:r>
          </a:p>
          <a:p>
            <a:pPr lvl="1"/>
            <a:r>
              <a:rPr lang="en-US" dirty="0"/>
              <a:t>Actually, BLE does the length part first</a:t>
            </a:r>
          </a:p>
          <a:p>
            <a:pPr lvl="1"/>
            <a:r>
              <a:rPr lang="en-US" dirty="0"/>
              <a:t>Scanner can hop through length/type pairs to find what interests it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5F2763-AC65-4F60-A7CF-1150639AC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086" y="2601384"/>
            <a:ext cx="4692126" cy="258855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98594-C9CE-0740-A59B-46539E83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173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E16F-6539-48D7-8654-4F0D363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Payload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1618A-0717-458B-AD9C-2E9AEB6E1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Listed in the Core Specification Supplement [</a:t>
            </a:r>
            <a:r>
              <a:rPr lang="en-US" dirty="0">
                <a:hlinkClick r:id="rId2"/>
              </a:rPr>
              <a:t>Supplement v9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Each might have their own considerations about AD Data format</a:t>
            </a:r>
          </a:p>
          <a:p>
            <a:endParaRPr lang="en-US" dirty="0"/>
          </a:p>
          <a:p>
            <a:r>
              <a:rPr lang="en-US" dirty="0"/>
              <a:t>Flags (supported modes: BLE and Bluetooth) required by Apple?</a:t>
            </a:r>
          </a:p>
          <a:p>
            <a:r>
              <a:rPr lang="en-US" dirty="0"/>
              <a:t>Name</a:t>
            </a:r>
          </a:p>
          <a:p>
            <a:r>
              <a:rPr lang="en-US" dirty="0"/>
              <a:t>Service UUID</a:t>
            </a:r>
          </a:p>
          <a:p>
            <a:r>
              <a:rPr lang="en-US" dirty="0"/>
              <a:t>TX Power Level</a:t>
            </a:r>
          </a:p>
          <a:p>
            <a:r>
              <a:rPr lang="en-US" dirty="0"/>
              <a:t>Manufacturer-specific data</a:t>
            </a:r>
          </a:p>
          <a:p>
            <a:r>
              <a:rPr lang="en-US" dirty="0"/>
              <a:t>And about twenty others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10017D-542F-1648-A80F-B01A5232D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214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698" y="1221922"/>
            <a:ext cx="8229599" cy="369923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BLE Background</a:t>
            </a:r>
          </a:p>
          <a:p>
            <a:endParaRPr lang="en-US" dirty="0"/>
          </a:p>
          <a:p>
            <a:r>
              <a:rPr lang="en-US" dirty="0"/>
              <a:t>BLE Layers</a:t>
            </a:r>
          </a:p>
          <a:p>
            <a:pPr lvl="1"/>
            <a:r>
              <a:rPr lang="en-US" dirty="0"/>
              <a:t>Physical Layer</a:t>
            </a:r>
          </a:p>
          <a:p>
            <a:pPr lvl="1"/>
            <a:r>
              <a:rPr lang="en-US" dirty="0"/>
              <a:t>Link Layer</a:t>
            </a:r>
          </a:p>
          <a:p>
            <a:pPr lvl="1"/>
            <a:endParaRPr lang="en-US" dirty="0"/>
          </a:p>
          <a:p>
            <a:r>
              <a:rPr lang="en-US" dirty="0"/>
              <a:t>BLE roles</a:t>
            </a:r>
          </a:p>
          <a:p>
            <a:pPr lvl="1"/>
            <a:r>
              <a:rPr lang="en-US" dirty="0"/>
              <a:t>Advertising</a:t>
            </a:r>
          </a:p>
          <a:p>
            <a:pPr lvl="1"/>
            <a:r>
              <a:rPr lang="en-US" b="1" dirty="0"/>
              <a:t>Scanning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97" y="473436"/>
            <a:ext cx="8229599" cy="514350"/>
          </a:xfrm>
        </p:spPr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455D3C-3395-6046-AB93-708956E3F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3718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E16F-6539-48D7-8654-4F0D363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Scanning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1618A-0717-458B-AD9C-2E9AEB6E1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96" y="2773698"/>
            <a:ext cx="8229600" cy="245293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Iterate through channels, listening for advertisements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scan_interval</a:t>
            </a:r>
            <a:r>
              <a:rPr lang="en-US" dirty="0"/>
              <a:t> controls rate at which channels are changed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scan_window</a:t>
            </a:r>
            <a:r>
              <a:rPr lang="en-US" dirty="0"/>
              <a:t> controls duty cycle of listening</a:t>
            </a:r>
          </a:p>
          <a:p>
            <a:endParaRPr lang="en-US" dirty="0"/>
          </a:p>
          <a:p>
            <a:r>
              <a:rPr lang="en-US" b="1" dirty="0"/>
              <a:t>Why listen at a low duty cycle?</a:t>
            </a:r>
          </a:p>
          <a:p>
            <a:pPr lvl="1"/>
            <a:r>
              <a:rPr lang="en-US" b="1" dirty="0"/>
              <a:t>Save energy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7B848E-742C-4498-9E33-D233118C5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96" y="1454728"/>
            <a:ext cx="8229600" cy="114752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7F890A-227B-6842-9BE4-BD579DFCC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698" y="1221922"/>
            <a:ext cx="8229599" cy="3699236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BLE Background</a:t>
            </a:r>
          </a:p>
          <a:p>
            <a:endParaRPr lang="en-US" dirty="0"/>
          </a:p>
          <a:p>
            <a:r>
              <a:rPr lang="en-US" dirty="0"/>
              <a:t>BLE Layers</a:t>
            </a:r>
          </a:p>
          <a:p>
            <a:pPr lvl="1"/>
            <a:r>
              <a:rPr lang="en-US" dirty="0"/>
              <a:t>Physical Layer</a:t>
            </a:r>
          </a:p>
          <a:p>
            <a:pPr lvl="1"/>
            <a:r>
              <a:rPr lang="en-US" dirty="0"/>
              <a:t>Link Layer</a:t>
            </a:r>
          </a:p>
          <a:p>
            <a:pPr lvl="1"/>
            <a:endParaRPr lang="en-US" dirty="0"/>
          </a:p>
          <a:p>
            <a:r>
              <a:rPr lang="en-US" dirty="0"/>
              <a:t>BLE roles</a:t>
            </a:r>
          </a:p>
          <a:p>
            <a:pPr lvl="1"/>
            <a:r>
              <a:rPr lang="en-US" dirty="0"/>
              <a:t>Advertising</a:t>
            </a:r>
          </a:p>
          <a:p>
            <a:pPr lvl="1"/>
            <a:r>
              <a:rPr lang="en-US" dirty="0"/>
              <a:t>Scanning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97" y="473436"/>
            <a:ext cx="8229599" cy="514350"/>
          </a:xfrm>
        </p:spPr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E35E97-DF61-3740-9B72-15D330AC5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3091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1A6E9-0605-4447-BB69-A15902E24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E8B15-41C3-4E1C-BC40-91ADFD04C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Advertisements are received when the channel of the scan window and the channel of the advertisement overlap in time (and space)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DA579C-0F8B-4FA1-8072-4FC8ECE9A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89" y="2541097"/>
            <a:ext cx="8228597" cy="230700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174E4D-D753-8C4C-B81D-AD9B5C83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081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E16F-6539-48D7-8654-4F0D3638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warning about scanning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1618A-0717-458B-AD9C-2E9AEB6E1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Scanners will NOT receive 100% of packets sent</a:t>
            </a:r>
          </a:p>
          <a:p>
            <a:pPr lvl="1"/>
            <a:r>
              <a:rPr lang="en-US" dirty="0"/>
              <a:t>Even ignoring range issues</a:t>
            </a:r>
          </a:p>
          <a:p>
            <a:pPr lvl="1"/>
            <a:endParaRPr lang="en-US" dirty="0"/>
          </a:p>
          <a:p>
            <a:r>
              <a:rPr lang="en-US" dirty="0"/>
              <a:t>Packets are lost due to (in roughly descending order):</a:t>
            </a:r>
          </a:p>
          <a:p>
            <a:pPr lvl="1"/>
            <a:r>
              <a:rPr lang="en-US" dirty="0"/>
              <a:t>Duty cycle</a:t>
            </a:r>
          </a:p>
          <a:p>
            <a:pPr lvl="1"/>
            <a:r>
              <a:rPr lang="en-US" dirty="0"/>
              <a:t>Sharing 2.4 GHz antenna with </a:t>
            </a:r>
            <a:r>
              <a:rPr lang="en-US" dirty="0" err="1"/>
              <a:t>WiFi</a:t>
            </a:r>
            <a:endParaRPr lang="en-US" dirty="0"/>
          </a:p>
          <a:p>
            <a:pPr lvl="1"/>
            <a:r>
              <a:rPr lang="en-US" dirty="0"/>
              <a:t>Retune period after each scanning interval</a:t>
            </a:r>
          </a:p>
          <a:p>
            <a:pPr lvl="1"/>
            <a:r>
              <a:rPr lang="en-US" dirty="0"/>
              <a:t>Dropped packets in the receive software</a:t>
            </a:r>
          </a:p>
          <a:p>
            <a:pPr lvl="1"/>
            <a:r>
              <a:rPr lang="en-US" dirty="0"/>
              <a:t>Packet collisions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E0C64E-43F3-FE4B-B38C-95FEAAE53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045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698" y="1263968"/>
            <a:ext cx="8229599" cy="35480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For those wanting more on BLE energy use</a:t>
            </a:r>
          </a:p>
          <a:p>
            <a:pPr marL="400040" lvl="1" indent="0">
              <a:buNone/>
            </a:pPr>
            <a:r>
              <a:rPr lang="en-US" sz="1600" dirty="0"/>
              <a:t>Schrader, Raphael, et al. "Advertising power consumption of </a:t>
            </a:r>
            <a:r>
              <a:rPr lang="en-US" sz="1600" dirty="0" err="1"/>
              <a:t>bluetooth</a:t>
            </a:r>
            <a:r>
              <a:rPr lang="en-US" sz="1600" dirty="0"/>
              <a:t> low energy systems." 2016 3rd International Symposium on Wireless Systems within the Conferences on Intelligent Data Acquisition and Advanced Computing Systems (IDAACS-SWS). IEEE, 2016.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97" y="475095"/>
            <a:ext cx="8229599" cy="788873"/>
          </a:xfrm>
        </p:spPr>
        <p:txBody>
          <a:bodyPr>
            <a:normAutofit fontScale="90000"/>
          </a:bodyPr>
          <a:lstStyle/>
          <a:p>
            <a:r>
              <a:rPr lang="en-US" dirty="0"/>
              <a:t>Next Time: Going deeper on advertisements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E5C0AB-0C23-7448-90A1-2436B2AC8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422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0404B-6D19-2B41-B18C-B21E03B6B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DC59B01-7B50-4D43-BC8A-2540918E47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362" r="48082"/>
          <a:stretch/>
        </p:blipFill>
        <p:spPr>
          <a:xfrm>
            <a:off x="5238161" y="1326527"/>
            <a:ext cx="3792053" cy="3900442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363EB0-F507-304A-8F2D-89FD158F5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73" y="1654969"/>
            <a:ext cx="5126088" cy="286107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BC36EB-0348-434E-925A-D5F99462E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054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4708B03-B04B-9A4B-A44A-4EF3E35364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3192" y="278620"/>
            <a:ext cx="7726680" cy="507354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6D9A1-A704-D046-A4DD-8499A9A82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76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D6A0C-4C08-E34F-844D-65A387C42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Bluetooth has a long history — the IoT is near-exclusively BLE (Bluetooth 4.0+)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AE02F5-6CD7-7546-9173-F44D0E9FB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29833"/>
          <a:stretch/>
        </p:blipFill>
        <p:spPr>
          <a:xfrm>
            <a:off x="457201" y="1790460"/>
            <a:ext cx="3946664" cy="30991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F26D6F-E144-0946-948D-5FE592478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598" y="3421871"/>
            <a:ext cx="4022203" cy="1476162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F23CC760-1D79-E345-992E-502A4CA3F5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851"/>
          <a:stretch/>
        </p:blipFill>
        <p:spPr>
          <a:xfrm>
            <a:off x="4676173" y="1790460"/>
            <a:ext cx="4022203" cy="198732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9D7DD1-2502-5744-80AC-8C903F1D2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5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626DC7-D459-CB4D-A38F-8341F76BEFA5}"/>
              </a:ext>
            </a:extLst>
          </p:cNvPr>
          <p:cNvSpPr/>
          <p:nvPr/>
        </p:nvSpPr>
        <p:spPr>
          <a:xfrm>
            <a:off x="4664599" y="2405495"/>
            <a:ext cx="4033778" cy="7125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642712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 of Bluetooth Low Energy (BLE)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Direct device-to-device communication</a:t>
            </a:r>
          </a:p>
          <a:p>
            <a:pPr lvl="1"/>
            <a:r>
              <a:rPr lang="en-US" sz="1800" dirty="0"/>
              <a:t>Usually: Computer to Thing</a:t>
            </a:r>
          </a:p>
          <a:p>
            <a:pPr lvl="1"/>
            <a:r>
              <a:rPr lang="en-US" sz="1800" dirty="0"/>
              <a:t>Smartphone to device, Laptop to device, etc.</a:t>
            </a:r>
          </a:p>
          <a:p>
            <a:pPr lvl="1"/>
            <a:endParaRPr lang="en-US" sz="1800" dirty="0"/>
          </a:p>
          <a:p>
            <a:r>
              <a:rPr lang="en-US" sz="2000" dirty="0"/>
              <a:t>Focus on making the “Thing” really low energy</a:t>
            </a:r>
          </a:p>
          <a:p>
            <a:pPr lvl="1"/>
            <a:r>
              <a:rPr lang="en-US" sz="1800" dirty="0"/>
              <a:t>Push energy-intensive requirements onto “Computer”</a:t>
            </a:r>
          </a:p>
          <a:p>
            <a:pPr lvl="1"/>
            <a:endParaRPr lang="en-US" sz="1800" dirty="0"/>
          </a:p>
          <a:p>
            <a:r>
              <a:rPr lang="en-US" sz="2000" dirty="0"/>
              <a:t>Devices (Computer or Thing) are servers with accessible fields</a:t>
            </a:r>
          </a:p>
          <a:p>
            <a:pPr lvl="1"/>
            <a:r>
              <a:rPr lang="en-US" sz="1800" dirty="0"/>
              <a:t>Not the traditional send-explicit-packets interface you might be expecting</a:t>
            </a:r>
          </a:p>
          <a:p>
            <a:pPr lvl="1"/>
            <a:r>
              <a:rPr lang="en-US" sz="1800" dirty="0"/>
              <a:t>Lower layers are still exchanging packets to make it work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632F04-8A8C-0E41-BE62-AA6D5BF5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6</a:t>
            </a:fld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C4911F6-8F6E-CCCE-0F04-DEE8971C4841}"/>
              </a:ext>
            </a:extLst>
          </p:cNvPr>
          <p:cNvSpPr/>
          <p:nvPr/>
        </p:nvSpPr>
        <p:spPr>
          <a:xfrm>
            <a:off x="6532775" y="1300899"/>
            <a:ext cx="386499" cy="38649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D89BAEC-23A5-31C5-A774-8D7FD30D15FE}"/>
              </a:ext>
            </a:extLst>
          </p:cNvPr>
          <p:cNvSpPr/>
          <p:nvPr/>
        </p:nvSpPr>
        <p:spPr>
          <a:xfrm>
            <a:off x="7986074" y="1494148"/>
            <a:ext cx="386499" cy="38649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650BD99-A562-4330-3903-A31D02198FA5}"/>
              </a:ext>
            </a:extLst>
          </p:cNvPr>
          <p:cNvCxnSpPr>
            <a:stCxn id="4" idx="6"/>
            <a:endCxn id="6" idx="2"/>
          </p:cNvCxnSpPr>
          <p:nvPr/>
        </p:nvCxnSpPr>
        <p:spPr>
          <a:xfrm>
            <a:off x="6919274" y="1494149"/>
            <a:ext cx="1066800" cy="19324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939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note on outdated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Master/Slave paradigm</a:t>
            </a:r>
          </a:p>
          <a:p>
            <a:pPr lvl="1"/>
            <a:r>
              <a:rPr lang="en-US" sz="1800" dirty="0"/>
              <a:t>Master is the “Computer” and is in charge of interaction</a:t>
            </a:r>
          </a:p>
          <a:p>
            <a:pPr lvl="1"/>
            <a:r>
              <a:rPr lang="en-US" sz="1800" dirty="0"/>
              <a:t>Slave is the “Device” and has little control over interaction parameters</a:t>
            </a:r>
          </a:p>
          <a:p>
            <a:pPr lvl="1"/>
            <a:r>
              <a:rPr lang="en-US" sz="1800" dirty="0"/>
              <a:t>Really common notation in EE side of the world.</a:t>
            </a:r>
          </a:p>
          <a:p>
            <a:pPr lvl="2"/>
            <a:r>
              <a:rPr lang="en-US" sz="1400" dirty="0"/>
              <a:t>Not intended to be harmful, but also literally inconsiderate.</a:t>
            </a:r>
          </a:p>
          <a:p>
            <a:pPr lvl="1"/>
            <a:endParaRPr lang="en-US" sz="1800" dirty="0"/>
          </a:p>
          <a:p>
            <a:r>
              <a:rPr lang="en-US" sz="2000" dirty="0"/>
              <a:t>Field is changing for the better. It’s going to take some time.</a:t>
            </a:r>
          </a:p>
          <a:p>
            <a:pPr lvl="1"/>
            <a:r>
              <a:rPr lang="en-US" sz="1800" b="1" dirty="0"/>
              <a:t>Central/Peripheral</a:t>
            </a:r>
          </a:p>
          <a:p>
            <a:pPr lvl="1"/>
            <a:r>
              <a:rPr lang="en-US" sz="1800" dirty="0"/>
              <a:t>Device/Peripheral</a:t>
            </a:r>
          </a:p>
          <a:p>
            <a:pPr lvl="1"/>
            <a:r>
              <a:rPr lang="en-US" sz="1800" dirty="0"/>
              <a:t>Controller/Peripheral</a:t>
            </a:r>
          </a:p>
          <a:p>
            <a:pPr lvl="1"/>
            <a:r>
              <a:rPr lang="en-US" sz="1800" dirty="0"/>
              <a:t>Primary/Secondary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FFC9CE-788A-A444-98EC-EB695FEB0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92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Research in early 2000s: Bluetooth Low End Extension and </a:t>
            </a:r>
            <a:r>
              <a:rPr lang="en-US" sz="2400" dirty="0" err="1"/>
              <a:t>Wibree</a:t>
            </a:r>
            <a:endParaRPr lang="en-US" sz="2400" dirty="0"/>
          </a:p>
          <a:p>
            <a:r>
              <a:rPr lang="en-US" sz="2400" dirty="0"/>
              <a:t>Specification in 2009: Bluetooth version 4.0</a:t>
            </a:r>
          </a:p>
          <a:p>
            <a:r>
              <a:rPr lang="en-US" sz="2400" dirty="0"/>
              <a:t>Hardware support in 2011/12: iPhone 4s, Android 4.3, nRF51 series</a:t>
            </a:r>
          </a:p>
          <a:p>
            <a:r>
              <a:rPr lang="en-US" sz="2400" dirty="0"/>
              <a:t>4.1 and 4.2 (2014), 5.0 (2016, first in phones 2017, really 2019 though)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F282EF-8A29-8E4F-9426-422862130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01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Specification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Problem: a bit overwhelming…</a:t>
            </a:r>
          </a:p>
          <a:p>
            <a:pPr lvl="1"/>
            <a:r>
              <a:rPr lang="en-US" dirty="0"/>
              <a:t>5.2 spec: </a:t>
            </a:r>
            <a:r>
              <a:rPr lang="en-US" b="1" dirty="0"/>
              <a:t>3256 pages</a:t>
            </a:r>
          </a:p>
          <a:p>
            <a:pPr lvl="1"/>
            <a:r>
              <a:rPr lang="en-US" dirty="0"/>
              <a:t>We only care about Vol 6: Low Energy Controller</a:t>
            </a:r>
          </a:p>
          <a:p>
            <a:pPr lvl="2"/>
            <a:r>
              <a:rPr lang="en-US" dirty="0"/>
              <a:t>Part A: Physical Layer Specification</a:t>
            </a:r>
          </a:p>
          <a:p>
            <a:pPr lvl="2"/>
            <a:r>
              <a:rPr lang="en-US" dirty="0"/>
              <a:t>Part B: Link Layer Specification</a:t>
            </a:r>
          </a:p>
          <a:p>
            <a:pPr lvl="2"/>
            <a:r>
              <a:rPr lang="en-US" dirty="0"/>
              <a:t>CSS: Part A: Data Types Specification</a:t>
            </a:r>
          </a:p>
          <a:p>
            <a:pPr lvl="2"/>
            <a:r>
              <a:rPr lang="en-US" dirty="0"/>
              <a:t>So ~250 pages</a:t>
            </a: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Tip</a:t>
            </a:r>
            <a:r>
              <a:rPr lang="en-US" dirty="0"/>
              <a:t>: be willing to just ignore things when skimming specs</a:t>
            </a:r>
          </a:p>
          <a:p>
            <a:pPr lvl="1"/>
            <a:r>
              <a:rPr lang="en-US" dirty="0"/>
              <a:t>5.2 spec covers BLE and Bluetooth Classic and a bunch of upper layer stuff that we never have to care about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4B73E0-4136-9F4D-BD84-2F77B9927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BBE-C700-C147-87D6-E0769AB4D7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19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V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57200"/>
      </a:accent2>
      <a:accent3>
        <a:srgbClr val="A5A5A5"/>
      </a:accent3>
      <a:accent4>
        <a:srgbClr val="FFC000"/>
      </a:accent4>
      <a:accent5>
        <a:srgbClr val="DF1E43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3449</TotalTime>
  <Words>2451</Words>
  <Application>Microsoft Macintosh PowerPoint</Application>
  <PresentationFormat>On-screen Show (16:10)</PresentationFormat>
  <Paragraphs>462</Paragraphs>
  <Slides>44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Helvetica</vt:lpstr>
      <vt:lpstr>Helvetica Neue</vt:lpstr>
      <vt:lpstr>Trebuchet MS</vt:lpstr>
      <vt:lpstr>Office Theme</vt:lpstr>
      <vt:lpstr>Wireless for the Internet of Things  Introduction to  Bluetooth Low Energy (BLE)</vt:lpstr>
      <vt:lpstr>Today’s Goals</vt:lpstr>
      <vt:lpstr>Bluetooth Low Energy Resources</vt:lpstr>
      <vt:lpstr>Outline</vt:lpstr>
      <vt:lpstr>Bluetooth has a long history — the IoT is near-exclusively BLE (Bluetooth 4.0+)</vt:lpstr>
      <vt:lpstr>Basics of Bluetooth Low Energy (BLE)</vt:lpstr>
      <vt:lpstr>A note on outdated notation</vt:lpstr>
      <vt:lpstr>BLE development</vt:lpstr>
      <vt:lpstr>Bluetooth Specification</vt:lpstr>
      <vt:lpstr>BLE mechanisms</vt:lpstr>
      <vt:lpstr>BLE network topology</vt:lpstr>
      <vt:lpstr>Multiple roles at the same time</vt:lpstr>
      <vt:lpstr>BLE Protocol Stack Layers</vt:lpstr>
      <vt:lpstr>Outline</vt:lpstr>
      <vt:lpstr>BLE frequency usage and channels</vt:lpstr>
      <vt:lpstr>BLE modulation</vt:lpstr>
      <vt:lpstr>Gaussian FSK lessens spectral leakage, reduces bandwidth</vt:lpstr>
      <vt:lpstr>BLE signal strength</vt:lpstr>
      <vt:lpstr>Outline</vt:lpstr>
      <vt:lpstr>Link Layer Packet Structure</vt:lpstr>
      <vt:lpstr>Data whitening</vt:lpstr>
      <vt:lpstr>Bit processing pipeline</vt:lpstr>
      <vt:lpstr>Outline</vt:lpstr>
      <vt:lpstr>Advertising: BLE’s discovery mechanism</vt:lpstr>
      <vt:lpstr>Advertising packet layering</vt:lpstr>
      <vt:lpstr>BLE advertising header</vt:lpstr>
      <vt:lpstr>Advertisement payloads</vt:lpstr>
      <vt:lpstr>Advertiser addresses</vt:lpstr>
      <vt:lpstr>Advertisement Packet</vt:lpstr>
      <vt:lpstr>Scan Requests and Responses</vt:lpstr>
      <vt:lpstr>Advertising timing</vt:lpstr>
      <vt:lpstr>Advertising event</vt:lpstr>
      <vt:lpstr>Preserving energy in communication</vt:lpstr>
      <vt:lpstr>Preserving energy in communication</vt:lpstr>
      <vt:lpstr>Payload of an advertisement</vt:lpstr>
      <vt:lpstr>TLV Format</vt:lpstr>
      <vt:lpstr>Payload types</vt:lpstr>
      <vt:lpstr>Outline</vt:lpstr>
      <vt:lpstr>Scanning Pattern</vt:lpstr>
      <vt:lpstr>Putting it all together</vt:lpstr>
      <vt:lpstr>A warning about scanning expectations</vt:lpstr>
      <vt:lpstr>Next Time: Going deeper on advertisements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Wireless for the Internet of Things</dc:title>
  <dc:subject/>
  <dc:creator/>
  <cp:keywords/>
  <dc:description/>
  <cp:lastModifiedBy>Campbell, Brad (bjc8c)</cp:lastModifiedBy>
  <cp:revision>29</cp:revision>
  <dcterms:created xsi:type="dcterms:W3CDTF">2015-09-15T19:03:29Z</dcterms:created>
  <dcterms:modified xsi:type="dcterms:W3CDTF">2024-02-05T18:45:23Z</dcterms:modified>
  <cp:category/>
</cp:coreProperties>
</file>