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53"/>
  </p:notesMasterIdLst>
  <p:sldIdLst>
    <p:sldId id="256" r:id="rId2"/>
    <p:sldId id="265" r:id="rId3"/>
    <p:sldId id="2284" r:id="rId4"/>
    <p:sldId id="2274" r:id="rId5"/>
    <p:sldId id="2275" r:id="rId6"/>
    <p:sldId id="2288" r:id="rId7"/>
    <p:sldId id="546" r:id="rId8"/>
    <p:sldId id="2289" r:id="rId9"/>
    <p:sldId id="597" r:id="rId10"/>
    <p:sldId id="576" r:id="rId11"/>
    <p:sldId id="2264" r:id="rId12"/>
    <p:sldId id="2277" r:id="rId13"/>
    <p:sldId id="2244" r:id="rId14"/>
    <p:sldId id="2245" r:id="rId15"/>
    <p:sldId id="2286" r:id="rId16"/>
    <p:sldId id="2287" r:id="rId17"/>
    <p:sldId id="2295" r:id="rId18"/>
    <p:sldId id="2285" r:id="rId19"/>
    <p:sldId id="562" r:id="rId20"/>
    <p:sldId id="2255" r:id="rId21"/>
    <p:sldId id="2283" r:id="rId22"/>
    <p:sldId id="2265" r:id="rId23"/>
    <p:sldId id="2280" r:id="rId24"/>
    <p:sldId id="2281" r:id="rId25"/>
    <p:sldId id="2268" r:id="rId26"/>
    <p:sldId id="2247" r:id="rId27"/>
    <p:sldId id="2248" r:id="rId28"/>
    <p:sldId id="2296" r:id="rId29"/>
    <p:sldId id="369" r:id="rId30"/>
    <p:sldId id="592" r:id="rId31"/>
    <p:sldId id="2269" r:id="rId32"/>
    <p:sldId id="2251" r:id="rId33"/>
    <p:sldId id="2081" r:id="rId34"/>
    <p:sldId id="2201" r:id="rId35"/>
    <p:sldId id="2086" r:id="rId36"/>
    <p:sldId id="2087" r:id="rId37"/>
    <p:sldId id="2292" r:id="rId38"/>
    <p:sldId id="2293" r:id="rId39"/>
    <p:sldId id="2272" r:id="rId40"/>
    <p:sldId id="2089" r:id="rId41"/>
    <p:sldId id="2243" r:id="rId42"/>
    <p:sldId id="2090" r:id="rId43"/>
    <p:sldId id="282" r:id="rId44"/>
    <p:sldId id="266" r:id="rId45"/>
    <p:sldId id="2246" r:id="rId46"/>
    <p:sldId id="2094" r:id="rId47"/>
    <p:sldId id="2096" r:id="rId48"/>
    <p:sldId id="2097" r:id="rId49"/>
    <p:sldId id="579" r:id="rId50"/>
    <p:sldId id="271" r:id="rId51"/>
    <p:sldId id="2240" r:id="rId52"/>
  </p:sldIdLst>
  <p:sldSz cx="9144000" cy="5715000" type="screen16x1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00" roundtripDataSignature="AMtx7mh2GsPZzwgmj0ICQeZO52ZYci946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72"/>
    <p:restoredTop sz="94648"/>
  </p:normalViewPr>
  <p:slideViewPr>
    <p:cSldViewPr snapToGrid="0">
      <p:cViewPr>
        <p:scale>
          <a:sx n="92" d="100"/>
          <a:sy n="92" d="100"/>
        </p:scale>
        <p:origin x="616" y="9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100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10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uetooth.com/learn-about-bluetooth/tech-overview/#:~:text=Bluetooth%C2%AE%20Classic,including%20mobile%20printing.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bluetooth.com/learn-about-bluetooth/tech-overview/#:~:text=bluetooth%C2%AE%20low%20energy%20(le)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" name="Google Shape;6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8" name="Google Shape;68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95A87-0A4C-204B-BE3E-3F0C8C0051D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23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95A87-0A4C-204B-BE3E-3F0C8C0051D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579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btprodspecificationrefs.blob.core.windows.net</a:t>
            </a:r>
            <a:r>
              <a:rPr lang="en-US" dirty="0"/>
              <a:t>/assigned-numbers/Assigned%20Number%20Types/Assigned%20Numbers.pdf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95A87-0A4C-204B-BE3E-3F0C8C0051D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794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phii.org</a:t>
            </a:r>
            <a:r>
              <a:rPr lang="en-US" dirty="0"/>
              <a:t>/sites/default/files/DT4CT%20White%20Paper_6.30.20-v2.pdf</a:t>
            </a:r>
          </a:p>
          <a:p>
            <a:endParaRPr lang="en-US" dirty="0"/>
          </a:p>
          <a:p>
            <a:pPr lvl="0"/>
            <a:r>
              <a:rPr lang="en-US" sz="2400" dirty="0"/>
              <a:t>Smartphone constantly broadcasts identifier.</a:t>
            </a:r>
          </a:p>
          <a:p>
            <a:pPr lvl="0"/>
            <a:r>
              <a:rPr lang="en-US" sz="2400" dirty="0"/>
              <a:t>Periodically, each smartphone listens for broadcasts around it.</a:t>
            </a:r>
          </a:p>
          <a:p>
            <a:pPr lvl="0"/>
            <a:r>
              <a:rPr lang="en-US" sz="2400" dirty="0"/>
              <a:t>Check list of identifiers to see if you’ve been around someone who is sick.</a:t>
            </a:r>
          </a:p>
          <a:p>
            <a:pPr lvl="0"/>
            <a:endParaRPr lang="en-US" sz="2400" dirty="0"/>
          </a:p>
          <a:p>
            <a:pPr lvl="0"/>
            <a:endParaRPr lang="en-US" dirty="0"/>
          </a:p>
          <a:p>
            <a:r>
              <a:rPr lang="en-US" dirty="0"/>
              <a:t>system interactions to determine when</a:t>
            </a:r>
            <a:br>
              <a:rPr lang="en-US" dirty="0"/>
            </a:br>
            <a:r>
              <a:rPr lang="en-US" dirty="0"/>
              <a:t>an identifier should be flagged as sick</a:t>
            </a:r>
          </a:p>
          <a:p>
            <a:pPr lvl="1"/>
            <a:r>
              <a:rPr lang="en-US" dirty="0"/>
              <a:t>24 states (not Illinois) adopted this</a:t>
            </a:r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95A87-0A4C-204B-BE3E-3F0C8C0051D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637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64532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does communication work with BLE advertisements?</a:t>
            </a:r>
          </a:p>
          <a:p>
            <a:r>
              <a:rPr lang="en-US" dirty="0"/>
              <a:t>Each advertisement has a payload, which we can place sensor data in.</a:t>
            </a:r>
          </a:p>
          <a:p>
            <a:r>
              <a:rPr lang="en-US" dirty="0"/>
              <a:t>If data naturally has a periodic update rate, we can match the advertisement interval to that, so each advertisement has new sensor data.</a:t>
            </a:r>
          </a:p>
        </p:txBody>
      </p:sp>
    </p:spTree>
    <p:extLst>
      <p:ext uri="{BB962C8B-B14F-4D97-AF65-F5344CB8AC3E}">
        <p14:creationId xmlns:p14="http://schemas.microsoft.com/office/powerpoint/2010/main" val="6069910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3810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9552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5732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Earlier we demonstrated the probability of collision, which can be used to determine packet reception rates.</a:t>
            </a:r>
          </a:p>
          <a:p>
            <a:r>
              <a:rPr lang="en-US" dirty="0"/>
              <a:t>Now with redundancy, we don’t care about the reception of any one packet, but the reception rate of the data that is being sent over them.</a:t>
            </a:r>
          </a:p>
          <a:p>
            <a:r>
              <a:rPr lang="en-US" dirty="0"/>
              <a:t>Naively, we can take the probability of collision and repeat it for any number of redundant packets.</a:t>
            </a:r>
          </a:p>
          <a:p>
            <a:r>
              <a:rPr lang="en-US" dirty="0"/>
              <a:t>There is an assumption in that model that repeat collisions are independent, which I’ll show you is false.</a:t>
            </a:r>
          </a:p>
        </p:txBody>
      </p:sp>
    </p:spTree>
    <p:extLst>
      <p:ext uri="{BB962C8B-B14F-4D97-AF65-F5344CB8AC3E}">
        <p14:creationId xmlns:p14="http://schemas.microsoft.com/office/powerpoint/2010/main" val="256154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mentioned before, devices needing continuous, short-range data and audio streaming use </a:t>
            </a:r>
            <a:r>
              <a:rPr lang="en-US" dirty="0">
                <a:hlinkClick r:id="rId3"/>
              </a:rPr>
              <a:t>Bluetooth Classic</a:t>
            </a:r>
            <a:r>
              <a:rPr lang="en-US" dirty="0"/>
              <a:t>. This version of Bluetooth is standard in wireless printers, keyboards, speakers, and in-car entertainment systems.</a:t>
            </a:r>
          </a:p>
          <a:p>
            <a:r>
              <a:rPr lang="en-US" dirty="0"/>
              <a:t>Similarly, </a:t>
            </a:r>
            <a:r>
              <a:rPr lang="en-US" dirty="0">
                <a:hlinkClick r:id="rId4"/>
              </a:rPr>
              <a:t>Bluetooth Low Energy (LE)</a:t>
            </a:r>
            <a:r>
              <a:rPr lang="en-US" dirty="0"/>
              <a:t> powers a range of computer peripherals and audio devices. But due to low power usage, it’s ideal for IoT devices like fitness monitors, smart watches, and the like.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smart home, health, sport, and fitness sectors.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Bluetooth latest core specification: v5.3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D693-0006-0E4F-8590-CA85624C9C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4375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two devices have collided before, and have the same interval, at the next period they will certainly collide again.</a:t>
            </a:r>
          </a:p>
          <a:p>
            <a:r>
              <a:rPr lang="en-US" dirty="0"/>
              <a:t>BLE has a random delay appended to reduce this possibility.</a:t>
            </a:r>
          </a:p>
          <a:p>
            <a:r>
              <a:rPr lang="en-US" dirty="0"/>
              <a:t>But we’ve now greatly reduced the transmission window that the a collision could occur in. We can calculate this to determine a distinct probability of repeat collision.</a:t>
            </a:r>
          </a:p>
          <a:p>
            <a:r>
              <a:rPr lang="en-US" dirty="0"/>
              <a:t>Note that further repeat collisions are bounded by the same difference of random delays, and therefore have the probability of a second repeat collision is the same as the probability of a first repeat collision.</a:t>
            </a:r>
          </a:p>
        </p:txBody>
      </p:sp>
    </p:spTree>
    <p:extLst>
      <p:ext uri="{BB962C8B-B14F-4D97-AF65-F5344CB8AC3E}">
        <p14:creationId xmlns:p14="http://schemas.microsoft.com/office/powerpoint/2010/main" val="35064881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0334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831f27722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831f27722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07817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plot changes with advertisement rate, and can get as low as 100 devices</a:t>
            </a:r>
          </a:p>
        </p:txBody>
      </p:sp>
    </p:spTree>
    <p:extLst>
      <p:ext uri="{BB962C8B-B14F-4D97-AF65-F5344CB8AC3E}">
        <p14:creationId xmlns:p14="http://schemas.microsoft.com/office/powerpoint/2010/main" val="1929417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Advertiser</a:t>
            </a:r>
          </a:p>
          <a:p>
            <a:r>
              <a:rPr lang="en-US" dirty="0"/>
              <a:t>Scanner</a:t>
            </a:r>
          </a:p>
          <a:p>
            <a:r>
              <a:rPr lang="en-US" dirty="0"/>
              <a:t>Central</a:t>
            </a:r>
          </a:p>
          <a:p>
            <a:r>
              <a:rPr lang="en-US" dirty="0"/>
              <a:t>Peripheral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community.nxp.com</a:t>
            </a:r>
            <a:r>
              <a:rPr lang="en-US" dirty="0"/>
              <a:t>/t5/Wireless-Connectivity/A-view-on-Bluetooth-Low-Energy-stack-roles/m-p/380310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D693-0006-0E4F-8590-CA85624C9C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23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Advertiser</a:t>
            </a:r>
          </a:p>
          <a:p>
            <a:r>
              <a:rPr lang="en-US" dirty="0"/>
              <a:t>Scanner</a:t>
            </a:r>
          </a:p>
          <a:p>
            <a:r>
              <a:rPr lang="en-US" dirty="0"/>
              <a:t>Central</a:t>
            </a:r>
          </a:p>
          <a:p>
            <a:r>
              <a:rPr lang="en-US" dirty="0"/>
              <a:t>Peripheral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community.nxp.com</a:t>
            </a:r>
            <a:r>
              <a:rPr lang="en-US" dirty="0"/>
              <a:t>/t5/Wireless-Connectivity/A-view-on-Bluetooth-Low-Energy-stack-roles/m-p/380310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D693-0006-0E4F-8590-CA85624C9C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236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L2CAP: Logical Link Control and Adaptation Protocol. L2CAP acts as a protocol multiplexer and handles segmentation and reassembly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packets. It also provides logical channels, which are multiplexed over one or more logical links. The L2CAP used in Bluetooth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 energy technology is an optimized and simplified protocol based on the classic Bluetooth L2CAP. Typically, application</a:t>
            </a:r>
            <a:br>
              <a:rPr lang="en-US" dirty="0"/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developers do not need to care about the details of interacting with the L2CAP layer.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D693-0006-0E4F-8590-CA85624C9C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66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https://</a:t>
            </a:r>
            <a:r>
              <a:rPr lang="en-US" dirty="0" err="1"/>
              <a:t>www.amd.e-technik.uni-rostock.de</a:t>
            </a:r>
            <a:r>
              <a:rPr lang="en-US" dirty="0"/>
              <a:t>/ma/</a:t>
            </a:r>
            <a:r>
              <a:rPr lang="en-US" dirty="0" err="1"/>
              <a:t>gol</a:t>
            </a:r>
            <a:r>
              <a:rPr lang="en-US" dirty="0"/>
              <a:t>/lectures/</a:t>
            </a:r>
            <a:r>
              <a:rPr lang="en-US" dirty="0" err="1"/>
              <a:t>wirlec</a:t>
            </a:r>
            <a:r>
              <a:rPr lang="en-US" dirty="0"/>
              <a:t>/</a:t>
            </a:r>
            <a:r>
              <a:rPr lang="en-US" dirty="0" err="1"/>
              <a:t>bluetooth_info</a:t>
            </a:r>
            <a:r>
              <a:rPr lang="en-US" dirty="0"/>
              <a:t>/</a:t>
            </a:r>
            <a:r>
              <a:rPr lang="en-US" dirty="0" err="1"/>
              <a:t>hci.html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95A87-0A4C-204B-BE3E-3F0C8C0051D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741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advertisement channels (37, 38, 39) one after the other always in that order</a:t>
            </a:r>
          </a:p>
          <a:p>
            <a:r>
              <a:rPr lang="en-US" dirty="0"/>
              <a:t>Channel hopping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Random delay to prevent collisions</a:t>
            </a:r>
          </a:p>
          <a:p>
            <a:endParaRPr lang="en-US" dirty="0"/>
          </a:p>
          <a:p>
            <a:r>
              <a:rPr lang="en-US" dirty="0"/>
              <a:t>Scanner - periodically scans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D693-0006-0E4F-8590-CA85624C9C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932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PowerBlade is a great example of this.</a:t>
            </a:r>
          </a:p>
          <a:p>
            <a:pPr lvl="1"/>
            <a:r>
              <a:rPr lang="en-US" dirty="0"/>
              <a:t>It’s a plug-load power meter</a:t>
            </a:r>
          </a:p>
          <a:p>
            <a:pPr lvl="1"/>
            <a:r>
              <a:rPr lang="en-US" dirty="0"/>
              <a:t>Initially configured to use advertisements as a simple method for reading measurements with a smartphone</a:t>
            </a:r>
          </a:p>
          <a:p>
            <a:pPr lvl="1"/>
            <a:r>
              <a:rPr lang="en-US" dirty="0"/>
              <a:t>We are interested in household deployments where dozens of </a:t>
            </a:r>
            <a:r>
              <a:rPr lang="en-US" dirty="0" err="1"/>
              <a:t>PowerBlades</a:t>
            </a:r>
            <a:r>
              <a:rPr lang="en-US" dirty="0"/>
              <a:t> will be deployed to measure all the loads in a home</a:t>
            </a:r>
          </a:p>
          <a:p>
            <a:pPr lvl="1"/>
            <a:r>
              <a:rPr lang="en-US" dirty="0"/>
              <a:t>Can we still use BLE advertisements for data transfer in the presence of many other devices?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95A87-0A4C-204B-BE3E-3F0C8C0051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9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iotandelectronics.wordpress.com</a:t>
            </a:r>
            <a:r>
              <a:rPr lang="en-US" dirty="0"/>
              <a:t>/2016/10/07/how-to-calculate-distance-from-the-</a:t>
            </a:r>
            <a:r>
              <a:rPr lang="en-US" dirty="0" err="1"/>
              <a:t>rssi</a:t>
            </a:r>
            <a:r>
              <a:rPr lang="en-US" dirty="0"/>
              <a:t>-value-of-the-</a:t>
            </a:r>
            <a:r>
              <a:rPr lang="en-US" dirty="0" err="1"/>
              <a:t>ble</a:t>
            </a:r>
            <a:r>
              <a:rPr lang="en-US" dirty="0"/>
              <a:t>-beacon/</a:t>
            </a:r>
          </a:p>
          <a:p>
            <a:endParaRPr lang="en-US" dirty="0"/>
          </a:p>
          <a:p>
            <a:r>
              <a:rPr lang="en-US" dirty="0"/>
              <a:t>Measured power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95A87-0A4C-204B-BE3E-3F0C8C0051D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50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7"/>
          <p:cNvSpPr txBox="1">
            <a:spLocks noGrp="1"/>
          </p:cNvSpPr>
          <p:nvPr>
            <p:ph type="title"/>
          </p:nvPr>
        </p:nvSpPr>
        <p:spPr>
          <a:xfrm>
            <a:off x="107207" y="89647"/>
            <a:ext cx="7793866" cy="788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7"/>
          <p:cNvSpPr txBox="1">
            <a:spLocks noGrp="1"/>
          </p:cNvSpPr>
          <p:nvPr>
            <p:ph type="body" idx="1"/>
          </p:nvPr>
        </p:nvSpPr>
        <p:spPr>
          <a:xfrm>
            <a:off x="107213" y="959227"/>
            <a:ext cx="8929217" cy="418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1" name="Google Shape;21;p47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9EC2D-7F6F-1545-8A04-013647D4F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BC5FA2-325E-8248-A30D-57B6FE7B5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2941D3-A6C3-3746-8986-0F0F41A61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C83029-6E57-5F44-9979-8A9ED1980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D476-23BF-7943-B91B-DA1274E0C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128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94473"/>
            <a:ext cx="8520600" cy="6363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280528"/>
            <a:ext cx="8520600" cy="3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00040" lvl="0" indent="-285743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stem Font Regular"/>
              <a:buChar char="●"/>
              <a:defRPr>
                <a:solidFill>
                  <a:schemeClr val="tx1"/>
                </a:solidFill>
              </a:defRPr>
            </a:lvl1pPr>
            <a:lvl2pPr marL="939776" lvl="1" indent="-342892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sz="1600">
                <a:solidFill>
                  <a:schemeClr val="tx1"/>
                </a:solidFill>
              </a:defRPr>
            </a:lvl2pPr>
            <a:lvl3pPr marL="1396965" lvl="2" indent="-342892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Wingdings" pitchFamily="2" charset="2"/>
              <a:buChar char="§"/>
              <a:defRPr sz="1600">
                <a:solidFill>
                  <a:schemeClr val="tx1"/>
                </a:solidFill>
              </a:defRPr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tx1"/>
                </a:solidFill>
              </a:defRPr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tx1"/>
                </a:solidFill>
              </a:defRPr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 lang="en-US"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5181353"/>
            <a:ext cx="548700" cy="4373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11203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6"/>
          <p:cNvSpPr txBox="1"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4500"/>
              <a:buFont typeface="Trebuchet MS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6"/>
          <p:cNvSpPr txBox="1"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Helvetica" pitchFamily="2" charset="0"/>
              </a:defRPr>
            </a:lvl1pPr>
            <a:lvl2pPr lvl="1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 dirty="0"/>
          </a:p>
        </p:txBody>
      </p:sp>
      <p:sp>
        <p:nvSpPr>
          <p:cNvPr id="17" name="Google Shape;17;p46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6399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0"/>
          <p:cNvSpPr txBox="1">
            <a:spLocks noGrp="1"/>
          </p:cNvSpPr>
          <p:nvPr>
            <p:ph type="title"/>
          </p:nvPr>
        </p:nvSpPr>
        <p:spPr>
          <a:xfrm>
            <a:off x="623888" y="1424785"/>
            <a:ext cx="7886700" cy="2377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4500"/>
              <a:buFont typeface="Trebuchet MS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0"/>
          <p:cNvSpPr txBox="1"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  <a:latin typeface="Helvetica" pitchFamily="2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30" name="Google Shape;30;p50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1"/>
          <p:cNvSpPr txBox="1">
            <a:spLocks noGrp="1"/>
          </p:cNvSpPr>
          <p:nvPr>
            <p:ph type="title"/>
          </p:nvPr>
        </p:nvSpPr>
        <p:spPr>
          <a:xfrm>
            <a:off x="107207" y="89647"/>
            <a:ext cx="7793866" cy="788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1"/>
          <p:cNvSpPr txBox="1">
            <a:spLocks noGrp="1"/>
          </p:cNvSpPr>
          <p:nvPr>
            <p:ph type="body" idx="1"/>
          </p:nvPr>
        </p:nvSpPr>
        <p:spPr>
          <a:xfrm>
            <a:off x="628650" y="1521354"/>
            <a:ext cx="3886200" cy="3626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4" name="Google Shape;34;p51"/>
          <p:cNvSpPr txBox="1">
            <a:spLocks noGrp="1"/>
          </p:cNvSpPr>
          <p:nvPr>
            <p:ph type="body" idx="2"/>
          </p:nvPr>
        </p:nvSpPr>
        <p:spPr>
          <a:xfrm>
            <a:off x="4629150" y="1521354"/>
            <a:ext cx="3886200" cy="3626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5" name="Google Shape;35;p51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2"/>
          <p:cNvSpPr txBox="1"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2"/>
          <p:cNvSpPr txBox="1"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latin typeface="Helvetica" pitchFamily="2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 dirty="0"/>
          </a:p>
        </p:txBody>
      </p:sp>
      <p:sp>
        <p:nvSpPr>
          <p:cNvPr id="39" name="Google Shape;39;p52"/>
          <p:cNvSpPr txBox="1">
            <a:spLocks noGrp="1"/>
          </p:cNvSpPr>
          <p:nvPr>
            <p:ph type="body" idx="2"/>
          </p:nvPr>
        </p:nvSpPr>
        <p:spPr>
          <a:xfrm>
            <a:off x="629842" y="2087566"/>
            <a:ext cx="3868340" cy="3070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0" name="Google Shape;40;p52"/>
          <p:cNvSpPr txBox="1">
            <a:spLocks noGrp="1"/>
          </p:cNvSpPr>
          <p:nvPr>
            <p:ph type="body" idx="3"/>
          </p:nvPr>
        </p:nvSpPr>
        <p:spPr>
          <a:xfrm>
            <a:off x="4629156" y="1400969"/>
            <a:ext cx="3887391" cy="686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latin typeface="Helvetica" pitchFamily="2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 dirty="0"/>
          </a:p>
        </p:txBody>
      </p:sp>
      <p:sp>
        <p:nvSpPr>
          <p:cNvPr id="41" name="Google Shape;41;p52"/>
          <p:cNvSpPr txBox="1">
            <a:spLocks noGrp="1"/>
          </p:cNvSpPr>
          <p:nvPr>
            <p:ph type="body" idx="4"/>
          </p:nvPr>
        </p:nvSpPr>
        <p:spPr>
          <a:xfrm>
            <a:off x="4629156" y="2087566"/>
            <a:ext cx="3887391" cy="3070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2" name="Google Shape;42;p52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3"/>
          <p:cNvSpPr txBox="1"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2400"/>
              <a:buFont typeface="Trebuchet M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3"/>
          <p:cNvSpPr txBox="1">
            <a:spLocks noGrp="1"/>
          </p:cNvSpPr>
          <p:nvPr>
            <p:ph type="body" idx="1"/>
          </p:nvPr>
        </p:nvSpPr>
        <p:spPr>
          <a:xfrm>
            <a:off x="3887391" y="822855"/>
            <a:ext cx="4629150" cy="4061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Helvetica" pitchFamily="2" charset="0"/>
              </a:defRPr>
            </a:lvl1pPr>
            <a:lvl2pPr marL="914400" lvl="1" indent="-36195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 dirty="0"/>
          </a:p>
        </p:txBody>
      </p:sp>
      <p:sp>
        <p:nvSpPr>
          <p:cNvPr id="46" name="Google Shape;46;p53"/>
          <p:cNvSpPr txBox="1">
            <a:spLocks noGrp="1"/>
          </p:cNvSpPr>
          <p:nvPr>
            <p:ph type="body" idx="2"/>
          </p:nvPr>
        </p:nvSpPr>
        <p:spPr>
          <a:xfrm>
            <a:off x="629841" y="1714503"/>
            <a:ext cx="2949178" cy="3176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Helvetica" pitchFamily="2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 dirty="0"/>
          </a:p>
        </p:txBody>
      </p:sp>
      <p:sp>
        <p:nvSpPr>
          <p:cNvPr id="47" name="Google Shape;47;p53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4"/>
          <p:cNvSpPr txBox="1"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2400"/>
              <a:buFont typeface="Trebuchet M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4"/>
          <p:cNvSpPr>
            <a:spLocks noGrp="1"/>
          </p:cNvSpPr>
          <p:nvPr>
            <p:ph type="pic" idx="2"/>
          </p:nvPr>
        </p:nvSpPr>
        <p:spPr>
          <a:xfrm>
            <a:off x="3887391" y="822855"/>
            <a:ext cx="4629150" cy="4061354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54"/>
          <p:cNvSpPr txBox="1">
            <a:spLocks noGrp="1"/>
          </p:cNvSpPr>
          <p:nvPr>
            <p:ph type="body" idx="1"/>
          </p:nvPr>
        </p:nvSpPr>
        <p:spPr>
          <a:xfrm>
            <a:off x="629841" y="1714503"/>
            <a:ext cx="2949178" cy="3176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Helvetica" pitchFamily="2" charset="0"/>
              </a:defRPr>
            </a:lvl1pPr>
            <a:lvl2pPr marL="914400" lvl="1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 dirty="0"/>
          </a:p>
        </p:txBody>
      </p:sp>
      <p:sp>
        <p:nvSpPr>
          <p:cNvPr id="52" name="Google Shape;52;p54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5"/>
          <p:cNvSpPr txBox="1">
            <a:spLocks noGrp="1"/>
          </p:cNvSpPr>
          <p:nvPr>
            <p:ph type="title"/>
          </p:nvPr>
        </p:nvSpPr>
        <p:spPr>
          <a:xfrm>
            <a:off x="107207" y="89647"/>
            <a:ext cx="7793866" cy="788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5"/>
          <p:cNvSpPr txBox="1">
            <a:spLocks noGrp="1"/>
          </p:cNvSpPr>
          <p:nvPr>
            <p:ph type="body" idx="1"/>
          </p:nvPr>
        </p:nvSpPr>
        <p:spPr>
          <a:xfrm rot="5400000">
            <a:off x="2477699" y="-1411258"/>
            <a:ext cx="4188246" cy="8929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6" name="Google Shape;56;p55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6"/>
          <p:cNvSpPr txBox="1">
            <a:spLocks noGrp="1"/>
          </p:cNvSpPr>
          <p:nvPr>
            <p:ph type="title"/>
          </p:nvPr>
        </p:nvSpPr>
        <p:spPr>
          <a:xfrm rot="5400000">
            <a:off x="5107915" y="1740033"/>
            <a:ext cx="484319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6"/>
          <p:cNvSpPr txBox="1">
            <a:spLocks noGrp="1"/>
          </p:cNvSpPr>
          <p:nvPr>
            <p:ph type="body" idx="1"/>
          </p:nvPr>
        </p:nvSpPr>
        <p:spPr>
          <a:xfrm rot="5400000">
            <a:off x="1107419" y="-174492"/>
            <a:ext cx="484319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" pitchFamily="2" charset="0"/>
              </a:defRPr>
            </a:lvl1pPr>
            <a:lvl2pPr marL="914400" lvl="1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60" name="Google Shape;60;p56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697" y="578453"/>
            <a:ext cx="8229599" cy="45720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15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96" y="6953"/>
            <a:ext cx="8229599" cy="5715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523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5"/>
          <p:cNvSpPr txBox="1">
            <a:spLocks noGrp="1"/>
          </p:cNvSpPr>
          <p:nvPr>
            <p:ph type="title"/>
          </p:nvPr>
        </p:nvSpPr>
        <p:spPr>
          <a:xfrm>
            <a:off x="107207" y="89647"/>
            <a:ext cx="7793866" cy="788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F6C"/>
              </a:buClr>
              <a:buSzPts val="3300"/>
              <a:buFont typeface="Trebuchet MS"/>
              <a:buNone/>
              <a:defRPr sz="3300" b="0" i="0" u="none" strike="noStrike" cap="none">
                <a:solidFill>
                  <a:srgbClr val="002F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5"/>
          <p:cNvSpPr txBox="1">
            <a:spLocks noGrp="1"/>
          </p:cNvSpPr>
          <p:nvPr>
            <p:ph type="body" idx="1"/>
          </p:nvPr>
        </p:nvSpPr>
        <p:spPr>
          <a:xfrm>
            <a:off x="107213" y="959227"/>
            <a:ext cx="8929217" cy="4188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6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45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" name="Google Shape;13;p4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000476" y="177254"/>
            <a:ext cx="997802" cy="61368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1" r:id="rId9"/>
    <p:sldLayoutId id="2147483662" r:id="rId10"/>
    <p:sldLayoutId id="2147483663" r:id="rId11"/>
    <p:sldLayoutId id="2147483664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Helvetica" pitchFamily="2" charset="0"/>
          <a:ea typeface="Helvetica" pitchFamily="2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tiff"/><Relationship Id="rId7" Type="http://schemas.openxmlformats.org/officeDocument/2006/relationships/image" Target="../media/image1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24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o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>
              <a:buClr>
                <a:schemeClr val="dk1"/>
              </a:buClr>
              <a:buSzPts val="3200"/>
            </a:pPr>
            <a:r>
              <a:rPr lang="en-US" sz="1800" dirty="0"/>
              <a:t>Wireless for the Internet of Things</a:t>
            </a:r>
            <a:br>
              <a:rPr lang="en-US" sz="1800" dirty="0"/>
            </a:br>
            <a:br>
              <a:rPr lang="en-US" sz="3200" b="1" dirty="0">
                <a:solidFill>
                  <a:schemeClr val="dk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BLE Advertising Deep Dive</a:t>
            </a:r>
            <a:endParaRPr sz="6000" b="1" i="1" dirty="0">
              <a:solidFill>
                <a:schemeClr val="tx1"/>
              </a:solidFill>
            </a:endParaRPr>
          </a:p>
        </p:txBody>
      </p:sp>
      <p:sp>
        <p:nvSpPr>
          <p:cNvPr id="71" name="Google Shape;71;p1"/>
          <p:cNvSpPr txBox="1">
            <a:spLocks noGrp="1"/>
          </p:cNvSpPr>
          <p:nvPr>
            <p:ph type="subTitle" idx="1"/>
          </p:nvPr>
        </p:nvSpPr>
        <p:spPr>
          <a:xfrm>
            <a:off x="0" y="4325771"/>
            <a:ext cx="6858000" cy="1379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</a:pPr>
            <a:r>
              <a:rPr lang="en-US" sz="16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CS/ECE 4501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</a:pPr>
            <a:r>
              <a:rPr lang="en-US" sz="16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Spring 2024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1F3864"/>
              </a:buClr>
              <a:buSzPts val="1600"/>
              <a:buNone/>
            </a:pPr>
            <a:r>
              <a:rPr lang="en-US" sz="1600" b="1" dirty="0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UVA</a:t>
            </a:r>
            <a:endParaRPr sz="16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429EA3-483E-FE1B-54A1-F9E4AFA8BBBD}"/>
              </a:ext>
            </a:extLst>
          </p:cNvPr>
          <p:cNvSpPr txBox="1"/>
          <p:nvPr/>
        </p:nvSpPr>
        <p:spPr>
          <a:xfrm>
            <a:off x="7726319" y="5496091"/>
            <a:ext cx="131799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[</a:t>
            </a:r>
            <a:r>
              <a:rPr lang="en-US" sz="700" dirty="0" err="1">
                <a:solidFill>
                  <a:schemeClr val="bg1">
                    <a:lumMod val="85000"/>
                  </a:schemeClr>
                </a:solidFill>
              </a:rPr>
              <a:t>Pannuto</a:t>
            </a:r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700" dirty="0" err="1">
                <a:solidFill>
                  <a:schemeClr val="bg1">
                    <a:lumMod val="85000"/>
                  </a:schemeClr>
                </a:solidFill>
              </a:rPr>
              <a:t>Ghena</a:t>
            </a:r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, Campbell]</a:t>
            </a:r>
          </a:p>
        </p:txBody>
      </p:sp>
      <p:sp>
        <p:nvSpPr>
          <p:cNvPr id="3" name="Up Ribbon 2">
            <a:extLst>
              <a:ext uri="{FF2B5EF4-FFF2-40B4-BE49-F238E27FC236}">
                <a16:creationId xmlns:a16="http://schemas.microsoft.com/office/drawing/2014/main" id="{75F09894-9CB9-1E40-93D8-3A7328BA92B7}"/>
              </a:ext>
            </a:extLst>
          </p:cNvPr>
          <p:cNvSpPr/>
          <p:nvPr/>
        </p:nvSpPr>
        <p:spPr>
          <a:xfrm>
            <a:off x="5938887" y="3718592"/>
            <a:ext cx="1970202" cy="983876"/>
          </a:xfrm>
          <a:prstGeom prst="ribbon2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While we get started, take the quiz on canvas!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90C685-6EF0-FFA8-507C-E632489EAA47}"/>
              </a:ext>
            </a:extLst>
          </p:cNvPr>
          <p:cNvSpPr txBox="1"/>
          <p:nvPr/>
        </p:nvSpPr>
        <p:spPr>
          <a:xfrm>
            <a:off x="0" y="29223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Questions? </a:t>
            </a:r>
            <a:r>
              <a:rPr lang="en-US" sz="2000" b="1" dirty="0" err="1"/>
              <a:t>pollev.com</a:t>
            </a:r>
            <a:r>
              <a:rPr lang="en-US" sz="2000" b="1" dirty="0"/>
              <a:t>/</a:t>
            </a:r>
            <a:r>
              <a:rPr lang="en-US" sz="2000" b="1" dirty="0" err="1"/>
              <a:t>wiot</a:t>
            </a:r>
            <a:endParaRPr lang="en-US" sz="20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FE16F-6539-48D7-8654-4F0D3638E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/>
              <a:t>Advertisement payloads are in Length – Type – Value Format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1618A-0717-458B-AD9C-2E9AEB6E11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500" dirty="0"/>
              <a:t>Scanner can hop through length/type pairs to find what interests 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98594-C9CE-0740-A59B-46539E83232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861BBBE-C700-C147-87D6-E0769AB4D7F4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5F2763-AC65-4F60-A7CF-1150639ACF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10"/>
          <a:stretch/>
        </p:blipFill>
        <p:spPr>
          <a:xfrm>
            <a:off x="1" y="2266620"/>
            <a:ext cx="5529140" cy="285783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8644FE-F6D1-7D46-8C3B-6D21467AED4C}"/>
              </a:ext>
            </a:extLst>
          </p:cNvPr>
          <p:cNvSpPr/>
          <p:nvPr/>
        </p:nvSpPr>
        <p:spPr>
          <a:xfrm>
            <a:off x="5747512" y="2345766"/>
            <a:ext cx="4572000" cy="235449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/>
              <a:t>Name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/>
              <a:t>Service UUID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/>
              <a:t>TX Power Level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/>
              <a:t>Manufacturer-specific data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/>
              <a:t>And about twenty others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/>
              <a:t>Flags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283638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  <a:p>
            <a:endParaRPr lang="en-US" b="1" dirty="0"/>
          </a:p>
          <a:p>
            <a:r>
              <a:rPr lang="en-US" b="1" dirty="0"/>
              <a:t>Communicating with advertisements</a:t>
            </a:r>
          </a:p>
          <a:p>
            <a:pPr lvl="1"/>
            <a:r>
              <a:rPr lang="en-US" b="1" dirty="0"/>
              <a:t>Advertisement Use Cases</a:t>
            </a:r>
          </a:p>
          <a:p>
            <a:pPr lvl="1"/>
            <a:r>
              <a:rPr lang="en-US" dirty="0"/>
              <a:t>Energy Use</a:t>
            </a:r>
          </a:p>
          <a:p>
            <a:pPr lvl="1"/>
            <a:r>
              <a:rPr lang="en-US" dirty="0"/>
              <a:t>Packet Collisions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304842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AA67E-6873-4C4F-9A0F-4C44FA16E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/>
              <a:t>Advertisements already being used for communication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0CD0D-6A40-F74D-906A-171C3BEDB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214" y="959227"/>
            <a:ext cx="6001356" cy="4188246"/>
          </a:xfrm>
        </p:spPr>
        <p:txBody>
          <a:bodyPr>
            <a:noAutofit/>
          </a:bodyPr>
          <a:lstStyle/>
          <a:p>
            <a:r>
              <a:rPr lang="en-US" sz="2000" dirty="0"/>
              <a:t>BLE advertisements: uncoordinated, broadcast messages originally designed for discovery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Devices are being deployed using just advertisements.</a:t>
            </a:r>
          </a:p>
          <a:p>
            <a:pPr marL="939785" lvl="1" indent="-342900">
              <a:buFont typeface="+mj-lt"/>
              <a:buAutoNum type="arabicPeriod"/>
            </a:pPr>
            <a:r>
              <a:rPr lang="en-US" sz="1600" dirty="0"/>
              <a:t>Beacons – iBeacon, </a:t>
            </a:r>
            <a:r>
              <a:rPr lang="en-US" sz="1600" dirty="0" err="1"/>
              <a:t>Eddystone</a:t>
            </a:r>
            <a:endParaRPr lang="en-US" sz="1600" dirty="0"/>
          </a:p>
          <a:p>
            <a:pPr marL="939785" lvl="1" indent="-342900">
              <a:buFont typeface="+mj-lt"/>
              <a:buAutoNum type="arabicPeriod"/>
            </a:pPr>
            <a:r>
              <a:rPr lang="en-US" sz="1600" dirty="0"/>
              <a:t>Tracking – Tile, Apple </a:t>
            </a:r>
            <a:r>
              <a:rPr lang="en-US" sz="1600" dirty="0" err="1"/>
              <a:t>AirTag</a:t>
            </a:r>
            <a:endParaRPr lang="en-US" sz="1600" dirty="0"/>
          </a:p>
          <a:p>
            <a:pPr marL="939785" lvl="1" indent="-342900">
              <a:buFont typeface="+mj-lt"/>
              <a:buAutoNum type="arabicPeriod"/>
            </a:pPr>
            <a:r>
              <a:rPr lang="en-US" sz="1600" dirty="0"/>
              <a:t>Local communication – Apple Continuity</a:t>
            </a:r>
          </a:p>
          <a:p>
            <a:pPr marL="939785" lvl="1" indent="-342900">
              <a:buFont typeface="+mj-lt"/>
              <a:buAutoNum type="arabicPeriod"/>
            </a:pPr>
            <a:r>
              <a:rPr lang="en-US" sz="1600" dirty="0"/>
              <a:t>Sensor deployments – PowerBlade</a:t>
            </a:r>
          </a:p>
          <a:p>
            <a:endParaRPr lang="en-US" sz="2000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04B2ED0-4B3B-0440-81C0-15EDBF1DD0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12</a:t>
            </a:fld>
            <a:endParaRPr lang="e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D185F1-9789-3341-BC6A-182151C344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1192" y="1342612"/>
            <a:ext cx="1165861" cy="137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8414B7-A570-064F-86F2-2998527A59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4086" y="439877"/>
            <a:ext cx="902970" cy="1278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063D9F-E785-4E47-BC4B-10C2F23E2F8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482" y="2321250"/>
            <a:ext cx="1072501" cy="10725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2C7D9-7FBB-2D47-ADC0-B85ED5BA84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330" t="22716"/>
          <a:stretch/>
        </p:blipFill>
        <p:spPr>
          <a:xfrm>
            <a:off x="7146311" y="2112130"/>
            <a:ext cx="586004" cy="10370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EBDC55-EBB5-824C-9EA9-0BEE4BA39A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3752" y="3317293"/>
            <a:ext cx="2273300" cy="10188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B27AA5-3CD1-5740-8533-2CF3189C293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1371" y="4443841"/>
            <a:ext cx="1394081" cy="7608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CEB12C-198D-3D41-ADCC-78FD954A6540}"/>
              </a:ext>
            </a:extLst>
          </p:cNvPr>
          <p:cNvSpPr txBox="1"/>
          <p:nvPr/>
        </p:nvSpPr>
        <p:spPr>
          <a:xfrm>
            <a:off x="6949407" y="5204655"/>
            <a:ext cx="9140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PowerBlade</a:t>
            </a:r>
          </a:p>
        </p:txBody>
      </p:sp>
    </p:spTree>
    <p:extLst>
      <p:ext uri="{BB962C8B-B14F-4D97-AF65-F5344CB8AC3E}">
        <p14:creationId xmlns:p14="http://schemas.microsoft.com/office/powerpoint/2010/main" val="293708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FE16F-6539-48D7-8654-4F0D3638E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/>
              <a:t>Beacons to advertise presence and send out useful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1618A-0717-458B-AD9C-2E9AEB6E1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214" y="959227"/>
            <a:ext cx="6981744" cy="4188246"/>
          </a:xfrm>
        </p:spPr>
        <p:txBody>
          <a:bodyPr>
            <a:normAutofit/>
          </a:bodyPr>
          <a:lstStyle/>
          <a:p>
            <a:r>
              <a:rPr lang="en-US" sz="1800" dirty="0"/>
              <a:t>iBeacon and Eddystone</a:t>
            </a:r>
          </a:p>
          <a:p>
            <a:pPr lvl="1"/>
            <a:r>
              <a:rPr lang="en-US" sz="1800" dirty="0"/>
              <a:t>Popular formats for sending URLs and device identifiers</a:t>
            </a:r>
          </a:p>
          <a:p>
            <a:pPr lvl="1"/>
            <a:r>
              <a:rPr lang="en-US" sz="1800" dirty="0"/>
              <a:t>Use existing BLE fields (Service Data and Manufacturer-Specific Data)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0D94C-039D-44D1-8B53-9A1576B88A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1433E5-714E-4479-BC67-F93A1CE5D7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2868" y="1971956"/>
            <a:ext cx="1165861" cy="137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F25584-30DB-4096-A5C7-8658257D99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6870" y="1006886"/>
            <a:ext cx="902970" cy="12782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EDF96C-6F7E-CA45-9BCA-3E2A44CD70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0150" y="2720579"/>
            <a:ext cx="4446036" cy="23324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3BDA07-F9B2-1646-941B-F24A94231CE7}"/>
              </a:ext>
            </a:extLst>
          </p:cNvPr>
          <p:cNvSpPr txBox="1"/>
          <p:nvPr/>
        </p:nvSpPr>
        <p:spPr>
          <a:xfrm>
            <a:off x="3461966" y="5129168"/>
            <a:ext cx="274305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Self-guided tours at museums</a:t>
            </a:r>
          </a:p>
        </p:txBody>
      </p:sp>
    </p:spTree>
    <p:extLst>
      <p:ext uri="{BB962C8B-B14F-4D97-AF65-F5344CB8AC3E}">
        <p14:creationId xmlns:p14="http://schemas.microsoft.com/office/powerpoint/2010/main" val="2154326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FE16F-6539-48D7-8654-4F0D3638E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BLE signals can be used to track distance to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1618A-0717-458B-AD9C-2E9AEB6E11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Find my X</a:t>
            </a:r>
          </a:p>
          <a:p>
            <a:pPr lvl="1"/>
            <a:r>
              <a:rPr lang="en-US" sz="2100" dirty="0"/>
              <a:t>Tile, </a:t>
            </a:r>
            <a:r>
              <a:rPr lang="en-US" sz="2100" dirty="0" err="1"/>
              <a:t>AirTag</a:t>
            </a:r>
            <a:r>
              <a:rPr lang="en-US" sz="2100" dirty="0"/>
              <a:t>: find my keys</a:t>
            </a:r>
          </a:p>
          <a:p>
            <a:pPr lvl="1"/>
            <a:r>
              <a:rPr lang="en-US" sz="2100" dirty="0"/>
              <a:t>Apple: find my device</a:t>
            </a:r>
          </a:p>
          <a:p>
            <a:endParaRPr lang="en-US" sz="2400" dirty="0"/>
          </a:p>
          <a:p>
            <a:r>
              <a:rPr lang="en-US" sz="2400" dirty="0"/>
              <a:t>Find devices nearby</a:t>
            </a:r>
          </a:p>
          <a:p>
            <a:pPr lvl="1"/>
            <a:r>
              <a:rPr lang="en-US" sz="2100" dirty="0"/>
              <a:t>Get a sense of distance to the device</a:t>
            </a:r>
          </a:p>
          <a:p>
            <a:pPr lvl="1"/>
            <a:endParaRPr lang="en-US" sz="2100" dirty="0"/>
          </a:p>
          <a:p>
            <a:pPr lvl="1"/>
            <a:endParaRPr lang="en-US" sz="2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0D94C-039D-44D1-8B53-9A1576B88A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461060-4CF5-402F-916A-53B5E45CC9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913" y="1688306"/>
            <a:ext cx="1818087" cy="18180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24EFC2-9661-2049-90BD-0D259EC8A6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330" t="22716"/>
          <a:stretch/>
        </p:blipFill>
        <p:spPr>
          <a:xfrm>
            <a:off x="6116781" y="1232149"/>
            <a:ext cx="1160965" cy="20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41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51D39-2E54-154F-8380-47E19EB43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nRF</a:t>
            </a:r>
            <a:r>
              <a:rPr lang="en-US" sz="2400" dirty="0"/>
              <a:t> Connect Activity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3BFBB-7F3A-CA44-991A-5AFD87320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213" y="959227"/>
            <a:ext cx="4464787" cy="4188246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/>
              <a:t>Work in pairs with your neighbor</a:t>
            </a:r>
          </a:p>
          <a:p>
            <a:r>
              <a:rPr lang="en-US" sz="1800" dirty="0"/>
              <a:t>Open </a:t>
            </a:r>
            <a:r>
              <a:rPr lang="en-US" sz="1800" dirty="0" err="1"/>
              <a:t>nRF</a:t>
            </a:r>
            <a:r>
              <a:rPr lang="en-US" sz="1800" dirty="0"/>
              <a:t> Connect app on both smartphones</a:t>
            </a:r>
          </a:p>
          <a:p>
            <a:r>
              <a:rPr lang="en-US" sz="1800" dirty="0"/>
              <a:t>1 person becomes Advertiser </a:t>
            </a:r>
          </a:p>
          <a:p>
            <a:r>
              <a:rPr lang="en-US" sz="1800" dirty="0"/>
              <a:t>Other person becomes Scanner </a:t>
            </a:r>
          </a:p>
          <a:p>
            <a:endParaRPr lang="en-US" sz="1800" dirty="0"/>
          </a:p>
          <a:p>
            <a:r>
              <a:rPr lang="en-US" sz="1800" dirty="0"/>
              <a:t>Advertiser:</a:t>
            </a:r>
          </a:p>
          <a:p>
            <a:pPr lvl="1"/>
            <a:r>
              <a:rPr lang="en-US" sz="1500" dirty="0">
                <a:latin typeface="Helvetica" pitchFamily="2" charset="0"/>
              </a:rPr>
              <a:t>Go to Peripheral</a:t>
            </a:r>
          </a:p>
          <a:p>
            <a:pPr lvl="1"/>
            <a:r>
              <a:rPr lang="en-US" sz="1500" dirty="0">
                <a:latin typeface="Helvetica" pitchFamily="2" charset="0"/>
              </a:rPr>
              <a:t>Set a name for your Advertiser</a:t>
            </a:r>
          </a:p>
          <a:p>
            <a:pPr lvl="1"/>
            <a:r>
              <a:rPr lang="en-US" sz="1500" dirty="0">
                <a:latin typeface="Helvetica" pitchFamily="2" charset="0"/>
              </a:rPr>
              <a:t>Start Advertising</a:t>
            </a:r>
          </a:p>
          <a:p>
            <a:pPr lvl="1"/>
            <a:endParaRPr lang="en-US" sz="1350" dirty="0">
              <a:latin typeface="Helvetica" pitchFamily="2" charset="0"/>
            </a:endParaRPr>
          </a:p>
          <a:p>
            <a:r>
              <a:rPr lang="en-US" sz="1800" dirty="0"/>
              <a:t>Scanner:</a:t>
            </a:r>
          </a:p>
          <a:p>
            <a:pPr lvl="1"/>
            <a:r>
              <a:rPr lang="en-US" sz="1500" dirty="0">
                <a:latin typeface="Helvetica" pitchFamily="2" charset="0"/>
              </a:rPr>
              <a:t>Start scan (Play button on top right)</a:t>
            </a:r>
          </a:p>
          <a:p>
            <a:pPr lvl="1"/>
            <a:r>
              <a:rPr lang="en-US" sz="1500" dirty="0">
                <a:latin typeface="Helvetica" pitchFamily="2" charset="0"/>
              </a:rPr>
              <a:t>Filter by Advertiser’s name</a:t>
            </a:r>
          </a:p>
          <a:p>
            <a:pPr lvl="1"/>
            <a:r>
              <a:rPr lang="en-US" sz="1500" dirty="0">
                <a:latin typeface="Helvetica" pitchFamily="2" charset="0"/>
              </a:rPr>
              <a:t>Go to RSSI viewer</a:t>
            </a:r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ED8E4D-3524-4144-8C2A-AE52011D97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5B7D476-23BF-7943-B91B-DA1274E0C2A1}" type="slidenum">
              <a:rPr lang="en-US" smtClean="0"/>
              <a:t>15</a:t>
            </a:fld>
            <a:endParaRPr lang="en-US"/>
          </a:p>
        </p:txBody>
      </p:sp>
      <p:pic>
        <p:nvPicPr>
          <p:cNvPr id="5" name="RPReplay_Final1675658618">
            <a:hlinkClick r:id="" action="ppaction://media"/>
            <a:extLst>
              <a:ext uri="{FF2B5EF4-FFF2-40B4-BE49-F238E27FC236}">
                <a16:creationId xmlns:a16="http://schemas.microsoft.com/office/drawing/2014/main" id="{039ABE93-6207-D740-BB54-175746A044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46909" y="425721"/>
            <a:ext cx="2020890" cy="4155281"/>
          </a:xfrm>
          <a:prstGeom prst="rect">
            <a:avLst/>
          </a:prstGeom>
        </p:spPr>
      </p:pic>
      <p:pic>
        <p:nvPicPr>
          <p:cNvPr id="6" name="RPReplay_Final1675689009">
            <a:hlinkClick r:id="" action="ppaction://media"/>
            <a:extLst>
              <a:ext uri="{FF2B5EF4-FFF2-40B4-BE49-F238E27FC236}">
                <a16:creationId xmlns:a16="http://schemas.microsoft.com/office/drawing/2014/main" id="{976B5B50-7F5A-424F-A103-BE314F8A5D6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11002" y="425721"/>
            <a:ext cx="2029547" cy="41552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9B9730-6E21-7146-8994-F263D910B35E}"/>
              </a:ext>
            </a:extLst>
          </p:cNvPr>
          <p:cNvSpPr txBox="1"/>
          <p:nvPr/>
        </p:nvSpPr>
        <p:spPr>
          <a:xfrm>
            <a:off x="5372099" y="4679950"/>
            <a:ext cx="7922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Advertiser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8C3D4B-7087-0942-BEBD-91250A0D6FCE}"/>
              </a:ext>
            </a:extLst>
          </p:cNvPr>
          <p:cNvSpPr txBox="1"/>
          <p:nvPr/>
        </p:nvSpPr>
        <p:spPr>
          <a:xfrm>
            <a:off x="7706297" y="4679950"/>
            <a:ext cx="68800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Scanner</a:t>
            </a:r>
          </a:p>
        </p:txBody>
      </p:sp>
    </p:spTree>
    <p:extLst>
      <p:ext uri="{BB962C8B-B14F-4D97-AF65-F5344CB8AC3E}">
        <p14:creationId xmlns:p14="http://schemas.microsoft.com/office/powerpoint/2010/main" val="407865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22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A8691-9714-1A49-84DD-D51B39CE5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RSSI and some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F18A1-0E8C-0D46-B25D-4A339FF61F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RSSI (Received Signal Strength Indicator)</a:t>
            </a:r>
            <a:r>
              <a:rPr lang="en-US" dirty="0"/>
              <a:t>: Strength of beacon’s signal as seen on receiving device</a:t>
            </a:r>
          </a:p>
          <a:p>
            <a:endParaRPr lang="en-US" dirty="0"/>
          </a:p>
          <a:p>
            <a:r>
              <a:rPr lang="en-US" dirty="0"/>
              <a:t>What’s the highest RSSI value you notice? How close to the advertiser is this?</a:t>
            </a:r>
          </a:p>
          <a:p>
            <a:endParaRPr lang="en-US" dirty="0"/>
          </a:p>
          <a:p>
            <a:r>
              <a:rPr lang="en-US" dirty="0"/>
              <a:t>What do you notice about RSSI when moving away from the advertiser?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FDC6C-BD32-D241-9AC2-8F26C244795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5B7D476-23BF-7943-B91B-DA1274E0C2A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697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37DADEA-E674-DA52-FD55-FE104764E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RSSI Experiments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F177FA-7D61-E72F-5621-20DCFE1076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you get different RSSI readings at the same distance?</a:t>
            </a:r>
          </a:p>
          <a:p>
            <a:r>
              <a:rPr lang="en-US" dirty="0"/>
              <a:t>Can get the same RSSI readings at different distances?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2A92A3-E460-4154-39DF-8506AD6328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29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C35C8-BD64-5A44-AFE6-35B4C8CAE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000" dirty="0"/>
              <a:t>Intuition on using signal strength to find distance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1D254-FCDE-7146-83D1-872305EAC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RSSI (Received Signal Strength Indicator)</a:t>
            </a:r>
            <a:r>
              <a:rPr lang="en-US" sz="2000" dirty="0"/>
              <a:t>: Strength of beacon’s signal as seen on receiving device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D17B46-5E2D-3340-94F2-97EA39F9E6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5B7D476-23BF-7943-B91B-DA1274E0C2A1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61225F-4F2A-0944-BECC-DCF0B2FACE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080" y="3044429"/>
            <a:ext cx="1297386" cy="12973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3CC7C4-48D9-EB4B-A8AB-EAE7DDEB21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7363" y="2493416"/>
            <a:ext cx="1552935" cy="183708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7830CFE-2E17-3241-A3E5-99E81CC36922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1522466" y="3693122"/>
            <a:ext cx="612293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F155790-D418-5146-91BD-950AE1BC8770}"/>
              </a:ext>
            </a:extLst>
          </p:cNvPr>
          <p:cNvSpPr txBox="1"/>
          <p:nvPr/>
        </p:nvSpPr>
        <p:spPr>
          <a:xfrm>
            <a:off x="1522466" y="3061949"/>
            <a:ext cx="2864887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Measured Power: -20dBm</a:t>
            </a:r>
          </a:p>
          <a:p>
            <a:r>
              <a:rPr lang="en-US" sz="1050" dirty="0"/>
              <a:t>factory-calibrated, read-only constant </a:t>
            </a:r>
          </a:p>
          <a:p>
            <a:endParaRPr lang="en-US" sz="10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FB27BA-258C-6B44-BCDD-49BE6D4561E9}"/>
              </a:ext>
            </a:extLst>
          </p:cNvPr>
          <p:cNvSpPr/>
          <p:nvPr/>
        </p:nvSpPr>
        <p:spPr>
          <a:xfrm>
            <a:off x="1" y="4188351"/>
            <a:ext cx="482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“Hey you should be getting an </a:t>
            </a:r>
          </a:p>
          <a:p>
            <a:pPr algn="ctr"/>
            <a:r>
              <a:rPr lang="en-US" sz="1800" dirty="0"/>
              <a:t>RSSI of -20dBm at 1m distance</a:t>
            </a:r>
          </a:p>
          <a:p>
            <a:pPr algn="ctr"/>
            <a:r>
              <a:rPr lang="en-US" sz="1800" dirty="0"/>
              <a:t>from me”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84BB1E-0DE1-9847-95C3-2B69830E09CC}"/>
              </a:ext>
            </a:extLst>
          </p:cNvPr>
          <p:cNvSpPr txBox="1"/>
          <p:nvPr/>
        </p:nvSpPr>
        <p:spPr>
          <a:xfrm>
            <a:off x="6121185" y="3061949"/>
            <a:ext cx="1723549" cy="807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RSSI from </a:t>
            </a:r>
          </a:p>
          <a:p>
            <a:r>
              <a:rPr lang="en-US" sz="1800" dirty="0"/>
              <a:t>received signal</a:t>
            </a:r>
            <a:endParaRPr lang="en-US" sz="1050" dirty="0"/>
          </a:p>
          <a:p>
            <a:endParaRPr lang="en-US" sz="105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96F814-203F-AD4E-88D7-C9216B575D03}"/>
              </a:ext>
            </a:extLst>
          </p:cNvPr>
          <p:cNvSpPr txBox="1"/>
          <p:nvPr/>
        </p:nvSpPr>
        <p:spPr>
          <a:xfrm>
            <a:off x="5703654" y="4465350"/>
            <a:ext cx="2518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Can roughly figure out </a:t>
            </a:r>
          </a:p>
          <a:p>
            <a:r>
              <a:rPr lang="en-US" sz="1800" dirty="0"/>
              <a:t>how far the beacon is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8E2EA70-2DE8-8F47-883A-312063D59FD0}"/>
              </a:ext>
            </a:extLst>
          </p:cNvPr>
          <p:cNvCxnSpPr>
            <a:cxnSpLocks/>
          </p:cNvCxnSpPr>
          <p:nvPr/>
        </p:nvCxnSpPr>
        <p:spPr>
          <a:xfrm>
            <a:off x="4038600" y="3587751"/>
            <a:ext cx="1665054" cy="849061"/>
          </a:xfrm>
          <a:prstGeom prst="straightConnector1">
            <a:avLst/>
          </a:prstGeom>
          <a:ln>
            <a:solidFill>
              <a:schemeClr val="accent2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7B817DB-92F4-DB4C-A249-C178E29EB069}"/>
              </a:ext>
            </a:extLst>
          </p:cNvPr>
          <p:cNvCxnSpPr>
            <a:cxnSpLocks/>
          </p:cNvCxnSpPr>
          <p:nvPr/>
        </p:nvCxnSpPr>
        <p:spPr>
          <a:xfrm flipH="1">
            <a:off x="6121184" y="3587751"/>
            <a:ext cx="336767" cy="849061"/>
          </a:xfrm>
          <a:prstGeom prst="straightConnector1">
            <a:avLst/>
          </a:prstGeom>
          <a:ln>
            <a:solidFill>
              <a:schemeClr val="accent2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788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58644-E0F8-4410-B551-618672466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/>
              <a:t>Problem with RSSI-based distance – not accurate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802FB-F6F0-43C9-81CC-056CF1A4F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08569" y="959227"/>
            <a:ext cx="2927861" cy="4188246"/>
          </a:xfrm>
        </p:spPr>
        <p:txBody>
          <a:bodyPr>
            <a:normAutofit/>
          </a:bodyPr>
          <a:lstStyle/>
          <a:p>
            <a:r>
              <a:rPr lang="en-US" sz="2400" dirty="0"/>
              <a:t>Pathloss is NOT only due to distance</a:t>
            </a:r>
          </a:p>
          <a:p>
            <a:endParaRPr lang="en-US" sz="2400" dirty="0"/>
          </a:p>
          <a:p>
            <a:r>
              <a:rPr lang="en-US" sz="2400" dirty="0"/>
              <a:t>RSSI is way worse at this than you hope it would be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F0A6E5-8180-4EFB-98B8-73975F4D91D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19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7FE37D5-D66C-4031-BB99-24775ABFA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297" y="1230657"/>
            <a:ext cx="5589440" cy="378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043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Recap BLE intro lecture</a:t>
            </a:r>
          </a:p>
          <a:p>
            <a:endParaRPr lang="en-US" sz="1800" dirty="0"/>
          </a:p>
          <a:p>
            <a:r>
              <a:rPr lang="en-US" sz="1800" dirty="0"/>
              <a:t>Find answers to some questions!</a:t>
            </a:r>
          </a:p>
          <a:p>
            <a:endParaRPr lang="en-US" sz="1800" dirty="0"/>
          </a:p>
          <a:p>
            <a:pPr lvl="1"/>
            <a:r>
              <a:rPr lang="en-US" dirty="0"/>
              <a:t>What are the real-world use cases of advertisements?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How much energy do advertisements take?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What is the probability of receiving a packet?</a:t>
            </a:r>
          </a:p>
          <a:p>
            <a:pPr lvl="2"/>
            <a:r>
              <a:rPr lang="en-US" dirty="0"/>
              <a:t>What is the probability of receiving data?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47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58644-E0F8-4410-B551-618672466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/>
              <a:t>Apple uses BLE on its devices to implement “Continuity”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802FB-F6F0-43C9-81CC-056CF1A4F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214" y="959227"/>
            <a:ext cx="6161612" cy="4188246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Key part of Apple’s “ecosystem”, including:</a:t>
            </a:r>
          </a:p>
          <a:p>
            <a:endParaRPr lang="en-US" sz="2400" dirty="0"/>
          </a:p>
          <a:p>
            <a:r>
              <a:rPr lang="en-US" sz="2400" dirty="0"/>
              <a:t>Handoff</a:t>
            </a:r>
          </a:p>
          <a:p>
            <a:pPr lvl="1"/>
            <a:r>
              <a:rPr lang="en-US" sz="2100" dirty="0"/>
              <a:t>start tasks on one device and continue on another device</a:t>
            </a:r>
          </a:p>
          <a:p>
            <a:r>
              <a:rPr lang="en-US" sz="2400" dirty="0"/>
              <a:t>Universal Clipboard, </a:t>
            </a:r>
          </a:p>
          <a:p>
            <a:pPr lvl="1"/>
            <a:r>
              <a:rPr lang="en-US" sz="2100" dirty="0"/>
              <a:t>copying of data from one Apple device and pasting on another</a:t>
            </a:r>
          </a:p>
          <a:p>
            <a:r>
              <a:rPr lang="en-US" sz="2400" dirty="0"/>
              <a:t>iPhone Cellular Calls</a:t>
            </a:r>
          </a:p>
          <a:p>
            <a:pPr lvl="1"/>
            <a:r>
              <a:rPr lang="en-US" sz="2100" dirty="0"/>
              <a:t>make calls using iPhone’s cellular connection on Mac or iPad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F0A6E5-8180-4EFB-98B8-73975F4D91D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A7DC4D1-C483-224F-BC8A-7AD35BFB0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951" y="1305324"/>
            <a:ext cx="2482850" cy="111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88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58644-E0F8-4410-B551-618672466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/>
              <a:t>Uses BLE Manufacturer Specific Data to communicate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802FB-F6F0-43C9-81CC-056CF1A4FD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Communication with only </a:t>
            </a:r>
            <a:r>
              <a:rPr lang="en-US" sz="2000" i="1" dirty="0"/>
              <a:t>nearby</a:t>
            </a:r>
            <a:r>
              <a:rPr lang="en-US" sz="2000" dirty="0"/>
              <a:t> devices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F0A6E5-8180-4EFB-98B8-73975F4D91D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C1373B-25A7-4929-8B3E-E17472A8B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188" y="2032072"/>
            <a:ext cx="2752812" cy="20064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9EF08B-ADF0-48B9-BC74-6D5C272669E9}"/>
              </a:ext>
            </a:extLst>
          </p:cNvPr>
          <p:cNvSpPr txBox="1"/>
          <p:nvPr/>
        </p:nvSpPr>
        <p:spPr>
          <a:xfrm>
            <a:off x="270710" y="5030614"/>
            <a:ext cx="7971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Martin, Jeremy, et al. "Handoff all your privacy–a review of apple’s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bluetooth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low energy continuity protocol." </a:t>
            </a: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Proceedings on Privacy Enhancing Technologies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 2019.4 (2019): 34-53.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D2620D-A8CA-4196-A3FD-6BDF635F4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884" y="2857500"/>
            <a:ext cx="3582684" cy="17414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211093-F12F-4236-A82B-D8518FD67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2352" y="2463592"/>
            <a:ext cx="1627677" cy="1414395"/>
          </a:xfrm>
          <a:prstGeom prst="rect">
            <a:avLst/>
          </a:prstGeom>
        </p:spPr>
      </p:pic>
      <p:sp>
        <p:nvSpPr>
          <p:cNvPr id="14" name="Left Brace 13">
            <a:extLst>
              <a:ext uri="{FF2B5EF4-FFF2-40B4-BE49-F238E27FC236}">
                <a16:creationId xmlns:a16="http://schemas.microsoft.com/office/drawing/2014/main" id="{89D122A5-597F-4309-80B8-47DB450AD4C0}"/>
              </a:ext>
            </a:extLst>
          </p:cNvPr>
          <p:cNvSpPr/>
          <p:nvPr/>
        </p:nvSpPr>
        <p:spPr>
          <a:xfrm>
            <a:off x="5820029" y="2271660"/>
            <a:ext cx="548335" cy="1672604"/>
          </a:xfrm>
          <a:prstGeom prst="leftBrace">
            <a:avLst>
              <a:gd name="adj1" fmla="val 8333"/>
              <a:gd name="adj2" fmla="val 8127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E0CA6D-7DF6-8941-9674-005A31E965C1}"/>
              </a:ext>
            </a:extLst>
          </p:cNvPr>
          <p:cNvSpPr/>
          <p:nvPr/>
        </p:nvSpPr>
        <p:spPr>
          <a:xfrm>
            <a:off x="374884" y="3877987"/>
            <a:ext cx="996716" cy="2431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604568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0E91C-2665-4AAD-9B37-2898D30D7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Local Communication: Exposure Notifications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D75AC-2E97-4CB0-9453-FD0CEF1310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Apple and Google collaboration to use phones for contact tracing</a:t>
            </a:r>
          </a:p>
          <a:p>
            <a:pPr marL="342900" lvl="1" indent="0">
              <a:buNone/>
            </a:pPr>
            <a:endParaRPr lang="en-US" sz="1800" dirty="0"/>
          </a:p>
          <a:p>
            <a:r>
              <a:rPr lang="en-US" sz="2000" dirty="0"/>
              <a:t>Government/healthcare system required on backend to flag sick people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30CD66-D3EB-4C2D-A779-2D6F52A42C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F59C89-30D0-45CB-B9AC-64498690C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5867" y="3039190"/>
            <a:ext cx="3144129" cy="228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79DB5E-2CA5-AA43-BD41-EDE40419B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449" y="3102754"/>
            <a:ext cx="3456863" cy="216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397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2C5130A-2E27-7548-A2C0-55739E1409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248"/>
          <a:stretch/>
        </p:blipFill>
        <p:spPr>
          <a:xfrm>
            <a:off x="228600" y="412750"/>
            <a:ext cx="8915401" cy="488950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98796B-1E24-F34B-929E-03E3A818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D476-23BF-7943-B91B-DA1274E0C2A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432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43A0A25-4074-5A4B-9A50-B96EFF512A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20320"/>
            <a:ext cx="9144000" cy="49065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98796B-1E24-F34B-929E-03E3A818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D476-23BF-7943-B91B-DA1274E0C2A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47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  <a:p>
            <a:endParaRPr lang="en-US" b="1" dirty="0"/>
          </a:p>
          <a:p>
            <a:r>
              <a:rPr lang="en-US" b="1" dirty="0"/>
              <a:t>Communicating with advertisements</a:t>
            </a:r>
          </a:p>
          <a:p>
            <a:pPr lvl="1"/>
            <a:r>
              <a:rPr lang="en-US" dirty="0"/>
              <a:t>Advertisement Use Cases</a:t>
            </a:r>
          </a:p>
          <a:p>
            <a:pPr lvl="1"/>
            <a:r>
              <a:rPr lang="en-US" b="1" dirty="0"/>
              <a:t>Energy Use</a:t>
            </a:r>
          </a:p>
          <a:p>
            <a:pPr lvl="1"/>
            <a:r>
              <a:rPr lang="en-US" dirty="0"/>
              <a:t>Packet Collisions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7221843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DB8F5-DCEA-465A-92A2-2FC40251B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model for BLE advertisements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3D4071-5F5F-43B4-825B-D613A2F00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213" y="3591611"/>
            <a:ext cx="5162371" cy="155586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Creates a set of states and metrics for how much power each uses and for what duration</a:t>
            </a:r>
          </a:p>
          <a:p>
            <a:pPr lvl="1"/>
            <a:r>
              <a:rPr lang="en-US" dirty="0"/>
              <a:t>power * duration = energy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D4BE55-DD68-466C-BAD0-41326A88673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B52F16-A73C-4CD4-AD16-6A4D80724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96" y="1036118"/>
            <a:ext cx="8142204" cy="2472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CBCFED-1A2E-4CC8-8C6F-F9F19120C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654" y="3422598"/>
            <a:ext cx="2805696" cy="172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200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6687A-D9ED-4B81-87B8-6C6F7FA8F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000" dirty="0"/>
              <a:t>Power measured for BLE adv states for 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508EC-0A18-46D0-BE5F-1B3FB86DA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213" y="959227"/>
            <a:ext cx="5643138" cy="2044407"/>
          </a:xfrm>
        </p:spPr>
        <p:txBody>
          <a:bodyPr>
            <a:normAutofit/>
          </a:bodyPr>
          <a:lstStyle/>
          <a:p>
            <a:r>
              <a:rPr lang="en-US" sz="1800" dirty="0"/>
              <a:t>Power use and duration energy measured on</a:t>
            </a:r>
          </a:p>
          <a:p>
            <a:pPr lvl="1"/>
            <a:r>
              <a:rPr lang="en-US" sz="1600" dirty="0"/>
              <a:t>nRF51 Development Kit (nRF51822 System-on-Chip)</a:t>
            </a:r>
          </a:p>
          <a:p>
            <a:pPr lvl="1"/>
            <a:r>
              <a:rPr lang="en-US" sz="1600" dirty="0"/>
              <a:t>nRF52 DK (nRF52832 SoC)</a:t>
            </a:r>
          </a:p>
          <a:p>
            <a:r>
              <a:rPr lang="en-US" sz="1800" dirty="0"/>
              <a:t>Developed by Nordic Semiconductor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5AC10A-3317-473B-9CDC-6BE5F2E334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F30A59-E318-422E-AFFF-BC02AC303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062" y="1724025"/>
            <a:ext cx="3236212" cy="2266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FC6FC1-92A1-DF42-914A-9DD1FEA6E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3257549"/>
            <a:ext cx="2975290" cy="1676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5E6B34-5B4A-9E43-993E-6D580707E36E}"/>
              </a:ext>
            </a:extLst>
          </p:cNvPr>
          <p:cNvSpPr txBox="1"/>
          <p:nvPr/>
        </p:nvSpPr>
        <p:spPr>
          <a:xfrm>
            <a:off x="1409035" y="4958576"/>
            <a:ext cx="81464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nRF51 DK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0D4AD6-E775-C34F-BD0D-4A7B19837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718" y="4193401"/>
            <a:ext cx="740549" cy="7405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7E9E6F-43CB-1B41-9660-8DB474DCD27E}"/>
              </a:ext>
            </a:extLst>
          </p:cNvPr>
          <p:cNvSpPr txBox="1"/>
          <p:nvPr/>
        </p:nvSpPr>
        <p:spPr>
          <a:xfrm>
            <a:off x="4247179" y="4933949"/>
            <a:ext cx="11160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nRF51822 SoC</a:t>
            </a:r>
          </a:p>
        </p:txBody>
      </p:sp>
    </p:spTree>
    <p:extLst>
      <p:ext uri="{BB962C8B-B14F-4D97-AF65-F5344CB8AC3E}">
        <p14:creationId xmlns:p14="http://schemas.microsoft.com/office/powerpoint/2010/main" val="19566777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551642-1BB3-1B15-0417-63ECCAEA0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much energy does one advertising cycle consume?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3B72EE-9F1B-D07B-ADA9-F28693ED6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214" y="959227"/>
            <a:ext cx="4741878" cy="4188246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nrf52 chip</a:t>
            </a:r>
          </a:p>
          <a:p>
            <a:r>
              <a:rPr lang="en-US" sz="2400" dirty="0"/>
              <a:t>0 dBm TX power</a:t>
            </a:r>
          </a:p>
          <a:p>
            <a:r>
              <a:rPr lang="en-US" sz="2400" dirty="0"/>
              <a:t>30 byte advertisement (total)</a:t>
            </a:r>
          </a:p>
          <a:p>
            <a:r>
              <a:rPr lang="en-US" sz="2400" dirty="0"/>
              <a:t>Receive window is 100 us</a:t>
            </a:r>
          </a:p>
          <a:p>
            <a:r>
              <a:rPr lang="en-US" sz="2400" dirty="0"/>
              <a:t>500 </a:t>
            </a:r>
            <a:r>
              <a:rPr lang="en-US" sz="2400" dirty="0" err="1"/>
              <a:t>ms</a:t>
            </a:r>
            <a:r>
              <a:rPr lang="en-US" sz="2400" dirty="0"/>
              <a:t> advertisement interval</a:t>
            </a:r>
          </a:p>
          <a:p>
            <a:r>
              <a:rPr lang="en-US" sz="2400" dirty="0"/>
              <a:t>Ignore startup, transition, and processing energy use</a:t>
            </a:r>
          </a:p>
          <a:p>
            <a:endParaRPr lang="en-US" sz="2400" dirty="0"/>
          </a:p>
          <a:p>
            <a:r>
              <a:rPr lang="en-US" sz="2400" dirty="0" err="1"/>
              <a:t>pollev.com</a:t>
            </a:r>
            <a:r>
              <a:rPr lang="en-US" sz="2400" dirty="0"/>
              <a:t>/</a:t>
            </a:r>
            <a:r>
              <a:rPr lang="en-US" sz="2400" dirty="0" err="1"/>
              <a:t>wiot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87DA09-99EF-4D08-333D-8448934D0F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BF9382-B05E-DC44-F063-EE5F168DE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426" y="1487206"/>
            <a:ext cx="3912360" cy="274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728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20E8147-17E1-AF44-AD07-ADC4B08078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532" y="4643289"/>
            <a:ext cx="1204687" cy="9579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E51044-C3A8-3446-B0B9-E27AEE35F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How much energy does it cost to send data over advertisements?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968955-A2C9-C74D-A53B-6DDC7E5953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Configuration</a:t>
            </a:r>
          </a:p>
          <a:p>
            <a:pPr lvl="1"/>
            <a:r>
              <a:rPr lang="en-US" dirty="0"/>
              <a:t>nRF51822 SoC</a:t>
            </a:r>
          </a:p>
          <a:p>
            <a:pPr lvl="1"/>
            <a:r>
              <a:rPr lang="en-US" dirty="0"/>
              <a:t>Maximum payload size</a:t>
            </a:r>
          </a:p>
          <a:p>
            <a:pPr lvl="1"/>
            <a:r>
              <a:rPr lang="en-US" dirty="0"/>
              <a:t>+4 dBm transmit power</a:t>
            </a:r>
          </a:p>
          <a:p>
            <a:pPr lvl="1"/>
            <a:r>
              <a:rPr lang="en-US" dirty="0"/>
              <a:t>Connectable advertisement</a:t>
            </a:r>
          </a:p>
          <a:p>
            <a:pPr lvl="1"/>
            <a:r>
              <a:rPr lang="en-US" dirty="0"/>
              <a:t>Sleep power 11 µW</a:t>
            </a:r>
          </a:p>
          <a:p>
            <a:pPr marL="596885" lvl="1" indent="0">
              <a:buNone/>
            </a:pPr>
            <a:endParaRPr lang="en-US" dirty="0"/>
          </a:p>
          <a:p>
            <a:r>
              <a:rPr lang="en-US" dirty="0"/>
              <a:t>One packet per second example:</a:t>
            </a:r>
          </a:p>
          <a:p>
            <a:pPr lvl="1"/>
            <a:r>
              <a:rPr lang="en-US" dirty="0"/>
              <a:t>110 µW average</a:t>
            </a:r>
          </a:p>
          <a:p>
            <a:pPr lvl="1"/>
            <a:r>
              <a:rPr lang="en-US" b="1" dirty="0"/>
              <a:t>~270 days</a:t>
            </a:r>
            <a:r>
              <a:rPr lang="en-US" dirty="0"/>
              <a:t> on a CR2032</a:t>
            </a:r>
          </a:p>
          <a:p>
            <a:pPr lvl="1"/>
            <a:endParaRPr lang="en-US" dirty="0"/>
          </a:p>
          <a:p>
            <a:r>
              <a:rPr lang="en-US" dirty="0"/>
              <a:t>One packet per minute example:</a:t>
            </a:r>
          </a:p>
          <a:p>
            <a:pPr lvl="1"/>
            <a:r>
              <a:rPr lang="en-US" dirty="0"/>
              <a:t>13 µW average</a:t>
            </a:r>
          </a:p>
          <a:p>
            <a:pPr lvl="1"/>
            <a:r>
              <a:rPr lang="en-US" b="1" dirty="0"/>
              <a:t>~2250 days (6yrs)</a:t>
            </a:r>
            <a:r>
              <a:rPr lang="en-US" dirty="0"/>
              <a:t> on a CR2032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CD18DF-CC9D-5E4F-B011-A604F7ABFAB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29</a:t>
            </a:fld>
            <a:endParaRPr lang="e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25AA2A-18BB-DF41-AC26-58705975D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199" y="1297421"/>
            <a:ext cx="4572000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DFEF0C-B3F9-EF46-AB87-32D71477B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400" y="3123194"/>
            <a:ext cx="4572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Recap</a:t>
            </a:r>
          </a:p>
          <a:p>
            <a:endParaRPr lang="en-US" dirty="0"/>
          </a:p>
          <a:p>
            <a:r>
              <a:rPr lang="en-US" dirty="0"/>
              <a:t>Communicating with advertisements</a:t>
            </a:r>
          </a:p>
          <a:p>
            <a:pPr lvl="1"/>
            <a:r>
              <a:rPr lang="en-US" dirty="0"/>
              <a:t>Advertisement Use Cases</a:t>
            </a:r>
          </a:p>
          <a:p>
            <a:pPr lvl="1"/>
            <a:r>
              <a:rPr lang="en-US" dirty="0"/>
              <a:t>Energy Use</a:t>
            </a:r>
          </a:p>
          <a:p>
            <a:pPr lvl="1"/>
            <a:r>
              <a:rPr lang="en-US" dirty="0"/>
              <a:t>Packet Collisions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2045275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989DF1-0DF1-4929-BA1C-3B3A6A881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/>
              <a:t>Paper: power measurements of BLE advertisements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9A4743-0744-4075-AE24-E24B197C7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500" dirty="0">
                <a:solidFill>
                  <a:srgbClr val="222222"/>
                </a:solidFill>
                <a:latin typeface="Arial" panose="020B0604020202020204" pitchFamily="34" charset="0"/>
              </a:rPr>
              <a:t>Schrader, Raphael, et al. "Advertising power consumption of </a:t>
            </a:r>
            <a:r>
              <a:rPr lang="en-US" sz="1500" dirty="0" err="1">
                <a:solidFill>
                  <a:srgbClr val="222222"/>
                </a:solidFill>
                <a:latin typeface="Arial" panose="020B0604020202020204" pitchFamily="34" charset="0"/>
              </a:rPr>
              <a:t>bluetooth</a:t>
            </a:r>
            <a:r>
              <a:rPr lang="en-US" sz="1500" dirty="0">
                <a:solidFill>
                  <a:srgbClr val="222222"/>
                </a:solidFill>
                <a:latin typeface="Arial" panose="020B0604020202020204" pitchFamily="34" charset="0"/>
              </a:rPr>
              <a:t> low energy systems." </a:t>
            </a:r>
            <a:r>
              <a:rPr lang="en-US" sz="1500" i="1" dirty="0">
                <a:solidFill>
                  <a:srgbClr val="222222"/>
                </a:solidFill>
                <a:latin typeface="Arial" panose="020B0604020202020204" pitchFamily="34" charset="0"/>
              </a:rPr>
              <a:t>2016 3rd International Symposium on Wireless Systems within the Conferences on Intelligent Data Acquisition and Advanced Computing Systems (IDAACS-SWS)</a:t>
            </a:r>
            <a:r>
              <a:rPr lang="en-US" sz="1500" dirty="0">
                <a:solidFill>
                  <a:srgbClr val="222222"/>
                </a:solidFill>
                <a:latin typeface="Arial" panose="020B0604020202020204" pitchFamily="34" charset="0"/>
              </a:rPr>
              <a:t>. IEEE, 2016.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106B60-6BB9-44A6-9901-572C2D218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F75E47-F9D7-409C-8339-A6C19081B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37" y="2788494"/>
            <a:ext cx="7252516" cy="243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451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  <a:p>
            <a:endParaRPr lang="en-US" b="1" dirty="0"/>
          </a:p>
          <a:p>
            <a:r>
              <a:rPr lang="en-US" b="1" dirty="0"/>
              <a:t>Communicating with advertisements</a:t>
            </a:r>
          </a:p>
          <a:p>
            <a:pPr lvl="1"/>
            <a:r>
              <a:rPr lang="en-US" dirty="0"/>
              <a:t>Advertisement Use Cases</a:t>
            </a:r>
          </a:p>
          <a:p>
            <a:pPr lvl="1"/>
            <a:r>
              <a:rPr lang="en-US" dirty="0"/>
              <a:t>Energy Use</a:t>
            </a:r>
          </a:p>
          <a:p>
            <a:pPr lvl="1"/>
            <a:r>
              <a:rPr lang="en-US" b="1" dirty="0"/>
              <a:t>Packet Collisions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6695329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B01DA-BD4F-4B0E-A334-81CCA230B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about network capability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43B2A-DA48-4669-A69C-0E6447257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What are the odds that a transmitted advertisement will be received?</a:t>
            </a:r>
          </a:p>
          <a:p>
            <a:pPr lvl="1"/>
            <a:r>
              <a:rPr lang="en-US" sz="2100" dirty="0"/>
              <a:t>Packet reception rate</a:t>
            </a:r>
          </a:p>
          <a:p>
            <a:endParaRPr lang="en-US" dirty="0"/>
          </a:p>
          <a:p>
            <a:r>
              <a:rPr lang="en-US" dirty="0"/>
              <a:t>If M redundant advertisements are sent instead, what are the odds that at least one is received?</a:t>
            </a:r>
          </a:p>
          <a:p>
            <a:pPr lvl="1"/>
            <a:r>
              <a:rPr lang="en-US" sz="2100" dirty="0"/>
              <a:t>Data reception rate</a:t>
            </a:r>
          </a:p>
          <a:p>
            <a:endParaRPr lang="en-US" dirty="0"/>
          </a:p>
          <a:p>
            <a:r>
              <a:rPr lang="en-US" dirty="0"/>
              <a:t>How do these odds vary with number of devices, advertising interval, and packet size?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7144E3-2448-435C-9256-99FB38627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78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7ED0D-4667-F045-9C2A-57FF54DE1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/>
              <a:t>BLE advertisements are periodic, broadcast transmissions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7F080E-C8CE-5741-BE43-BB045A0340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1800" dirty="0"/>
              <a:t>Advertisement events occur periodically (</a:t>
            </a:r>
            <a:r>
              <a:rPr lang="en-US" sz="1800" dirty="0" err="1"/>
              <a:t>T</a:t>
            </a:r>
            <a:r>
              <a:rPr lang="en-US" sz="1800" baseline="-25000" dirty="0" err="1"/>
              <a:t>adv_interval</a:t>
            </a:r>
            <a:r>
              <a:rPr lang="en-US" sz="1800" dirty="0"/>
              <a:t>: 20 </a:t>
            </a:r>
            <a:r>
              <a:rPr lang="en-US" sz="1800" dirty="0" err="1"/>
              <a:t>ms</a:t>
            </a:r>
            <a:r>
              <a:rPr lang="en-US" sz="1800" dirty="0"/>
              <a:t>–10 s).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Random delay appended before each transmission (</a:t>
            </a:r>
            <a:r>
              <a:rPr lang="en-US" sz="1800" dirty="0" err="1"/>
              <a:t>t</a:t>
            </a:r>
            <a:r>
              <a:rPr lang="en-US" sz="1800" baseline="-25000" dirty="0" err="1"/>
              <a:t>adv_delay</a:t>
            </a:r>
            <a:r>
              <a:rPr lang="en-US" sz="1800" dirty="0"/>
              <a:t>: 0–10 </a:t>
            </a:r>
            <a:r>
              <a:rPr lang="en-US" sz="1800" dirty="0" err="1"/>
              <a:t>ms</a:t>
            </a:r>
            <a:r>
              <a:rPr lang="en-US" sz="1800" dirty="0"/>
              <a:t>).</a:t>
            </a:r>
          </a:p>
          <a:p>
            <a:pPr>
              <a:lnSpc>
                <a:spcPct val="100000"/>
              </a:lnSpc>
            </a:pPr>
            <a:r>
              <a:rPr lang="en-US" sz="1800" dirty="0"/>
              <a:t>Data payload of up to 31 bytes.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26C40D-FDD2-5B46-B8C3-3EFF91B4BF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33</a:t>
            </a:fld>
            <a:endParaRPr lang="en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3EF7125-6D73-AB44-9C00-B89A9CDF156D}"/>
              </a:ext>
            </a:extLst>
          </p:cNvPr>
          <p:cNvCxnSpPr/>
          <p:nvPr/>
        </p:nvCxnSpPr>
        <p:spPr>
          <a:xfrm>
            <a:off x="1034459" y="4168825"/>
            <a:ext cx="762708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46BD684-3443-E045-9EFF-8A525DB7BBCB}"/>
              </a:ext>
            </a:extLst>
          </p:cNvPr>
          <p:cNvSpPr txBox="1"/>
          <p:nvPr/>
        </p:nvSpPr>
        <p:spPr>
          <a:xfrm>
            <a:off x="481567" y="4014937"/>
            <a:ext cx="844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time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F56F7B-BAD7-9744-9A27-788F9CB5DAC1}"/>
              </a:ext>
            </a:extLst>
          </p:cNvPr>
          <p:cNvSpPr/>
          <p:nvPr/>
        </p:nvSpPr>
        <p:spPr>
          <a:xfrm>
            <a:off x="1325880" y="3337561"/>
            <a:ext cx="171450" cy="8312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C23367-D1C9-6849-A911-C1352E7F7865}"/>
              </a:ext>
            </a:extLst>
          </p:cNvPr>
          <p:cNvSpPr/>
          <p:nvPr/>
        </p:nvSpPr>
        <p:spPr>
          <a:xfrm>
            <a:off x="4445118" y="3337560"/>
            <a:ext cx="171450" cy="8312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C0FA76-E378-A64D-99B1-459B03EE0071}"/>
              </a:ext>
            </a:extLst>
          </p:cNvPr>
          <p:cNvSpPr/>
          <p:nvPr/>
        </p:nvSpPr>
        <p:spPr>
          <a:xfrm>
            <a:off x="7564356" y="3337559"/>
            <a:ext cx="171450" cy="8312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E63515-8826-F74D-85F0-6070506C9203}"/>
              </a:ext>
            </a:extLst>
          </p:cNvPr>
          <p:cNvGrpSpPr/>
          <p:nvPr/>
        </p:nvGrpSpPr>
        <p:grpSpPr>
          <a:xfrm>
            <a:off x="1325880" y="4174269"/>
            <a:ext cx="3119238" cy="642987"/>
            <a:chOff x="3441524" y="1701209"/>
            <a:chExt cx="2260950" cy="64298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1F8318-F824-7048-9E2D-D8F637ED3A0D}"/>
                </a:ext>
              </a:extLst>
            </p:cNvPr>
            <p:cNvSpPr txBox="1"/>
            <p:nvPr/>
          </p:nvSpPr>
          <p:spPr>
            <a:xfrm>
              <a:off x="4152179" y="1847062"/>
              <a:ext cx="839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/>
                <a:t>T</a:t>
              </a:r>
              <a:r>
                <a:rPr lang="en-US" sz="1800" baseline="-25000" dirty="0" err="1"/>
                <a:t>adv_interval</a:t>
              </a:r>
              <a:endParaRPr lang="en-US" sz="1800" baseline="-25000" dirty="0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E6DE3A0-DD1C-AD4C-B0E3-B14E72EC2C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1524" y="1701209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924B32C-055B-724C-B716-32783F9A3AFC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>
              <a:off x="3441525" y="2020187"/>
              <a:ext cx="710655" cy="115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1488651-0F22-F341-8B36-E68046FF287E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702472" y="1706242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6D3F8E6-2554-514D-9CC8-1623FBCFDD5C}"/>
                </a:ext>
              </a:extLst>
            </p:cNvPr>
            <p:cNvCxnSpPr>
              <a:cxnSpLocks/>
              <a:endCxn id="11" idx="3"/>
            </p:cNvCxnSpPr>
            <p:nvPr/>
          </p:nvCxnSpPr>
          <p:spPr>
            <a:xfrm flipH="1">
              <a:off x="4991819" y="2020187"/>
              <a:ext cx="710653" cy="115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C31F54A-5962-9644-889E-0A0B69529D2E}"/>
              </a:ext>
            </a:extLst>
          </p:cNvPr>
          <p:cNvSpPr txBox="1"/>
          <p:nvPr/>
        </p:nvSpPr>
        <p:spPr>
          <a:xfrm>
            <a:off x="2306310" y="4629486"/>
            <a:ext cx="11583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+ </a:t>
            </a:r>
            <a:r>
              <a:rPr lang="en-US" sz="1200" dirty="0" err="1"/>
              <a:t>t</a:t>
            </a:r>
            <a:r>
              <a:rPr lang="en-US" sz="1200" baseline="-25000" dirty="0" err="1"/>
              <a:t>adv_delay</a:t>
            </a:r>
            <a:endParaRPr lang="en-US" sz="1200" baseline="-25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1655EE-8C63-4E4F-B687-7B5DC3FFB003}"/>
              </a:ext>
            </a:extLst>
          </p:cNvPr>
          <p:cNvSpPr txBox="1"/>
          <p:nvPr/>
        </p:nvSpPr>
        <p:spPr>
          <a:xfrm>
            <a:off x="559469" y="2746965"/>
            <a:ext cx="1651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advertisement event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62EBBB-54EC-004B-9678-94C4E813AF88}"/>
              </a:ext>
            </a:extLst>
          </p:cNvPr>
          <p:cNvSpPr txBox="1"/>
          <p:nvPr/>
        </p:nvSpPr>
        <p:spPr>
          <a:xfrm>
            <a:off x="6696973" y="2746316"/>
            <a:ext cx="1887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advertisement event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6E98E0-EF68-4754-AE32-5398D104D799}"/>
              </a:ext>
            </a:extLst>
          </p:cNvPr>
          <p:cNvSpPr txBox="1"/>
          <p:nvPr/>
        </p:nvSpPr>
        <p:spPr>
          <a:xfrm>
            <a:off x="308519" y="5007267"/>
            <a:ext cx="84382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Bluetooth SIG. Bluetooth Core Specification 4.2. (2014).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D146D8-5555-434D-968B-348A5B560796}"/>
              </a:ext>
            </a:extLst>
          </p:cNvPr>
          <p:cNvSpPr/>
          <p:nvPr/>
        </p:nvSpPr>
        <p:spPr>
          <a:xfrm>
            <a:off x="4311616" y="3769312"/>
            <a:ext cx="128234" cy="393735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B3B2E1-50CE-1C44-A941-1EBBD77CACE6}"/>
              </a:ext>
            </a:extLst>
          </p:cNvPr>
          <p:cNvSpPr/>
          <p:nvPr/>
        </p:nvSpPr>
        <p:spPr>
          <a:xfrm>
            <a:off x="3630453" y="3231064"/>
            <a:ext cx="6286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err="1"/>
              <a:t>t</a:t>
            </a:r>
            <a:r>
              <a:rPr lang="en-US" sz="1050" baseline="-25000" dirty="0" err="1"/>
              <a:t>adv_delay</a:t>
            </a:r>
            <a:endParaRPr lang="en-US" sz="105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DBC034E-7125-0A4F-872F-7C21BC024778}"/>
              </a:ext>
            </a:extLst>
          </p:cNvPr>
          <p:cNvCxnSpPr>
            <a:cxnSpLocks/>
          </p:cNvCxnSpPr>
          <p:nvPr/>
        </p:nvCxnSpPr>
        <p:spPr>
          <a:xfrm flipH="1" flipV="1">
            <a:off x="4076725" y="3538852"/>
            <a:ext cx="260909" cy="192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733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7" grpId="0" animBg="1"/>
      <p:bldP spid="8" grpId="0" animBg="1"/>
      <p:bldP spid="9" grpId="0" animBg="1"/>
      <p:bldP spid="20" grpId="0"/>
      <p:bldP spid="22" grpId="0"/>
      <p:bldP spid="23" grpId="0"/>
      <p:bldP spid="16" grpId="0"/>
      <p:bldP spid="21" grpId="0" animBg="1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A4D0D-F520-4E39-97D0-A96AA2D8A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/>
              <a:t>What causes transmissions not to be received?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2DF9C7-C783-4C52-812B-3EABB7078A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189" indent="-342892">
              <a:buFont typeface="+mj-lt"/>
              <a:buAutoNum type="arabicPeriod"/>
            </a:pPr>
            <a:r>
              <a:rPr lang="en-US" sz="2400" dirty="0"/>
              <a:t>Not within range of the gateway</a:t>
            </a:r>
          </a:p>
          <a:p>
            <a:pPr marL="996925" lvl="1"/>
            <a:r>
              <a:rPr lang="en-US" sz="2000" dirty="0"/>
              <a:t>Or various other losses within the gateway itself</a:t>
            </a:r>
            <a:br>
              <a:rPr lang="en-US" sz="2000" dirty="0"/>
            </a:br>
            <a:endParaRPr lang="en-US" sz="2000" dirty="0"/>
          </a:p>
          <a:p>
            <a:pPr marL="457189" indent="-342892">
              <a:buFont typeface="+mj-lt"/>
              <a:buAutoNum type="arabicPeriod"/>
            </a:pPr>
            <a:r>
              <a:rPr lang="en-US" sz="2400" dirty="0"/>
              <a:t>Two devices try to send at the same time (packet collision)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A6FAD7-53FC-4D0C-8012-72DDB53DF8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34</a:t>
            </a:fld>
            <a:endParaRPr lang="en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069B980-3D76-420C-8B1B-D0B4E475C970}"/>
              </a:ext>
            </a:extLst>
          </p:cNvPr>
          <p:cNvGrpSpPr/>
          <p:nvPr/>
        </p:nvGrpSpPr>
        <p:grpSpPr>
          <a:xfrm>
            <a:off x="812409" y="4633670"/>
            <a:ext cx="6770077" cy="642987"/>
            <a:chOff x="3441524" y="1701209"/>
            <a:chExt cx="2260950" cy="64298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8BF5F63-C293-465D-988B-612CD55B4D25}"/>
                </a:ext>
              </a:extLst>
            </p:cNvPr>
            <p:cNvSpPr txBox="1"/>
            <p:nvPr/>
          </p:nvSpPr>
          <p:spPr>
            <a:xfrm>
              <a:off x="4083324" y="1871515"/>
              <a:ext cx="1033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broadcast domain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8FEB725-9BC9-45F6-BD36-10BE13B617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1524" y="1701209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461DE6-E638-494D-8541-497ADDF7D473}"/>
                </a:ext>
              </a:extLst>
            </p:cNvPr>
            <p:cNvCxnSpPr>
              <a:cxnSpLocks/>
              <a:endCxn id="6" idx="1"/>
            </p:cNvCxnSpPr>
            <p:nvPr/>
          </p:nvCxnSpPr>
          <p:spPr>
            <a:xfrm>
              <a:off x="3441524" y="2025404"/>
              <a:ext cx="641800" cy="30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E257600-2EB0-4FA4-A77D-235FAFF672FE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702472" y="1706242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7790ABB-599A-4329-B8F2-5CDB51B03C54}"/>
                </a:ext>
              </a:extLst>
            </p:cNvPr>
            <p:cNvCxnSpPr>
              <a:cxnSpLocks/>
              <a:endCxn id="6" idx="3"/>
            </p:cNvCxnSpPr>
            <p:nvPr/>
          </p:nvCxnSpPr>
          <p:spPr>
            <a:xfrm flipH="1">
              <a:off x="5116964" y="2025404"/>
              <a:ext cx="585508" cy="3077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CC21281-2294-4BE0-A337-7408905E06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2167" y="4068546"/>
            <a:ext cx="626794" cy="626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9489FC-E69A-41FF-AAA2-C67A2BBD5A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9732" y="3288238"/>
            <a:ext cx="565944" cy="5659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4E2332-7A69-4E91-A743-FFDE945969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1872" y="3146425"/>
            <a:ext cx="565944" cy="56594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B1DB12E-E1E6-451D-A063-C524C203E768}"/>
              </a:ext>
            </a:extLst>
          </p:cNvPr>
          <p:cNvCxnSpPr>
            <a:cxnSpLocks/>
            <a:stCxn id="12" idx="3"/>
            <a:endCxn id="11" idx="1"/>
          </p:cNvCxnSpPr>
          <p:nvPr/>
        </p:nvCxnSpPr>
        <p:spPr>
          <a:xfrm>
            <a:off x="1795677" y="3571211"/>
            <a:ext cx="2086490" cy="810733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390C524-9DDD-4C64-B8F1-1E73501A2479}"/>
              </a:ext>
            </a:extLst>
          </p:cNvPr>
          <p:cNvCxnSpPr>
            <a:cxnSpLocks/>
            <a:stCxn id="13" idx="1"/>
            <a:endCxn id="11" idx="3"/>
          </p:cNvCxnSpPr>
          <p:nvPr/>
        </p:nvCxnSpPr>
        <p:spPr>
          <a:xfrm flipH="1">
            <a:off x="4508960" y="3429398"/>
            <a:ext cx="1992912" cy="952546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967E5B1-E1CC-4202-9495-DEC3B6C9AF96}"/>
              </a:ext>
            </a:extLst>
          </p:cNvPr>
          <p:cNvSpPr txBox="1"/>
          <p:nvPr/>
        </p:nvSpPr>
        <p:spPr>
          <a:xfrm>
            <a:off x="2861467" y="3649816"/>
            <a:ext cx="836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E4AB43-DF66-4FF0-9337-54936F573454}"/>
              </a:ext>
            </a:extLst>
          </p:cNvPr>
          <p:cNvSpPr txBox="1"/>
          <p:nvPr/>
        </p:nvSpPr>
        <p:spPr>
          <a:xfrm>
            <a:off x="4920291" y="3505784"/>
            <a:ext cx="836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8014034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27971-1BE8-9B48-BC8D-541AA404A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Let’s define some terms for a single advertiser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7B226777-A989-494B-AEB3-A665A93B2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35</a:t>
            </a:fld>
            <a:endParaRPr lang="e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C9FEA0-D052-274D-86AF-90B66ED5B014}"/>
              </a:ext>
            </a:extLst>
          </p:cNvPr>
          <p:cNvSpPr/>
          <p:nvPr/>
        </p:nvSpPr>
        <p:spPr>
          <a:xfrm>
            <a:off x="1536528" y="2350925"/>
            <a:ext cx="2260948" cy="1878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Packet 0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D01C35C-8A32-704A-B1CB-597A70BA28CC}"/>
              </a:ext>
            </a:extLst>
          </p:cNvPr>
          <p:cNvCxnSpPr/>
          <p:nvPr/>
        </p:nvCxnSpPr>
        <p:spPr>
          <a:xfrm>
            <a:off x="1091609" y="1632541"/>
            <a:ext cx="762708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92890F3-F448-AA48-A1DF-BB1431B10853}"/>
              </a:ext>
            </a:extLst>
          </p:cNvPr>
          <p:cNvSpPr txBox="1"/>
          <p:nvPr/>
        </p:nvSpPr>
        <p:spPr>
          <a:xfrm>
            <a:off x="538717" y="1478653"/>
            <a:ext cx="850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time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B8BBB4F-6DA2-E542-A3C2-F521E468FC47}"/>
              </a:ext>
            </a:extLst>
          </p:cNvPr>
          <p:cNvGrpSpPr/>
          <p:nvPr/>
        </p:nvGrpSpPr>
        <p:grpSpPr>
          <a:xfrm>
            <a:off x="1536525" y="1618659"/>
            <a:ext cx="2260950" cy="642987"/>
            <a:chOff x="3441524" y="1701209"/>
            <a:chExt cx="2260950" cy="64298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0FDD68C-3C8E-CF43-84EE-89EA18D50D9B}"/>
                </a:ext>
              </a:extLst>
            </p:cNvPr>
            <p:cNvSpPr txBox="1"/>
            <p:nvPr/>
          </p:nvSpPr>
          <p:spPr>
            <a:xfrm>
              <a:off x="4292009" y="1852095"/>
              <a:ext cx="625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/>
                <a:t>T</a:t>
              </a:r>
              <a:r>
                <a:rPr lang="en-US" sz="1800" baseline="-25000" dirty="0" err="1"/>
                <a:t>adv</a:t>
              </a:r>
              <a:endParaRPr lang="en-US" sz="1800" baseline="-25000" dirty="0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0BFFDB6-C855-FA4C-A2D1-A907EA277F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1524" y="1701209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E5EC89E-E186-9940-BD1D-280A034EA06E}"/>
                </a:ext>
              </a:extLst>
            </p:cNvPr>
            <p:cNvCxnSpPr>
              <a:cxnSpLocks/>
            </p:cNvCxnSpPr>
            <p:nvPr/>
          </p:nvCxnSpPr>
          <p:spPr>
            <a:xfrm>
              <a:off x="3441525" y="2020186"/>
              <a:ext cx="8504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11AE805-B7C9-F448-BDE4-5286B693AFD1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702472" y="1706242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AD6B171-4C57-AA4F-8C34-091C60CCCD94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H="1">
              <a:off x="4917899" y="2025219"/>
              <a:ext cx="784575" cy="1154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1C70D01-4D0D-BB4A-BD7F-95BA19F8A852}"/>
              </a:ext>
            </a:extLst>
          </p:cNvPr>
          <p:cNvSpPr txBox="1"/>
          <p:nvPr/>
        </p:nvSpPr>
        <p:spPr>
          <a:xfrm>
            <a:off x="20537" y="5094211"/>
            <a:ext cx="85069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Jeon,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Wha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Sook, et al. "Performance analysis of neighbor discovery process in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bluetooth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low-energy networks." (IEEE Transactions on Vehicular Technology, 2016).</a:t>
            </a:r>
            <a:br>
              <a:rPr lang="en-US" sz="8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</a:b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 Perez-Diaz de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Cerio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, David, et al. "Analytical and experimental performance evaluation of BLE neighbor discovery process including non-idealities of real chipsets." (Sensors, 2017).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09B56C-59AC-0741-B9C4-BE79A05E9BB7}"/>
              </a:ext>
            </a:extLst>
          </p:cNvPr>
          <p:cNvSpPr txBox="1"/>
          <p:nvPr/>
        </p:nvSpPr>
        <p:spPr>
          <a:xfrm>
            <a:off x="1091609" y="3437979"/>
            <a:ext cx="5354189" cy="1486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dirty="0" err="1"/>
              <a:t>T</a:t>
            </a:r>
            <a:r>
              <a:rPr lang="en-US" sz="2100" baseline="-25000" dirty="0" err="1"/>
              <a:t>adv</a:t>
            </a:r>
            <a:r>
              <a:rPr lang="en-US" sz="2100" dirty="0"/>
              <a:t>: Transmission Time for packet</a:t>
            </a:r>
          </a:p>
          <a:p>
            <a:pPr>
              <a:lnSpc>
                <a:spcPct val="150000"/>
              </a:lnSpc>
            </a:pPr>
            <a:r>
              <a:rPr lang="en-US" sz="2100" dirty="0" err="1"/>
              <a:t>t</a:t>
            </a:r>
            <a:r>
              <a:rPr lang="en-US" sz="2100" baseline="-25000" dirty="0" err="1"/>
              <a:t>adv_delay</a:t>
            </a:r>
            <a:r>
              <a:rPr lang="en-US" sz="2100" dirty="0"/>
              <a:t>: Random advertisement delay</a:t>
            </a:r>
          </a:p>
          <a:p>
            <a:pPr>
              <a:lnSpc>
                <a:spcPct val="150000"/>
              </a:lnSpc>
            </a:pPr>
            <a:r>
              <a:rPr lang="en-US" sz="2100" dirty="0" err="1"/>
              <a:t>T</a:t>
            </a:r>
            <a:r>
              <a:rPr lang="en-US" sz="2100" baseline="-25000" dirty="0" err="1"/>
              <a:t>advInterval</a:t>
            </a:r>
            <a:r>
              <a:rPr lang="en-US" sz="2100" dirty="0"/>
              <a:t>: Advertisement interval</a:t>
            </a:r>
            <a:endParaRPr lang="en-US" sz="2100" baseline="-2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CE70E5-FE12-C743-A46E-944935759AF7}"/>
              </a:ext>
            </a:extLst>
          </p:cNvPr>
          <p:cNvSpPr/>
          <p:nvPr/>
        </p:nvSpPr>
        <p:spPr>
          <a:xfrm>
            <a:off x="5930187" y="2157780"/>
            <a:ext cx="128234" cy="393735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6C22AD-933F-A146-AB02-E21E80F4A980}"/>
              </a:ext>
            </a:extLst>
          </p:cNvPr>
          <p:cNvSpPr/>
          <p:nvPr/>
        </p:nvSpPr>
        <p:spPr>
          <a:xfrm>
            <a:off x="6072708" y="2354180"/>
            <a:ext cx="2260948" cy="1878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Next Packet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3FD6E0-0743-1A46-B76B-CE2A106AE02E}"/>
              </a:ext>
            </a:extLst>
          </p:cNvPr>
          <p:cNvGrpSpPr/>
          <p:nvPr/>
        </p:nvGrpSpPr>
        <p:grpSpPr>
          <a:xfrm>
            <a:off x="1536525" y="2625137"/>
            <a:ext cx="4393661" cy="642986"/>
            <a:chOff x="3441524" y="1701209"/>
            <a:chExt cx="2260950" cy="64298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29BEBEF-62E9-194C-94E6-777E3B5D03CB}"/>
                </a:ext>
              </a:extLst>
            </p:cNvPr>
            <p:cNvSpPr txBox="1"/>
            <p:nvPr/>
          </p:nvSpPr>
          <p:spPr>
            <a:xfrm>
              <a:off x="4152179" y="1847065"/>
              <a:ext cx="839640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/>
                <a:t>T</a:t>
              </a:r>
              <a:r>
                <a:rPr lang="en-US" sz="1800" baseline="-25000" dirty="0" err="1"/>
                <a:t>adv_interval</a:t>
              </a:r>
              <a:endParaRPr lang="en-US" sz="1800" baseline="-25000" dirty="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C5DCCDD-9C95-D849-88AE-D4D4BDBB3D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1524" y="1701209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BB6C6ED-A254-BE47-8684-73E1C50EF811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>
              <a:off x="3441525" y="2020186"/>
              <a:ext cx="710654" cy="115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E7D0FC7-790D-7341-BEA2-25F306829092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702472" y="1706242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47EC835-0B5F-B444-9A6B-DB0CAE620F50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H="1">
              <a:off x="4991819" y="2020186"/>
              <a:ext cx="710654" cy="115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6E573AC7-7D4F-BE4F-9BDB-FA77106329CC}"/>
              </a:ext>
            </a:extLst>
          </p:cNvPr>
          <p:cNvSpPr/>
          <p:nvPr/>
        </p:nvSpPr>
        <p:spPr>
          <a:xfrm>
            <a:off x="5185119" y="1717156"/>
            <a:ext cx="6286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err="1"/>
              <a:t>t</a:t>
            </a:r>
            <a:r>
              <a:rPr lang="en-US" sz="1050" baseline="-25000" dirty="0" err="1"/>
              <a:t>adv_delay</a:t>
            </a:r>
            <a:endParaRPr lang="en-US" sz="1050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956CED4-D45E-D646-862B-80467B9AE88B}"/>
              </a:ext>
            </a:extLst>
          </p:cNvPr>
          <p:cNvCxnSpPr>
            <a:cxnSpLocks/>
          </p:cNvCxnSpPr>
          <p:nvPr/>
        </p:nvCxnSpPr>
        <p:spPr>
          <a:xfrm flipH="1" flipV="1">
            <a:off x="5631391" y="2024944"/>
            <a:ext cx="260909" cy="192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6518A32-9289-D743-BC39-3CC15502BF51}"/>
              </a:ext>
            </a:extLst>
          </p:cNvPr>
          <p:cNvGrpSpPr/>
          <p:nvPr/>
        </p:nvGrpSpPr>
        <p:grpSpPr>
          <a:xfrm>
            <a:off x="6072708" y="1632521"/>
            <a:ext cx="2260950" cy="642987"/>
            <a:chOff x="3441524" y="1701209"/>
            <a:chExt cx="2260950" cy="64298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4954A7A-FFE0-EC4E-9DDA-544F714B980C}"/>
                </a:ext>
              </a:extLst>
            </p:cNvPr>
            <p:cNvSpPr txBox="1"/>
            <p:nvPr/>
          </p:nvSpPr>
          <p:spPr>
            <a:xfrm>
              <a:off x="4292009" y="1852095"/>
              <a:ext cx="6258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/>
                <a:t>T</a:t>
              </a:r>
              <a:r>
                <a:rPr lang="en-US" sz="1800" baseline="-25000" dirty="0" err="1"/>
                <a:t>adv</a:t>
              </a:r>
              <a:endParaRPr lang="en-US" sz="1800" baseline="-25000" dirty="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CF1743B-66BB-0D49-8B9D-9931D1C994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1524" y="1701209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4FB7C17-D549-4B40-87C4-18FB90725202}"/>
                </a:ext>
              </a:extLst>
            </p:cNvPr>
            <p:cNvCxnSpPr>
              <a:cxnSpLocks/>
            </p:cNvCxnSpPr>
            <p:nvPr/>
          </p:nvCxnSpPr>
          <p:spPr>
            <a:xfrm>
              <a:off x="3441525" y="2020186"/>
              <a:ext cx="8504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4CA90AF-F4B8-9245-A316-0647CE5BB461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702472" y="1706242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0D15F40-716F-8745-8DB1-713B4432E230}"/>
                </a:ext>
              </a:extLst>
            </p:cNvPr>
            <p:cNvCxnSpPr>
              <a:cxnSpLocks/>
              <a:endCxn id="32" idx="3"/>
            </p:cNvCxnSpPr>
            <p:nvPr/>
          </p:nvCxnSpPr>
          <p:spPr>
            <a:xfrm flipH="1">
              <a:off x="4917899" y="2025219"/>
              <a:ext cx="784575" cy="1154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282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5" grpId="0" animBg="1"/>
      <p:bldP spid="16" grpId="0" animBg="1"/>
      <p:bldP spid="2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27971-1BE8-9B48-BC8D-541AA404A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/>
              <a:t>Collisions occur if any part of the two packets overlap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186CD929-3DE1-E642-99C3-229D41E5E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36</a:t>
            </a:fld>
            <a:endParaRPr lang="e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C9FEA0-D052-274D-86AF-90B66ED5B014}"/>
              </a:ext>
            </a:extLst>
          </p:cNvPr>
          <p:cNvSpPr/>
          <p:nvPr/>
        </p:nvSpPr>
        <p:spPr>
          <a:xfrm>
            <a:off x="3441527" y="2401728"/>
            <a:ext cx="2260948" cy="1878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Packet 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5F5000-5A4C-D94B-934A-F1D2ADE50BF8}"/>
              </a:ext>
            </a:extLst>
          </p:cNvPr>
          <p:cNvSpPr/>
          <p:nvPr/>
        </p:nvSpPr>
        <p:spPr>
          <a:xfrm>
            <a:off x="1180578" y="2864424"/>
            <a:ext cx="2260948" cy="18789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Packet 1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D01C35C-8A32-704A-B1CB-597A70BA28CC}"/>
              </a:ext>
            </a:extLst>
          </p:cNvPr>
          <p:cNvCxnSpPr/>
          <p:nvPr/>
        </p:nvCxnSpPr>
        <p:spPr>
          <a:xfrm>
            <a:off x="1091609" y="1632541"/>
            <a:ext cx="762708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92890F3-F448-AA48-A1DF-BB1431B10853}"/>
              </a:ext>
            </a:extLst>
          </p:cNvPr>
          <p:cNvSpPr txBox="1"/>
          <p:nvPr/>
        </p:nvSpPr>
        <p:spPr>
          <a:xfrm>
            <a:off x="411259" y="1465953"/>
            <a:ext cx="668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time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DBA323E-FA8A-874C-8776-3243068B67C1}"/>
              </a:ext>
            </a:extLst>
          </p:cNvPr>
          <p:cNvGrpSpPr/>
          <p:nvPr/>
        </p:nvGrpSpPr>
        <p:grpSpPr>
          <a:xfrm>
            <a:off x="3441524" y="1669462"/>
            <a:ext cx="2260950" cy="642987"/>
            <a:chOff x="3441524" y="1701209"/>
            <a:chExt cx="2260950" cy="64298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86588D6-C259-AE45-ABFB-71DE58FD1E9A}"/>
                </a:ext>
              </a:extLst>
            </p:cNvPr>
            <p:cNvSpPr txBox="1"/>
            <p:nvPr/>
          </p:nvSpPr>
          <p:spPr>
            <a:xfrm>
              <a:off x="4292009" y="1852095"/>
              <a:ext cx="7071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/>
                <a:t>T</a:t>
              </a:r>
              <a:r>
                <a:rPr lang="en-US" sz="1800" baseline="-25000" dirty="0" err="1"/>
                <a:t>adv</a:t>
              </a:r>
              <a:endParaRPr lang="en-US" sz="1800" baseline="-25000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29E4392-302D-F749-B316-56AC3E9ABD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1524" y="1701209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BE60F61-E8A4-EA4E-BAE8-6A70C8D07057}"/>
                </a:ext>
              </a:extLst>
            </p:cNvPr>
            <p:cNvCxnSpPr>
              <a:cxnSpLocks/>
            </p:cNvCxnSpPr>
            <p:nvPr/>
          </p:nvCxnSpPr>
          <p:spPr>
            <a:xfrm>
              <a:off x="3441525" y="2020186"/>
              <a:ext cx="8504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C4F9AB2-6AA9-2141-A13D-A7EBD312E78B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702472" y="1706242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2C7C9F8-E5B7-5E47-A0BB-7835A813FC3A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H="1">
              <a:off x="4999115" y="2025219"/>
              <a:ext cx="703359" cy="1154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BF5EE20-3D84-DC47-BAAB-76EB15AC5869}"/>
              </a:ext>
            </a:extLst>
          </p:cNvPr>
          <p:cNvGrpSpPr/>
          <p:nvPr/>
        </p:nvGrpSpPr>
        <p:grpSpPr>
          <a:xfrm>
            <a:off x="1180573" y="1664431"/>
            <a:ext cx="2260952" cy="1096643"/>
            <a:chOff x="3441523" y="1701209"/>
            <a:chExt cx="2260952" cy="109664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937ED9-B982-A541-AD23-95631ADDFBF1}"/>
                </a:ext>
              </a:extLst>
            </p:cNvPr>
            <p:cNvSpPr txBox="1"/>
            <p:nvPr/>
          </p:nvSpPr>
          <p:spPr>
            <a:xfrm>
              <a:off x="4292009" y="1852095"/>
              <a:ext cx="6309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/>
                <a:t>T</a:t>
              </a:r>
              <a:r>
                <a:rPr lang="en-US" sz="1800" baseline="-25000" dirty="0" err="1"/>
                <a:t>adv</a:t>
              </a:r>
              <a:endParaRPr lang="en-US" sz="1800" baseline="-250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8D4B860-33F5-2A4E-96F3-665FB3CACF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1523" y="1701209"/>
              <a:ext cx="3" cy="10966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A790860-DE5B-3E4F-8D6F-3AAC81F3CFD3}"/>
                </a:ext>
              </a:extLst>
            </p:cNvPr>
            <p:cNvCxnSpPr>
              <a:cxnSpLocks/>
            </p:cNvCxnSpPr>
            <p:nvPr/>
          </p:nvCxnSpPr>
          <p:spPr>
            <a:xfrm>
              <a:off x="3441525" y="2020186"/>
              <a:ext cx="8504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2730562-75E4-0242-A4A2-03175C05E38C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702472" y="1706242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A30BF6F-CFBE-8C49-BB40-201476DDC203}"/>
                </a:ext>
              </a:extLst>
            </p:cNvPr>
            <p:cNvCxnSpPr>
              <a:cxnSpLocks/>
              <a:endCxn id="16" idx="3"/>
            </p:cNvCxnSpPr>
            <p:nvPr/>
          </p:nvCxnSpPr>
          <p:spPr>
            <a:xfrm flipH="1">
              <a:off x="4922931" y="2025218"/>
              <a:ext cx="779544" cy="115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C61DDAF4-98D3-384D-90DA-06CD5F708975}"/>
              </a:ext>
            </a:extLst>
          </p:cNvPr>
          <p:cNvSpPr/>
          <p:nvPr/>
        </p:nvSpPr>
        <p:spPr>
          <a:xfrm>
            <a:off x="2311052" y="3151920"/>
            <a:ext cx="2260948" cy="18789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Packet 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69731C9-19DA-5F45-9F68-7D5DBDBC44C1}"/>
              </a:ext>
            </a:extLst>
          </p:cNvPr>
          <p:cNvSpPr/>
          <p:nvPr/>
        </p:nvSpPr>
        <p:spPr>
          <a:xfrm>
            <a:off x="3441525" y="3439168"/>
            <a:ext cx="2260948" cy="18789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Packet 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EB613E4-483A-B644-A471-F20B08B23045}"/>
              </a:ext>
            </a:extLst>
          </p:cNvPr>
          <p:cNvSpPr/>
          <p:nvPr/>
        </p:nvSpPr>
        <p:spPr>
          <a:xfrm>
            <a:off x="4572000" y="3737012"/>
            <a:ext cx="2260948" cy="18789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Packet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9E9248-9AD0-4C4C-BDBD-56039F0679BE}"/>
              </a:ext>
            </a:extLst>
          </p:cNvPr>
          <p:cNvSpPr txBox="1"/>
          <p:nvPr/>
        </p:nvSpPr>
        <p:spPr>
          <a:xfrm>
            <a:off x="33236" y="5094212"/>
            <a:ext cx="85069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Jeon,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Wha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Sook, et al. "Performance analysis of neighbor discovery process in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bluetooth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low-energy networks." (IEEE Transactions on Vehicular Technology, 2016).</a:t>
            </a:r>
            <a:br>
              <a:rPr lang="en-US" sz="8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</a:b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 Perez-Diaz de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Cerio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, David, et al. "Analytical and experimental performance evaluation of BLE neighbor discovery process including non-idealities of real chipsets." (Sensors, 2017).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E1EBB9-54E5-F843-9454-D51E59D30DE3}"/>
              </a:ext>
            </a:extLst>
          </p:cNvPr>
          <p:cNvSpPr/>
          <p:nvPr/>
        </p:nvSpPr>
        <p:spPr>
          <a:xfrm>
            <a:off x="411259" y="3408924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accent6"/>
                </a:solidFill>
              </a:rPr>
              <a:t>no collision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D014D1E-5A9E-D24B-80F8-8B7ED7BA4674}"/>
              </a:ext>
            </a:extLst>
          </p:cNvPr>
          <p:cNvCxnSpPr>
            <a:cxnSpLocks/>
          </p:cNvCxnSpPr>
          <p:nvPr/>
        </p:nvCxnSpPr>
        <p:spPr>
          <a:xfrm flipH="1">
            <a:off x="1206736" y="3151920"/>
            <a:ext cx="241064" cy="2183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15D2EE3-DDC4-8540-9513-5F328FB1449D}"/>
              </a:ext>
            </a:extLst>
          </p:cNvPr>
          <p:cNvGrpSpPr/>
          <p:nvPr/>
        </p:nvGrpSpPr>
        <p:grpSpPr>
          <a:xfrm>
            <a:off x="5702472" y="1669462"/>
            <a:ext cx="2260950" cy="642987"/>
            <a:chOff x="3441524" y="1701209"/>
            <a:chExt cx="2260950" cy="64298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F6EA82B-8DAD-1A4C-8215-40698420EF26}"/>
                </a:ext>
              </a:extLst>
            </p:cNvPr>
            <p:cNvSpPr txBox="1"/>
            <p:nvPr/>
          </p:nvSpPr>
          <p:spPr>
            <a:xfrm>
              <a:off x="4292009" y="1852095"/>
              <a:ext cx="7071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/>
                <a:t>T</a:t>
              </a:r>
              <a:r>
                <a:rPr lang="en-US" sz="1800" baseline="-25000" dirty="0" err="1"/>
                <a:t>adv</a:t>
              </a:r>
              <a:endParaRPr lang="en-US" sz="1800" baseline="-25000" dirty="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952289A-CAD0-E14B-BD83-FEBC381FE7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1524" y="1701209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E0BB85E-AFBF-234B-809D-61687CB287A1}"/>
                </a:ext>
              </a:extLst>
            </p:cNvPr>
            <p:cNvCxnSpPr>
              <a:cxnSpLocks/>
            </p:cNvCxnSpPr>
            <p:nvPr/>
          </p:nvCxnSpPr>
          <p:spPr>
            <a:xfrm>
              <a:off x="3441525" y="2020186"/>
              <a:ext cx="8504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15FB160-B60A-3041-9B38-55A6792027FC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702472" y="1706242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85FFA1D-741D-0546-A8D8-F904050B7BBF}"/>
                </a:ext>
              </a:extLst>
            </p:cNvPr>
            <p:cNvCxnSpPr>
              <a:cxnSpLocks/>
              <a:endCxn id="31" idx="3"/>
            </p:cNvCxnSpPr>
            <p:nvPr/>
          </p:nvCxnSpPr>
          <p:spPr>
            <a:xfrm flipH="1">
              <a:off x="4999115" y="2025219"/>
              <a:ext cx="703359" cy="1154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AD553C3C-41EF-C14D-8294-4A594B68DF08}"/>
              </a:ext>
            </a:extLst>
          </p:cNvPr>
          <p:cNvSpPr/>
          <p:nvPr/>
        </p:nvSpPr>
        <p:spPr>
          <a:xfrm>
            <a:off x="5702472" y="2864424"/>
            <a:ext cx="2260948" cy="18789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Packet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28507E-24AE-AB42-AB2D-4873678A36C3}"/>
              </a:ext>
            </a:extLst>
          </p:cNvPr>
          <p:cNvSpPr txBox="1"/>
          <p:nvPr/>
        </p:nvSpPr>
        <p:spPr>
          <a:xfrm>
            <a:off x="3352797" y="1301752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/>
              <a:t>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53F1613-7F35-A149-9222-D50168A84A60}"/>
              </a:ext>
            </a:extLst>
          </p:cNvPr>
          <p:cNvSpPr txBox="1"/>
          <p:nvPr/>
        </p:nvSpPr>
        <p:spPr>
          <a:xfrm>
            <a:off x="965202" y="1289052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/>
              <a:t>t - </a:t>
            </a:r>
            <a:r>
              <a:rPr lang="en-US" sz="1800" i="1" dirty="0" err="1"/>
              <a:t>T</a:t>
            </a:r>
            <a:r>
              <a:rPr lang="en-US" sz="1800" i="1" baseline="-25000" dirty="0" err="1"/>
              <a:t>adv</a:t>
            </a:r>
            <a:endParaRPr lang="en-US" sz="1800" i="1" baseline="-250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2FD518-8C41-9342-BAAF-076DBEE70952}"/>
              </a:ext>
            </a:extLst>
          </p:cNvPr>
          <p:cNvSpPr txBox="1"/>
          <p:nvPr/>
        </p:nvSpPr>
        <p:spPr>
          <a:xfrm>
            <a:off x="5305065" y="1263955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/>
              <a:t>t + </a:t>
            </a:r>
            <a:r>
              <a:rPr lang="en-US" sz="1800" i="1" dirty="0" err="1"/>
              <a:t>T</a:t>
            </a:r>
            <a:r>
              <a:rPr lang="en-US" sz="1800" i="1" baseline="-25000" dirty="0" err="1"/>
              <a:t>adv</a:t>
            </a:r>
            <a:endParaRPr lang="en-US" sz="1800" i="1" baseline="-25000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7B8D680-C03D-A041-A4B2-F9A198838EC5}"/>
              </a:ext>
            </a:extLst>
          </p:cNvPr>
          <p:cNvCxnSpPr/>
          <p:nvPr/>
        </p:nvCxnSpPr>
        <p:spPr>
          <a:xfrm>
            <a:off x="1180573" y="1648001"/>
            <a:ext cx="0" cy="304465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4981139-F7B3-594D-8111-60390339CE37}"/>
              </a:ext>
            </a:extLst>
          </p:cNvPr>
          <p:cNvCxnSpPr/>
          <p:nvPr/>
        </p:nvCxnSpPr>
        <p:spPr>
          <a:xfrm>
            <a:off x="5702472" y="1598409"/>
            <a:ext cx="0" cy="304465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EB36FC-9864-8E42-BD9D-52178D95FB3D}"/>
              </a:ext>
            </a:extLst>
          </p:cNvPr>
          <p:cNvGrpSpPr/>
          <p:nvPr/>
        </p:nvGrpSpPr>
        <p:grpSpPr>
          <a:xfrm>
            <a:off x="1180573" y="4352043"/>
            <a:ext cx="4509027" cy="642987"/>
            <a:chOff x="3441524" y="1701209"/>
            <a:chExt cx="2260950" cy="64298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65293A5-DB15-5445-80C8-3AF1E233673F}"/>
                </a:ext>
              </a:extLst>
            </p:cNvPr>
            <p:cNvSpPr txBox="1"/>
            <p:nvPr/>
          </p:nvSpPr>
          <p:spPr>
            <a:xfrm>
              <a:off x="4292009" y="1852095"/>
              <a:ext cx="7071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 2 * </a:t>
              </a:r>
              <a:r>
                <a:rPr lang="en-US" sz="1800" dirty="0" err="1"/>
                <a:t>T</a:t>
              </a:r>
              <a:r>
                <a:rPr lang="en-US" sz="1800" baseline="-25000" dirty="0" err="1"/>
                <a:t>adv</a:t>
              </a:r>
              <a:endParaRPr lang="en-US" sz="1800" baseline="-25000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D1101E6-9B95-1148-A20C-A76560AF4C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1524" y="1701209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8C19277-5E5C-1B44-B6B6-A2F1374A922F}"/>
                </a:ext>
              </a:extLst>
            </p:cNvPr>
            <p:cNvCxnSpPr>
              <a:cxnSpLocks/>
            </p:cNvCxnSpPr>
            <p:nvPr/>
          </p:nvCxnSpPr>
          <p:spPr>
            <a:xfrm>
              <a:off x="3441525" y="2020186"/>
              <a:ext cx="8504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21FBE1B-906C-8C4A-B9A8-A00DF84D925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702472" y="1706242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22076C6-3E3C-F34E-A334-DBEC4D57BECF}"/>
                </a:ext>
              </a:extLst>
            </p:cNvPr>
            <p:cNvCxnSpPr>
              <a:cxnSpLocks/>
              <a:endCxn id="42" idx="3"/>
            </p:cNvCxnSpPr>
            <p:nvPr/>
          </p:nvCxnSpPr>
          <p:spPr>
            <a:xfrm flipH="1">
              <a:off x="4999115" y="2025219"/>
              <a:ext cx="703359" cy="1154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B21BAA3-8C46-D245-9CA4-3CEFAD97D3DF}"/>
              </a:ext>
            </a:extLst>
          </p:cNvPr>
          <p:cNvSpPr txBox="1"/>
          <p:nvPr/>
        </p:nvSpPr>
        <p:spPr>
          <a:xfrm>
            <a:off x="2882251" y="4232900"/>
            <a:ext cx="13195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Vulnerable period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E8FBF1D-D80B-064B-919E-6E6158AD1958}"/>
              </a:ext>
            </a:extLst>
          </p:cNvPr>
          <p:cNvCxnSpPr>
            <a:stCxn id="47" idx="1"/>
          </p:cNvCxnSpPr>
          <p:nvPr/>
        </p:nvCxnSpPr>
        <p:spPr>
          <a:xfrm flipH="1" flipV="1">
            <a:off x="1205968" y="4357077"/>
            <a:ext cx="1676283" cy="27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D99B51C-0AB3-FB40-9EDF-3FC3E26A0D65}"/>
              </a:ext>
            </a:extLst>
          </p:cNvPr>
          <p:cNvCxnSpPr>
            <a:cxnSpLocks/>
          </p:cNvCxnSpPr>
          <p:nvPr/>
        </p:nvCxnSpPr>
        <p:spPr>
          <a:xfrm flipH="1" flipV="1">
            <a:off x="4262724" y="4357077"/>
            <a:ext cx="1439749" cy="12302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1CADE0FE-2471-394F-9B23-43C0E56BD407}"/>
              </a:ext>
            </a:extLst>
          </p:cNvPr>
          <p:cNvSpPr/>
          <p:nvPr/>
        </p:nvSpPr>
        <p:spPr>
          <a:xfrm>
            <a:off x="7536304" y="3408924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accent6"/>
                </a:solidFill>
              </a:rPr>
              <a:t>no collision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BED5B8D-FAE1-7D42-9085-0C663585C04B}"/>
              </a:ext>
            </a:extLst>
          </p:cNvPr>
          <p:cNvCxnSpPr>
            <a:cxnSpLocks/>
            <a:endCxn id="52" idx="0"/>
          </p:cNvCxnSpPr>
          <p:nvPr/>
        </p:nvCxnSpPr>
        <p:spPr>
          <a:xfrm>
            <a:off x="7963418" y="3151920"/>
            <a:ext cx="235888" cy="2570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09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3" grpId="0" animBg="1"/>
      <p:bldP spid="24" grpId="0" animBg="1"/>
      <p:bldP spid="28" grpId="0"/>
      <p:bldP spid="36" grpId="0" animBg="1"/>
      <p:bldP spid="37" grpId="0"/>
      <p:bldP spid="38" grpId="0"/>
      <p:bldP spid="47" grpId="0"/>
      <p:bldP spid="5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27971-1BE8-9B48-BC8D-541AA404A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/>
              <a:t>Collisions occur if any part of the two packets overlap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186CD929-3DE1-E642-99C3-229D41E5E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37</a:t>
            </a:fld>
            <a:endParaRPr lang="e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C9FEA0-D052-274D-86AF-90B66ED5B014}"/>
              </a:ext>
            </a:extLst>
          </p:cNvPr>
          <p:cNvSpPr/>
          <p:nvPr/>
        </p:nvSpPr>
        <p:spPr>
          <a:xfrm>
            <a:off x="3441527" y="2401728"/>
            <a:ext cx="2260948" cy="1878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Packet 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5F5000-5A4C-D94B-934A-F1D2ADE50BF8}"/>
              </a:ext>
            </a:extLst>
          </p:cNvPr>
          <p:cNvSpPr/>
          <p:nvPr/>
        </p:nvSpPr>
        <p:spPr>
          <a:xfrm>
            <a:off x="1180578" y="2864424"/>
            <a:ext cx="2260948" cy="18789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Packet 1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D01C35C-8A32-704A-B1CB-597A70BA28CC}"/>
              </a:ext>
            </a:extLst>
          </p:cNvPr>
          <p:cNvCxnSpPr/>
          <p:nvPr/>
        </p:nvCxnSpPr>
        <p:spPr>
          <a:xfrm>
            <a:off x="1091609" y="1632541"/>
            <a:ext cx="762708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92890F3-F448-AA48-A1DF-BB1431B10853}"/>
              </a:ext>
            </a:extLst>
          </p:cNvPr>
          <p:cNvSpPr txBox="1"/>
          <p:nvPr/>
        </p:nvSpPr>
        <p:spPr>
          <a:xfrm>
            <a:off x="411259" y="1465953"/>
            <a:ext cx="668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time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DBA323E-FA8A-874C-8776-3243068B67C1}"/>
              </a:ext>
            </a:extLst>
          </p:cNvPr>
          <p:cNvGrpSpPr/>
          <p:nvPr/>
        </p:nvGrpSpPr>
        <p:grpSpPr>
          <a:xfrm>
            <a:off x="3441524" y="1669462"/>
            <a:ext cx="2260950" cy="642987"/>
            <a:chOff x="3441524" y="1701209"/>
            <a:chExt cx="2260950" cy="64298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86588D6-C259-AE45-ABFB-71DE58FD1E9A}"/>
                </a:ext>
              </a:extLst>
            </p:cNvPr>
            <p:cNvSpPr txBox="1"/>
            <p:nvPr/>
          </p:nvSpPr>
          <p:spPr>
            <a:xfrm>
              <a:off x="4292009" y="1852095"/>
              <a:ext cx="7071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/>
                <a:t>T</a:t>
              </a:r>
              <a:r>
                <a:rPr lang="en-US" sz="1800" baseline="-25000" dirty="0" err="1"/>
                <a:t>adv</a:t>
              </a:r>
              <a:endParaRPr lang="en-US" sz="1800" baseline="-25000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29E4392-302D-F749-B316-56AC3E9ABD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1524" y="1701209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BE60F61-E8A4-EA4E-BAE8-6A70C8D07057}"/>
                </a:ext>
              </a:extLst>
            </p:cNvPr>
            <p:cNvCxnSpPr>
              <a:cxnSpLocks/>
            </p:cNvCxnSpPr>
            <p:nvPr/>
          </p:nvCxnSpPr>
          <p:spPr>
            <a:xfrm>
              <a:off x="3441525" y="2020186"/>
              <a:ext cx="8504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C4F9AB2-6AA9-2141-A13D-A7EBD312E78B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702472" y="1706242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2C7C9F8-E5B7-5E47-A0BB-7835A813FC3A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H="1">
              <a:off x="4999115" y="2025219"/>
              <a:ext cx="703359" cy="1154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BF5EE20-3D84-DC47-BAAB-76EB15AC5869}"/>
              </a:ext>
            </a:extLst>
          </p:cNvPr>
          <p:cNvGrpSpPr/>
          <p:nvPr/>
        </p:nvGrpSpPr>
        <p:grpSpPr>
          <a:xfrm>
            <a:off x="1180573" y="1664431"/>
            <a:ext cx="2260952" cy="1096643"/>
            <a:chOff x="3441523" y="1701209"/>
            <a:chExt cx="2260952" cy="109664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937ED9-B982-A541-AD23-95631ADDFBF1}"/>
                </a:ext>
              </a:extLst>
            </p:cNvPr>
            <p:cNvSpPr txBox="1"/>
            <p:nvPr/>
          </p:nvSpPr>
          <p:spPr>
            <a:xfrm>
              <a:off x="4292009" y="1852095"/>
              <a:ext cx="6309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/>
                <a:t>T</a:t>
              </a:r>
              <a:r>
                <a:rPr lang="en-US" sz="1800" baseline="-25000" dirty="0" err="1"/>
                <a:t>adv</a:t>
              </a:r>
              <a:endParaRPr lang="en-US" sz="1800" baseline="-250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8D4B860-33F5-2A4E-96F3-665FB3CACF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1523" y="1701209"/>
              <a:ext cx="3" cy="10966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A790860-DE5B-3E4F-8D6F-3AAC81F3CFD3}"/>
                </a:ext>
              </a:extLst>
            </p:cNvPr>
            <p:cNvCxnSpPr>
              <a:cxnSpLocks/>
            </p:cNvCxnSpPr>
            <p:nvPr/>
          </p:nvCxnSpPr>
          <p:spPr>
            <a:xfrm>
              <a:off x="3441525" y="2020186"/>
              <a:ext cx="8504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2730562-75E4-0242-A4A2-03175C05E38C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702472" y="1706242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A30BF6F-CFBE-8C49-BB40-201476DDC203}"/>
                </a:ext>
              </a:extLst>
            </p:cNvPr>
            <p:cNvCxnSpPr>
              <a:cxnSpLocks/>
              <a:endCxn id="16" idx="3"/>
            </p:cNvCxnSpPr>
            <p:nvPr/>
          </p:nvCxnSpPr>
          <p:spPr>
            <a:xfrm flipH="1">
              <a:off x="4922931" y="2025218"/>
              <a:ext cx="779544" cy="115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C61DDAF4-98D3-384D-90DA-06CD5F708975}"/>
              </a:ext>
            </a:extLst>
          </p:cNvPr>
          <p:cNvSpPr/>
          <p:nvPr/>
        </p:nvSpPr>
        <p:spPr>
          <a:xfrm>
            <a:off x="2311052" y="3151920"/>
            <a:ext cx="2260948" cy="18789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Packet 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69731C9-19DA-5F45-9F68-7D5DBDBC44C1}"/>
              </a:ext>
            </a:extLst>
          </p:cNvPr>
          <p:cNvSpPr/>
          <p:nvPr/>
        </p:nvSpPr>
        <p:spPr>
          <a:xfrm>
            <a:off x="3441525" y="3439168"/>
            <a:ext cx="2260948" cy="18789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Packet 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EB613E4-483A-B644-A471-F20B08B23045}"/>
              </a:ext>
            </a:extLst>
          </p:cNvPr>
          <p:cNvSpPr/>
          <p:nvPr/>
        </p:nvSpPr>
        <p:spPr>
          <a:xfrm>
            <a:off x="4572000" y="3737012"/>
            <a:ext cx="2260948" cy="18789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Packet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9E9248-9AD0-4C4C-BDBD-56039F0679BE}"/>
              </a:ext>
            </a:extLst>
          </p:cNvPr>
          <p:cNvSpPr txBox="1"/>
          <p:nvPr/>
        </p:nvSpPr>
        <p:spPr>
          <a:xfrm>
            <a:off x="33236" y="5094212"/>
            <a:ext cx="85069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Jeon,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Wha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Sook, et al. "Performance analysis of neighbor discovery process in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bluetooth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low-energy networks." (IEEE Transactions on Vehicular Technology, 2016).</a:t>
            </a:r>
            <a:br>
              <a:rPr lang="en-US" sz="8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</a:b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 Perez-Diaz de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Cerio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, David, et al. "Analytical and experimental performance evaluation of BLE neighbor discovery process including non-idealities of real chipsets." (Sensors, 2017).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E1EBB9-54E5-F843-9454-D51E59D30DE3}"/>
              </a:ext>
            </a:extLst>
          </p:cNvPr>
          <p:cNvSpPr/>
          <p:nvPr/>
        </p:nvSpPr>
        <p:spPr>
          <a:xfrm>
            <a:off x="411259" y="3408924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accent6"/>
                </a:solidFill>
              </a:rPr>
              <a:t>no collision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D014D1E-5A9E-D24B-80F8-8B7ED7BA4674}"/>
              </a:ext>
            </a:extLst>
          </p:cNvPr>
          <p:cNvCxnSpPr>
            <a:cxnSpLocks/>
          </p:cNvCxnSpPr>
          <p:nvPr/>
        </p:nvCxnSpPr>
        <p:spPr>
          <a:xfrm flipH="1">
            <a:off x="1206736" y="3151920"/>
            <a:ext cx="241064" cy="2183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15D2EE3-DDC4-8540-9513-5F328FB1449D}"/>
              </a:ext>
            </a:extLst>
          </p:cNvPr>
          <p:cNvGrpSpPr/>
          <p:nvPr/>
        </p:nvGrpSpPr>
        <p:grpSpPr>
          <a:xfrm>
            <a:off x="5702472" y="1669462"/>
            <a:ext cx="2260950" cy="642987"/>
            <a:chOff x="3441524" y="1701209"/>
            <a:chExt cx="2260950" cy="64298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F6EA82B-8DAD-1A4C-8215-40698420EF26}"/>
                </a:ext>
              </a:extLst>
            </p:cNvPr>
            <p:cNvSpPr txBox="1"/>
            <p:nvPr/>
          </p:nvSpPr>
          <p:spPr>
            <a:xfrm>
              <a:off x="4292009" y="1852095"/>
              <a:ext cx="7071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/>
                <a:t>T</a:t>
              </a:r>
              <a:r>
                <a:rPr lang="en-US" sz="1800" baseline="-25000" dirty="0" err="1"/>
                <a:t>adv</a:t>
              </a:r>
              <a:endParaRPr lang="en-US" sz="1800" baseline="-25000" dirty="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952289A-CAD0-E14B-BD83-FEBC381FE7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1524" y="1701209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E0BB85E-AFBF-234B-809D-61687CB287A1}"/>
                </a:ext>
              </a:extLst>
            </p:cNvPr>
            <p:cNvCxnSpPr>
              <a:cxnSpLocks/>
            </p:cNvCxnSpPr>
            <p:nvPr/>
          </p:nvCxnSpPr>
          <p:spPr>
            <a:xfrm>
              <a:off x="3441525" y="2020186"/>
              <a:ext cx="8504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15FB160-B60A-3041-9B38-55A6792027FC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702472" y="1706242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85FFA1D-741D-0546-A8D8-F904050B7BBF}"/>
                </a:ext>
              </a:extLst>
            </p:cNvPr>
            <p:cNvCxnSpPr>
              <a:cxnSpLocks/>
              <a:endCxn id="31" idx="3"/>
            </p:cNvCxnSpPr>
            <p:nvPr/>
          </p:nvCxnSpPr>
          <p:spPr>
            <a:xfrm flipH="1">
              <a:off x="4999115" y="2025219"/>
              <a:ext cx="703359" cy="1154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AD553C3C-41EF-C14D-8294-4A594B68DF08}"/>
              </a:ext>
            </a:extLst>
          </p:cNvPr>
          <p:cNvSpPr/>
          <p:nvPr/>
        </p:nvSpPr>
        <p:spPr>
          <a:xfrm>
            <a:off x="5702472" y="2864424"/>
            <a:ext cx="2260948" cy="18789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Packet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28507E-24AE-AB42-AB2D-4873678A36C3}"/>
              </a:ext>
            </a:extLst>
          </p:cNvPr>
          <p:cNvSpPr txBox="1"/>
          <p:nvPr/>
        </p:nvSpPr>
        <p:spPr>
          <a:xfrm>
            <a:off x="3352797" y="1301752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/>
              <a:t>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53F1613-7F35-A149-9222-D50168A84A60}"/>
              </a:ext>
            </a:extLst>
          </p:cNvPr>
          <p:cNvSpPr txBox="1"/>
          <p:nvPr/>
        </p:nvSpPr>
        <p:spPr>
          <a:xfrm>
            <a:off x="965202" y="1289052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/>
              <a:t>t - </a:t>
            </a:r>
            <a:r>
              <a:rPr lang="en-US" sz="1800" i="1" dirty="0" err="1"/>
              <a:t>T</a:t>
            </a:r>
            <a:r>
              <a:rPr lang="en-US" sz="1800" i="1" baseline="-25000" dirty="0" err="1"/>
              <a:t>adv</a:t>
            </a:r>
            <a:endParaRPr lang="en-US" sz="1800" i="1" baseline="-250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2FD518-8C41-9342-BAAF-076DBEE70952}"/>
              </a:ext>
            </a:extLst>
          </p:cNvPr>
          <p:cNvSpPr txBox="1"/>
          <p:nvPr/>
        </p:nvSpPr>
        <p:spPr>
          <a:xfrm>
            <a:off x="5305065" y="1263955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/>
              <a:t>t + </a:t>
            </a:r>
            <a:r>
              <a:rPr lang="en-US" sz="1800" i="1" dirty="0" err="1"/>
              <a:t>T</a:t>
            </a:r>
            <a:r>
              <a:rPr lang="en-US" sz="1800" i="1" baseline="-25000" dirty="0" err="1"/>
              <a:t>adv</a:t>
            </a:r>
            <a:endParaRPr lang="en-US" sz="1800" i="1" baseline="-25000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7B8D680-C03D-A041-A4B2-F9A198838EC5}"/>
              </a:ext>
            </a:extLst>
          </p:cNvPr>
          <p:cNvCxnSpPr/>
          <p:nvPr/>
        </p:nvCxnSpPr>
        <p:spPr>
          <a:xfrm>
            <a:off x="1180573" y="1648001"/>
            <a:ext cx="0" cy="304465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4981139-F7B3-594D-8111-60390339CE37}"/>
              </a:ext>
            </a:extLst>
          </p:cNvPr>
          <p:cNvCxnSpPr/>
          <p:nvPr/>
        </p:nvCxnSpPr>
        <p:spPr>
          <a:xfrm>
            <a:off x="5702472" y="1598409"/>
            <a:ext cx="0" cy="304465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EB36FC-9864-8E42-BD9D-52178D95FB3D}"/>
              </a:ext>
            </a:extLst>
          </p:cNvPr>
          <p:cNvGrpSpPr/>
          <p:nvPr/>
        </p:nvGrpSpPr>
        <p:grpSpPr>
          <a:xfrm>
            <a:off x="1180573" y="4352043"/>
            <a:ext cx="4509027" cy="642987"/>
            <a:chOff x="3441524" y="1701209"/>
            <a:chExt cx="2260950" cy="64298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65293A5-DB15-5445-80C8-3AF1E233673F}"/>
                </a:ext>
              </a:extLst>
            </p:cNvPr>
            <p:cNvSpPr txBox="1"/>
            <p:nvPr/>
          </p:nvSpPr>
          <p:spPr>
            <a:xfrm>
              <a:off x="4292009" y="1852095"/>
              <a:ext cx="7071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 2 * </a:t>
              </a:r>
              <a:r>
                <a:rPr lang="en-US" sz="1800" dirty="0" err="1"/>
                <a:t>T</a:t>
              </a:r>
              <a:r>
                <a:rPr lang="en-US" sz="1800" baseline="-25000" dirty="0" err="1"/>
                <a:t>adv</a:t>
              </a:r>
              <a:endParaRPr lang="en-US" sz="1800" baseline="-25000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D1101E6-9B95-1148-A20C-A76560AF4C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1524" y="1701209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8C19277-5E5C-1B44-B6B6-A2F1374A922F}"/>
                </a:ext>
              </a:extLst>
            </p:cNvPr>
            <p:cNvCxnSpPr>
              <a:cxnSpLocks/>
            </p:cNvCxnSpPr>
            <p:nvPr/>
          </p:nvCxnSpPr>
          <p:spPr>
            <a:xfrm>
              <a:off x="3441525" y="2020186"/>
              <a:ext cx="8504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21FBE1B-906C-8C4A-B9A8-A00DF84D925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702472" y="1706242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22076C6-3E3C-F34E-A334-DBEC4D57BECF}"/>
                </a:ext>
              </a:extLst>
            </p:cNvPr>
            <p:cNvCxnSpPr>
              <a:cxnSpLocks/>
              <a:endCxn id="42" idx="3"/>
            </p:cNvCxnSpPr>
            <p:nvPr/>
          </p:nvCxnSpPr>
          <p:spPr>
            <a:xfrm flipH="1">
              <a:off x="4999115" y="2025219"/>
              <a:ext cx="703359" cy="1154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B21BAA3-8C46-D245-9CA4-3CEFAD97D3DF}"/>
              </a:ext>
            </a:extLst>
          </p:cNvPr>
          <p:cNvSpPr txBox="1"/>
          <p:nvPr/>
        </p:nvSpPr>
        <p:spPr>
          <a:xfrm>
            <a:off x="2882251" y="4232900"/>
            <a:ext cx="13195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Vulnerable period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E8FBF1D-D80B-064B-919E-6E6158AD1958}"/>
              </a:ext>
            </a:extLst>
          </p:cNvPr>
          <p:cNvCxnSpPr>
            <a:stCxn id="47" idx="1"/>
          </p:cNvCxnSpPr>
          <p:nvPr/>
        </p:nvCxnSpPr>
        <p:spPr>
          <a:xfrm flipH="1" flipV="1">
            <a:off x="1205968" y="4357077"/>
            <a:ext cx="1676283" cy="27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D99B51C-0AB3-FB40-9EDF-3FC3E26A0D65}"/>
              </a:ext>
            </a:extLst>
          </p:cNvPr>
          <p:cNvCxnSpPr>
            <a:cxnSpLocks/>
          </p:cNvCxnSpPr>
          <p:nvPr/>
        </p:nvCxnSpPr>
        <p:spPr>
          <a:xfrm flipH="1" flipV="1">
            <a:off x="4262724" y="4357077"/>
            <a:ext cx="1439749" cy="12302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1CADE0FE-2471-394F-9B23-43C0E56BD407}"/>
              </a:ext>
            </a:extLst>
          </p:cNvPr>
          <p:cNvSpPr/>
          <p:nvPr/>
        </p:nvSpPr>
        <p:spPr>
          <a:xfrm>
            <a:off x="7536304" y="3408924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chemeClr val="accent6"/>
                </a:solidFill>
              </a:rPr>
              <a:t>no collision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BED5B8D-FAE1-7D42-9085-0C663585C04B}"/>
              </a:ext>
            </a:extLst>
          </p:cNvPr>
          <p:cNvCxnSpPr>
            <a:cxnSpLocks/>
            <a:endCxn id="52" idx="0"/>
          </p:cNvCxnSpPr>
          <p:nvPr/>
        </p:nvCxnSpPr>
        <p:spPr>
          <a:xfrm>
            <a:off x="7963418" y="3151920"/>
            <a:ext cx="235888" cy="2570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3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3" grpId="0" animBg="1"/>
      <p:bldP spid="24" grpId="0" animBg="1"/>
      <p:bldP spid="28" grpId="0"/>
      <p:bldP spid="36" grpId="0" animBg="1"/>
      <p:bldP spid="5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27971-1BE8-9B48-BC8D-541AA404A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Computing probability of collision from vulnerable period and Tx window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186CD929-3DE1-E642-99C3-229D41E5E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38</a:t>
            </a:fld>
            <a:endParaRPr lang="e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C9FEA0-D052-274D-86AF-90B66ED5B014}"/>
              </a:ext>
            </a:extLst>
          </p:cNvPr>
          <p:cNvSpPr/>
          <p:nvPr/>
        </p:nvSpPr>
        <p:spPr>
          <a:xfrm>
            <a:off x="3022427" y="2401728"/>
            <a:ext cx="2260948" cy="1878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Packet 0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D01C35C-8A32-704A-B1CB-597A70BA28CC}"/>
              </a:ext>
            </a:extLst>
          </p:cNvPr>
          <p:cNvCxnSpPr/>
          <p:nvPr/>
        </p:nvCxnSpPr>
        <p:spPr>
          <a:xfrm>
            <a:off x="672509" y="1632541"/>
            <a:ext cx="762708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92890F3-F448-AA48-A1DF-BB1431B10853}"/>
              </a:ext>
            </a:extLst>
          </p:cNvPr>
          <p:cNvSpPr txBox="1"/>
          <p:nvPr/>
        </p:nvSpPr>
        <p:spPr>
          <a:xfrm>
            <a:off x="-7841" y="1465953"/>
            <a:ext cx="668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time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DBA323E-FA8A-874C-8776-3243068B67C1}"/>
              </a:ext>
            </a:extLst>
          </p:cNvPr>
          <p:cNvGrpSpPr/>
          <p:nvPr/>
        </p:nvGrpSpPr>
        <p:grpSpPr>
          <a:xfrm>
            <a:off x="3022424" y="1669462"/>
            <a:ext cx="2260950" cy="642987"/>
            <a:chOff x="3441524" y="1701209"/>
            <a:chExt cx="2260950" cy="64298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86588D6-C259-AE45-ABFB-71DE58FD1E9A}"/>
                </a:ext>
              </a:extLst>
            </p:cNvPr>
            <p:cNvSpPr txBox="1"/>
            <p:nvPr/>
          </p:nvSpPr>
          <p:spPr>
            <a:xfrm>
              <a:off x="4292009" y="1852095"/>
              <a:ext cx="7071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/>
                <a:t>T</a:t>
              </a:r>
              <a:r>
                <a:rPr lang="en-US" sz="1800" baseline="-25000" dirty="0" err="1"/>
                <a:t>adv</a:t>
              </a:r>
              <a:endParaRPr lang="en-US" sz="1800" baseline="-25000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29E4392-302D-F749-B316-56AC3E9ABD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1524" y="1701209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BE60F61-E8A4-EA4E-BAE8-6A70C8D07057}"/>
                </a:ext>
              </a:extLst>
            </p:cNvPr>
            <p:cNvCxnSpPr>
              <a:cxnSpLocks/>
            </p:cNvCxnSpPr>
            <p:nvPr/>
          </p:nvCxnSpPr>
          <p:spPr>
            <a:xfrm>
              <a:off x="3441525" y="2020186"/>
              <a:ext cx="8504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C4F9AB2-6AA9-2141-A13D-A7EBD312E78B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702472" y="1706242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2C7C9F8-E5B7-5E47-A0BB-7835A813FC3A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H="1">
              <a:off x="4999115" y="2025219"/>
              <a:ext cx="703359" cy="1154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F28507E-24AE-AB42-AB2D-4873678A36C3}"/>
              </a:ext>
            </a:extLst>
          </p:cNvPr>
          <p:cNvSpPr txBox="1"/>
          <p:nvPr/>
        </p:nvSpPr>
        <p:spPr>
          <a:xfrm>
            <a:off x="2933697" y="1301752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/>
              <a:t>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53F1613-7F35-A149-9222-D50168A84A60}"/>
              </a:ext>
            </a:extLst>
          </p:cNvPr>
          <p:cNvSpPr txBox="1"/>
          <p:nvPr/>
        </p:nvSpPr>
        <p:spPr>
          <a:xfrm>
            <a:off x="546102" y="1289052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/>
              <a:t>t - </a:t>
            </a:r>
            <a:r>
              <a:rPr lang="en-US" sz="1800" i="1" dirty="0" err="1"/>
              <a:t>T</a:t>
            </a:r>
            <a:r>
              <a:rPr lang="en-US" sz="1800" i="1" baseline="-25000" dirty="0" err="1"/>
              <a:t>adv</a:t>
            </a:r>
            <a:endParaRPr lang="en-US" sz="1800" i="1" baseline="-250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2FD518-8C41-9342-BAAF-076DBEE70952}"/>
              </a:ext>
            </a:extLst>
          </p:cNvPr>
          <p:cNvSpPr txBox="1"/>
          <p:nvPr/>
        </p:nvSpPr>
        <p:spPr>
          <a:xfrm>
            <a:off x="4885965" y="1263955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/>
              <a:t>t + </a:t>
            </a:r>
            <a:r>
              <a:rPr lang="en-US" sz="1800" i="1" dirty="0" err="1"/>
              <a:t>T</a:t>
            </a:r>
            <a:r>
              <a:rPr lang="en-US" sz="1800" i="1" baseline="-25000" dirty="0" err="1"/>
              <a:t>adv</a:t>
            </a:r>
            <a:endParaRPr lang="en-US" sz="1800" i="1" baseline="-25000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7B8D680-C03D-A041-A4B2-F9A198838EC5}"/>
              </a:ext>
            </a:extLst>
          </p:cNvPr>
          <p:cNvCxnSpPr>
            <a:cxnSpLocks/>
          </p:cNvCxnSpPr>
          <p:nvPr/>
        </p:nvCxnSpPr>
        <p:spPr>
          <a:xfrm>
            <a:off x="761473" y="1648000"/>
            <a:ext cx="0" cy="214295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4981139-F7B3-594D-8111-60390339CE37}"/>
              </a:ext>
            </a:extLst>
          </p:cNvPr>
          <p:cNvCxnSpPr>
            <a:cxnSpLocks/>
          </p:cNvCxnSpPr>
          <p:nvPr/>
        </p:nvCxnSpPr>
        <p:spPr>
          <a:xfrm>
            <a:off x="5283372" y="1598410"/>
            <a:ext cx="0" cy="229414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EB36FC-9864-8E42-BD9D-52178D95FB3D}"/>
              </a:ext>
            </a:extLst>
          </p:cNvPr>
          <p:cNvGrpSpPr/>
          <p:nvPr/>
        </p:nvGrpSpPr>
        <p:grpSpPr>
          <a:xfrm>
            <a:off x="761473" y="3666246"/>
            <a:ext cx="4509027" cy="642987"/>
            <a:chOff x="3441524" y="1701209"/>
            <a:chExt cx="2260950" cy="64298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65293A5-DB15-5445-80C8-3AF1E233673F}"/>
                </a:ext>
              </a:extLst>
            </p:cNvPr>
            <p:cNvSpPr txBox="1"/>
            <p:nvPr/>
          </p:nvSpPr>
          <p:spPr>
            <a:xfrm>
              <a:off x="4292009" y="1852095"/>
              <a:ext cx="7071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 2 * </a:t>
              </a:r>
              <a:r>
                <a:rPr lang="en-US" sz="1800" dirty="0" err="1"/>
                <a:t>T</a:t>
              </a:r>
              <a:r>
                <a:rPr lang="en-US" sz="1800" baseline="-25000" dirty="0" err="1"/>
                <a:t>adv</a:t>
              </a:r>
              <a:endParaRPr lang="en-US" sz="1800" baseline="-25000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D1101E6-9B95-1148-A20C-A76560AF4C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1524" y="1701209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8C19277-5E5C-1B44-B6B6-A2F1374A922F}"/>
                </a:ext>
              </a:extLst>
            </p:cNvPr>
            <p:cNvCxnSpPr>
              <a:cxnSpLocks/>
            </p:cNvCxnSpPr>
            <p:nvPr/>
          </p:nvCxnSpPr>
          <p:spPr>
            <a:xfrm>
              <a:off x="3441525" y="2020186"/>
              <a:ext cx="8504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21FBE1B-906C-8C4A-B9A8-A00DF84D925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702472" y="1706242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22076C6-3E3C-F34E-A334-DBEC4D57BECF}"/>
                </a:ext>
              </a:extLst>
            </p:cNvPr>
            <p:cNvCxnSpPr>
              <a:cxnSpLocks/>
              <a:endCxn id="42" idx="3"/>
            </p:cNvCxnSpPr>
            <p:nvPr/>
          </p:nvCxnSpPr>
          <p:spPr>
            <a:xfrm flipH="1">
              <a:off x="4999115" y="2025219"/>
              <a:ext cx="703359" cy="1154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819DF37-A49D-BF4B-BC0E-6DDD92EC7C21}"/>
              </a:ext>
            </a:extLst>
          </p:cNvPr>
          <p:cNvGrpSpPr/>
          <p:nvPr/>
        </p:nvGrpSpPr>
        <p:grpSpPr>
          <a:xfrm>
            <a:off x="786868" y="3547099"/>
            <a:ext cx="4476533" cy="253916"/>
            <a:chOff x="1049157" y="5262867"/>
            <a:chExt cx="5968710" cy="338555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B21BAA3-8C46-D245-9CA4-3CEFAD97D3DF}"/>
                </a:ext>
              </a:extLst>
            </p:cNvPr>
            <p:cNvSpPr txBox="1"/>
            <p:nvPr/>
          </p:nvSpPr>
          <p:spPr>
            <a:xfrm>
              <a:off x="3284201" y="5262867"/>
              <a:ext cx="1759456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/>
                <a:t>Vulnerable period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FE8FBF1D-D80B-064B-919E-6E6158AD1958}"/>
                </a:ext>
              </a:extLst>
            </p:cNvPr>
            <p:cNvCxnSpPr>
              <a:stCxn id="47" idx="1"/>
            </p:cNvCxnSpPr>
            <p:nvPr/>
          </p:nvCxnSpPr>
          <p:spPr>
            <a:xfrm flipH="1" flipV="1">
              <a:off x="1049157" y="5428434"/>
              <a:ext cx="2235044" cy="371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CD99B51C-0AB3-FB40-9EDF-3FC3E26A0D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24832" y="5421724"/>
              <a:ext cx="1893035" cy="6712"/>
            </a:xfrm>
            <a:prstGeom prst="straightConnector1">
              <a:avLst/>
            </a:prstGeom>
            <a:ln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38CE1FF2-44A3-EF4A-B4AA-446CD8FBC5B6}"/>
              </a:ext>
            </a:extLst>
          </p:cNvPr>
          <p:cNvSpPr/>
          <p:nvPr/>
        </p:nvSpPr>
        <p:spPr>
          <a:xfrm>
            <a:off x="6869609" y="2401728"/>
            <a:ext cx="2260948" cy="1878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Packet 0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32E18F8-F190-4149-9BE9-647DD08E3FB4}"/>
              </a:ext>
            </a:extLst>
          </p:cNvPr>
          <p:cNvSpPr/>
          <p:nvPr/>
        </p:nvSpPr>
        <p:spPr>
          <a:xfrm>
            <a:off x="6730285" y="2195879"/>
            <a:ext cx="128234" cy="393735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E55A9A7-4F19-DB46-AF43-D2A052CE4405}"/>
              </a:ext>
            </a:extLst>
          </p:cNvPr>
          <p:cNvGrpSpPr/>
          <p:nvPr/>
        </p:nvGrpSpPr>
        <p:grpSpPr>
          <a:xfrm>
            <a:off x="3022420" y="2625137"/>
            <a:ext cx="3847190" cy="699854"/>
            <a:chOff x="3441522" y="1701209"/>
            <a:chExt cx="2260952" cy="699855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69AC90B-D117-2F4E-BD42-5583FF3C54A1}"/>
                </a:ext>
              </a:extLst>
            </p:cNvPr>
            <p:cNvSpPr txBox="1"/>
            <p:nvPr/>
          </p:nvSpPr>
          <p:spPr>
            <a:xfrm>
              <a:off x="3941346" y="1847065"/>
              <a:ext cx="1425905" cy="553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/>
                <a:t>T</a:t>
              </a:r>
              <a:r>
                <a:rPr lang="en-US" sz="1800" baseline="-25000" dirty="0" err="1"/>
                <a:t>adv_interval</a:t>
              </a:r>
              <a:r>
                <a:rPr lang="en-US" sz="1800" baseline="-25000" dirty="0"/>
                <a:t> + </a:t>
              </a:r>
              <a:r>
                <a:rPr lang="en-US" sz="1800" dirty="0" err="1"/>
                <a:t>t</a:t>
              </a:r>
              <a:r>
                <a:rPr lang="en-US" sz="1800" baseline="-25000" dirty="0" err="1"/>
                <a:t>adv_delay</a:t>
              </a:r>
              <a:endParaRPr lang="en-US" sz="1800" dirty="0"/>
            </a:p>
            <a:p>
              <a:pPr algn="ctr"/>
              <a:endParaRPr lang="en-US" sz="1800" baseline="-25000" dirty="0"/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2D4092A-BE21-DC44-BF56-54FE19C027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1524" y="1701209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E3A4EEE-9EF3-AD40-A18D-9D1FCEFD9E4C}"/>
                </a:ext>
              </a:extLst>
            </p:cNvPr>
            <p:cNvCxnSpPr>
              <a:cxnSpLocks/>
              <a:endCxn id="56" idx="1"/>
            </p:cNvCxnSpPr>
            <p:nvPr/>
          </p:nvCxnSpPr>
          <p:spPr>
            <a:xfrm>
              <a:off x="3441522" y="2112522"/>
              <a:ext cx="499824" cy="115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8DB4CA8-0F71-5649-854F-5EBC1B76D8B8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702472" y="1706242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367C4CE-1F43-0D4E-8EE4-7CF350D079F5}"/>
                </a:ext>
              </a:extLst>
            </p:cNvPr>
            <p:cNvCxnSpPr>
              <a:cxnSpLocks/>
              <a:endCxn id="56" idx="3"/>
            </p:cNvCxnSpPr>
            <p:nvPr/>
          </p:nvCxnSpPr>
          <p:spPr>
            <a:xfrm flipH="1">
              <a:off x="5367251" y="2112522"/>
              <a:ext cx="335221" cy="115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2A58948E-F282-CD46-97CD-CBF40CE1649E}"/>
              </a:ext>
            </a:extLst>
          </p:cNvPr>
          <p:cNvSpPr/>
          <p:nvPr/>
        </p:nvSpPr>
        <p:spPr>
          <a:xfrm>
            <a:off x="5985217" y="1742555"/>
            <a:ext cx="6286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err="1"/>
              <a:t>t</a:t>
            </a:r>
            <a:r>
              <a:rPr lang="en-US" sz="1050" baseline="-25000" dirty="0" err="1"/>
              <a:t>adv_delay</a:t>
            </a:r>
            <a:endParaRPr lang="en-US" sz="1050" dirty="0"/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996B9F2-E17F-464B-B044-136E9E95FC79}"/>
              </a:ext>
            </a:extLst>
          </p:cNvPr>
          <p:cNvCxnSpPr>
            <a:cxnSpLocks/>
          </p:cNvCxnSpPr>
          <p:nvPr/>
        </p:nvCxnSpPr>
        <p:spPr>
          <a:xfrm flipH="1" flipV="1">
            <a:off x="6431489" y="2050343"/>
            <a:ext cx="260909" cy="192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7F9A8BF-08D1-6248-9D78-B172BF1A86B0}"/>
              </a:ext>
            </a:extLst>
          </p:cNvPr>
          <p:cNvGrpSpPr/>
          <p:nvPr/>
        </p:nvGrpSpPr>
        <p:grpSpPr>
          <a:xfrm>
            <a:off x="3034768" y="3176148"/>
            <a:ext cx="3823754" cy="253916"/>
            <a:chOff x="1049157" y="5172387"/>
            <a:chExt cx="5995341" cy="429863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E29B155-39E2-E34A-987F-61D949BF301F}"/>
                </a:ext>
              </a:extLst>
            </p:cNvPr>
            <p:cNvSpPr txBox="1"/>
            <p:nvPr/>
          </p:nvSpPr>
          <p:spPr>
            <a:xfrm>
              <a:off x="2975331" y="5172387"/>
              <a:ext cx="2488750" cy="429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/>
                <a:t>Transmission window</a:t>
              </a: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93FA257C-4CBD-0C46-8221-EFAFD2F9D4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9157" y="5428436"/>
              <a:ext cx="1932895" cy="3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2F23D020-EB5B-6D44-9828-252CB786947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75228" y="5444839"/>
              <a:ext cx="1369270" cy="1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90B2A82D-561B-A645-AD61-24015DF80A3F}"/>
                  </a:ext>
                </a:extLst>
              </p:cNvPr>
              <p:cNvSpPr txBox="1"/>
              <p:nvPr/>
            </p:nvSpPr>
            <p:spPr>
              <a:xfrm>
                <a:off x="1599259" y="4509071"/>
                <a:ext cx="3390350" cy="62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𝑉𝑢𝑙𝑛𝑒𝑟𝑎𝑏𝑙𝑒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𝑃𝑒𝑟𝑖𝑜𝑑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𝑇𝑟𝑎𝑛𝑠𝑚𝑖𝑠𝑠𝑖𝑜𝑛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𝑊𝑖𝑛𝑑𝑜𝑤</m:t>
                        </m:r>
                      </m:den>
                    </m:f>
                  </m:oMath>
                </a14:m>
                <a:endParaRPr lang="en-US" sz="1800" dirty="0"/>
              </a:p>
            </p:txBody>
          </p:sp>
        </mc:Choice>
        <mc:Fallback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90B2A82D-561B-A645-AD61-24015DF80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9259" y="4509071"/>
                <a:ext cx="3390350" cy="629660"/>
              </a:xfrm>
              <a:prstGeom prst="rect">
                <a:avLst/>
              </a:prstGeom>
              <a:blipFill>
                <a:blip r:embed="rId3"/>
                <a:stretch>
                  <a:fillRect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TextBox 76">
            <a:extLst>
              <a:ext uri="{FF2B5EF4-FFF2-40B4-BE49-F238E27FC236}">
                <a16:creationId xmlns:a16="http://schemas.microsoft.com/office/drawing/2014/main" id="{75DF2914-9CF7-174E-92A7-2B4BDB254D1F}"/>
              </a:ext>
            </a:extLst>
          </p:cNvPr>
          <p:cNvSpPr txBox="1"/>
          <p:nvPr/>
        </p:nvSpPr>
        <p:spPr>
          <a:xfrm>
            <a:off x="27678" y="4517563"/>
            <a:ext cx="1571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Probability of Collision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E78F3E8C-3989-8647-B110-5422A42A5E2C}"/>
                  </a:ext>
                </a:extLst>
              </p:cNvPr>
              <p:cNvSpPr txBox="1"/>
              <p:nvPr/>
            </p:nvSpPr>
            <p:spPr>
              <a:xfrm>
                <a:off x="4883150" y="4475920"/>
                <a:ext cx="3517350" cy="6245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1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2 ∗ </m:t>
                            </m:r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𝑎𝑑𝑣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1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𝑎𝑑𝑣</m:t>
                            </m:r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_</m:t>
                            </m:r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𝑖𝑛𝑡𝑒𝑟𝑣𝑎𝑙</m:t>
                            </m:r>
                          </m:sub>
                        </m:sSub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𝑎𝑣𝑔</m:t>
                        </m:r>
                        <m: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𝑎𝑑𝑣</m:t>
                            </m:r>
                            <m:r>
                              <a:rPr lang="en-US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_</m:t>
                            </m:r>
                            <m:r>
                              <a:rPr lang="en-US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𝑑𝑒𝑙𝑎𝑦</m:t>
                            </m:r>
                          </m:sub>
                        </m:sSub>
                        <m: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1500" dirty="0"/>
              </a:p>
            </p:txBody>
          </p:sp>
        </mc:Choice>
        <mc:Fallback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E78F3E8C-3989-8647-B110-5422A42A5E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3150" y="4475920"/>
                <a:ext cx="3517350" cy="624595"/>
              </a:xfrm>
              <a:prstGeom prst="rect">
                <a:avLst/>
              </a:prstGeom>
              <a:blipFill>
                <a:blip r:embed="rId4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039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61" grpId="0"/>
      <p:bldP spid="76" grpId="0"/>
      <p:bldP spid="77" grpId="0"/>
      <p:bldP spid="7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C71E9-C47D-4B1B-A051-99E3AA1DD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Determine Probability of Multiple Failures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7F9D2-0582-436C-87B8-4963C151A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Given:</a:t>
            </a:r>
          </a:p>
          <a:p>
            <a:pPr lvl="1"/>
            <a:r>
              <a:rPr lang="en-US" dirty="0"/>
              <a:t>Probability of collision of 1 packet with reference packet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Determine:</a:t>
            </a:r>
          </a:p>
          <a:p>
            <a:pPr lvl="1"/>
            <a:r>
              <a:rPr lang="en-US" dirty="0"/>
              <a:t>Probability of Reception for data sent redundantly across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M</a:t>
            </a:r>
            <a:r>
              <a:rPr lang="en-US" dirty="0"/>
              <a:t> packets</a:t>
            </a:r>
          </a:p>
          <a:p>
            <a:pPr lvl="1"/>
            <a:r>
              <a:rPr lang="en-US" dirty="0"/>
              <a:t>i.e., what are the odds that </a:t>
            </a:r>
            <a:r>
              <a:rPr lang="en-US" b="1" dirty="0"/>
              <a:t>at least one</a:t>
            </a:r>
            <a:r>
              <a:rPr lang="en-US" dirty="0"/>
              <a:t> of the packets doesn’t collide</a:t>
            </a:r>
          </a:p>
          <a:p>
            <a:pPr lvl="1"/>
            <a:r>
              <a:rPr lang="en-US" dirty="0"/>
              <a:t>1 – (Probability of </a:t>
            </a:r>
            <a:r>
              <a:rPr lang="en-US" dirty="0" err="1"/>
              <a:t>Collision</a:t>
            </a:r>
            <a:r>
              <a:rPr lang="en-US" baseline="30000" dirty="0" err="1"/>
              <a:t>M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(P</a:t>
            </a:r>
            <a:r>
              <a:rPr lang="en-US" baseline="-25000" dirty="0"/>
              <a:t>c</a:t>
            </a:r>
            <a:r>
              <a:rPr lang="en-US" dirty="0"/>
              <a:t>)</a:t>
            </a:r>
            <a:r>
              <a:rPr lang="en-US" baseline="30000" dirty="0"/>
              <a:t>M</a:t>
            </a:r>
            <a:r>
              <a:rPr lang="en-US" dirty="0"/>
              <a:t> = Probability that all of them collide</a:t>
            </a:r>
          </a:p>
          <a:p>
            <a:pPr lvl="2"/>
            <a:r>
              <a:rPr lang="en-US" dirty="0"/>
              <a:t>1-that = Probability that NOT all of them collide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891900-80A5-4EBF-822F-28ECC2180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39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4A559E3-D32F-F94A-B1D9-F3A20A280AB3}"/>
                  </a:ext>
                </a:extLst>
              </p:cNvPr>
              <p:cNvSpPr txBox="1"/>
              <p:nvPr/>
            </p:nvSpPr>
            <p:spPr>
              <a:xfrm>
                <a:off x="2235189" y="2046425"/>
                <a:ext cx="3390350" cy="62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𝑉𝑢𝑙𝑛𝑒𝑟𝑎𝑏𝑙𝑒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𝑃𝑒𝑟𝑖𝑜𝑑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𝑇𝑟𝑎𝑛𝑠𝑚𝑖𝑠𝑠𝑖𝑜𝑛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𝑊𝑖𝑛𝑑𝑜𝑤</m:t>
                        </m:r>
                      </m:den>
                    </m:f>
                  </m:oMath>
                </a14:m>
                <a:endParaRPr lang="en-US" sz="18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4A559E3-D32F-F94A-B1D9-F3A20A280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5189" y="2046425"/>
                <a:ext cx="3390350" cy="629660"/>
              </a:xfrm>
              <a:prstGeom prst="rect">
                <a:avLst/>
              </a:prstGeom>
              <a:blipFill>
                <a:blip r:embed="rId2"/>
                <a:stretch>
                  <a:fillRect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18BDBB4-2240-0346-8B2C-68F1A793DBC0}"/>
              </a:ext>
            </a:extLst>
          </p:cNvPr>
          <p:cNvSpPr txBox="1"/>
          <p:nvPr/>
        </p:nvSpPr>
        <p:spPr>
          <a:xfrm>
            <a:off x="663608" y="2054917"/>
            <a:ext cx="1571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Probability of Collision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38E14B-A316-DA4C-ABB0-376A780E04E6}"/>
                  </a:ext>
                </a:extLst>
              </p:cNvPr>
              <p:cNvSpPr txBox="1"/>
              <p:nvPr/>
            </p:nvSpPr>
            <p:spPr>
              <a:xfrm>
                <a:off x="5519080" y="2013275"/>
                <a:ext cx="3517350" cy="6245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1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2 ∗ </m:t>
                            </m:r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𝑎𝑑𝑣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1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𝑎𝑑𝑣</m:t>
                            </m:r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_</m:t>
                            </m:r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𝑖𝑛𝑡𝑒𝑟𝑣𝑎𝑙</m:t>
                            </m:r>
                          </m:sub>
                        </m:sSub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𝑎𝑣𝑔</m:t>
                        </m:r>
                        <m: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(</m:t>
                        </m:r>
                        <m:sSub>
                          <m:sSubPr>
                            <m:ctrlPr>
                              <a:rPr lang="en-US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𝑎𝑑𝑣</m:t>
                            </m:r>
                            <m:r>
                              <a:rPr lang="en-US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_</m:t>
                            </m:r>
                            <m:r>
                              <a:rPr lang="en-US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𝑑𝑒𝑙𝑎𝑦</m:t>
                            </m:r>
                          </m:sub>
                        </m:sSub>
                        <m:r>
                          <a:rPr lang="en-US" sz="21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15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38E14B-A316-DA4C-ABB0-376A780E04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9080" y="2013275"/>
                <a:ext cx="3517350" cy="624595"/>
              </a:xfrm>
              <a:prstGeom prst="rect">
                <a:avLst/>
              </a:prstGeom>
              <a:blipFill>
                <a:blip r:embed="rId3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32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1A8650EA-28BC-1C4F-992F-18350E4F8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/>
              <a:t>Bluetooth Classic and BLE co-exist &amp; have different use cases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43397F-9AD6-2D4E-9B26-8F84F47AA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BBBE-C700-C147-87D6-E0769AB4D7F4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2227D3-536A-5840-89A1-FB4221F22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8" y="3282553"/>
            <a:ext cx="1076325" cy="10763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F14D39-6404-0B46-B180-F225CE0BDC82}"/>
              </a:ext>
            </a:extLst>
          </p:cNvPr>
          <p:cNvSpPr txBox="1"/>
          <p:nvPr/>
        </p:nvSpPr>
        <p:spPr>
          <a:xfrm>
            <a:off x="1637482" y="5053013"/>
            <a:ext cx="99418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Car BT Audio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38EA8F-781D-854A-A7CD-E12224B83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423" y="3869364"/>
            <a:ext cx="1743075" cy="9790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81100C-E715-6C48-99EF-756DB31A0A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3226"/>
          <a:stretch/>
        </p:blipFill>
        <p:spPr>
          <a:xfrm>
            <a:off x="3149107" y="3282553"/>
            <a:ext cx="1108568" cy="10027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03E35E4-05DC-3E46-9367-B878FB9D6F3F}"/>
              </a:ext>
            </a:extLst>
          </p:cNvPr>
          <p:cNvSpPr/>
          <p:nvPr/>
        </p:nvSpPr>
        <p:spPr>
          <a:xfrm>
            <a:off x="4873606" y="1453874"/>
            <a:ext cx="4826962" cy="1615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/>
              <a:t>Bluetooth Low Energy (introduced in v4.0)</a:t>
            </a:r>
          </a:p>
          <a:p>
            <a:endParaRPr lang="en-US" sz="105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Small amounts of data transfer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Low power requirements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/>
              <a:t>“months or years” on small batteries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Ideal for IoT devices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05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501FD2-F75B-BF45-A4FB-5154732E4715}"/>
              </a:ext>
            </a:extLst>
          </p:cNvPr>
          <p:cNvSpPr/>
          <p:nvPr/>
        </p:nvSpPr>
        <p:spPr>
          <a:xfrm>
            <a:off x="378423" y="1453874"/>
            <a:ext cx="4365298" cy="9925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/>
              <a:t>Bluetooth Classic (around since 1999)</a:t>
            </a:r>
          </a:p>
          <a:p>
            <a:endParaRPr lang="en-US" sz="105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Continuous data communication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Can afford higher battery power requirements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1EE888-E094-FA46-BE0D-A440F4B6AB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9198" y="3227107"/>
            <a:ext cx="1389626" cy="13896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93AEAFD-BF21-CF4A-B087-D5F711111B52}"/>
              </a:ext>
            </a:extLst>
          </p:cNvPr>
          <p:cNvSpPr txBox="1"/>
          <p:nvPr/>
        </p:nvSpPr>
        <p:spPr>
          <a:xfrm>
            <a:off x="115168" y="4358878"/>
            <a:ext cx="95250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Headphones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AA328A-D113-0A47-A1FC-EF0C59DD8167}"/>
              </a:ext>
            </a:extLst>
          </p:cNvPr>
          <p:cNvSpPr txBox="1"/>
          <p:nvPr/>
        </p:nvSpPr>
        <p:spPr>
          <a:xfrm>
            <a:off x="3198285" y="4285296"/>
            <a:ext cx="101021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/>
              <a:t>Mobile Photo </a:t>
            </a:r>
          </a:p>
          <a:p>
            <a:pPr algn="ctr"/>
            <a:r>
              <a:rPr lang="en-US" sz="1050" dirty="0"/>
              <a:t>Printers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EA56D9-D3C8-A14B-B224-037719B0D43A}"/>
              </a:ext>
            </a:extLst>
          </p:cNvPr>
          <p:cNvSpPr txBox="1"/>
          <p:nvPr/>
        </p:nvSpPr>
        <p:spPr>
          <a:xfrm>
            <a:off x="4555331" y="4493045"/>
            <a:ext cx="11801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Fitness Trackers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26E8A15-F751-8648-B7B5-DF4E3580E3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3480" y="3321755"/>
            <a:ext cx="1003241" cy="100324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B50F7F6-C884-7D43-BA16-BEA146769074}"/>
              </a:ext>
            </a:extLst>
          </p:cNvPr>
          <p:cNvSpPr txBox="1"/>
          <p:nvPr/>
        </p:nvSpPr>
        <p:spPr>
          <a:xfrm>
            <a:off x="5844202" y="4392385"/>
            <a:ext cx="127951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/>
              <a:t>Tracking Devices</a:t>
            </a:r>
            <a:br>
              <a:rPr lang="en-US" sz="1050" dirty="0"/>
            </a:br>
            <a:r>
              <a:rPr lang="en-US" sz="1050" dirty="0"/>
              <a:t>(</a:t>
            </a:r>
            <a:r>
              <a:rPr lang="en-US" sz="1050" dirty="0" err="1"/>
              <a:t>eg</a:t>
            </a:r>
            <a:r>
              <a:rPr lang="en-US" sz="1050" dirty="0"/>
              <a:t>: Apple </a:t>
            </a:r>
            <a:r>
              <a:rPr lang="en-US" sz="1050" dirty="0" err="1"/>
              <a:t>AirTag</a:t>
            </a:r>
            <a:r>
              <a:rPr lang="en-US" sz="1050" dirty="0"/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286635-7BA2-5C40-9589-E32BE66BF076}"/>
              </a:ext>
            </a:extLst>
          </p:cNvPr>
          <p:cNvSpPr txBox="1"/>
          <p:nvPr/>
        </p:nvSpPr>
        <p:spPr>
          <a:xfrm>
            <a:off x="7611211" y="4386908"/>
            <a:ext cx="94288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/>
              <a:t>Switches </a:t>
            </a:r>
          </a:p>
          <a:p>
            <a:pPr algn="ctr"/>
            <a:r>
              <a:rPr lang="en-US" sz="1050" dirty="0"/>
              <a:t>and Sensors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24943F6-E19C-E549-A7A2-4FF83DBE70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3089" y="3310852"/>
            <a:ext cx="1126883" cy="11268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5D2F8F-A55E-D542-9A2D-C8C3D77C5C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5200" y="2940395"/>
            <a:ext cx="96202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9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9" grpId="0"/>
      <p:bldP spid="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27971-1BE8-9B48-BC8D-541AA404A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determine reception rate?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7B75ABB-6346-7749-81B8-08462F13879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pPr marL="114297" indent="0">
                  <a:buNone/>
                </a:pPr>
                <a:r>
                  <a:rPr lang="en-US" dirty="0"/>
                  <a:t>With redundancy, we care about data reception instead of packet reception.</a:t>
                </a:r>
              </a:p>
              <a:p>
                <a:endParaRPr lang="en-US" dirty="0"/>
              </a:p>
              <a:p>
                <a:pPr marL="114297" indent="0">
                  <a:buNone/>
                </a:pPr>
                <a:r>
                  <a:rPr lang="en-US" dirty="0"/>
                  <a:t>Naïve model:</a:t>
                </a:r>
              </a:p>
              <a:p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𝑎𝑐𝑘𝑒𝑡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𝑒𝑐𝑒𝑝𝑡𝑖𝑜𝑛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𝑎𝑡𝑒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=1−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𝑃𝑟𝑜𝑏𝑎𝑏𝑖𝑙𝑖𝑡𝑦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𝐶𝑜𝑙𝑙𝑖𝑠𝑖𝑜𝑛</m:t>
                        </m:r>
                      </m:e>
                    </m:d>
                  </m:oMath>
                </a14:m>
                <a:endParaRPr lang="en-US" sz="1800" dirty="0"/>
              </a:p>
              <a:p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𝑎𝑡𝑎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𝑅𝑒𝑐𝑒𝑝𝑡𝑖𝑜𝑛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𝑅𝑎𝑡𝑒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=1−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𝑃𝑟𝑜𝑏𝑎𝑏𝑖𝑙𝑖𝑡𝑦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𝐶𝑜𝑙𝑙𝑖𝑠𝑖𝑜𝑛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𝑁𝑢𝑚𝑏𝑒𝑟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𝑃𝑎𝑐𝑘𝑒𝑡𝑠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marL="114297" indent="0">
                  <a:buNone/>
                </a:pPr>
                <a:r>
                  <a:rPr lang="en-US" dirty="0"/>
                  <a:t>Data Reception Assumption: repeat packet collisions are independent.</a:t>
                </a:r>
              </a:p>
              <a:p>
                <a:pPr lvl="1"/>
                <a:r>
                  <a:rPr lang="en-US" dirty="0"/>
                  <a:t>True for any arbitrary selection of two BLE devices</a:t>
                </a:r>
              </a:p>
              <a:p>
                <a:pPr lvl="1"/>
                <a:r>
                  <a:rPr lang="en-US" dirty="0"/>
                  <a:t>False for two devices that have recently collided</a:t>
                </a: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7B75ABB-6346-7749-81B8-08462F1387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604" r="-284" b="-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774A67-3CEB-9B4B-9661-2BD3D477F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47348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01765C33-F23F-E940-A048-7E46AF1D92A7}"/>
              </a:ext>
            </a:extLst>
          </p:cNvPr>
          <p:cNvSpPr/>
          <p:nvPr/>
        </p:nvSpPr>
        <p:spPr>
          <a:xfrm>
            <a:off x="6994735" y="3218865"/>
            <a:ext cx="963140" cy="9149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00A05F9-BBE6-FE43-8025-C671C46665C1}"/>
              </a:ext>
            </a:extLst>
          </p:cNvPr>
          <p:cNvSpPr/>
          <p:nvPr/>
        </p:nvSpPr>
        <p:spPr>
          <a:xfrm>
            <a:off x="6035356" y="3218865"/>
            <a:ext cx="963140" cy="9149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ACF31AD-4BFF-EE48-9235-E82E212D547C}"/>
              </a:ext>
            </a:extLst>
          </p:cNvPr>
          <p:cNvSpPr/>
          <p:nvPr/>
        </p:nvSpPr>
        <p:spPr>
          <a:xfrm>
            <a:off x="5070336" y="3218865"/>
            <a:ext cx="963140" cy="9149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817E1E6-EABB-1241-A822-C528236CF6F2}"/>
              </a:ext>
            </a:extLst>
          </p:cNvPr>
          <p:cNvSpPr/>
          <p:nvPr/>
        </p:nvSpPr>
        <p:spPr>
          <a:xfrm>
            <a:off x="2586733" y="3801187"/>
            <a:ext cx="963140" cy="3481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B27971-1BE8-9B48-BC8D-541AA404A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When are transmissions from two devices independent?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B75ABB-6346-7749-81B8-08462F138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297" indent="0">
              <a:buNone/>
            </a:pPr>
            <a:r>
              <a:rPr lang="en-US" sz="2400" dirty="0"/>
              <a:t>Assumption is </a:t>
            </a:r>
            <a:r>
              <a:rPr lang="en-US" sz="2400" i="1" dirty="0"/>
              <a:t>true</a:t>
            </a:r>
            <a:r>
              <a:rPr lang="en-US" sz="2400" dirty="0"/>
              <a:t> for any BLE device that has been advertising for some time</a:t>
            </a:r>
          </a:p>
          <a:p>
            <a:pPr lvl="1"/>
            <a:r>
              <a:rPr lang="en-US" sz="2000" dirty="0"/>
              <a:t>Sum of random delays grows the uncertainty of transmission.</a:t>
            </a:r>
          </a:p>
          <a:p>
            <a:pPr lvl="1"/>
            <a:r>
              <a:rPr lang="en-US" sz="2000" dirty="0"/>
              <a:t>Applied to periodic transmissions, any point in interval becomes equally likely.</a:t>
            </a:r>
          </a:p>
          <a:p>
            <a:pPr lvl="2"/>
            <a:r>
              <a:rPr lang="en-US" sz="1600" dirty="0"/>
              <a:t>Range of 1x delay, 2x delay, 3x delay, until it wraps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9EF1B-06CF-094E-BDA1-64EDBC69C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>
              <a:defRPr/>
            </a:pPr>
            <a:fld id="{00000000-1234-1234-1234-123412341234}" type="slidenum">
              <a:rPr lang="en" sz="100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914378">
                <a:defRPr/>
              </a:pPr>
              <a:t>41</a:t>
            </a:fld>
            <a:endParaRPr lang="en" sz="100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AACF468-0060-2341-9582-7F8C6A5EAE76}"/>
              </a:ext>
            </a:extLst>
          </p:cNvPr>
          <p:cNvCxnSpPr/>
          <p:nvPr/>
        </p:nvCxnSpPr>
        <p:spPr>
          <a:xfrm>
            <a:off x="1034459" y="4168825"/>
            <a:ext cx="762708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F7E3EEB-924C-784C-ADBC-E47E41A20A09}"/>
              </a:ext>
            </a:extLst>
          </p:cNvPr>
          <p:cNvSpPr txBox="1"/>
          <p:nvPr/>
        </p:nvSpPr>
        <p:spPr>
          <a:xfrm>
            <a:off x="481567" y="4014937"/>
            <a:ext cx="552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defRPr/>
            </a:pPr>
            <a:r>
              <a:rPr lang="en-US" dirty="0"/>
              <a:t>time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E3E353-AABA-5748-857D-C25CE277CFA4}"/>
              </a:ext>
            </a:extLst>
          </p:cNvPr>
          <p:cNvSpPr/>
          <p:nvPr/>
        </p:nvSpPr>
        <p:spPr>
          <a:xfrm>
            <a:off x="1325880" y="3837843"/>
            <a:ext cx="171450" cy="330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AA828E-8C21-E247-875C-C45B118C6452}"/>
              </a:ext>
            </a:extLst>
          </p:cNvPr>
          <p:cNvSpPr/>
          <p:nvPr/>
        </p:nvSpPr>
        <p:spPr>
          <a:xfrm>
            <a:off x="3549873" y="3808145"/>
            <a:ext cx="171450" cy="330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26E7F61-D232-DE4B-8E6E-0C046F18D4C5}"/>
              </a:ext>
            </a:extLst>
          </p:cNvPr>
          <p:cNvGrpSpPr/>
          <p:nvPr/>
        </p:nvGrpSpPr>
        <p:grpSpPr>
          <a:xfrm>
            <a:off x="1308293" y="4216668"/>
            <a:ext cx="1286093" cy="637955"/>
            <a:chOff x="1308292" y="3930920"/>
            <a:chExt cx="1407216" cy="63795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EB55B1C-4D92-DD4C-A9CC-47537FDF9B5E}"/>
                </a:ext>
              </a:extLst>
            </p:cNvPr>
            <p:cNvSpPr txBox="1"/>
            <p:nvPr/>
          </p:nvSpPr>
          <p:spPr>
            <a:xfrm>
              <a:off x="1485574" y="4107526"/>
              <a:ext cx="10442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defRPr/>
              </a:pPr>
              <a:r>
                <a:rPr lang="en-US" dirty="0" err="1"/>
                <a:t>T</a:t>
              </a:r>
              <a:r>
                <a:rPr lang="en-US" baseline="-25000" dirty="0" err="1"/>
                <a:t>adv_interval</a:t>
              </a:r>
              <a:endParaRPr lang="en-US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31D76B1-6CDE-2B4A-A19A-1493882733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08292" y="3930921"/>
              <a:ext cx="3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FC77A91-EFD5-5D4A-A500-AB57C3475CD6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>
              <a:off x="1308292" y="4250583"/>
              <a:ext cx="177282" cy="108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82EB793-A98A-864B-BFE7-F1237787CBC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707135" y="3930920"/>
              <a:ext cx="3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F951699-AE64-3942-A213-2A915DC6E944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 flipV="1">
              <a:off x="2529856" y="4249899"/>
              <a:ext cx="185652" cy="115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0B16B5-CAB5-C446-919A-5BD0A3D5FA19}"/>
              </a:ext>
            </a:extLst>
          </p:cNvPr>
          <p:cNvGrpSpPr/>
          <p:nvPr/>
        </p:nvGrpSpPr>
        <p:grpSpPr>
          <a:xfrm>
            <a:off x="2586732" y="4216669"/>
            <a:ext cx="945486" cy="637954"/>
            <a:chOff x="1308292" y="3930921"/>
            <a:chExt cx="1530278" cy="63795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EA3E448-46BE-BC43-BCFF-83E29BC93FDD}"/>
                </a:ext>
              </a:extLst>
            </p:cNvPr>
            <p:cNvSpPr txBox="1"/>
            <p:nvPr/>
          </p:nvSpPr>
          <p:spPr>
            <a:xfrm>
              <a:off x="1572520" y="4107527"/>
              <a:ext cx="10018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defRPr/>
              </a:pPr>
              <a:r>
                <a:rPr lang="en-US" dirty="0"/>
                <a:t>delay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C0525B1-C8A5-E64E-9488-EFA8ECD3B7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08292" y="3930921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9F39640-988F-A147-B22D-A80E73864EF9}"/>
                </a:ext>
              </a:extLst>
            </p:cNvPr>
            <p:cNvCxnSpPr>
              <a:cxnSpLocks/>
              <a:endCxn id="16" idx="1"/>
            </p:cNvCxnSpPr>
            <p:nvPr/>
          </p:nvCxnSpPr>
          <p:spPr>
            <a:xfrm>
              <a:off x="1308292" y="4250585"/>
              <a:ext cx="264228" cy="1083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C3F0464-CD69-574B-8AEA-400467C84E6F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838567" y="3930921"/>
              <a:ext cx="3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D0941BB-67DB-1C4B-8360-4C37810BFC18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 flipV="1">
              <a:off x="2574343" y="4249899"/>
              <a:ext cx="264222" cy="1151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7F486B5-97A0-BB46-A866-56642037E9D5}"/>
              </a:ext>
            </a:extLst>
          </p:cNvPr>
          <p:cNvGrpSpPr/>
          <p:nvPr/>
        </p:nvGrpSpPr>
        <p:grpSpPr>
          <a:xfrm>
            <a:off x="3532216" y="4216666"/>
            <a:ext cx="1286093" cy="637955"/>
            <a:chOff x="1308292" y="3930920"/>
            <a:chExt cx="1407216" cy="63795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E6A7CE0-727D-994E-9DEE-3F3084CA146F}"/>
                </a:ext>
              </a:extLst>
            </p:cNvPr>
            <p:cNvSpPr txBox="1"/>
            <p:nvPr/>
          </p:nvSpPr>
          <p:spPr>
            <a:xfrm>
              <a:off x="1485574" y="4107526"/>
              <a:ext cx="10442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defRPr/>
              </a:pPr>
              <a:r>
                <a:rPr lang="en-US" dirty="0" err="1"/>
                <a:t>T</a:t>
              </a:r>
              <a:r>
                <a:rPr lang="en-US" baseline="-25000" dirty="0" err="1"/>
                <a:t>adv_interval</a:t>
              </a:r>
              <a:endParaRPr lang="en-US" dirty="0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303FE2E-A86C-AD4D-9D18-833EA8995F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08292" y="3930921"/>
              <a:ext cx="3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0F9C33E-A874-6E4C-A867-E8800B6FE53E}"/>
                </a:ext>
              </a:extLst>
            </p:cNvPr>
            <p:cNvCxnSpPr>
              <a:cxnSpLocks/>
              <a:endCxn id="35" idx="1"/>
            </p:cNvCxnSpPr>
            <p:nvPr/>
          </p:nvCxnSpPr>
          <p:spPr>
            <a:xfrm>
              <a:off x="1308292" y="4250583"/>
              <a:ext cx="177282" cy="108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417016-3C67-294F-B273-D29FDC00ABD8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707135" y="3930920"/>
              <a:ext cx="3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192FF72-776B-2A4F-8D8C-2F4E53B05170}"/>
                </a:ext>
              </a:extLst>
            </p:cNvPr>
            <p:cNvCxnSpPr>
              <a:cxnSpLocks/>
              <a:stCxn id="35" idx="3"/>
            </p:cNvCxnSpPr>
            <p:nvPr/>
          </p:nvCxnSpPr>
          <p:spPr>
            <a:xfrm flipV="1">
              <a:off x="2529856" y="4249899"/>
              <a:ext cx="185652" cy="115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140E36E-91C5-394F-BCA3-6B1609B1C8F5}"/>
              </a:ext>
            </a:extLst>
          </p:cNvPr>
          <p:cNvGrpSpPr/>
          <p:nvPr/>
        </p:nvGrpSpPr>
        <p:grpSpPr>
          <a:xfrm>
            <a:off x="4810654" y="4217487"/>
            <a:ext cx="945486" cy="637954"/>
            <a:chOff x="1308292" y="3930921"/>
            <a:chExt cx="1530278" cy="637954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AF20911-7D48-6445-B017-90746CE97402}"/>
                </a:ext>
              </a:extLst>
            </p:cNvPr>
            <p:cNvSpPr txBox="1"/>
            <p:nvPr/>
          </p:nvSpPr>
          <p:spPr>
            <a:xfrm>
              <a:off x="1572520" y="4107527"/>
              <a:ext cx="10018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defRPr/>
              </a:pPr>
              <a:r>
                <a:rPr lang="en-US" dirty="0"/>
                <a:t>delay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3B20FEB-921D-4C46-B1BC-390230FE2E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08292" y="3930921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9DB7079-F30B-DB46-9738-F12EBDCF04EF}"/>
                </a:ext>
              </a:extLst>
            </p:cNvPr>
            <p:cNvCxnSpPr>
              <a:cxnSpLocks/>
              <a:endCxn id="41" idx="1"/>
            </p:cNvCxnSpPr>
            <p:nvPr/>
          </p:nvCxnSpPr>
          <p:spPr>
            <a:xfrm>
              <a:off x="1308292" y="4250585"/>
              <a:ext cx="264228" cy="1083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A2E2F9E-18A4-0E49-9E74-DAEDE6C782DF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838567" y="3930921"/>
              <a:ext cx="3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3167316-7C12-3441-8061-C9C66802EDFA}"/>
                </a:ext>
              </a:extLst>
            </p:cNvPr>
            <p:cNvCxnSpPr>
              <a:cxnSpLocks/>
              <a:stCxn id="41" idx="3"/>
            </p:cNvCxnSpPr>
            <p:nvPr/>
          </p:nvCxnSpPr>
          <p:spPr>
            <a:xfrm flipV="1">
              <a:off x="2574343" y="4249899"/>
              <a:ext cx="264222" cy="1151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9C6F35C0-16D3-4644-ABC4-D597B895EBD7}"/>
              </a:ext>
            </a:extLst>
          </p:cNvPr>
          <p:cNvSpPr/>
          <p:nvPr/>
        </p:nvSpPr>
        <p:spPr>
          <a:xfrm>
            <a:off x="5756137" y="3804899"/>
            <a:ext cx="171450" cy="330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1F4624D-D59E-B544-9F85-ED25EFD544C4}"/>
              </a:ext>
            </a:extLst>
          </p:cNvPr>
          <p:cNvGrpSpPr/>
          <p:nvPr/>
        </p:nvGrpSpPr>
        <p:grpSpPr>
          <a:xfrm>
            <a:off x="5748608" y="4215846"/>
            <a:ext cx="1286093" cy="637955"/>
            <a:chOff x="1308292" y="3930920"/>
            <a:chExt cx="1407216" cy="637955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A38E644-C1B9-4B45-8A4E-4B8E7DDFE056}"/>
                </a:ext>
              </a:extLst>
            </p:cNvPr>
            <p:cNvSpPr txBox="1"/>
            <p:nvPr/>
          </p:nvSpPr>
          <p:spPr>
            <a:xfrm>
              <a:off x="1485574" y="4107526"/>
              <a:ext cx="104428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defRPr/>
              </a:pPr>
              <a:r>
                <a:rPr lang="en-US" dirty="0" err="1"/>
                <a:t>T</a:t>
              </a:r>
              <a:r>
                <a:rPr lang="en-US" baseline="-25000" dirty="0" err="1"/>
                <a:t>adv_interval</a:t>
              </a:r>
              <a:endParaRPr lang="en-US" dirty="0"/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57E8AB7-A579-404E-A982-12A8E82526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08292" y="3930921"/>
              <a:ext cx="3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8FC5ACE-DE82-1946-88C6-135E75D707C1}"/>
                </a:ext>
              </a:extLst>
            </p:cNvPr>
            <p:cNvCxnSpPr>
              <a:cxnSpLocks/>
              <a:endCxn id="49" idx="1"/>
            </p:cNvCxnSpPr>
            <p:nvPr/>
          </p:nvCxnSpPr>
          <p:spPr>
            <a:xfrm>
              <a:off x="1308292" y="4250583"/>
              <a:ext cx="177282" cy="108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CD2FED2-EA35-544F-9BBF-406CEC748823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707135" y="3930920"/>
              <a:ext cx="3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93D0127-7F26-174B-96B6-DB92302CCBF6}"/>
                </a:ext>
              </a:extLst>
            </p:cNvPr>
            <p:cNvCxnSpPr>
              <a:cxnSpLocks/>
              <a:stCxn id="49" idx="3"/>
            </p:cNvCxnSpPr>
            <p:nvPr/>
          </p:nvCxnSpPr>
          <p:spPr>
            <a:xfrm flipV="1">
              <a:off x="2529856" y="4249899"/>
              <a:ext cx="185652" cy="115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D79A4BE-F13F-9D4D-B73D-8492F835992A}"/>
              </a:ext>
            </a:extLst>
          </p:cNvPr>
          <p:cNvGrpSpPr/>
          <p:nvPr/>
        </p:nvGrpSpPr>
        <p:grpSpPr>
          <a:xfrm>
            <a:off x="7027046" y="4216668"/>
            <a:ext cx="945486" cy="637954"/>
            <a:chOff x="1308292" y="3930921"/>
            <a:chExt cx="1530278" cy="637954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7A768A4-B0F3-184F-9B8C-1F25E3323A7F}"/>
                </a:ext>
              </a:extLst>
            </p:cNvPr>
            <p:cNvSpPr txBox="1"/>
            <p:nvPr/>
          </p:nvSpPr>
          <p:spPr>
            <a:xfrm>
              <a:off x="1572520" y="4107527"/>
              <a:ext cx="10018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defRPr/>
              </a:pPr>
              <a:r>
                <a:rPr lang="en-US" dirty="0"/>
                <a:t>delay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3EE0FDB-9A62-AA4A-B88E-2C9E7B2E88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08292" y="3930921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9169B25-F1D6-3740-9342-3204867BB57A}"/>
                </a:ext>
              </a:extLst>
            </p:cNvPr>
            <p:cNvCxnSpPr>
              <a:cxnSpLocks/>
              <a:endCxn id="55" idx="1"/>
            </p:cNvCxnSpPr>
            <p:nvPr/>
          </p:nvCxnSpPr>
          <p:spPr>
            <a:xfrm>
              <a:off x="1308292" y="4250585"/>
              <a:ext cx="264228" cy="1083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57D44F6-B260-7149-9A69-C68E78A17C3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838567" y="3930921"/>
              <a:ext cx="3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510147C-D348-A549-9853-951C4EA21A30}"/>
                </a:ext>
              </a:extLst>
            </p:cNvPr>
            <p:cNvCxnSpPr>
              <a:cxnSpLocks/>
              <a:stCxn id="55" idx="3"/>
            </p:cNvCxnSpPr>
            <p:nvPr/>
          </p:nvCxnSpPr>
          <p:spPr>
            <a:xfrm flipV="1">
              <a:off x="2574343" y="4249899"/>
              <a:ext cx="264222" cy="1151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8ABD91B1-93F2-1642-BFAC-8E84E1049266}"/>
              </a:ext>
            </a:extLst>
          </p:cNvPr>
          <p:cNvSpPr/>
          <p:nvPr/>
        </p:nvSpPr>
        <p:spPr>
          <a:xfrm>
            <a:off x="7972529" y="3801187"/>
            <a:ext cx="171450" cy="330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5733D9B-063D-304B-B439-723268D94E4D}"/>
              </a:ext>
            </a:extLst>
          </p:cNvPr>
          <p:cNvSpPr/>
          <p:nvPr/>
        </p:nvSpPr>
        <p:spPr>
          <a:xfrm>
            <a:off x="4781635" y="3542422"/>
            <a:ext cx="963140" cy="6099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BDD601A-016F-6346-88B8-0C28FC122C6A}"/>
              </a:ext>
            </a:extLst>
          </p:cNvPr>
          <p:cNvSpPr/>
          <p:nvPr/>
        </p:nvSpPr>
        <p:spPr>
          <a:xfrm>
            <a:off x="3822256" y="3542422"/>
            <a:ext cx="963140" cy="6099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21598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5C8A341F-4FFD-264A-B0CC-498069A48164}"/>
              </a:ext>
            </a:extLst>
          </p:cNvPr>
          <p:cNvSpPr/>
          <p:nvPr/>
        </p:nvSpPr>
        <p:spPr>
          <a:xfrm>
            <a:off x="5124415" y="3359610"/>
            <a:ext cx="1392708" cy="4886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B27971-1BE8-9B48-BC8D-541AA404A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/>
              <a:t>When are transmissions from two devices NOT independent?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B75ABB-6346-7749-81B8-08462F1387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297" indent="0">
              <a:buNone/>
            </a:pPr>
            <a:r>
              <a:rPr lang="en-US" sz="2400" dirty="0"/>
              <a:t>Independence assumption is </a:t>
            </a:r>
            <a:r>
              <a:rPr lang="en-US" sz="2400" i="1" dirty="0"/>
              <a:t>false</a:t>
            </a:r>
            <a:r>
              <a:rPr lang="en-US" sz="2400" dirty="0"/>
              <a:t> for two BLE devices that have recently collided.</a:t>
            </a:r>
          </a:p>
          <a:p>
            <a:pPr lvl="1"/>
            <a:r>
              <a:rPr lang="en-US" sz="2000" dirty="0"/>
              <a:t>If </a:t>
            </a:r>
            <a:r>
              <a:rPr lang="en-US" sz="2000" dirty="0" err="1"/>
              <a:t>T</a:t>
            </a:r>
            <a:r>
              <a:rPr lang="en-US" sz="2000" baseline="-25000" dirty="0" err="1"/>
              <a:t>adv_interval</a:t>
            </a:r>
            <a:r>
              <a:rPr lang="en-US" sz="2000" dirty="0"/>
              <a:t> is identical, next transmissions with be close in time.</a:t>
            </a:r>
            <a:endParaRPr lang="en-US" sz="2000" baseline="-25000" dirty="0"/>
          </a:p>
          <a:p>
            <a:pPr lvl="1"/>
            <a:r>
              <a:rPr lang="en-US" sz="2000" dirty="0"/>
              <a:t>Collision is determined by difference of random delays.</a:t>
            </a:r>
          </a:p>
          <a:p>
            <a:pPr lvl="1"/>
            <a:r>
              <a:rPr lang="en-US" sz="2000" dirty="0"/>
              <a:t>Further repeat collisions have the same probability of occurrence.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9EF1B-06CF-094E-BDA1-64EDBC69C0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42</a:t>
            </a:fld>
            <a:endParaRPr lang="en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92AD50D-1D10-2346-9DBD-35FCD572D4D1}"/>
              </a:ext>
            </a:extLst>
          </p:cNvPr>
          <p:cNvCxnSpPr/>
          <p:nvPr/>
        </p:nvCxnSpPr>
        <p:spPr>
          <a:xfrm>
            <a:off x="1034459" y="4346954"/>
            <a:ext cx="762708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2092F3B-5BA2-284E-9F81-A4D24397CD3A}"/>
              </a:ext>
            </a:extLst>
          </p:cNvPr>
          <p:cNvSpPr txBox="1"/>
          <p:nvPr/>
        </p:nvSpPr>
        <p:spPr>
          <a:xfrm>
            <a:off x="481567" y="4193066"/>
            <a:ext cx="1126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time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03AFA5-4228-B943-B84E-2D8A82CD76FA}"/>
              </a:ext>
            </a:extLst>
          </p:cNvPr>
          <p:cNvSpPr/>
          <p:nvPr/>
        </p:nvSpPr>
        <p:spPr>
          <a:xfrm>
            <a:off x="1325880" y="3986871"/>
            <a:ext cx="171450" cy="330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E0DB23-6428-A84B-A5B2-8C1022360568}"/>
              </a:ext>
            </a:extLst>
          </p:cNvPr>
          <p:cNvSpPr/>
          <p:nvPr/>
        </p:nvSpPr>
        <p:spPr>
          <a:xfrm>
            <a:off x="1325880" y="3438457"/>
            <a:ext cx="171450" cy="33098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01C3E7-05A3-3F4C-890A-467B2601E7F2}"/>
              </a:ext>
            </a:extLst>
          </p:cNvPr>
          <p:cNvSpPr/>
          <p:nvPr/>
        </p:nvSpPr>
        <p:spPr>
          <a:xfrm>
            <a:off x="5720073" y="3986871"/>
            <a:ext cx="171450" cy="3309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044EF69-5FC9-2D41-8334-BC4A39BC9B4D}"/>
              </a:ext>
            </a:extLst>
          </p:cNvPr>
          <p:cNvGrpSpPr/>
          <p:nvPr/>
        </p:nvGrpSpPr>
        <p:grpSpPr>
          <a:xfrm>
            <a:off x="1308292" y="4394801"/>
            <a:ext cx="3284810" cy="637955"/>
            <a:chOff x="1308292" y="3930920"/>
            <a:chExt cx="1824023" cy="63795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800B114-801B-CA43-AD96-07B0F0AB4151}"/>
                </a:ext>
              </a:extLst>
            </p:cNvPr>
            <p:cNvSpPr txBox="1"/>
            <p:nvPr/>
          </p:nvSpPr>
          <p:spPr>
            <a:xfrm>
              <a:off x="1861693" y="4076773"/>
              <a:ext cx="69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/>
                <a:t>T</a:t>
              </a:r>
              <a:r>
                <a:rPr lang="en-US" sz="1800" baseline="-25000" dirty="0" err="1"/>
                <a:t>adv_interval</a:t>
              </a:r>
              <a:endParaRPr lang="en-US" sz="1800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6D2D1AA-3262-384D-8C7C-8B112D6A21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08292" y="3930921"/>
              <a:ext cx="3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EAFDD41-B840-B242-ACA3-0F5A74D5374F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1308292" y="4250584"/>
              <a:ext cx="553401" cy="108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33247A4-8721-6646-BB5C-8C488CD1FFC0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132312" y="3930920"/>
              <a:ext cx="3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7CF8334-5117-C64A-9AA8-C83B3AA6AE69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 flipV="1">
              <a:off x="2553481" y="4249901"/>
              <a:ext cx="578831" cy="1153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4CECE73-99D3-1747-BCBE-74B1DC7B2D86}"/>
              </a:ext>
            </a:extLst>
          </p:cNvPr>
          <p:cNvGrpSpPr/>
          <p:nvPr/>
        </p:nvGrpSpPr>
        <p:grpSpPr>
          <a:xfrm>
            <a:off x="4593097" y="4394799"/>
            <a:ext cx="1126977" cy="637955"/>
            <a:chOff x="1308292" y="3930920"/>
            <a:chExt cx="1824023" cy="63795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22C21C6-FC4A-624D-89A1-FD8A2A924C7C}"/>
                </a:ext>
              </a:extLst>
            </p:cNvPr>
            <p:cNvSpPr txBox="1"/>
            <p:nvPr/>
          </p:nvSpPr>
          <p:spPr>
            <a:xfrm>
              <a:off x="1600325" y="4076773"/>
              <a:ext cx="11829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/>
                <a:t>delay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A0B84CC-46BC-8B42-959D-3BAD1E8201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08292" y="3930921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CA206DC-BADC-7E46-882A-2BF1793CF4CA}"/>
                </a:ext>
              </a:extLst>
            </p:cNvPr>
            <p:cNvCxnSpPr>
              <a:cxnSpLocks/>
              <a:endCxn id="20" idx="1"/>
            </p:cNvCxnSpPr>
            <p:nvPr/>
          </p:nvCxnSpPr>
          <p:spPr>
            <a:xfrm>
              <a:off x="1308292" y="4250584"/>
              <a:ext cx="292033" cy="1085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95565B2-5E02-4A41-9388-8A77C5628997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132312" y="3930920"/>
              <a:ext cx="3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C031DF7-422C-F246-8CA8-8697304E5646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 flipV="1">
              <a:off x="2783321" y="4249901"/>
              <a:ext cx="348989" cy="1153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2E6CB15-5194-A542-820F-561FFF98FB3A}"/>
              </a:ext>
            </a:extLst>
          </p:cNvPr>
          <p:cNvSpPr/>
          <p:nvPr/>
        </p:nvSpPr>
        <p:spPr>
          <a:xfrm>
            <a:off x="5201252" y="3438457"/>
            <a:ext cx="171450" cy="330983"/>
          </a:xfrm>
          <a:prstGeom prst="rect">
            <a:avLst/>
          </a:prstGeom>
          <a:solidFill>
            <a:srgbClr val="00B9CD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DE52E8C-A53C-F14D-B81A-8F14A5F0BBDB}"/>
              </a:ext>
            </a:extLst>
          </p:cNvPr>
          <p:cNvSpPr/>
          <p:nvPr/>
        </p:nvSpPr>
        <p:spPr>
          <a:xfrm>
            <a:off x="5468148" y="3438457"/>
            <a:ext cx="171450" cy="330983"/>
          </a:xfrm>
          <a:prstGeom prst="rect">
            <a:avLst/>
          </a:prstGeom>
          <a:solidFill>
            <a:srgbClr val="00B9CD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49537EF-5959-BD4A-A60E-B9F1BE6E8637}"/>
              </a:ext>
            </a:extLst>
          </p:cNvPr>
          <p:cNvSpPr/>
          <p:nvPr/>
        </p:nvSpPr>
        <p:spPr>
          <a:xfrm>
            <a:off x="5735044" y="3438457"/>
            <a:ext cx="171450" cy="330983"/>
          </a:xfrm>
          <a:prstGeom prst="rect">
            <a:avLst/>
          </a:prstGeom>
          <a:solidFill>
            <a:srgbClr val="00B9CD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7F0A803-1FCE-EA44-AD6D-AE09C4C1E6C2}"/>
              </a:ext>
            </a:extLst>
          </p:cNvPr>
          <p:cNvSpPr/>
          <p:nvPr/>
        </p:nvSpPr>
        <p:spPr>
          <a:xfrm>
            <a:off x="6001940" y="3438457"/>
            <a:ext cx="171450" cy="330983"/>
          </a:xfrm>
          <a:prstGeom prst="rect">
            <a:avLst/>
          </a:prstGeom>
          <a:solidFill>
            <a:srgbClr val="00B9CD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2DD3BCB-9C7A-4047-9CF8-5BB5A681C0BF}"/>
              </a:ext>
            </a:extLst>
          </p:cNvPr>
          <p:cNvSpPr/>
          <p:nvPr/>
        </p:nvSpPr>
        <p:spPr>
          <a:xfrm>
            <a:off x="6268713" y="3438457"/>
            <a:ext cx="171450" cy="330983"/>
          </a:xfrm>
          <a:prstGeom prst="rect">
            <a:avLst/>
          </a:prstGeom>
          <a:solidFill>
            <a:srgbClr val="00B9CD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6C5F48D-FFF0-944A-8A14-51D09376E86F}"/>
              </a:ext>
            </a:extLst>
          </p:cNvPr>
          <p:cNvSpPr txBox="1"/>
          <p:nvPr/>
        </p:nvSpPr>
        <p:spPr>
          <a:xfrm>
            <a:off x="6612447" y="3042740"/>
            <a:ext cx="2241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New time period collisions could occur within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88984AB-D9C1-A048-A700-11567A20DB91}"/>
              </a:ext>
            </a:extLst>
          </p:cNvPr>
          <p:cNvCxnSpPr>
            <a:cxnSpLocks/>
          </p:cNvCxnSpPr>
          <p:nvPr/>
        </p:nvCxnSpPr>
        <p:spPr>
          <a:xfrm flipV="1">
            <a:off x="5124414" y="3062206"/>
            <a:ext cx="0" cy="2828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83E862A-151D-554C-ABBD-3180F66630A6}"/>
              </a:ext>
            </a:extLst>
          </p:cNvPr>
          <p:cNvCxnSpPr>
            <a:cxnSpLocks/>
          </p:cNvCxnSpPr>
          <p:nvPr/>
        </p:nvCxnSpPr>
        <p:spPr>
          <a:xfrm>
            <a:off x="5124415" y="3203632"/>
            <a:ext cx="13927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CBCEFB6-6874-D94C-8A6E-D3A027DC9F03}"/>
              </a:ext>
            </a:extLst>
          </p:cNvPr>
          <p:cNvCxnSpPr>
            <a:cxnSpLocks/>
          </p:cNvCxnSpPr>
          <p:nvPr/>
        </p:nvCxnSpPr>
        <p:spPr>
          <a:xfrm flipV="1">
            <a:off x="6517123" y="3076756"/>
            <a:ext cx="0" cy="2828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65079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27971-1BE8-9B48-BC8D-541AA404A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Calculating probability of a repeat collision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B7C67EC5-6721-DF49-811D-9B261886B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214" y="959227"/>
            <a:ext cx="3394758" cy="4188246"/>
          </a:xfrm>
        </p:spPr>
        <p:txBody>
          <a:bodyPr>
            <a:normAutofit/>
          </a:bodyPr>
          <a:lstStyle/>
          <a:p>
            <a:r>
              <a:rPr lang="en-US" sz="2000" dirty="0"/>
              <a:t>Difference of two uniform random delays forms a triangular distribution</a:t>
            </a:r>
          </a:p>
        </p:txBody>
      </p:sp>
      <p:sp>
        <p:nvSpPr>
          <p:cNvPr id="50" name="Slide Number Placeholder 49">
            <a:extLst>
              <a:ext uri="{FF2B5EF4-FFF2-40B4-BE49-F238E27FC236}">
                <a16:creationId xmlns:a16="http://schemas.microsoft.com/office/drawing/2014/main" id="{D2866CC2-3AAB-0D44-9C92-53B22D9069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914378">
              <a:defRPr/>
            </a:pPr>
            <a:fld id="{00000000-1234-1234-1234-123412341234}" type="slidenum">
              <a:rPr lang="en" sz="100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914378">
                <a:defRPr/>
              </a:pPr>
              <a:t>43</a:t>
            </a:fld>
            <a:endParaRPr lang="en" sz="100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76CE48B-6039-0541-9143-0A7BD5241D61}"/>
              </a:ext>
            </a:extLst>
          </p:cNvPr>
          <p:cNvCxnSpPr>
            <a:cxnSpLocks/>
          </p:cNvCxnSpPr>
          <p:nvPr/>
        </p:nvCxnSpPr>
        <p:spPr>
          <a:xfrm>
            <a:off x="2194562" y="4410031"/>
            <a:ext cx="588732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6143C7F-D22E-C14A-8D96-C9463E5DC0B5}"/>
              </a:ext>
            </a:extLst>
          </p:cNvPr>
          <p:cNvSpPr txBox="1"/>
          <p:nvPr/>
        </p:nvSpPr>
        <p:spPr>
          <a:xfrm>
            <a:off x="971865" y="4027312"/>
            <a:ext cx="14325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defRPr/>
            </a:pPr>
            <a:r>
              <a:rPr lang="en-US" dirty="0"/>
              <a:t>difference in transmission 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748CF2-DA14-FF4D-BDF4-5FA0BC0F733F}"/>
              </a:ext>
            </a:extLst>
          </p:cNvPr>
          <p:cNvSpPr txBox="1"/>
          <p:nvPr/>
        </p:nvSpPr>
        <p:spPr>
          <a:xfrm>
            <a:off x="4563240" y="1482917"/>
            <a:ext cx="1000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>
              <a:defRPr/>
            </a:pPr>
            <a:r>
              <a:rPr lang="en-US" dirty="0"/>
              <a:t>probability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984E378-8BFA-CC4A-849E-874DD60C51BD}"/>
              </a:ext>
            </a:extLst>
          </p:cNvPr>
          <p:cNvCxnSpPr>
            <a:cxnSpLocks/>
          </p:cNvCxnSpPr>
          <p:nvPr/>
        </p:nvCxnSpPr>
        <p:spPr>
          <a:xfrm flipV="1">
            <a:off x="2987628" y="2323017"/>
            <a:ext cx="2076007" cy="20736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A0D436F-282B-3D4B-B27D-28149C385862}"/>
              </a:ext>
            </a:extLst>
          </p:cNvPr>
          <p:cNvCxnSpPr>
            <a:cxnSpLocks/>
          </p:cNvCxnSpPr>
          <p:nvPr/>
        </p:nvCxnSpPr>
        <p:spPr>
          <a:xfrm>
            <a:off x="5063635" y="2323017"/>
            <a:ext cx="2076007" cy="20736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331647A-9FD9-194A-9C5F-DCD18B4B2DD5}"/>
              </a:ext>
            </a:extLst>
          </p:cNvPr>
          <p:cNvGrpSpPr/>
          <p:nvPr/>
        </p:nvGrpSpPr>
        <p:grpSpPr>
          <a:xfrm>
            <a:off x="4153484" y="2354064"/>
            <a:ext cx="910150" cy="2042580"/>
            <a:chOff x="3611876" y="2068314"/>
            <a:chExt cx="910150" cy="2042580"/>
          </a:xfrm>
        </p:grpSpPr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id="{A35A7C44-D721-A04A-A880-C99922352746}"/>
                </a:ext>
              </a:extLst>
            </p:cNvPr>
            <p:cNvSpPr/>
            <p:nvPr/>
          </p:nvSpPr>
          <p:spPr>
            <a:xfrm flipH="1">
              <a:off x="3611878" y="2068314"/>
              <a:ext cx="910148" cy="914916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040ACE6-49A1-DF4D-8B84-DF3378A28DA4}"/>
                </a:ext>
              </a:extLst>
            </p:cNvPr>
            <p:cNvSpPr/>
            <p:nvPr/>
          </p:nvSpPr>
          <p:spPr>
            <a:xfrm>
              <a:off x="3611876" y="2983229"/>
              <a:ext cx="910149" cy="112766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A19CE52-66BE-D849-810D-A4C3118F9663}"/>
              </a:ext>
            </a:extLst>
          </p:cNvPr>
          <p:cNvGrpSpPr/>
          <p:nvPr/>
        </p:nvGrpSpPr>
        <p:grpSpPr>
          <a:xfrm flipH="1">
            <a:off x="5063632" y="2354064"/>
            <a:ext cx="914844" cy="2042580"/>
            <a:chOff x="3611876" y="2068314"/>
            <a:chExt cx="910150" cy="2042580"/>
          </a:xfrm>
        </p:grpSpPr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48B94C14-5B1D-EE43-B8F4-662A5EE0E3B2}"/>
                </a:ext>
              </a:extLst>
            </p:cNvPr>
            <p:cNvSpPr/>
            <p:nvPr/>
          </p:nvSpPr>
          <p:spPr>
            <a:xfrm flipH="1">
              <a:off x="3611878" y="2068314"/>
              <a:ext cx="910148" cy="914916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816E2C0-D57A-4942-80BB-CE846C0450F0}"/>
                </a:ext>
              </a:extLst>
            </p:cNvPr>
            <p:cNvSpPr/>
            <p:nvPr/>
          </p:nvSpPr>
          <p:spPr>
            <a:xfrm>
              <a:off x="3611876" y="2983229"/>
              <a:ext cx="910149" cy="112766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B7AC6E4-BBE3-2A4D-8B3B-1BDF9079FC52}"/>
              </a:ext>
            </a:extLst>
          </p:cNvPr>
          <p:cNvCxnSpPr>
            <a:cxnSpLocks/>
          </p:cNvCxnSpPr>
          <p:nvPr/>
        </p:nvCxnSpPr>
        <p:spPr>
          <a:xfrm flipV="1">
            <a:off x="5063634" y="1804080"/>
            <a:ext cx="0" cy="26059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F2BBA5E-6FF8-A949-9573-E7F7D4A48493}"/>
              </a:ext>
            </a:extLst>
          </p:cNvPr>
          <p:cNvSpPr txBox="1"/>
          <p:nvPr/>
        </p:nvSpPr>
        <p:spPr>
          <a:xfrm>
            <a:off x="5252404" y="2064313"/>
            <a:ext cx="559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n-US" dirty="0"/>
              <a:t>t</a:t>
            </a:r>
            <a:r>
              <a:rPr lang="en-US" baseline="-25000" dirty="0"/>
              <a:t>adv_0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076BE80-AA3B-D448-8028-270892F6873F}"/>
              </a:ext>
            </a:extLst>
          </p:cNvPr>
          <p:cNvCxnSpPr>
            <a:cxnSpLocks/>
          </p:cNvCxnSpPr>
          <p:nvPr/>
        </p:nvCxnSpPr>
        <p:spPr>
          <a:xfrm flipV="1">
            <a:off x="5066121" y="1894919"/>
            <a:ext cx="2" cy="6379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C19D100-2EE2-FA4D-9112-A74F0C76A18A}"/>
              </a:ext>
            </a:extLst>
          </p:cNvPr>
          <p:cNvCxnSpPr>
            <a:cxnSpLocks/>
          </p:cNvCxnSpPr>
          <p:nvPr/>
        </p:nvCxnSpPr>
        <p:spPr>
          <a:xfrm>
            <a:off x="5066124" y="2218202"/>
            <a:ext cx="186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8404614-7AC6-5745-A373-02EF1F0737C8}"/>
              </a:ext>
            </a:extLst>
          </p:cNvPr>
          <p:cNvCxnSpPr>
            <a:cxnSpLocks/>
          </p:cNvCxnSpPr>
          <p:nvPr/>
        </p:nvCxnSpPr>
        <p:spPr>
          <a:xfrm>
            <a:off x="5996889" y="1894919"/>
            <a:ext cx="0" cy="127470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214F83E-0DEE-C440-84AE-D197CB5CD22D}"/>
              </a:ext>
            </a:extLst>
          </p:cNvPr>
          <p:cNvCxnSpPr>
            <a:cxnSpLocks/>
          </p:cNvCxnSpPr>
          <p:nvPr/>
        </p:nvCxnSpPr>
        <p:spPr>
          <a:xfrm flipH="1">
            <a:off x="5808171" y="2218202"/>
            <a:ext cx="18871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14DE6454-2B7B-D04C-BBCF-4C16478BFB86}"/>
              </a:ext>
            </a:extLst>
          </p:cNvPr>
          <p:cNvSpPr txBox="1"/>
          <p:nvPr/>
        </p:nvSpPr>
        <p:spPr>
          <a:xfrm>
            <a:off x="4321642" y="2064313"/>
            <a:ext cx="559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n-US" dirty="0"/>
              <a:t>t</a:t>
            </a:r>
            <a:r>
              <a:rPr lang="en-US" baseline="-25000" dirty="0"/>
              <a:t>adv_1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4E68A3D-E52F-6A4E-9E25-AB1437F0662D}"/>
              </a:ext>
            </a:extLst>
          </p:cNvPr>
          <p:cNvCxnSpPr>
            <a:cxnSpLocks/>
          </p:cNvCxnSpPr>
          <p:nvPr/>
        </p:nvCxnSpPr>
        <p:spPr>
          <a:xfrm flipV="1">
            <a:off x="4135360" y="1894920"/>
            <a:ext cx="0" cy="127470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9DFCB93-8CF2-D74A-B198-7B5FBE272929}"/>
              </a:ext>
            </a:extLst>
          </p:cNvPr>
          <p:cNvCxnSpPr>
            <a:cxnSpLocks/>
          </p:cNvCxnSpPr>
          <p:nvPr/>
        </p:nvCxnSpPr>
        <p:spPr>
          <a:xfrm>
            <a:off x="4135362" y="2218202"/>
            <a:ext cx="1862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EAF711B-541F-ED47-A4C2-647EB448E1EE}"/>
              </a:ext>
            </a:extLst>
          </p:cNvPr>
          <p:cNvCxnSpPr>
            <a:cxnSpLocks/>
          </p:cNvCxnSpPr>
          <p:nvPr/>
        </p:nvCxnSpPr>
        <p:spPr>
          <a:xfrm rot="10800000" flipV="1">
            <a:off x="5066125" y="1894919"/>
            <a:ext cx="2" cy="6379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E90C3B5-B389-AF45-8C29-41E466429CBD}"/>
              </a:ext>
            </a:extLst>
          </p:cNvPr>
          <p:cNvCxnSpPr>
            <a:cxnSpLocks/>
          </p:cNvCxnSpPr>
          <p:nvPr/>
        </p:nvCxnSpPr>
        <p:spPr>
          <a:xfrm flipH="1">
            <a:off x="4877409" y="2218202"/>
            <a:ext cx="18871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ED553C9-3AB2-524E-8E44-DA247D7E8AB5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5521054" y="2537461"/>
            <a:ext cx="1394826" cy="7315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66597634-5535-5945-8B19-A5D7B61B213F}"/>
              </a:ext>
            </a:extLst>
          </p:cNvPr>
          <p:cNvSpPr txBox="1"/>
          <p:nvPr/>
        </p:nvSpPr>
        <p:spPr>
          <a:xfrm>
            <a:off x="6915881" y="2256889"/>
            <a:ext cx="1883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n-US" sz="1800" dirty="0"/>
              <a:t>Probability of Repeat Collision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089BFB5-1116-CD48-A74D-1989A7DF9D4E}"/>
                  </a:ext>
                </a:extLst>
              </p:cNvPr>
              <p:cNvSpPr txBox="1"/>
              <p:nvPr/>
            </p:nvSpPr>
            <p:spPr>
              <a:xfrm>
                <a:off x="6749588" y="4461526"/>
                <a:ext cx="1006575" cy="324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8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𝑎𝑑𝑣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𝑑𝑒𝑙𝑎𝑦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089BFB5-1116-CD48-A74D-1989A7DF9D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9588" y="4461526"/>
                <a:ext cx="1006575" cy="324769"/>
              </a:xfrm>
              <a:prstGeom prst="rect">
                <a:avLst/>
              </a:prstGeom>
              <a:blipFill>
                <a:blip r:embed="rId2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04A3462-000A-534D-90C4-B8DF1B17C5B4}"/>
                  </a:ext>
                </a:extLst>
              </p:cNvPr>
              <p:cNvSpPr txBox="1"/>
              <p:nvPr/>
            </p:nvSpPr>
            <p:spPr>
              <a:xfrm>
                <a:off x="2495396" y="4461526"/>
                <a:ext cx="1006575" cy="3543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8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𝑎𝑑𝑣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𝑑𝑒𝑙𝑎𝑦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04A3462-000A-534D-90C4-B8DF1B17C5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396" y="4461526"/>
                <a:ext cx="1006575" cy="3543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583DEBC-5343-C643-B2E3-30982E7B0936}"/>
                  </a:ext>
                </a:extLst>
              </p:cNvPr>
              <p:cNvSpPr txBox="1"/>
              <p:nvPr/>
            </p:nvSpPr>
            <p:spPr>
              <a:xfrm>
                <a:off x="4601633" y="4461526"/>
                <a:ext cx="100657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8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583DEBC-5343-C643-B2E3-30982E7B09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1633" y="4461526"/>
                <a:ext cx="1006575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D1A63FC-502B-4548-AE3F-0146D071B160}"/>
                  </a:ext>
                </a:extLst>
              </p:cNvPr>
              <p:cNvSpPr txBox="1"/>
              <p:nvPr/>
            </p:nvSpPr>
            <p:spPr>
              <a:xfrm>
                <a:off x="3636776" y="4467870"/>
                <a:ext cx="1006575" cy="332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8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𝑎𝑑𝑣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_1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D1A63FC-502B-4548-AE3F-0146D071B1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6776" y="4467870"/>
                <a:ext cx="1006575" cy="3329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F0564F7-F0E4-464B-8897-9DB2D5EDF35E}"/>
                  </a:ext>
                </a:extLst>
              </p:cNvPr>
              <p:cNvSpPr txBox="1"/>
              <p:nvPr/>
            </p:nvSpPr>
            <p:spPr>
              <a:xfrm>
                <a:off x="5493599" y="4467648"/>
                <a:ext cx="100657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8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𝑎𝑑𝑣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_0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F0564F7-F0E4-464B-8897-9DB2D5EDF3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3599" y="4467648"/>
                <a:ext cx="1006575" cy="307777"/>
              </a:xfrm>
              <a:prstGeom prst="rect">
                <a:avLst/>
              </a:prstGeom>
              <a:blipFill>
                <a:blip r:embed="rId6"/>
                <a:stretch>
                  <a:fillRect b="-1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6D87BB1A-A5C7-7541-90A1-6F647468093E}"/>
              </a:ext>
            </a:extLst>
          </p:cNvPr>
          <p:cNvSpPr txBox="1"/>
          <p:nvPr/>
        </p:nvSpPr>
        <p:spPr>
          <a:xfrm>
            <a:off x="368301" y="5099050"/>
            <a:ext cx="65004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Ghena, Branden R., Investigating Low Energy Wireless Networks for the Internet of Things, 2020.</a:t>
            </a:r>
          </a:p>
        </p:txBody>
      </p:sp>
    </p:spTree>
    <p:extLst>
      <p:ext uri="{BB962C8B-B14F-4D97-AF65-F5344CB8AC3E}">
        <p14:creationId xmlns:p14="http://schemas.microsoft.com/office/powerpoint/2010/main" val="362561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7C82F-A346-2F4F-9C46-88DD280E4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Important lesson: spend time on things that are important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2A26F-BD9F-704A-8100-9038E3544E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214" y="959227"/>
            <a:ext cx="3086014" cy="4188246"/>
          </a:xfrm>
        </p:spPr>
        <p:txBody>
          <a:bodyPr>
            <a:normAutofit fontScale="77500" lnSpcReduction="20000"/>
          </a:bodyPr>
          <a:lstStyle/>
          <a:p>
            <a:pPr marL="114297" indent="0">
              <a:buNone/>
            </a:pPr>
            <a:r>
              <a:rPr lang="en-US" dirty="0"/>
              <a:t>How important was accounting for repeat collisions?</a:t>
            </a:r>
            <a:br>
              <a:rPr lang="en-US" dirty="0"/>
            </a:br>
            <a:endParaRPr lang="en-US" dirty="0"/>
          </a:p>
          <a:p>
            <a:pPr marL="114297" indent="0">
              <a:buNone/>
            </a:pPr>
            <a:r>
              <a:rPr lang="en-US" dirty="0"/>
              <a:t>Maximum error is about a 1% change in Data Reception Rate.</a:t>
            </a:r>
          </a:p>
          <a:p>
            <a:pPr marL="114297" indent="0">
              <a:buNone/>
            </a:pPr>
            <a:endParaRPr lang="en-US" dirty="0"/>
          </a:p>
          <a:p>
            <a:pPr marL="114297" indent="0">
              <a:buNone/>
            </a:pPr>
            <a:r>
              <a:rPr lang="en-US" dirty="0"/>
              <a:t>This is due to size of delay 10 ms compared to size of transmission ~300 µs.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517212-EE8F-D940-8576-5C2792540F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44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34123F-1FA8-5943-B2B7-8187F61C0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123" y="3664086"/>
            <a:ext cx="5486400" cy="137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39A522-B247-E84C-8368-F0BFB17527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625"/>
          <a:stretch/>
        </p:blipFill>
        <p:spPr>
          <a:xfrm>
            <a:off x="3395272" y="1438226"/>
            <a:ext cx="5370251" cy="23531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6F2248-D987-3647-9BB0-AAA699543CFC}"/>
              </a:ext>
            </a:extLst>
          </p:cNvPr>
          <p:cNvSpPr txBox="1"/>
          <p:nvPr/>
        </p:nvSpPr>
        <p:spPr>
          <a:xfrm>
            <a:off x="6265444" y="1076757"/>
            <a:ext cx="2249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200 ms interval advertisements</a:t>
            </a:r>
          </a:p>
        </p:txBody>
      </p:sp>
    </p:spTree>
    <p:extLst>
      <p:ext uri="{BB962C8B-B14F-4D97-AF65-F5344CB8AC3E}">
        <p14:creationId xmlns:p14="http://schemas.microsoft.com/office/powerpoint/2010/main" val="1817737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FE16F-6539-48D7-8654-4F0D3638E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Equations for modeling data transmissions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C1618A-0717-458B-AD9C-2E9AEB6E11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Packet Reception Rate</a:t>
                </a:r>
              </a:p>
              <a:p>
                <a:pPr lvl="1"/>
                <a:r>
                  <a:rPr lang="en-US" dirty="0"/>
                  <a:t>Probability that at the transmitted packet does not have a collision with any of N transmitting devices</a:t>
                </a:r>
              </a:p>
              <a:p>
                <a:pPr marL="0" indent="0">
                  <a:buNone/>
                </a:pPr>
                <a:r>
                  <a:rPr lang="en-US" dirty="0"/>
                  <a:t>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PRR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(1 − 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2∗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𝑇𝑎𝑑</m:t>
                            </m:r>
                            <m:r>
                              <a:rPr lang="en-US" b="0" i="1" baseline="-25000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b="0" i="1" baseline="-25000" smtClean="0">
                                <a:latin typeface="Cambria Math" panose="02040503050406030204" pitchFamily="18" charset="0"/>
                              </a:rPr>
                              <m:t>𝑎𝑑𝑣</m:t>
                            </m:r>
                            <m:r>
                              <a:rPr lang="en-US" b="0" i="1" baseline="-2500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baseline="-25000" smtClean="0">
                                <a:latin typeface="Cambria Math" panose="02040503050406030204" pitchFamily="18" charset="0"/>
                              </a:rPr>
                              <m:t>𝑖𝑛𝑡𝑒𝑟𝑣𝑎𝑙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𝑎𝑣𝑔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𝑡𝑎𝑑𝑣</m:t>
                            </m:r>
                            <m:r>
                              <a:rPr lang="en-US" b="0" i="1" baseline="-2500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baseline="-25000" smtClean="0">
                                <a:latin typeface="Cambria Math" panose="02040503050406030204" pitchFamily="18" charset="0"/>
                              </a:rPr>
                              <m:t>𝑑𝑒𝑙𝑎𝑦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Data Reception Rate</a:t>
                </a:r>
              </a:p>
              <a:p>
                <a:pPr lvl="1"/>
                <a:r>
                  <a:rPr lang="en-US" dirty="0"/>
                  <a:t>Probability that at least one of M redundant packets does not have a collision with any of N transmitting devices</a:t>
                </a:r>
              </a:p>
              <a:p>
                <a:pPr marL="0" indent="0">
                  <a:buNone/>
                </a:pPr>
                <a:r>
                  <a:rPr lang="en-US" dirty="0"/>
                  <a:t>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RR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2∗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  <m:r>
                                          <a:rPr lang="en-US" b="0" i="1" baseline="-25000" smtClean="0">
                                            <a:latin typeface="Cambria Math" panose="02040503050406030204" pitchFamily="18" charset="0"/>
                                          </a:rPr>
                                          <m:t>𝑎𝑑𝑣</m:t>
                                        </m:r>
                                      </m:num>
                                      <m:den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  <m:r>
                                          <a:rPr lang="en-US" i="1" baseline="-25000">
                                            <a:latin typeface="Cambria Math" panose="02040503050406030204" pitchFamily="18" charset="0"/>
                                          </a:rPr>
                                          <m:t>𝑎𝑑𝑣</m:t>
                                        </m:r>
                                        <m:r>
                                          <a:rPr lang="en-US" i="1" baseline="-2500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i="1" baseline="-25000">
                                            <a:latin typeface="Cambria Math" panose="02040503050406030204" pitchFamily="18" charset="0"/>
                                          </a:rPr>
                                          <m:t>𝑖𝑛𝑡𝑒𝑟𝑣𝑎𝑙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𝑎𝑣𝑔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en-US" i="1" baseline="-25000">
                                            <a:latin typeface="Cambria Math" panose="02040503050406030204" pitchFamily="18" charset="0"/>
                                          </a:rPr>
                                          <m:t>𝑎𝑑𝑣</m:t>
                                        </m:r>
                                        <m:r>
                                          <a:rPr lang="en-US" i="1" baseline="-2500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i="1" baseline="-25000">
                                            <a:latin typeface="Cambria Math" panose="02040503050406030204" pitchFamily="18" charset="0"/>
                                          </a:rPr>
                                          <m:t>𝑑𝑒𝑙𝑎𝑦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C1618A-0717-458B-AD9C-2E9AEB6E11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302" r="-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0D94C-039D-44D1-8B53-9A1576B8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759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r>
              <a:rPr lang="en" dirty="0"/>
              <a:t>Is the model valid?</a:t>
            </a:r>
            <a:endParaRPr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107214" y="959227"/>
            <a:ext cx="3407896" cy="418824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114297" indent="0">
              <a:buNone/>
            </a:pPr>
            <a:r>
              <a:rPr lang="en" sz="2000" dirty="0"/>
              <a:t>Empirical testing setup:</a:t>
            </a:r>
            <a:endParaRPr sz="2000" dirty="0"/>
          </a:p>
          <a:p>
            <a:pPr lvl="1">
              <a:buSzPts val="1400"/>
            </a:pPr>
            <a:r>
              <a:rPr lang="en" sz="1800" dirty="0"/>
              <a:t>50 devices</a:t>
            </a:r>
            <a:endParaRPr sz="1800" dirty="0"/>
          </a:p>
          <a:p>
            <a:pPr lvl="1">
              <a:buSzPts val="1400"/>
            </a:pPr>
            <a:r>
              <a:rPr lang="en" sz="1800" dirty="0"/>
              <a:t>1 meter from scanner</a:t>
            </a:r>
            <a:endParaRPr sz="1800" dirty="0"/>
          </a:p>
          <a:p>
            <a:pPr lvl="1">
              <a:buSzPts val="1400"/>
            </a:pPr>
            <a:r>
              <a:rPr lang="en" sz="1800" dirty="0"/>
              <a:t>5-10 cm apart</a:t>
            </a:r>
            <a:br>
              <a:rPr lang="en" sz="1800" dirty="0"/>
            </a:br>
            <a:endParaRPr sz="1800" dirty="0"/>
          </a:p>
          <a:p>
            <a:pPr marL="114297" indent="0">
              <a:buNone/>
            </a:pPr>
            <a:r>
              <a:rPr lang="en" sz="2000" dirty="0"/>
              <a:t>Transmit monotonically increasing sequence numbers.</a:t>
            </a:r>
            <a:br>
              <a:rPr lang="en" sz="2000" dirty="0"/>
            </a:br>
            <a:endParaRPr sz="2000" dirty="0"/>
          </a:p>
          <a:p>
            <a:pPr marL="114297" indent="0">
              <a:buNone/>
            </a:pPr>
            <a:r>
              <a:rPr lang="en" sz="2000" dirty="0"/>
              <a:t>Sweep number of devices and advertising intervals.</a:t>
            </a:r>
            <a:endParaRPr sz="2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B9367E-475A-7146-9EA3-4BBDBCE5EB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46</a:t>
            </a:fld>
            <a:endParaRPr lang="en"/>
          </a:p>
        </p:txBody>
      </p:sp>
      <p:grpSp>
        <p:nvGrpSpPr>
          <p:cNvPr id="62" name="Google Shape;62;p14"/>
          <p:cNvGrpSpPr/>
          <p:nvPr/>
        </p:nvGrpSpPr>
        <p:grpSpPr>
          <a:xfrm>
            <a:off x="3814643" y="875277"/>
            <a:ext cx="5206515" cy="3901967"/>
            <a:chOff x="3913725" y="666825"/>
            <a:chExt cx="5575024" cy="4181276"/>
          </a:xfrm>
        </p:grpSpPr>
        <p:pic>
          <p:nvPicPr>
            <p:cNvPr id="63" name="Google Shape;63;p14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3725" y="666825"/>
              <a:ext cx="5575024" cy="41812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" name="Google Shape;64;p14"/>
            <p:cNvSpPr/>
            <p:nvPr/>
          </p:nvSpPr>
          <p:spPr>
            <a:xfrm>
              <a:off x="6593859" y="894434"/>
              <a:ext cx="480600" cy="2331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65" name="Google Shape;65;p14"/>
            <p:cNvSpPr/>
            <p:nvPr/>
          </p:nvSpPr>
          <p:spPr>
            <a:xfrm>
              <a:off x="6435506" y="2184471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66" name="Google Shape;66;p14"/>
            <p:cNvSpPr/>
            <p:nvPr/>
          </p:nvSpPr>
          <p:spPr>
            <a:xfrm>
              <a:off x="5311556" y="1967771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67" name="Google Shape;67;p14"/>
            <p:cNvSpPr/>
            <p:nvPr/>
          </p:nvSpPr>
          <p:spPr>
            <a:xfrm>
              <a:off x="5721131" y="2091596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68" name="Google Shape;68;p14"/>
            <p:cNvSpPr/>
            <p:nvPr/>
          </p:nvSpPr>
          <p:spPr>
            <a:xfrm>
              <a:off x="6099756" y="2167821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6878406" y="2184471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7237981" y="2184471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7547556" y="2167821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7878556" y="2134871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8197631" y="2070171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8578631" y="2017371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6191843" y="2487134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5016268" y="2301984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5394868" y="2387109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5773468" y="2441909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6716468" y="2520084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7209381" y="2554209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7626143" y="2536734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8081718" y="2520084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8450018" y="2415709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8740518" y="2332159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6255306" y="2901246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41681" y="2654221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5297281" y="2758371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5715531" y="2836971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89" name="Google Shape;89;p14"/>
            <p:cNvSpPr/>
            <p:nvPr/>
          </p:nvSpPr>
          <p:spPr>
            <a:xfrm>
              <a:off x="6795081" y="2901246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90" name="Google Shape;90;p14"/>
            <p:cNvSpPr/>
            <p:nvPr/>
          </p:nvSpPr>
          <p:spPr>
            <a:xfrm>
              <a:off x="7259406" y="2951246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91" name="Google Shape;91;p14"/>
            <p:cNvSpPr/>
            <p:nvPr/>
          </p:nvSpPr>
          <p:spPr>
            <a:xfrm>
              <a:off x="7735731" y="2951246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92" name="Google Shape;92;p14"/>
            <p:cNvSpPr/>
            <p:nvPr/>
          </p:nvSpPr>
          <p:spPr>
            <a:xfrm>
              <a:off x="8157181" y="2939746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93" name="Google Shape;93;p14"/>
            <p:cNvSpPr/>
            <p:nvPr/>
          </p:nvSpPr>
          <p:spPr>
            <a:xfrm>
              <a:off x="8578631" y="2901246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94" name="Google Shape;94;p14"/>
            <p:cNvSpPr/>
            <p:nvPr/>
          </p:nvSpPr>
          <p:spPr>
            <a:xfrm>
              <a:off x="8952481" y="2850821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95" name="Google Shape;95;p14"/>
            <p:cNvSpPr/>
            <p:nvPr/>
          </p:nvSpPr>
          <p:spPr>
            <a:xfrm>
              <a:off x="5806843" y="3158409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96" name="Google Shape;96;p14"/>
            <p:cNvSpPr/>
            <p:nvPr/>
          </p:nvSpPr>
          <p:spPr>
            <a:xfrm>
              <a:off x="4494768" y="2972671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97" name="Google Shape;97;p14"/>
            <p:cNvSpPr/>
            <p:nvPr/>
          </p:nvSpPr>
          <p:spPr>
            <a:xfrm>
              <a:off x="4902918" y="3068346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98" name="Google Shape;98;p14"/>
            <p:cNvSpPr/>
            <p:nvPr/>
          </p:nvSpPr>
          <p:spPr>
            <a:xfrm>
              <a:off x="5363943" y="3129646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99" name="Google Shape;99;p14"/>
            <p:cNvSpPr/>
            <p:nvPr/>
          </p:nvSpPr>
          <p:spPr>
            <a:xfrm>
              <a:off x="6299768" y="3196496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0" name="Google Shape;100;p14"/>
            <p:cNvSpPr/>
            <p:nvPr/>
          </p:nvSpPr>
          <p:spPr>
            <a:xfrm>
              <a:off x="6811743" y="3270296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1" name="Google Shape;101;p14"/>
            <p:cNvSpPr/>
            <p:nvPr/>
          </p:nvSpPr>
          <p:spPr>
            <a:xfrm>
              <a:off x="7237968" y="3296746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7703943" y="3332146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8169918" y="3332146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4" name="Google Shape;104;p14"/>
            <p:cNvSpPr/>
            <p:nvPr/>
          </p:nvSpPr>
          <p:spPr>
            <a:xfrm>
              <a:off x="8897693" y="3270296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5" name="Google Shape;105;p14"/>
            <p:cNvSpPr/>
            <p:nvPr/>
          </p:nvSpPr>
          <p:spPr>
            <a:xfrm>
              <a:off x="5721131" y="3711246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6" name="Google Shape;106;p14"/>
            <p:cNvSpPr/>
            <p:nvPr/>
          </p:nvSpPr>
          <p:spPr>
            <a:xfrm>
              <a:off x="4206656" y="3544146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7" name="Google Shape;107;p14"/>
            <p:cNvSpPr/>
            <p:nvPr/>
          </p:nvSpPr>
          <p:spPr>
            <a:xfrm>
              <a:off x="4706731" y="3610821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8" name="Google Shape;108;p14"/>
            <p:cNvSpPr/>
            <p:nvPr/>
          </p:nvSpPr>
          <p:spPr>
            <a:xfrm>
              <a:off x="5240131" y="3660871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09" name="Google Shape;109;p14"/>
            <p:cNvSpPr/>
            <p:nvPr/>
          </p:nvSpPr>
          <p:spPr>
            <a:xfrm>
              <a:off x="6273606" y="3711246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0" name="Google Shape;110;p14"/>
            <p:cNvSpPr/>
            <p:nvPr/>
          </p:nvSpPr>
          <p:spPr>
            <a:xfrm>
              <a:off x="6854581" y="3746571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1" name="Google Shape;111;p14"/>
            <p:cNvSpPr/>
            <p:nvPr/>
          </p:nvSpPr>
          <p:spPr>
            <a:xfrm>
              <a:off x="7497556" y="3777921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2" name="Google Shape;112;p14"/>
            <p:cNvSpPr/>
            <p:nvPr/>
          </p:nvSpPr>
          <p:spPr>
            <a:xfrm>
              <a:off x="8157181" y="3827971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3" name="Google Shape;113;p14"/>
            <p:cNvSpPr/>
            <p:nvPr/>
          </p:nvSpPr>
          <p:spPr>
            <a:xfrm>
              <a:off x="8753231" y="3777921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114" name="Google Shape;114;p14"/>
            <p:cNvSpPr/>
            <p:nvPr/>
          </p:nvSpPr>
          <p:spPr>
            <a:xfrm>
              <a:off x="9185831" y="3684246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pic>
        <p:nvPicPr>
          <p:cNvPr id="115" name="Google Shape;115;p14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2602" y="875277"/>
            <a:ext cx="1024544" cy="104049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6880DF-34EC-7B4D-A2F6-D363C6F2B122}"/>
              </a:ext>
            </a:extLst>
          </p:cNvPr>
          <p:cNvSpPr txBox="1"/>
          <p:nvPr/>
        </p:nvSpPr>
        <p:spPr>
          <a:xfrm>
            <a:off x="368301" y="5137149"/>
            <a:ext cx="65004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Ghena, Branden R., Investigating Low Energy Wireless Networks for the Internet of Things, 2020.</a:t>
            </a:r>
          </a:p>
        </p:txBody>
      </p:sp>
    </p:spTree>
    <p:extLst>
      <p:ext uri="{BB962C8B-B14F-4D97-AF65-F5344CB8AC3E}">
        <p14:creationId xmlns:p14="http://schemas.microsoft.com/office/powerpoint/2010/main" val="22350135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AC718-F744-B045-B407-7A4C21D7A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100" dirty="0"/>
              <a:t>The model is accurate across advertisement rates and deployment sizes.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196DF7D-F8FE-D541-B124-830D4343E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696" y="1485899"/>
            <a:ext cx="2955257" cy="3771900"/>
          </a:xfrm>
        </p:spPr>
        <p:txBody>
          <a:bodyPr>
            <a:normAutofit fontScale="70000" lnSpcReduction="20000"/>
          </a:bodyPr>
          <a:lstStyle/>
          <a:p>
            <a:pPr marL="114297" indent="0">
              <a:buNone/>
            </a:pPr>
            <a:r>
              <a:rPr lang="en-US" dirty="0"/>
              <a:t>Accuracy is fairly consistent across intervals.</a:t>
            </a:r>
          </a:p>
          <a:p>
            <a:pPr marL="114297" indent="0">
              <a:buNone/>
            </a:pPr>
            <a:endParaRPr lang="en-US" dirty="0"/>
          </a:p>
          <a:p>
            <a:pPr marL="114297" indent="0">
              <a:buNone/>
            </a:pPr>
            <a:r>
              <a:rPr lang="en-US" dirty="0"/>
              <a:t>The model consistently overestimates the measured PRR values.</a:t>
            </a:r>
          </a:p>
          <a:p>
            <a:pPr marL="114297" indent="0">
              <a:buNone/>
            </a:pPr>
            <a:endParaRPr lang="en-US" dirty="0"/>
          </a:p>
          <a:p>
            <a:pPr marL="114297" indent="0">
              <a:buNone/>
            </a:pPr>
            <a:r>
              <a:rPr lang="en-US" dirty="0"/>
              <a:t>The effect could be due to RF interference.</a:t>
            </a:r>
          </a:p>
          <a:p>
            <a:pPr marL="114297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63CC1C-FACD-5B44-82A1-662A4E565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47</a:t>
            </a:fld>
            <a:endParaRPr lang="e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DB3909-D4E3-8243-AECD-8301AC9EB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900" y="1490898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707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2A961-538E-7941-B4B4-06E74391B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/>
              <a:t>The model accurately accounts for redundancy as well.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80AFED4-BC1D-8142-8F9E-ECAD30368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213" y="959227"/>
            <a:ext cx="3122875" cy="4188246"/>
          </a:xfrm>
        </p:spPr>
        <p:txBody>
          <a:bodyPr>
            <a:normAutofit/>
          </a:bodyPr>
          <a:lstStyle/>
          <a:p>
            <a:pPr marL="114297" indent="0">
              <a:buNone/>
            </a:pPr>
            <a:r>
              <a:rPr lang="en-US" sz="2000" dirty="0"/>
              <a:t>The same dataset can be used to measure the effect of redundancy by grouping sets of sequence numbers.</a:t>
            </a:r>
          </a:p>
          <a:p>
            <a:pPr marL="114297" indent="0">
              <a:buNone/>
            </a:pPr>
            <a:endParaRPr lang="en-US" sz="2000" dirty="0"/>
          </a:p>
          <a:p>
            <a:pPr marL="114297" indent="0">
              <a:buNone/>
            </a:pPr>
            <a:r>
              <a:rPr lang="en-US" sz="2000" dirty="0"/>
              <a:t>The model again slightly overestimates, but error reduces quickly as DRR approaches 100%.</a:t>
            </a:r>
          </a:p>
          <a:p>
            <a:pPr marL="114297" indent="0">
              <a:buNone/>
            </a:pPr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C2D731-023C-4A46-BEE5-3D18DCB4D53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48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9F93FA-A2D6-6B43-ADA7-63AEF1D03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900" y="1454663"/>
            <a:ext cx="5486400" cy="3657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72DFB2-C8B5-734C-9CAC-7CFE5DA6F7F9}"/>
              </a:ext>
            </a:extLst>
          </p:cNvPr>
          <p:cNvSpPr txBox="1"/>
          <p:nvPr/>
        </p:nvSpPr>
        <p:spPr>
          <a:xfrm>
            <a:off x="368301" y="5137149"/>
            <a:ext cx="65004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Ghena, Branden R., Investigating Low Energy Wireless Networks for the Internet of Things, 2020.</a:t>
            </a:r>
          </a:p>
        </p:txBody>
      </p:sp>
    </p:spTree>
    <p:extLst>
      <p:ext uri="{BB962C8B-B14F-4D97-AF65-F5344CB8AC3E}">
        <p14:creationId xmlns:p14="http://schemas.microsoft.com/office/powerpoint/2010/main" val="3179916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FE16F-6539-48D7-8654-4F0D3638E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/>
              <a:t>What questions can we answer with a collision model?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1618A-0717-458B-AD9C-2E9AEB6E1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Original questions</a:t>
            </a:r>
          </a:p>
          <a:p>
            <a:pPr lvl="1"/>
            <a:r>
              <a:rPr lang="en-US" dirty="0"/>
              <a:t>What are the odds that a transmitted advertisement will be received?</a:t>
            </a:r>
          </a:p>
          <a:p>
            <a:pPr lvl="1"/>
            <a:r>
              <a:rPr lang="en-US" dirty="0"/>
              <a:t>If M redundant advertisements are sent instead, what are the odds that at least one are received?</a:t>
            </a:r>
          </a:p>
          <a:p>
            <a:pPr lvl="1"/>
            <a:r>
              <a:rPr lang="en-US" dirty="0"/>
              <a:t>How do these odds vary with number of devices, advertising interval, and packet size?</a:t>
            </a:r>
          </a:p>
          <a:p>
            <a:pPr lvl="1"/>
            <a:endParaRPr lang="en-US" dirty="0"/>
          </a:p>
          <a:p>
            <a:r>
              <a:rPr lang="en-US" dirty="0"/>
              <a:t>Additional questions</a:t>
            </a:r>
          </a:p>
          <a:p>
            <a:pPr lvl="1"/>
            <a:r>
              <a:rPr lang="en-US" dirty="0"/>
              <a:t>Can redundancy make advertisements reliable?</a:t>
            </a:r>
          </a:p>
          <a:p>
            <a:pPr lvl="1"/>
            <a:r>
              <a:rPr lang="en-US" dirty="0"/>
              <a:t>Is it better to transmit often for high redundancy or rarely for less congestion?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0D94C-039D-44D1-8B53-9A1576B8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695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3096D-254A-784F-BC00-4C42434EA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3000" dirty="0"/>
              <a:t>Bluetooth Low Energy Roles: Scanner, Advertiser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01C6D-9442-BE40-A937-63F2A5FB5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BBBE-C700-C147-87D6-E0769AB4D7F4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DB8397-0775-7748-83A8-4FB4EEA05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223" y="2154358"/>
            <a:ext cx="1522292" cy="15222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97CEFB-1473-2C49-9453-F78979F019AF}"/>
              </a:ext>
            </a:extLst>
          </p:cNvPr>
          <p:cNvSpPr txBox="1"/>
          <p:nvPr/>
        </p:nvSpPr>
        <p:spPr>
          <a:xfrm>
            <a:off x="1470018" y="5038844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Scanner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438D3B-E0EF-8F45-A54B-D28FA73290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4614" y="2137453"/>
            <a:ext cx="850860" cy="100655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6C80B85-DA1E-A54B-9936-6CEA6F25BE63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2359204" y="2915504"/>
            <a:ext cx="33380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AB037EF-71ED-F74C-9AA0-E48621517D9C}"/>
              </a:ext>
            </a:extLst>
          </p:cNvPr>
          <p:cNvSpPr txBox="1"/>
          <p:nvPr/>
        </p:nvSpPr>
        <p:spPr>
          <a:xfrm>
            <a:off x="3567294" y="1946611"/>
            <a:ext cx="17235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Advertisement:</a:t>
            </a:r>
          </a:p>
          <a:p>
            <a:r>
              <a:rPr lang="en-US" sz="1800" dirty="0"/>
              <a:t>“Current temp</a:t>
            </a:r>
          </a:p>
          <a:p>
            <a:r>
              <a:rPr lang="en-US" sz="1800" dirty="0"/>
              <a:t>is 76F"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717382D-FA73-474C-8FD0-029F7E799AB3}"/>
              </a:ext>
            </a:extLst>
          </p:cNvPr>
          <p:cNvCxnSpPr>
            <a:cxnSpLocks/>
          </p:cNvCxnSpPr>
          <p:nvPr/>
        </p:nvCxnSpPr>
        <p:spPr>
          <a:xfrm flipH="1">
            <a:off x="2647594" y="3308350"/>
            <a:ext cx="3049630" cy="647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F3978EF4-9F53-FC4B-85F5-DFA21A6453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65" t="21481" r="6867" b="20247"/>
          <a:stretch/>
        </p:blipFill>
        <p:spPr>
          <a:xfrm>
            <a:off x="1434614" y="3559399"/>
            <a:ext cx="1212980" cy="9939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853BF17-1AA7-3A4A-BD5F-7FEDE27B04E9}"/>
              </a:ext>
            </a:extLst>
          </p:cNvPr>
          <p:cNvSpPr txBox="1"/>
          <p:nvPr/>
        </p:nvSpPr>
        <p:spPr>
          <a:xfrm>
            <a:off x="6013357" y="5038844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Advertiser</a:t>
            </a:r>
          </a:p>
        </p:txBody>
      </p:sp>
    </p:spTree>
    <p:extLst>
      <p:ext uri="{BB962C8B-B14F-4D97-AF65-F5344CB8AC3E}">
        <p14:creationId xmlns:p14="http://schemas.microsoft.com/office/powerpoint/2010/main" val="14288083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6B2CE-ABE1-4A4B-A69A-0E5BD939C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Redundancy results in high DRR even with many devices.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16800B-F714-844E-B099-FE6F62F7F1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214" y="959227"/>
            <a:ext cx="3324756" cy="4188246"/>
          </a:xfrm>
        </p:spPr>
        <p:txBody>
          <a:bodyPr>
            <a:normAutofit/>
          </a:bodyPr>
          <a:lstStyle/>
          <a:p>
            <a:pPr marL="114297" indent="0">
              <a:buNone/>
            </a:pPr>
            <a:r>
              <a:rPr lang="en-US" sz="2000" dirty="0"/>
              <a:t>In this example, a sensor has new data once per second and sends it in 1-3 packets.</a:t>
            </a:r>
          </a:p>
          <a:p>
            <a:pPr marL="114297" indent="0">
              <a:buNone/>
            </a:pPr>
            <a:endParaRPr lang="en-US" sz="2000" dirty="0"/>
          </a:p>
          <a:p>
            <a:pPr marL="114297" indent="0">
              <a:buNone/>
            </a:pPr>
            <a:r>
              <a:rPr lang="en-US" sz="2000" dirty="0"/>
              <a:t>Even without redundancy, data reception rates never fall below 87% even with 200 devices in a deployment, assuming no interference.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EF32D4-C598-884E-B4BA-F616708B986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914378">
              <a:defRPr/>
            </a:pPr>
            <a:fld id="{00000000-1234-1234-1234-123412341234}" type="slidenum">
              <a:rPr lang="en" sz="100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914378">
                <a:defRPr/>
              </a:pPr>
              <a:t>50</a:t>
            </a:fld>
            <a:endParaRPr lang="en" sz="100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CCE72F-C079-104E-AEF8-0A0257E19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900" y="1438225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210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5FD51-CC16-EA4D-B78D-1F238DFCB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/>
              <a:t>Redundancy is (normally) better than less congestion.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10840-1E9A-F343-9D87-15151EB3DE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214" y="959227"/>
            <a:ext cx="2968496" cy="4188246"/>
          </a:xfrm>
        </p:spPr>
        <p:txBody>
          <a:bodyPr>
            <a:normAutofit/>
          </a:bodyPr>
          <a:lstStyle/>
          <a:p>
            <a:pPr marL="114297" indent="0">
              <a:buNone/>
            </a:pPr>
            <a:r>
              <a:rPr lang="en-US" sz="1800" dirty="0"/>
              <a:t>Design question:</a:t>
            </a:r>
          </a:p>
          <a:p>
            <a:r>
              <a:rPr lang="en-US" sz="1800" dirty="0"/>
              <a:t>Send more packets to gain from redundancy?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OR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/>
              <a:t>Send less packets to reduce congestion?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114297" indent="0">
              <a:buNone/>
            </a:pPr>
            <a:r>
              <a:rPr lang="en-US" sz="1800" dirty="0"/>
              <a:t>The answer changes, but only with many devices.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E56849-BA0D-B646-B30E-9C1ABFD0142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914378">
              <a:defRPr/>
            </a:pPr>
            <a:fld id="{00000000-1234-1234-1234-123412341234}" type="slidenum">
              <a:rPr lang="en" sz="100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914378">
                <a:defRPr/>
              </a:pPr>
              <a:t>51</a:t>
            </a:fld>
            <a:endParaRPr lang="en" sz="100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6ECD73-CC51-4546-A231-990A4CA6E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5900" y="1438225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25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3096D-254A-784F-BC00-4C42434EA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/>
              <a:t>BLE Central and Peripheral roles are for connections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01C6D-9442-BE40-A937-63F2A5FB5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BBBE-C700-C147-87D6-E0769AB4D7F4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97CEFB-1473-2C49-9453-F78979F019AF}"/>
              </a:ext>
            </a:extLst>
          </p:cNvPr>
          <p:cNvSpPr txBox="1"/>
          <p:nvPr/>
        </p:nvSpPr>
        <p:spPr>
          <a:xfrm>
            <a:off x="1479252" y="431703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Central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438D3B-E0EF-8F45-A54B-D28FA73290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251" y="2773353"/>
            <a:ext cx="850860" cy="100655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6C80B85-DA1E-A54B-9936-6CEA6F25BE63}"/>
              </a:ext>
            </a:extLst>
          </p:cNvPr>
          <p:cNvCxnSpPr>
            <a:cxnSpLocks/>
          </p:cNvCxnSpPr>
          <p:nvPr/>
        </p:nvCxnSpPr>
        <p:spPr>
          <a:xfrm flipH="1">
            <a:off x="2772412" y="2102707"/>
            <a:ext cx="333801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AB037EF-71ED-F74C-9AA0-E48621517D9C}"/>
              </a:ext>
            </a:extLst>
          </p:cNvPr>
          <p:cNvSpPr txBox="1"/>
          <p:nvPr/>
        </p:nvSpPr>
        <p:spPr>
          <a:xfrm>
            <a:off x="2772412" y="2152697"/>
            <a:ext cx="2941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Advertisement:</a:t>
            </a:r>
          </a:p>
          <a:p>
            <a:r>
              <a:rPr lang="en-US" sz="1800" dirty="0"/>
              <a:t>“I’m the Living Room Light”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3978EF4-9F53-FC4B-85F5-DFA21A6453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65" t="21481" r="6867" b="20247"/>
          <a:stretch/>
        </p:blipFill>
        <p:spPr>
          <a:xfrm>
            <a:off x="1419238" y="1755590"/>
            <a:ext cx="1212980" cy="9939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853BF17-1AA7-3A4A-BD5F-7FEDE27B04E9}"/>
              </a:ext>
            </a:extLst>
          </p:cNvPr>
          <p:cNvSpPr txBox="1"/>
          <p:nvPr/>
        </p:nvSpPr>
        <p:spPr>
          <a:xfrm>
            <a:off x="6936956" y="4317035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Peripheral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0F33B6-C57C-4C41-A296-22E2318D78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4172" y="1665336"/>
            <a:ext cx="2544716" cy="2544716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64D480A-3D22-134E-A2D2-7A4E86716228}"/>
              </a:ext>
            </a:extLst>
          </p:cNvPr>
          <p:cNvCxnSpPr>
            <a:cxnSpLocks/>
          </p:cNvCxnSpPr>
          <p:nvPr/>
        </p:nvCxnSpPr>
        <p:spPr>
          <a:xfrm flipH="1">
            <a:off x="2811540" y="2317128"/>
            <a:ext cx="3332634" cy="7880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9A19150-A5AB-E245-8258-B55AE80ADB71}"/>
              </a:ext>
            </a:extLst>
          </p:cNvPr>
          <p:cNvCxnSpPr>
            <a:cxnSpLocks/>
          </p:cNvCxnSpPr>
          <p:nvPr/>
        </p:nvCxnSpPr>
        <p:spPr>
          <a:xfrm>
            <a:off x="2811540" y="3320298"/>
            <a:ext cx="40114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BFC5327-E78F-F840-9605-37E6FFA79D9C}"/>
              </a:ext>
            </a:extLst>
          </p:cNvPr>
          <p:cNvSpPr txBox="1"/>
          <p:nvPr/>
        </p:nvSpPr>
        <p:spPr>
          <a:xfrm>
            <a:off x="3939044" y="3007631"/>
            <a:ext cx="2748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Connection Request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138933E-1B6E-1244-BE09-98F63651A1A4}"/>
              </a:ext>
            </a:extLst>
          </p:cNvPr>
          <p:cNvCxnSpPr>
            <a:cxnSpLocks/>
          </p:cNvCxnSpPr>
          <p:nvPr/>
        </p:nvCxnSpPr>
        <p:spPr>
          <a:xfrm flipH="1">
            <a:off x="2970161" y="3940472"/>
            <a:ext cx="3748139" cy="27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A8F85FC-841C-BA49-AEFC-AF53C17A1A89}"/>
              </a:ext>
            </a:extLst>
          </p:cNvPr>
          <p:cNvSpPr txBox="1"/>
          <p:nvPr/>
        </p:nvSpPr>
        <p:spPr>
          <a:xfrm>
            <a:off x="3454401" y="3588801"/>
            <a:ext cx="3594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Connected (stops advertising)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CE1A342-D6BF-D146-BAAB-9B49111946E9}"/>
              </a:ext>
            </a:extLst>
          </p:cNvPr>
          <p:cNvCxnSpPr>
            <a:cxnSpLocks/>
          </p:cNvCxnSpPr>
          <p:nvPr/>
        </p:nvCxnSpPr>
        <p:spPr>
          <a:xfrm>
            <a:off x="2925511" y="4637129"/>
            <a:ext cx="40114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20F18FB-C964-FD4F-BBB7-061BB8624DEA}"/>
              </a:ext>
            </a:extLst>
          </p:cNvPr>
          <p:cNvSpPr txBox="1"/>
          <p:nvPr/>
        </p:nvSpPr>
        <p:spPr>
          <a:xfrm>
            <a:off x="3670300" y="4278180"/>
            <a:ext cx="2846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“Set light brightness to 50%”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9F17291-738D-DC44-9DB5-77244F2FDF0E}"/>
              </a:ext>
            </a:extLst>
          </p:cNvPr>
          <p:cNvSpPr txBox="1"/>
          <p:nvPr/>
        </p:nvSpPr>
        <p:spPr>
          <a:xfrm>
            <a:off x="4119580" y="4797553"/>
            <a:ext cx="19479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(note: this is highly simplified)</a:t>
            </a:r>
          </a:p>
        </p:txBody>
      </p:sp>
    </p:spTree>
    <p:extLst>
      <p:ext uri="{BB962C8B-B14F-4D97-AF65-F5344CB8AC3E}">
        <p14:creationId xmlns:p14="http://schemas.microsoft.com/office/powerpoint/2010/main" val="136490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 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Host – Configuration for </a:t>
            </a:r>
            <a:r>
              <a:rPr lang="en-US" sz="2000" dirty="0" err="1"/>
              <a:t>advts</a:t>
            </a:r>
            <a:r>
              <a:rPr lang="en-US" sz="2000" dirty="0"/>
              <a:t>, connections</a:t>
            </a:r>
          </a:p>
          <a:p>
            <a:pPr lvl="1"/>
            <a:r>
              <a:rPr lang="en-US" sz="1800" dirty="0"/>
              <a:t>GAP – Generic Access Profile</a:t>
            </a:r>
          </a:p>
          <a:p>
            <a:pPr lvl="2"/>
            <a:r>
              <a:rPr lang="en-US" sz="1400" dirty="0"/>
              <a:t>Configure advertising</a:t>
            </a:r>
          </a:p>
          <a:p>
            <a:pPr lvl="1"/>
            <a:r>
              <a:rPr lang="en-US" sz="1800" dirty="0"/>
              <a:t>GATT – Generic </a:t>
            </a:r>
            <a:r>
              <a:rPr lang="en-US" sz="1800" dirty="0" err="1"/>
              <a:t>ATTribute</a:t>
            </a:r>
            <a:r>
              <a:rPr lang="en-US" sz="1800" dirty="0"/>
              <a:t> profile</a:t>
            </a:r>
          </a:p>
          <a:p>
            <a:pPr lvl="2"/>
            <a:r>
              <a:rPr lang="en-US" sz="1400" dirty="0"/>
              <a:t>Configure connections</a:t>
            </a:r>
          </a:p>
          <a:p>
            <a:pPr lvl="2"/>
            <a:endParaRPr lang="en-US" sz="1400" dirty="0"/>
          </a:p>
          <a:p>
            <a:r>
              <a:rPr lang="en-US" sz="2000" dirty="0"/>
              <a:t>HCI - Host Controller Interface</a:t>
            </a:r>
          </a:p>
          <a:p>
            <a:pPr marL="457189" lvl="1" indent="0">
              <a:buNone/>
            </a:pPr>
            <a:endParaRPr lang="en-US" sz="1800" dirty="0"/>
          </a:p>
          <a:p>
            <a:r>
              <a:rPr lang="en-US" sz="2000" dirty="0"/>
              <a:t>Controller - Communication</a:t>
            </a:r>
          </a:p>
          <a:p>
            <a:pPr lvl="1"/>
            <a:r>
              <a:rPr lang="en-US" sz="1600" dirty="0"/>
              <a:t>Link Layer – send packets</a:t>
            </a:r>
          </a:p>
          <a:p>
            <a:pPr lvl="1"/>
            <a:r>
              <a:rPr lang="en-US" sz="1600" dirty="0"/>
              <a:t>RF and PHY – send bits</a:t>
            </a: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AF88F2-BA52-4E83-8972-85024C28D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315" y="457201"/>
            <a:ext cx="2088983" cy="44564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72A24E-575F-4381-9FC2-9C518281048D}"/>
              </a:ext>
            </a:extLst>
          </p:cNvPr>
          <p:cNvSpPr/>
          <p:nvPr/>
        </p:nvSpPr>
        <p:spPr>
          <a:xfrm>
            <a:off x="6648774" y="1134284"/>
            <a:ext cx="616058" cy="1848173"/>
          </a:xfrm>
          <a:prstGeom prst="rect">
            <a:avLst/>
          </a:prstGeom>
          <a:solidFill>
            <a:srgbClr val="00AEFF"/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GAP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C8BD1F7E-17C5-4A60-B642-75EE33F45631}"/>
              </a:ext>
            </a:extLst>
          </p:cNvPr>
          <p:cNvSpPr/>
          <p:nvPr/>
        </p:nvSpPr>
        <p:spPr>
          <a:xfrm>
            <a:off x="6388770" y="3606467"/>
            <a:ext cx="260005" cy="1307231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6CEBEAE8-72D3-44D4-A01A-CD8F354F0A14}"/>
              </a:ext>
            </a:extLst>
          </p:cNvPr>
          <p:cNvSpPr/>
          <p:nvPr/>
        </p:nvSpPr>
        <p:spPr>
          <a:xfrm>
            <a:off x="6344494" y="1170070"/>
            <a:ext cx="260005" cy="1849952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94D72-D4D8-4325-BE64-416FC6C69A58}"/>
              </a:ext>
            </a:extLst>
          </p:cNvPr>
          <p:cNvSpPr txBox="1"/>
          <p:nvPr/>
        </p:nvSpPr>
        <p:spPr>
          <a:xfrm>
            <a:off x="5728359" y="1954187"/>
            <a:ext cx="9204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Host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BAF2B4-9005-42FF-A55F-6F2F63C221EA}"/>
              </a:ext>
            </a:extLst>
          </p:cNvPr>
          <p:cNvSpPr txBox="1"/>
          <p:nvPr/>
        </p:nvSpPr>
        <p:spPr>
          <a:xfrm>
            <a:off x="5364581" y="4121582"/>
            <a:ext cx="9204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Controller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9D485-B613-8749-BE62-D1C8F6530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BBBE-C700-C147-87D6-E0769AB4D7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49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2DD72-FD6B-D345-B6DD-55B80EFC7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What’s the need for the HCI Layer?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51F0E-7B8C-B242-96A8-30C8AEBA1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D476-23BF-7943-B91B-DA1274E0C2A1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45C94E-C01B-7D42-9A96-B91C14536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01" y="1684853"/>
            <a:ext cx="6210300" cy="35975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F4A9304-3A25-D84E-9A8B-F1AC27765663}"/>
              </a:ext>
            </a:extLst>
          </p:cNvPr>
          <p:cNvSpPr/>
          <p:nvPr/>
        </p:nvSpPr>
        <p:spPr>
          <a:xfrm>
            <a:off x="990600" y="1766652"/>
            <a:ext cx="1208047" cy="257039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72D7F8-90E0-CC4D-8304-F2D04D58AC70}"/>
              </a:ext>
            </a:extLst>
          </p:cNvPr>
          <p:cNvSpPr/>
          <p:nvPr/>
        </p:nvSpPr>
        <p:spPr>
          <a:xfrm>
            <a:off x="2546350" y="3117274"/>
            <a:ext cx="1530584" cy="1219775"/>
          </a:xfrm>
          <a:prstGeom prst="rect">
            <a:avLst/>
          </a:prstGeom>
          <a:noFill/>
          <a:ln w="444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F6A8D1-F10D-7140-B7EC-808BC0F25C99}"/>
              </a:ext>
            </a:extLst>
          </p:cNvPr>
          <p:cNvSpPr txBox="1"/>
          <p:nvPr/>
        </p:nvSpPr>
        <p:spPr>
          <a:xfrm>
            <a:off x="8370" y="4432068"/>
            <a:ext cx="163764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0000"/>
                </a:solidFill>
              </a:rPr>
              <a:t>Host layers run</a:t>
            </a:r>
          </a:p>
          <a:p>
            <a:pPr algn="ctr"/>
            <a:r>
              <a:rPr lang="en-US" sz="1800" dirty="0">
                <a:solidFill>
                  <a:srgbClr val="FF0000"/>
                </a:solidFill>
              </a:rPr>
              <a:t>on computer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170EE8-F2EF-F24D-8095-6056C6F103EB}"/>
              </a:ext>
            </a:extLst>
          </p:cNvPr>
          <p:cNvSpPr txBox="1"/>
          <p:nvPr/>
        </p:nvSpPr>
        <p:spPr>
          <a:xfrm>
            <a:off x="4272080" y="2499710"/>
            <a:ext cx="264477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accent6"/>
                </a:solidFill>
              </a:rPr>
              <a:t>Controller layers run</a:t>
            </a:r>
          </a:p>
          <a:p>
            <a:r>
              <a:rPr lang="en-US" sz="2100" dirty="0">
                <a:solidFill>
                  <a:schemeClr val="accent6"/>
                </a:solidFill>
              </a:rPr>
              <a:t>on BLE hardware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B0561D-2FB9-E842-9A15-B3F499F5D011}"/>
              </a:ext>
            </a:extLst>
          </p:cNvPr>
          <p:cNvSpPr txBox="1"/>
          <p:nvPr/>
        </p:nvSpPr>
        <p:spPr>
          <a:xfrm>
            <a:off x="5002411" y="4432068"/>
            <a:ext cx="3438980" cy="10618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accent4"/>
                </a:solidFill>
              </a:rPr>
              <a:t>HCI can be software API,</a:t>
            </a:r>
          </a:p>
          <a:p>
            <a:r>
              <a:rPr lang="en-US" sz="2100" dirty="0">
                <a:solidFill>
                  <a:schemeClr val="accent4"/>
                </a:solidFill>
              </a:rPr>
              <a:t>or physical (USB, RS232,..)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7745BD-A58D-824F-BA97-68EC9DE54AEC}"/>
              </a:ext>
            </a:extLst>
          </p:cNvPr>
          <p:cNvSpPr/>
          <p:nvPr/>
        </p:nvSpPr>
        <p:spPr>
          <a:xfrm>
            <a:off x="260350" y="1155653"/>
            <a:ext cx="825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/>
              <a:t>BT Classic envisioned separate implementations for Host and Controller</a:t>
            </a:r>
          </a:p>
        </p:txBody>
      </p:sp>
    </p:spTree>
    <p:extLst>
      <p:ext uri="{BB962C8B-B14F-4D97-AF65-F5344CB8AC3E}">
        <p14:creationId xmlns:p14="http://schemas.microsoft.com/office/powerpoint/2010/main" val="183561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1A6E9-0605-4447-BB69-A15902E24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Advertisement and Scanning in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E8B15-41C3-4E1C-BC40-91ADFD04C1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Advertisements are received when the channel of the scan window and the channel of the advertisement overlap in time (and space)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174E4D-D753-8C4C-B81D-AD9B5C8300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861BBBE-C700-C147-87D6-E0769AB4D7F4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DA579C-0F8B-4FA1-8072-4FC8ECE9AA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631"/>
          <a:stretch/>
        </p:blipFill>
        <p:spPr>
          <a:xfrm>
            <a:off x="628651" y="3849197"/>
            <a:ext cx="8228597" cy="10466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2F2859-F311-314E-84B8-DA94940D17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094"/>
          <a:stretch/>
        </p:blipFill>
        <p:spPr>
          <a:xfrm>
            <a:off x="628651" y="2380193"/>
            <a:ext cx="8228597" cy="131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3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UV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57200"/>
      </a:accent2>
      <a:accent3>
        <a:srgbClr val="A5A5A5"/>
      </a:accent3>
      <a:accent4>
        <a:srgbClr val="FFC000"/>
      </a:accent4>
      <a:accent5>
        <a:srgbClr val="DF1E43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3525</TotalTime>
  <Words>3181</Words>
  <Application>Microsoft Macintosh PowerPoint</Application>
  <PresentationFormat>On-screen Show (16:10)</PresentationFormat>
  <Paragraphs>555</Paragraphs>
  <Slides>51</Slides>
  <Notes>23</Notes>
  <HiddenSlides>5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1" baseType="lpstr">
      <vt:lpstr>Arial</vt:lpstr>
      <vt:lpstr>Calibri</vt:lpstr>
      <vt:lpstr>Cambria Math</vt:lpstr>
      <vt:lpstr>Courier New</vt:lpstr>
      <vt:lpstr>Helvetica</vt:lpstr>
      <vt:lpstr>Helvetica Neue</vt:lpstr>
      <vt:lpstr>System Font Regular</vt:lpstr>
      <vt:lpstr>Trebuchet MS</vt:lpstr>
      <vt:lpstr>Wingdings</vt:lpstr>
      <vt:lpstr>Office Theme</vt:lpstr>
      <vt:lpstr>Wireless for the Internet of Things  BLE Advertising Deep Dive</vt:lpstr>
      <vt:lpstr>Today’s Goals</vt:lpstr>
      <vt:lpstr>Outline</vt:lpstr>
      <vt:lpstr>Bluetooth Classic and BLE co-exist &amp; have different use cases</vt:lpstr>
      <vt:lpstr>Bluetooth Low Energy Roles: Scanner, Advertiser</vt:lpstr>
      <vt:lpstr>BLE Central and Peripheral roles are for connections</vt:lpstr>
      <vt:lpstr>BLE Layers</vt:lpstr>
      <vt:lpstr>What’s the need for the HCI Layer?</vt:lpstr>
      <vt:lpstr>Advertisement and Scanning in Action</vt:lpstr>
      <vt:lpstr>Advertisement payloads are in Length – Type – Value Format</vt:lpstr>
      <vt:lpstr>Outline</vt:lpstr>
      <vt:lpstr>Advertisements already being used for communication</vt:lpstr>
      <vt:lpstr>Beacons to advertise presence and send out useful information</vt:lpstr>
      <vt:lpstr>BLE signals can be used to track distance to items</vt:lpstr>
      <vt:lpstr>nRF Connect Activity </vt:lpstr>
      <vt:lpstr>RSSI and some questions</vt:lpstr>
      <vt:lpstr>RSSI Experiments</vt:lpstr>
      <vt:lpstr>Intuition on using signal strength to find distance</vt:lpstr>
      <vt:lpstr>Problem with RSSI-based distance – not accurate</vt:lpstr>
      <vt:lpstr>Apple uses BLE on its devices to implement “Continuity”</vt:lpstr>
      <vt:lpstr>Uses BLE Manufacturer Specific Data to communicate</vt:lpstr>
      <vt:lpstr>Local Communication: Exposure Notifications</vt:lpstr>
      <vt:lpstr>PowerPoint Presentation</vt:lpstr>
      <vt:lpstr>PowerPoint Presentation</vt:lpstr>
      <vt:lpstr>Outline</vt:lpstr>
      <vt:lpstr>Energy model for BLE advertisements</vt:lpstr>
      <vt:lpstr>Power measured for BLE adv states for hardware</vt:lpstr>
      <vt:lpstr>How much energy does one advertising cycle consume?</vt:lpstr>
      <vt:lpstr>How much energy does it cost to send data over advertisements?</vt:lpstr>
      <vt:lpstr>Paper: power measurements of BLE advertisements</vt:lpstr>
      <vt:lpstr>Outline</vt:lpstr>
      <vt:lpstr>Questions about network capability</vt:lpstr>
      <vt:lpstr>BLE advertisements are periodic, broadcast transmissions</vt:lpstr>
      <vt:lpstr>What causes transmissions not to be received?</vt:lpstr>
      <vt:lpstr>Let’s define some terms for a single advertiser</vt:lpstr>
      <vt:lpstr>Collisions occur if any part of the two packets overlap</vt:lpstr>
      <vt:lpstr>Collisions occur if any part of the two packets overlap</vt:lpstr>
      <vt:lpstr>Computing probability of collision from vulnerable period and Tx window</vt:lpstr>
      <vt:lpstr>Determine Probability of Multiple Failures</vt:lpstr>
      <vt:lpstr>How do we determine reception rate?</vt:lpstr>
      <vt:lpstr>When are transmissions from two devices independent?</vt:lpstr>
      <vt:lpstr>When are transmissions from two devices NOT independent?</vt:lpstr>
      <vt:lpstr>Calculating probability of a repeat collision</vt:lpstr>
      <vt:lpstr>Important lesson: spend time on things that are important</vt:lpstr>
      <vt:lpstr>Equations for modeling data transmissions</vt:lpstr>
      <vt:lpstr>Is the model valid?</vt:lpstr>
      <vt:lpstr>The model is accurate across advertisement rates and deployment sizes.</vt:lpstr>
      <vt:lpstr>The model accurately accounts for redundancy as well.</vt:lpstr>
      <vt:lpstr>What questions can we answer with a collision model?</vt:lpstr>
      <vt:lpstr>Redundancy results in high DRR even with many devices.</vt:lpstr>
      <vt:lpstr>Redundancy is (normally) better than less congestion.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Wireless for the Internet of Things</dc:title>
  <dc:subject/>
  <dc:creator/>
  <cp:keywords/>
  <dc:description/>
  <cp:lastModifiedBy>Campbell, Brad (bjc8c)</cp:lastModifiedBy>
  <cp:revision>32</cp:revision>
  <dcterms:created xsi:type="dcterms:W3CDTF">2015-09-15T19:03:29Z</dcterms:created>
  <dcterms:modified xsi:type="dcterms:W3CDTF">2024-02-05T18:06:21Z</dcterms:modified>
  <cp:category/>
</cp:coreProperties>
</file>