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10"/>
  </p:notesMasterIdLst>
  <p:sldIdLst>
    <p:sldId id="256" r:id="rId2"/>
    <p:sldId id="395" r:id="rId3"/>
    <p:sldId id="396" r:id="rId4"/>
    <p:sldId id="397" r:id="rId5"/>
    <p:sldId id="398" r:id="rId6"/>
    <p:sldId id="415" r:id="rId7"/>
    <p:sldId id="417" r:id="rId8"/>
    <p:sldId id="538" r:id="rId9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0" roundtripDataSignature="AMtx7mh2GsPZzwgmj0ICQeZO52ZYci946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72"/>
    <p:restoredTop sz="94648"/>
  </p:normalViewPr>
  <p:slideViewPr>
    <p:cSldViewPr snapToGrid="0">
      <p:cViewPr varScale="1">
        <p:scale>
          <a:sx n="107" d="100"/>
          <a:sy n="107" d="100"/>
        </p:scale>
        <p:origin x="17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04" Type="http://schemas.openxmlformats.org/officeDocument/2006/relationships/tableStyles" Target="tableStyles.xml"/><Relationship Id="rId7" Type="http://schemas.openxmlformats.org/officeDocument/2006/relationships/slide" Target="slides/slide6.xml"/><Relationship Id="rId103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00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68" name="Google Shape;6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6"/>
          <p:cNvSpPr txBox="1"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4500"/>
              <a:buFont typeface="Trebuchet MS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6"/>
          <p:cNvSpPr txBox="1"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Helvetica" pitchFamily="2" charset="0"/>
              </a:defRPr>
            </a:lvl1pPr>
            <a:lvl2pPr lvl="1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 dirty="0"/>
          </a:p>
        </p:txBody>
      </p:sp>
      <p:sp>
        <p:nvSpPr>
          <p:cNvPr id="17" name="Google Shape;17;p46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7"/>
          <p:cNvSpPr txBox="1">
            <a:spLocks noGrp="1"/>
          </p:cNvSpPr>
          <p:nvPr>
            <p:ph type="ctrTitle"/>
          </p:nvPr>
        </p:nvSpPr>
        <p:spPr>
          <a:xfrm>
            <a:off x="1143000" y="892099"/>
            <a:ext cx="6858000" cy="1803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3750"/>
              <a:buFont typeface="Trebuchet MS"/>
              <a:buNone/>
              <a:defRPr sz="375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57"/>
          <p:cNvSpPr txBox="1"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latin typeface="Helvetica" pitchFamily="2" charset="0"/>
              </a:defRPr>
            </a:lvl1pPr>
            <a:lvl2pPr lvl="1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2pPr>
            <a:lvl3pPr lvl="2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126"/>
              <a:buNone/>
              <a:defRPr sz="1126"/>
            </a:lvl3pPr>
            <a:lvl4pPr lvl="3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lvl="5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lvl="6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lvl="7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lvl="8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 dirty="0"/>
          </a:p>
        </p:txBody>
      </p:sp>
      <p:sp>
        <p:nvSpPr>
          <p:cNvPr id="64" name="Google Shape;64;p57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444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635000"/>
            <a:ext cx="4038600" cy="4470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35000"/>
            <a:ext cx="4038600" cy="4470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A3EC2C-B6DF-9DEF-BBCC-F9A462077D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F5AB45-7884-24D1-B3F3-703D7D9A54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D499D5-0A76-92BD-1246-417B1DB1FB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502B31-3A83-EB44-A50B-4F95116425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92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7"/>
          <p:cNvSpPr txBox="1"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7"/>
          <p:cNvSpPr txBox="1">
            <a:spLocks noGrp="1"/>
          </p:cNvSpPr>
          <p:nvPr>
            <p:ph type="body" idx="1"/>
          </p:nvPr>
        </p:nvSpPr>
        <p:spPr>
          <a:xfrm>
            <a:off x="107213" y="959227"/>
            <a:ext cx="8929217" cy="4188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1" name="Google Shape;21;p47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0"/>
          <p:cNvSpPr txBox="1">
            <a:spLocks noGrp="1"/>
          </p:cNvSpPr>
          <p:nvPr>
            <p:ph type="title"/>
          </p:nvPr>
        </p:nvSpPr>
        <p:spPr>
          <a:xfrm>
            <a:off x="623888" y="1424785"/>
            <a:ext cx="7886700" cy="2377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4500"/>
              <a:buFont typeface="Trebuchet MS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0"/>
          <p:cNvSpPr txBox="1"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  <p:sp>
        <p:nvSpPr>
          <p:cNvPr id="30" name="Google Shape;30;p50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1"/>
          <p:cNvSpPr txBox="1"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1"/>
          <p:cNvSpPr txBox="1">
            <a:spLocks noGrp="1"/>
          </p:cNvSpPr>
          <p:nvPr>
            <p:ph type="body" idx="1"/>
          </p:nvPr>
        </p:nvSpPr>
        <p:spPr>
          <a:xfrm>
            <a:off x="628650" y="1521354"/>
            <a:ext cx="3886200" cy="3626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4" name="Google Shape;34;p51"/>
          <p:cNvSpPr txBox="1">
            <a:spLocks noGrp="1"/>
          </p:cNvSpPr>
          <p:nvPr>
            <p:ph type="body" idx="2"/>
          </p:nvPr>
        </p:nvSpPr>
        <p:spPr>
          <a:xfrm>
            <a:off x="4629150" y="1521354"/>
            <a:ext cx="3886200" cy="3626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5" name="Google Shape;35;p51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2"/>
          <p:cNvSpPr txBox="1"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2"/>
          <p:cNvSpPr txBox="1"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 dirty="0"/>
          </a:p>
        </p:txBody>
      </p:sp>
      <p:sp>
        <p:nvSpPr>
          <p:cNvPr id="39" name="Google Shape;39;p52"/>
          <p:cNvSpPr txBox="1">
            <a:spLocks noGrp="1"/>
          </p:cNvSpPr>
          <p:nvPr>
            <p:ph type="body" idx="2"/>
          </p:nvPr>
        </p:nvSpPr>
        <p:spPr>
          <a:xfrm>
            <a:off x="629842" y="2087566"/>
            <a:ext cx="3868340" cy="3070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0" name="Google Shape;40;p52"/>
          <p:cNvSpPr txBox="1">
            <a:spLocks noGrp="1"/>
          </p:cNvSpPr>
          <p:nvPr>
            <p:ph type="body" idx="3"/>
          </p:nvPr>
        </p:nvSpPr>
        <p:spPr>
          <a:xfrm>
            <a:off x="4629156" y="1400969"/>
            <a:ext cx="3887391" cy="686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 dirty="0"/>
          </a:p>
        </p:txBody>
      </p:sp>
      <p:sp>
        <p:nvSpPr>
          <p:cNvPr id="41" name="Google Shape;41;p52"/>
          <p:cNvSpPr txBox="1">
            <a:spLocks noGrp="1"/>
          </p:cNvSpPr>
          <p:nvPr>
            <p:ph type="body" idx="4"/>
          </p:nvPr>
        </p:nvSpPr>
        <p:spPr>
          <a:xfrm>
            <a:off x="4629156" y="2087566"/>
            <a:ext cx="3887391" cy="3070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2" name="Google Shape;42;p52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3"/>
          <p:cNvSpPr txBox="1"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3"/>
          <p:cNvSpPr txBox="1">
            <a:spLocks noGrp="1"/>
          </p:cNvSpPr>
          <p:nvPr>
            <p:ph type="body" idx="1"/>
          </p:nvPr>
        </p:nvSpPr>
        <p:spPr>
          <a:xfrm>
            <a:off x="3887391" y="822855"/>
            <a:ext cx="4629150" cy="4061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Helvetica" pitchFamily="2" charset="0"/>
              </a:defRPr>
            </a:lvl1pPr>
            <a:lvl2pPr marL="914400" lvl="1" indent="-36195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 dirty="0"/>
          </a:p>
        </p:txBody>
      </p:sp>
      <p:sp>
        <p:nvSpPr>
          <p:cNvPr id="46" name="Google Shape;46;p53"/>
          <p:cNvSpPr txBox="1">
            <a:spLocks noGrp="1"/>
          </p:cNvSpPr>
          <p:nvPr>
            <p:ph type="body" idx="2"/>
          </p:nvPr>
        </p:nvSpPr>
        <p:spPr>
          <a:xfrm>
            <a:off x="629841" y="1714503"/>
            <a:ext cx="2949178" cy="317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 dirty="0"/>
          </a:p>
        </p:txBody>
      </p:sp>
      <p:sp>
        <p:nvSpPr>
          <p:cNvPr id="47" name="Google Shape;47;p53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4"/>
          <p:cNvSpPr txBox="1"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4"/>
          <p:cNvSpPr>
            <a:spLocks noGrp="1"/>
          </p:cNvSpPr>
          <p:nvPr>
            <p:ph type="pic" idx="2"/>
          </p:nvPr>
        </p:nvSpPr>
        <p:spPr>
          <a:xfrm>
            <a:off x="3887391" y="822855"/>
            <a:ext cx="4629150" cy="4061354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54"/>
          <p:cNvSpPr txBox="1">
            <a:spLocks noGrp="1"/>
          </p:cNvSpPr>
          <p:nvPr>
            <p:ph type="body" idx="1"/>
          </p:nvPr>
        </p:nvSpPr>
        <p:spPr>
          <a:xfrm>
            <a:off x="629841" y="1714503"/>
            <a:ext cx="2949178" cy="317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 dirty="0"/>
          </a:p>
        </p:txBody>
      </p:sp>
      <p:sp>
        <p:nvSpPr>
          <p:cNvPr id="52" name="Google Shape;52;p54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5"/>
          <p:cNvSpPr txBox="1"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55"/>
          <p:cNvSpPr txBox="1">
            <a:spLocks noGrp="1"/>
          </p:cNvSpPr>
          <p:nvPr>
            <p:ph type="body" idx="1"/>
          </p:nvPr>
        </p:nvSpPr>
        <p:spPr>
          <a:xfrm rot="5400000">
            <a:off x="2477699" y="-1411258"/>
            <a:ext cx="4188246" cy="8929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56" name="Google Shape;56;p55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6"/>
          <p:cNvSpPr txBox="1">
            <a:spLocks noGrp="1"/>
          </p:cNvSpPr>
          <p:nvPr>
            <p:ph type="title"/>
          </p:nvPr>
        </p:nvSpPr>
        <p:spPr>
          <a:xfrm rot="5400000">
            <a:off x="5107915" y="1740033"/>
            <a:ext cx="484319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56"/>
          <p:cNvSpPr txBox="1">
            <a:spLocks noGrp="1"/>
          </p:cNvSpPr>
          <p:nvPr>
            <p:ph type="body" idx="1"/>
          </p:nvPr>
        </p:nvSpPr>
        <p:spPr>
          <a:xfrm rot="5400000">
            <a:off x="1107419" y="-174492"/>
            <a:ext cx="484319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60" name="Google Shape;60;p56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5"/>
          <p:cNvSpPr txBox="1"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3300"/>
              <a:buFont typeface="Trebuchet MS"/>
              <a:buNone/>
              <a:defRPr sz="3300" b="0" i="0" u="none" strike="noStrike" cap="none">
                <a:solidFill>
                  <a:srgbClr val="002F6C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5"/>
          <p:cNvSpPr txBox="1">
            <a:spLocks noGrp="1"/>
          </p:cNvSpPr>
          <p:nvPr>
            <p:ph type="body" idx="1"/>
          </p:nvPr>
        </p:nvSpPr>
        <p:spPr>
          <a:xfrm>
            <a:off x="107213" y="959227"/>
            <a:ext cx="8929217" cy="4188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45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" name="Google Shape;13;p4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8000476" y="177254"/>
            <a:ext cx="997802" cy="61368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7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Helvetica" pitchFamily="2" charset="0"/>
          <a:ea typeface="Helvetica" pitchFamily="2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>
              <a:buClr>
                <a:schemeClr val="dk1"/>
              </a:buClr>
              <a:buSzPts val="3200"/>
            </a:pPr>
            <a:r>
              <a:rPr lang="en-US" sz="1800" dirty="0"/>
              <a:t>Wireless for the Internet of Things</a:t>
            </a:r>
            <a:br>
              <a:rPr lang="en-US" sz="1800" dirty="0"/>
            </a:br>
            <a:br>
              <a:rPr lang="en-US" sz="3200" b="1" dirty="0">
                <a:solidFill>
                  <a:schemeClr val="dk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>IEEE 802.15.4 – Packets &amp; Lab3a</a:t>
            </a:r>
            <a:endParaRPr sz="6000" b="1" i="1" dirty="0">
              <a:solidFill>
                <a:schemeClr val="tx1"/>
              </a:solidFill>
            </a:endParaRPr>
          </a:p>
        </p:txBody>
      </p:sp>
      <p:sp>
        <p:nvSpPr>
          <p:cNvPr id="71" name="Google Shape;71;p1"/>
          <p:cNvSpPr txBox="1">
            <a:spLocks noGrp="1"/>
          </p:cNvSpPr>
          <p:nvPr>
            <p:ph type="subTitle" idx="1"/>
          </p:nvPr>
        </p:nvSpPr>
        <p:spPr>
          <a:xfrm>
            <a:off x="1143000" y="3916098"/>
            <a:ext cx="6858000" cy="1379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600"/>
              <a:buNone/>
            </a:pPr>
            <a:r>
              <a:rPr lang="en-US" sz="16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CS/ECE 4501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1F3864"/>
              </a:buClr>
              <a:buSzPts val="1600"/>
              <a:buNone/>
            </a:pPr>
            <a:r>
              <a:rPr lang="en-US" sz="16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Spring 2024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1F3864"/>
              </a:buClr>
              <a:buSzPts val="1600"/>
              <a:buNone/>
            </a:pPr>
            <a:r>
              <a:rPr lang="en-US" sz="16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UVA</a:t>
            </a:r>
            <a:endParaRPr sz="1600" dirty="0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429EA3-483E-FE1B-54A1-F9E4AFA8BBBD}"/>
              </a:ext>
            </a:extLst>
          </p:cNvPr>
          <p:cNvSpPr txBox="1"/>
          <p:nvPr/>
        </p:nvSpPr>
        <p:spPr>
          <a:xfrm>
            <a:off x="7726319" y="5496091"/>
            <a:ext cx="131799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bg1">
                    <a:lumMod val="85000"/>
                  </a:schemeClr>
                </a:solidFill>
              </a:rPr>
              <a:t>[</a:t>
            </a:r>
            <a:r>
              <a:rPr lang="en-US" sz="700" dirty="0" err="1">
                <a:solidFill>
                  <a:schemeClr val="bg1">
                    <a:lumMod val="85000"/>
                  </a:schemeClr>
                </a:solidFill>
              </a:rPr>
              <a:t>Pannuto</a:t>
            </a:r>
            <a:r>
              <a:rPr lang="en-US" sz="700" dirty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US" sz="700" dirty="0" err="1">
                <a:solidFill>
                  <a:schemeClr val="bg1">
                    <a:lumMod val="85000"/>
                  </a:schemeClr>
                </a:solidFill>
              </a:rPr>
              <a:t>Ghena</a:t>
            </a:r>
            <a:r>
              <a:rPr lang="en-US" sz="700" dirty="0">
                <a:solidFill>
                  <a:schemeClr val="bg1">
                    <a:lumMod val="85000"/>
                  </a:schemeClr>
                </a:solidFill>
              </a:rPr>
              <a:t>, Campbell]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BA948-ED93-438C-B600-6825D51D6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packet format – IEEE 802.15.4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2767B-DAD3-4481-86A3-C58943FFB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213" y="959227"/>
            <a:ext cx="5210511" cy="4188246"/>
          </a:xfrm>
        </p:spPr>
        <p:txBody>
          <a:bodyPr>
            <a:normAutofit/>
          </a:bodyPr>
          <a:lstStyle/>
          <a:p>
            <a:r>
              <a:rPr lang="en-US" sz="1800" dirty="0"/>
              <a:t>Synchronization</a:t>
            </a:r>
          </a:p>
          <a:p>
            <a:pPr lvl="1"/>
            <a:r>
              <a:rPr lang="en-US" sz="1600" dirty="0"/>
              <a:t>Preamble: four bytes of zeros</a:t>
            </a:r>
          </a:p>
          <a:p>
            <a:pPr lvl="2"/>
            <a:r>
              <a:rPr lang="en-US" sz="1100" dirty="0"/>
              <a:t>Q: How many chips?</a:t>
            </a:r>
          </a:p>
          <a:p>
            <a:pPr lvl="1"/>
            <a:r>
              <a:rPr lang="en-US" sz="1600" dirty="0"/>
              <a:t>Start-of-Packet: 0xA7</a:t>
            </a:r>
          </a:p>
          <a:p>
            <a:r>
              <a:rPr lang="en-US" sz="1800" dirty="0"/>
              <a:t>PHY Header</a:t>
            </a:r>
          </a:p>
          <a:p>
            <a:pPr lvl="1"/>
            <a:r>
              <a:rPr lang="en-US" sz="1600" dirty="0"/>
              <a:t>One field: length 0-127</a:t>
            </a:r>
          </a:p>
          <a:p>
            <a:pPr lvl="1"/>
            <a:r>
              <a:rPr lang="en-US" sz="1600" b="1" dirty="0"/>
              <a:t>Why still 8 bits?</a:t>
            </a:r>
          </a:p>
          <a:p>
            <a:pPr lvl="2"/>
            <a:r>
              <a:rPr lang="en-US" sz="1600" dirty="0"/>
              <a:t>Because computers depend on bytes</a:t>
            </a:r>
            <a:endParaRPr lang="en-US" sz="11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5B950-9E99-4FFE-8430-114AD5CCF2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25EEA9-D221-49A3-B577-9F0434E925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82" y="3739916"/>
            <a:ext cx="6312677" cy="169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36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6A520-D607-47C7-A89D-17D51741C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frame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E5722-857C-4A72-A806-1DDF8373A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97" y="3371850"/>
            <a:ext cx="4116304" cy="154305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Sequence number</a:t>
            </a:r>
          </a:p>
          <a:p>
            <a:pPr lvl="1"/>
            <a:r>
              <a:rPr lang="en-US" dirty="0"/>
              <a:t>8-bit monotonically increasing</a:t>
            </a:r>
          </a:p>
          <a:p>
            <a:r>
              <a:rPr lang="en-US" dirty="0"/>
              <a:t>Addressing fields</a:t>
            </a:r>
          </a:p>
          <a:p>
            <a:pPr lvl="1"/>
            <a:r>
              <a:rPr lang="en-US" dirty="0"/>
              <a:t>PAN and addresses</a:t>
            </a:r>
          </a:p>
          <a:p>
            <a:pPr lvl="1"/>
            <a:r>
              <a:rPr lang="en-US" dirty="0"/>
              <a:t>Varies based on frame type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E3C61-C47D-4FB8-A679-890608F65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Object 1027">
            <a:extLst>
              <a:ext uri="{FF2B5EF4-FFF2-40B4-BE49-F238E27FC236}">
                <a16:creationId xmlns:a16="http://schemas.microsoft.com/office/drawing/2014/main" id="{BEE4A5E3-49B4-4785-979A-A810875C4E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32874" y="1847553"/>
          <a:ext cx="6400800" cy="1310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725002" imgH="1171873" progId="Excel.Sheet.8">
                  <p:embed/>
                </p:oleObj>
              </mc:Choice>
              <mc:Fallback>
                <p:oleObj name="Worksheet" r:id="rId2" imgW="5725002" imgH="1171873" progId="Excel.Sheet.8">
                  <p:embed/>
                  <p:pic>
                    <p:nvPicPr>
                      <p:cNvPr id="5" name="Object 1027">
                        <a:extLst>
                          <a:ext uri="{FF2B5EF4-FFF2-40B4-BE49-F238E27FC236}">
                            <a16:creationId xmlns:a16="http://schemas.microsoft.com/office/drawing/2014/main" id="{BEE4A5E3-49B4-4785-979A-A810875C4E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2874" y="1847553"/>
                        <a:ext cx="6400800" cy="13108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5C4050A-F459-4F19-8661-7B6BF4F49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542" y="397670"/>
            <a:ext cx="3618607" cy="973967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9B8D4B-C742-476B-A888-38481B7A69C0}"/>
              </a:ext>
            </a:extLst>
          </p:cNvPr>
          <p:cNvCxnSpPr>
            <a:cxnSpLocks/>
          </p:cNvCxnSpPr>
          <p:nvPr/>
        </p:nvCxnSpPr>
        <p:spPr>
          <a:xfrm flipH="1">
            <a:off x="2332873" y="1071749"/>
            <a:ext cx="3925052" cy="7758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A67152E-7B5F-4630-8A29-8EAE55E5136F}"/>
              </a:ext>
            </a:extLst>
          </p:cNvPr>
          <p:cNvCxnSpPr>
            <a:cxnSpLocks/>
          </p:cNvCxnSpPr>
          <p:nvPr/>
        </p:nvCxnSpPr>
        <p:spPr>
          <a:xfrm>
            <a:off x="8267700" y="1071749"/>
            <a:ext cx="465974" cy="7758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FD10ED9-B7D8-4788-80DF-F38372064FED}"/>
              </a:ext>
            </a:extLst>
          </p:cNvPr>
          <p:cNvSpPr txBox="1">
            <a:spLocks/>
          </p:cNvSpPr>
          <p:nvPr/>
        </p:nvSpPr>
        <p:spPr>
          <a:xfrm>
            <a:off x="4617370" y="3371850"/>
            <a:ext cx="4116304" cy="15430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/>
              <a:t>Frame payload</a:t>
            </a:r>
          </a:p>
          <a:p>
            <a:pPr lvl="1"/>
            <a:r>
              <a:rPr lang="en-US" sz="1800" dirty="0"/>
              <a:t>Depends on frame type</a:t>
            </a:r>
          </a:p>
          <a:p>
            <a:r>
              <a:rPr lang="en-US" sz="2100" dirty="0"/>
              <a:t>Frame check sequence</a:t>
            </a:r>
          </a:p>
          <a:p>
            <a:pPr lvl="1"/>
            <a:r>
              <a:rPr lang="en-US" sz="1800" dirty="0"/>
              <a:t>16-bit CRC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43D8C25-99FF-485C-A3D8-27E08C98BFFC}"/>
              </a:ext>
            </a:extLst>
          </p:cNvPr>
          <p:cNvSpPr txBox="1">
            <a:spLocks/>
          </p:cNvSpPr>
          <p:nvPr/>
        </p:nvSpPr>
        <p:spPr>
          <a:xfrm>
            <a:off x="455698" y="2171702"/>
            <a:ext cx="1744579" cy="107632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/>
              <a:t>Frame control</a:t>
            </a:r>
          </a:p>
          <a:p>
            <a:pPr lvl="1"/>
            <a:r>
              <a:rPr lang="en-US" sz="1800" dirty="0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4230581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6D26E-6E9B-40CF-B88F-28F1DD02C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CF9BA-3B5C-45C5-B58A-7876AF1F4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97" y="3177599"/>
            <a:ext cx="3249518" cy="205739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Frame type</a:t>
            </a:r>
          </a:p>
          <a:p>
            <a:pPr lvl="1"/>
            <a:r>
              <a:rPr lang="en-US" dirty="0"/>
              <a:t>Type of payload included</a:t>
            </a:r>
          </a:p>
          <a:p>
            <a:r>
              <a:rPr lang="en-US" dirty="0"/>
              <a:t>Security enabled</a:t>
            </a:r>
          </a:p>
          <a:p>
            <a:pPr lvl="1"/>
            <a:r>
              <a:rPr lang="en-US" dirty="0"/>
              <a:t>Packet is encrypted</a:t>
            </a:r>
          </a:p>
          <a:p>
            <a:pPr lvl="1"/>
            <a:r>
              <a:rPr lang="en-US" dirty="0"/>
              <a:t>(extra 0-14 byte header)</a:t>
            </a:r>
          </a:p>
          <a:p>
            <a:r>
              <a:rPr lang="en-US" dirty="0"/>
              <a:t>Frame pending</a:t>
            </a:r>
          </a:p>
          <a:p>
            <a:pPr lvl="1"/>
            <a:r>
              <a:rPr lang="en-US" dirty="0"/>
              <a:t>Fragmented packet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A41E7-9F1D-4039-9013-FFF57C099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Object 1027">
            <a:extLst>
              <a:ext uri="{FF2B5EF4-FFF2-40B4-BE49-F238E27FC236}">
                <a16:creationId xmlns:a16="http://schemas.microsoft.com/office/drawing/2014/main" id="{C5CDC916-0918-476D-A562-E6DFF00573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353765"/>
              </p:ext>
            </p:extLst>
          </p:nvPr>
        </p:nvGraphicFramePr>
        <p:xfrm>
          <a:off x="2494046" y="795726"/>
          <a:ext cx="6400800" cy="1310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725002" imgH="1171873" progId="Excel.Sheet.8">
                  <p:embed/>
                </p:oleObj>
              </mc:Choice>
              <mc:Fallback>
                <p:oleObj name="Worksheet" r:id="rId2" imgW="5725002" imgH="1171873" progId="Excel.Sheet.8">
                  <p:embed/>
                  <p:pic>
                    <p:nvPicPr>
                      <p:cNvPr id="5" name="Object 1027">
                        <a:extLst>
                          <a:ext uri="{FF2B5EF4-FFF2-40B4-BE49-F238E27FC236}">
                            <a16:creationId xmlns:a16="http://schemas.microsoft.com/office/drawing/2014/main" id="{C5CDC916-0918-476D-A562-E6DFF00573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4046" y="795726"/>
                        <a:ext cx="6400800" cy="13108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30">
            <a:extLst>
              <a:ext uri="{FF2B5EF4-FFF2-40B4-BE49-F238E27FC236}">
                <a16:creationId xmlns:a16="http://schemas.microsoft.com/office/drawing/2014/main" id="{52383F57-7523-4C6A-BF8D-BAE2C4D65F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515429"/>
              </p:ext>
            </p:extLst>
          </p:nvPr>
        </p:nvGraphicFramePr>
        <p:xfrm>
          <a:off x="2494046" y="2392353"/>
          <a:ext cx="64008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391304" imgH="685800" progId="Excel.Sheet.8">
                  <p:embed/>
                </p:oleObj>
              </mc:Choice>
              <mc:Fallback>
                <p:oleObj name="Worksheet" r:id="rId4" imgW="6391304" imgH="685800" progId="Excel.Sheet.8">
                  <p:embed/>
                  <p:pic>
                    <p:nvPicPr>
                      <p:cNvPr id="6" name="Object 1030">
                        <a:extLst>
                          <a:ext uri="{FF2B5EF4-FFF2-40B4-BE49-F238E27FC236}">
                            <a16:creationId xmlns:a16="http://schemas.microsoft.com/office/drawing/2014/main" id="{52383F57-7523-4C6A-BF8D-BAE2C4D65F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4046" y="2392353"/>
                        <a:ext cx="64008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ine 1031">
            <a:extLst>
              <a:ext uri="{FF2B5EF4-FFF2-40B4-BE49-F238E27FC236}">
                <a16:creationId xmlns:a16="http://schemas.microsoft.com/office/drawing/2014/main" id="{89F4AF52-5E5B-44F7-AAB4-51CEEA200AF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4046" y="2106603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8" name="Line 1032">
            <a:extLst>
              <a:ext uri="{FF2B5EF4-FFF2-40B4-BE49-F238E27FC236}">
                <a16:creationId xmlns:a16="http://schemas.microsoft.com/office/drawing/2014/main" id="{A78FE882-7271-4023-8D1E-99A29AFA59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4146" y="1687503"/>
            <a:ext cx="5600663" cy="704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FCCF025-D80F-4C96-BE16-1E3945616135}"/>
              </a:ext>
            </a:extLst>
          </p:cNvPr>
          <p:cNvSpPr txBox="1">
            <a:spLocks/>
          </p:cNvSpPr>
          <p:nvPr/>
        </p:nvSpPr>
        <p:spPr>
          <a:xfrm>
            <a:off x="3790055" y="3300233"/>
            <a:ext cx="3629036" cy="1870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Helvetica" pitchFamily="2" charset="0"/>
              </a:rPr>
              <a:t>Acknowledgement required</a:t>
            </a:r>
          </a:p>
          <a:p>
            <a:r>
              <a:rPr lang="en-US" sz="1800" dirty="0">
                <a:latin typeface="Helvetica" pitchFamily="2" charset="0"/>
              </a:rPr>
              <a:t>PAN ID compression</a:t>
            </a:r>
          </a:p>
          <a:p>
            <a:pPr lvl="1"/>
            <a:r>
              <a:rPr lang="en-US" sz="1400" dirty="0">
                <a:latin typeface="Helvetica" pitchFamily="2" charset="0"/>
              </a:rPr>
              <a:t>No PAN ID if intra-network</a:t>
            </a:r>
          </a:p>
          <a:p>
            <a:r>
              <a:rPr lang="en-US" sz="1800" dirty="0">
                <a:latin typeface="Helvetica" pitchFamily="2" charset="0"/>
              </a:rPr>
              <a:t>Addressing modes</a:t>
            </a:r>
          </a:p>
          <a:p>
            <a:pPr lvl="1"/>
            <a:r>
              <a:rPr lang="en-US" sz="1400" dirty="0">
                <a:latin typeface="Helvetica" pitchFamily="2" charset="0"/>
              </a:rPr>
              <a:t>Which fields to expect</a:t>
            </a:r>
          </a:p>
          <a:p>
            <a:pPr marL="342900" lvl="1" indent="0">
              <a:buNone/>
            </a:pPr>
            <a:endParaRPr lang="en-US" sz="1400" dirty="0">
              <a:latin typeface="Helvetica" pitchFamily="2" charset="0"/>
            </a:endParaRPr>
          </a:p>
          <a:p>
            <a:pPr lvl="1"/>
            <a:endParaRPr lang="en-US" sz="1400" dirty="0">
              <a:latin typeface="Helvetica" pitchFamily="2" charset="0"/>
            </a:endParaRPr>
          </a:p>
          <a:p>
            <a:endParaRPr lang="en-US" sz="1800" dirty="0">
              <a:latin typeface="Helvetica" pitchFamily="2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105FBBF-9ED8-4A91-9AC1-7440E23FD665}"/>
              </a:ext>
            </a:extLst>
          </p:cNvPr>
          <p:cNvSpPr txBox="1">
            <a:spLocks/>
          </p:cNvSpPr>
          <p:nvPr/>
        </p:nvSpPr>
        <p:spPr>
          <a:xfrm>
            <a:off x="7334252" y="3177597"/>
            <a:ext cx="1560557" cy="19931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b="1" dirty="0">
                <a:latin typeface="Helvetica" pitchFamily="2" charset="0"/>
              </a:rPr>
              <a:t>Why no length field?</a:t>
            </a:r>
          </a:p>
          <a:p>
            <a:pPr marL="0" indent="0">
              <a:buNone/>
            </a:pPr>
            <a:endParaRPr lang="en-US" sz="2100" dirty="0">
              <a:latin typeface="Helvetica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90441D-5BF8-BA66-227F-4B4ADE367EFD}"/>
              </a:ext>
            </a:extLst>
          </p:cNvPr>
          <p:cNvSpPr txBox="1"/>
          <p:nvPr/>
        </p:nvSpPr>
        <p:spPr>
          <a:xfrm>
            <a:off x="7334252" y="4174151"/>
            <a:ext cx="11877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latin typeface="Helvetica" pitchFamily="2" charset="0"/>
              </a:rPr>
              <a:t>Already in prior header</a:t>
            </a:r>
          </a:p>
        </p:txBody>
      </p:sp>
    </p:spTree>
    <p:extLst>
      <p:ext uri="{BB962C8B-B14F-4D97-AF65-F5344CB8AC3E}">
        <p14:creationId xmlns:p14="http://schemas.microsoft.com/office/powerpoint/2010/main" val="68981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ADBF-9FE0-4C96-BC3C-E40C5207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types - Beacon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2C21C-17C6-488D-8298-B84F42D2F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14" y="959227"/>
            <a:ext cx="8810544" cy="4188246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Beacon</a:t>
            </a:r>
          </a:p>
          <a:p>
            <a:pPr lvl="1"/>
            <a:r>
              <a:rPr lang="en-US" sz="1800" dirty="0"/>
              <a:t>Information about the communication</a:t>
            </a:r>
            <a:br>
              <a:rPr lang="en-US" sz="1800" dirty="0"/>
            </a:br>
            <a:r>
              <a:rPr lang="en-US" sz="1800" dirty="0"/>
              <a:t>structure of this network</a:t>
            </a:r>
          </a:p>
          <a:p>
            <a:pPr lvl="1"/>
            <a:r>
              <a:rPr lang="en-US" sz="1800" dirty="0"/>
              <a:t>Sent in response to requests from scanning devices</a:t>
            </a:r>
          </a:p>
          <a:p>
            <a:pPr lvl="1"/>
            <a:r>
              <a:rPr lang="en-US" sz="1800" dirty="0"/>
              <a:t>Sent periodically at start of </a:t>
            </a:r>
            <a:r>
              <a:rPr lang="en-US" sz="1800" dirty="0" err="1"/>
              <a:t>Superframes</a:t>
            </a:r>
            <a:r>
              <a:rPr lang="en-US" sz="1800" dirty="0"/>
              <a:t> (if in use)</a:t>
            </a:r>
          </a:p>
          <a:p>
            <a:pPr lvl="2"/>
            <a:r>
              <a:rPr lang="en-US" sz="1400" dirty="0"/>
              <a:t>Sent without CSMA/CA</a:t>
            </a:r>
          </a:p>
          <a:p>
            <a:pPr lvl="1"/>
            <a:endParaRPr lang="en-US" sz="1800" dirty="0"/>
          </a:p>
          <a:p>
            <a:r>
              <a:rPr lang="en-US" sz="2000" dirty="0"/>
              <a:t>MAC Header</a:t>
            </a:r>
          </a:p>
          <a:p>
            <a:pPr lvl="1"/>
            <a:r>
              <a:rPr lang="en-US" sz="1800" dirty="0"/>
              <a:t>Source address only, broadcast to everyone</a:t>
            </a:r>
          </a:p>
          <a:p>
            <a:pPr lvl="1"/>
            <a:endParaRPr lang="en-US" sz="1800" dirty="0"/>
          </a:p>
          <a:p>
            <a:r>
              <a:rPr lang="en-US" sz="2000" dirty="0"/>
              <a:t>Packet contents</a:t>
            </a:r>
          </a:p>
          <a:p>
            <a:pPr lvl="1"/>
            <a:r>
              <a:rPr lang="en-US" sz="1800" dirty="0" err="1"/>
              <a:t>Superframe</a:t>
            </a:r>
            <a:r>
              <a:rPr lang="en-US" sz="1800" dirty="0"/>
              <a:t> details, including Guaranteed Time Slots (if any)</a:t>
            </a:r>
          </a:p>
          <a:p>
            <a:pPr lvl="1"/>
            <a:r>
              <a:rPr lang="en-US" sz="1800" dirty="0"/>
              <a:t>Pending addresses lists devices for which Coordinator has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918DB-EE00-4ACD-8030-C7565D8F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6E44C6-F180-4275-8C91-085B3BD460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5926" y="457202"/>
            <a:ext cx="3189371" cy="141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45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ADBF-9FE0-4C96-BC3C-E40C5207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types -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2C21C-17C6-488D-8298-B84F42D2F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Data</a:t>
            </a:r>
          </a:p>
          <a:p>
            <a:pPr lvl="1"/>
            <a:r>
              <a:rPr lang="en-US" sz="1800" dirty="0"/>
              <a:t>Data from higher-layer protocols</a:t>
            </a:r>
          </a:p>
          <a:p>
            <a:endParaRPr lang="en-US" sz="2000" dirty="0"/>
          </a:p>
          <a:p>
            <a:r>
              <a:rPr lang="en-US" sz="2000" dirty="0"/>
              <a:t>MAC Header</a:t>
            </a:r>
          </a:p>
          <a:p>
            <a:pPr lvl="1"/>
            <a:r>
              <a:rPr lang="en-US" sz="1800" dirty="0"/>
              <a:t>Source and/or Destination addresses as necessary</a:t>
            </a:r>
          </a:p>
          <a:p>
            <a:pPr lvl="1"/>
            <a:endParaRPr lang="en-US" sz="1800" dirty="0"/>
          </a:p>
          <a:p>
            <a:r>
              <a:rPr lang="en-US" sz="2000" dirty="0"/>
              <a:t>Packet Contents</a:t>
            </a:r>
          </a:p>
          <a:p>
            <a:pPr lvl="1"/>
            <a:r>
              <a:rPr lang="en-US" sz="1800" dirty="0"/>
              <a:t>Whatever bytes are desired (122 bytes – address sizes)</a:t>
            </a:r>
          </a:p>
          <a:p>
            <a:pPr lvl="1"/>
            <a:r>
              <a:rPr lang="en-US" sz="1800" dirty="0"/>
              <a:t>May be fragmented across packets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918DB-EE00-4ACD-8030-C7565D8F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65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ADBF-9FE0-4C96-BC3C-E40C5207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types – MAC Command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2C21C-17C6-488D-8298-B84F42D2F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MAC Command</a:t>
            </a:r>
          </a:p>
          <a:p>
            <a:pPr lvl="1"/>
            <a:r>
              <a:rPr lang="en-US" sz="1800" dirty="0"/>
              <a:t>Various commands for supporting link layer</a:t>
            </a:r>
          </a:p>
          <a:p>
            <a:pPr lvl="2"/>
            <a:r>
              <a:rPr lang="en-US" sz="1400" dirty="0"/>
              <a:t>Join/leave network</a:t>
            </a:r>
          </a:p>
          <a:p>
            <a:pPr lvl="2"/>
            <a:r>
              <a:rPr lang="en-US" sz="1400" dirty="0"/>
              <a:t>Change coordinator within network</a:t>
            </a:r>
          </a:p>
          <a:p>
            <a:pPr lvl="2"/>
            <a:r>
              <a:rPr lang="en-US" sz="1400" dirty="0"/>
              <a:t>Request data from coordinator</a:t>
            </a:r>
          </a:p>
          <a:p>
            <a:pPr lvl="2"/>
            <a:r>
              <a:rPr lang="en-US" sz="1400" dirty="0"/>
              <a:t>Request Guaranteed Time Slot</a:t>
            </a:r>
          </a:p>
          <a:p>
            <a:pPr lvl="2"/>
            <a:endParaRPr lang="en-US" sz="1400" dirty="0"/>
          </a:p>
          <a:p>
            <a:r>
              <a:rPr lang="en-US" sz="2000" dirty="0"/>
              <a:t>MAC Header</a:t>
            </a:r>
          </a:p>
          <a:p>
            <a:pPr lvl="1"/>
            <a:r>
              <a:rPr lang="en-US" sz="1800" dirty="0"/>
              <a:t>Source and/or Destination addresses as necessary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918DB-EE00-4ACD-8030-C7565D8F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99490B-4F27-4AC5-8A11-2BB5D9DB2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6100" y="457200"/>
            <a:ext cx="1866900" cy="122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863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ADBF-9FE0-4C96-BC3C-E40C5207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types - 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2C21C-17C6-488D-8298-B84F42D2F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Acknowledgement</a:t>
            </a:r>
          </a:p>
          <a:p>
            <a:pPr lvl="1"/>
            <a:r>
              <a:rPr lang="en-US" sz="1600" dirty="0"/>
              <a:t>Acknowledges a Data or MAC Command packet</a:t>
            </a:r>
          </a:p>
          <a:p>
            <a:pPr lvl="1"/>
            <a:r>
              <a:rPr lang="en-US" sz="1600" dirty="0"/>
              <a:t>Not beacons or other acknowledgements</a:t>
            </a:r>
          </a:p>
          <a:p>
            <a:pPr lvl="2"/>
            <a:r>
              <a:rPr lang="en-US" sz="1200" b="1" dirty="0"/>
              <a:t>What happens if acknowledgement isn’t received?</a:t>
            </a:r>
          </a:p>
          <a:p>
            <a:pPr lvl="3"/>
            <a:r>
              <a:rPr lang="en-US" sz="1100" dirty="0"/>
              <a:t>Packet will be transmitted again</a:t>
            </a:r>
            <a:endParaRPr lang="en-US" sz="1100" b="1" dirty="0"/>
          </a:p>
          <a:p>
            <a:pPr lvl="3"/>
            <a:endParaRPr lang="en-US" sz="1100" dirty="0"/>
          </a:p>
          <a:p>
            <a:pPr lvl="3"/>
            <a:endParaRPr lang="en-US" sz="1100" dirty="0"/>
          </a:p>
          <a:p>
            <a:r>
              <a:rPr lang="en-US" sz="1800" dirty="0"/>
              <a:t>MAC Header</a:t>
            </a:r>
          </a:p>
          <a:p>
            <a:pPr lvl="1"/>
            <a:r>
              <a:rPr lang="en-US" sz="1600" dirty="0"/>
              <a:t>Repeats Sequence Number of acknowledged packet</a:t>
            </a:r>
          </a:p>
          <a:p>
            <a:pPr lvl="1"/>
            <a:r>
              <a:rPr lang="en-US" sz="1600" dirty="0"/>
              <a:t>No Source or Destination addresses</a:t>
            </a:r>
          </a:p>
          <a:p>
            <a:pPr lvl="1"/>
            <a:endParaRPr lang="en-US" sz="1600" dirty="0"/>
          </a:p>
          <a:p>
            <a:r>
              <a:rPr lang="en-US" sz="1800" dirty="0"/>
              <a:t>Sent T</a:t>
            </a:r>
            <a:r>
              <a:rPr lang="en-US" sz="1800" baseline="-25000" dirty="0"/>
              <a:t>IFS</a:t>
            </a:r>
            <a:r>
              <a:rPr lang="en-US" sz="1800" dirty="0"/>
              <a:t> after the packet it is acknowledging (immediately)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918DB-EE00-4ACD-8030-C7565D8F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pic>
        <p:nvPicPr>
          <p:cNvPr id="1026" name="Picture 2" descr="enter image description here">
            <a:extLst>
              <a:ext uri="{FF2B5EF4-FFF2-40B4-BE49-F238E27FC236}">
                <a16:creationId xmlns:a16="http://schemas.microsoft.com/office/drawing/2014/main" id="{F61F8081-7BB3-829C-B11E-A817F05FC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599" y="1028028"/>
            <a:ext cx="3343831" cy="124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58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UV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57200"/>
      </a:accent2>
      <a:accent3>
        <a:srgbClr val="A5A5A5"/>
      </a:accent3>
      <a:accent4>
        <a:srgbClr val="FFC000"/>
      </a:accent4>
      <a:accent5>
        <a:srgbClr val="DF1E4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3273</TotalTime>
  <Words>353</Words>
  <Application>Microsoft Macintosh PowerPoint</Application>
  <PresentationFormat>On-screen Show (16:10)</PresentationFormat>
  <Paragraphs>96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Helvetica</vt:lpstr>
      <vt:lpstr>Helvetica Neue</vt:lpstr>
      <vt:lpstr>Trebuchet MS</vt:lpstr>
      <vt:lpstr>Office Theme</vt:lpstr>
      <vt:lpstr>Worksheet</vt:lpstr>
      <vt:lpstr>Wireless for the Internet of Things  IEEE 802.15.4 – Packets &amp; Lab3a</vt:lpstr>
      <vt:lpstr>Base packet format – IEEE 802.15.4</vt:lpstr>
      <vt:lpstr>MAC frame format</vt:lpstr>
      <vt:lpstr>Frame control</vt:lpstr>
      <vt:lpstr>Frame types - Beacon</vt:lpstr>
      <vt:lpstr>Frame types - Data</vt:lpstr>
      <vt:lpstr>Frame types – MAC Command</vt:lpstr>
      <vt:lpstr>Frame types - Acknowledgement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for the Internet of Things</dc:title>
  <dc:subject/>
  <dc:creator/>
  <cp:keywords/>
  <dc:description/>
  <cp:lastModifiedBy>Campbell, Brad (bjc8c)</cp:lastModifiedBy>
  <cp:revision>50</cp:revision>
  <dcterms:created xsi:type="dcterms:W3CDTF">2015-09-15T19:03:29Z</dcterms:created>
  <dcterms:modified xsi:type="dcterms:W3CDTF">2024-02-21T16:43:33Z</dcterms:modified>
  <cp:category/>
</cp:coreProperties>
</file>