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0"/>
  </p:notesMasterIdLst>
  <p:sldIdLst>
    <p:sldId id="256" r:id="rId2"/>
    <p:sldId id="2394" r:id="rId3"/>
    <p:sldId id="260" r:id="rId4"/>
    <p:sldId id="2395" r:id="rId5"/>
    <p:sldId id="2396" r:id="rId6"/>
    <p:sldId id="2397" r:id="rId7"/>
    <p:sldId id="2399" r:id="rId8"/>
    <p:sldId id="2374" r:id="rId9"/>
    <p:sldId id="2375" r:id="rId10"/>
    <p:sldId id="2279" r:id="rId11"/>
    <p:sldId id="2280" r:id="rId12"/>
    <p:sldId id="2376" r:id="rId13"/>
    <p:sldId id="2377" r:id="rId14"/>
    <p:sldId id="2378" r:id="rId15"/>
    <p:sldId id="2379" r:id="rId16"/>
    <p:sldId id="2391" r:id="rId17"/>
    <p:sldId id="2380" r:id="rId18"/>
    <p:sldId id="2381" r:id="rId19"/>
    <p:sldId id="2382" r:id="rId20"/>
    <p:sldId id="2392" r:id="rId21"/>
    <p:sldId id="2323" r:id="rId22"/>
    <p:sldId id="284" r:id="rId23"/>
    <p:sldId id="2400" r:id="rId24"/>
    <p:sldId id="2347" r:id="rId25"/>
    <p:sldId id="302" r:id="rId26"/>
    <p:sldId id="315" r:id="rId27"/>
    <p:sldId id="313" r:id="rId28"/>
    <p:sldId id="283" r:id="rId29"/>
    <p:sldId id="278" r:id="rId30"/>
    <p:sldId id="276" r:id="rId31"/>
    <p:sldId id="277" r:id="rId32"/>
    <p:sldId id="2348" r:id="rId33"/>
    <p:sldId id="2349" r:id="rId34"/>
    <p:sldId id="2350" r:id="rId35"/>
    <p:sldId id="336" r:id="rId36"/>
    <p:sldId id="2352" r:id="rId37"/>
    <p:sldId id="2398" r:id="rId38"/>
    <p:sldId id="2401" r:id="rId39"/>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4" roundtripDataSignature="AMtx7mh2GsPZzwgmj0ICQeZO52ZYci946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94"/>
    <p:restoredTop sz="94648"/>
  </p:normalViewPr>
  <p:slideViewPr>
    <p:cSldViewPr snapToGrid="0">
      <p:cViewPr varScale="1">
        <p:scale>
          <a:sx n="124" d="100"/>
          <a:sy n="124" d="100"/>
        </p:scale>
        <p:origin x="192"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104"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10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108" Type="http://schemas.openxmlformats.org/officeDocument/2006/relationships/tableStyles" Target="tableStyle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6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6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858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6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05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16</a:t>
            </a:fld>
            <a:endParaRPr lang="en-US"/>
          </a:p>
        </p:txBody>
      </p:sp>
    </p:spTree>
    <p:extLst>
      <p:ext uri="{BB962C8B-B14F-4D97-AF65-F5344CB8AC3E}">
        <p14:creationId xmlns:p14="http://schemas.microsoft.com/office/powerpoint/2010/main" val="190614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17</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Papers misuse “RFID” to mean backscatter, and misuse “passive tag” to mean anything that doesn’t actively emit RF.</a:t>
            </a:r>
          </a:p>
          <a:p>
            <a:endParaRPr lang="en-US" dirty="0"/>
          </a:p>
          <a:p>
            <a:r>
              <a:rPr lang="en-US" dirty="0"/>
              <a:t>Most things that do backscatter don’t do the energy harvesting bit</a:t>
            </a:r>
          </a:p>
          <a:p>
            <a:endParaRPr lang="en-US" dirty="0"/>
          </a:p>
          <a:p>
            <a:r>
              <a:rPr lang="en-US" dirty="0"/>
              <a:t>Many papers that do backscatter describe themselves as RFID, but don’t follow any RFID communication standard</a:t>
            </a:r>
          </a:p>
        </p:txBody>
      </p:sp>
      <p:sp>
        <p:nvSpPr>
          <p:cNvPr id="4" name="Slide Number Placeholder 3"/>
          <p:cNvSpPr>
            <a:spLocks noGrp="1"/>
          </p:cNvSpPr>
          <p:nvPr>
            <p:ph type="sldNum" sz="quarter" idx="5"/>
          </p:nvPr>
        </p:nvSpPr>
        <p:spPr/>
        <p:txBody>
          <a:bodyPr/>
          <a:lstStyle/>
          <a:p>
            <a:fld id="{7A445267-E1A4-074A-A884-6BFE3F4EEE27}" type="slidenum">
              <a:rPr lang="en-US" smtClean="0"/>
              <a:t>18</a:t>
            </a:fld>
            <a:endParaRPr lang="en-US"/>
          </a:p>
        </p:txBody>
      </p:sp>
    </p:spTree>
    <p:extLst>
      <p:ext uri="{BB962C8B-B14F-4D97-AF65-F5344CB8AC3E}">
        <p14:creationId xmlns:p14="http://schemas.microsoft.com/office/powerpoint/2010/main" val="466408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46"/>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2F6C"/>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6"/>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Clr>
                <a:schemeClr val="dk1"/>
              </a:buClr>
              <a:buSzPts val="1800"/>
              <a:buNone/>
              <a:defRPr sz="1800">
                <a:latin typeface="Helvetica" pitchFamily="2" charset="0"/>
              </a:defRPr>
            </a:lvl1pPr>
            <a:lvl2pPr lvl="1" algn="ctr">
              <a:lnSpc>
                <a:spcPct val="100000"/>
              </a:lnSpc>
              <a:spcBef>
                <a:spcPts val="376"/>
              </a:spcBef>
              <a:spcAft>
                <a:spcPts val="0"/>
              </a:spcAft>
              <a:buClr>
                <a:schemeClr val="dk1"/>
              </a:buClr>
              <a:buSzPts val="1500"/>
              <a:buNone/>
              <a:defRPr sz="1500"/>
            </a:lvl2pPr>
            <a:lvl3pPr lvl="2" algn="ctr">
              <a:lnSpc>
                <a:spcPct val="100000"/>
              </a:lnSpc>
              <a:spcBef>
                <a:spcPts val="376"/>
              </a:spcBef>
              <a:spcAft>
                <a:spcPts val="0"/>
              </a:spcAft>
              <a:buClr>
                <a:schemeClr val="dk1"/>
              </a:buClr>
              <a:buSzPts val="1350"/>
              <a:buNone/>
              <a:defRPr sz="1350"/>
            </a:lvl3pPr>
            <a:lvl4pPr lvl="3" algn="ctr">
              <a:lnSpc>
                <a:spcPct val="100000"/>
              </a:lnSpc>
              <a:spcBef>
                <a:spcPts val="376"/>
              </a:spcBef>
              <a:spcAft>
                <a:spcPts val="0"/>
              </a:spcAft>
              <a:buClr>
                <a:schemeClr val="dk1"/>
              </a:buClr>
              <a:buSzPts val="1200"/>
              <a:buNone/>
              <a:defRPr sz="1200"/>
            </a:lvl4pPr>
            <a:lvl5pPr lvl="4" algn="ctr">
              <a:lnSpc>
                <a:spcPct val="100000"/>
              </a:lnSpc>
              <a:spcBef>
                <a:spcPts val="376"/>
              </a:spcBef>
              <a:spcAft>
                <a:spcPts val="0"/>
              </a:spcAft>
              <a:buClr>
                <a:schemeClr val="dk1"/>
              </a:buClr>
              <a:buSzPts val="1200"/>
              <a:buNone/>
              <a:defRPr sz="1200"/>
            </a:lvl5pPr>
            <a:lvl6pPr lvl="5" algn="ctr">
              <a:lnSpc>
                <a:spcPct val="90000"/>
              </a:lnSpc>
              <a:spcBef>
                <a:spcPts val="376"/>
              </a:spcBef>
              <a:spcAft>
                <a:spcPts val="0"/>
              </a:spcAft>
              <a:buClr>
                <a:schemeClr val="dk1"/>
              </a:buClr>
              <a:buSzPts val="1200"/>
              <a:buNone/>
              <a:defRPr sz="1200"/>
            </a:lvl6pPr>
            <a:lvl7pPr lvl="6" algn="ctr">
              <a:lnSpc>
                <a:spcPct val="90000"/>
              </a:lnSpc>
              <a:spcBef>
                <a:spcPts val="376"/>
              </a:spcBef>
              <a:spcAft>
                <a:spcPts val="0"/>
              </a:spcAft>
              <a:buClr>
                <a:schemeClr val="dk1"/>
              </a:buClr>
              <a:buSzPts val="1200"/>
              <a:buNone/>
              <a:defRPr sz="1200"/>
            </a:lvl7pPr>
            <a:lvl8pPr lvl="7" algn="ctr">
              <a:lnSpc>
                <a:spcPct val="90000"/>
              </a:lnSpc>
              <a:spcBef>
                <a:spcPts val="376"/>
              </a:spcBef>
              <a:spcAft>
                <a:spcPts val="0"/>
              </a:spcAft>
              <a:buClr>
                <a:schemeClr val="dk1"/>
              </a:buClr>
              <a:buSzPts val="1200"/>
              <a:buNone/>
              <a:defRPr sz="1200"/>
            </a:lvl8pPr>
            <a:lvl9pPr lvl="8" algn="ctr">
              <a:lnSpc>
                <a:spcPct val="90000"/>
              </a:lnSpc>
              <a:spcBef>
                <a:spcPts val="376"/>
              </a:spcBef>
              <a:spcAft>
                <a:spcPts val="0"/>
              </a:spcAft>
              <a:buClr>
                <a:schemeClr val="dk1"/>
              </a:buClr>
              <a:buSzPts val="1200"/>
              <a:buNone/>
              <a:defRPr sz="1200"/>
            </a:lvl9pPr>
          </a:lstStyle>
          <a:p>
            <a:endParaRPr dirty="0"/>
          </a:p>
        </p:txBody>
      </p:sp>
      <p:sp>
        <p:nvSpPr>
          <p:cNvPr id="17" name="Google Shape;17;p46"/>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1"/>
        <p:cNvGrpSpPr/>
        <p:nvPr/>
      </p:nvGrpSpPr>
      <p:grpSpPr>
        <a:xfrm>
          <a:off x="0" y="0"/>
          <a:ext cx="0" cy="0"/>
          <a:chOff x="0" y="0"/>
          <a:chExt cx="0" cy="0"/>
        </a:xfrm>
      </p:grpSpPr>
      <p:sp>
        <p:nvSpPr>
          <p:cNvPr id="62" name="Google Shape;62;p57"/>
          <p:cNvSpPr txBox="1">
            <a:spLocks noGrp="1"/>
          </p:cNvSpPr>
          <p:nvPr>
            <p:ph type="ctrTitle"/>
          </p:nvPr>
        </p:nvSpPr>
        <p:spPr>
          <a:xfrm>
            <a:off x="1143000" y="892099"/>
            <a:ext cx="6858000" cy="180365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2F6C"/>
              </a:buClr>
              <a:buSzPts val="3750"/>
              <a:buFont typeface="Trebuchet MS"/>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7"/>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Clr>
                <a:schemeClr val="dk1"/>
              </a:buClr>
              <a:buSzPts val="1500"/>
              <a:buNone/>
              <a:defRPr sz="1500">
                <a:latin typeface="Helvetica" pitchFamily="2" charset="0"/>
              </a:defRPr>
            </a:lvl1pPr>
            <a:lvl2pPr lvl="1" algn="ctr">
              <a:lnSpc>
                <a:spcPct val="100000"/>
              </a:lnSpc>
              <a:spcBef>
                <a:spcPts val="376"/>
              </a:spcBef>
              <a:spcAft>
                <a:spcPts val="0"/>
              </a:spcAft>
              <a:buClr>
                <a:schemeClr val="dk1"/>
              </a:buClr>
              <a:buSzPts val="1250"/>
              <a:buNone/>
              <a:defRPr sz="1250"/>
            </a:lvl2pPr>
            <a:lvl3pPr lvl="2" algn="ctr">
              <a:lnSpc>
                <a:spcPct val="100000"/>
              </a:lnSpc>
              <a:spcBef>
                <a:spcPts val="376"/>
              </a:spcBef>
              <a:spcAft>
                <a:spcPts val="0"/>
              </a:spcAft>
              <a:buClr>
                <a:schemeClr val="dk1"/>
              </a:buClr>
              <a:buSzPts val="1126"/>
              <a:buNone/>
              <a:defRPr sz="1126"/>
            </a:lvl3pPr>
            <a:lvl4pPr lvl="3" algn="ctr">
              <a:lnSpc>
                <a:spcPct val="100000"/>
              </a:lnSpc>
              <a:spcBef>
                <a:spcPts val="376"/>
              </a:spcBef>
              <a:spcAft>
                <a:spcPts val="0"/>
              </a:spcAft>
              <a:buClr>
                <a:schemeClr val="dk1"/>
              </a:buClr>
              <a:buSzPts val="1000"/>
              <a:buNone/>
              <a:defRPr sz="1000"/>
            </a:lvl4pPr>
            <a:lvl5pPr lvl="4" algn="ctr">
              <a:lnSpc>
                <a:spcPct val="100000"/>
              </a:lnSpc>
              <a:spcBef>
                <a:spcPts val="376"/>
              </a:spcBef>
              <a:spcAft>
                <a:spcPts val="0"/>
              </a:spcAft>
              <a:buClr>
                <a:schemeClr val="dk1"/>
              </a:buClr>
              <a:buSzPts val="1000"/>
              <a:buNone/>
              <a:defRPr sz="1000"/>
            </a:lvl5pPr>
            <a:lvl6pPr lvl="5" algn="ctr">
              <a:lnSpc>
                <a:spcPct val="90000"/>
              </a:lnSpc>
              <a:spcBef>
                <a:spcPts val="376"/>
              </a:spcBef>
              <a:spcAft>
                <a:spcPts val="0"/>
              </a:spcAft>
              <a:buClr>
                <a:schemeClr val="dk1"/>
              </a:buClr>
              <a:buSzPts val="1000"/>
              <a:buNone/>
              <a:defRPr sz="1000"/>
            </a:lvl6pPr>
            <a:lvl7pPr lvl="6" algn="ctr">
              <a:lnSpc>
                <a:spcPct val="90000"/>
              </a:lnSpc>
              <a:spcBef>
                <a:spcPts val="376"/>
              </a:spcBef>
              <a:spcAft>
                <a:spcPts val="0"/>
              </a:spcAft>
              <a:buClr>
                <a:schemeClr val="dk1"/>
              </a:buClr>
              <a:buSzPts val="1000"/>
              <a:buNone/>
              <a:defRPr sz="1000"/>
            </a:lvl7pPr>
            <a:lvl8pPr lvl="7" algn="ctr">
              <a:lnSpc>
                <a:spcPct val="90000"/>
              </a:lnSpc>
              <a:spcBef>
                <a:spcPts val="376"/>
              </a:spcBef>
              <a:spcAft>
                <a:spcPts val="0"/>
              </a:spcAft>
              <a:buClr>
                <a:schemeClr val="dk1"/>
              </a:buClr>
              <a:buSzPts val="1000"/>
              <a:buNone/>
              <a:defRPr sz="1000"/>
            </a:lvl8pPr>
            <a:lvl9pPr lvl="8" algn="ctr">
              <a:lnSpc>
                <a:spcPct val="90000"/>
              </a:lnSpc>
              <a:spcBef>
                <a:spcPts val="376"/>
              </a:spcBef>
              <a:spcAft>
                <a:spcPts val="0"/>
              </a:spcAft>
              <a:buClr>
                <a:schemeClr val="dk1"/>
              </a:buClr>
              <a:buSzPts val="1000"/>
              <a:buNone/>
              <a:defRPr sz="1000"/>
            </a:lvl9pPr>
          </a:lstStyle>
          <a:p>
            <a:endParaRPr dirty="0"/>
          </a:p>
        </p:txBody>
      </p:sp>
      <p:sp>
        <p:nvSpPr>
          <p:cNvPr id="64" name="Google Shape;64;p57"/>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67">
                <a:solidFill>
                  <a:srgbClr val="3C58AD"/>
                </a:solidFill>
                <a:latin typeface="Arial"/>
                <a:ea typeface="Arial"/>
                <a:cs typeface="Arial"/>
                <a:sym typeface="Arial"/>
              </a:defRPr>
            </a:lvl1pPr>
            <a:lvl2pPr marL="0" lvl="1" indent="0" algn="r">
              <a:spcBef>
                <a:spcPts val="0"/>
              </a:spcBef>
              <a:buNone/>
              <a:defRPr sz="1167">
                <a:solidFill>
                  <a:srgbClr val="3C58AD"/>
                </a:solidFill>
                <a:latin typeface="Arial"/>
                <a:ea typeface="Arial"/>
                <a:cs typeface="Arial"/>
                <a:sym typeface="Arial"/>
              </a:defRPr>
            </a:lvl2pPr>
            <a:lvl3pPr marL="0" lvl="2" indent="0" algn="r">
              <a:spcBef>
                <a:spcPts val="0"/>
              </a:spcBef>
              <a:buNone/>
              <a:defRPr sz="1167">
                <a:solidFill>
                  <a:srgbClr val="3C58AD"/>
                </a:solidFill>
                <a:latin typeface="Arial"/>
                <a:ea typeface="Arial"/>
                <a:cs typeface="Arial"/>
                <a:sym typeface="Arial"/>
              </a:defRPr>
            </a:lvl3pPr>
            <a:lvl4pPr marL="0" lvl="3" indent="0" algn="r">
              <a:spcBef>
                <a:spcPts val="0"/>
              </a:spcBef>
              <a:buNone/>
              <a:defRPr sz="1167">
                <a:solidFill>
                  <a:srgbClr val="3C58AD"/>
                </a:solidFill>
                <a:latin typeface="Arial"/>
                <a:ea typeface="Arial"/>
                <a:cs typeface="Arial"/>
                <a:sym typeface="Arial"/>
              </a:defRPr>
            </a:lvl4pPr>
            <a:lvl5pPr marL="0" lvl="4" indent="0" algn="r">
              <a:spcBef>
                <a:spcPts val="0"/>
              </a:spcBef>
              <a:buNone/>
              <a:defRPr sz="1167">
                <a:solidFill>
                  <a:srgbClr val="3C58AD"/>
                </a:solidFill>
                <a:latin typeface="Arial"/>
                <a:ea typeface="Arial"/>
                <a:cs typeface="Arial"/>
                <a:sym typeface="Arial"/>
              </a:defRPr>
            </a:lvl5pPr>
            <a:lvl6pPr marL="0" lvl="5" indent="0" algn="r">
              <a:spcBef>
                <a:spcPts val="0"/>
              </a:spcBef>
              <a:buNone/>
              <a:defRPr sz="1167">
                <a:solidFill>
                  <a:srgbClr val="3C58AD"/>
                </a:solidFill>
                <a:latin typeface="Arial"/>
                <a:ea typeface="Arial"/>
                <a:cs typeface="Arial"/>
                <a:sym typeface="Arial"/>
              </a:defRPr>
            </a:lvl6pPr>
            <a:lvl7pPr marL="0" lvl="6" indent="0" algn="r">
              <a:spcBef>
                <a:spcPts val="0"/>
              </a:spcBef>
              <a:buNone/>
              <a:defRPr sz="1167">
                <a:solidFill>
                  <a:srgbClr val="3C58AD"/>
                </a:solidFill>
                <a:latin typeface="Arial"/>
                <a:ea typeface="Arial"/>
                <a:cs typeface="Arial"/>
                <a:sym typeface="Arial"/>
              </a:defRPr>
            </a:lvl7pPr>
            <a:lvl8pPr marL="0" lvl="7" indent="0" algn="r">
              <a:spcBef>
                <a:spcPts val="0"/>
              </a:spcBef>
              <a:buNone/>
              <a:defRPr sz="1167">
                <a:solidFill>
                  <a:srgbClr val="3C58AD"/>
                </a:solidFill>
                <a:latin typeface="Arial"/>
                <a:ea typeface="Arial"/>
                <a:cs typeface="Arial"/>
                <a:sym typeface="Arial"/>
              </a:defRPr>
            </a:lvl8pPr>
            <a:lvl9pPr marL="0" lvl="8" indent="0" algn="r">
              <a:spcBef>
                <a:spcPts val="0"/>
              </a:spcBef>
              <a:buNone/>
              <a:defRPr sz="1167">
                <a:solidFill>
                  <a:srgbClr val="3C58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64675029-3143-A94C-8B1D-21D4E52FE782}"/>
              </a:ext>
            </a:extLst>
          </p:cNvPr>
          <p:cNvSpPr>
            <a:spLocks noGrp="1"/>
          </p:cNvSpPr>
          <p:nvPr>
            <p:ph type="dt" sz="half" idx="10"/>
          </p:nvPr>
        </p:nvSpPr>
        <p:spPr>
          <a:xfrm>
            <a:off x="457200" y="5296959"/>
            <a:ext cx="1371600" cy="304271"/>
          </a:xfrm>
          <a:prstGeom prst="rect">
            <a:avLst/>
          </a:prstGeom>
        </p:spPr>
        <p:txBody>
          <a:bodyPr/>
          <a:lstStyle/>
          <a:p>
            <a:r>
              <a:rPr lang="en-US" dirty="0"/>
              <a:t>CSE141</a:t>
            </a:r>
          </a:p>
        </p:txBody>
      </p:sp>
      <p:sp>
        <p:nvSpPr>
          <p:cNvPr id="7" name="Footer Placeholder 4">
            <a:extLst>
              <a:ext uri="{FF2B5EF4-FFF2-40B4-BE49-F238E27FC236}">
                <a16:creationId xmlns:a16="http://schemas.microsoft.com/office/drawing/2014/main" id="{A3155C7B-EEBB-EB4E-B209-F75E02BBD71E}"/>
              </a:ext>
            </a:extLst>
          </p:cNvPr>
          <p:cNvSpPr>
            <a:spLocks noGrp="1"/>
          </p:cNvSpPr>
          <p:nvPr>
            <p:ph type="ftr" sz="quarter" idx="11"/>
          </p:nvPr>
        </p:nvSpPr>
        <p:spPr>
          <a:xfrm>
            <a:off x="1828800" y="5296959"/>
            <a:ext cx="5486400" cy="304271"/>
          </a:xfrm>
          <a:prstGeom prst="rect">
            <a:avLst/>
          </a:prstGeom>
        </p:spPr>
        <p:txBody>
          <a:bodyPr/>
          <a:lstStyle/>
          <a:p>
            <a:r>
              <a:rPr lang="en-US" dirty="0"/>
              <a:t>CC BY-NC-ND Pat Pannuto – Slides adapted from Dean Tullsen</a:t>
            </a:r>
          </a:p>
        </p:txBody>
      </p:sp>
      <p:sp>
        <p:nvSpPr>
          <p:cNvPr id="8" name="Slide Number Placeholder 5">
            <a:extLst>
              <a:ext uri="{FF2B5EF4-FFF2-40B4-BE49-F238E27FC236}">
                <a16:creationId xmlns:a16="http://schemas.microsoft.com/office/drawing/2014/main" id="{C89E46ED-F1B0-814C-AC67-EA5B8178EF1A}"/>
              </a:ext>
            </a:extLst>
          </p:cNvPr>
          <p:cNvSpPr>
            <a:spLocks noGrp="1"/>
          </p:cNvSpPr>
          <p:nvPr>
            <p:ph type="sldNum" sz="quarter" idx="12"/>
          </p:nvPr>
        </p:nvSpPr>
        <p:spPr>
          <a:xfrm>
            <a:off x="7315200" y="5296959"/>
            <a:ext cx="1371600" cy="304271"/>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59014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3/18/24</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455698" y="578452"/>
            <a:ext cx="8229599" cy="4572000"/>
          </a:xfrm>
          <a:solidFill>
            <a:schemeClr val="bg1"/>
          </a:solidFill>
        </p:spPr>
        <p:txBody>
          <a:bodyPr lIns="182880" tIns="182880" rIns="182880" bIns="182880"/>
          <a:lstStyle>
            <a:lvl1pPr>
              <a:spcBef>
                <a:spcPts val="15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455697" y="6952"/>
            <a:ext cx="8229599" cy="5715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33741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444500"/>
          </a:xfrm>
        </p:spPr>
        <p:txBody>
          <a:bodyPr/>
          <a:lstStyle/>
          <a:p>
            <a:r>
              <a:rPr lang="en-US"/>
              <a:t>Click to edit Master title style</a:t>
            </a:r>
          </a:p>
        </p:txBody>
      </p:sp>
      <p:sp>
        <p:nvSpPr>
          <p:cNvPr id="3" name="Text Placeholder 2"/>
          <p:cNvSpPr>
            <a:spLocks noGrp="1"/>
          </p:cNvSpPr>
          <p:nvPr>
            <p:ph type="body" sz="half" idx="1"/>
          </p:nvPr>
        </p:nvSpPr>
        <p:spPr>
          <a:xfrm>
            <a:off x="457200" y="635000"/>
            <a:ext cx="4038600" cy="4470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35000"/>
            <a:ext cx="4038600" cy="4470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A3EC2C-B6DF-9DEF-BBCC-F9A462077D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F5AB45-7884-24D1-B3F3-703D7D9A5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D499D5-0A76-92BD-1246-417B1DB1FB14}"/>
              </a:ext>
            </a:extLst>
          </p:cNvPr>
          <p:cNvSpPr>
            <a:spLocks noGrp="1" noChangeArrowheads="1"/>
          </p:cNvSpPr>
          <p:nvPr>
            <p:ph type="sldNum" sz="quarter" idx="12"/>
          </p:nvPr>
        </p:nvSpPr>
        <p:spPr>
          <a:ln/>
        </p:spPr>
        <p:txBody>
          <a:bodyPr/>
          <a:lstStyle>
            <a:lvl1pPr>
              <a:defRPr/>
            </a:lvl1pPr>
          </a:lstStyle>
          <a:p>
            <a:fld id="{0B502B31-3A83-EB44-A50B-4F9511642554}" type="slidenum">
              <a:rPr lang="en-US" altLang="en-US"/>
              <a:pPr/>
              <a:t>‹#›</a:t>
            </a:fld>
            <a:endParaRPr lang="en-US" altLang="en-US"/>
          </a:p>
        </p:txBody>
      </p:sp>
    </p:spTree>
    <p:extLst>
      <p:ext uri="{BB962C8B-B14F-4D97-AF65-F5344CB8AC3E}">
        <p14:creationId xmlns:p14="http://schemas.microsoft.com/office/powerpoint/2010/main" val="3163920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9C578-907E-46D4-95BD-296132894FCE}" type="datetimeFigureOut">
              <a:rPr lang="en-US" smtClean="0"/>
              <a:t>3/18/24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813DDB-C8F7-4C00-95F3-2B5C8D079800}" type="slidenum">
              <a:rPr lang="en-US" smtClean="0"/>
              <a:t>‹#›</a:t>
            </a:fld>
            <a:endParaRPr lang="en-US"/>
          </a:p>
        </p:txBody>
      </p:sp>
    </p:spTree>
    <p:extLst>
      <p:ext uri="{BB962C8B-B14F-4D97-AF65-F5344CB8AC3E}">
        <p14:creationId xmlns:p14="http://schemas.microsoft.com/office/powerpoint/2010/main" val="418140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21" name="Google Shape;21;p47"/>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0"/>
          <p:cNvSpPr txBox="1">
            <a:spLocks noGrp="1"/>
          </p:cNvSpPr>
          <p:nvPr>
            <p:ph type="title"/>
          </p:nvPr>
        </p:nvSpPr>
        <p:spPr>
          <a:xfrm>
            <a:off x="623888" y="1424785"/>
            <a:ext cx="7886700" cy="2377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0"/>
          <p:cNvSpPr txBox="1">
            <a:spLocks noGrp="1"/>
          </p:cNvSpPr>
          <p:nvPr>
            <p:ph type="body" idx="1"/>
          </p:nvPr>
        </p:nvSpPr>
        <p:spPr>
          <a:xfrm>
            <a:off x="623888" y="3824553"/>
            <a:ext cx="7886700" cy="12501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rgbClr val="888888"/>
              </a:buClr>
              <a:buSzPts val="1800"/>
              <a:buNone/>
              <a:defRPr sz="1800">
                <a:solidFill>
                  <a:srgbClr val="888888"/>
                </a:solidFill>
                <a:latin typeface="Helvetica" pitchFamily="2" charset="0"/>
              </a:defRPr>
            </a:lvl1pPr>
            <a:lvl2pPr marL="914400" lvl="1" indent="-228600" algn="l">
              <a:lnSpc>
                <a:spcPct val="100000"/>
              </a:lnSpc>
              <a:spcBef>
                <a:spcPts val="376"/>
              </a:spcBef>
              <a:spcAft>
                <a:spcPts val="0"/>
              </a:spcAft>
              <a:buClr>
                <a:srgbClr val="888888"/>
              </a:buClr>
              <a:buSzPts val="1500"/>
              <a:buNone/>
              <a:defRPr sz="1500">
                <a:solidFill>
                  <a:srgbClr val="888888"/>
                </a:solidFill>
              </a:defRPr>
            </a:lvl2pPr>
            <a:lvl3pPr marL="1371600" lvl="2" indent="-228600" algn="l">
              <a:lnSpc>
                <a:spcPct val="100000"/>
              </a:lnSpc>
              <a:spcBef>
                <a:spcPts val="376"/>
              </a:spcBef>
              <a:spcAft>
                <a:spcPts val="0"/>
              </a:spcAft>
              <a:buClr>
                <a:srgbClr val="888888"/>
              </a:buClr>
              <a:buSzPts val="1350"/>
              <a:buNone/>
              <a:defRPr sz="1350">
                <a:solidFill>
                  <a:srgbClr val="888888"/>
                </a:solidFill>
              </a:defRPr>
            </a:lvl3pPr>
            <a:lvl4pPr marL="1828800" lvl="3" indent="-228600" algn="l">
              <a:lnSpc>
                <a:spcPct val="100000"/>
              </a:lnSpc>
              <a:spcBef>
                <a:spcPts val="376"/>
              </a:spcBef>
              <a:spcAft>
                <a:spcPts val="0"/>
              </a:spcAft>
              <a:buClr>
                <a:srgbClr val="888888"/>
              </a:buClr>
              <a:buSzPts val="1200"/>
              <a:buNone/>
              <a:defRPr sz="1200">
                <a:solidFill>
                  <a:srgbClr val="888888"/>
                </a:solidFill>
              </a:defRPr>
            </a:lvl4pPr>
            <a:lvl5pPr marL="2286000" lvl="4" indent="-228600" algn="l">
              <a:lnSpc>
                <a:spcPct val="100000"/>
              </a:lnSpc>
              <a:spcBef>
                <a:spcPts val="376"/>
              </a:spcBef>
              <a:spcAft>
                <a:spcPts val="0"/>
              </a:spcAft>
              <a:buClr>
                <a:srgbClr val="888888"/>
              </a:buClr>
              <a:buSzPts val="1200"/>
              <a:buNone/>
              <a:defRPr sz="1200">
                <a:solidFill>
                  <a:srgbClr val="888888"/>
                </a:solidFill>
              </a:defRPr>
            </a:lvl5pPr>
            <a:lvl6pPr marL="2743200" lvl="5" indent="-228600" algn="l">
              <a:lnSpc>
                <a:spcPct val="90000"/>
              </a:lnSpc>
              <a:spcBef>
                <a:spcPts val="376"/>
              </a:spcBef>
              <a:spcAft>
                <a:spcPts val="0"/>
              </a:spcAft>
              <a:buClr>
                <a:srgbClr val="888888"/>
              </a:buClr>
              <a:buSzPts val="1200"/>
              <a:buNone/>
              <a:defRPr sz="1200">
                <a:solidFill>
                  <a:srgbClr val="888888"/>
                </a:solidFill>
              </a:defRPr>
            </a:lvl6pPr>
            <a:lvl7pPr marL="3200400" lvl="6" indent="-228600" algn="l">
              <a:lnSpc>
                <a:spcPct val="90000"/>
              </a:lnSpc>
              <a:spcBef>
                <a:spcPts val="376"/>
              </a:spcBef>
              <a:spcAft>
                <a:spcPts val="0"/>
              </a:spcAft>
              <a:buClr>
                <a:srgbClr val="888888"/>
              </a:buClr>
              <a:buSzPts val="1200"/>
              <a:buNone/>
              <a:defRPr sz="1200">
                <a:solidFill>
                  <a:srgbClr val="888888"/>
                </a:solidFill>
              </a:defRPr>
            </a:lvl7pPr>
            <a:lvl8pPr marL="3657600" lvl="7" indent="-228600" algn="l">
              <a:lnSpc>
                <a:spcPct val="90000"/>
              </a:lnSpc>
              <a:spcBef>
                <a:spcPts val="376"/>
              </a:spcBef>
              <a:spcAft>
                <a:spcPts val="0"/>
              </a:spcAft>
              <a:buClr>
                <a:srgbClr val="888888"/>
              </a:buClr>
              <a:buSzPts val="1200"/>
              <a:buNone/>
              <a:defRPr sz="1200">
                <a:solidFill>
                  <a:srgbClr val="888888"/>
                </a:solidFill>
              </a:defRPr>
            </a:lvl8pPr>
            <a:lvl9pPr marL="4114800" lvl="8" indent="-228600" algn="l">
              <a:lnSpc>
                <a:spcPct val="90000"/>
              </a:lnSpc>
              <a:spcBef>
                <a:spcPts val="376"/>
              </a:spcBef>
              <a:spcAft>
                <a:spcPts val="0"/>
              </a:spcAft>
              <a:buClr>
                <a:srgbClr val="888888"/>
              </a:buClr>
              <a:buSzPts val="1200"/>
              <a:buNone/>
              <a:defRPr sz="1200">
                <a:solidFill>
                  <a:srgbClr val="888888"/>
                </a:solidFill>
              </a:defRPr>
            </a:lvl9pPr>
          </a:lstStyle>
          <a:p>
            <a:endParaRPr dirty="0"/>
          </a:p>
        </p:txBody>
      </p:sp>
      <p:sp>
        <p:nvSpPr>
          <p:cNvPr id="30" name="Google Shape;30;p50"/>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1"/>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1"/>
          <p:cNvSpPr txBox="1">
            <a:spLocks noGrp="1"/>
          </p:cNvSpPr>
          <p:nvPr>
            <p:ph type="body" idx="1"/>
          </p:nvPr>
        </p:nvSpPr>
        <p:spPr>
          <a:xfrm>
            <a:off x="628650" y="1521354"/>
            <a:ext cx="3886200" cy="36261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34" name="Google Shape;34;p51"/>
          <p:cNvSpPr txBox="1">
            <a:spLocks noGrp="1"/>
          </p:cNvSpPr>
          <p:nvPr>
            <p:ph type="body" idx="2"/>
          </p:nvPr>
        </p:nvSpPr>
        <p:spPr>
          <a:xfrm>
            <a:off x="4629150" y="1521354"/>
            <a:ext cx="3886200" cy="36261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35" name="Google Shape;35;p51"/>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52"/>
          <p:cNvSpPr txBox="1">
            <a:spLocks noGrp="1"/>
          </p:cNvSpPr>
          <p:nvPr>
            <p:ph type="title"/>
          </p:nvPr>
        </p:nvSpPr>
        <p:spPr>
          <a:xfrm>
            <a:off x="629841"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2"/>
          <p:cNvSpPr txBox="1">
            <a:spLocks noGrp="1"/>
          </p:cNvSpPr>
          <p:nvPr>
            <p:ph type="body" idx="1"/>
          </p:nvPr>
        </p:nvSpPr>
        <p:spPr>
          <a:xfrm>
            <a:off x="629842" y="1400969"/>
            <a:ext cx="3868340" cy="68659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dk1"/>
              </a:buClr>
              <a:buSzPts val="1800"/>
              <a:buNone/>
              <a:defRPr sz="1800" b="1">
                <a:latin typeface="Helvetica" pitchFamily="2" charset="0"/>
              </a:defRPr>
            </a:lvl1pPr>
            <a:lvl2pPr marL="914400" lvl="1" indent="-228600" algn="l">
              <a:lnSpc>
                <a:spcPct val="100000"/>
              </a:lnSpc>
              <a:spcBef>
                <a:spcPts val="376"/>
              </a:spcBef>
              <a:spcAft>
                <a:spcPts val="0"/>
              </a:spcAft>
              <a:buClr>
                <a:schemeClr val="dk1"/>
              </a:buClr>
              <a:buSzPts val="1500"/>
              <a:buNone/>
              <a:defRPr sz="1500" b="1"/>
            </a:lvl2pPr>
            <a:lvl3pPr marL="1371600" lvl="2" indent="-228600" algn="l">
              <a:lnSpc>
                <a:spcPct val="100000"/>
              </a:lnSpc>
              <a:spcBef>
                <a:spcPts val="376"/>
              </a:spcBef>
              <a:spcAft>
                <a:spcPts val="0"/>
              </a:spcAft>
              <a:buClr>
                <a:schemeClr val="dk1"/>
              </a:buClr>
              <a:buSzPts val="1350"/>
              <a:buNone/>
              <a:defRPr sz="1350" b="1"/>
            </a:lvl3pPr>
            <a:lvl4pPr marL="1828800" lvl="3" indent="-228600" algn="l">
              <a:lnSpc>
                <a:spcPct val="100000"/>
              </a:lnSpc>
              <a:spcBef>
                <a:spcPts val="376"/>
              </a:spcBef>
              <a:spcAft>
                <a:spcPts val="0"/>
              </a:spcAft>
              <a:buClr>
                <a:schemeClr val="dk1"/>
              </a:buClr>
              <a:buSzPts val="1200"/>
              <a:buNone/>
              <a:defRPr sz="1200" b="1"/>
            </a:lvl4pPr>
            <a:lvl5pPr marL="2286000" lvl="4" indent="-228600" algn="l">
              <a:lnSpc>
                <a:spcPct val="100000"/>
              </a:lnSpc>
              <a:spcBef>
                <a:spcPts val="376"/>
              </a:spcBef>
              <a:spcAft>
                <a:spcPts val="0"/>
              </a:spcAft>
              <a:buClr>
                <a:schemeClr val="dk1"/>
              </a:buClr>
              <a:buSzPts val="1200"/>
              <a:buNone/>
              <a:defRPr sz="1200" b="1"/>
            </a:lvl5pPr>
            <a:lvl6pPr marL="2743200" lvl="5" indent="-228600" algn="l">
              <a:lnSpc>
                <a:spcPct val="90000"/>
              </a:lnSpc>
              <a:spcBef>
                <a:spcPts val="376"/>
              </a:spcBef>
              <a:spcAft>
                <a:spcPts val="0"/>
              </a:spcAft>
              <a:buClr>
                <a:schemeClr val="dk1"/>
              </a:buClr>
              <a:buSzPts val="1200"/>
              <a:buNone/>
              <a:defRPr sz="1200" b="1"/>
            </a:lvl6pPr>
            <a:lvl7pPr marL="3200400" lvl="6" indent="-228600" algn="l">
              <a:lnSpc>
                <a:spcPct val="90000"/>
              </a:lnSpc>
              <a:spcBef>
                <a:spcPts val="376"/>
              </a:spcBef>
              <a:spcAft>
                <a:spcPts val="0"/>
              </a:spcAft>
              <a:buClr>
                <a:schemeClr val="dk1"/>
              </a:buClr>
              <a:buSzPts val="1200"/>
              <a:buNone/>
              <a:defRPr sz="1200" b="1"/>
            </a:lvl7pPr>
            <a:lvl8pPr marL="3657600" lvl="7" indent="-228600" algn="l">
              <a:lnSpc>
                <a:spcPct val="90000"/>
              </a:lnSpc>
              <a:spcBef>
                <a:spcPts val="376"/>
              </a:spcBef>
              <a:spcAft>
                <a:spcPts val="0"/>
              </a:spcAft>
              <a:buClr>
                <a:schemeClr val="dk1"/>
              </a:buClr>
              <a:buSzPts val="1200"/>
              <a:buNone/>
              <a:defRPr sz="1200" b="1"/>
            </a:lvl8pPr>
            <a:lvl9pPr marL="4114800" lvl="8" indent="-228600" algn="l">
              <a:lnSpc>
                <a:spcPct val="90000"/>
              </a:lnSpc>
              <a:spcBef>
                <a:spcPts val="376"/>
              </a:spcBef>
              <a:spcAft>
                <a:spcPts val="0"/>
              </a:spcAft>
              <a:buClr>
                <a:schemeClr val="dk1"/>
              </a:buClr>
              <a:buSzPts val="1200"/>
              <a:buNone/>
              <a:defRPr sz="1200" b="1"/>
            </a:lvl9pPr>
          </a:lstStyle>
          <a:p>
            <a:endParaRPr dirty="0"/>
          </a:p>
        </p:txBody>
      </p:sp>
      <p:sp>
        <p:nvSpPr>
          <p:cNvPr id="39" name="Google Shape;39;p52"/>
          <p:cNvSpPr txBox="1">
            <a:spLocks noGrp="1"/>
          </p:cNvSpPr>
          <p:nvPr>
            <p:ph type="body" idx="2"/>
          </p:nvPr>
        </p:nvSpPr>
        <p:spPr>
          <a:xfrm>
            <a:off x="629842" y="2087566"/>
            <a:ext cx="3868340"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40" name="Google Shape;40;p52"/>
          <p:cNvSpPr txBox="1">
            <a:spLocks noGrp="1"/>
          </p:cNvSpPr>
          <p:nvPr>
            <p:ph type="body" idx="3"/>
          </p:nvPr>
        </p:nvSpPr>
        <p:spPr>
          <a:xfrm>
            <a:off x="4629156" y="1400969"/>
            <a:ext cx="3887391" cy="68659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dk1"/>
              </a:buClr>
              <a:buSzPts val="1800"/>
              <a:buNone/>
              <a:defRPr sz="1800" b="1">
                <a:latin typeface="Helvetica" pitchFamily="2" charset="0"/>
              </a:defRPr>
            </a:lvl1pPr>
            <a:lvl2pPr marL="914400" lvl="1" indent="-228600" algn="l">
              <a:lnSpc>
                <a:spcPct val="100000"/>
              </a:lnSpc>
              <a:spcBef>
                <a:spcPts val="376"/>
              </a:spcBef>
              <a:spcAft>
                <a:spcPts val="0"/>
              </a:spcAft>
              <a:buClr>
                <a:schemeClr val="dk1"/>
              </a:buClr>
              <a:buSzPts val="1500"/>
              <a:buNone/>
              <a:defRPr sz="1500" b="1"/>
            </a:lvl2pPr>
            <a:lvl3pPr marL="1371600" lvl="2" indent="-228600" algn="l">
              <a:lnSpc>
                <a:spcPct val="100000"/>
              </a:lnSpc>
              <a:spcBef>
                <a:spcPts val="376"/>
              </a:spcBef>
              <a:spcAft>
                <a:spcPts val="0"/>
              </a:spcAft>
              <a:buClr>
                <a:schemeClr val="dk1"/>
              </a:buClr>
              <a:buSzPts val="1350"/>
              <a:buNone/>
              <a:defRPr sz="1350" b="1"/>
            </a:lvl3pPr>
            <a:lvl4pPr marL="1828800" lvl="3" indent="-228600" algn="l">
              <a:lnSpc>
                <a:spcPct val="100000"/>
              </a:lnSpc>
              <a:spcBef>
                <a:spcPts val="376"/>
              </a:spcBef>
              <a:spcAft>
                <a:spcPts val="0"/>
              </a:spcAft>
              <a:buClr>
                <a:schemeClr val="dk1"/>
              </a:buClr>
              <a:buSzPts val="1200"/>
              <a:buNone/>
              <a:defRPr sz="1200" b="1"/>
            </a:lvl4pPr>
            <a:lvl5pPr marL="2286000" lvl="4" indent="-228600" algn="l">
              <a:lnSpc>
                <a:spcPct val="100000"/>
              </a:lnSpc>
              <a:spcBef>
                <a:spcPts val="376"/>
              </a:spcBef>
              <a:spcAft>
                <a:spcPts val="0"/>
              </a:spcAft>
              <a:buClr>
                <a:schemeClr val="dk1"/>
              </a:buClr>
              <a:buSzPts val="1200"/>
              <a:buNone/>
              <a:defRPr sz="1200" b="1"/>
            </a:lvl5pPr>
            <a:lvl6pPr marL="2743200" lvl="5" indent="-228600" algn="l">
              <a:lnSpc>
                <a:spcPct val="90000"/>
              </a:lnSpc>
              <a:spcBef>
                <a:spcPts val="376"/>
              </a:spcBef>
              <a:spcAft>
                <a:spcPts val="0"/>
              </a:spcAft>
              <a:buClr>
                <a:schemeClr val="dk1"/>
              </a:buClr>
              <a:buSzPts val="1200"/>
              <a:buNone/>
              <a:defRPr sz="1200" b="1"/>
            </a:lvl6pPr>
            <a:lvl7pPr marL="3200400" lvl="6" indent="-228600" algn="l">
              <a:lnSpc>
                <a:spcPct val="90000"/>
              </a:lnSpc>
              <a:spcBef>
                <a:spcPts val="376"/>
              </a:spcBef>
              <a:spcAft>
                <a:spcPts val="0"/>
              </a:spcAft>
              <a:buClr>
                <a:schemeClr val="dk1"/>
              </a:buClr>
              <a:buSzPts val="1200"/>
              <a:buNone/>
              <a:defRPr sz="1200" b="1"/>
            </a:lvl7pPr>
            <a:lvl8pPr marL="3657600" lvl="7" indent="-228600" algn="l">
              <a:lnSpc>
                <a:spcPct val="90000"/>
              </a:lnSpc>
              <a:spcBef>
                <a:spcPts val="376"/>
              </a:spcBef>
              <a:spcAft>
                <a:spcPts val="0"/>
              </a:spcAft>
              <a:buClr>
                <a:schemeClr val="dk1"/>
              </a:buClr>
              <a:buSzPts val="1200"/>
              <a:buNone/>
              <a:defRPr sz="1200" b="1"/>
            </a:lvl8pPr>
            <a:lvl9pPr marL="4114800" lvl="8" indent="-228600" algn="l">
              <a:lnSpc>
                <a:spcPct val="90000"/>
              </a:lnSpc>
              <a:spcBef>
                <a:spcPts val="376"/>
              </a:spcBef>
              <a:spcAft>
                <a:spcPts val="0"/>
              </a:spcAft>
              <a:buClr>
                <a:schemeClr val="dk1"/>
              </a:buClr>
              <a:buSzPts val="1200"/>
              <a:buNone/>
              <a:defRPr sz="1200" b="1"/>
            </a:lvl9pPr>
          </a:lstStyle>
          <a:p>
            <a:endParaRPr dirty="0"/>
          </a:p>
        </p:txBody>
      </p:sp>
      <p:sp>
        <p:nvSpPr>
          <p:cNvPr id="41" name="Google Shape;41;p52"/>
          <p:cNvSpPr txBox="1">
            <a:spLocks noGrp="1"/>
          </p:cNvSpPr>
          <p:nvPr>
            <p:ph type="body" idx="4"/>
          </p:nvPr>
        </p:nvSpPr>
        <p:spPr>
          <a:xfrm>
            <a:off x="4629156" y="2087566"/>
            <a:ext cx="3887391"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42" name="Google Shape;42;p52"/>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3"/>
          <p:cNvSpPr txBox="1">
            <a:spLocks noGrp="1"/>
          </p:cNvSpPr>
          <p:nvPr>
            <p:ph type="body" idx="1"/>
          </p:nvPr>
        </p:nvSpPr>
        <p:spPr>
          <a:xfrm>
            <a:off x="3887391" y="822855"/>
            <a:ext cx="4629150" cy="40613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750"/>
              </a:spcBef>
              <a:spcAft>
                <a:spcPts val="0"/>
              </a:spcAft>
              <a:buClr>
                <a:schemeClr val="dk1"/>
              </a:buClr>
              <a:buSzPts val="2400"/>
              <a:buChar char="•"/>
              <a:defRPr sz="2400">
                <a:latin typeface="Helvetica" pitchFamily="2" charset="0"/>
              </a:defRPr>
            </a:lvl1pPr>
            <a:lvl2pPr marL="914400" lvl="1" indent="-361950" algn="l">
              <a:lnSpc>
                <a:spcPct val="100000"/>
              </a:lnSpc>
              <a:spcBef>
                <a:spcPts val="376"/>
              </a:spcBef>
              <a:spcAft>
                <a:spcPts val="0"/>
              </a:spcAft>
              <a:buClr>
                <a:schemeClr val="dk1"/>
              </a:buClr>
              <a:buSzPts val="2100"/>
              <a:buChar char="•"/>
              <a:defRPr sz="2100"/>
            </a:lvl2pPr>
            <a:lvl3pPr marL="1371600" lvl="2" indent="-342900" algn="l">
              <a:lnSpc>
                <a:spcPct val="100000"/>
              </a:lnSpc>
              <a:spcBef>
                <a:spcPts val="376"/>
              </a:spcBef>
              <a:spcAft>
                <a:spcPts val="0"/>
              </a:spcAft>
              <a:buClr>
                <a:schemeClr val="dk1"/>
              </a:buClr>
              <a:buSzPts val="1800"/>
              <a:buChar char="•"/>
              <a:defRPr sz="1800"/>
            </a:lvl3pPr>
            <a:lvl4pPr marL="1828800" lvl="3" indent="-323850" algn="l">
              <a:lnSpc>
                <a:spcPct val="100000"/>
              </a:lnSpc>
              <a:spcBef>
                <a:spcPts val="376"/>
              </a:spcBef>
              <a:spcAft>
                <a:spcPts val="0"/>
              </a:spcAft>
              <a:buClr>
                <a:schemeClr val="dk1"/>
              </a:buClr>
              <a:buSzPts val="1500"/>
              <a:buChar char="•"/>
              <a:defRPr sz="1500"/>
            </a:lvl4pPr>
            <a:lvl5pPr marL="2286000" lvl="4" indent="-323850" algn="l">
              <a:lnSpc>
                <a:spcPct val="100000"/>
              </a:lnSpc>
              <a:spcBef>
                <a:spcPts val="376"/>
              </a:spcBef>
              <a:spcAft>
                <a:spcPts val="0"/>
              </a:spcAft>
              <a:buClr>
                <a:schemeClr val="dk1"/>
              </a:buClr>
              <a:buSzPts val="1500"/>
              <a:buChar char="•"/>
              <a:defRPr sz="1500"/>
            </a:lvl5pPr>
            <a:lvl6pPr marL="2743200" lvl="5" indent="-323850" algn="l">
              <a:lnSpc>
                <a:spcPct val="90000"/>
              </a:lnSpc>
              <a:spcBef>
                <a:spcPts val="376"/>
              </a:spcBef>
              <a:spcAft>
                <a:spcPts val="0"/>
              </a:spcAft>
              <a:buClr>
                <a:schemeClr val="dk1"/>
              </a:buClr>
              <a:buSzPts val="1500"/>
              <a:buChar char="•"/>
              <a:defRPr sz="1500"/>
            </a:lvl6pPr>
            <a:lvl7pPr marL="3200400" lvl="6" indent="-323850" algn="l">
              <a:lnSpc>
                <a:spcPct val="90000"/>
              </a:lnSpc>
              <a:spcBef>
                <a:spcPts val="376"/>
              </a:spcBef>
              <a:spcAft>
                <a:spcPts val="0"/>
              </a:spcAft>
              <a:buClr>
                <a:schemeClr val="dk1"/>
              </a:buClr>
              <a:buSzPts val="1500"/>
              <a:buChar char="•"/>
              <a:defRPr sz="1500"/>
            </a:lvl7pPr>
            <a:lvl8pPr marL="3657600" lvl="7" indent="-323850" algn="l">
              <a:lnSpc>
                <a:spcPct val="90000"/>
              </a:lnSpc>
              <a:spcBef>
                <a:spcPts val="376"/>
              </a:spcBef>
              <a:spcAft>
                <a:spcPts val="0"/>
              </a:spcAft>
              <a:buClr>
                <a:schemeClr val="dk1"/>
              </a:buClr>
              <a:buSzPts val="1500"/>
              <a:buChar char="•"/>
              <a:defRPr sz="1500"/>
            </a:lvl8pPr>
            <a:lvl9pPr marL="4114800" lvl="8" indent="-323850" algn="l">
              <a:lnSpc>
                <a:spcPct val="90000"/>
              </a:lnSpc>
              <a:spcBef>
                <a:spcPts val="376"/>
              </a:spcBef>
              <a:spcAft>
                <a:spcPts val="0"/>
              </a:spcAft>
              <a:buClr>
                <a:schemeClr val="dk1"/>
              </a:buClr>
              <a:buSzPts val="1500"/>
              <a:buChar char="•"/>
              <a:defRPr sz="1500"/>
            </a:lvl9pPr>
          </a:lstStyle>
          <a:p>
            <a:endParaRPr dirty="0"/>
          </a:p>
        </p:txBody>
      </p:sp>
      <p:sp>
        <p:nvSpPr>
          <p:cNvPr id="46" name="Google Shape;46;p53"/>
          <p:cNvSpPr txBox="1">
            <a:spLocks noGrp="1"/>
          </p:cNvSpPr>
          <p:nvPr>
            <p:ph type="body" idx="2"/>
          </p:nvPr>
        </p:nvSpPr>
        <p:spPr>
          <a:xfrm>
            <a:off x="629841" y="1714503"/>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1"/>
              </a:buClr>
              <a:buSzPts val="1200"/>
              <a:buNone/>
              <a:defRPr sz="1200">
                <a:latin typeface="Helvetica" pitchFamily="2" charset="0"/>
              </a:defRPr>
            </a:lvl1pPr>
            <a:lvl2pPr marL="914400" lvl="1" indent="-228600" algn="l">
              <a:lnSpc>
                <a:spcPct val="100000"/>
              </a:lnSpc>
              <a:spcBef>
                <a:spcPts val="376"/>
              </a:spcBef>
              <a:spcAft>
                <a:spcPts val="0"/>
              </a:spcAft>
              <a:buClr>
                <a:schemeClr val="dk1"/>
              </a:buClr>
              <a:buSzPts val="1050"/>
              <a:buNone/>
              <a:defRPr sz="1050"/>
            </a:lvl2pPr>
            <a:lvl3pPr marL="1371600" lvl="2" indent="-228600" algn="l">
              <a:lnSpc>
                <a:spcPct val="100000"/>
              </a:lnSpc>
              <a:spcBef>
                <a:spcPts val="376"/>
              </a:spcBef>
              <a:spcAft>
                <a:spcPts val="0"/>
              </a:spcAft>
              <a:buClr>
                <a:schemeClr val="dk1"/>
              </a:buClr>
              <a:buSzPts val="900"/>
              <a:buNone/>
              <a:defRPr sz="900"/>
            </a:lvl3pPr>
            <a:lvl4pPr marL="1828800" lvl="3" indent="-228600" algn="l">
              <a:lnSpc>
                <a:spcPct val="100000"/>
              </a:lnSpc>
              <a:spcBef>
                <a:spcPts val="376"/>
              </a:spcBef>
              <a:spcAft>
                <a:spcPts val="0"/>
              </a:spcAft>
              <a:buClr>
                <a:schemeClr val="dk1"/>
              </a:buClr>
              <a:buSzPts val="750"/>
              <a:buNone/>
              <a:defRPr sz="750"/>
            </a:lvl4pPr>
            <a:lvl5pPr marL="2286000" lvl="4" indent="-228600" algn="l">
              <a:lnSpc>
                <a:spcPct val="100000"/>
              </a:lnSpc>
              <a:spcBef>
                <a:spcPts val="376"/>
              </a:spcBef>
              <a:spcAft>
                <a:spcPts val="0"/>
              </a:spcAft>
              <a:buClr>
                <a:schemeClr val="dk1"/>
              </a:buClr>
              <a:buSzPts val="750"/>
              <a:buNone/>
              <a:defRPr sz="750"/>
            </a:lvl5pPr>
            <a:lvl6pPr marL="2743200" lvl="5" indent="-228600" algn="l">
              <a:lnSpc>
                <a:spcPct val="90000"/>
              </a:lnSpc>
              <a:spcBef>
                <a:spcPts val="376"/>
              </a:spcBef>
              <a:spcAft>
                <a:spcPts val="0"/>
              </a:spcAft>
              <a:buClr>
                <a:schemeClr val="dk1"/>
              </a:buClr>
              <a:buSzPts val="750"/>
              <a:buNone/>
              <a:defRPr sz="750"/>
            </a:lvl6pPr>
            <a:lvl7pPr marL="3200400" lvl="6" indent="-228600" algn="l">
              <a:lnSpc>
                <a:spcPct val="90000"/>
              </a:lnSpc>
              <a:spcBef>
                <a:spcPts val="376"/>
              </a:spcBef>
              <a:spcAft>
                <a:spcPts val="0"/>
              </a:spcAft>
              <a:buClr>
                <a:schemeClr val="dk1"/>
              </a:buClr>
              <a:buSzPts val="750"/>
              <a:buNone/>
              <a:defRPr sz="750"/>
            </a:lvl7pPr>
            <a:lvl8pPr marL="3657600" lvl="7" indent="-228600" algn="l">
              <a:lnSpc>
                <a:spcPct val="90000"/>
              </a:lnSpc>
              <a:spcBef>
                <a:spcPts val="376"/>
              </a:spcBef>
              <a:spcAft>
                <a:spcPts val="0"/>
              </a:spcAft>
              <a:buClr>
                <a:schemeClr val="dk1"/>
              </a:buClr>
              <a:buSzPts val="750"/>
              <a:buNone/>
              <a:defRPr sz="750"/>
            </a:lvl8pPr>
            <a:lvl9pPr marL="4114800" lvl="8" indent="-228600" algn="l">
              <a:lnSpc>
                <a:spcPct val="90000"/>
              </a:lnSpc>
              <a:spcBef>
                <a:spcPts val="376"/>
              </a:spcBef>
              <a:spcAft>
                <a:spcPts val="0"/>
              </a:spcAft>
              <a:buClr>
                <a:schemeClr val="dk1"/>
              </a:buClr>
              <a:buSzPts val="750"/>
              <a:buNone/>
              <a:defRPr sz="750"/>
            </a:lvl9pPr>
          </a:lstStyle>
          <a:p>
            <a:endParaRPr dirty="0"/>
          </a:p>
        </p:txBody>
      </p:sp>
      <p:sp>
        <p:nvSpPr>
          <p:cNvPr id="47" name="Google Shape;47;p53"/>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54"/>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4"/>
          <p:cNvSpPr>
            <a:spLocks noGrp="1"/>
          </p:cNvSpPr>
          <p:nvPr>
            <p:ph type="pic" idx="2"/>
          </p:nvPr>
        </p:nvSpPr>
        <p:spPr>
          <a:xfrm>
            <a:off x="3887391" y="822855"/>
            <a:ext cx="4629150" cy="4061354"/>
          </a:xfrm>
          <a:prstGeom prst="rect">
            <a:avLst/>
          </a:prstGeom>
          <a:noFill/>
          <a:ln>
            <a:noFill/>
          </a:ln>
        </p:spPr>
      </p:sp>
      <p:sp>
        <p:nvSpPr>
          <p:cNvPr id="51" name="Google Shape;51;p54"/>
          <p:cNvSpPr txBox="1">
            <a:spLocks noGrp="1"/>
          </p:cNvSpPr>
          <p:nvPr>
            <p:ph type="body" idx="1"/>
          </p:nvPr>
        </p:nvSpPr>
        <p:spPr>
          <a:xfrm>
            <a:off x="629841" y="1714503"/>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1"/>
              </a:buClr>
              <a:buSzPts val="1200"/>
              <a:buNone/>
              <a:defRPr sz="1200">
                <a:latin typeface="Helvetica" pitchFamily="2" charset="0"/>
              </a:defRPr>
            </a:lvl1pPr>
            <a:lvl2pPr marL="914400" lvl="1" indent="-228600" algn="l">
              <a:lnSpc>
                <a:spcPct val="100000"/>
              </a:lnSpc>
              <a:spcBef>
                <a:spcPts val="376"/>
              </a:spcBef>
              <a:spcAft>
                <a:spcPts val="0"/>
              </a:spcAft>
              <a:buClr>
                <a:schemeClr val="dk1"/>
              </a:buClr>
              <a:buSzPts val="1050"/>
              <a:buNone/>
              <a:defRPr sz="1050"/>
            </a:lvl2pPr>
            <a:lvl3pPr marL="1371600" lvl="2" indent="-228600" algn="l">
              <a:lnSpc>
                <a:spcPct val="100000"/>
              </a:lnSpc>
              <a:spcBef>
                <a:spcPts val="376"/>
              </a:spcBef>
              <a:spcAft>
                <a:spcPts val="0"/>
              </a:spcAft>
              <a:buClr>
                <a:schemeClr val="dk1"/>
              </a:buClr>
              <a:buSzPts val="900"/>
              <a:buNone/>
              <a:defRPr sz="900"/>
            </a:lvl3pPr>
            <a:lvl4pPr marL="1828800" lvl="3" indent="-228600" algn="l">
              <a:lnSpc>
                <a:spcPct val="100000"/>
              </a:lnSpc>
              <a:spcBef>
                <a:spcPts val="376"/>
              </a:spcBef>
              <a:spcAft>
                <a:spcPts val="0"/>
              </a:spcAft>
              <a:buClr>
                <a:schemeClr val="dk1"/>
              </a:buClr>
              <a:buSzPts val="750"/>
              <a:buNone/>
              <a:defRPr sz="750"/>
            </a:lvl4pPr>
            <a:lvl5pPr marL="2286000" lvl="4" indent="-228600" algn="l">
              <a:lnSpc>
                <a:spcPct val="100000"/>
              </a:lnSpc>
              <a:spcBef>
                <a:spcPts val="376"/>
              </a:spcBef>
              <a:spcAft>
                <a:spcPts val="0"/>
              </a:spcAft>
              <a:buClr>
                <a:schemeClr val="dk1"/>
              </a:buClr>
              <a:buSzPts val="750"/>
              <a:buNone/>
              <a:defRPr sz="750"/>
            </a:lvl5pPr>
            <a:lvl6pPr marL="2743200" lvl="5" indent="-228600" algn="l">
              <a:lnSpc>
                <a:spcPct val="90000"/>
              </a:lnSpc>
              <a:spcBef>
                <a:spcPts val="376"/>
              </a:spcBef>
              <a:spcAft>
                <a:spcPts val="0"/>
              </a:spcAft>
              <a:buClr>
                <a:schemeClr val="dk1"/>
              </a:buClr>
              <a:buSzPts val="750"/>
              <a:buNone/>
              <a:defRPr sz="750"/>
            </a:lvl6pPr>
            <a:lvl7pPr marL="3200400" lvl="6" indent="-228600" algn="l">
              <a:lnSpc>
                <a:spcPct val="90000"/>
              </a:lnSpc>
              <a:spcBef>
                <a:spcPts val="376"/>
              </a:spcBef>
              <a:spcAft>
                <a:spcPts val="0"/>
              </a:spcAft>
              <a:buClr>
                <a:schemeClr val="dk1"/>
              </a:buClr>
              <a:buSzPts val="750"/>
              <a:buNone/>
              <a:defRPr sz="750"/>
            </a:lvl7pPr>
            <a:lvl8pPr marL="3657600" lvl="7" indent="-228600" algn="l">
              <a:lnSpc>
                <a:spcPct val="90000"/>
              </a:lnSpc>
              <a:spcBef>
                <a:spcPts val="376"/>
              </a:spcBef>
              <a:spcAft>
                <a:spcPts val="0"/>
              </a:spcAft>
              <a:buClr>
                <a:schemeClr val="dk1"/>
              </a:buClr>
              <a:buSzPts val="750"/>
              <a:buNone/>
              <a:defRPr sz="750"/>
            </a:lvl8pPr>
            <a:lvl9pPr marL="4114800" lvl="8" indent="-228600" algn="l">
              <a:lnSpc>
                <a:spcPct val="90000"/>
              </a:lnSpc>
              <a:spcBef>
                <a:spcPts val="376"/>
              </a:spcBef>
              <a:spcAft>
                <a:spcPts val="0"/>
              </a:spcAft>
              <a:buClr>
                <a:schemeClr val="dk1"/>
              </a:buClr>
              <a:buSzPts val="750"/>
              <a:buNone/>
              <a:defRPr sz="750"/>
            </a:lvl9pPr>
          </a:lstStyle>
          <a:p>
            <a:endParaRPr dirty="0"/>
          </a:p>
        </p:txBody>
      </p:sp>
      <p:sp>
        <p:nvSpPr>
          <p:cNvPr id="52" name="Google Shape;52;p54"/>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
        <p:cNvGrpSpPr/>
        <p:nvPr/>
      </p:nvGrpSpPr>
      <p:grpSpPr>
        <a:xfrm>
          <a:off x="0" y="0"/>
          <a:ext cx="0" cy="0"/>
          <a:chOff x="0" y="0"/>
          <a:chExt cx="0" cy="0"/>
        </a:xfrm>
      </p:grpSpPr>
      <p:sp>
        <p:nvSpPr>
          <p:cNvPr id="54" name="Google Shape;54;p55"/>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5"/>
          <p:cNvSpPr txBox="1">
            <a:spLocks noGrp="1"/>
          </p:cNvSpPr>
          <p:nvPr>
            <p:ph type="body" idx="1"/>
          </p:nvPr>
        </p:nvSpPr>
        <p:spPr>
          <a:xfrm rot="5400000">
            <a:off x="2477699" y="-1411258"/>
            <a:ext cx="4188246" cy="892921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56" name="Google Shape;56;p55"/>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56"/>
          <p:cNvSpPr txBox="1">
            <a:spLocks noGrp="1"/>
          </p:cNvSpPr>
          <p:nvPr>
            <p:ph type="title"/>
          </p:nvPr>
        </p:nvSpPr>
        <p:spPr>
          <a:xfrm rot="5400000">
            <a:off x="5107915" y="1740033"/>
            <a:ext cx="484319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6"/>
          <p:cNvSpPr txBox="1">
            <a:spLocks noGrp="1"/>
          </p:cNvSpPr>
          <p:nvPr>
            <p:ph type="body" idx="1"/>
          </p:nvPr>
        </p:nvSpPr>
        <p:spPr>
          <a:xfrm rot="5400000">
            <a:off x="1107419" y="-174492"/>
            <a:ext cx="484319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60" name="Google Shape;60;p56"/>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F6C"/>
              </a:buClr>
              <a:buSzPts val="3300"/>
              <a:buFont typeface="Trebuchet MS"/>
              <a:buNone/>
              <a:defRPr sz="3300" b="0" i="0" u="none" strike="noStrike" cap="none">
                <a:solidFill>
                  <a:srgbClr val="002F6C"/>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75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100000"/>
              </a:lnSpc>
              <a:spcBef>
                <a:spcPts val="376"/>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00000"/>
              </a:lnSpc>
              <a:spcBef>
                <a:spcPts val="376"/>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3pPr>
            <a:lvl4pPr marL="1828800" marR="0" lvl="3" indent="-330200" algn="l" rtl="0">
              <a:lnSpc>
                <a:spcPct val="100000"/>
              </a:lnSpc>
              <a:spcBef>
                <a:spcPts val="376"/>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4pPr>
            <a:lvl5pPr marL="2286000" marR="0" lvl="4" indent="-330200" algn="l" rtl="0">
              <a:lnSpc>
                <a:spcPct val="100000"/>
              </a:lnSpc>
              <a:spcBef>
                <a:spcPts val="376"/>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2" name="Google Shape;12;p45"/>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45"/>
          <p:cNvPicPr preferRelativeResize="0"/>
          <p:nvPr/>
        </p:nvPicPr>
        <p:blipFill rotWithShape="1">
          <a:blip r:embed="rId16">
            <a:alphaModFix/>
          </a:blip>
          <a:srcRect/>
          <a:stretch/>
        </p:blipFill>
        <p:spPr>
          <a:xfrm>
            <a:off x="8000476" y="177254"/>
            <a:ext cx="997802" cy="6136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79" r:id="rId13"/>
    <p:sldLayoutId id="214748368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analog.com/media/en/technical-documentation/tech-articles/480501640radio101.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ppingphysics.com/standing-waves.html" TargetMode="Externa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ieeexplore.ieee.org/stamp/stamp.jsp?arnumber=836823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DovunOxlY1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a:buClr>
                <a:schemeClr val="dk1"/>
              </a:buClr>
              <a:buSzPts val="3200"/>
            </a:pPr>
            <a:r>
              <a:rPr lang="en-US" sz="1800" dirty="0"/>
              <a:t>Wireless for the Internet of Things</a:t>
            </a:r>
            <a:br>
              <a:rPr lang="en-US" sz="1800" dirty="0"/>
            </a:br>
            <a:br>
              <a:rPr lang="en-US" sz="3200" b="1" dirty="0">
                <a:solidFill>
                  <a:schemeClr val="dk1"/>
                </a:solidFill>
              </a:rPr>
            </a:br>
            <a:r>
              <a:rPr lang="en-US" sz="3600" b="1" dirty="0">
                <a:solidFill>
                  <a:schemeClr val="tx1"/>
                </a:solidFill>
              </a:rPr>
              <a:t>NFC</a:t>
            </a:r>
            <a:endParaRPr sz="6000" b="1" i="1" dirty="0">
              <a:solidFill>
                <a:schemeClr val="tx1"/>
              </a:solidFill>
            </a:endParaRPr>
          </a:p>
        </p:txBody>
      </p:sp>
      <p:sp>
        <p:nvSpPr>
          <p:cNvPr id="71" name="Google Shape;71;p1"/>
          <p:cNvSpPr txBox="1">
            <a:spLocks noGrp="1"/>
          </p:cNvSpPr>
          <p:nvPr>
            <p:ph type="subTitle" idx="1"/>
          </p:nvPr>
        </p:nvSpPr>
        <p:spPr>
          <a:xfrm>
            <a:off x="1143000" y="3916098"/>
            <a:ext cx="6858000" cy="13798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F3864"/>
              </a:buClr>
              <a:buSzPts val="1600"/>
              <a:buNone/>
            </a:pPr>
            <a:r>
              <a:rPr lang="en-US" sz="1600" b="1" dirty="0">
                <a:solidFill>
                  <a:srgbClr val="1F3864"/>
                </a:solidFill>
                <a:latin typeface="Arial"/>
                <a:ea typeface="Arial"/>
                <a:cs typeface="Arial"/>
                <a:sym typeface="Arial"/>
              </a:rPr>
              <a:t>CS/ECE 4501</a:t>
            </a:r>
            <a:endParaRPr dirty="0"/>
          </a:p>
          <a:p>
            <a:pPr marL="0" lvl="0" indent="0" algn="l" rtl="0">
              <a:lnSpc>
                <a:spcPct val="100000"/>
              </a:lnSpc>
              <a:spcBef>
                <a:spcPts val="750"/>
              </a:spcBef>
              <a:spcAft>
                <a:spcPts val="0"/>
              </a:spcAft>
              <a:buClr>
                <a:srgbClr val="1F3864"/>
              </a:buClr>
              <a:buSzPts val="1600"/>
              <a:buNone/>
            </a:pPr>
            <a:r>
              <a:rPr lang="en-US" sz="1600" b="1" dirty="0">
                <a:solidFill>
                  <a:srgbClr val="1F3864"/>
                </a:solidFill>
                <a:latin typeface="Arial"/>
                <a:ea typeface="Arial"/>
                <a:cs typeface="Arial"/>
                <a:sym typeface="Arial"/>
              </a:rPr>
              <a:t>Spring 2024</a:t>
            </a:r>
            <a:endParaRPr dirty="0"/>
          </a:p>
          <a:p>
            <a:pPr marL="0" lvl="0" indent="0" algn="l" rtl="0">
              <a:lnSpc>
                <a:spcPct val="100000"/>
              </a:lnSpc>
              <a:spcBef>
                <a:spcPts val="750"/>
              </a:spcBef>
              <a:spcAft>
                <a:spcPts val="0"/>
              </a:spcAft>
              <a:buClr>
                <a:srgbClr val="1F3864"/>
              </a:buClr>
              <a:buSzPts val="1600"/>
              <a:buNone/>
            </a:pPr>
            <a:r>
              <a:rPr lang="en-US" sz="1600" b="1" dirty="0">
                <a:solidFill>
                  <a:srgbClr val="1F3864"/>
                </a:solidFill>
                <a:latin typeface="Arial"/>
                <a:ea typeface="Arial"/>
                <a:cs typeface="Arial"/>
                <a:sym typeface="Arial"/>
              </a:rPr>
              <a:t>UVA</a:t>
            </a:r>
            <a:endParaRPr sz="1600" dirty="0">
              <a:solidFill>
                <a:srgbClr val="1F3864"/>
              </a:solidFill>
              <a:latin typeface="Arial"/>
              <a:ea typeface="Arial"/>
              <a:cs typeface="Arial"/>
              <a:sym typeface="Arial"/>
            </a:endParaRPr>
          </a:p>
        </p:txBody>
      </p:sp>
      <p:sp>
        <p:nvSpPr>
          <p:cNvPr id="2" name="TextBox 1">
            <a:extLst>
              <a:ext uri="{FF2B5EF4-FFF2-40B4-BE49-F238E27FC236}">
                <a16:creationId xmlns:a16="http://schemas.microsoft.com/office/drawing/2014/main" id="{E9429EA3-483E-FE1B-54A1-F9E4AFA8BBBD}"/>
              </a:ext>
            </a:extLst>
          </p:cNvPr>
          <p:cNvSpPr txBox="1"/>
          <p:nvPr/>
        </p:nvSpPr>
        <p:spPr>
          <a:xfrm>
            <a:off x="7726319" y="5496091"/>
            <a:ext cx="1317990" cy="200055"/>
          </a:xfrm>
          <a:prstGeom prst="rect">
            <a:avLst/>
          </a:prstGeom>
          <a:noFill/>
        </p:spPr>
        <p:txBody>
          <a:bodyPr wrap="none" rtlCol="0">
            <a:spAutoFit/>
          </a:bodyPr>
          <a:lstStyle/>
          <a:p>
            <a:r>
              <a:rPr lang="en-US" sz="700" dirty="0">
                <a:solidFill>
                  <a:schemeClr val="bg1">
                    <a:lumMod val="85000"/>
                  </a:schemeClr>
                </a:solidFill>
              </a:rPr>
              <a:t>[</a:t>
            </a:r>
            <a:r>
              <a:rPr lang="en-US" sz="700" dirty="0" err="1">
                <a:solidFill>
                  <a:schemeClr val="bg1">
                    <a:lumMod val="85000"/>
                  </a:schemeClr>
                </a:solidFill>
              </a:rPr>
              <a:t>Pannuto</a:t>
            </a:r>
            <a:r>
              <a:rPr lang="en-US" sz="700" dirty="0">
                <a:solidFill>
                  <a:schemeClr val="bg1">
                    <a:lumMod val="85000"/>
                  </a:schemeClr>
                </a:solidFill>
              </a:rPr>
              <a:t>, </a:t>
            </a:r>
            <a:r>
              <a:rPr lang="en-US" sz="700" dirty="0" err="1">
                <a:solidFill>
                  <a:schemeClr val="bg1">
                    <a:lumMod val="85000"/>
                  </a:schemeClr>
                </a:solidFill>
              </a:rPr>
              <a:t>Ghena</a:t>
            </a:r>
            <a:r>
              <a:rPr lang="en-US" sz="700" dirty="0">
                <a:solidFill>
                  <a:schemeClr val="bg1">
                    <a:lumMod val="85000"/>
                  </a:schemeClr>
                </a:solidFill>
              </a:rPr>
              <a:t>, Campbell]</a:t>
            </a:r>
          </a:p>
        </p:txBody>
      </p:sp>
      <p:sp>
        <p:nvSpPr>
          <p:cNvPr id="3" name="TextBox 2">
            <a:extLst>
              <a:ext uri="{FF2B5EF4-FFF2-40B4-BE49-F238E27FC236}">
                <a16:creationId xmlns:a16="http://schemas.microsoft.com/office/drawing/2014/main" id="{C9D02AB7-D1DC-AAD4-47E3-70061759C8E7}"/>
              </a:ext>
            </a:extLst>
          </p:cNvPr>
          <p:cNvSpPr txBox="1"/>
          <p:nvPr/>
        </p:nvSpPr>
        <p:spPr>
          <a:xfrm>
            <a:off x="5645150" y="4305300"/>
            <a:ext cx="1369286" cy="307777"/>
          </a:xfrm>
          <a:prstGeom prst="rect">
            <a:avLst/>
          </a:prstGeom>
          <a:noFill/>
        </p:spPr>
        <p:txBody>
          <a:bodyPr wrap="none" rtlCol="0">
            <a:spAutoFit/>
          </a:bodyPr>
          <a:lstStyle/>
          <a:p>
            <a:r>
              <a:rPr lang="en-US" dirty="0"/>
              <a:t>No quiz, </a:t>
            </a:r>
            <a:r>
              <a:rPr lang="en-US" dirty="0" err="1"/>
              <a:t>kinda</a:t>
            </a:r>
            <a:r>
              <a:rPr lang="en-US"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14BF-95AB-5C43-BD2E-70C306DC38DD}"/>
              </a:ext>
            </a:extLst>
          </p:cNvPr>
          <p:cNvSpPr>
            <a:spLocks noGrp="1"/>
          </p:cNvSpPr>
          <p:nvPr>
            <p:ph type="title"/>
          </p:nvPr>
        </p:nvSpPr>
        <p:spPr/>
        <p:txBody>
          <a:bodyPr/>
          <a:lstStyle/>
          <a:p>
            <a:r>
              <a:rPr lang="en-US" dirty="0"/>
              <a:t>What generates electric waves?</a:t>
            </a:r>
          </a:p>
        </p:txBody>
      </p:sp>
      <p:sp>
        <p:nvSpPr>
          <p:cNvPr id="3" name="Content Placeholder 2">
            <a:extLst>
              <a:ext uri="{FF2B5EF4-FFF2-40B4-BE49-F238E27FC236}">
                <a16:creationId xmlns:a16="http://schemas.microsoft.com/office/drawing/2014/main" id="{3300DA26-BBF8-A945-A66F-E3941B26CE69}"/>
              </a:ext>
            </a:extLst>
          </p:cNvPr>
          <p:cNvSpPr>
            <a:spLocks noGrp="1"/>
          </p:cNvSpPr>
          <p:nvPr>
            <p:ph idx="1"/>
          </p:nvPr>
        </p:nvSpPr>
        <p:spPr/>
        <p:txBody>
          <a:bodyPr>
            <a:normAutofit/>
          </a:bodyPr>
          <a:lstStyle/>
          <a:p>
            <a:r>
              <a:rPr lang="en-US" sz="1800" dirty="0"/>
              <a:t>RF front end</a:t>
            </a:r>
          </a:p>
          <a:p>
            <a:pPr lvl="1"/>
            <a:r>
              <a:rPr lang="en-US" sz="1400" dirty="0"/>
              <a:t>can be done with high-speed digital components (e.g. fast DACs) </a:t>
            </a:r>
          </a:p>
        </p:txBody>
      </p:sp>
      <p:sp>
        <p:nvSpPr>
          <p:cNvPr id="4" name="Slide Number Placeholder 3">
            <a:extLst>
              <a:ext uri="{FF2B5EF4-FFF2-40B4-BE49-F238E27FC236}">
                <a16:creationId xmlns:a16="http://schemas.microsoft.com/office/drawing/2014/main" id="{3ECFF1C1-A260-8040-A311-085FF9CEBC9A}"/>
              </a:ext>
            </a:extLst>
          </p:cNvPr>
          <p:cNvSpPr>
            <a:spLocks noGrp="1"/>
          </p:cNvSpPr>
          <p:nvPr>
            <p:ph type="sldNum" sz="quarter" idx="12"/>
          </p:nvPr>
        </p:nvSpPr>
        <p:spPr/>
        <p:txBody>
          <a:bodyPr/>
          <a:lstStyle/>
          <a:p>
            <a:fld id="{434A358D-2637-E146-A3BD-05BD470B507B}" type="slidenum">
              <a:rPr lang="en-US" smtClean="0"/>
              <a:pPr/>
              <a:t>10</a:t>
            </a:fld>
            <a:endParaRPr lang="en-US" dirty="0"/>
          </a:p>
        </p:txBody>
      </p:sp>
      <p:pic>
        <p:nvPicPr>
          <p:cNvPr id="1026" name="Picture 2" descr="CMOS Transmitters for 2.4-GHz RF Devices: Design Architectures of the  2.4-GHz CMOS Transmitter for RF Devices | Semantic Scholar">
            <a:extLst>
              <a:ext uri="{FF2B5EF4-FFF2-40B4-BE49-F238E27FC236}">
                <a16:creationId xmlns:a16="http://schemas.microsoft.com/office/drawing/2014/main" id="{E3B8BD6F-5FFA-6D6C-D2DF-68A422273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85"/>
          <a:stretch/>
        </p:blipFill>
        <p:spPr bwMode="auto">
          <a:xfrm>
            <a:off x="1811713" y="2211102"/>
            <a:ext cx="4779390" cy="200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84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DE6C-53CF-194E-8190-F0E17232D732}"/>
              </a:ext>
            </a:extLst>
          </p:cNvPr>
          <p:cNvSpPr>
            <a:spLocks noGrp="1"/>
          </p:cNvSpPr>
          <p:nvPr>
            <p:ph type="title"/>
          </p:nvPr>
        </p:nvSpPr>
        <p:spPr/>
        <p:txBody>
          <a:bodyPr/>
          <a:lstStyle/>
          <a:p>
            <a:r>
              <a:rPr lang="en-US" dirty="0"/>
              <a:t>What receives electric waves?</a:t>
            </a:r>
          </a:p>
        </p:txBody>
      </p:sp>
      <p:sp>
        <p:nvSpPr>
          <p:cNvPr id="3" name="Content Placeholder 2">
            <a:extLst>
              <a:ext uri="{FF2B5EF4-FFF2-40B4-BE49-F238E27FC236}">
                <a16:creationId xmlns:a16="http://schemas.microsoft.com/office/drawing/2014/main" id="{2518FE0D-A871-5F47-A139-A019BD72A170}"/>
              </a:ext>
            </a:extLst>
          </p:cNvPr>
          <p:cNvSpPr>
            <a:spLocks noGrp="1"/>
          </p:cNvSpPr>
          <p:nvPr>
            <p:ph idx="1"/>
          </p:nvPr>
        </p:nvSpPr>
        <p:spPr/>
        <p:txBody>
          <a:bodyPr>
            <a:normAutofit/>
          </a:bodyPr>
          <a:lstStyle/>
          <a:p>
            <a:r>
              <a:rPr lang="en-US" sz="2000" dirty="0"/>
              <a:t>Could be a high-speed ADC, more often with analog pieces in front:</a:t>
            </a:r>
          </a:p>
        </p:txBody>
      </p:sp>
      <p:sp>
        <p:nvSpPr>
          <p:cNvPr id="4" name="Slide Number Placeholder 3">
            <a:extLst>
              <a:ext uri="{FF2B5EF4-FFF2-40B4-BE49-F238E27FC236}">
                <a16:creationId xmlns:a16="http://schemas.microsoft.com/office/drawing/2014/main" id="{19139515-3343-7945-B6A7-5946D632C197}"/>
              </a:ext>
            </a:extLst>
          </p:cNvPr>
          <p:cNvSpPr>
            <a:spLocks noGrp="1"/>
          </p:cNvSpPr>
          <p:nvPr>
            <p:ph type="sldNum" sz="quarter" idx="12"/>
          </p:nvPr>
        </p:nvSpPr>
        <p:spPr/>
        <p:txBody>
          <a:bodyPr/>
          <a:lstStyle/>
          <a:p>
            <a:fld id="{434A358D-2637-E146-A3BD-05BD470B507B}" type="slidenum">
              <a:rPr lang="en-US" smtClean="0"/>
              <a:pPr/>
              <a:t>11</a:t>
            </a:fld>
            <a:endParaRPr lang="en-US" dirty="0"/>
          </a:p>
        </p:txBody>
      </p:sp>
      <p:pic>
        <p:nvPicPr>
          <p:cNvPr id="5" name="Picture 4">
            <a:extLst>
              <a:ext uri="{FF2B5EF4-FFF2-40B4-BE49-F238E27FC236}">
                <a16:creationId xmlns:a16="http://schemas.microsoft.com/office/drawing/2014/main" id="{314790D5-EFC5-744A-8D0C-F590B7C2C79F}"/>
              </a:ext>
            </a:extLst>
          </p:cNvPr>
          <p:cNvPicPr>
            <a:picLocks noChangeAspect="1"/>
          </p:cNvPicPr>
          <p:nvPr/>
        </p:nvPicPr>
        <p:blipFill>
          <a:blip r:embed="rId2"/>
          <a:stretch>
            <a:fillRect/>
          </a:stretch>
        </p:blipFill>
        <p:spPr>
          <a:xfrm>
            <a:off x="696709" y="3520309"/>
            <a:ext cx="7204364" cy="1612166"/>
          </a:xfrm>
          <a:prstGeom prst="rect">
            <a:avLst/>
          </a:prstGeom>
        </p:spPr>
      </p:pic>
      <p:pic>
        <p:nvPicPr>
          <p:cNvPr id="6" name="Picture 5">
            <a:extLst>
              <a:ext uri="{FF2B5EF4-FFF2-40B4-BE49-F238E27FC236}">
                <a16:creationId xmlns:a16="http://schemas.microsoft.com/office/drawing/2014/main" id="{E0656376-5D60-FC44-87E5-B595F7420083}"/>
              </a:ext>
            </a:extLst>
          </p:cNvPr>
          <p:cNvPicPr>
            <a:picLocks noChangeAspect="1"/>
          </p:cNvPicPr>
          <p:nvPr/>
        </p:nvPicPr>
        <p:blipFill>
          <a:blip r:embed="rId3"/>
          <a:stretch>
            <a:fillRect/>
          </a:stretch>
        </p:blipFill>
        <p:spPr>
          <a:xfrm>
            <a:off x="2225581" y="2006630"/>
            <a:ext cx="5357091" cy="1803718"/>
          </a:xfrm>
          <a:prstGeom prst="rect">
            <a:avLst/>
          </a:prstGeom>
        </p:spPr>
      </p:pic>
      <p:sp>
        <p:nvSpPr>
          <p:cNvPr id="7" name="TextBox 6">
            <a:extLst>
              <a:ext uri="{FF2B5EF4-FFF2-40B4-BE49-F238E27FC236}">
                <a16:creationId xmlns:a16="http://schemas.microsoft.com/office/drawing/2014/main" id="{E8CB797B-CFB6-3A46-BDCA-2D5A66AC1AF3}"/>
              </a:ext>
            </a:extLst>
          </p:cNvPr>
          <p:cNvSpPr txBox="1"/>
          <p:nvPr/>
        </p:nvSpPr>
        <p:spPr>
          <a:xfrm>
            <a:off x="939507" y="5476443"/>
            <a:ext cx="6643165"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Graphics from Analog Devices whitepaper: </a:t>
            </a:r>
            <a:r>
              <a:rPr lang="en-US" sz="700"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https://www.analog.com/media/en/technical-documentation/tech-articles/480501640radio101.pdf</a:t>
            </a:r>
            <a:r>
              <a:rPr lang="en-US" sz="700" i="1" dirty="0">
                <a:solidFill>
                  <a:schemeClr val="bg1">
                    <a:lumMod val="50000"/>
                  </a:schemeClr>
                </a:solidFill>
                <a:latin typeface="Seravek Light"/>
                <a:cs typeface="Seravek Light"/>
              </a:rPr>
              <a:t>  —  significantly more detail here</a:t>
            </a:r>
          </a:p>
        </p:txBody>
      </p:sp>
    </p:spTree>
    <p:extLst>
      <p:ext uri="{BB962C8B-B14F-4D97-AF65-F5344CB8AC3E}">
        <p14:creationId xmlns:p14="http://schemas.microsoft.com/office/powerpoint/2010/main" val="2754806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F2BB-5BF9-1749-BEF5-C5605AE84FD7}"/>
              </a:ext>
            </a:extLst>
          </p:cNvPr>
          <p:cNvSpPr>
            <a:spLocks noGrp="1"/>
          </p:cNvSpPr>
          <p:nvPr>
            <p:ph type="title"/>
          </p:nvPr>
        </p:nvSpPr>
        <p:spPr/>
        <p:txBody>
          <a:bodyPr>
            <a:normAutofit fontScale="90000"/>
          </a:bodyPr>
          <a:lstStyle/>
          <a:p>
            <a:r>
              <a:rPr lang="en-US" dirty="0"/>
              <a:t>What happens if nothing ‘receives’ the wave?</a:t>
            </a:r>
          </a:p>
        </p:txBody>
      </p:sp>
      <p:sp>
        <p:nvSpPr>
          <p:cNvPr id="4" name="Slide Number Placeholder 3">
            <a:extLst>
              <a:ext uri="{FF2B5EF4-FFF2-40B4-BE49-F238E27FC236}">
                <a16:creationId xmlns:a16="http://schemas.microsoft.com/office/drawing/2014/main" id="{B3CA3A8D-46BB-F441-BB88-450660DDB160}"/>
              </a:ext>
            </a:extLst>
          </p:cNvPr>
          <p:cNvSpPr>
            <a:spLocks noGrp="1"/>
          </p:cNvSpPr>
          <p:nvPr>
            <p:ph type="sldNum" sz="quarter" idx="12"/>
          </p:nvPr>
        </p:nvSpPr>
        <p:spPr/>
        <p:txBody>
          <a:bodyPr/>
          <a:lstStyle/>
          <a:p>
            <a:pPr algn="r"/>
            <a:fld id="{434A358D-2637-E146-A3BD-05BD470B507B}" type="slidenum">
              <a:rPr lang="en-US" smtClean="0"/>
              <a:pPr algn="r"/>
              <a:t>12</a:t>
            </a:fld>
            <a:endParaRPr lang="en-US" dirty="0"/>
          </a:p>
        </p:txBody>
      </p:sp>
      <p:pic>
        <p:nvPicPr>
          <p:cNvPr id="7" name="Picture 6">
            <a:extLst>
              <a:ext uri="{FF2B5EF4-FFF2-40B4-BE49-F238E27FC236}">
                <a16:creationId xmlns:a16="http://schemas.microsoft.com/office/drawing/2014/main" id="{902DE209-ED8E-E14D-9792-9DCEB6ECF060}"/>
              </a:ext>
            </a:extLst>
          </p:cNvPr>
          <p:cNvPicPr>
            <a:picLocks noChangeAspect="1"/>
          </p:cNvPicPr>
          <p:nvPr/>
        </p:nvPicPr>
        <p:blipFill>
          <a:blip r:embed="rId2"/>
          <a:stretch>
            <a:fillRect/>
          </a:stretch>
        </p:blipFill>
        <p:spPr>
          <a:xfrm>
            <a:off x="1505527" y="1244600"/>
            <a:ext cx="6096000" cy="3429000"/>
          </a:xfrm>
          <a:prstGeom prst="rect">
            <a:avLst/>
          </a:prstGeom>
        </p:spPr>
      </p:pic>
      <p:sp>
        <p:nvSpPr>
          <p:cNvPr id="8" name="TextBox 7">
            <a:extLst>
              <a:ext uri="{FF2B5EF4-FFF2-40B4-BE49-F238E27FC236}">
                <a16:creationId xmlns:a16="http://schemas.microsoft.com/office/drawing/2014/main" id="{5DB4DE88-07EB-4F4B-90FB-D7E64ECCA40A}"/>
              </a:ext>
            </a:extLst>
          </p:cNvPr>
          <p:cNvSpPr txBox="1"/>
          <p:nvPr/>
        </p:nvSpPr>
        <p:spPr>
          <a:xfrm>
            <a:off x="5209309" y="4700733"/>
            <a:ext cx="2472152"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From: </a:t>
            </a:r>
            <a:r>
              <a:rPr lang="en-US" sz="700"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https://www.flippingphysics.com/standing-waves.html</a:t>
            </a:r>
            <a:r>
              <a:rPr lang="en-US" sz="700"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955665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980C-E8E1-874C-BA8D-07B63CDEBA25}"/>
              </a:ext>
            </a:extLst>
          </p:cNvPr>
          <p:cNvSpPr>
            <a:spLocks noGrp="1"/>
          </p:cNvSpPr>
          <p:nvPr>
            <p:ph type="title"/>
          </p:nvPr>
        </p:nvSpPr>
        <p:spPr/>
        <p:txBody>
          <a:bodyPr>
            <a:noAutofit/>
          </a:bodyPr>
          <a:lstStyle/>
          <a:p>
            <a:r>
              <a:rPr lang="en-US" sz="2800" dirty="0"/>
              <a:t>“Fixed end” and “Free end” in electronic transmission</a:t>
            </a:r>
          </a:p>
        </p:txBody>
      </p:sp>
      <p:sp>
        <p:nvSpPr>
          <p:cNvPr id="4" name="Slide Number Placeholder 3">
            <a:extLst>
              <a:ext uri="{FF2B5EF4-FFF2-40B4-BE49-F238E27FC236}">
                <a16:creationId xmlns:a16="http://schemas.microsoft.com/office/drawing/2014/main" id="{9597CF62-4CD0-174D-A289-878BC2AF07CE}"/>
              </a:ext>
            </a:extLst>
          </p:cNvPr>
          <p:cNvSpPr>
            <a:spLocks noGrp="1"/>
          </p:cNvSpPr>
          <p:nvPr>
            <p:ph type="sldNum" sz="quarter" idx="12"/>
          </p:nvPr>
        </p:nvSpPr>
        <p:spPr/>
        <p:txBody>
          <a:bodyPr/>
          <a:lstStyle/>
          <a:p>
            <a:pPr algn="r"/>
            <a:fld id="{434A358D-2637-E146-A3BD-05BD470B507B}" type="slidenum">
              <a:rPr lang="en-US" smtClean="0"/>
              <a:pPr algn="r"/>
              <a:t>13</a:t>
            </a:fld>
            <a:endParaRPr lang="en-US" dirty="0"/>
          </a:p>
        </p:txBody>
      </p:sp>
      <p:grpSp>
        <p:nvGrpSpPr>
          <p:cNvPr id="7" name="Group 6">
            <a:extLst>
              <a:ext uri="{FF2B5EF4-FFF2-40B4-BE49-F238E27FC236}">
                <a16:creationId xmlns:a16="http://schemas.microsoft.com/office/drawing/2014/main" id="{9B19DBBC-840D-9C40-B0B8-754C655CA597}"/>
              </a:ext>
            </a:extLst>
          </p:cNvPr>
          <p:cNvGrpSpPr/>
          <p:nvPr/>
        </p:nvGrpSpPr>
        <p:grpSpPr>
          <a:xfrm>
            <a:off x="1376219" y="1550723"/>
            <a:ext cx="461818" cy="523220"/>
            <a:chOff x="1228437" y="1403927"/>
            <a:chExt cx="461818" cy="523220"/>
          </a:xfrm>
        </p:grpSpPr>
        <p:sp>
          <p:nvSpPr>
            <p:cNvPr id="5" name="Oval 4">
              <a:extLst>
                <a:ext uri="{FF2B5EF4-FFF2-40B4-BE49-F238E27FC236}">
                  <a16:creationId xmlns:a16="http://schemas.microsoft.com/office/drawing/2014/main" id="{F9AC742D-C3F5-3C48-8B33-246686FDD337}"/>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E417C3-F79F-A942-86A9-2C6209C64C08}"/>
                </a:ext>
              </a:extLst>
            </p:cNvPr>
            <p:cNvSpPr txBox="1"/>
            <p:nvPr/>
          </p:nvSpPr>
          <p:spPr>
            <a:xfrm>
              <a:off x="1283855" y="1403927"/>
              <a:ext cx="381836" cy="523220"/>
            </a:xfrm>
            <a:prstGeom prst="rect">
              <a:avLst/>
            </a:prstGeom>
            <a:noFill/>
          </p:spPr>
          <p:txBody>
            <a:bodyPr wrap="none" rtlCol="0">
              <a:spAutoFit/>
            </a:bodyPr>
            <a:lstStyle/>
            <a:p>
              <a:r>
                <a:rPr lang="en-US" sz="2800" dirty="0">
                  <a:latin typeface="Consolas" panose="020B0609020204030204" pitchFamily="49" charset="0"/>
                  <a:cs typeface="Consolas" panose="020B0609020204030204" pitchFamily="49" charset="0"/>
                </a:rPr>
                <a:t>~</a:t>
              </a:r>
            </a:p>
          </p:txBody>
        </p:sp>
      </p:grpSp>
      <p:cxnSp>
        <p:nvCxnSpPr>
          <p:cNvPr id="11" name="Elbow Connector 10">
            <a:extLst>
              <a:ext uri="{FF2B5EF4-FFF2-40B4-BE49-F238E27FC236}">
                <a16:creationId xmlns:a16="http://schemas.microsoft.com/office/drawing/2014/main" id="{958BB36C-0FA1-0D44-8C30-139698A520FD}"/>
              </a:ext>
            </a:extLst>
          </p:cNvPr>
          <p:cNvCxnSpPr>
            <a:stCxn id="6" idx="0"/>
          </p:cNvCxnSpPr>
          <p:nvPr/>
        </p:nvCxnSpPr>
        <p:spPr>
          <a:xfrm rot="5400000" flipH="1" flipV="1">
            <a:off x="2677025" y="357710"/>
            <a:ext cx="138545" cy="224748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8E8641C8-5AC8-AE40-BF14-DE6F54CC30B3}"/>
              </a:ext>
            </a:extLst>
          </p:cNvPr>
          <p:cNvCxnSpPr>
            <a:cxnSpLocks/>
            <a:stCxn id="6" idx="2"/>
          </p:cNvCxnSpPr>
          <p:nvPr/>
        </p:nvCxnSpPr>
        <p:spPr>
          <a:xfrm rot="16200000" flipH="1">
            <a:off x="2668203" y="1028295"/>
            <a:ext cx="145846" cy="223714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142FB173-DE6A-3C42-89BF-DC7206B63FEC}"/>
              </a:ext>
            </a:extLst>
          </p:cNvPr>
          <p:cNvGrpSpPr/>
          <p:nvPr/>
        </p:nvGrpSpPr>
        <p:grpSpPr>
          <a:xfrm>
            <a:off x="1374870" y="2771271"/>
            <a:ext cx="461818" cy="523220"/>
            <a:chOff x="1228437" y="1403927"/>
            <a:chExt cx="461818" cy="523220"/>
          </a:xfrm>
        </p:grpSpPr>
        <p:sp>
          <p:nvSpPr>
            <p:cNvPr id="15" name="Oval 14">
              <a:extLst>
                <a:ext uri="{FF2B5EF4-FFF2-40B4-BE49-F238E27FC236}">
                  <a16:creationId xmlns:a16="http://schemas.microsoft.com/office/drawing/2014/main" id="{27F68559-CB54-7A4D-BCC2-8903F9E73A7A}"/>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6E88A37-6B42-C542-AAA3-B1EE1A73DFAB}"/>
                </a:ext>
              </a:extLst>
            </p:cNvPr>
            <p:cNvSpPr txBox="1"/>
            <p:nvPr/>
          </p:nvSpPr>
          <p:spPr>
            <a:xfrm>
              <a:off x="1283855" y="1403927"/>
              <a:ext cx="381836" cy="523220"/>
            </a:xfrm>
            <a:prstGeom prst="rect">
              <a:avLst/>
            </a:prstGeom>
            <a:noFill/>
          </p:spPr>
          <p:txBody>
            <a:bodyPr wrap="none" rtlCol="0">
              <a:spAutoFit/>
            </a:bodyPr>
            <a:lstStyle/>
            <a:p>
              <a:r>
                <a:rPr lang="en-US" sz="2800" dirty="0">
                  <a:latin typeface="Consolas" panose="020B0609020204030204" pitchFamily="49" charset="0"/>
                  <a:cs typeface="Consolas" panose="020B0609020204030204" pitchFamily="49" charset="0"/>
                </a:rPr>
                <a:t>~</a:t>
              </a:r>
            </a:p>
          </p:txBody>
        </p:sp>
      </p:grpSp>
      <p:cxnSp>
        <p:nvCxnSpPr>
          <p:cNvPr id="17" name="Elbow Connector 16">
            <a:extLst>
              <a:ext uri="{FF2B5EF4-FFF2-40B4-BE49-F238E27FC236}">
                <a16:creationId xmlns:a16="http://schemas.microsoft.com/office/drawing/2014/main" id="{47C26B19-442E-ED46-BB1B-CA926466274B}"/>
              </a:ext>
            </a:extLst>
          </p:cNvPr>
          <p:cNvCxnSpPr>
            <a:stCxn id="16" idx="0"/>
          </p:cNvCxnSpPr>
          <p:nvPr/>
        </p:nvCxnSpPr>
        <p:spPr>
          <a:xfrm rot="5400000" flipH="1" flipV="1">
            <a:off x="2675676" y="1578258"/>
            <a:ext cx="138545" cy="224748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3ECEDF18-13D8-8C4F-B50D-20A05F23659F}"/>
              </a:ext>
            </a:extLst>
          </p:cNvPr>
          <p:cNvCxnSpPr>
            <a:cxnSpLocks/>
            <a:stCxn id="16" idx="2"/>
          </p:cNvCxnSpPr>
          <p:nvPr/>
        </p:nvCxnSpPr>
        <p:spPr>
          <a:xfrm rot="16200000" flipH="1">
            <a:off x="2666854" y="2248843"/>
            <a:ext cx="145846" cy="223714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01C0DD-171D-7B49-A64E-F804883AEAC6}"/>
              </a:ext>
            </a:extLst>
          </p:cNvPr>
          <p:cNvCxnSpPr/>
          <p:nvPr/>
        </p:nvCxnSpPr>
        <p:spPr>
          <a:xfrm>
            <a:off x="3900362" y="1426727"/>
            <a:ext cx="0" cy="768744"/>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B0AFA3E-6682-B540-B5E2-CD84004BA836}"/>
              </a:ext>
            </a:extLst>
          </p:cNvPr>
          <p:cNvSpPr txBox="1"/>
          <p:nvPr/>
        </p:nvSpPr>
        <p:spPr>
          <a:xfrm>
            <a:off x="4507266" y="1459096"/>
            <a:ext cx="2053767" cy="523220"/>
          </a:xfrm>
          <a:prstGeom prst="rect">
            <a:avLst/>
          </a:prstGeom>
          <a:noFill/>
        </p:spPr>
        <p:txBody>
          <a:bodyPr wrap="none" rtlCol="0">
            <a:spAutoFit/>
          </a:bodyPr>
          <a:lstStyle/>
          <a:p>
            <a:r>
              <a:rPr lang="en-US" dirty="0">
                <a:latin typeface="Seravek Light"/>
                <a:cs typeface="Seravek Light"/>
              </a:rPr>
              <a:t>Short Circuit = “Free End”</a:t>
            </a:r>
          </a:p>
          <a:p>
            <a:r>
              <a:rPr lang="en-US" dirty="0">
                <a:latin typeface="Seravek Light"/>
                <a:cs typeface="Seravek Light"/>
              </a:rPr>
              <a:t> - Reflects wave</a:t>
            </a:r>
          </a:p>
        </p:txBody>
      </p:sp>
      <p:sp>
        <p:nvSpPr>
          <p:cNvPr id="22" name="TextBox 21">
            <a:extLst>
              <a:ext uri="{FF2B5EF4-FFF2-40B4-BE49-F238E27FC236}">
                <a16:creationId xmlns:a16="http://schemas.microsoft.com/office/drawing/2014/main" id="{9EB1868C-03FB-874A-86B6-144DAD0C5448}"/>
              </a:ext>
            </a:extLst>
          </p:cNvPr>
          <p:cNvSpPr txBox="1"/>
          <p:nvPr/>
        </p:nvSpPr>
        <p:spPr>
          <a:xfrm>
            <a:off x="4522101" y="2720104"/>
            <a:ext cx="2119491" cy="523220"/>
          </a:xfrm>
          <a:prstGeom prst="rect">
            <a:avLst/>
          </a:prstGeom>
          <a:noFill/>
        </p:spPr>
        <p:txBody>
          <a:bodyPr wrap="none" rtlCol="0">
            <a:spAutoFit/>
          </a:bodyPr>
          <a:lstStyle/>
          <a:p>
            <a:r>
              <a:rPr lang="en-US" dirty="0">
                <a:latin typeface="Seravek Light"/>
                <a:cs typeface="Seravek Light"/>
              </a:rPr>
              <a:t>Open Circuit = “Fixed End”</a:t>
            </a:r>
          </a:p>
          <a:p>
            <a:r>
              <a:rPr lang="en-US" dirty="0">
                <a:latin typeface="Seravek Light"/>
                <a:cs typeface="Seravek Light"/>
              </a:rPr>
              <a:t> - Inverts wave</a:t>
            </a:r>
          </a:p>
        </p:txBody>
      </p:sp>
      <p:grpSp>
        <p:nvGrpSpPr>
          <p:cNvPr id="23" name="Group 22">
            <a:extLst>
              <a:ext uri="{FF2B5EF4-FFF2-40B4-BE49-F238E27FC236}">
                <a16:creationId xmlns:a16="http://schemas.microsoft.com/office/drawing/2014/main" id="{7658A73A-C250-1B42-BEBD-0D1F1B13C826}"/>
              </a:ext>
            </a:extLst>
          </p:cNvPr>
          <p:cNvGrpSpPr/>
          <p:nvPr/>
        </p:nvGrpSpPr>
        <p:grpSpPr>
          <a:xfrm>
            <a:off x="1365430" y="4008003"/>
            <a:ext cx="461818" cy="523220"/>
            <a:chOff x="1228437" y="1403927"/>
            <a:chExt cx="461818" cy="523220"/>
          </a:xfrm>
        </p:grpSpPr>
        <p:sp>
          <p:nvSpPr>
            <p:cNvPr id="24" name="Oval 23">
              <a:extLst>
                <a:ext uri="{FF2B5EF4-FFF2-40B4-BE49-F238E27FC236}">
                  <a16:creationId xmlns:a16="http://schemas.microsoft.com/office/drawing/2014/main" id="{7CA39D3C-63A2-5745-A42D-A086F3C61C0B}"/>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C23AC49-8632-0D44-8BFC-A73B600993AD}"/>
                </a:ext>
              </a:extLst>
            </p:cNvPr>
            <p:cNvSpPr txBox="1"/>
            <p:nvPr/>
          </p:nvSpPr>
          <p:spPr>
            <a:xfrm>
              <a:off x="1283855" y="1403927"/>
              <a:ext cx="381836" cy="523220"/>
            </a:xfrm>
            <a:prstGeom prst="rect">
              <a:avLst/>
            </a:prstGeom>
            <a:noFill/>
          </p:spPr>
          <p:txBody>
            <a:bodyPr wrap="none" rtlCol="0">
              <a:spAutoFit/>
            </a:bodyPr>
            <a:lstStyle/>
            <a:p>
              <a:r>
                <a:rPr lang="en-US" sz="2800" dirty="0">
                  <a:latin typeface="Consolas" panose="020B0609020204030204" pitchFamily="49" charset="0"/>
                  <a:cs typeface="Consolas" panose="020B0609020204030204" pitchFamily="49" charset="0"/>
                </a:rPr>
                <a:t>~</a:t>
              </a:r>
            </a:p>
          </p:txBody>
        </p:sp>
      </p:grpSp>
      <p:cxnSp>
        <p:nvCxnSpPr>
          <p:cNvPr id="26" name="Elbow Connector 25">
            <a:extLst>
              <a:ext uri="{FF2B5EF4-FFF2-40B4-BE49-F238E27FC236}">
                <a16:creationId xmlns:a16="http://schemas.microsoft.com/office/drawing/2014/main" id="{78C9E614-08FA-DE40-A9A9-F1E7A079E50C}"/>
              </a:ext>
            </a:extLst>
          </p:cNvPr>
          <p:cNvCxnSpPr>
            <a:stCxn id="25" idx="0"/>
          </p:cNvCxnSpPr>
          <p:nvPr/>
        </p:nvCxnSpPr>
        <p:spPr>
          <a:xfrm rot="5400000" flipH="1" flipV="1">
            <a:off x="2666236" y="2814990"/>
            <a:ext cx="138545" cy="224748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FDF223F6-613D-144D-9FFB-6E7E666E50A3}"/>
              </a:ext>
            </a:extLst>
          </p:cNvPr>
          <p:cNvCxnSpPr>
            <a:cxnSpLocks/>
            <a:stCxn id="25" idx="2"/>
          </p:cNvCxnSpPr>
          <p:nvPr/>
        </p:nvCxnSpPr>
        <p:spPr>
          <a:xfrm rot="16200000" flipH="1">
            <a:off x="2657414" y="3485575"/>
            <a:ext cx="145846" cy="223714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C18F43C-04AD-2845-B6D7-B1BB0657A67C}"/>
              </a:ext>
            </a:extLst>
          </p:cNvPr>
          <p:cNvSpPr txBox="1"/>
          <p:nvPr/>
        </p:nvSpPr>
        <p:spPr>
          <a:xfrm>
            <a:off x="4512660" y="3956836"/>
            <a:ext cx="2420856" cy="523220"/>
          </a:xfrm>
          <a:prstGeom prst="rect">
            <a:avLst/>
          </a:prstGeom>
          <a:noFill/>
        </p:spPr>
        <p:txBody>
          <a:bodyPr wrap="none" rtlCol="0">
            <a:spAutoFit/>
          </a:bodyPr>
          <a:lstStyle/>
          <a:p>
            <a:r>
              <a:rPr lang="en-US" dirty="0">
                <a:latin typeface="Seravek Light"/>
                <a:cs typeface="Seravek Light"/>
              </a:rPr>
              <a:t>Matched Load</a:t>
            </a:r>
          </a:p>
          <a:p>
            <a:r>
              <a:rPr lang="en-US" dirty="0">
                <a:latin typeface="Seravek Light"/>
                <a:cs typeface="Seravek Light"/>
              </a:rPr>
              <a:t> - Absorbs wave (no reflection)</a:t>
            </a:r>
          </a:p>
        </p:txBody>
      </p:sp>
      <p:grpSp>
        <p:nvGrpSpPr>
          <p:cNvPr id="29" name="Group 28">
            <a:extLst>
              <a:ext uri="{FF2B5EF4-FFF2-40B4-BE49-F238E27FC236}">
                <a16:creationId xmlns:a16="http://schemas.microsoft.com/office/drawing/2014/main" id="{0CDDDFE0-B062-8648-9D14-9FD0E5215688}"/>
              </a:ext>
            </a:extLst>
          </p:cNvPr>
          <p:cNvGrpSpPr/>
          <p:nvPr/>
        </p:nvGrpSpPr>
        <p:grpSpPr>
          <a:xfrm>
            <a:off x="3757850" y="3922992"/>
            <a:ext cx="166147" cy="677075"/>
            <a:chOff x="7290683" y="1527355"/>
            <a:chExt cx="221530" cy="902767"/>
          </a:xfrm>
        </p:grpSpPr>
        <p:cxnSp>
          <p:nvCxnSpPr>
            <p:cNvPr id="35" name="Straight Connector 34">
              <a:extLst>
                <a:ext uri="{FF2B5EF4-FFF2-40B4-BE49-F238E27FC236}">
                  <a16:creationId xmlns:a16="http://schemas.microsoft.com/office/drawing/2014/main" id="{F734E551-6E4D-664B-AF68-D2B0B7FDA574}"/>
                </a:ext>
              </a:extLst>
            </p:cNvPr>
            <p:cNvCxnSpPr/>
            <p:nvPr/>
          </p:nvCxnSpPr>
          <p:spPr>
            <a:xfrm>
              <a:off x="7395812" y="2228820"/>
              <a:ext cx="0" cy="201302"/>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A1E271-955C-5243-883A-A715084B0415}"/>
                </a:ext>
              </a:extLst>
            </p:cNvPr>
            <p:cNvCxnSpPr/>
            <p:nvPr/>
          </p:nvCxnSpPr>
          <p:spPr>
            <a:xfrm>
              <a:off x="7395812" y="1527355"/>
              <a:ext cx="0" cy="25708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10AB5DC-AA44-0D46-9400-57FE2845E285}"/>
                </a:ext>
              </a:extLst>
            </p:cNvPr>
            <p:cNvGrpSpPr/>
            <p:nvPr/>
          </p:nvGrpSpPr>
          <p:grpSpPr>
            <a:xfrm>
              <a:off x="7290683" y="1767757"/>
              <a:ext cx="221530" cy="461063"/>
              <a:chOff x="9448174" y="1993728"/>
              <a:chExt cx="221530" cy="461063"/>
            </a:xfrm>
          </p:grpSpPr>
          <p:cxnSp>
            <p:nvCxnSpPr>
              <p:cNvPr id="38" name="Straight Connector 37">
                <a:extLst>
                  <a:ext uri="{FF2B5EF4-FFF2-40B4-BE49-F238E27FC236}">
                    <a16:creationId xmlns:a16="http://schemas.microsoft.com/office/drawing/2014/main" id="{A2BD6DF2-3E14-1742-95D3-E584CC599F28}"/>
                  </a:ext>
                </a:extLst>
              </p:cNvPr>
              <p:cNvCxnSpPr/>
              <p:nvPr/>
            </p:nvCxnSpPr>
            <p:spPr>
              <a:xfrm>
                <a:off x="9459448" y="2407787"/>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B7F3E5-919A-A24D-9BBB-22C6A67A49AF}"/>
                  </a:ext>
                </a:extLst>
              </p:cNvPr>
              <p:cNvCxnSpPr/>
              <p:nvPr/>
            </p:nvCxnSpPr>
            <p:spPr>
              <a:xfrm>
                <a:off x="9459448" y="2248837"/>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79AA94-3996-834B-9AB9-0F6591449C42}"/>
                  </a:ext>
                </a:extLst>
              </p:cNvPr>
              <p:cNvCxnSpPr/>
              <p:nvPr/>
            </p:nvCxnSpPr>
            <p:spPr>
              <a:xfrm>
                <a:off x="9459448" y="210425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453200-594C-D745-B42D-70F7F79614C8}"/>
                  </a:ext>
                </a:extLst>
              </p:cNvPr>
              <p:cNvCxnSpPr/>
              <p:nvPr/>
            </p:nvCxnSpPr>
            <p:spPr>
              <a:xfrm flipH="1">
                <a:off x="9448174" y="2326884"/>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09B7AB-E5A1-9A47-AB74-2A022EEDA23B}"/>
                  </a:ext>
                </a:extLst>
              </p:cNvPr>
              <p:cNvCxnSpPr/>
              <p:nvPr/>
            </p:nvCxnSpPr>
            <p:spPr>
              <a:xfrm flipH="1">
                <a:off x="9459448" y="217857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10F2FD-4DD3-0049-83C1-B8909246169B}"/>
                  </a:ext>
                </a:extLst>
              </p:cNvPr>
              <p:cNvCxnSpPr/>
              <p:nvPr/>
            </p:nvCxnSpPr>
            <p:spPr>
              <a:xfrm flipH="1">
                <a:off x="9459448" y="2034259"/>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68C0AA6-8C26-7F4D-A688-2B88EF5051B4}"/>
                  </a:ext>
                </a:extLst>
              </p:cNvPr>
              <p:cNvCxnSpPr/>
              <p:nvPr/>
            </p:nvCxnSpPr>
            <p:spPr>
              <a:xfrm>
                <a:off x="9543018" y="1993728"/>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529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5CB2-3A8A-7D45-9D6E-77D333AE966C}"/>
              </a:ext>
            </a:extLst>
          </p:cNvPr>
          <p:cNvSpPr>
            <a:spLocks noGrp="1"/>
          </p:cNvSpPr>
          <p:nvPr>
            <p:ph type="title"/>
          </p:nvPr>
        </p:nvSpPr>
        <p:spPr/>
        <p:txBody>
          <a:bodyPr>
            <a:noAutofit/>
          </a:bodyPr>
          <a:lstStyle/>
          <a:p>
            <a:r>
              <a:rPr lang="en-US" sz="2000" dirty="0"/>
              <a:t>Backscatter systems reflect waves rather than generate waves — significant (10,000x or more) power savings</a:t>
            </a:r>
          </a:p>
        </p:txBody>
      </p:sp>
      <p:sp>
        <p:nvSpPr>
          <p:cNvPr id="3" name="Content Placeholder 2">
            <a:extLst>
              <a:ext uri="{FF2B5EF4-FFF2-40B4-BE49-F238E27FC236}">
                <a16:creationId xmlns:a16="http://schemas.microsoft.com/office/drawing/2014/main" id="{8189199F-D760-7D46-AAAF-4D87D79D6331}"/>
              </a:ext>
            </a:extLst>
          </p:cNvPr>
          <p:cNvSpPr>
            <a:spLocks noGrp="1"/>
          </p:cNvSpPr>
          <p:nvPr>
            <p:ph idx="1"/>
          </p:nvPr>
        </p:nvSpPr>
        <p:spPr/>
        <p:txBody>
          <a:bodyPr>
            <a:normAutofit/>
          </a:bodyPr>
          <a:lstStyle/>
          <a:p>
            <a:r>
              <a:rPr lang="en-US" sz="2000" dirty="0"/>
              <a:t>Simple versions just ‘reflect or don’t reflect’</a:t>
            </a:r>
          </a:p>
          <a:p>
            <a:endParaRPr lang="en-US" sz="2000" dirty="0"/>
          </a:p>
          <a:p>
            <a:endParaRPr lang="en-US" sz="2000" dirty="0"/>
          </a:p>
          <a:p>
            <a:endParaRPr lang="en-US" sz="2000" dirty="0"/>
          </a:p>
          <a:p>
            <a:r>
              <a:rPr lang="en-US" sz="2000" dirty="0"/>
              <a:t>Modern designs can do more advanced modulation as well</a:t>
            </a:r>
          </a:p>
        </p:txBody>
      </p:sp>
      <p:sp>
        <p:nvSpPr>
          <p:cNvPr id="4" name="Slide Number Placeholder 3">
            <a:extLst>
              <a:ext uri="{FF2B5EF4-FFF2-40B4-BE49-F238E27FC236}">
                <a16:creationId xmlns:a16="http://schemas.microsoft.com/office/drawing/2014/main" id="{FA527767-1618-C142-AFBE-6A26B5307246}"/>
              </a:ext>
            </a:extLst>
          </p:cNvPr>
          <p:cNvSpPr>
            <a:spLocks noGrp="1"/>
          </p:cNvSpPr>
          <p:nvPr>
            <p:ph type="sldNum" sz="quarter" idx="12"/>
          </p:nvPr>
        </p:nvSpPr>
        <p:spPr/>
        <p:txBody>
          <a:bodyPr/>
          <a:lstStyle/>
          <a:p>
            <a:fld id="{434A358D-2637-E146-A3BD-05BD470B507B}" type="slidenum">
              <a:rPr lang="en-US" smtClean="0"/>
              <a:pPr/>
              <a:t>14</a:t>
            </a:fld>
            <a:endParaRPr lang="en-US" dirty="0"/>
          </a:p>
        </p:txBody>
      </p:sp>
      <p:pic>
        <p:nvPicPr>
          <p:cNvPr id="5" name="Picture 4">
            <a:extLst>
              <a:ext uri="{FF2B5EF4-FFF2-40B4-BE49-F238E27FC236}">
                <a16:creationId xmlns:a16="http://schemas.microsoft.com/office/drawing/2014/main" id="{2B66D230-1920-C94A-94DB-CA17C79D5469}"/>
              </a:ext>
            </a:extLst>
          </p:cNvPr>
          <p:cNvPicPr>
            <a:picLocks noChangeAspect="1"/>
          </p:cNvPicPr>
          <p:nvPr/>
        </p:nvPicPr>
        <p:blipFill>
          <a:blip r:embed="rId2"/>
          <a:stretch>
            <a:fillRect/>
          </a:stretch>
        </p:blipFill>
        <p:spPr>
          <a:xfrm>
            <a:off x="3190300" y="1457890"/>
            <a:ext cx="3110593" cy="1101095"/>
          </a:xfrm>
          <a:prstGeom prst="rect">
            <a:avLst/>
          </a:prstGeom>
        </p:spPr>
      </p:pic>
      <p:pic>
        <p:nvPicPr>
          <p:cNvPr id="6" name="Picture 5">
            <a:extLst>
              <a:ext uri="{FF2B5EF4-FFF2-40B4-BE49-F238E27FC236}">
                <a16:creationId xmlns:a16="http://schemas.microsoft.com/office/drawing/2014/main" id="{D0414E95-5222-0341-B250-CFBB7463F77E}"/>
              </a:ext>
            </a:extLst>
          </p:cNvPr>
          <p:cNvPicPr>
            <a:picLocks noChangeAspect="1"/>
          </p:cNvPicPr>
          <p:nvPr/>
        </p:nvPicPr>
        <p:blipFill>
          <a:blip r:embed="rId3"/>
          <a:stretch>
            <a:fillRect/>
          </a:stretch>
        </p:blipFill>
        <p:spPr>
          <a:xfrm>
            <a:off x="1645918" y="3277898"/>
            <a:ext cx="5617031" cy="1775530"/>
          </a:xfrm>
          <a:prstGeom prst="rect">
            <a:avLst/>
          </a:prstGeom>
        </p:spPr>
      </p:pic>
      <p:sp>
        <p:nvSpPr>
          <p:cNvPr id="7" name="TextBox 6">
            <a:extLst>
              <a:ext uri="{FF2B5EF4-FFF2-40B4-BE49-F238E27FC236}">
                <a16:creationId xmlns:a16="http://schemas.microsoft.com/office/drawing/2014/main" id="{21F20E1D-4EF7-7044-9297-DE97D9F2963D}"/>
              </a:ext>
            </a:extLst>
          </p:cNvPr>
          <p:cNvSpPr txBox="1"/>
          <p:nvPr/>
        </p:nvSpPr>
        <p:spPr>
          <a:xfrm>
            <a:off x="5774519" y="4849043"/>
            <a:ext cx="2600392"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https://ieeexplore.ieee.org/stamp/stamp.jsp?arnumber=8368232</a:t>
            </a:r>
            <a:r>
              <a:rPr lang="en-US" sz="700"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1052391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9DE3-AA8D-0946-AA85-DF002220D498}"/>
              </a:ext>
            </a:extLst>
          </p:cNvPr>
          <p:cNvSpPr>
            <a:spLocks noGrp="1"/>
          </p:cNvSpPr>
          <p:nvPr>
            <p:ph type="title"/>
          </p:nvPr>
        </p:nvSpPr>
        <p:spPr/>
        <p:txBody>
          <a:bodyPr>
            <a:normAutofit fontScale="90000"/>
          </a:bodyPr>
          <a:lstStyle/>
          <a:p>
            <a:r>
              <a:rPr lang="en-US" dirty="0"/>
              <a:t>Backscatter is an old idea — history in </a:t>
            </a:r>
            <a:r>
              <a:rPr lang="en-US" dirty="0" err="1"/>
              <a:t>spycraft</a:t>
            </a:r>
            <a:r>
              <a:rPr lang="en-US" dirty="0"/>
              <a:t>!</a:t>
            </a:r>
          </a:p>
        </p:txBody>
      </p:sp>
      <p:sp>
        <p:nvSpPr>
          <p:cNvPr id="3" name="Content Placeholder 2">
            <a:extLst>
              <a:ext uri="{FF2B5EF4-FFF2-40B4-BE49-F238E27FC236}">
                <a16:creationId xmlns:a16="http://schemas.microsoft.com/office/drawing/2014/main" id="{0487A8DE-827D-B84E-9055-3D3574E396D4}"/>
              </a:ext>
            </a:extLst>
          </p:cNvPr>
          <p:cNvSpPr>
            <a:spLocks noGrp="1"/>
          </p:cNvSpPr>
          <p:nvPr>
            <p:ph idx="1"/>
          </p:nvPr>
        </p:nvSpPr>
        <p:spPr/>
        <p:txBody>
          <a:bodyPr>
            <a:normAutofit/>
          </a:bodyPr>
          <a:lstStyle/>
          <a:p>
            <a:r>
              <a:rPr lang="en-US" sz="2000" dirty="0"/>
              <a:t>1945: Leon Theremin* creates “The Thing” (aka Great Seal Bug)</a:t>
            </a:r>
          </a:p>
          <a:p>
            <a:pPr lvl="1"/>
            <a:r>
              <a:rPr lang="en-US" sz="1800" dirty="0"/>
              <a:t>*Yes, same guy who invented the instrument</a:t>
            </a:r>
          </a:p>
          <a:p>
            <a:pPr lvl="1"/>
            <a:r>
              <a:rPr lang="en-US" sz="1800" dirty="0"/>
              <a:t>Discovered when a British embassy radio operator heard recorded conversations</a:t>
            </a:r>
          </a:p>
          <a:p>
            <a:pPr lvl="1"/>
            <a:endParaRPr lang="en-US" sz="1800" dirty="0"/>
          </a:p>
        </p:txBody>
      </p:sp>
      <p:sp>
        <p:nvSpPr>
          <p:cNvPr id="4" name="Slide Number Placeholder 3">
            <a:extLst>
              <a:ext uri="{FF2B5EF4-FFF2-40B4-BE49-F238E27FC236}">
                <a16:creationId xmlns:a16="http://schemas.microsoft.com/office/drawing/2014/main" id="{C1836C5F-FFD3-4249-A3C8-807675964B0F}"/>
              </a:ext>
            </a:extLst>
          </p:cNvPr>
          <p:cNvSpPr>
            <a:spLocks noGrp="1"/>
          </p:cNvSpPr>
          <p:nvPr>
            <p:ph type="sldNum" sz="quarter" idx="12"/>
          </p:nvPr>
        </p:nvSpPr>
        <p:spPr/>
        <p:txBody>
          <a:bodyPr/>
          <a:lstStyle/>
          <a:p>
            <a:fld id="{434A358D-2637-E146-A3BD-05BD470B507B}" type="slidenum">
              <a:rPr lang="en-US" smtClean="0"/>
              <a:pPr/>
              <a:t>15</a:t>
            </a:fld>
            <a:endParaRPr lang="en-US" dirty="0"/>
          </a:p>
        </p:txBody>
      </p:sp>
      <p:pic>
        <p:nvPicPr>
          <p:cNvPr id="5" name="Picture 4">
            <a:extLst>
              <a:ext uri="{FF2B5EF4-FFF2-40B4-BE49-F238E27FC236}">
                <a16:creationId xmlns:a16="http://schemas.microsoft.com/office/drawing/2014/main" id="{37B3BFE8-1C2E-2B48-92EB-72ACA297F6A0}"/>
              </a:ext>
            </a:extLst>
          </p:cNvPr>
          <p:cNvPicPr>
            <a:picLocks noChangeAspect="1"/>
          </p:cNvPicPr>
          <p:nvPr/>
        </p:nvPicPr>
        <p:blipFill>
          <a:blip r:embed="rId2"/>
          <a:stretch>
            <a:fillRect/>
          </a:stretch>
        </p:blipFill>
        <p:spPr>
          <a:xfrm>
            <a:off x="1738087" y="2550520"/>
            <a:ext cx="2100081" cy="2453277"/>
          </a:xfrm>
          <a:prstGeom prst="rect">
            <a:avLst/>
          </a:prstGeom>
        </p:spPr>
      </p:pic>
      <p:pic>
        <p:nvPicPr>
          <p:cNvPr id="6" name="Picture 5">
            <a:extLst>
              <a:ext uri="{FF2B5EF4-FFF2-40B4-BE49-F238E27FC236}">
                <a16:creationId xmlns:a16="http://schemas.microsoft.com/office/drawing/2014/main" id="{8CBB968E-C880-1A44-A4B5-C00565EBE302}"/>
              </a:ext>
            </a:extLst>
          </p:cNvPr>
          <p:cNvPicPr>
            <a:picLocks noChangeAspect="1"/>
          </p:cNvPicPr>
          <p:nvPr/>
        </p:nvPicPr>
        <p:blipFill>
          <a:blip r:embed="rId3"/>
          <a:stretch>
            <a:fillRect/>
          </a:stretch>
        </p:blipFill>
        <p:spPr>
          <a:xfrm>
            <a:off x="4246154" y="2742109"/>
            <a:ext cx="2794000" cy="2095500"/>
          </a:xfrm>
          <a:prstGeom prst="rect">
            <a:avLst/>
          </a:prstGeom>
        </p:spPr>
      </p:pic>
    </p:spTree>
    <p:extLst>
      <p:ext uri="{BB962C8B-B14F-4D97-AF65-F5344CB8AC3E}">
        <p14:creationId xmlns:p14="http://schemas.microsoft.com/office/powerpoint/2010/main" val="383537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16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455698" y="1221921"/>
            <a:ext cx="8229599" cy="3699236"/>
          </a:xfrm>
        </p:spPr>
        <p:txBody>
          <a:bodyPr>
            <a:normAutofit/>
          </a:bodyPr>
          <a:lstStyle/>
          <a:p>
            <a:r>
              <a:rPr lang="en-US" dirty="0"/>
              <a:t>Comparing networks</a:t>
            </a:r>
          </a:p>
          <a:p>
            <a:r>
              <a:rPr lang="en-US" dirty="0"/>
              <a:t>Backscatter and RFID</a:t>
            </a:r>
          </a:p>
          <a:p>
            <a:r>
              <a:rPr lang="en-US" dirty="0"/>
              <a:t>NFC</a:t>
            </a:r>
          </a:p>
          <a:p>
            <a:endParaRPr lang="en-US"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a:xfrm>
            <a:off x="455697" y="473436"/>
            <a:ext cx="8229599" cy="514350"/>
          </a:xfrm>
        </p:spPr>
        <p:txBody>
          <a:bodyPr>
            <a:normAutofit fontScale="90000"/>
          </a:bodyPr>
          <a:lstStyle/>
          <a:p>
            <a:r>
              <a:rPr lang="en-US" dirty="0"/>
              <a:t>Outline</a:t>
            </a:r>
          </a:p>
        </p:txBody>
      </p:sp>
    </p:spTree>
    <p:extLst>
      <p:ext uri="{BB962C8B-B14F-4D97-AF65-F5344CB8AC3E}">
        <p14:creationId xmlns:p14="http://schemas.microsoft.com/office/powerpoint/2010/main" val="202137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t>RFID is </a:t>
            </a:r>
            <a:r>
              <a:rPr lang="en-US" i="1" dirty="0"/>
              <a:t>everywhere</a:t>
            </a:r>
            <a:r>
              <a:rPr lang="en-US" dirty="0"/>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a:xfrm>
            <a:off x="107213" y="959227"/>
            <a:ext cx="5209505" cy="4188246"/>
          </a:xfrm>
        </p:spPr>
        <p:txBody>
          <a:bodyPr>
            <a:normAutofit/>
          </a:bodyPr>
          <a:lstStyle/>
          <a:p>
            <a:r>
              <a:rPr lang="en-US" sz="2000" dirty="0"/>
              <a:t>Fundamental design principle is </a:t>
            </a:r>
            <a:r>
              <a:rPr lang="en-US" sz="2000" i="1" dirty="0"/>
              <a:t>asymmetry</a:t>
            </a:r>
          </a:p>
          <a:p>
            <a:pPr lvl="1"/>
            <a:r>
              <a:rPr lang="en-US" sz="1800" dirty="0"/>
              <a:t>Extremely simple, cheap tags</a:t>
            </a:r>
          </a:p>
          <a:p>
            <a:pPr lvl="1"/>
            <a:r>
              <a:rPr lang="en-US" sz="1800"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17</a:t>
            </a:fld>
            <a:endParaRPr lang="en-US" dirty="0"/>
          </a:p>
        </p:txBody>
      </p:sp>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3"/>
          <a:srcRect l="31998"/>
          <a:stretch/>
        </p:blipFill>
        <p:spPr>
          <a:xfrm>
            <a:off x="5643155" y="2347685"/>
            <a:ext cx="2927712" cy="2413000"/>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4"/>
          <a:srcRect r="19433"/>
          <a:stretch/>
        </p:blipFill>
        <p:spPr>
          <a:xfrm>
            <a:off x="3053808" y="2758985"/>
            <a:ext cx="2406467" cy="2035991"/>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5"/>
          <a:stretch>
            <a:fillRect/>
          </a:stretch>
        </p:blipFill>
        <p:spPr>
          <a:xfrm>
            <a:off x="148045" y="2793820"/>
            <a:ext cx="2741796" cy="1781991"/>
          </a:xfrm>
          <a:prstGeom prst="rect">
            <a:avLst/>
          </a:prstGeom>
        </p:spPr>
      </p:pic>
      <p:pic>
        <p:nvPicPr>
          <p:cNvPr id="2050" name="Picture 2" descr="Production New Account Wizard | E-ZPass® Virginia">
            <a:extLst>
              <a:ext uri="{FF2B5EF4-FFF2-40B4-BE49-F238E27FC236}">
                <a16:creationId xmlns:a16="http://schemas.microsoft.com/office/drawing/2014/main" id="{F8DB7641-5677-40BC-F0BF-6EBC4A1CD4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938" y="798105"/>
            <a:ext cx="2556145" cy="154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87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6818-F81D-194C-A2A8-AA213C49F26F}"/>
              </a:ext>
            </a:extLst>
          </p:cNvPr>
          <p:cNvSpPr>
            <a:spLocks noGrp="1"/>
          </p:cNvSpPr>
          <p:nvPr>
            <p:ph type="title"/>
          </p:nvPr>
        </p:nvSpPr>
        <p:spPr/>
        <p:txBody>
          <a:bodyPr>
            <a:normAutofit fontScale="90000"/>
          </a:bodyPr>
          <a:lstStyle/>
          <a:p>
            <a:r>
              <a:rPr lang="en-US" dirty="0"/>
              <a:t>A brief digression to be precise in terminology</a:t>
            </a:r>
          </a:p>
        </p:txBody>
      </p:sp>
      <p:sp>
        <p:nvSpPr>
          <p:cNvPr id="3" name="Content Placeholder 2">
            <a:extLst>
              <a:ext uri="{FF2B5EF4-FFF2-40B4-BE49-F238E27FC236}">
                <a16:creationId xmlns:a16="http://schemas.microsoft.com/office/drawing/2014/main" id="{DED98B6E-0ACB-9B42-ADBA-19A42FC77620}"/>
              </a:ext>
            </a:extLst>
          </p:cNvPr>
          <p:cNvSpPr>
            <a:spLocks noGrp="1"/>
          </p:cNvSpPr>
          <p:nvPr>
            <p:ph idx="1"/>
          </p:nvPr>
        </p:nvSpPr>
        <p:spPr/>
        <p:txBody>
          <a:bodyPr>
            <a:normAutofit/>
          </a:bodyPr>
          <a:lstStyle/>
          <a:p>
            <a:r>
              <a:rPr lang="en-US" sz="2000" dirty="0"/>
              <a:t>RFID = Radio Frequency Identification = “a” communication standard</a:t>
            </a:r>
          </a:p>
          <a:p>
            <a:pPr lvl="1"/>
            <a:r>
              <a:rPr lang="en-US" sz="1800" dirty="0"/>
              <a:t>A ton through ~early 90’s; “EPC” ~= UPC, standardized; most now EPC Gen2</a:t>
            </a:r>
          </a:p>
          <a:p>
            <a:r>
              <a:rPr lang="en-US" sz="2000" dirty="0"/>
              <a:t>There are actually three types of “RFID” device</a:t>
            </a:r>
          </a:p>
          <a:p>
            <a:pPr lvl="1"/>
            <a:r>
              <a:rPr lang="en-US" sz="1800" dirty="0"/>
              <a:t>Passive Tags		- harvest power from reader &amp; reflect</a:t>
            </a:r>
          </a:p>
          <a:p>
            <a:pPr lvl="1"/>
            <a:r>
              <a:rPr lang="en-US" sz="1800" dirty="0"/>
              <a:t>Semi-Passive Tags	- on-board power, but reflect data</a:t>
            </a:r>
          </a:p>
          <a:p>
            <a:pPr lvl="1"/>
            <a:r>
              <a:rPr lang="en-US" sz="1800" dirty="0"/>
              <a:t>Active Tags		- on-board power that transmit data</a:t>
            </a:r>
          </a:p>
        </p:txBody>
      </p:sp>
      <p:sp>
        <p:nvSpPr>
          <p:cNvPr id="4" name="Slide Number Placeholder 3">
            <a:extLst>
              <a:ext uri="{FF2B5EF4-FFF2-40B4-BE49-F238E27FC236}">
                <a16:creationId xmlns:a16="http://schemas.microsoft.com/office/drawing/2014/main" id="{32CE41A3-5568-FB4B-8C22-B6376372C801}"/>
              </a:ext>
            </a:extLst>
          </p:cNvPr>
          <p:cNvSpPr>
            <a:spLocks noGrp="1"/>
          </p:cNvSpPr>
          <p:nvPr>
            <p:ph type="sldNum" sz="quarter" idx="12"/>
          </p:nvPr>
        </p:nvSpPr>
        <p:spPr/>
        <p:txBody>
          <a:bodyPr/>
          <a:lstStyle/>
          <a:p>
            <a:fld id="{434A358D-2637-E146-A3BD-05BD470B507B}" type="slidenum">
              <a:rPr lang="en-US" smtClean="0"/>
              <a:pPr/>
              <a:t>18</a:t>
            </a:fld>
            <a:endParaRPr lang="en-US" dirty="0"/>
          </a:p>
        </p:txBody>
      </p:sp>
      <p:grpSp>
        <p:nvGrpSpPr>
          <p:cNvPr id="10" name="Group 9">
            <a:extLst>
              <a:ext uri="{FF2B5EF4-FFF2-40B4-BE49-F238E27FC236}">
                <a16:creationId xmlns:a16="http://schemas.microsoft.com/office/drawing/2014/main" id="{08D9BDA3-0F84-4542-9E9F-6BBCEEFD6A68}"/>
              </a:ext>
            </a:extLst>
          </p:cNvPr>
          <p:cNvGrpSpPr/>
          <p:nvPr/>
        </p:nvGrpSpPr>
        <p:grpSpPr>
          <a:xfrm>
            <a:off x="928751" y="2417286"/>
            <a:ext cx="7910115" cy="2226868"/>
            <a:chOff x="879566" y="2272937"/>
            <a:chExt cx="7910115" cy="2226868"/>
          </a:xfrm>
        </p:grpSpPr>
        <p:sp>
          <p:nvSpPr>
            <p:cNvPr id="5" name="Rounded Rectangle 4">
              <a:extLst>
                <a:ext uri="{FF2B5EF4-FFF2-40B4-BE49-F238E27FC236}">
                  <a16:creationId xmlns:a16="http://schemas.microsoft.com/office/drawing/2014/main" id="{677553A2-5239-CC47-8CAF-1B340F0CC096}"/>
                </a:ext>
              </a:extLst>
            </p:cNvPr>
            <p:cNvSpPr/>
            <p:nvPr/>
          </p:nvSpPr>
          <p:spPr>
            <a:xfrm>
              <a:off x="879566" y="2272937"/>
              <a:ext cx="6972322" cy="661852"/>
            </a:xfrm>
            <a:prstGeom prst="round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B46B2E-5E54-674A-A011-6F9B96B223B0}"/>
                </a:ext>
              </a:extLst>
            </p:cNvPr>
            <p:cNvSpPr txBox="1"/>
            <p:nvPr/>
          </p:nvSpPr>
          <p:spPr>
            <a:xfrm>
              <a:off x="4365727" y="3976585"/>
              <a:ext cx="4423954" cy="523220"/>
            </a:xfrm>
            <a:prstGeom prst="rect">
              <a:avLst/>
            </a:prstGeom>
            <a:noFill/>
            <a:ln>
              <a:solidFill>
                <a:schemeClr val="accent2">
                  <a:lumMod val="75000"/>
                </a:schemeClr>
              </a:solidFill>
            </a:ln>
          </p:spPr>
          <p:txBody>
            <a:bodyPr wrap="square" rtlCol="0">
              <a:spAutoFit/>
            </a:bodyPr>
            <a:lstStyle/>
            <a:p>
              <a:pPr algn="ctr"/>
              <a:r>
                <a:rPr lang="en-US" dirty="0">
                  <a:latin typeface="Seravek Light"/>
                  <a:cs typeface="Seravek Light"/>
                </a:rPr>
                <a:t>These are ”backscatter” — which describes any communication via reflected RF</a:t>
              </a:r>
            </a:p>
          </p:txBody>
        </p:sp>
        <p:cxnSp>
          <p:nvCxnSpPr>
            <p:cNvPr id="8" name="Elbow Connector 7">
              <a:extLst>
                <a:ext uri="{FF2B5EF4-FFF2-40B4-BE49-F238E27FC236}">
                  <a16:creationId xmlns:a16="http://schemas.microsoft.com/office/drawing/2014/main" id="{1DEA5E77-774B-C848-8F85-240403632F2E}"/>
                </a:ext>
              </a:extLst>
            </p:cNvPr>
            <p:cNvCxnSpPr>
              <a:cxnSpLocks/>
              <a:stCxn id="5" idx="3"/>
              <a:endCxn id="6" idx="0"/>
            </p:cNvCxnSpPr>
            <p:nvPr/>
          </p:nvCxnSpPr>
          <p:spPr>
            <a:xfrm flipH="1">
              <a:off x="6577704" y="2603863"/>
              <a:ext cx="1274184" cy="1372722"/>
            </a:xfrm>
            <a:prstGeom prst="bentConnector4">
              <a:avLst>
                <a:gd name="adj1" fmla="val -17941"/>
                <a:gd name="adj2" fmla="val 62054"/>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55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52B0-4A2B-334D-A024-B0C30035A6DE}"/>
              </a:ext>
            </a:extLst>
          </p:cNvPr>
          <p:cNvSpPr>
            <a:spLocks noGrp="1"/>
          </p:cNvSpPr>
          <p:nvPr>
            <p:ph type="title"/>
          </p:nvPr>
        </p:nvSpPr>
        <p:spPr/>
        <p:txBody>
          <a:bodyPr>
            <a:normAutofit fontScale="90000"/>
          </a:bodyPr>
          <a:lstStyle/>
          <a:p>
            <a:r>
              <a:rPr lang="en-US" dirty="0"/>
              <a:t>The meaningful difference is in how the tag devices power themselves</a:t>
            </a:r>
          </a:p>
        </p:txBody>
      </p:sp>
      <p:sp>
        <p:nvSpPr>
          <p:cNvPr id="3" name="Content Placeholder 2">
            <a:extLst>
              <a:ext uri="{FF2B5EF4-FFF2-40B4-BE49-F238E27FC236}">
                <a16:creationId xmlns:a16="http://schemas.microsoft.com/office/drawing/2014/main" id="{B13DF657-554B-F148-BB9E-F1B1D3BAF0F8}"/>
              </a:ext>
            </a:extLst>
          </p:cNvPr>
          <p:cNvSpPr>
            <a:spLocks noGrp="1"/>
          </p:cNvSpPr>
          <p:nvPr>
            <p:ph idx="1"/>
          </p:nvPr>
        </p:nvSpPr>
        <p:spPr>
          <a:xfrm>
            <a:off x="107214" y="959227"/>
            <a:ext cx="4615616" cy="1812253"/>
          </a:xfrm>
        </p:spPr>
        <p:txBody>
          <a:bodyPr>
            <a:normAutofit/>
          </a:bodyPr>
          <a:lstStyle/>
          <a:p>
            <a:r>
              <a:rPr lang="en-US" sz="2400" dirty="0"/>
              <a:t>Even on simple designs, need some power:</a:t>
            </a:r>
          </a:p>
          <a:p>
            <a:r>
              <a:rPr lang="en-US" sz="2400" dirty="0"/>
              <a:t>Let’s look at E-</a:t>
            </a:r>
            <a:r>
              <a:rPr lang="en-US" sz="2400" dirty="0" err="1"/>
              <a:t>ZPass</a:t>
            </a:r>
            <a:r>
              <a:rPr lang="en-US" sz="2400" dirty="0"/>
              <a:t> again:</a:t>
            </a:r>
          </a:p>
        </p:txBody>
      </p:sp>
      <p:sp>
        <p:nvSpPr>
          <p:cNvPr id="4" name="Slide Number Placeholder 3">
            <a:extLst>
              <a:ext uri="{FF2B5EF4-FFF2-40B4-BE49-F238E27FC236}">
                <a16:creationId xmlns:a16="http://schemas.microsoft.com/office/drawing/2014/main" id="{BCCFEE2E-DA2B-194E-8B4A-89C0088D74DC}"/>
              </a:ext>
            </a:extLst>
          </p:cNvPr>
          <p:cNvSpPr>
            <a:spLocks noGrp="1"/>
          </p:cNvSpPr>
          <p:nvPr>
            <p:ph type="sldNum" sz="quarter" idx="12"/>
          </p:nvPr>
        </p:nvSpPr>
        <p:spPr/>
        <p:txBody>
          <a:bodyPr/>
          <a:lstStyle/>
          <a:p>
            <a:pPr algn="r"/>
            <a:fld id="{434A358D-2637-E146-A3BD-05BD470B507B}" type="slidenum">
              <a:rPr lang="en-US" smtClean="0"/>
              <a:pPr algn="r"/>
              <a:t>19</a:t>
            </a:fld>
            <a:endParaRPr lang="en-US" dirty="0"/>
          </a:p>
        </p:txBody>
      </p:sp>
      <p:pic>
        <p:nvPicPr>
          <p:cNvPr id="7" name="Picture 6">
            <a:extLst>
              <a:ext uri="{FF2B5EF4-FFF2-40B4-BE49-F238E27FC236}">
                <a16:creationId xmlns:a16="http://schemas.microsoft.com/office/drawing/2014/main" id="{6A9107B7-0E49-6A4B-B41A-0C268F4F1AE0}"/>
              </a:ext>
            </a:extLst>
          </p:cNvPr>
          <p:cNvPicPr>
            <a:picLocks noChangeAspect="1"/>
          </p:cNvPicPr>
          <p:nvPr/>
        </p:nvPicPr>
        <p:blipFill>
          <a:blip r:embed="rId2"/>
          <a:stretch>
            <a:fillRect/>
          </a:stretch>
        </p:blipFill>
        <p:spPr>
          <a:xfrm>
            <a:off x="5564778" y="1033055"/>
            <a:ext cx="3110593" cy="1101095"/>
          </a:xfrm>
          <a:prstGeom prst="rect">
            <a:avLst/>
          </a:prstGeom>
        </p:spPr>
      </p:pic>
      <p:sp>
        <p:nvSpPr>
          <p:cNvPr id="8" name="Rounded Rectangle 7">
            <a:extLst>
              <a:ext uri="{FF2B5EF4-FFF2-40B4-BE49-F238E27FC236}">
                <a16:creationId xmlns:a16="http://schemas.microsoft.com/office/drawing/2014/main" id="{CDE8748E-C8D0-B148-9FC0-FA68D136E7D3}"/>
              </a:ext>
            </a:extLst>
          </p:cNvPr>
          <p:cNvSpPr/>
          <p:nvPr/>
        </p:nvSpPr>
        <p:spPr>
          <a:xfrm>
            <a:off x="5573486" y="1060814"/>
            <a:ext cx="2525485" cy="1140823"/>
          </a:xfrm>
          <a:prstGeom prst="round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descr="Inside an E-ZPass transponder : r/newjersey">
            <a:extLst>
              <a:ext uri="{FF2B5EF4-FFF2-40B4-BE49-F238E27FC236}">
                <a16:creationId xmlns:a16="http://schemas.microsoft.com/office/drawing/2014/main" id="{DA436840-DBF5-3DCF-AB95-6B7E1C4CF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513" y="2505575"/>
            <a:ext cx="2428404" cy="2943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DOT Unveils EZ-Pass Flex">
            <a:extLst>
              <a:ext uri="{FF2B5EF4-FFF2-40B4-BE49-F238E27FC236}">
                <a16:creationId xmlns:a16="http://schemas.microsoft.com/office/drawing/2014/main" id="{2CCB5024-B591-C657-7751-40FF82787A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88" t="22456" r="22968" b="16412"/>
          <a:stretch/>
        </p:blipFill>
        <p:spPr bwMode="auto">
          <a:xfrm>
            <a:off x="691674" y="3167406"/>
            <a:ext cx="2122014" cy="15883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asTrak Transponders | The Toll Roads">
            <a:extLst>
              <a:ext uri="{FF2B5EF4-FFF2-40B4-BE49-F238E27FC236}">
                <a16:creationId xmlns:a16="http://schemas.microsoft.com/office/drawing/2014/main" id="{DF0FEEBE-7B0E-0BC5-9D34-BC92BA4EE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567" y="3223830"/>
            <a:ext cx="2525485" cy="84669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asTrak Sticker Installation Instructions | The Toll Roads">
            <a:extLst>
              <a:ext uri="{FF2B5EF4-FFF2-40B4-BE49-F238E27FC236}">
                <a16:creationId xmlns:a16="http://schemas.microsoft.com/office/drawing/2014/main" id="{F5394BC5-22A2-3CD7-35E8-29874B8A8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688" y="4230077"/>
            <a:ext cx="3194312" cy="148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71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7587-EC58-D10E-BDEA-C20A3149D4FC}"/>
              </a:ext>
            </a:extLst>
          </p:cNvPr>
          <p:cNvSpPr>
            <a:spLocks noGrp="1"/>
          </p:cNvSpPr>
          <p:nvPr>
            <p:ph type="title"/>
          </p:nvPr>
        </p:nvSpPr>
        <p:spPr/>
        <p:txBody>
          <a:bodyPr/>
          <a:lstStyle/>
          <a:p>
            <a:r>
              <a:rPr lang="en-US" dirty="0"/>
              <a:t>Protocols explored so far</a:t>
            </a:r>
          </a:p>
        </p:txBody>
      </p:sp>
      <p:sp>
        <p:nvSpPr>
          <p:cNvPr id="3" name="Text Placeholder 2">
            <a:extLst>
              <a:ext uri="{FF2B5EF4-FFF2-40B4-BE49-F238E27FC236}">
                <a16:creationId xmlns:a16="http://schemas.microsoft.com/office/drawing/2014/main" id="{48D2166A-B7C0-5B0D-587E-83DC5E27AF2C}"/>
              </a:ext>
            </a:extLst>
          </p:cNvPr>
          <p:cNvSpPr>
            <a:spLocks noGrp="1"/>
          </p:cNvSpPr>
          <p:nvPr>
            <p:ph type="body" idx="1"/>
          </p:nvPr>
        </p:nvSpPr>
        <p:spPr/>
        <p:txBody>
          <a:bodyPr/>
          <a:lstStyle/>
          <a:p>
            <a:r>
              <a:rPr lang="en-US" dirty="0"/>
              <a:t>BLE Advertisements</a:t>
            </a:r>
          </a:p>
          <a:p>
            <a:r>
              <a:rPr lang="en-US" dirty="0"/>
              <a:t>BLE Connections</a:t>
            </a:r>
          </a:p>
          <a:p>
            <a:r>
              <a:rPr lang="en-US" dirty="0"/>
              <a:t>IEEE 802.15.4 (raw)</a:t>
            </a:r>
          </a:p>
          <a:p>
            <a:r>
              <a:rPr lang="en-US" dirty="0"/>
              <a:t>Thread (based on 802.15.4)</a:t>
            </a:r>
          </a:p>
        </p:txBody>
      </p:sp>
      <p:sp>
        <p:nvSpPr>
          <p:cNvPr id="4" name="Slide Number Placeholder 3">
            <a:extLst>
              <a:ext uri="{FF2B5EF4-FFF2-40B4-BE49-F238E27FC236}">
                <a16:creationId xmlns:a16="http://schemas.microsoft.com/office/drawing/2014/main" id="{A8ADB250-A2C1-BFE3-82B1-0564AAA226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1025146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175E-5B28-0D43-8156-B8032398161A}"/>
              </a:ext>
            </a:extLst>
          </p:cNvPr>
          <p:cNvSpPr>
            <a:spLocks noGrp="1"/>
          </p:cNvSpPr>
          <p:nvPr>
            <p:ph type="title"/>
          </p:nvPr>
        </p:nvSpPr>
        <p:spPr/>
        <p:txBody>
          <a:bodyPr>
            <a:normAutofit fontScale="90000"/>
          </a:bodyPr>
          <a:lstStyle/>
          <a:p>
            <a:r>
              <a:rPr lang="en-US" dirty="0"/>
              <a:t>Let’s look at RFID standards to get a sense of the numbers</a:t>
            </a:r>
          </a:p>
        </p:txBody>
      </p:sp>
      <p:sp>
        <p:nvSpPr>
          <p:cNvPr id="3" name="Content Placeholder 2">
            <a:extLst>
              <a:ext uri="{FF2B5EF4-FFF2-40B4-BE49-F238E27FC236}">
                <a16:creationId xmlns:a16="http://schemas.microsoft.com/office/drawing/2014/main" id="{CA55DD96-8522-7749-BA38-79FB90A6BF31}"/>
              </a:ext>
            </a:extLst>
          </p:cNvPr>
          <p:cNvSpPr>
            <a:spLocks noGrp="1"/>
          </p:cNvSpPr>
          <p:nvPr>
            <p:ph idx="1"/>
          </p:nvPr>
        </p:nvSpPr>
        <p:spPr/>
        <p:txBody>
          <a:bodyPr>
            <a:normAutofit/>
          </a:bodyPr>
          <a:lstStyle/>
          <a:p>
            <a:r>
              <a:rPr lang="en-US" sz="2000" dirty="0">
                <a:solidFill>
                  <a:schemeClr val="tx1">
                    <a:lumMod val="65000"/>
                    <a:lumOff val="35000"/>
                  </a:schemeClr>
                </a:solidFill>
              </a:rPr>
              <a:t>Low Frequency (~300 kHz) — mostly legacy</a:t>
            </a:r>
          </a:p>
          <a:p>
            <a:pPr lvl="1"/>
            <a:r>
              <a:rPr lang="en-US" sz="1800" dirty="0">
                <a:solidFill>
                  <a:schemeClr val="tx1">
                    <a:lumMod val="65000"/>
                    <a:lumOff val="35000"/>
                  </a:schemeClr>
                </a:solidFill>
              </a:rPr>
              <a:t>~10cm read range</a:t>
            </a:r>
          </a:p>
          <a:p>
            <a:r>
              <a:rPr lang="en-US" sz="2000" dirty="0"/>
              <a:t>High Frequency (3~30 MHz; often 13.56 MHz)</a:t>
            </a:r>
          </a:p>
          <a:p>
            <a:pPr lvl="1"/>
            <a:r>
              <a:rPr lang="en-US" sz="1800" dirty="0"/>
              <a:t>Passive: 4~7 m max</a:t>
            </a:r>
          </a:p>
          <a:p>
            <a:pPr lvl="1"/>
            <a:r>
              <a:rPr lang="en-US" sz="1800" dirty="0"/>
              <a:t>Semi-Passive: 10~30 m max</a:t>
            </a:r>
          </a:p>
          <a:p>
            <a:pPr lvl="1"/>
            <a:r>
              <a:rPr lang="en-US" sz="1800" dirty="0"/>
              <a:t>Active: 30+ m</a:t>
            </a:r>
          </a:p>
          <a:p>
            <a:r>
              <a:rPr lang="en-US" sz="2000" dirty="0"/>
              <a:t>Ultra-High Frequency (300 MHz ~ 3 GHz)</a:t>
            </a:r>
          </a:p>
          <a:p>
            <a:pPr lvl="1"/>
            <a:r>
              <a:rPr lang="en-US" sz="1800" dirty="0"/>
              <a:t>Passive: Up to 12 m</a:t>
            </a:r>
          </a:p>
          <a:p>
            <a:pPr lvl="1"/>
            <a:r>
              <a:rPr lang="en-US" sz="1800" dirty="0"/>
              <a:t>Active: Up to 100 m</a:t>
            </a:r>
          </a:p>
        </p:txBody>
      </p:sp>
      <p:sp>
        <p:nvSpPr>
          <p:cNvPr id="4" name="Slide Number Placeholder 3">
            <a:extLst>
              <a:ext uri="{FF2B5EF4-FFF2-40B4-BE49-F238E27FC236}">
                <a16:creationId xmlns:a16="http://schemas.microsoft.com/office/drawing/2014/main" id="{F9D28300-9433-5748-84DB-7137E4F86B78}"/>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spTree>
    <p:extLst>
      <p:ext uri="{BB962C8B-B14F-4D97-AF65-F5344CB8AC3E}">
        <p14:creationId xmlns:p14="http://schemas.microsoft.com/office/powerpoint/2010/main" val="3799180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21</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a:bodyPr>
          <a:lstStyle/>
          <a:p>
            <a:r>
              <a:rPr lang="en-US" dirty="0"/>
              <a:t>Comparing networks</a:t>
            </a:r>
          </a:p>
          <a:p>
            <a:r>
              <a:rPr lang="en-US" dirty="0"/>
              <a:t>Backscatter and RFID</a:t>
            </a:r>
          </a:p>
          <a:p>
            <a:r>
              <a:rPr lang="en-US" dirty="0"/>
              <a:t>NFC</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828942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image.slidesharecdn.com/nfc-120827094647-phpapp01/95/nfc-technical-presentation-15-728.jpg?cb=1346078899"/>
          <p:cNvPicPr>
            <a:picLocks noChangeAspect="1" noChangeArrowheads="1"/>
          </p:cNvPicPr>
          <p:nvPr/>
        </p:nvPicPr>
        <p:blipFill rotWithShape="1">
          <a:blip r:embed="rId2">
            <a:extLst>
              <a:ext uri="{28A0092B-C50C-407E-A947-70E740481C1C}">
                <a14:useLocalDpi xmlns:a14="http://schemas.microsoft.com/office/drawing/2010/main" val="0"/>
              </a:ext>
            </a:extLst>
          </a:blip>
          <a:srcRect t="21059"/>
          <a:stretch/>
        </p:blipFill>
        <p:spPr bwMode="auto">
          <a:xfrm>
            <a:off x="1314450" y="1571946"/>
            <a:ext cx="6515100" cy="385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6F5FFA-634A-8550-9423-6B929FDBA74F}"/>
              </a:ext>
            </a:extLst>
          </p:cNvPr>
          <p:cNvSpPr>
            <a:spLocks noGrp="1"/>
          </p:cNvSpPr>
          <p:nvPr>
            <p:ph type="title"/>
          </p:nvPr>
        </p:nvSpPr>
        <p:spPr/>
        <p:txBody>
          <a:bodyPr/>
          <a:lstStyle/>
          <a:p>
            <a:r>
              <a:rPr lang="en-US" dirty="0"/>
              <a:t>Applications of NFC</a:t>
            </a:r>
          </a:p>
        </p:txBody>
      </p:sp>
    </p:spTree>
    <p:extLst>
      <p:ext uri="{BB962C8B-B14F-4D97-AF65-F5344CB8AC3E}">
        <p14:creationId xmlns:p14="http://schemas.microsoft.com/office/powerpoint/2010/main" val="665426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9ACF54-9F23-5D76-8276-87A0A73FA22E}"/>
              </a:ext>
            </a:extLst>
          </p:cNvPr>
          <p:cNvSpPr>
            <a:spLocks noGrp="1"/>
          </p:cNvSpPr>
          <p:nvPr>
            <p:ph type="sldNum" sz="quarter" idx="12"/>
          </p:nvPr>
        </p:nvSpPr>
        <p:spPr/>
        <p:txBody>
          <a:bodyPr/>
          <a:lstStyle/>
          <a:p>
            <a:fld id="{36813DDB-C8F7-4C00-95F3-2B5C8D079800}" type="slidenum">
              <a:rPr lang="en-US" smtClean="0"/>
              <a:t>23</a:t>
            </a:fld>
            <a:endParaRPr lang="en-US"/>
          </a:p>
        </p:txBody>
      </p:sp>
      <p:pic>
        <p:nvPicPr>
          <p:cNvPr id="4" name="Picture 3">
            <a:extLst>
              <a:ext uri="{FF2B5EF4-FFF2-40B4-BE49-F238E27FC236}">
                <a16:creationId xmlns:a16="http://schemas.microsoft.com/office/drawing/2014/main" id="{FF6A6FD9-8B14-D906-9278-1CC057D78135}"/>
              </a:ext>
            </a:extLst>
          </p:cNvPr>
          <p:cNvPicPr>
            <a:picLocks noChangeAspect="1"/>
          </p:cNvPicPr>
          <p:nvPr/>
        </p:nvPicPr>
        <p:blipFill rotWithShape="1">
          <a:blip r:embed="rId2"/>
          <a:srcRect t="5004" b="15146"/>
          <a:stretch/>
        </p:blipFill>
        <p:spPr>
          <a:xfrm>
            <a:off x="5472145" y="551171"/>
            <a:ext cx="1971610" cy="3411020"/>
          </a:xfrm>
          <a:prstGeom prst="rect">
            <a:avLst/>
          </a:prstGeom>
        </p:spPr>
      </p:pic>
      <p:pic>
        <p:nvPicPr>
          <p:cNvPr id="6" name="Picture 5">
            <a:extLst>
              <a:ext uri="{FF2B5EF4-FFF2-40B4-BE49-F238E27FC236}">
                <a16:creationId xmlns:a16="http://schemas.microsoft.com/office/drawing/2014/main" id="{AC50591A-92B0-76AA-0EDB-11EC0E612CE0}"/>
              </a:ext>
            </a:extLst>
          </p:cNvPr>
          <p:cNvPicPr>
            <a:picLocks noChangeAspect="1"/>
          </p:cNvPicPr>
          <p:nvPr/>
        </p:nvPicPr>
        <p:blipFill rotWithShape="1">
          <a:blip r:embed="rId3"/>
          <a:srcRect t="67942"/>
          <a:stretch/>
        </p:blipFill>
        <p:spPr>
          <a:xfrm>
            <a:off x="5472145" y="3954364"/>
            <a:ext cx="1971610" cy="1369466"/>
          </a:xfrm>
          <a:prstGeom prst="rect">
            <a:avLst/>
          </a:prstGeom>
        </p:spPr>
      </p:pic>
      <p:pic>
        <p:nvPicPr>
          <p:cNvPr id="8" name="Picture 7">
            <a:extLst>
              <a:ext uri="{FF2B5EF4-FFF2-40B4-BE49-F238E27FC236}">
                <a16:creationId xmlns:a16="http://schemas.microsoft.com/office/drawing/2014/main" id="{0AE1D405-D95A-C711-7F1A-2593D6E1DF45}"/>
              </a:ext>
            </a:extLst>
          </p:cNvPr>
          <p:cNvPicPr>
            <a:picLocks noChangeAspect="1"/>
          </p:cNvPicPr>
          <p:nvPr/>
        </p:nvPicPr>
        <p:blipFill>
          <a:blip r:embed="rId4"/>
          <a:stretch>
            <a:fillRect/>
          </a:stretch>
        </p:blipFill>
        <p:spPr>
          <a:xfrm>
            <a:off x="602222" y="1428108"/>
            <a:ext cx="4083376" cy="3074542"/>
          </a:xfrm>
          <a:prstGeom prst="rect">
            <a:avLst/>
          </a:prstGeom>
        </p:spPr>
      </p:pic>
    </p:spTree>
    <p:extLst>
      <p:ext uri="{BB962C8B-B14F-4D97-AF65-F5344CB8AC3E}">
        <p14:creationId xmlns:p14="http://schemas.microsoft.com/office/powerpoint/2010/main" val="809498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D879-A63B-4FD0-F388-AEE273C6207F}"/>
              </a:ext>
            </a:extLst>
          </p:cNvPr>
          <p:cNvSpPr>
            <a:spLocks noGrp="1"/>
          </p:cNvSpPr>
          <p:nvPr>
            <p:ph type="title"/>
          </p:nvPr>
        </p:nvSpPr>
        <p:spPr/>
        <p:txBody>
          <a:bodyPr/>
          <a:lstStyle/>
          <a:p>
            <a:r>
              <a:rPr lang="en-US" dirty="0"/>
              <a:t>What is NFC?</a:t>
            </a:r>
          </a:p>
        </p:txBody>
      </p:sp>
      <p:sp>
        <p:nvSpPr>
          <p:cNvPr id="14338" name="Content Placeholder 2"/>
          <p:cNvSpPr>
            <a:spLocks noGrp="1"/>
          </p:cNvSpPr>
          <p:nvPr>
            <p:ph type="body" idx="1"/>
          </p:nvPr>
        </p:nvSpPr>
        <p:spPr/>
        <p:txBody>
          <a:bodyPr/>
          <a:lstStyle/>
          <a:p>
            <a:pPr eaLnBrk="1" hangingPunct="1">
              <a:buFont typeface="Wingdings 2" pitchFamily="18" charset="2"/>
              <a:buNone/>
            </a:pPr>
            <a:r>
              <a:rPr lang="en-US" dirty="0"/>
              <a:t>NFC = </a:t>
            </a:r>
            <a:r>
              <a:rPr lang="en-US" b="1" dirty="0">
                <a:solidFill>
                  <a:srgbClr val="A9432B"/>
                </a:solidFill>
              </a:rPr>
              <a:t>N</a:t>
            </a:r>
            <a:r>
              <a:rPr lang="en-US" b="1" dirty="0"/>
              <a:t>ear </a:t>
            </a:r>
            <a:r>
              <a:rPr lang="en-US" b="1" dirty="0">
                <a:solidFill>
                  <a:srgbClr val="A9432B"/>
                </a:solidFill>
              </a:rPr>
              <a:t>F</a:t>
            </a:r>
            <a:r>
              <a:rPr lang="en-US" b="1" dirty="0"/>
              <a:t>ield </a:t>
            </a:r>
            <a:r>
              <a:rPr lang="en-US" b="1" dirty="0">
                <a:solidFill>
                  <a:srgbClr val="A9432B"/>
                </a:solidFill>
              </a:rPr>
              <a:t>C</a:t>
            </a:r>
            <a:r>
              <a:rPr lang="en-US" b="1" dirty="0"/>
              <a:t>ommunication</a:t>
            </a:r>
            <a:endParaRPr lang="en-US" dirty="0"/>
          </a:p>
          <a:p>
            <a:pPr eaLnBrk="1" hangingPunct="1"/>
            <a:r>
              <a:rPr lang="en-US" dirty="0"/>
              <a:t>A short-range wireless connectivity technology</a:t>
            </a:r>
          </a:p>
          <a:p>
            <a:pPr lvl="1" eaLnBrk="1" hangingPunct="1"/>
            <a:r>
              <a:rPr lang="en-US" dirty="0">
                <a:solidFill>
                  <a:schemeClr val="tx1"/>
                </a:solidFill>
              </a:rPr>
              <a:t>Operates at 13.56 </a:t>
            </a:r>
            <a:r>
              <a:rPr lang="en-US" dirty="0" err="1">
                <a:solidFill>
                  <a:schemeClr val="tx1"/>
                </a:solidFill>
              </a:rPr>
              <a:t>Mhz</a:t>
            </a:r>
            <a:endParaRPr lang="en-US" dirty="0">
              <a:solidFill>
                <a:schemeClr val="tx1"/>
              </a:solidFill>
            </a:endParaRPr>
          </a:p>
          <a:p>
            <a:pPr lvl="1" eaLnBrk="1" hangingPunct="1"/>
            <a:r>
              <a:rPr lang="en-US" dirty="0">
                <a:solidFill>
                  <a:schemeClr val="tx1"/>
                </a:solidFill>
              </a:rPr>
              <a:t>Based on RFID technology</a:t>
            </a:r>
            <a:endParaRPr lang="en-US" b="1" dirty="0">
              <a:solidFill>
                <a:schemeClr val="tx1"/>
              </a:solidFill>
            </a:endParaRPr>
          </a:p>
          <a:p>
            <a:pPr lvl="1" eaLnBrk="1" hangingPunct="1"/>
            <a:r>
              <a:rPr lang="en-US" dirty="0">
                <a:solidFill>
                  <a:schemeClr val="tx1"/>
                </a:solidFill>
              </a:rPr>
              <a:t>Data transfer rate: up to 424 kbits/second</a:t>
            </a:r>
          </a:p>
          <a:p>
            <a:pPr lvl="1" eaLnBrk="1" hangingPunct="1"/>
            <a:r>
              <a:rPr lang="en-US" dirty="0">
                <a:solidFill>
                  <a:schemeClr val="tx1"/>
                </a:solidFill>
              </a:rPr>
              <a:t>&lt; 20cm range</a:t>
            </a:r>
          </a:p>
          <a:p>
            <a:pPr lvl="1" eaLnBrk="1" hangingPunct="1"/>
            <a:r>
              <a:rPr lang="en-US" dirty="0">
                <a:solidFill>
                  <a:schemeClr val="tx1"/>
                </a:solidFill>
              </a:rPr>
              <a:t>Reader &amp; Tag communicate</a:t>
            </a:r>
          </a:p>
          <a:p>
            <a:pPr lvl="1" eaLnBrk="1" hangingPunct="1"/>
            <a:r>
              <a:rPr lang="en-US" dirty="0">
                <a:solidFill>
                  <a:schemeClr val="tx1"/>
                </a:solidFill>
              </a:rPr>
              <a:t>Promoted by the NFC-Forum </a:t>
            </a:r>
          </a:p>
        </p:txBody>
      </p:sp>
      <p:pic>
        <p:nvPicPr>
          <p:cNvPr id="14339" name="Picture 4" descr="C:\Users\Grace\Desktop\rfid.jpg"/>
          <p:cNvPicPr>
            <a:picLocks noChangeAspect="1" noChangeArrowheads="1"/>
          </p:cNvPicPr>
          <p:nvPr/>
        </p:nvPicPr>
        <p:blipFill>
          <a:blip r:embed="rId2"/>
          <a:srcRect/>
          <a:stretch>
            <a:fillRect/>
          </a:stretch>
        </p:blipFill>
        <p:spPr bwMode="auto">
          <a:xfrm>
            <a:off x="6985001" y="4000501"/>
            <a:ext cx="1051719" cy="1051719"/>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6342-5A58-DD9D-6EB0-B40FF0D2FD02}"/>
              </a:ext>
            </a:extLst>
          </p:cNvPr>
          <p:cNvSpPr>
            <a:spLocks noGrp="1"/>
          </p:cNvSpPr>
          <p:nvPr>
            <p:ph type="title"/>
          </p:nvPr>
        </p:nvSpPr>
        <p:spPr/>
        <p:txBody>
          <a:bodyPr/>
          <a:lstStyle/>
          <a:p>
            <a:r>
              <a:rPr lang="en-US" dirty="0"/>
              <a:t>NFC History</a:t>
            </a:r>
          </a:p>
        </p:txBody>
      </p:sp>
      <p:graphicFrame>
        <p:nvGraphicFramePr>
          <p:cNvPr id="6" name="Table 5">
            <a:extLst>
              <a:ext uri="{FF2B5EF4-FFF2-40B4-BE49-F238E27FC236}">
                <a16:creationId xmlns:a16="http://schemas.microsoft.com/office/drawing/2014/main" id="{47376759-F4F3-3A13-AA17-005D4D522946}"/>
              </a:ext>
            </a:extLst>
          </p:cNvPr>
          <p:cNvGraphicFramePr>
            <a:graphicFrameLocks noGrp="1"/>
          </p:cNvGraphicFramePr>
          <p:nvPr>
            <p:extLst>
              <p:ext uri="{D42A27DB-BD31-4B8C-83A1-F6EECF244321}">
                <p14:modId xmlns:p14="http://schemas.microsoft.com/office/powerpoint/2010/main" val="3717707203"/>
              </p:ext>
            </p:extLst>
          </p:nvPr>
        </p:nvGraphicFramePr>
        <p:xfrm>
          <a:off x="315602" y="1111202"/>
          <a:ext cx="8229601" cy="4364355"/>
        </p:xfrm>
        <a:graphic>
          <a:graphicData uri="http://schemas.openxmlformats.org/drawingml/2006/table">
            <a:tbl>
              <a:tblPr firstRow="1" bandRow="1">
                <a:tableStyleId>{5C22544A-7EE6-4342-B048-85BDC9FD1C3A}</a:tableStyleId>
              </a:tblPr>
              <a:tblGrid>
                <a:gridCol w="666751">
                  <a:extLst>
                    <a:ext uri="{9D8B030D-6E8A-4147-A177-3AD203B41FA5}">
                      <a16:colId xmlns:a16="http://schemas.microsoft.com/office/drawing/2014/main" val="20000"/>
                    </a:ext>
                  </a:extLst>
                </a:gridCol>
                <a:gridCol w="7562850">
                  <a:extLst>
                    <a:ext uri="{9D8B030D-6E8A-4147-A177-3AD203B41FA5}">
                      <a16:colId xmlns:a16="http://schemas.microsoft.com/office/drawing/2014/main" val="20001"/>
                    </a:ext>
                  </a:extLst>
                </a:gridCol>
              </a:tblGrid>
              <a:tr h="324116">
                <a:tc>
                  <a:txBody>
                    <a:bodyPr/>
                    <a:lstStyle/>
                    <a:p>
                      <a:r>
                        <a:rPr lang="en-US" sz="1100" dirty="0"/>
                        <a:t>Year</a:t>
                      </a:r>
                    </a:p>
                  </a:txBody>
                  <a:tcPr marL="68580" marR="68580" marT="34290" marB="34290"/>
                </a:tc>
                <a:tc>
                  <a:txBody>
                    <a:bodyPr/>
                    <a:lstStyle/>
                    <a:p>
                      <a:r>
                        <a:rPr lang="en-US" sz="1100" dirty="0"/>
                        <a:t>Event</a:t>
                      </a:r>
                    </a:p>
                  </a:txBody>
                  <a:tcPr marL="68580" marR="68580" marT="34290" marB="34290"/>
                </a:tc>
                <a:extLst>
                  <a:ext uri="{0D108BD9-81ED-4DB2-BD59-A6C34878D82A}">
                    <a16:rowId xmlns:a16="http://schemas.microsoft.com/office/drawing/2014/main" val="10000"/>
                  </a:ext>
                </a:extLst>
              </a:tr>
              <a:tr h="313845">
                <a:tc>
                  <a:txBody>
                    <a:bodyPr/>
                    <a:lstStyle/>
                    <a:p>
                      <a:r>
                        <a:rPr lang="en-US" sz="1100" dirty="0"/>
                        <a:t>1983</a:t>
                      </a:r>
                    </a:p>
                  </a:txBody>
                  <a:tcPr marL="68580" marR="68580" marT="34290" marB="34290"/>
                </a:tc>
                <a:tc>
                  <a:txBody>
                    <a:bodyPr/>
                    <a:lstStyle/>
                    <a:p>
                      <a:r>
                        <a:rPr lang="en-US" sz="1100" dirty="0"/>
                        <a:t>The first patent</a:t>
                      </a:r>
                      <a:r>
                        <a:rPr lang="en-US" sz="1100" baseline="0" dirty="0"/>
                        <a:t> to be associated with RFID was granted to Charles Walton</a:t>
                      </a:r>
                      <a:endParaRPr lang="en-US" sz="1100" dirty="0"/>
                    </a:p>
                  </a:txBody>
                  <a:tcPr marL="68580" marR="68580" marT="34290" marB="34290"/>
                </a:tc>
                <a:extLst>
                  <a:ext uri="{0D108BD9-81ED-4DB2-BD59-A6C34878D82A}">
                    <a16:rowId xmlns:a16="http://schemas.microsoft.com/office/drawing/2014/main" val="10001"/>
                  </a:ext>
                </a:extLst>
              </a:tr>
              <a:tr h="266171">
                <a:tc>
                  <a:txBody>
                    <a:bodyPr/>
                    <a:lstStyle/>
                    <a:p>
                      <a:r>
                        <a:rPr lang="en-US" sz="1100" dirty="0"/>
                        <a:t>2002</a:t>
                      </a:r>
                    </a:p>
                  </a:txBody>
                  <a:tcPr marL="68580" marR="68580" marT="34290" marB="34290"/>
                </a:tc>
                <a:tc>
                  <a:txBody>
                    <a:bodyPr/>
                    <a:lstStyle/>
                    <a:p>
                      <a:r>
                        <a:rPr lang="en-US" sz="1100" dirty="0"/>
                        <a:t>NXP Semiconductor</a:t>
                      </a:r>
                      <a:r>
                        <a:rPr lang="en-US" sz="1100" baseline="0" dirty="0"/>
                        <a:t>s and Sony co-invent NFC</a:t>
                      </a:r>
                      <a:endParaRPr lang="en-US" sz="1100" dirty="0"/>
                    </a:p>
                  </a:txBody>
                  <a:tcPr marL="68580" marR="68580" marT="34290" marB="34290"/>
                </a:tc>
                <a:extLst>
                  <a:ext uri="{0D108BD9-81ED-4DB2-BD59-A6C34878D82A}">
                    <a16:rowId xmlns:a16="http://schemas.microsoft.com/office/drawing/2014/main" val="10002"/>
                  </a:ext>
                </a:extLst>
              </a:tr>
              <a:tr h="266171">
                <a:tc>
                  <a:txBody>
                    <a:bodyPr/>
                    <a:lstStyle/>
                    <a:p>
                      <a:r>
                        <a:rPr lang="en-US" sz="1100" dirty="0"/>
                        <a:t>2004</a:t>
                      </a:r>
                    </a:p>
                  </a:txBody>
                  <a:tcPr marL="68580" marR="68580" marT="34290" marB="34290"/>
                </a:tc>
                <a:tc>
                  <a:txBody>
                    <a:bodyPr/>
                    <a:lstStyle/>
                    <a:p>
                      <a:r>
                        <a:rPr lang="en-US" sz="1100" dirty="0"/>
                        <a:t>Nokia, Phillips and Sony established the NFC forum</a:t>
                      </a:r>
                    </a:p>
                  </a:txBody>
                  <a:tcPr marL="68580" marR="68580" marT="34290" marB="34290"/>
                </a:tc>
                <a:extLst>
                  <a:ext uri="{0D108BD9-81ED-4DB2-BD59-A6C34878D82A}">
                    <a16:rowId xmlns:a16="http://schemas.microsoft.com/office/drawing/2014/main" val="10003"/>
                  </a:ext>
                </a:extLst>
              </a:tr>
              <a:tr h="266171">
                <a:tc>
                  <a:txBody>
                    <a:bodyPr/>
                    <a:lstStyle/>
                    <a:p>
                      <a:r>
                        <a:rPr lang="en-US" sz="1100" dirty="0"/>
                        <a:t>2006</a:t>
                      </a:r>
                    </a:p>
                  </a:txBody>
                  <a:tcPr marL="68580" marR="68580" marT="34290" marB="34290"/>
                </a:tc>
                <a:tc>
                  <a:txBody>
                    <a:bodyPr/>
                    <a:lstStyle/>
                    <a:p>
                      <a:r>
                        <a:rPr lang="en-US" sz="1100" dirty="0"/>
                        <a:t>Initial specifications for NFC Forum Tags and “Smart Poster” records</a:t>
                      </a:r>
                    </a:p>
                  </a:txBody>
                  <a:tcPr marL="68580" marR="68580" marT="34290" marB="34290"/>
                </a:tc>
                <a:extLst>
                  <a:ext uri="{0D108BD9-81ED-4DB2-BD59-A6C34878D82A}">
                    <a16:rowId xmlns:a16="http://schemas.microsoft.com/office/drawing/2014/main" val="10004"/>
                  </a:ext>
                </a:extLst>
              </a:tr>
              <a:tr h="266171">
                <a:tc>
                  <a:txBody>
                    <a:bodyPr/>
                    <a:lstStyle/>
                    <a:p>
                      <a:r>
                        <a:rPr lang="en-US" sz="1100" dirty="0"/>
                        <a:t>2006</a:t>
                      </a:r>
                    </a:p>
                  </a:txBody>
                  <a:tcPr marL="68580" marR="68580" marT="34290" marB="34290"/>
                </a:tc>
                <a:tc>
                  <a:txBody>
                    <a:bodyPr/>
                    <a:lstStyle/>
                    <a:p>
                      <a:r>
                        <a:rPr lang="en-US" sz="1100" dirty="0"/>
                        <a:t>Nokia launches the first NFC phone</a:t>
                      </a:r>
                      <a:r>
                        <a:rPr lang="en-US" sz="1100" baseline="0" dirty="0"/>
                        <a:t> (Nokia 6131)</a:t>
                      </a:r>
                      <a:endParaRPr lang="en-US" sz="1100" dirty="0"/>
                    </a:p>
                  </a:txBody>
                  <a:tcPr marL="68580" marR="68580" marT="34290" marB="34290"/>
                </a:tc>
                <a:extLst>
                  <a:ext uri="{0D108BD9-81ED-4DB2-BD59-A6C34878D82A}">
                    <a16:rowId xmlns:a16="http://schemas.microsoft.com/office/drawing/2014/main" val="10005"/>
                  </a:ext>
                </a:extLst>
              </a:tr>
              <a:tr h="266171">
                <a:tc>
                  <a:txBody>
                    <a:bodyPr/>
                    <a:lstStyle/>
                    <a:p>
                      <a:r>
                        <a:rPr lang="en-US" sz="1100" dirty="0"/>
                        <a:t>2009</a:t>
                      </a:r>
                    </a:p>
                  </a:txBody>
                  <a:tcPr marL="68580" marR="68580" marT="34290" marB="34290"/>
                </a:tc>
                <a:tc>
                  <a:txBody>
                    <a:bodyPr/>
                    <a:lstStyle/>
                    <a:p>
                      <a:r>
                        <a:rPr lang="en-US" sz="1100" dirty="0"/>
                        <a:t>NFC Forum releases Peer-to-Peer standards</a:t>
                      </a:r>
                    </a:p>
                  </a:txBody>
                  <a:tcPr marL="68580" marR="68580" marT="34290" marB="34290"/>
                </a:tc>
                <a:extLst>
                  <a:ext uri="{0D108BD9-81ED-4DB2-BD59-A6C34878D82A}">
                    <a16:rowId xmlns:a16="http://schemas.microsoft.com/office/drawing/2014/main" val="10006"/>
                  </a:ext>
                </a:extLst>
              </a:tr>
              <a:tr h="266171">
                <a:tc>
                  <a:txBody>
                    <a:bodyPr/>
                    <a:lstStyle/>
                    <a:p>
                      <a:r>
                        <a:rPr lang="en-US" sz="1100" dirty="0"/>
                        <a:t>2010</a:t>
                      </a:r>
                    </a:p>
                  </a:txBody>
                  <a:tcPr marL="68580" marR="68580" marT="34290" marB="34290"/>
                </a:tc>
                <a:tc>
                  <a:txBody>
                    <a:bodyPr/>
                    <a:lstStyle/>
                    <a:p>
                      <a:r>
                        <a:rPr lang="en-US" sz="1100" dirty="0"/>
                        <a:t>Samsung, Nexus 5:</a:t>
                      </a:r>
                      <a:r>
                        <a:rPr lang="en-US" sz="1100" baseline="0" dirty="0"/>
                        <a:t> First Android NFC phone shown</a:t>
                      </a:r>
                      <a:endParaRPr lang="en-US" sz="1100" dirty="0"/>
                    </a:p>
                  </a:txBody>
                  <a:tcPr marL="68580" marR="68580" marT="34290" marB="34290"/>
                </a:tc>
                <a:extLst>
                  <a:ext uri="{0D108BD9-81ED-4DB2-BD59-A6C34878D82A}">
                    <a16:rowId xmlns:a16="http://schemas.microsoft.com/office/drawing/2014/main" val="10007"/>
                  </a:ext>
                </a:extLst>
              </a:tr>
              <a:tr h="266171">
                <a:tc>
                  <a:txBody>
                    <a:bodyPr/>
                    <a:lstStyle/>
                    <a:p>
                      <a:r>
                        <a:rPr lang="en-US" sz="1100" dirty="0"/>
                        <a:t>2010</a:t>
                      </a:r>
                    </a:p>
                  </a:txBody>
                  <a:tcPr marL="68580" marR="68580" marT="34290" marB="34290"/>
                </a:tc>
                <a:tc>
                  <a:txBody>
                    <a:bodyPr/>
                    <a:lstStyle/>
                    <a:p>
                      <a:r>
                        <a:rPr lang="en-US" sz="1100" dirty="0"/>
                        <a:t>AT&amp;T,</a:t>
                      </a:r>
                      <a:r>
                        <a:rPr lang="en-US" sz="1100" baseline="0" dirty="0"/>
                        <a:t> Verizon, T-Mobile announces </a:t>
                      </a:r>
                      <a:r>
                        <a:rPr lang="en-US" sz="1100" baseline="0" dirty="0" err="1"/>
                        <a:t>Softcard</a:t>
                      </a:r>
                      <a:r>
                        <a:rPr lang="en-US" sz="1100" baseline="0" dirty="0"/>
                        <a:t> mobile payment joint venture</a:t>
                      </a:r>
                      <a:endParaRPr lang="en-US" sz="1100" dirty="0"/>
                    </a:p>
                  </a:txBody>
                  <a:tcPr marL="68580" marR="68580" marT="34290" marB="34290"/>
                </a:tc>
                <a:extLst>
                  <a:ext uri="{0D108BD9-81ED-4DB2-BD59-A6C34878D82A}">
                    <a16:rowId xmlns:a16="http://schemas.microsoft.com/office/drawing/2014/main" val="10008"/>
                  </a:ext>
                </a:extLst>
              </a:tr>
              <a:tr h="266171">
                <a:tc>
                  <a:txBody>
                    <a:bodyPr/>
                    <a:lstStyle/>
                    <a:p>
                      <a:r>
                        <a:rPr lang="en-US" sz="1100" dirty="0"/>
                        <a:t>2011</a:t>
                      </a:r>
                    </a:p>
                  </a:txBody>
                  <a:tcPr marL="68580" marR="68580" marT="34290" marB="34290"/>
                </a:tc>
                <a:tc>
                  <a:txBody>
                    <a:bodyPr/>
                    <a:lstStyle/>
                    <a:p>
                      <a:r>
                        <a:rPr lang="en-US" sz="1100" dirty="0"/>
                        <a:t>Google I/O “How to NFC” demonstrates</a:t>
                      </a:r>
                      <a:r>
                        <a:rPr lang="en-US" sz="1100" baseline="0" dirty="0"/>
                        <a:t> NFC to initiates a game and to share a contact, URL, app, video, …</a:t>
                      </a:r>
                      <a:endParaRPr lang="en-US" sz="1100" dirty="0"/>
                    </a:p>
                  </a:txBody>
                  <a:tcPr marL="68580" marR="68580" marT="34290" marB="34290"/>
                </a:tc>
                <a:extLst>
                  <a:ext uri="{0D108BD9-81ED-4DB2-BD59-A6C34878D82A}">
                    <a16:rowId xmlns:a16="http://schemas.microsoft.com/office/drawing/2014/main" val="10009"/>
                  </a:ext>
                </a:extLst>
              </a:tr>
              <a:tr h="266171">
                <a:tc>
                  <a:txBody>
                    <a:bodyPr/>
                    <a:lstStyle/>
                    <a:p>
                      <a:r>
                        <a:rPr lang="en-US" sz="1100" dirty="0"/>
                        <a:t>2011</a:t>
                      </a:r>
                    </a:p>
                  </a:txBody>
                  <a:tcPr marL="68580" marR="68580" marT="34290" marB="34290"/>
                </a:tc>
                <a:tc>
                  <a:txBody>
                    <a:bodyPr/>
                    <a:lstStyle/>
                    <a:p>
                      <a:r>
                        <a:rPr lang="en-US" sz="1100" dirty="0"/>
                        <a:t>RIM</a:t>
                      </a:r>
                      <a:r>
                        <a:rPr lang="en-US" sz="1100" baseline="0" dirty="0"/>
                        <a:t> is 1</a:t>
                      </a:r>
                      <a:r>
                        <a:rPr lang="en-US" sz="1100" baseline="30000" dirty="0"/>
                        <a:t>st</a:t>
                      </a:r>
                      <a:r>
                        <a:rPr lang="en-US" sz="1100" baseline="0" dirty="0"/>
                        <a:t> company for its devices is certified by </a:t>
                      </a:r>
                      <a:r>
                        <a:rPr lang="en-US" sz="1100" baseline="0" dirty="0" err="1"/>
                        <a:t>Mastercard</a:t>
                      </a:r>
                      <a:r>
                        <a:rPr lang="en-US" sz="1100" baseline="0" dirty="0"/>
                        <a:t> worldwide, the functionality of </a:t>
                      </a:r>
                      <a:r>
                        <a:rPr lang="en-US" sz="1100" baseline="0" dirty="0" err="1"/>
                        <a:t>PayPass</a:t>
                      </a:r>
                      <a:endParaRPr lang="en-US" sz="1100" dirty="0"/>
                    </a:p>
                  </a:txBody>
                  <a:tcPr marL="68580" marR="68580" marT="34290" marB="34290"/>
                </a:tc>
                <a:extLst>
                  <a:ext uri="{0D108BD9-81ED-4DB2-BD59-A6C34878D82A}">
                    <a16:rowId xmlns:a16="http://schemas.microsoft.com/office/drawing/2014/main" val="10010"/>
                  </a:ext>
                </a:extLst>
              </a:tr>
              <a:tr h="266171">
                <a:tc>
                  <a:txBody>
                    <a:bodyPr/>
                    <a:lstStyle/>
                    <a:p>
                      <a:r>
                        <a:rPr lang="en-US" sz="1100" dirty="0"/>
                        <a:t>2012</a:t>
                      </a:r>
                    </a:p>
                  </a:txBody>
                  <a:tcPr marL="68580" marR="68580" marT="34290" marB="34290"/>
                </a:tc>
                <a:tc>
                  <a:txBody>
                    <a:bodyPr/>
                    <a:lstStyle/>
                    <a:p>
                      <a:r>
                        <a:rPr lang="en-US" sz="1100" dirty="0"/>
                        <a:t>Samsung introduces </a:t>
                      </a:r>
                      <a:r>
                        <a:rPr lang="en-US" sz="1100" dirty="0" err="1"/>
                        <a:t>TecTile</a:t>
                      </a:r>
                      <a:r>
                        <a:rPr lang="en-US" sz="1100" dirty="0"/>
                        <a:t>,</a:t>
                      </a:r>
                      <a:r>
                        <a:rPr lang="en-US" sz="1100" baseline="0" dirty="0"/>
                        <a:t> a set of NFC stickers and a companion App for Android to read/write </a:t>
                      </a:r>
                      <a:r>
                        <a:rPr lang="en-US" sz="1100" baseline="0" dirty="0" err="1"/>
                        <a:t>TecTile</a:t>
                      </a:r>
                      <a:endParaRPr lang="en-US" sz="1100" dirty="0"/>
                    </a:p>
                  </a:txBody>
                  <a:tcPr marL="68580" marR="68580" marT="34290" marB="34290"/>
                </a:tc>
                <a:extLst>
                  <a:ext uri="{0D108BD9-81ED-4DB2-BD59-A6C34878D82A}">
                    <a16:rowId xmlns:a16="http://schemas.microsoft.com/office/drawing/2014/main" val="10011"/>
                  </a:ext>
                </a:extLst>
              </a:tr>
              <a:tr h="266171">
                <a:tc>
                  <a:txBody>
                    <a:bodyPr/>
                    <a:lstStyle/>
                    <a:p>
                      <a:r>
                        <a:rPr lang="en-US" sz="1100" dirty="0"/>
                        <a:t>2012</a:t>
                      </a:r>
                    </a:p>
                  </a:txBody>
                  <a:tcPr marL="68580" marR="68580" marT="34290" marB="34290"/>
                </a:tc>
                <a:tc>
                  <a:txBody>
                    <a:bodyPr/>
                    <a:lstStyle/>
                    <a:p>
                      <a:r>
                        <a:rPr lang="en-US" sz="1100" dirty="0"/>
                        <a:t>Sony introduces “Smart Tags” using</a:t>
                      </a:r>
                      <a:r>
                        <a:rPr lang="en-US" sz="1100" baseline="0" dirty="0"/>
                        <a:t> NFC technology to change modes and profiles on Sony smart phone</a:t>
                      </a:r>
                      <a:endParaRPr lang="en-US" sz="1100" dirty="0"/>
                    </a:p>
                  </a:txBody>
                  <a:tcPr marL="68580" marR="68580" marT="34290" marB="34290"/>
                </a:tc>
                <a:extLst>
                  <a:ext uri="{0D108BD9-81ED-4DB2-BD59-A6C34878D82A}">
                    <a16:rowId xmlns:a16="http://schemas.microsoft.com/office/drawing/2014/main" val="10012"/>
                  </a:ext>
                </a:extLst>
              </a:tr>
              <a:tr h="266171">
                <a:tc>
                  <a:txBody>
                    <a:bodyPr/>
                    <a:lstStyle/>
                    <a:p>
                      <a:r>
                        <a:rPr lang="en-US" sz="1100" dirty="0"/>
                        <a:t>2012</a:t>
                      </a:r>
                    </a:p>
                  </a:txBody>
                  <a:tcPr marL="68580" marR="68580" marT="34290" marB="34290"/>
                </a:tc>
                <a:tc>
                  <a:txBody>
                    <a:bodyPr/>
                    <a:lstStyle/>
                    <a:p>
                      <a:r>
                        <a:rPr lang="en-US" sz="1100" dirty="0"/>
                        <a:t>Wired US is the 1</a:t>
                      </a:r>
                      <a:r>
                        <a:rPr lang="en-US" sz="1100" baseline="30000" dirty="0"/>
                        <a:t>st</a:t>
                      </a:r>
                      <a:r>
                        <a:rPr lang="en-US" sz="1100" dirty="0"/>
                        <a:t> mass market publication to feature NFC</a:t>
                      </a:r>
                      <a:r>
                        <a:rPr lang="en-US" sz="1100" baseline="0" dirty="0"/>
                        <a:t> enable advertisements</a:t>
                      </a:r>
                      <a:endParaRPr lang="en-US" sz="1100" dirty="0"/>
                    </a:p>
                  </a:txBody>
                  <a:tcPr marL="68580" marR="68580" marT="34290" marB="34290"/>
                </a:tc>
                <a:extLst>
                  <a:ext uri="{0D108BD9-81ED-4DB2-BD59-A6C34878D82A}">
                    <a16:rowId xmlns:a16="http://schemas.microsoft.com/office/drawing/2014/main" val="10013"/>
                  </a:ext>
                </a:extLst>
              </a:tr>
              <a:tr h="266171">
                <a:tc>
                  <a:txBody>
                    <a:bodyPr/>
                    <a:lstStyle/>
                    <a:p>
                      <a:r>
                        <a:rPr lang="en-US" sz="1100" dirty="0"/>
                        <a:t>2013</a:t>
                      </a:r>
                    </a:p>
                  </a:txBody>
                  <a:tcPr marL="68580" marR="68580" marT="34290" marB="34290"/>
                </a:tc>
                <a:tc>
                  <a:txBody>
                    <a:bodyPr/>
                    <a:lstStyle/>
                    <a:p>
                      <a:r>
                        <a:rPr lang="en-US" sz="1100" dirty="0"/>
                        <a:t>Samsung and Vise announces major partnership</a:t>
                      </a:r>
                      <a:r>
                        <a:rPr lang="en-US" sz="1100" baseline="0" dirty="0"/>
                        <a:t> to develop mobile payments</a:t>
                      </a:r>
                      <a:endParaRPr lang="en-US" sz="1100" dirty="0"/>
                    </a:p>
                  </a:txBody>
                  <a:tcPr marL="68580" marR="68580" marT="34290" marB="34290"/>
                </a:tc>
                <a:extLst>
                  <a:ext uri="{0D108BD9-81ED-4DB2-BD59-A6C34878D82A}">
                    <a16:rowId xmlns:a16="http://schemas.microsoft.com/office/drawing/2014/main" val="10014"/>
                  </a:ext>
                </a:extLst>
              </a:tr>
              <a:tr h="266171">
                <a:tc>
                  <a:txBody>
                    <a:bodyPr/>
                    <a:lstStyle/>
                    <a:p>
                      <a:r>
                        <a:rPr lang="en-US" sz="1100" dirty="0"/>
                        <a:t>2014</a:t>
                      </a:r>
                    </a:p>
                  </a:txBody>
                  <a:tcPr marL="68580" marR="68580" marT="34290" marB="34290"/>
                </a:tc>
                <a:tc>
                  <a:txBody>
                    <a:bodyPr/>
                    <a:lstStyle/>
                    <a:p>
                      <a:r>
                        <a:rPr lang="en-US" sz="1100" dirty="0"/>
                        <a:t>Apple introduces iPhone 6</a:t>
                      </a:r>
                      <a:r>
                        <a:rPr lang="en-US" sz="1100" baseline="0" dirty="0"/>
                        <a:t> with Apple Pay using NFC Technology</a:t>
                      </a:r>
                      <a:endParaRPr lang="en-US" sz="1100" dirty="0"/>
                    </a:p>
                  </a:txBody>
                  <a:tcPr marL="68580" marR="68580" marT="34290" marB="3429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831986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8560" y="2805335"/>
            <a:ext cx="7097165" cy="1176326"/>
          </a:xfrm>
          <a:prstGeom prst="rect">
            <a:avLst/>
          </a:prstGeom>
        </p:spPr>
      </p:pic>
      <p:pic>
        <p:nvPicPr>
          <p:cNvPr id="9" name="Picture 8"/>
          <p:cNvPicPr>
            <a:picLocks noChangeAspect="1"/>
          </p:cNvPicPr>
          <p:nvPr/>
        </p:nvPicPr>
        <p:blipFill>
          <a:blip r:embed="rId3"/>
          <a:stretch>
            <a:fillRect/>
          </a:stretch>
        </p:blipFill>
        <p:spPr>
          <a:xfrm>
            <a:off x="1324850" y="4017232"/>
            <a:ext cx="3828998" cy="1064076"/>
          </a:xfrm>
          <a:prstGeom prst="rect">
            <a:avLst/>
          </a:prstGeom>
        </p:spPr>
      </p:pic>
      <p:pic>
        <p:nvPicPr>
          <p:cNvPr id="10" name="Picture 9"/>
          <p:cNvPicPr>
            <a:picLocks noChangeAspect="1"/>
          </p:cNvPicPr>
          <p:nvPr/>
        </p:nvPicPr>
        <p:blipFill>
          <a:blip r:embed="rId4"/>
          <a:stretch>
            <a:fillRect/>
          </a:stretch>
        </p:blipFill>
        <p:spPr>
          <a:xfrm>
            <a:off x="5353873" y="4299083"/>
            <a:ext cx="3553824" cy="724983"/>
          </a:xfrm>
          <a:prstGeom prst="rect">
            <a:avLst/>
          </a:prstGeom>
        </p:spPr>
      </p:pic>
      <p:sp>
        <p:nvSpPr>
          <p:cNvPr id="5" name="Title 4">
            <a:extLst>
              <a:ext uri="{FF2B5EF4-FFF2-40B4-BE49-F238E27FC236}">
                <a16:creationId xmlns:a16="http://schemas.microsoft.com/office/drawing/2014/main" id="{58D2670D-8378-177A-CA7C-BCB896377A37}"/>
              </a:ext>
            </a:extLst>
          </p:cNvPr>
          <p:cNvSpPr>
            <a:spLocks noGrp="1"/>
          </p:cNvSpPr>
          <p:nvPr>
            <p:ph type="title"/>
          </p:nvPr>
        </p:nvSpPr>
        <p:spPr/>
        <p:txBody>
          <a:bodyPr/>
          <a:lstStyle/>
          <a:p>
            <a:r>
              <a:rPr lang="en-US" dirty="0"/>
              <a:t>NFC Operation</a:t>
            </a:r>
          </a:p>
        </p:txBody>
      </p:sp>
      <p:sp>
        <p:nvSpPr>
          <p:cNvPr id="6" name="Text Placeholder 5">
            <a:extLst>
              <a:ext uri="{FF2B5EF4-FFF2-40B4-BE49-F238E27FC236}">
                <a16:creationId xmlns:a16="http://schemas.microsoft.com/office/drawing/2014/main" id="{D64C84BE-8506-0DA3-6C39-884ECF721169}"/>
              </a:ext>
            </a:extLst>
          </p:cNvPr>
          <p:cNvSpPr>
            <a:spLocks noGrp="1"/>
          </p:cNvSpPr>
          <p:nvPr>
            <p:ph type="body" idx="1"/>
          </p:nvPr>
        </p:nvSpPr>
        <p:spPr>
          <a:xfrm>
            <a:off x="107213" y="959227"/>
            <a:ext cx="8678568" cy="2052255"/>
          </a:xfrm>
        </p:spPr>
        <p:txBody>
          <a:bodyPr>
            <a:normAutofit fontScale="77500" lnSpcReduction="20000"/>
          </a:bodyPr>
          <a:lstStyle/>
          <a:p>
            <a:r>
              <a:rPr lang="en-US" sz="1800" dirty="0">
                <a:solidFill>
                  <a:srgbClr val="000000"/>
                </a:solidFill>
                <a:cs typeface="Arial"/>
                <a:sym typeface="Arial"/>
              </a:rPr>
              <a:t>NFC communication between two devices is the same as traditional 13.56 MHz RFID.  </a:t>
            </a:r>
          </a:p>
          <a:p>
            <a:r>
              <a:rPr lang="en-US" sz="1800" dirty="0">
                <a:solidFill>
                  <a:srgbClr val="000000"/>
                </a:solidFill>
                <a:cs typeface="Arial"/>
                <a:sym typeface="Arial"/>
              </a:rPr>
              <a:t>The NFC network consists of two communication terminals:</a:t>
            </a:r>
          </a:p>
          <a:p>
            <a:pPr lvl="1"/>
            <a:r>
              <a:rPr lang="en-US" sz="1900" dirty="0">
                <a:solidFill>
                  <a:srgbClr val="000000"/>
                </a:solidFill>
                <a:latin typeface="Helvetica" pitchFamily="2" charset="0"/>
                <a:cs typeface="Arial"/>
                <a:sym typeface="Arial"/>
              </a:rPr>
              <a:t>The NFC Initiator/Reader to start the communication.</a:t>
            </a:r>
          </a:p>
          <a:p>
            <a:pPr lvl="1"/>
            <a:r>
              <a:rPr lang="en-US" sz="1800" dirty="0">
                <a:solidFill>
                  <a:srgbClr val="000000"/>
                </a:solidFill>
                <a:latin typeface="Helvetica" pitchFamily="2" charset="0"/>
                <a:cs typeface="Arial"/>
                <a:sym typeface="Arial"/>
              </a:rPr>
              <a:t>NFC initiator continuously emits RF carrier signals and keeps observing for modulation to occur.  Detected modulation of the field would indicate of the presence of a target.</a:t>
            </a:r>
          </a:p>
          <a:p>
            <a:r>
              <a:rPr lang="en-US" sz="1800" dirty="0">
                <a:solidFill>
                  <a:srgbClr val="000000"/>
                </a:solidFill>
                <a:cs typeface="Arial"/>
                <a:sym typeface="Arial"/>
              </a:rPr>
              <a:t>The Target/Tag receives the Initiator’s communication request and sends back a reply.</a:t>
            </a:r>
          </a:p>
          <a:p>
            <a:r>
              <a:rPr lang="en-US" sz="1800" dirty="0">
                <a:solidFill>
                  <a:srgbClr val="000000"/>
                </a:solidFill>
                <a:cs typeface="Arial"/>
                <a:sym typeface="Arial"/>
              </a:rPr>
              <a:t>When the NFC target absorbs sufficient energy emitted by the reader, it starts sending modulated information back to the initiator. </a:t>
            </a:r>
          </a:p>
          <a:p>
            <a:endParaRPr lang="en-US" sz="1800" dirty="0">
              <a:solidFill>
                <a:srgbClr val="000000"/>
              </a:solidFill>
              <a:cs typeface="Arial"/>
              <a:sym typeface="Arial"/>
            </a:endParaRPr>
          </a:p>
          <a:p>
            <a:endParaRPr lang="en-US" sz="1800" dirty="0">
              <a:solidFill>
                <a:srgbClr val="000000"/>
              </a:solidFill>
              <a:cs typeface="Arial"/>
              <a:sym typeface="Arial"/>
            </a:endParaRPr>
          </a:p>
        </p:txBody>
      </p:sp>
    </p:spTree>
    <p:extLst>
      <p:ext uri="{BB962C8B-B14F-4D97-AF65-F5344CB8AC3E}">
        <p14:creationId xmlns:p14="http://schemas.microsoft.com/office/powerpoint/2010/main" val="12022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2660" y="1063196"/>
            <a:ext cx="7357714" cy="1762910"/>
          </a:xfrm>
          <a:prstGeom prst="rect">
            <a:avLst/>
          </a:prstGeom>
        </p:spPr>
      </p:pic>
      <p:sp>
        <p:nvSpPr>
          <p:cNvPr id="6" name="Rectangle 1"/>
          <p:cNvSpPr>
            <a:spLocks noChangeArrowheads="1"/>
          </p:cNvSpPr>
          <p:nvPr/>
        </p:nvSpPr>
        <p:spPr bwMode="auto">
          <a:xfrm>
            <a:off x="257175" y="3094100"/>
            <a:ext cx="3814342"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14313" indent="-214313">
              <a:spcBef>
                <a:spcPct val="50000"/>
              </a:spcBef>
              <a:buFont typeface="Arial" panose="020B0604020202020204" pitchFamily="34" charset="0"/>
              <a:buChar char="•"/>
            </a:pPr>
            <a:r>
              <a:rPr lang="en-US" altLang="en-US" sz="1500" b="1" u="sng" dirty="0">
                <a:solidFill>
                  <a:srgbClr val="000000"/>
                </a:solidFill>
                <a:latin typeface="+mn-lt"/>
              </a:rPr>
              <a:t>Active NFC device</a:t>
            </a:r>
            <a:r>
              <a:rPr lang="en-US" altLang="en-US" sz="1500" b="1" dirty="0">
                <a:solidFill>
                  <a:srgbClr val="000000"/>
                </a:solidFill>
                <a:latin typeface="+mn-lt"/>
              </a:rPr>
              <a:t> </a:t>
            </a:r>
            <a:r>
              <a:rPr lang="en-US" altLang="en-US" sz="1500" dirty="0">
                <a:solidFill>
                  <a:srgbClr val="000000"/>
                </a:solidFill>
                <a:latin typeface="+mn-lt"/>
              </a:rPr>
              <a:t>is</a:t>
            </a:r>
            <a:r>
              <a:rPr lang="en-US" altLang="en-US" sz="1500" b="1" dirty="0">
                <a:solidFill>
                  <a:srgbClr val="000000"/>
                </a:solidFill>
                <a:latin typeface="+mn-lt"/>
              </a:rPr>
              <a:t> </a:t>
            </a:r>
            <a:r>
              <a:rPr lang="en-US" altLang="en-US" sz="1500" dirty="0">
                <a:solidFill>
                  <a:srgbClr val="000000"/>
                </a:solidFill>
                <a:latin typeface="+mn-lt"/>
              </a:rPr>
              <a:t>usually a microcontroller based like a </a:t>
            </a:r>
            <a:r>
              <a:rPr lang="en-US" altLang="en-US" sz="1500" u="sng" dirty="0">
                <a:solidFill>
                  <a:srgbClr val="000000"/>
                </a:solidFill>
                <a:latin typeface="+mn-lt"/>
              </a:rPr>
              <a:t>NFC enabled smartphone</a:t>
            </a:r>
            <a:r>
              <a:rPr lang="en-US" altLang="en-US" sz="1500" dirty="0">
                <a:solidFill>
                  <a:srgbClr val="000000"/>
                </a:solidFill>
                <a:latin typeface="+mn-lt"/>
              </a:rPr>
              <a:t>, would not only be able to collect information from NFC tags, but it would also be able to exchange information with other compatible phones or devices and could even alter the information on the NFC tag if authorized to make such changes.</a:t>
            </a:r>
          </a:p>
        </p:txBody>
      </p:sp>
      <p:sp>
        <p:nvSpPr>
          <p:cNvPr id="7" name="Rectangle 1"/>
          <p:cNvSpPr>
            <a:spLocks noChangeArrowheads="1"/>
          </p:cNvSpPr>
          <p:nvPr/>
        </p:nvSpPr>
        <p:spPr bwMode="auto">
          <a:xfrm>
            <a:off x="4259631" y="3094101"/>
            <a:ext cx="3966296"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14313" indent="-214313">
              <a:spcBef>
                <a:spcPct val="50000"/>
              </a:spcBef>
              <a:buFont typeface="Arial" panose="020B0604020202020204" pitchFamily="34" charset="0"/>
              <a:buChar char="•"/>
            </a:pPr>
            <a:r>
              <a:rPr lang="en-US" altLang="en-US" sz="1500" b="1" u="sng" dirty="0">
                <a:solidFill>
                  <a:srgbClr val="000000"/>
                </a:solidFill>
                <a:latin typeface="+mn-lt"/>
              </a:rPr>
              <a:t>A passive device</a:t>
            </a:r>
            <a:r>
              <a:rPr lang="en-US" altLang="en-US" sz="1500" dirty="0">
                <a:solidFill>
                  <a:srgbClr val="000000"/>
                </a:solidFill>
                <a:latin typeface="+mn-lt"/>
              </a:rPr>
              <a:t>, such as an </a:t>
            </a:r>
            <a:r>
              <a:rPr lang="en-US" altLang="en-US" sz="1500" u="sng" dirty="0">
                <a:solidFill>
                  <a:srgbClr val="000000"/>
                </a:solidFill>
                <a:latin typeface="+mn-lt"/>
              </a:rPr>
              <a:t>NFC tag</a:t>
            </a:r>
            <a:r>
              <a:rPr lang="en-US" altLang="en-US" sz="1500" dirty="0">
                <a:solidFill>
                  <a:srgbClr val="000000"/>
                </a:solidFill>
                <a:latin typeface="+mn-lt"/>
              </a:rPr>
              <a:t>, contains information that other devices can read but does not read any information itself. NFC tag does not have its own power source. </a:t>
            </a:r>
          </a:p>
        </p:txBody>
      </p:sp>
      <p:sp>
        <p:nvSpPr>
          <p:cNvPr id="2" name="Title 1">
            <a:extLst>
              <a:ext uri="{FF2B5EF4-FFF2-40B4-BE49-F238E27FC236}">
                <a16:creationId xmlns:a16="http://schemas.microsoft.com/office/drawing/2014/main" id="{98B8F8E3-21B6-6E4A-C3D9-88D56701F7FD}"/>
              </a:ext>
            </a:extLst>
          </p:cNvPr>
          <p:cNvSpPr>
            <a:spLocks noGrp="1"/>
          </p:cNvSpPr>
          <p:nvPr>
            <p:ph type="title"/>
          </p:nvPr>
        </p:nvSpPr>
        <p:spPr>
          <a:xfrm>
            <a:off x="107207" y="89647"/>
            <a:ext cx="5690278" cy="788894"/>
          </a:xfrm>
        </p:spPr>
        <p:txBody>
          <a:bodyPr>
            <a:normAutofit fontScale="90000"/>
          </a:bodyPr>
          <a:lstStyle/>
          <a:p>
            <a:r>
              <a:rPr lang="en-US" dirty="0"/>
              <a:t>NFC Active and Passive Devices </a:t>
            </a:r>
          </a:p>
        </p:txBody>
      </p:sp>
    </p:spTree>
    <p:extLst>
      <p:ext uri="{BB962C8B-B14F-4D97-AF65-F5344CB8AC3E}">
        <p14:creationId xmlns:p14="http://schemas.microsoft.com/office/powerpoint/2010/main" val="805913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1" y="1028700"/>
            <a:ext cx="6632972"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917031" y="628651"/>
            <a:ext cx="3314700" cy="830997"/>
          </a:xfrm>
          <a:prstGeom prst="rect">
            <a:avLst/>
          </a:prstGeom>
          <a:noFill/>
        </p:spPr>
        <p:txBody>
          <a:bodyPr>
            <a:spAutoFit/>
          </a:bodyPr>
          <a:lstStyle/>
          <a:p>
            <a:pPr algn="ctr">
              <a:defRPr/>
            </a:pPr>
            <a:r>
              <a:rPr lang="en-US" sz="2400" b="1" dirty="0">
                <a:latin typeface="+mj-lt"/>
              </a:rPr>
              <a:t>DATA RATE &amp; RANGE</a:t>
            </a:r>
            <a:endParaRPr lang="en-US" sz="2100" b="1" dirty="0">
              <a:latin typeface="+mj-lt"/>
            </a:endParaRPr>
          </a:p>
        </p:txBody>
      </p:sp>
    </p:spTree>
    <p:extLst>
      <p:ext uri="{BB962C8B-B14F-4D97-AF65-F5344CB8AC3E}">
        <p14:creationId xmlns:p14="http://schemas.microsoft.com/office/powerpoint/2010/main" val="3004073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80729171"/>
              </p:ext>
            </p:extLst>
          </p:nvPr>
        </p:nvGraphicFramePr>
        <p:xfrm>
          <a:off x="423863" y="2170944"/>
          <a:ext cx="5572125" cy="1626223"/>
        </p:xfrm>
        <a:graphic>
          <a:graphicData uri="http://schemas.openxmlformats.org/drawingml/2006/table">
            <a:tbl>
              <a:tblPr/>
              <a:tblGrid>
                <a:gridCol w="1487130">
                  <a:extLst>
                    <a:ext uri="{9D8B030D-6E8A-4147-A177-3AD203B41FA5}">
                      <a16:colId xmlns:a16="http://schemas.microsoft.com/office/drawing/2014/main" val="20000"/>
                    </a:ext>
                  </a:extLst>
                </a:gridCol>
                <a:gridCol w="2227620">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tblGrid>
              <a:tr h="397301">
                <a:tc>
                  <a:txBody>
                    <a:bodyPr/>
                    <a:lstStyle/>
                    <a:p>
                      <a:pPr algn="ctr" fontAlgn="t"/>
                      <a:r>
                        <a:rPr lang="en-US" sz="1200" b="0" cap="all" dirty="0">
                          <a:solidFill>
                            <a:srgbClr val="FFFFFF"/>
                          </a:solidFill>
                          <a:effectLst/>
                        </a:rPr>
                        <a:t>DATA RATE</a:t>
                      </a:r>
                      <a:br>
                        <a:rPr lang="en-US" sz="1200" b="0" cap="all" dirty="0">
                          <a:solidFill>
                            <a:srgbClr val="FFFFFF"/>
                          </a:solidFill>
                          <a:effectLst/>
                        </a:rPr>
                      </a:br>
                      <a:r>
                        <a:rPr lang="en-US" sz="1200" b="0" cap="all" dirty="0">
                          <a:solidFill>
                            <a:srgbClr val="FFFFFF"/>
                          </a:solidFill>
                          <a:effectLst/>
                        </a:rPr>
                        <a:t>KBPS</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333333"/>
                    </a:solidFill>
                  </a:tcPr>
                </a:tc>
                <a:tc>
                  <a:txBody>
                    <a:bodyPr/>
                    <a:lstStyle/>
                    <a:p>
                      <a:pPr algn="ctr" fontAlgn="t"/>
                      <a:r>
                        <a:rPr lang="en-US" sz="1200" b="0" cap="all" dirty="0">
                          <a:solidFill>
                            <a:srgbClr val="FFFFFF"/>
                          </a:solidFill>
                          <a:effectLst/>
                        </a:rPr>
                        <a:t>ACTIVE DEVICE</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333333"/>
                    </a:solidFill>
                  </a:tcPr>
                </a:tc>
                <a:tc>
                  <a:txBody>
                    <a:bodyPr/>
                    <a:lstStyle/>
                    <a:p>
                      <a:pPr algn="ctr" fontAlgn="t"/>
                      <a:r>
                        <a:rPr lang="en-US" sz="1200" b="0" cap="all" dirty="0">
                          <a:solidFill>
                            <a:srgbClr val="FFFFFF"/>
                          </a:solidFill>
                          <a:effectLst/>
                        </a:rPr>
                        <a:t>PASSIVE DEVICE</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333333"/>
                    </a:solidFill>
                  </a:tcPr>
                </a:tc>
                <a:extLst>
                  <a:ext uri="{0D108BD9-81ED-4DB2-BD59-A6C34878D82A}">
                    <a16:rowId xmlns:a16="http://schemas.microsoft.com/office/drawing/2014/main" val="10000"/>
                  </a:ext>
                </a:extLst>
              </a:tr>
              <a:tr h="397301">
                <a:tc>
                  <a:txBody>
                    <a:bodyPr/>
                    <a:lstStyle/>
                    <a:p>
                      <a:pPr algn="ctr" fontAlgn="t"/>
                      <a:r>
                        <a:rPr lang="en-US" sz="1200" b="0">
                          <a:effectLst/>
                        </a:rPr>
                        <a:t>106</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tc>
                  <a:txBody>
                    <a:bodyPr/>
                    <a:lstStyle/>
                    <a:p>
                      <a:pPr fontAlgn="t"/>
                      <a:r>
                        <a:rPr lang="en-US" sz="1200" b="0" dirty="0">
                          <a:effectLst/>
                        </a:rPr>
                        <a:t>Modified Miller, 100%, ASK</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tc>
                  <a:txBody>
                    <a:bodyPr/>
                    <a:lstStyle/>
                    <a:p>
                      <a:pPr fontAlgn="t"/>
                      <a:r>
                        <a:rPr lang="en-US" sz="1200" b="0" dirty="0">
                          <a:effectLst/>
                        </a:rPr>
                        <a:t>Manchester, 10%, ASK</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extLst>
                  <a:ext uri="{0D108BD9-81ED-4DB2-BD59-A6C34878D82A}">
                    <a16:rowId xmlns:a16="http://schemas.microsoft.com/office/drawing/2014/main" val="10001"/>
                  </a:ext>
                </a:extLst>
              </a:tr>
              <a:tr h="397301">
                <a:tc>
                  <a:txBody>
                    <a:bodyPr/>
                    <a:lstStyle/>
                    <a:p>
                      <a:pPr algn="ctr" fontAlgn="t"/>
                      <a:r>
                        <a:rPr lang="en-US" sz="1200" b="0">
                          <a:effectLst/>
                        </a:rPr>
                        <a:t>212</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tc>
                  <a:txBody>
                    <a:bodyPr/>
                    <a:lstStyle/>
                    <a:p>
                      <a:pPr fontAlgn="t"/>
                      <a:r>
                        <a:rPr lang="en-US" sz="1200" b="0" dirty="0">
                          <a:effectLst/>
                        </a:rPr>
                        <a:t>Manchester, 10%, ASK</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tc>
                  <a:txBody>
                    <a:bodyPr/>
                    <a:lstStyle/>
                    <a:p>
                      <a:pPr fontAlgn="t"/>
                      <a:r>
                        <a:rPr lang="en-US" sz="1200" b="0">
                          <a:effectLst/>
                        </a:rPr>
                        <a:t>Manchester, 10%, ASK</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extLst>
                  <a:ext uri="{0D108BD9-81ED-4DB2-BD59-A6C34878D82A}">
                    <a16:rowId xmlns:a16="http://schemas.microsoft.com/office/drawing/2014/main" val="10002"/>
                  </a:ext>
                </a:extLst>
              </a:tr>
              <a:tr h="397301">
                <a:tc>
                  <a:txBody>
                    <a:bodyPr/>
                    <a:lstStyle/>
                    <a:p>
                      <a:pPr algn="ctr" fontAlgn="t"/>
                      <a:r>
                        <a:rPr lang="en-US" sz="1200" b="0" dirty="0">
                          <a:effectLst/>
                        </a:rPr>
                        <a:t>424</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tc>
                  <a:txBody>
                    <a:bodyPr/>
                    <a:lstStyle/>
                    <a:p>
                      <a:pPr fontAlgn="t"/>
                      <a:r>
                        <a:rPr lang="en-US" sz="1200" b="0" dirty="0">
                          <a:effectLst/>
                        </a:rPr>
                        <a:t>Manchester, 10%, ASK</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tc>
                  <a:txBody>
                    <a:bodyPr/>
                    <a:lstStyle/>
                    <a:p>
                      <a:pPr fontAlgn="t"/>
                      <a:r>
                        <a:rPr lang="en-US" sz="1200" b="0" dirty="0">
                          <a:effectLst/>
                        </a:rPr>
                        <a:t>Manchester, 10%, ASK</a:t>
                      </a:r>
                    </a:p>
                  </a:txBody>
                  <a:tcPr marL="68581" marR="68581" marT="34280" marB="34280">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E9E9E9"/>
                    </a:solidFill>
                  </a:tcPr>
                </a:tc>
                <a:extLst>
                  <a:ext uri="{0D108BD9-81ED-4DB2-BD59-A6C34878D82A}">
                    <a16:rowId xmlns:a16="http://schemas.microsoft.com/office/drawing/2014/main" val="10003"/>
                  </a:ext>
                </a:extLst>
              </a:tr>
            </a:tbl>
          </a:graphicData>
        </a:graphic>
      </p:graphicFrame>
      <p:sp>
        <p:nvSpPr>
          <p:cNvPr id="27672" name="Rectangle 1"/>
          <p:cNvSpPr>
            <a:spLocks noChangeArrowheads="1"/>
          </p:cNvSpPr>
          <p:nvPr/>
        </p:nvSpPr>
        <p:spPr bwMode="auto">
          <a:xfrm>
            <a:off x="423863" y="1333590"/>
            <a:ext cx="8143875" cy="3750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95220" bIns="4761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Font typeface="Arial" panose="020B0604020202020204" pitchFamily="34" charset="0"/>
              <a:buChar char="•"/>
            </a:pPr>
            <a:r>
              <a:rPr lang="en-US" altLang="en-US" sz="1500" dirty="0">
                <a:solidFill>
                  <a:srgbClr val="333333"/>
                </a:solidFill>
                <a:latin typeface="+mn-lt"/>
              </a:rPr>
              <a:t>NFC employs two different coding systems on the RF signal to transfer data.</a:t>
            </a:r>
            <a:endParaRPr lang="en-US" altLang="en-US" sz="3300" dirty="0">
              <a:latin typeface="+mn-lt"/>
            </a:endParaRPr>
          </a:p>
        </p:txBody>
      </p:sp>
      <p:sp>
        <p:nvSpPr>
          <p:cNvPr id="4" name="Rectangle 3"/>
          <p:cNvSpPr/>
          <p:nvPr/>
        </p:nvSpPr>
        <p:spPr>
          <a:xfrm>
            <a:off x="321469" y="4003316"/>
            <a:ext cx="8348663" cy="1477328"/>
          </a:xfrm>
          <a:prstGeom prst="rect">
            <a:avLst/>
          </a:prstGeom>
        </p:spPr>
        <p:txBody>
          <a:bodyPr wrap="square">
            <a:spAutoFit/>
          </a:bodyPr>
          <a:lstStyle/>
          <a:p>
            <a:r>
              <a:rPr lang="en-US" sz="1500" dirty="0"/>
              <a:t>Modulation Index = (A-B)/(A+B)      where 	A = Unmodulated signal amplitude </a:t>
            </a:r>
            <a:br>
              <a:rPr lang="en-US" sz="1500" dirty="0"/>
            </a:br>
            <a:r>
              <a:rPr lang="en-US" sz="1500" dirty="0"/>
              <a:t>				B = Modulated signal amplitude </a:t>
            </a:r>
            <a:br>
              <a:rPr lang="en-US" sz="1500" dirty="0"/>
            </a:br>
            <a:r>
              <a:rPr lang="en-US" sz="1500" dirty="0"/>
              <a:t>				Modulation Depth = B/A </a:t>
            </a:r>
            <a:br>
              <a:rPr lang="en-US" sz="1500" dirty="0"/>
            </a:br>
            <a:r>
              <a:rPr lang="en-US" sz="1500" dirty="0"/>
              <a:t>10% ASK modulation means ASK modulation in which modulation index will range between 8% and 14%.</a:t>
            </a:r>
          </a:p>
          <a:p>
            <a:r>
              <a:rPr lang="en-US" sz="1500" dirty="0"/>
              <a:t>100% ASK means ASK modulation in which modulation and carrier amplitude are almost equal.</a:t>
            </a:r>
          </a:p>
        </p:txBody>
      </p:sp>
      <p:pic>
        <p:nvPicPr>
          <p:cNvPr id="5" name="Picture 4"/>
          <p:cNvPicPr>
            <a:picLocks noChangeAspect="1"/>
          </p:cNvPicPr>
          <p:nvPr/>
        </p:nvPicPr>
        <p:blipFill>
          <a:blip r:embed="rId2"/>
          <a:stretch>
            <a:fillRect/>
          </a:stretch>
        </p:blipFill>
        <p:spPr>
          <a:xfrm>
            <a:off x="6200775" y="2459986"/>
            <a:ext cx="2571750" cy="1300163"/>
          </a:xfrm>
          <a:prstGeom prst="rect">
            <a:avLst/>
          </a:prstGeom>
        </p:spPr>
      </p:pic>
      <p:sp>
        <p:nvSpPr>
          <p:cNvPr id="6" name="Title 5">
            <a:extLst>
              <a:ext uri="{FF2B5EF4-FFF2-40B4-BE49-F238E27FC236}">
                <a16:creationId xmlns:a16="http://schemas.microsoft.com/office/drawing/2014/main" id="{6413AB74-60E0-5E93-4C93-C94A8730E839}"/>
              </a:ext>
            </a:extLst>
          </p:cNvPr>
          <p:cNvSpPr>
            <a:spLocks noGrp="1"/>
          </p:cNvSpPr>
          <p:nvPr>
            <p:ph type="title"/>
          </p:nvPr>
        </p:nvSpPr>
        <p:spPr>
          <a:xfrm>
            <a:off x="107207" y="89647"/>
            <a:ext cx="6509350" cy="788894"/>
          </a:xfrm>
        </p:spPr>
        <p:txBody>
          <a:bodyPr>
            <a:normAutofit/>
          </a:bodyPr>
          <a:lstStyle/>
          <a:p>
            <a:r>
              <a:rPr lang="en-US" dirty="0"/>
              <a:t>NFC RF signal coding</a:t>
            </a:r>
          </a:p>
        </p:txBody>
      </p:sp>
    </p:spTree>
    <p:extLst>
      <p:ext uri="{BB962C8B-B14F-4D97-AF65-F5344CB8AC3E}">
        <p14:creationId xmlns:p14="http://schemas.microsoft.com/office/powerpoint/2010/main" val="353641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0"/>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US" dirty="0"/>
              <a:t>Throughput vs. Range</a:t>
            </a:r>
            <a:endParaRPr dirty="0"/>
          </a:p>
        </p:txBody>
      </p:sp>
      <p:sp>
        <p:nvSpPr>
          <p:cNvPr id="187" name="Google Shape;187;p60"/>
          <p:cNvSpPr txBox="1">
            <a:spLocks noGrp="1"/>
          </p:cNvSpPr>
          <p:nvPr>
            <p:ph type="sldNum" idx="12"/>
          </p:nvPr>
        </p:nvSpPr>
        <p:spPr>
          <a:xfrm>
            <a:off x="7315200" y="5296959"/>
            <a:ext cx="1371600" cy="304271"/>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a:t>
            </a:fld>
            <a:endParaRPr/>
          </a:p>
        </p:txBody>
      </p:sp>
      <p:cxnSp>
        <p:nvCxnSpPr>
          <p:cNvPr id="188" name="Google Shape;188;p60"/>
          <p:cNvCxnSpPr/>
          <p:nvPr/>
        </p:nvCxnSpPr>
        <p:spPr>
          <a:xfrm rot="10800000">
            <a:off x="2791444" y="1682895"/>
            <a:ext cx="0" cy="2521730"/>
          </a:xfrm>
          <a:prstGeom prst="straightConnector1">
            <a:avLst/>
          </a:prstGeom>
          <a:noFill/>
          <a:ln w="25400" cap="flat" cmpd="sng">
            <a:solidFill>
              <a:srgbClr val="306786"/>
            </a:solidFill>
            <a:prstDash val="solid"/>
            <a:round/>
            <a:headEnd type="none" w="sm" len="sm"/>
            <a:tailEnd type="triangle" w="med" len="med"/>
          </a:ln>
        </p:spPr>
      </p:cxnSp>
      <p:cxnSp>
        <p:nvCxnSpPr>
          <p:cNvPr id="189" name="Google Shape;189;p60"/>
          <p:cNvCxnSpPr/>
          <p:nvPr/>
        </p:nvCxnSpPr>
        <p:spPr>
          <a:xfrm>
            <a:off x="2791445" y="4204625"/>
            <a:ext cx="3709575" cy="0"/>
          </a:xfrm>
          <a:prstGeom prst="straightConnector1">
            <a:avLst/>
          </a:prstGeom>
          <a:noFill/>
          <a:ln w="25400" cap="flat" cmpd="sng">
            <a:solidFill>
              <a:srgbClr val="306786"/>
            </a:solidFill>
            <a:prstDash val="solid"/>
            <a:round/>
            <a:headEnd type="none" w="sm" len="sm"/>
            <a:tailEnd type="triangle" w="med" len="med"/>
          </a:ln>
        </p:spPr>
      </p:cxnSp>
      <p:sp>
        <p:nvSpPr>
          <p:cNvPr id="190" name="Google Shape;190;p60"/>
          <p:cNvSpPr txBox="1"/>
          <p:nvPr/>
        </p:nvSpPr>
        <p:spPr>
          <a:xfrm>
            <a:off x="1123951" y="2678302"/>
            <a:ext cx="1503499"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a:solidFill>
                  <a:srgbClr val="000000"/>
                </a:solidFill>
                <a:latin typeface="Tahoma"/>
                <a:ea typeface="Tahoma"/>
                <a:cs typeface="Tahoma"/>
                <a:sym typeface="Tahoma"/>
              </a:rPr>
              <a:t>Data</a:t>
            </a:r>
            <a:endParaRPr/>
          </a:p>
          <a:p>
            <a:pPr marL="0" marR="0" lvl="0" indent="0" algn="ctr" rtl="0">
              <a:lnSpc>
                <a:spcPct val="100000"/>
              </a:lnSpc>
              <a:spcBef>
                <a:spcPts val="0"/>
              </a:spcBef>
              <a:spcAft>
                <a:spcPts val="0"/>
              </a:spcAft>
              <a:buNone/>
            </a:pPr>
            <a:r>
              <a:rPr lang="en-US" sz="1500" b="0" i="0" u="none" strike="noStrike" cap="none">
                <a:solidFill>
                  <a:srgbClr val="000000"/>
                </a:solidFill>
                <a:latin typeface="Tahoma"/>
                <a:ea typeface="Tahoma"/>
                <a:cs typeface="Tahoma"/>
                <a:sym typeface="Tahoma"/>
              </a:rPr>
              <a:t>Throughput</a:t>
            </a:r>
            <a:endParaRPr/>
          </a:p>
        </p:txBody>
      </p:sp>
      <p:sp>
        <p:nvSpPr>
          <p:cNvPr id="191" name="Google Shape;191;p60"/>
          <p:cNvSpPr txBox="1"/>
          <p:nvPr/>
        </p:nvSpPr>
        <p:spPr>
          <a:xfrm>
            <a:off x="4108684" y="4287616"/>
            <a:ext cx="1033262"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a:solidFill>
                  <a:srgbClr val="000000"/>
                </a:solidFill>
                <a:latin typeface="Tahoma"/>
                <a:ea typeface="Tahoma"/>
                <a:cs typeface="Tahoma"/>
                <a:sym typeface="Tahoma"/>
              </a:rPr>
              <a:t>Range</a:t>
            </a:r>
            <a:endParaRPr sz="1350" b="0" i="0" u="none" strike="noStrike" cap="none">
              <a:solidFill>
                <a:srgbClr val="000000"/>
              </a:solidFill>
              <a:latin typeface="Tahoma"/>
              <a:ea typeface="Tahoma"/>
              <a:cs typeface="Tahoma"/>
              <a:sym typeface="Tahom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Manchester co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80" y="2857500"/>
            <a:ext cx="2686050" cy="181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1"/>
          <p:cNvSpPr>
            <a:spLocks noChangeArrowheads="1"/>
          </p:cNvSpPr>
          <p:nvPr/>
        </p:nvSpPr>
        <p:spPr bwMode="auto">
          <a:xfrm>
            <a:off x="173055" y="4974243"/>
            <a:ext cx="46863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050" b="1" dirty="0">
                <a:solidFill>
                  <a:srgbClr val="333333"/>
                </a:solidFill>
                <a:latin typeface="Droid Sans"/>
              </a:rPr>
              <a:t>Manchester coding used for NFC data transfer</a:t>
            </a:r>
            <a:endParaRPr lang="en-US" altLang="en-US" sz="1050" dirty="0">
              <a:solidFill>
                <a:srgbClr val="333333"/>
              </a:solidFill>
              <a:latin typeface="Droid Sans"/>
            </a:endParaRPr>
          </a:p>
        </p:txBody>
      </p:sp>
      <p:sp>
        <p:nvSpPr>
          <p:cNvPr id="3" name="Title 2">
            <a:extLst>
              <a:ext uri="{FF2B5EF4-FFF2-40B4-BE49-F238E27FC236}">
                <a16:creationId xmlns:a16="http://schemas.microsoft.com/office/drawing/2014/main" id="{302F6C35-8DEE-7758-E8A3-728883431CAA}"/>
              </a:ext>
            </a:extLst>
          </p:cNvPr>
          <p:cNvSpPr>
            <a:spLocks noGrp="1"/>
          </p:cNvSpPr>
          <p:nvPr>
            <p:ph type="title"/>
          </p:nvPr>
        </p:nvSpPr>
        <p:spPr/>
        <p:txBody>
          <a:bodyPr>
            <a:normAutofit/>
          </a:bodyPr>
          <a:lstStyle/>
          <a:p>
            <a:r>
              <a:rPr lang="en-US" dirty="0"/>
              <a:t>NFC and Manchester coding</a:t>
            </a:r>
          </a:p>
        </p:txBody>
      </p:sp>
      <p:sp>
        <p:nvSpPr>
          <p:cNvPr id="4" name="Text Placeholder 3">
            <a:extLst>
              <a:ext uri="{FF2B5EF4-FFF2-40B4-BE49-F238E27FC236}">
                <a16:creationId xmlns:a16="http://schemas.microsoft.com/office/drawing/2014/main" id="{A1FAF31E-45B0-CF6C-BF60-CFEEBF67CF3F}"/>
              </a:ext>
            </a:extLst>
          </p:cNvPr>
          <p:cNvSpPr>
            <a:spLocks noGrp="1"/>
          </p:cNvSpPr>
          <p:nvPr>
            <p:ph type="body" idx="1"/>
          </p:nvPr>
        </p:nvSpPr>
        <p:spPr>
          <a:xfrm>
            <a:off x="107213" y="959227"/>
            <a:ext cx="8708014" cy="4188246"/>
          </a:xfrm>
        </p:spPr>
        <p:txBody>
          <a:bodyPr>
            <a:normAutofit/>
          </a:bodyPr>
          <a:lstStyle/>
          <a:p>
            <a:r>
              <a:rPr lang="en-US" altLang="en-US" sz="1800" dirty="0">
                <a:solidFill>
                  <a:srgbClr val="333333"/>
                </a:solidFill>
                <a:latin typeface="+mn-lt"/>
              </a:rPr>
              <a:t>Manchester coding maps bits to transitions</a:t>
            </a:r>
          </a:p>
          <a:p>
            <a:pPr lvl="1"/>
            <a:r>
              <a:rPr lang="en-US" altLang="en-US" sz="1400" dirty="0">
                <a:solidFill>
                  <a:srgbClr val="333333"/>
                </a:solidFill>
                <a:latin typeface="+mn-lt"/>
              </a:rPr>
              <a:t>Bit 0 </a:t>
            </a:r>
            <a:r>
              <a:rPr lang="en-US" altLang="en-US" sz="1400" dirty="0">
                <a:solidFill>
                  <a:srgbClr val="333333"/>
                </a:solidFill>
                <a:latin typeface="+mn-lt"/>
                <a:sym typeface="Wingdings" pitchFamily="2" charset="2"/>
              </a:rPr>
              <a:t> low to high</a:t>
            </a:r>
          </a:p>
          <a:p>
            <a:pPr lvl="1"/>
            <a:r>
              <a:rPr lang="en-US" altLang="en-US" sz="1400" dirty="0">
                <a:solidFill>
                  <a:srgbClr val="333333"/>
                </a:solidFill>
                <a:latin typeface="+mn-lt"/>
                <a:sym typeface="Wingdings" pitchFamily="2" charset="2"/>
              </a:rPr>
              <a:t>Bit 1  high to low</a:t>
            </a:r>
            <a:endParaRPr lang="en-US" altLang="en-US" sz="1400" dirty="0">
              <a:solidFill>
                <a:srgbClr val="333333"/>
              </a:solidFill>
              <a:latin typeface="+mn-lt"/>
            </a:endParaRPr>
          </a:p>
          <a:p>
            <a:r>
              <a:rPr lang="en-US" altLang="en-US" sz="1800" dirty="0">
                <a:solidFill>
                  <a:srgbClr val="333333"/>
                </a:solidFill>
                <a:latin typeface="+mn-lt"/>
              </a:rPr>
              <a:t>Prevents long runs of high or low values</a:t>
            </a:r>
          </a:p>
          <a:p>
            <a:endParaRPr lang="en-US" sz="1800" dirty="0"/>
          </a:p>
        </p:txBody>
      </p:sp>
      <p:pic>
        <p:nvPicPr>
          <p:cNvPr id="2050" name="Picture 2" descr="Manchester code - Wikipedia">
            <a:extLst>
              <a:ext uri="{FF2B5EF4-FFF2-40B4-BE49-F238E27FC236}">
                <a16:creationId xmlns:a16="http://schemas.microsoft.com/office/drawing/2014/main" id="{29004AB6-C100-EC00-C2CB-81F0879AB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479"/>
          <a:stretch/>
        </p:blipFill>
        <p:spPr bwMode="auto">
          <a:xfrm>
            <a:off x="4134416" y="2857500"/>
            <a:ext cx="4680811" cy="163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55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descr="Modified Miller co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87770"/>
            <a:ext cx="5543550" cy="201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1"/>
          <p:cNvSpPr>
            <a:spLocks noChangeArrowheads="1"/>
          </p:cNvSpPr>
          <p:nvPr/>
        </p:nvSpPr>
        <p:spPr bwMode="auto">
          <a:xfrm>
            <a:off x="857250" y="5003510"/>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050" b="1" dirty="0">
                <a:solidFill>
                  <a:srgbClr val="333333"/>
                </a:solidFill>
                <a:latin typeface="Droid Sans"/>
              </a:rPr>
              <a:t>Modified Miller coding used for NFC data transfer</a:t>
            </a:r>
            <a:br>
              <a:rPr lang="en-US" altLang="en-US" sz="1050" b="1" dirty="0">
                <a:solidFill>
                  <a:srgbClr val="333333"/>
                </a:solidFill>
                <a:latin typeface="Droid Sans"/>
              </a:rPr>
            </a:br>
            <a:r>
              <a:rPr lang="en-US" altLang="en-US" sz="1050" b="1" dirty="0">
                <a:solidFill>
                  <a:srgbClr val="333333"/>
                </a:solidFill>
                <a:latin typeface="Droid Sans"/>
              </a:rPr>
              <a:t>used for 106 kbps active device transfers</a:t>
            </a:r>
            <a:endParaRPr lang="en-US" altLang="en-US" sz="1050" dirty="0">
              <a:solidFill>
                <a:srgbClr val="333333"/>
              </a:solidFill>
              <a:latin typeface="Droid Sans"/>
            </a:endParaRPr>
          </a:p>
        </p:txBody>
      </p:sp>
      <p:sp>
        <p:nvSpPr>
          <p:cNvPr id="2" name="Title 1">
            <a:extLst>
              <a:ext uri="{FF2B5EF4-FFF2-40B4-BE49-F238E27FC236}">
                <a16:creationId xmlns:a16="http://schemas.microsoft.com/office/drawing/2014/main" id="{070B95DA-6000-736E-6814-8F381063A797}"/>
              </a:ext>
            </a:extLst>
          </p:cNvPr>
          <p:cNvSpPr>
            <a:spLocks noGrp="1"/>
          </p:cNvSpPr>
          <p:nvPr>
            <p:ph type="title"/>
          </p:nvPr>
        </p:nvSpPr>
        <p:spPr/>
        <p:txBody>
          <a:bodyPr>
            <a:normAutofit/>
          </a:bodyPr>
          <a:lstStyle/>
          <a:p>
            <a:r>
              <a:rPr lang="en-US" dirty="0"/>
              <a:t>NFC and Modified Miller coding</a:t>
            </a:r>
          </a:p>
        </p:txBody>
      </p:sp>
      <p:sp>
        <p:nvSpPr>
          <p:cNvPr id="4" name="Text Placeholder 3">
            <a:extLst>
              <a:ext uri="{FF2B5EF4-FFF2-40B4-BE49-F238E27FC236}">
                <a16:creationId xmlns:a16="http://schemas.microsoft.com/office/drawing/2014/main" id="{3C7472CC-B48B-9FA0-596A-116487E26890}"/>
              </a:ext>
            </a:extLst>
          </p:cNvPr>
          <p:cNvSpPr>
            <a:spLocks noGrp="1"/>
          </p:cNvSpPr>
          <p:nvPr>
            <p:ph type="body" idx="1"/>
          </p:nvPr>
        </p:nvSpPr>
        <p:spPr>
          <a:xfrm>
            <a:off x="107213" y="959227"/>
            <a:ext cx="8929217" cy="1783973"/>
          </a:xfrm>
        </p:spPr>
        <p:txBody>
          <a:bodyPr>
            <a:normAutofit lnSpcReduction="10000"/>
          </a:bodyPr>
          <a:lstStyle/>
          <a:p>
            <a:r>
              <a:rPr lang="en-US" sz="1800" dirty="0"/>
              <a:t>Mapping bits to pulses</a:t>
            </a:r>
          </a:p>
          <a:p>
            <a:pPr lvl="1"/>
            <a:r>
              <a:rPr lang="en-US" sz="1400" dirty="0"/>
              <a:t>1 </a:t>
            </a:r>
            <a:r>
              <a:rPr lang="en-US" sz="1400" dirty="0">
                <a:sym typeface="Wingdings" pitchFamily="2" charset="2"/>
              </a:rPr>
              <a:t> Late low pulse</a:t>
            </a:r>
          </a:p>
          <a:p>
            <a:pPr lvl="1"/>
            <a:r>
              <a:rPr lang="en-US" sz="1400" dirty="0">
                <a:sym typeface="Wingdings" pitchFamily="2" charset="2"/>
              </a:rPr>
              <a:t>0  </a:t>
            </a:r>
          </a:p>
          <a:p>
            <a:pPr lvl="2"/>
            <a:r>
              <a:rPr lang="en-US" sz="1050" dirty="0">
                <a:sym typeface="Wingdings" pitchFamily="2" charset="2"/>
              </a:rPr>
              <a:t>Following a 0: Early low pulse</a:t>
            </a:r>
          </a:p>
          <a:p>
            <a:pPr lvl="2"/>
            <a:r>
              <a:rPr lang="en-US" sz="1050" dirty="0">
                <a:sym typeface="Wingdings" pitchFamily="2" charset="2"/>
              </a:rPr>
              <a:t>Following a 1: Stay high</a:t>
            </a:r>
          </a:p>
          <a:p>
            <a:r>
              <a:rPr lang="en-US" sz="1800" dirty="0">
                <a:sym typeface="Wingdings" pitchFamily="2" charset="2"/>
              </a:rPr>
              <a:t>Mimics frequency modulation</a:t>
            </a:r>
            <a:endParaRPr lang="en-US" sz="1800" dirty="0"/>
          </a:p>
        </p:txBody>
      </p:sp>
    </p:spTree>
    <p:extLst>
      <p:ext uri="{BB962C8B-B14F-4D97-AF65-F5344CB8AC3E}">
        <p14:creationId xmlns:p14="http://schemas.microsoft.com/office/powerpoint/2010/main" val="4266161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D1B54-D6A5-FE91-E5C6-4FB01845372D}"/>
              </a:ext>
            </a:extLst>
          </p:cNvPr>
          <p:cNvSpPr>
            <a:spLocks noGrp="1"/>
          </p:cNvSpPr>
          <p:nvPr>
            <p:ph type="title"/>
          </p:nvPr>
        </p:nvSpPr>
        <p:spPr/>
        <p:txBody>
          <a:bodyPr/>
          <a:lstStyle/>
          <a:p>
            <a:r>
              <a:rPr lang="en-US" dirty="0"/>
              <a:t>Manchester modulation NFC signal</a:t>
            </a:r>
          </a:p>
        </p:txBody>
      </p:sp>
      <p:sp>
        <p:nvSpPr>
          <p:cNvPr id="2" name="Slide Number Placeholder 1">
            <a:extLst>
              <a:ext uri="{FF2B5EF4-FFF2-40B4-BE49-F238E27FC236}">
                <a16:creationId xmlns:a16="http://schemas.microsoft.com/office/drawing/2014/main" id="{C2B1E682-F8C3-529A-6E52-37107C1260E8}"/>
              </a:ext>
            </a:extLst>
          </p:cNvPr>
          <p:cNvSpPr>
            <a:spLocks noGrp="1"/>
          </p:cNvSpPr>
          <p:nvPr>
            <p:ph type="sldNum" sz="quarter" idx="12"/>
          </p:nvPr>
        </p:nvSpPr>
        <p:spPr/>
        <p:txBody>
          <a:bodyPr/>
          <a:lstStyle/>
          <a:p>
            <a:fld id="{36813DDB-C8F7-4C00-95F3-2B5C8D079800}" type="slidenum">
              <a:rPr lang="en-US" smtClean="0"/>
              <a:t>32</a:t>
            </a:fld>
            <a:endParaRPr lang="en-US"/>
          </a:p>
        </p:txBody>
      </p:sp>
      <p:pic>
        <p:nvPicPr>
          <p:cNvPr id="3" name="Picture 2">
            <a:extLst>
              <a:ext uri="{FF2B5EF4-FFF2-40B4-BE49-F238E27FC236}">
                <a16:creationId xmlns:a16="http://schemas.microsoft.com/office/drawing/2014/main" id="{3E51D9A3-E79D-CFFE-6630-C173EE6AA999}"/>
              </a:ext>
            </a:extLst>
          </p:cNvPr>
          <p:cNvPicPr>
            <a:picLocks noChangeAspect="1"/>
          </p:cNvPicPr>
          <p:nvPr/>
        </p:nvPicPr>
        <p:blipFill>
          <a:blip r:embed="rId2"/>
          <a:stretch>
            <a:fillRect/>
          </a:stretch>
        </p:blipFill>
        <p:spPr>
          <a:xfrm>
            <a:off x="1230331" y="1099805"/>
            <a:ext cx="6475288" cy="4395979"/>
          </a:xfrm>
          <a:prstGeom prst="rect">
            <a:avLst/>
          </a:prstGeom>
        </p:spPr>
      </p:pic>
    </p:spTree>
    <p:extLst>
      <p:ext uri="{BB962C8B-B14F-4D97-AF65-F5344CB8AC3E}">
        <p14:creationId xmlns:p14="http://schemas.microsoft.com/office/powerpoint/2010/main" val="1610305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40783-0A08-234C-3A2D-FB109424AE09}"/>
              </a:ext>
            </a:extLst>
          </p:cNvPr>
          <p:cNvSpPr>
            <a:spLocks noGrp="1"/>
          </p:cNvSpPr>
          <p:nvPr>
            <p:ph type="title"/>
          </p:nvPr>
        </p:nvSpPr>
        <p:spPr/>
        <p:txBody>
          <a:bodyPr/>
          <a:lstStyle/>
          <a:p>
            <a:r>
              <a:rPr lang="en-US" dirty="0"/>
              <a:t>NFC Modes oh my!</a:t>
            </a:r>
          </a:p>
        </p:txBody>
      </p:sp>
      <p:sp>
        <p:nvSpPr>
          <p:cNvPr id="4" name="Text Placeholder 3">
            <a:extLst>
              <a:ext uri="{FF2B5EF4-FFF2-40B4-BE49-F238E27FC236}">
                <a16:creationId xmlns:a16="http://schemas.microsoft.com/office/drawing/2014/main" id="{2C3C45AC-6816-8269-D3FA-4FD6932CA450}"/>
              </a:ext>
            </a:extLst>
          </p:cNvPr>
          <p:cNvSpPr>
            <a:spLocks noGrp="1"/>
          </p:cNvSpPr>
          <p:nvPr>
            <p:ph type="body" idx="1"/>
          </p:nvPr>
        </p:nvSpPr>
        <p:spPr>
          <a:xfrm>
            <a:off x="107213" y="959227"/>
            <a:ext cx="8929217" cy="1898273"/>
          </a:xfrm>
        </p:spPr>
        <p:txBody>
          <a:bodyPr>
            <a:normAutofit fontScale="92500"/>
          </a:bodyPr>
          <a:lstStyle/>
          <a:p>
            <a:r>
              <a:rPr lang="en-US" sz="1600" dirty="0"/>
              <a:t>There are three main operating modes for NFC:</a:t>
            </a:r>
          </a:p>
          <a:p>
            <a:pPr marL="746125" lvl="1" indent="-285750"/>
            <a:r>
              <a:rPr lang="en-US" sz="1400" dirty="0">
                <a:latin typeface="Helvetica" pitchFamily="2" charset="0"/>
              </a:rPr>
              <a:t>Card emulation mode (passive mode): the NFC device behaves like an existing contactless card conforming to one of the legacy standards</a:t>
            </a:r>
          </a:p>
          <a:p>
            <a:pPr marL="746125" lvl="1" indent="-285750"/>
            <a:r>
              <a:rPr lang="en-US" sz="1400" dirty="0">
                <a:latin typeface="Helvetica" pitchFamily="2" charset="0"/>
              </a:rPr>
              <a:t>Peer-to-peer mode: two NFC devices exchange information. The initiator device (polling device) requires less power compared to the reader/writer mode because the target (listener) uses its own power supply.</a:t>
            </a:r>
          </a:p>
          <a:p>
            <a:pPr marL="746125" lvl="1" indent="-285750"/>
            <a:r>
              <a:rPr lang="en-US" sz="1400" dirty="0">
                <a:latin typeface="Helvetica" pitchFamily="2" charset="0"/>
              </a:rPr>
              <a:t>Reader/writer mode (active mode): the NFC device is active and reads or writes to a passive legacy RFID tag.</a:t>
            </a:r>
          </a:p>
        </p:txBody>
      </p:sp>
      <p:sp>
        <p:nvSpPr>
          <p:cNvPr id="2" name="Slide Number Placeholder 1">
            <a:extLst>
              <a:ext uri="{FF2B5EF4-FFF2-40B4-BE49-F238E27FC236}">
                <a16:creationId xmlns:a16="http://schemas.microsoft.com/office/drawing/2014/main" id="{B024C81C-2ECE-82F4-644D-2BA46E85E199}"/>
              </a:ext>
            </a:extLst>
          </p:cNvPr>
          <p:cNvSpPr>
            <a:spLocks noGrp="1"/>
          </p:cNvSpPr>
          <p:nvPr>
            <p:ph type="sldNum" idx="12"/>
          </p:nvPr>
        </p:nvSpPr>
        <p:spPr/>
        <p:txBody>
          <a:bodyPr/>
          <a:lstStyle/>
          <a:p>
            <a:fld id="{36813DDB-C8F7-4C00-95F3-2B5C8D079800}" type="slidenum">
              <a:rPr lang="en-US" smtClean="0"/>
              <a:t>33</a:t>
            </a:fld>
            <a:endParaRPr lang="en-US"/>
          </a:p>
        </p:txBody>
      </p:sp>
      <p:pic>
        <p:nvPicPr>
          <p:cNvPr id="5" name="Picture 4">
            <a:extLst>
              <a:ext uri="{FF2B5EF4-FFF2-40B4-BE49-F238E27FC236}">
                <a16:creationId xmlns:a16="http://schemas.microsoft.com/office/drawing/2014/main" id="{6300D34A-4B9A-3BF1-0649-C025A388B20E}"/>
              </a:ext>
            </a:extLst>
          </p:cNvPr>
          <p:cNvPicPr>
            <a:picLocks noChangeAspect="1"/>
          </p:cNvPicPr>
          <p:nvPr/>
        </p:nvPicPr>
        <p:blipFill>
          <a:blip r:embed="rId2"/>
          <a:stretch>
            <a:fillRect/>
          </a:stretch>
        </p:blipFill>
        <p:spPr>
          <a:xfrm>
            <a:off x="1175405" y="3007725"/>
            <a:ext cx="6092661" cy="2372531"/>
          </a:xfrm>
          <a:prstGeom prst="rect">
            <a:avLst/>
          </a:prstGeom>
        </p:spPr>
      </p:pic>
    </p:spTree>
    <p:extLst>
      <p:ext uri="{BB962C8B-B14F-4D97-AF65-F5344CB8AC3E}">
        <p14:creationId xmlns:p14="http://schemas.microsoft.com/office/powerpoint/2010/main" val="3574607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BBDF-1421-0E14-71A9-61D5CBA13DA6}"/>
              </a:ext>
            </a:extLst>
          </p:cNvPr>
          <p:cNvSpPr>
            <a:spLocks noGrp="1"/>
          </p:cNvSpPr>
          <p:nvPr>
            <p:ph type="title"/>
          </p:nvPr>
        </p:nvSpPr>
        <p:spPr/>
        <p:txBody>
          <a:bodyPr/>
          <a:lstStyle/>
          <a:p>
            <a:r>
              <a:rPr lang="en-US" dirty="0"/>
              <a:t>NFC Tags – Encoding data</a:t>
            </a:r>
          </a:p>
        </p:txBody>
      </p:sp>
      <p:sp>
        <p:nvSpPr>
          <p:cNvPr id="3" name="Text Placeholder 2">
            <a:extLst>
              <a:ext uri="{FF2B5EF4-FFF2-40B4-BE49-F238E27FC236}">
                <a16:creationId xmlns:a16="http://schemas.microsoft.com/office/drawing/2014/main" id="{0D20A163-3328-5021-7AFF-2258FAC37C51}"/>
              </a:ext>
            </a:extLst>
          </p:cNvPr>
          <p:cNvSpPr>
            <a:spLocks noGrp="1"/>
          </p:cNvSpPr>
          <p:nvPr>
            <p:ph type="body" idx="1"/>
          </p:nvPr>
        </p:nvSpPr>
        <p:spPr>
          <a:xfrm>
            <a:off x="107213" y="959227"/>
            <a:ext cx="5101785" cy="4188246"/>
          </a:xfrm>
        </p:spPr>
        <p:txBody>
          <a:bodyPr>
            <a:normAutofit/>
          </a:bodyPr>
          <a:lstStyle/>
          <a:p>
            <a:r>
              <a:rPr lang="en-US" sz="2000" dirty="0"/>
              <a:t>NDEF (NFC Data Exchange Format) Structure</a:t>
            </a:r>
          </a:p>
          <a:p>
            <a:pPr lvl="1"/>
            <a:r>
              <a:rPr lang="en-US" sz="1800" dirty="0"/>
              <a:t>Binary format for data</a:t>
            </a:r>
          </a:p>
          <a:p>
            <a:pPr lvl="1"/>
            <a:r>
              <a:rPr lang="en-US" sz="1800" dirty="0"/>
              <a:t>Messages contains records</a:t>
            </a:r>
          </a:p>
          <a:p>
            <a:pPr lvl="1"/>
            <a:r>
              <a:rPr lang="en-US" sz="1800" dirty="0"/>
              <a:t>Each record has header</a:t>
            </a:r>
          </a:p>
          <a:p>
            <a:r>
              <a:rPr lang="en-US" sz="2200" dirty="0"/>
              <a:t>NFC read returns the NDEF message</a:t>
            </a:r>
          </a:p>
          <a:p>
            <a:endParaRPr lang="en-US" sz="2000" dirty="0"/>
          </a:p>
        </p:txBody>
      </p:sp>
      <p:sp>
        <p:nvSpPr>
          <p:cNvPr id="4" name="Slide Number Placeholder 3">
            <a:extLst>
              <a:ext uri="{FF2B5EF4-FFF2-40B4-BE49-F238E27FC236}">
                <a16:creationId xmlns:a16="http://schemas.microsoft.com/office/drawing/2014/main" id="{3448184B-5C99-0363-31E2-661328541F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1026" name="Picture 2">
            <a:extLst>
              <a:ext uri="{FF2B5EF4-FFF2-40B4-BE49-F238E27FC236}">
                <a16:creationId xmlns:a16="http://schemas.microsoft.com/office/drawing/2014/main" id="{15B16662-0C51-3D7B-FF67-737647BB9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234" y="1147957"/>
            <a:ext cx="3259656" cy="325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34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NFC Forum NDEF record types</a:t>
            </a:r>
          </a:p>
        </p:txBody>
      </p:sp>
      <p:sp>
        <p:nvSpPr>
          <p:cNvPr id="3" name="Content Placeholder 2"/>
          <p:cNvSpPr>
            <a:spLocks noGrp="1"/>
          </p:cNvSpPr>
          <p:nvPr>
            <p:ph idx="1"/>
          </p:nvPr>
        </p:nvSpPr>
        <p:spPr>
          <a:xfrm>
            <a:off x="107214" y="959227"/>
            <a:ext cx="6067556" cy="4188246"/>
          </a:xfrm>
        </p:spPr>
        <p:txBody>
          <a:bodyPr>
            <a:normAutofit fontScale="92500" lnSpcReduction="10000"/>
          </a:bodyPr>
          <a:lstStyle/>
          <a:p>
            <a:r>
              <a:rPr lang="en-US" sz="1333" dirty="0"/>
              <a:t>Record Type Definitions</a:t>
            </a:r>
          </a:p>
          <a:p>
            <a:pPr lvl="1"/>
            <a:r>
              <a:rPr lang="en-US" sz="1167" b="1" dirty="0"/>
              <a:t>RTD Technical </a:t>
            </a:r>
            <a:r>
              <a:rPr lang="en-US" sz="1167" dirty="0"/>
              <a:t>-  Specifies the format and rules for building standard record types used by NFC Forum application definitions and third parties that are based on the NDEF data format. </a:t>
            </a:r>
          </a:p>
          <a:p>
            <a:pPr lvl="1"/>
            <a:r>
              <a:rPr lang="en-US" sz="1167" b="1" dirty="0"/>
              <a:t>Text</a:t>
            </a:r>
            <a:r>
              <a:rPr lang="en-US" sz="1167" dirty="0"/>
              <a:t> - Provides an efficient way to store text strings in multiple languages by using the RTD mechanism and NDEF format. An example of using this specification is included in the Smart Poster RTD.</a:t>
            </a:r>
          </a:p>
          <a:p>
            <a:pPr lvl="1"/>
            <a:r>
              <a:rPr lang="en-US" sz="1167" b="1" dirty="0"/>
              <a:t>URI</a:t>
            </a:r>
            <a:r>
              <a:rPr lang="en-US" sz="1167" dirty="0"/>
              <a:t> - Provides an efficient way to store Uniform Resource Identifiers (URI) by using the RTD mechanism and NDEF format. An example of using this specification is included in the Smart Poster RTD.</a:t>
            </a:r>
          </a:p>
          <a:p>
            <a:pPr lvl="1"/>
            <a:r>
              <a:rPr lang="en-US" sz="1167" b="1" dirty="0"/>
              <a:t>Smart Poster </a:t>
            </a:r>
            <a:r>
              <a:rPr lang="en-US" sz="1167" dirty="0"/>
              <a:t>- Defines an NFC Forum Well Known Type to put URLs, SMSs or phone numbers on an NFC tag, or to transport them between devices. The Smart Poster RTD builds on the RTD mechanism and NDEF format and uses the URI RTD and Text RTD as building blocks.</a:t>
            </a:r>
          </a:p>
          <a:p>
            <a:pPr lvl="1"/>
            <a:r>
              <a:rPr lang="en-US" sz="1167" b="1" dirty="0"/>
              <a:t>Generic Control </a:t>
            </a:r>
            <a:r>
              <a:rPr lang="en-US" sz="1167" dirty="0"/>
              <a:t>- withdrawn</a:t>
            </a:r>
          </a:p>
          <a:p>
            <a:pPr lvl="1"/>
            <a:r>
              <a:rPr lang="en-US" sz="1167" b="1" dirty="0"/>
              <a:t>Signature</a:t>
            </a:r>
            <a:r>
              <a:rPr lang="en-US" sz="1167" dirty="0"/>
              <a:t> - Specifies the format used when signing single or multiple NDEF records. Defines the required and optional signature RTD fields, and also provides a list of suitable signature algorithms and certificate types that can be used to create the signature. Does not define or mandate a specific PKI or certification system, or define a new algorithm for use with the Signature RTD. </a:t>
            </a:r>
          </a:p>
          <a:p>
            <a:pPr lvl="1"/>
            <a:r>
              <a:rPr lang="en-US" sz="1167" b="1" dirty="0"/>
              <a:t>PHDC</a:t>
            </a:r>
            <a:r>
              <a:rPr lang="en-US" sz="1167" dirty="0"/>
              <a:t> - Addresses a need for an openly-defined standard for the exchange of personal health data between devices using Near Field Communication technology.</a:t>
            </a:r>
          </a:p>
        </p:txBody>
      </p:sp>
      <p:sp>
        <p:nvSpPr>
          <p:cNvPr id="5" name="TextBox 4">
            <a:extLst>
              <a:ext uri="{FF2B5EF4-FFF2-40B4-BE49-F238E27FC236}">
                <a16:creationId xmlns:a16="http://schemas.microsoft.com/office/drawing/2014/main" id="{CE75A809-ABAE-FA51-ED6C-48D9D691DF4E}"/>
              </a:ext>
            </a:extLst>
          </p:cNvPr>
          <p:cNvSpPr txBox="1"/>
          <p:nvPr/>
        </p:nvSpPr>
        <p:spPr>
          <a:xfrm>
            <a:off x="6811766" y="2069251"/>
            <a:ext cx="2332234" cy="1769139"/>
          </a:xfrm>
          <a:prstGeom prst="rect">
            <a:avLst/>
          </a:prstGeom>
          <a:noFill/>
        </p:spPr>
        <p:txBody>
          <a:bodyPr wrap="square">
            <a:spAutoFit/>
          </a:bodyPr>
          <a:lstStyle/>
          <a:p>
            <a:r>
              <a:rPr lang="en-US" sz="1567" dirty="0"/>
              <a:t>Derived types</a:t>
            </a:r>
          </a:p>
          <a:p>
            <a:pPr lvl="1"/>
            <a:r>
              <a:rPr lang="en-US" sz="933" dirty="0"/>
              <a:t>Android Application NDEF Record</a:t>
            </a:r>
          </a:p>
          <a:p>
            <a:pPr lvl="1"/>
            <a:r>
              <a:rPr lang="en-US" sz="933" dirty="0"/>
              <a:t>Application NDEF Record</a:t>
            </a:r>
          </a:p>
          <a:p>
            <a:pPr lvl="1"/>
            <a:r>
              <a:rPr lang="en-US" sz="933" dirty="0"/>
              <a:t>Contact NDEF Record</a:t>
            </a:r>
          </a:p>
          <a:p>
            <a:pPr lvl="1"/>
            <a:r>
              <a:rPr lang="en-US" sz="933" dirty="0"/>
              <a:t>Email NDEF Record</a:t>
            </a:r>
          </a:p>
          <a:p>
            <a:pPr lvl="1"/>
            <a:r>
              <a:rPr lang="en-US" sz="933" dirty="0"/>
              <a:t>File NDEF Record</a:t>
            </a:r>
          </a:p>
          <a:p>
            <a:pPr lvl="1"/>
            <a:r>
              <a:rPr lang="en-US" sz="933" dirty="0"/>
              <a:t>Geolocation NDEF Record</a:t>
            </a:r>
          </a:p>
          <a:p>
            <a:pPr lvl="1"/>
            <a:r>
              <a:rPr lang="en-US" sz="933" dirty="0"/>
              <a:t>Phone NDEF Record</a:t>
            </a:r>
          </a:p>
          <a:p>
            <a:pPr lvl="1"/>
            <a:r>
              <a:rPr lang="en-US" sz="933" dirty="0"/>
              <a:t>SMS NDEF Record</a:t>
            </a:r>
          </a:p>
          <a:p>
            <a:pPr lvl="1"/>
            <a:r>
              <a:rPr lang="en-US" sz="933" dirty="0"/>
              <a:t>Website NDEF Record</a:t>
            </a:r>
          </a:p>
          <a:p>
            <a:pPr lvl="1"/>
            <a:r>
              <a:rPr lang="en-US" sz="933" dirty="0" err="1"/>
              <a:t>WiFi</a:t>
            </a:r>
            <a:r>
              <a:rPr lang="en-US" sz="933" dirty="0"/>
              <a:t> NDEF Record</a:t>
            </a:r>
          </a:p>
        </p:txBody>
      </p:sp>
    </p:spTree>
    <p:extLst>
      <p:ext uri="{BB962C8B-B14F-4D97-AF65-F5344CB8AC3E}">
        <p14:creationId xmlns:p14="http://schemas.microsoft.com/office/powerpoint/2010/main" val="1024439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7FED-44C8-83BB-A7D1-E7D47A0C418D}"/>
              </a:ext>
            </a:extLst>
          </p:cNvPr>
          <p:cNvSpPr>
            <a:spLocks noGrp="1"/>
          </p:cNvSpPr>
          <p:nvPr>
            <p:ph type="title"/>
          </p:nvPr>
        </p:nvSpPr>
        <p:spPr/>
        <p:txBody>
          <a:bodyPr/>
          <a:lstStyle/>
          <a:p>
            <a:r>
              <a:rPr lang="en-US" dirty="0"/>
              <a:t>NDEF Format</a:t>
            </a:r>
          </a:p>
        </p:txBody>
      </p:sp>
      <p:sp>
        <p:nvSpPr>
          <p:cNvPr id="3" name="Text Placeholder 2">
            <a:extLst>
              <a:ext uri="{FF2B5EF4-FFF2-40B4-BE49-F238E27FC236}">
                <a16:creationId xmlns:a16="http://schemas.microsoft.com/office/drawing/2014/main" id="{19061D57-3A84-02A3-B9CC-27B8BB6BEA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2657C6-58E7-20E8-DBAE-9675BA6A3B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5" name="Picture 4">
            <a:extLst>
              <a:ext uri="{FF2B5EF4-FFF2-40B4-BE49-F238E27FC236}">
                <a16:creationId xmlns:a16="http://schemas.microsoft.com/office/drawing/2014/main" id="{9E4FD0AD-420B-D15F-197D-E668A404E80D}"/>
              </a:ext>
            </a:extLst>
          </p:cNvPr>
          <p:cNvPicPr>
            <a:picLocks noChangeAspect="1"/>
          </p:cNvPicPr>
          <p:nvPr/>
        </p:nvPicPr>
        <p:blipFill>
          <a:blip r:embed="rId2"/>
          <a:stretch>
            <a:fillRect/>
          </a:stretch>
        </p:blipFill>
        <p:spPr>
          <a:xfrm>
            <a:off x="274834" y="959227"/>
            <a:ext cx="5797193" cy="1337378"/>
          </a:xfrm>
          <a:prstGeom prst="rect">
            <a:avLst/>
          </a:prstGeom>
        </p:spPr>
      </p:pic>
      <p:pic>
        <p:nvPicPr>
          <p:cNvPr id="6" name="Picture 5">
            <a:extLst>
              <a:ext uri="{FF2B5EF4-FFF2-40B4-BE49-F238E27FC236}">
                <a16:creationId xmlns:a16="http://schemas.microsoft.com/office/drawing/2014/main" id="{5C7503AE-7F78-0006-B34E-FE758946B619}"/>
              </a:ext>
            </a:extLst>
          </p:cNvPr>
          <p:cNvPicPr>
            <a:picLocks noChangeAspect="1"/>
          </p:cNvPicPr>
          <p:nvPr/>
        </p:nvPicPr>
        <p:blipFill>
          <a:blip r:embed="rId3"/>
          <a:stretch>
            <a:fillRect/>
          </a:stretch>
        </p:blipFill>
        <p:spPr>
          <a:xfrm>
            <a:off x="274834" y="2524671"/>
            <a:ext cx="6382820" cy="2924424"/>
          </a:xfrm>
          <a:prstGeom prst="rect">
            <a:avLst/>
          </a:prstGeom>
        </p:spPr>
      </p:pic>
    </p:spTree>
    <p:extLst>
      <p:ext uri="{BB962C8B-B14F-4D97-AF65-F5344CB8AC3E}">
        <p14:creationId xmlns:p14="http://schemas.microsoft.com/office/powerpoint/2010/main" val="3878327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E215-12FB-24FD-2C57-2F7B99A2BD75}"/>
              </a:ext>
            </a:extLst>
          </p:cNvPr>
          <p:cNvSpPr>
            <a:spLocks noGrp="1"/>
          </p:cNvSpPr>
          <p:nvPr>
            <p:ph type="title"/>
          </p:nvPr>
        </p:nvSpPr>
        <p:spPr/>
        <p:txBody>
          <a:bodyPr/>
          <a:lstStyle/>
          <a:p>
            <a:r>
              <a:rPr lang="en-US" dirty="0"/>
              <a:t>Let’s try it!</a:t>
            </a:r>
          </a:p>
        </p:txBody>
      </p:sp>
      <p:sp>
        <p:nvSpPr>
          <p:cNvPr id="3" name="Text Placeholder 2">
            <a:extLst>
              <a:ext uri="{FF2B5EF4-FFF2-40B4-BE49-F238E27FC236}">
                <a16:creationId xmlns:a16="http://schemas.microsoft.com/office/drawing/2014/main" id="{C1BF2859-CF3D-4829-FAA1-ECF550209976}"/>
              </a:ext>
            </a:extLst>
          </p:cNvPr>
          <p:cNvSpPr>
            <a:spLocks noGrp="1"/>
          </p:cNvSpPr>
          <p:nvPr>
            <p:ph type="body" idx="1"/>
          </p:nvPr>
        </p:nvSpPr>
        <p:spPr>
          <a:xfrm>
            <a:off x="107213" y="3205113"/>
            <a:ext cx="8929217" cy="1942360"/>
          </a:xfrm>
        </p:spPr>
        <p:txBody>
          <a:bodyPr>
            <a:normAutofit lnSpcReduction="10000"/>
          </a:bodyPr>
          <a:lstStyle/>
          <a:p>
            <a:r>
              <a:rPr lang="en-US" dirty="0"/>
              <a:t>Install NFC tools</a:t>
            </a:r>
          </a:p>
          <a:p>
            <a:r>
              <a:rPr lang="en-US" dirty="0"/>
              <a:t>What NFC cards do you have?</a:t>
            </a:r>
          </a:p>
          <a:p>
            <a:r>
              <a:rPr lang="en-US" dirty="0"/>
              <a:t>I have a writeable NFC tag</a:t>
            </a:r>
          </a:p>
          <a:p>
            <a:pPr lvl="1"/>
            <a:r>
              <a:rPr lang="en-US" dirty="0"/>
              <a:t>Write something to the tag and pass to the next table</a:t>
            </a:r>
          </a:p>
        </p:txBody>
      </p:sp>
      <p:sp>
        <p:nvSpPr>
          <p:cNvPr id="4" name="Slide Number Placeholder 3">
            <a:extLst>
              <a:ext uri="{FF2B5EF4-FFF2-40B4-BE49-F238E27FC236}">
                <a16:creationId xmlns:a16="http://schemas.microsoft.com/office/drawing/2014/main" id="{861DC70E-B039-3674-8D86-302CD4CC7E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5" name="Picture 4">
            <a:extLst>
              <a:ext uri="{FF2B5EF4-FFF2-40B4-BE49-F238E27FC236}">
                <a16:creationId xmlns:a16="http://schemas.microsoft.com/office/drawing/2014/main" id="{B2E64793-B9D0-D62F-75E4-7EBF348AAA55}"/>
              </a:ext>
            </a:extLst>
          </p:cNvPr>
          <p:cNvPicPr>
            <a:picLocks noChangeAspect="1"/>
          </p:cNvPicPr>
          <p:nvPr/>
        </p:nvPicPr>
        <p:blipFill>
          <a:blip r:embed="rId2"/>
          <a:stretch>
            <a:fillRect/>
          </a:stretch>
        </p:blipFill>
        <p:spPr>
          <a:xfrm>
            <a:off x="501781" y="1253764"/>
            <a:ext cx="2920976" cy="1404005"/>
          </a:xfrm>
          <a:prstGeom prst="rect">
            <a:avLst/>
          </a:prstGeom>
        </p:spPr>
      </p:pic>
      <p:pic>
        <p:nvPicPr>
          <p:cNvPr id="6" name="Picture 5">
            <a:extLst>
              <a:ext uri="{FF2B5EF4-FFF2-40B4-BE49-F238E27FC236}">
                <a16:creationId xmlns:a16="http://schemas.microsoft.com/office/drawing/2014/main" id="{43418D62-56CF-754B-F189-AF96E9F63D78}"/>
              </a:ext>
            </a:extLst>
          </p:cNvPr>
          <p:cNvPicPr>
            <a:picLocks noChangeAspect="1"/>
          </p:cNvPicPr>
          <p:nvPr/>
        </p:nvPicPr>
        <p:blipFill>
          <a:blip r:embed="rId3"/>
          <a:stretch>
            <a:fillRect/>
          </a:stretch>
        </p:blipFill>
        <p:spPr>
          <a:xfrm>
            <a:off x="5512586" y="1132394"/>
            <a:ext cx="2641600" cy="2273300"/>
          </a:xfrm>
          <a:prstGeom prst="rect">
            <a:avLst/>
          </a:prstGeom>
        </p:spPr>
      </p:pic>
    </p:spTree>
    <p:extLst>
      <p:ext uri="{BB962C8B-B14F-4D97-AF65-F5344CB8AC3E}">
        <p14:creationId xmlns:p14="http://schemas.microsoft.com/office/powerpoint/2010/main" val="2716289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8CDF27-6B27-51AF-E699-234BB94C1C7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6" name="Picture 5">
            <a:extLst>
              <a:ext uri="{FF2B5EF4-FFF2-40B4-BE49-F238E27FC236}">
                <a16:creationId xmlns:a16="http://schemas.microsoft.com/office/drawing/2014/main" id="{01FF1AD3-4427-D60D-FA67-D2758CB7154A}"/>
              </a:ext>
            </a:extLst>
          </p:cNvPr>
          <p:cNvPicPr>
            <a:picLocks noChangeAspect="1"/>
          </p:cNvPicPr>
          <p:nvPr/>
        </p:nvPicPr>
        <p:blipFill>
          <a:blip r:embed="rId2"/>
          <a:stretch>
            <a:fillRect/>
          </a:stretch>
        </p:blipFill>
        <p:spPr>
          <a:xfrm>
            <a:off x="776883" y="0"/>
            <a:ext cx="7590234" cy="5715000"/>
          </a:xfrm>
          <a:prstGeom prst="rect">
            <a:avLst/>
          </a:prstGeom>
        </p:spPr>
      </p:pic>
    </p:spTree>
    <p:extLst>
      <p:ext uri="{BB962C8B-B14F-4D97-AF65-F5344CB8AC3E}">
        <p14:creationId xmlns:p14="http://schemas.microsoft.com/office/powerpoint/2010/main" val="1796144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0"/>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US" dirty="0"/>
              <a:t>Complexity vs. Power</a:t>
            </a:r>
            <a:endParaRPr dirty="0"/>
          </a:p>
        </p:txBody>
      </p:sp>
      <p:sp>
        <p:nvSpPr>
          <p:cNvPr id="187" name="Google Shape;187;p60"/>
          <p:cNvSpPr txBox="1">
            <a:spLocks noGrp="1"/>
          </p:cNvSpPr>
          <p:nvPr>
            <p:ph type="sldNum" idx="12"/>
          </p:nvPr>
        </p:nvSpPr>
        <p:spPr>
          <a:xfrm>
            <a:off x="7315200" y="5296959"/>
            <a:ext cx="1371600" cy="304271"/>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4</a:t>
            </a:fld>
            <a:endParaRPr/>
          </a:p>
        </p:txBody>
      </p:sp>
      <p:cxnSp>
        <p:nvCxnSpPr>
          <p:cNvPr id="188" name="Google Shape;188;p60"/>
          <p:cNvCxnSpPr/>
          <p:nvPr/>
        </p:nvCxnSpPr>
        <p:spPr>
          <a:xfrm rot="10800000">
            <a:off x="2791444" y="1682895"/>
            <a:ext cx="0" cy="2521730"/>
          </a:xfrm>
          <a:prstGeom prst="straightConnector1">
            <a:avLst/>
          </a:prstGeom>
          <a:noFill/>
          <a:ln w="25400" cap="flat" cmpd="sng">
            <a:solidFill>
              <a:srgbClr val="306786"/>
            </a:solidFill>
            <a:prstDash val="solid"/>
            <a:round/>
            <a:headEnd type="none" w="sm" len="sm"/>
            <a:tailEnd type="triangle" w="med" len="med"/>
          </a:ln>
        </p:spPr>
      </p:cxnSp>
      <p:cxnSp>
        <p:nvCxnSpPr>
          <p:cNvPr id="189" name="Google Shape;189;p60"/>
          <p:cNvCxnSpPr/>
          <p:nvPr/>
        </p:nvCxnSpPr>
        <p:spPr>
          <a:xfrm>
            <a:off x="2791445" y="4204625"/>
            <a:ext cx="3709575" cy="0"/>
          </a:xfrm>
          <a:prstGeom prst="straightConnector1">
            <a:avLst/>
          </a:prstGeom>
          <a:noFill/>
          <a:ln w="25400" cap="flat" cmpd="sng">
            <a:solidFill>
              <a:srgbClr val="306786"/>
            </a:solidFill>
            <a:prstDash val="solid"/>
            <a:round/>
            <a:headEnd type="none" w="sm" len="sm"/>
            <a:tailEnd type="triangle" w="med" len="med"/>
          </a:ln>
        </p:spPr>
      </p:cxnSp>
      <p:sp>
        <p:nvSpPr>
          <p:cNvPr id="190" name="Google Shape;190;p60"/>
          <p:cNvSpPr txBox="1"/>
          <p:nvPr/>
        </p:nvSpPr>
        <p:spPr>
          <a:xfrm>
            <a:off x="1123951" y="2678302"/>
            <a:ext cx="1503499"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Tahoma"/>
                <a:ea typeface="Tahoma"/>
                <a:cs typeface="Tahoma"/>
                <a:sym typeface="Tahoma"/>
              </a:rPr>
              <a:t>Sensor/Device Complexity</a:t>
            </a:r>
            <a:endParaRPr dirty="0"/>
          </a:p>
        </p:txBody>
      </p:sp>
      <p:sp>
        <p:nvSpPr>
          <p:cNvPr id="191" name="Google Shape;191;p60"/>
          <p:cNvSpPr txBox="1"/>
          <p:nvPr/>
        </p:nvSpPr>
        <p:spPr>
          <a:xfrm>
            <a:off x="4108684" y="4287616"/>
            <a:ext cx="1033262"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Tahoma"/>
                <a:ea typeface="Tahoma"/>
                <a:cs typeface="Tahoma"/>
                <a:sym typeface="Tahoma"/>
              </a:rPr>
              <a:t>Power</a:t>
            </a:r>
            <a:endParaRPr sz="1350" b="0" i="0" u="none" strike="noStrike" cap="none" dirty="0">
              <a:solidFill>
                <a:srgbClr val="000000"/>
              </a:solidFill>
              <a:latin typeface="Tahoma"/>
              <a:ea typeface="Tahoma"/>
              <a:cs typeface="Tahoma"/>
              <a:sym typeface="Tahoma"/>
            </a:endParaRPr>
          </a:p>
        </p:txBody>
      </p:sp>
    </p:spTree>
    <p:extLst>
      <p:ext uri="{BB962C8B-B14F-4D97-AF65-F5344CB8AC3E}">
        <p14:creationId xmlns:p14="http://schemas.microsoft.com/office/powerpoint/2010/main" val="126621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0"/>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US" dirty="0"/>
              <a:t>Latency vs. Network Type</a:t>
            </a:r>
            <a:endParaRPr dirty="0"/>
          </a:p>
        </p:txBody>
      </p:sp>
      <p:sp>
        <p:nvSpPr>
          <p:cNvPr id="187" name="Google Shape;187;p60"/>
          <p:cNvSpPr txBox="1">
            <a:spLocks noGrp="1"/>
          </p:cNvSpPr>
          <p:nvPr>
            <p:ph type="sldNum" idx="12"/>
          </p:nvPr>
        </p:nvSpPr>
        <p:spPr>
          <a:xfrm>
            <a:off x="7315200" y="5296959"/>
            <a:ext cx="1371600" cy="304271"/>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a:t>
            </a:fld>
            <a:endParaRPr/>
          </a:p>
        </p:txBody>
      </p:sp>
      <p:cxnSp>
        <p:nvCxnSpPr>
          <p:cNvPr id="188" name="Google Shape;188;p60"/>
          <p:cNvCxnSpPr/>
          <p:nvPr/>
        </p:nvCxnSpPr>
        <p:spPr>
          <a:xfrm rot="10800000">
            <a:off x="2791444" y="1682895"/>
            <a:ext cx="0" cy="2521730"/>
          </a:xfrm>
          <a:prstGeom prst="straightConnector1">
            <a:avLst/>
          </a:prstGeom>
          <a:noFill/>
          <a:ln w="25400" cap="flat" cmpd="sng">
            <a:solidFill>
              <a:srgbClr val="306786"/>
            </a:solidFill>
            <a:prstDash val="solid"/>
            <a:round/>
            <a:headEnd type="none" w="sm" len="sm"/>
            <a:tailEnd type="triangle" w="med" len="med"/>
          </a:ln>
        </p:spPr>
      </p:cxnSp>
      <p:cxnSp>
        <p:nvCxnSpPr>
          <p:cNvPr id="189" name="Google Shape;189;p60"/>
          <p:cNvCxnSpPr/>
          <p:nvPr/>
        </p:nvCxnSpPr>
        <p:spPr>
          <a:xfrm>
            <a:off x="2791445" y="4204625"/>
            <a:ext cx="3709575" cy="0"/>
          </a:xfrm>
          <a:prstGeom prst="straightConnector1">
            <a:avLst/>
          </a:prstGeom>
          <a:noFill/>
          <a:ln w="25400" cap="flat" cmpd="sng">
            <a:solidFill>
              <a:srgbClr val="306786"/>
            </a:solidFill>
            <a:prstDash val="solid"/>
            <a:round/>
            <a:headEnd type="none" w="sm" len="sm"/>
            <a:tailEnd type="triangle" w="med" len="med"/>
          </a:ln>
        </p:spPr>
      </p:cxnSp>
      <p:sp>
        <p:nvSpPr>
          <p:cNvPr id="190" name="Google Shape;190;p60"/>
          <p:cNvSpPr txBox="1"/>
          <p:nvPr/>
        </p:nvSpPr>
        <p:spPr>
          <a:xfrm>
            <a:off x="904973" y="2678302"/>
            <a:ext cx="172247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dirty="0">
                <a:latin typeface="Tahoma"/>
                <a:ea typeface="Tahoma"/>
                <a:cs typeface="Tahoma"/>
                <a:sym typeface="Tahoma"/>
              </a:rPr>
              <a:t>Time until first byte transferred</a:t>
            </a:r>
            <a:endParaRPr dirty="0"/>
          </a:p>
        </p:txBody>
      </p:sp>
      <p:sp>
        <p:nvSpPr>
          <p:cNvPr id="191" name="Google Shape;191;p60"/>
          <p:cNvSpPr txBox="1"/>
          <p:nvPr/>
        </p:nvSpPr>
        <p:spPr>
          <a:xfrm>
            <a:off x="4108684" y="4287616"/>
            <a:ext cx="1033262"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Tahoma"/>
                <a:ea typeface="Tahoma"/>
                <a:cs typeface="Tahoma"/>
                <a:sym typeface="Tahoma"/>
              </a:rPr>
              <a:t>Network Type</a:t>
            </a:r>
            <a:endParaRPr sz="1350" b="0" i="0" u="none" strike="noStrike" cap="none" dirty="0">
              <a:solidFill>
                <a:srgbClr val="000000"/>
              </a:solidFill>
              <a:latin typeface="Tahoma"/>
              <a:ea typeface="Tahoma"/>
              <a:cs typeface="Tahoma"/>
              <a:sym typeface="Tahoma"/>
            </a:endParaRPr>
          </a:p>
        </p:txBody>
      </p:sp>
      <p:sp>
        <p:nvSpPr>
          <p:cNvPr id="2" name="TextBox 1">
            <a:extLst>
              <a:ext uri="{FF2B5EF4-FFF2-40B4-BE49-F238E27FC236}">
                <a16:creationId xmlns:a16="http://schemas.microsoft.com/office/drawing/2014/main" id="{4AD0A165-43AC-25DA-7996-2EC7E14ABE77}"/>
              </a:ext>
            </a:extLst>
          </p:cNvPr>
          <p:cNvSpPr txBox="1"/>
          <p:nvPr/>
        </p:nvSpPr>
        <p:spPr>
          <a:xfrm>
            <a:off x="2764085" y="4204625"/>
            <a:ext cx="896399" cy="261610"/>
          </a:xfrm>
          <a:prstGeom prst="rect">
            <a:avLst/>
          </a:prstGeom>
          <a:noFill/>
        </p:spPr>
        <p:txBody>
          <a:bodyPr wrap="none" rtlCol="0">
            <a:spAutoFit/>
          </a:bodyPr>
          <a:lstStyle/>
          <a:p>
            <a:r>
              <a:rPr lang="en-US" sz="1100" dirty="0"/>
              <a:t>One-to-one</a:t>
            </a:r>
          </a:p>
        </p:txBody>
      </p:sp>
      <p:sp>
        <p:nvSpPr>
          <p:cNvPr id="3" name="TextBox 2">
            <a:extLst>
              <a:ext uri="{FF2B5EF4-FFF2-40B4-BE49-F238E27FC236}">
                <a16:creationId xmlns:a16="http://schemas.microsoft.com/office/drawing/2014/main" id="{572EEC04-27B5-D14A-AC3E-78685F18FE87}"/>
              </a:ext>
            </a:extLst>
          </p:cNvPr>
          <p:cNvSpPr txBox="1"/>
          <p:nvPr/>
        </p:nvSpPr>
        <p:spPr>
          <a:xfrm>
            <a:off x="5604621" y="4204625"/>
            <a:ext cx="1083951" cy="261610"/>
          </a:xfrm>
          <a:prstGeom prst="rect">
            <a:avLst/>
          </a:prstGeom>
          <a:noFill/>
        </p:spPr>
        <p:txBody>
          <a:bodyPr wrap="none" rtlCol="0">
            <a:spAutoFit/>
          </a:bodyPr>
          <a:lstStyle/>
          <a:p>
            <a:r>
              <a:rPr lang="en-US" sz="1100" dirty="0"/>
              <a:t>Many-to-many</a:t>
            </a:r>
          </a:p>
        </p:txBody>
      </p:sp>
    </p:spTree>
    <p:extLst>
      <p:ext uri="{BB962C8B-B14F-4D97-AF65-F5344CB8AC3E}">
        <p14:creationId xmlns:p14="http://schemas.microsoft.com/office/powerpoint/2010/main" val="509814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7722-34AA-DB75-6BF6-7DEEF5B35449}"/>
              </a:ext>
            </a:extLst>
          </p:cNvPr>
          <p:cNvSpPr>
            <a:spLocks noGrp="1"/>
          </p:cNvSpPr>
          <p:nvPr>
            <p:ph type="title"/>
          </p:nvPr>
        </p:nvSpPr>
        <p:spPr/>
        <p:txBody>
          <a:bodyPr/>
          <a:lstStyle/>
          <a:p>
            <a:r>
              <a:rPr lang="en-US" dirty="0"/>
              <a:t>Comparing protocols</a:t>
            </a:r>
          </a:p>
        </p:txBody>
      </p:sp>
      <p:sp>
        <p:nvSpPr>
          <p:cNvPr id="26" name="Text Placeholder 25">
            <a:extLst>
              <a:ext uri="{FF2B5EF4-FFF2-40B4-BE49-F238E27FC236}">
                <a16:creationId xmlns:a16="http://schemas.microsoft.com/office/drawing/2014/main" id="{133B69F2-A858-384D-82F9-90C4D144682E}"/>
              </a:ext>
            </a:extLst>
          </p:cNvPr>
          <p:cNvSpPr>
            <a:spLocks noGrp="1"/>
          </p:cNvSpPr>
          <p:nvPr>
            <p:ph type="body" idx="1"/>
          </p:nvPr>
        </p:nvSpPr>
        <p:spPr>
          <a:xfrm>
            <a:off x="107213" y="3328730"/>
            <a:ext cx="8929217" cy="2017866"/>
          </a:xfrm>
        </p:spPr>
        <p:txBody>
          <a:bodyPr>
            <a:normAutofit/>
          </a:bodyPr>
          <a:lstStyle/>
          <a:p>
            <a:r>
              <a:rPr lang="en-US" sz="1800" dirty="0"/>
              <a:t>What protocol should I use?</a:t>
            </a:r>
          </a:p>
          <a:p>
            <a:pPr lvl="1"/>
            <a:r>
              <a:rPr lang="en-US" sz="1600" dirty="0"/>
              <a:t>I have two IoT devices: CO2 sensor and fan. I want the fan to turn on when CO2 rises above a threshold.</a:t>
            </a:r>
          </a:p>
          <a:p>
            <a:pPr lvl="1"/>
            <a:r>
              <a:rPr lang="en-US" sz="1600" dirty="0"/>
              <a:t>I have a sensor on a bus to measure bus occupancy and want to track bus use in real time.</a:t>
            </a:r>
          </a:p>
          <a:p>
            <a:pPr lvl="1"/>
            <a:r>
              <a:rPr lang="en-US" sz="1600" dirty="0"/>
              <a:t>I have a restaurant and I want my customers to be able to quickly load today’s menu.</a:t>
            </a:r>
          </a:p>
        </p:txBody>
      </p:sp>
      <p:sp>
        <p:nvSpPr>
          <p:cNvPr id="3" name="Slide Number Placeholder 2">
            <a:extLst>
              <a:ext uri="{FF2B5EF4-FFF2-40B4-BE49-F238E27FC236}">
                <a16:creationId xmlns:a16="http://schemas.microsoft.com/office/drawing/2014/main" id="{295FA559-819C-3C69-7C71-381FA6A86055}"/>
              </a:ext>
            </a:extLst>
          </p:cNvPr>
          <p:cNvSpPr>
            <a:spLocks noGrp="1"/>
          </p:cNvSpPr>
          <p:nvPr>
            <p:ph type="sldNum" idx="12"/>
          </p:nvPr>
        </p:nvSpPr>
        <p:spPr/>
        <p:txBody>
          <a:bodyPr/>
          <a:lstStyle/>
          <a:p>
            <a:fld id="{434A358D-2637-E146-A3BD-05BD470B507B}" type="slidenum">
              <a:rPr lang="en-US" smtClean="0"/>
              <a:t>6</a:t>
            </a:fld>
            <a:endParaRPr lang="en-US"/>
          </a:p>
        </p:txBody>
      </p:sp>
      <p:cxnSp>
        <p:nvCxnSpPr>
          <p:cNvPr id="4" name="Google Shape;188;p60">
            <a:extLst>
              <a:ext uri="{FF2B5EF4-FFF2-40B4-BE49-F238E27FC236}">
                <a16:creationId xmlns:a16="http://schemas.microsoft.com/office/drawing/2014/main" id="{B45FF9BE-0B74-6E21-E62E-F4C343CD6698}"/>
              </a:ext>
            </a:extLst>
          </p:cNvPr>
          <p:cNvCxnSpPr>
            <a:cxnSpLocks/>
          </p:cNvCxnSpPr>
          <p:nvPr/>
        </p:nvCxnSpPr>
        <p:spPr>
          <a:xfrm flipV="1">
            <a:off x="1454189" y="1126103"/>
            <a:ext cx="0" cy="1334293"/>
          </a:xfrm>
          <a:prstGeom prst="straightConnector1">
            <a:avLst/>
          </a:prstGeom>
          <a:noFill/>
          <a:ln w="25400" cap="flat" cmpd="sng">
            <a:solidFill>
              <a:srgbClr val="306786"/>
            </a:solidFill>
            <a:prstDash val="solid"/>
            <a:round/>
            <a:headEnd type="none" w="sm" len="sm"/>
            <a:tailEnd type="triangle" w="med" len="med"/>
          </a:ln>
        </p:spPr>
      </p:cxnSp>
      <p:cxnSp>
        <p:nvCxnSpPr>
          <p:cNvPr id="5" name="Google Shape;189;p60">
            <a:extLst>
              <a:ext uri="{FF2B5EF4-FFF2-40B4-BE49-F238E27FC236}">
                <a16:creationId xmlns:a16="http://schemas.microsoft.com/office/drawing/2014/main" id="{ADF79B81-AED8-94A4-317A-77D8DD31DA55}"/>
              </a:ext>
            </a:extLst>
          </p:cNvPr>
          <p:cNvCxnSpPr>
            <a:cxnSpLocks/>
          </p:cNvCxnSpPr>
          <p:nvPr/>
        </p:nvCxnSpPr>
        <p:spPr>
          <a:xfrm>
            <a:off x="1454189" y="2460396"/>
            <a:ext cx="1486974" cy="0"/>
          </a:xfrm>
          <a:prstGeom prst="straightConnector1">
            <a:avLst/>
          </a:prstGeom>
          <a:noFill/>
          <a:ln w="25400" cap="flat" cmpd="sng">
            <a:solidFill>
              <a:srgbClr val="306786"/>
            </a:solidFill>
            <a:prstDash val="solid"/>
            <a:round/>
            <a:headEnd type="none" w="sm" len="sm"/>
            <a:tailEnd type="triangle" w="med" len="med"/>
          </a:ln>
        </p:spPr>
      </p:cxnSp>
      <p:sp>
        <p:nvSpPr>
          <p:cNvPr id="6" name="Google Shape;190;p60">
            <a:extLst>
              <a:ext uri="{FF2B5EF4-FFF2-40B4-BE49-F238E27FC236}">
                <a16:creationId xmlns:a16="http://schemas.microsoft.com/office/drawing/2014/main" id="{6FDECE9F-8C21-968A-3B46-84A4D97ABE1E}"/>
              </a:ext>
            </a:extLst>
          </p:cNvPr>
          <p:cNvSpPr txBox="1"/>
          <p:nvPr/>
        </p:nvSpPr>
        <p:spPr>
          <a:xfrm>
            <a:off x="-49310" y="1516250"/>
            <a:ext cx="1503499"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Tahoma"/>
                <a:ea typeface="Tahoma"/>
                <a:cs typeface="Tahoma"/>
                <a:sym typeface="Tahoma"/>
              </a:rPr>
              <a:t>Data</a:t>
            </a:r>
            <a:endParaRPr dirty="0"/>
          </a:p>
          <a:p>
            <a:pPr marL="0" marR="0" lvl="0" indent="0" algn="ctr" rtl="0">
              <a:lnSpc>
                <a:spcPct val="100000"/>
              </a:lnSpc>
              <a:spcBef>
                <a:spcPts val="0"/>
              </a:spcBef>
              <a:spcAft>
                <a:spcPts val="0"/>
              </a:spcAft>
              <a:buNone/>
            </a:pPr>
            <a:r>
              <a:rPr lang="en-US" sz="1500" b="0" i="0" u="none" strike="noStrike" cap="none" dirty="0">
                <a:solidFill>
                  <a:srgbClr val="000000"/>
                </a:solidFill>
                <a:latin typeface="Tahoma"/>
                <a:ea typeface="Tahoma"/>
                <a:cs typeface="Tahoma"/>
                <a:sym typeface="Tahoma"/>
              </a:rPr>
              <a:t>Throughput</a:t>
            </a:r>
            <a:endParaRPr dirty="0"/>
          </a:p>
        </p:txBody>
      </p:sp>
      <p:sp>
        <p:nvSpPr>
          <p:cNvPr id="7" name="Google Shape;191;p60">
            <a:extLst>
              <a:ext uri="{FF2B5EF4-FFF2-40B4-BE49-F238E27FC236}">
                <a16:creationId xmlns:a16="http://schemas.microsoft.com/office/drawing/2014/main" id="{9ACBF85B-FA26-58DC-EF8A-40A2D3D5E92B}"/>
              </a:ext>
            </a:extLst>
          </p:cNvPr>
          <p:cNvSpPr txBox="1"/>
          <p:nvPr/>
        </p:nvSpPr>
        <p:spPr>
          <a:xfrm>
            <a:off x="1681045" y="2541915"/>
            <a:ext cx="1033262"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Tahoma"/>
                <a:ea typeface="Tahoma"/>
                <a:cs typeface="Tahoma"/>
                <a:sym typeface="Tahoma"/>
              </a:rPr>
              <a:t>Range</a:t>
            </a:r>
            <a:endParaRPr sz="1350" b="0" i="0" u="none" strike="noStrike" cap="none" dirty="0">
              <a:solidFill>
                <a:srgbClr val="000000"/>
              </a:solidFill>
              <a:latin typeface="Tahoma"/>
              <a:ea typeface="Tahoma"/>
              <a:cs typeface="Tahoma"/>
              <a:sym typeface="Tahoma"/>
            </a:endParaRPr>
          </a:p>
        </p:txBody>
      </p:sp>
      <p:sp>
        <p:nvSpPr>
          <p:cNvPr id="12" name="Google Shape;190;p60">
            <a:extLst>
              <a:ext uri="{FF2B5EF4-FFF2-40B4-BE49-F238E27FC236}">
                <a16:creationId xmlns:a16="http://schemas.microsoft.com/office/drawing/2014/main" id="{AF3E20E2-FD3D-4598-B38E-724990AF9FBE}"/>
              </a:ext>
            </a:extLst>
          </p:cNvPr>
          <p:cNvSpPr txBox="1"/>
          <p:nvPr/>
        </p:nvSpPr>
        <p:spPr>
          <a:xfrm>
            <a:off x="2978254" y="1583275"/>
            <a:ext cx="1503499"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Tahoma"/>
                <a:ea typeface="Tahoma"/>
                <a:cs typeface="Tahoma"/>
                <a:sym typeface="Tahoma"/>
              </a:rPr>
              <a:t>Sensor/Device Complexity</a:t>
            </a:r>
            <a:endParaRPr dirty="0"/>
          </a:p>
        </p:txBody>
      </p:sp>
      <p:sp>
        <p:nvSpPr>
          <p:cNvPr id="13" name="Google Shape;191;p60">
            <a:extLst>
              <a:ext uri="{FF2B5EF4-FFF2-40B4-BE49-F238E27FC236}">
                <a16:creationId xmlns:a16="http://schemas.microsoft.com/office/drawing/2014/main" id="{55FD1D9E-9555-CB7F-7A11-CEDEC4F9E183}"/>
              </a:ext>
            </a:extLst>
          </p:cNvPr>
          <p:cNvSpPr txBox="1"/>
          <p:nvPr/>
        </p:nvSpPr>
        <p:spPr>
          <a:xfrm>
            <a:off x="4638597" y="2480821"/>
            <a:ext cx="1033262"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dirty="0">
                <a:solidFill>
                  <a:srgbClr val="000000"/>
                </a:solidFill>
                <a:latin typeface="Tahoma"/>
                <a:ea typeface="Tahoma"/>
                <a:cs typeface="Tahoma"/>
                <a:sym typeface="Tahoma"/>
              </a:rPr>
              <a:t>Power</a:t>
            </a:r>
            <a:endParaRPr sz="1350" b="0" i="0" u="none" strike="noStrike" cap="none" dirty="0">
              <a:solidFill>
                <a:srgbClr val="000000"/>
              </a:solidFill>
              <a:latin typeface="Tahoma"/>
              <a:ea typeface="Tahoma"/>
              <a:cs typeface="Tahoma"/>
              <a:sym typeface="Tahoma"/>
            </a:endParaRPr>
          </a:p>
        </p:txBody>
      </p:sp>
      <p:cxnSp>
        <p:nvCxnSpPr>
          <p:cNvPr id="16" name="Google Shape;188;p60">
            <a:extLst>
              <a:ext uri="{FF2B5EF4-FFF2-40B4-BE49-F238E27FC236}">
                <a16:creationId xmlns:a16="http://schemas.microsoft.com/office/drawing/2014/main" id="{F7C452C5-1A84-7700-888C-26006FC1BD4F}"/>
              </a:ext>
            </a:extLst>
          </p:cNvPr>
          <p:cNvCxnSpPr>
            <a:cxnSpLocks/>
          </p:cNvCxnSpPr>
          <p:nvPr/>
        </p:nvCxnSpPr>
        <p:spPr>
          <a:xfrm flipV="1">
            <a:off x="4411741" y="1146528"/>
            <a:ext cx="0" cy="1334293"/>
          </a:xfrm>
          <a:prstGeom prst="straightConnector1">
            <a:avLst/>
          </a:prstGeom>
          <a:noFill/>
          <a:ln w="25400" cap="flat" cmpd="sng">
            <a:solidFill>
              <a:srgbClr val="306786"/>
            </a:solidFill>
            <a:prstDash val="solid"/>
            <a:round/>
            <a:headEnd type="none" w="sm" len="sm"/>
            <a:tailEnd type="triangle" w="med" len="med"/>
          </a:ln>
        </p:spPr>
      </p:cxnSp>
      <p:cxnSp>
        <p:nvCxnSpPr>
          <p:cNvPr id="17" name="Google Shape;189;p60">
            <a:extLst>
              <a:ext uri="{FF2B5EF4-FFF2-40B4-BE49-F238E27FC236}">
                <a16:creationId xmlns:a16="http://schemas.microsoft.com/office/drawing/2014/main" id="{0809EAD2-3A04-DC4B-E00F-A6D6098483F5}"/>
              </a:ext>
            </a:extLst>
          </p:cNvPr>
          <p:cNvCxnSpPr>
            <a:cxnSpLocks/>
          </p:cNvCxnSpPr>
          <p:nvPr/>
        </p:nvCxnSpPr>
        <p:spPr>
          <a:xfrm>
            <a:off x="4411741" y="2480821"/>
            <a:ext cx="1486974" cy="0"/>
          </a:xfrm>
          <a:prstGeom prst="straightConnector1">
            <a:avLst/>
          </a:prstGeom>
          <a:noFill/>
          <a:ln w="25400" cap="flat" cmpd="sng">
            <a:solidFill>
              <a:srgbClr val="306786"/>
            </a:solidFill>
            <a:prstDash val="solid"/>
            <a:round/>
            <a:headEnd type="none" w="sm" len="sm"/>
            <a:tailEnd type="triangle" w="med" len="med"/>
          </a:ln>
        </p:spPr>
      </p:cxnSp>
      <p:sp>
        <p:nvSpPr>
          <p:cNvPr id="18" name="Google Shape;190;p60">
            <a:extLst>
              <a:ext uri="{FF2B5EF4-FFF2-40B4-BE49-F238E27FC236}">
                <a16:creationId xmlns:a16="http://schemas.microsoft.com/office/drawing/2014/main" id="{B1A8BBA2-69D0-F27B-C0CD-CD1DFD90378C}"/>
              </a:ext>
            </a:extLst>
          </p:cNvPr>
          <p:cNvSpPr txBox="1"/>
          <p:nvPr/>
        </p:nvSpPr>
        <p:spPr>
          <a:xfrm>
            <a:off x="6005488" y="1400854"/>
            <a:ext cx="1206968"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dirty="0">
                <a:latin typeface="Tahoma"/>
                <a:ea typeface="Tahoma"/>
                <a:cs typeface="Tahoma"/>
                <a:sym typeface="Tahoma"/>
              </a:rPr>
              <a:t>Time until first byte transferred</a:t>
            </a:r>
            <a:endParaRPr lang="en-US" sz="1600" dirty="0"/>
          </a:p>
        </p:txBody>
      </p:sp>
      <p:sp>
        <p:nvSpPr>
          <p:cNvPr id="19" name="Google Shape;191;p60">
            <a:extLst>
              <a:ext uri="{FF2B5EF4-FFF2-40B4-BE49-F238E27FC236}">
                <a16:creationId xmlns:a16="http://schemas.microsoft.com/office/drawing/2014/main" id="{F6049E67-F91C-34F0-9FB5-075F64021533}"/>
              </a:ext>
            </a:extLst>
          </p:cNvPr>
          <p:cNvSpPr txBox="1"/>
          <p:nvPr/>
        </p:nvSpPr>
        <p:spPr>
          <a:xfrm>
            <a:off x="7369300" y="2431184"/>
            <a:ext cx="1033262" cy="553957"/>
          </a:xfrm>
          <a:prstGeom prst="rect">
            <a:avLst/>
          </a:prstGeom>
          <a:noFill/>
          <a:ln>
            <a:noFill/>
          </a:ln>
        </p:spPr>
        <p:txBody>
          <a:bodyPr spcFirstLastPara="1" wrap="square" lIns="91425" tIns="45700" rIns="91425" bIns="45700" anchor="t" anchorCtr="0">
            <a:spAutoFit/>
          </a:bodyPr>
          <a:lstStyle/>
          <a:p>
            <a:pPr algn="ctr"/>
            <a:r>
              <a:rPr lang="en-US" sz="1500" b="0" i="0" u="none" strike="noStrike" cap="none" dirty="0">
                <a:solidFill>
                  <a:srgbClr val="000000"/>
                </a:solidFill>
                <a:latin typeface="Tahoma"/>
                <a:ea typeface="Tahoma"/>
                <a:cs typeface="Tahoma"/>
                <a:sym typeface="Tahoma"/>
              </a:rPr>
              <a:t>Network Type</a:t>
            </a:r>
            <a:endParaRPr lang="en-US" sz="1350" b="0" i="0" u="none" strike="noStrike" cap="none" dirty="0">
              <a:solidFill>
                <a:srgbClr val="000000"/>
              </a:solidFill>
              <a:latin typeface="Tahoma"/>
              <a:ea typeface="Tahoma"/>
              <a:cs typeface="Tahoma"/>
              <a:sym typeface="Tahoma"/>
            </a:endParaRPr>
          </a:p>
        </p:txBody>
      </p:sp>
      <p:cxnSp>
        <p:nvCxnSpPr>
          <p:cNvPr id="20" name="Google Shape;188;p60">
            <a:extLst>
              <a:ext uri="{FF2B5EF4-FFF2-40B4-BE49-F238E27FC236}">
                <a16:creationId xmlns:a16="http://schemas.microsoft.com/office/drawing/2014/main" id="{41D066B1-317C-5368-9328-645EB2415F33}"/>
              </a:ext>
            </a:extLst>
          </p:cNvPr>
          <p:cNvCxnSpPr>
            <a:cxnSpLocks/>
          </p:cNvCxnSpPr>
          <p:nvPr/>
        </p:nvCxnSpPr>
        <p:spPr>
          <a:xfrm flipV="1">
            <a:off x="7142444" y="1096891"/>
            <a:ext cx="0" cy="1334293"/>
          </a:xfrm>
          <a:prstGeom prst="straightConnector1">
            <a:avLst/>
          </a:prstGeom>
          <a:noFill/>
          <a:ln w="25400" cap="flat" cmpd="sng">
            <a:solidFill>
              <a:srgbClr val="306786"/>
            </a:solidFill>
            <a:prstDash val="solid"/>
            <a:round/>
            <a:headEnd type="none" w="sm" len="sm"/>
            <a:tailEnd type="triangle" w="med" len="med"/>
          </a:ln>
        </p:spPr>
      </p:cxnSp>
      <p:cxnSp>
        <p:nvCxnSpPr>
          <p:cNvPr id="21" name="Google Shape;189;p60">
            <a:extLst>
              <a:ext uri="{FF2B5EF4-FFF2-40B4-BE49-F238E27FC236}">
                <a16:creationId xmlns:a16="http://schemas.microsoft.com/office/drawing/2014/main" id="{103F8493-C7C3-DABE-BD8B-98E71E9B39ED}"/>
              </a:ext>
            </a:extLst>
          </p:cNvPr>
          <p:cNvCxnSpPr>
            <a:cxnSpLocks/>
          </p:cNvCxnSpPr>
          <p:nvPr/>
        </p:nvCxnSpPr>
        <p:spPr>
          <a:xfrm>
            <a:off x="7142444" y="2431184"/>
            <a:ext cx="1486974" cy="0"/>
          </a:xfrm>
          <a:prstGeom prst="straightConnector1">
            <a:avLst/>
          </a:prstGeom>
          <a:noFill/>
          <a:ln w="25400" cap="flat" cmpd="sng">
            <a:solidFill>
              <a:srgbClr val="306786"/>
            </a:solidFill>
            <a:prstDash val="solid"/>
            <a:round/>
            <a:headEnd type="none" w="sm" len="sm"/>
            <a:tailEnd type="triangle" w="med" len="med"/>
          </a:ln>
        </p:spPr>
      </p:cxnSp>
      <p:sp>
        <p:nvSpPr>
          <p:cNvPr id="22" name="TextBox 21">
            <a:extLst>
              <a:ext uri="{FF2B5EF4-FFF2-40B4-BE49-F238E27FC236}">
                <a16:creationId xmlns:a16="http://schemas.microsoft.com/office/drawing/2014/main" id="{6CD3DE60-E66C-F967-B0A2-71279CD38DEC}"/>
              </a:ext>
            </a:extLst>
          </p:cNvPr>
          <p:cNvSpPr txBox="1"/>
          <p:nvPr/>
        </p:nvSpPr>
        <p:spPr>
          <a:xfrm>
            <a:off x="7013409" y="2403415"/>
            <a:ext cx="497589" cy="600164"/>
          </a:xfrm>
          <a:prstGeom prst="rect">
            <a:avLst/>
          </a:prstGeom>
          <a:noFill/>
        </p:spPr>
        <p:txBody>
          <a:bodyPr wrap="square" rtlCol="0">
            <a:spAutoFit/>
          </a:bodyPr>
          <a:lstStyle/>
          <a:p>
            <a:r>
              <a:rPr lang="en-US" sz="1100" dirty="0"/>
              <a:t>One-to-one</a:t>
            </a:r>
          </a:p>
        </p:txBody>
      </p:sp>
      <p:sp>
        <p:nvSpPr>
          <p:cNvPr id="23" name="TextBox 22">
            <a:extLst>
              <a:ext uri="{FF2B5EF4-FFF2-40B4-BE49-F238E27FC236}">
                <a16:creationId xmlns:a16="http://schemas.microsoft.com/office/drawing/2014/main" id="{ADB2E1E2-C99F-4A56-0A01-E6E566DE2988}"/>
              </a:ext>
            </a:extLst>
          </p:cNvPr>
          <p:cNvSpPr txBox="1"/>
          <p:nvPr/>
        </p:nvSpPr>
        <p:spPr>
          <a:xfrm>
            <a:off x="8528572" y="2403415"/>
            <a:ext cx="655402" cy="600164"/>
          </a:xfrm>
          <a:prstGeom prst="rect">
            <a:avLst/>
          </a:prstGeom>
          <a:noFill/>
        </p:spPr>
        <p:txBody>
          <a:bodyPr wrap="square" rtlCol="0">
            <a:spAutoFit/>
          </a:bodyPr>
          <a:lstStyle/>
          <a:p>
            <a:r>
              <a:rPr lang="en-US" sz="1100" dirty="0"/>
              <a:t>Many-to-many</a:t>
            </a:r>
          </a:p>
        </p:txBody>
      </p:sp>
      <p:sp>
        <p:nvSpPr>
          <p:cNvPr id="25" name="TextBox 24">
            <a:extLst>
              <a:ext uri="{FF2B5EF4-FFF2-40B4-BE49-F238E27FC236}">
                <a16:creationId xmlns:a16="http://schemas.microsoft.com/office/drawing/2014/main" id="{16105800-23E1-84BC-BD14-5D35635DEDCB}"/>
              </a:ext>
            </a:extLst>
          </p:cNvPr>
          <p:cNvSpPr txBox="1"/>
          <p:nvPr/>
        </p:nvSpPr>
        <p:spPr>
          <a:xfrm>
            <a:off x="5059733" y="-37721"/>
            <a:ext cx="4619134" cy="738664"/>
          </a:xfrm>
          <a:prstGeom prst="rect">
            <a:avLst/>
          </a:prstGeom>
          <a:noFill/>
        </p:spPr>
        <p:txBody>
          <a:bodyPr wrap="square">
            <a:spAutoFit/>
          </a:bodyPr>
          <a:lstStyle/>
          <a:p>
            <a:r>
              <a:rPr lang="en-US" sz="1050" dirty="0"/>
              <a:t>BLE Advertisements</a:t>
            </a:r>
          </a:p>
          <a:p>
            <a:r>
              <a:rPr lang="en-US" sz="1050" dirty="0"/>
              <a:t>BLE Connections</a:t>
            </a:r>
          </a:p>
          <a:p>
            <a:r>
              <a:rPr lang="en-US" sz="1050" dirty="0"/>
              <a:t>IEEE 802.15.4 (raw)</a:t>
            </a:r>
          </a:p>
          <a:p>
            <a:r>
              <a:rPr lang="en-US" sz="1050" dirty="0"/>
              <a:t>Thread (based on 802.15.4)</a:t>
            </a:r>
          </a:p>
        </p:txBody>
      </p:sp>
    </p:spTree>
    <p:extLst>
      <p:ext uri="{BB962C8B-B14F-4D97-AF65-F5344CB8AC3E}">
        <p14:creationId xmlns:p14="http://schemas.microsoft.com/office/powerpoint/2010/main" val="274536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7</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a:bodyPr>
          <a:lstStyle/>
          <a:p>
            <a:r>
              <a:rPr lang="en-US" dirty="0"/>
              <a:t>Comparing networks</a:t>
            </a:r>
          </a:p>
          <a:p>
            <a:r>
              <a:rPr lang="en-US" dirty="0"/>
              <a:t>Backscatter and RFID</a:t>
            </a:r>
          </a:p>
          <a:p>
            <a:r>
              <a:rPr lang="en-US" dirty="0"/>
              <a:t>NFC</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2797397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FDCD-ECE6-0847-8D9F-FEC82BA3F67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39190CC-8213-7A4A-A0D6-134AC8BD4E7D}"/>
              </a:ext>
            </a:extLst>
          </p:cNvPr>
          <p:cNvSpPr>
            <a:spLocks noGrp="1"/>
          </p:cNvSpPr>
          <p:nvPr>
            <p:ph idx="1"/>
          </p:nvPr>
        </p:nvSpPr>
        <p:spPr/>
        <p:txBody>
          <a:bodyPr/>
          <a:lstStyle/>
          <a:p>
            <a:r>
              <a:rPr lang="en-US" dirty="0"/>
              <a:t>This Bell Labs instructional video from 1959 is excellent background:</a:t>
            </a:r>
          </a:p>
          <a:p>
            <a:pPr lvl="1"/>
            <a:r>
              <a:rPr lang="en-US" dirty="0">
                <a:hlinkClick r:id="rId2"/>
              </a:rPr>
              <a:t>https://www.youtube.com/watch?v=DovunOxlY1k</a:t>
            </a:r>
            <a:r>
              <a:rPr lang="en-US" dirty="0"/>
              <a:t> </a:t>
            </a:r>
          </a:p>
        </p:txBody>
      </p:sp>
      <p:sp>
        <p:nvSpPr>
          <p:cNvPr id="4" name="Slide Number Placeholder 3">
            <a:extLst>
              <a:ext uri="{FF2B5EF4-FFF2-40B4-BE49-F238E27FC236}">
                <a16:creationId xmlns:a16="http://schemas.microsoft.com/office/drawing/2014/main" id="{42B90A43-C229-1F47-ACF8-BA6983AF2B9F}"/>
              </a:ext>
            </a:extLst>
          </p:cNvPr>
          <p:cNvSpPr>
            <a:spLocks noGrp="1"/>
          </p:cNvSpPr>
          <p:nvPr>
            <p:ph type="sldNum" sz="quarter" idx="12"/>
          </p:nvPr>
        </p:nvSpPr>
        <p:spPr/>
        <p:txBody>
          <a:bodyPr/>
          <a:lstStyle/>
          <a:p>
            <a:fld id="{434A358D-2637-E146-A3BD-05BD470B507B}" type="slidenum">
              <a:rPr lang="en-US" smtClean="0"/>
              <a:pPr/>
              <a:t>8</a:t>
            </a:fld>
            <a:endParaRPr lang="en-US" dirty="0"/>
          </a:p>
        </p:txBody>
      </p:sp>
      <p:pic>
        <p:nvPicPr>
          <p:cNvPr id="5" name="Picture 4">
            <a:extLst>
              <a:ext uri="{FF2B5EF4-FFF2-40B4-BE49-F238E27FC236}">
                <a16:creationId xmlns:a16="http://schemas.microsoft.com/office/drawing/2014/main" id="{9508CF8F-2E19-2444-8AA6-999CAB85C80B}"/>
              </a:ext>
            </a:extLst>
          </p:cNvPr>
          <p:cNvPicPr>
            <a:picLocks noChangeAspect="1"/>
          </p:cNvPicPr>
          <p:nvPr/>
        </p:nvPicPr>
        <p:blipFill>
          <a:blip r:embed="rId3"/>
          <a:stretch>
            <a:fillRect/>
          </a:stretch>
        </p:blipFill>
        <p:spPr>
          <a:xfrm>
            <a:off x="1479724" y="2710725"/>
            <a:ext cx="3532247" cy="2356117"/>
          </a:xfrm>
          <a:prstGeom prst="rect">
            <a:avLst/>
          </a:prstGeom>
        </p:spPr>
      </p:pic>
    </p:spTree>
    <p:extLst>
      <p:ext uri="{BB962C8B-B14F-4D97-AF65-F5344CB8AC3E}">
        <p14:creationId xmlns:p14="http://schemas.microsoft.com/office/powerpoint/2010/main" val="391477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F7E9-314E-C340-BCF4-8337CAD6D109}"/>
              </a:ext>
            </a:extLst>
          </p:cNvPr>
          <p:cNvSpPr>
            <a:spLocks noGrp="1"/>
          </p:cNvSpPr>
          <p:nvPr>
            <p:ph type="title"/>
          </p:nvPr>
        </p:nvSpPr>
        <p:spPr/>
        <p:txBody>
          <a:bodyPr/>
          <a:lstStyle/>
          <a:p>
            <a:r>
              <a:rPr lang="en-US" dirty="0"/>
              <a:t>What does an antenna do?</a:t>
            </a:r>
          </a:p>
        </p:txBody>
      </p:sp>
      <p:sp>
        <p:nvSpPr>
          <p:cNvPr id="10" name="Content Placeholder 2">
            <a:extLst>
              <a:ext uri="{FF2B5EF4-FFF2-40B4-BE49-F238E27FC236}">
                <a16:creationId xmlns:a16="http://schemas.microsoft.com/office/drawing/2014/main" id="{6DAB043E-A0E1-EA4E-A64C-B248B55D963E}"/>
              </a:ext>
            </a:extLst>
          </p:cNvPr>
          <p:cNvSpPr>
            <a:spLocks noGrp="1"/>
          </p:cNvSpPr>
          <p:nvPr>
            <p:ph idx="1"/>
          </p:nvPr>
        </p:nvSpPr>
        <p:spPr/>
        <p:txBody>
          <a:bodyPr>
            <a:normAutofit/>
          </a:bodyPr>
          <a:lstStyle/>
          <a:p>
            <a:r>
              <a:rPr lang="en-US" sz="2400" dirty="0"/>
              <a:t>Loosely: Converts between electric and magnetic waves </a:t>
            </a:r>
          </a:p>
        </p:txBody>
      </p:sp>
      <p:sp>
        <p:nvSpPr>
          <p:cNvPr id="4" name="Slide Number Placeholder 3">
            <a:extLst>
              <a:ext uri="{FF2B5EF4-FFF2-40B4-BE49-F238E27FC236}">
                <a16:creationId xmlns:a16="http://schemas.microsoft.com/office/drawing/2014/main" id="{54D46197-EA46-2144-9855-A6E81F8B7FF0}"/>
              </a:ext>
            </a:extLst>
          </p:cNvPr>
          <p:cNvSpPr>
            <a:spLocks noGrp="1"/>
          </p:cNvSpPr>
          <p:nvPr>
            <p:ph type="sldNum" sz="quarter" idx="12"/>
          </p:nvPr>
        </p:nvSpPr>
        <p:spPr/>
        <p:txBody>
          <a:bodyPr/>
          <a:lstStyle/>
          <a:p>
            <a:fld id="{434A358D-2637-E146-A3BD-05BD470B507B}" type="slidenum">
              <a:rPr lang="en-US" smtClean="0"/>
              <a:pPr/>
              <a:t>9</a:t>
            </a:fld>
            <a:endParaRPr lang="en-US" dirty="0"/>
          </a:p>
        </p:txBody>
      </p:sp>
      <p:pic>
        <p:nvPicPr>
          <p:cNvPr id="8" name="Picture 7">
            <a:extLst>
              <a:ext uri="{FF2B5EF4-FFF2-40B4-BE49-F238E27FC236}">
                <a16:creationId xmlns:a16="http://schemas.microsoft.com/office/drawing/2014/main" id="{B022C187-12D5-484A-8C94-DEAA3152AD76}"/>
              </a:ext>
            </a:extLst>
          </p:cNvPr>
          <p:cNvPicPr>
            <a:picLocks noChangeAspect="1"/>
          </p:cNvPicPr>
          <p:nvPr/>
        </p:nvPicPr>
        <p:blipFill>
          <a:blip r:embed="rId2"/>
          <a:stretch>
            <a:fillRect/>
          </a:stretch>
        </p:blipFill>
        <p:spPr>
          <a:xfrm>
            <a:off x="1985817" y="2040659"/>
            <a:ext cx="5080000" cy="2501900"/>
          </a:xfrm>
          <a:prstGeom prst="rect">
            <a:avLst/>
          </a:prstGeom>
        </p:spPr>
      </p:pic>
      <p:sp>
        <p:nvSpPr>
          <p:cNvPr id="9" name="TextBox 8">
            <a:extLst>
              <a:ext uri="{FF2B5EF4-FFF2-40B4-BE49-F238E27FC236}">
                <a16:creationId xmlns:a16="http://schemas.microsoft.com/office/drawing/2014/main" id="{D417A3E0-64A5-AB41-BB52-59461FF548AC}"/>
              </a:ext>
            </a:extLst>
          </p:cNvPr>
          <p:cNvSpPr txBox="1"/>
          <p:nvPr/>
        </p:nvSpPr>
        <p:spPr>
          <a:xfrm>
            <a:off x="4802910" y="4793097"/>
            <a:ext cx="4192173"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Animation by </a:t>
            </a:r>
            <a:r>
              <a:rPr lang="en-US" sz="700" i="1" dirty="0" err="1">
                <a:solidFill>
                  <a:schemeClr val="bg1">
                    <a:lumMod val="50000"/>
                  </a:schemeClr>
                </a:solidFill>
                <a:latin typeface="Seravek Light"/>
                <a:cs typeface="Seravek Light"/>
              </a:rPr>
              <a:t>Chetvorno</a:t>
            </a:r>
            <a:r>
              <a:rPr lang="en-US" sz="700" i="1" dirty="0">
                <a:solidFill>
                  <a:schemeClr val="bg1">
                    <a:lumMod val="50000"/>
                  </a:schemeClr>
                </a:solidFill>
                <a:latin typeface="Seravek Light"/>
                <a:cs typeface="Seravek Light"/>
              </a:rPr>
              <a:t> - Own work, CC0, https://</a:t>
            </a:r>
            <a:r>
              <a:rPr lang="en-US" sz="700" i="1" dirty="0" err="1">
                <a:solidFill>
                  <a:schemeClr val="bg1">
                    <a:lumMod val="50000"/>
                  </a:schemeClr>
                </a:solidFill>
                <a:latin typeface="Seravek Light"/>
                <a:cs typeface="Seravek Light"/>
              </a:rPr>
              <a:t>commons.wikimedia.org</a:t>
            </a:r>
            <a:r>
              <a:rPr lang="en-US" sz="700" i="1" dirty="0">
                <a:solidFill>
                  <a:schemeClr val="bg1">
                    <a:lumMod val="50000"/>
                  </a:schemeClr>
                </a:solidFill>
                <a:latin typeface="Seravek Light"/>
                <a:cs typeface="Seravek Light"/>
              </a:rPr>
              <a:t>/w/</a:t>
            </a:r>
            <a:r>
              <a:rPr lang="en-US" sz="700" i="1" dirty="0" err="1">
                <a:solidFill>
                  <a:schemeClr val="bg1">
                    <a:lumMod val="50000"/>
                  </a:schemeClr>
                </a:solidFill>
                <a:latin typeface="Seravek Light"/>
                <a:cs typeface="Seravek Light"/>
              </a:rPr>
              <a:t>index.php?curid</a:t>
            </a:r>
            <a:r>
              <a:rPr lang="en-US" sz="700" i="1" dirty="0">
                <a:solidFill>
                  <a:schemeClr val="bg1">
                    <a:lumMod val="50000"/>
                  </a:schemeClr>
                </a:solidFill>
                <a:latin typeface="Seravek Light"/>
                <a:cs typeface="Seravek Light"/>
              </a:rPr>
              <a:t>=40789783</a:t>
            </a:r>
          </a:p>
        </p:txBody>
      </p:sp>
    </p:spTree>
    <p:extLst>
      <p:ext uri="{BB962C8B-B14F-4D97-AF65-F5344CB8AC3E}">
        <p14:creationId xmlns:p14="http://schemas.microsoft.com/office/powerpoint/2010/main" val="1041604192"/>
      </p:ext>
    </p:extLst>
  </p:cSld>
  <p:clrMapOvr>
    <a:masterClrMapping/>
  </p:clrMapOvr>
</p:sld>
</file>

<file path=ppt/theme/theme1.xml><?xml version="1.0" encoding="utf-8"?>
<a:theme xmlns:a="http://schemas.openxmlformats.org/drawingml/2006/main" name="Office Theme">
  <a:themeElements>
    <a:clrScheme name="UVA">
      <a:dk1>
        <a:srgbClr val="000000"/>
      </a:dk1>
      <a:lt1>
        <a:srgbClr val="FFFFFF"/>
      </a:lt1>
      <a:dk2>
        <a:srgbClr val="44546A"/>
      </a:dk2>
      <a:lt2>
        <a:srgbClr val="E7E6E6"/>
      </a:lt2>
      <a:accent1>
        <a:srgbClr val="4472C4"/>
      </a:accent1>
      <a:accent2>
        <a:srgbClr val="E57200"/>
      </a:accent2>
      <a:accent3>
        <a:srgbClr val="A5A5A5"/>
      </a:accent3>
      <a:accent4>
        <a:srgbClr val="FFC000"/>
      </a:accent4>
      <a:accent5>
        <a:srgbClr val="DF1E43"/>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4206</TotalTime>
  <Words>1939</Words>
  <Application>Microsoft Macintosh PowerPoint</Application>
  <PresentationFormat>On-screen Show (16:10)</PresentationFormat>
  <Paragraphs>271</Paragraphs>
  <Slides>38</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Calibri</vt:lpstr>
      <vt:lpstr>Consolas</vt:lpstr>
      <vt:lpstr>Droid Sans</vt:lpstr>
      <vt:lpstr>Helvetica</vt:lpstr>
      <vt:lpstr>Helvetica Neue</vt:lpstr>
      <vt:lpstr>Seravek Light</vt:lpstr>
      <vt:lpstr>Tahoma</vt:lpstr>
      <vt:lpstr>Trebuchet MS</vt:lpstr>
      <vt:lpstr>Wingdings</vt:lpstr>
      <vt:lpstr>Wingdings 2</vt:lpstr>
      <vt:lpstr>Office Theme</vt:lpstr>
      <vt:lpstr>Wireless for the Internet of Things  NFC</vt:lpstr>
      <vt:lpstr>Protocols explored so far</vt:lpstr>
      <vt:lpstr>Throughput vs. Range</vt:lpstr>
      <vt:lpstr>Complexity vs. Power</vt:lpstr>
      <vt:lpstr>Latency vs. Network Type</vt:lpstr>
      <vt:lpstr>Comparing protocols</vt:lpstr>
      <vt:lpstr>Outline</vt:lpstr>
      <vt:lpstr>Resources</vt:lpstr>
      <vt:lpstr>What does an antenna do?</vt:lpstr>
      <vt:lpstr>What generates electric waves?</vt:lpstr>
      <vt:lpstr>What receives electric waves?</vt:lpstr>
      <vt:lpstr>What happens if nothing ‘receives’ the wave?</vt:lpstr>
      <vt:lpstr>“Fixed end” and “Free end” in electronic transmission</vt:lpstr>
      <vt:lpstr>Backscatter systems reflect waves rather than generate waves — significant (10,000x or more) power savings</vt:lpstr>
      <vt:lpstr>Backscatter is an old idea — history in spycraft!</vt:lpstr>
      <vt:lpstr>Outline</vt:lpstr>
      <vt:lpstr>RFID is everywhere nowadays</vt:lpstr>
      <vt:lpstr>A brief digression to be precise in terminology</vt:lpstr>
      <vt:lpstr>The meaningful difference is in how the tag devices power themselves</vt:lpstr>
      <vt:lpstr>Let’s look at RFID standards to get a sense of the numbers</vt:lpstr>
      <vt:lpstr>Outline</vt:lpstr>
      <vt:lpstr>Applications of NFC</vt:lpstr>
      <vt:lpstr>PowerPoint Presentation</vt:lpstr>
      <vt:lpstr>What is NFC?</vt:lpstr>
      <vt:lpstr>NFC History</vt:lpstr>
      <vt:lpstr>NFC Operation</vt:lpstr>
      <vt:lpstr>NFC Active and Passive Devices </vt:lpstr>
      <vt:lpstr>PowerPoint Presentation</vt:lpstr>
      <vt:lpstr>NFC RF signal coding</vt:lpstr>
      <vt:lpstr>NFC and Manchester coding</vt:lpstr>
      <vt:lpstr>NFC and Modified Miller coding</vt:lpstr>
      <vt:lpstr>Manchester modulation NFC signal</vt:lpstr>
      <vt:lpstr>NFC Modes oh my!</vt:lpstr>
      <vt:lpstr>NFC Tags – Encoding data</vt:lpstr>
      <vt:lpstr>NFC Forum NDEF record types</vt:lpstr>
      <vt:lpstr>NDEF Format</vt:lpstr>
      <vt:lpstr>Let’s try it!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for the Internet of Things</dc:title>
  <dc:subject/>
  <dc:creator/>
  <cp:keywords/>
  <dc:description/>
  <cp:lastModifiedBy>Campbell, Brad (bjc8c)</cp:lastModifiedBy>
  <cp:revision>77</cp:revision>
  <dcterms:created xsi:type="dcterms:W3CDTF">2015-09-15T19:03:29Z</dcterms:created>
  <dcterms:modified xsi:type="dcterms:W3CDTF">2024-03-18T17:47:48Z</dcterms:modified>
  <cp:category/>
</cp:coreProperties>
</file>