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82" r:id="rId2"/>
  </p:sldMasterIdLst>
  <p:notesMasterIdLst>
    <p:notesMasterId r:id="rId72"/>
  </p:notesMasterIdLst>
  <p:sldIdLst>
    <p:sldId id="256" r:id="rId3"/>
    <p:sldId id="2331" r:id="rId4"/>
    <p:sldId id="348" r:id="rId5"/>
    <p:sldId id="397" r:id="rId6"/>
    <p:sldId id="2407" r:id="rId7"/>
    <p:sldId id="2344" r:id="rId8"/>
    <p:sldId id="396" r:id="rId9"/>
    <p:sldId id="2408" r:id="rId10"/>
    <p:sldId id="2036" r:id="rId11"/>
    <p:sldId id="2102" r:id="rId12"/>
    <p:sldId id="2418" r:id="rId13"/>
    <p:sldId id="387" r:id="rId14"/>
    <p:sldId id="2096" r:id="rId15"/>
    <p:sldId id="2333" r:id="rId16"/>
    <p:sldId id="2103" r:id="rId17"/>
    <p:sldId id="2335" r:id="rId18"/>
    <p:sldId id="2334" r:id="rId19"/>
    <p:sldId id="2104" r:id="rId20"/>
    <p:sldId id="2097" r:id="rId21"/>
    <p:sldId id="2111" r:id="rId22"/>
    <p:sldId id="2098" r:id="rId23"/>
    <p:sldId id="2105" r:id="rId24"/>
    <p:sldId id="2419" r:id="rId25"/>
    <p:sldId id="2409" r:id="rId26"/>
    <p:sldId id="2106" r:id="rId27"/>
    <p:sldId id="2332" r:id="rId28"/>
    <p:sldId id="2108" r:id="rId29"/>
    <p:sldId id="2412" r:id="rId30"/>
    <p:sldId id="2413" r:id="rId31"/>
    <p:sldId id="2100" r:id="rId32"/>
    <p:sldId id="2101" r:id="rId33"/>
    <p:sldId id="2410" r:id="rId34"/>
    <p:sldId id="2416" r:id="rId35"/>
    <p:sldId id="2417" r:id="rId36"/>
    <p:sldId id="2109" r:id="rId37"/>
    <p:sldId id="2274" r:id="rId38"/>
    <p:sldId id="2415" r:id="rId39"/>
    <p:sldId id="2420" r:id="rId40"/>
    <p:sldId id="2414" r:id="rId41"/>
    <p:sldId id="2342" r:id="rId42"/>
    <p:sldId id="485" r:id="rId43"/>
    <p:sldId id="359" r:id="rId44"/>
    <p:sldId id="264" r:id="rId45"/>
    <p:sldId id="268" r:id="rId46"/>
    <p:sldId id="484" r:id="rId47"/>
    <p:sldId id="2343" r:id="rId48"/>
    <p:sldId id="2402" r:id="rId49"/>
    <p:sldId id="2282" r:id="rId50"/>
    <p:sldId id="2421" r:id="rId51"/>
    <p:sldId id="2340" r:id="rId52"/>
    <p:sldId id="2267" r:id="rId53"/>
    <p:sldId id="2337" r:id="rId54"/>
    <p:sldId id="2265" r:id="rId55"/>
    <p:sldId id="2336" r:id="rId56"/>
    <p:sldId id="2271" r:id="rId57"/>
    <p:sldId id="2325" r:id="rId58"/>
    <p:sldId id="2273" r:id="rId59"/>
    <p:sldId id="2272" r:id="rId60"/>
    <p:sldId id="2403" r:id="rId61"/>
    <p:sldId id="2338" r:id="rId62"/>
    <p:sldId id="2326" r:id="rId63"/>
    <p:sldId id="2327" r:id="rId64"/>
    <p:sldId id="2278" r:id="rId65"/>
    <p:sldId id="2339" r:id="rId66"/>
    <p:sldId id="2328" r:id="rId67"/>
    <p:sldId id="2329" r:id="rId68"/>
    <p:sldId id="2281" r:id="rId69"/>
    <p:sldId id="2330" r:id="rId70"/>
    <p:sldId id="2086" r:id="rId71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4" roundtripDataSignature="AMtx7mh2GsPZzwgmj0ICQeZO52ZYci946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94"/>
    <p:restoredTop sz="94648"/>
  </p:normalViewPr>
  <p:slideViewPr>
    <p:cSldViewPr snapToGrid="0">
      <p:cViewPr varScale="1">
        <p:scale>
          <a:sx n="124" d="100"/>
          <a:sy n="124" d="100"/>
        </p:scale>
        <p:origin x="192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07" Type="http://schemas.openxmlformats.org/officeDocument/2006/relationships/theme" Target="theme/theme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05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8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104" Type="http://customschemas.google.com/relationships/presentationmetadata" Target="meta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8" name="Google Shape;6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6e365f4e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6e365f4e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0125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3426541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www.thethingsnetwork.org</a:t>
            </a:r>
            <a:r>
              <a:rPr lang="en-US" dirty="0"/>
              <a:t>/docs/</a:t>
            </a:r>
            <a:r>
              <a:rPr lang="en-US" dirty="0" err="1"/>
              <a:t>lorawan</a:t>
            </a:r>
            <a:r>
              <a:rPr lang="en-US" dirty="0"/>
              <a:t>/spreading-factors/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9BBDF-B9A8-3548-B862-F1F9DAF4BD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47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Dwell time (or transmit time) is the amount of time needed to transmit on a frequency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9BBDF-B9A8-3548-B862-F1F9DAF4BD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31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Aloha: send without sensing, if collision, wait for random delay and then send again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9BBDF-B9A8-3548-B862-F1F9DAF4BD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30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85b4490798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85b4490798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9BBDF-B9A8-3548-B862-F1F9DAF4BDF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38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6"/>
          <p:cNvSpPr txBox="1"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4500"/>
              <a:buFont typeface="Trebuchet M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6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Helvetica" pitchFamily="2" charset="0"/>
              </a:defRPr>
            </a:lvl1pPr>
            <a:lvl2pPr lvl="1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 dirty="0"/>
          </a:p>
        </p:txBody>
      </p:sp>
      <p:sp>
        <p:nvSpPr>
          <p:cNvPr id="17" name="Google Shape;17;p46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7"/>
          <p:cNvSpPr txBox="1">
            <a:spLocks noGrp="1"/>
          </p:cNvSpPr>
          <p:nvPr>
            <p:ph type="ctrTitle"/>
          </p:nvPr>
        </p:nvSpPr>
        <p:spPr>
          <a:xfrm>
            <a:off x="1143000" y="892099"/>
            <a:ext cx="6858000" cy="180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3750"/>
              <a:buFont typeface="Trebuchet MS"/>
              <a:buNone/>
              <a:defRPr sz="37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7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latin typeface="Helvetica" pitchFamily="2" charset="0"/>
              </a:defRPr>
            </a:lvl1pPr>
            <a:lvl2pPr lvl="1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/>
            </a:lvl2pPr>
            <a:lvl3pPr lvl="2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126"/>
              <a:buNone/>
              <a:defRPr sz="1126"/>
            </a:lvl3pPr>
            <a:lvl4pPr lvl="3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lvl="5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lvl="6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lvl="7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lvl="8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4" name="Google Shape;64;p57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4675029-3143-A94C-8B1D-21D4E52FE7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1371600" cy="30427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CSE141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3155C7B-EEBB-EB4E-B209-F75E02BBD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0" y="5296959"/>
            <a:ext cx="5486400" cy="30427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CC BY-NC-ND Pat Pannuto – Slides adapted from Dean Tullsen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9E46ED-F1B0-814C-AC67-EA5B8178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5200" y="5296959"/>
            <a:ext cx="1371600" cy="304271"/>
          </a:xfrm>
          <a:prstGeom prst="rect">
            <a:avLst/>
          </a:prstGeom>
        </p:spPr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4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3/25/24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98" y="578452"/>
            <a:ext cx="8229599" cy="45720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15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97" y="6952"/>
            <a:ext cx="8229599" cy="5715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41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44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635000"/>
            <a:ext cx="4038600" cy="44701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35000"/>
            <a:ext cx="4038600" cy="44701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A3EC2C-B6DF-9DEF-BBCC-F9A462077D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5AB45-7884-24D1-B3F3-703D7D9A54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D499D5-0A76-92BD-1246-417B1DB1FB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502B31-3A83-EB44-A50B-4F95116425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920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8929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6BF57-F233-C241-8690-DA0B73FAB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9F075-31DD-704D-BC18-C4B64CCCA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D7EBC-F57E-8043-B81C-696BDAB9C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0EBF0-8839-394B-B627-0E02F4C70C75}" type="datetime1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63D0A-7D1F-CF4C-AC81-8B0DF8422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CA971-A0BB-F447-BEA3-4CA2F90F6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87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209E9-72AE-F944-92AB-8D697A98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0227A-A15E-584E-8DFA-C8D71E0FA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59CA8-E461-204F-9F5E-18F2F770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23B0-1C6C-9C41-9195-29C93AE655EB}" type="datetime1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7843E-D593-774D-8E79-A6E53D2F4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D3A36-C191-3641-B794-9E72B49F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87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CF0CA-86B2-5B45-A70D-8035A1D6B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E3E0F-D1EB-B642-8E3D-FC8F4CC8C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31FF1-1E85-8843-B114-411BEDC00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57C9-63AB-1C41-ACC0-26B1995BBD9A}" type="datetime1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2DD90-2A8A-7B45-AA16-E963582BC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A18EF-B7F3-6B42-939D-67B5E5EB7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47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F9352-6DDD-CE46-8154-E575E678F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8A73C-86C7-594F-A253-70E5A8BA4E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15CC7-3BDD-404D-8FA4-5CA1C0952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93CE12-67DE-9F4E-BF32-04414BB4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37D13-5B8F-9D45-AE70-057206E75FDF}" type="datetime1">
              <a:rPr lang="en-US" smtClean="0"/>
              <a:t>3/25/24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14AF-8EDF-054D-9C90-69EB6B846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BA4009-2CCD-9D41-A381-4A97D0F05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56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80CB4-E7DC-8149-839B-28E7E9BBC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75834-FDE7-F946-85FC-8A0174A57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985FF-B590-884C-B17B-019DE75EC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B9D8D-D43A-CE4C-B604-6F8D23FD0D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2A05E4-10D0-C945-B234-CFBE89C3DD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0EA6CB-3092-1D4C-9DAB-FB46D4108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597D9-479C-B14F-92B8-F05F3F2C8785}" type="datetime1">
              <a:rPr lang="en-US" smtClean="0"/>
              <a:t>3/25/24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D5A47E-FD0F-0448-BA0B-ED1182CB5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2C82CB-E513-E741-8D95-87627C003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01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7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7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1" name="Google Shape;21;p47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4E9A7-0B77-9743-B5AA-CAB6C9D90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A9D7FD-DE8D-B44E-B808-D23D03640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BA8B0-DEF6-AA4C-A083-A9706833671E}" type="datetime1">
              <a:rPr lang="en-US" smtClean="0"/>
              <a:t>3/25/24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4C91FD-DDDD-B143-B652-676F2A86C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756AC-4624-6E49-8934-637614724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98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48F82C-B4FA-B147-A4A4-09EE19242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BF64A-A376-0A45-BE29-21CC9FFF3FDE}" type="datetime1">
              <a:rPr lang="en-US" smtClean="0"/>
              <a:t>3/25/24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455D3-4D81-D540-88BA-2E6C87AC1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6075E-1F8A-9D46-8F7B-7E4C8E471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23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5F993-57A0-DC4F-AB22-A3CF079DC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F40D0-448B-7B44-A91E-8EADB9FD3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486CA-29B1-B246-96C5-16B6130B1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9152B-69D6-7B4F-8AE0-C17907A98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77D6B-97DA-5E40-B425-CD115F7FA710}" type="datetime1">
              <a:rPr lang="en-US" smtClean="0"/>
              <a:t>3/25/24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AE64CE-F510-0247-8DF0-26AADC14D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DB03-B67E-1C48-B5E4-BBB60B93A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4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ADF8-DA7B-4246-BEBC-EBF3887D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7D9EB6-1AE2-944A-AF8D-AF2A8FE48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260A4B-440D-DE43-B7D5-DB01F996F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8E60C-8673-4B49-AA6F-F9F682C62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45556-6D58-3146-8E65-1638092509C4}" type="datetime1">
              <a:rPr lang="en-US" smtClean="0"/>
              <a:t>3/25/24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2734E-F9FE-C847-BFD4-1F6C9A576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6D04A-8ABA-7241-908C-5AC6E5202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53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1481F-C819-364C-BEEC-0656C4613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CCC50D-257F-1B4E-A417-8B69902E1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EAF35-0D75-8042-B2B5-518AB142F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2572-E77F-0644-9E5E-24B49C7BBAE4}" type="datetime1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E8FA7-8E17-A84A-B46F-73A364434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66E48-45FC-B14E-BCD5-3C7B39CB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14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38B4BD-CD4B-8F44-92B1-FC39F99988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89AD8-BF67-9F40-8647-EC7D5FBD8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FB6C7-07D6-EA4B-9DF1-0527FF915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D8BC3-3A45-B345-A353-0D9684E5393D}" type="datetime1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0F169-2F86-AB49-91B7-3DD0DAC59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F01BF-4E97-1748-8178-B3CAE2112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97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3/25/24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97" y="578453"/>
            <a:ext cx="8229599" cy="45720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15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96" y="6953"/>
            <a:ext cx="8229599" cy="5715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336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94473"/>
            <a:ext cx="85206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4288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54" lvl="1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32" lvl="2" indent="-31748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09" lvl="3" indent="-31748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886" lvl="4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063" lvl="5" indent="-31748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240" lvl="6" indent="-31748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418" lvl="7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595" lvl="8" indent="-317484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9" y="5181353"/>
            <a:ext cx="548700" cy="43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9556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0"/>
          <p:cNvSpPr txBox="1">
            <a:spLocks noGrp="1"/>
          </p:cNvSpPr>
          <p:nvPr>
            <p:ph type="title"/>
          </p:nvPr>
        </p:nvSpPr>
        <p:spPr>
          <a:xfrm>
            <a:off x="623888" y="1424785"/>
            <a:ext cx="7886700" cy="2377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4500"/>
              <a:buFont typeface="Trebuchet M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0"/>
          <p:cNvSpPr txBox="1"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1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1"/>
          <p:cNvSpPr txBox="1">
            <a:spLocks noGrp="1"/>
          </p:cNvSpPr>
          <p:nvPr>
            <p:ph type="body" idx="1"/>
          </p:nvPr>
        </p:nvSpPr>
        <p:spPr>
          <a:xfrm>
            <a:off x="628650" y="1521354"/>
            <a:ext cx="3886200" cy="362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4" name="Google Shape;34;p51"/>
          <p:cNvSpPr txBox="1">
            <a:spLocks noGrp="1"/>
          </p:cNvSpPr>
          <p:nvPr>
            <p:ph type="body" idx="2"/>
          </p:nvPr>
        </p:nvSpPr>
        <p:spPr>
          <a:xfrm>
            <a:off x="4629150" y="1521354"/>
            <a:ext cx="3886200" cy="362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5" name="Google Shape;35;p51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2"/>
          <p:cNvSpPr txBox="1"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2"/>
          <p:cNvSpPr txBox="1"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39" name="Google Shape;39;p52"/>
          <p:cNvSpPr txBox="1">
            <a:spLocks noGrp="1"/>
          </p:cNvSpPr>
          <p:nvPr>
            <p:ph type="body" idx="2"/>
          </p:nvPr>
        </p:nvSpPr>
        <p:spPr>
          <a:xfrm>
            <a:off x="629842" y="2087566"/>
            <a:ext cx="3868340" cy="307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52"/>
          <p:cNvSpPr txBox="1">
            <a:spLocks noGrp="1"/>
          </p:cNvSpPr>
          <p:nvPr>
            <p:ph type="body" idx="3"/>
          </p:nvPr>
        </p:nvSpPr>
        <p:spPr>
          <a:xfrm>
            <a:off x="4629156" y="1400969"/>
            <a:ext cx="3887391" cy="686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41" name="Google Shape;41;p52"/>
          <p:cNvSpPr txBox="1">
            <a:spLocks noGrp="1"/>
          </p:cNvSpPr>
          <p:nvPr>
            <p:ph type="body" idx="4"/>
          </p:nvPr>
        </p:nvSpPr>
        <p:spPr>
          <a:xfrm>
            <a:off x="4629156" y="2087566"/>
            <a:ext cx="3887391" cy="307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2" name="Google Shape;42;p52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3"/>
          <p:cNvSpPr txBox="1"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2400"/>
              <a:buFont typeface="Trebuchet M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3"/>
          <p:cNvSpPr txBox="1">
            <a:spLocks noGrp="1"/>
          </p:cNvSpPr>
          <p:nvPr>
            <p:ph type="body" idx="1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Helvetica" pitchFamily="2" charset="0"/>
              </a:defRPr>
            </a:lvl1pPr>
            <a:lvl2pPr marL="914400" lvl="1" indent="-36195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 dirty="0"/>
          </a:p>
        </p:txBody>
      </p:sp>
      <p:sp>
        <p:nvSpPr>
          <p:cNvPr id="46" name="Google Shape;46;p53"/>
          <p:cNvSpPr txBox="1">
            <a:spLocks noGrp="1"/>
          </p:cNvSpPr>
          <p:nvPr>
            <p:ph type="body" idx="2"/>
          </p:nvPr>
        </p:nvSpPr>
        <p:spPr>
          <a:xfrm>
            <a:off x="629841" y="1714503"/>
            <a:ext cx="2949178" cy="31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 dirty="0"/>
          </a:p>
        </p:txBody>
      </p:sp>
      <p:sp>
        <p:nvSpPr>
          <p:cNvPr id="47" name="Google Shape;47;p53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4"/>
          <p:cNvSpPr txBox="1"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2400"/>
              <a:buFont typeface="Trebuchet M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4"/>
          <p:cNvSpPr>
            <a:spLocks noGrp="1"/>
          </p:cNvSpPr>
          <p:nvPr>
            <p:ph type="pic" idx="2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54"/>
          <p:cNvSpPr txBox="1">
            <a:spLocks noGrp="1"/>
          </p:cNvSpPr>
          <p:nvPr>
            <p:ph type="body" idx="1"/>
          </p:nvPr>
        </p:nvSpPr>
        <p:spPr>
          <a:xfrm>
            <a:off x="629841" y="1714503"/>
            <a:ext cx="2949178" cy="31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 dirty="0"/>
          </a:p>
        </p:txBody>
      </p:sp>
      <p:sp>
        <p:nvSpPr>
          <p:cNvPr id="52" name="Google Shape;52;p54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5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5"/>
          <p:cNvSpPr txBox="1">
            <a:spLocks noGrp="1"/>
          </p:cNvSpPr>
          <p:nvPr>
            <p:ph type="body" idx="1"/>
          </p:nvPr>
        </p:nvSpPr>
        <p:spPr>
          <a:xfrm rot="5400000">
            <a:off x="2477699" y="-1411258"/>
            <a:ext cx="4188246" cy="8929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6" name="Google Shape;56;p55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6"/>
          <p:cNvSpPr txBox="1">
            <a:spLocks noGrp="1"/>
          </p:cNvSpPr>
          <p:nvPr>
            <p:ph type="title"/>
          </p:nvPr>
        </p:nvSpPr>
        <p:spPr>
          <a:xfrm rot="5400000">
            <a:off x="5107915" y="1740033"/>
            <a:ext cx="484319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6"/>
          <p:cNvSpPr txBox="1">
            <a:spLocks noGrp="1"/>
          </p:cNvSpPr>
          <p:nvPr>
            <p:ph type="body" idx="1"/>
          </p:nvPr>
        </p:nvSpPr>
        <p:spPr>
          <a:xfrm rot="5400000">
            <a:off x="1107419" y="-174492"/>
            <a:ext cx="484319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0" name="Google Shape;60;p56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3300"/>
              <a:buFont typeface="Trebuchet MS"/>
              <a:buNone/>
              <a:defRPr sz="3300" b="0" i="0" u="none" strike="noStrike" cap="none">
                <a:solidFill>
                  <a:srgbClr val="002F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5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45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4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000476" y="177254"/>
            <a:ext cx="997802" cy="61368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79" r:id="rId13"/>
    <p:sldLayoutId id="2147483698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Helvetica" pitchFamily="2" charset="0"/>
          <a:ea typeface="Helvetica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4EFAD7-6478-AC46-89B8-CA296FC5C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413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94DFC-39B4-7B44-8826-C014501A8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92946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1CA04-FB67-1A4A-9224-1E4EC41C6C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C2B2A-7C03-EE44-84DE-40A7B16309C7}" type="datetime1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369E5-B8EF-024E-B0D2-65DE7DCDA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A555D-7B1B-7F47-A148-91B8AD097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3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youtu.be/dxYY097QNs0" TargetMode="Externa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warunkumar.com/slides/choir-sigcomm2017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g0eZWZFKi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thingsnetwork.org/docs/lorawan/classes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swarunkumar.com/papers/choir-sigcomm2017.pdf" TargetMode="External"/><Relationship Id="rId2" Type="http://schemas.openxmlformats.org/officeDocument/2006/relationships/hyperlink" Target="https://swarunkumar.com/lpwa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warunkumar.com/papers/opr-mobisys2020.pdf" TargetMode="External"/><Relationship Id="rId5" Type="http://schemas.openxmlformats.org/officeDocument/2006/relationships/hyperlink" Target="https://swarunkumar.com/papers/charm-ipsn2018.pdf" TargetMode="External"/><Relationship Id="rId4" Type="http://schemas.openxmlformats.org/officeDocument/2006/relationships/hyperlink" Target="https://swarunkumar.com/slides/choir-sigcomm2017.pdf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thworks.com/help/audio/ug/cocktail-party-source-separation-using-deep-learning-networks.html" TargetMode="External"/><Relationship Id="rId4" Type="http://schemas.openxmlformats.org/officeDocument/2006/relationships/hyperlink" Target="https://www.nti-audio.com/en/support/know-how/fast-fourier-transform-fft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lora-alliance.org/wp-content/uploads/2020/11/RP_2-1.0.2.pdf" TargetMode="External"/><Relationship Id="rId2" Type="http://schemas.openxmlformats.org/officeDocument/2006/relationships/hyperlink" Target="https://lora-alliance.org/wp-content/uploads/2020/11/lorawantm_specification_-v1.1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en-US" sz="1800" dirty="0"/>
              <a:t>Wireless for the Internet of Things</a:t>
            </a:r>
            <a:br>
              <a:rPr lang="en-US" sz="1800" dirty="0"/>
            </a:br>
            <a:br>
              <a:rPr lang="en-US" sz="3200" b="1" dirty="0">
                <a:solidFill>
                  <a:schemeClr val="dk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LoRa</a:t>
            </a:r>
            <a:endParaRPr sz="6000" b="1" i="1" dirty="0">
              <a:solidFill>
                <a:schemeClr val="tx1"/>
              </a:solidFill>
            </a:endParaRPr>
          </a:p>
        </p:txBody>
      </p:sp>
      <p:sp>
        <p:nvSpPr>
          <p:cNvPr id="71" name="Google Shape;71;p1"/>
          <p:cNvSpPr txBox="1">
            <a:spLocks noGrp="1"/>
          </p:cNvSpPr>
          <p:nvPr>
            <p:ph type="subTitle" idx="1"/>
          </p:nvPr>
        </p:nvSpPr>
        <p:spPr>
          <a:xfrm>
            <a:off x="1143000" y="39160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n-US" sz="16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CS/ECE 4501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n-US" sz="16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Spring 2024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n-US" sz="16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UVA</a:t>
            </a:r>
            <a:endParaRPr sz="16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29EA3-483E-FE1B-54A1-F9E4AFA8BBBD}"/>
              </a:ext>
            </a:extLst>
          </p:cNvPr>
          <p:cNvSpPr txBox="1"/>
          <p:nvPr/>
        </p:nvSpPr>
        <p:spPr>
          <a:xfrm>
            <a:off x="7726319" y="5496091"/>
            <a:ext cx="13179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[</a:t>
            </a:r>
            <a:r>
              <a:rPr lang="en-US" sz="700" dirty="0" err="1">
                <a:solidFill>
                  <a:schemeClr val="bg1">
                    <a:lumMod val="85000"/>
                  </a:schemeClr>
                </a:solidFill>
              </a:rPr>
              <a:t>Pannuto</a:t>
            </a:r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700" dirty="0" err="1">
                <a:solidFill>
                  <a:schemeClr val="bg1">
                    <a:lumMod val="85000"/>
                  </a:schemeClr>
                </a:solidFill>
              </a:rPr>
              <a:t>Ghena</a:t>
            </a:r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, Campbell]</a:t>
            </a:r>
          </a:p>
        </p:txBody>
      </p:sp>
      <p:sp>
        <p:nvSpPr>
          <p:cNvPr id="4" name="Up Ribbon 3">
            <a:extLst>
              <a:ext uri="{FF2B5EF4-FFF2-40B4-BE49-F238E27FC236}">
                <a16:creationId xmlns:a16="http://schemas.microsoft.com/office/drawing/2014/main" id="{A8E8F223-7F27-84CD-6760-86DBD2CD6EBB}"/>
              </a:ext>
            </a:extLst>
          </p:cNvPr>
          <p:cNvSpPr/>
          <p:nvPr/>
        </p:nvSpPr>
        <p:spPr>
          <a:xfrm>
            <a:off x="5227745" y="3920182"/>
            <a:ext cx="1970202" cy="983876"/>
          </a:xfrm>
          <a:prstGeom prst="ribbon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While we get started, take the quiz on canvas!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6A2E6-F229-49E6-8CA3-053BF1A40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LPWANs overview (common qualities)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2234-E7BD-4C5B-BC6E-4224B0910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Unlicensed 915 MHz band (902-928 MHz)</a:t>
            </a:r>
          </a:p>
          <a:p>
            <a:endParaRPr lang="en-US" dirty="0"/>
          </a:p>
          <a:p>
            <a:r>
              <a:rPr lang="en-US" dirty="0"/>
              <a:t>Higher power transmissions: ~20 dBm (100 </a:t>
            </a:r>
            <a:r>
              <a:rPr lang="en-US" dirty="0" err="1"/>
              <a:t>mW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Low data rate: 100 kbps or less</a:t>
            </a:r>
          </a:p>
          <a:p>
            <a:endParaRPr lang="en-US" dirty="0"/>
          </a:p>
          <a:p>
            <a:r>
              <a:rPr lang="en-US" dirty="0"/>
              <a:t>Range on the order of multiple kilometers</a:t>
            </a:r>
          </a:p>
          <a:p>
            <a:endParaRPr lang="en-US" dirty="0"/>
          </a:p>
          <a:p>
            <a:r>
              <a:rPr lang="en-US" dirty="0"/>
              <a:t>Simple ALOHA access control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28694-055C-4CCA-A335-B7F97CE5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3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</a:p>
          <a:p>
            <a:r>
              <a:rPr lang="en-US" b="1" dirty="0" err="1"/>
              <a:t>LoRA</a:t>
            </a:r>
            <a:endParaRPr lang="en-US" b="1" dirty="0"/>
          </a:p>
          <a:p>
            <a:r>
              <a:rPr lang="en-US" dirty="0" err="1"/>
              <a:t>LoRaWAN</a:t>
            </a:r>
            <a:endParaRPr lang="en-US" dirty="0"/>
          </a:p>
          <a:p>
            <a:r>
              <a:rPr lang="en-US" dirty="0"/>
              <a:t>Charlottesville Deployment</a:t>
            </a:r>
          </a:p>
          <a:p>
            <a:pPr lvl="1"/>
            <a:r>
              <a:rPr lang="en-US" dirty="0"/>
              <a:t>The Things Network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952239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 (Long Range)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Proprietary LoRa physical layer</a:t>
            </a:r>
          </a:p>
          <a:p>
            <a:pPr lvl="1"/>
            <a:r>
              <a:rPr lang="en-US" dirty="0"/>
              <a:t>Owned by </a:t>
            </a:r>
            <a:r>
              <a:rPr lang="en-US" dirty="0" err="1"/>
              <a:t>Semtech</a:t>
            </a:r>
            <a:endParaRPr lang="en-US" dirty="0"/>
          </a:p>
          <a:p>
            <a:endParaRPr lang="en-US" dirty="0"/>
          </a:p>
          <a:p>
            <a:r>
              <a:rPr lang="en-US" dirty="0"/>
              <a:t>Low data rate (1-20 kbps) and long range (~5 km)</a:t>
            </a:r>
          </a:p>
          <a:p>
            <a:pPr lvl="1"/>
            <a:endParaRPr lang="en-US" dirty="0"/>
          </a:p>
          <a:p>
            <a:r>
              <a:rPr lang="en-US" dirty="0"/>
              <a:t>Most popular LPWAN protocol</a:t>
            </a:r>
          </a:p>
          <a:p>
            <a:pPr lvl="1"/>
            <a:r>
              <a:rPr lang="en-US" dirty="0"/>
              <a:t>Target of academic research</a:t>
            </a:r>
          </a:p>
          <a:p>
            <a:pPr lvl="1"/>
            <a:r>
              <a:rPr lang="en-US" dirty="0"/>
              <a:t>Industry involvement in hardware and deployments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56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453E6-2ACA-491F-B936-AA73760F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err="1"/>
              <a:t>LoRa</a:t>
            </a:r>
            <a:r>
              <a:rPr lang="en-US" sz="2700" dirty="0"/>
              <a:t> PHY uses a spread spectrum modulation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2BEA4-3E6C-47F6-A244-B5CF9F1FF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4" y="959227"/>
            <a:ext cx="7793860" cy="4188246"/>
          </a:xfrm>
        </p:spPr>
        <p:txBody>
          <a:bodyPr>
            <a:normAutofit/>
          </a:bodyPr>
          <a:lstStyle/>
          <a:p>
            <a:r>
              <a:rPr lang="en-US" sz="2400" dirty="0"/>
              <a:t>Chirp Spread Spectrum (CSS)</a:t>
            </a:r>
          </a:p>
          <a:p>
            <a:pPr lvl="1"/>
            <a:r>
              <a:rPr lang="en-US" sz="2000" dirty="0"/>
              <a:t>Modulation technique where frequency is varied linearly from (to) lowest to (from) highest within a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0D1F-38B0-4048-B0F2-E2F8ED512A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35C156-0D3F-4691-9C16-3364642ED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897" y="2693016"/>
            <a:ext cx="6637163" cy="260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444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CE1B-FE43-8940-AAD3-BC1737AD9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700" dirty="0"/>
              <a:t>How does FSK, up-chirp, and down-chirp “sound” like?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5648C-AE74-AA49-8016-C7DE148E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14</a:t>
            </a:fld>
            <a:endParaRPr lang="en-US"/>
          </a:p>
        </p:txBody>
      </p:sp>
      <p:pic>
        <p:nvPicPr>
          <p:cNvPr id="7" name="fsk-css">
            <a:hlinkClick r:id="" action="ppaction://media"/>
            <a:extLst>
              <a:ext uri="{FF2B5EF4-FFF2-40B4-BE49-F238E27FC236}">
                <a16:creationId xmlns:a16="http://schemas.microsoft.com/office/drawing/2014/main" id="{FD816DF4-80E5-7246-B9EF-E23FBFEC34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423" y="1156957"/>
            <a:ext cx="6926322" cy="38960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997925-886B-FE4E-AA07-1903925B987F}"/>
              </a:ext>
            </a:extLst>
          </p:cNvPr>
          <p:cNvSpPr txBox="1"/>
          <p:nvPr/>
        </p:nvSpPr>
        <p:spPr>
          <a:xfrm>
            <a:off x="2861764" y="5051435"/>
            <a:ext cx="26965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Source: </a:t>
            </a:r>
            <a:r>
              <a:rPr lang="en-US" sz="1050" dirty="0" err="1">
                <a:hlinkClick r:id="rId5"/>
              </a:rPr>
              <a:t>LoRa</a:t>
            </a:r>
            <a:r>
              <a:rPr lang="en-US" sz="1050" dirty="0">
                <a:hlinkClick r:id="rId5"/>
              </a:rPr>
              <a:t> CHIRP by Richard </a:t>
            </a:r>
            <a:r>
              <a:rPr lang="en-US" sz="1050" dirty="0" err="1">
                <a:hlinkClick r:id="rId5"/>
              </a:rPr>
              <a:t>Wenner</a:t>
            </a:r>
            <a:r>
              <a:rPr lang="en-US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941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E866C-FB3D-4B24-B0A4-216390F7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Modulation in Chirp Spread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13252-38BE-4EAD-AC40-718D08DC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Data is modulated in the starting and ending points of chirp</a:t>
            </a:r>
          </a:p>
          <a:p>
            <a:pPr lvl="1"/>
            <a:r>
              <a:rPr lang="en-US" sz="2000" dirty="0"/>
              <a:t>Frequency increases linearly, modulo bounds of the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439E0-E321-4CB9-B16F-AA7FCC2C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2C2BE38-7D43-4E36-951A-27413F016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450"/>
          <a:stretch/>
        </p:blipFill>
        <p:spPr bwMode="auto">
          <a:xfrm>
            <a:off x="337705" y="2372048"/>
            <a:ext cx="3860223" cy="17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57EE24E-82F2-BB4D-BBD5-142FD799F4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72"/>
          <a:stretch/>
        </p:blipFill>
        <p:spPr bwMode="auto">
          <a:xfrm>
            <a:off x="5101936" y="2777295"/>
            <a:ext cx="3914126" cy="17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4D05E7-E38C-DC45-98C8-238CBD581C6C}"/>
              </a:ext>
            </a:extLst>
          </p:cNvPr>
          <p:cNvSpPr txBox="1"/>
          <p:nvPr/>
        </p:nvSpPr>
        <p:spPr>
          <a:xfrm>
            <a:off x="1136737" y="4209136"/>
            <a:ext cx="2262159" cy="1038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50" dirty="0"/>
              <a:t>+</a:t>
            </a:r>
          </a:p>
          <a:p>
            <a:pPr algn="ctr"/>
            <a:r>
              <a:rPr lang="en-US" sz="2100" dirty="0"/>
              <a:t>Input Binary Data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476E3CC-2E1F-E04E-94A3-7D9F5A8770C7}"/>
              </a:ext>
            </a:extLst>
          </p:cNvPr>
          <p:cNvSpPr/>
          <p:nvPr/>
        </p:nvSpPr>
        <p:spPr>
          <a:xfrm>
            <a:off x="4395355" y="3403023"/>
            <a:ext cx="519545" cy="5922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585701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07315-ECAE-F543-A10F-AD5BC6857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Modulation in Chirp Spread Spectrum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A1D800-342B-9647-8C98-F21450569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838" y="1383613"/>
            <a:ext cx="4608062" cy="22895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B9F69-4125-004C-80B1-C75D7B5B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096D58-D69F-FD44-9B73-71F50683D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399" y="1383613"/>
            <a:ext cx="4562330" cy="35628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D7EDAB-0025-1A45-BE7C-A2D324D881C3}"/>
              </a:ext>
            </a:extLst>
          </p:cNvPr>
          <p:cNvSpPr txBox="1"/>
          <p:nvPr/>
        </p:nvSpPr>
        <p:spPr>
          <a:xfrm>
            <a:off x="404056" y="3705158"/>
            <a:ext cx="4532010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 general, </a:t>
            </a:r>
          </a:p>
          <a:p>
            <a:r>
              <a:rPr lang="en-US" sz="1600" dirty="0"/>
              <a:t>n bits =&gt; divide BW to 2</a:t>
            </a:r>
            <a:r>
              <a:rPr lang="en-US" sz="1600" baseline="30000" dirty="0"/>
              <a:t>n </a:t>
            </a:r>
            <a:r>
              <a:rPr lang="en-US" sz="1600" dirty="0"/>
              <a:t>initial frequencies</a:t>
            </a:r>
          </a:p>
          <a:p>
            <a:endParaRPr lang="en-US" sz="1600" baseline="30000" dirty="0"/>
          </a:p>
          <a:p>
            <a:r>
              <a:rPr lang="en-US" sz="1600" dirty="0"/>
              <a:t>Remember, No. of symbols = 2</a:t>
            </a:r>
            <a:r>
              <a:rPr lang="en-US" sz="1600" baseline="30000" dirty="0"/>
              <a:t>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B3DE34-30D8-2942-B5BD-84F369B0E126}"/>
              </a:ext>
            </a:extLst>
          </p:cNvPr>
          <p:cNvSpPr txBox="1"/>
          <p:nvPr/>
        </p:nvSpPr>
        <p:spPr>
          <a:xfrm>
            <a:off x="2724259" y="5189934"/>
            <a:ext cx="40158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https://swarunkumar.com/slides/choir-sigcomm2017.pdf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21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18FB6-6849-304F-8CBC-1C4CF2973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</a:t>
            </a:r>
            <a:r>
              <a:rPr lang="en-US" dirty="0"/>
              <a:t> Modulated Signal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A605B3-D83E-3C42-8ADB-3C85AD41C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558464"/>
            <a:ext cx="7886700" cy="287224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3E4B1-E2A7-7145-A9AE-539391855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D8ED3D-1C18-464E-81F8-3FCF98D7CB5A}"/>
              </a:ext>
            </a:extLst>
          </p:cNvPr>
          <p:cNvSpPr txBox="1"/>
          <p:nvPr/>
        </p:nvSpPr>
        <p:spPr>
          <a:xfrm>
            <a:off x="628650" y="5052688"/>
            <a:ext cx="24817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Source: </a:t>
            </a:r>
            <a:r>
              <a:rPr lang="en-US" sz="1050" dirty="0">
                <a:hlinkClick r:id="rId3"/>
              </a:rPr>
              <a:t>https://youtu.be/lg0eZWZFKiE</a:t>
            </a:r>
            <a:endParaRPr lang="en-US" sz="1050" dirty="0"/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55843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144B-88E8-46F1-B15D-457A2CED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CSS has a Spreading Factor which determines bit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27F54-6362-46D1-8DC5-C0FA91A2A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3" y="959227"/>
            <a:ext cx="8929217" cy="152716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Spreading Factor is essentially the rate-of-change of frequency (sweep rate)</a:t>
            </a:r>
          </a:p>
          <a:p>
            <a:pPr lvl="1"/>
            <a:r>
              <a:rPr lang="en-US" dirty="0"/>
              <a:t>Slope of the line</a:t>
            </a:r>
          </a:p>
          <a:p>
            <a:pPr lvl="1"/>
            <a:r>
              <a:rPr lang="en-US" dirty="0"/>
              <a:t>Lower values of spreading factor (steeper slope) are faster data rate</a:t>
            </a:r>
          </a:p>
          <a:p>
            <a:r>
              <a:rPr lang="en-US" dirty="0"/>
              <a:t>Important: different spreading factors are (mostly) orthogonal!</a:t>
            </a:r>
          </a:p>
          <a:p>
            <a:pPr lvl="1"/>
            <a:r>
              <a:rPr lang="en-US" dirty="0"/>
              <a:t>Two can overlap in time, space, and channel without a collision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C317B-BB75-4410-A1B5-1DCDAA6844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C2B728-F08E-554F-B310-F5A205845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64" t="3125" r="4996" b="4440"/>
          <a:stretch/>
        </p:blipFill>
        <p:spPr>
          <a:xfrm>
            <a:off x="2963978" y="2658370"/>
            <a:ext cx="4952773" cy="27708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8F80C6-6ACF-9243-9FAA-2CAC1F49FD67}"/>
              </a:ext>
            </a:extLst>
          </p:cNvPr>
          <p:cNvSpPr/>
          <p:nvPr/>
        </p:nvSpPr>
        <p:spPr>
          <a:xfrm>
            <a:off x="628651" y="3711335"/>
            <a:ext cx="202170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/>
              <a:t>LoRa</a:t>
            </a:r>
            <a:r>
              <a:rPr lang="en-US" sz="1050" dirty="0"/>
              <a:t> has 6 spreading factors: </a:t>
            </a:r>
          </a:p>
          <a:p>
            <a:r>
              <a:rPr lang="en-US" sz="1050" dirty="0"/>
              <a:t>SF7 to SF12</a:t>
            </a:r>
          </a:p>
        </p:txBody>
      </p:sp>
    </p:spTree>
    <p:extLst>
      <p:ext uri="{BB962C8B-B14F-4D97-AF65-F5344CB8AC3E}">
        <p14:creationId xmlns:p14="http://schemas.microsoft.com/office/powerpoint/2010/main" val="284418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4E37-F4D1-488E-BE93-29C08CE3D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 channels (in the 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78D8A-523C-432C-85F5-9B2DE681C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04" y="3190875"/>
            <a:ext cx="8229600" cy="18621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Sixty-four, 125 kHz uplink channels</a:t>
            </a:r>
          </a:p>
          <a:p>
            <a:pPr lvl="1"/>
            <a:r>
              <a:rPr lang="en-US" dirty="0"/>
              <a:t>Frequency Hopping over the 64 uplink channels</a:t>
            </a:r>
          </a:p>
          <a:p>
            <a:pPr lvl="1"/>
            <a:r>
              <a:rPr lang="en-US" dirty="0"/>
              <a:t>Plus eight, 500 kHz overlapping uplink channels (not used in practice)</a:t>
            </a:r>
          </a:p>
          <a:p>
            <a:pPr lvl="1"/>
            <a:endParaRPr lang="en-US" dirty="0"/>
          </a:p>
          <a:p>
            <a:r>
              <a:rPr lang="en-US" dirty="0"/>
              <a:t>Eight, 500 kHz downlink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3FD3B-144B-46D6-A962-180B6C53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85164B-BAF1-4CC9-8D9A-D3004A921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96" y="1143000"/>
            <a:ext cx="822750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39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ED99-F7CF-FF7D-C385-EB769DCA6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8C0BA-F42B-2E37-B140-76BBEB314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Explore another point in the wireless design space</a:t>
            </a:r>
          </a:p>
          <a:p>
            <a:r>
              <a:rPr lang="en-US" dirty="0"/>
              <a:t>Introduce emerging protocol</a:t>
            </a:r>
          </a:p>
          <a:p>
            <a:r>
              <a:rPr lang="en-US" dirty="0"/>
              <a:t>Show how we are using LoRa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B854F-0F21-2642-C4C1-DD7EE8A963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81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14B05-2C1A-4DE3-9218-A31B40323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 gateways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0A489-94A6-42AE-82A0-D76B40342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synchronization with end devices</a:t>
            </a:r>
          </a:p>
          <a:p>
            <a:endParaRPr lang="en-US" dirty="0"/>
          </a:p>
          <a:p>
            <a:r>
              <a:rPr lang="en-US" dirty="0"/>
              <a:t>Instead listen to entire bandwidth simultaneously</a:t>
            </a:r>
          </a:p>
          <a:p>
            <a:pPr lvl="1"/>
            <a:r>
              <a:rPr lang="en-US" dirty="0"/>
              <a:t>Only 12 MHz total</a:t>
            </a:r>
          </a:p>
          <a:p>
            <a:pPr lvl="1"/>
            <a:r>
              <a:rPr lang="en-US" dirty="0"/>
              <a:t>Recognize preambles and allocate hardware to decode packet</a:t>
            </a:r>
          </a:p>
          <a:p>
            <a:pPr lvl="2"/>
            <a:r>
              <a:rPr lang="en-US" dirty="0"/>
              <a:t>Cheap gateways: 8 decoders</a:t>
            </a:r>
          </a:p>
          <a:p>
            <a:pPr lvl="2"/>
            <a:r>
              <a:rPr lang="en-US" dirty="0"/>
              <a:t>Good gateways: 64 decoders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803A8-A7FA-4EDE-9D4E-F55C2DE1A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87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4D567-2710-4905-8B85-C712A93E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 data rates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4068207-08DB-4D93-8CFF-DD8273B5783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48337" y="881063"/>
          <a:ext cx="4236959" cy="417195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601629">
                  <a:extLst>
                    <a:ext uri="{9D8B030D-6E8A-4147-A177-3AD203B41FA5}">
                      <a16:colId xmlns:a16="http://schemas.microsoft.com/office/drawing/2014/main" val="1037620294"/>
                    </a:ext>
                  </a:extLst>
                </a:gridCol>
                <a:gridCol w="1654016">
                  <a:extLst>
                    <a:ext uri="{9D8B030D-6E8A-4147-A177-3AD203B41FA5}">
                      <a16:colId xmlns:a16="http://schemas.microsoft.com/office/drawing/2014/main" val="2867178045"/>
                    </a:ext>
                  </a:extLst>
                </a:gridCol>
                <a:gridCol w="981314">
                  <a:extLst>
                    <a:ext uri="{9D8B030D-6E8A-4147-A177-3AD203B41FA5}">
                      <a16:colId xmlns:a16="http://schemas.microsoft.com/office/drawing/2014/main" val="265106050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Data Rate Index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Spreading Factor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Bit Rate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4696900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r>
                        <a:rPr lang="en-US" sz="1100" i="1" dirty="0">
                          <a:solidFill>
                            <a:schemeClr val="tx1"/>
                          </a:solidFill>
                        </a:rPr>
                        <a:t>125 kHz Uplink Rates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04239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SF10, 125 kHz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980 bps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63965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SF9, 125 kHz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1760 bps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506474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SF8, 125 kHz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3125 bps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1405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SF7, 125 kHz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5470 bps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3883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r>
                        <a:rPr lang="en-US" sz="1100" i="1" dirty="0">
                          <a:solidFill>
                            <a:schemeClr val="tx1"/>
                          </a:solidFill>
                        </a:rPr>
                        <a:t>500 kHz Uplink Rates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34074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SF8, 500 kHz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12500 bps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5111736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r>
                        <a:rPr lang="en-US" sz="1100" i="1" dirty="0">
                          <a:solidFill>
                            <a:schemeClr val="tx1"/>
                          </a:solidFill>
                        </a:rPr>
                        <a:t>500 kHz Downlink Rates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27925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SF12, 500 kHz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980 bps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61835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SF11, 500 kHz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1760 bps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77771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SF10, 500 kHz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3900 bps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3764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SF9, 500 kHz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7000 bps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5295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SF8, 500 kHz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12500 bps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42553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SF7, 500 kHz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21900 bps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86898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50E71-27C0-4B67-80DA-DACF38A18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E75AAA-0C10-451B-A9A3-1E48774F3C25}"/>
              </a:ext>
            </a:extLst>
          </p:cNvPr>
          <p:cNvSpPr txBox="1">
            <a:spLocks/>
          </p:cNvSpPr>
          <p:nvPr/>
        </p:nvSpPr>
        <p:spPr>
          <a:xfrm>
            <a:off x="455697" y="1143000"/>
            <a:ext cx="3592429" cy="377190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Data rate options depend on channel in use</a:t>
            </a:r>
          </a:p>
          <a:p>
            <a:pPr lvl="1"/>
            <a:r>
              <a:rPr lang="en-US" sz="1800" dirty="0"/>
              <a:t>Unbalanced uplink and downlink</a:t>
            </a:r>
          </a:p>
          <a:p>
            <a:endParaRPr lang="en-US" sz="2100" dirty="0"/>
          </a:p>
          <a:p>
            <a:r>
              <a:rPr lang="en-US" sz="2100" dirty="0"/>
              <a:t>64-channel uplink</a:t>
            </a:r>
          </a:p>
          <a:p>
            <a:pPr lvl="1"/>
            <a:r>
              <a:rPr lang="en-US" sz="1800" dirty="0"/>
              <a:t>1-5 kbps data rate</a:t>
            </a:r>
          </a:p>
          <a:p>
            <a:pPr lvl="1"/>
            <a:endParaRPr lang="en-US" sz="1800" dirty="0"/>
          </a:p>
          <a:p>
            <a:r>
              <a:rPr lang="en-US" sz="2100" dirty="0"/>
              <a:t>Allowable rates based on US dwell time restriction</a:t>
            </a:r>
            <a:br>
              <a:rPr lang="en-US" sz="2100" dirty="0"/>
            </a:br>
            <a:r>
              <a:rPr lang="en-US" sz="2100" dirty="0"/>
              <a:t>(400 </a:t>
            </a:r>
            <a:r>
              <a:rPr lang="en-US" sz="2100" dirty="0" err="1"/>
              <a:t>ms</a:t>
            </a:r>
            <a:r>
              <a:rPr lang="en-US" sz="2100" dirty="0"/>
              <a:t>)</a:t>
            </a:r>
          </a:p>
          <a:p>
            <a:pPr lvl="1"/>
            <a:r>
              <a:rPr lang="en-US" sz="1800" dirty="0"/>
              <a:t>Different in different regions</a:t>
            </a:r>
          </a:p>
        </p:txBody>
      </p:sp>
    </p:spTree>
    <p:extLst>
      <p:ext uri="{BB962C8B-B14F-4D97-AF65-F5344CB8AC3E}">
        <p14:creationId xmlns:p14="http://schemas.microsoft.com/office/powerpoint/2010/main" val="3942517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DAAC-0198-4EA2-83FF-4162D69B1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 link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F7CFD-F678-44D2-A61C-2D1132E35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Typical TX power 20 dBm</a:t>
            </a:r>
          </a:p>
          <a:p>
            <a:pPr lvl="1"/>
            <a:r>
              <a:rPr lang="en-US" sz="1800" dirty="0"/>
              <a:t>Up to 30 dBm for 64-channel hopping</a:t>
            </a:r>
          </a:p>
          <a:p>
            <a:pPr lvl="1"/>
            <a:r>
              <a:rPr lang="en-US" sz="1800" dirty="0"/>
              <a:t>Up to 26 dBm for 8-channel hopping</a:t>
            </a:r>
          </a:p>
          <a:p>
            <a:pPr lvl="1"/>
            <a:endParaRPr lang="en-US" sz="1800" dirty="0"/>
          </a:p>
          <a:p>
            <a:r>
              <a:rPr lang="en-US" sz="2000" dirty="0"/>
              <a:t>Receive sensitivity -119 dBm</a:t>
            </a:r>
          </a:p>
          <a:p>
            <a:pPr lvl="1"/>
            <a:r>
              <a:rPr lang="en-US" sz="1800" b="1" dirty="0"/>
              <a:t>Compare to -100 dBm for 802.15.4 and -95 dBm for BLE</a:t>
            </a:r>
          </a:p>
          <a:p>
            <a:pPr lvl="1"/>
            <a:endParaRPr lang="en-US" sz="1800" dirty="0"/>
          </a:p>
          <a:p>
            <a:r>
              <a:rPr lang="en-US" sz="2000" dirty="0"/>
              <a:t>Resulting range is about a kilometer in urban environments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4EB22-8DD5-4EAE-B581-842B3FF5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29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Wide-Area Network Background</a:t>
            </a:r>
            <a:endParaRPr lang="en-US" dirty="0"/>
          </a:p>
          <a:p>
            <a:r>
              <a:rPr lang="en-US" dirty="0" err="1"/>
              <a:t>LoRA</a:t>
            </a:r>
            <a:endParaRPr lang="en-US" dirty="0"/>
          </a:p>
          <a:p>
            <a:r>
              <a:rPr lang="en-US" b="1" dirty="0" err="1"/>
              <a:t>LoRaWAN</a:t>
            </a:r>
            <a:endParaRPr lang="en-US" b="1" dirty="0"/>
          </a:p>
          <a:p>
            <a:r>
              <a:rPr lang="en-US" dirty="0"/>
              <a:t>Charlottesville Deployment</a:t>
            </a:r>
          </a:p>
          <a:p>
            <a:pPr lvl="1"/>
            <a:r>
              <a:rPr lang="en-US" dirty="0"/>
              <a:t>The Things Network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295647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7255F8-00CF-8027-A749-557896802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 vs. </a:t>
            </a:r>
            <a:r>
              <a:rPr lang="en-US" dirty="0" err="1"/>
              <a:t>LoRaWAN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F73228-438B-DF4F-D40C-92A41997C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3" y="959227"/>
            <a:ext cx="8929217" cy="1454953"/>
          </a:xfrm>
        </p:spPr>
        <p:txBody>
          <a:bodyPr>
            <a:normAutofit/>
          </a:bodyPr>
          <a:lstStyle/>
          <a:p>
            <a:r>
              <a:rPr lang="en-US" sz="2000" dirty="0"/>
              <a:t>LoRa: physical layer protocol</a:t>
            </a:r>
          </a:p>
          <a:p>
            <a:r>
              <a:rPr lang="en-US" sz="2000" dirty="0" err="1"/>
              <a:t>LoRaWAN</a:t>
            </a:r>
            <a:r>
              <a:rPr lang="en-US" sz="2000" dirty="0"/>
              <a:t>: MAC and network layer</a:t>
            </a:r>
          </a:p>
          <a:p>
            <a:r>
              <a:rPr lang="en-US" sz="1800" dirty="0"/>
              <a:t>(In practice we often conflate LoRa and </a:t>
            </a:r>
            <a:r>
              <a:rPr lang="en-US" sz="1800" dirty="0" err="1"/>
              <a:t>LoRaWAN</a:t>
            </a:r>
            <a:r>
              <a:rPr lang="en-US" sz="1800" dirty="0"/>
              <a:t>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203DE-FCA2-42AC-E349-124C4DF227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242FE3-98A0-54BF-B890-B5FB38460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08" y="2414180"/>
            <a:ext cx="7901073" cy="278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3220D1-F80D-E0D1-DD06-F3F62C81E484}"/>
              </a:ext>
            </a:extLst>
          </p:cNvPr>
          <p:cNvSpPr txBox="1"/>
          <p:nvPr/>
        </p:nvSpPr>
        <p:spPr>
          <a:xfrm>
            <a:off x="-84975" y="5449094"/>
            <a:ext cx="81782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https://lora-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developers.semtech.com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/documentation/tech-papers-and-guides/lora-and-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lorawan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97958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49445-6820-4349-A947-CF26D1BDD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MAC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E845E-6879-46F5-B84C-8AB892D006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Uplink: ALOHA - transmit whenever</a:t>
            </a:r>
          </a:p>
          <a:p>
            <a:pPr lvl="1"/>
            <a:r>
              <a:rPr lang="en-US" dirty="0"/>
              <a:t>Randomly split across 64 uplink channels (reduced odds of collision)</a:t>
            </a:r>
          </a:p>
          <a:p>
            <a:pPr lvl="1"/>
            <a:r>
              <a:rPr lang="en-US" dirty="0"/>
              <a:t>Devices a different spreading factors also do not collide</a:t>
            </a:r>
          </a:p>
          <a:p>
            <a:pPr lvl="1"/>
            <a:r>
              <a:rPr lang="en-US" dirty="0"/>
              <a:t>Packets are very long though: up to 400 </a:t>
            </a:r>
            <a:r>
              <a:rPr lang="en-US" dirty="0" err="1"/>
              <a:t>ms</a:t>
            </a:r>
            <a:r>
              <a:rPr lang="en-US" dirty="0"/>
              <a:t> in duration</a:t>
            </a:r>
          </a:p>
          <a:p>
            <a:endParaRPr lang="en-US" dirty="0"/>
          </a:p>
          <a:p>
            <a:r>
              <a:rPr lang="en-US" dirty="0"/>
              <a:t>Downlink: </a:t>
            </a:r>
            <a:r>
              <a:rPr lang="en-US" dirty="0" err="1"/>
              <a:t>LoRaWAN</a:t>
            </a:r>
            <a:r>
              <a:rPr lang="en-US" dirty="0"/>
              <a:t> has 3 types of device classes based on RX behavior (Class A, B, and 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A4D2D-53BE-4F67-A81D-5409909311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90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04D4E-0EDA-2542-BAE7-0396E14A3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err="1"/>
              <a:t>LoRaWAN</a:t>
            </a:r>
            <a:r>
              <a:rPr lang="en-US" sz="2700" dirty="0"/>
              <a:t> has Device Classes based on RX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5B783-44AB-B448-B4F6-520428088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3" y="959227"/>
            <a:ext cx="4269991" cy="4188246"/>
          </a:xfrm>
        </p:spPr>
        <p:txBody>
          <a:bodyPr>
            <a:normAutofit/>
          </a:bodyPr>
          <a:lstStyle/>
          <a:p>
            <a:r>
              <a:rPr lang="en-US" sz="1800" dirty="0"/>
              <a:t>Listen-after-send (class A device)</a:t>
            </a:r>
          </a:p>
          <a:p>
            <a:pPr lvl="1"/>
            <a:r>
              <a:rPr lang="en-US" sz="1500" dirty="0"/>
              <a:t>Two windows for RX on different channels</a:t>
            </a:r>
          </a:p>
          <a:p>
            <a:pPr marL="342900" lvl="1" indent="0">
              <a:buNone/>
            </a:pPr>
            <a:endParaRPr lang="en-US" sz="1500" dirty="0"/>
          </a:p>
          <a:p>
            <a:r>
              <a:rPr lang="en-US" sz="1800" dirty="0"/>
              <a:t>Periodic listening (class B device)</a:t>
            </a:r>
          </a:p>
          <a:p>
            <a:pPr lvl="1"/>
            <a:r>
              <a:rPr lang="en-US" sz="1500" dirty="0"/>
              <a:t>Also has 2 RX windows after TX</a:t>
            </a:r>
          </a:p>
          <a:p>
            <a:pPr lvl="1"/>
            <a:r>
              <a:rPr lang="en-US" sz="1500" dirty="0"/>
              <a:t>Synchronized with periodic beacons</a:t>
            </a:r>
          </a:p>
          <a:p>
            <a:pPr lvl="1"/>
            <a:r>
              <a:rPr lang="en-US" sz="1500" dirty="0"/>
              <a:t>Has periodic ping slots (RX windows)</a:t>
            </a:r>
          </a:p>
          <a:p>
            <a:pPr lvl="1"/>
            <a:r>
              <a:rPr lang="en-US" sz="1500" dirty="0"/>
              <a:t>Gateway can reach without waiting for TX </a:t>
            </a:r>
            <a:endParaRPr lang="en-US" sz="1800" dirty="0"/>
          </a:p>
          <a:p>
            <a:r>
              <a:rPr lang="en-US" sz="1800" dirty="0"/>
              <a:t>Continuous listening (class C device)</a:t>
            </a:r>
          </a:p>
          <a:p>
            <a:pPr lvl="1"/>
            <a:r>
              <a:rPr lang="en-US" sz="1500" dirty="0"/>
              <a:t>Always-on receivers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15D7E-A3E4-7547-B3B8-628F1A7F13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B19E7D2-1269-C342-BE03-F8D1F0EFF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6499" y="1207351"/>
            <a:ext cx="4177117" cy="90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CBB29AA-C574-1D46-A727-1F360BFA2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204" y="2532412"/>
            <a:ext cx="4686412" cy="105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C2AE85-2256-1B45-AA8D-2CA68C6AFE1E}"/>
              </a:ext>
            </a:extLst>
          </p:cNvPr>
          <p:cNvSpPr txBox="1"/>
          <p:nvPr/>
        </p:nvSpPr>
        <p:spPr>
          <a:xfrm>
            <a:off x="255670" y="5053012"/>
            <a:ext cx="45929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Good Reference: </a:t>
            </a:r>
            <a:r>
              <a:rPr lang="en-US" sz="1050" dirty="0">
                <a:hlinkClick r:id="rId4"/>
              </a:rPr>
              <a:t>https://www.thethingsnetwork.org/docs/lorawan/classes/</a:t>
            </a:r>
            <a:endParaRPr lang="en-US" sz="1050" dirty="0"/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3175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5164CA14-9A30-43B9-B467-51AA8B3A9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5" t="20371" r="2966" b="22224"/>
          <a:stretch/>
        </p:blipFill>
        <p:spPr bwMode="auto">
          <a:xfrm>
            <a:off x="2876763" y="1017269"/>
            <a:ext cx="5479759" cy="18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B2DBCA-0DA1-4B14-99B8-5EE2258FF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LoRaWAN packet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9343E-57DF-4AAD-9F88-ACA59340B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3" y="1880171"/>
            <a:ext cx="4136014" cy="3267302"/>
          </a:xfrm>
        </p:spPr>
        <p:txBody>
          <a:bodyPr>
            <a:normAutofit/>
          </a:bodyPr>
          <a:lstStyle/>
          <a:p>
            <a:r>
              <a:rPr lang="en-US" sz="2400" dirty="0"/>
              <a:t>Frame header includes device address</a:t>
            </a:r>
          </a:p>
          <a:p>
            <a:r>
              <a:rPr lang="en-US" sz="2400" dirty="0"/>
              <a:t>MAC Payload maximum size depends on data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EA470-B315-45D8-9479-0D2FCAC6D0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38479E6-2E8A-4AAA-A102-E288A5E4E383}"/>
              </a:ext>
            </a:extLst>
          </p:cNvPr>
          <p:cNvGraphicFramePr>
            <a:graphicFrameLocks noGrp="1"/>
          </p:cNvGraphicFramePr>
          <p:nvPr/>
        </p:nvGraphicFramePr>
        <p:xfrm>
          <a:off x="5271791" y="3384233"/>
          <a:ext cx="3413505" cy="16687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01629">
                  <a:extLst>
                    <a:ext uri="{9D8B030D-6E8A-4147-A177-3AD203B41FA5}">
                      <a16:colId xmlns:a16="http://schemas.microsoft.com/office/drawing/2014/main" val="3998119178"/>
                    </a:ext>
                  </a:extLst>
                </a:gridCol>
                <a:gridCol w="1811876">
                  <a:extLst>
                    <a:ext uri="{9D8B030D-6E8A-4147-A177-3AD203B41FA5}">
                      <a16:colId xmlns:a16="http://schemas.microsoft.com/office/drawing/2014/main" val="40848398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Data Rate Index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MAC Payload Size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2174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19 bytes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71928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61 bytes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69942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133 bytes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0879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250 bytes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81931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250 bytes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983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007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23947-6C7A-E153-A572-83BC8848A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LoRaWAN</a:t>
            </a:r>
            <a:r>
              <a:rPr lang="en-US" dirty="0"/>
              <a:t> star-of-stars topology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D7B06-FA10-08F3-40DB-ACE3BDF02A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/>
          </a:p>
        </p:txBody>
      </p:sp>
      <p:pic>
        <p:nvPicPr>
          <p:cNvPr id="2050" name="Picture 2" descr="Star-of-stars LoRaWAN topology.">
            <a:extLst>
              <a:ext uri="{FF2B5EF4-FFF2-40B4-BE49-F238E27FC236}">
                <a16:creationId xmlns:a16="http://schemas.microsoft.com/office/drawing/2014/main" id="{9989E947-0048-F375-4760-1324D129E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28" y="1182169"/>
            <a:ext cx="5794424" cy="374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A3DAB9-BA00-4F8F-804D-BAC3367C810B}"/>
              </a:ext>
            </a:extLst>
          </p:cNvPr>
          <p:cNvSpPr txBox="1"/>
          <p:nvPr/>
        </p:nvSpPr>
        <p:spPr>
          <a:xfrm>
            <a:off x="107207" y="5228159"/>
            <a:ext cx="80196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www.researchgate.net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/publication/360965985_LoRaWAN_Communication_Protocols_A_Comprehensive_Survey_under_an_Energy_Efficiency_Perspective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4B66A-7A05-4895-50AF-8959398A4501}"/>
              </a:ext>
            </a:extLst>
          </p:cNvPr>
          <p:cNvSpPr txBox="1"/>
          <p:nvPr/>
        </p:nvSpPr>
        <p:spPr>
          <a:xfrm>
            <a:off x="3706190" y="1458931"/>
            <a:ext cx="2662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gateway is a star network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9D7115-E442-D483-E020-4EC4AE066604}"/>
              </a:ext>
            </a:extLst>
          </p:cNvPr>
          <p:cNvSpPr txBox="1"/>
          <p:nvPr/>
        </p:nvSpPr>
        <p:spPr>
          <a:xfrm>
            <a:off x="4117032" y="3558323"/>
            <a:ext cx="221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gateways connect to a </a:t>
            </a:r>
            <a:r>
              <a:rPr lang="en-US" dirty="0" err="1"/>
              <a:t>LoRaWAN</a:t>
            </a:r>
            <a:r>
              <a:rPr lang="en-US" dirty="0"/>
              <a:t> backend</a:t>
            </a:r>
          </a:p>
        </p:txBody>
      </p:sp>
    </p:spTree>
    <p:extLst>
      <p:ext uri="{BB962C8B-B14F-4D97-AF65-F5344CB8AC3E}">
        <p14:creationId xmlns:p14="http://schemas.microsoft.com/office/powerpoint/2010/main" val="542882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681AA-0C9C-4C6C-2E81-28E8BD452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LoRaWAN</a:t>
            </a:r>
            <a:r>
              <a:rPr lang="en-US" dirty="0"/>
              <a:t> device abstraction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4A58E-24B3-4585-049E-EAD8BF308C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29</a:t>
            </a:fld>
            <a:endParaRPr lang="en-US"/>
          </a:p>
        </p:txBody>
      </p:sp>
      <p:pic>
        <p:nvPicPr>
          <p:cNvPr id="3074" name="Picture 2" descr="Enginko LoRaWAN Outdoor Particulate and Air Quality Sensor">
            <a:extLst>
              <a:ext uri="{FF2B5EF4-FFF2-40B4-BE49-F238E27FC236}">
                <a16:creationId xmlns:a16="http://schemas.microsoft.com/office/drawing/2014/main" id="{985F25E5-79AC-23E5-6B7B-F019931AE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5" t="26966" r="17894" b="12270"/>
          <a:stretch/>
        </p:blipFill>
        <p:spPr bwMode="auto">
          <a:xfrm>
            <a:off x="1171254" y="2199312"/>
            <a:ext cx="1376737" cy="131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4BACCBE-8A2F-6967-1666-B73EC626FFC0}"/>
              </a:ext>
            </a:extLst>
          </p:cNvPr>
          <p:cNvCxnSpPr>
            <a:stCxn id="3074" idx="3"/>
          </p:cNvCxnSpPr>
          <p:nvPr/>
        </p:nvCxnSpPr>
        <p:spPr>
          <a:xfrm>
            <a:off x="2547991" y="2857500"/>
            <a:ext cx="93494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loud 6">
            <a:extLst>
              <a:ext uri="{FF2B5EF4-FFF2-40B4-BE49-F238E27FC236}">
                <a16:creationId xmlns:a16="http://schemas.microsoft.com/office/drawing/2014/main" id="{EEFB018C-17F7-3C05-A4E9-187B3A166BD9}"/>
              </a:ext>
            </a:extLst>
          </p:cNvPr>
          <p:cNvSpPr/>
          <p:nvPr/>
        </p:nvSpPr>
        <p:spPr>
          <a:xfrm>
            <a:off x="3493213" y="2321960"/>
            <a:ext cx="1705511" cy="119372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LoRaWAN</a:t>
            </a:r>
            <a:r>
              <a:rPr lang="en-US" dirty="0">
                <a:solidFill>
                  <a:schemeClr val="tx1"/>
                </a:solidFill>
              </a:rPr>
              <a:t> Network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EA7791-E6A1-D7F0-5042-1C2046BBBDCB}"/>
              </a:ext>
            </a:extLst>
          </p:cNvPr>
          <p:cNvCxnSpPr/>
          <p:nvPr/>
        </p:nvCxnSpPr>
        <p:spPr>
          <a:xfrm>
            <a:off x="5279204" y="2857500"/>
            <a:ext cx="93494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Server icon for cloud storage or internet network 16597541 Vector Art at  Vecteezy">
            <a:extLst>
              <a:ext uri="{FF2B5EF4-FFF2-40B4-BE49-F238E27FC236}">
                <a16:creationId xmlns:a16="http://schemas.microsoft.com/office/drawing/2014/main" id="{9C5D65CD-4343-369B-116E-ACFD78A80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3" t="12226" r="23932" b="11910"/>
          <a:stretch/>
        </p:blipFill>
        <p:spPr bwMode="auto">
          <a:xfrm>
            <a:off x="6294632" y="2384286"/>
            <a:ext cx="739739" cy="106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981357-F6DE-A0C8-6F74-25D1ACFD418B}"/>
              </a:ext>
            </a:extLst>
          </p:cNvPr>
          <p:cNvSpPr txBox="1"/>
          <p:nvPr/>
        </p:nvSpPr>
        <p:spPr>
          <a:xfrm>
            <a:off x="5845206" y="3534830"/>
            <a:ext cx="1638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Application Server</a:t>
            </a:r>
          </a:p>
        </p:txBody>
      </p:sp>
    </p:spTree>
    <p:extLst>
      <p:ext uri="{BB962C8B-B14F-4D97-AF65-F5344CB8AC3E}">
        <p14:creationId xmlns:p14="http://schemas.microsoft.com/office/powerpoint/2010/main" val="3569836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Wide-Area Network Background</a:t>
            </a:r>
            <a:endParaRPr lang="en-US" dirty="0"/>
          </a:p>
          <a:p>
            <a:r>
              <a:rPr lang="en-US" dirty="0" err="1"/>
              <a:t>LoRA</a:t>
            </a:r>
            <a:endParaRPr lang="en-US" dirty="0"/>
          </a:p>
          <a:p>
            <a:r>
              <a:rPr lang="en-US" dirty="0" err="1"/>
              <a:t>LoRaWAN</a:t>
            </a:r>
            <a:endParaRPr lang="en-US" dirty="0"/>
          </a:p>
          <a:p>
            <a:r>
              <a:rPr lang="en-US" dirty="0"/>
              <a:t>Charlottesville Deployment</a:t>
            </a:r>
          </a:p>
          <a:p>
            <a:pPr lvl="1"/>
            <a:r>
              <a:rPr lang="en-US" dirty="0"/>
              <a:t>The Things Network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263555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5D56D4-82C1-4518-B85D-BE74355AC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network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16B5B-99A8-4E7D-B9C2-DB048780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F672F-3700-46D2-9ABD-1AF4325B37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501" y="1534618"/>
            <a:ext cx="8082795" cy="303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84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E8057-150F-47F0-B93F-4C966EA1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F1943-1C70-4038-81FB-9EE5B4B74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Numerous hardware modules and development kits</a:t>
            </a:r>
          </a:p>
          <a:p>
            <a:pPr lvl="1"/>
            <a:r>
              <a:rPr lang="en-US" sz="1800" dirty="0"/>
              <a:t>Almost all use </a:t>
            </a:r>
            <a:r>
              <a:rPr lang="en-US" sz="1800" dirty="0" err="1"/>
              <a:t>Semtech</a:t>
            </a:r>
            <a:r>
              <a:rPr lang="en-US" sz="1800" dirty="0"/>
              <a:t> radio chips (</a:t>
            </a:r>
            <a:r>
              <a:rPr lang="en-US" sz="1800" dirty="0" err="1"/>
              <a:t>Semtech</a:t>
            </a:r>
            <a:r>
              <a:rPr lang="en-US" sz="1800" dirty="0"/>
              <a:t> owns </a:t>
            </a:r>
            <a:r>
              <a:rPr lang="en-US" sz="1800" dirty="0" err="1"/>
              <a:t>LoRa</a:t>
            </a:r>
            <a:r>
              <a:rPr lang="en-US" sz="1800" dirty="0"/>
              <a:t> PHY)</a:t>
            </a:r>
          </a:p>
          <a:p>
            <a:pPr lvl="1"/>
            <a:endParaRPr lang="en-US" sz="1800" dirty="0"/>
          </a:p>
          <a:p>
            <a:r>
              <a:rPr lang="en-US" sz="2000" dirty="0"/>
              <a:t>Recent addition: STM32WLE5 </a:t>
            </a:r>
            <a:r>
              <a:rPr lang="en-US" sz="2000" dirty="0" err="1"/>
              <a:t>LoRa</a:t>
            </a:r>
            <a:r>
              <a:rPr lang="en-US" sz="2000" dirty="0"/>
              <a:t> SoC</a:t>
            </a:r>
          </a:p>
          <a:p>
            <a:pPr lvl="1"/>
            <a:r>
              <a:rPr lang="en-US" sz="1800" dirty="0"/>
              <a:t>Cortex-M4 + </a:t>
            </a:r>
            <a:r>
              <a:rPr lang="en-US" sz="1800" dirty="0" err="1"/>
              <a:t>LoRa</a:t>
            </a:r>
            <a:r>
              <a:rPr lang="en-US" sz="1800" dirty="0"/>
              <a:t> radio (analogous to nRF52840)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80489-C09C-4993-B4B2-89BE6B81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F975936-495D-4C1F-B666-0505764D0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7302" y="3363640"/>
            <a:ext cx="3729038" cy="186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422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804A7-AB36-1E36-D3C6-6F3DF3CF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about LoRa hardware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4CFB3-C84C-05E0-1D16-5BD5B0FAB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3" y="959227"/>
            <a:ext cx="3581209" cy="4188246"/>
          </a:xfrm>
        </p:spPr>
        <p:txBody>
          <a:bodyPr>
            <a:normAutofit/>
          </a:bodyPr>
          <a:lstStyle/>
          <a:p>
            <a:r>
              <a:rPr lang="en-US" sz="2000" dirty="0"/>
              <a:t>LoRa PHY is patented</a:t>
            </a:r>
          </a:p>
          <a:p>
            <a:endParaRPr lang="en-US" sz="2000" dirty="0"/>
          </a:p>
          <a:p>
            <a:r>
              <a:rPr lang="en-US" sz="2000" dirty="0"/>
              <a:t>Hardware controlled by </a:t>
            </a:r>
            <a:r>
              <a:rPr lang="en-US" sz="2000" dirty="0" err="1"/>
              <a:t>Semtech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Good for interoperability</a:t>
            </a:r>
          </a:p>
          <a:p>
            <a:endParaRPr lang="en-US" sz="2000" dirty="0"/>
          </a:p>
          <a:p>
            <a:r>
              <a:rPr lang="en-US" sz="2000" dirty="0"/>
              <a:t>Openness?</a:t>
            </a:r>
          </a:p>
          <a:p>
            <a:r>
              <a:rPr lang="en-US" sz="2000" dirty="0"/>
              <a:t>Innovation?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4A1B9-3B1B-FC74-C57B-C53AAF07E0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F2D95-3509-5961-29AC-D1CF6AA20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53" y="1567947"/>
            <a:ext cx="4882793" cy="243618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9217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067AD-38D5-2129-EA71-D158F125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Joining a </a:t>
            </a:r>
            <a:r>
              <a:rPr lang="en-US" dirty="0" err="1"/>
              <a:t>LoRaWAN</a:t>
            </a:r>
            <a:r>
              <a:rPr lang="en-US" dirty="0"/>
              <a:t> network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5B300-2461-0AAE-8AA1-098E881C6D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Two modes:</a:t>
            </a:r>
          </a:p>
          <a:p>
            <a:pPr lvl="1"/>
            <a:r>
              <a:rPr lang="en-US" sz="2000" dirty="0"/>
              <a:t>OTAA (Over the air activation): Dynamic join procedure that sets up security keys</a:t>
            </a:r>
          </a:p>
          <a:p>
            <a:pPr lvl="1"/>
            <a:r>
              <a:rPr lang="en-US" sz="2000" dirty="0"/>
              <a:t>ABP (Activation By Personalization): Legacy approach with pre-shared security keys</a:t>
            </a:r>
          </a:p>
          <a:p>
            <a:r>
              <a:rPr lang="en-US" sz="2400" dirty="0"/>
              <a:t>OTAA Joining: two packets</a:t>
            </a:r>
          </a:p>
          <a:p>
            <a:pPr lvl="1"/>
            <a:r>
              <a:rPr lang="en-US" sz="2000" dirty="0"/>
              <a:t>Join-request: from end device to the Network Server</a:t>
            </a:r>
          </a:p>
          <a:p>
            <a:pPr lvl="1"/>
            <a:r>
              <a:rPr lang="en-US" sz="2000" dirty="0"/>
              <a:t>Join-accept: from Network Server to the end device</a:t>
            </a:r>
          </a:p>
          <a:p>
            <a:pPr lvl="1"/>
            <a:endParaRPr lang="en-US" sz="20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D5C1E-E926-AB02-E2DA-D56033D69B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95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375B7-3DAB-B730-C637-95389308C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OTAA Join Procedure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335C7-5A3B-E1C5-9AB8-8026EE576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3" y="959227"/>
            <a:ext cx="3231888" cy="4188246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sz="1400" dirty="0"/>
              <a:t>Device knows three things:</a:t>
            </a:r>
          </a:p>
          <a:p>
            <a:r>
              <a:rPr lang="en-US" sz="1400" dirty="0" err="1"/>
              <a:t>AppEUI</a:t>
            </a:r>
            <a:r>
              <a:rPr lang="en-US" sz="1400" dirty="0"/>
              <a:t>: Identifier for the application the device uses on the application server</a:t>
            </a:r>
          </a:p>
          <a:p>
            <a:r>
              <a:rPr lang="en-US" sz="1400" dirty="0" err="1"/>
              <a:t>DevEUI</a:t>
            </a:r>
            <a:r>
              <a:rPr lang="en-US" sz="1400" dirty="0"/>
              <a:t>: Device ID</a:t>
            </a:r>
          </a:p>
          <a:p>
            <a:r>
              <a:rPr lang="en-US" sz="1400" dirty="0" err="1"/>
              <a:t>AppKey</a:t>
            </a:r>
            <a:r>
              <a:rPr lang="en-US" sz="1400" dirty="0"/>
              <a:t>: AES-128 bit secret registered with the network server</a:t>
            </a:r>
          </a:p>
          <a:p>
            <a:pPr marL="114300" indent="0">
              <a:buNone/>
            </a:pPr>
            <a:r>
              <a:rPr lang="en-US" sz="1400" dirty="0"/>
              <a:t>Join Request</a:t>
            </a:r>
          </a:p>
          <a:p>
            <a:r>
              <a:rPr lang="en-US" sz="1400" dirty="0"/>
              <a:t>Device sends</a:t>
            </a:r>
            <a:br>
              <a:rPr lang="en-US" sz="1400" dirty="0"/>
            </a:br>
            <a:r>
              <a:rPr lang="en-US" sz="1400" dirty="0"/>
              <a:t>(</a:t>
            </a:r>
            <a:r>
              <a:rPr lang="en-US" sz="1400" dirty="0" err="1"/>
              <a:t>AppEUI</a:t>
            </a:r>
            <a:r>
              <a:rPr lang="en-US" sz="1400" dirty="0"/>
              <a:t>, </a:t>
            </a:r>
            <a:r>
              <a:rPr lang="en-US" sz="1400" dirty="0" err="1"/>
              <a:t>DevEUI</a:t>
            </a:r>
            <a:r>
              <a:rPr lang="en-US" sz="1400" dirty="0"/>
              <a:t>, Nonce) and MIC using </a:t>
            </a:r>
            <a:r>
              <a:rPr lang="en-US" sz="1400" dirty="0" err="1"/>
              <a:t>AppKey</a:t>
            </a:r>
            <a:endParaRPr lang="en-US" sz="1400" dirty="0"/>
          </a:p>
          <a:p>
            <a:pPr marL="114300" indent="0">
              <a:buNone/>
            </a:pPr>
            <a:r>
              <a:rPr lang="en-US" sz="1400" dirty="0"/>
              <a:t>Join Accept</a:t>
            </a:r>
          </a:p>
          <a:p>
            <a:r>
              <a:rPr lang="en-US" sz="1400" dirty="0"/>
              <a:t>Network server responds with </a:t>
            </a:r>
            <a:r>
              <a:rPr lang="en-US" sz="1400" dirty="0" err="1"/>
              <a:t>AppNonce</a:t>
            </a:r>
            <a:r>
              <a:rPr lang="en-US" sz="1400" dirty="0"/>
              <a:t> encrypted with </a:t>
            </a:r>
            <a:r>
              <a:rPr lang="en-US" sz="1400" dirty="0" err="1"/>
              <a:t>AppKey</a:t>
            </a:r>
            <a:endParaRPr lang="en-US" sz="1400" dirty="0"/>
          </a:p>
          <a:p>
            <a:pPr marL="114300" indent="0">
              <a:buNone/>
            </a:pPr>
            <a:r>
              <a:rPr lang="en-US" sz="1400" dirty="0"/>
              <a:t>Device and network server compute the same </a:t>
            </a:r>
            <a:r>
              <a:rPr lang="en-US" sz="1400" dirty="0" err="1"/>
              <a:t>AppSKey</a:t>
            </a:r>
            <a:r>
              <a:rPr lang="en-US" sz="1400" dirty="0"/>
              <a:t> to encrypt all future payloads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DFEE9-AA60-AA2E-216F-2FFEB5FDFF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34</a:t>
            </a:fld>
            <a:endParaRPr lang="en-US"/>
          </a:p>
        </p:txBody>
      </p:sp>
      <p:pic>
        <p:nvPicPr>
          <p:cNvPr id="6146" name="Picture 2" descr="alt_text">
            <a:extLst>
              <a:ext uri="{FF2B5EF4-FFF2-40B4-BE49-F238E27FC236}">
                <a16:creationId xmlns:a16="http://schemas.microsoft.com/office/drawing/2014/main" id="{9AA608EF-70F2-25B2-83CA-C994CBF72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145" y="1295408"/>
            <a:ext cx="5585285" cy="348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41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8816F-9926-495B-A8C6-CDABC199A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network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A0197-B82A-4969-9674-96524FE65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You can always manage your own network</a:t>
            </a:r>
          </a:p>
          <a:p>
            <a:pPr lvl="1"/>
            <a:r>
              <a:rPr lang="en-US" sz="2000" dirty="0"/>
              <a:t>Buy a gateway and run whatever backend software you want</a:t>
            </a:r>
          </a:p>
          <a:p>
            <a:endParaRPr lang="en-US" sz="2400" dirty="0"/>
          </a:p>
          <a:p>
            <a:r>
              <a:rPr lang="en-US" sz="2400" dirty="0"/>
              <a:t>Managed network providers</a:t>
            </a:r>
          </a:p>
          <a:p>
            <a:pPr lvl="1"/>
            <a:r>
              <a:rPr lang="en-US" sz="2000" dirty="0"/>
              <a:t>The Things Network</a:t>
            </a:r>
          </a:p>
          <a:p>
            <a:pPr lvl="1"/>
            <a:r>
              <a:rPr lang="en-US" sz="2000" dirty="0" err="1"/>
              <a:t>MachineQ</a:t>
            </a:r>
            <a:r>
              <a:rPr lang="en-US" sz="2000" dirty="0"/>
              <a:t> from Comcast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59C2C-735C-414C-B77F-CBE9561C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BBD3C-5677-18F1-A471-91161B6396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9890" y="3260800"/>
            <a:ext cx="4446161" cy="167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08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B79BD-9BC2-2841-A41B-093422D7C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TTN Scale [Mar 2023]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DF07A-266D-5940-B573-E647DADC2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D2928-8A09-8F48-A8F7-2DB9EA8759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80" y="1266612"/>
            <a:ext cx="8404326" cy="3705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389369-C412-284F-AD25-AEEDF8B8C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052" y="4550751"/>
            <a:ext cx="2071255" cy="420480"/>
          </a:xfrm>
          <a:prstGeom prst="rect">
            <a:avLst/>
          </a:prstGeom>
        </p:spPr>
      </p:pic>
      <p:pic>
        <p:nvPicPr>
          <p:cNvPr id="4100" name="Picture 4" descr="The Things Network | Internet of Things Wiki | Fandom">
            <a:extLst>
              <a:ext uri="{FF2B5EF4-FFF2-40B4-BE49-F238E27FC236}">
                <a16:creationId xmlns:a16="http://schemas.microsoft.com/office/drawing/2014/main" id="{CAEF239B-37E3-8E36-42B5-0E0069FA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510" y="197728"/>
            <a:ext cx="1177191" cy="9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5091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B79BD-9BC2-2841-A41B-093422D7C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TTN Scale [Mar 2024]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DF07A-266D-5940-B573-E647DADC2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37</a:t>
            </a:fld>
            <a:endParaRPr lang="en-US" dirty="0"/>
          </a:p>
        </p:txBody>
      </p:sp>
      <p:pic>
        <p:nvPicPr>
          <p:cNvPr id="4100" name="Picture 4" descr="The Things Network | Internet of Things Wiki | Fandom">
            <a:extLst>
              <a:ext uri="{FF2B5EF4-FFF2-40B4-BE49-F238E27FC236}">
                <a16:creationId xmlns:a16="http://schemas.microsoft.com/office/drawing/2014/main" id="{CAEF239B-37E3-8E36-42B5-0E0069FA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510" y="197728"/>
            <a:ext cx="1177191" cy="9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86BC9B-7D66-90F7-E3D3-F555C7B01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2" y="1298394"/>
            <a:ext cx="8968355" cy="390624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144511E-96BE-E620-FFC9-CAE24D1FF0FE}"/>
              </a:ext>
            </a:extLst>
          </p:cNvPr>
          <p:cNvSpPr/>
          <p:nvPr/>
        </p:nvSpPr>
        <p:spPr>
          <a:xfrm>
            <a:off x="6298058" y="4582274"/>
            <a:ext cx="680047" cy="622368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810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</a:p>
          <a:p>
            <a:r>
              <a:rPr lang="en-US" dirty="0" err="1"/>
              <a:t>LoRA</a:t>
            </a:r>
            <a:endParaRPr lang="en-US" dirty="0"/>
          </a:p>
          <a:p>
            <a:r>
              <a:rPr lang="en-US" dirty="0" err="1"/>
              <a:t>LoRaWAN</a:t>
            </a:r>
            <a:endParaRPr lang="en-US" dirty="0"/>
          </a:p>
          <a:p>
            <a:r>
              <a:rPr lang="en-US" b="1" dirty="0"/>
              <a:t>Charlottesville Deployment</a:t>
            </a:r>
          </a:p>
          <a:p>
            <a:pPr lvl="1"/>
            <a:r>
              <a:rPr lang="en-US" b="1" dirty="0"/>
              <a:t>The Things Network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384568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2C4B5-7327-AF25-5ECC-6DE3C9FE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Charlottesville TTN Network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FBE091-DC34-3391-B1B1-CAD2FD8D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028D92-446B-80AA-CB2A-A2A786909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528" y="931196"/>
            <a:ext cx="6526658" cy="477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70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/>
              <a:t>Example application: air quality monitoring</a:t>
            </a:r>
            <a:endParaRPr dirty="0"/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67" y="1501504"/>
            <a:ext cx="2144623" cy="10120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-18925" y="5180075"/>
            <a:ext cx="6843300" cy="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00" dirty="0"/>
              <a:t>[1] Cheng et al. </a:t>
            </a:r>
            <a:r>
              <a:rPr lang="en" sz="900" dirty="0" err="1"/>
              <a:t>AirCloud</a:t>
            </a:r>
            <a:r>
              <a:rPr lang="en" sz="900" dirty="0"/>
              <a:t>: a cloud-based air-quality monitoring system for everyone. 2014. 	[2] Purple Air. 2019.</a:t>
            </a:r>
            <a:endParaRPr sz="900" dirty="0"/>
          </a:p>
        </p:txBody>
      </p:sp>
      <p:sp>
        <p:nvSpPr>
          <p:cNvPr id="90" name="Google Shape;90;p16"/>
          <p:cNvSpPr txBox="1"/>
          <p:nvPr/>
        </p:nvSpPr>
        <p:spPr>
          <a:xfrm>
            <a:off x="1010689" y="2444366"/>
            <a:ext cx="276000" cy="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600" dirty="0"/>
              <a:t>[1]</a:t>
            </a:r>
            <a:endParaRPr sz="600" dirty="0"/>
          </a:p>
        </p:txBody>
      </p:sp>
      <p:sp>
        <p:nvSpPr>
          <p:cNvPr id="92" name="Google Shape;92;p16"/>
          <p:cNvSpPr txBox="1"/>
          <p:nvPr/>
        </p:nvSpPr>
        <p:spPr>
          <a:xfrm>
            <a:off x="1010689" y="4021248"/>
            <a:ext cx="276000" cy="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600" dirty="0"/>
              <a:t>[2]</a:t>
            </a:r>
            <a:endParaRPr sz="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689" y="3270634"/>
            <a:ext cx="1789100" cy="1917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6251" y="1151076"/>
            <a:ext cx="4976050" cy="3898703"/>
          </a:xfrm>
          <a:prstGeom prst="rect">
            <a:avLst/>
          </a:prstGeom>
        </p:spPr>
      </p:pic>
      <p:sp>
        <p:nvSpPr>
          <p:cNvPr id="10" name="Google Shape;92;p16">
            <a:extLst>
              <a:ext uri="{FF2B5EF4-FFF2-40B4-BE49-F238E27FC236}">
                <a16:creationId xmlns:a16="http://schemas.microsoft.com/office/drawing/2014/main" id="{93644528-30AD-D24B-BEFF-0B010495D2CA}"/>
              </a:ext>
            </a:extLst>
          </p:cNvPr>
          <p:cNvSpPr txBox="1"/>
          <p:nvPr/>
        </p:nvSpPr>
        <p:spPr>
          <a:xfrm>
            <a:off x="3580250" y="4118555"/>
            <a:ext cx="276000" cy="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600" dirty="0"/>
              <a:t>[2]</a:t>
            </a:r>
            <a:endParaRPr sz="600" dirty="0"/>
          </a:p>
        </p:txBody>
      </p:sp>
    </p:spTree>
    <p:extLst>
      <p:ext uri="{BB962C8B-B14F-4D97-AF65-F5344CB8AC3E}">
        <p14:creationId xmlns:p14="http://schemas.microsoft.com/office/powerpoint/2010/main" val="20147332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6B8D4-C5C9-144A-87AD-DD1214A0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LoRa gateway operational at Rice Hall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6832F-A1FC-B94C-802D-783B2E2E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40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523194-6285-BC4A-BFD9-AC77177B37B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539875"/>
            <a:ext cx="4351338" cy="326231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43C7F5-BA57-2C4F-8DD6-A729EFADA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040" y="1539401"/>
            <a:ext cx="2450306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34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A3C235-EC51-A4A3-22A5-612548BC7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cap="none" dirty="0" err="1"/>
              <a:t>LoRaWAN</a:t>
            </a:r>
            <a:r>
              <a:rPr lang="en-US" sz="3600" cap="none" dirty="0"/>
              <a:t> Gateway Install – UVA Aerospace Research Lab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697310-34AE-2684-FB34-1A9CA5C670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2701" y="1239872"/>
            <a:ext cx="5799667" cy="418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031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E5E983-C2DC-454A-BFF3-AFD090DCF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Level Sensor Prototype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04307-36A8-DC9A-AD8F-123F9B4ABF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74785-8B51-40A4-A16A-5CD0DEDFCC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93D5E41-93AD-4096-9CB2-8957F3005FA0}" type="slidenum">
              <a:rPr lang="en-US" smtClean="0"/>
              <a:t>42</a:t>
            </a:fld>
            <a:endParaRPr lang="en-US"/>
          </a:p>
        </p:txBody>
      </p:sp>
      <p:pic>
        <p:nvPicPr>
          <p:cNvPr id="38" name="Picture 37" descr="A close-up of a speaker&#10;&#10;Description automatically generated with low confidence">
            <a:extLst>
              <a:ext uri="{FF2B5EF4-FFF2-40B4-BE49-F238E27FC236}">
                <a16:creationId xmlns:a16="http://schemas.microsoft.com/office/drawing/2014/main" id="{C7BDDC80-9E68-433A-A876-D30B579D9B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92" t="-236" r="25429" b="239"/>
          <a:stretch/>
        </p:blipFill>
        <p:spPr>
          <a:xfrm rot="5400000">
            <a:off x="1018233" y="1354647"/>
            <a:ext cx="2014098" cy="23870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0907D66-67DC-4549-AD7C-FFA3168608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11" r="23712" b="3"/>
          <a:stretch/>
        </p:blipFill>
        <p:spPr>
          <a:xfrm rot="5400000">
            <a:off x="5448927" y="3215238"/>
            <a:ext cx="2021111" cy="240686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B754C4C-9933-4862-B94F-46B2556362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8" r="2" b="7752"/>
          <a:stretch/>
        </p:blipFill>
        <p:spPr>
          <a:xfrm>
            <a:off x="3035265" y="3555235"/>
            <a:ext cx="2221034" cy="1873989"/>
          </a:xfrm>
          <a:prstGeom prst="rect">
            <a:avLst/>
          </a:prstGeom>
        </p:spPr>
      </p:pic>
      <p:pic>
        <p:nvPicPr>
          <p:cNvPr id="41" name="Content Placeholder 7">
            <a:extLst>
              <a:ext uri="{FF2B5EF4-FFF2-40B4-BE49-F238E27FC236}">
                <a16:creationId xmlns:a16="http://schemas.microsoft.com/office/drawing/2014/main" id="{76E86A67-0B94-4A47-9CED-F1A714854B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87" t="-1" r="14596" b="4"/>
          <a:stretch/>
        </p:blipFill>
        <p:spPr>
          <a:xfrm rot="5400000">
            <a:off x="1011645" y="3375360"/>
            <a:ext cx="1873979" cy="2233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3F28505-F283-4C9F-80F2-AE5287E4D6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6" r="32209" b="-1"/>
          <a:stretch/>
        </p:blipFill>
        <p:spPr>
          <a:xfrm rot="5400000">
            <a:off x="3220747" y="1355627"/>
            <a:ext cx="2016113" cy="2387078"/>
          </a:xfrm>
          <a:prstGeom prst="rect">
            <a:avLst/>
          </a:prstGeom>
        </p:spPr>
      </p:pic>
      <p:pic>
        <p:nvPicPr>
          <p:cNvPr id="43" name="Picture 42" descr="A picture containing outdoor, plant, tree, wood&#10;&#10;Description automatically generated">
            <a:extLst>
              <a:ext uri="{FF2B5EF4-FFF2-40B4-BE49-F238E27FC236}">
                <a16:creationId xmlns:a16="http://schemas.microsoft.com/office/drawing/2014/main" id="{B1908F87-52C1-4E53-A26D-9A564EFE89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r="8468"/>
          <a:stretch/>
        </p:blipFill>
        <p:spPr>
          <a:xfrm>
            <a:off x="5278801" y="1541615"/>
            <a:ext cx="2384114" cy="20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717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950" y="329293"/>
            <a:ext cx="5457450" cy="50782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/>
          <p:nvPr/>
        </p:nvSpPr>
        <p:spPr>
          <a:xfrm>
            <a:off x="6129525" y="4722125"/>
            <a:ext cx="315600" cy="329100"/>
          </a:xfrm>
          <a:prstGeom prst="diamond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121" name="Google Shape;121;p21"/>
          <p:cNvSpPr/>
          <p:nvPr/>
        </p:nvSpPr>
        <p:spPr>
          <a:xfrm>
            <a:off x="388365" y="2203275"/>
            <a:ext cx="315600" cy="329100"/>
          </a:xfrm>
          <a:prstGeom prst="diamond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122" name="Google Shape;122;p21"/>
          <p:cNvSpPr txBox="1"/>
          <p:nvPr/>
        </p:nvSpPr>
        <p:spPr>
          <a:xfrm>
            <a:off x="792241" y="2167726"/>
            <a:ext cx="2201181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/>
              <a:t>LoRa gateway</a:t>
            </a:r>
            <a:endParaRPr dirty="0"/>
          </a:p>
        </p:txBody>
      </p:sp>
      <p:sp>
        <p:nvSpPr>
          <p:cNvPr id="123" name="Google Shape;123;p21"/>
          <p:cNvSpPr/>
          <p:nvPr/>
        </p:nvSpPr>
        <p:spPr>
          <a:xfrm>
            <a:off x="3511300" y="931925"/>
            <a:ext cx="315600" cy="3291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124" name="Google Shape;124;p21"/>
          <p:cNvSpPr/>
          <p:nvPr/>
        </p:nvSpPr>
        <p:spPr>
          <a:xfrm>
            <a:off x="388365" y="2843350"/>
            <a:ext cx="315600" cy="3291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125" name="Google Shape;125;p21"/>
          <p:cNvSpPr/>
          <p:nvPr/>
        </p:nvSpPr>
        <p:spPr>
          <a:xfrm>
            <a:off x="7423400" y="3102100"/>
            <a:ext cx="315600" cy="3291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126" name="Google Shape;126;p21"/>
          <p:cNvSpPr/>
          <p:nvPr/>
        </p:nvSpPr>
        <p:spPr>
          <a:xfrm>
            <a:off x="6129525" y="4089575"/>
            <a:ext cx="315600" cy="3291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127" name="Google Shape;127;p21"/>
          <p:cNvSpPr/>
          <p:nvPr/>
        </p:nvSpPr>
        <p:spPr>
          <a:xfrm>
            <a:off x="5308100" y="1838625"/>
            <a:ext cx="315600" cy="3291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cxnSp>
        <p:nvCxnSpPr>
          <p:cNvPr id="128" name="Google Shape;128;p21"/>
          <p:cNvCxnSpPr>
            <a:stCxn id="123" idx="5"/>
            <a:endCxn id="120" idx="1"/>
          </p:cNvCxnSpPr>
          <p:nvPr/>
        </p:nvCxnSpPr>
        <p:spPr>
          <a:xfrm>
            <a:off x="3780681" y="1212829"/>
            <a:ext cx="2348700" cy="3673800"/>
          </a:xfrm>
          <a:prstGeom prst="straightConnector1">
            <a:avLst/>
          </a:prstGeom>
          <a:noFill/>
          <a:ln w="38100" cap="flat" cmpd="sng">
            <a:solidFill>
              <a:srgbClr val="B6D7A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9" name="Google Shape;129;p21"/>
          <p:cNvCxnSpPr/>
          <p:nvPr/>
        </p:nvCxnSpPr>
        <p:spPr>
          <a:xfrm>
            <a:off x="4320550" y="3234700"/>
            <a:ext cx="1316700" cy="131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0" name="Google Shape;130;p21"/>
          <p:cNvSpPr txBox="1"/>
          <p:nvPr/>
        </p:nvSpPr>
        <p:spPr>
          <a:xfrm>
            <a:off x="3872400" y="2279000"/>
            <a:ext cx="6996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>
                <a:solidFill>
                  <a:srgbClr val="CC4125"/>
                </a:solidFill>
              </a:rPr>
              <a:t>335 m</a:t>
            </a:r>
            <a:endParaRPr dirty="0">
              <a:solidFill>
                <a:srgbClr val="CC4125"/>
              </a:solidFill>
            </a:endParaRPr>
          </a:p>
        </p:txBody>
      </p:sp>
      <p:cxnSp>
        <p:nvCxnSpPr>
          <p:cNvPr id="131" name="Google Shape;131;p21"/>
          <p:cNvCxnSpPr>
            <a:stCxn id="126" idx="4"/>
            <a:endCxn id="120" idx="0"/>
          </p:cNvCxnSpPr>
          <p:nvPr/>
        </p:nvCxnSpPr>
        <p:spPr>
          <a:xfrm>
            <a:off x="6287325" y="4418675"/>
            <a:ext cx="0" cy="303600"/>
          </a:xfrm>
          <a:prstGeom prst="straightConnector1">
            <a:avLst/>
          </a:prstGeom>
          <a:noFill/>
          <a:ln w="38100" cap="flat" cmpd="sng">
            <a:solidFill>
              <a:srgbClr val="B6D7A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2" name="Google Shape;132;p21"/>
          <p:cNvSpPr txBox="1"/>
          <p:nvPr/>
        </p:nvSpPr>
        <p:spPr>
          <a:xfrm>
            <a:off x="6376700" y="4370375"/>
            <a:ext cx="6996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>
                <a:solidFill>
                  <a:srgbClr val="CC4125"/>
                </a:solidFill>
              </a:rPr>
              <a:t>55 m</a:t>
            </a:r>
            <a:endParaRPr>
              <a:solidFill>
                <a:srgbClr val="CC4125"/>
              </a:solidFill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792241" y="2807801"/>
            <a:ext cx="2201181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/>
              <a:t>Sensor nodes</a:t>
            </a:r>
            <a:endParaRPr dirty="0"/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B5CD377E-68F1-CCFE-C024-E59D67FFA07D}"/>
              </a:ext>
            </a:extLst>
          </p:cNvPr>
          <p:cNvSpPr/>
          <p:nvPr/>
        </p:nvSpPr>
        <p:spPr>
          <a:xfrm>
            <a:off x="5095726" y="1317762"/>
            <a:ext cx="541524" cy="432707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3C141006-3817-F748-6A06-15A938CDBBC8}"/>
              </a:ext>
            </a:extLst>
          </p:cNvPr>
          <p:cNvSpPr/>
          <p:nvPr/>
        </p:nvSpPr>
        <p:spPr>
          <a:xfrm>
            <a:off x="328303" y="3499214"/>
            <a:ext cx="518813" cy="329101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36;p21">
            <a:extLst>
              <a:ext uri="{FF2B5EF4-FFF2-40B4-BE49-F238E27FC236}">
                <a16:creationId xmlns:a16="http://schemas.microsoft.com/office/drawing/2014/main" id="{506BDE52-88D4-B8EA-300F-91F6ADC490BD}"/>
              </a:ext>
            </a:extLst>
          </p:cNvPr>
          <p:cNvSpPr txBox="1"/>
          <p:nvPr/>
        </p:nvSpPr>
        <p:spPr>
          <a:xfrm>
            <a:off x="854375" y="3443929"/>
            <a:ext cx="193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/>
              <a:t>Weather Station</a:t>
            </a:r>
            <a:endParaRPr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3AF214F-373A-CB43-90BB-738885FF2549}"/>
              </a:ext>
            </a:extLst>
          </p:cNvPr>
          <p:cNvSpPr txBox="1">
            <a:spLocks/>
          </p:cNvSpPr>
          <p:nvPr/>
        </p:nvSpPr>
        <p:spPr>
          <a:xfrm>
            <a:off x="272169" y="891671"/>
            <a:ext cx="2683606" cy="911930"/>
          </a:xfrm>
          <a:prstGeom prst="rect">
            <a:avLst/>
          </a:prstGeom>
        </p:spPr>
        <p:txBody>
          <a:bodyPr vert="horz"/>
          <a:lstStyle>
            <a:lvl1pPr indent="0" algn="ctr">
              <a:spcBef>
                <a:spcPct val="20000"/>
              </a:spcBef>
              <a:buFont typeface="Arial"/>
              <a:buNone/>
              <a:defRPr sz="3200" cap="none">
                <a:solidFill>
                  <a:srgbClr val="E46C0A"/>
                </a:solidFill>
                <a:latin typeface="ITC Franklin Gothic Std Demi Condensed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sz="2400" dirty="0"/>
              <a:t>CO2, Temperature, and Humidity Sensors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234DD-2655-2534-A242-4E7C03EE9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11071"/>
            <a:ext cx="8520600" cy="572700"/>
          </a:xfrm>
        </p:spPr>
        <p:txBody>
          <a:bodyPr>
            <a:noAutofit/>
          </a:bodyPr>
          <a:lstStyle/>
          <a:p>
            <a:r>
              <a:rPr lang="en-US" sz="2800" dirty="0" err="1"/>
              <a:t>LoRaWAN</a:t>
            </a:r>
            <a:r>
              <a:rPr lang="en-US" sz="2800" dirty="0"/>
              <a:t> Sensors @ UVA</a:t>
            </a:r>
          </a:p>
        </p:txBody>
      </p:sp>
      <p:pic>
        <p:nvPicPr>
          <p:cNvPr id="11" name="Picture 10" descr="A window with a view of a building&#10;&#10;Description automatically generated">
            <a:extLst>
              <a:ext uri="{FF2B5EF4-FFF2-40B4-BE49-F238E27FC236}">
                <a16:creationId xmlns:a16="http://schemas.microsoft.com/office/drawing/2014/main" id="{07D6AD1C-2F2C-BA5B-F26C-657F417318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9076" y="983772"/>
            <a:ext cx="1159917" cy="1412291"/>
          </a:xfrm>
          <a:prstGeom prst="rect">
            <a:avLst/>
          </a:prstGeom>
        </p:spPr>
      </p:pic>
      <p:sp>
        <p:nvSpPr>
          <p:cNvPr id="9" name="Google Shape;143;p22">
            <a:extLst>
              <a:ext uri="{FF2B5EF4-FFF2-40B4-BE49-F238E27FC236}">
                <a16:creationId xmlns:a16="http://schemas.microsoft.com/office/drawing/2014/main" id="{C8F95509-356C-C3E9-41C7-53AA637EC543}"/>
              </a:ext>
            </a:extLst>
          </p:cNvPr>
          <p:cNvSpPr/>
          <p:nvPr/>
        </p:nvSpPr>
        <p:spPr>
          <a:xfrm>
            <a:off x="7618107" y="1509252"/>
            <a:ext cx="181200" cy="219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BDDA9D-65A4-D544-05C3-CECB506E91DA}"/>
              </a:ext>
            </a:extLst>
          </p:cNvPr>
          <p:cNvGrpSpPr/>
          <p:nvPr/>
        </p:nvGrpSpPr>
        <p:grpSpPr>
          <a:xfrm>
            <a:off x="3622237" y="1346851"/>
            <a:ext cx="3123531" cy="2342648"/>
            <a:chOff x="574747" y="1190788"/>
            <a:chExt cx="3123531" cy="2342648"/>
          </a:xfrm>
        </p:grpSpPr>
        <p:pic>
          <p:nvPicPr>
            <p:cNvPr id="3" name="Picture 2" descr="A view of a street from a window&#10;&#10;Description automatically generated">
              <a:extLst>
                <a:ext uri="{FF2B5EF4-FFF2-40B4-BE49-F238E27FC236}">
                  <a16:creationId xmlns:a16="http://schemas.microsoft.com/office/drawing/2014/main" id="{76CC6A3D-1601-784E-997C-79FD97592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747" y="1190788"/>
              <a:ext cx="3123531" cy="2342648"/>
            </a:xfrm>
            <a:prstGeom prst="rect">
              <a:avLst/>
            </a:prstGeom>
          </p:spPr>
        </p:pic>
        <p:sp>
          <p:nvSpPr>
            <p:cNvPr id="5" name="Google Shape;143;p22">
              <a:extLst>
                <a:ext uri="{FF2B5EF4-FFF2-40B4-BE49-F238E27FC236}">
                  <a16:creationId xmlns:a16="http://schemas.microsoft.com/office/drawing/2014/main" id="{9838F085-860F-BA83-EC02-39A36B6C0463}"/>
                </a:ext>
              </a:extLst>
            </p:cNvPr>
            <p:cNvSpPr/>
            <p:nvPr/>
          </p:nvSpPr>
          <p:spPr>
            <a:xfrm>
              <a:off x="2671666" y="1975873"/>
              <a:ext cx="279351" cy="256552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FC475B7-72E4-3B7A-BAE0-F86CBCBAEEDF}"/>
              </a:ext>
            </a:extLst>
          </p:cNvPr>
          <p:cNvGrpSpPr/>
          <p:nvPr/>
        </p:nvGrpSpPr>
        <p:grpSpPr>
          <a:xfrm>
            <a:off x="6894965" y="2518175"/>
            <a:ext cx="1756986" cy="2342648"/>
            <a:chOff x="5423966" y="1058099"/>
            <a:chExt cx="1756986" cy="2342648"/>
          </a:xfrm>
        </p:grpSpPr>
        <p:pic>
          <p:nvPicPr>
            <p:cNvPr id="4" name="Picture 3" descr="A room with a table and chairs&#10;&#10;Description automatically generated">
              <a:extLst>
                <a:ext uri="{FF2B5EF4-FFF2-40B4-BE49-F238E27FC236}">
                  <a16:creationId xmlns:a16="http://schemas.microsoft.com/office/drawing/2014/main" id="{4FE6D454-E527-C517-1798-DF511AF42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3966" y="1058099"/>
              <a:ext cx="1756986" cy="2342648"/>
            </a:xfrm>
            <a:prstGeom prst="rect">
              <a:avLst/>
            </a:prstGeom>
          </p:spPr>
        </p:pic>
        <p:sp>
          <p:nvSpPr>
            <p:cNvPr id="6" name="Google Shape;143;p22">
              <a:extLst>
                <a:ext uri="{FF2B5EF4-FFF2-40B4-BE49-F238E27FC236}">
                  <a16:creationId xmlns:a16="http://schemas.microsoft.com/office/drawing/2014/main" id="{B69906A5-BF6C-B24F-4725-E772137FA2FF}"/>
                </a:ext>
              </a:extLst>
            </p:cNvPr>
            <p:cNvSpPr/>
            <p:nvPr/>
          </p:nvSpPr>
          <p:spPr>
            <a:xfrm>
              <a:off x="6211859" y="2000812"/>
              <a:ext cx="181200" cy="2190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38DADF-9360-9C84-FE69-D021EB15A88C}"/>
              </a:ext>
            </a:extLst>
          </p:cNvPr>
          <p:cNvGrpSpPr/>
          <p:nvPr/>
        </p:nvGrpSpPr>
        <p:grpSpPr>
          <a:xfrm>
            <a:off x="4177358" y="3821704"/>
            <a:ext cx="2143394" cy="1607546"/>
            <a:chOff x="4177358" y="3535954"/>
            <a:chExt cx="2143394" cy="1607546"/>
          </a:xfrm>
        </p:grpSpPr>
        <p:pic>
          <p:nvPicPr>
            <p:cNvPr id="10" name="Picture 9" descr="A door open to a blue shelf&#10;&#10;Description automatically generated">
              <a:extLst>
                <a:ext uri="{FF2B5EF4-FFF2-40B4-BE49-F238E27FC236}">
                  <a16:creationId xmlns:a16="http://schemas.microsoft.com/office/drawing/2014/main" id="{D9F4C93D-2ABB-D320-70A1-BB2BFAA3E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7358" y="3535954"/>
              <a:ext cx="2143394" cy="1607546"/>
            </a:xfrm>
            <a:prstGeom prst="rect">
              <a:avLst/>
            </a:prstGeom>
          </p:spPr>
        </p:pic>
        <p:sp>
          <p:nvSpPr>
            <p:cNvPr id="15" name="Google Shape;143;p22">
              <a:extLst>
                <a:ext uri="{FF2B5EF4-FFF2-40B4-BE49-F238E27FC236}">
                  <a16:creationId xmlns:a16="http://schemas.microsoft.com/office/drawing/2014/main" id="{4FABA7AC-FE4F-AC35-8F63-1A60D27C3DA7}"/>
                </a:ext>
              </a:extLst>
            </p:cNvPr>
            <p:cNvSpPr/>
            <p:nvPr/>
          </p:nvSpPr>
          <p:spPr>
            <a:xfrm>
              <a:off x="5300037" y="4069079"/>
              <a:ext cx="181200" cy="2190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BCF7FB-3C44-5622-6C0C-2118E30599A3}"/>
              </a:ext>
            </a:extLst>
          </p:cNvPr>
          <p:cNvGrpSpPr/>
          <p:nvPr/>
        </p:nvGrpSpPr>
        <p:grpSpPr>
          <a:xfrm>
            <a:off x="0" y="2857500"/>
            <a:ext cx="1756986" cy="2571750"/>
            <a:chOff x="7227199" y="1177877"/>
            <a:chExt cx="1756986" cy="2571750"/>
          </a:xfrm>
        </p:grpSpPr>
        <p:pic>
          <p:nvPicPr>
            <p:cNvPr id="12" name="Picture 11" descr="A brick wall with a trash can&#10;&#10;Description automatically generated">
              <a:extLst>
                <a:ext uri="{FF2B5EF4-FFF2-40B4-BE49-F238E27FC236}">
                  <a16:creationId xmlns:a16="http://schemas.microsoft.com/office/drawing/2014/main" id="{BCD1362D-4270-25EE-D9C3-92D9F4CA4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27199" y="1177877"/>
              <a:ext cx="1756986" cy="2571750"/>
            </a:xfrm>
            <a:prstGeom prst="rect">
              <a:avLst/>
            </a:prstGeom>
          </p:spPr>
        </p:pic>
        <p:sp>
          <p:nvSpPr>
            <p:cNvPr id="16" name="Google Shape;143;p22">
              <a:extLst>
                <a:ext uri="{FF2B5EF4-FFF2-40B4-BE49-F238E27FC236}">
                  <a16:creationId xmlns:a16="http://schemas.microsoft.com/office/drawing/2014/main" id="{A8549D98-B6DB-E3CA-51B4-DECBEB30B381}"/>
                </a:ext>
              </a:extLst>
            </p:cNvPr>
            <p:cNvSpPr/>
            <p:nvPr/>
          </p:nvSpPr>
          <p:spPr>
            <a:xfrm>
              <a:off x="8228772" y="2221022"/>
              <a:ext cx="181200" cy="2190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8BA93D-64ED-BA22-BC32-3A3A07B4BC9B}"/>
              </a:ext>
            </a:extLst>
          </p:cNvPr>
          <p:cNvGrpSpPr/>
          <p:nvPr/>
        </p:nvGrpSpPr>
        <p:grpSpPr>
          <a:xfrm>
            <a:off x="292620" y="817402"/>
            <a:ext cx="2083401" cy="1745029"/>
            <a:chOff x="1231299" y="1714500"/>
            <a:chExt cx="2865733" cy="2400300"/>
          </a:xfrm>
        </p:grpSpPr>
        <p:pic>
          <p:nvPicPr>
            <p:cNvPr id="20" name="Google Shape;142;p22">
              <a:extLst>
                <a:ext uri="{FF2B5EF4-FFF2-40B4-BE49-F238E27FC236}">
                  <a16:creationId xmlns:a16="http://schemas.microsoft.com/office/drawing/2014/main" id="{6EE4E4CD-D934-B3CF-2F7B-34DB7A2E5758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1299" y="1714500"/>
              <a:ext cx="2865733" cy="2400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43;p22">
              <a:extLst>
                <a:ext uri="{FF2B5EF4-FFF2-40B4-BE49-F238E27FC236}">
                  <a16:creationId xmlns:a16="http://schemas.microsoft.com/office/drawing/2014/main" id="{E6B24638-0F8A-7DBC-AED7-A36FA99316F2}"/>
                </a:ext>
              </a:extLst>
            </p:cNvPr>
            <p:cNvSpPr/>
            <p:nvPr/>
          </p:nvSpPr>
          <p:spPr>
            <a:xfrm>
              <a:off x="3569100" y="2571750"/>
              <a:ext cx="181200" cy="2190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7384258-11AC-8E77-33B7-BD4F4DD4E717}"/>
              </a:ext>
            </a:extLst>
          </p:cNvPr>
          <p:cNvGrpSpPr/>
          <p:nvPr/>
        </p:nvGrpSpPr>
        <p:grpSpPr>
          <a:xfrm>
            <a:off x="2161962" y="3941875"/>
            <a:ext cx="1618149" cy="1263909"/>
            <a:chOff x="5325576" y="1714500"/>
            <a:chExt cx="2865732" cy="2238375"/>
          </a:xfrm>
        </p:grpSpPr>
        <p:pic>
          <p:nvPicPr>
            <p:cNvPr id="23" name="Google Shape;144;p22">
              <a:extLst>
                <a:ext uri="{FF2B5EF4-FFF2-40B4-BE49-F238E27FC236}">
                  <a16:creationId xmlns:a16="http://schemas.microsoft.com/office/drawing/2014/main" id="{2BCA5B9A-9739-65AD-285E-482140156A6B}"/>
                </a:ext>
              </a:extLst>
            </p:cNvPr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25576" y="1714500"/>
              <a:ext cx="2865732" cy="2238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145;p22">
              <a:extLst>
                <a:ext uri="{FF2B5EF4-FFF2-40B4-BE49-F238E27FC236}">
                  <a16:creationId xmlns:a16="http://schemas.microsoft.com/office/drawing/2014/main" id="{E073F858-4E49-DCD1-6E16-F88C63A3C164}"/>
                </a:ext>
              </a:extLst>
            </p:cNvPr>
            <p:cNvSpPr/>
            <p:nvPr/>
          </p:nvSpPr>
          <p:spPr>
            <a:xfrm>
              <a:off x="7681700" y="2824625"/>
              <a:ext cx="231000" cy="2190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9B1B56B-A57E-F291-D2A4-2CF08613042F}"/>
              </a:ext>
            </a:extLst>
          </p:cNvPr>
          <p:cNvSpPr txBox="1"/>
          <p:nvPr/>
        </p:nvSpPr>
        <p:spPr>
          <a:xfrm>
            <a:off x="1854891" y="2857500"/>
            <a:ext cx="161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Temperature, Humidity, CO2</a:t>
            </a:r>
          </a:p>
        </p:txBody>
      </p:sp>
    </p:spTree>
    <p:extLst>
      <p:ext uri="{BB962C8B-B14F-4D97-AF65-F5344CB8AC3E}">
        <p14:creationId xmlns:p14="http://schemas.microsoft.com/office/powerpoint/2010/main" val="24031371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D2BFC-08D0-3207-00C6-D419F63FA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38225"/>
            <a:ext cx="1066800" cy="34164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600" dirty="0"/>
              <a:t>Outdoor sensors @ UVA</a:t>
            </a:r>
          </a:p>
          <a:p>
            <a:pPr marL="114300" indent="0">
              <a:buNone/>
            </a:pPr>
            <a:endParaRPr lang="en-US" sz="1600" dirty="0"/>
          </a:p>
          <a:p>
            <a:pPr marL="114300" indent="0">
              <a:buNone/>
            </a:pPr>
            <a:r>
              <a:rPr lang="en-US" sz="1050" dirty="0"/>
              <a:t>Water depth sensing at Dell Pond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D975B-BF1C-8301-7A4F-04AF4C71EF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0326" y="285750"/>
            <a:ext cx="2733675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7B25E3-D45B-1F7C-3B26-5AFD3E6BF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1" y="285750"/>
            <a:ext cx="2638425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CF63C7-783A-97CF-DEBF-7FA117D7FD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1" y="285750"/>
            <a:ext cx="25812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354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5375A-6D1C-B742-8532-CF6750770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385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RSSI values from the </a:t>
            </a:r>
            <a:r>
              <a:rPr lang="en-US" sz="3000" dirty="0" err="1"/>
              <a:t>LoRaWAN</a:t>
            </a:r>
            <a:r>
              <a:rPr lang="en-US" sz="3000" dirty="0"/>
              <a:t> field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D0D87-2616-CE49-8EEF-7AAEF0003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8DFEF9-C0B3-E449-A27B-0E7A72A53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798" y="1085140"/>
            <a:ext cx="5938405" cy="424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087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CAF5-D24F-B611-EDD5-435CD37C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6323-66C8-E5BA-96E3-EA4AA92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kinds of use cases exist for </a:t>
            </a:r>
            <a:r>
              <a:rPr lang="en-US" dirty="0" err="1"/>
              <a:t>LoRaWAN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can you do with 1-5 kbps uplink, 1-22 kbps downlink?</a:t>
            </a:r>
          </a:p>
          <a:p>
            <a:pPr lvl="1"/>
            <a:r>
              <a:rPr lang="en-US" dirty="0"/>
              <a:t>Multiplied by 64 channels uplink, 8 channels downlink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7EC6-FBCB-A454-55F7-78C6CDC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109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CAF5-D24F-B611-EDD5-435CD37C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6323-66C8-E5BA-96E3-EA4AA92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What kinds of use cases exist for </a:t>
            </a:r>
            <a:r>
              <a:rPr lang="en-US" dirty="0" err="1"/>
              <a:t>LoRaWAN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can you do with 1-5 kbps uplink, 1-22 kbps downlink?</a:t>
            </a:r>
          </a:p>
          <a:p>
            <a:pPr lvl="1"/>
            <a:r>
              <a:rPr lang="en-US" dirty="0"/>
              <a:t>Multiplied by 64 channels uplink, 8 channels downlink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Outdoor small-sized sensing seems possibly achievable!</a:t>
            </a:r>
          </a:p>
          <a:p>
            <a:pPr lvl="1"/>
            <a:r>
              <a:rPr lang="en-US" dirty="0"/>
              <a:t>With a low enough rate, it could support </a:t>
            </a:r>
            <a:r>
              <a:rPr lang="en-US" b="1" dirty="0"/>
              <a:t>many</a:t>
            </a:r>
            <a:r>
              <a:rPr lang="en-US" dirty="0"/>
              <a:t> devices</a:t>
            </a:r>
          </a:p>
          <a:p>
            <a:endParaRPr lang="en-US" dirty="0"/>
          </a:p>
          <a:p>
            <a:r>
              <a:rPr lang="en-US" dirty="0"/>
              <a:t>Code updates on devices could be tough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7EC6-FBCB-A454-55F7-78C6CDC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040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</a:p>
          <a:p>
            <a:r>
              <a:rPr lang="en-US" dirty="0" err="1"/>
              <a:t>LoRA</a:t>
            </a:r>
            <a:endParaRPr lang="en-US" dirty="0"/>
          </a:p>
          <a:p>
            <a:r>
              <a:rPr lang="en-US" dirty="0" err="1"/>
              <a:t>LoRaWAN</a:t>
            </a:r>
            <a:endParaRPr lang="en-US" dirty="0"/>
          </a:p>
          <a:p>
            <a:r>
              <a:rPr lang="en-US" dirty="0"/>
              <a:t>Charlottesville Deployment</a:t>
            </a:r>
          </a:p>
          <a:p>
            <a:pPr lvl="1"/>
            <a:r>
              <a:rPr lang="en-US" dirty="0"/>
              <a:t>The Things Network</a:t>
            </a:r>
          </a:p>
          <a:p>
            <a:r>
              <a:rPr lang="en-US" b="1" dirty="0"/>
              <a:t>Bonus: Research for Improving </a:t>
            </a:r>
            <a:r>
              <a:rPr lang="en-US" b="1" dirty="0" err="1"/>
              <a:t>LoRaWAN</a:t>
            </a:r>
            <a:endParaRPr lang="en-US" b="1" dirty="0"/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707285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3"/>
            <a:ext cx="8515350" cy="1104636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002F6C"/>
              </a:buClr>
              <a:buSzPts val="1800"/>
              <a:buFont typeface="Trebuchet MS"/>
            </a:pPr>
            <a:r>
              <a:rPr lang="en-US" dirty="0">
                <a:solidFill>
                  <a:srgbClr val="002F6C"/>
                </a:solidFill>
                <a:latin typeface="Trebuchet MS"/>
                <a:sym typeface="Trebuchet MS"/>
              </a:rPr>
              <a:t>How do we collect data from MANY sensors?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2946"/>
            <a:ext cx="3895641" cy="2225363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Manually collect measurements</a:t>
            </a:r>
          </a:p>
          <a:p>
            <a:pPr marL="114296" indent="0">
              <a:buNone/>
            </a:pPr>
            <a:endParaRPr lang="en-US" dirty="0"/>
          </a:p>
          <a:p>
            <a:r>
              <a:rPr lang="en-US" dirty="0"/>
              <a:t>Connect it to </a:t>
            </a:r>
            <a:r>
              <a:rPr lang="en-US" dirty="0" err="1"/>
              <a:t>WiFi</a:t>
            </a:r>
            <a:r>
              <a:rPr lang="en-US" dirty="0"/>
              <a:t> (or Ethernet)</a:t>
            </a:r>
          </a:p>
          <a:p>
            <a:pPr marL="114296" indent="0">
              <a:buNone/>
            </a:pPr>
            <a:endParaRPr lang="en-US" dirty="0"/>
          </a:p>
          <a:p>
            <a:r>
              <a:rPr lang="en-US" dirty="0"/>
              <a:t>Pay for cellular access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buClrTx/>
            </a:pPr>
            <a:fld id="{00000000-1234-1234-1234-123412341234}" type="slidenum">
              <a:rPr lang="en" kern="1200">
                <a:solidFill>
                  <a:srgbClr val="000000">
                    <a:tint val="75000"/>
                  </a:srgbClr>
                </a:solidFill>
                <a:ea typeface="+mn-ea"/>
                <a:cs typeface="+mn-cs"/>
              </a:rPr>
              <a:pPr defTabSz="457189">
                <a:buClrTx/>
              </a:pPr>
              <a:t>5</a:t>
            </a:fld>
            <a:endParaRPr lang="en" kern="1200">
              <a:solidFill>
                <a:srgbClr val="000000">
                  <a:tint val="75000"/>
                </a:srgbClr>
              </a:solidFill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E6470C-04DC-3A45-BEF1-69CBEBA5DB6C}"/>
              </a:ext>
            </a:extLst>
          </p:cNvPr>
          <p:cNvGrpSpPr/>
          <p:nvPr/>
        </p:nvGrpSpPr>
        <p:grpSpPr>
          <a:xfrm>
            <a:off x="5327553" y="960066"/>
            <a:ext cx="2788265" cy="4187994"/>
            <a:chOff x="5327552" y="674316"/>
            <a:chExt cx="2788265" cy="4187994"/>
          </a:xfrm>
        </p:grpSpPr>
        <p:sp>
          <p:nvSpPr>
            <p:cNvPr id="22" name="Regular Pentagon 21">
              <a:extLst>
                <a:ext uri="{FF2B5EF4-FFF2-40B4-BE49-F238E27FC236}">
                  <a16:creationId xmlns:a16="http://schemas.microsoft.com/office/drawing/2014/main" id="{4C155B15-1C4A-E645-8543-2186310BC6B6}"/>
                </a:ext>
              </a:extLst>
            </p:cNvPr>
            <p:cNvSpPr/>
            <p:nvPr/>
          </p:nvSpPr>
          <p:spPr>
            <a:xfrm>
              <a:off x="5926913" y="304087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3" name="Regular Pentagon 22">
              <a:extLst>
                <a:ext uri="{FF2B5EF4-FFF2-40B4-BE49-F238E27FC236}">
                  <a16:creationId xmlns:a16="http://schemas.microsoft.com/office/drawing/2014/main" id="{751E34EE-5BAD-4646-8A65-231CDF81F72F}"/>
                </a:ext>
              </a:extLst>
            </p:cNvPr>
            <p:cNvSpPr/>
            <p:nvPr/>
          </p:nvSpPr>
          <p:spPr>
            <a:xfrm>
              <a:off x="5979215" y="26662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4" name="Regular Pentagon 23">
              <a:extLst>
                <a:ext uri="{FF2B5EF4-FFF2-40B4-BE49-F238E27FC236}">
                  <a16:creationId xmlns:a16="http://schemas.microsoft.com/office/drawing/2014/main" id="{562D58D9-4C2E-5245-A625-18B7B27F33E2}"/>
                </a:ext>
              </a:extLst>
            </p:cNvPr>
            <p:cNvSpPr/>
            <p:nvPr/>
          </p:nvSpPr>
          <p:spPr>
            <a:xfrm>
              <a:off x="5861350" y="356559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5" name="Regular Pentagon 24">
              <a:extLst>
                <a:ext uri="{FF2B5EF4-FFF2-40B4-BE49-F238E27FC236}">
                  <a16:creationId xmlns:a16="http://schemas.microsoft.com/office/drawing/2014/main" id="{BD662728-B175-854A-B8DD-E4DEADFB7871}"/>
                </a:ext>
              </a:extLst>
            </p:cNvPr>
            <p:cNvSpPr/>
            <p:nvPr/>
          </p:nvSpPr>
          <p:spPr>
            <a:xfrm>
              <a:off x="6203939" y="333255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6" name="Regular Pentagon 25">
              <a:extLst>
                <a:ext uri="{FF2B5EF4-FFF2-40B4-BE49-F238E27FC236}">
                  <a16:creationId xmlns:a16="http://schemas.microsoft.com/office/drawing/2014/main" id="{4CD2AF82-0B09-B24A-A574-A28FAB0E6045}"/>
                </a:ext>
              </a:extLst>
            </p:cNvPr>
            <p:cNvSpPr/>
            <p:nvPr/>
          </p:nvSpPr>
          <p:spPr>
            <a:xfrm>
              <a:off x="7106794" y="416072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7" name="Regular Pentagon 26">
              <a:extLst>
                <a:ext uri="{FF2B5EF4-FFF2-40B4-BE49-F238E27FC236}">
                  <a16:creationId xmlns:a16="http://schemas.microsoft.com/office/drawing/2014/main" id="{2617FA35-11D7-8442-8A02-74D6007A17F2}"/>
                </a:ext>
              </a:extLst>
            </p:cNvPr>
            <p:cNvSpPr/>
            <p:nvPr/>
          </p:nvSpPr>
          <p:spPr>
            <a:xfrm>
              <a:off x="6906089" y="263441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8" name="Regular Pentagon 27">
              <a:extLst>
                <a:ext uri="{FF2B5EF4-FFF2-40B4-BE49-F238E27FC236}">
                  <a16:creationId xmlns:a16="http://schemas.microsoft.com/office/drawing/2014/main" id="{ACFE5F57-6B0A-E449-AC01-021075884795}"/>
                </a:ext>
              </a:extLst>
            </p:cNvPr>
            <p:cNvSpPr/>
            <p:nvPr/>
          </p:nvSpPr>
          <p:spPr>
            <a:xfrm>
              <a:off x="6044794" y="406558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9" name="Regular Pentagon 28">
              <a:extLst>
                <a:ext uri="{FF2B5EF4-FFF2-40B4-BE49-F238E27FC236}">
                  <a16:creationId xmlns:a16="http://schemas.microsoft.com/office/drawing/2014/main" id="{7CF017CC-5302-6744-A994-005A1883E0EF}"/>
                </a:ext>
              </a:extLst>
            </p:cNvPr>
            <p:cNvSpPr/>
            <p:nvPr/>
          </p:nvSpPr>
          <p:spPr>
            <a:xfrm>
              <a:off x="6227954" y="279701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0" name="Regular Pentagon 29">
              <a:extLst>
                <a:ext uri="{FF2B5EF4-FFF2-40B4-BE49-F238E27FC236}">
                  <a16:creationId xmlns:a16="http://schemas.microsoft.com/office/drawing/2014/main" id="{EB4C19BC-1B9D-E44E-B1F3-9C371E6A35A5}"/>
                </a:ext>
              </a:extLst>
            </p:cNvPr>
            <p:cNvSpPr/>
            <p:nvPr/>
          </p:nvSpPr>
          <p:spPr>
            <a:xfrm>
              <a:off x="7297748" y="287546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1" name="Regular Pentagon 30">
              <a:extLst>
                <a:ext uri="{FF2B5EF4-FFF2-40B4-BE49-F238E27FC236}">
                  <a16:creationId xmlns:a16="http://schemas.microsoft.com/office/drawing/2014/main" id="{22A0AC1C-2669-6849-B947-4C9C89EB26E9}"/>
                </a:ext>
              </a:extLst>
            </p:cNvPr>
            <p:cNvSpPr/>
            <p:nvPr/>
          </p:nvSpPr>
          <p:spPr>
            <a:xfrm>
              <a:off x="6232581" y="456887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2" name="Regular Pentagon 31">
              <a:extLst>
                <a:ext uri="{FF2B5EF4-FFF2-40B4-BE49-F238E27FC236}">
                  <a16:creationId xmlns:a16="http://schemas.microsoft.com/office/drawing/2014/main" id="{878742D4-F34B-A746-9F6D-E8ABE957E286}"/>
                </a:ext>
              </a:extLst>
            </p:cNvPr>
            <p:cNvSpPr/>
            <p:nvPr/>
          </p:nvSpPr>
          <p:spPr>
            <a:xfrm>
              <a:off x="7023974" y="3692027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3" name="Regular Pentagon 32">
              <a:extLst>
                <a:ext uri="{FF2B5EF4-FFF2-40B4-BE49-F238E27FC236}">
                  <a16:creationId xmlns:a16="http://schemas.microsoft.com/office/drawing/2014/main" id="{9728A5FE-8970-E74A-BDF2-E2B8BE94B727}"/>
                </a:ext>
              </a:extLst>
            </p:cNvPr>
            <p:cNvSpPr/>
            <p:nvPr/>
          </p:nvSpPr>
          <p:spPr>
            <a:xfrm>
              <a:off x="7035013" y="31730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4" name="Regular Pentagon 33">
              <a:extLst>
                <a:ext uri="{FF2B5EF4-FFF2-40B4-BE49-F238E27FC236}">
                  <a16:creationId xmlns:a16="http://schemas.microsoft.com/office/drawing/2014/main" id="{C7A02C67-80B0-BB4A-9A74-E8B62EA809A1}"/>
                </a:ext>
              </a:extLst>
            </p:cNvPr>
            <p:cNvSpPr/>
            <p:nvPr/>
          </p:nvSpPr>
          <p:spPr>
            <a:xfrm>
              <a:off x="7838733" y="371459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" name="Regular Pentagon 35">
              <a:extLst>
                <a:ext uri="{FF2B5EF4-FFF2-40B4-BE49-F238E27FC236}">
                  <a16:creationId xmlns:a16="http://schemas.microsoft.com/office/drawing/2014/main" id="{A51DD38C-0673-1348-A076-9964A196EC85}"/>
                </a:ext>
              </a:extLst>
            </p:cNvPr>
            <p:cNvSpPr/>
            <p:nvPr/>
          </p:nvSpPr>
          <p:spPr>
            <a:xfrm>
              <a:off x="7872155" y="311434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8" name="Regular Pentagon 37">
              <a:extLst>
                <a:ext uri="{FF2B5EF4-FFF2-40B4-BE49-F238E27FC236}">
                  <a16:creationId xmlns:a16="http://schemas.microsoft.com/office/drawing/2014/main" id="{C6F6406E-3807-D04B-B382-47F10C8F9A52}"/>
                </a:ext>
              </a:extLst>
            </p:cNvPr>
            <p:cNvSpPr/>
            <p:nvPr/>
          </p:nvSpPr>
          <p:spPr>
            <a:xfrm>
              <a:off x="7369976" y="45688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9" name="Regular Pentagon 38">
              <a:extLst>
                <a:ext uri="{FF2B5EF4-FFF2-40B4-BE49-F238E27FC236}">
                  <a16:creationId xmlns:a16="http://schemas.microsoft.com/office/drawing/2014/main" id="{07F63AD9-13B6-A94E-BF31-41415183B60F}"/>
                </a:ext>
              </a:extLst>
            </p:cNvPr>
            <p:cNvSpPr/>
            <p:nvPr/>
          </p:nvSpPr>
          <p:spPr>
            <a:xfrm>
              <a:off x="7101857" y="448104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" name="Regular Pentagon 39">
              <a:extLst>
                <a:ext uri="{FF2B5EF4-FFF2-40B4-BE49-F238E27FC236}">
                  <a16:creationId xmlns:a16="http://schemas.microsoft.com/office/drawing/2014/main" id="{781823E6-1809-654E-A1E3-30874589C26F}"/>
                </a:ext>
              </a:extLst>
            </p:cNvPr>
            <p:cNvSpPr/>
            <p:nvPr/>
          </p:nvSpPr>
          <p:spPr>
            <a:xfrm>
              <a:off x="7531757" y="240419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1" name="Regular Pentagon 40">
              <a:extLst>
                <a:ext uri="{FF2B5EF4-FFF2-40B4-BE49-F238E27FC236}">
                  <a16:creationId xmlns:a16="http://schemas.microsoft.com/office/drawing/2014/main" id="{0D5271F0-8EA6-8544-AD07-D1A0D0D2F3EC}"/>
                </a:ext>
              </a:extLst>
            </p:cNvPr>
            <p:cNvSpPr/>
            <p:nvPr/>
          </p:nvSpPr>
          <p:spPr>
            <a:xfrm>
              <a:off x="8048973" y="414963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8" name="Regular Pentagon 57">
              <a:extLst>
                <a:ext uri="{FF2B5EF4-FFF2-40B4-BE49-F238E27FC236}">
                  <a16:creationId xmlns:a16="http://schemas.microsoft.com/office/drawing/2014/main" id="{74C0102F-B75F-3043-BDF5-046C8DDD471F}"/>
                </a:ext>
              </a:extLst>
            </p:cNvPr>
            <p:cNvSpPr/>
            <p:nvPr/>
          </p:nvSpPr>
          <p:spPr>
            <a:xfrm>
              <a:off x="6687438" y="479864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9" name="Regular Pentagon 58">
              <a:extLst>
                <a:ext uri="{FF2B5EF4-FFF2-40B4-BE49-F238E27FC236}">
                  <a16:creationId xmlns:a16="http://schemas.microsoft.com/office/drawing/2014/main" id="{BF8B33D4-C889-1C4A-8227-9A4FF26AA3E2}"/>
                </a:ext>
              </a:extLst>
            </p:cNvPr>
            <p:cNvSpPr/>
            <p:nvPr/>
          </p:nvSpPr>
          <p:spPr>
            <a:xfrm>
              <a:off x="5442441" y="29698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1" name="Regular Pentagon 60">
              <a:extLst>
                <a:ext uri="{FF2B5EF4-FFF2-40B4-BE49-F238E27FC236}">
                  <a16:creationId xmlns:a16="http://schemas.microsoft.com/office/drawing/2014/main" id="{D88CFB1B-23A4-2445-ABD1-409989D190A9}"/>
                </a:ext>
              </a:extLst>
            </p:cNvPr>
            <p:cNvSpPr/>
            <p:nvPr/>
          </p:nvSpPr>
          <p:spPr>
            <a:xfrm>
              <a:off x="5594841" y="243292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2" name="Regular Pentagon 61">
              <a:extLst>
                <a:ext uri="{FF2B5EF4-FFF2-40B4-BE49-F238E27FC236}">
                  <a16:creationId xmlns:a16="http://schemas.microsoft.com/office/drawing/2014/main" id="{20BFABC6-8B90-D643-B910-F01C9A588FF2}"/>
                </a:ext>
              </a:extLst>
            </p:cNvPr>
            <p:cNvSpPr/>
            <p:nvPr/>
          </p:nvSpPr>
          <p:spPr>
            <a:xfrm>
              <a:off x="5327552" y="35653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3" name="Regular Pentagon 62">
              <a:extLst>
                <a:ext uri="{FF2B5EF4-FFF2-40B4-BE49-F238E27FC236}">
                  <a16:creationId xmlns:a16="http://schemas.microsoft.com/office/drawing/2014/main" id="{C88EF2ED-20F8-8841-B9FA-04AD11EDF2B2}"/>
                </a:ext>
              </a:extLst>
            </p:cNvPr>
            <p:cNvSpPr/>
            <p:nvPr/>
          </p:nvSpPr>
          <p:spPr>
            <a:xfrm>
              <a:off x="5594841" y="391707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4" name="Regular Pentagon 63">
              <a:extLst>
                <a:ext uri="{FF2B5EF4-FFF2-40B4-BE49-F238E27FC236}">
                  <a16:creationId xmlns:a16="http://schemas.microsoft.com/office/drawing/2014/main" id="{61EC3071-2696-C64C-A73D-8BCF611996A5}"/>
                </a:ext>
              </a:extLst>
            </p:cNvPr>
            <p:cNvSpPr/>
            <p:nvPr/>
          </p:nvSpPr>
          <p:spPr>
            <a:xfrm>
              <a:off x="6203939" y="107075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5" name="Regular Pentagon 64">
              <a:extLst>
                <a:ext uri="{FF2B5EF4-FFF2-40B4-BE49-F238E27FC236}">
                  <a16:creationId xmlns:a16="http://schemas.microsoft.com/office/drawing/2014/main" id="{84110A27-CB51-0844-B82B-17AEE5C44EC7}"/>
                </a:ext>
              </a:extLst>
            </p:cNvPr>
            <p:cNvSpPr/>
            <p:nvPr/>
          </p:nvSpPr>
          <p:spPr>
            <a:xfrm>
              <a:off x="6204566" y="74280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6" name="Regular Pentagon 65">
              <a:extLst>
                <a:ext uri="{FF2B5EF4-FFF2-40B4-BE49-F238E27FC236}">
                  <a16:creationId xmlns:a16="http://schemas.microsoft.com/office/drawing/2014/main" id="{D5640333-F65F-924C-96AD-7979E79759A2}"/>
                </a:ext>
              </a:extLst>
            </p:cNvPr>
            <p:cNvSpPr/>
            <p:nvPr/>
          </p:nvSpPr>
          <p:spPr>
            <a:xfrm>
              <a:off x="6257906" y="14642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7" name="Regular Pentagon 66">
              <a:extLst>
                <a:ext uri="{FF2B5EF4-FFF2-40B4-BE49-F238E27FC236}">
                  <a16:creationId xmlns:a16="http://schemas.microsoft.com/office/drawing/2014/main" id="{79C4E42D-695F-3948-AC35-C787A9389F0D}"/>
                </a:ext>
              </a:extLst>
            </p:cNvPr>
            <p:cNvSpPr/>
            <p:nvPr/>
          </p:nvSpPr>
          <p:spPr>
            <a:xfrm>
              <a:off x="7162710" y="12675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8" name="Regular Pentagon 67">
              <a:extLst>
                <a:ext uri="{FF2B5EF4-FFF2-40B4-BE49-F238E27FC236}">
                  <a16:creationId xmlns:a16="http://schemas.microsoft.com/office/drawing/2014/main" id="{A8F24C4E-75E6-E64A-959C-DC6D9378831C}"/>
                </a:ext>
              </a:extLst>
            </p:cNvPr>
            <p:cNvSpPr/>
            <p:nvPr/>
          </p:nvSpPr>
          <p:spPr>
            <a:xfrm>
              <a:off x="6753689" y="67431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9" name="Regular Pentagon 68">
              <a:extLst>
                <a:ext uri="{FF2B5EF4-FFF2-40B4-BE49-F238E27FC236}">
                  <a16:creationId xmlns:a16="http://schemas.microsoft.com/office/drawing/2014/main" id="{B3E79B53-CD1A-854E-A794-15615B4DC7AD}"/>
                </a:ext>
              </a:extLst>
            </p:cNvPr>
            <p:cNvSpPr/>
            <p:nvPr/>
          </p:nvSpPr>
          <p:spPr>
            <a:xfrm>
              <a:off x="6781323" y="165237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0" name="Regular Pentagon 69">
              <a:extLst>
                <a:ext uri="{FF2B5EF4-FFF2-40B4-BE49-F238E27FC236}">
                  <a16:creationId xmlns:a16="http://schemas.microsoft.com/office/drawing/2014/main" id="{C2DC51DE-191D-124E-8381-C4E684576B29}"/>
                </a:ext>
              </a:extLst>
            </p:cNvPr>
            <p:cNvSpPr/>
            <p:nvPr/>
          </p:nvSpPr>
          <p:spPr>
            <a:xfrm>
              <a:off x="6280380" y="215394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1" name="Regular Pentagon 70">
              <a:extLst>
                <a:ext uri="{FF2B5EF4-FFF2-40B4-BE49-F238E27FC236}">
                  <a16:creationId xmlns:a16="http://schemas.microsoft.com/office/drawing/2014/main" id="{49E9B975-E112-B849-ADA5-5AA97C357C0A}"/>
                </a:ext>
              </a:extLst>
            </p:cNvPr>
            <p:cNvSpPr/>
            <p:nvPr/>
          </p:nvSpPr>
          <p:spPr>
            <a:xfrm>
              <a:off x="7145348" y="91536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2" name="Regular Pentagon 71">
              <a:extLst>
                <a:ext uri="{FF2B5EF4-FFF2-40B4-BE49-F238E27FC236}">
                  <a16:creationId xmlns:a16="http://schemas.microsoft.com/office/drawing/2014/main" id="{36F8451C-A454-0E4E-8C38-5B24DE0A5B95}"/>
                </a:ext>
              </a:extLst>
            </p:cNvPr>
            <p:cNvSpPr/>
            <p:nvPr/>
          </p:nvSpPr>
          <p:spPr>
            <a:xfrm>
              <a:off x="7010309" y="18308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3" name="Regular Pentagon 72">
              <a:extLst>
                <a:ext uri="{FF2B5EF4-FFF2-40B4-BE49-F238E27FC236}">
                  <a16:creationId xmlns:a16="http://schemas.microsoft.com/office/drawing/2014/main" id="{4661C6B6-1A2C-6B4B-A63F-16367B4FC320}"/>
                </a:ext>
              </a:extLst>
            </p:cNvPr>
            <p:cNvSpPr/>
            <p:nvPr/>
          </p:nvSpPr>
          <p:spPr>
            <a:xfrm>
              <a:off x="6714479" y="10070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buClrTx/>
              </a:pPr>
              <a:endParaRPr lang="en-US" sz="1800" kern="120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42" name="Regular Pentagon 41">
            <a:extLst>
              <a:ext uri="{FF2B5EF4-FFF2-40B4-BE49-F238E27FC236}">
                <a16:creationId xmlns:a16="http://schemas.microsoft.com/office/drawing/2014/main" id="{B0062BA0-E247-1A4B-B99A-D928481B9EDC}"/>
              </a:ext>
            </a:extLst>
          </p:cNvPr>
          <p:cNvSpPr/>
          <p:nvPr/>
        </p:nvSpPr>
        <p:spPr>
          <a:xfrm>
            <a:off x="7162710" y="2268970"/>
            <a:ext cx="66844" cy="63661"/>
          </a:xfrm>
          <a:prstGeom prst="pent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>
              <a:buClrTx/>
            </a:pPr>
            <a:endParaRPr lang="en-US" sz="1800" kern="12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6174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BA3E3-632E-C246-97A5-902FAF2F2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Unlicensed LPWANs is a very active research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00554-8264-B741-9F70-BF1820255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Active work on: </a:t>
            </a:r>
          </a:p>
          <a:p>
            <a:pPr lvl="1"/>
            <a:r>
              <a:rPr lang="en-US" dirty="0"/>
              <a:t>Better access control mechanisms</a:t>
            </a:r>
          </a:p>
          <a:p>
            <a:pPr lvl="1"/>
            <a:r>
              <a:rPr lang="en-US" dirty="0"/>
              <a:t>Increasing bandwidth by utilizing other spectrums like TV white spaces</a:t>
            </a:r>
          </a:p>
          <a:p>
            <a:pPr lvl="1"/>
            <a:r>
              <a:rPr lang="en-US" dirty="0"/>
              <a:t>Recover simultaneous transmissions</a:t>
            </a:r>
          </a:p>
          <a:p>
            <a:pPr lvl="2"/>
            <a:r>
              <a:rPr lang="en-US" dirty="0"/>
              <a:t>Goal: reduce re-transmissions, increase end-device sleep and battery life</a:t>
            </a:r>
          </a:p>
          <a:p>
            <a:pPr lvl="1"/>
            <a:endParaRPr lang="en-US" dirty="0"/>
          </a:p>
          <a:p>
            <a:r>
              <a:rPr lang="en-US" dirty="0"/>
              <a:t>Let’s look at some tricks people have done to recover simultaneous transmissions!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5F91A-AC5E-3E48-8F38-8D9FCA0D6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525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BF8E1-FFAA-FB19-C52A-D1455D5B5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2D20D-0772-4BA0-2A60-38563BC34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Swarun</a:t>
            </a:r>
            <a:r>
              <a:rPr lang="en-US" dirty="0"/>
              <a:t> Kumar (CMU) - </a:t>
            </a:r>
            <a:r>
              <a:rPr lang="en-US" dirty="0">
                <a:hlinkClick r:id="rId2"/>
              </a:rPr>
              <a:t>https://swarunkumar.com/lpwan.html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Choir</a:t>
            </a:r>
          </a:p>
          <a:p>
            <a:pPr lvl="1"/>
            <a:r>
              <a:rPr lang="en-US" dirty="0">
                <a:hlinkClick r:id="rId3"/>
              </a:rPr>
              <a:t>https://swarunkumar.com/papers/choir-sigcomm2017.pdf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https://swarunkumar.com/slides/choir-sigcomm2017.pdf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Charm</a:t>
            </a:r>
          </a:p>
          <a:p>
            <a:pPr lvl="1"/>
            <a:r>
              <a:rPr lang="en-US" dirty="0">
                <a:hlinkClick r:id="rId5"/>
              </a:rPr>
              <a:t>https://swarunkumar.com/papers/charm-ipsn2018.pdf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Opportunistic Packet Recovery</a:t>
            </a:r>
          </a:p>
          <a:p>
            <a:pPr lvl="1"/>
            <a:r>
              <a:rPr lang="en-US" dirty="0">
                <a:hlinkClick r:id="rId6"/>
              </a:rPr>
              <a:t>https://swarunkumar.com/papers/opr-mobisys2020.pdf</a:t>
            </a:r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D39E3-3A97-2E58-17D2-47BE81695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818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57E8D-C820-EE4E-B7D9-0D31A86CF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0314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Can we distinguish data from </a:t>
            </a:r>
            <a:r>
              <a:rPr lang="en-US" sz="2400" dirty="0" err="1"/>
              <a:t>LoRa</a:t>
            </a:r>
            <a:r>
              <a:rPr lang="en-US" sz="2400" dirty="0"/>
              <a:t> chirps that have collided?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D7A39-1399-684A-ABA3-942D930B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500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5F8C8-E261-9FA0-B543-72BDE0A51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Choir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01564-204E-B374-17E0-7D5CB3DE7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89293"/>
            <a:ext cx="7886700" cy="3263504"/>
          </a:xfrm>
        </p:spPr>
        <p:txBody>
          <a:bodyPr/>
          <a:lstStyle/>
          <a:p>
            <a:pPr lvl="1"/>
            <a:r>
              <a:rPr lang="en-US" dirty="0"/>
              <a:t>Yes! By applying signal processing to the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EF3D3-C4F1-80AB-3D86-ABB55CDE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18081-8AF0-30EA-B4E4-A8B6B237E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96" y="2183272"/>
            <a:ext cx="3981222" cy="2800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FD2B29-5779-E728-AD01-E7DB643A8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076" y="2183272"/>
            <a:ext cx="4030377" cy="28006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91CF37-A4F7-1AE6-5C3A-770BEBFBC3C3}"/>
              </a:ext>
            </a:extLst>
          </p:cNvPr>
          <p:cNvSpPr txBox="1"/>
          <p:nvPr/>
        </p:nvSpPr>
        <p:spPr>
          <a:xfrm>
            <a:off x="1460470" y="1833227"/>
            <a:ext cx="19716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Data in time domain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68B611-E004-9ED0-F02A-52477EE510FE}"/>
              </a:ext>
            </a:extLst>
          </p:cNvPr>
          <p:cNvSpPr txBox="1"/>
          <p:nvPr/>
        </p:nvSpPr>
        <p:spPr>
          <a:xfrm>
            <a:off x="6034520" y="1837216"/>
            <a:ext cx="22098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Data in frequency domain</a:t>
            </a:r>
          </a:p>
        </p:txBody>
      </p:sp>
    </p:spTree>
    <p:extLst>
      <p:ext uri="{BB962C8B-B14F-4D97-AF65-F5344CB8AC3E}">
        <p14:creationId xmlns:p14="http://schemas.microsoft.com/office/powerpoint/2010/main" val="26436155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EA543-5AFE-5B4E-AD89-623C59A72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Background: Fast Fourier Transform (FFT)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85E24-6BA4-D641-B7F2-7A5F11660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4706"/>
            <a:ext cx="7886700" cy="3263504"/>
          </a:xfrm>
        </p:spPr>
        <p:txBody>
          <a:bodyPr/>
          <a:lstStyle/>
          <a:p>
            <a:r>
              <a:rPr lang="en-US" dirty="0"/>
              <a:t>Converts individual signal to its spectral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FC76C-B4B1-144E-9D03-BFBC48B1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2459D-6A1A-A54C-9F3E-564CB8B9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130" y="1763854"/>
            <a:ext cx="4671737" cy="32702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01039C-21DD-EB4E-BE37-8FDE317A229C}"/>
              </a:ext>
            </a:extLst>
          </p:cNvPr>
          <p:cNvSpPr txBox="1"/>
          <p:nvPr/>
        </p:nvSpPr>
        <p:spPr>
          <a:xfrm>
            <a:off x="2405491" y="5036835"/>
            <a:ext cx="449995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https://www.nti-audio.com/en/support/know-how/fast-fourier-transform-fft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Interesting read: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Cocktail Party Audio data separation using FFT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899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82FDC-0033-A59E-CA13-8457B1B4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LoRa chirps collide?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17EA5-4D26-6AD8-152B-7D2449823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48F3C0-CF38-6891-81BC-383179506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743" y="1143000"/>
            <a:ext cx="5927357" cy="390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793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82FDC-0033-A59E-CA13-8457B1B4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LoRa chirps collide?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17EA5-4D26-6AD8-152B-7D2449823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1642B5-3B36-1D99-B126-7C75FCC8C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744" y="994797"/>
            <a:ext cx="5851548" cy="40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443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78305-B9D4-AB5F-1952-66AE40327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Imperfections in hardware create offsets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34FA3-0B22-57DD-0881-2AAF0454E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469B54-ABC4-6151-25CF-DE02B8EC9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81" y="1931194"/>
            <a:ext cx="3360175" cy="2195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074515-08D6-BDFA-D1EA-D574E38F8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496" y="1927898"/>
            <a:ext cx="4074746" cy="203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663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8B0FF-1FC5-2481-ECB1-CD4EAE80E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Decoding colliding packets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C1DBD-1245-3956-C907-0B3DBB6CE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90496-18C4-902D-1124-6643D160D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618" y="1866900"/>
            <a:ext cx="7468973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323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C6FF94-A839-A2E3-F11F-DBBAE1BA7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Choir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00A7F7-A621-79FE-0C14-0D1B85C52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97" y="1143000"/>
            <a:ext cx="3487654" cy="37719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Recovering collided packets resolves losses due to Aloha transmission!</a:t>
            </a:r>
          </a:p>
          <a:p>
            <a:endParaRPr lang="en-US" dirty="0"/>
          </a:p>
          <a:p>
            <a:r>
              <a:rPr lang="en-US" dirty="0"/>
              <a:t>Increases maximum throughput on the network considerably!</a:t>
            </a:r>
          </a:p>
          <a:p>
            <a:endParaRPr lang="en-US" dirty="0"/>
          </a:p>
          <a:p>
            <a:r>
              <a:rPr lang="en-US" dirty="0"/>
              <a:t>Does require modifications to hardware on gateways though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984361-33F7-50AE-3FC1-45F48C597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EB9126-68C8-ECE6-CDAA-A03735275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345" y="1754816"/>
            <a:ext cx="4456951" cy="254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58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7DE79-A8AF-664E-A165-70B1E8207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2.4GHz protocols mostly used for indoor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4FD7D-435B-544A-8B79-3746C571D7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Range for the wireless protocols we’ve looked at so far (best case)</a:t>
            </a:r>
          </a:p>
          <a:p>
            <a:pPr lvl="1"/>
            <a:r>
              <a:rPr lang="en-US" sz="1800" b="1" dirty="0"/>
              <a:t>BLE</a:t>
            </a:r>
            <a:r>
              <a:rPr lang="en-US" sz="1800" dirty="0"/>
              <a:t>: 100m (~300ft)</a:t>
            </a:r>
          </a:p>
          <a:p>
            <a:pPr lvl="1"/>
            <a:r>
              <a:rPr lang="en-US" sz="1800" b="1" dirty="0"/>
              <a:t>802.15.4</a:t>
            </a:r>
            <a:r>
              <a:rPr lang="en-US" sz="1800" dirty="0"/>
              <a:t>: 100m (~300ft)</a:t>
            </a:r>
          </a:p>
          <a:p>
            <a:pPr lvl="1"/>
            <a:r>
              <a:rPr lang="en-US" sz="1800" b="1" dirty="0"/>
              <a:t>NFC</a:t>
            </a:r>
            <a:r>
              <a:rPr lang="en-US" sz="1800" dirty="0"/>
              <a:t>: 20cm (~1ft)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ECBD8-9ADF-B04D-89B6-8E0F0FE2C7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202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07879-447B-5948-A297-B01962AF7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60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0FB39A-A18E-8F4D-BC30-812F2034C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0314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Can we recover weak </a:t>
            </a:r>
            <a:r>
              <a:rPr lang="en-US" sz="2400" dirty="0" err="1"/>
              <a:t>LoRaWAN</a:t>
            </a:r>
            <a:r>
              <a:rPr lang="en-US" sz="2400" dirty="0"/>
              <a:t> signals?</a:t>
            </a:r>
          </a:p>
        </p:txBody>
      </p:sp>
    </p:spTree>
    <p:extLst>
      <p:ext uri="{BB962C8B-B14F-4D97-AF65-F5344CB8AC3E}">
        <p14:creationId xmlns:p14="http://schemas.microsoft.com/office/powerpoint/2010/main" val="25588568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926CD-6190-F68A-5A4A-22118B0A8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25004-BF44-43D5-D7B2-F9E3EAD56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97" y="1143000"/>
            <a:ext cx="4278229" cy="3771900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Take advantage of multiple gateways in range of a device</a:t>
            </a:r>
          </a:p>
          <a:p>
            <a:endParaRPr lang="en-US" dirty="0"/>
          </a:p>
          <a:p>
            <a:r>
              <a:rPr lang="en-US" dirty="0"/>
              <a:t>Combine signals received at each gateway to recover packets that weren’t received cleanly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61614-26CF-C719-0D63-4D25E6EE3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A2545-C8FC-F19D-A7DE-CD35CC610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464" y="1573376"/>
            <a:ext cx="3712832" cy="275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969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946A-7E7F-85DD-6B78-007952D69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combining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D3F34-D0FA-2CA0-2222-143B58D13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Signal received at each receiver is a combination of</a:t>
            </a:r>
          </a:p>
          <a:p>
            <a:pPr lvl="1"/>
            <a:r>
              <a:rPr lang="en-US" dirty="0"/>
              <a:t>Signal</a:t>
            </a:r>
          </a:p>
          <a:p>
            <a:pPr lvl="1"/>
            <a:r>
              <a:rPr lang="en-US" dirty="0"/>
              <a:t>Wireless channel</a:t>
            </a:r>
          </a:p>
          <a:p>
            <a:pPr lvl="1"/>
            <a:r>
              <a:rPr lang="en-US" dirty="0"/>
              <a:t>Random noise</a:t>
            </a:r>
          </a:p>
          <a:p>
            <a:pPr lvl="1"/>
            <a:endParaRPr lang="en-US" dirty="0"/>
          </a:p>
          <a:p>
            <a:r>
              <a:rPr lang="en-US" dirty="0"/>
              <a:t>Signal and wireless channel are similar</a:t>
            </a:r>
            <a:br>
              <a:rPr lang="en-US" dirty="0"/>
            </a:br>
            <a:r>
              <a:rPr lang="en-US" dirty="0"/>
              <a:t>at all receivers</a:t>
            </a:r>
          </a:p>
          <a:p>
            <a:r>
              <a:rPr lang="en-US" dirty="0"/>
              <a:t>Noise is different though! Independent</a:t>
            </a:r>
          </a:p>
          <a:p>
            <a:endParaRPr lang="en-US" dirty="0"/>
          </a:p>
          <a:p>
            <a:r>
              <a:rPr lang="en-US" dirty="0"/>
              <a:t>When combined, signals are coherent (build in strength)</a:t>
            </a:r>
            <a:br>
              <a:rPr lang="en-US" dirty="0"/>
            </a:br>
            <a:r>
              <a:rPr lang="en-US" dirty="0"/>
              <a:t>whereas noise is incoherent (spreads out)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C2676-9695-FFD0-4B17-4F53CDCA7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16ABD2-E1AC-C852-ABE3-0EE1C06C1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047" y="2219325"/>
            <a:ext cx="2741249" cy="166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648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F6B6-2585-1E4E-9125-E0943A0A7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Charm uses coherent combining across gateways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991DD-03BA-BF98-65BF-45EFE6E27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97" y="1143000"/>
            <a:ext cx="4116304" cy="37719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Gateways send signal data to the cloud</a:t>
            </a:r>
          </a:p>
          <a:p>
            <a:pPr lvl="1"/>
            <a:endParaRPr lang="en-US" dirty="0"/>
          </a:p>
          <a:p>
            <a:r>
              <a:rPr lang="en-US" dirty="0"/>
              <a:t>The cloud can perform combining on the data and recover signals</a:t>
            </a:r>
          </a:p>
          <a:p>
            <a:pPr lvl="1"/>
            <a:endParaRPr lang="en-US" dirty="0"/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Only send the data when it’s needed</a:t>
            </a:r>
          </a:p>
          <a:p>
            <a:pPr lvl="1"/>
            <a:r>
              <a:rPr lang="en-US" dirty="0"/>
              <a:t>Tight time synchronization on the data</a:t>
            </a:r>
          </a:p>
          <a:p>
            <a:pPr lvl="1"/>
            <a:r>
              <a:rPr lang="en-US" dirty="0"/>
              <a:t>Gateway hardware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A15CE-6670-F0CC-0850-3B6238E26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58AEC6-21D7-B20F-48C6-D3CA5D1A1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464" y="1573376"/>
            <a:ext cx="3712832" cy="275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117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BD5C6-94C6-0F49-998A-258C6F23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64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E9EE5E-1DE6-8A43-B58A-91A1E1D8E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0314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Can we recover packets that have bad CRCs?</a:t>
            </a:r>
          </a:p>
        </p:txBody>
      </p:sp>
    </p:spTree>
    <p:extLst>
      <p:ext uri="{BB962C8B-B14F-4D97-AF65-F5344CB8AC3E}">
        <p14:creationId xmlns:p14="http://schemas.microsoft.com/office/powerpoint/2010/main" val="29626727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AB943-AC01-9FDB-E0A3-6D612627A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Opportunistic Packet Recovery (OPR)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4BED5-EBA4-4AC2-1E17-360FFFE3F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What if we have some information about where the interference might have occurred during the signal transmission?</a:t>
            </a:r>
          </a:p>
          <a:p>
            <a:r>
              <a:rPr lang="en-US" dirty="0"/>
              <a:t>OPR demonstrates that we can recover packets!</a:t>
            </a:r>
          </a:p>
          <a:p>
            <a:pPr lvl="1"/>
            <a:endParaRPr lang="en-US" dirty="0"/>
          </a:p>
          <a:p>
            <a:r>
              <a:rPr lang="en-US" dirty="0"/>
              <a:t>Process</a:t>
            </a:r>
          </a:p>
          <a:p>
            <a:pPr marL="685800" lvl="1">
              <a:buFont typeface="+mj-lt"/>
              <a:buAutoNum type="arabicPeriod"/>
            </a:pPr>
            <a:r>
              <a:rPr lang="en-US" dirty="0"/>
              <a:t>Receive bits even for bad packets</a:t>
            </a:r>
          </a:p>
          <a:p>
            <a:pPr marL="685800" lvl="1">
              <a:buFont typeface="+mj-lt"/>
              <a:buAutoNum type="arabicPeriod"/>
            </a:pPr>
            <a:r>
              <a:rPr lang="en-US" dirty="0"/>
              <a:t>Measure RSSI for each bit along the way</a:t>
            </a:r>
          </a:p>
          <a:p>
            <a:pPr marL="685800" lvl="1">
              <a:buFont typeface="+mj-lt"/>
              <a:buAutoNum type="arabicPeriod"/>
            </a:pPr>
            <a:r>
              <a:rPr lang="en-US" dirty="0"/>
              <a:t>Look for changes in RSSI that signals interference</a:t>
            </a:r>
          </a:p>
          <a:p>
            <a:pPr marL="685800" lvl="1">
              <a:buFont typeface="+mj-lt"/>
              <a:buAutoNum type="arabicPeriod"/>
            </a:pPr>
            <a:r>
              <a:rPr lang="en-US" dirty="0"/>
              <a:t>Try different values for the effected bits until the CRC succeeds!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FAAE8-1BD3-882C-C0DC-8CB52928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556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D766C0-08E0-B404-302F-B29139064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Detecting error bits in transmitted packets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6114A-83E9-5943-06A8-CEE5C4C38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63410B-D9E1-9DEB-8F10-AFFF4127C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712" y="1073376"/>
            <a:ext cx="6247567" cy="3136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9DFAE6-16A3-6D13-F2E0-E4EA285A1A3E}"/>
              </a:ext>
            </a:extLst>
          </p:cNvPr>
          <p:cNvSpPr txBox="1"/>
          <p:nvPr/>
        </p:nvSpPr>
        <p:spPr>
          <a:xfrm>
            <a:off x="2724150" y="4330000"/>
            <a:ext cx="483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Correctly identifies 83% of the corrupted bits with 17% false positives</a:t>
            </a:r>
          </a:p>
        </p:txBody>
      </p:sp>
    </p:spTree>
    <p:extLst>
      <p:ext uri="{BB962C8B-B14F-4D97-AF65-F5344CB8AC3E}">
        <p14:creationId xmlns:p14="http://schemas.microsoft.com/office/powerpoint/2010/main" val="10263911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EA691-6A7E-64A6-C0AA-23D089F6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gateways do even better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75480-3A4A-7CE2-BFCB-E165308D7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96" y="1143000"/>
            <a:ext cx="8229600" cy="21717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If multiple gateways receive the packet, they can compare their received data</a:t>
            </a:r>
          </a:p>
          <a:p>
            <a:pPr lvl="1"/>
            <a:endParaRPr lang="en-US" dirty="0"/>
          </a:p>
          <a:p>
            <a:r>
              <a:rPr lang="en-US" dirty="0"/>
              <a:t>Common bits are likely correct, while differences are likely interference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220C3-4450-1924-2A55-11D2D37DE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60752D-C067-3A51-431D-7A8B325BE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206" y="3314700"/>
            <a:ext cx="481857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42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ED99-F7CF-FF7D-C385-EB769DCA6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OPR total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8C0BA-F42B-2E37-B140-76BBEB314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97" y="1340428"/>
            <a:ext cx="8229599" cy="37719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Bad packets are sent to</a:t>
            </a:r>
            <a:br>
              <a:rPr lang="en-US" dirty="0"/>
            </a:br>
            <a:r>
              <a:rPr lang="en-US" dirty="0"/>
              <a:t>the OPR Server for</a:t>
            </a:r>
            <a:br>
              <a:rPr lang="en-US" dirty="0"/>
            </a:br>
            <a:r>
              <a:rPr lang="en-US" dirty="0"/>
              <a:t>handling along with</a:t>
            </a:r>
            <a:br>
              <a:rPr lang="en-US" dirty="0"/>
            </a:br>
            <a:r>
              <a:rPr lang="en-US" dirty="0"/>
              <a:t>RSSI data</a:t>
            </a:r>
          </a:p>
          <a:p>
            <a:pPr lvl="1"/>
            <a:endParaRPr lang="en-US" dirty="0"/>
          </a:p>
          <a:p>
            <a:r>
              <a:rPr lang="en-US" dirty="0"/>
              <a:t>OPR server attempts to</a:t>
            </a:r>
            <a:br>
              <a:rPr lang="en-US" dirty="0"/>
            </a:br>
            <a:r>
              <a:rPr lang="en-US" dirty="0"/>
              <a:t>reconstruct the packet</a:t>
            </a:r>
          </a:p>
          <a:p>
            <a:pPr lvl="1"/>
            <a:endParaRPr lang="en-US" dirty="0"/>
          </a:p>
          <a:p>
            <a:r>
              <a:rPr lang="en-US" dirty="0"/>
              <a:t>In practice, system can correct up to 72% of CRC errors!</a:t>
            </a:r>
          </a:p>
          <a:p>
            <a:pPr lvl="1"/>
            <a:r>
              <a:rPr lang="en-US" dirty="0"/>
              <a:t>Also completes correction in time for the ACK response (within 1 second)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B854F-0F21-2642-C4C1-DD7EE8A9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4E462F-95DA-A357-BA73-ABD38C849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024" y="1340429"/>
            <a:ext cx="5025272" cy="20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675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6BF5B-193D-4F1B-8986-016E04703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4EE80-C9F5-4FD6-B6D2-E93CBA69B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>
                <a:hlinkClick r:id="rId2"/>
              </a:rPr>
              <a:t>LoRaWAN Specification version 1.1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LoRaWAN Regional Parameters version 1.0.2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6B1FE-0600-4AEE-9870-90403D7C3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39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CD21-62F7-447E-9617-BF89C01C4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another network 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6AB57-13C5-4FD3-B3C0-049F02FD9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 requirements do we have?</a:t>
            </a:r>
          </a:p>
          <a:p>
            <a:pPr lvl="1"/>
            <a:r>
              <a:rPr lang="en-US" sz="2000" dirty="0">
                <a:latin typeface="Helvetica" pitchFamily="2" charset="0"/>
              </a:rPr>
              <a:t>Wide area of coverage</a:t>
            </a:r>
          </a:p>
          <a:p>
            <a:pPr lvl="2"/>
            <a:r>
              <a:rPr lang="en-US" sz="1400" dirty="0">
                <a:latin typeface="Helvetica" pitchFamily="2" charset="0"/>
              </a:rPr>
              <a:t>Deploy fewer gateways</a:t>
            </a:r>
          </a:p>
          <a:p>
            <a:pPr lvl="1"/>
            <a:r>
              <a:rPr lang="en-US" sz="2000" dirty="0">
                <a:latin typeface="Helvetica" pitchFamily="2" charset="0"/>
              </a:rPr>
              <a:t>Low power</a:t>
            </a:r>
          </a:p>
          <a:p>
            <a:pPr lvl="2"/>
            <a:r>
              <a:rPr lang="en-US" sz="1400" dirty="0">
                <a:latin typeface="Helvetica" pitchFamily="2" charset="0"/>
              </a:rPr>
              <a:t>So we can deploy on batteries</a:t>
            </a:r>
          </a:p>
          <a:p>
            <a:endParaRPr lang="en-US" sz="2400" dirty="0"/>
          </a:p>
          <a:p>
            <a:r>
              <a:rPr lang="en-US" sz="2400" dirty="0"/>
              <a:t>What requirements do we NOT have?</a:t>
            </a:r>
          </a:p>
          <a:p>
            <a:pPr lvl="1"/>
            <a:r>
              <a:rPr lang="en-US" sz="2000" dirty="0">
                <a:latin typeface="Helvetica" pitchFamily="2" charset="0"/>
              </a:rPr>
              <a:t>Doesn’t need high throughput</a:t>
            </a:r>
          </a:p>
          <a:p>
            <a:pPr lvl="2"/>
            <a:r>
              <a:rPr lang="en-US" sz="1400" dirty="0">
                <a:latin typeface="Helvetica" pitchFamily="2" charset="0"/>
              </a:rPr>
              <a:t>Sensor data is relatively small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3A374-57F1-4B8A-9F0D-6E0ED5F5E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1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CD21-62F7-447E-9617-BF89C01C4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area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6AB57-13C5-4FD3-B3C0-049F02FD9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Communication at the region/city scale rather than the building/residence scale</a:t>
            </a:r>
          </a:p>
          <a:p>
            <a:pPr lvl="1"/>
            <a:r>
              <a:rPr lang="en-US" sz="2000" dirty="0"/>
              <a:t>Throughout cities</a:t>
            </a:r>
          </a:p>
          <a:p>
            <a:pPr lvl="1"/>
            <a:r>
              <a:rPr lang="en-US" sz="2000" dirty="0"/>
              <a:t>Agricultural deployments</a:t>
            </a:r>
          </a:p>
          <a:p>
            <a:pPr lvl="1"/>
            <a:r>
              <a:rPr lang="en-US" sz="2000" dirty="0"/>
              <a:t>Industrial facilities</a:t>
            </a:r>
          </a:p>
          <a:p>
            <a:pPr lvl="1"/>
            <a:endParaRPr lang="en-US" sz="2000" dirty="0"/>
          </a:p>
          <a:p>
            <a:r>
              <a:rPr lang="en-US" sz="2400" dirty="0"/>
              <a:t>City-scale sensing is one very popular domain</a:t>
            </a:r>
          </a:p>
          <a:p>
            <a:pPr lvl="1"/>
            <a:r>
              <a:rPr lang="en-US" sz="2000" dirty="0"/>
              <a:t>What might we want to sense throughout a city?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3A374-57F1-4B8A-9F0D-6E0ED5F5E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49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4BDDA923-CF86-1749-8091-FD63CB36F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070925" y="1303476"/>
            <a:ext cx="0" cy="3362306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070925" y="4665781"/>
            <a:ext cx="49461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2538922" y="2869616"/>
            <a:ext cx="1569720" cy="3657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2667000" y="1303476"/>
            <a:ext cx="1569720" cy="135798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</a:rPr>
              <a:t>WiFi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280CF75-F5AD-4A40-8131-FD19BE102040}"/>
              </a:ext>
            </a:extLst>
          </p:cNvPr>
          <p:cNvSpPr/>
          <p:nvPr/>
        </p:nvSpPr>
        <p:spPr>
          <a:xfrm>
            <a:off x="5013960" y="2248952"/>
            <a:ext cx="1569720" cy="3657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3G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03D2AF6-AE5A-3F42-B3AA-989B58322BC7}"/>
              </a:ext>
            </a:extLst>
          </p:cNvPr>
          <p:cNvSpPr/>
          <p:nvPr/>
        </p:nvSpPr>
        <p:spPr>
          <a:xfrm>
            <a:off x="5013960" y="1745258"/>
            <a:ext cx="1569720" cy="3657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4G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189395" y="3610824"/>
            <a:ext cx="1569720" cy="3657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2667000" y="4046863"/>
            <a:ext cx="1569720" cy="3657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802.15.4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703F48A-78DC-E547-A366-BE7FF8035114}"/>
              </a:ext>
            </a:extLst>
          </p:cNvPr>
          <p:cNvSpPr/>
          <p:nvPr/>
        </p:nvSpPr>
        <p:spPr>
          <a:xfrm>
            <a:off x="4710545" y="3324704"/>
            <a:ext cx="2143299" cy="12143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Low-Power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Wide-Area Networks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ADA336-E534-A04B-A83C-BB6AD0D29A03}"/>
              </a:ext>
            </a:extLst>
          </p:cNvPr>
          <p:cNvSpPr txBox="1"/>
          <p:nvPr/>
        </p:nvSpPr>
        <p:spPr>
          <a:xfrm>
            <a:off x="311701" y="2630685"/>
            <a:ext cx="154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F171E-5A25-0346-A752-11DC2100BCDC}"/>
              </a:ext>
            </a:extLst>
          </p:cNvPr>
          <p:cNvSpPr txBox="1"/>
          <p:nvPr/>
        </p:nvSpPr>
        <p:spPr>
          <a:xfrm>
            <a:off x="3827246" y="4776435"/>
            <a:ext cx="1377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0275902-F8E5-5D45-B09E-D86028001890}"/>
              </a:ext>
            </a:extLst>
          </p:cNvPr>
          <p:cNvCxnSpPr/>
          <p:nvPr/>
        </p:nvCxnSpPr>
        <p:spPr>
          <a:xfrm flipH="1">
            <a:off x="949038" y="4888342"/>
            <a:ext cx="491836" cy="36381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1C55C0A-6000-AC43-AE92-FC8749D2D3E8}"/>
              </a:ext>
            </a:extLst>
          </p:cNvPr>
          <p:cNvCxnSpPr>
            <a:cxnSpLocks/>
          </p:cNvCxnSpPr>
          <p:nvPr/>
        </p:nvCxnSpPr>
        <p:spPr>
          <a:xfrm flipV="1">
            <a:off x="7486793" y="1287502"/>
            <a:ext cx="473826" cy="35650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A85BDFF-5063-4CD7-B9F3-B7926350EAE8}"/>
              </a:ext>
            </a:extLst>
          </p:cNvPr>
          <p:cNvSpPr txBox="1"/>
          <p:nvPr/>
        </p:nvSpPr>
        <p:spPr>
          <a:xfrm>
            <a:off x="735539" y="4326745"/>
            <a:ext cx="1391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Power</a:t>
            </a:r>
            <a:br>
              <a:rPr lang="en-US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Lower Cost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191E50-B50E-4084-A306-85E677FF84D4}"/>
              </a:ext>
            </a:extLst>
          </p:cNvPr>
          <p:cNvSpPr txBox="1"/>
          <p:nvPr/>
        </p:nvSpPr>
        <p:spPr>
          <a:xfrm>
            <a:off x="6905625" y="1644005"/>
            <a:ext cx="147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Power</a:t>
            </a:r>
            <a:br>
              <a:rPr lang="en-US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Higher Cost</a:t>
            </a:r>
          </a:p>
        </p:txBody>
      </p:sp>
      <p:sp>
        <p:nvSpPr>
          <p:cNvPr id="26" name="Rounded Rectangle 15">
            <a:extLst>
              <a:ext uri="{FF2B5EF4-FFF2-40B4-BE49-F238E27FC236}">
                <a16:creationId xmlns:a16="http://schemas.microsoft.com/office/drawing/2014/main" id="{AAD42D61-7ADA-FDDC-BE51-C70983EB7B0E}"/>
              </a:ext>
            </a:extLst>
          </p:cNvPr>
          <p:cNvSpPr/>
          <p:nvPr/>
        </p:nvSpPr>
        <p:spPr>
          <a:xfrm>
            <a:off x="5013960" y="2855385"/>
            <a:ext cx="1569720" cy="3657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2G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B3B4AC6-F093-CFE9-255A-BBE7ED5434E0}"/>
              </a:ext>
            </a:extLst>
          </p:cNvPr>
          <p:cNvSpPr/>
          <p:nvPr/>
        </p:nvSpPr>
        <p:spPr>
          <a:xfrm>
            <a:off x="2084429" y="4005743"/>
            <a:ext cx="544378" cy="3657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NFC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5266BC7-A0AF-3D41-6C61-E559A29B1E62}"/>
              </a:ext>
            </a:extLst>
          </p:cNvPr>
          <p:cNvSpPr/>
          <p:nvPr/>
        </p:nvSpPr>
        <p:spPr>
          <a:xfrm>
            <a:off x="4516087" y="1300725"/>
            <a:ext cx="1569720" cy="3657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5G</a:t>
            </a:r>
          </a:p>
        </p:txBody>
      </p:sp>
    </p:spTree>
    <p:extLst>
      <p:ext uri="{BB962C8B-B14F-4D97-AF65-F5344CB8AC3E}">
        <p14:creationId xmlns:p14="http://schemas.microsoft.com/office/powerpoint/2010/main" val="4579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/>
      <p:bldP spid="28" grpId="0"/>
      <p:bldP spid="26" grpId="0" animBg="1"/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UV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57200"/>
      </a:accent2>
      <a:accent3>
        <a:srgbClr val="A5A5A5"/>
      </a:accent3>
      <a:accent4>
        <a:srgbClr val="FFC000"/>
      </a:accent4>
      <a:accent5>
        <a:srgbClr val="DF1E4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4298</TotalTime>
  <Words>2220</Words>
  <Application>Microsoft Macintosh PowerPoint</Application>
  <PresentationFormat>On-screen Show (16:10)</PresentationFormat>
  <Paragraphs>488</Paragraphs>
  <Slides>69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Arial</vt:lpstr>
      <vt:lpstr>Calibri</vt:lpstr>
      <vt:lpstr>Calibri Light</vt:lpstr>
      <vt:lpstr>Helvetica</vt:lpstr>
      <vt:lpstr>Helvetica Neue</vt:lpstr>
      <vt:lpstr>Tahoma</vt:lpstr>
      <vt:lpstr>Trebuchet MS</vt:lpstr>
      <vt:lpstr>Office Theme</vt:lpstr>
      <vt:lpstr>1_Office Theme</vt:lpstr>
      <vt:lpstr>Wireless for the Internet of Things  LoRa</vt:lpstr>
      <vt:lpstr>Today’s Goals</vt:lpstr>
      <vt:lpstr>Outline</vt:lpstr>
      <vt:lpstr>Example application: air quality monitoring</vt:lpstr>
      <vt:lpstr>How do we collect data from MANY sensors?</vt:lpstr>
      <vt:lpstr>2.4GHz protocols mostly used for indoor applications</vt:lpstr>
      <vt:lpstr>We need another network option</vt:lpstr>
      <vt:lpstr>Wide area networks</vt:lpstr>
      <vt:lpstr>Long-range, low-data needs haven’t historically been met</vt:lpstr>
      <vt:lpstr>LPWANs overview (common qualities)</vt:lpstr>
      <vt:lpstr>Outline</vt:lpstr>
      <vt:lpstr>LoRa (Long Range)</vt:lpstr>
      <vt:lpstr>LoRa PHY uses a spread spectrum modulation technique</vt:lpstr>
      <vt:lpstr>How does FSK, up-chirp, and down-chirp “sound” like?</vt:lpstr>
      <vt:lpstr>Data Modulation in Chirp Spread Spectrum</vt:lpstr>
      <vt:lpstr>Data Modulation in Chirp Spread Spectrum</vt:lpstr>
      <vt:lpstr>LoRa Modulated Signal</vt:lpstr>
      <vt:lpstr>CSS has a Spreading Factor which determines bit rate</vt:lpstr>
      <vt:lpstr>LoRa channels (in the US)</vt:lpstr>
      <vt:lpstr>LoRa gateways</vt:lpstr>
      <vt:lpstr>LoRa data rates</vt:lpstr>
      <vt:lpstr>LoRa link budget</vt:lpstr>
      <vt:lpstr>Outline</vt:lpstr>
      <vt:lpstr>LoRa vs. LoRaWAN</vt:lpstr>
      <vt:lpstr>LoRaWAN MAC</vt:lpstr>
      <vt:lpstr>LoRaWAN has Device Classes based on RX behavior</vt:lpstr>
      <vt:lpstr>LoRaWAN packet format</vt:lpstr>
      <vt:lpstr>LoRaWAN star-of-stars topology</vt:lpstr>
      <vt:lpstr>LoRaWAN device abstraction</vt:lpstr>
      <vt:lpstr>LoRaWAN network details</vt:lpstr>
      <vt:lpstr>LoRaWAN hardware</vt:lpstr>
      <vt:lpstr>Note about LoRa hardware</vt:lpstr>
      <vt:lpstr>Joining a LoRaWAN network</vt:lpstr>
      <vt:lpstr>OTAA Join Procedure</vt:lpstr>
      <vt:lpstr>LoRaWAN network providers</vt:lpstr>
      <vt:lpstr>TTN Scale [Mar 2023]</vt:lpstr>
      <vt:lpstr>TTN Scale [Mar 2024]</vt:lpstr>
      <vt:lpstr>Outline</vt:lpstr>
      <vt:lpstr>Charlottesville TTN Network</vt:lpstr>
      <vt:lpstr>LoRa gateway operational at Rice Hall</vt:lpstr>
      <vt:lpstr>LoRaWAN Gateway Install – UVA Aerospace Research Lab</vt:lpstr>
      <vt:lpstr>Water Level Sensor Prototype</vt:lpstr>
      <vt:lpstr>PowerPoint Presentation</vt:lpstr>
      <vt:lpstr>LoRaWAN Sensors @ UVA</vt:lpstr>
      <vt:lpstr>PowerPoint Presentation</vt:lpstr>
      <vt:lpstr>RSSI values from the LoRaWAN field test</vt:lpstr>
      <vt:lpstr>Break + Open Question</vt:lpstr>
      <vt:lpstr>Break + Open Question</vt:lpstr>
      <vt:lpstr>Outline</vt:lpstr>
      <vt:lpstr>Unlicensed LPWANs is a very active research area</vt:lpstr>
      <vt:lpstr>Resources</vt:lpstr>
      <vt:lpstr>Can we distinguish data from LoRa chirps that have collided?</vt:lpstr>
      <vt:lpstr>Choir concept</vt:lpstr>
      <vt:lpstr>Background: Fast Fourier Transform (FFT) </vt:lpstr>
      <vt:lpstr>What happens when LoRa chirps collide?</vt:lpstr>
      <vt:lpstr>What happens when LoRa chirps collide?</vt:lpstr>
      <vt:lpstr>Imperfections in hardware create offsets</vt:lpstr>
      <vt:lpstr>Decoding colliding packets</vt:lpstr>
      <vt:lpstr>Choir results</vt:lpstr>
      <vt:lpstr>Can we recover weak LoRaWAN signals?</vt:lpstr>
      <vt:lpstr>Charm</vt:lpstr>
      <vt:lpstr>Coherent combining</vt:lpstr>
      <vt:lpstr>Charm uses coherent combining across gateways</vt:lpstr>
      <vt:lpstr>Can we recover packets that have bad CRCs?</vt:lpstr>
      <vt:lpstr>Opportunistic Packet Recovery (OPR)</vt:lpstr>
      <vt:lpstr>Detecting error bits in transmitted packets</vt:lpstr>
      <vt:lpstr>Multiple gateways do even better</vt:lpstr>
      <vt:lpstr>OPR total design</vt:lpstr>
      <vt:lpstr>Resources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Wireless for the Internet of Things</dc:title>
  <dc:subject/>
  <dc:creator/>
  <cp:keywords/>
  <dc:description/>
  <cp:lastModifiedBy>Campbell, Brad (bjc8c)</cp:lastModifiedBy>
  <cp:revision>83</cp:revision>
  <dcterms:created xsi:type="dcterms:W3CDTF">2015-09-15T19:03:29Z</dcterms:created>
  <dcterms:modified xsi:type="dcterms:W3CDTF">2024-03-25T17:42:42Z</dcterms:modified>
  <cp:category/>
</cp:coreProperties>
</file>