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2364" r:id="rId4"/>
    <p:sldId id="348" r:id="rId5"/>
    <p:sldId id="2329" r:id="rId6"/>
    <p:sldId id="385" r:id="rId7"/>
    <p:sldId id="2330" r:id="rId8"/>
    <p:sldId id="2331" r:id="rId9"/>
    <p:sldId id="2365" r:id="rId10"/>
    <p:sldId id="400" r:id="rId11"/>
    <p:sldId id="2299" r:id="rId12"/>
    <p:sldId id="399" r:id="rId13"/>
    <p:sldId id="393" r:id="rId14"/>
    <p:sldId id="406" r:id="rId15"/>
    <p:sldId id="2281" r:id="rId16"/>
    <p:sldId id="2304" r:id="rId17"/>
    <p:sldId id="402" r:id="rId18"/>
    <p:sldId id="407" r:id="rId19"/>
    <p:sldId id="415" r:id="rId20"/>
    <p:sldId id="422" r:id="rId21"/>
    <p:sldId id="2306" r:id="rId22"/>
    <p:sldId id="405" r:id="rId23"/>
    <p:sldId id="2284" r:id="rId24"/>
    <p:sldId id="2334" r:id="rId25"/>
    <p:sldId id="423" r:id="rId26"/>
    <p:sldId id="420" r:id="rId27"/>
    <p:sldId id="2335" r:id="rId28"/>
    <p:sldId id="2300" r:id="rId29"/>
    <p:sldId id="2307" r:id="rId30"/>
    <p:sldId id="2337" r:id="rId31"/>
    <p:sldId id="2338" r:id="rId32"/>
    <p:sldId id="395" r:id="rId33"/>
    <p:sldId id="428" r:id="rId34"/>
    <p:sldId id="424" r:id="rId35"/>
    <p:sldId id="2308" r:id="rId36"/>
    <p:sldId id="2339" r:id="rId37"/>
    <p:sldId id="396" r:id="rId38"/>
    <p:sldId id="2340" r:id="rId39"/>
    <p:sldId id="398" r:id="rId40"/>
    <p:sldId id="2341" r:id="rId41"/>
    <p:sldId id="2303" r:id="rId42"/>
    <p:sldId id="2302" r:id="rId43"/>
    <p:sldId id="2313" r:id="rId44"/>
    <p:sldId id="2366" r:id="rId45"/>
    <p:sldId id="383" r:id="rId46"/>
    <p:sldId id="2348" r:id="rId47"/>
    <p:sldId id="459" r:id="rId48"/>
    <p:sldId id="2349" r:id="rId49"/>
    <p:sldId id="2350" r:id="rId50"/>
    <p:sldId id="2351" r:id="rId51"/>
    <p:sldId id="2352" r:id="rId52"/>
    <p:sldId id="2353" r:id="rId53"/>
    <p:sldId id="2354" r:id="rId54"/>
    <p:sldId id="2355" r:id="rId55"/>
    <p:sldId id="451" r:id="rId56"/>
    <p:sldId id="447" r:id="rId57"/>
    <p:sldId id="463" r:id="rId58"/>
    <p:sldId id="465" r:id="rId59"/>
    <p:sldId id="466" r:id="rId60"/>
    <p:sldId id="467" r:id="rId61"/>
    <p:sldId id="2369" r:id="rId62"/>
    <p:sldId id="2362" r:id="rId63"/>
    <p:sldId id="453" r:id="rId64"/>
    <p:sldId id="454" r:id="rId65"/>
    <p:sldId id="2363" r:id="rId66"/>
    <p:sldId id="2370" r:id="rId67"/>
    <p:sldId id="2367" r:id="rId68"/>
    <p:sldId id="456" r:id="rId69"/>
    <p:sldId id="478" r:id="rId70"/>
    <p:sldId id="474" r:id="rId71"/>
    <p:sldId id="475" r:id="rId72"/>
    <p:sldId id="473" r:id="rId73"/>
    <p:sldId id="477" r:id="rId74"/>
    <p:sldId id="457" r:id="rId75"/>
    <p:sldId id="480" r:id="rId76"/>
    <p:sldId id="2278" r:id="rId77"/>
    <p:sldId id="2359" r:id="rId78"/>
    <p:sldId id="2368" r:id="rId79"/>
    <p:sldId id="446" r:id="rId80"/>
    <p:sldId id="470" r:id="rId81"/>
    <p:sldId id="471" r:id="rId82"/>
    <p:sldId id="469" r:id="rId83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110AAAC-F137-5D49-A97C-45BAE212A167}">
          <p14:sldIdLst>
            <p14:sldId id="256"/>
            <p14:sldId id="257"/>
            <p14:sldId id="2364"/>
            <p14:sldId id="348"/>
            <p14:sldId id="2329"/>
            <p14:sldId id="385"/>
            <p14:sldId id="2330"/>
            <p14:sldId id="2331"/>
            <p14:sldId id="2365"/>
            <p14:sldId id="400"/>
            <p14:sldId id="2299"/>
            <p14:sldId id="399"/>
            <p14:sldId id="393"/>
            <p14:sldId id="406"/>
            <p14:sldId id="2281"/>
            <p14:sldId id="2304"/>
            <p14:sldId id="402"/>
            <p14:sldId id="407"/>
            <p14:sldId id="415"/>
            <p14:sldId id="422"/>
            <p14:sldId id="2306"/>
            <p14:sldId id="405"/>
            <p14:sldId id="2284"/>
            <p14:sldId id="2334"/>
            <p14:sldId id="423"/>
            <p14:sldId id="420"/>
            <p14:sldId id="2335"/>
            <p14:sldId id="2300"/>
            <p14:sldId id="2307"/>
            <p14:sldId id="2337"/>
            <p14:sldId id="2338"/>
            <p14:sldId id="395"/>
            <p14:sldId id="428"/>
            <p14:sldId id="424"/>
            <p14:sldId id="2308"/>
            <p14:sldId id="2339"/>
            <p14:sldId id="396"/>
            <p14:sldId id="2340"/>
            <p14:sldId id="398"/>
            <p14:sldId id="2341"/>
            <p14:sldId id="2303"/>
            <p14:sldId id="2302"/>
            <p14:sldId id="2313"/>
            <p14:sldId id="2366"/>
            <p14:sldId id="383"/>
            <p14:sldId id="2348"/>
            <p14:sldId id="459"/>
            <p14:sldId id="2349"/>
            <p14:sldId id="2350"/>
            <p14:sldId id="2351"/>
            <p14:sldId id="2352"/>
            <p14:sldId id="2353"/>
            <p14:sldId id="2354"/>
            <p14:sldId id="2355"/>
            <p14:sldId id="451"/>
            <p14:sldId id="447"/>
            <p14:sldId id="463"/>
            <p14:sldId id="465"/>
            <p14:sldId id="466"/>
            <p14:sldId id="467"/>
            <p14:sldId id="2369"/>
            <p14:sldId id="2362"/>
            <p14:sldId id="453"/>
            <p14:sldId id="454"/>
            <p14:sldId id="2363"/>
            <p14:sldId id="2370"/>
          </p14:sldIdLst>
        </p14:section>
        <p14:section name="Bonus" id="{4E449918-4DC4-A541-B943-597916E68C33}">
          <p14:sldIdLst>
            <p14:sldId id="2367"/>
            <p14:sldId id="456"/>
            <p14:sldId id="478"/>
            <p14:sldId id="474"/>
            <p14:sldId id="475"/>
            <p14:sldId id="473"/>
            <p14:sldId id="477"/>
            <p14:sldId id="457"/>
            <p14:sldId id="480"/>
            <p14:sldId id="2278"/>
            <p14:sldId id="2359"/>
            <p14:sldId id="2368"/>
            <p14:sldId id="446"/>
            <p14:sldId id="470"/>
            <p14:sldId id="471"/>
            <p14:sldId id="46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3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/>
    <p:restoredTop sz="94648"/>
  </p:normalViewPr>
  <p:slideViewPr>
    <p:cSldViewPr snapToGrid="0">
      <p:cViewPr varScale="1">
        <p:scale>
          <a:sx n="135" d="100"/>
          <a:sy n="135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65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163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www.electronics-notes.com</a:t>
            </a:r>
            <a:r>
              <a:rPr lang="en-US" dirty="0"/>
              <a:t>/articles/connectivity/wifi-ieee-802-11/802-11g.php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9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4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3EC2C-B6DF-9DEF-BBCC-F9A462077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5AB45-7884-24D1-B3F3-703D7D9A5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499D5-0A76-92BD-1246-417B1DB1F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02B31-3A83-EB44-A50B-4F9511642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2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7" y="578453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6" y="6953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2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 pitchFamily="2" charset="0"/>
              </a:defRPr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9" r:id="rId12"/>
    <p:sldLayoutId id="214748368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voneicken.com/2018/lp-wifi-esp-comparison/#conclusions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arwiki.informatik.hu-berlin.de/Packet_transmission_time_in_802.11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199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prs/wirelessS18/handouts/L12-LAN.pdf" TargetMode="External"/><Relationship Id="rId2" Type="http://schemas.openxmlformats.org/officeDocument/2006/relationships/hyperlink" Target="https://www.cs.cmu.edu/~prs/wirelessS18/handouts/L11-AdHo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EEE_802.11" TargetMode="External"/><Relationship Id="rId5" Type="http://schemas.openxmlformats.org/officeDocument/2006/relationships/hyperlink" Target="https://www.cse.wustl.edu/~jain/cse574-14/ftp/j_06lan.pdf" TargetMode="External"/><Relationship Id="rId4" Type="http://schemas.openxmlformats.org/officeDocument/2006/relationships/hyperlink" Target="https://www.cse.wustl.edu/~jain/cse574-14/ftp/j_05lan.pdf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1800" dirty="0"/>
              <a:t>Wireless for the Internet of Things</a:t>
            </a:r>
            <a:br>
              <a:rPr lang="en-US" sz="1800" dirty="0"/>
            </a:br>
            <a:br>
              <a:rPr lang="en-US" sz="3200" b="1" dirty="0">
                <a:solidFill>
                  <a:schemeClr val="dk1"/>
                </a:solidFill>
              </a:rPr>
            </a:br>
            <a:r>
              <a:rPr lang="en-US" sz="3600" b="1" dirty="0" err="1">
                <a:solidFill>
                  <a:schemeClr val="tx1"/>
                </a:solidFill>
              </a:rPr>
              <a:t>WiFi</a:t>
            </a:r>
            <a:r>
              <a:rPr lang="en-US" sz="3600" b="1" dirty="0">
                <a:solidFill>
                  <a:schemeClr val="tx1"/>
                </a:solidFill>
              </a:rPr>
              <a:t> (IEEE 802.11)</a:t>
            </a:r>
            <a:endParaRPr sz="6000" b="1" i="1" dirty="0">
              <a:solidFill>
                <a:schemeClr val="tx1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1143000" y="39160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  <p:sp>
        <p:nvSpPr>
          <p:cNvPr id="3" name="Up Ribbon 2">
            <a:extLst>
              <a:ext uri="{FF2B5EF4-FFF2-40B4-BE49-F238E27FC236}">
                <a16:creationId xmlns:a16="http://schemas.microsoft.com/office/drawing/2014/main" id="{99FED442-E4AD-7005-0CE6-7567871BA4C7}"/>
              </a:ext>
            </a:extLst>
          </p:cNvPr>
          <p:cNvSpPr/>
          <p:nvPr/>
        </p:nvSpPr>
        <p:spPr>
          <a:xfrm>
            <a:off x="4374037" y="3715907"/>
            <a:ext cx="4147794" cy="1531334"/>
          </a:xfrm>
          <a:prstGeom prst="ribbon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While we get started, take the quiz on canvas!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42A-1502-405C-9D8D-EF6FBBDD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improve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336A-15E2-4461-835E-DAA80D51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In twenty years, </a:t>
            </a:r>
            <a:r>
              <a:rPr lang="en-US" sz="2000" dirty="0" err="1"/>
              <a:t>WiFi</a:t>
            </a:r>
            <a:r>
              <a:rPr lang="en-US" sz="2000" dirty="0"/>
              <a:t> has gone from 2 Mbps to 9.6 Gbps</a:t>
            </a:r>
          </a:p>
          <a:p>
            <a:r>
              <a:rPr lang="en-US" sz="2000" b="1" dirty="0"/>
              <a:t>How does a network PHY improve its throughput?</a:t>
            </a:r>
          </a:p>
          <a:p>
            <a:pPr lvl="1"/>
            <a:endParaRPr lang="en-US" sz="1800" b="1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More capable modulation and/or bit transmission</a:t>
            </a:r>
          </a:p>
          <a:p>
            <a:pPr lvl="1"/>
            <a:r>
              <a:rPr lang="en-US" sz="1800" dirty="0"/>
              <a:t>Better radios</a:t>
            </a:r>
          </a:p>
          <a:p>
            <a:pPr lvl="1"/>
            <a:r>
              <a:rPr lang="en-US" sz="1800" dirty="0"/>
              <a:t>New modulation schemes: 64-QAM, 256-QAM, etc.</a:t>
            </a:r>
          </a:p>
          <a:p>
            <a:pPr marL="385763" indent="-385763">
              <a:buFont typeface="+mj-lt"/>
              <a:buAutoNum type="arabicPeriod"/>
            </a:pPr>
            <a:endParaRPr lang="en-US" sz="20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Better spatial use</a:t>
            </a:r>
          </a:p>
          <a:p>
            <a:pPr lvl="1"/>
            <a:r>
              <a:rPr lang="en-US" sz="1800" dirty="0"/>
              <a:t>MIMO techniques</a:t>
            </a:r>
          </a:p>
          <a:p>
            <a:pPr lvl="1"/>
            <a:endParaRPr lang="en-US" sz="18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More bandwidth</a:t>
            </a:r>
          </a:p>
          <a:p>
            <a:pPr lvl="1"/>
            <a:r>
              <a:rPr lang="en-US" sz="1800" dirty="0"/>
              <a:t>OFDM techniques</a:t>
            </a:r>
          </a:p>
          <a:p>
            <a:pPr lvl="1"/>
            <a:r>
              <a:rPr lang="en-US" sz="1800" dirty="0"/>
              <a:t>Increased channel width at 2.4 GHz and bigger 5 GHz channels</a:t>
            </a:r>
          </a:p>
          <a:p>
            <a:pPr marL="342900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9569-2AC6-40DB-A0D3-1F9030B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0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97BC-8A47-4B16-8757-2C930DE0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WiFi</a:t>
            </a:r>
            <a:r>
              <a:rPr lang="en-US" dirty="0"/>
              <a:t> specification (1997)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F54A-E57C-4BB4-8B44-175EAA2DD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Legacy </a:t>
            </a:r>
            <a:r>
              <a:rPr lang="en-US" sz="2000" dirty="0" err="1"/>
              <a:t>WiFi</a:t>
            </a:r>
            <a:endParaRPr lang="en-US" sz="2000" dirty="0"/>
          </a:p>
          <a:p>
            <a:pPr lvl="1"/>
            <a:r>
              <a:rPr lang="en-US" sz="1800" dirty="0"/>
              <a:t>Frequency Hopping Spread Spectrum (FHSS)</a:t>
            </a:r>
          </a:p>
          <a:p>
            <a:pPr lvl="1"/>
            <a:r>
              <a:rPr lang="en-US" sz="1800" dirty="0"/>
              <a:t>GFSK (Gaussian Frequency-Shift Keying)</a:t>
            </a:r>
          </a:p>
          <a:p>
            <a:pPr lvl="2"/>
            <a:r>
              <a:rPr lang="en-US" sz="1400" dirty="0"/>
              <a:t>Relatively simple radio design</a:t>
            </a:r>
          </a:p>
          <a:p>
            <a:pPr lvl="1"/>
            <a:r>
              <a:rPr lang="en-US" sz="1800" dirty="0"/>
              <a:t>Frequency hopping over 80 channels (1 MHz each)</a:t>
            </a:r>
          </a:p>
          <a:p>
            <a:pPr lvl="1"/>
            <a:r>
              <a:rPr lang="en-US" sz="1800" dirty="0"/>
              <a:t>Actually supports an Infrared PHY as well!!</a:t>
            </a:r>
          </a:p>
          <a:p>
            <a:pPr lvl="1"/>
            <a:endParaRPr lang="en-US" sz="1800" dirty="0"/>
          </a:p>
          <a:p>
            <a:pPr marL="3429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C522-338B-4768-8FCE-C90488BC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33C2C-20E7-485E-A800-A6F8734E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64" y="3304368"/>
            <a:ext cx="6103464" cy="16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4144-DA8B-439C-8C4A-689346B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(1999)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42A8-246F-495F-9194-5CF976EBD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802.11b</a:t>
            </a:r>
          </a:p>
          <a:p>
            <a:pPr lvl="1"/>
            <a:r>
              <a:rPr lang="en-US" sz="1600" dirty="0"/>
              <a:t>Direct Sequence Spread Spectrum (DSSS)</a:t>
            </a:r>
          </a:p>
          <a:p>
            <a:pPr lvl="1"/>
            <a:r>
              <a:rPr lang="en-US" sz="1600" dirty="0"/>
              <a:t>DBPSK and DQPSK (Differential Binary/Quadrature Phase-Shift Keying)</a:t>
            </a:r>
          </a:p>
          <a:p>
            <a:endParaRPr lang="en-US" sz="1800" dirty="0"/>
          </a:p>
          <a:p>
            <a:r>
              <a:rPr lang="en-US" sz="1800" dirty="0"/>
              <a:t>Translate data into “codes”</a:t>
            </a:r>
          </a:p>
          <a:p>
            <a:pPr lvl="1"/>
            <a:r>
              <a:rPr lang="en-US" sz="1600" dirty="0"/>
              <a:t>Each data bit corresponds to several</a:t>
            </a:r>
            <a:br>
              <a:rPr lang="en-US" sz="1600" dirty="0"/>
            </a:br>
            <a:r>
              <a:rPr lang="en-US" sz="1600" dirty="0"/>
              <a:t>code bits (Chips)</a:t>
            </a:r>
          </a:p>
          <a:p>
            <a:pPr lvl="1"/>
            <a:r>
              <a:rPr lang="en-US" sz="1600" dirty="0"/>
              <a:t>Chips are what is actually modulated</a:t>
            </a:r>
            <a:br>
              <a:rPr lang="en-US" sz="1600" dirty="0"/>
            </a:br>
            <a:r>
              <a:rPr lang="en-US" sz="1600" dirty="0"/>
              <a:t>over the air</a:t>
            </a:r>
          </a:p>
          <a:p>
            <a:pPr lvl="1"/>
            <a:r>
              <a:rPr lang="en-US" sz="1600" dirty="0"/>
              <a:t>Data can be recovered by knowing</a:t>
            </a:r>
            <a:br>
              <a:rPr lang="en-US" sz="1600" dirty="0"/>
            </a:br>
            <a:r>
              <a:rPr lang="en-US" sz="1600" dirty="0"/>
              <a:t>the code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8BF0-4D31-4BB6-AEF5-C0454CA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61A93-3AE5-43E5-96C2-C121129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96" y="2639611"/>
            <a:ext cx="3316205" cy="102916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47641C8-B453-4CFD-B481-9F69628F2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2720" r="27747"/>
          <a:stretch/>
        </p:blipFill>
        <p:spPr bwMode="auto">
          <a:xfrm>
            <a:off x="5734051" y="3879343"/>
            <a:ext cx="1597611" cy="4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9111F-F50D-4714-8391-AE9EC979838C}"/>
              </a:ext>
            </a:extLst>
          </p:cNvPr>
          <p:cNvSpPr txBox="1"/>
          <p:nvPr/>
        </p:nvSpPr>
        <p:spPr>
          <a:xfrm>
            <a:off x="7477127" y="3879342"/>
            <a:ext cx="159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Phase-shift Keying (of the Chips)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3E4F2-11E5-49E5-A06D-D96A20F770FB}"/>
              </a:ext>
            </a:extLst>
          </p:cNvPr>
          <p:cNvSpPr txBox="1"/>
          <p:nvPr/>
        </p:nvSpPr>
        <p:spPr>
          <a:xfrm>
            <a:off x="5010151" y="3953529"/>
            <a:ext cx="1304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Modulation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DABA76-3A29-4F3B-9EE9-79BD3237EC3E}"/>
              </a:ext>
            </a:extLst>
          </p:cNvPr>
          <p:cNvCxnSpPr/>
          <p:nvPr/>
        </p:nvCxnSpPr>
        <p:spPr>
          <a:xfrm>
            <a:off x="5734051" y="4059070"/>
            <a:ext cx="1676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079DEB0-8B6A-87A7-EE2D-8AB63BA7E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50" y="388144"/>
            <a:ext cx="2838451" cy="13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3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802.11b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14 channels total</a:t>
            </a:r>
          </a:p>
          <a:p>
            <a:pPr lvl="1"/>
            <a:r>
              <a:rPr lang="en-US" sz="1600" dirty="0"/>
              <a:t>1-11 for US</a:t>
            </a:r>
          </a:p>
          <a:p>
            <a:pPr lvl="1"/>
            <a:r>
              <a:rPr lang="en-US" sz="1600" dirty="0"/>
              <a:t>1-13 for most of the rest of the world</a:t>
            </a:r>
          </a:p>
          <a:p>
            <a:pPr lvl="1"/>
            <a:r>
              <a:rPr lang="en-US" sz="1600" dirty="0"/>
              <a:t>1-14 for Japan (but 14 only for 802.11b)</a:t>
            </a:r>
          </a:p>
          <a:p>
            <a:r>
              <a:rPr lang="en-US" sz="1800" dirty="0"/>
              <a:t>22 MHz channels</a:t>
            </a:r>
          </a:p>
          <a:p>
            <a:pPr lvl="1"/>
            <a:r>
              <a:rPr lang="en-US" sz="1600" dirty="0"/>
              <a:t>5 MHz spacing -&gt; significant channel overlap</a:t>
            </a:r>
          </a:p>
          <a:p>
            <a:pPr lvl="1"/>
            <a:r>
              <a:rPr lang="en-US" sz="1600" dirty="0"/>
              <a:t>Channels 1, 6, and 11 can be used without overlap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D5EB28-7914-4602-88A3-B0F2E0FC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5" y="3364707"/>
            <a:ext cx="8132161" cy="1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0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2F88-C295-B206-C211-358AD19C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2267-07FB-5463-C176-F3876177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If the majority of channels overlap, why even have them?</a:t>
            </a:r>
          </a:p>
          <a:p>
            <a:pPr lvl="1"/>
            <a:r>
              <a:rPr lang="en-US" sz="1600" dirty="0"/>
              <a:t>Different options for different regions</a:t>
            </a:r>
          </a:p>
          <a:p>
            <a:pPr lvl="1"/>
            <a:r>
              <a:rPr lang="en-US" sz="1600" dirty="0"/>
              <a:t>Inside US use three channels: 1, 6, 11</a:t>
            </a:r>
          </a:p>
          <a:p>
            <a:pPr lvl="1"/>
            <a:r>
              <a:rPr lang="en-US" sz="1600" dirty="0"/>
              <a:t>Outside of North America can use four channels: 1, 5, 9, 13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Historical: avoid other 2.4 GHz users</a:t>
            </a:r>
          </a:p>
          <a:p>
            <a:pPr lvl="2"/>
            <a:r>
              <a:rPr lang="en-US" sz="1200" dirty="0"/>
              <a:t>If they’re at the low end of the band, you could switch to channel 2 or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512B9-A421-DB0C-5D4D-A42A9ECF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AC464E-203E-E958-2071-3585B5BC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5" y="3364707"/>
            <a:ext cx="8132161" cy="1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7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388C-75ED-43EB-9AB3-E1FE1827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Increase performance with more bandwidth: OFDM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9355-1073-4EA8-B05D-8A9BE49F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4" y="959227"/>
            <a:ext cx="5876936" cy="4188246"/>
          </a:xfrm>
        </p:spPr>
        <p:txBody>
          <a:bodyPr>
            <a:normAutofit/>
          </a:bodyPr>
          <a:lstStyle/>
          <a:p>
            <a:r>
              <a:rPr lang="en-US" sz="1400" dirty="0"/>
              <a:t>Replace DSSS with</a:t>
            </a:r>
            <a:br>
              <a:rPr lang="en-US" sz="1400" dirty="0"/>
            </a:br>
            <a:r>
              <a:rPr lang="en-US" sz="1400" dirty="0"/>
              <a:t>Orthogonal Frequency Division Multiplexing (OFDM)</a:t>
            </a:r>
            <a:endParaRPr lang="en-US" sz="1200" dirty="0"/>
          </a:p>
          <a:p>
            <a:r>
              <a:rPr lang="en-US" sz="1400" dirty="0"/>
              <a:t>OFDM idea</a:t>
            </a:r>
          </a:p>
          <a:p>
            <a:pPr lvl="1"/>
            <a:r>
              <a:rPr lang="en-US" sz="1200" dirty="0"/>
              <a:t>Split band into a number of narrow subcarriers</a:t>
            </a:r>
          </a:p>
          <a:p>
            <a:pPr lvl="1"/>
            <a:r>
              <a:rPr lang="en-US" sz="1200" dirty="0"/>
              <a:t>Subcarriers are spaced so that they don’t interfere</a:t>
            </a:r>
          </a:p>
          <a:p>
            <a:pPr lvl="1"/>
            <a:r>
              <a:rPr lang="en-US" sz="1200" dirty="0"/>
              <a:t>Transmit on multiple subcarriers at once to increase throughput</a:t>
            </a:r>
          </a:p>
          <a:p>
            <a:pPr lvl="1"/>
            <a:r>
              <a:rPr lang="en-US" sz="1200" dirty="0"/>
              <a:t>Intuition: easier to send/receive N simpler transmissions than one complex (wide bandwidth) transmission. Analogy:</a:t>
            </a:r>
          </a:p>
          <a:p>
            <a:pPr lvl="2">
              <a:tabLst>
                <a:tab pos="2052638" algn="l"/>
              </a:tabLst>
            </a:pPr>
            <a:r>
              <a:rPr lang="en-US" sz="1000" dirty="0"/>
              <a:t>Chinese: 	</a:t>
            </a:r>
            <a:r>
              <a:rPr lang="zh-CN" sz="1000" dirty="0"/>
              <a:t>电脑</a:t>
            </a:r>
            <a:endParaRPr lang="en-US" altLang="zh-CN" sz="1000" dirty="0"/>
          </a:p>
          <a:p>
            <a:pPr lvl="2">
              <a:tabLst>
                <a:tab pos="2052638" algn="l"/>
              </a:tabLst>
            </a:pPr>
            <a:r>
              <a:rPr lang="en-US" sz="1000" dirty="0"/>
              <a:t>English: 	Computer</a:t>
            </a:r>
          </a:p>
          <a:p>
            <a:r>
              <a:rPr lang="en-US" sz="1400" dirty="0"/>
              <a:t>OFDM enables higher throughput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4462-0D0A-4E2E-AE7B-D0B0272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52B2EE-CDFB-47FC-B4C3-9579C2BDB498}"/>
              </a:ext>
            </a:extLst>
          </p:cNvPr>
          <p:cNvGrpSpPr/>
          <p:nvPr/>
        </p:nvGrpSpPr>
        <p:grpSpPr>
          <a:xfrm>
            <a:off x="271206" y="3658131"/>
            <a:ext cx="4144880" cy="1943100"/>
            <a:chOff x="607594" y="3948112"/>
            <a:chExt cx="5526506" cy="2590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2A0C22-9AFE-4AD0-877C-CD66B6C55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267"/>
            <a:stretch/>
          </p:blipFill>
          <p:spPr>
            <a:xfrm>
              <a:off x="607594" y="3948112"/>
              <a:ext cx="5526506" cy="2590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12B5CC-70DD-4762-9E29-87C7328EA391}"/>
                </a:ext>
              </a:extLst>
            </p:cNvPr>
            <p:cNvSpPr/>
            <p:nvPr/>
          </p:nvSpPr>
          <p:spPr>
            <a:xfrm>
              <a:off x="4786896" y="4523581"/>
              <a:ext cx="1347204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B55A3F-6117-4D82-B939-11B0440E6FFC}"/>
              </a:ext>
            </a:extLst>
          </p:cNvPr>
          <p:cNvGrpSpPr/>
          <p:nvPr/>
        </p:nvGrpSpPr>
        <p:grpSpPr>
          <a:xfrm>
            <a:off x="4499734" y="3544231"/>
            <a:ext cx="4269209" cy="1943100"/>
            <a:chOff x="3867330" y="6629400"/>
            <a:chExt cx="5692279" cy="2590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5BCE19-40E5-444A-B973-CF7E879A1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700"/>
            <a:stretch/>
          </p:blipFill>
          <p:spPr>
            <a:xfrm>
              <a:off x="3867330" y="6629400"/>
              <a:ext cx="5692279" cy="2590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B4B85D-96F0-4452-81E7-07E1D47541EC}"/>
                </a:ext>
              </a:extLst>
            </p:cNvPr>
            <p:cNvSpPr/>
            <p:nvPr/>
          </p:nvSpPr>
          <p:spPr>
            <a:xfrm>
              <a:off x="8086409" y="8257381"/>
              <a:ext cx="1473200" cy="962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18B16C-D527-404F-BCB3-10753BEAB78C}"/>
                </a:ext>
              </a:extLst>
            </p:cNvPr>
            <p:cNvSpPr/>
            <p:nvPr/>
          </p:nvSpPr>
          <p:spPr>
            <a:xfrm>
              <a:off x="9377205" y="7559674"/>
              <a:ext cx="182404" cy="36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679894-B43C-6408-0ECC-C93AA061F97F}"/>
              </a:ext>
            </a:extLst>
          </p:cNvPr>
          <p:cNvGrpSpPr/>
          <p:nvPr/>
        </p:nvGrpSpPr>
        <p:grpSpPr>
          <a:xfrm>
            <a:off x="5984151" y="732391"/>
            <a:ext cx="3159849" cy="1687712"/>
            <a:chOff x="6000470" y="267295"/>
            <a:chExt cx="3159849" cy="16877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6AD5EA-9CAD-995F-6CE4-99F49E699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0471" y="267295"/>
              <a:ext cx="3159848" cy="14382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23AD77-DFBF-C679-7468-62C3275989F7}"/>
                </a:ext>
              </a:extLst>
            </p:cNvPr>
            <p:cNvSpPr txBox="1"/>
            <p:nvPr/>
          </p:nvSpPr>
          <p:spPr>
            <a:xfrm>
              <a:off x="6992045" y="1678007"/>
              <a:ext cx="11766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bg1">
                      <a:lumMod val="50000"/>
                    </a:schemeClr>
                  </a:solidFill>
                  <a:latin typeface="Seravek Light"/>
                  <a:cs typeface="Seravek Light"/>
                </a:rPr>
                <a:t>Recall DSSS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F25DBE-3A01-2706-84B9-DBB9259EFEC7}"/>
                </a:ext>
              </a:extLst>
            </p:cNvPr>
            <p:cNvSpPr/>
            <p:nvPr/>
          </p:nvSpPr>
          <p:spPr>
            <a:xfrm>
              <a:off x="6000470" y="304443"/>
              <a:ext cx="3110945" cy="165056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3913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958-A5BC-4853-9902-4F4C48B7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121-5956-40C3-BD5B-AE078D61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802.11a did promote the use of 5 GHz band</a:t>
            </a:r>
          </a:p>
          <a:p>
            <a:pPr lvl="1"/>
            <a:r>
              <a:rPr lang="en-US" sz="1800" dirty="0"/>
              <a:t>Several 20 MHz channels with no overlap (9ish in the US)</a:t>
            </a:r>
          </a:p>
          <a:p>
            <a:pPr lvl="2"/>
            <a:r>
              <a:rPr lang="en-US" sz="1400" dirty="0"/>
              <a:t>Big increase from “three” channels of 2.4 GHz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sz="1800" dirty="0"/>
              <a:t>Various regional rules on a number of different channels</a:t>
            </a:r>
          </a:p>
          <a:p>
            <a:pPr lvl="2"/>
            <a:r>
              <a:rPr lang="en-US" sz="1400" dirty="0"/>
              <a:t>Needs to avoid frequencies in use by existing radar deployments</a:t>
            </a:r>
          </a:p>
          <a:p>
            <a:pPr lvl="2"/>
            <a:r>
              <a:rPr lang="en-US" sz="1400" dirty="0"/>
              <a:t>Orange channels aren’t usually used in the US at least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032-9014-4CC9-B485-A2A85506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B1417D-086C-4BC8-AEA2-CFE81FBD4308}"/>
              </a:ext>
            </a:extLst>
          </p:cNvPr>
          <p:cNvGrpSpPr/>
          <p:nvPr/>
        </p:nvGrpSpPr>
        <p:grpSpPr>
          <a:xfrm>
            <a:off x="866354" y="3262858"/>
            <a:ext cx="7408284" cy="1652042"/>
            <a:chOff x="1029773" y="2533197"/>
            <a:chExt cx="9877712" cy="220272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7C0026E9-60E7-431B-8B74-65142587B4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" r="1359" b="44350"/>
            <a:stretch/>
          </p:blipFill>
          <p:spPr bwMode="auto">
            <a:xfrm>
              <a:off x="1029773" y="2533197"/>
              <a:ext cx="9877712" cy="22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CBC65A-A324-47A0-8F92-3080D388DBB2}"/>
                </a:ext>
              </a:extLst>
            </p:cNvPr>
            <p:cNvSpPr/>
            <p:nvPr/>
          </p:nvSpPr>
          <p:spPr>
            <a:xfrm>
              <a:off x="10805885" y="3554819"/>
              <a:ext cx="101600" cy="118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71186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0D51-470C-472B-875F-1715B327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802.11g (2003)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3B01-0569-4A93-A606-0820FD0F5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Applies OFDM to 2.4 GHz band</a:t>
            </a:r>
          </a:p>
          <a:p>
            <a:pPr lvl="1"/>
            <a:r>
              <a:rPr lang="en-US" sz="2000" dirty="0"/>
              <a:t>Increases throughput from 11 Mbps to 54 Mbps</a:t>
            </a:r>
          </a:p>
          <a:p>
            <a:pPr lvl="1"/>
            <a:endParaRPr lang="en-US" sz="2000" dirty="0"/>
          </a:p>
          <a:p>
            <a:r>
              <a:rPr lang="en-US" sz="2400" dirty="0"/>
              <a:t>Same 2.4 GHz channels as 802.11b, but 20 MHz bandwidth</a:t>
            </a:r>
          </a:p>
          <a:p>
            <a:pPr lvl="1"/>
            <a:r>
              <a:rPr lang="en-US" sz="2000" dirty="0"/>
              <a:t>Still 1, 6, 11 in US</a:t>
            </a:r>
          </a:p>
          <a:p>
            <a:pPr lvl="1"/>
            <a:r>
              <a:rPr lang="en-US" sz="2000" dirty="0"/>
              <a:t>1, 5, 9, 13 in other regions</a:t>
            </a:r>
          </a:p>
          <a:p>
            <a:pPr lvl="1"/>
            <a:endParaRPr lang="en-US" sz="2000" dirty="0"/>
          </a:p>
          <a:p>
            <a:r>
              <a:rPr lang="en-US" sz="2400" dirty="0"/>
              <a:t>Backwards compatible with 802.11b</a:t>
            </a:r>
          </a:p>
          <a:p>
            <a:pPr lvl="1"/>
            <a:r>
              <a:rPr lang="en-US" sz="2000" dirty="0"/>
              <a:t>Capable of DSSS communication when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B2F38-6E34-4C39-B954-DE072A3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Today’s Goals</a:t>
            </a: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Introduce the ins and outs of </a:t>
            </a:r>
            <a:r>
              <a:rPr lang="en-US" sz="2000" dirty="0" err="1"/>
              <a:t>WiFi</a:t>
            </a: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Think about how </a:t>
            </a:r>
            <a:r>
              <a:rPr lang="en-US" sz="2000" dirty="0" err="1"/>
              <a:t>WiFi</a:t>
            </a:r>
            <a:r>
              <a:rPr lang="en-US" sz="2000" dirty="0"/>
              <a:t> (IEEE 802.11) has managed to keep up over 25 years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84921B-2222-839A-8717-C9FDC49E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83" y="2393947"/>
            <a:ext cx="3992107" cy="29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3676B1-6D95-BA1A-8D5E-95B477B1D475}"/>
              </a:ext>
            </a:extLst>
          </p:cNvPr>
          <p:cNvSpPr txBox="1"/>
          <p:nvPr/>
        </p:nvSpPr>
        <p:spPr>
          <a:xfrm>
            <a:off x="107207" y="5412429"/>
            <a:ext cx="71389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www.wevolver.com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/article/the-evolution-of-wi-fi-networks-from-ieee-80211-to-wi-fi-6e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</a:t>
            </a:r>
            <a:r>
              <a:rPr lang="en-US" dirty="0" err="1"/>
              <a:t>WiFi</a:t>
            </a:r>
            <a:r>
              <a:rPr lang="en-US" dirty="0"/>
              <a:t> hardware is in high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Typically, standards lead hardware by several years</a:t>
            </a:r>
          </a:p>
          <a:p>
            <a:pPr lvl="1"/>
            <a:r>
              <a:rPr lang="en-US" sz="1800" dirty="0"/>
              <a:t>BLE 5.2 is out, but 5.0 is just being adopted in phones</a:t>
            </a:r>
          </a:p>
          <a:p>
            <a:endParaRPr lang="en-US" sz="2000" dirty="0"/>
          </a:p>
          <a:p>
            <a:r>
              <a:rPr lang="en-US" sz="2000" dirty="0"/>
              <a:t>Development of 802.11g hardware started </a:t>
            </a:r>
            <a:r>
              <a:rPr lang="en-US" sz="2000" i="1" dirty="0"/>
              <a:t>before</a:t>
            </a:r>
            <a:r>
              <a:rPr lang="en-US" sz="2000" dirty="0"/>
              <a:t> finalization of standard</a:t>
            </a:r>
          </a:p>
          <a:p>
            <a:pPr lvl="1"/>
            <a:r>
              <a:rPr lang="en-US" sz="1800" dirty="0"/>
              <a:t>Demand for increased performance was already high in 2003</a:t>
            </a:r>
          </a:p>
          <a:p>
            <a:endParaRPr lang="en-US" sz="2000" dirty="0"/>
          </a:p>
          <a:p>
            <a:r>
              <a:rPr lang="en-US" sz="2000" dirty="0"/>
              <a:t>Phenomena continues in modern </a:t>
            </a:r>
            <a:r>
              <a:rPr lang="en-US" sz="2000" dirty="0" err="1"/>
              <a:t>WiFi</a:t>
            </a:r>
            <a:r>
              <a:rPr lang="en-US" sz="2000" dirty="0"/>
              <a:t> and Cellular protocols</a:t>
            </a:r>
          </a:p>
          <a:p>
            <a:pPr lvl="1"/>
            <a:r>
              <a:rPr lang="en-US" sz="1800" dirty="0"/>
              <a:t>Hardware supports some features as soon as it’s clear they’ll exist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20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D7FB-4037-4069-A0B1-F794F21F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increase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0394-542A-4B31-98E4-240F8894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Wired world</a:t>
            </a:r>
          </a:p>
          <a:p>
            <a:pPr lvl="1"/>
            <a:r>
              <a:rPr lang="en-US" sz="2000" dirty="0"/>
              <a:t>Add more wires in parallel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Wireless world</a:t>
            </a:r>
          </a:p>
          <a:p>
            <a:pPr lvl="1"/>
            <a:r>
              <a:rPr lang="en-US" sz="2000" dirty="0"/>
              <a:t>Add more antennas?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9C219-3288-4EC9-8897-3AE1B18A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D0CA0-7EF5-4581-B093-D112D2BE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92" y="1109663"/>
            <a:ext cx="4208256" cy="27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88E9-2860-0248-BDC0-CDED11D1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increase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DBE4-FD2B-8F44-9E39-2FA8CF11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world</a:t>
            </a:r>
          </a:p>
          <a:p>
            <a:pPr lvl="1"/>
            <a:r>
              <a:rPr lang="en-US" dirty="0"/>
              <a:t>Fatter pipes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world</a:t>
            </a:r>
          </a:p>
          <a:p>
            <a:pPr lvl="1"/>
            <a:r>
              <a:rPr lang="en-US" dirty="0"/>
              <a:t>Fatter channels</a:t>
            </a:r>
            <a:br>
              <a:rPr lang="en-US" dirty="0"/>
            </a:br>
            <a:r>
              <a:rPr lang="en-US" dirty="0"/>
              <a:t>(with more bandwidth)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158F1-A123-2545-96B0-3483F0F1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2918BD-E7BE-C34C-B483-82376995F4D0}"/>
              </a:ext>
            </a:extLst>
          </p:cNvPr>
          <p:cNvGrpSpPr/>
          <p:nvPr/>
        </p:nvGrpSpPr>
        <p:grpSpPr>
          <a:xfrm>
            <a:off x="3719478" y="1186400"/>
            <a:ext cx="4428767" cy="2138709"/>
            <a:chOff x="3746977" y="996901"/>
            <a:chExt cx="4428767" cy="2138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2C277A-060B-C444-B1F1-3FAAA6D6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9039" y="996901"/>
              <a:ext cx="4086705" cy="213870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FB0695-55BC-EF41-BC21-102255D5D5F4}"/>
                </a:ext>
              </a:extLst>
            </p:cNvPr>
            <p:cNvSpPr/>
            <p:nvPr/>
          </p:nvSpPr>
          <p:spPr>
            <a:xfrm>
              <a:off x="3746977" y="1038154"/>
              <a:ext cx="2241311" cy="721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DF2A30-0E18-654E-9E3D-610DBB22F16A}"/>
              </a:ext>
            </a:extLst>
          </p:cNvPr>
          <p:cNvSpPr txBox="1"/>
          <p:nvPr/>
        </p:nvSpPr>
        <p:spPr>
          <a:xfrm>
            <a:off x="2633196" y="4039603"/>
            <a:ext cx="453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Seravek Light"/>
                <a:cs typeface="Seravek Light"/>
              </a:rPr>
              <a:t>802.11.n — WHY NOT BOTH?</a:t>
            </a:r>
          </a:p>
        </p:txBody>
      </p:sp>
    </p:spTree>
    <p:extLst>
      <p:ext uri="{BB962C8B-B14F-4D97-AF65-F5344CB8AC3E}">
        <p14:creationId xmlns:p14="http://schemas.microsoft.com/office/powerpoint/2010/main" val="19744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607E-7C64-461F-8EC8-340FF41A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– Multiple In Multiple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F9AC-7B10-4E39-BBC4-AF904AE3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333625"/>
            <a:ext cx="8229600" cy="28384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 x M subchannels can be used to send data simultaneously</a:t>
            </a:r>
          </a:p>
          <a:p>
            <a:pPr lvl="1"/>
            <a:r>
              <a:rPr lang="en-US" dirty="0"/>
              <a:t>Huge boost in data throughput</a:t>
            </a:r>
          </a:p>
          <a:p>
            <a:pPr lvl="1"/>
            <a:r>
              <a:rPr lang="en-US" dirty="0"/>
              <a:t>Antenna diversity adds to reliability as well</a:t>
            </a:r>
          </a:p>
          <a:p>
            <a:pPr lvl="1"/>
            <a:endParaRPr lang="en-US" dirty="0"/>
          </a:p>
          <a:p>
            <a:r>
              <a:rPr lang="en-US" dirty="0"/>
              <a:t>The signals may interfere with each other</a:t>
            </a:r>
          </a:p>
          <a:p>
            <a:pPr lvl="1"/>
            <a:r>
              <a:rPr lang="en-US" dirty="0"/>
              <a:t>But receiving all of them allows the data to be recovered</a:t>
            </a:r>
          </a:p>
          <a:p>
            <a:pPr lvl="1"/>
            <a:endParaRPr lang="en-US" dirty="0"/>
          </a:p>
          <a:p>
            <a:r>
              <a:rPr lang="en-US" dirty="0"/>
              <a:t>Beamforming</a:t>
            </a:r>
          </a:p>
          <a:p>
            <a:pPr lvl="1"/>
            <a:r>
              <a:rPr lang="en-US" dirty="0"/>
              <a:t>Use interactions between array of antennas to focus energy on the receiver</a:t>
            </a:r>
          </a:p>
          <a:p>
            <a:pPr lvl="1"/>
            <a:r>
              <a:rPr lang="en-US" dirty="0"/>
              <a:t>Way outside of the scope of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4153-A746-4D2D-B38F-07792FFF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7C8D6-DD22-4EF5-B1CF-5357157E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72" y="984662"/>
            <a:ext cx="3431506" cy="987246"/>
          </a:xfrm>
          <a:prstGeom prst="rect">
            <a:avLst/>
          </a:prstGeom>
        </p:spPr>
      </p:pic>
      <p:pic>
        <p:nvPicPr>
          <p:cNvPr id="9" name="Picture 2" descr="Image result for wifi router">
            <a:extLst>
              <a:ext uri="{FF2B5EF4-FFF2-40B4-BE49-F238E27FC236}">
                <a16:creationId xmlns:a16="http://schemas.microsoft.com/office/drawing/2014/main" id="{9AAD37C1-FDC7-4CA3-9299-8FCABCF9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73" y="285750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80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C2B-99D9-44DE-9EF9-BBCCD35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Expandable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D590-0285-4C14-8A28-378DC508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OFDM allows many subcarriers within a channel to be used at once</a:t>
            </a:r>
          </a:p>
          <a:p>
            <a:pPr lvl="1"/>
            <a:r>
              <a:rPr lang="en-US" sz="1800" dirty="0"/>
              <a:t>Throughput scales with the amount of bandwidth available</a:t>
            </a:r>
          </a:p>
          <a:p>
            <a:pPr lvl="1"/>
            <a:r>
              <a:rPr lang="en-US" sz="1800" dirty="0"/>
              <a:t>Allow larger 40 MHz channels to be used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0728-88DD-42AE-9B18-2C336C72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FE87E4-B214-432D-90FD-AF545DD87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2508333" y="2608413"/>
            <a:ext cx="4124325" cy="25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0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3CDE-C0D7-4459-BECC-4CA996050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Supports OFDM and MIMO on 2.4 GHz and 5 GHz</a:t>
            </a:r>
          </a:p>
          <a:p>
            <a:pPr lvl="1"/>
            <a:endParaRPr lang="en-US" dirty="0"/>
          </a:p>
          <a:p>
            <a:r>
              <a:rPr lang="en-US" dirty="0"/>
              <a:t>Supports 20 MHz and 40 MHz channels</a:t>
            </a:r>
          </a:p>
          <a:p>
            <a:pPr lvl="1"/>
            <a:r>
              <a:rPr lang="en-US" dirty="0"/>
              <a:t>Easier to create large channels in 5 GHz band</a:t>
            </a:r>
          </a:p>
          <a:p>
            <a:pPr lvl="1"/>
            <a:endParaRPr lang="en-US" dirty="0"/>
          </a:p>
          <a:p>
            <a:r>
              <a:rPr lang="en-US" dirty="0"/>
              <a:t>Backwards compatible with 802.11g (tries not to be with 802.11b)</a:t>
            </a:r>
          </a:p>
          <a:p>
            <a:pPr lvl="1"/>
            <a:endParaRPr lang="en-US" dirty="0"/>
          </a:p>
          <a:p>
            <a:r>
              <a:rPr lang="en-US" dirty="0"/>
              <a:t>Wildly successful</a:t>
            </a:r>
          </a:p>
          <a:p>
            <a:pPr lvl="1"/>
            <a:r>
              <a:rPr lang="en-US" dirty="0"/>
              <a:t>Still the 2.4 GHz band protocol (802.11ac is 5 GHz only)</a:t>
            </a:r>
          </a:p>
          <a:p>
            <a:pPr lvl="1"/>
            <a:r>
              <a:rPr lang="en-US" dirty="0"/>
              <a:t>A little less than half of the networks visible to me are still 802.11n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8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ED67-0E5C-4313-A563-C78BB837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802.11n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387-8574-41BC-803D-0B6C6ECE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D45B6-9365-456B-9F6B-FFA9EF2C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837"/>
          <a:stretch/>
        </p:blipFill>
        <p:spPr>
          <a:xfrm>
            <a:off x="455697" y="971551"/>
            <a:ext cx="4090790" cy="4171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B490F-C2EB-4B08-92C9-B2C5AF968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63"/>
          <a:stretch/>
        </p:blipFill>
        <p:spPr>
          <a:xfrm>
            <a:off x="4594506" y="1609725"/>
            <a:ext cx="4090790" cy="2133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76C98-7112-4788-ADC4-B49C28D1E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" b="89728"/>
          <a:stretch/>
        </p:blipFill>
        <p:spPr>
          <a:xfrm>
            <a:off x="4594506" y="1066800"/>
            <a:ext cx="4090790" cy="542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F4284-CF4C-40AC-97B2-53EC96403520}"/>
              </a:ext>
            </a:extLst>
          </p:cNvPr>
          <p:cNvSpPr txBox="1"/>
          <p:nvPr/>
        </p:nvSpPr>
        <p:spPr>
          <a:xfrm>
            <a:off x="4800600" y="4163452"/>
            <a:ext cx="34480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MCS – Modulation and Coding Scheme</a:t>
            </a:r>
          </a:p>
          <a:p>
            <a:r>
              <a:rPr lang="en-US" sz="1050" dirty="0"/>
              <a:t>GI – Guard Interval: delay between transmitted symbols</a:t>
            </a:r>
          </a:p>
        </p:txBody>
      </p:sp>
    </p:spTree>
    <p:extLst>
      <p:ext uri="{BB962C8B-B14F-4D97-AF65-F5344CB8AC3E}">
        <p14:creationId xmlns:p14="http://schemas.microsoft.com/office/powerpoint/2010/main" val="625163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2E6A-CF0B-D910-BB44-5F9BE237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160D-EB4C-3FD7-D897-89C49EFD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How much bandwidth is acceptable to use?</a:t>
            </a:r>
          </a:p>
          <a:p>
            <a:pPr lvl="1"/>
            <a:r>
              <a:rPr lang="en-US" sz="1800" dirty="0"/>
              <a:t>Is it okay for a WiFi network to use</a:t>
            </a:r>
            <a:br>
              <a:rPr lang="en-US" sz="1800" dirty="0"/>
            </a:br>
            <a:r>
              <a:rPr lang="en-US" sz="1800" dirty="0"/>
              <a:t>the entire 2.4 GHz spectrum?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Maybe. At least the range is pretty short!</a:t>
            </a:r>
          </a:p>
          <a:p>
            <a:pPr lvl="2"/>
            <a:r>
              <a:rPr lang="en-US" sz="1400" dirty="0"/>
              <a:t>Only next-door neighbor’s network interfere with your network</a:t>
            </a:r>
          </a:p>
          <a:p>
            <a:pPr lvl="2"/>
            <a:r>
              <a:rPr lang="en-US" sz="1400" dirty="0"/>
              <a:t>Someone further away isn’t affected at all</a:t>
            </a:r>
          </a:p>
          <a:p>
            <a:pPr lvl="2"/>
            <a:endParaRPr lang="en-US" sz="1400" dirty="0"/>
          </a:p>
          <a:p>
            <a:pPr lvl="1"/>
            <a:r>
              <a:rPr lang="en-US" sz="1800" dirty="0"/>
              <a:t>Need to share with neighbors nearby though</a:t>
            </a:r>
          </a:p>
          <a:p>
            <a:pPr lvl="2"/>
            <a:r>
              <a:rPr lang="en-US" sz="1400" dirty="0"/>
              <a:t>Theoretically better to have separate allocations than to overlap and deal with the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2BCE-54BF-D4F1-917A-D41DDBDF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1F88BC-0B00-A31C-5D2F-B9B652A7B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/>
          <a:stretch/>
        </p:blipFill>
        <p:spPr bwMode="auto">
          <a:xfrm>
            <a:off x="5940380" y="592428"/>
            <a:ext cx="2836713" cy="177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4F37D3-7D6C-1ED5-B199-4EDFF232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27110C2-5559-47F4-21F3-CE782FB5E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4358577"/>
            <a:ext cx="8929217" cy="788895"/>
          </a:xfrm>
        </p:spPr>
        <p:txBody>
          <a:bodyPr>
            <a:normAutofit/>
          </a:bodyPr>
          <a:lstStyle/>
          <a:p>
            <a:r>
              <a:rPr lang="en-US" sz="2000" dirty="0"/>
              <a:t>Plot BLE, 802.15.4, LoRa, and </a:t>
            </a:r>
            <a:r>
              <a:rPr lang="en-US" sz="2000" dirty="0" err="1"/>
              <a:t>WiFi</a:t>
            </a:r>
            <a:r>
              <a:rPr lang="en-US" sz="2000" dirty="0"/>
              <a:t> on each set of 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34FF8-E718-CBBA-040A-DADCA9AAF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33BA6-BA5D-9286-FA72-2F7005D39310}"/>
              </a:ext>
            </a:extLst>
          </p:cNvPr>
          <p:cNvGrpSpPr/>
          <p:nvPr/>
        </p:nvGrpSpPr>
        <p:grpSpPr>
          <a:xfrm>
            <a:off x="318439" y="1955466"/>
            <a:ext cx="2187254" cy="1804068"/>
            <a:chOff x="520320" y="1947553"/>
            <a:chExt cx="2187254" cy="180406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09C3CD0-A255-47E9-8FAE-03A402488211}"/>
                </a:ext>
              </a:extLst>
            </p:cNvPr>
            <p:cNvCxnSpPr>
              <a:cxnSpLocks/>
            </p:cNvCxnSpPr>
            <p:nvPr/>
          </p:nvCxnSpPr>
          <p:spPr>
            <a:xfrm>
              <a:off x="938151" y="3396343"/>
              <a:ext cx="17694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FB3EF96-A08C-13E4-2E50-9920ED660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151" y="1947553"/>
              <a:ext cx="0" cy="1448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2CB607-AE7A-8FE2-3345-D444041238EB}"/>
                </a:ext>
              </a:extLst>
            </p:cNvPr>
            <p:cNvSpPr txBox="1"/>
            <p:nvPr/>
          </p:nvSpPr>
          <p:spPr>
            <a:xfrm>
              <a:off x="1466835" y="3443844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00DCCC-25F9-6A8A-9ACD-ADA2DE287B3A}"/>
                </a:ext>
              </a:extLst>
            </p:cNvPr>
            <p:cNvSpPr txBox="1"/>
            <p:nvPr/>
          </p:nvSpPr>
          <p:spPr>
            <a:xfrm rot="16200000">
              <a:off x="125020" y="2518059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Throughput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705FB0-1EB7-78DC-0088-11F5C28614C0}"/>
              </a:ext>
            </a:extLst>
          </p:cNvPr>
          <p:cNvGrpSpPr/>
          <p:nvPr/>
        </p:nvGrpSpPr>
        <p:grpSpPr>
          <a:xfrm>
            <a:off x="3029265" y="1955466"/>
            <a:ext cx="2187254" cy="1804068"/>
            <a:chOff x="520320" y="1947553"/>
            <a:chExt cx="2187254" cy="180406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A6ADEBF-40E1-B459-E5EB-533AA0D36ADE}"/>
                </a:ext>
              </a:extLst>
            </p:cNvPr>
            <p:cNvCxnSpPr>
              <a:cxnSpLocks/>
            </p:cNvCxnSpPr>
            <p:nvPr/>
          </p:nvCxnSpPr>
          <p:spPr>
            <a:xfrm>
              <a:off x="938151" y="3396343"/>
              <a:ext cx="17694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710EFB-673F-B6CB-BCF5-B0E6A0D04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151" y="1947553"/>
              <a:ext cx="0" cy="1448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1CFB55-B3BB-37BE-65B8-CA7F6E8D14BA}"/>
                </a:ext>
              </a:extLst>
            </p:cNvPr>
            <p:cNvSpPr txBox="1"/>
            <p:nvPr/>
          </p:nvSpPr>
          <p:spPr>
            <a:xfrm>
              <a:off x="1466835" y="3443844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Power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1C6E08-442C-5F94-A088-D0D770D264AB}"/>
                </a:ext>
              </a:extLst>
            </p:cNvPr>
            <p:cNvSpPr txBox="1"/>
            <p:nvPr/>
          </p:nvSpPr>
          <p:spPr>
            <a:xfrm rot="16200000">
              <a:off x="125020" y="2518059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Throughput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8DAF1-CFD9-CAE3-E9CF-26DCD59BCE0D}"/>
              </a:ext>
            </a:extLst>
          </p:cNvPr>
          <p:cNvGrpSpPr/>
          <p:nvPr/>
        </p:nvGrpSpPr>
        <p:grpSpPr>
          <a:xfrm>
            <a:off x="5813747" y="1955466"/>
            <a:ext cx="2187253" cy="2019510"/>
            <a:chOff x="520321" y="1947553"/>
            <a:chExt cx="2187253" cy="20195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943BE52-189C-0F49-1989-F1808E540E37}"/>
                </a:ext>
              </a:extLst>
            </p:cNvPr>
            <p:cNvCxnSpPr>
              <a:cxnSpLocks/>
            </p:cNvCxnSpPr>
            <p:nvPr/>
          </p:nvCxnSpPr>
          <p:spPr>
            <a:xfrm>
              <a:off x="938151" y="3396343"/>
              <a:ext cx="17694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D5F179F-5C34-6C78-CF4B-86F27C6E9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151" y="1947553"/>
              <a:ext cx="0" cy="1448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1D46AD-F3BF-CB06-C6E1-9F9BDD3E03EC}"/>
                </a:ext>
              </a:extLst>
            </p:cNvPr>
            <p:cNvSpPr txBox="1"/>
            <p:nvPr/>
          </p:nvSpPr>
          <p:spPr>
            <a:xfrm>
              <a:off x="978720" y="3443843"/>
              <a:ext cx="1688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Wireless Spectrum</a:t>
              </a:r>
              <a:br>
                <a:rPr lang="en-US" dirty="0"/>
              </a:br>
              <a:r>
                <a:rPr lang="en-US" dirty="0"/>
                <a:t>Frequency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AEB085-79DC-15B2-3C57-1351F6246CFB}"/>
                </a:ext>
              </a:extLst>
            </p:cNvPr>
            <p:cNvSpPr txBox="1"/>
            <p:nvPr/>
          </p:nvSpPr>
          <p:spPr>
            <a:xfrm rot="16200000">
              <a:off x="48878" y="2518059"/>
              <a:ext cx="1250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Channel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469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8823-F95A-214B-93F2-6A2CE3E0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MIMO Gap”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9AA0-EE45-8447-BAD4-AAB4E2AD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Access points have 3-4 [or more now] antennas</a:t>
            </a:r>
          </a:p>
          <a:p>
            <a:r>
              <a:rPr lang="en-US" sz="1800" dirty="0"/>
              <a:t>Client devices have 1-2 [or more now] antennas</a:t>
            </a:r>
          </a:p>
          <a:p>
            <a:pPr lvl="1"/>
            <a:r>
              <a:rPr lang="en-US" sz="1600" dirty="0"/>
              <a:t>While absolute numbers keep going up, trend holds</a:t>
            </a:r>
          </a:p>
          <a:p>
            <a:pPr lvl="1"/>
            <a:r>
              <a:rPr lang="en-US" sz="1600" b="1" dirty="0"/>
              <a:t>Asymmetric design pattern</a:t>
            </a:r>
            <a:r>
              <a:rPr lang="en-US" sz="1600" dirty="0"/>
              <a:t> again: More complexity in the AP than clients</a:t>
            </a:r>
          </a:p>
          <a:p>
            <a:pPr lvl="1"/>
            <a:endParaRPr lang="en-US" sz="1600" dirty="0"/>
          </a:p>
          <a:p>
            <a:r>
              <a:rPr lang="en-US" sz="1800" dirty="0"/>
              <a:t>Original MIMO was one</a:t>
            </a:r>
            <a:br>
              <a:rPr lang="en-US" sz="1800" dirty="0"/>
            </a:br>
            <a:r>
              <a:rPr lang="en-US" sz="1800" dirty="0"/>
              <a:t>device at a time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No expand to be multiple</a:t>
            </a:r>
            <a:br>
              <a:rPr lang="en-US" sz="1800" dirty="0"/>
            </a:br>
            <a:r>
              <a:rPr lang="en-US" sz="1800" dirty="0"/>
              <a:t>device simultaneously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29E30-22C9-0D44-B4CB-6E2DD76C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4517F-4B5F-4049-B82B-D08105DC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744" y="2684135"/>
            <a:ext cx="4080933" cy="24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8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D64D-9C82-450A-9AAF-123DFC4F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Multi-user Multiple In Multiple Out (MU-MIMO)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CC13-16CA-4742-8C81-CAA27B83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6" y="1143000"/>
            <a:ext cx="3875171" cy="3771900"/>
          </a:xfrm>
        </p:spPr>
        <p:txBody>
          <a:bodyPr>
            <a:normAutofit/>
          </a:bodyPr>
          <a:lstStyle/>
          <a:p>
            <a:r>
              <a:rPr lang="en-US" sz="1800" dirty="0"/>
              <a:t>Multi-user MIMO uses the same techniques to send in parallel to multiple devices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33AA6-5C4B-4AD5-942D-AA2979D9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AD21E-D02C-42B3-9C55-5AFB63CA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7" y="1143001"/>
            <a:ext cx="4107131" cy="2748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23BEB-FFBF-45F5-9599-C312B156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65" y="2625703"/>
            <a:ext cx="2243708" cy="19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8A68-4164-42A8-BBF8-A46849FB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Update for 5 GHz band only</a:t>
            </a:r>
          </a:p>
          <a:p>
            <a:pPr lvl="1"/>
            <a:r>
              <a:rPr lang="en-US" sz="2000" dirty="0"/>
              <a:t>Supports Downlink MU-MIMO (from AP to device)</a:t>
            </a:r>
          </a:p>
          <a:p>
            <a:pPr lvl="1"/>
            <a:r>
              <a:rPr lang="en-US" sz="2000" dirty="0"/>
              <a:t>Supports channels widths up to 160 MHz</a:t>
            </a:r>
          </a:p>
          <a:p>
            <a:pPr lvl="1"/>
            <a:r>
              <a:rPr lang="en-US" sz="2000" dirty="0"/>
              <a:t>Engineering updates: up to 256-QAM</a:t>
            </a:r>
          </a:p>
          <a:p>
            <a:pPr lvl="1"/>
            <a:endParaRPr lang="en-US" sz="2000" dirty="0"/>
          </a:p>
          <a:p>
            <a:r>
              <a:rPr lang="en-US" sz="2400" dirty="0"/>
              <a:t>Routers apply 802.11ac to 5 GHz and 802.11n to 2.4 GHz</a:t>
            </a:r>
          </a:p>
          <a:p>
            <a:endParaRPr lang="en-US" sz="2400" dirty="0"/>
          </a:p>
          <a:p>
            <a:r>
              <a:rPr lang="en-US" sz="2400" dirty="0"/>
              <a:t>Still in wide use (as of 2023)</a:t>
            </a:r>
          </a:p>
          <a:p>
            <a:pPr lvl="1"/>
            <a:r>
              <a:rPr lang="en-US" sz="2000" dirty="0" err="1"/>
              <a:t>Eduroam</a:t>
            </a:r>
            <a:r>
              <a:rPr lang="en-US" sz="2000" dirty="0"/>
              <a:t> is 802.11ac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2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26CEB5E-DE31-47E2-8BB8-6244444F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6" y="1365690"/>
            <a:ext cx="7800975" cy="35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38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3DF9475-FD40-4156-B70C-524857A4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7" y="860318"/>
            <a:ext cx="6017419" cy="44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51D5F1-AAEA-44CC-9072-EC64E86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802.11ac modulation and coding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15C7-F88F-4FDB-B4EA-04F2DE1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3D43A-B83D-422E-95CA-846D1BA9034F}"/>
              </a:ext>
            </a:extLst>
          </p:cNvPr>
          <p:cNvSpPr txBox="1"/>
          <p:nvPr/>
        </p:nvSpPr>
        <p:spPr>
          <a:xfrm>
            <a:off x="6669568" y="4497436"/>
            <a:ext cx="18192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4 spatial streams is also allowed, getting up to 3466 Mbps</a:t>
            </a:r>
          </a:p>
        </p:txBody>
      </p:sp>
    </p:spTree>
    <p:extLst>
      <p:ext uri="{BB962C8B-B14F-4D97-AF65-F5344CB8AC3E}">
        <p14:creationId xmlns:p14="http://schemas.microsoft.com/office/powerpoint/2010/main" val="2916687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Walking through PHY changes by amendment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8F39B-643C-786C-AD84-C1B1FF5578CE}"/>
              </a:ext>
            </a:extLst>
          </p:cNvPr>
          <p:cNvGraphicFramePr>
            <a:graphicFrameLocks noGrp="1"/>
          </p:cNvGraphicFramePr>
          <p:nvPr/>
        </p:nvGraphicFramePr>
        <p:xfrm>
          <a:off x="996113" y="1420925"/>
          <a:ext cx="7148766" cy="31318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38705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574720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323305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2.5/5/6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4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456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9E5782-96C9-B24E-A32E-73F602C1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directions in </a:t>
            </a:r>
            <a:r>
              <a:rPr lang="en-US" dirty="0" err="1"/>
              <a:t>WiFi</a:t>
            </a:r>
            <a:r>
              <a:rPr lang="en-US" dirty="0"/>
              <a:t> focus:</a:t>
            </a:r>
            <a:br>
              <a:rPr lang="en-US" dirty="0"/>
            </a:br>
            <a:r>
              <a:rPr lang="en-US" dirty="0"/>
              <a:t>Aggregate throughput across all devices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9501FA-649D-D440-B88E-786037DD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point-to-point, </a:t>
            </a:r>
            <a:r>
              <a:rPr lang="en-US" dirty="0" err="1"/>
              <a:t>WiFi</a:t>
            </a:r>
            <a:r>
              <a:rPr lang="en-US" dirty="0"/>
              <a:t> is “(more than) fast enough”</a:t>
            </a:r>
          </a:p>
          <a:p>
            <a:endParaRPr lang="en-US" dirty="0"/>
          </a:p>
          <a:p>
            <a:r>
              <a:rPr lang="en-US" dirty="0"/>
              <a:t>Now the problem is the quantity of devices in a single space</a:t>
            </a:r>
          </a:p>
          <a:p>
            <a:pPr lvl="1"/>
            <a:r>
              <a:rPr lang="en-US" dirty="0"/>
              <a:t>Desktop, laptop, tablet, smartphone, smartwatch, IoT devices, etc.</a:t>
            </a:r>
          </a:p>
          <a:p>
            <a:endParaRPr lang="en-US" dirty="0"/>
          </a:p>
          <a:p>
            <a:r>
              <a:rPr lang="en-US" dirty="0"/>
              <a:t>Insight: Bring established cellular techniques to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4A184-EEC4-2443-B4C3-06D6E1CD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8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AB10-2681-4CDA-9774-74113A25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Orthogonal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7673-F066-4203-A175-C721A96E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OFDM: split channel into subcarriers and transmit on those</a:t>
            </a:r>
          </a:p>
          <a:p>
            <a:r>
              <a:rPr lang="en-US" sz="2000" dirty="0"/>
              <a:t>OFDMA: allocate subcarriers to a device for an amount of time</a:t>
            </a:r>
          </a:p>
          <a:p>
            <a:pPr lvl="1"/>
            <a:r>
              <a:rPr lang="en-US" sz="1800" dirty="0"/>
              <a:t>Turns OFDM into an access control mechanism</a:t>
            </a:r>
          </a:p>
          <a:p>
            <a:pPr lvl="1"/>
            <a:r>
              <a:rPr lang="en-US" sz="1800" dirty="0"/>
              <a:t>Complicated question: which device gets which subcarriers at which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6DFCE-CE2E-4B7D-B481-A1AF3273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4C653D-A586-4B52-A661-67772ADE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11" y="2801694"/>
            <a:ext cx="6517569" cy="225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12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403B-BD46-C647-93CB-D4629A6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OFDM vs OFDMA</a:t>
            </a:r>
            <a:br>
              <a:rPr lang="en-US" dirty="0"/>
            </a:br>
            <a:r>
              <a:rPr lang="en-US" sz="1600" dirty="0"/>
              <a:t>Orthogonal Frequency Division Multiplexing vs. Orthogonal Frequency Division Multiple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77CD4-E737-2A40-8862-F6294147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Net spectrum usage ~the same</a:t>
            </a:r>
          </a:p>
          <a:p>
            <a:pPr lvl="1"/>
            <a:endParaRPr lang="en-US" sz="2000" dirty="0"/>
          </a:p>
          <a:p>
            <a:r>
              <a:rPr lang="en-US" sz="2400" dirty="0"/>
              <a:t>In same time slot, assign sub-carriers to different users</a:t>
            </a:r>
          </a:p>
          <a:p>
            <a:pPr lvl="1"/>
            <a:r>
              <a:rPr lang="en-US" sz="2000" dirty="0"/>
              <a:t>Effect: Lower bandwidth per user, but more simultaneous users</a:t>
            </a:r>
          </a:p>
          <a:p>
            <a:pPr lvl="1"/>
            <a:endParaRPr lang="en-US" sz="2000" dirty="0"/>
          </a:p>
          <a:p>
            <a:r>
              <a:rPr lang="en-US" sz="2400" dirty="0"/>
              <a:t>This is the same strategy cellular “resource blocks” use</a:t>
            </a:r>
          </a:p>
          <a:p>
            <a:pPr lvl="1"/>
            <a:r>
              <a:rPr lang="en-US" sz="2000" dirty="0"/>
              <a:t>Called “Resource Units” in </a:t>
            </a:r>
            <a:r>
              <a:rPr lang="en-US" sz="2000" dirty="0" err="1"/>
              <a:t>WiFi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2286-DDFA-614D-BF87-2F81E124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41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9E99-9C6B-43BF-8545-E4BF97E0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215A-3DB6-43C0-89CE-AF0BB26C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Standard approved on February 9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First devices started supporting it in 2019 (</a:t>
            </a:r>
            <a:r>
              <a:rPr lang="en-US" dirty="0" err="1"/>
              <a:t>WiFi</a:t>
            </a:r>
            <a:r>
              <a:rPr lang="en-US" dirty="0"/>
              <a:t> 6)</a:t>
            </a:r>
          </a:p>
          <a:p>
            <a:pPr lvl="1"/>
            <a:endParaRPr lang="en-US" dirty="0"/>
          </a:p>
          <a:p>
            <a:r>
              <a:rPr lang="en-US" dirty="0"/>
              <a:t>6 GHz band (</a:t>
            </a:r>
            <a:r>
              <a:rPr lang="en-US" dirty="0" err="1"/>
              <a:t>WiFi</a:t>
            </a:r>
            <a:r>
              <a:rPr lang="en-US" dirty="0"/>
              <a:t> 6E)</a:t>
            </a:r>
          </a:p>
          <a:p>
            <a:pPr lvl="1"/>
            <a:r>
              <a:rPr lang="en-US" dirty="0"/>
              <a:t>1.2 GHz of bandwidth (5.925-7.125 GHz)</a:t>
            </a:r>
          </a:p>
          <a:p>
            <a:pPr lvl="1"/>
            <a:r>
              <a:rPr lang="en-US" dirty="0"/>
              <a:t>2020: US FCC made band available for unlicensed use!!!</a:t>
            </a:r>
          </a:p>
          <a:p>
            <a:pPr lvl="1"/>
            <a:r>
              <a:rPr lang="en-US" dirty="0"/>
              <a:t>EU followed by June 2021</a:t>
            </a:r>
          </a:p>
          <a:p>
            <a:pPr lvl="1"/>
            <a:endParaRPr lang="en-US" dirty="0"/>
          </a:p>
          <a:p>
            <a:r>
              <a:rPr lang="en-US" dirty="0"/>
              <a:t>OFDMA</a:t>
            </a:r>
          </a:p>
          <a:p>
            <a:pPr lvl="1"/>
            <a:r>
              <a:rPr lang="en-US" dirty="0"/>
              <a:t>MAC scheduling variant of OFDM</a:t>
            </a:r>
          </a:p>
          <a:p>
            <a:pPr lvl="1"/>
            <a:r>
              <a:rPr lang="en-US" dirty="0"/>
              <a:t>AP schedules devices based on time and subcarrier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9F4B4-A1A5-4442-94B6-DEE6B4E0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dirty="0" err="1"/>
              <a:t>WiFi</a:t>
            </a:r>
            <a:r>
              <a:rPr lang="en-US" dirty="0"/>
              <a:t> MAC and Packets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A9459-CA6C-4602-B17E-DF4C80A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 GHz band is an enormous amount of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A64A-8CC1-4682-A5EC-3B03F37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F76BB-D360-4057-A559-941C4C61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35257"/>
            <a:ext cx="8229599" cy="32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3A9A-CB46-763E-B2A5-6D21FBC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 bandwidth in the 6 GHz band in Europe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A9250-56F1-4907-DE80-053BE2E3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8605CD-444F-E8CE-78F0-27A53B53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96" y="1064419"/>
            <a:ext cx="7315200" cy="43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35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DFF5B-7BAB-3DEC-1156-5395106F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6 Hardware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603969-084F-0208-405F-ED5274F1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varieties:</a:t>
            </a:r>
          </a:p>
          <a:p>
            <a:pPr lvl="1"/>
            <a:r>
              <a:rPr lang="en-US" dirty="0"/>
              <a:t>WiFi 6</a:t>
            </a:r>
          </a:p>
          <a:p>
            <a:pPr lvl="2"/>
            <a:r>
              <a:rPr lang="en-US" dirty="0"/>
              <a:t>Most of the features, but NOT the new frequencies</a:t>
            </a:r>
          </a:p>
          <a:p>
            <a:pPr lvl="1"/>
            <a:r>
              <a:rPr lang="en-US" dirty="0"/>
              <a:t>WiFi 6E</a:t>
            </a:r>
          </a:p>
          <a:p>
            <a:pPr lvl="2"/>
            <a:r>
              <a:rPr lang="en-US" dirty="0"/>
              <a:t>Includes the extra 6 GHz channels</a:t>
            </a:r>
          </a:p>
          <a:p>
            <a:pPr lvl="2"/>
            <a:r>
              <a:rPr lang="en-US" dirty="0"/>
              <a:t>Basically entirely unused as of 2023</a:t>
            </a:r>
          </a:p>
          <a:p>
            <a:endParaRPr lang="en-US" dirty="0"/>
          </a:p>
          <a:p>
            <a:r>
              <a:rPr lang="en-US" dirty="0"/>
              <a:t>WiFi 6E is the stuff you want for future proofing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AD5FE-9100-C786-A56B-CBF617C2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1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41E2-B5E5-4646-9575-2F7DD3A3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next: 802.11.be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B846-7DC4-1040-BF80-AB2B888E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Still in flux, “</a:t>
            </a:r>
            <a:r>
              <a:rPr lang="en-US" dirty="0" err="1"/>
              <a:t>WiFi</a:t>
            </a:r>
            <a:r>
              <a:rPr lang="en-US" dirty="0"/>
              <a:t> 7” aka “Extremely High Throughput” (EHT)</a:t>
            </a:r>
          </a:p>
          <a:p>
            <a:r>
              <a:rPr lang="en-US" dirty="0"/>
              <a:t>Adds…</a:t>
            </a:r>
          </a:p>
          <a:p>
            <a:pPr lvl="1"/>
            <a:r>
              <a:rPr lang="en-US" dirty="0"/>
              <a:t>More channel bonding / wider bandwidth: up to 320 MHz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Up to 4096-QAM</a:t>
            </a:r>
          </a:p>
          <a:p>
            <a:pPr lvl="1"/>
            <a:r>
              <a:rPr lang="en-US" dirty="0"/>
              <a:t>Up to 16-stream MIMO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 coordination for non-enterprise networks</a:t>
            </a:r>
          </a:p>
          <a:p>
            <a:pPr lvl="1"/>
            <a:r>
              <a:rPr lang="en-US" dirty="0"/>
              <a:t>Lots of fancy timing estimation stuff (802.1Q)</a:t>
            </a:r>
          </a:p>
          <a:p>
            <a:pPr lvl="2"/>
            <a:r>
              <a:rPr lang="en-US" dirty="0"/>
              <a:t>Primary focus seems to be AV-streaming Quality-of-Service (QoS)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73330-AD5C-7843-A470-08D9BD5F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8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b="1" dirty="0" err="1"/>
              <a:t>WiFi</a:t>
            </a:r>
            <a:r>
              <a:rPr lang="en-US" b="1" dirty="0"/>
              <a:t> MAC and Packets</a:t>
            </a:r>
          </a:p>
          <a:p>
            <a:pPr lvl="1"/>
            <a:r>
              <a:rPr lang="en-US" sz="2000" dirty="0"/>
              <a:t>802.11 Access Control</a:t>
            </a:r>
          </a:p>
          <a:p>
            <a:pPr lvl="1"/>
            <a:r>
              <a:rPr lang="en-US" sz="2000" dirty="0"/>
              <a:t>802.11 Frame format</a:t>
            </a:r>
          </a:p>
          <a:p>
            <a:pPr lvl="1"/>
            <a:r>
              <a:rPr lang="en-US" sz="2000" dirty="0"/>
              <a:t>802.11e Improvements to MAC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61808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WiFi</a:t>
            </a:r>
            <a:r>
              <a:rPr lang="en-US" dirty="0"/>
              <a:t>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Star topology network</a:t>
            </a:r>
          </a:p>
          <a:p>
            <a:endParaRPr lang="en-US" sz="2000" dirty="0"/>
          </a:p>
          <a:p>
            <a:r>
              <a:rPr lang="en-US" sz="2000" dirty="0"/>
              <a:t>Basic Service Set (BSS)</a:t>
            </a:r>
          </a:p>
          <a:p>
            <a:pPr lvl="1"/>
            <a:r>
              <a:rPr lang="en-US" sz="1800" dirty="0"/>
              <a:t>Access point(s)</a:t>
            </a:r>
          </a:p>
          <a:p>
            <a:pPr lvl="1"/>
            <a:r>
              <a:rPr lang="en-US" sz="1800" dirty="0"/>
              <a:t>Multiple connected clients</a:t>
            </a:r>
          </a:p>
          <a:p>
            <a:pPr lvl="1"/>
            <a:endParaRPr lang="en-US" sz="1800" dirty="0"/>
          </a:p>
          <a:p>
            <a:r>
              <a:rPr lang="en-US" sz="2000" dirty="0"/>
              <a:t>Service Set ID (SSID)</a:t>
            </a:r>
          </a:p>
          <a:p>
            <a:pPr lvl="1"/>
            <a:r>
              <a:rPr lang="en-US" sz="1800" dirty="0"/>
              <a:t>Identifies network</a:t>
            </a:r>
          </a:p>
          <a:p>
            <a:pPr lvl="1"/>
            <a:r>
              <a:rPr lang="en-US" sz="1800" dirty="0"/>
              <a:t>Broadcast by access point in beacons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B12052-C0B8-4EB5-8A6F-CC500E86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96" y="2399968"/>
            <a:ext cx="3314700" cy="25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44FE-3466-4209-BCD9-30178DD4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AB13F-E86D-4FDC-9BE6-D6696190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Beacon followed by contention-free period followed by contention</a:t>
            </a:r>
          </a:p>
          <a:p>
            <a:pPr lvl="1"/>
            <a:r>
              <a:rPr lang="en-US" sz="1800" dirty="0"/>
              <a:t>Repeats periodically (default ~100 </a:t>
            </a:r>
            <a:r>
              <a:rPr lang="en-US" sz="1800" dirty="0" err="1"/>
              <a:t>ms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802.15.4 adopted a similar </a:t>
            </a:r>
            <a:r>
              <a:rPr lang="en-US" sz="1800" dirty="0" err="1"/>
              <a:t>superframe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This is more hypothetical than real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E8DC9-D0DC-4624-A3DB-2C58139E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DD3FC-06D5-4DCC-A852-8E5F5928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99" y="3195637"/>
            <a:ext cx="6276226" cy="18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7542-3A26-42FA-B0E4-D12E3C82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2E14-E3D5-4F92-9247-DF8FF9EC3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Continuous contention access period</a:t>
            </a:r>
          </a:p>
          <a:p>
            <a:pPr lvl="1"/>
            <a:r>
              <a:rPr lang="en-US" sz="1800" dirty="0"/>
              <a:t>Any device may send at any time</a:t>
            </a:r>
          </a:p>
          <a:p>
            <a:pPr lvl="1"/>
            <a:r>
              <a:rPr lang="en-US" sz="1800" dirty="0"/>
              <a:t>PCF is unused in practice</a:t>
            </a:r>
          </a:p>
          <a:p>
            <a:pPr lvl="1"/>
            <a:endParaRPr lang="en-US" sz="1800" dirty="0"/>
          </a:p>
          <a:p>
            <a:r>
              <a:rPr lang="en-US" sz="2000" dirty="0"/>
              <a:t>Periodic beacons</a:t>
            </a:r>
          </a:p>
          <a:p>
            <a:pPr lvl="1"/>
            <a:r>
              <a:rPr lang="en-US" sz="1800" dirty="0"/>
              <a:t>Which also use CSMA and therefore may be delayed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2261-2D24-4867-8A0B-69C3F520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1C0345-0A44-45CB-B56F-79B2E98FE858}"/>
              </a:ext>
            </a:extLst>
          </p:cNvPr>
          <p:cNvCxnSpPr>
            <a:cxnSpLocks/>
          </p:cNvCxnSpPr>
          <p:nvPr/>
        </p:nvCxnSpPr>
        <p:spPr>
          <a:xfrm>
            <a:off x="1428750" y="4595816"/>
            <a:ext cx="58102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E6CC57-40EF-4513-95C0-EDD0D1A7CB72}"/>
              </a:ext>
            </a:extLst>
          </p:cNvPr>
          <p:cNvSpPr txBox="1"/>
          <p:nvPr/>
        </p:nvSpPr>
        <p:spPr>
          <a:xfrm>
            <a:off x="6700838" y="4586291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475C5-7C0C-467F-9B37-499A5445A043}"/>
              </a:ext>
            </a:extLst>
          </p:cNvPr>
          <p:cNvSpPr/>
          <p:nvPr/>
        </p:nvSpPr>
        <p:spPr>
          <a:xfrm>
            <a:off x="1428750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29668-5E83-4B5D-87C7-E3575CC2E294}"/>
              </a:ext>
            </a:extLst>
          </p:cNvPr>
          <p:cNvSpPr/>
          <p:nvPr/>
        </p:nvSpPr>
        <p:spPr>
          <a:xfrm>
            <a:off x="3400725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CF277-7B40-46DF-A549-73637D8B76F7}"/>
              </a:ext>
            </a:extLst>
          </p:cNvPr>
          <p:cNvSpPr/>
          <p:nvPr/>
        </p:nvSpPr>
        <p:spPr>
          <a:xfrm>
            <a:off x="4386713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D324F-3FB6-43CA-B88C-DEF59CE15451}"/>
              </a:ext>
            </a:extLst>
          </p:cNvPr>
          <p:cNvSpPr/>
          <p:nvPr/>
        </p:nvSpPr>
        <p:spPr>
          <a:xfrm>
            <a:off x="6867525" y="4057654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F6091-3089-445C-AE53-F008B329D4CE}"/>
              </a:ext>
            </a:extLst>
          </p:cNvPr>
          <p:cNvSpPr/>
          <p:nvPr/>
        </p:nvSpPr>
        <p:spPr>
          <a:xfrm>
            <a:off x="2414738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9D90E-AB0B-4DAA-9202-6E040F57BFB9}"/>
              </a:ext>
            </a:extLst>
          </p:cNvPr>
          <p:cNvSpPr/>
          <p:nvPr/>
        </p:nvSpPr>
        <p:spPr>
          <a:xfrm>
            <a:off x="5372700" y="4057657"/>
            <a:ext cx="200025" cy="514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78F6B-B6EA-4349-B916-BFE8AA8610F6}"/>
              </a:ext>
            </a:extLst>
          </p:cNvPr>
          <p:cNvSpPr/>
          <p:nvPr/>
        </p:nvSpPr>
        <p:spPr>
          <a:xfrm>
            <a:off x="1628775" y="4314829"/>
            <a:ext cx="785963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5F67C-7A3C-451F-BE97-4521148D85B5}"/>
              </a:ext>
            </a:extLst>
          </p:cNvPr>
          <p:cNvSpPr/>
          <p:nvPr/>
        </p:nvSpPr>
        <p:spPr>
          <a:xfrm>
            <a:off x="2614762" y="4314829"/>
            <a:ext cx="785963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D382B-5C3A-46DE-BCE6-AED52043B65C}"/>
              </a:ext>
            </a:extLst>
          </p:cNvPr>
          <p:cNvSpPr/>
          <p:nvPr/>
        </p:nvSpPr>
        <p:spPr>
          <a:xfrm>
            <a:off x="3600750" y="4314828"/>
            <a:ext cx="785963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1E2E3-B311-4FA0-96CA-B08D90EEF69E}"/>
              </a:ext>
            </a:extLst>
          </p:cNvPr>
          <p:cNvSpPr/>
          <p:nvPr/>
        </p:nvSpPr>
        <p:spPr>
          <a:xfrm>
            <a:off x="4593054" y="4314828"/>
            <a:ext cx="785963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83AF5-9073-46EA-94CB-8AA262A4878F}"/>
              </a:ext>
            </a:extLst>
          </p:cNvPr>
          <p:cNvSpPr/>
          <p:nvPr/>
        </p:nvSpPr>
        <p:spPr>
          <a:xfrm>
            <a:off x="5572725" y="4314828"/>
            <a:ext cx="1294800" cy="257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216B2-EE05-4659-B36E-CEDDD4DE12A7}"/>
              </a:ext>
            </a:extLst>
          </p:cNvPr>
          <p:cNvSpPr txBox="1"/>
          <p:nvPr/>
        </p:nvSpPr>
        <p:spPr>
          <a:xfrm>
            <a:off x="6429375" y="3580561"/>
            <a:ext cx="876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Delayed Beacon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CD5E6-AC31-4C1A-ACF5-4028ADF7044D}"/>
              </a:ext>
            </a:extLst>
          </p:cNvPr>
          <p:cNvSpPr txBox="1"/>
          <p:nvPr/>
        </p:nvSpPr>
        <p:spPr>
          <a:xfrm>
            <a:off x="1190625" y="3781044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Beacon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20F44C-0D86-4C82-8F0B-21B4A0AA7208}"/>
              </a:ext>
            </a:extLst>
          </p:cNvPr>
          <p:cNvSpPr txBox="1"/>
          <p:nvPr/>
        </p:nvSpPr>
        <p:spPr>
          <a:xfrm>
            <a:off x="3500738" y="3338186"/>
            <a:ext cx="12212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Contention</a:t>
            </a:r>
          </a:p>
          <a:p>
            <a:r>
              <a:rPr lang="en-US" sz="1050" dirty="0"/>
              <a:t>Based Access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034D36-25D5-49C7-B5F6-9722B0C3485A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3909563" y="3753684"/>
            <a:ext cx="201777" cy="514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60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D111-61E9-4324-A5F8-61E7C376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90CE-CF40-48E5-8F2B-8D7CAB63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Transmitted periodically (~100 </a:t>
            </a:r>
            <a:r>
              <a:rPr lang="en-US" dirty="0" err="1"/>
              <a:t>ms</a:t>
            </a:r>
            <a:r>
              <a:rPr lang="en-US" dirty="0"/>
              <a:t> by default)</a:t>
            </a:r>
          </a:p>
          <a:p>
            <a:pPr lvl="1"/>
            <a:r>
              <a:rPr lang="en-US" dirty="0"/>
              <a:t>Enable discovery of network</a:t>
            </a:r>
          </a:p>
          <a:p>
            <a:pPr lvl="2"/>
            <a:r>
              <a:rPr lang="en-US" dirty="0"/>
              <a:t>Contain capabilities and SSID for the network (802.11b/g/n/ac/ax…)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Assign contention-free slots if used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Notify devices of waiting packets</a:t>
            </a:r>
          </a:p>
          <a:p>
            <a:pPr lvl="2"/>
            <a:r>
              <a:rPr lang="en-US" dirty="0"/>
              <a:t>Traffic Indication Map (TIM) has a bitmap specifying which devices data is for</a:t>
            </a:r>
          </a:p>
          <a:p>
            <a:pPr lvl="2"/>
            <a:r>
              <a:rPr lang="en-US" dirty="0"/>
              <a:t>Enables devices to sleep, skipping a number of beacons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Handles broadcast/multicast messages</a:t>
            </a:r>
          </a:p>
          <a:p>
            <a:pPr lvl="2"/>
            <a:r>
              <a:rPr lang="en-US" dirty="0"/>
              <a:t>Every N beacons includes a notation of available broadcast messages</a:t>
            </a:r>
          </a:p>
          <a:p>
            <a:pPr lvl="2"/>
            <a:r>
              <a:rPr lang="en-US" dirty="0"/>
              <a:t>Messages are transmitted during next contention access period using normal CSMA</a:t>
            </a:r>
          </a:p>
          <a:p>
            <a:pPr lvl="2"/>
            <a:r>
              <a:rPr lang="en-US" dirty="0"/>
              <a:t>Defines maximum sleep period for devices (must listen to these beacons)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E0C1B-953F-4C67-AC72-306B738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2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A76A-DFAE-4C8D-8D1E-B441AE37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B44E-2A03-4A05-B346-B21FBB8D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Known as Point Coordination Function (PCF)</a:t>
            </a:r>
          </a:p>
          <a:p>
            <a:pPr lvl="1"/>
            <a:r>
              <a:rPr lang="en-US" sz="2000" dirty="0"/>
              <a:t>Allocates a contention-free period for specific devices</a:t>
            </a:r>
          </a:p>
          <a:p>
            <a:pPr lvl="1"/>
            <a:r>
              <a:rPr lang="en-US" sz="2000" dirty="0"/>
              <a:t>Access Point decides when to grant based on requests</a:t>
            </a:r>
          </a:p>
          <a:p>
            <a:pPr lvl="1"/>
            <a:endParaRPr lang="en-US" sz="2000" dirty="0"/>
          </a:p>
          <a:p>
            <a:r>
              <a:rPr lang="en-US" sz="2400" dirty="0"/>
              <a:t>Drawbacks</a:t>
            </a:r>
          </a:p>
          <a:p>
            <a:pPr lvl="1"/>
            <a:r>
              <a:rPr lang="en-US" sz="2000" dirty="0"/>
              <a:t>Latency depends on beacon intervals</a:t>
            </a:r>
          </a:p>
          <a:p>
            <a:pPr lvl="1"/>
            <a:r>
              <a:rPr lang="en-US" sz="2000" dirty="0"/>
              <a:t>Mechanism for explicit Quality of Service is unclear</a:t>
            </a:r>
          </a:p>
          <a:p>
            <a:pPr lvl="1"/>
            <a:endParaRPr lang="en-US" sz="2000" dirty="0"/>
          </a:p>
          <a:p>
            <a:r>
              <a:rPr lang="en-US" sz="2400" dirty="0"/>
              <a:t>PCF is not used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B10D4-643F-42EB-86AF-7C2FBEA4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9FE9-C163-39BF-D87D-D162B882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CFCC-4262-0F8F-299A-B75C508E4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Most successful wireless protocol (family)</a:t>
            </a:r>
          </a:p>
          <a:p>
            <a:pPr lvl="1"/>
            <a:endParaRPr lang="en-US" sz="1800" dirty="0"/>
          </a:p>
          <a:p>
            <a:r>
              <a:rPr lang="en-US" sz="2000" dirty="0"/>
              <a:t>Small Area (~35m), high performance (up to 9,600 Mbit/s)</a:t>
            </a:r>
          </a:p>
          <a:p>
            <a:pPr lvl="1"/>
            <a:endParaRPr lang="en-US" sz="1800" dirty="0"/>
          </a:p>
          <a:p>
            <a:r>
              <a:rPr lang="en-US" sz="2000" dirty="0"/>
              <a:t>~25 years young</a:t>
            </a:r>
          </a:p>
          <a:p>
            <a:pPr lvl="1"/>
            <a:r>
              <a:rPr lang="en-US" sz="1800" dirty="0"/>
              <a:t>We’ll do some history</a:t>
            </a:r>
          </a:p>
          <a:p>
            <a:pPr lvl="1"/>
            <a:r>
              <a:rPr lang="en-US" sz="1800" dirty="0"/>
              <a:t>Note the parallels in technology development</a:t>
            </a:r>
          </a:p>
          <a:p>
            <a:pPr lvl="2"/>
            <a:r>
              <a:rPr lang="en-US" sz="1400" dirty="0"/>
              <a:t>First: Maximize the performance of a single channel</a:t>
            </a:r>
          </a:p>
          <a:p>
            <a:pPr lvl="2"/>
            <a:r>
              <a:rPr lang="en-US" sz="1400" dirty="0"/>
              <a:t>Now: Improve performance through parallelism (more channels working together)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BB8B1-04C9-A269-E775-192E9930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56E5A-2F6D-FE26-08E5-1559EBCB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2092488"/>
            <a:ext cx="1437595" cy="12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4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81DB-84FC-4290-9AEB-53F27C27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Contention-based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E631-3024-49F4-AAB0-AB79FAB9E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Known as Distributed Coordination Function (DCF)</a:t>
            </a:r>
          </a:p>
          <a:p>
            <a:pPr lvl="1"/>
            <a:r>
              <a:rPr lang="en-US" sz="1800" dirty="0"/>
              <a:t>Base communication method for </a:t>
            </a:r>
            <a:r>
              <a:rPr lang="en-US" sz="1800" dirty="0" err="1"/>
              <a:t>WiFi</a:t>
            </a:r>
            <a:r>
              <a:rPr lang="en-US" sz="1800" dirty="0"/>
              <a:t> (essentially always)</a:t>
            </a:r>
          </a:p>
          <a:p>
            <a:pPr lvl="1"/>
            <a:r>
              <a:rPr lang="en-US" sz="1800" dirty="0"/>
              <a:t>All packets are immediately </a:t>
            </a:r>
            <a:r>
              <a:rPr lang="en-US" sz="1800" dirty="0" err="1"/>
              <a:t>ACK’d</a:t>
            </a:r>
            <a:r>
              <a:rPr lang="en-US" sz="1800" dirty="0"/>
              <a:t> by receiving device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Uses CSMA/CA to determine when it can send</a:t>
            </a:r>
          </a:p>
          <a:p>
            <a:pPr lvl="2"/>
            <a:r>
              <a:rPr lang="en-US" sz="1400" dirty="0"/>
              <a:t>With random </a:t>
            </a:r>
            <a:r>
              <a:rPr lang="en-US" sz="1400" dirty="0" err="1"/>
              <a:t>backoff</a:t>
            </a:r>
            <a:endParaRPr lang="en-US" sz="14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Problem: packets can be very long (up to 20 milliseconds)</a:t>
            </a:r>
          </a:p>
          <a:p>
            <a:pPr lvl="1"/>
            <a:r>
              <a:rPr lang="en-US" sz="1800" dirty="0"/>
              <a:t>Solution: Network Allocation Vector (NAV)</a:t>
            </a:r>
          </a:p>
          <a:p>
            <a:pPr lvl="2"/>
            <a:r>
              <a:rPr lang="en-US" sz="1400" dirty="0"/>
              <a:t>Packets include a notation of their duration</a:t>
            </a:r>
          </a:p>
          <a:p>
            <a:pPr lvl="2"/>
            <a:r>
              <a:rPr lang="en-US" sz="1400" dirty="0"/>
              <a:t>Sensing the beginning of a packet allows </a:t>
            </a:r>
            <a:r>
              <a:rPr lang="en-US" sz="1400" dirty="0" err="1"/>
              <a:t>backoff</a:t>
            </a:r>
            <a:r>
              <a:rPr lang="en-US" sz="1400" dirty="0"/>
              <a:t> to skip the whole packet duration before continuing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5400C-C226-4780-82FF-2B646D60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9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hidden terminal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Two devices communicating with Access Point may not be able to hear each other</a:t>
            </a:r>
          </a:p>
          <a:p>
            <a:pPr lvl="1"/>
            <a:r>
              <a:rPr lang="en-US" sz="1800" dirty="0"/>
              <a:t>CSMA fails and Access Point losses both messages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A solution: RTS/CTS (Request/Clear To Send)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C7FC41-88AA-4722-9D30-1DFCB7EB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01" y="2199219"/>
            <a:ext cx="3437017" cy="19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08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Four packets per data (RTS, CTS, Data, Ack)</a:t>
            </a:r>
          </a:p>
          <a:p>
            <a:pPr lvl="1"/>
            <a:r>
              <a:rPr lang="en-US" sz="1800" dirty="0"/>
              <a:t>Could have just sent data instead of RTS</a:t>
            </a:r>
          </a:p>
          <a:p>
            <a:pPr lvl="1"/>
            <a:endParaRPr lang="en-US" sz="1800" dirty="0"/>
          </a:p>
          <a:p>
            <a:r>
              <a:rPr lang="en-US" sz="2000" dirty="0"/>
              <a:t>Significant portion of traffic are application-layer Acks</a:t>
            </a:r>
          </a:p>
          <a:p>
            <a:pPr lvl="1"/>
            <a:r>
              <a:rPr lang="en-US" sz="1800" dirty="0"/>
              <a:t>Probably better to just have it fail and try again later</a:t>
            </a:r>
          </a:p>
          <a:p>
            <a:pPr lvl="2"/>
            <a:endParaRPr lang="en-US" sz="1400" dirty="0"/>
          </a:p>
          <a:p>
            <a:r>
              <a:rPr lang="en-US" sz="2000" dirty="0"/>
              <a:t>RTS/CTS only used for very large packets in practice</a:t>
            </a:r>
          </a:p>
          <a:p>
            <a:pPr lvl="1"/>
            <a:r>
              <a:rPr lang="en-US" sz="1800" dirty="0"/>
              <a:t>*It’s mentioned still in 802.11n and 802.11ac, so not entirely unused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75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Backoff</a:t>
            </a:r>
            <a:r>
              <a:rPr lang="en-US" dirty="0"/>
              <a:t>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Listen for activity</a:t>
            </a:r>
          </a:p>
          <a:p>
            <a:pPr lvl="1"/>
            <a:r>
              <a:rPr lang="en-US" dirty="0"/>
              <a:t>If free</a:t>
            </a:r>
          </a:p>
          <a:p>
            <a:pPr lvl="2"/>
            <a:r>
              <a:rPr lang="en-US" dirty="0"/>
              <a:t>Wait for Inter Frame Spacing (IFS)</a:t>
            </a:r>
          </a:p>
          <a:p>
            <a:pPr lvl="2"/>
            <a:r>
              <a:rPr lang="en-US" dirty="0"/>
              <a:t>If still free, transmit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busy</a:t>
            </a:r>
          </a:p>
          <a:p>
            <a:pPr lvl="2"/>
            <a:r>
              <a:rPr lang="en-US" dirty="0"/>
              <a:t>Randomly select a number of </a:t>
            </a:r>
            <a:r>
              <a:rPr lang="en-US" dirty="0" err="1"/>
              <a:t>backoff</a:t>
            </a:r>
            <a:r>
              <a:rPr lang="en-US" dirty="0"/>
              <a:t> </a:t>
            </a:r>
            <a:r>
              <a:rPr lang="en-US" b="1" dirty="0"/>
              <a:t>Slots</a:t>
            </a:r>
          </a:p>
          <a:p>
            <a:pPr lvl="2"/>
            <a:r>
              <a:rPr lang="en-US" dirty="0"/>
              <a:t>Count down slots whenever medium is not busy</a:t>
            </a:r>
          </a:p>
          <a:p>
            <a:pPr lvl="2"/>
            <a:r>
              <a:rPr lang="en-US" dirty="0"/>
              <a:t>If busy when </a:t>
            </a:r>
            <a:r>
              <a:rPr lang="en-US" dirty="0" err="1"/>
              <a:t>backoff</a:t>
            </a:r>
            <a:r>
              <a:rPr lang="en-US" dirty="0"/>
              <a:t> completes:</a:t>
            </a:r>
          </a:p>
          <a:p>
            <a:pPr lvl="3"/>
            <a:r>
              <a:rPr lang="en-US" dirty="0"/>
              <a:t>Increase maximum </a:t>
            </a:r>
            <a:r>
              <a:rPr lang="en-US" dirty="0" err="1"/>
              <a:t>backoff</a:t>
            </a:r>
            <a:r>
              <a:rPr lang="en-US" dirty="0"/>
              <a:t> Slots</a:t>
            </a:r>
          </a:p>
          <a:p>
            <a:pPr lvl="3"/>
            <a:r>
              <a:rPr lang="en-US" dirty="0"/>
              <a:t>Repeat</a:t>
            </a:r>
          </a:p>
          <a:p>
            <a:pPr lvl="3"/>
            <a:endParaRPr lang="en-US" dirty="0"/>
          </a:p>
          <a:p>
            <a:r>
              <a:rPr lang="en-US" dirty="0"/>
              <a:t>Slot time: basic time unit for protocol</a:t>
            </a:r>
          </a:p>
          <a:p>
            <a:pPr lvl="1"/>
            <a:r>
              <a:rPr lang="en-US" dirty="0"/>
              <a:t>Total time of: switch from Rx to Tx, plus processing time, plus propagation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02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6B4F-82C5-426E-BD6E-CA0149CA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packets with varying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B692-827D-4CE0-9079-68A48AC3B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Tiered Contention Multiple Access (TCMA)</a:t>
            </a:r>
          </a:p>
          <a:p>
            <a:pPr lvl="1"/>
            <a:r>
              <a:rPr lang="en-US" sz="1800" dirty="0"/>
              <a:t>Idea: assign different inter-frame spacing based on traffic class</a:t>
            </a:r>
          </a:p>
          <a:p>
            <a:pPr lvl="1"/>
            <a:r>
              <a:rPr lang="en-US" sz="1800" dirty="0"/>
              <a:t>Inherently prioritizes communication</a:t>
            </a:r>
          </a:p>
          <a:p>
            <a:pPr lvl="1"/>
            <a:endParaRPr lang="en-US" sz="1800" dirty="0"/>
          </a:p>
          <a:p>
            <a:r>
              <a:rPr lang="en-US" sz="2000" dirty="0"/>
              <a:t>Acknowledgements sent with Short IFS (SIFS)</a:t>
            </a:r>
          </a:p>
          <a:p>
            <a:pPr lvl="1"/>
            <a:r>
              <a:rPr lang="en-US" sz="1800" dirty="0"/>
              <a:t>Will always transmit before new data clears CSMA check</a:t>
            </a:r>
          </a:p>
          <a:p>
            <a:r>
              <a:rPr lang="en-US" sz="2000" dirty="0"/>
              <a:t>New data sent with DCF IFS (DIFS)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B947F-5805-4653-B1F5-C3EBDE6D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D74070-417E-4D86-B72C-5F5F9CE9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36" y="3724275"/>
            <a:ext cx="5064919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09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</a:t>
            </a:r>
            <a:r>
              <a:rPr lang="en-US" dirty="0" err="1"/>
              <a:t>backoff</a:t>
            </a:r>
            <a:r>
              <a:rPr lang="en-US" dirty="0"/>
              <a:t>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Two variables</a:t>
            </a:r>
          </a:p>
          <a:p>
            <a:pPr lvl="1"/>
            <a:r>
              <a:rPr lang="en-US" sz="1600" dirty="0"/>
              <a:t>Contention Window (CW) – maximum </a:t>
            </a:r>
            <a:r>
              <a:rPr lang="en-US" sz="1600" dirty="0" err="1"/>
              <a:t>backoff</a:t>
            </a:r>
            <a:r>
              <a:rPr lang="en-US" sz="1600" dirty="0"/>
              <a:t> amount</a:t>
            </a:r>
          </a:p>
          <a:p>
            <a:pPr lvl="1"/>
            <a:r>
              <a:rPr lang="en-US" sz="1600" dirty="0" err="1"/>
              <a:t>Backoff</a:t>
            </a:r>
            <a:r>
              <a:rPr lang="en-US" sz="1600" dirty="0"/>
              <a:t> Count (BO) – current remaining </a:t>
            </a:r>
            <a:r>
              <a:rPr lang="en-US" sz="1600" dirty="0" err="1"/>
              <a:t>backoff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1800" dirty="0"/>
              <a:t>When attempting to send, if busy </a:t>
            </a:r>
            <a:r>
              <a:rPr lang="en-US" sz="1800" dirty="0" err="1"/>
              <a:t>Backoff</a:t>
            </a:r>
            <a:r>
              <a:rPr lang="en-US" sz="1800" dirty="0"/>
              <a:t> selected in [0, CW]</a:t>
            </a:r>
          </a:p>
          <a:p>
            <a:pPr lvl="1"/>
            <a:r>
              <a:rPr lang="en-US" sz="1600" dirty="0"/>
              <a:t>Countdown </a:t>
            </a:r>
            <a:r>
              <a:rPr lang="en-US" sz="1600" dirty="0" err="1"/>
              <a:t>Backoff</a:t>
            </a:r>
            <a:r>
              <a:rPr lang="en-US" sz="1600" dirty="0"/>
              <a:t> slots whenever medium is not busy</a:t>
            </a:r>
          </a:p>
          <a:p>
            <a:pPr lvl="1"/>
            <a:r>
              <a:rPr lang="en-US" sz="1600" dirty="0"/>
              <a:t>At 0, attempt to transmit if not busy</a:t>
            </a:r>
          </a:p>
          <a:p>
            <a:pPr lvl="1"/>
            <a:r>
              <a:rPr lang="en-US" sz="1600" dirty="0"/>
              <a:t>If busy, double Window and select </a:t>
            </a:r>
            <a:r>
              <a:rPr lang="en-US" sz="1600" dirty="0" err="1"/>
              <a:t>Backoff</a:t>
            </a:r>
            <a:r>
              <a:rPr lang="en-US" sz="1600" dirty="0"/>
              <a:t> again</a:t>
            </a:r>
          </a:p>
          <a:p>
            <a:pPr lvl="1"/>
            <a:endParaRPr lang="en-US" sz="1600" dirty="0"/>
          </a:p>
          <a:p>
            <a:r>
              <a:rPr lang="en-US" sz="1800" dirty="0"/>
              <a:t>802.11g values:</a:t>
            </a:r>
          </a:p>
          <a:p>
            <a:pPr lvl="1"/>
            <a:r>
              <a:rPr lang="en-US" sz="1600" dirty="0"/>
              <a:t>Slot time= 20 us, </a:t>
            </a:r>
            <a:r>
              <a:rPr lang="en-US" sz="1600" dirty="0" err="1"/>
              <a:t>CWmin</a:t>
            </a:r>
            <a:r>
              <a:rPr lang="en-US" sz="1600" dirty="0"/>
              <a:t>= 15 slots (300 us), </a:t>
            </a:r>
            <a:r>
              <a:rPr lang="en-US" sz="1600" dirty="0" err="1"/>
              <a:t>CWmax</a:t>
            </a:r>
            <a:r>
              <a:rPr lang="en-US" sz="1600" dirty="0"/>
              <a:t>= 1023 slots (20 </a:t>
            </a:r>
            <a:r>
              <a:rPr lang="en-US" sz="1600" dirty="0" err="1"/>
              <a:t>ms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SIFS= 10 us, DIFS= 50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4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and B want to send and see the medium is busy</a:t>
            </a:r>
          </a:p>
          <a:p>
            <a:pPr lvl="1"/>
            <a:r>
              <a:rPr lang="en-US" dirty="0"/>
              <a:t>Followed by an Acknowledgement after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303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Each chooses a random </a:t>
            </a:r>
            <a:r>
              <a:rPr lang="en-US" sz="2000" dirty="0" err="1"/>
              <a:t>backoff</a:t>
            </a:r>
            <a:r>
              <a:rPr lang="en-US" sz="2000" dirty="0"/>
              <a:t> [0, CW] (we’ll say CW is 32)</a:t>
            </a:r>
          </a:p>
          <a:p>
            <a:pPr lvl="1"/>
            <a:r>
              <a:rPr lang="en-US" sz="1800" dirty="0"/>
              <a:t>Start counting down </a:t>
            </a:r>
            <a:r>
              <a:rPr lang="en-US" sz="1800" dirty="0" err="1"/>
              <a:t>backoff</a:t>
            </a:r>
            <a:r>
              <a:rPr lang="en-US" sz="1800" dirty="0"/>
              <a:t> slots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3057525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3078079" y="4149769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32625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343399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36054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37959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32580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342945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36009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37914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9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 wants to send, waits DIFS, and can send immediately</a:t>
            </a:r>
          </a:p>
          <a:p>
            <a:pPr lvl="1"/>
            <a:r>
              <a:rPr lang="en-US" sz="1800" dirty="0"/>
              <a:t>No other traffic is going on</a:t>
            </a:r>
          </a:p>
          <a:p>
            <a:pPr lvl="1"/>
            <a:r>
              <a:rPr lang="en-US" sz="1800" dirty="0"/>
              <a:t>A and B pause </a:t>
            </a:r>
            <a:r>
              <a:rPr lang="en-US" sz="1800" dirty="0" err="1"/>
              <a:t>backoff</a:t>
            </a:r>
            <a:r>
              <a:rPr lang="en-US" sz="1800" dirty="0"/>
              <a:t> for packet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3057525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3078079" y="4149769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32625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343399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36054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37959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32580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342945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36009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37914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3144755" y="4919789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3440029" y="4560952"/>
            <a:ext cx="0" cy="31434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3462087" y="2456334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3887696" y="2456334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3465588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3903742" y="2456334"/>
            <a:ext cx="923925" cy="2487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3903742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3443793" y="4398787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3869402" y="4398787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67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and B used NAV to pause </a:t>
            </a:r>
            <a:r>
              <a:rPr lang="en-US" sz="2000" dirty="0" err="1"/>
              <a:t>backoff</a:t>
            </a:r>
            <a:r>
              <a:rPr lang="en-US" sz="2000" dirty="0"/>
              <a:t> for entire traffic plus ACK</a:t>
            </a:r>
          </a:p>
          <a:p>
            <a:pPr lvl="1"/>
            <a:r>
              <a:rPr lang="en-US" sz="1800" dirty="0"/>
              <a:t>After DIFS, resume </a:t>
            </a:r>
            <a:r>
              <a:rPr lang="en-US" sz="1800" dirty="0" err="1"/>
              <a:t>backoff</a:t>
            </a:r>
            <a:r>
              <a:rPr lang="en-US" sz="1800" dirty="0"/>
              <a:t> count from its previous value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3057525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3078079" y="4149769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32625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343399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36054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37959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32580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342945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36009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37914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3144755" y="4919789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3440029" y="4560952"/>
            <a:ext cx="0" cy="31434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3462087" y="2456334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3887696" y="2456334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3465588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3903742" y="2456334"/>
            <a:ext cx="923925" cy="2487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3903742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3443793" y="4398787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3869402" y="4398787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5856130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5861182" y="4149768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5124458" y="2456333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4819658" y="2456333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5124458" y="2456333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4762515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5391158" y="2456333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5830811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508809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5418229" y="2693340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8235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1985 – US FCC rules ISM band for unlicensed use</a:t>
            </a:r>
          </a:p>
          <a:p>
            <a:r>
              <a:rPr lang="en-US" sz="1800" dirty="0"/>
              <a:t>1990s – </a:t>
            </a:r>
            <a:r>
              <a:rPr lang="en-US" sz="1800" dirty="0" err="1"/>
              <a:t>WaveLAN</a:t>
            </a:r>
            <a:r>
              <a:rPr lang="en-US" sz="1800" dirty="0"/>
              <a:t> (NCR Corporation, Netherlands)</a:t>
            </a:r>
          </a:p>
          <a:p>
            <a:pPr lvl="1"/>
            <a:r>
              <a:rPr lang="en-US" sz="1600" dirty="0"/>
              <a:t>Wireless ethernet for cashier systems</a:t>
            </a:r>
          </a:p>
          <a:p>
            <a:r>
              <a:rPr lang="en-US" sz="1800" dirty="0"/>
              <a:t>1997 – 802.11 specification</a:t>
            </a:r>
          </a:p>
          <a:p>
            <a:r>
              <a:rPr lang="en-US" sz="1800" dirty="0"/>
              <a:t>1999 – 802.11b and 802.11a amendments</a:t>
            </a:r>
          </a:p>
          <a:p>
            <a:r>
              <a:rPr lang="en-US" sz="1800" dirty="0"/>
              <a:t>1999 – </a:t>
            </a:r>
            <a:r>
              <a:rPr lang="en-US" sz="1800" dirty="0" err="1"/>
              <a:t>WiFi</a:t>
            </a:r>
            <a:r>
              <a:rPr lang="en-US" sz="1800" dirty="0"/>
              <a:t> Alliance formed for certification of devices</a:t>
            </a:r>
          </a:p>
          <a:p>
            <a:r>
              <a:rPr lang="en-US" sz="1800" dirty="0"/>
              <a:t>1999 – Apple iBook is the first consumer </a:t>
            </a:r>
            <a:r>
              <a:rPr lang="en-US" sz="1800" dirty="0" err="1"/>
              <a:t>WiFi</a:t>
            </a:r>
            <a:r>
              <a:rPr lang="en-US" sz="1800" dirty="0"/>
              <a:t> product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39D3CA-F0A8-4FC5-A195-BBEF3B89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71" y="485775"/>
            <a:ext cx="1571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7443B8-DDC4-40F2-9515-0CE19D71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5396" r="8911" b="5586"/>
          <a:stretch/>
        </p:blipFill>
        <p:spPr bwMode="auto">
          <a:xfrm>
            <a:off x="7232768" y="3914775"/>
            <a:ext cx="1528489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ADF66DA-EBF8-4595-8BFB-EBB12E6B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01" y="2020497"/>
            <a:ext cx="1571624" cy="180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61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104900" y="2456335"/>
            <a:ext cx="923925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 reaches zero </a:t>
            </a:r>
            <a:r>
              <a:rPr lang="en-US" sz="2000" dirty="0" err="1"/>
              <a:t>backoff</a:t>
            </a:r>
            <a:r>
              <a:rPr lang="en-US" sz="2000" dirty="0"/>
              <a:t>, finds channel empty, transmits</a:t>
            </a:r>
          </a:p>
          <a:p>
            <a:pPr lvl="1"/>
            <a:r>
              <a:rPr lang="en-US" sz="1800" dirty="0"/>
              <a:t>A pauses its </a:t>
            </a:r>
            <a:r>
              <a:rPr lang="en-US" sz="1800" dirty="0" err="1"/>
              <a:t>backoff</a:t>
            </a:r>
            <a:r>
              <a:rPr lang="en-US" sz="1800" dirty="0"/>
              <a:t> again for duration plus ACK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104900" y="3257550"/>
            <a:ext cx="661035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104900" y="4105275"/>
            <a:ext cx="661035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104900" y="4895850"/>
            <a:ext cx="661035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133476" y="330204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428750" y="2943205"/>
            <a:ext cx="0" cy="3143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762001" y="3150715"/>
            <a:ext cx="2667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762001" y="3978318"/>
            <a:ext cx="26670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762001" y="4768893"/>
            <a:ext cx="2667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10490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2333625" y="2456334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0288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2333625" y="2456334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2316079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1971682" y="2693342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2600326" y="2456334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3039979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2617871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304925" y="4129942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1600199" y="3771105"/>
            <a:ext cx="0" cy="3143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3057525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3078079" y="4149769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32625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343399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36054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3795941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32580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342945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36009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3791408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3144755" y="4919789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3440029" y="4560952"/>
            <a:ext cx="0" cy="31434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3462087" y="2456334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3887696" y="2456334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3465588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3903742" y="2456334"/>
            <a:ext cx="923925" cy="2487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3903742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3443793" y="4398787"/>
            <a:ext cx="3502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3869402" y="4398787"/>
            <a:ext cx="0" cy="486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5856130" y="3314270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5861182" y="4149768"/>
            <a:ext cx="117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Backoff</a:t>
            </a:r>
            <a:r>
              <a:rPr lang="en-US" sz="1200" dirty="0"/>
              <a:t> = 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B442CF-C7FB-4985-8DC7-BB25657417D0}"/>
              </a:ext>
            </a:extLst>
          </p:cNvPr>
          <p:cNvCxnSpPr>
            <a:cxnSpLocks/>
          </p:cNvCxnSpPr>
          <p:nvPr/>
        </p:nvCxnSpPr>
        <p:spPr>
          <a:xfrm>
            <a:off x="6061147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9B2292-2C18-424C-BB39-1FF5FA865098}"/>
              </a:ext>
            </a:extLst>
          </p:cNvPr>
          <p:cNvCxnSpPr>
            <a:cxnSpLocks/>
          </p:cNvCxnSpPr>
          <p:nvPr/>
        </p:nvCxnSpPr>
        <p:spPr>
          <a:xfrm>
            <a:off x="6232597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59FF8FA-3542-4F36-A5E0-D8597C36C709}"/>
              </a:ext>
            </a:extLst>
          </p:cNvPr>
          <p:cNvCxnSpPr>
            <a:cxnSpLocks/>
          </p:cNvCxnSpPr>
          <p:nvPr/>
        </p:nvCxnSpPr>
        <p:spPr>
          <a:xfrm>
            <a:off x="6404047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0A90B7-3CE7-456C-BE37-B7A3330C3F7A}"/>
              </a:ext>
            </a:extLst>
          </p:cNvPr>
          <p:cNvCxnSpPr>
            <a:cxnSpLocks/>
          </p:cNvCxnSpPr>
          <p:nvPr/>
        </p:nvCxnSpPr>
        <p:spPr>
          <a:xfrm>
            <a:off x="6594547" y="3060868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5206BF-CDE3-49CF-928F-60A0430B3F62}"/>
              </a:ext>
            </a:extLst>
          </p:cNvPr>
          <p:cNvCxnSpPr>
            <a:cxnSpLocks/>
          </p:cNvCxnSpPr>
          <p:nvPr/>
        </p:nvCxnSpPr>
        <p:spPr>
          <a:xfrm>
            <a:off x="6041110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7391A9-B23D-40C6-9C99-488A89617B7E}"/>
              </a:ext>
            </a:extLst>
          </p:cNvPr>
          <p:cNvCxnSpPr>
            <a:cxnSpLocks/>
          </p:cNvCxnSpPr>
          <p:nvPr/>
        </p:nvCxnSpPr>
        <p:spPr>
          <a:xfrm>
            <a:off x="6212560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2E191F-7AD3-4E2A-BAC9-97D50D3939B6}"/>
              </a:ext>
            </a:extLst>
          </p:cNvPr>
          <p:cNvCxnSpPr>
            <a:cxnSpLocks/>
          </p:cNvCxnSpPr>
          <p:nvPr/>
        </p:nvCxnSpPr>
        <p:spPr>
          <a:xfrm>
            <a:off x="6384010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AD80750-4C88-4D83-AF8F-3DB31CB0779B}"/>
              </a:ext>
            </a:extLst>
          </p:cNvPr>
          <p:cNvCxnSpPr>
            <a:cxnSpLocks/>
          </p:cNvCxnSpPr>
          <p:nvPr/>
        </p:nvCxnSpPr>
        <p:spPr>
          <a:xfrm>
            <a:off x="6574510" y="3920629"/>
            <a:ext cx="0" cy="18464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ED35B73-3780-403F-9962-BBEB7CD4AF4C}"/>
              </a:ext>
            </a:extLst>
          </p:cNvPr>
          <p:cNvSpPr/>
          <p:nvPr/>
        </p:nvSpPr>
        <p:spPr>
          <a:xfrm flipV="1">
            <a:off x="6615344" y="2456333"/>
            <a:ext cx="923925" cy="2487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FA9FFB-670B-42E8-BF66-26F9F7DBEADD}"/>
              </a:ext>
            </a:extLst>
          </p:cNvPr>
          <p:cNvSpPr txBox="1"/>
          <p:nvPr/>
        </p:nvSpPr>
        <p:spPr>
          <a:xfrm>
            <a:off x="6615344" y="2202417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 Traffic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5124458" y="2456333"/>
            <a:ext cx="266700" cy="24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4819658" y="2456333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5124458" y="2456333"/>
            <a:ext cx="0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4762515" y="2693341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SIFS</a:t>
            </a:r>
            <a:endParaRPr lang="en-US" sz="12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5391158" y="2456333"/>
            <a:ext cx="17546" cy="243951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5830811" y="2456333"/>
            <a:ext cx="0" cy="24395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5088090" y="2202418"/>
            <a:ext cx="112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5418229" y="2693340"/>
            <a:ext cx="65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DIFS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74081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dirty="0" err="1"/>
              <a:t>WiFi</a:t>
            </a:r>
            <a:r>
              <a:rPr lang="en-US" dirty="0"/>
              <a:t> MAC and Packets</a:t>
            </a:r>
          </a:p>
          <a:p>
            <a:r>
              <a:rPr lang="en-US" b="1" dirty="0"/>
              <a:t>IoT + </a:t>
            </a:r>
            <a:r>
              <a:rPr lang="en-US" b="1" dirty="0" err="1"/>
              <a:t>WiFi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3542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4127-C4BC-DC43-824E-A5B76E6B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Why, why not, talk </a:t>
            </a:r>
            <a:r>
              <a:rPr lang="en-US" sz="2400" dirty="0" err="1"/>
              <a:t>WiFi</a:t>
            </a:r>
            <a:r>
              <a:rPr lang="en-US" sz="2400" dirty="0"/>
              <a:t> in a wireless for IoT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F75F-E76C-984C-8834-7A376983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Pros</a:t>
            </a:r>
          </a:p>
          <a:p>
            <a:pPr lvl="1"/>
            <a:r>
              <a:rPr lang="en-US" sz="1800" dirty="0"/>
              <a:t>Ubiquitous</a:t>
            </a:r>
          </a:p>
          <a:p>
            <a:pPr lvl="1"/>
            <a:r>
              <a:rPr lang="en-US" sz="1800" dirty="0"/>
              <a:t>High-performance</a:t>
            </a:r>
          </a:p>
          <a:p>
            <a:pPr lvl="1"/>
            <a:endParaRPr lang="en-US" sz="1800" dirty="0"/>
          </a:p>
          <a:p>
            <a:r>
              <a:rPr lang="en-US" sz="2000" dirty="0"/>
              <a:t>Cons</a:t>
            </a:r>
          </a:p>
          <a:p>
            <a:pPr lvl="1"/>
            <a:r>
              <a:rPr lang="en-US" sz="1800" dirty="0"/>
              <a:t>Complex configuration</a:t>
            </a:r>
          </a:p>
          <a:p>
            <a:pPr lvl="1"/>
            <a:r>
              <a:rPr lang="en-US" sz="1800" dirty="0"/>
              <a:t>And security requirements</a:t>
            </a:r>
          </a:p>
          <a:p>
            <a:pPr lvl="2"/>
            <a:r>
              <a:rPr lang="en-US" sz="1400" dirty="0"/>
              <a:t>Device-Northwestern anyone?</a:t>
            </a:r>
          </a:p>
          <a:p>
            <a:pPr lvl="1"/>
            <a:r>
              <a:rPr lang="en-US" sz="1800" dirty="0"/>
              <a:t>Expensive in energy and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CFBED-EB5B-B844-81C2-08A81E44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37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capability in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ESP32</a:t>
            </a:r>
          </a:p>
          <a:p>
            <a:pPr lvl="1"/>
            <a:r>
              <a:rPr lang="en-US" sz="1800" dirty="0"/>
              <a:t>Microcontroller plus </a:t>
            </a:r>
            <a:r>
              <a:rPr lang="en-US" sz="1800" dirty="0" err="1"/>
              <a:t>WiFi</a:t>
            </a:r>
            <a:r>
              <a:rPr lang="en-US" sz="1800" dirty="0"/>
              <a:t> radio in single chip</a:t>
            </a:r>
          </a:p>
          <a:p>
            <a:pPr lvl="1"/>
            <a:r>
              <a:rPr lang="en-US" sz="1800" dirty="0"/>
              <a:t>(Same idea as nRF52840)</a:t>
            </a:r>
          </a:p>
          <a:p>
            <a:pPr lvl="1"/>
            <a:endParaRPr lang="en-US" sz="1800" dirty="0"/>
          </a:p>
          <a:p>
            <a:r>
              <a:rPr lang="en-US" sz="2000" dirty="0"/>
              <a:t>Capabilities</a:t>
            </a:r>
          </a:p>
          <a:p>
            <a:pPr lvl="1"/>
            <a:r>
              <a:rPr lang="en-US" sz="1800" dirty="0"/>
              <a:t>802.11b/g/n 2.4 GHz only</a:t>
            </a:r>
          </a:p>
          <a:p>
            <a:pPr lvl="1"/>
            <a:r>
              <a:rPr lang="en-US" sz="1800" dirty="0"/>
              <a:t>20 MHz or 40 MHz channels</a:t>
            </a:r>
          </a:p>
          <a:p>
            <a:pPr lvl="1"/>
            <a:r>
              <a:rPr lang="en-US" sz="1800" dirty="0"/>
              <a:t>Single antenna only (no MIMO)</a:t>
            </a:r>
          </a:p>
          <a:p>
            <a:pPr lvl="1"/>
            <a:r>
              <a:rPr lang="en-US" sz="1800" dirty="0"/>
              <a:t>MCS0-7</a:t>
            </a:r>
          </a:p>
          <a:p>
            <a:pPr lvl="2"/>
            <a:r>
              <a:rPr lang="en-US" sz="1400" dirty="0"/>
              <a:t>7 Mbps – 150 Mbps</a:t>
            </a:r>
          </a:p>
          <a:p>
            <a:pPr lvl="1"/>
            <a:r>
              <a:rPr lang="en-US" sz="1800" dirty="0"/>
              <a:t>Tx power up to 20.5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3074" name="Picture 2" descr="SparkFun ESP32 Thing">
            <a:extLst>
              <a:ext uri="{FF2B5EF4-FFF2-40B4-BE49-F238E27FC236}">
                <a16:creationId xmlns:a16="http://schemas.microsoft.com/office/drawing/2014/main" id="{CD032C8D-B731-45E8-8823-80A2C5436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050" y="1266825"/>
            <a:ext cx="13049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85E7F-422A-4747-B48C-3D69A091CDAA}"/>
              </a:ext>
            </a:extLst>
          </p:cNvPr>
          <p:cNvSpPr/>
          <p:nvPr/>
        </p:nvSpPr>
        <p:spPr>
          <a:xfrm>
            <a:off x="7600950" y="2200275"/>
            <a:ext cx="504825" cy="47625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4582E-ACF9-2CB0-31FB-A8C0300B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333625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A3A12A-8F19-7CC6-8334-D29B37C80F4B}"/>
              </a:ext>
            </a:extLst>
          </p:cNvPr>
          <p:cNvSpPr/>
          <p:nvPr/>
        </p:nvSpPr>
        <p:spPr>
          <a:xfrm>
            <a:off x="5891213" y="3685370"/>
            <a:ext cx="504825" cy="47625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3528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Question: should a microcontroller stay connected or reconnect?</a:t>
            </a:r>
          </a:p>
          <a:p>
            <a:pPr lvl="1"/>
            <a:r>
              <a:rPr lang="en-US" sz="1800" dirty="0"/>
              <a:t>Light sleep: stay connected always, only listening to beacons</a:t>
            </a:r>
          </a:p>
          <a:p>
            <a:pPr lvl="1"/>
            <a:r>
              <a:rPr lang="en-US" sz="1800" dirty="0"/>
              <a:t>Deep sleep: reconnect to network each time data is ready</a:t>
            </a:r>
          </a:p>
          <a:p>
            <a:pPr lvl="1"/>
            <a:endParaRPr lang="en-US" sz="1800" dirty="0"/>
          </a:p>
          <a:p>
            <a:r>
              <a:rPr lang="en-US" sz="2000" dirty="0"/>
              <a:t>Answer for ESP32 depends on security and data interval</a:t>
            </a:r>
          </a:p>
          <a:p>
            <a:pPr lvl="1"/>
            <a:r>
              <a:rPr lang="en-US" sz="1800" dirty="0"/>
              <a:t>Resecuring during connection takes lots of energy</a:t>
            </a:r>
          </a:p>
          <a:p>
            <a:pPr lvl="2"/>
            <a:r>
              <a:rPr lang="en-US" sz="1400" dirty="0"/>
              <a:t>Crossover point is about 60 seconds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Insecure transmissions have a crossover of 5-15 seconds</a:t>
            </a:r>
          </a:p>
          <a:p>
            <a:pPr marL="3429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https://blog.voneicken.com/2018/lp-wifi-esp-comparison/#conclusions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5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2105-FBD6-0E49-B561-497081AF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Bonus: MQTT – answer to the “where do you send data”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DF67C-09A2-F13E-69B8-DD9D864A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2050" name="Picture 2" descr="What is MQTT? Definition and Details">
            <a:extLst>
              <a:ext uri="{FF2B5EF4-FFF2-40B4-BE49-F238E27FC236}">
                <a16:creationId xmlns:a16="http://schemas.microsoft.com/office/drawing/2014/main" id="{146311AA-55A1-35F3-F614-5330A720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3" y="1109663"/>
            <a:ext cx="7084185" cy="37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810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dirty="0" err="1"/>
              <a:t>WiFi</a:t>
            </a:r>
            <a:r>
              <a:rPr lang="en-US" dirty="0"/>
              <a:t> MAC and Packets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143554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b="1" dirty="0" err="1"/>
              <a:t>WiFi</a:t>
            </a:r>
            <a:r>
              <a:rPr lang="en-US" b="1" dirty="0"/>
              <a:t> MAC and Packets</a:t>
            </a:r>
          </a:p>
          <a:p>
            <a:pPr lvl="1"/>
            <a:r>
              <a:rPr lang="en-US" sz="2000" dirty="0"/>
              <a:t>802.11 Access Control</a:t>
            </a:r>
          </a:p>
          <a:p>
            <a:pPr lvl="1"/>
            <a:r>
              <a:rPr lang="en-US" sz="2000" b="1" dirty="0"/>
              <a:t>802.11 Frame format</a:t>
            </a:r>
          </a:p>
          <a:p>
            <a:pPr lvl="1"/>
            <a:r>
              <a:rPr lang="en-US" sz="2000" dirty="0"/>
              <a:t>802.11e Improvements to MAC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238032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212634"/>
            <a:ext cx="8229600" cy="2702266"/>
          </a:xfrm>
        </p:spPr>
        <p:txBody>
          <a:bodyPr>
            <a:normAutofit/>
          </a:bodyPr>
          <a:lstStyle/>
          <a:p>
            <a:r>
              <a:rPr lang="en-US" sz="1800" dirty="0"/>
              <a:t>Frame control (various bits)</a:t>
            </a:r>
          </a:p>
          <a:p>
            <a:pPr lvl="1"/>
            <a:r>
              <a:rPr lang="en-US" sz="1600" dirty="0"/>
              <a:t>Type of packet (Control, Management, Data)</a:t>
            </a:r>
          </a:p>
          <a:p>
            <a:pPr lvl="1"/>
            <a:r>
              <a:rPr lang="en-US" sz="1600" dirty="0"/>
              <a:t>Subtype (Association, RTS, CTS, Ack, etc.)</a:t>
            </a:r>
          </a:p>
          <a:p>
            <a:pPr lvl="1"/>
            <a:r>
              <a:rPr lang="en-US" sz="1600" dirty="0"/>
              <a:t>Indication of to/from “distribution system” (Internet rather than intranet)</a:t>
            </a:r>
          </a:p>
          <a:p>
            <a:pPr lvl="1"/>
            <a:endParaRPr lang="en-US" sz="1600" dirty="0"/>
          </a:p>
          <a:p>
            <a:r>
              <a:rPr lang="en-US" sz="1800" dirty="0"/>
              <a:t>Duration</a:t>
            </a:r>
          </a:p>
          <a:p>
            <a:pPr lvl="1"/>
            <a:r>
              <a:rPr lang="en-US" sz="1600" dirty="0"/>
              <a:t>Specifies on-air time of full packet in microseconds</a:t>
            </a:r>
          </a:p>
          <a:p>
            <a:pPr lvl="1"/>
            <a:r>
              <a:rPr lang="en-US" sz="1600" dirty="0"/>
              <a:t>Note: no actual length field 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" y="1138645"/>
            <a:ext cx="8229599" cy="906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8BCBD-20A2-758F-FE66-8C07F6F9640D}"/>
              </a:ext>
            </a:extLst>
          </p:cNvPr>
          <p:cNvSpPr txBox="1"/>
          <p:nvPr/>
        </p:nvSpPr>
        <p:spPr>
          <a:xfrm>
            <a:off x="6457950" y="3896409"/>
            <a:ext cx="2431256" cy="14080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Seravek Light"/>
                <a:cs typeface="Seravek Light"/>
              </a:rPr>
              <a:t>Surprising, but smart!</a:t>
            </a:r>
          </a:p>
          <a:p>
            <a:endParaRPr lang="en-US" sz="600" dirty="0">
              <a:latin typeface="Seravek Light"/>
              <a:cs typeface="Seravek Light"/>
            </a:endParaRPr>
          </a:p>
          <a:p>
            <a:r>
              <a:rPr lang="en-US" sz="1050" dirty="0">
                <a:latin typeface="Seravek Light"/>
                <a:cs typeface="Seravek Light"/>
              </a:rPr>
              <a:t>Recall modulation schemes vary — but everyone needs to be able to parse header (for duration, for NAV)</a:t>
            </a:r>
          </a:p>
          <a:p>
            <a:endParaRPr lang="en-US" sz="600" dirty="0">
              <a:latin typeface="Seravek Light"/>
              <a:cs typeface="Seravek Light"/>
            </a:endParaRPr>
          </a:p>
          <a:p>
            <a:r>
              <a:rPr lang="en-US" sz="1050" dirty="0">
                <a:latin typeface="Seravek Light"/>
                <a:cs typeface="Seravek Light"/>
              </a:rPr>
              <a:t>Length can be very large (e.g. in ac: 5.5 </a:t>
            </a:r>
            <a:r>
              <a:rPr lang="en-US" sz="1050" dirty="0" err="1">
                <a:latin typeface="Seravek Light"/>
                <a:cs typeface="Seravek Light"/>
              </a:rPr>
              <a:t>ms</a:t>
            </a:r>
            <a:r>
              <a:rPr lang="en-US" sz="1050" dirty="0">
                <a:latin typeface="Seravek Light"/>
                <a:cs typeface="Seravek Light"/>
              </a:rPr>
              <a:t> max duration is 4.5 MB length!); sent at full data rate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5CD8B8D-2CC8-0D84-9FBD-860AEC965A84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4227616" y="4600448"/>
            <a:ext cx="2230334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2212634"/>
            <a:ext cx="3998996" cy="2702266"/>
          </a:xfrm>
        </p:spPr>
        <p:txBody>
          <a:bodyPr>
            <a:noAutofit/>
          </a:bodyPr>
          <a:lstStyle/>
          <a:p>
            <a:r>
              <a:rPr lang="en-US" sz="1800" dirty="0"/>
              <a:t>Sequence control</a:t>
            </a:r>
          </a:p>
          <a:p>
            <a:pPr lvl="1"/>
            <a:r>
              <a:rPr lang="en-US" sz="1500" dirty="0"/>
              <a:t>4-bit fragment number</a:t>
            </a:r>
          </a:p>
          <a:p>
            <a:pPr lvl="1"/>
            <a:r>
              <a:rPr lang="en-US" sz="1500" dirty="0"/>
              <a:t>12-bit sequence number</a:t>
            </a:r>
          </a:p>
          <a:p>
            <a:pPr lvl="1"/>
            <a:endParaRPr lang="en-US" sz="1500" dirty="0"/>
          </a:p>
          <a:p>
            <a:r>
              <a:rPr lang="en-US" sz="1800" dirty="0"/>
              <a:t>Quality of Service control</a:t>
            </a:r>
          </a:p>
          <a:p>
            <a:pPr lvl="1"/>
            <a:r>
              <a:rPr lang="en-US" sz="1500" dirty="0"/>
              <a:t>Identifies traffic category</a:t>
            </a:r>
          </a:p>
          <a:p>
            <a:pPr lvl="1"/>
            <a:endParaRPr lang="en-US" sz="1500" dirty="0"/>
          </a:p>
          <a:p>
            <a:r>
              <a:rPr lang="en-US" sz="1800" dirty="0"/>
              <a:t>High Throughput Control</a:t>
            </a:r>
          </a:p>
          <a:p>
            <a:pPr lvl="1"/>
            <a:r>
              <a:rPr lang="en-US" sz="1500" dirty="0"/>
              <a:t>Configurations for selecting best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" y="1138645"/>
            <a:ext cx="8229599" cy="90689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C2A60B-8ED1-444F-8646-D70EF6E17188}"/>
              </a:ext>
            </a:extLst>
          </p:cNvPr>
          <p:cNvSpPr txBox="1">
            <a:spLocks/>
          </p:cNvSpPr>
          <p:nvPr/>
        </p:nvSpPr>
        <p:spPr>
          <a:xfrm>
            <a:off x="4686300" y="2212634"/>
            <a:ext cx="3998996" cy="27022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Frame body</a:t>
            </a:r>
          </a:p>
          <a:p>
            <a:pPr lvl="1"/>
            <a:r>
              <a:rPr lang="en-US" sz="1500" dirty="0"/>
              <a:t>Max size depends on PHY</a:t>
            </a:r>
          </a:p>
          <a:p>
            <a:pPr lvl="2"/>
            <a:r>
              <a:rPr lang="en-US" sz="1500" dirty="0"/>
              <a:t>~2000 for lower rates</a:t>
            </a:r>
          </a:p>
          <a:p>
            <a:pPr lvl="2"/>
            <a:r>
              <a:rPr lang="en-US" sz="1500" dirty="0"/>
              <a:t>~8000 for 802.11n</a:t>
            </a:r>
          </a:p>
          <a:p>
            <a:pPr lvl="2"/>
            <a:r>
              <a:rPr lang="en-US" sz="1500" dirty="0"/>
              <a:t>~11000 for 802.11ac</a:t>
            </a:r>
          </a:p>
          <a:p>
            <a:pPr lvl="2"/>
            <a:endParaRPr lang="en-US" sz="1500" dirty="0"/>
          </a:p>
          <a:p>
            <a:r>
              <a:rPr lang="en-US" sz="1800" dirty="0"/>
              <a:t>Frame check sequence</a:t>
            </a:r>
          </a:p>
          <a:p>
            <a:pPr lvl="1"/>
            <a:r>
              <a:rPr lang="en-US" sz="1500" dirty="0"/>
              <a:t>32-bit CRC</a:t>
            </a:r>
          </a:p>
        </p:txBody>
      </p:sp>
    </p:spTree>
    <p:extLst>
      <p:ext uri="{BB962C8B-B14F-4D97-AF65-F5344CB8AC3E}">
        <p14:creationId xmlns:p14="http://schemas.microsoft.com/office/powerpoint/2010/main" val="65453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4142423"/>
            <a:ext cx="8229600" cy="10018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34064"/>
              </p:ext>
            </p:extLst>
          </p:nvPr>
        </p:nvGraphicFramePr>
        <p:xfrm>
          <a:off x="414085" y="957263"/>
          <a:ext cx="8425115" cy="3185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65482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018212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62666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676212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616470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79809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Max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DSSS/FHSS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DSSS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11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54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38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600 Mbps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70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5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 + MU-MIMO</a:t>
                      </a:r>
                      <a:r>
                        <a:rPr lang="en-US" sz="1400" dirty="0"/>
                        <a:t> (downlink only)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2.4/5/[6]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408074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2.4/5/6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OFDMA + MU-MIMO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46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808082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802.11bn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~2028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2.4/5/6/7/42.5/71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100 Gbps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6380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/>
        </p:nvGraphicFramePr>
        <p:xfrm>
          <a:off x="455696" y="3506153"/>
          <a:ext cx="8229600" cy="170307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79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057275" y="1505426"/>
            <a:ext cx="942975" cy="94297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3124200" y="1724501"/>
            <a:ext cx="619125" cy="5143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4686300" y="1209676"/>
            <a:ext cx="1133475" cy="2957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4686300" y="2686527"/>
            <a:ext cx="1133475" cy="2957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6619875" y="1991440"/>
            <a:ext cx="942975" cy="29575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1999464" y="1976914"/>
            <a:ext cx="1124736" cy="4763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3614737" y="1357552"/>
            <a:ext cx="1071563" cy="3669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3614737" y="2238851"/>
            <a:ext cx="1071563" cy="59555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5253038" y="1505426"/>
            <a:ext cx="0" cy="11811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5819775" y="1357551"/>
            <a:ext cx="1271588" cy="6338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5819775" y="2287190"/>
            <a:ext cx="1271588" cy="54721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2512228" y="2070348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3857631" y="2522816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9F94DC-80DB-474B-BACC-FB0755FFBA97}"/>
              </a:ext>
            </a:extLst>
          </p:cNvPr>
          <p:cNvSpPr txBox="1"/>
          <p:nvPr/>
        </p:nvSpPr>
        <p:spPr>
          <a:xfrm>
            <a:off x="455697" y="3057525"/>
            <a:ext cx="328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37026637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/>
        </p:nvGraphicFramePr>
        <p:xfrm>
          <a:off x="455696" y="3506153"/>
          <a:ext cx="8229600" cy="170307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79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057275" y="1505426"/>
            <a:ext cx="942975" cy="94297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3124200" y="1724501"/>
            <a:ext cx="619125" cy="5143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4686300" y="1209676"/>
            <a:ext cx="1133475" cy="2957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4686300" y="2686527"/>
            <a:ext cx="1133475" cy="2957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6619875" y="1991440"/>
            <a:ext cx="942975" cy="29575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1999464" y="1976914"/>
            <a:ext cx="1124736" cy="4763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3614737" y="1357552"/>
            <a:ext cx="1071563" cy="36695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3614737" y="2238851"/>
            <a:ext cx="1071563" cy="59555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5253038" y="1505426"/>
            <a:ext cx="0" cy="11811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5819775" y="1357551"/>
            <a:ext cx="1271588" cy="6338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5819775" y="2287190"/>
            <a:ext cx="1271588" cy="54721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2490788" y="1621810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3971929" y="1168925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C698A-5674-464A-A597-ECDDC4B33837}"/>
              </a:ext>
            </a:extLst>
          </p:cNvPr>
          <p:cNvSpPr txBox="1"/>
          <p:nvPr/>
        </p:nvSpPr>
        <p:spPr>
          <a:xfrm>
            <a:off x="455697" y="3057525"/>
            <a:ext cx="328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1813418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/>
        </p:nvGraphicFramePr>
        <p:xfrm>
          <a:off x="455696" y="3506153"/>
          <a:ext cx="8229600" cy="170307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79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057275" y="1505426"/>
            <a:ext cx="942975" cy="94297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3124200" y="1724501"/>
            <a:ext cx="619125" cy="5143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4686300" y="1209676"/>
            <a:ext cx="1133475" cy="2957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4686300" y="2686527"/>
            <a:ext cx="1133475" cy="2957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6619875" y="1991440"/>
            <a:ext cx="942975" cy="29575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1999464" y="1976914"/>
            <a:ext cx="1124736" cy="476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3614737" y="1357552"/>
            <a:ext cx="1071563" cy="3669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3614737" y="2238851"/>
            <a:ext cx="1071563" cy="59555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5253038" y="1505426"/>
            <a:ext cx="0" cy="118110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5819775" y="1357551"/>
            <a:ext cx="1271588" cy="6338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5819775" y="2287190"/>
            <a:ext cx="1271588" cy="54721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4957766" y="1863775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49DBCB-E82D-4AC4-8446-AE8A6180F7A6}"/>
              </a:ext>
            </a:extLst>
          </p:cNvPr>
          <p:cNvSpPr txBox="1"/>
          <p:nvPr/>
        </p:nvSpPr>
        <p:spPr>
          <a:xfrm>
            <a:off x="455697" y="3057525"/>
            <a:ext cx="328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11923505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/>
        </p:nvGraphicFramePr>
        <p:xfrm>
          <a:off x="455696" y="3506153"/>
          <a:ext cx="8229600" cy="170307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79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057275" y="1505426"/>
            <a:ext cx="942975" cy="94297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3124200" y="1724501"/>
            <a:ext cx="619125" cy="5143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4686300" y="1209676"/>
            <a:ext cx="1133475" cy="2957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4686300" y="2686527"/>
            <a:ext cx="1133475" cy="2957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6619875" y="1991440"/>
            <a:ext cx="942975" cy="29575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1999464" y="1976914"/>
            <a:ext cx="1124736" cy="476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3614737" y="1357552"/>
            <a:ext cx="1071563" cy="3669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3614737" y="2238851"/>
            <a:ext cx="1071563" cy="59555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5253038" y="1505426"/>
            <a:ext cx="0" cy="11811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5819775" y="1357551"/>
            <a:ext cx="1271588" cy="633888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5819775" y="2287190"/>
            <a:ext cx="1271588" cy="547212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6534156" y="2555826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6407952" y="1331030"/>
            <a:ext cx="357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28858C-19BA-4FB9-B687-F958D690B06C}"/>
              </a:ext>
            </a:extLst>
          </p:cNvPr>
          <p:cNvSpPr txBox="1"/>
          <p:nvPr/>
        </p:nvSpPr>
        <p:spPr>
          <a:xfrm>
            <a:off x="455697" y="3057525"/>
            <a:ext cx="328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16507736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frames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1143000"/>
            <a:ext cx="8229600" cy="3276600"/>
          </a:xfrm>
        </p:spPr>
        <p:txBody>
          <a:bodyPr>
            <a:normAutofit/>
          </a:bodyPr>
          <a:lstStyle/>
          <a:p>
            <a:r>
              <a:rPr lang="en-US" sz="1600" dirty="0"/>
              <a:t>Frame bursting</a:t>
            </a:r>
          </a:p>
          <a:p>
            <a:pPr lvl="1"/>
            <a:r>
              <a:rPr lang="en-US" sz="1400" dirty="0"/>
              <a:t>Transmit multiple frames in a row</a:t>
            </a:r>
          </a:p>
          <a:p>
            <a:pPr lvl="1"/>
            <a:endParaRPr lang="en-US" sz="1400" dirty="0"/>
          </a:p>
          <a:p>
            <a:endParaRPr lang="en-US" sz="1600" dirty="0"/>
          </a:p>
          <a:p>
            <a:r>
              <a:rPr lang="en-US" sz="1600" dirty="0"/>
              <a:t>Frame fragmentation</a:t>
            </a:r>
          </a:p>
          <a:p>
            <a:pPr lvl="1"/>
            <a:r>
              <a:rPr lang="en-US" sz="1400" dirty="0"/>
              <a:t>Split service data over multiple frames</a:t>
            </a:r>
          </a:p>
          <a:p>
            <a:pPr lvl="1"/>
            <a:endParaRPr lang="en-US" sz="1400" dirty="0"/>
          </a:p>
          <a:p>
            <a:r>
              <a:rPr lang="en-US" sz="1600" dirty="0"/>
              <a:t>Frame aggregation</a:t>
            </a:r>
          </a:p>
          <a:p>
            <a:pPr lvl="1"/>
            <a:r>
              <a:rPr lang="en-US" sz="1400" dirty="0"/>
              <a:t>Multiple service data in a single frame</a:t>
            </a:r>
          </a:p>
          <a:p>
            <a:pPr lvl="1"/>
            <a:r>
              <a:rPr lang="en-US" sz="1400" dirty="0"/>
              <a:t>Allows multiple packets to reach Access Point in a single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41A7D-F5EA-4B85-A4AE-937ED62D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3" y="4315839"/>
            <a:ext cx="4822704" cy="843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6FE68-1AF7-465E-9790-932577D2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3" y="1827730"/>
            <a:ext cx="4415454" cy="6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26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packet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9A89-D6F7-4AC8-9038-6CA64348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1143000"/>
            <a:ext cx="3830554" cy="37719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Example duration for a 1500 byte 802.11g packet</a:t>
            </a:r>
          </a:p>
          <a:p>
            <a:pPr lvl="1"/>
            <a:r>
              <a:rPr lang="en-US" dirty="0"/>
              <a:t>6 Mbps for header</a:t>
            </a:r>
          </a:p>
          <a:p>
            <a:pPr lvl="1"/>
            <a:r>
              <a:rPr lang="en-US" dirty="0"/>
              <a:t>24 Mbps for payload</a:t>
            </a:r>
          </a:p>
          <a:p>
            <a:pPr lvl="1"/>
            <a:r>
              <a:rPr lang="en-US" dirty="0"/>
              <a:t>566 </a:t>
            </a:r>
            <a:r>
              <a:rPr lang="en-US" dirty="0" err="1"/>
              <a:t>μs</a:t>
            </a:r>
            <a:r>
              <a:rPr lang="en-US" dirty="0"/>
              <a:t> for total packet</a:t>
            </a:r>
          </a:p>
          <a:p>
            <a:pPr lvl="2"/>
            <a:r>
              <a:rPr lang="en-US" dirty="0"/>
              <a:t>Plus 10 </a:t>
            </a:r>
            <a:r>
              <a:rPr lang="en-US" dirty="0" err="1"/>
              <a:t>μs</a:t>
            </a:r>
            <a:r>
              <a:rPr lang="en-US" dirty="0"/>
              <a:t> for SIFS</a:t>
            </a:r>
          </a:p>
          <a:p>
            <a:pPr lvl="2"/>
            <a:r>
              <a:rPr lang="en-US" dirty="0"/>
              <a:t>Plus 34 </a:t>
            </a:r>
            <a:r>
              <a:rPr lang="en-US" dirty="0" err="1"/>
              <a:t>μs</a:t>
            </a:r>
            <a:r>
              <a:rPr lang="en-US" dirty="0"/>
              <a:t> for ACK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800" dirty="0">
                <a:hlinkClick r:id="rId2"/>
              </a:rPr>
              <a:t>https://sarwiki.informatik.hu-berlin.de/Packet_transmission_time_in_802.11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6" y="643633"/>
            <a:ext cx="3938813" cy="44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11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Drives Specification Sometimes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90752-5AE3-0647-87FE-4CC97C39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959227"/>
            <a:ext cx="4464787" cy="4188246"/>
          </a:xfrm>
        </p:spPr>
        <p:txBody>
          <a:bodyPr>
            <a:normAutofit/>
          </a:bodyPr>
          <a:lstStyle/>
          <a:p>
            <a:r>
              <a:rPr lang="en-US" sz="1800" dirty="0"/>
              <a:t>SIFS nominally defined by processing time</a:t>
            </a:r>
          </a:p>
          <a:p>
            <a:pPr lvl="1"/>
            <a:r>
              <a:rPr lang="en-US" sz="1600" dirty="0"/>
              <a:t>Aside: Big challenge for SDRs</a:t>
            </a:r>
          </a:p>
          <a:p>
            <a:pPr lvl="2"/>
            <a:endParaRPr lang="en-US" sz="1200" dirty="0"/>
          </a:p>
          <a:p>
            <a:r>
              <a:rPr lang="en-US" sz="1800" dirty="0"/>
              <a:t>Convolutional decoders need(</a:t>
            </a:r>
            <a:r>
              <a:rPr lang="en-US" sz="1800" dirty="0" err="1"/>
              <a:t>ed</a:t>
            </a:r>
            <a:r>
              <a:rPr lang="en-US" sz="1800" dirty="0"/>
              <a:t>) 16 µs to finish processing</a:t>
            </a:r>
          </a:p>
          <a:p>
            <a:pPr lvl="1"/>
            <a:r>
              <a:rPr lang="en-US" sz="1600" dirty="0"/>
              <a:t>For highest-rate MCS (ERP-OFDM)</a:t>
            </a:r>
          </a:p>
          <a:p>
            <a:pPr lvl="1"/>
            <a:r>
              <a:rPr lang="en-US" sz="1600" dirty="0"/>
              <a:t>SIFS is 10 </a:t>
            </a:r>
            <a:r>
              <a:rPr lang="en-US" sz="1600" dirty="0" err="1"/>
              <a:t>μs</a:t>
            </a:r>
            <a:r>
              <a:rPr lang="en-US" sz="1600" dirty="0"/>
              <a:t>, so extension needed</a:t>
            </a:r>
          </a:p>
          <a:p>
            <a:pPr lvl="2"/>
            <a:endParaRPr lang="en-US" sz="1200" dirty="0"/>
          </a:p>
          <a:p>
            <a:r>
              <a:rPr lang="en-US" sz="1800" dirty="0"/>
              <a:t>Processing must finish before next packet starts</a:t>
            </a:r>
          </a:p>
          <a:p>
            <a:pPr lvl="1"/>
            <a:r>
              <a:rPr lang="en-US" sz="1600" dirty="0"/>
              <a:t>To be able to decode NAV in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22" y="643634"/>
            <a:ext cx="3938813" cy="44093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3FA8BB-EC5B-104E-8E4E-66531B0A1947}"/>
              </a:ext>
            </a:extLst>
          </p:cNvPr>
          <p:cNvSpPr/>
          <p:nvPr/>
        </p:nvSpPr>
        <p:spPr>
          <a:xfrm>
            <a:off x="4772025" y="2705100"/>
            <a:ext cx="4191000" cy="2857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14444-01AA-FF46-B47E-D375227D7BC1}"/>
              </a:ext>
            </a:extLst>
          </p:cNvPr>
          <p:cNvSpPr/>
          <p:nvPr/>
        </p:nvSpPr>
        <p:spPr>
          <a:xfrm>
            <a:off x="4772025" y="4181970"/>
            <a:ext cx="4191000" cy="2857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416090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E1F0-7524-C98A-C8D2-46F36FDD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A0AC-7B88-6E06-59B3-1475FCF2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CE56E3-F754-F0C0-CFC6-09A71EA8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84" y="672670"/>
            <a:ext cx="4162425" cy="41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E4D58-0E62-81AC-01EA-3F4F4D320755}"/>
              </a:ext>
            </a:extLst>
          </p:cNvPr>
          <p:cNvSpPr txBox="1"/>
          <p:nvPr/>
        </p:nvSpPr>
        <p:spPr>
          <a:xfrm>
            <a:off x="455696" y="4980801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https://xkcd.com/2199/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492010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dirty="0" err="1"/>
              <a:t>WiFi</a:t>
            </a:r>
            <a:r>
              <a:rPr lang="en-US" dirty="0"/>
              <a:t> PHY</a:t>
            </a:r>
          </a:p>
          <a:p>
            <a:r>
              <a:rPr lang="en-US" b="1" dirty="0" err="1"/>
              <a:t>WiFi</a:t>
            </a:r>
            <a:r>
              <a:rPr lang="en-US" b="1" dirty="0"/>
              <a:t> MAC and Packets</a:t>
            </a:r>
          </a:p>
          <a:p>
            <a:pPr lvl="1"/>
            <a:r>
              <a:rPr lang="en-US" sz="2000" dirty="0"/>
              <a:t>802.11 Access Control</a:t>
            </a:r>
          </a:p>
          <a:p>
            <a:pPr lvl="1"/>
            <a:r>
              <a:rPr lang="en-US" sz="2000" dirty="0"/>
              <a:t>802.11 Frame format</a:t>
            </a:r>
          </a:p>
          <a:p>
            <a:pPr lvl="1"/>
            <a:r>
              <a:rPr lang="en-US" sz="2000" b="1" dirty="0"/>
              <a:t>802.11e Improvements to MAC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13636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improves MAC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Hybrid Coordination Function (HCF)</a:t>
            </a:r>
          </a:p>
          <a:p>
            <a:pPr lvl="1"/>
            <a:r>
              <a:rPr lang="en-US" sz="1800" dirty="0"/>
              <a:t>Modifies contention-free access (still no one uses it)</a:t>
            </a:r>
          </a:p>
          <a:p>
            <a:pPr lvl="1"/>
            <a:r>
              <a:rPr lang="en-US" sz="1800" dirty="0"/>
              <a:t>Modifies contention-based access: Enhanced Distributed Channel Access (EDCA)</a:t>
            </a:r>
          </a:p>
          <a:p>
            <a:pPr lvl="1"/>
            <a:endParaRPr lang="en-US" sz="1800" dirty="0"/>
          </a:p>
          <a:p>
            <a:r>
              <a:rPr lang="en-US" sz="2000" dirty="0"/>
              <a:t>Modifies Quality of Service based on application</a:t>
            </a:r>
          </a:p>
          <a:p>
            <a:pPr lvl="1"/>
            <a:r>
              <a:rPr lang="en-US" sz="1800" dirty="0"/>
              <a:t>Example of breaking layering for an optimization</a:t>
            </a:r>
          </a:p>
          <a:p>
            <a:pPr lvl="1"/>
            <a:r>
              <a:rPr lang="en-US" sz="1800" dirty="0"/>
              <a:t>Categories (lowest to highest priority):</a:t>
            </a:r>
          </a:p>
          <a:p>
            <a:pPr lvl="2"/>
            <a:r>
              <a:rPr lang="en-US" sz="1400" dirty="0"/>
              <a:t>Background</a:t>
            </a:r>
          </a:p>
          <a:p>
            <a:pPr lvl="2"/>
            <a:r>
              <a:rPr lang="en-US" sz="1400" dirty="0"/>
              <a:t>Best Effort</a:t>
            </a:r>
          </a:p>
          <a:p>
            <a:pPr lvl="2"/>
            <a:r>
              <a:rPr lang="en-US" sz="1400" dirty="0"/>
              <a:t>Video</a:t>
            </a:r>
          </a:p>
          <a:p>
            <a:pPr lvl="2"/>
            <a:r>
              <a:rPr lang="en-US" sz="1400" dirty="0"/>
              <a:t>Voice</a:t>
            </a:r>
          </a:p>
          <a:p>
            <a:endParaRPr lang="en-US" sz="2000" dirty="0"/>
          </a:p>
          <a:p>
            <a:pPr lvl="2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3D7A-6D5D-4F80-8B78-6A48572F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BAE7-E28B-4149-8315-93F7EAE7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Peter </a:t>
            </a:r>
            <a:r>
              <a:rPr lang="en-US" dirty="0" err="1"/>
              <a:t>Steenkiste</a:t>
            </a:r>
            <a:r>
              <a:rPr lang="en-US" dirty="0"/>
              <a:t> – Carnegie Mellon University</a:t>
            </a:r>
          </a:p>
          <a:p>
            <a:pPr lvl="1"/>
            <a:r>
              <a:rPr lang="en-US" dirty="0">
                <a:hlinkClick r:id="rId2"/>
              </a:rPr>
              <a:t>https://www.cs.cmu.edu/~prs/wirelessS18/handouts/L11-AdHoc.pdf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https://www.cs.cmu.edu/~prs/wirelessS18/handouts/L12-LAN.pdf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Raj Jain – Washington University in Saint Louis</a:t>
            </a:r>
          </a:p>
          <a:p>
            <a:pPr lvl="1"/>
            <a:r>
              <a:rPr lang="en-US" dirty="0">
                <a:hlinkClick r:id="rId4"/>
              </a:rPr>
              <a:t>https://www.cse.wustl.edu/~jain/cse574-14/ftp/j_05lan.pdf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https://www.cse.wustl.edu/~jain/cse574-14/ftp/j_06lan.pdf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Honestly</a:t>
            </a:r>
          </a:p>
          <a:p>
            <a:pPr lvl="1"/>
            <a:r>
              <a:rPr lang="en-US" dirty="0">
                <a:hlinkClick r:id="rId6"/>
              </a:rPr>
              <a:t>https://en.wikipedia.org/wiki/IEEE_802.11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D4DC-1779-4BDF-9A73-AB5EFC31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659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B9A1-FC85-4A65-87A6-BE00EAFD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priority for different application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32ED-95D6-4BA8-9258-207EBDAA8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Expand to more IFS lengths for different traffic categories</a:t>
            </a:r>
          </a:p>
          <a:p>
            <a:pPr lvl="1"/>
            <a:r>
              <a:rPr lang="en-US" sz="1800" dirty="0"/>
              <a:t>Smallest AIFS (equal to DIFS) goes to Voice, Largest to Background</a:t>
            </a:r>
          </a:p>
          <a:p>
            <a:pPr lvl="1"/>
            <a:r>
              <a:rPr lang="en-US" sz="1800" dirty="0"/>
              <a:t>Contention Window min and max also change for each category</a:t>
            </a:r>
          </a:p>
          <a:p>
            <a:pPr lvl="2"/>
            <a:r>
              <a:rPr lang="en-US" sz="1400" dirty="0"/>
              <a:t>Selects a </a:t>
            </a:r>
            <a:r>
              <a:rPr lang="en-US" sz="1400" i="1" dirty="0"/>
              <a:t>probability</a:t>
            </a:r>
            <a:r>
              <a:rPr lang="en-US" sz="1400" dirty="0"/>
              <a:t> that most important category goes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AA530-A08E-4AE9-A9DC-CF15348F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3A06C7-D58E-4E24-8DE7-DE7383CF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94" y="2913064"/>
            <a:ext cx="5910056" cy="25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412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CB85-AC64-469E-8DE9-B2E69E3C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queues within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3AA4D-5C81-4A87-854C-60A4579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pic>
        <p:nvPicPr>
          <p:cNvPr id="1026" name="Picture 2" descr="Image result for 802.11e">
            <a:extLst>
              <a:ext uri="{FF2B5EF4-FFF2-40B4-BE49-F238E27FC236}">
                <a16:creationId xmlns:a16="http://schemas.microsoft.com/office/drawing/2014/main" id="{66A68183-F727-4B22-89C2-114AA485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70" y="917122"/>
            <a:ext cx="5581927" cy="427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709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also adds maximum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802.11e also defines duration a device can transmit for</a:t>
            </a:r>
          </a:p>
          <a:p>
            <a:pPr lvl="1"/>
            <a:r>
              <a:rPr lang="en-US" sz="2000" dirty="0"/>
              <a:t>Based on PHY in use and Application category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Background/Best Effort: one frame per contention win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Example, up to 11 </a:t>
            </a:r>
            <a:r>
              <a:rPr lang="en-US" sz="2000" dirty="0" err="1"/>
              <a:t>ms</a:t>
            </a:r>
            <a:r>
              <a:rPr lang="en-US" sz="2000" dirty="0"/>
              <a:t> for Voice on 802.11ac</a:t>
            </a:r>
          </a:p>
          <a:p>
            <a:pPr lvl="2"/>
            <a:r>
              <a:rPr lang="en-US" sz="1600" dirty="0"/>
              <a:t>Could be one really big frame at a low data rate</a:t>
            </a:r>
          </a:p>
          <a:p>
            <a:pPr lvl="2"/>
            <a:r>
              <a:rPr lang="en-US" sz="1600" dirty="0"/>
              <a:t>Could be multiple frames in a row separated by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5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WiFi Overview</a:t>
            </a:r>
          </a:p>
          <a:p>
            <a:pPr lvl="1"/>
            <a:endParaRPr lang="en-US" b="1" dirty="0"/>
          </a:p>
          <a:p>
            <a:r>
              <a:rPr lang="en-US" b="1" dirty="0" err="1"/>
              <a:t>WiFi</a:t>
            </a:r>
            <a:r>
              <a:rPr lang="en-US" b="1" dirty="0"/>
              <a:t> PHY</a:t>
            </a:r>
          </a:p>
          <a:p>
            <a:pPr lvl="1"/>
            <a:r>
              <a:rPr lang="en-US" dirty="0"/>
              <a:t>802.11/802.11b</a:t>
            </a:r>
          </a:p>
          <a:p>
            <a:pPr lvl="1"/>
            <a:r>
              <a:rPr lang="en-US" dirty="0"/>
              <a:t>802.11a/802.11g</a:t>
            </a:r>
          </a:p>
          <a:p>
            <a:pPr lvl="1"/>
            <a:r>
              <a:rPr lang="en-US" dirty="0"/>
              <a:t>802.11n/802.11ac</a:t>
            </a:r>
          </a:p>
          <a:p>
            <a:pPr lvl="1"/>
            <a:r>
              <a:rPr lang="en-US" dirty="0"/>
              <a:t>802.11ax</a:t>
            </a:r>
          </a:p>
          <a:p>
            <a:r>
              <a:rPr lang="en-US" dirty="0" err="1"/>
              <a:t>WiFi</a:t>
            </a:r>
            <a:r>
              <a:rPr lang="en-US" dirty="0"/>
              <a:t> MAC and Packets</a:t>
            </a:r>
          </a:p>
          <a:p>
            <a:r>
              <a:rPr lang="en-US" dirty="0"/>
              <a:t>IoT +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3045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</TotalTime>
  <Words>4501</Words>
  <Application>Microsoft Macintosh PowerPoint</Application>
  <PresentationFormat>On-screen Show (16:10)</PresentationFormat>
  <Paragraphs>1338</Paragraphs>
  <Slides>82</Slides>
  <Notes>4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Helvetica</vt:lpstr>
      <vt:lpstr>Helvetica Neue</vt:lpstr>
      <vt:lpstr>Seravek Light</vt:lpstr>
      <vt:lpstr>Trebuchet MS</vt:lpstr>
      <vt:lpstr>Office Theme</vt:lpstr>
      <vt:lpstr>Wireless for the Internet of Things  WiFi (IEEE 802.11)</vt:lpstr>
      <vt:lpstr>Today’s Goals</vt:lpstr>
      <vt:lpstr>Characterizing WiFi</vt:lpstr>
      <vt:lpstr>Outline</vt:lpstr>
      <vt:lpstr>What is WiFi?</vt:lpstr>
      <vt:lpstr>IEEE 802.11 timeline</vt:lpstr>
      <vt:lpstr>Major amendments</vt:lpstr>
      <vt:lpstr>Resources</vt:lpstr>
      <vt:lpstr>Outline</vt:lpstr>
      <vt:lpstr>Goal: improve throughput</vt:lpstr>
      <vt:lpstr>Walking through PHY changes by amendment</vt:lpstr>
      <vt:lpstr>Original WiFi specification (1997)</vt:lpstr>
      <vt:lpstr>802.11b (1999)</vt:lpstr>
      <vt:lpstr>802.11b channels</vt:lpstr>
      <vt:lpstr>Question</vt:lpstr>
      <vt:lpstr>Walking through PHY changes by amendment</vt:lpstr>
      <vt:lpstr>Increase performance with more bandwidth: OFDM</vt:lpstr>
      <vt:lpstr>802.11a channels</vt:lpstr>
      <vt:lpstr>802.11g (2003)</vt:lpstr>
      <vt:lpstr>Improved WiFi hardware is in high demand</vt:lpstr>
      <vt:lpstr>Walking through PHY changes by amendment</vt:lpstr>
      <vt:lpstr>How do we increase throughput?</vt:lpstr>
      <vt:lpstr>How do we increase throughput?</vt:lpstr>
      <vt:lpstr>MIMO – Multiple In Multiple Out</vt:lpstr>
      <vt:lpstr>Expandable bandwidth</vt:lpstr>
      <vt:lpstr>802.11n (2009)</vt:lpstr>
      <vt:lpstr>802.11n modulation and coding schemes</vt:lpstr>
      <vt:lpstr>Break + Open Question</vt:lpstr>
      <vt:lpstr>Walking through PHY changes by amendment</vt:lpstr>
      <vt:lpstr>“The MIMO Gap”</vt:lpstr>
      <vt:lpstr>Multi-user Multiple In Multiple Out (MU-MIMO)</vt:lpstr>
      <vt:lpstr>802.11ac (2013)</vt:lpstr>
      <vt:lpstr>802.11ac channels</vt:lpstr>
      <vt:lpstr>802.11ac modulation and coding schemes</vt:lpstr>
      <vt:lpstr>Walking through PHY changes by amendment</vt:lpstr>
      <vt:lpstr>New directions in WiFi focus: Aggregate throughput across all devices</vt:lpstr>
      <vt:lpstr>Orthogonal Frequency Division Multiple Access</vt:lpstr>
      <vt:lpstr>OFDM vs OFDMA Orthogonal Frequency Division Multiplexing vs. Orthogonal Frequency Division Multiple Access</vt:lpstr>
      <vt:lpstr>802.11ax (2021)</vt:lpstr>
      <vt:lpstr>6 GHz band is an enormous amount of bandwidth</vt:lpstr>
      <vt:lpstr>Less bandwidth in the 6 GHz band in Europe</vt:lpstr>
      <vt:lpstr>WiFi 6 Hardware</vt:lpstr>
      <vt:lpstr>What’s coming next: 802.11.be</vt:lpstr>
      <vt:lpstr>Outline</vt:lpstr>
      <vt:lpstr>Basic WiFi network</vt:lpstr>
      <vt:lpstr>WiFi superframe structure</vt:lpstr>
      <vt:lpstr>WiFi superframe in practice</vt:lpstr>
      <vt:lpstr>802.11 beacons</vt:lpstr>
      <vt:lpstr>Contention-free access</vt:lpstr>
      <vt:lpstr>Contention-based access</vt:lpstr>
      <vt:lpstr>Reminder: hidden terminal problem</vt:lpstr>
      <vt:lpstr>Drawbacks of RTS/CTS</vt:lpstr>
      <vt:lpstr>Backoff in WiFi</vt:lpstr>
      <vt:lpstr>Prioritizing packets with varying IFS</vt:lpstr>
      <vt:lpstr>Putting backoff together</vt:lpstr>
      <vt:lpstr>802.11 backoff example</vt:lpstr>
      <vt:lpstr>802.11 backoff example</vt:lpstr>
      <vt:lpstr>802.11 backoff example</vt:lpstr>
      <vt:lpstr>802.11 backoff example</vt:lpstr>
      <vt:lpstr>802.11 backoff example</vt:lpstr>
      <vt:lpstr>Outline</vt:lpstr>
      <vt:lpstr>Why, why not, talk WiFi in a wireless for IoT class</vt:lpstr>
      <vt:lpstr>WiFi capability in microcontrollers</vt:lpstr>
      <vt:lpstr>Low power WiFi</vt:lpstr>
      <vt:lpstr>Bonus: MQTT – answer to the “where do you send data” question</vt:lpstr>
      <vt:lpstr>Outline</vt:lpstr>
      <vt:lpstr>Outline</vt:lpstr>
      <vt:lpstr>802.11 frame</vt:lpstr>
      <vt:lpstr>802.11 frame</vt:lpstr>
      <vt:lpstr>Address field use cases</vt:lpstr>
      <vt:lpstr>Address field use cases</vt:lpstr>
      <vt:lpstr>Address field use cases</vt:lpstr>
      <vt:lpstr>Address field use cases</vt:lpstr>
      <vt:lpstr>Sending frames in WiFi</vt:lpstr>
      <vt:lpstr>Calculating packet durations</vt:lpstr>
      <vt:lpstr>Implementation Drives Specification Sometimes</vt:lpstr>
      <vt:lpstr>Break + xkcd</vt:lpstr>
      <vt:lpstr>Outline</vt:lpstr>
      <vt:lpstr>802.11e improves MAC layer</vt:lpstr>
      <vt:lpstr>Different priority for different application category</vt:lpstr>
      <vt:lpstr>Multiple queues within a single device</vt:lpstr>
      <vt:lpstr>802.11e also adds maximum durations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subject/>
  <dc:creator/>
  <cp:keywords/>
  <dc:description/>
  <cp:lastModifiedBy>Campbell, Brad (bjc8c)</cp:lastModifiedBy>
  <cp:revision>62</cp:revision>
  <dcterms:created xsi:type="dcterms:W3CDTF">2015-09-15T19:03:29Z</dcterms:created>
  <dcterms:modified xsi:type="dcterms:W3CDTF">2024-04-01T17:26:18Z</dcterms:modified>
  <cp:category/>
</cp:coreProperties>
</file>