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9"/>
  </p:notesMasterIdLst>
  <p:sldIdLst>
    <p:sldId id="256" r:id="rId2"/>
    <p:sldId id="2371" r:id="rId3"/>
    <p:sldId id="2373" r:id="rId4"/>
    <p:sldId id="2374" r:id="rId5"/>
    <p:sldId id="2375" r:id="rId6"/>
    <p:sldId id="2376" r:id="rId7"/>
    <p:sldId id="2377" r:id="rId8"/>
  </p:sldIdLst>
  <p:sldSz cx="9144000" cy="5715000" type="screen16x1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Default Section" id="{5110AAAC-F137-5D49-A97C-45BAE212A167}">
          <p14:sldIdLst>
            <p14:sldId id="256"/>
            <p14:sldId id="2371"/>
            <p14:sldId id="2373"/>
            <p14:sldId id="2374"/>
            <p14:sldId id="2375"/>
            <p14:sldId id="2376"/>
            <p14:sldId id="2377"/>
          </p14:sldIdLst>
        </p14:section>
        <p14:section name="Bonus" id="{4E449918-4DC4-A541-B943-597916E68C33}">
          <p14:sldIdLst/>
        </p14:section>
      </p14:sectionLst>
    </p:ex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3" roundtripDataSignature="AMtx7mh2GsPZzwgmj0ICQeZO52ZYci946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57"/>
    <p:restoredTop sz="94648"/>
  </p:normalViewPr>
  <p:slideViewPr>
    <p:cSldViewPr snapToGrid="0">
      <p:cViewPr varScale="1">
        <p:scale>
          <a:sx n="135" d="100"/>
          <a:sy n="135" d="100"/>
        </p:scale>
        <p:origin x="5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63" Type="http://customschemas.google.com/relationships/presentationmetadata" Target="metadata"/><Relationship Id="rId3" Type="http://schemas.openxmlformats.org/officeDocument/2006/relationships/slide" Target="slides/slide2.xml"/><Relationship Id="rId16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65" Type="http://schemas.openxmlformats.org/officeDocument/2006/relationships/viewProps" Target="viewProps.xml"/><Relationship Id="rId16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60438" y="1143000"/>
            <a:ext cx="49371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68" name="Google Shape;68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6"/>
          <p:cNvSpPr txBox="1"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F6C"/>
              </a:buClr>
              <a:buSzPts val="4500"/>
              <a:buFont typeface="Trebuchet MS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6"/>
          <p:cNvSpPr txBox="1"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latin typeface="Helvetica" pitchFamily="2" charset="0"/>
              </a:defRPr>
            </a:lvl1pPr>
            <a:lvl2pPr lvl="1" algn="ctr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 dirty="0"/>
          </a:p>
        </p:txBody>
      </p:sp>
      <p:sp>
        <p:nvSpPr>
          <p:cNvPr id="17" name="Google Shape;17;p46"/>
          <p:cNvSpPr txBox="1">
            <a:spLocks noGrp="1"/>
          </p:cNvSpPr>
          <p:nvPr>
            <p:ph type="sldNum" idx="12"/>
          </p:nvPr>
        </p:nvSpPr>
        <p:spPr>
          <a:xfrm>
            <a:off x="6457950" y="5296960"/>
            <a:ext cx="20574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57"/>
          <p:cNvSpPr txBox="1">
            <a:spLocks noGrp="1"/>
          </p:cNvSpPr>
          <p:nvPr>
            <p:ph type="ctrTitle"/>
          </p:nvPr>
        </p:nvSpPr>
        <p:spPr>
          <a:xfrm>
            <a:off x="1143000" y="892099"/>
            <a:ext cx="6858000" cy="1803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F6C"/>
              </a:buClr>
              <a:buSzPts val="3750"/>
              <a:buFont typeface="Trebuchet MS"/>
              <a:buNone/>
              <a:defRPr sz="375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57"/>
          <p:cNvSpPr txBox="1"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>
                <a:latin typeface="Helvetica" pitchFamily="2" charset="0"/>
              </a:defRPr>
            </a:lvl1pPr>
            <a:lvl2pPr lvl="1" algn="ctr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50"/>
              <a:buNone/>
              <a:defRPr sz="1250"/>
            </a:lvl2pPr>
            <a:lvl3pPr lvl="2" algn="ctr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126"/>
              <a:buNone/>
              <a:defRPr sz="1126"/>
            </a:lvl3pPr>
            <a:lvl4pPr lvl="3" algn="ctr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lvl="4" algn="ctr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lvl="5" algn="ctr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lvl="6" algn="ctr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lvl="7" algn="ctr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lvl="8" algn="ctr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 dirty="0"/>
          </a:p>
        </p:txBody>
      </p:sp>
      <p:sp>
        <p:nvSpPr>
          <p:cNvPr id="64" name="Google Shape;64;p57"/>
          <p:cNvSpPr txBox="1">
            <a:spLocks noGrp="1"/>
          </p:cNvSpPr>
          <p:nvPr>
            <p:ph type="sldNum" idx="12"/>
          </p:nvPr>
        </p:nvSpPr>
        <p:spPr>
          <a:xfrm>
            <a:off x="6457950" y="5296960"/>
            <a:ext cx="20574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167">
                <a:solidFill>
                  <a:srgbClr val="3C58A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167">
                <a:solidFill>
                  <a:srgbClr val="3C58A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167">
                <a:solidFill>
                  <a:srgbClr val="3C58A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167">
                <a:solidFill>
                  <a:srgbClr val="3C58A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167">
                <a:solidFill>
                  <a:srgbClr val="3C58AD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167">
                <a:solidFill>
                  <a:srgbClr val="3C58AD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167">
                <a:solidFill>
                  <a:srgbClr val="3C58AD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167">
                <a:solidFill>
                  <a:srgbClr val="3C58AD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167">
                <a:solidFill>
                  <a:srgbClr val="3C58AD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4445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635000"/>
            <a:ext cx="4038600" cy="4470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35000"/>
            <a:ext cx="4038600" cy="4470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A3EC2C-B6DF-9DEF-BBCC-F9A462077D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F5AB45-7884-24D1-B3F3-703D7D9A54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7D499D5-0A76-92BD-1246-417B1DB1FB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502B31-3A83-EB44-A50B-4F95116425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920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7"/>
          <p:cNvSpPr txBox="1">
            <a:spLocks noGrp="1"/>
          </p:cNvSpPr>
          <p:nvPr>
            <p:ph type="title"/>
          </p:nvPr>
        </p:nvSpPr>
        <p:spPr>
          <a:xfrm>
            <a:off x="107207" y="89647"/>
            <a:ext cx="7793866" cy="788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F6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7"/>
          <p:cNvSpPr txBox="1">
            <a:spLocks noGrp="1"/>
          </p:cNvSpPr>
          <p:nvPr>
            <p:ph type="body" idx="1"/>
          </p:nvPr>
        </p:nvSpPr>
        <p:spPr>
          <a:xfrm>
            <a:off x="107213" y="959227"/>
            <a:ext cx="8929217" cy="4188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Helvetica" pitchFamily="2" charset="0"/>
              </a:defRPr>
            </a:lvl1pPr>
            <a:lvl2pPr marL="914400" lvl="1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21" name="Google Shape;21;p47"/>
          <p:cNvSpPr txBox="1">
            <a:spLocks noGrp="1"/>
          </p:cNvSpPr>
          <p:nvPr>
            <p:ph type="sldNum" idx="12"/>
          </p:nvPr>
        </p:nvSpPr>
        <p:spPr>
          <a:xfrm>
            <a:off x="6457950" y="5296960"/>
            <a:ext cx="20574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0"/>
          <p:cNvSpPr txBox="1">
            <a:spLocks noGrp="1"/>
          </p:cNvSpPr>
          <p:nvPr>
            <p:ph type="title"/>
          </p:nvPr>
        </p:nvSpPr>
        <p:spPr>
          <a:xfrm>
            <a:off x="623888" y="1424785"/>
            <a:ext cx="7886700" cy="23772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F6C"/>
              </a:buClr>
              <a:buSzPts val="4500"/>
              <a:buFont typeface="Trebuchet MS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0"/>
          <p:cNvSpPr txBox="1"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  <a:latin typeface="Helvetica" pitchFamily="2" charset="0"/>
              </a:defRPr>
            </a:lvl1pPr>
            <a:lvl2pPr marL="914400" lvl="1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 dirty="0"/>
          </a:p>
        </p:txBody>
      </p:sp>
      <p:sp>
        <p:nvSpPr>
          <p:cNvPr id="30" name="Google Shape;30;p50"/>
          <p:cNvSpPr txBox="1">
            <a:spLocks noGrp="1"/>
          </p:cNvSpPr>
          <p:nvPr>
            <p:ph type="sldNum" idx="12"/>
          </p:nvPr>
        </p:nvSpPr>
        <p:spPr>
          <a:xfrm>
            <a:off x="6457950" y="5296960"/>
            <a:ext cx="20574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1"/>
          <p:cNvSpPr txBox="1">
            <a:spLocks noGrp="1"/>
          </p:cNvSpPr>
          <p:nvPr>
            <p:ph type="title"/>
          </p:nvPr>
        </p:nvSpPr>
        <p:spPr>
          <a:xfrm>
            <a:off x="107207" y="89647"/>
            <a:ext cx="7793866" cy="788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F6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1"/>
          <p:cNvSpPr txBox="1">
            <a:spLocks noGrp="1"/>
          </p:cNvSpPr>
          <p:nvPr>
            <p:ph type="body" idx="1"/>
          </p:nvPr>
        </p:nvSpPr>
        <p:spPr>
          <a:xfrm>
            <a:off x="628650" y="1521354"/>
            <a:ext cx="3886200" cy="3626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Helvetica" pitchFamily="2" charset="0"/>
              </a:defRPr>
            </a:lvl1pPr>
            <a:lvl2pPr marL="914400" lvl="1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34" name="Google Shape;34;p51"/>
          <p:cNvSpPr txBox="1">
            <a:spLocks noGrp="1"/>
          </p:cNvSpPr>
          <p:nvPr>
            <p:ph type="body" idx="2"/>
          </p:nvPr>
        </p:nvSpPr>
        <p:spPr>
          <a:xfrm>
            <a:off x="4629150" y="1521354"/>
            <a:ext cx="3886200" cy="3626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Helvetica" pitchFamily="2" charset="0"/>
              </a:defRPr>
            </a:lvl1pPr>
            <a:lvl2pPr marL="914400" lvl="1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35" name="Google Shape;35;p51"/>
          <p:cNvSpPr txBox="1">
            <a:spLocks noGrp="1"/>
          </p:cNvSpPr>
          <p:nvPr>
            <p:ph type="sldNum" idx="12"/>
          </p:nvPr>
        </p:nvSpPr>
        <p:spPr>
          <a:xfrm>
            <a:off x="6457950" y="5296960"/>
            <a:ext cx="20574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2"/>
          <p:cNvSpPr txBox="1"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F6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2"/>
          <p:cNvSpPr txBox="1"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>
                <a:latin typeface="Helvetica" pitchFamily="2" charset="0"/>
              </a:defRPr>
            </a:lvl1pPr>
            <a:lvl2pPr marL="914400" lvl="1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 dirty="0"/>
          </a:p>
        </p:txBody>
      </p:sp>
      <p:sp>
        <p:nvSpPr>
          <p:cNvPr id="39" name="Google Shape;39;p52"/>
          <p:cNvSpPr txBox="1">
            <a:spLocks noGrp="1"/>
          </p:cNvSpPr>
          <p:nvPr>
            <p:ph type="body" idx="2"/>
          </p:nvPr>
        </p:nvSpPr>
        <p:spPr>
          <a:xfrm>
            <a:off x="629842" y="2087566"/>
            <a:ext cx="3868340" cy="3070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Helvetica" pitchFamily="2" charset="0"/>
              </a:defRPr>
            </a:lvl1pPr>
            <a:lvl2pPr marL="914400" lvl="1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40" name="Google Shape;40;p52"/>
          <p:cNvSpPr txBox="1">
            <a:spLocks noGrp="1"/>
          </p:cNvSpPr>
          <p:nvPr>
            <p:ph type="body" idx="3"/>
          </p:nvPr>
        </p:nvSpPr>
        <p:spPr>
          <a:xfrm>
            <a:off x="4629156" y="1400969"/>
            <a:ext cx="3887391" cy="686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>
                <a:latin typeface="Helvetica" pitchFamily="2" charset="0"/>
              </a:defRPr>
            </a:lvl1pPr>
            <a:lvl2pPr marL="914400" lvl="1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 dirty="0"/>
          </a:p>
        </p:txBody>
      </p:sp>
      <p:sp>
        <p:nvSpPr>
          <p:cNvPr id="41" name="Google Shape;41;p52"/>
          <p:cNvSpPr txBox="1">
            <a:spLocks noGrp="1"/>
          </p:cNvSpPr>
          <p:nvPr>
            <p:ph type="body" idx="4"/>
          </p:nvPr>
        </p:nvSpPr>
        <p:spPr>
          <a:xfrm>
            <a:off x="4629156" y="2087566"/>
            <a:ext cx="3887391" cy="3070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Helvetica" pitchFamily="2" charset="0"/>
              </a:defRPr>
            </a:lvl1pPr>
            <a:lvl2pPr marL="914400" lvl="1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42" name="Google Shape;42;p52"/>
          <p:cNvSpPr txBox="1">
            <a:spLocks noGrp="1"/>
          </p:cNvSpPr>
          <p:nvPr>
            <p:ph type="sldNum" idx="12"/>
          </p:nvPr>
        </p:nvSpPr>
        <p:spPr>
          <a:xfrm>
            <a:off x="6457950" y="5296960"/>
            <a:ext cx="20574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53"/>
          <p:cNvSpPr txBox="1"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F6C"/>
              </a:buClr>
              <a:buSzPts val="2400"/>
              <a:buFont typeface="Trebuchet MS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53"/>
          <p:cNvSpPr txBox="1">
            <a:spLocks noGrp="1"/>
          </p:cNvSpPr>
          <p:nvPr>
            <p:ph type="body" idx="1"/>
          </p:nvPr>
        </p:nvSpPr>
        <p:spPr>
          <a:xfrm>
            <a:off x="3887391" y="822855"/>
            <a:ext cx="4629150" cy="40613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>
                <a:latin typeface="Helvetica" pitchFamily="2" charset="0"/>
              </a:defRPr>
            </a:lvl1pPr>
            <a:lvl2pPr marL="914400" lvl="1" indent="-36195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 dirty="0"/>
          </a:p>
        </p:txBody>
      </p:sp>
      <p:sp>
        <p:nvSpPr>
          <p:cNvPr id="46" name="Google Shape;46;p53"/>
          <p:cNvSpPr txBox="1">
            <a:spLocks noGrp="1"/>
          </p:cNvSpPr>
          <p:nvPr>
            <p:ph type="body" idx="2"/>
          </p:nvPr>
        </p:nvSpPr>
        <p:spPr>
          <a:xfrm>
            <a:off x="629841" y="1714503"/>
            <a:ext cx="2949178" cy="3176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latin typeface="Helvetica" pitchFamily="2" charset="0"/>
              </a:defRPr>
            </a:lvl1pPr>
            <a:lvl2pPr marL="914400" lvl="1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 dirty="0"/>
          </a:p>
        </p:txBody>
      </p:sp>
      <p:sp>
        <p:nvSpPr>
          <p:cNvPr id="47" name="Google Shape;47;p53"/>
          <p:cNvSpPr txBox="1">
            <a:spLocks noGrp="1"/>
          </p:cNvSpPr>
          <p:nvPr>
            <p:ph type="sldNum" idx="12"/>
          </p:nvPr>
        </p:nvSpPr>
        <p:spPr>
          <a:xfrm>
            <a:off x="6457950" y="5296960"/>
            <a:ext cx="20574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54"/>
          <p:cNvSpPr txBox="1"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F6C"/>
              </a:buClr>
              <a:buSzPts val="2400"/>
              <a:buFont typeface="Trebuchet MS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54"/>
          <p:cNvSpPr>
            <a:spLocks noGrp="1"/>
          </p:cNvSpPr>
          <p:nvPr>
            <p:ph type="pic" idx="2"/>
          </p:nvPr>
        </p:nvSpPr>
        <p:spPr>
          <a:xfrm>
            <a:off x="3887391" y="822855"/>
            <a:ext cx="4629150" cy="4061354"/>
          </a:xfrm>
          <a:prstGeom prst="rect">
            <a:avLst/>
          </a:prstGeom>
          <a:noFill/>
          <a:ln>
            <a:noFill/>
          </a:ln>
        </p:spPr>
      </p:sp>
      <p:sp>
        <p:nvSpPr>
          <p:cNvPr id="51" name="Google Shape;51;p54"/>
          <p:cNvSpPr txBox="1">
            <a:spLocks noGrp="1"/>
          </p:cNvSpPr>
          <p:nvPr>
            <p:ph type="body" idx="1"/>
          </p:nvPr>
        </p:nvSpPr>
        <p:spPr>
          <a:xfrm>
            <a:off x="629841" y="1714503"/>
            <a:ext cx="2949178" cy="3176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latin typeface="Helvetica" pitchFamily="2" charset="0"/>
              </a:defRPr>
            </a:lvl1pPr>
            <a:lvl2pPr marL="914400" lvl="1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 dirty="0"/>
          </a:p>
        </p:txBody>
      </p:sp>
      <p:sp>
        <p:nvSpPr>
          <p:cNvPr id="52" name="Google Shape;52;p54"/>
          <p:cNvSpPr txBox="1">
            <a:spLocks noGrp="1"/>
          </p:cNvSpPr>
          <p:nvPr>
            <p:ph type="sldNum" idx="12"/>
          </p:nvPr>
        </p:nvSpPr>
        <p:spPr>
          <a:xfrm>
            <a:off x="6457950" y="5296960"/>
            <a:ext cx="20574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55"/>
          <p:cNvSpPr txBox="1">
            <a:spLocks noGrp="1"/>
          </p:cNvSpPr>
          <p:nvPr>
            <p:ph type="title"/>
          </p:nvPr>
        </p:nvSpPr>
        <p:spPr>
          <a:xfrm>
            <a:off x="107207" y="89647"/>
            <a:ext cx="7793866" cy="788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F6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55"/>
          <p:cNvSpPr txBox="1">
            <a:spLocks noGrp="1"/>
          </p:cNvSpPr>
          <p:nvPr>
            <p:ph type="body" idx="1"/>
          </p:nvPr>
        </p:nvSpPr>
        <p:spPr>
          <a:xfrm rot="5400000">
            <a:off x="2477699" y="-1411258"/>
            <a:ext cx="4188246" cy="89292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Helvetica" pitchFamily="2" charset="0"/>
              </a:defRPr>
            </a:lvl1pPr>
            <a:lvl2pPr marL="914400" lvl="1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56" name="Google Shape;56;p55"/>
          <p:cNvSpPr txBox="1">
            <a:spLocks noGrp="1"/>
          </p:cNvSpPr>
          <p:nvPr>
            <p:ph type="sldNum" idx="12"/>
          </p:nvPr>
        </p:nvSpPr>
        <p:spPr>
          <a:xfrm>
            <a:off x="6457950" y="5296960"/>
            <a:ext cx="20574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56"/>
          <p:cNvSpPr txBox="1">
            <a:spLocks noGrp="1"/>
          </p:cNvSpPr>
          <p:nvPr>
            <p:ph type="title"/>
          </p:nvPr>
        </p:nvSpPr>
        <p:spPr>
          <a:xfrm rot="5400000">
            <a:off x="5107915" y="1740033"/>
            <a:ext cx="484319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F6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56"/>
          <p:cNvSpPr txBox="1">
            <a:spLocks noGrp="1"/>
          </p:cNvSpPr>
          <p:nvPr>
            <p:ph type="body" idx="1"/>
          </p:nvPr>
        </p:nvSpPr>
        <p:spPr>
          <a:xfrm rot="5400000">
            <a:off x="1107419" y="-174492"/>
            <a:ext cx="484319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Helvetica" pitchFamily="2" charset="0"/>
              </a:defRPr>
            </a:lvl1pPr>
            <a:lvl2pPr marL="914400" lvl="1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60" name="Google Shape;60;p56"/>
          <p:cNvSpPr txBox="1">
            <a:spLocks noGrp="1"/>
          </p:cNvSpPr>
          <p:nvPr>
            <p:ph type="sldNum" idx="12"/>
          </p:nvPr>
        </p:nvSpPr>
        <p:spPr>
          <a:xfrm>
            <a:off x="6457950" y="5296960"/>
            <a:ext cx="20574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5"/>
          <p:cNvSpPr txBox="1">
            <a:spLocks noGrp="1"/>
          </p:cNvSpPr>
          <p:nvPr>
            <p:ph type="title"/>
          </p:nvPr>
        </p:nvSpPr>
        <p:spPr>
          <a:xfrm>
            <a:off x="107207" y="89647"/>
            <a:ext cx="7793866" cy="788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F6C"/>
              </a:buClr>
              <a:buSzPts val="3300"/>
              <a:buFont typeface="Trebuchet MS"/>
              <a:buNone/>
              <a:defRPr sz="3300" b="0" i="0" u="none" strike="noStrike" cap="none">
                <a:solidFill>
                  <a:srgbClr val="002F6C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45"/>
          <p:cNvSpPr txBox="1">
            <a:spLocks noGrp="1"/>
          </p:cNvSpPr>
          <p:nvPr>
            <p:ph type="body" idx="1"/>
          </p:nvPr>
        </p:nvSpPr>
        <p:spPr>
          <a:xfrm>
            <a:off x="107213" y="959227"/>
            <a:ext cx="8929217" cy="4188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6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2" name="Google Shape;12;p45"/>
          <p:cNvSpPr txBox="1">
            <a:spLocks noGrp="1"/>
          </p:cNvSpPr>
          <p:nvPr>
            <p:ph type="sldNum" idx="12"/>
          </p:nvPr>
        </p:nvSpPr>
        <p:spPr>
          <a:xfrm>
            <a:off x="6457950" y="5296960"/>
            <a:ext cx="20574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3" name="Google Shape;13;p4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8000476" y="177254"/>
            <a:ext cx="997802" cy="61368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7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Helvetica" pitchFamily="2" charset="0"/>
          <a:ea typeface="Helvetica" pitchFamily="2" charset="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>
              <a:buClr>
                <a:schemeClr val="dk1"/>
              </a:buClr>
              <a:buSzPts val="3200"/>
            </a:pPr>
            <a:r>
              <a:rPr lang="en-US" sz="1800" dirty="0"/>
              <a:t>Wireless for the Internet of Things</a:t>
            </a:r>
            <a:br>
              <a:rPr lang="en-US" sz="1800" dirty="0"/>
            </a:br>
            <a:br>
              <a:rPr lang="en-US" sz="3200" b="1" dirty="0">
                <a:solidFill>
                  <a:schemeClr val="dk1"/>
                </a:solidFill>
              </a:rPr>
            </a:br>
            <a:r>
              <a:rPr lang="en-US" sz="3600" b="1" dirty="0">
                <a:solidFill>
                  <a:schemeClr val="tx1"/>
                </a:solidFill>
              </a:rPr>
              <a:t>Final Projects</a:t>
            </a:r>
            <a:endParaRPr sz="6000" b="1" i="1" dirty="0">
              <a:solidFill>
                <a:schemeClr val="tx1"/>
              </a:solidFill>
            </a:endParaRPr>
          </a:p>
        </p:txBody>
      </p:sp>
      <p:sp>
        <p:nvSpPr>
          <p:cNvPr id="71" name="Google Shape;71;p1"/>
          <p:cNvSpPr txBox="1">
            <a:spLocks noGrp="1"/>
          </p:cNvSpPr>
          <p:nvPr>
            <p:ph type="subTitle" idx="1"/>
          </p:nvPr>
        </p:nvSpPr>
        <p:spPr>
          <a:xfrm>
            <a:off x="1143000" y="3916098"/>
            <a:ext cx="6858000" cy="1379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3864"/>
              </a:buClr>
              <a:buSzPts val="1600"/>
              <a:buNone/>
            </a:pPr>
            <a:r>
              <a:rPr lang="en-US" sz="1600" b="1" dirty="0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CS/ECE 4501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1F3864"/>
              </a:buClr>
              <a:buSzPts val="1600"/>
              <a:buNone/>
            </a:pPr>
            <a:r>
              <a:rPr lang="en-US" sz="1600" b="1" dirty="0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Spring 2024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rgbClr val="1F3864"/>
              </a:buClr>
              <a:buSzPts val="1600"/>
              <a:buNone/>
            </a:pPr>
            <a:r>
              <a:rPr lang="en-US" sz="1600" b="1" dirty="0">
                <a:solidFill>
                  <a:srgbClr val="1F3864"/>
                </a:solidFill>
                <a:latin typeface="Arial"/>
                <a:ea typeface="Arial"/>
                <a:cs typeface="Arial"/>
                <a:sym typeface="Arial"/>
              </a:rPr>
              <a:t>UVA</a:t>
            </a:r>
            <a:endParaRPr sz="1600" dirty="0">
              <a:solidFill>
                <a:srgbClr val="1F386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9429EA3-483E-FE1B-54A1-F9E4AFA8BBBD}"/>
              </a:ext>
            </a:extLst>
          </p:cNvPr>
          <p:cNvSpPr txBox="1"/>
          <p:nvPr/>
        </p:nvSpPr>
        <p:spPr>
          <a:xfrm>
            <a:off x="7726319" y="5496091"/>
            <a:ext cx="131799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bg1">
                    <a:lumMod val="85000"/>
                  </a:schemeClr>
                </a:solidFill>
              </a:rPr>
              <a:t>[</a:t>
            </a:r>
            <a:r>
              <a:rPr lang="en-US" sz="700" dirty="0" err="1">
                <a:solidFill>
                  <a:schemeClr val="bg1">
                    <a:lumMod val="85000"/>
                  </a:schemeClr>
                </a:solidFill>
              </a:rPr>
              <a:t>Pannuto</a:t>
            </a:r>
            <a:r>
              <a:rPr lang="en-US" sz="700" dirty="0">
                <a:solidFill>
                  <a:schemeClr val="bg1">
                    <a:lumMod val="85000"/>
                  </a:schemeClr>
                </a:solidFill>
              </a:rPr>
              <a:t>, </a:t>
            </a:r>
            <a:r>
              <a:rPr lang="en-US" sz="700" dirty="0" err="1">
                <a:solidFill>
                  <a:schemeClr val="bg1">
                    <a:lumMod val="85000"/>
                  </a:schemeClr>
                </a:solidFill>
              </a:rPr>
              <a:t>Ghena</a:t>
            </a:r>
            <a:r>
              <a:rPr lang="en-US" sz="700" dirty="0">
                <a:solidFill>
                  <a:schemeClr val="bg1">
                    <a:lumMod val="85000"/>
                  </a:schemeClr>
                </a:solidFill>
              </a:rPr>
              <a:t>, Campbell]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F8A79-9126-10A3-CA24-82F03D361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Projects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90D0F-5449-5DFB-5A95-D6B3A0CB9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groups</a:t>
            </a:r>
          </a:p>
          <a:p>
            <a:r>
              <a:rPr lang="en-US" dirty="0"/>
              <a:t>Build your own wireless system with the technologies and hardware we have discussed in this class</a:t>
            </a:r>
          </a:p>
          <a:p>
            <a:r>
              <a:rPr lang="en-US" dirty="0"/>
              <a:t>Task: build a functional prototype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FE6C8A-9AE3-A654-3D5D-B48E8FA8F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C04DA-1748-8C48-8913-76B061C053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413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34F15-58B1-3460-26ED-F0625F506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ideas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89B01A-0DC1-570B-AD06-8D39F65C6A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Project is wide open, be creative!</a:t>
            </a:r>
          </a:p>
          <a:p>
            <a:r>
              <a:rPr lang="en-US" dirty="0"/>
              <a:t>Some project ideas on canvas.</a:t>
            </a:r>
          </a:p>
          <a:p>
            <a:r>
              <a:rPr lang="en-US" dirty="0"/>
              <a:t>However, your project must have a </a:t>
            </a:r>
            <a:r>
              <a:rPr lang="en-US" i="1" dirty="0"/>
              <a:t>purpose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Why would anyone care about your idea?</a:t>
            </a:r>
          </a:p>
          <a:p>
            <a:pPr lvl="1"/>
            <a:r>
              <a:rPr lang="en-US" dirty="0"/>
              <a:t>What problem does it solve?</a:t>
            </a:r>
          </a:p>
          <a:p>
            <a:pPr lvl="1"/>
            <a:r>
              <a:rPr lang="en-US" dirty="0"/>
              <a:t>Not interested in building stuff just for the sake of building stuff.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6B7830-C1D4-C32E-1A6A-0356609B23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377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86031-88F7-428F-2D9F-90E56F181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43CA33-6034-CD1F-4A7E-BA21D393E6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Must use wireless.</a:t>
            </a:r>
          </a:p>
          <a:p>
            <a:r>
              <a:rPr lang="en-US" sz="2000" dirty="0"/>
              <a:t>Must use at least one device from the class.</a:t>
            </a:r>
          </a:p>
          <a:p>
            <a:pPr lvl="1"/>
            <a:r>
              <a:rPr lang="en-US" sz="1600" dirty="0"/>
              <a:t>Exceptions must be approved.</a:t>
            </a:r>
          </a:p>
          <a:p>
            <a:r>
              <a:rPr lang="en-US" sz="2000" dirty="0"/>
              <a:t>Implementation must have at least </a:t>
            </a:r>
            <a:r>
              <a:rPr lang="en-US" sz="2000" b="1" dirty="0"/>
              <a:t>one</a:t>
            </a:r>
            <a:r>
              <a:rPr lang="en-US" sz="2000" dirty="0"/>
              <a:t> of the following:</a:t>
            </a:r>
          </a:p>
          <a:p>
            <a:pPr lvl="1"/>
            <a:r>
              <a:rPr lang="en-US" sz="1800" dirty="0"/>
              <a:t>Multiple wireless protocols</a:t>
            </a:r>
          </a:p>
          <a:p>
            <a:pPr lvl="1"/>
            <a:r>
              <a:rPr lang="en-US" sz="1800" dirty="0"/>
              <a:t>Advanced feature of the wireless protocol not covered in labs</a:t>
            </a:r>
          </a:p>
          <a:p>
            <a:pPr lvl="1"/>
            <a:r>
              <a:rPr lang="en-US" sz="1800" dirty="0"/>
              <a:t>Data collection, analysis, and presentation</a:t>
            </a:r>
          </a:p>
          <a:p>
            <a:pPr lvl="1"/>
            <a:r>
              <a:rPr lang="en-US" sz="1800" dirty="0"/>
              <a:t>Connection with smartphone, web service, or third party service/device</a:t>
            </a:r>
          </a:p>
          <a:p>
            <a:pPr lvl="1"/>
            <a:r>
              <a:rPr lang="en-US" sz="1800" dirty="0"/>
              <a:t>Deployment lasting 3+ days with experience results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9CAECD-6DFD-A513-A751-91505EABBB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239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AFB7C-7401-2DAA-551A-52873CC03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 discussion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DCBDB2-E54B-4B98-8DC3-DF331B63C1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Next Monday in class each group will meet with Marshall or me</a:t>
            </a:r>
          </a:p>
          <a:p>
            <a:pPr lvl="1"/>
            <a:r>
              <a:rPr lang="en-US" dirty="0"/>
              <a:t>8 minutes/group</a:t>
            </a:r>
          </a:p>
          <a:p>
            <a:r>
              <a:rPr lang="en-US" dirty="0"/>
              <a:t>Write one paragraph describing your idea and system</a:t>
            </a:r>
          </a:p>
          <a:p>
            <a:r>
              <a:rPr lang="en-US" dirty="0"/>
              <a:t>We will provide some feedback to make sure you are on the right track</a:t>
            </a:r>
          </a:p>
          <a:p>
            <a:pPr lvl="1"/>
            <a:r>
              <a:rPr lang="en-US" dirty="0"/>
              <a:t>Too difficult? Too easy?</a:t>
            </a:r>
          </a:p>
          <a:p>
            <a:pPr lvl="1"/>
            <a:r>
              <a:rPr lang="en-US" dirty="0"/>
              <a:t>Suitable application/use case?</a:t>
            </a:r>
          </a:p>
          <a:p>
            <a:pPr lvl="1"/>
            <a:r>
              <a:rPr lang="en-US" dirty="0"/>
              <a:t>Meets the requirement?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A1B519-73F4-D4A5-1A40-506AD4EE29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895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4604D-416D-704D-83BB-D53D5D9E4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showcase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191FC8-8C3E-B445-74A5-D036AF5E37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During the exam slot</a:t>
            </a:r>
          </a:p>
          <a:p>
            <a:pPr lvl="1"/>
            <a:r>
              <a:rPr lang="en-US" dirty="0"/>
              <a:t>May 6, 2-5pm</a:t>
            </a:r>
          </a:p>
          <a:p>
            <a:pPr lvl="1"/>
            <a:r>
              <a:rPr lang="en-US" dirty="0"/>
              <a:t>In this room (Thornton A120)</a:t>
            </a:r>
          </a:p>
          <a:p>
            <a:r>
              <a:rPr lang="en-US" dirty="0"/>
              <a:t>Format</a:t>
            </a:r>
          </a:p>
          <a:p>
            <a:pPr lvl="1"/>
            <a:r>
              <a:rPr lang="en-US" dirty="0"/>
              <a:t>Each group will demo their wireless system</a:t>
            </a:r>
          </a:p>
          <a:p>
            <a:pPr lvl="1"/>
            <a:r>
              <a:rPr lang="en-US" dirty="0"/>
              <a:t>Two rounds: half groups present, other half visit demos per round</a:t>
            </a:r>
          </a:p>
          <a:p>
            <a:r>
              <a:rPr lang="en-US" dirty="0"/>
              <a:t>Deliverables</a:t>
            </a:r>
          </a:p>
          <a:p>
            <a:pPr lvl="1"/>
            <a:r>
              <a:rPr lang="en-US" dirty="0"/>
              <a:t>Code</a:t>
            </a:r>
          </a:p>
          <a:p>
            <a:pPr lvl="1"/>
            <a:r>
              <a:rPr lang="en-US" dirty="0"/>
              <a:t>1 picture or system diagram</a:t>
            </a:r>
          </a:p>
          <a:p>
            <a:pPr lvl="1"/>
            <a:r>
              <a:rPr lang="en-US" dirty="0"/>
              <a:t>A paragraph describing the system (for website)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515035-10A3-7B03-B11E-276F622141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517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9B8D4-8FCC-1339-B507-35B4C5406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Remaining class sessions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F0C7F6-6AFA-C170-3AE4-2EBCB5B5DF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Monday, Apr 22, 2024: Meet with groups</a:t>
            </a:r>
          </a:p>
          <a:p>
            <a:r>
              <a:rPr lang="en-US" dirty="0"/>
              <a:t>Wednesday, Apr 24, 2024: Workshop Day</a:t>
            </a:r>
          </a:p>
          <a:p>
            <a:r>
              <a:rPr lang="en-US" dirty="0"/>
              <a:t>Monday, Apr 29, 2024: Workshop Day</a:t>
            </a:r>
          </a:p>
          <a:p>
            <a:r>
              <a:rPr lang="en-US" dirty="0"/>
              <a:t>Monday, May 6, 2024: Demo day!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7AF484-4AFB-0CF0-071A-CCB8F36A2B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304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V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57200"/>
      </a:accent2>
      <a:accent3>
        <a:srgbClr val="A5A5A5"/>
      </a:accent3>
      <a:accent4>
        <a:srgbClr val="FFC000"/>
      </a:accent4>
      <a:accent5>
        <a:srgbClr val="DF1E43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3807</TotalTime>
  <Words>331</Words>
  <Application>Microsoft Macintosh PowerPoint</Application>
  <PresentationFormat>On-screen Show (16:10)</PresentationFormat>
  <Paragraphs>57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Helvetica</vt:lpstr>
      <vt:lpstr>Helvetica Neue</vt:lpstr>
      <vt:lpstr>Trebuchet MS</vt:lpstr>
      <vt:lpstr>Office Theme</vt:lpstr>
      <vt:lpstr>Wireless for the Internet of Things  Final Projects</vt:lpstr>
      <vt:lpstr>Final Projects</vt:lpstr>
      <vt:lpstr>Project ideas</vt:lpstr>
      <vt:lpstr>Requirements</vt:lpstr>
      <vt:lpstr>Idea discussion</vt:lpstr>
      <vt:lpstr>Project showcase</vt:lpstr>
      <vt:lpstr>Remaining class sessions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for the Internet of Things</dc:title>
  <dc:subject/>
  <dc:creator/>
  <cp:keywords/>
  <dc:description/>
  <cp:lastModifiedBy>Campbell, Brad (bjc8c)</cp:lastModifiedBy>
  <cp:revision>66</cp:revision>
  <dcterms:created xsi:type="dcterms:W3CDTF">2015-09-15T19:03:29Z</dcterms:created>
  <dcterms:modified xsi:type="dcterms:W3CDTF">2024-04-17T17:59:28Z</dcterms:modified>
  <cp:category/>
</cp:coreProperties>
</file>