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1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78" r:id="rId4"/>
    <p:sldId id="261" r:id="rId5"/>
    <p:sldId id="260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6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06" autoAdjust="0"/>
    <p:restoredTop sz="95547" autoAdjust="0"/>
  </p:normalViewPr>
  <p:slideViewPr>
    <p:cSldViewPr snapToGrid="0" snapToObjects="1">
      <p:cViewPr varScale="1">
        <p:scale>
          <a:sx n="123" d="100"/>
          <a:sy n="123" d="100"/>
        </p:scale>
        <p:origin x="201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3726A-0F6C-A844-9FA4-3374E921567E}" type="datetimeFigureOut">
              <a:rPr lang="en-US" smtClean="0"/>
              <a:t>3/22/15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0325A-5A40-D54B-BCC9-41874EB16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45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11F07-A771-C942-9091-51A55D4B89FD}" type="datetimeFigureOut">
              <a:rPr lang="en-US" smtClean="0"/>
              <a:t>3/22/15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68372-3062-BD41-8A29-067A5B4B7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542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8A1F6-7277-384E-9B76-E6CB6D5B7716}" type="datetime4">
              <a:rPr lang="en-US" smtClean="0"/>
              <a:t>March 22,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772C4-E5D3-4D42-BBC2-44D91E23227A}" type="datetime4">
              <a:rPr lang="en-US" smtClean="0"/>
              <a:t>March 22,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59763" y="6428757"/>
            <a:ext cx="124136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11051-BAE9-594B-84D4-4EE1953225A0}" type="datetime4">
              <a:rPr lang="en-US" smtClean="0"/>
              <a:t>March 22,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59763" y="6428757"/>
            <a:ext cx="124136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>
            <a:lvl1pPr>
              <a:defRPr sz="3200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57200" indent="-182880">
              <a:buFont typeface="Lucida Grande"/>
              <a:buChar char="+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32772-30A3-9547-ACA0-6D4643286AD3}" type="datetime4">
              <a:rPr lang="en-US" smtClean="0"/>
              <a:t>March 22,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59763" y="6428757"/>
            <a:ext cx="1241361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2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rgbClr val="2153B0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A2109-FDD9-8A49-9D39-1AF808E708BD}" type="datetime4">
              <a:rPr lang="en-US" smtClean="0"/>
              <a:t>March 22, 2015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7759763" y="6428757"/>
            <a:ext cx="124136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EBCCE-BD91-3943-9259-09750D2C16D2}" type="datetime4">
              <a:rPr lang="en-US" smtClean="0"/>
              <a:t>March 22,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59763" y="6428757"/>
            <a:ext cx="124136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7C7C-F226-6340-91B6-F180285C1FA6}" type="datetime4">
              <a:rPr lang="en-US" smtClean="0"/>
              <a:t>March 22,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59763" y="6428757"/>
            <a:ext cx="124136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C09D3-AC11-4348-BBE5-A18C375CAFD8}" type="datetime4">
              <a:rPr lang="en-US" smtClean="0"/>
              <a:t>March 22,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59763" y="6428757"/>
            <a:ext cx="124136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B599B-A5C0-E149-881B-C0B2E24329D1}" type="datetime4">
              <a:rPr lang="en-US" smtClean="0"/>
              <a:t>March 22,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59763" y="6428757"/>
            <a:ext cx="124136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18FC5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4DBDD-F3BE-374C-8A51-03C1E61255E0}" type="datetime4">
              <a:rPr lang="en-US" smtClean="0"/>
              <a:t>March 22,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59763" y="6428757"/>
            <a:ext cx="124136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940B-DA76-4F45-8C15-B2DB39665B5C}" type="datetime4">
              <a:rPr lang="en-US" smtClean="0"/>
              <a:t>March 22,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59763" y="6428757"/>
            <a:ext cx="124136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D41087CE-D684-6C44-A11A-9B914B984472}" type="datetime4">
              <a:rPr lang="en-US" smtClean="0"/>
              <a:t>March 22,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eg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56927"/>
            <a:ext cx="8521700" cy="3943672"/>
          </a:xfrm>
        </p:spPr>
        <p:txBody>
          <a:bodyPr/>
          <a:lstStyle/>
          <a:p>
            <a:pPr>
              <a:lnSpc>
                <a:spcPts val="4900"/>
              </a:lnSpc>
            </a:pPr>
            <a:r>
              <a:rPr lang="en-US" sz="3200" cap="none" dirty="0" smtClean="0"/>
              <a:t>An Energy</a:t>
            </a:r>
            <a:r>
              <a:rPr lang="en-US" sz="3200" cap="none" dirty="0"/>
              <a:t>-</a:t>
            </a:r>
            <a:r>
              <a:rPr lang="en-US" sz="3200" cap="none" dirty="0" smtClean="0"/>
              <a:t>Harvesting</a:t>
            </a:r>
            <a:br>
              <a:rPr lang="en-US" sz="3200" cap="none" dirty="0" smtClean="0"/>
            </a:br>
            <a:r>
              <a:rPr lang="en-US" sz="3200" cap="none" dirty="0" smtClean="0"/>
              <a:t>Sensor </a:t>
            </a:r>
            <a:r>
              <a:rPr lang="en-US" sz="3200" cap="none" dirty="0"/>
              <a:t>Architecture and </a:t>
            </a:r>
            <a:r>
              <a:rPr lang="en-US" sz="3200" cap="none" dirty="0" smtClean="0"/>
              <a:t>Toolkit for</a:t>
            </a:r>
            <a:br>
              <a:rPr lang="en-US" sz="3200" cap="none" dirty="0" smtClean="0"/>
            </a:br>
            <a:r>
              <a:rPr lang="en-US" sz="3200" cap="none" dirty="0" smtClean="0"/>
              <a:t>Building </a:t>
            </a:r>
            <a:r>
              <a:rPr lang="en-US" sz="3200" cap="none" dirty="0"/>
              <a:t>Monitoring </a:t>
            </a:r>
            <a:r>
              <a:rPr lang="en-US" sz="3200" cap="none" dirty="0" smtClean="0"/>
              <a:t>and</a:t>
            </a:r>
            <a:br>
              <a:rPr lang="en-US" sz="3200" cap="none" dirty="0" smtClean="0"/>
            </a:br>
            <a:r>
              <a:rPr lang="en-US" sz="3200" cap="none" dirty="0" smtClean="0"/>
              <a:t>Event </a:t>
            </a:r>
            <a:r>
              <a:rPr lang="en-US" sz="3200" cap="none" dirty="0"/>
              <a:t>Detection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7772400" cy="1677098"/>
          </a:xfrm>
        </p:spPr>
        <p:txBody>
          <a:bodyPr>
            <a:normAutofit/>
          </a:bodyPr>
          <a:lstStyle/>
          <a:p>
            <a:r>
              <a:rPr lang="en-US" cap="none" spc="100" dirty="0" smtClean="0">
                <a:latin typeface="+mn-lt"/>
              </a:rPr>
              <a:t>Brad Campbell</a:t>
            </a:r>
            <a:r>
              <a:rPr lang="en-US" cap="none" spc="100" dirty="0">
                <a:latin typeface="+mn-lt"/>
              </a:rPr>
              <a:t> </a:t>
            </a:r>
            <a:r>
              <a:rPr lang="en-US" cap="none" spc="100" dirty="0" smtClean="0">
                <a:solidFill>
                  <a:schemeClr val="tx1"/>
                </a:solidFill>
                <a:latin typeface="+mn-lt"/>
              </a:rPr>
              <a:t>and</a:t>
            </a:r>
            <a:r>
              <a:rPr lang="en-US" cap="none" spc="100" dirty="0" smtClean="0">
                <a:latin typeface="+mn-lt"/>
              </a:rPr>
              <a:t> </a:t>
            </a:r>
            <a:r>
              <a:rPr lang="en-US" cap="none" spc="100" dirty="0" err="1" smtClean="0">
                <a:solidFill>
                  <a:srgbClr val="000000"/>
                </a:solidFill>
                <a:latin typeface="+mn-lt"/>
              </a:rPr>
              <a:t>Prabal</a:t>
            </a:r>
            <a:r>
              <a:rPr lang="en-US" cap="none" spc="1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cap="none" spc="100" dirty="0" err="1" smtClean="0">
                <a:solidFill>
                  <a:srgbClr val="000000"/>
                </a:solidFill>
                <a:latin typeface="+mn-lt"/>
              </a:rPr>
              <a:t>Dutta</a:t>
            </a:r>
            <a:endParaRPr lang="en-US" cap="none" spc="100" dirty="0" smtClean="0">
              <a:solidFill>
                <a:srgbClr val="000000"/>
              </a:solidFill>
              <a:latin typeface="+mn-lt"/>
            </a:endParaRPr>
          </a:p>
          <a:p>
            <a:r>
              <a:rPr lang="en-US" sz="1600" cap="none" spc="100" dirty="0" smtClean="0">
                <a:solidFill>
                  <a:srgbClr val="000000"/>
                </a:solidFill>
                <a:latin typeface="+mn-lt"/>
              </a:rPr>
              <a:t>University of Michigan</a:t>
            </a:r>
          </a:p>
          <a:p>
            <a:r>
              <a:rPr lang="en-US" sz="1600" cap="none" spc="100" dirty="0" smtClean="0">
                <a:solidFill>
                  <a:srgbClr val="000000"/>
                </a:solidFill>
                <a:latin typeface="+mn-lt"/>
              </a:rPr>
              <a:t>BuildSys’14 – November </a:t>
            </a:r>
            <a:r>
              <a:rPr lang="en-US" sz="1600" cap="none" spc="100" dirty="0">
                <a:solidFill>
                  <a:srgbClr val="000000"/>
                </a:solidFill>
                <a:latin typeface="+mn-lt"/>
              </a:rPr>
              <a:t>6</a:t>
            </a:r>
            <a:r>
              <a:rPr lang="en-US" sz="1600" cap="none" spc="100" dirty="0" smtClean="0">
                <a:solidFill>
                  <a:srgbClr val="000000"/>
                </a:solidFill>
                <a:latin typeface="+mn-lt"/>
              </a:rPr>
              <a:t>, 2014</a:t>
            </a:r>
            <a:endParaRPr lang="en-US" sz="1600" cap="none" spc="1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4" name="Picture 3" descr="BlockM-rb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300" y="108000"/>
            <a:ext cx="14986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7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optional sensing layer allows for common sensors to be sampled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96670"/>
            <a:ext cx="7620000" cy="22606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Ideal: Sensors with short power-on to valid sample time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Trigger may be sufficient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To determine when energy is being harvested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To detect an event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Round Same Side Corner Rectangle 5"/>
          <p:cNvSpPr/>
          <p:nvPr/>
        </p:nvSpPr>
        <p:spPr>
          <a:xfrm rot="10800000">
            <a:off x="6879225" y="5996969"/>
            <a:ext cx="1761076" cy="448721"/>
          </a:xfrm>
          <a:prstGeom prst="round2SameRect">
            <a:avLst/>
          </a:prstGeom>
          <a:noFill/>
          <a:ln w="38100" cmpd="sng">
            <a:solidFill>
              <a:srgbClr val="C1D0FB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tIns="0" bIns="0" rtlCol="0" anchor="ctr"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pPr algn="ctr"/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Energy-Harvesting Power Supply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79225" y="5624438"/>
            <a:ext cx="1761076" cy="304789"/>
          </a:xfrm>
          <a:prstGeom prst="rect">
            <a:avLst/>
          </a:prstGeom>
          <a:noFill/>
          <a:ln w="38100" cmpd="sng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Trigger</a:t>
            </a:r>
            <a:endParaRPr lang="en-US" sz="11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79225" y="5243434"/>
            <a:ext cx="1761075" cy="313256"/>
          </a:xfrm>
          <a:prstGeom prst="rect">
            <a:avLst/>
          </a:prstGeom>
          <a:noFill/>
          <a:ln w="3810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Sensor</a:t>
            </a:r>
            <a:endParaRPr lang="en-US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Round Same Side Corner Rectangle 8"/>
          <p:cNvSpPr/>
          <p:nvPr/>
        </p:nvSpPr>
        <p:spPr>
          <a:xfrm>
            <a:off x="6879224" y="4726970"/>
            <a:ext cx="1761076" cy="448721"/>
          </a:xfrm>
          <a:prstGeom prst="round2SameRect">
            <a:avLst/>
          </a:prstGeom>
          <a:noFill/>
          <a:ln w="38100" cmpd="sng">
            <a:solidFill>
              <a:schemeClr val="bg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sz="1100" dirty="0" smtClean="0">
                <a:solidFill>
                  <a:schemeClr val="bg2">
                    <a:lumMod val="90000"/>
                  </a:schemeClr>
                </a:solidFill>
              </a:rPr>
              <a:t>Data Communication</a:t>
            </a:r>
            <a:endParaRPr lang="en-US" sz="11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352" y="1772960"/>
            <a:ext cx="1455827" cy="12374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8474" y="2003019"/>
            <a:ext cx="1108673" cy="9049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985" y="1772960"/>
            <a:ext cx="1498166" cy="14981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6060" y="1915904"/>
            <a:ext cx="992019" cy="9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9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data communication layer stores or forwards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Round Same Side Corner Rectangle 4"/>
          <p:cNvSpPr/>
          <p:nvPr/>
        </p:nvSpPr>
        <p:spPr>
          <a:xfrm rot="10800000">
            <a:off x="6879225" y="5996969"/>
            <a:ext cx="1761076" cy="448721"/>
          </a:xfrm>
          <a:prstGeom prst="round2SameRect">
            <a:avLst/>
          </a:prstGeom>
          <a:noFill/>
          <a:ln w="38100" cmpd="sng">
            <a:solidFill>
              <a:schemeClr val="tx2">
                <a:lumMod val="20000"/>
                <a:lumOff val="8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tIns="0" bIns="0" rtlCol="0" anchor="ctr"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pPr algn="ctr"/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Energy-Harvesting Power Supply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79225" y="5624438"/>
            <a:ext cx="1761076" cy="304789"/>
          </a:xfrm>
          <a:prstGeom prst="rect">
            <a:avLst/>
          </a:prstGeom>
          <a:noFill/>
          <a:ln w="38100" cmpd="sng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Trigger</a:t>
            </a:r>
            <a:endParaRPr lang="en-US" sz="11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79225" y="5243434"/>
            <a:ext cx="1761075" cy="313256"/>
          </a:xfrm>
          <a:prstGeom prst="rect">
            <a:avLst/>
          </a:prstGeom>
          <a:noFill/>
          <a:ln w="38100" cmpd="sng">
            <a:solidFill>
              <a:schemeClr val="accent4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Sensor</a:t>
            </a:r>
            <a:endParaRPr lang="en-US" sz="11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Round Same Side Corner Rectangle 7"/>
          <p:cNvSpPr/>
          <p:nvPr/>
        </p:nvSpPr>
        <p:spPr>
          <a:xfrm>
            <a:off x="6879224" y="4726970"/>
            <a:ext cx="1761076" cy="448721"/>
          </a:xfrm>
          <a:prstGeom prst="round2SameRect">
            <a:avLst/>
          </a:prstGeom>
          <a:noFill/>
          <a:ln w="38100" cmpd="sng">
            <a:solidFill>
              <a:schemeClr val="bg2">
                <a:lumMod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sz="1100" dirty="0" smtClean="0">
                <a:solidFill>
                  <a:schemeClr val="bg2">
                    <a:lumMod val="25000"/>
                  </a:schemeClr>
                </a:solidFill>
              </a:rPr>
              <a:t>Data Communication</a:t>
            </a:r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5175691"/>
            <a:ext cx="7620000" cy="1270000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800" b="0" dirty="0" smtClean="0"/>
              <a:t>Network connectivity provided by gateways or other nodes</a:t>
            </a:r>
          </a:p>
          <a:p>
            <a:pPr marL="342900" indent="-342900">
              <a:buFont typeface="Arial"/>
              <a:buChar char="•"/>
            </a:pPr>
            <a:r>
              <a:rPr lang="en-US" sz="1800" b="0" dirty="0" smtClean="0"/>
              <a:t>Possible offloading via Bluetooth to phones</a:t>
            </a:r>
          </a:p>
          <a:p>
            <a:pPr marL="342900" indent="-342900">
              <a:buFont typeface="Arial"/>
              <a:buChar char="•"/>
            </a:pPr>
            <a:r>
              <a:rPr lang="en-US" sz="1800" b="0" dirty="0" smtClean="0"/>
              <a:t>Highly reusable</a:t>
            </a:r>
            <a:endParaRPr lang="en-US" sz="1800" b="0" dirty="0"/>
          </a:p>
        </p:txBody>
      </p:sp>
      <p:pic>
        <p:nvPicPr>
          <p:cNvPr id="11" name="Picture 10" descr="gap_side_1000x7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304" y="2073840"/>
            <a:ext cx="1323815" cy="9399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804" y="1750674"/>
            <a:ext cx="504744" cy="617189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4509307" y="2254559"/>
            <a:ext cx="254997" cy="142446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3375" y="3164038"/>
            <a:ext cx="504744" cy="617189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 flipV="1">
            <a:off x="5596535" y="3069116"/>
            <a:ext cx="42023" cy="279802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180" y="2760521"/>
            <a:ext cx="504744" cy="617189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H="1" flipV="1">
            <a:off x="6190664" y="2873847"/>
            <a:ext cx="315659" cy="139901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13067" y="1750674"/>
            <a:ext cx="1764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Single hop</a:t>
            </a:r>
            <a:br>
              <a:rPr lang="en-US" dirty="0" smtClean="0"/>
            </a:br>
            <a:r>
              <a:rPr lang="en-US" dirty="0" smtClean="0"/>
              <a:t>communication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62" y="3680197"/>
            <a:ext cx="504744" cy="617189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>
            <a:off x="1567409" y="4025460"/>
            <a:ext cx="254719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009618" y="3622719"/>
            <a:ext cx="754106" cy="944431"/>
          </a:xfrm>
          <a:prstGeom prst="rect">
            <a:avLst/>
          </a:prstGeom>
          <a:noFill/>
          <a:ln w="3810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069641" y="3683152"/>
            <a:ext cx="648068" cy="122632"/>
          </a:xfrm>
          <a:prstGeom prst="rect">
            <a:avLst/>
          </a:prstGeom>
          <a:solidFill>
            <a:schemeClr val="accent3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064836" y="3855163"/>
            <a:ext cx="648068" cy="122632"/>
          </a:xfrm>
          <a:prstGeom prst="rect">
            <a:avLst/>
          </a:prstGeom>
          <a:solidFill>
            <a:schemeClr val="accent3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94169" y="3151934"/>
            <a:ext cx="1751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Local logging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2874225" y="3683152"/>
            <a:ext cx="406288" cy="172011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gap_side_1000x7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285" y="3472633"/>
            <a:ext cx="485581" cy="344762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>
            <a:off x="2869391" y="4053066"/>
            <a:ext cx="411122" cy="262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216092" y="3845557"/>
            <a:ext cx="225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device collection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2874225" y="4238486"/>
            <a:ext cx="406288" cy="252227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498" y="4312102"/>
            <a:ext cx="429243" cy="429243"/>
          </a:xfrm>
          <a:prstGeom prst="rect">
            <a:avLst/>
          </a:prstGeom>
        </p:spPr>
      </p:pic>
      <p:cxnSp>
        <p:nvCxnSpPr>
          <p:cNvPr id="47" name="Straight Connector 46"/>
          <p:cNvCxnSpPr/>
          <p:nvPr/>
        </p:nvCxnSpPr>
        <p:spPr>
          <a:xfrm>
            <a:off x="2576747" y="2073840"/>
            <a:ext cx="3929576" cy="265313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36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Revisiting the prior</a:t>
            </a:r>
            <a:br>
              <a:rPr lang="en-US" dirty="0" smtClean="0"/>
            </a:br>
            <a:r>
              <a:rPr lang="en-US" dirty="0" smtClean="0"/>
              <a:t>energy-harvesting designs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604" y="1764961"/>
            <a:ext cx="1616269" cy="12213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964" y="1857870"/>
            <a:ext cx="1236928" cy="12730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0862" y="3349632"/>
            <a:ext cx="4377441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 smtClean="0"/>
              <a:t>DoubleDip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/>
              <a:t>Power supply:</a:t>
            </a:r>
            <a:r>
              <a:rPr lang="en-US" sz="1600" dirty="0" smtClean="0"/>
              <a:t> thermoelectric generator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/>
              <a:t>Trigger:</a:t>
            </a:r>
            <a:r>
              <a:rPr lang="en-US" sz="1600" dirty="0" smtClean="0"/>
              <a:t> event based, spike on harvester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/>
              <a:t>Sensor:</a:t>
            </a:r>
            <a:r>
              <a:rPr lang="en-US" sz="1600" dirty="0" smtClean="0"/>
              <a:t> accelerometer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/>
              <a:t>Data communication: </a:t>
            </a:r>
            <a:r>
              <a:rPr lang="en-US" sz="1600" dirty="0" smtClean="0"/>
              <a:t>immediate and batching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38040" y="5878860"/>
            <a:ext cx="39387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Paul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Martin,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Zainul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Charbiwala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and Mani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Srivastava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. 2012. DoubleDip: leveraging thermoelectric harvesting for low power monitoring of sporadic water use.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SenSys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'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234" y="1844405"/>
            <a:ext cx="1464511" cy="13677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0921" y="2070262"/>
            <a:ext cx="1363737" cy="9955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08736" y="3349632"/>
            <a:ext cx="35460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Trinity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/>
              <a:t>Power supply:</a:t>
            </a:r>
            <a:r>
              <a:rPr lang="en-US" sz="1600" dirty="0"/>
              <a:t> </a:t>
            </a:r>
            <a:r>
              <a:rPr lang="en-US" sz="1600" dirty="0" smtClean="0"/>
              <a:t>piezoelectric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b="1" dirty="0"/>
              <a:t>Trigger:</a:t>
            </a:r>
            <a:r>
              <a:rPr lang="en-US" sz="1600" dirty="0"/>
              <a:t> </a:t>
            </a:r>
            <a:r>
              <a:rPr lang="en-US" sz="1600" dirty="0" smtClean="0"/>
              <a:t>periodic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b="1" dirty="0"/>
              <a:t>Sensor:</a:t>
            </a:r>
            <a:r>
              <a:rPr lang="en-US" sz="1600" dirty="0"/>
              <a:t> </a:t>
            </a:r>
            <a:r>
              <a:rPr lang="en-US" sz="1600" dirty="0" smtClean="0"/>
              <a:t>piezoelectric airflow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b="1" dirty="0"/>
              <a:t>Data </a:t>
            </a:r>
            <a:r>
              <a:rPr lang="en-US" sz="1600" b="1" dirty="0" smtClean="0"/>
              <a:t>communication: </a:t>
            </a:r>
            <a:r>
              <a:rPr lang="en-US" sz="1600" dirty="0" smtClean="0"/>
              <a:t>immediate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708736" y="5878860"/>
            <a:ext cx="3914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7F7F7F"/>
                </a:solidFill>
              </a:rPr>
              <a:t>Feng</a:t>
            </a:r>
            <a:r>
              <a:rPr lang="en-US" sz="1000" dirty="0">
                <a:solidFill>
                  <a:srgbClr val="7F7F7F"/>
                </a:solidFill>
              </a:rPr>
              <a:t> Li, </a:t>
            </a:r>
            <a:r>
              <a:rPr lang="en-US" sz="1000" dirty="0" err="1">
                <a:solidFill>
                  <a:srgbClr val="7F7F7F"/>
                </a:solidFill>
              </a:rPr>
              <a:t>Tianyu</a:t>
            </a:r>
            <a:r>
              <a:rPr lang="en-US" sz="1000" dirty="0">
                <a:solidFill>
                  <a:srgbClr val="7F7F7F"/>
                </a:solidFill>
              </a:rPr>
              <a:t> Xiang, </a:t>
            </a:r>
            <a:r>
              <a:rPr lang="en-US" sz="1000" dirty="0" err="1">
                <a:solidFill>
                  <a:srgbClr val="7F7F7F"/>
                </a:solidFill>
              </a:rPr>
              <a:t>Zicheng</a:t>
            </a:r>
            <a:r>
              <a:rPr lang="en-US" sz="1000" dirty="0">
                <a:solidFill>
                  <a:srgbClr val="7F7F7F"/>
                </a:solidFill>
              </a:rPr>
              <a:t> Chi, Jun </a:t>
            </a:r>
            <a:r>
              <a:rPr lang="en-US" sz="1000" dirty="0" err="1">
                <a:solidFill>
                  <a:srgbClr val="7F7F7F"/>
                </a:solidFill>
              </a:rPr>
              <a:t>Luo</a:t>
            </a:r>
            <a:r>
              <a:rPr lang="en-US" sz="1000" dirty="0">
                <a:solidFill>
                  <a:srgbClr val="7F7F7F"/>
                </a:solidFill>
              </a:rPr>
              <a:t>, </a:t>
            </a:r>
            <a:r>
              <a:rPr lang="en-US" sz="1000" dirty="0" err="1">
                <a:solidFill>
                  <a:srgbClr val="7F7F7F"/>
                </a:solidFill>
              </a:rPr>
              <a:t>Lihua</a:t>
            </a:r>
            <a:r>
              <a:rPr lang="en-US" sz="1000" dirty="0">
                <a:solidFill>
                  <a:srgbClr val="7F7F7F"/>
                </a:solidFill>
              </a:rPr>
              <a:t> Tang, </a:t>
            </a:r>
            <a:r>
              <a:rPr lang="en-US" sz="1000" dirty="0" err="1">
                <a:solidFill>
                  <a:srgbClr val="7F7F7F"/>
                </a:solidFill>
              </a:rPr>
              <a:t>Liya</a:t>
            </a:r>
            <a:r>
              <a:rPr lang="en-US" sz="1000" dirty="0">
                <a:solidFill>
                  <a:srgbClr val="7F7F7F"/>
                </a:solidFill>
              </a:rPr>
              <a:t> Zhao, and </a:t>
            </a:r>
            <a:r>
              <a:rPr lang="en-US" sz="1000" dirty="0" err="1">
                <a:solidFill>
                  <a:srgbClr val="7F7F7F"/>
                </a:solidFill>
              </a:rPr>
              <a:t>Yaowen</a:t>
            </a:r>
            <a:r>
              <a:rPr lang="en-US" sz="1000" dirty="0">
                <a:solidFill>
                  <a:srgbClr val="7F7F7F"/>
                </a:solidFill>
              </a:rPr>
              <a:t> Yang. 2013. Powering indoor sensing with airflows: a trinity of energy harvesting, synchronous duty-cycling, and </a:t>
            </a:r>
            <a:r>
              <a:rPr lang="en-US" sz="1000" dirty="0" smtClean="0">
                <a:solidFill>
                  <a:srgbClr val="7F7F7F"/>
                </a:solidFill>
              </a:rPr>
              <a:t>sensing. </a:t>
            </a:r>
            <a:r>
              <a:rPr lang="en-US" sz="1000" dirty="0" err="1" smtClean="0">
                <a:solidFill>
                  <a:srgbClr val="7F7F7F"/>
                </a:solidFill>
              </a:rPr>
              <a:t>SenSys</a:t>
            </a:r>
            <a:r>
              <a:rPr lang="en-US" sz="1000" dirty="0" smtClean="0">
                <a:solidFill>
                  <a:srgbClr val="7F7F7F"/>
                </a:solidFill>
              </a:rPr>
              <a:t> </a:t>
            </a:r>
            <a:r>
              <a:rPr lang="en-US" sz="1000" dirty="0">
                <a:solidFill>
                  <a:srgbClr val="7F7F7F"/>
                </a:solidFill>
              </a:rPr>
              <a:t>'</a:t>
            </a:r>
            <a:r>
              <a:rPr lang="en-US" sz="1000" dirty="0" smtClean="0">
                <a:solidFill>
                  <a:srgbClr val="7F7F7F"/>
                </a:solidFill>
              </a:rPr>
              <a:t>13</a:t>
            </a:r>
            <a:endParaRPr lang="en-US" sz="1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38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To validate this architecture, we implemented three new sensors with reusable components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 descr="buzz_stack_1000x26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455" y="2672054"/>
            <a:ext cx="2190235" cy="589173"/>
          </a:xfrm>
          <a:prstGeom prst="rect">
            <a:avLst/>
          </a:prstGeom>
        </p:spPr>
      </p:pic>
      <p:pic>
        <p:nvPicPr>
          <p:cNvPr id="6" name="Picture 5" descr="breeze_1000x88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5449" y="2427399"/>
            <a:ext cx="1359074" cy="1205499"/>
          </a:xfrm>
          <a:prstGeom prst="rect">
            <a:avLst/>
          </a:prstGeom>
        </p:spPr>
      </p:pic>
      <p:pic>
        <p:nvPicPr>
          <p:cNvPr id="7" name="Picture 6" descr="bigben_1000x5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7337" y="2626044"/>
            <a:ext cx="1245457" cy="6351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3455" y="3632898"/>
            <a:ext cx="219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Buzz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965449" y="3632898"/>
            <a:ext cx="1359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Breeze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287336" y="3632898"/>
            <a:ext cx="1245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BigBen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416" y="4177849"/>
            <a:ext cx="951695" cy="11782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7110" y="4174020"/>
            <a:ext cx="788079" cy="11821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458" y="4329845"/>
            <a:ext cx="989894" cy="98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5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Power Supply:</a:t>
            </a:r>
            <a:br>
              <a:rPr lang="en-US" dirty="0" smtClean="0"/>
            </a:br>
            <a:r>
              <a:rPr lang="en-US" dirty="0" smtClean="0"/>
              <a:t>Indoor photovoltaic based harvester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77864"/>
            <a:ext cx="7620000" cy="1288320"/>
          </a:xfrm>
        </p:spPr>
        <p:txBody>
          <a:bodyPr/>
          <a:lstStyle/>
          <a:p>
            <a:r>
              <a:rPr lang="en-US" dirty="0" smtClean="0"/>
              <a:t>Shared harvester that is useful for indoor sensing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When people are around, the lights are typically on</a:t>
            </a:r>
          </a:p>
          <a:p>
            <a:r>
              <a:rPr lang="en-US" dirty="0" smtClean="0"/>
              <a:t>Provides trigger and shutdown interface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 descr="gecko_power_supply_reve_bottom_1000x4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919" y="1732575"/>
            <a:ext cx="1978573" cy="797365"/>
          </a:xfrm>
          <a:prstGeom prst="rect">
            <a:avLst/>
          </a:prstGeom>
        </p:spPr>
      </p:pic>
      <p:pic>
        <p:nvPicPr>
          <p:cNvPr id="6" name="Picture 5" descr="gecko_power_supply_top_1000x33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363" y="1731240"/>
            <a:ext cx="2420301" cy="798700"/>
          </a:xfrm>
          <a:prstGeom prst="rect">
            <a:avLst/>
          </a:prstGeom>
        </p:spPr>
      </p:pic>
      <p:pic>
        <p:nvPicPr>
          <p:cNvPr id="7" name="Picture 6" descr="monjolo_solar_up_1000x5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585" y="1610829"/>
            <a:ext cx="1802178" cy="9191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31470" y="1877695"/>
            <a:ext cx="1003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5.8 cm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pic>
        <p:nvPicPr>
          <p:cNvPr id="9" name="Picture 8" descr="recharge_pre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761" y="3931056"/>
            <a:ext cx="6400800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36385" y="3662508"/>
            <a:ext cx="1481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 reasonable lighting, charged every two minutes</a:t>
            </a:r>
            <a:endParaRPr lang="en-US" sz="16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136430" y="4269858"/>
            <a:ext cx="199955" cy="297858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325585" y="2455636"/>
            <a:ext cx="910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3.8 cm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47857" y="1939250"/>
            <a:ext cx="910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1.5 cm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694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6099.jpg"/>
          <p:cNvPicPr>
            <a:picLocks noChangeAspect="1"/>
          </p:cNvPicPr>
          <p:nvPr/>
        </p:nvPicPr>
        <p:blipFill rotWithShape="1">
          <a:blip r:embed="rId2" cstate="print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3412"/>
            <a:ext cx="9144000" cy="69214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Buzz: A vibration sensor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4332"/>
            <a:ext cx="7620000" cy="1315925"/>
          </a:xfrm>
          <a:solidFill>
            <a:schemeClr val="bg1">
              <a:alpha val="61000"/>
            </a:schemeClr>
          </a:solidFill>
        </p:spPr>
        <p:txBody>
          <a:bodyPr/>
          <a:lstStyle/>
          <a:p>
            <a:r>
              <a:rPr lang="en-US" dirty="0" smtClean="0"/>
              <a:t>Trigger: </a:t>
            </a:r>
            <a:r>
              <a:rPr lang="en-US" b="0" dirty="0" smtClean="0"/>
              <a:t>Piezoelectric event detector</a:t>
            </a:r>
          </a:p>
          <a:p>
            <a:r>
              <a:rPr lang="en-US" dirty="0" smtClean="0"/>
              <a:t>Sensor: </a:t>
            </a:r>
            <a:r>
              <a:rPr lang="en-US" b="0" dirty="0" smtClean="0"/>
              <a:t>Event-based from trigger</a:t>
            </a:r>
          </a:p>
          <a:p>
            <a:r>
              <a:rPr lang="en-US" dirty="0" smtClean="0"/>
              <a:t>Communication: </a:t>
            </a:r>
            <a:r>
              <a:rPr lang="en-US" b="0" dirty="0" smtClean="0"/>
              <a:t>Packet on event detection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 descr="buzz_stack_1000x26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813" y="445101"/>
            <a:ext cx="2190235" cy="58917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66280" y="3750623"/>
            <a:ext cx="6793483" cy="2816164"/>
          </a:xfrm>
          <a:prstGeom prst="roundRect">
            <a:avLst>
              <a:gd name="adj" fmla="val 0"/>
            </a:avLst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oor_open_timefix_pr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154" y="3750623"/>
            <a:ext cx="6400800" cy="2743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3381291"/>
            <a:ext cx="2515261" cy="369332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Door event detection: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15955" y="4619560"/>
            <a:ext cx="1190997" cy="938617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60% detection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13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reeze_window.jpg"/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Breeze: An airflow sensor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334332"/>
            <a:ext cx="7620000" cy="1315925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Lucida Grande"/>
              <a:buChar char="+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Trigger: </a:t>
            </a:r>
            <a:r>
              <a:rPr lang="en-US" b="0" dirty="0" smtClean="0"/>
              <a:t>Opportunistic when energy available</a:t>
            </a:r>
          </a:p>
          <a:p>
            <a:r>
              <a:rPr lang="en-US" dirty="0" smtClean="0"/>
              <a:t>Sensor: </a:t>
            </a:r>
            <a:r>
              <a:rPr lang="en-US" b="0" dirty="0" smtClean="0"/>
              <a:t>MEMS airflow meter</a:t>
            </a:r>
          </a:p>
          <a:p>
            <a:r>
              <a:rPr lang="en-US" dirty="0" smtClean="0"/>
              <a:t>Communication: </a:t>
            </a:r>
            <a:r>
              <a:rPr lang="en-US" b="0" dirty="0" smtClean="0"/>
              <a:t>Packet on sample</a:t>
            </a:r>
            <a:endParaRPr lang="en-US" b="0" dirty="0"/>
          </a:p>
        </p:txBody>
      </p:sp>
      <p:sp>
        <p:nvSpPr>
          <p:cNvPr id="8" name="Rounded Rectangle 7"/>
          <p:cNvSpPr/>
          <p:nvPr/>
        </p:nvSpPr>
        <p:spPr>
          <a:xfrm>
            <a:off x="966280" y="3750623"/>
            <a:ext cx="6793483" cy="2816164"/>
          </a:xfrm>
          <a:prstGeom prst="roundRect">
            <a:avLst>
              <a:gd name="adj" fmla="val 0"/>
            </a:avLst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66280" y="3381291"/>
            <a:ext cx="2006181" cy="369332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Airflow detection: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754000" y="4499934"/>
            <a:ext cx="1190997" cy="1200329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Can detect air vent state changes</a:t>
            </a:r>
            <a:endParaRPr lang="en-US" dirty="0"/>
          </a:p>
        </p:txBody>
      </p:sp>
      <p:pic>
        <p:nvPicPr>
          <p:cNvPr id="11" name="Picture 10" descr="airflow_pr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767" y="3722365"/>
            <a:ext cx="6400800" cy="2743200"/>
          </a:xfrm>
          <a:prstGeom prst="rect">
            <a:avLst/>
          </a:prstGeom>
        </p:spPr>
      </p:pic>
      <p:pic>
        <p:nvPicPr>
          <p:cNvPr id="12" name="Picture 11" descr="breez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7045" y="152718"/>
            <a:ext cx="1215654" cy="107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6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6121.jpg"/>
          <p:cNvPicPr>
            <a:picLocks noChangeAspect="1"/>
          </p:cNvPicPr>
          <p:nvPr/>
        </p:nvPicPr>
        <p:blipFill rotWithShape="1">
          <a:blip r:embed="rId2" cstate="print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 err="1" smtClean="0"/>
              <a:t>BigBen</a:t>
            </a:r>
            <a:r>
              <a:rPr lang="en-US" sz="3100" dirty="0" smtClean="0"/>
              <a:t>: A local-logging light sensor</a:t>
            </a:r>
            <a:br>
              <a:rPr lang="en-US" sz="3100" dirty="0" smtClean="0"/>
            </a:b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334332"/>
            <a:ext cx="7620000" cy="1840455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Lucida Grande"/>
              <a:buChar char="+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Trigger: </a:t>
            </a:r>
            <a:r>
              <a:rPr lang="en-US" b="0" dirty="0" smtClean="0"/>
              <a:t>Opportunistic when energy available</a:t>
            </a:r>
          </a:p>
          <a:p>
            <a:r>
              <a:rPr lang="en-US" dirty="0" smtClean="0"/>
              <a:t>Sensor: </a:t>
            </a:r>
            <a:r>
              <a:rPr lang="en-US" b="0" dirty="0" smtClean="0"/>
              <a:t>None</a:t>
            </a:r>
          </a:p>
          <a:p>
            <a:r>
              <a:rPr lang="en-US" dirty="0" smtClean="0"/>
              <a:t>Communication: </a:t>
            </a:r>
            <a:r>
              <a:rPr lang="en-US" b="0" dirty="0" smtClean="0"/>
              <a:t>Log light state changes in FRAM</a:t>
            </a:r>
          </a:p>
          <a:p>
            <a:r>
              <a:rPr lang="en-US" dirty="0" smtClean="0"/>
              <a:t>Additional:</a:t>
            </a:r>
            <a:r>
              <a:rPr lang="en-US" b="0" dirty="0" smtClean="0"/>
              <a:t> RTC with small battery</a:t>
            </a:r>
            <a:endParaRPr lang="en-US" b="0" dirty="0"/>
          </a:p>
        </p:txBody>
      </p:sp>
      <p:sp>
        <p:nvSpPr>
          <p:cNvPr id="9" name="Rounded Rectangle 8"/>
          <p:cNvSpPr/>
          <p:nvPr/>
        </p:nvSpPr>
        <p:spPr>
          <a:xfrm>
            <a:off x="966280" y="3750623"/>
            <a:ext cx="6793483" cy="2816164"/>
          </a:xfrm>
          <a:prstGeom prst="roundRect">
            <a:avLst>
              <a:gd name="adj" fmla="val 0"/>
            </a:avLst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25782" y="3381291"/>
            <a:ext cx="2346680" cy="369332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Light state detection: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754000" y="4499934"/>
            <a:ext cx="1190997" cy="1477328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Light state detection shifted 40 seconds </a:t>
            </a:r>
            <a:endParaRPr lang="en-US" dirty="0"/>
          </a:p>
        </p:txBody>
      </p:sp>
      <p:pic>
        <p:nvPicPr>
          <p:cNvPr id="12" name="Picture 11" descr="lights_pr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362" y="3694759"/>
            <a:ext cx="6400800" cy="2743200"/>
          </a:xfrm>
          <a:prstGeom prst="rect">
            <a:avLst/>
          </a:prstGeom>
        </p:spPr>
      </p:pic>
      <p:pic>
        <p:nvPicPr>
          <p:cNvPr id="14" name="Picture 13" descr="bigben_1000x5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471" y="1135274"/>
            <a:ext cx="1245457" cy="63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4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Conclusion: Architecture for creating</a:t>
            </a:r>
            <a:br>
              <a:rPr lang="en-US" sz="2400" dirty="0" smtClean="0"/>
            </a:br>
            <a:r>
              <a:rPr lang="en-US" sz="2400" dirty="0" smtClean="0"/>
              <a:t>energy-harvesting sensors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b="0" dirty="0" smtClean="0"/>
              <a:t>Leverage energy-harvesting to eliminate sensor maintenance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b="0" dirty="0" smtClean="0"/>
              <a:t>Mask intermittency by waiting for a trigger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b="0" dirty="0"/>
              <a:t>Compose hardware layers to build a range of </a:t>
            </a:r>
            <a:r>
              <a:rPr lang="en-US" b="0" dirty="0" smtClean="0"/>
              <a:t>sensors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b="0" dirty="0" smtClean="0"/>
              <a:t>Address the sensor scaling issue</a:t>
            </a:r>
            <a:endParaRPr lang="en-US" b="0" dirty="0"/>
          </a:p>
          <a:p>
            <a:pPr>
              <a:lnSpc>
                <a:spcPct val="150000"/>
              </a:lnSpc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30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20798"/>
            <a:ext cx="7620000" cy="2905365"/>
          </a:xfrm>
        </p:spPr>
        <p:txBody>
          <a:bodyPr/>
          <a:lstStyle/>
          <a:p>
            <a:r>
              <a:rPr lang="en-US" dirty="0" smtClean="0"/>
              <a:t>Brad Campbell</a:t>
            </a:r>
          </a:p>
          <a:p>
            <a:r>
              <a:rPr lang="en-US" dirty="0" smtClean="0"/>
              <a:t>bradjc@umich.edu</a:t>
            </a:r>
          </a:p>
          <a:p>
            <a:r>
              <a:rPr lang="en-US" dirty="0" err="1"/>
              <a:t>g</a:t>
            </a:r>
            <a:r>
              <a:rPr lang="en-US" dirty="0" err="1" smtClean="0"/>
              <a:t>ithub.com</a:t>
            </a:r>
            <a:r>
              <a:rPr lang="en-US" dirty="0" smtClean="0"/>
              <a:t>/lab11</a:t>
            </a:r>
          </a:p>
          <a:p>
            <a:r>
              <a:rPr lang="en-US" dirty="0" smtClean="0"/>
              <a:t>University of Michigan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 descr="BlockM-rb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9335" y="966366"/>
            <a:ext cx="1666792" cy="1115903"/>
          </a:xfrm>
          <a:prstGeom prst="rect">
            <a:avLst/>
          </a:prstGeom>
        </p:spPr>
      </p:pic>
      <p:pic>
        <p:nvPicPr>
          <p:cNvPr id="6" name="Picture 5" descr="lab11_1000px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9768" y="2730894"/>
            <a:ext cx="1450428" cy="141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2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Buildings must become more efficient while maintaining occupant comfort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2657"/>
            <a:ext cx="7620000" cy="1808683"/>
          </a:xfrm>
        </p:spPr>
        <p:txBody>
          <a:bodyPr anchor="t"/>
          <a:lstStyle/>
          <a:p>
            <a:pPr algn="ctr"/>
            <a:r>
              <a:rPr lang="en-US" dirty="0"/>
              <a:t>Buildings represent </a:t>
            </a:r>
            <a:r>
              <a:rPr lang="en-US" sz="3600" dirty="0"/>
              <a:t>39%</a:t>
            </a:r>
            <a:r>
              <a:rPr lang="en-US" dirty="0"/>
              <a:t> of the energy use in the U.S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we spend </a:t>
            </a:r>
            <a:r>
              <a:rPr lang="en-US" sz="3600" dirty="0" smtClean="0"/>
              <a:t>90%</a:t>
            </a:r>
            <a:r>
              <a:rPr lang="en-US" dirty="0" smtClean="0"/>
              <a:t> of our time indoors.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01861" y="4030599"/>
            <a:ext cx="67474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Goals: reduce energy consumption</a:t>
            </a:r>
            <a:br>
              <a:rPr lang="en-US" sz="2800" dirty="0" smtClean="0"/>
            </a:br>
            <a:r>
              <a:rPr lang="en-US" sz="2800" dirty="0" smtClean="0"/>
              <a:t>        improve occupant comfort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9979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>
            <a:off x="3398944" y="1679758"/>
            <a:ext cx="5588648" cy="5033480"/>
          </a:xfrm>
          <a:prstGeom prst="ellipse">
            <a:avLst/>
          </a:prstGeom>
          <a:solidFill>
            <a:schemeClr val="accent1">
              <a:lumMod val="50000"/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0" y="1679758"/>
            <a:ext cx="5588648" cy="5033480"/>
          </a:xfrm>
          <a:prstGeom prst="ellipse">
            <a:avLst/>
          </a:prstGeom>
          <a:solidFill>
            <a:schemeClr val="accent3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 err="1" smtClean="0"/>
              <a:t>BuildSys</a:t>
            </a:r>
            <a:r>
              <a:rPr lang="en-US" sz="3000" dirty="0" smtClean="0"/>
              <a:t> work targets the</a:t>
            </a:r>
            <a:br>
              <a:rPr lang="en-US" sz="3000" dirty="0" smtClean="0"/>
            </a:br>
            <a:r>
              <a:rPr lang="en-US" sz="3000" dirty="0" smtClean="0"/>
              <a:t>energy and comfort issues</a:t>
            </a:r>
            <a:br>
              <a:rPr lang="en-US" sz="3000" dirty="0" smtClean="0"/>
            </a:b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01516" y="1218093"/>
            <a:ext cx="1288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3"/>
                </a:solidFill>
              </a:rPr>
              <a:t>Energy</a:t>
            </a:r>
            <a:endParaRPr lang="en-US" sz="2400" b="1" dirty="0">
              <a:solidFill>
                <a:schemeClr val="accent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02458" y="1218093"/>
            <a:ext cx="1382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Comfort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2290" y="3129019"/>
            <a:ext cx="20122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PresenceSense</a:t>
            </a:r>
            <a:r>
              <a:rPr lang="en-US" dirty="0"/>
              <a:t/>
            </a:r>
            <a:br>
              <a:rPr lang="en-US" dirty="0"/>
            </a:b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[BuildSys’14]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20667" y="4604383"/>
            <a:ext cx="1909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BlueSentinel</a:t>
            </a:r>
            <a:r>
              <a:rPr lang="en-US" dirty="0"/>
              <a:t/>
            </a:r>
            <a:br>
              <a:rPr lang="en-US" dirty="0"/>
            </a:b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[BuildSys’14]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790" y="3626983"/>
            <a:ext cx="2350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Fixture Assignment</a:t>
            </a:r>
            <a:br>
              <a:rPr lang="en-US" dirty="0" smtClean="0"/>
            </a:b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[BuildSys’14]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3251" y="3071957"/>
            <a:ext cx="2571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MCC HVAC Fault</a:t>
            </a:r>
            <a:br>
              <a:rPr lang="en-US" dirty="0" smtClean="0"/>
            </a:br>
            <a:r>
              <a:rPr lang="en-US" dirty="0" smtClean="0"/>
              <a:t>Detection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[BuildSys’14]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5089" y="2205162"/>
            <a:ext cx="2393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Occupancy Context</a:t>
            </a:r>
          </a:p>
          <a:p>
            <a:pPr algn="ctr"/>
            <a:r>
              <a:rPr lang="en-US" dirty="0" smtClean="0"/>
              <a:t>Sensing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[BuildSys’14]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66234" y="4005014"/>
            <a:ext cx="14660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ZonePAC</a:t>
            </a:r>
            <a:endParaRPr lang="en-US" dirty="0"/>
          </a:p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[BuildSys’13]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15509" y="5313111"/>
            <a:ext cx="2161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HVAC Predictive</a:t>
            </a:r>
            <a:br>
              <a:rPr lang="en-US" dirty="0" smtClean="0"/>
            </a:br>
            <a:r>
              <a:rPr lang="en-US" dirty="0" smtClean="0"/>
              <a:t>Control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[BuildSys’13]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17797" y="4235051"/>
            <a:ext cx="1876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Circulo</a:t>
            </a:r>
            <a:r>
              <a:rPr lang="en-US" dirty="0" smtClean="0"/>
              <a:t>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[BuildSys’13]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3600" y="4559012"/>
            <a:ext cx="2372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Retail Energy</a:t>
            </a:r>
            <a:br>
              <a:rPr lang="en-US" dirty="0" smtClean="0"/>
            </a:br>
            <a:r>
              <a:rPr lang="en-US" dirty="0" smtClean="0"/>
              <a:t>Analysis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[BuildSys’13]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73500" y="4993446"/>
            <a:ext cx="2347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Energy-</a:t>
            </a:r>
            <a:r>
              <a:rPr lang="en-US" dirty="0" smtClean="0"/>
              <a:t>Water</a:t>
            </a:r>
            <a:br>
              <a:rPr lang="en-US" dirty="0" smtClean="0"/>
            </a:br>
            <a:r>
              <a:rPr lang="en-US" dirty="0" smtClean="0"/>
              <a:t>Nexus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[BuildSys’13]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60284" y="5636277"/>
            <a:ext cx="288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Models for </a:t>
            </a:r>
            <a:r>
              <a:rPr lang="en-US" dirty="0" smtClean="0"/>
              <a:t>Diagnosing</a:t>
            </a:r>
            <a:br>
              <a:rPr lang="en-US" dirty="0" smtClean="0"/>
            </a:br>
            <a:r>
              <a:rPr lang="en-US" dirty="0" smtClean="0"/>
              <a:t>Abnormal Energy Usage</a:t>
            </a:r>
            <a:br>
              <a:rPr lang="en-US" dirty="0" smtClean="0"/>
            </a:b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[BuildSys’13]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80269" y="3923563"/>
            <a:ext cx="2409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Carrying </a:t>
            </a:r>
            <a:r>
              <a:rPr lang="en-US" dirty="0" smtClean="0"/>
              <a:t>My</a:t>
            </a:r>
            <a:br>
              <a:rPr lang="en-US" dirty="0" smtClean="0"/>
            </a:br>
            <a:r>
              <a:rPr lang="en-US" dirty="0" smtClean="0"/>
              <a:t>Environment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[BuildSys’13]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60205" y="2518987"/>
            <a:ext cx="1834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Room-</a:t>
            </a:r>
            <a:r>
              <a:rPr lang="en-US" dirty="0" smtClean="0"/>
              <a:t>Level</a:t>
            </a:r>
          </a:p>
          <a:p>
            <a:pPr algn="ctr"/>
            <a:r>
              <a:rPr lang="en-US" dirty="0" smtClean="0"/>
              <a:t>Thermal Control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[BuildSys’13]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9163" y="5843981"/>
            <a:ext cx="28172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>
                <a:solidFill>
                  <a:schemeClr val="accent4">
                    <a:lumMod val="50000"/>
                  </a:schemeClr>
                </a:solidFill>
              </a:rPr>
              <a:t>Observation</a:t>
            </a:r>
            <a:endParaRPr lang="en-US" sz="3200" u="sng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2623" y="1524318"/>
            <a:ext cx="28172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>
                <a:solidFill>
                  <a:schemeClr val="accent3">
                    <a:lumMod val="50000"/>
                  </a:schemeClr>
                </a:solidFill>
              </a:rPr>
              <a:t>Models</a:t>
            </a:r>
            <a:endParaRPr lang="en-US" sz="3200" u="sng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60205" y="5843981"/>
            <a:ext cx="28172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>
                <a:solidFill>
                  <a:schemeClr val="accent6">
                    <a:lumMod val="50000"/>
                  </a:schemeClr>
                </a:solidFill>
              </a:rPr>
              <a:t>Datasets</a:t>
            </a:r>
            <a:endParaRPr lang="en-US" sz="3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15509" y="1526090"/>
            <a:ext cx="28172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>
                <a:solidFill>
                  <a:schemeClr val="tx2">
                    <a:lumMod val="50000"/>
                  </a:schemeClr>
                </a:solidFill>
              </a:rPr>
              <a:t>Algorithms</a:t>
            </a:r>
            <a:endParaRPr lang="en-US" sz="3200" u="sng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996979" y="2613448"/>
            <a:ext cx="1425311" cy="1069569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547150" y="3388778"/>
            <a:ext cx="2833319" cy="846273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208640" y="4235051"/>
            <a:ext cx="2171829" cy="369332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6" idx="2"/>
          </p:cNvCxnSpPr>
          <p:nvPr/>
        </p:nvCxnSpPr>
        <p:spPr>
          <a:xfrm flipV="1">
            <a:off x="1359652" y="4235051"/>
            <a:ext cx="3020817" cy="970292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3189890" y="4235051"/>
            <a:ext cx="1190579" cy="1470364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4380469" y="4235051"/>
            <a:ext cx="1208180" cy="1401226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4380469" y="4235051"/>
            <a:ext cx="3257746" cy="1277116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4380469" y="4235051"/>
            <a:ext cx="2604372" cy="531732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4380469" y="3388778"/>
            <a:ext cx="3257746" cy="846273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4380469" y="2438604"/>
            <a:ext cx="2889638" cy="1796447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938741" y="2438604"/>
            <a:ext cx="441728" cy="1796447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666234" y="3071957"/>
            <a:ext cx="714235" cy="1163094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20" idx="1"/>
          </p:cNvCxnSpPr>
          <p:nvPr/>
        </p:nvCxnSpPr>
        <p:spPr>
          <a:xfrm flipH="1">
            <a:off x="4380469" y="2934486"/>
            <a:ext cx="1679736" cy="1452965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2972461" y="3129019"/>
            <a:ext cx="3018475" cy="2184092"/>
          </a:xfrm>
          <a:prstGeom prst="ellipse">
            <a:avLst/>
          </a:prstGeom>
          <a:solidFill>
            <a:schemeClr val="bg1"/>
          </a:solidFill>
          <a:ln w="76200" cmpd="sng">
            <a:solidFill>
              <a:srgbClr val="76C5E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2"/>
                </a:solidFill>
              </a:rPr>
              <a:t>Sensors</a:t>
            </a:r>
            <a:endParaRPr lang="en-US" sz="4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02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"/>
                            </p:stCondLst>
                            <p:childTnLst>
                              <p:par>
                                <p:cTn id="3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705E-6 -3.84348E-6 L -0.09216 0.3987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6" y="199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7268E-7 -1.99583E-6 L -0.09458 -0.1419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38" y="-710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0798E-6 -7.89535E-7 L 0.31396 -0.14355 " pathEditMode="relative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37313E-6 -1.57907E-6 L 0.07444 0.07177 " pathEditMode="relative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3544E-7 -1.04191E-7 L -0.0774 -0.1787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70" y="-893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844E-6 -4.75573E-6 L 0.22406 0.2697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4" y="1347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72718E-7 -3.65594E-6 L 0.54703 0.1613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52" y="805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277E-6 1.17157E-6 L -0.32489 -0.0324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44" y="-162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058E-7 -3.6351E-7 L 0.46616 0.1102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08" y="5511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4176E-6 3.66752E-6 L -0.33703 -0.2662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52" y="-1331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8192E-6 -9.74763E-7 L 0.42972 -0.0796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6" y="-398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0177E-6 -1.71567E-6 L -0.13346 -0.3961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2" y="-1981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0229E-6 4.74647E-7 L -0.10604 -0.3940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1" y="-19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3" grpId="0"/>
      <p:bldP spid="24" grpId="0"/>
      <p:bldP spid="25" grpId="0"/>
      <p:bldP spid="26" grpId="0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These sensors are often not the focus and hard to scale to building-size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Current sensors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One-off designs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Tailored to a particular need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Used to demonstrate model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r>
              <a:rPr lang="en-US" sz="2400" dirty="0" smtClean="0"/>
              <a:t>Ideal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Reusable and reconfigurable sensors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Easily scale to building-wide deployment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510" y="1615899"/>
            <a:ext cx="1612966" cy="1091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955" y="2345461"/>
            <a:ext cx="1574800" cy="185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5302" y="3422650"/>
            <a:ext cx="800100" cy="1231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7171" y="4454075"/>
            <a:ext cx="1856584" cy="10396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3184" y="5271454"/>
            <a:ext cx="1648884" cy="9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3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23601"/>
              </p:ext>
            </p:extLst>
          </p:nvPr>
        </p:nvGraphicFramePr>
        <p:xfrm>
          <a:off x="948249" y="2812996"/>
          <a:ext cx="4980376" cy="337346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24468"/>
                <a:gridCol w="1202267"/>
                <a:gridCol w="1354666"/>
                <a:gridCol w="1398975"/>
              </a:tblGrid>
              <a:tr h="843366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Power</a:t>
                      </a:r>
                      <a:endParaRPr lang="en-US" sz="2400" b="1" dirty="0"/>
                    </a:p>
                  </a:txBody>
                  <a:tcPr anchor="ctr">
                    <a:lnL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843366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AC Mains</a:t>
                      </a:r>
                      <a:endParaRPr lang="en-US" b="1" dirty="0"/>
                    </a:p>
                  </a:txBody>
                  <a:tcPr anchor="ctr">
                    <a:lnL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Battery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3366"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Size</a:t>
                      </a:r>
                      <a:endParaRPr lang="en-US" sz="2400" b="1" dirty="0"/>
                    </a:p>
                  </a:txBody>
                  <a:tcPr anchor="ctr">
                    <a:lnL w="762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Large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336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Small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856101"/>
              </p:ext>
            </p:extLst>
          </p:nvPr>
        </p:nvGraphicFramePr>
        <p:xfrm>
          <a:off x="948249" y="2812996"/>
          <a:ext cx="6367052" cy="337346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22494"/>
                <a:gridCol w="1199950"/>
                <a:gridCol w="1352054"/>
                <a:gridCol w="1396277"/>
                <a:gridCol w="1396277"/>
              </a:tblGrid>
              <a:tr h="843366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Power</a:t>
                      </a:r>
                      <a:endParaRPr lang="en-US" sz="2400" b="1" dirty="0"/>
                    </a:p>
                  </a:txBody>
                  <a:tcPr anchor="ctr">
                    <a:lnL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>
                    <a:lnL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3366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AC Mains</a:t>
                      </a:r>
                      <a:endParaRPr lang="en-US" b="1" dirty="0"/>
                    </a:p>
                  </a:txBody>
                  <a:tcPr anchor="ctr">
                    <a:lnL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Battery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Energy-</a:t>
                      </a:r>
                      <a:br>
                        <a:rPr lang="en-US" b="1" dirty="0" smtClean="0"/>
                      </a:br>
                      <a:r>
                        <a:rPr lang="en-US" b="1" dirty="0" smtClean="0"/>
                        <a:t>Harvesting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3366"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Size</a:t>
                      </a:r>
                      <a:endParaRPr lang="en-US" sz="2400" b="1" dirty="0"/>
                    </a:p>
                  </a:txBody>
                  <a:tcPr anchor="ctr">
                    <a:lnL w="762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Large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4336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Small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C34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These sensors must be</a:t>
            </a:r>
            <a:br>
              <a:rPr lang="en-US" dirty="0" smtClean="0"/>
            </a:br>
            <a:r>
              <a:rPr lang="en-US" dirty="0" smtClean="0"/>
              <a:t>installable and scalable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0" dirty="0" smtClean="0"/>
              <a:t>Main limiting factors: </a:t>
            </a:r>
            <a:r>
              <a:rPr lang="en-US" sz="2800" dirty="0" smtClean="0"/>
              <a:t>size</a:t>
            </a:r>
            <a:r>
              <a:rPr lang="en-US" sz="2800" b="0" dirty="0" smtClean="0"/>
              <a:t> and </a:t>
            </a:r>
            <a:r>
              <a:rPr lang="en-US" sz="2800" dirty="0" smtClean="0"/>
              <a:t>power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91917" y="4487333"/>
            <a:ext cx="1371600" cy="8636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trike="sngStrike" dirty="0" smtClean="0"/>
              <a:t>Installable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trike="sngStrike" dirty="0" smtClean="0"/>
              <a:t>Scalable</a:t>
            </a:r>
            <a:endParaRPr lang="en-US" strike="sngStrike" dirty="0"/>
          </a:p>
        </p:txBody>
      </p:sp>
      <p:sp>
        <p:nvSpPr>
          <p:cNvPr id="10" name="TextBox 9"/>
          <p:cNvSpPr txBox="1"/>
          <p:nvPr/>
        </p:nvSpPr>
        <p:spPr>
          <a:xfrm>
            <a:off x="3191917" y="5322860"/>
            <a:ext cx="1371600" cy="80330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N/A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57025" y="4487333"/>
            <a:ext cx="1310359" cy="8636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trike="sngStrike" dirty="0" smtClean="0"/>
              <a:t>Installable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trike="sngStrike" dirty="0" smtClean="0"/>
              <a:t>Scalable</a:t>
            </a:r>
            <a:endParaRPr lang="en-US" strike="sngStrike" dirty="0"/>
          </a:p>
        </p:txBody>
      </p:sp>
      <p:sp>
        <p:nvSpPr>
          <p:cNvPr id="12" name="TextBox 11"/>
          <p:cNvSpPr txBox="1"/>
          <p:nvPr/>
        </p:nvSpPr>
        <p:spPr>
          <a:xfrm>
            <a:off x="4557025" y="5322860"/>
            <a:ext cx="1310359" cy="80330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b="1" dirty="0" smtClean="0"/>
              <a:t>Installable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trike="sngStrike" dirty="0" smtClean="0"/>
              <a:t>Scalable</a:t>
            </a:r>
            <a:endParaRPr lang="en-US" strike="sngStrike" dirty="0"/>
          </a:p>
        </p:txBody>
      </p:sp>
      <p:sp>
        <p:nvSpPr>
          <p:cNvPr id="14" name="TextBox 13"/>
          <p:cNvSpPr txBox="1"/>
          <p:nvPr/>
        </p:nvSpPr>
        <p:spPr>
          <a:xfrm>
            <a:off x="5945559" y="4504266"/>
            <a:ext cx="1310359" cy="8636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trike="sngStrike" dirty="0" smtClean="0"/>
              <a:t>Installable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Scalable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945559" y="5322859"/>
            <a:ext cx="1310359" cy="80330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b="1" dirty="0" smtClean="0"/>
              <a:t>Installable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Scalable</a:t>
            </a:r>
            <a:endParaRPr lang="en-US" b="1" dirty="0"/>
          </a:p>
        </p:txBody>
      </p:sp>
      <p:sp>
        <p:nvSpPr>
          <p:cNvPr id="16" name="Oval 15"/>
          <p:cNvSpPr/>
          <p:nvPr/>
        </p:nvSpPr>
        <p:spPr>
          <a:xfrm>
            <a:off x="5791200" y="5144496"/>
            <a:ext cx="1701800" cy="125886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493000" y="4504266"/>
            <a:ext cx="139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Small, energy-harvesting sensors</a:t>
            </a:r>
            <a:endParaRPr lang="en-US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5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840" y="1620394"/>
            <a:ext cx="2235200" cy="1689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Energy-harvesting sensors exist, but are typically single-purpose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089" y="3033425"/>
            <a:ext cx="1739900" cy="1790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8089" y="4857254"/>
            <a:ext cx="28589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DoubleDip</a:t>
            </a:r>
          </a:p>
          <a:p>
            <a:pPr algn="ctr"/>
            <a:r>
              <a:rPr lang="en-US" sz="2000" dirty="0" smtClean="0"/>
              <a:t>Water metering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38040" y="5878860"/>
            <a:ext cx="39387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Paul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Martin,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Zainul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Charbiwala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and Mani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Srivastava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. 2012. DoubleDip: leveraging thermoelectric harvesting for low power monitoring of sporadic water use.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SenSys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'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736" y="2162971"/>
            <a:ext cx="1926388" cy="1799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247" y="2920366"/>
            <a:ext cx="1796261" cy="13112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52031" y="4857254"/>
            <a:ext cx="30174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Trinity</a:t>
            </a:r>
          </a:p>
          <a:p>
            <a:pPr algn="ctr"/>
            <a:r>
              <a:rPr lang="en-US" sz="2000" dirty="0" smtClean="0"/>
              <a:t>Airflow metering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708736" y="5878860"/>
            <a:ext cx="3914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7F7F7F"/>
                </a:solidFill>
              </a:rPr>
              <a:t>Feng</a:t>
            </a:r>
            <a:r>
              <a:rPr lang="en-US" sz="1000" dirty="0">
                <a:solidFill>
                  <a:srgbClr val="7F7F7F"/>
                </a:solidFill>
              </a:rPr>
              <a:t> Li, </a:t>
            </a:r>
            <a:r>
              <a:rPr lang="en-US" sz="1000" dirty="0" err="1">
                <a:solidFill>
                  <a:srgbClr val="7F7F7F"/>
                </a:solidFill>
              </a:rPr>
              <a:t>Tianyu</a:t>
            </a:r>
            <a:r>
              <a:rPr lang="en-US" sz="1000" dirty="0">
                <a:solidFill>
                  <a:srgbClr val="7F7F7F"/>
                </a:solidFill>
              </a:rPr>
              <a:t> Xiang, </a:t>
            </a:r>
            <a:r>
              <a:rPr lang="en-US" sz="1000" dirty="0" err="1">
                <a:solidFill>
                  <a:srgbClr val="7F7F7F"/>
                </a:solidFill>
              </a:rPr>
              <a:t>Zicheng</a:t>
            </a:r>
            <a:r>
              <a:rPr lang="en-US" sz="1000" dirty="0">
                <a:solidFill>
                  <a:srgbClr val="7F7F7F"/>
                </a:solidFill>
              </a:rPr>
              <a:t> Chi, Jun </a:t>
            </a:r>
            <a:r>
              <a:rPr lang="en-US" sz="1000" dirty="0" err="1">
                <a:solidFill>
                  <a:srgbClr val="7F7F7F"/>
                </a:solidFill>
              </a:rPr>
              <a:t>Luo</a:t>
            </a:r>
            <a:r>
              <a:rPr lang="en-US" sz="1000" dirty="0">
                <a:solidFill>
                  <a:srgbClr val="7F7F7F"/>
                </a:solidFill>
              </a:rPr>
              <a:t>, </a:t>
            </a:r>
            <a:r>
              <a:rPr lang="en-US" sz="1000" dirty="0" err="1">
                <a:solidFill>
                  <a:srgbClr val="7F7F7F"/>
                </a:solidFill>
              </a:rPr>
              <a:t>Lihua</a:t>
            </a:r>
            <a:r>
              <a:rPr lang="en-US" sz="1000" dirty="0">
                <a:solidFill>
                  <a:srgbClr val="7F7F7F"/>
                </a:solidFill>
              </a:rPr>
              <a:t> Tang, </a:t>
            </a:r>
            <a:r>
              <a:rPr lang="en-US" sz="1000" dirty="0" err="1">
                <a:solidFill>
                  <a:srgbClr val="7F7F7F"/>
                </a:solidFill>
              </a:rPr>
              <a:t>Liya</a:t>
            </a:r>
            <a:r>
              <a:rPr lang="en-US" sz="1000" dirty="0">
                <a:solidFill>
                  <a:srgbClr val="7F7F7F"/>
                </a:solidFill>
              </a:rPr>
              <a:t> Zhao, and </a:t>
            </a:r>
            <a:r>
              <a:rPr lang="en-US" sz="1000" dirty="0" err="1">
                <a:solidFill>
                  <a:srgbClr val="7F7F7F"/>
                </a:solidFill>
              </a:rPr>
              <a:t>Yaowen</a:t>
            </a:r>
            <a:r>
              <a:rPr lang="en-US" sz="1000" dirty="0">
                <a:solidFill>
                  <a:srgbClr val="7F7F7F"/>
                </a:solidFill>
              </a:rPr>
              <a:t> Yang. 2013. Powering indoor sensing with airflows: a trinity of energy harvesting, synchronous duty-cycling, and </a:t>
            </a:r>
            <a:r>
              <a:rPr lang="en-US" sz="1000" dirty="0" smtClean="0">
                <a:solidFill>
                  <a:srgbClr val="7F7F7F"/>
                </a:solidFill>
              </a:rPr>
              <a:t>sensing. </a:t>
            </a:r>
            <a:r>
              <a:rPr lang="en-US" sz="1000" dirty="0" err="1" smtClean="0">
                <a:solidFill>
                  <a:srgbClr val="7F7F7F"/>
                </a:solidFill>
              </a:rPr>
              <a:t>SenSys</a:t>
            </a:r>
            <a:r>
              <a:rPr lang="en-US" sz="1000" dirty="0" smtClean="0">
                <a:solidFill>
                  <a:srgbClr val="7F7F7F"/>
                </a:solidFill>
              </a:rPr>
              <a:t> </a:t>
            </a:r>
            <a:r>
              <a:rPr lang="en-US" sz="1000" dirty="0">
                <a:solidFill>
                  <a:srgbClr val="7F7F7F"/>
                </a:solidFill>
              </a:rPr>
              <a:t>'</a:t>
            </a:r>
            <a:r>
              <a:rPr lang="en-US" sz="1000" dirty="0" smtClean="0">
                <a:solidFill>
                  <a:srgbClr val="7F7F7F"/>
                </a:solidFill>
              </a:rPr>
              <a:t>13</a:t>
            </a:r>
            <a:endParaRPr lang="en-US" sz="1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02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 architecture for energy-harvesting sensors can ease development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Round Same Side Corner Rectangle 4"/>
          <p:cNvSpPr/>
          <p:nvPr/>
        </p:nvSpPr>
        <p:spPr>
          <a:xfrm rot="10800000">
            <a:off x="829725" y="5427143"/>
            <a:ext cx="4605866" cy="1015999"/>
          </a:xfrm>
          <a:prstGeom prst="round2SameRect">
            <a:avLst/>
          </a:prstGeom>
          <a:noFill/>
          <a:ln w="76200" cmpd="sng">
            <a:solidFill>
              <a:schemeClr val="tx2">
                <a:lumMod val="7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Energy-Harvesting Power Supply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9724" y="4267210"/>
            <a:ext cx="4605867" cy="1016000"/>
          </a:xfrm>
          <a:prstGeom prst="rect">
            <a:avLst/>
          </a:prstGeom>
          <a:noFill/>
          <a:ln w="76200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Trigger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9724" y="3107277"/>
            <a:ext cx="4605867" cy="1016000"/>
          </a:xfrm>
          <a:prstGeom prst="rect">
            <a:avLst/>
          </a:prstGeom>
          <a:noFill/>
          <a:ln w="7620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Sensor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Round Same Side Corner Rectangle 10"/>
          <p:cNvSpPr/>
          <p:nvPr/>
        </p:nvSpPr>
        <p:spPr>
          <a:xfrm>
            <a:off x="829724" y="1955811"/>
            <a:ext cx="4605866" cy="1015999"/>
          </a:xfrm>
          <a:prstGeom prst="round2SameRect">
            <a:avLst/>
          </a:prstGeom>
          <a:noFill/>
          <a:ln w="76200" cmpd="sng">
            <a:solidFill>
              <a:schemeClr val="bg2">
                <a:lumMod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Data Communication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04925" y="1955811"/>
            <a:ext cx="2929467" cy="101599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Log or transmit data wirelessly</a:t>
            </a:r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04925" y="3107277"/>
            <a:ext cx="2929467" cy="101599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Optional dedicated sensor</a:t>
            </a:r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04925" y="4267210"/>
            <a:ext cx="2929467" cy="101599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</a:rPr>
              <a:t>Wake-up mechanism</a:t>
            </a:r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04925" y="5427143"/>
            <a:ext cx="3184524" cy="101599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Harvester for any energy source 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16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energy-harvesting power supply defines many operational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1067"/>
            <a:ext cx="7620000" cy="2082800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Architecture is harvester agnostic</a:t>
            </a:r>
          </a:p>
          <a:p>
            <a:pPr marL="800100" lvl="1" indent="-342900">
              <a:lnSpc>
                <a:spcPct val="70000"/>
              </a:lnSpc>
              <a:buFont typeface="Arial"/>
              <a:buChar char="•"/>
            </a:pPr>
            <a:r>
              <a:rPr lang="en-US" dirty="0" smtClean="0"/>
              <a:t>Solar, piezoelectric, thermoelectric, electromagnetic, etc.</a:t>
            </a:r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Defines maximum duty cycle</a:t>
            </a:r>
          </a:p>
          <a:p>
            <a:pPr marL="800100" lvl="1" indent="-342900">
              <a:lnSpc>
                <a:spcPct val="70000"/>
              </a:lnSpc>
              <a:buFont typeface="Arial"/>
              <a:buChar char="•"/>
            </a:pPr>
            <a:r>
              <a:rPr lang="en-US" dirty="0" smtClean="0"/>
              <a:t>Intermittent versus continuous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Round Same Side Corner Rectangle 4"/>
          <p:cNvSpPr/>
          <p:nvPr/>
        </p:nvSpPr>
        <p:spPr>
          <a:xfrm rot="10800000">
            <a:off x="6879225" y="5996969"/>
            <a:ext cx="1761076" cy="448721"/>
          </a:xfrm>
          <a:prstGeom prst="round2SameRect">
            <a:avLst/>
          </a:prstGeom>
          <a:noFill/>
          <a:ln w="38100" cmpd="sng">
            <a:solidFill>
              <a:schemeClr val="tx2">
                <a:lumMod val="7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tIns="0" bIns="0" rtlCol="0" anchor="ctr"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pPr algn="ctr"/>
            <a:r>
              <a:rPr lang="en-US" sz="1100" dirty="0" smtClean="0">
                <a:solidFill>
                  <a:schemeClr val="tx2">
                    <a:lumMod val="75000"/>
                  </a:schemeClr>
                </a:solidFill>
              </a:rPr>
              <a:t>Energy-Harvesting Power Supply</a:t>
            </a:r>
            <a:endParaRPr lang="en-US"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79225" y="5624438"/>
            <a:ext cx="1761076" cy="304789"/>
          </a:xfrm>
          <a:prstGeom prst="rect">
            <a:avLst/>
          </a:prstGeom>
          <a:noFill/>
          <a:ln w="38100" cmpd="sng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Trigger</a:t>
            </a:r>
            <a:endParaRPr lang="en-US" sz="11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79225" y="5243434"/>
            <a:ext cx="1761075" cy="313256"/>
          </a:xfrm>
          <a:prstGeom prst="rect">
            <a:avLst/>
          </a:prstGeom>
          <a:noFill/>
          <a:ln w="38100" cmpd="sng">
            <a:solidFill>
              <a:schemeClr val="accent4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Sensor</a:t>
            </a:r>
            <a:endParaRPr lang="en-US" sz="11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Round Same Side Corner Rectangle 7"/>
          <p:cNvSpPr/>
          <p:nvPr/>
        </p:nvSpPr>
        <p:spPr>
          <a:xfrm>
            <a:off x="6879224" y="4726970"/>
            <a:ext cx="1761076" cy="448721"/>
          </a:xfrm>
          <a:prstGeom prst="round2SameRect">
            <a:avLst/>
          </a:prstGeom>
          <a:noFill/>
          <a:ln w="38100" cmpd="sng">
            <a:solidFill>
              <a:schemeClr val="bg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sz="1100" dirty="0" smtClean="0">
                <a:solidFill>
                  <a:schemeClr val="bg2">
                    <a:lumMod val="90000"/>
                  </a:schemeClr>
                </a:solidFill>
              </a:rPr>
              <a:t>Data Communication</a:t>
            </a:r>
            <a:endParaRPr lang="en-US" sz="11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829725" y="5427143"/>
            <a:ext cx="4605866" cy="1015999"/>
          </a:xfrm>
          <a:prstGeom prst="round2SameRect">
            <a:avLst/>
          </a:prstGeom>
          <a:noFill/>
          <a:ln w="76200" cmpd="sng">
            <a:solidFill>
              <a:schemeClr val="tx2">
                <a:lumMod val="7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Energy-Harvesting Power Supply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786467" y="4461933"/>
            <a:ext cx="0" cy="889000"/>
          </a:xfrm>
          <a:prstGeom prst="straightConnector1">
            <a:avLst/>
          </a:prstGeom>
          <a:ln w="76200" cmpd="sng">
            <a:solidFill>
              <a:schemeClr val="tx2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6469" y="4595797"/>
            <a:ext cx="123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Trigger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317999" y="4461933"/>
            <a:ext cx="0" cy="965210"/>
          </a:xfrm>
          <a:prstGeom prst="straightConnector1">
            <a:avLst/>
          </a:prstGeom>
          <a:ln w="76200" cmpd="sng">
            <a:solidFill>
              <a:schemeClr val="tx2">
                <a:lumMod val="75000"/>
              </a:schemeClr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074338" y="4595797"/>
            <a:ext cx="123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Shutdown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310471" y="4461933"/>
            <a:ext cx="0" cy="889000"/>
          </a:xfrm>
          <a:prstGeom prst="straightConnector1">
            <a:avLst/>
          </a:prstGeom>
          <a:ln w="76200" cmpd="sng">
            <a:solidFill>
              <a:schemeClr val="tx2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326479" y="4868206"/>
            <a:ext cx="123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VCC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29725" y="3947654"/>
            <a:ext cx="16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Interface: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1834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The trigger layer masks the intermittency inherit in energy-harvesting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567267"/>
          </a:xfrm>
        </p:spPr>
        <p:txBody>
          <a:bodyPr/>
          <a:lstStyle/>
          <a:p>
            <a:r>
              <a:rPr lang="en-US" dirty="0" smtClean="0"/>
              <a:t>Key: just need sufficient energy when an event occurs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Round Same Side Corner Rectangle 4"/>
          <p:cNvSpPr/>
          <p:nvPr/>
        </p:nvSpPr>
        <p:spPr>
          <a:xfrm rot="10800000">
            <a:off x="6879225" y="5996969"/>
            <a:ext cx="1761076" cy="448721"/>
          </a:xfrm>
          <a:prstGeom prst="round2SameRect">
            <a:avLst/>
          </a:prstGeom>
          <a:noFill/>
          <a:ln w="38100" cmpd="sng">
            <a:solidFill>
              <a:schemeClr val="tx2">
                <a:lumMod val="20000"/>
                <a:lumOff val="8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tIns="0" bIns="0" rtlCol="0" anchor="ctr"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pPr algn="ctr"/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Energy-Harvesting Power Supply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79225" y="5624438"/>
            <a:ext cx="1761076" cy="304789"/>
          </a:xfrm>
          <a:prstGeom prst="rect">
            <a:avLst/>
          </a:prstGeom>
          <a:noFill/>
          <a:ln w="38100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accent3">
                    <a:lumMod val="75000"/>
                  </a:schemeClr>
                </a:solidFill>
              </a:rPr>
              <a:t>Trigger</a:t>
            </a:r>
            <a:endParaRPr lang="en-US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79225" y="5243434"/>
            <a:ext cx="1761075" cy="313256"/>
          </a:xfrm>
          <a:prstGeom prst="rect">
            <a:avLst/>
          </a:prstGeom>
          <a:noFill/>
          <a:ln w="38100" cmpd="sng">
            <a:solidFill>
              <a:schemeClr val="accent4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Sensor</a:t>
            </a:r>
            <a:endParaRPr lang="en-US" sz="11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Round Same Side Corner Rectangle 7"/>
          <p:cNvSpPr/>
          <p:nvPr/>
        </p:nvSpPr>
        <p:spPr>
          <a:xfrm>
            <a:off x="6879224" y="4726970"/>
            <a:ext cx="1761076" cy="448721"/>
          </a:xfrm>
          <a:prstGeom prst="round2SameRect">
            <a:avLst/>
          </a:prstGeom>
          <a:noFill/>
          <a:ln w="38100" cmpd="sng">
            <a:solidFill>
              <a:schemeClr val="bg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sz="1100" dirty="0" smtClean="0">
                <a:solidFill>
                  <a:schemeClr val="bg2">
                    <a:lumMod val="90000"/>
                  </a:schemeClr>
                </a:solidFill>
              </a:rPr>
              <a:t>Data Communication</a:t>
            </a:r>
            <a:endParaRPr lang="en-US" sz="1100" dirty="0">
              <a:solidFill>
                <a:schemeClr val="bg2">
                  <a:lumMod val="90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380076" y="2531533"/>
            <a:ext cx="0" cy="1363134"/>
          </a:xfrm>
          <a:prstGeom prst="line">
            <a:avLst/>
          </a:prstGeom>
          <a:ln w="57150" cap="sq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80076" y="3894667"/>
            <a:ext cx="4961467" cy="0"/>
          </a:xfrm>
          <a:prstGeom prst="line">
            <a:avLst/>
          </a:prstGeom>
          <a:ln w="57150" cap="sq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0442" y="2895600"/>
            <a:ext cx="12276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Energy</a:t>
            </a:r>
            <a:br>
              <a:rPr lang="en-US" sz="1600" dirty="0" smtClean="0"/>
            </a:br>
            <a:r>
              <a:rPr lang="en-US" sz="1600" dirty="0" smtClean="0"/>
              <a:t>Harvested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5147744" y="3954511"/>
            <a:ext cx="1227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Time</a:t>
            </a:r>
            <a:endParaRPr lang="en-US" sz="1600" dirty="0"/>
          </a:p>
        </p:txBody>
      </p:sp>
      <p:sp>
        <p:nvSpPr>
          <p:cNvPr id="17" name="Freeform 16"/>
          <p:cNvSpPr/>
          <p:nvPr/>
        </p:nvSpPr>
        <p:spPr>
          <a:xfrm>
            <a:off x="1439333" y="2785533"/>
            <a:ext cx="2336800" cy="1041400"/>
          </a:xfrm>
          <a:custGeom>
            <a:avLst/>
            <a:gdLst>
              <a:gd name="connsiteX0" fmla="*/ 0 w 3124200"/>
              <a:gd name="connsiteY0" fmla="*/ 1041400 h 1041400"/>
              <a:gd name="connsiteX1" fmla="*/ 770467 w 3124200"/>
              <a:gd name="connsiteY1" fmla="*/ 601134 h 1041400"/>
              <a:gd name="connsiteX2" fmla="*/ 1693334 w 3124200"/>
              <a:gd name="connsiteY2" fmla="*/ 448734 h 1041400"/>
              <a:gd name="connsiteX3" fmla="*/ 2201334 w 3124200"/>
              <a:gd name="connsiteY3" fmla="*/ 338667 h 1041400"/>
              <a:gd name="connsiteX4" fmla="*/ 2599267 w 3124200"/>
              <a:gd name="connsiteY4" fmla="*/ 135467 h 1041400"/>
              <a:gd name="connsiteX5" fmla="*/ 3124200 w 3124200"/>
              <a:gd name="connsiteY5" fmla="*/ 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4200" h="1041400">
                <a:moveTo>
                  <a:pt x="0" y="1041400"/>
                </a:moveTo>
                <a:cubicBezTo>
                  <a:pt x="244122" y="870656"/>
                  <a:pt x="488245" y="699912"/>
                  <a:pt x="770467" y="601134"/>
                </a:cubicBezTo>
                <a:cubicBezTo>
                  <a:pt x="1052689" y="502356"/>
                  <a:pt x="1454856" y="492478"/>
                  <a:pt x="1693334" y="448734"/>
                </a:cubicBezTo>
                <a:cubicBezTo>
                  <a:pt x="1931812" y="404989"/>
                  <a:pt x="2050345" y="390878"/>
                  <a:pt x="2201334" y="338667"/>
                </a:cubicBezTo>
                <a:cubicBezTo>
                  <a:pt x="2352323" y="286456"/>
                  <a:pt x="2445456" y="191911"/>
                  <a:pt x="2599267" y="135467"/>
                </a:cubicBezTo>
                <a:cubicBezTo>
                  <a:pt x="2753078" y="79023"/>
                  <a:pt x="3124200" y="0"/>
                  <a:pt x="3124200" y="0"/>
                </a:cubicBezTo>
              </a:path>
            </a:pathLst>
          </a:custGeom>
          <a:ln w="76200" cap="rnd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784601" y="2785533"/>
            <a:ext cx="1058331" cy="0"/>
          </a:xfrm>
          <a:prstGeom prst="line">
            <a:avLst/>
          </a:prstGeom>
          <a:ln w="76200" cap="rnd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80076" y="3048000"/>
            <a:ext cx="4961467" cy="0"/>
          </a:xfrm>
          <a:prstGeom prst="line">
            <a:avLst/>
          </a:prstGeom>
          <a:ln w="57150" cmpd="sng">
            <a:solidFill>
              <a:schemeClr val="accent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665344" y="2616256"/>
            <a:ext cx="244255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/>
              <a:t>a</a:t>
            </a:r>
            <a:r>
              <a:rPr lang="en-US" sz="1600" dirty="0" smtClean="0"/>
              <a:t>ctivation threshold</a:t>
            </a:r>
            <a:endParaRPr lang="en-US" sz="1600" dirty="0"/>
          </a:p>
        </p:txBody>
      </p:sp>
      <p:sp>
        <p:nvSpPr>
          <p:cNvPr id="27" name="Left Brace 26"/>
          <p:cNvSpPr/>
          <p:nvPr/>
        </p:nvSpPr>
        <p:spPr>
          <a:xfrm rot="16200000">
            <a:off x="2041756" y="3320219"/>
            <a:ext cx="420765" cy="1744124"/>
          </a:xfrm>
          <a:prstGeom prst="leftBrace">
            <a:avLst>
              <a:gd name="adj1" fmla="val 26515"/>
              <a:gd name="adj2" fmla="val 50000"/>
            </a:avLst>
          </a:prstGeom>
          <a:ln w="38100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e 28"/>
          <p:cNvSpPr/>
          <p:nvPr/>
        </p:nvSpPr>
        <p:spPr>
          <a:xfrm rot="16200000">
            <a:off x="3815518" y="3417580"/>
            <a:ext cx="420765" cy="1549400"/>
          </a:xfrm>
          <a:prstGeom prst="leftBrace">
            <a:avLst>
              <a:gd name="adj1" fmla="val 26515"/>
              <a:gd name="adj2" fmla="val 50000"/>
            </a:avLst>
          </a:prstGeom>
          <a:ln w="38100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3191933" y="2531533"/>
            <a:ext cx="0" cy="1363134"/>
          </a:xfrm>
          <a:prstGeom prst="line">
            <a:avLst/>
          </a:prstGeom>
          <a:ln w="57150" cmpd="sng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380076" y="4351862"/>
            <a:ext cx="1744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Variable, unpredictable harvesting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3251200" y="4402663"/>
            <a:ext cx="154940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Waiting for event</a:t>
            </a:r>
            <a:endParaRPr lang="en-US" sz="1600" dirty="0"/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4842932" y="2527243"/>
            <a:ext cx="0" cy="1363134"/>
          </a:xfrm>
          <a:prstGeom prst="line">
            <a:avLst/>
          </a:prstGeom>
          <a:ln w="57150" cmpd="sng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919133" y="3480376"/>
            <a:ext cx="575734" cy="75624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444065" y="3277231"/>
            <a:ext cx="2442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</a:t>
            </a:r>
            <a:r>
              <a:rPr lang="en-US" sz="1600" dirty="0" smtClean="0"/>
              <a:t>riggered event occurs</a:t>
            </a:r>
            <a:endParaRPr lang="en-US" sz="1600" dirty="0"/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6328892" y="2844770"/>
            <a:ext cx="361853" cy="169277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60399" y="5329062"/>
            <a:ext cx="5325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Triggers: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Periodic </a:t>
            </a:r>
            <a:r>
              <a:rPr lang="en-US" dirty="0" smtClean="0">
                <a:solidFill>
                  <a:schemeClr val="tx2"/>
                </a:solidFill>
              </a:rPr>
              <a:t>– regular intervals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Opportunistic </a:t>
            </a:r>
            <a:r>
              <a:rPr lang="en-US" dirty="0" smtClean="0">
                <a:solidFill>
                  <a:srgbClr val="0C34A6"/>
                </a:solidFill>
              </a:rPr>
              <a:t>– when sufficient energy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Event based </a:t>
            </a:r>
            <a:r>
              <a:rPr lang="en-US" dirty="0" smtClean="0">
                <a:solidFill>
                  <a:srgbClr val="0C34A6"/>
                </a:solidFill>
              </a:rPr>
              <a:t>– external event occurs</a:t>
            </a:r>
            <a:endParaRPr lang="en-US" dirty="0">
              <a:solidFill>
                <a:srgbClr val="0C34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/>
      <p:bldP spid="27" grpId="0" animBg="1"/>
      <p:bldP spid="29" grpId="0" animBg="1"/>
      <p:bldP spid="32" grpId="0"/>
      <p:bldP spid="33" grpId="0"/>
      <p:bldP spid="38" grpId="0"/>
      <p:bldP spid="4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brad_theme">
      <a:dk1>
        <a:sysClr val="windowText" lastClr="000000"/>
      </a:dk1>
      <a:lt1>
        <a:sysClr val="window" lastClr="FFFFFF"/>
      </a:lt1>
      <a:dk2>
        <a:srgbClr val="0C34A6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14409</TotalTime>
  <Words>786</Words>
  <Application>Microsoft Macintosh PowerPoint</Application>
  <PresentationFormat>On-screen Show (4:3)</PresentationFormat>
  <Paragraphs>200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Arial Black</vt:lpstr>
      <vt:lpstr>Calibri</vt:lpstr>
      <vt:lpstr>Lucida Grande</vt:lpstr>
      <vt:lpstr>Essential</vt:lpstr>
      <vt:lpstr>An Energy-Harvesting Sensor Architecture and Toolkit for Building Monitoring and Event Detection  </vt:lpstr>
      <vt:lpstr>Buildings must become more efficient while maintaining occupant comfort</vt:lpstr>
      <vt:lpstr>BuildSys work targets the energy and comfort issues </vt:lpstr>
      <vt:lpstr>These sensors are often not the focus and hard to scale to building-size</vt:lpstr>
      <vt:lpstr>These sensors must be installable and scalable</vt:lpstr>
      <vt:lpstr>Energy-harvesting sensors exist, but are typically single-purpose </vt:lpstr>
      <vt:lpstr>An architecture for energy-harvesting sensors can ease development</vt:lpstr>
      <vt:lpstr>The energy-harvesting power supply defines many operational parameters</vt:lpstr>
      <vt:lpstr>The trigger layer masks the intermittency inherit in energy-harvesting</vt:lpstr>
      <vt:lpstr>The optional sensing layer allows for common sensors to be sampled </vt:lpstr>
      <vt:lpstr>The data communication layer stores or forwards data</vt:lpstr>
      <vt:lpstr>Revisiting the prior energy-harvesting designs</vt:lpstr>
      <vt:lpstr>To validate this architecture, we implemented three new sensors with reusable components</vt:lpstr>
      <vt:lpstr>Power Supply: Indoor photovoltaic based harvester</vt:lpstr>
      <vt:lpstr>Buzz: A vibration sensor </vt:lpstr>
      <vt:lpstr>Breeze: An airflow sensor </vt:lpstr>
      <vt:lpstr>BigBen: A local-logging light sensor </vt:lpstr>
      <vt:lpstr>Conclusion: Architecture for creating energy-harvesting sensors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Monjolo: An Energy-Harvesting Energy Meter Architecture </dc:title>
  <dc:creator>Brad Campbell</dc:creator>
  <cp:lastModifiedBy>Microsoft Office User</cp:lastModifiedBy>
  <cp:revision>316</cp:revision>
  <cp:lastPrinted>2013-10-30T01:19:06Z</cp:lastPrinted>
  <dcterms:created xsi:type="dcterms:W3CDTF">2013-10-29T23:11:51Z</dcterms:created>
  <dcterms:modified xsi:type="dcterms:W3CDTF">2015-03-23T00:54:22Z</dcterms:modified>
</cp:coreProperties>
</file>