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5" r:id="rId1"/>
  </p:sldMasterIdLst>
  <p:notesMasterIdLst>
    <p:notesMasterId r:id="rId18"/>
  </p:notesMasterIdLst>
  <p:handoutMasterIdLst>
    <p:handoutMasterId r:id="rId19"/>
  </p:handoutMasterIdLst>
  <p:sldIdLst>
    <p:sldId id="311" r:id="rId2"/>
    <p:sldId id="340" r:id="rId3"/>
    <p:sldId id="346" r:id="rId4"/>
    <p:sldId id="341" r:id="rId5"/>
    <p:sldId id="331" r:id="rId6"/>
    <p:sldId id="333" r:id="rId7"/>
    <p:sldId id="334" r:id="rId8"/>
    <p:sldId id="335" r:id="rId9"/>
    <p:sldId id="342" r:id="rId10"/>
    <p:sldId id="336" r:id="rId11"/>
    <p:sldId id="339" r:id="rId12"/>
    <p:sldId id="343" r:id="rId13"/>
    <p:sldId id="337" r:id="rId14"/>
    <p:sldId id="338" r:id="rId15"/>
    <p:sldId id="344" r:id="rId16"/>
    <p:sldId id="34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EF3038"/>
    <a:srgbClr val="E23E4D"/>
    <a:srgbClr val="F2F4F5"/>
    <a:srgbClr val="158B1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4" autoAdjust="0"/>
    <p:restoredTop sz="86418" autoAdjust="0"/>
  </p:normalViewPr>
  <p:slideViewPr>
    <p:cSldViewPr snapToObjects="1">
      <p:cViewPr varScale="1">
        <p:scale>
          <a:sx n="125" d="100"/>
          <a:sy n="125" d="100"/>
        </p:scale>
        <p:origin x="-1488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5" d="100"/>
        <a:sy n="135" d="100"/>
      </p:scale>
      <p:origin x="0" y="992"/>
    </p:cViewPr>
  </p:sorterViewPr>
  <p:notesViewPr>
    <p:cSldViewPr snapToObjects="1">
      <p:cViewPr varScale="1">
        <p:scale>
          <a:sx n="139" d="100"/>
          <a:sy n="139" d="100"/>
        </p:scale>
        <p:origin x="347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18250-C763-DB4D-9404-7F35747F1AB7}" type="datetimeFigureOut">
              <a:rPr lang="en-US" smtClean="0"/>
              <a:pPr/>
              <a:t>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5E009-EB50-9D43-933F-CC79DE6F11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9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B9501-B8FA-7B4F-8D86-2C681AD1C136}" type="datetimeFigureOut">
              <a:rPr lang="en-US" smtClean="0"/>
              <a:pPr/>
              <a:t>2/15/16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8095B-B445-F74B-9267-138B68BA33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588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61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Dialog DA14581: Cross: 5.8 </a:t>
            </a:r>
            <a:r>
              <a:rPr lang="en-US" dirty="0" err="1" smtClean="0"/>
              <a:t>uW</a:t>
            </a:r>
            <a:endParaRPr lang="en-US" dirty="0" smtClean="0"/>
          </a:p>
          <a:p>
            <a:r>
              <a:rPr lang="en-US" dirty="0" smtClean="0"/>
              <a:t>IcyTRX-65:          Cross: 4.2 </a:t>
            </a:r>
            <a:r>
              <a:rPr lang="en-US" dirty="0" err="1" smtClean="0"/>
              <a:t>uW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Dialog DA14581: </a:t>
            </a:r>
            <a:r>
              <a:rPr lang="en-US" dirty="0" err="1" smtClean="0"/>
              <a:t>tperiod</a:t>
            </a:r>
            <a:r>
              <a:rPr lang="en-US" dirty="0" smtClean="0"/>
              <a:t>: 12 seconds</a:t>
            </a:r>
          </a:p>
          <a:p>
            <a:r>
              <a:rPr lang="en-US" dirty="0" smtClean="0"/>
              <a:t>IcyTRX-65:          </a:t>
            </a:r>
            <a:r>
              <a:rPr lang="en-US" dirty="0" err="1" smtClean="0"/>
              <a:t>tperiod</a:t>
            </a:r>
            <a:r>
              <a:rPr lang="en-US" dirty="0" smtClean="0"/>
              <a:t>: 6 seconds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8095B-B445-F74B-9267-138B68BA339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7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Da14581: 0.15 </a:t>
            </a:r>
            <a:r>
              <a:rPr lang="en-US" dirty="0" err="1" smtClean="0"/>
              <a:t>pkts</a:t>
            </a:r>
            <a:r>
              <a:rPr lang="en-US" dirty="0" smtClean="0"/>
              <a:t>/second, IcyTRY-65: 0.5 </a:t>
            </a:r>
            <a:r>
              <a:rPr lang="en-US" dirty="0" err="1" smtClean="0"/>
              <a:t>pkts</a:t>
            </a:r>
            <a:r>
              <a:rPr lang="en-US" dirty="0" smtClean="0"/>
              <a:t>/second</a:t>
            </a:r>
          </a:p>
          <a:p>
            <a:r>
              <a:rPr lang="en-US" dirty="0" smtClean="0"/>
              <a:t>Best:</a:t>
            </a:r>
            <a:r>
              <a:rPr lang="en-US" baseline="0" dirty="0" smtClean="0"/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Aluminum gallium arsenide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+ 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graphene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 capacitor + BLE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transciever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1.5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pkts</a:t>
            </a:r>
            <a:r>
              <a:rPr lang="en-US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/second,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 light: 3.3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pkts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/second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no leakage, all power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tx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7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pkts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/second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perfect solar cell: 28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pkt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/second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next to light: 60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pkt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/second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8095B-B445-F74B-9267-138B68BA33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8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72675"/>
            <a:ext cx="8305800" cy="1470025"/>
          </a:xfrm>
        </p:spPr>
        <p:txBody>
          <a:bodyPr/>
          <a:lstStyle>
            <a:lvl1pPr>
              <a:defRPr lang="en-US" sz="4400" b="0" i="1" kern="1200" dirty="0" smtClean="0">
                <a:solidFill>
                  <a:srgbClr val="0054A8"/>
                </a:solidFill>
                <a:latin typeface="Trebuchet MS" pitchFamily="1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" y="2886176"/>
            <a:ext cx="8846457" cy="3819423"/>
          </a:xfrm>
        </p:spPr>
        <p:txBody>
          <a:bodyPr/>
          <a:lstStyle>
            <a:lvl1pPr marL="0" indent="0" algn="l">
              <a:buNone/>
              <a:defRPr sz="3200">
                <a:solidFill>
                  <a:srgbClr val="55555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D40577-B326-E740-B262-449C737D42D6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BFE76-F329-E549-B040-9C0B35B5B525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6EA9D-4EDD-C947-A015-A52F3F87D4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1013" y="76200"/>
            <a:ext cx="221932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863" y="76200"/>
            <a:ext cx="65087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50E32-76AE-0744-8F38-9F7D351C41EC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ABE17-F053-4946-8E54-76007BC448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76200"/>
            <a:ext cx="8880475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9863" y="990600"/>
            <a:ext cx="8880475" cy="4876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3C57F8-53FE-184C-B29F-4B18331B013C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D039A-555D-6C4D-9158-D5B43FA324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76200"/>
            <a:ext cx="8880475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90600"/>
            <a:ext cx="3581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581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FBC69-209D-3645-A81D-588DC9455062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0E94-CCD9-524C-B15D-9017B31281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76200"/>
            <a:ext cx="8880475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90600"/>
            <a:ext cx="73152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505200"/>
            <a:ext cx="73152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393BD-011A-EC46-B793-6924F0B5BAD9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E72E6-3973-7348-9A82-6AD9FD939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7983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372183-1883-494A-8437-EF15380AAAD2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5550" y="6538913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D49CB-E9D2-B547-99AA-FECC7402F0E7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483A5-2011-064F-B49F-458107455F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863" y="990600"/>
            <a:ext cx="4325937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02138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6C826-8052-7442-90D4-04CA9AC2A222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5F6AF-03A0-A346-8CE1-83A0B66851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2C796-27BB-784B-987D-508EB8D11E2A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CE798-F99A-604E-9DB4-D6F9FF6BBB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515CF-57A7-EB4D-ADA1-3178A83BA6F1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40E99-62A8-834E-8DEE-F5F7C65D57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FDCFF-A551-B347-941B-696A97CC1A82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D9293-7F1E-2A49-BD09-DBDECC9DF2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4F542-C2B5-1F49-916B-EE018FB3FA53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86F15-1B30-D84D-A7A9-EEFC56632C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8C293-4ADA-9A48-9196-B88C501F1128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A475E-AD4D-CA4F-BED5-483FC8DFCE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863" y="990600"/>
            <a:ext cx="88804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b="1">
                <a:latin typeface="+mn-lt"/>
                <a:ea typeface="+mn-ea"/>
                <a:cs typeface="+mn-cs"/>
              </a:defRPr>
            </a:lvl1pPr>
          </a:lstStyle>
          <a:p>
            <a:fld id="{9BE7BC36-31D4-BE4B-ADD6-A479D8525BE2}" type="datetime1">
              <a:rPr lang="en-US" smtClean="0">
                <a:solidFill>
                  <a:prstClr val="black"/>
                </a:solidFill>
              </a:rPr>
              <a:pPr/>
              <a:t>2/15/16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600" b="1"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05550" y="65389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1" charset="0"/>
              </a:defRPr>
            </a:lvl1pPr>
          </a:lstStyle>
          <a:p>
            <a:pPr>
              <a:defRPr/>
            </a:pPr>
            <a:fld id="{5A2F9A3D-1E3F-BC4F-9DE1-80A1C234BE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69863" y="76200"/>
            <a:ext cx="8880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2" descr="C:\Users\David\Desktop\blockM.gif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385175" y="134938"/>
            <a:ext cx="6826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  <p:sldLayoutId id="2147484487" r:id="rId12"/>
    <p:sldLayoutId id="2147484488" r:id="rId13"/>
    <p:sldLayoutId id="2147484489" r:id="rId14"/>
    <p:sldLayoutId id="2147484490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>
              <a:lumMod val="75000"/>
              <a:lumOff val="25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Trebuchet MS" pitchFamily="34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Trebuchet MS" pitchFamily="34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Trebuchet MS" pitchFamily="34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Trebuchet MS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772675"/>
            <a:ext cx="8305800" cy="2113501"/>
          </a:xfrm>
        </p:spPr>
        <p:txBody>
          <a:bodyPr/>
          <a:lstStyle/>
          <a:p>
            <a:r>
              <a:rPr lang="en-US" b="1" i="0" dirty="0" err="1" smtClean="0"/>
              <a:t>Cinamin</a:t>
            </a: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sz="3200" i="0" dirty="0"/>
              <a:t>A Perpetual and Nearly Invisible BLE </a:t>
            </a:r>
            <a:r>
              <a:rPr lang="en-US" sz="3200" i="0" dirty="0" smtClean="0"/>
              <a:t>Beacon</a:t>
            </a:r>
            <a:endParaRPr lang="en-US" sz="3200" i="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399" y="3505201"/>
            <a:ext cx="8846457" cy="1295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54A8"/>
                </a:solidFill>
              </a:rPr>
              <a:t>Brad Campbell</a:t>
            </a:r>
            <a:r>
              <a:rPr lang="en-US" sz="2400" dirty="0" smtClean="0"/>
              <a:t>, Josh Adkins, and </a:t>
            </a:r>
            <a:r>
              <a:rPr lang="en-US" sz="2400" dirty="0" err="1" smtClean="0"/>
              <a:t>Prabal</a:t>
            </a:r>
            <a:r>
              <a:rPr lang="en-US" sz="2400" dirty="0" smtClean="0"/>
              <a:t> Dutta</a:t>
            </a:r>
            <a:endParaRPr lang="en-US" sz="2400" dirty="0"/>
          </a:p>
          <a:p>
            <a:r>
              <a:rPr lang="en-US" sz="1800" dirty="0" smtClean="0"/>
              <a:t>University of Michigan</a:t>
            </a:r>
          </a:p>
          <a:p>
            <a:r>
              <a:rPr lang="en-US" sz="1800" dirty="0" err="1" smtClean="0"/>
              <a:t>bradjc@umich.edu</a:t>
            </a:r>
            <a:endParaRPr lang="en-US" sz="1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8" name="Subtitle 5"/>
          <p:cNvSpPr txBox="1">
            <a:spLocks/>
          </p:cNvSpPr>
          <p:nvPr/>
        </p:nvSpPr>
        <p:spPr bwMode="auto">
          <a:xfrm>
            <a:off x="152398" y="5046797"/>
            <a:ext cx="884645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None/>
              <a:defRPr sz="3200">
                <a:solidFill>
                  <a:srgbClr val="555555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en-US" sz="1800" kern="0" dirty="0" err="1" smtClean="0"/>
              <a:t>NextMote</a:t>
            </a:r>
            <a:r>
              <a:rPr lang="en-US" sz="1800" kern="0" dirty="0" smtClean="0"/>
              <a:t> Workshop</a:t>
            </a:r>
          </a:p>
          <a:p>
            <a:pPr algn="ctr" defTabSz="914400"/>
            <a:r>
              <a:rPr lang="en-US" sz="1800" kern="0" dirty="0" smtClean="0"/>
              <a:t>February 15, 2016</a:t>
            </a:r>
          </a:p>
          <a:p>
            <a:pPr algn="ctr" defTabSz="914400"/>
            <a:r>
              <a:rPr lang="en-US" sz="1800" kern="0" dirty="0" smtClean="0"/>
              <a:t>Graz, Austria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6-02-12 12.36.5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7219"/>
            <a:ext cx="9201151" cy="688521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1676400" y="2971800"/>
            <a:ext cx="609600" cy="609600"/>
          </a:xfrm>
          <a:prstGeom prst="ellipse">
            <a:avLst/>
          </a:prstGeom>
          <a:noFill/>
          <a:ln w="76200" cap="flat" cmpd="sng" algn="ctr">
            <a:solidFill>
              <a:srgbClr val="1B8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 descr="2016-02-13 16.19.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801" y="0"/>
            <a:ext cx="5173349" cy="68219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At 100 mm</a:t>
            </a:r>
            <a:r>
              <a:rPr lang="en-US" baseline="30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the beacons just look like dirt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202437" y="2524680"/>
            <a:ext cx="609600" cy="609600"/>
          </a:xfrm>
          <a:prstGeom prst="ellipse">
            <a:avLst/>
          </a:prstGeom>
          <a:noFill/>
          <a:ln w="76200" cap="flat" cmpd="sng" algn="ctr">
            <a:solidFill>
              <a:srgbClr val="1B8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6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6-02-12 12.38.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0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CE6A4"/>
                </a:solidFill>
              </a:rPr>
              <a:t>Or bugs</a:t>
            </a:r>
            <a:endParaRPr lang="en-US" dirty="0">
              <a:solidFill>
                <a:srgbClr val="FCE6A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7467600" y="3124200"/>
            <a:ext cx="609600" cy="609600"/>
          </a:xfrm>
          <a:prstGeom prst="ellipse">
            <a:avLst/>
          </a:prstGeom>
          <a:noFill/>
          <a:ln w="76200" cap="flat" cmpd="sng" algn="ctr">
            <a:solidFill>
              <a:srgbClr val="1B8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2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look further!</a:t>
            </a:r>
            <a:br>
              <a:rPr lang="en-US" dirty="0" smtClean="0"/>
            </a:br>
            <a:r>
              <a:rPr lang="en-US" dirty="0" smtClean="0"/>
              <a:t>What can we do with best-published technology?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47800"/>
            <a:ext cx="82296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257800" y="3276600"/>
            <a:ext cx="685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257800" y="2971800"/>
            <a:ext cx="685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53200" y="2743200"/>
            <a:ext cx="685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629400" y="2133600"/>
            <a:ext cx="685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5486400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Both very</a:t>
            </a:r>
            <a:b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close to light</a:t>
            </a:r>
            <a:endParaRPr lang="en-US" sz="16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 bwMode="auto">
          <a:xfrm flipH="1" flipV="1">
            <a:off x="3048000" y="5029200"/>
            <a:ext cx="68580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Straight Arrow Connector 12"/>
          <p:cNvCxnSpPr>
            <a:stCxn id="10" idx="0"/>
          </p:cNvCxnSpPr>
          <p:nvPr/>
        </p:nvCxnSpPr>
        <p:spPr bwMode="auto">
          <a:xfrm flipV="1">
            <a:off x="3733800" y="5029200"/>
            <a:ext cx="533400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686835" y="5352871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Best published results for Solar Cell, </a:t>
            </a:r>
            <a:r>
              <a:rPr lang="en-US" sz="160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Supercap</a:t>
            </a: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, and BLE Radio</a:t>
            </a:r>
            <a:endParaRPr lang="en-US" sz="16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 bwMode="auto">
          <a:xfrm flipV="1">
            <a:off x="5639335" y="5009573"/>
            <a:ext cx="0" cy="3432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629400" y="5399305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Assume no losses</a:t>
            </a:r>
            <a:endParaRPr lang="en-US" sz="16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629400" y="1782840"/>
            <a:ext cx="685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stCxn id="20" idx="0"/>
          </p:cNvCxnSpPr>
          <p:nvPr/>
        </p:nvCxnSpPr>
        <p:spPr bwMode="auto">
          <a:xfrm flipH="1" flipV="1">
            <a:off x="7086600" y="5029200"/>
            <a:ext cx="76200" cy="3701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75331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achieving this scale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63" y="1447800"/>
            <a:ext cx="8880475" cy="4419600"/>
          </a:xfrm>
        </p:spPr>
        <p:txBody>
          <a:bodyPr/>
          <a:lstStyle/>
          <a:p>
            <a:r>
              <a:rPr lang="en-US" dirty="0" smtClean="0"/>
              <a:t>Need better power supply options</a:t>
            </a:r>
          </a:p>
          <a:p>
            <a:pPr lvl="1"/>
            <a:r>
              <a:rPr lang="en-US" dirty="0" smtClean="0"/>
              <a:t>Match voltage thresholds to BLE chip being used</a:t>
            </a:r>
          </a:p>
          <a:p>
            <a:pPr lvl="1"/>
            <a:r>
              <a:rPr lang="en-US" dirty="0" smtClean="0"/>
              <a:t>Minimize IC size and quiescent current</a:t>
            </a:r>
          </a:p>
          <a:p>
            <a:pPr lvl="1"/>
            <a:r>
              <a:rPr lang="en-US" dirty="0" smtClean="0"/>
              <a:t>Automatically switch between cold-boot and sleep</a:t>
            </a:r>
          </a:p>
          <a:p>
            <a:r>
              <a:rPr lang="en-US" dirty="0" smtClean="0"/>
              <a:t>Need a suitable solar panel</a:t>
            </a:r>
          </a:p>
          <a:p>
            <a:pPr lvl="1"/>
            <a:r>
              <a:rPr lang="en-US" dirty="0" smtClean="0"/>
              <a:t>Ideally designed for indoor lighting</a:t>
            </a:r>
          </a:p>
          <a:p>
            <a:pPr lvl="1"/>
            <a:r>
              <a:rPr lang="en-US" dirty="0" smtClean="0"/>
              <a:t>Difficult to find in this form factor</a:t>
            </a:r>
          </a:p>
          <a:p>
            <a:r>
              <a:rPr lang="en-US" dirty="0" smtClean="0"/>
              <a:t>Will a COTS antenna actually work?</a:t>
            </a:r>
          </a:p>
          <a:p>
            <a:pPr lvl="1"/>
            <a:r>
              <a:rPr lang="en-US" dirty="0" smtClean="0"/>
              <a:t>Can find small antennas, but have to violate </a:t>
            </a:r>
            <a:r>
              <a:rPr lang="en-US" dirty="0" err="1" smtClean="0"/>
              <a:t>keepout</a:t>
            </a:r>
            <a:endParaRPr lang="en-US" dirty="0" smtClean="0"/>
          </a:p>
          <a:p>
            <a:pPr lvl="1"/>
            <a:r>
              <a:rPr lang="en-US" dirty="0" smtClean="0"/>
              <a:t>Short range may be acceptable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3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63" y="1447800"/>
            <a:ext cx="5545137" cy="4419600"/>
          </a:xfrm>
        </p:spPr>
        <p:txBody>
          <a:bodyPr/>
          <a:lstStyle/>
          <a:p>
            <a:r>
              <a:rPr lang="en-US" dirty="0" err="1" smtClean="0"/>
              <a:t>Cinamin</a:t>
            </a:r>
            <a:r>
              <a:rPr lang="en-US" dirty="0" smtClean="0"/>
              <a:t> is a design for a BLE beacon that can [likely] be built today</a:t>
            </a:r>
          </a:p>
          <a:p>
            <a:r>
              <a:rPr lang="en-US" dirty="0" smtClean="0"/>
              <a:t>Better enable applications that blend the physical and digital worlds</a:t>
            </a:r>
          </a:p>
          <a:p>
            <a:r>
              <a:rPr lang="en-US" dirty="0" smtClean="0"/>
              <a:t>Further work needed to explore the tradeoffs in operating modes and hardware designs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 descr="cinamin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736" y="1828800"/>
            <a:ext cx="3276600" cy="1899342"/>
          </a:xfrm>
          <a:prstGeom prst="rect">
            <a:avLst/>
          </a:prstGeom>
        </p:spPr>
      </p:pic>
      <p:pic>
        <p:nvPicPr>
          <p:cNvPr id="7" name="Picture 6" descr="BlockM-rb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5364480"/>
            <a:ext cx="1490134" cy="1005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5451901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Brad Campbell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University of Michigan</a:t>
            </a:r>
            <a:endParaRPr lang="en-US" sz="24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lab11_1000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404823"/>
            <a:ext cx="990600" cy="9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4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483A5-2011-064F-B49F-458107455F0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6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Best-published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63" y="990599"/>
            <a:ext cx="8880475" cy="5548313"/>
          </a:xfrm>
        </p:spPr>
        <p:txBody>
          <a:bodyPr/>
          <a:lstStyle/>
          <a:p>
            <a:r>
              <a:rPr lang="en-US" sz="2000" dirty="0"/>
              <a:t>Aluminum gallium arsenide </a:t>
            </a:r>
            <a:r>
              <a:rPr lang="en-US" sz="2000" dirty="0" smtClean="0"/>
              <a:t>solar cells</a:t>
            </a:r>
          </a:p>
          <a:p>
            <a:pPr lvl="1"/>
            <a:r>
              <a:rPr lang="en-US" sz="1800" dirty="0" smtClean="0"/>
              <a:t>“</a:t>
            </a:r>
            <a:r>
              <a:rPr lang="en-US" sz="1800" dirty="0" err="1"/>
              <a:t>AlGaAs</a:t>
            </a:r>
            <a:r>
              <a:rPr lang="en-US" sz="1800" dirty="0"/>
              <a:t> </a:t>
            </a:r>
            <a:r>
              <a:rPr lang="en-US" sz="1800" dirty="0" err="1"/>
              <a:t>Photovoltaics</a:t>
            </a:r>
            <a:r>
              <a:rPr lang="en-US" sz="1800" dirty="0"/>
              <a:t> for Indoor Energy Harvesting in mm-Scale Wireless Sensor </a:t>
            </a:r>
            <a:r>
              <a:rPr lang="en-US" sz="1800" dirty="0" smtClean="0"/>
              <a:t>Nodes”</a:t>
            </a:r>
          </a:p>
          <a:p>
            <a:pPr lvl="1"/>
            <a:r>
              <a:rPr lang="en-US" sz="1800" dirty="0"/>
              <a:t>Alan S. </a:t>
            </a:r>
            <a:r>
              <a:rPr lang="en-US" sz="1800" dirty="0" err="1" smtClean="0"/>
              <a:t>Teran</a:t>
            </a:r>
            <a:r>
              <a:rPr lang="en-US" sz="1800" dirty="0" smtClean="0"/>
              <a:t>, </a:t>
            </a:r>
            <a:r>
              <a:rPr lang="en-US" sz="1800" dirty="0"/>
              <a:t>Jamie D. </a:t>
            </a:r>
            <a:r>
              <a:rPr lang="en-US" sz="1800" dirty="0" smtClean="0"/>
              <a:t>Phillips, et al.</a:t>
            </a:r>
          </a:p>
          <a:p>
            <a:r>
              <a:rPr lang="en-US" sz="2000" dirty="0" err="1" smtClean="0"/>
              <a:t>Graphene</a:t>
            </a:r>
            <a:r>
              <a:rPr lang="en-US" sz="2000" dirty="0" smtClean="0"/>
              <a:t> </a:t>
            </a:r>
            <a:r>
              <a:rPr lang="en-US" sz="2000" dirty="0" err="1" smtClean="0"/>
              <a:t>supercapacitors</a:t>
            </a:r>
            <a:endParaRPr lang="en-US" sz="2000" dirty="0" smtClean="0"/>
          </a:p>
          <a:p>
            <a:pPr lvl="1"/>
            <a:r>
              <a:rPr lang="en-US" sz="1800" dirty="0" smtClean="0"/>
              <a:t>“</a:t>
            </a:r>
            <a:r>
              <a:rPr lang="en-US" sz="1800" dirty="0"/>
              <a:t>Scalable fabrication of high-power </a:t>
            </a:r>
            <a:r>
              <a:rPr lang="en-US" sz="1800" dirty="0" err="1"/>
              <a:t>graphene</a:t>
            </a:r>
            <a:r>
              <a:rPr lang="en-US" sz="1800" dirty="0"/>
              <a:t> micro-</a:t>
            </a:r>
            <a:r>
              <a:rPr lang="en-US" sz="1800" dirty="0" err="1"/>
              <a:t>supercapacitors</a:t>
            </a:r>
            <a:r>
              <a:rPr lang="en-US" sz="1800" dirty="0"/>
              <a:t> for flexible and on-chip energy </a:t>
            </a:r>
            <a:r>
              <a:rPr lang="en-US" sz="1800" dirty="0" smtClean="0"/>
              <a:t>storage”</a:t>
            </a:r>
          </a:p>
          <a:p>
            <a:pPr lvl="1"/>
            <a:r>
              <a:rPr lang="en-US" sz="1800" dirty="0"/>
              <a:t>Maher F. El-Kady &amp; Richard B. </a:t>
            </a:r>
            <a:r>
              <a:rPr lang="en-US" sz="1800" dirty="0" err="1" smtClean="0"/>
              <a:t>Kaner</a:t>
            </a:r>
            <a:endParaRPr lang="en-US" sz="1800" dirty="0" smtClean="0"/>
          </a:p>
          <a:p>
            <a:r>
              <a:rPr lang="en-US" sz="2000" dirty="0" smtClean="0"/>
              <a:t>BLE Transceiver</a:t>
            </a:r>
          </a:p>
          <a:p>
            <a:pPr lvl="1"/>
            <a:r>
              <a:rPr lang="en-US" sz="1800" dirty="0"/>
              <a:t>“13.2 A 3.7mW-RX 4.4mW-TX fully integrated Bluetooth Low-Energy/IEEE802.15.4/proprietary </a:t>
            </a:r>
            <a:r>
              <a:rPr lang="en-US" sz="1800" dirty="0" err="1"/>
              <a:t>SoC</a:t>
            </a:r>
            <a:r>
              <a:rPr lang="en-US" sz="1800" dirty="0"/>
              <a:t> with an ADPLL-based fast frequency offset compensation in 40nm </a:t>
            </a:r>
            <a:r>
              <a:rPr lang="en-US" sz="1800" dirty="0" smtClean="0"/>
              <a:t>CMOS”</a:t>
            </a:r>
          </a:p>
          <a:p>
            <a:pPr lvl="1"/>
            <a:r>
              <a:rPr lang="en-US" sz="1800" dirty="0"/>
              <a:t>Yao-Hong </a:t>
            </a:r>
            <a:r>
              <a:rPr lang="en-US" sz="1800" dirty="0" smtClean="0"/>
              <a:t>Liu, et al.</a:t>
            </a:r>
          </a:p>
          <a:p>
            <a:pPr lvl="1"/>
            <a:r>
              <a:rPr lang="en-US" sz="1800" dirty="0" smtClean="0"/>
              <a:t>ISSCC 2015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6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76200"/>
            <a:ext cx="7983537" cy="914400"/>
          </a:xfrm>
        </p:spPr>
        <p:txBody>
          <a:bodyPr/>
          <a:lstStyle/>
          <a:p>
            <a:r>
              <a:rPr lang="en-US" dirty="0" smtClean="0"/>
              <a:t>What could we do with tiny Bluetooth Low Energy beacons that we could affix to everything?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90600"/>
            <a:ext cx="9144000" cy="2980981"/>
          </a:xfrm>
          <a:prstGeom prst="rect">
            <a:avLst/>
          </a:prstGeom>
        </p:spPr>
      </p:pic>
      <p:pic>
        <p:nvPicPr>
          <p:cNvPr id="6" name="Picture 5" descr="Screenshot 2016-02-12 01.11.4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8963"/>
            <a:ext cx="4038600" cy="2933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503" y="3968963"/>
            <a:ext cx="3150107" cy="29286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181611" y="3971581"/>
            <a:ext cx="1962390" cy="2886419"/>
            <a:chOff x="7181611" y="3971581"/>
            <a:chExt cx="1962390" cy="2886419"/>
          </a:xfrm>
        </p:grpSpPr>
        <p:sp>
          <p:nvSpPr>
            <p:cNvPr id="13" name="Rectangle 12"/>
            <p:cNvSpPr/>
            <p:nvPr/>
          </p:nvSpPr>
          <p:spPr bwMode="auto">
            <a:xfrm>
              <a:off x="7181611" y="6397687"/>
              <a:ext cx="1962390" cy="460313"/>
            </a:xfrm>
            <a:prstGeom prst="rect">
              <a:avLst/>
            </a:prstGeom>
            <a:solidFill>
              <a:srgbClr val="F2F4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181611" y="4191000"/>
              <a:ext cx="1962389" cy="2206687"/>
              <a:chOff x="7172205" y="3968963"/>
              <a:chExt cx="1962389" cy="2206687"/>
            </a:xfrm>
          </p:grpSpPr>
          <p:pic>
            <p:nvPicPr>
              <p:cNvPr id="8" name="Picture 7" descr="Screenshot 2016-02-14 17.59.58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72205" y="3968963"/>
                <a:ext cx="1962389" cy="2206687"/>
              </a:xfrm>
              <a:prstGeom prst="rect">
                <a:avLst/>
              </a:prstGeom>
            </p:spPr>
          </p:pic>
          <p:pic>
            <p:nvPicPr>
              <p:cNvPr id="9" name="Picture 8" descr="Screenshot 2016-02-14 18.00.19.p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35646" y="4195520"/>
                <a:ext cx="293954" cy="311896"/>
              </a:xfrm>
              <a:prstGeom prst="rect">
                <a:avLst/>
              </a:prstGeom>
            </p:spPr>
          </p:pic>
        </p:grpSp>
        <p:sp>
          <p:nvSpPr>
            <p:cNvPr id="12" name="Rectangle 11"/>
            <p:cNvSpPr/>
            <p:nvPr/>
          </p:nvSpPr>
          <p:spPr bwMode="auto">
            <a:xfrm>
              <a:off x="7181611" y="3971581"/>
              <a:ext cx="1962389" cy="219419"/>
            </a:xfrm>
            <a:prstGeom prst="rect">
              <a:avLst/>
            </a:prstGeom>
            <a:solidFill>
              <a:srgbClr val="F2F4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3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76200"/>
            <a:ext cx="5392737" cy="914400"/>
          </a:xfrm>
        </p:spPr>
        <p:txBody>
          <a:bodyPr/>
          <a:lstStyle/>
          <a:p>
            <a:r>
              <a:rPr lang="en-US" dirty="0" smtClean="0"/>
              <a:t>Existing BLE beacons are too big and have limited lifetimes</a:t>
            </a:r>
            <a:endParaRPr lang="en-US" baseline="30000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69863" y="1295400"/>
            <a:ext cx="5621337" cy="4572000"/>
          </a:xfrm>
        </p:spPr>
        <p:txBody>
          <a:bodyPr/>
          <a:lstStyle/>
          <a:p>
            <a:r>
              <a:rPr lang="en-US" sz="2000" dirty="0" smtClean="0"/>
              <a:t>Size is dictated by the battery</a:t>
            </a:r>
          </a:p>
          <a:p>
            <a:r>
              <a:rPr lang="en-US" sz="2000" dirty="0" smtClean="0"/>
              <a:t>Sufficient for certain applications</a:t>
            </a:r>
          </a:p>
          <a:p>
            <a:pPr lvl="1"/>
            <a:r>
              <a:rPr lang="en-US" sz="1800" dirty="0" smtClean="0"/>
              <a:t>Battery replacement OK in limited scale</a:t>
            </a:r>
          </a:p>
          <a:p>
            <a:r>
              <a:rPr lang="en-US" sz="2000" dirty="0" smtClean="0"/>
              <a:t>Truly pervasive deployments will require</a:t>
            </a:r>
            <a:r>
              <a:rPr lang="en-US" sz="2000" dirty="0"/>
              <a:t> </a:t>
            </a:r>
            <a:r>
              <a:rPr lang="en-US" sz="2000" dirty="0" smtClean="0"/>
              <a:t>smaller beacons with no maintenance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0" y="533400"/>
            <a:ext cx="1295400" cy="1819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550" y="2057400"/>
            <a:ext cx="2133600" cy="950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3" y="3228250"/>
            <a:ext cx="4343400" cy="3342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3352800"/>
            <a:ext cx="3505200" cy="30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3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76200"/>
            <a:ext cx="7754937" cy="914400"/>
          </a:xfrm>
        </p:spPr>
        <p:txBody>
          <a:bodyPr/>
          <a:lstStyle/>
          <a:p>
            <a:r>
              <a:rPr lang="en-US" dirty="0" smtClean="0"/>
              <a:t>Several trends are making miniature and pervasive BLE beacons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533400" y="2060998"/>
            <a:ext cx="3359681" cy="3349202"/>
            <a:chOff x="945375" y="2185220"/>
            <a:chExt cx="3359681" cy="33492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4115" y="2886419"/>
              <a:ext cx="858688" cy="1990381"/>
            </a:xfrm>
            <a:prstGeom prst="rect">
              <a:avLst/>
            </a:prstGeom>
          </p:spPr>
        </p:pic>
        <p:pic>
          <p:nvPicPr>
            <p:cNvPr id="8" name="Picture 7" descr="Screenshot 2016-02-12 01.11.4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2803" y="2900276"/>
              <a:ext cx="735753" cy="19037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5484" y="2836778"/>
              <a:ext cx="698316" cy="2023589"/>
            </a:xfrm>
            <a:prstGeom prst="rect">
              <a:avLst/>
            </a:prstGeom>
          </p:spPr>
        </p:pic>
        <p:sp>
          <p:nvSpPr>
            <p:cNvPr id="6" name="Donut 5"/>
            <p:cNvSpPr/>
            <p:nvPr/>
          </p:nvSpPr>
          <p:spPr bwMode="auto">
            <a:xfrm>
              <a:off x="945375" y="2185220"/>
              <a:ext cx="3359681" cy="3349202"/>
            </a:xfrm>
            <a:prstGeom prst="donut">
              <a:avLst>
                <a:gd name="adj" fmla="val 20722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660787" y="2895600"/>
              <a:ext cx="1905000" cy="1919542"/>
            </a:xfrm>
            <a:prstGeom prst="ellipse">
              <a:avLst/>
            </a:prstGeom>
            <a:noFill/>
            <a:ln w="127000" cap="flat" cmpd="sng" algn="ctr">
              <a:solidFill>
                <a:schemeClr val="accent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2012" y="1605347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Beacon</a:t>
            </a:r>
            <a:br>
              <a:rPr lang="en-US" b="1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Requirements are Simple</a:t>
            </a:r>
            <a:endParaRPr lang="en-US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10400" y="2755117"/>
            <a:ext cx="1905000" cy="1919542"/>
          </a:xfrm>
          <a:prstGeom prst="ellipse">
            <a:avLst/>
          </a:prstGeom>
          <a:noFill/>
          <a:ln w="1270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509" y="3059917"/>
            <a:ext cx="1216891" cy="129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14971" y="1605347"/>
            <a:ext cx="1905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Smart Dust is the Ultimate Goal</a:t>
            </a:r>
            <a:endParaRPr lang="en-US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440859" y="2771378"/>
            <a:ext cx="1905000" cy="1919542"/>
          </a:xfrm>
          <a:prstGeom prst="ellipse">
            <a:avLst/>
          </a:prstGeom>
          <a:noFill/>
          <a:ln w="127000" cap="flat" cmpd="sng" algn="ctr">
            <a:solidFill>
              <a:schemeClr val="accent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1605347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BLE Radios are Competing on Power</a:t>
            </a:r>
            <a:endParaRPr lang="en-US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013" y="4825424"/>
            <a:ext cx="1905000" cy="58477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00584" indent="-192024">
              <a:buFont typeface="Arial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TX only</a:t>
            </a:r>
          </a:p>
          <a:p>
            <a:pPr marL="100584" indent="-192024">
              <a:buFont typeface="Arial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Repeated payload</a:t>
            </a:r>
            <a:endParaRPr lang="en-US" sz="16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724400" y="2771378"/>
            <a:ext cx="1905000" cy="1919542"/>
            <a:chOff x="6317084" y="2771378"/>
            <a:chExt cx="1905000" cy="191954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8062019" flipV="1">
              <a:off x="6498003" y="3206006"/>
              <a:ext cx="1623291" cy="1195951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 bwMode="auto">
            <a:xfrm>
              <a:off x="6317084" y="2771378"/>
              <a:ext cx="1905000" cy="1919542"/>
            </a:xfrm>
            <a:prstGeom prst="ellipse">
              <a:avLst/>
            </a:prstGeom>
            <a:noFill/>
            <a:ln w="127000" cap="flat" cmpd="sng" algn="ctr">
              <a:solidFill>
                <a:schemeClr val="accent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572000" y="1605347"/>
            <a:ext cx="2136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Energy-Harvesting can Eliminate Batteries</a:t>
            </a:r>
            <a:endParaRPr lang="en-US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0859" y="4825424"/>
            <a:ext cx="1905000" cy="58477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92024" indent="-192024">
              <a:buFont typeface="Arial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COTS chips at</a:t>
            </a:r>
            <a:b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4.9 mA TX</a:t>
            </a:r>
            <a:endParaRPr lang="en-US" sz="16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Picture 24" descr="Screenshot 2016-02-14 19.09.07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5659" y="3181998"/>
            <a:ext cx="1295400" cy="114124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21940" y="4825424"/>
            <a:ext cx="205986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92024" indent="-192024">
              <a:buFont typeface="Arial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Minimize size</a:t>
            </a:r>
          </a:p>
          <a:p>
            <a:pPr marL="192024" indent="-192024">
              <a:buFont typeface="Arial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Potential for perpetual operation</a:t>
            </a:r>
            <a:endParaRPr lang="en-US" sz="16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10400" y="4825424"/>
            <a:ext cx="205986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92024" indent="-192024">
              <a:buFont typeface="Arial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Not yet accessible</a:t>
            </a:r>
            <a:endParaRPr lang="en-US" sz="16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6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  <p:bldP spid="17" grpId="0"/>
      <p:bldP spid="23" grpId="0"/>
      <p:bldP spid="24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Cinamin</a:t>
            </a:r>
            <a:r>
              <a:rPr lang="en-US" dirty="0" smtClean="0"/>
              <a:t>: A BLE Beacon in Under 100 mm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63" y="1524000"/>
            <a:ext cx="3716337" cy="1752600"/>
          </a:xfrm>
        </p:spPr>
        <p:txBody>
          <a:bodyPr/>
          <a:lstStyle/>
          <a:p>
            <a:r>
              <a:rPr lang="en-US" dirty="0" smtClean="0"/>
              <a:t>Three main systems</a:t>
            </a:r>
          </a:p>
          <a:p>
            <a:pPr lvl="1"/>
            <a:r>
              <a:rPr lang="en-US" dirty="0" smtClean="0"/>
              <a:t>Solar Cell</a:t>
            </a:r>
          </a:p>
          <a:p>
            <a:pPr lvl="1"/>
            <a:r>
              <a:rPr lang="en-US" dirty="0" smtClean="0"/>
              <a:t>Power Supply</a:t>
            </a:r>
          </a:p>
          <a:p>
            <a:pPr lvl="1"/>
            <a:r>
              <a:rPr lang="en-US" dirty="0" smtClean="0"/>
              <a:t>BLE Radio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 descr="cinamin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1015883"/>
            <a:ext cx="4800600" cy="278275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3400" y="3736326"/>
            <a:ext cx="3783907" cy="2407637"/>
            <a:chOff x="989151" y="3981495"/>
            <a:chExt cx="3783907" cy="2407637"/>
          </a:xfrm>
        </p:grpSpPr>
        <p:sp>
          <p:nvSpPr>
            <p:cNvPr id="6" name="Rectangle 5"/>
            <p:cNvSpPr/>
            <p:nvPr/>
          </p:nvSpPr>
          <p:spPr bwMode="auto">
            <a:xfrm>
              <a:off x="990600" y="3981495"/>
              <a:ext cx="2362200" cy="477662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Radio/Antenna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994800" y="4419600"/>
              <a:ext cx="2362200" cy="3192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PCB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990600" y="4738816"/>
              <a:ext cx="2362200" cy="4835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Power Supply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989151" y="5222331"/>
              <a:ext cx="2362200" cy="7022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/>
                <a:t>Solar Cell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68507" y="4012136"/>
              <a:ext cx="140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0.60 mm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68507" y="4381468"/>
              <a:ext cx="140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0.50 mm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1351" y="4806050"/>
              <a:ext cx="140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0.80 mm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68507" y="5329360"/>
              <a:ext cx="140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1.50 mm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89152" y="5924608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 mm x 5 mm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68507" y="6019800"/>
              <a:ext cx="140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1B36"/>
                  </a:solidFill>
                </a:rPr>
                <a:t>≈85 mm</a:t>
              </a:r>
              <a:r>
                <a:rPr lang="en-US" b="1" baseline="30000" dirty="0" smtClean="0">
                  <a:solidFill>
                    <a:srgbClr val="001B36"/>
                  </a:solidFill>
                </a:rPr>
                <a:t>3</a:t>
              </a:r>
              <a:endParaRPr lang="en-US" b="1" baseline="30000" dirty="0">
                <a:solidFill>
                  <a:srgbClr val="001B36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57752" y="3766967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CR2032 Battery for scale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132234" y="4749621"/>
            <a:ext cx="3182937" cy="143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COTS parts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3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Operation: Charge capacitor to transmit a packet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95915">
            <a:off x="1062659" y="2982904"/>
            <a:ext cx="1580449" cy="9780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925298" y="2895600"/>
            <a:ext cx="1855171" cy="1143000"/>
          </a:xfrm>
          <a:prstGeom prst="ellipse">
            <a:avLst/>
          </a:prstGeom>
          <a:noFill/>
          <a:ln w="76200" cap="flat" cmpd="sng" algn="ctr">
            <a:solidFill>
              <a:srgbClr val="0054A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accent1">
                  <a:lumMod val="75000"/>
                  <a:lumOff val="25000"/>
                </a:schemeClr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Elbow Connector 12"/>
          <p:cNvCxnSpPr>
            <a:stCxn id="8" idx="0"/>
          </p:cNvCxnSpPr>
          <p:nvPr/>
        </p:nvCxnSpPr>
        <p:spPr bwMode="auto">
          <a:xfrm rot="16200000" flipH="1">
            <a:off x="2644431" y="2104053"/>
            <a:ext cx="461120" cy="2044214"/>
          </a:xfrm>
          <a:prstGeom prst="bentConnector4">
            <a:avLst>
              <a:gd name="adj1" fmla="val -102037"/>
              <a:gd name="adj2" fmla="val 100298"/>
            </a:avLst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Elbow Connector 18"/>
          <p:cNvCxnSpPr>
            <a:stCxn id="8" idx="4"/>
          </p:cNvCxnSpPr>
          <p:nvPr/>
        </p:nvCxnSpPr>
        <p:spPr bwMode="auto">
          <a:xfrm rot="5400000" flipH="1" flipV="1">
            <a:off x="2646391" y="2787893"/>
            <a:ext cx="457200" cy="2044214"/>
          </a:xfrm>
          <a:prstGeom prst="bentConnector4">
            <a:avLst>
              <a:gd name="adj1" fmla="val -98503"/>
              <a:gd name="adj2" fmla="val 100298"/>
            </a:avLst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35"/>
          <p:cNvSpPr/>
          <p:nvPr/>
        </p:nvSpPr>
        <p:spPr bwMode="auto">
          <a:xfrm>
            <a:off x="6934200" y="2988383"/>
            <a:ext cx="1219200" cy="881233"/>
          </a:xfrm>
          <a:prstGeom prst="rect">
            <a:avLst/>
          </a:prstGeom>
          <a:noFill/>
          <a:ln w="76200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+mj-lt"/>
              </a:rPr>
              <a:t>BLE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4887698" y="2590800"/>
            <a:ext cx="1371600" cy="1676400"/>
          </a:xfrm>
          <a:prstGeom prst="roundRect">
            <a:avLst/>
          </a:prstGeom>
          <a:noFill/>
          <a:ln w="76200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Power Supply</a:t>
            </a:r>
          </a:p>
        </p:txBody>
      </p:sp>
      <p:cxnSp>
        <p:nvCxnSpPr>
          <p:cNvPr id="42" name="Elbow Connector 41"/>
          <p:cNvCxnSpPr/>
          <p:nvPr/>
        </p:nvCxnSpPr>
        <p:spPr bwMode="auto">
          <a:xfrm rot="10800000">
            <a:off x="3874722" y="2425895"/>
            <a:ext cx="1698777" cy="164906"/>
          </a:xfrm>
          <a:prstGeom prst="bentConnector3">
            <a:avLst>
              <a:gd name="adj1" fmla="val 85"/>
            </a:avLst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Elbow Connector 42"/>
          <p:cNvCxnSpPr>
            <a:stCxn id="38" idx="2"/>
          </p:cNvCxnSpPr>
          <p:nvPr/>
        </p:nvCxnSpPr>
        <p:spPr bwMode="auto">
          <a:xfrm rot="5400000">
            <a:off x="4606722" y="3523792"/>
            <a:ext cx="223369" cy="1710184"/>
          </a:xfrm>
          <a:prstGeom prst="bentConnector2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38" idx="3"/>
            <a:endCxn id="36" idx="1"/>
          </p:cNvCxnSpPr>
          <p:nvPr/>
        </p:nvCxnSpPr>
        <p:spPr bwMode="auto">
          <a:xfrm>
            <a:off x="6259298" y="3429000"/>
            <a:ext cx="674902" cy="0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501398" y="3356720"/>
            <a:ext cx="838200" cy="0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501398" y="3581400"/>
            <a:ext cx="838200" cy="0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Isosceles Triangle 47"/>
          <p:cNvSpPr/>
          <p:nvPr/>
        </p:nvSpPr>
        <p:spPr bwMode="auto">
          <a:xfrm rot="10800000">
            <a:off x="7707098" y="2468880"/>
            <a:ext cx="304800" cy="243840"/>
          </a:xfrm>
          <a:prstGeom prst="triangle">
            <a:avLst/>
          </a:prstGeom>
          <a:noFill/>
          <a:ln w="57150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accent1">
                  <a:lumMod val="25000"/>
                  <a:lumOff val="75000"/>
                </a:schemeClr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0" name="Straight Connector 49"/>
          <p:cNvCxnSpPr>
            <a:stCxn id="48" idx="0"/>
          </p:cNvCxnSpPr>
          <p:nvPr/>
        </p:nvCxnSpPr>
        <p:spPr bwMode="auto">
          <a:xfrm>
            <a:off x="7859498" y="2712720"/>
            <a:ext cx="0" cy="27566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1081151" y="4876800"/>
            <a:ext cx="154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58B10"/>
                </a:solidFill>
              </a:rPr>
              <a:t>Harvesting:</a:t>
            </a:r>
          </a:p>
          <a:p>
            <a:pPr algn="ctr"/>
            <a:r>
              <a:rPr lang="en-US" dirty="0" smtClean="0">
                <a:solidFill>
                  <a:srgbClr val="158B10"/>
                </a:solidFill>
              </a:rPr>
              <a:t>2.5-4.25 </a:t>
            </a:r>
            <a:r>
              <a:rPr lang="en-US" dirty="0" err="1" smtClean="0">
                <a:solidFill>
                  <a:srgbClr val="158B10"/>
                </a:solidFill>
              </a:rPr>
              <a:t>uW</a:t>
            </a:r>
            <a:endParaRPr lang="en-US" dirty="0">
              <a:solidFill>
                <a:srgbClr val="158B1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72000" y="4905911"/>
            <a:ext cx="200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23E4D"/>
                </a:solidFill>
              </a:rPr>
              <a:t>Power Supply P</a:t>
            </a:r>
            <a:r>
              <a:rPr lang="en-US" baseline="-25000" dirty="0" smtClean="0">
                <a:solidFill>
                  <a:srgbClr val="E23E4D"/>
                </a:solidFill>
              </a:rPr>
              <a:t>Q</a:t>
            </a:r>
            <a:r>
              <a:rPr lang="en-US" dirty="0" smtClean="0">
                <a:solidFill>
                  <a:srgbClr val="E23E4D"/>
                </a:solidFill>
              </a:rPr>
              <a:t>:</a:t>
            </a:r>
          </a:p>
          <a:p>
            <a:pPr algn="ctr"/>
            <a:r>
              <a:rPr lang="en-US" dirty="0" smtClean="0">
                <a:solidFill>
                  <a:srgbClr val="E23E4D"/>
                </a:solidFill>
              </a:rPr>
              <a:t>60-990 </a:t>
            </a:r>
            <a:r>
              <a:rPr lang="en-US" dirty="0" err="1" smtClean="0">
                <a:solidFill>
                  <a:srgbClr val="E23E4D"/>
                </a:solidFill>
              </a:rPr>
              <a:t>nW</a:t>
            </a:r>
            <a:endParaRPr lang="en-US" dirty="0">
              <a:solidFill>
                <a:srgbClr val="E23E4D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125365" y="4886316"/>
            <a:ext cx="154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Leakage:</a:t>
            </a:r>
          </a:p>
          <a:p>
            <a:pPr algn="ct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≈1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uW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60580" y="4876800"/>
            <a:ext cx="2302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TX: 13-34 </a:t>
            </a:r>
            <a:r>
              <a:rPr lang="en-US" dirty="0" err="1" smtClean="0"/>
              <a:t>uJ</a:t>
            </a:r>
            <a:endParaRPr lang="en-US" dirty="0" smtClean="0"/>
          </a:p>
          <a:p>
            <a:pPr algn="ctr"/>
            <a:r>
              <a:rPr lang="en-US" dirty="0" smtClean="0"/>
              <a:t>Sleep: 1-3 </a:t>
            </a:r>
            <a:r>
              <a:rPr lang="en-US" dirty="0" err="1" smtClean="0"/>
              <a:t>uW</a:t>
            </a:r>
            <a:endParaRPr lang="en-US" dirty="0" smtClean="0"/>
          </a:p>
          <a:p>
            <a:pPr algn="ctr"/>
            <a:r>
              <a:rPr lang="en-US" dirty="0">
                <a:solidFill>
                  <a:srgbClr val="E23E4D"/>
                </a:solidFill>
              </a:rPr>
              <a:t>Startup: 6-58 </a:t>
            </a:r>
            <a:r>
              <a:rPr lang="en-US" dirty="0" err="1" smtClean="0">
                <a:solidFill>
                  <a:srgbClr val="E23E4D"/>
                </a:solidFill>
              </a:rPr>
              <a:t>uJ</a:t>
            </a:r>
            <a:endParaRPr lang="en-US" dirty="0">
              <a:solidFill>
                <a:srgbClr val="E23E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1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8" grpId="0" animBg="1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76200"/>
            <a:ext cx="7754937" cy="914400"/>
          </a:xfrm>
        </p:spPr>
        <p:txBody>
          <a:bodyPr/>
          <a:lstStyle/>
          <a:p>
            <a:r>
              <a:rPr lang="en-US" dirty="0" smtClean="0"/>
              <a:t>Between advertisements, is it better to sleep or shutoff and re-initialize?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064" y="2828836"/>
            <a:ext cx="5697537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(</a:t>
            </a:r>
            <a:r>
              <a:rPr lang="en-US" sz="2800" i="1" dirty="0" smtClean="0"/>
              <a:t>P</a:t>
            </a:r>
            <a:r>
              <a:rPr lang="en-US" sz="2800" i="1" baseline="-25000" dirty="0" smtClean="0"/>
              <a:t>HARVEST </a:t>
            </a:r>
            <a:r>
              <a:rPr lang="en-US" sz="2800" dirty="0" smtClean="0"/>
              <a:t>− </a:t>
            </a:r>
            <a:r>
              <a:rPr lang="en-US" sz="2800" i="1" dirty="0" smtClean="0"/>
              <a:t>P</a:t>
            </a:r>
            <a:r>
              <a:rPr lang="en-US" sz="2800" i="1" baseline="-25000" dirty="0" smtClean="0"/>
              <a:t>LOSS </a:t>
            </a:r>
            <a:r>
              <a:rPr lang="en-US" sz="2800" dirty="0" smtClean="0"/>
              <a:t>− </a:t>
            </a:r>
            <a:r>
              <a:rPr lang="en-US" sz="2800" i="1" dirty="0" smtClean="0"/>
              <a:t>P</a:t>
            </a:r>
            <a:r>
              <a:rPr lang="en-US" sz="2800" i="1" baseline="-25000" dirty="0" smtClean="0"/>
              <a:t>SLEEP</a:t>
            </a:r>
            <a:r>
              <a:rPr lang="en-US" sz="2800" dirty="0" smtClean="0"/>
              <a:t>) · </a:t>
            </a:r>
            <a:r>
              <a:rPr lang="en-US" sz="2800" i="1" dirty="0" err="1" smtClean="0"/>
              <a:t>t</a:t>
            </a:r>
            <a:r>
              <a:rPr lang="en-US" sz="2800" i="1" baseline="-25000" dirty="0" err="1" smtClean="0"/>
              <a:t>period</a:t>
            </a: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943601" y="2828836"/>
            <a:ext cx="251459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800" i="1" dirty="0" smtClean="0"/>
              <a:t>E</a:t>
            </a:r>
            <a:r>
              <a:rPr lang="en-US" sz="2800" i="1" baseline="-25000" dirty="0" smtClean="0"/>
              <a:t>STARTUP </a:t>
            </a:r>
            <a:r>
              <a:rPr lang="en-US" sz="2800" dirty="0" smtClean="0"/>
              <a:t>+ </a:t>
            </a:r>
            <a:r>
              <a:rPr lang="en-US" sz="2800" i="1" dirty="0" smtClean="0"/>
              <a:t>E</a:t>
            </a:r>
            <a:r>
              <a:rPr lang="en-US" sz="2800" i="1" baseline="-25000" dirty="0" smtClean="0"/>
              <a:t>ADV</a:t>
            </a:r>
            <a:r>
              <a:rPr lang="en-US" sz="2800" i="1" dirty="0" smtClean="0"/>
              <a:t> </a:t>
            </a:r>
            <a:endParaRPr lang="en-US" sz="2800" dirty="0" smtClean="0"/>
          </a:p>
          <a:p>
            <a:pPr marL="0" indent="0" algn="ctr">
              <a:buFont typeface="Wingdings" charset="2"/>
              <a:buNone/>
            </a:pP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1" y="2875483"/>
            <a:ext cx="990600" cy="56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14" name="Left Bracket 13"/>
          <p:cNvSpPr/>
          <p:nvPr/>
        </p:nvSpPr>
        <p:spPr bwMode="auto">
          <a:xfrm rot="16200000">
            <a:off x="3009901" y="1114336"/>
            <a:ext cx="304800" cy="4953000"/>
          </a:xfrm>
          <a:prstGeom prst="leftBracket">
            <a:avLst>
              <a:gd name="adj" fmla="val 68346"/>
            </a:avLst>
          </a:prstGeom>
          <a:noFill/>
          <a:ln w="57150" cap="flat" cmpd="sng" algn="ctr">
            <a:solidFill>
              <a:schemeClr val="accent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3817203"/>
            <a:ext cx="4953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B8DFF"/>
                </a:solidFill>
              </a:rPr>
              <a:t>Incoming</a:t>
            </a:r>
          </a:p>
          <a:p>
            <a:pPr algn="ctr"/>
            <a:r>
              <a:rPr lang="en-US" sz="2400" dirty="0" smtClean="0">
                <a:solidFill>
                  <a:srgbClr val="1B8DFF"/>
                </a:solidFill>
              </a:rPr>
              <a:t>Energy</a:t>
            </a:r>
            <a:endParaRPr lang="en-US" sz="2400" dirty="0">
              <a:solidFill>
                <a:srgbClr val="1B8DFF"/>
              </a:solidFill>
            </a:endParaRPr>
          </a:p>
        </p:txBody>
      </p:sp>
      <p:sp>
        <p:nvSpPr>
          <p:cNvPr id="16" name="Left Bracket 15"/>
          <p:cNvSpPr/>
          <p:nvPr/>
        </p:nvSpPr>
        <p:spPr bwMode="auto">
          <a:xfrm rot="16200000">
            <a:off x="7105651" y="2428786"/>
            <a:ext cx="304800" cy="2324100"/>
          </a:xfrm>
          <a:prstGeom prst="leftBracket">
            <a:avLst>
              <a:gd name="adj" fmla="val 68346"/>
            </a:avLst>
          </a:prstGeom>
          <a:noFill/>
          <a:ln w="57150" cap="flat" cmpd="sng" algn="ctr">
            <a:solidFill>
              <a:schemeClr val="accent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1" y="3817203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B8DFF"/>
                </a:solidFill>
              </a:rPr>
              <a:t>Outgoing</a:t>
            </a:r>
          </a:p>
          <a:p>
            <a:pPr algn="ctr"/>
            <a:r>
              <a:rPr lang="en-US" sz="2400" dirty="0" smtClean="0">
                <a:solidFill>
                  <a:srgbClr val="1B8DFF"/>
                </a:solidFill>
              </a:rPr>
              <a:t>Energy</a:t>
            </a:r>
            <a:endParaRPr lang="en-US" sz="2400" dirty="0">
              <a:solidFill>
                <a:srgbClr val="1B8DFF"/>
              </a:solidFill>
            </a:endParaRPr>
          </a:p>
        </p:txBody>
      </p:sp>
      <p:sp>
        <p:nvSpPr>
          <p:cNvPr id="18" name="Multiply 17"/>
          <p:cNvSpPr/>
          <p:nvPr/>
        </p:nvSpPr>
        <p:spPr bwMode="auto">
          <a:xfrm>
            <a:off x="3352800" y="2743200"/>
            <a:ext cx="838200" cy="914400"/>
          </a:xfrm>
          <a:prstGeom prst="mathMultiply">
            <a:avLst>
              <a:gd name="adj1" fmla="val 1322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737" y="1584024"/>
            <a:ext cx="592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cold boot operation, we eliminate the P</a:t>
            </a:r>
            <a:r>
              <a:rPr lang="en-US" baseline="-25000" dirty="0" smtClean="0"/>
              <a:t>SLEEP</a:t>
            </a:r>
            <a:r>
              <a:rPr lang="en-US" dirty="0" smtClean="0"/>
              <a:t> cost.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01736" y="2057400"/>
            <a:ext cx="745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sleep-mode operation, we eliminate the E</a:t>
            </a:r>
            <a:r>
              <a:rPr lang="en-US" baseline="-25000" dirty="0" smtClean="0"/>
              <a:t>STARTUP</a:t>
            </a:r>
            <a:r>
              <a:rPr lang="en-US" dirty="0" smtClean="0"/>
              <a:t> cost.</a:t>
            </a:r>
            <a:endParaRPr lang="en-US" dirty="0"/>
          </a:p>
        </p:txBody>
      </p:sp>
      <p:sp>
        <p:nvSpPr>
          <p:cNvPr id="21" name="Multiply 20"/>
          <p:cNvSpPr/>
          <p:nvPr/>
        </p:nvSpPr>
        <p:spPr bwMode="auto">
          <a:xfrm>
            <a:off x="6271093" y="2743200"/>
            <a:ext cx="838200" cy="914400"/>
          </a:xfrm>
          <a:prstGeom prst="mathMultiply">
            <a:avLst>
              <a:gd name="adj1" fmla="val 1322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4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8" grpId="0" animBg="1"/>
      <p:bldP spid="18" grpId="1" animBg="1"/>
      <p:bldP spid="19" grpId="0"/>
      <p:bldP spid="2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133600"/>
            <a:ext cx="7315200" cy="3657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133600"/>
            <a:ext cx="7315200" cy="3657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133600"/>
            <a:ext cx="73152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very low incoming energy levels, P</a:t>
            </a:r>
            <a:r>
              <a:rPr lang="en-US" baseline="-25000" dirty="0" smtClean="0"/>
              <a:t>SLEEP</a:t>
            </a:r>
            <a:r>
              <a:rPr lang="en-US" dirty="0" smtClean="0"/>
              <a:t> dominates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2286000" y="2438400"/>
            <a:ext cx="3153568" cy="2286000"/>
          </a:xfrm>
          <a:prstGeom prst="rect">
            <a:avLst/>
          </a:prstGeom>
          <a:solidFill>
            <a:srgbClr val="158B10">
              <a:alpha val="12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86000" y="2438400"/>
            <a:ext cx="2362200" cy="2286000"/>
          </a:xfrm>
          <a:prstGeom prst="rect">
            <a:avLst/>
          </a:prstGeom>
          <a:solidFill>
            <a:srgbClr val="158B10">
              <a:alpha val="12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628042" y="4267200"/>
            <a:ext cx="1276350" cy="0"/>
          </a:xfrm>
          <a:prstGeom prst="straightConnector1">
            <a:avLst/>
          </a:prstGeom>
          <a:solidFill>
            <a:schemeClr val="accent1"/>
          </a:solidFill>
          <a:ln w="190500" cap="flat" cmpd="sng" algn="ctr">
            <a:solidFill>
              <a:schemeClr val="accent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25763" y="1265847"/>
            <a:ext cx="8698707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(</a:t>
            </a:r>
            <a:r>
              <a:rPr lang="en-US" sz="2800" i="1" dirty="0" smtClean="0"/>
              <a:t>P</a:t>
            </a:r>
            <a:r>
              <a:rPr lang="en-US" sz="2800" i="1" baseline="-25000" dirty="0" smtClean="0"/>
              <a:t>HARVEST </a:t>
            </a:r>
            <a:r>
              <a:rPr lang="en-US" sz="2800" dirty="0" smtClean="0"/>
              <a:t>− </a:t>
            </a:r>
            <a:r>
              <a:rPr lang="en-US" sz="2800" i="1" dirty="0" smtClean="0"/>
              <a:t>P</a:t>
            </a:r>
            <a:r>
              <a:rPr lang="en-US" sz="2800" i="1" baseline="-25000" dirty="0" smtClean="0"/>
              <a:t>LOSS </a:t>
            </a:r>
            <a:r>
              <a:rPr lang="en-US" sz="2800" dirty="0" smtClean="0"/>
              <a:t>− </a:t>
            </a:r>
            <a:r>
              <a:rPr lang="en-US" sz="2800" i="1" dirty="0" smtClean="0"/>
              <a:t>P</a:t>
            </a:r>
            <a:r>
              <a:rPr lang="en-US" sz="2800" i="1" baseline="-25000" dirty="0" smtClean="0"/>
              <a:t>SLEEP</a:t>
            </a:r>
            <a:r>
              <a:rPr lang="en-US" sz="2800" dirty="0" smtClean="0"/>
              <a:t>) · </a:t>
            </a:r>
            <a:r>
              <a:rPr lang="en-US" sz="2800" i="1" dirty="0" err="1" smtClean="0"/>
              <a:t>t</a:t>
            </a:r>
            <a:r>
              <a:rPr lang="en-US" sz="2800" i="1" baseline="-25000" dirty="0" err="1" smtClean="0"/>
              <a:t>period</a:t>
            </a:r>
            <a:r>
              <a:rPr lang="en-US" sz="2800" i="1" baseline="-25000" dirty="0" smtClean="0"/>
              <a:t> </a:t>
            </a:r>
            <a:r>
              <a:rPr lang="en-US" sz="2800" dirty="0" smtClean="0"/>
              <a:t>= </a:t>
            </a:r>
            <a:r>
              <a:rPr lang="en-US" sz="2800" i="1" dirty="0" smtClean="0"/>
              <a:t>E</a:t>
            </a:r>
            <a:r>
              <a:rPr lang="en-US" sz="2800" i="1" baseline="-25000" dirty="0" smtClean="0"/>
              <a:t>STARTUP </a:t>
            </a:r>
            <a:r>
              <a:rPr lang="en-US" sz="2800" dirty="0"/>
              <a:t>+ </a:t>
            </a:r>
            <a:r>
              <a:rPr lang="en-US" sz="2800" i="1" dirty="0"/>
              <a:t>E</a:t>
            </a:r>
            <a:r>
              <a:rPr lang="en-US" sz="2800" i="1" baseline="-25000" dirty="0"/>
              <a:t>ADV</a:t>
            </a:r>
            <a:r>
              <a:rPr lang="en-US" sz="2800" i="1" dirty="0"/>
              <a:t> </a:t>
            </a: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439568" y="1265847"/>
            <a:ext cx="990600" cy="56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endParaRPr lang="en-US" sz="2800" dirty="0"/>
          </a:p>
        </p:txBody>
      </p:sp>
      <p:cxnSp>
        <p:nvCxnSpPr>
          <p:cNvPr id="29" name="Straight Connector 28"/>
          <p:cNvCxnSpPr/>
          <p:nvPr/>
        </p:nvCxnSpPr>
        <p:spPr bwMode="auto">
          <a:xfrm flipH="1">
            <a:off x="2286000" y="3321840"/>
            <a:ext cx="2362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F303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H="1">
            <a:off x="2286000" y="3716400"/>
            <a:ext cx="2362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F303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2848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increase P</a:t>
            </a:r>
            <a:r>
              <a:rPr lang="en-US" baseline="-25000" dirty="0" smtClean="0"/>
              <a:t>HARVEST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Move the beacon closer to the light!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C4FD-279E-F04A-8E4C-E520C789EEB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5763" y="5410200"/>
            <a:ext cx="8698707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16181A"/>
                </a:solidFill>
              </a:rPr>
              <a:t>Irradiance </a:t>
            </a:r>
            <a:r>
              <a:rPr lang="en-US" sz="2800" dirty="0" smtClean="0"/>
              <a:t>∝</a:t>
            </a:r>
            <a:r>
              <a:rPr lang="en-US" sz="2800" dirty="0" smtClean="0">
                <a:solidFill>
                  <a:srgbClr val="16181A"/>
                </a:solidFill>
              </a:rPr>
              <a:t> 1/distance</a:t>
            </a:r>
            <a:r>
              <a:rPr lang="en-US" sz="2800" baseline="30000" dirty="0" smtClean="0">
                <a:solidFill>
                  <a:srgbClr val="16181A"/>
                </a:solidFill>
              </a:rPr>
              <a:t>2</a:t>
            </a:r>
            <a:endParaRPr lang="en-US" sz="2800" baseline="30000" dirty="0">
              <a:solidFill>
                <a:srgbClr val="16181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abalmod">
  <a:themeElements>
    <a:clrScheme name="mich 1">
      <a:dk1>
        <a:srgbClr val="333333"/>
      </a:dk1>
      <a:lt1>
        <a:srgbClr val="EFF0F1"/>
      </a:lt1>
      <a:dk2>
        <a:srgbClr val="555555"/>
      </a:dk2>
      <a:lt2>
        <a:srgbClr val="E5E5E5"/>
      </a:lt2>
      <a:accent1>
        <a:srgbClr val="001B36"/>
      </a:accent1>
      <a:accent2>
        <a:srgbClr val="F8C01B"/>
      </a:accent2>
      <a:accent3>
        <a:srgbClr val="40658F"/>
      </a:accent3>
      <a:accent4>
        <a:srgbClr val="7A121C"/>
      </a:accent4>
      <a:accent5>
        <a:srgbClr val="7E732F"/>
      </a:accent5>
      <a:accent6>
        <a:srgbClr val="83B2A8"/>
      </a:accent6>
      <a:hlink>
        <a:srgbClr val="0080FF"/>
      </a:hlink>
      <a:folHlink>
        <a:srgbClr val="0080FF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prabalmod.thmx</Template>
  <TotalTime>103567</TotalTime>
  <Words>699</Words>
  <Application>Microsoft Macintosh PowerPoint</Application>
  <PresentationFormat>On-screen Show (4:3)</PresentationFormat>
  <Paragraphs>132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prabalmod</vt:lpstr>
      <vt:lpstr>Cinamin A Perpetual and Nearly Invisible BLE Beacon</vt:lpstr>
      <vt:lpstr>What could we do with tiny Bluetooth Low Energy beacons that we could affix to everything?</vt:lpstr>
      <vt:lpstr>Existing BLE beacons are too big and have limited lifetimes</vt:lpstr>
      <vt:lpstr>Several trends are making miniature and pervasive BLE beacons possible</vt:lpstr>
      <vt:lpstr>Cinamin: A BLE Beacon in Under 100 mm3</vt:lpstr>
      <vt:lpstr>Operation: Charge capacitor to transmit a packet</vt:lpstr>
      <vt:lpstr>Between advertisements, is it better to sleep or shutoff and re-initialize?</vt:lpstr>
      <vt:lpstr>At very low incoming energy levels, PSLEEP dominates</vt:lpstr>
      <vt:lpstr>How to increase PHARVEST? Move the beacon closer to the light!</vt:lpstr>
      <vt:lpstr>At 100 mm3, the beacons just look like dirt</vt:lpstr>
      <vt:lpstr>Or bugs</vt:lpstr>
      <vt:lpstr>Let’s look further! What can we do with best-published technology?</vt:lpstr>
      <vt:lpstr>Challenges in achieving this scale today</vt:lpstr>
      <vt:lpstr>Conclusion</vt:lpstr>
      <vt:lpstr>PowerPoint Presentation</vt:lpstr>
      <vt:lpstr>Best-published technologies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Zachariah</dc:creator>
  <cp:lastModifiedBy>Brad Campbell</cp:lastModifiedBy>
  <cp:revision>916</cp:revision>
  <dcterms:created xsi:type="dcterms:W3CDTF">2015-02-12T14:29:59Z</dcterms:created>
  <dcterms:modified xsi:type="dcterms:W3CDTF">2016-02-17T20:06:14Z</dcterms:modified>
</cp:coreProperties>
</file>