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1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80" r:id="rId4"/>
    <p:sldId id="286" r:id="rId5"/>
    <p:sldId id="281" r:id="rId6"/>
    <p:sldId id="278" r:id="rId7"/>
    <p:sldId id="259" r:id="rId8"/>
    <p:sldId id="263" r:id="rId9"/>
    <p:sldId id="279" r:id="rId10"/>
    <p:sldId id="261" r:id="rId11"/>
    <p:sldId id="264" r:id="rId12"/>
    <p:sldId id="265" r:id="rId13"/>
    <p:sldId id="266" r:id="rId14"/>
    <p:sldId id="283" r:id="rId15"/>
    <p:sldId id="267" r:id="rId16"/>
    <p:sldId id="282" r:id="rId17"/>
    <p:sldId id="270" r:id="rId18"/>
    <p:sldId id="271" r:id="rId19"/>
    <p:sldId id="284" r:id="rId20"/>
    <p:sldId id="285" r:id="rId21"/>
    <p:sldId id="272" r:id="rId22"/>
    <p:sldId id="274" r:id="rId23"/>
    <p:sldId id="276" r:id="rId24"/>
    <p:sldId id="277" r:id="rId25"/>
    <p:sldId id="268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070"/>
    <a:srgbClr val="FFC922"/>
    <a:srgbClr val="D92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6" autoAdjust="0"/>
    <p:restoredTop sz="96356" autoAdjust="0"/>
  </p:normalViewPr>
  <p:slideViewPr>
    <p:cSldViewPr snapToGrid="0" snapToObjects="1">
      <p:cViewPr varScale="1">
        <p:scale>
          <a:sx n="124" d="100"/>
          <a:sy n="124" d="100"/>
        </p:scale>
        <p:origin x="197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3726A-0F6C-A844-9FA4-3374E921567E}" type="datetimeFigureOut">
              <a:rPr lang="en-US" smtClean="0"/>
              <a:t>3/22/15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0325A-5A40-D54B-BCC9-41874EB1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4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11F07-A771-C942-9091-51A55D4B89FD}" type="datetimeFigureOut">
              <a:rPr lang="en-US" smtClean="0"/>
              <a:t>3/22/15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68372-3062-BD41-8A29-067A5B4B7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4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two slides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87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labels between lines and events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53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Explain </a:t>
            </a:r>
            <a:r>
              <a:rPr lang="en-US" dirty="0" err="1" smtClean="0"/>
              <a:t>expirement</a:t>
            </a:r>
            <a:r>
              <a:rPr lang="en-US" dirty="0" smtClean="0"/>
              <a:t> better. Artificially</a:t>
            </a:r>
            <a:r>
              <a:rPr lang="en-US" baseline="0" dirty="0" smtClean="0"/>
              <a:t> introduce error. Highlight points.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Combining values measured at distinct locations is not necessarily new, but timing matters here (sub 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3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3% error for fridge</a:t>
            </a:r>
          </a:p>
          <a:p>
            <a:endParaRPr lang="en-US" dirty="0" smtClean="0"/>
          </a:p>
          <a:p>
            <a:r>
              <a:rPr lang="en-US" dirty="0" smtClean="0"/>
              <a:t>30 meters</a:t>
            </a:r>
            <a:r>
              <a:rPr lang="en-US" baseline="0" dirty="0" smtClean="0"/>
              <a:t> of 14 gauge wire = 0.25 ohms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02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Automatic mapping removes the need for human configuration – which is wrong sometimes</a:t>
            </a:r>
          </a:p>
          <a:p>
            <a:endParaRPr lang="en-US" dirty="0" smtClean="0"/>
          </a:p>
          <a:p>
            <a:r>
              <a:rPr lang="en-US" dirty="0" smtClean="0"/>
              <a:t>Question: how do we know which is the correct voltage phase?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3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Label as current meter. Break</a:t>
            </a:r>
            <a:r>
              <a:rPr lang="en-US" baseline="0" dirty="0" smtClean="0"/>
              <a:t> down and explain the pieces. Green box could be replaced by wires or battery.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4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the 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45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citations. Again explain each device clearer. Add device type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monjolo</a:t>
            </a:r>
            <a:r>
              <a:rPr lang="en-US" baseline="0" dirty="0" smtClean="0"/>
              <a:t>. Swap </a:t>
            </a:r>
            <a:r>
              <a:rPr lang="en-US" baseline="0" dirty="0" err="1" smtClean="0"/>
              <a:t>pem</a:t>
            </a:r>
            <a:r>
              <a:rPr lang="en-US" baseline="0" dirty="0" smtClean="0"/>
              <a:t> and mag.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4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do not calculate true power . If not</a:t>
            </a:r>
            <a:r>
              <a:rPr lang="en-US" baseline="0" dirty="0" smtClean="0"/>
              <a:t> unity power factor, that is </a:t>
            </a:r>
            <a:r>
              <a:rPr lang="en-US" baseline="0" dirty="0" err="1" smtClean="0"/>
              <a:t>votlage</a:t>
            </a:r>
            <a:r>
              <a:rPr lang="en-US" baseline="0" dirty="0" smtClean="0"/>
              <a:t> and current </a:t>
            </a:r>
            <a:r>
              <a:rPr lang="en-US" baseline="0" dirty="0" err="1" smtClean="0"/>
              <a:t>arent</a:t>
            </a:r>
            <a:r>
              <a:rPr lang="en-US" baseline="0" dirty="0" smtClean="0"/>
              <a:t> sinusoids or are phase shifted then error high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4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Greener green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63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Crisp</a:t>
            </a:r>
            <a:r>
              <a:rPr lang="en-US" baseline="0" dirty="0" smtClean="0"/>
              <a:t> description of </a:t>
            </a:r>
            <a:r>
              <a:rPr lang="en-US" baseline="0" dirty="0" err="1" smtClean="0"/>
              <a:t>reqs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4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Accurate relative timing</a:t>
            </a:r>
            <a:r>
              <a:rPr lang="en-US" baseline="0" dirty="0" smtClean="0"/>
              <a:t> is key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Overview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51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(11/26/14 14:10) -----</a:t>
            </a:r>
          </a:p>
          <a:p>
            <a:r>
              <a:rPr lang="en-US" dirty="0"/>
              <a:t>compute reconstruction error for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40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Harmonic</a:t>
            </a:r>
            <a:r>
              <a:rPr lang="en-US" baseline="0" dirty="0" smtClean="0"/>
              <a:t> distortion is much smaller on the voltage waveform than for the current waveform.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----- Meeting Notes (11/26/14 14:10) -----</a:t>
            </a:r>
          </a:p>
          <a:p>
            <a:r>
              <a:rPr lang="en-US" dirty="0"/>
              <a:t>compute reconstruction error for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68372-3062-BD41-8A29-067A5B4B70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4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8A1F6-7277-384E-9B76-E6CB6D5B7716}" type="datetime4">
              <a:rPr lang="en-US" smtClean="0"/>
              <a:t>March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772C4-E5D3-4D42-BBC2-44D91E23227A}" type="datetime4">
              <a:rPr lang="en-US" smtClean="0"/>
              <a:t>March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11051-BAE9-594B-84D4-4EE1953225A0}" type="datetime4">
              <a:rPr lang="en-US" smtClean="0"/>
              <a:t>March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>
            <a:lvl1pPr>
              <a:defRPr sz="3200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-182880">
              <a:buFont typeface="Lucida Grande"/>
              <a:buChar char="+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2772-30A3-9547-ACA0-6D4643286AD3}" type="datetime4">
              <a:rPr lang="en-US" smtClean="0"/>
              <a:t>March 22,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rgbClr val="2153B0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2109-FDD9-8A49-9D39-1AF808E708BD}" type="datetime4">
              <a:rPr lang="en-US" smtClean="0"/>
              <a:t>March 22, 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EBCCE-BD91-3943-9259-09750D2C16D2}" type="datetime4">
              <a:rPr lang="en-US" smtClean="0"/>
              <a:t>March 22,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7C7C-F226-6340-91B6-F180285C1FA6}" type="datetime4">
              <a:rPr lang="en-US" smtClean="0"/>
              <a:t>March 22,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09D3-AC11-4348-BBE5-A18C375CAFD8}" type="datetime4">
              <a:rPr lang="en-US" smtClean="0"/>
              <a:t>March 22,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B599B-A5C0-E149-881B-C0B2E24329D1}" type="datetime4">
              <a:rPr lang="en-US" smtClean="0"/>
              <a:t>March 22,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18FC5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4DBDD-F3BE-374C-8A51-03C1E61255E0}" type="datetime4">
              <a:rPr lang="en-US" smtClean="0"/>
              <a:t>March 22,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940B-DA76-4F45-8C15-B2DB39665B5C}" type="datetime4">
              <a:rPr lang="en-US" smtClean="0"/>
              <a:t>March 22,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59763" y="6428757"/>
            <a:ext cx="124136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41087CE-D684-6C44-A11A-9B914B984472}" type="datetime4">
              <a:rPr lang="en-US" smtClean="0"/>
              <a:t>March 22,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0.png"/><Relationship Id="rId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microsoft.com/office/2007/relationships/hdphoto" Target="../media/hdphoto6.wdp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7" Type="http://schemas.openxmlformats.org/officeDocument/2006/relationships/image" Target="../media/image50.emf"/><Relationship Id="rId8" Type="http://schemas.openxmlformats.org/officeDocument/2006/relationships/image" Target="../media/image51.emf"/><Relationship Id="rId9" Type="http://schemas.openxmlformats.org/officeDocument/2006/relationships/image" Target="../media/image52.emf"/><Relationship Id="rId10" Type="http://schemas.openxmlformats.org/officeDocument/2006/relationships/image" Target="../media/image53.emf"/><Relationship Id="rId11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70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67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68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6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image" Target="../media/image27.jpeg"/><Relationship Id="rId21" Type="http://schemas.openxmlformats.org/officeDocument/2006/relationships/image" Target="../media/image28.jpeg"/><Relationship Id="rId22" Type="http://schemas.openxmlformats.org/officeDocument/2006/relationships/image" Target="../media/image29.jpeg"/><Relationship Id="rId23" Type="http://schemas.openxmlformats.org/officeDocument/2006/relationships/image" Target="../media/image30.jpeg"/><Relationship Id="rId10" Type="http://schemas.openxmlformats.org/officeDocument/2006/relationships/image" Target="../media/image17.jpeg"/><Relationship Id="rId11" Type="http://schemas.openxmlformats.org/officeDocument/2006/relationships/image" Target="../media/image18.jpeg"/><Relationship Id="rId12" Type="http://schemas.openxmlformats.org/officeDocument/2006/relationships/image" Target="../media/image19.jpeg"/><Relationship Id="rId13" Type="http://schemas.openxmlformats.org/officeDocument/2006/relationships/image" Target="../media/image20.jpeg"/><Relationship Id="rId14" Type="http://schemas.openxmlformats.org/officeDocument/2006/relationships/image" Target="../media/image21.jpe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jpeg"/><Relationship Id="rId19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3.wdp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microsoft.com/office/2007/relationships/hdphoto" Target="../media/hdphoto4.wdp"/><Relationship Id="rId7" Type="http://schemas.openxmlformats.org/officeDocument/2006/relationships/image" Target="../media/image14.jpeg"/><Relationship Id="rId8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856927"/>
            <a:ext cx="8521700" cy="3943672"/>
          </a:xfrm>
        </p:spPr>
        <p:txBody>
          <a:bodyPr/>
          <a:lstStyle/>
          <a:p>
            <a:r>
              <a:rPr lang="en-US" sz="4000" cap="none" dirty="0"/>
              <a:t>Gemini: A Non-Invasive, Energy-</a:t>
            </a:r>
            <a:r>
              <a:rPr lang="en-US" sz="4000" cap="none" dirty="0" smtClean="0"/>
              <a:t>Harvesting</a:t>
            </a:r>
            <a:br>
              <a:rPr lang="en-US" sz="4000" cap="none" dirty="0" smtClean="0"/>
            </a:br>
            <a:r>
              <a:rPr lang="en-US" sz="4000" cap="none" dirty="0" smtClean="0"/>
              <a:t>True </a:t>
            </a:r>
            <a:r>
              <a:rPr lang="en-US" sz="4000" cap="none" dirty="0"/>
              <a:t>Power Meter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7772400" cy="1677098"/>
          </a:xfrm>
        </p:spPr>
        <p:txBody>
          <a:bodyPr>
            <a:normAutofit/>
          </a:bodyPr>
          <a:lstStyle/>
          <a:p>
            <a:r>
              <a:rPr lang="en-US" cap="none" spc="100" dirty="0" smtClean="0">
                <a:latin typeface="+mn-lt"/>
              </a:rPr>
              <a:t>Brad Campbell</a:t>
            </a:r>
            <a:r>
              <a:rPr lang="en-US" cap="none" spc="100" dirty="0">
                <a:latin typeface="+mn-lt"/>
              </a:rPr>
              <a:t> </a:t>
            </a:r>
            <a:r>
              <a:rPr lang="en-US" cap="none" spc="100" dirty="0" smtClean="0">
                <a:solidFill>
                  <a:schemeClr val="tx1"/>
                </a:solidFill>
                <a:latin typeface="+mn-lt"/>
              </a:rPr>
              <a:t>and</a:t>
            </a:r>
            <a:r>
              <a:rPr lang="en-US" cap="none" spc="100" dirty="0" smtClean="0">
                <a:latin typeface="+mn-lt"/>
              </a:rPr>
              <a:t> </a:t>
            </a:r>
            <a:r>
              <a:rPr lang="en-US" cap="none" spc="100" dirty="0" err="1" smtClean="0">
                <a:solidFill>
                  <a:srgbClr val="000000"/>
                </a:solidFill>
                <a:latin typeface="+mn-lt"/>
              </a:rPr>
              <a:t>Prabal</a:t>
            </a:r>
            <a:r>
              <a:rPr lang="en-US" cap="none" spc="1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cap="none" spc="100" dirty="0" err="1" smtClean="0">
                <a:solidFill>
                  <a:srgbClr val="000000"/>
                </a:solidFill>
                <a:latin typeface="+mn-lt"/>
              </a:rPr>
              <a:t>Dutta</a:t>
            </a:r>
            <a:endParaRPr lang="en-US" cap="none" spc="1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1600" cap="none" spc="100" dirty="0" smtClean="0">
                <a:solidFill>
                  <a:srgbClr val="000000"/>
                </a:solidFill>
                <a:latin typeface="+mn-lt"/>
              </a:rPr>
              <a:t>University of Michigan</a:t>
            </a:r>
          </a:p>
          <a:p>
            <a:r>
              <a:rPr lang="en-US" sz="1600" cap="none" spc="100" dirty="0" smtClean="0">
                <a:solidFill>
                  <a:srgbClr val="000000"/>
                </a:solidFill>
                <a:latin typeface="+mn-lt"/>
              </a:rPr>
              <a:t>RTSS’14 – December 5, 2014</a:t>
            </a:r>
            <a:endParaRPr lang="en-US" sz="1600" cap="none" spc="1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3" descr="BlockM-r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00" y="108000"/>
            <a:ext cx="1498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missing the sweet spot of panel meter designs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817997"/>
              </p:ext>
            </p:extLst>
          </p:nvPr>
        </p:nvGraphicFramePr>
        <p:xfrm>
          <a:off x="457200" y="1993200"/>
          <a:ext cx="8210537" cy="2530105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598260"/>
                <a:gridCol w="810051"/>
                <a:gridCol w="697021"/>
                <a:gridCol w="697021"/>
                <a:gridCol w="791514"/>
                <a:gridCol w="649623"/>
                <a:gridCol w="1112986"/>
                <a:gridCol w="827368"/>
                <a:gridCol w="1026693"/>
              </a:tblGrid>
              <a:tr h="936341">
                <a:tc>
                  <a:txBody>
                    <a:bodyPr/>
                    <a:lstStyle/>
                    <a:p>
                      <a:r>
                        <a:rPr lang="en-US" dirty="0" smtClean="0"/>
                        <a:t>``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Install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Cost</a:t>
                      </a: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Unit Cost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Size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Online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</a:rPr>
                        <a:t>Calib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.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Acc.</a:t>
                      </a: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Cross Sensitivity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True Power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Update Rate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319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Commercial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Magnetometer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Monjolo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3300" y="4835614"/>
            <a:ext cx="7629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Clear cost vs. performance trade-offs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55070" y="1923672"/>
            <a:ext cx="0" cy="2785844"/>
          </a:xfrm>
          <a:prstGeom prst="line">
            <a:avLst/>
          </a:prstGeom>
          <a:ln w="76200" cmpd="sng">
            <a:solidFill>
              <a:schemeClr val="tx2"/>
            </a:solidFill>
          </a:ln>
          <a:effectLst>
            <a:glow rad="88900">
              <a:schemeClr val="bg1">
                <a:alpha val="66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>
            <a:off x="2985045" y="1233067"/>
            <a:ext cx="250285" cy="2141441"/>
          </a:xfrm>
          <a:prstGeom prst="leftBrace">
            <a:avLst>
              <a:gd name="adj1" fmla="val 45371"/>
              <a:gd name="adj2" fmla="val 50000"/>
            </a:avLst>
          </a:prstGeom>
          <a:ln w="381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C34A6"/>
              </a:solidFill>
            </a:endParaRPr>
          </a:p>
        </p:txBody>
      </p:sp>
      <p:sp>
        <p:nvSpPr>
          <p:cNvPr id="23" name="Left Brace 22"/>
          <p:cNvSpPr/>
          <p:nvPr/>
        </p:nvSpPr>
        <p:spPr>
          <a:xfrm rot="5400000">
            <a:off x="6375379" y="127309"/>
            <a:ext cx="250285" cy="4334429"/>
          </a:xfrm>
          <a:prstGeom prst="leftBrace">
            <a:avLst>
              <a:gd name="adj1" fmla="val 45371"/>
              <a:gd name="adj2" fmla="val 50000"/>
            </a:avLst>
          </a:prstGeom>
          <a:ln w="38100" cmpd="sng">
            <a:solidFill>
              <a:srgbClr val="0C34A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039467" y="1752162"/>
            <a:ext cx="2141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</a:t>
            </a:r>
            <a:r>
              <a:rPr lang="en-US" dirty="0" smtClean="0">
                <a:solidFill>
                  <a:schemeClr val="tx2"/>
                </a:solidFill>
              </a:rPr>
              <a:t>ost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33307" y="1719896"/>
            <a:ext cx="433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C34A6"/>
                </a:solidFill>
              </a:rPr>
              <a:t>Performance</a:t>
            </a:r>
            <a:endParaRPr lang="en-US" dirty="0">
              <a:solidFill>
                <a:srgbClr val="0C34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3" grpId="0" animBg="1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power meter </a:t>
            </a:r>
            <a:r>
              <a:rPr lang="en-US" dirty="0" err="1" smtClean="0"/>
              <a:t>wishlist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Simple installation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Small devices – fit in existing panels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Retrofit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Low unit cost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DOE </a:t>
            </a:r>
            <a:r>
              <a:rPr lang="en-US" dirty="0"/>
              <a:t>W</a:t>
            </a:r>
            <a:r>
              <a:rPr lang="en-US" dirty="0" smtClean="0"/>
              <a:t>ireless </a:t>
            </a:r>
            <a:r>
              <a:rPr lang="en-US" dirty="0"/>
              <a:t>M</a:t>
            </a:r>
            <a:r>
              <a:rPr lang="en-US" dirty="0" smtClean="0"/>
              <a:t>etering Challenge: $100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Revenue grade accuracy not required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2-5% error is fine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No deployment-time calibration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071483" cy="121007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Gemini: </a:t>
            </a:r>
            <a:r>
              <a:rPr lang="en-US" sz="2400" dirty="0" smtClean="0"/>
              <a:t>energy-harvesting true power meter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6" b="63203" l="6016" r="61250">
                        <a14:backgroundMark x1="47031" y1="30547" x2="47031" y2="3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9076" b="34572"/>
          <a:stretch/>
        </p:blipFill>
        <p:spPr>
          <a:xfrm>
            <a:off x="5585017" y="2395765"/>
            <a:ext cx="1759015" cy="1889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44481" y="3091698"/>
            <a:ext cx="8223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5 cm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5483668" y="2774176"/>
            <a:ext cx="546503" cy="0"/>
          </a:xfrm>
          <a:prstGeom prst="line">
            <a:avLst/>
          </a:prstGeom>
          <a:ln w="28575" cmpd="sng">
            <a:solidFill>
              <a:srgbClr val="26A3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483668" y="3859899"/>
            <a:ext cx="546502" cy="0"/>
          </a:xfrm>
          <a:prstGeom prst="line">
            <a:avLst/>
          </a:prstGeom>
          <a:ln w="28575" cmpd="sng">
            <a:solidFill>
              <a:srgbClr val="26A3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0"/>
          </p:cNvCxnSpPr>
          <p:nvPr/>
        </p:nvCxnSpPr>
        <p:spPr>
          <a:xfrm flipV="1">
            <a:off x="5755637" y="2774176"/>
            <a:ext cx="1282" cy="317522"/>
          </a:xfrm>
          <a:prstGeom prst="line">
            <a:avLst/>
          </a:prstGeom>
          <a:ln w="28575" cmpd="sng">
            <a:solidFill>
              <a:srgbClr val="26A3E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2"/>
          </p:cNvCxnSpPr>
          <p:nvPr/>
        </p:nvCxnSpPr>
        <p:spPr>
          <a:xfrm>
            <a:off x="5755637" y="3399475"/>
            <a:ext cx="1282" cy="460424"/>
          </a:xfrm>
          <a:prstGeom prst="line">
            <a:avLst/>
          </a:prstGeom>
          <a:ln w="28575" cmpd="sng">
            <a:solidFill>
              <a:srgbClr val="26A3E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44481" y="4496493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Meter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982876" y="2335731"/>
            <a:ext cx="817825" cy="2668420"/>
          </a:xfrm>
          <a:prstGeom prst="line">
            <a:avLst/>
          </a:prstGeom>
          <a:ln w="762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1547459"/>
            <a:ext cx="900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Calculates true power by distributing current and voltage acquisition.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" b="100000" l="9980" r="100000">
                        <a14:foregroundMark x1="31611" y1="17150" x2="31611" y2="38450"/>
                        <a14:foregroundMark x1="33131" y1="16150" x2="52685" y2="12700"/>
                        <a14:backgroundMark x1="58207" y1="9200" x2="77761" y2="4250"/>
                        <a14:backgroundMark x1="93820" y1="40950" x2="77761" y2="57250"/>
                        <a14:backgroundMark x1="87842" y1="66200" x2="94326" y2="76600"/>
                        <a14:backgroundMark x1="63728" y1="57750" x2="68237" y2="60750"/>
                        <a14:backgroundMark x1="81307" y1="73150" x2="82320" y2="7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360" y="2335731"/>
            <a:ext cx="1917048" cy="19422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66360" y="4479096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D924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Voltage Monitor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023138" y="5039885"/>
            <a:ext cx="2834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Non-contact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Calculates true power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Energy-harvesting</a:t>
            </a:r>
          </a:p>
        </p:txBody>
      </p:sp>
      <p:sp>
        <p:nvSpPr>
          <p:cNvPr id="43" name="Right Arrow 42"/>
          <p:cNvSpPr/>
          <p:nvPr/>
        </p:nvSpPr>
        <p:spPr>
          <a:xfrm rot="391623">
            <a:off x="3576211" y="2771494"/>
            <a:ext cx="1649961" cy="1392727"/>
          </a:xfrm>
          <a:prstGeom prst="rightArrow">
            <a:avLst/>
          </a:prstGeom>
          <a:solidFill>
            <a:srgbClr val="FFFFFF"/>
          </a:solidFill>
          <a:ln w="38100" cmpd="sng">
            <a:solidFill>
              <a:srgbClr val="D924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Virtualized Voltage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9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857982"/>
          </a:xfrm>
        </p:spPr>
        <p:txBody>
          <a:bodyPr/>
          <a:lstStyle/>
          <a:p>
            <a:r>
              <a:rPr lang="en-US" dirty="0" smtClean="0"/>
              <a:t>Virtualizing the voltage channel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636584" y="2728549"/>
            <a:ext cx="2565400" cy="1035180"/>
          </a:xfrm>
          <a:prstGeom prst="rightArrow">
            <a:avLst/>
          </a:prstGeom>
          <a:solidFill>
            <a:schemeClr val="bg1"/>
          </a:solidFill>
          <a:ln w="38100" cmpd="sng">
            <a:solidFill>
              <a:srgbClr val="D924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l-GR" sz="2400" dirty="0">
                <a:solidFill>
                  <a:srgbClr val="000000"/>
                </a:solidFill>
              </a:rPr>
              <a:t>V</a:t>
            </a:r>
            <a:r>
              <a:rPr lang="el-GR" sz="2400" baseline="-25000" dirty="0">
                <a:solidFill>
                  <a:srgbClr val="000000"/>
                </a:solidFill>
              </a:rPr>
              <a:t>AC</a:t>
            </a:r>
            <a:r>
              <a:rPr lang="el-GR" sz="2400" dirty="0">
                <a:solidFill>
                  <a:srgbClr val="000000"/>
                </a:solidFill>
              </a:rPr>
              <a:t>&lt;A,φ</a:t>
            </a:r>
            <a:r>
              <a:rPr lang="el-GR" sz="2400" dirty="0" smtClean="0">
                <a:solidFill>
                  <a:srgbClr val="000000"/>
                </a:solidFill>
              </a:rPr>
              <a:t>&gt;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8" name="Picture 7" descr="splitcore_dual_stack_605x100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982" y="2443293"/>
            <a:ext cx="1293975" cy="21384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76030" y="5080432"/>
            <a:ext cx="2623498" cy="92333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Many current sensors that synthesize the voltage channel locally</a:t>
            </a:r>
            <a:endParaRPr lang="en-US" dirty="0"/>
          </a:p>
        </p:txBody>
      </p:sp>
      <p:pic>
        <p:nvPicPr>
          <p:cNvPr id="3" name="Picture 2" descr="IMG_6453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104" y1="29537" x2="47271" y2="34786"/>
                        <a14:backgroundMark x1="43178" y1="44217" x2="42135" y2="81406"/>
                        <a14:backgroundMark x1="71990" y1="10498" x2="71990" y2="1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989" y="2361350"/>
            <a:ext cx="2704595" cy="24385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30" y="1325832"/>
            <a:ext cx="2743200" cy="914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93263" y="4876826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D924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Voltage Monitor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945532" y="1394070"/>
            <a:ext cx="74010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110000" y="1394070"/>
            <a:ext cx="0" cy="383729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5802" y="1403208"/>
            <a:ext cx="39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40585" y="1703329"/>
            <a:ext cx="42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000000"/>
                </a:solidFill>
              </a:rPr>
              <a:t>φ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377133" y="1543362"/>
            <a:ext cx="0" cy="468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65807" y="4711100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Meter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9568" y="5246158"/>
            <a:ext cx="2623498" cy="646331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D9241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Few meters with access to voltage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7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 animBg="1"/>
      <p:bldP spid="14" grpId="0" animBg="1"/>
      <p:bldP spid="22" grpId="0"/>
      <p:bldP spid="23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788330"/>
          </a:xfrm>
        </p:spPr>
        <p:txBody>
          <a:bodyPr>
            <a:noAutofit/>
          </a:bodyPr>
          <a:lstStyle/>
          <a:p>
            <a:r>
              <a:rPr lang="en-US" sz="2400" dirty="0" smtClean="0"/>
              <a:t>Voltage waveforms can be represented by</a:t>
            </a:r>
            <a:br>
              <a:rPr lang="en-US" sz="2400" dirty="0" smtClean="0"/>
            </a:br>
            <a:r>
              <a:rPr lang="en-US" sz="2400" dirty="0" smtClean="0"/>
              <a:t>one or a few Fourier Coefficients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446" y="1872018"/>
            <a:ext cx="8301404" cy="3771900"/>
          </a:xfrm>
          <a:prstGeom prst="rect">
            <a:avLst/>
          </a:prstGeom>
        </p:spPr>
      </p:pic>
      <p:pic>
        <p:nvPicPr>
          <p:cNvPr id="3" name="Picture 2" descr="iv_wave_ac_fan_tal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119" y="1737817"/>
            <a:ext cx="1828800" cy="2286000"/>
          </a:xfrm>
          <a:prstGeom prst="rect">
            <a:avLst/>
          </a:prstGeom>
        </p:spPr>
      </p:pic>
      <p:pic>
        <p:nvPicPr>
          <p:cNvPr id="9" name="Picture 8" descr="iv_wave_dimmer2_tal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119" y="4023817"/>
            <a:ext cx="1828800" cy="2286000"/>
          </a:xfrm>
          <a:prstGeom prst="rect">
            <a:avLst/>
          </a:prstGeom>
        </p:spPr>
      </p:pic>
      <p:pic>
        <p:nvPicPr>
          <p:cNvPr id="10" name="Picture 9" descr="iv_wave_light_bulb_talk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19" y="1737817"/>
            <a:ext cx="1828800" cy="2286000"/>
          </a:xfrm>
          <a:prstGeom prst="rect">
            <a:avLst/>
          </a:prstGeom>
        </p:spPr>
      </p:pic>
      <p:pic>
        <p:nvPicPr>
          <p:cNvPr id="12" name="Picture 11" descr="iv_wave_macbook_talk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19" y="4023817"/>
            <a:ext cx="1828800" cy="2286000"/>
          </a:xfrm>
          <a:prstGeom prst="rect">
            <a:avLst/>
          </a:prstGeom>
        </p:spPr>
      </p:pic>
      <p:pic>
        <p:nvPicPr>
          <p:cNvPr id="16" name="Picture 15" descr="iv_wave_makerbot_heating_talk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919" y="1737817"/>
            <a:ext cx="1828800" cy="2286000"/>
          </a:xfrm>
          <a:prstGeom prst="rect">
            <a:avLst/>
          </a:prstGeom>
        </p:spPr>
      </p:pic>
      <p:pic>
        <p:nvPicPr>
          <p:cNvPr id="17" name="Picture 16" descr="iv_wave_minifridge_talk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19" y="1737817"/>
            <a:ext cx="1828800" cy="2286000"/>
          </a:xfrm>
          <a:prstGeom prst="rect">
            <a:avLst/>
          </a:prstGeom>
        </p:spPr>
      </p:pic>
      <p:pic>
        <p:nvPicPr>
          <p:cNvPr id="18" name="Picture 17" descr="iv_wave_receiver_talk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19" y="4023817"/>
            <a:ext cx="1828800" cy="2286000"/>
          </a:xfrm>
          <a:prstGeom prst="rect">
            <a:avLst/>
          </a:prstGeom>
        </p:spPr>
      </p:pic>
      <p:pic>
        <p:nvPicPr>
          <p:cNvPr id="19" name="Picture 18" descr="iv_wave_snow_cone_maker1_talk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919" y="4023817"/>
            <a:ext cx="1828800" cy="2286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130388" y="1245270"/>
            <a:ext cx="1282904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D924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Voltage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74919" y="1245270"/>
            <a:ext cx="1282904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95278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Key: properly phase-aligning the current and voltage waveforms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29814" y="1322782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D924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Voltage Monitor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32538" y="1322782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Meter</a:t>
            </a:r>
            <a:endParaRPr lang="en-US" dirty="0"/>
          </a:p>
        </p:txBody>
      </p:sp>
      <p:pic>
        <p:nvPicPr>
          <p:cNvPr id="9" name="Picture 8" descr="volt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09" y="1868773"/>
            <a:ext cx="3657600" cy="1092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24925" y="3161203"/>
            <a:ext cx="1041635" cy="42027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V?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83272" y="3371339"/>
            <a:ext cx="2302561" cy="0"/>
          </a:xfrm>
          <a:prstGeom prst="straightConnector1">
            <a:avLst/>
          </a:prstGeom>
          <a:ln w="38100" cmpd="sng">
            <a:solidFill>
              <a:srgbClr val="70707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08996" y="3161202"/>
            <a:ext cx="1041635" cy="420274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31" y="3581476"/>
            <a:ext cx="3657600" cy="1092200"/>
          </a:xfrm>
          <a:prstGeom prst="rect">
            <a:avLst/>
          </a:prstGeom>
        </p:spPr>
      </p:pic>
      <p:pic>
        <p:nvPicPr>
          <p:cNvPr id="20" name="Picture 19" descr="curre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31" y="1868773"/>
            <a:ext cx="3657600" cy="1092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rot="3379790">
            <a:off x="4683050" y="3133670"/>
            <a:ext cx="410655" cy="438791"/>
            <a:chOff x="7578992" y="5531541"/>
            <a:chExt cx="410655" cy="438791"/>
          </a:xfrm>
        </p:grpSpPr>
        <p:sp>
          <p:nvSpPr>
            <p:cNvPr id="22" name="Arc 21"/>
            <p:cNvSpPr/>
            <p:nvPr/>
          </p:nvSpPr>
          <p:spPr>
            <a:xfrm rot="9351407">
              <a:off x="7578992" y="5608775"/>
              <a:ext cx="361542" cy="361557"/>
            </a:xfrm>
            <a:prstGeom prst="arc">
              <a:avLst>
                <a:gd name="adj1" fmla="val 16200000"/>
                <a:gd name="adj2" fmla="val 1338438"/>
              </a:avLst>
            </a:prstGeom>
            <a:ln w="38100" cmpd="sng">
              <a:solidFill>
                <a:srgbClr val="70707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8628715">
              <a:off x="7628105" y="5531541"/>
              <a:ext cx="361542" cy="361557"/>
            </a:xfrm>
            <a:prstGeom prst="arc">
              <a:avLst>
                <a:gd name="adj1" fmla="val 17653208"/>
                <a:gd name="adj2" fmla="val 1338438"/>
              </a:avLst>
            </a:prstGeom>
            <a:ln w="38100" cmpd="sng">
              <a:solidFill>
                <a:srgbClr val="70707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047474" y="4821106"/>
            <a:ext cx="1041635" cy="420274"/>
            <a:chOff x="2990349" y="5113458"/>
            <a:chExt cx="1041635" cy="420274"/>
          </a:xfrm>
        </p:grpSpPr>
        <p:sp>
          <p:nvSpPr>
            <p:cNvPr id="32" name="Rectangle 31"/>
            <p:cNvSpPr/>
            <p:nvPr/>
          </p:nvSpPr>
          <p:spPr>
            <a:xfrm>
              <a:off x="2990349" y="5113458"/>
              <a:ext cx="1041635" cy="420274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     A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280234" y="5126761"/>
              <a:ext cx="0" cy="3978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027569" y="5126761"/>
              <a:ext cx="215444" cy="397835"/>
            </a:xfrm>
            <a:prstGeom prst="rect">
              <a:avLst/>
            </a:prstGeom>
            <a:noFill/>
          </p:spPr>
          <p:txBody>
            <a:bodyPr vert="vert270" wrap="square" lIns="0" tIns="0" rIns="0" bIns="0" rtlCol="0" anchor="ctr">
              <a:spAutoFit/>
            </a:bodyPr>
            <a:lstStyle/>
            <a:p>
              <a:pPr algn="ctr"/>
              <a:r>
                <a:rPr lang="en-US" sz="1400" dirty="0" smtClean="0"/>
                <a:t>SFD</a:t>
              </a:r>
              <a:endParaRPr lang="en-US" sz="1400" dirty="0"/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1932493" y="2046563"/>
            <a:ext cx="0" cy="2704370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337359" y="4330659"/>
            <a:ext cx="0" cy="1148267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932493" y="4559065"/>
            <a:ext cx="1404866" cy="0"/>
          </a:xfrm>
          <a:prstGeom prst="straightConnector1">
            <a:avLst/>
          </a:prstGeom>
          <a:ln w="38100" cmpd="sng">
            <a:solidFill>
              <a:srgbClr val="0C34A6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454188" y="4374399"/>
            <a:ext cx="396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Δ</a:t>
            </a:r>
            <a:r>
              <a:rPr lang="en-US" dirty="0">
                <a:solidFill>
                  <a:schemeClr val="tx2"/>
                </a:solidFill>
              </a:rPr>
              <a:t>t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7053845" y="4827324"/>
            <a:ext cx="1041635" cy="420274"/>
            <a:chOff x="2990349" y="5113458"/>
            <a:chExt cx="1041635" cy="420274"/>
          </a:xfrm>
        </p:grpSpPr>
        <p:sp>
          <p:nvSpPr>
            <p:cNvPr id="47" name="Rectangle 46"/>
            <p:cNvSpPr/>
            <p:nvPr/>
          </p:nvSpPr>
          <p:spPr>
            <a:xfrm>
              <a:off x="2990349" y="5113458"/>
              <a:ext cx="1041635" cy="420274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     A,</a:t>
              </a:r>
              <a:r>
                <a:rPr lang="el-GR" dirty="0">
                  <a:solidFill>
                    <a:srgbClr val="000000"/>
                  </a:solidFill>
                </a:rPr>
                <a:t> </a:t>
              </a:r>
              <a:r>
                <a:rPr lang="el-GR" dirty="0" smtClean="0">
                  <a:solidFill>
                    <a:schemeClr val="tx2"/>
                  </a:solidFill>
                </a:rPr>
                <a:t>Δ</a:t>
              </a:r>
              <a:r>
                <a:rPr lang="en-US" dirty="0" smtClean="0">
                  <a:solidFill>
                    <a:schemeClr val="tx2"/>
                  </a:solidFill>
                </a:rPr>
                <a:t>t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3280234" y="5126761"/>
              <a:ext cx="0" cy="3978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3027569" y="5126761"/>
              <a:ext cx="215444" cy="397835"/>
            </a:xfrm>
            <a:prstGeom prst="rect">
              <a:avLst/>
            </a:prstGeom>
            <a:noFill/>
          </p:spPr>
          <p:txBody>
            <a:bodyPr vert="vert270" wrap="square" lIns="0" tIns="0" rIns="0" bIns="0" rtlCol="0" anchor="ctr">
              <a:spAutoFit/>
            </a:bodyPr>
            <a:lstStyle/>
            <a:p>
              <a:pPr algn="ctr"/>
              <a:r>
                <a:rPr lang="en-US" sz="1400" dirty="0" smtClean="0"/>
                <a:t>SFD</a:t>
              </a:r>
              <a:endParaRPr lang="en-US" sz="1400" dirty="0"/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4593337" y="5051604"/>
            <a:ext cx="2242031" cy="0"/>
          </a:xfrm>
          <a:prstGeom prst="straightConnector1">
            <a:avLst/>
          </a:prstGeom>
          <a:ln w="38100" cmpd="sng">
            <a:solidFill>
              <a:srgbClr val="707070"/>
            </a:solidFill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 rot="14043966">
            <a:off x="3900037" y="4832208"/>
            <a:ext cx="410655" cy="438791"/>
            <a:chOff x="7578992" y="5531541"/>
            <a:chExt cx="410655" cy="438791"/>
          </a:xfrm>
        </p:grpSpPr>
        <p:sp>
          <p:nvSpPr>
            <p:cNvPr id="57" name="Arc 56"/>
            <p:cNvSpPr/>
            <p:nvPr/>
          </p:nvSpPr>
          <p:spPr>
            <a:xfrm rot="9351407">
              <a:off x="7578992" y="5608775"/>
              <a:ext cx="361542" cy="361557"/>
            </a:xfrm>
            <a:prstGeom prst="arc">
              <a:avLst>
                <a:gd name="adj1" fmla="val 16200000"/>
                <a:gd name="adj2" fmla="val 1338438"/>
              </a:avLst>
            </a:prstGeom>
            <a:ln w="38100" cmpd="sng">
              <a:solidFill>
                <a:srgbClr val="70707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Arc 57"/>
            <p:cNvSpPr/>
            <p:nvPr/>
          </p:nvSpPr>
          <p:spPr>
            <a:xfrm rot="8628715">
              <a:off x="7628105" y="5531541"/>
              <a:ext cx="361542" cy="361557"/>
            </a:xfrm>
            <a:prstGeom prst="arc">
              <a:avLst>
                <a:gd name="adj1" fmla="val 17653208"/>
                <a:gd name="adj2" fmla="val 1338438"/>
              </a:avLst>
            </a:prstGeom>
            <a:ln w="38100" cmpd="sng">
              <a:solidFill>
                <a:srgbClr val="70707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31" y="5400695"/>
            <a:ext cx="3657600" cy="1092200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>
            <a:off x="7342424" y="4665803"/>
            <a:ext cx="0" cy="916525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917072" y="5421896"/>
            <a:ext cx="1404866" cy="0"/>
          </a:xfrm>
          <a:prstGeom prst="straightConnector1">
            <a:avLst/>
          </a:prstGeom>
          <a:ln w="38100" cmpd="sng">
            <a:solidFill>
              <a:srgbClr val="0C34A6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438767" y="5237230"/>
            <a:ext cx="396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Δ</a:t>
            </a:r>
            <a:r>
              <a:rPr lang="en-US" dirty="0">
                <a:solidFill>
                  <a:schemeClr val="tx2"/>
                </a:solidFill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5917072" y="5232244"/>
            <a:ext cx="0" cy="960568"/>
          </a:xfrm>
          <a:prstGeom prst="line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19" idx="3"/>
            <a:endCxn id="66" idx="3"/>
          </p:cNvCxnSpPr>
          <p:nvPr/>
        </p:nvCxnSpPr>
        <p:spPr>
          <a:xfrm>
            <a:off x="8305631" y="4127576"/>
            <a:ext cx="12700" cy="1819219"/>
          </a:xfrm>
          <a:prstGeom prst="bentConnector3">
            <a:avLst>
              <a:gd name="adj1" fmla="val 1800000"/>
            </a:avLst>
          </a:prstGeom>
          <a:ln w="38100" cmpd="sng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8260631" y="4803159"/>
            <a:ext cx="552565" cy="482990"/>
            <a:chOff x="3202803" y="5919256"/>
            <a:chExt cx="552565" cy="482990"/>
          </a:xfrm>
        </p:grpSpPr>
        <p:sp>
          <p:nvSpPr>
            <p:cNvPr id="80" name="Rectangle 79"/>
            <p:cNvSpPr/>
            <p:nvPr/>
          </p:nvSpPr>
          <p:spPr>
            <a:xfrm>
              <a:off x="3203475" y="5919256"/>
              <a:ext cx="551893" cy="473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Multiply 78"/>
            <p:cNvSpPr/>
            <p:nvPr/>
          </p:nvSpPr>
          <p:spPr>
            <a:xfrm>
              <a:off x="3202803" y="5919256"/>
              <a:ext cx="527689" cy="482990"/>
            </a:xfrm>
            <a:prstGeom prst="mathMultiply">
              <a:avLst>
                <a:gd name="adj1" fmla="val 11111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7176" y="5623126"/>
            <a:ext cx="4420855" cy="553998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dirty="0" smtClean="0"/>
              <a:t>A single packet provides time synchronization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 smtClean="0"/>
              <a:t>Do not need time sync protocols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454188" y="4374399"/>
            <a:ext cx="39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Δ</a:t>
            </a:r>
            <a:r>
              <a:rPr lang="en-US" dirty="0">
                <a:solidFill>
                  <a:schemeClr val="tx2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550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853 0 0.07706 0.00023 0.09858 0.01204 C 0.1201 0.02384 0.11767 0.0764 0.12877 0.07108 " pathEditMode="relative" ptsTypes="a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44" grpId="0" animBg="1"/>
      <p:bldP spid="71" grpId="0" animBg="1"/>
      <p:bldP spid="83" grpId="0" animBg="1"/>
      <p:bldP spid="42" grpId="0"/>
      <p:bldP spid="4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06369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current sensor’s energy-harvesting power supply limits its computational runtime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544191"/>
            <a:ext cx="355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Duty cycle of 0.2% (load at 5 W)</a:t>
            </a:r>
            <a:endParaRPr lang="en-US" dirty="0"/>
          </a:p>
        </p:txBody>
      </p:sp>
      <p:pic>
        <p:nvPicPr>
          <p:cNvPr id="10" name="Picture 9" descr="dutycyc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56" y="1821945"/>
            <a:ext cx="3657600" cy="1371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79297" y="2704370"/>
            <a:ext cx="5545713" cy="3812542"/>
            <a:chOff x="279297" y="2704370"/>
            <a:chExt cx="5545713" cy="3812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473" y="3685557"/>
              <a:ext cx="5486400" cy="2743200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279297" y="2704370"/>
              <a:ext cx="1383665" cy="88068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815362" y="2704370"/>
              <a:ext cx="4000511" cy="88068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279297" y="3585058"/>
              <a:ext cx="5545713" cy="2931854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603" y="1255113"/>
            <a:ext cx="3657600" cy="1828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8437" y="3685557"/>
            <a:ext cx="2457893" cy="36933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1. Request Voltage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58437" y="4248386"/>
            <a:ext cx="2457893" cy="36933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2. Sample Current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58437" y="4798451"/>
            <a:ext cx="2457893" cy="36933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3. Receive Voltage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58437" y="5324374"/>
            <a:ext cx="2457893" cy="36933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4. Calculate Power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158437" y="5863198"/>
            <a:ext cx="2457893" cy="369332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5. Store Result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2" idx="2"/>
            <a:endCxn id="23" idx="0"/>
          </p:cNvCxnSpPr>
          <p:nvPr/>
        </p:nvCxnSpPr>
        <p:spPr>
          <a:xfrm>
            <a:off x="7387384" y="4054889"/>
            <a:ext cx="0" cy="193497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2"/>
            <a:endCxn id="24" idx="0"/>
          </p:cNvCxnSpPr>
          <p:nvPr/>
        </p:nvCxnSpPr>
        <p:spPr>
          <a:xfrm>
            <a:off x="7387384" y="4617718"/>
            <a:ext cx="0" cy="180733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2"/>
            <a:endCxn id="25" idx="0"/>
          </p:cNvCxnSpPr>
          <p:nvPr/>
        </p:nvCxnSpPr>
        <p:spPr>
          <a:xfrm>
            <a:off x="7387384" y="5167783"/>
            <a:ext cx="0" cy="156591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5" idx="2"/>
            <a:endCxn id="26" idx="0"/>
          </p:cNvCxnSpPr>
          <p:nvPr/>
        </p:nvCxnSpPr>
        <p:spPr>
          <a:xfrm>
            <a:off x="7387384" y="5693706"/>
            <a:ext cx="0" cy="169492"/>
          </a:xfrm>
          <a:prstGeom prst="straightConnector1">
            <a:avLst/>
          </a:prstGeom>
          <a:ln>
            <a:solidFill>
              <a:srgbClr val="0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859927" y="3965192"/>
            <a:ext cx="0" cy="135918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68165" y="3965192"/>
            <a:ext cx="0" cy="135918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94171" y="3965192"/>
            <a:ext cx="0" cy="135918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45977" y="3835907"/>
            <a:ext cx="1010946" cy="369332"/>
          </a:xfrm>
          <a:prstGeom prst="rect">
            <a:avLst/>
          </a:prstGeom>
          <a:noFill/>
          <a:ln w="38100" cmpd="sng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3 </a:t>
            </a:r>
            <a:r>
              <a:rPr lang="en-US" dirty="0" err="1" smtClean="0">
                <a:solidFill>
                  <a:schemeClr val="accent3"/>
                </a:solidFill>
              </a:rPr>
              <a:t>mJ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1164" y="5331070"/>
            <a:ext cx="43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859927" y="4952420"/>
            <a:ext cx="404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55283" y="5324374"/>
            <a:ext cx="43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8165" y="4952420"/>
            <a:ext cx="32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420565" y="5324374"/>
            <a:ext cx="326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71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39" grpId="0" animBg="1"/>
      <p:bldP spid="11" grpId="0"/>
      <p:bldP spid="31" grpId="0"/>
      <p:bldP spid="33" grpId="0"/>
      <p:bldP spid="35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9"/>
            <a:ext cx="7620000" cy="888682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Results: average error 8.7%,</a:t>
            </a:r>
            <a:br>
              <a:rPr lang="en-US" sz="2800" dirty="0"/>
            </a:br>
            <a:r>
              <a:rPr lang="en-US" sz="2800" dirty="0"/>
              <a:t>average absolute error: 2.2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 descr="desktop_tal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2" y="3556001"/>
            <a:ext cx="3657600" cy="2552700"/>
          </a:xfrm>
          <a:prstGeom prst="rect">
            <a:avLst/>
          </a:prstGeom>
        </p:spPr>
      </p:pic>
      <p:pic>
        <p:nvPicPr>
          <p:cNvPr id="7" name="Picture 6" descr="makerbot_tal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700" y="1041401"/>
            <a:ext cx="3657600" cy="2552700"/>
          </a:xfrm>
          <a:prstGeom prst="rect">
            <a:avLst/>
          </a:prstGeom>
        </p:spPr>
      </p:pic>
      <p:pic>
        <p:nvPicPr>
          <p:cNvPr id="8" name="Picture 7" descr="monitor_tal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815" y="3556001"/>
            <a:ext cx="3657600" cy="2552700"/>
          </a:xfrm>
          <a:prstGeom prst="rect">
            <a:avLst/>
          </a:prstGeom>
        </p:spPr>
      </p:pic>
      <p:pic>
        <p:nvPicPr>
          <p:cNvPr id="9" name="Picture 8" descr="phone_tal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41401"/>
            <a:ext cx="3657600" cy="25527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313769" y="152719"/>
            <a:ext cx="1196967" cy="369332"/>
            <a:chOff x="1662961" y="1077945"/>
            <a:chExt cx="1196967" cy="369332"/>
          </a:xfrm>
        </p:grpSpPr>
        <p:sp>
          <p:nvSpPr>
            <p:cNvPr id="10" name="Oval 9"/>
            <p:cNvSpPr/>
            <p:nvPr/>
          </p:nvSpPr>
          <p:spPr>
            <a:xfrm>
              <a:off x="1662961" y="1215142"/>
              <a:ext cx="118783" cy="11878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18294" y="1077945"/>
              <a:ext cx="1041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4"/>
                  </a:solidFill>
                </a:rPr>
                <a:t>Gemini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084860" y="433151"/>
            <a:ext cx="2284440" cy="369332"/>
            <a:chOff x="3152315" y="1077945"/>
            <a:chExt cx="2284440" cy="369332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152315" y="1260822"/>
              <a:ext cx="374623" cy="1"/>
            </a:xfrm>
            <a:prstGeom prst="line">
              <a:avLst/>
            </a:prstGeom>
            <a:ln w="38100" cmpd="sng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536075" y="1077945"/>
              <a:ext cx="1900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Ground Truth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93998" y="741561"/>
            <a:ext cx="2275302" cy="369332"/>
            <a:chOff x="5436755" y="1084467"/>
            <a:chExt cx="2275302" cy="36933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436755" y="1269133"/>
              <a:ext cx="374622" cy="0"/>
            </a:xfrm>
            <a:prstGeom prst="line">
              <a:avLst/>
            </a:prstGeom>
            <a:ln w="38100" cmpd="sng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811377" y="1084467"/>
              <a:ext cx="1900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Percent Error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5752992" y="1407607"/>
            <a:ext cx="1434532" cy="1994350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683095" y="5334698"/>
            <a:ext cx="609258" cy="465655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020564" y="2506843"/>
            <a:ext cx="2375658" cy="678711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096764" y="4303937"/>
            <a:ext cx="1658378" cy="1612619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652264" y="1579743"/>
            <a:ext cx="444500" cy="566557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9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0246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Timing errors between voltage and current have large effects on error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0895" y="5627315"/>
            <a:ext cx="660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error_tal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37" y="1399557"/>
            <a:ext cx="7315200" cy="50292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91396" y="4188435"/>
            <a:ext cx="387286" cy="846694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46979" y="1953876"/>
            <a:ext cx="387286" cy="3081253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4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7"/>
            <a:ext cx="7620000" cy="106327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effect of measuring voltage</a:t>
            </a:r>
            <a:br>
              <a:rPr lang="en-US" sz="2800" dirty="0" smtClean="0"/>
            </a:br>
            <a:r>
              <a:rPr lang="en-US" sz="2800" dirty="0" smtClean="0"/>
              <a:t>at a different location is minimal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6" y="1574532"/>
            <a:ext cx="3136148" cy="2298653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386341"/>
              </p:ext>
            </p:extLst>
          </p:nvPr>
        </p:nvGraphicFramePr>
        <p:xfrm>
          <a:off x="4660654" y="1855036"/>
          <a:ext cx="86836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9" name="Equation" r:id="rId5" imgW="482600" imgH="444500" progId="Equation.3">
                  <p:embed/>
                </p:oleObj>
              </mc:Choice>
              <mc:Fallback>
                <p:oleObj name="Equation" r:id="rId5" imgW="482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60654" y="1855036"/>
                        <a:ext cx="868362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043025"/>
              </p:ext>
            </p:extLst>
          </p:nvPr>
        </p:nvGraphicFramePr>
        <p:xfrm>
          <a:off x="5897316" y="1888374"/>
          <a:ext cx="18954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0" name="Equation" r:id="rId7" imgW="1054100" imgH="406400" progId="Equation.3">
                  <p:embed/>
                </p:oleObj>
              </mc:Choice>
              <mc:Fallback>
                <p:oleObj name="Equation" r:id="rId7" imgW="10541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97316" y="1888374"/>
                        <a:ext cx="1895475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/>
          <p:cNvCxnSpPr/>
          <p:nvPr/>
        </p:nvCxnSpPr>
        <p:spPr>
          <a:xfrm flipV="1">
            <a:off x="6845053" y="3332036"/>
            <a:ext cx="0" cy="1998915"/>
          </a:xfrm>
          <a:prstGeom prst="straightConnector1">
            <a:avLst/>
          </a:prstGeom>
          <a:ln w="38100" cap="sq">
            <a:solidFill>
              <a:schemeClr val="tx1"/>
            </a:solidFill>
            <a:headEnd type="none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90347" y="5330951"/>
            <a:ext cx="945699" cy="0"/>
          </a:xfrm>
          <a:prstGeom prst="straightConnector1">
            <a:avLst/>
          </a:prstGeom>
          <a:ln w="38100" cap="sq">
            <a:solidFill>
              <a:schemeClr val="tx1"/>
            </a:solidFill>
            <a:headEnd type="none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890347" y="3332037"/>
            <a:ext cx="945699" cy="1998914"/>
          </a:xfrm>
          <a:prstGeom prst="straightConnector1">
            <a:avLst/>
          </a:prstGeom>
          <a:ln w="38100" cap="sq">
            <a:solidFill>
              <a:schemeClr val="tx1"/>
            </a:solidFill>
            <a:headEnd type="none"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15509" y="4821988"/>
            <a:ext cx="29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C34A6"/>
                </a:solidFill>
              </a:rPr>
              <a:t>φ</a:t>
            </a:r>
            <a:endParaRPr lang="en-US" dirty="0">
              <a:solidFill>
                <a:srgbClr val="0C34A6"/>
              </a:solidFill>
            </a:endParaRPr>
          </a:p>
        </p:txBody>
      </p:sp>
      <p:sp>
        <p:nvSpPr>
          <p:cNvPr id="31" name="Arc 30"/>
          <p:cNvSpPr/>
          <p:nvPr/>
        </p:nvSpPr>
        <p:spPr>
          <a:xfrm rot="699917">
            <a:off x="5746239" y="5047239"/>
            <a:ext cx="459340" cy="459340"/>
          </a:xfrm>
          <a:prstGeom prst="arc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890348" y="5363608"/>
            <a:ext cx="95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C34A6"/>
                </a:solidFill>
              </a:rPr>
              <a:t>V</a:t>
            </a:r>
            <a:r>
              <a:rPr lang="en-US" baseline="-25000" dirty="0" smtClean="0">
                <a:solidFill>
                  <a:srgbClr val="0C34A6"/>
                </a:solidFill>
              </a:rPr>
              <a:t>R</a:t>
            </a:r>
            <a:r>
              <a:rPr lang="en-US" dirty="0" smtClean="0">
                <a:solidFill>
                  <a:srgbClr val="0C34A6"/>
                </a:solidFill>
              </a:rPr>
              <a:t>=I</a:t>
            </a:r>
            <a:r>
              <a:rPr lang="en-US" dirty="0" smtClean="0">
                <a:solidFill>
                  <a:srgbClr val="0C34A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C34A6"/>
                </a:solidFill>
              </a:rPr>
              <a:t>R</a:t>
            </a:r>
            <a:endParaRPr lang="en-US" dirty="0">
              <a:solidFill>
                <a:srgbClr val="0C34A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45054" y="3332035"/>
            <a:ext cx="1387023" cy="19989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>
                <a:solidFill>
                  <a:srgbClr val="0C34A6"/>
                </a:solidFill>
              </a:rPr>
              <a:t>V</a:t>
            </a:r>
            <a:r>
              <a:rPr lang="en-US" baseline="-25000" dirty="0" smtClean="0">
                <a:solidFill>
                  <a:srgbClr val="0C34A6"/>
                </a:solidFill>
              </a:rPr>
              <a:t>L</a:t>
            </a:r>
            <a:r>
              <a:rPr lang="en-US" dirty="0" smtClean="0">
                <a:solidFill>
                  <a:srgbClr val="0C34A6"/>
                </a:solidFill>
              </a:rPr>
              <a:t>=I</a:t>
            </a:r>
            <a:r>
              <a:rPr lang="en-US" dirty="0" smtClean="0">
                <a:solidFill>
                  <a:srgbClr val="0C34A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rgbClr val="0C34A6"/>
                </a:solidFill>
              </a:rPr>
              <a:t>Z</a:t>
            </a:r>
            <a:r>
              <a:rPr lang="en-US" baseline="-25000" dirty="0">
                <a:solidFill>
                  <a:srgbClr val="0C34A6"/>
                </a:solidFill>
              </a:rPr>
              <a:t>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17202" y="4128864"/>
            <a:ext cx="954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C34A6"/>
                </a:solidFill>
              </a:rPr>
              <a:t>V=I</a:t>
            </a:r>
            <a:r>
              <a:rPr lang="en-US" dirty="0" smtClean="0">
                <a:solidFill>
                  <a:srgbClr val="0C34A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>
                <a:solidFill>
                  <a:srgbClr val="0C34A6"/>
                </a:solidFill>
              </a:rPr>
              <a:t>Z</a:t>
            </a:r>
            <a:endParaRPr lang="en-US" baseline="-25000" dirty="0">
              <a:solidFill>
                <a:srgbClr val="0C34A6"/>
              </a:solidFill>
            </a:endParaRPr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6748029"/>
              </p:ext>
            </p:extLst>
          </p:nvPr>
        </p:nvGraphicFramePr>
        <p:xfrm>
          <a:off x="828828" y="4341126"/>
          <a:ext cx="3300195" cy="73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1" name="Equation" r:id="rId9" imgW="2120900" imgH="469900" progId="Equation.3">
                  <p:embed/>
                </p:oleObj>
              </mc:Choice>
              <mc:Fallback>
                <p:oleObj name="Equation" r:id="rId9" imgW="21209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28828" y="4341126"/>
                        <a:ext cx="3300195" cy="731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43885" y="5176578"/>
            <a:ext cx="390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1.7° (0.08 </a:t>
            </a:r>
            <a:r>
              <a:rPr lang="en-US" dirty="0" err="1" smtClean="0">
                <a:latin typeface="Times New Roman"/>
                <a:cs typeface="Times New Roman"/>
              </a:rPr>
              <a:t>ms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/>
              <a:t>voltage phase difference between the two loads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51647" y="1434901"/>
            <a:ext cx="277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Impedance of the loads: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1646" y="2922422"/>
            <a:ext cx="277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Voltage triangle: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828" y="3944198"/>
            <a:ext cx="277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Calculate phase offset: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2" grpId="0"/>
      <p:bldP spid="33" grpId="0"/>
      <p:bldP spid="34" grpId="0"/>
      <p:bldP spid="37" grpId="0"/>
      <p:bldP spid="3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848518"/>
          </a:xfrm>
        </p:spPr>
        <p:txBody>
          <a:bodyPr>
            <a:normAutofit/>
          </a:bodyPr>
          <a:lstStyle/>
          <a:p>
            <a:r>
              <a:rPr lang="en-US" sz="2400" dirty="0"/>
              <a:t>Buildings are </a:t>
            </a:r>
            <a:r>
              <a:rPr lang="en-US" sz="2400" dirty="0" smtClean="0"/>
              <a:t>significant consumers </a:t>
            </a:r>
            <a:r>
              <a:rPr lang="en-US" sz="2400" dirty="0"/>
              <a:t>of </a:t>
            </a:r>
            <a:r>
              <a:rPr lang="en-US" sz="2400" dirty="0" smtClean="0"/>
              <a:t>electricity</a:t>
            </a:r>
            <a:r>
              <a:rPr lang="en-US" sz="2400" dirty="0"/>
              <a:t> </a:t>
            </a:r>
            <a:r>
              <a:rPr lang="en-US" sz="2400" dirty="0" smtClean="0"/>
              <a:t>worldwide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01762" y="1145806"/>
            <a:ext cx="6858001" cy="4238995"/>
            <a:chOff x="901762" y="1145806"/>
            <a:chExt cx="6858001" cy="4238995"/>
          </a:xfrm>
        </p:grpSpPr>
        <p:pic>
          <p:nvPicPr>
            <p:cNvPr id="9" name="Picture 8" descr="Screenshot 2014-11-29 20.42.2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763" y="1145806"/>
              <a:ext cx="6858000" cy="35804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1762" y="4726253"/>
              <a:ext cx="6858001" cy="658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Source: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Natural Resources Defense 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Council, “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Constructing </a:t>
              </a:r>
              <a:r>
                <a:rPr lang="en-US" sz="1200" b="1" dirty="0" smtClean="0">
                  <a:solidFill>
                    <a:schemeClr val="bg1">
                      <a:lumMod val="50000"/>
                    </a:schemeClr>
                  </a:solidFill>
                </a:rPr>
                <a:t>Change: 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Accelerating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Energy Efficiency in India’s Buildings 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Market” 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19200" y="1490315"/>
            <a:ext cx="7156450" cy="4351381"/>
            <a:chOff x="1219200" y="1490315"/>
            <a:chExt cx="7156450" cy="4351381"/>
          </a:xfrm>
        </p:grpSpPr>
        <p:grpSp>
          <p:nvGrpSpPr>
            <p:cNvPr id="5" name="Group 4"/>
            <p:cNvGrpSpPr/>
            <p:nvPr/>
          </p:nvGrpSpPr>
          <p:grpSpPr>
            <a:xfrm>
              <a:off x="1219200" y="1490315"/>
              <a:ext cx="6858000" cy="4351381"/>
              <a:chOff x="6320430" y="1767314"/>
              <a:chExt cx="6858000" cy="4351381"/>
            </a:xfrm>
          </p:grpSpPr>
          <p:pic>
            <p:nvPicPr>
              <p:cNvPr id="11" name="Picture 10" descr="Screenshot 2014-11-29 20.58.17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0430" y="1767314"/>
                <a:ext cx="6858000" cy="3936884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6320430" y="5841696"/>
                <a:ext cx="68580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F7F7F"/>
                    </a:solidFill>
                  </a:rPr>
                  <a:t>Source: JRC, “</a:t>
                </a:r>
                <a:r>
                  <a:rPr lang="en-US" sz="1200" b="1" dirty="0">
                    <a:solidFill>
                      <a:srgbClr val="7F7F7F"/>
                    </a:solidFill>
                  </a:rPr>
                  <a:t>Electricity Consumption and Efficiency Trends in European </a:t>
                </a:r>
                <a:r>
                  <a:rPr lang="en-US" sz="1200" b="1" dirty="0" smtClean="0">
                    <a:solidFill>
                      <a:srgbClr val="7F7F7F"/>
                    </a:solidFill>
                  </a:rPr>
                  <a:t>Union</a:t>
                </a:r>
                <a:r>
                  <a:rPr lang="en-US" sz="1200" dirty="0" smtClean="0">
                    <a:solidFill>
                      <a:srgbClr val="7F7F7F"/>
                    </a:solidFill>
                  </a:rPr>
                  <a:t>”</a:t>
                </a:r>
                <a:endParaRPr lang="en-US" sz="1200" dirty="0">
                  <a:solidFill>
                    <a:srgbClr val="7F7F7F"/>
                  </a:solidFill>
                </a:endParaRPr>
              </a:p>
            </p:txBody>
          </p:sp>
        </p:grpSp>
        <p:sp>
          <p:nvSpPr>
            <p:cNvPr id="13" name="Left Brace 12"/>
            <p:cNvSpPr/>
            <p:nvPr/>
          </p:nvSpPr>
          <p:spPr>
            <a:xfrm rot="10800000">
              <a:off x="7073900" y="2286000"/>
              <a:ext cx="298450" cy="1403350"/>
            </a:xfrm>
            <a:prstGeom prst="leftBrace">
              <a:avLst>
                <a:gd name="adj1" fmla="val 53645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34250" y="2800350"/>
              <a:ext cx="1041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55.3%</a:t>
              </a:r>
              <a:endParaRPr lang="en-US" sz="16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93318" y="1271871"/>
            <a:ext cx="4571138" cy="4746662"/>
            <a:chOff x="4227184" y="1695199"/>
            <a:chExt cx="4571138" cy="4746662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227184" y="5980196"/>
              <a:ext cx="457113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rgbClr val="7F7F7F"/>
                  </a:solidFill>
                </a:rPr>
                <a:t>Source: NIST, “Measurement Science Roadmap for Zero-Net Energy Buildings”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7184" y="1695199"/>
              <a:ext cx="4571138" cy="414649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3411200" y="2133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59259E-6 L -0.25 -0.131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6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-0.25017 0.16297 " pathEditMode="relative" ptsTypes="AA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135338"/>
          </a:xfrm>
        </p:spPr>
        <p:txBody>
          <a:bodyPr>
            <a:normAutofit/>
          </a:bodyPr>
          <a:lstStyle/>
          <a:p>
            <a:r>
              <a:rPr lang="en-US" sz="2300" dirty="0"/>
              <a:t>A</a:t>
            </a:r>
            <a:r>
              <a:rPr lang="en-US" sz="2300" dirty="0" smtClean="0"/>
              <a:t>pproximating voltage with a single</a:t>
            </a:r>
            <a:br>
              <a:rPr lang="en-US" sz="2300" dirty="0" smtClean="0"/>
            </a:br>
            <a:r>
              <a:rPr lang="en-US" sz="2300" dirty="0" smtClean="0"/>
              <a:t>Fourier coefficient results in less than 2% error</a:t>
            </a:r>
            <a:endParaRPr lang="en-US" sz="2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sinusoid_err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192524"/>
            <a:ext cx="73152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6758" y="1823192"/>
            <a:ext cx="691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 calculation error using synthesized voltage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108316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current sensor must use the correct voltage channel in its calculations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1429775"/>
            <a:ext cx="854392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Buildings typically have three phase power (three voltage channels offset by 120°).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How does the sensor choose the correct voltage channel?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0331" y="5657672"/>
            <a:ext cx="730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Heuristic: Try </a:t>
            </a:r>
            <a:r>
              <a:rPr lang="en-US" dirty="0">
                <a:solidFill>
                  <a:schemeClr val="tx2"/>
                </a:solidFill>
              </a:rPr>
              <a:t>all three voltage phases and choose the largest </a:t>
            </a:r>
            <a:r>
              <a:rPr lang="en-US" dirty="0" smtClean="0">
                <a:solidFill>
                  <a:schemeClr val="tx2"/>
                </a:solidFill>
              </a:rPr>
              <a:t>value.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938734" y="2380140"/>
            <a:ext cx="1196967" cy="369332"/>
            <a:chOff x="1662961" y="1077945"/>
            <a:chExt cx="1196967" cy="369332"/>
          </a:xfrm>
        </p:grpSpPr>
        <p:sp>
          <p:nvSpPr>
            <p:cNvPr id="13" name="Oval 12"/>
            <p:cNvSpPr/>
            <p:nvPr/>
          </p:nvSpPr>
          <p:spPr>
            <a:xfrm>
              <a:off x="1662961" y="1215142"/>
              <a:ext cx="118783" cy="11878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18294" y="1077945"/>
              <a:ext cx="1041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Correct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443434" y="2380140"/>
            <a:ext cx="104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±180°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88101" y="2513679"/>
            <a:ext cx="118783" cy="1187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571311" y="2380140"/>
            <a:ext cx="104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2411"/>
                </a:solidFill>
              </a:rPr>
              <a:t>120°</a:t>
            </a:r>
            <a:endParaRPr lang="en-US" dirty="0">
              <a:solidFill>
                <a:srgbClr val="D92411"/>
              </a:solidFill>
            </a:endParaRPr>
          </a:p>
        </p:txBody>
      </p:sp>
      <p:sp>
        <p:nvSpPr>
          <p:cNvPr id="23" name="Plus 22"/>
          <p:cNvSpPr/>
          <p:nvPr/>
        </p:nvSpPr>
        <p:spPr>
          <a:xfrm>
            <a:off x="4379166" y="2464192"/>
            <a:ext cx="211458" cy="211458"/>
          </a:xfrm>
          <a:prstGeom prst="mathPlus">
            <a:avLst>
              <a:gd name="adj1" fmla="val 8505"/>
            </a:avLst>
          </a:prstGeom>
          <a:solidFill>
            <a:srgbClr val="D9241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583601" y="2380140"/>
            <a:ext cx="104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240°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rot="10800000">
            <a:off x="5428268" y="2513679"/>
            <a:ext cx="117420" cy="101224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6" y="2675650"/>
            <a:ext cx="7315200" cy="27432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 rot="21415424">
            <a:off x="1616691" y="3018449"/>
            <a:ext cx="5668843" cy="706215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20" grpId="0" animBg="1"/>
      <p:bldP spid="21" grpId="0"/>
      <p:bldP spid="23" grpId="0" animBg="1"/>
      <p:bldP spid="24" grpId="0"/>
      <p:bldP spid="26" grpId="0" animBg="1"/>
      <p:bldP spid="31" grpId="0" animBg="1"/>
      <p:bldP spid="3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Revisiting the matrix of panel meter designs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318648"/>
              </p:ext>
            </p:extLst>
          </p:nvPr>
        </p:nvGraphicFramePr>
        <p:xfrm>
          <a:off x="457200" y="1317661"/>
          <a:ext cx="8210537" cy="3001294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1598260"/>
                <a:gridCol w="810051"/>
                <a:gridCol w="697021"/>
                <a:gridCol w="697021"/>
                <a:gridCol w="791514"/>
                <a:gridCol w="649623"/>
                <a:gridCol w="1112986"/>
                <a:gridCol w="827368"/>
                <a:gridCol w="1026693"/>
              </a:tblGrid>
              <a:tr h="936341">
                <a:tc>
                  <a:txBody>
                    <a:bodyPr/>
                    <a:lstStyle/>
                    <a:p>
                      <a:r>
                        <a:rPr lang="en-US" dirty="0" smtClean="0"/>
                        <a:t>``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Install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Cost</a:t>
                      </a: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Unit Cost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Size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Online </a:t>
                      </a:r>
                      <a:r>
                        <a:rPr lang="en-US" sz="1600" b="0" dirty="0" err="1" smtClean="0">
                          <a:solidFill>
                            <a:schemeClr val="tx2"/>
                          </a:solidFill>
                        </a:rPr>
                        <a:t>Calib</a:t>
                      </a:r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.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Acc.</a:t>
                      </a: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Cross Sensitivity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2"/>
                          </a:solidFill>
                        </a:rPr>
                        <a:t>True Power</a:t>
                      </a:r>
                      <a:endParaRPr 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2"/>
                          </a:solidFill>
                        </a:rPr>
                        <a:t>Update Rate</a:t>
                      </a:r>
                      <a:endParaRPr lang="en-US" sz="1600" b="0" dirty="0">
                        <a:solidFill>
                          <a:schemeClr val="tx2"/>
                        </a:solidFill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1718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CT Based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Magnetometer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Monjolo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</a:tr>
              <a:tr h="39685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</a:rPr>
                        <a:t>Gemini</a:t>
                      </a:r>
                      <a:endParaRPr lang="en-US" sz="16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5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Load Proportional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2411"/>
                    </a:solidFill>
                  </a:tcPr>
                </a:tc>
              </a:tr>
            </a:tbl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460746"/>
            <a:ext cx="7620000" cy="1968011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Gemini Limitations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Sample rate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Possibility: add a single daisy </a:t>
            </a:r>
            <a:r>
              <a:rPr lang="en-US" dirty="0"/>
              <a:t>chained </a:t>
            </a:r>
            <a:r>
              <a:rPr lang="en-US" dirty="0" smtClean="0"/>
              <a:t>wire for power to each current transformer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Detecting broken nodes</a:t>
            </a:r>
          </a:p>
          <a:p>
            <a:pPr marL="800100" lvl="1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When load is off harvesting stops and updates stop</a:t>
            </a:r>
          </a:p>
          <a:p>
            <a:pPr marL="800100" lvl="1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Possibly look at historical trends to distinguish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70243" cy="12254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Gemini is an accurate true power meter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Installable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Small, independent current transformers</a:t>
            </a:r>
          </a:p>
          <a:p>
            <a:pPr marL="800100" lvl="1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Accurate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>
                <a:solidFill>
                  <a:srgbClr val="0C34A6"/>
                </a:solidFill>
              </a:rPr>
              <a:t>Virtualized voltage </a:t>
            </a:r>
            <a:r>
              <a:rPr lang="en-US" dirty="0" smtClean="0"/>
              <a:t>allows for sample-by-sample</a:t>
            </a:r>
            <a:br>
              <a:rPr lang="en-US" dirty="0" smtClean="0"/>
            </a:br>
            <a:r>
              <a:rPr lang="en-US" dirty="0" smtClean="0"/>
              <a:t>power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1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 descr="BlockM-rb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41" y="4827966"/>
            <a:ext cx="2012419" cy="1347297"/>
          </a:xfrm>
          <a:prstGeom prst="rect">
            <a:avLst/>
          </a:prstGeom>
        </p:spPr>
      </p:pic>
      <p:pic>
        <p:nvPicPr>
          <p:cNvPr id="6" name="Picture 5" descr="lab11_1000p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25" y="4820777"/>
            <a:ext cx="1389703" cy="1354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542" y="2630158"/>
            <a:ext cx="5525011" cy="207749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2"/>
                </a:solidFill>
              </a:rPr>
              <a:t>Brad Campbell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bradjc@umich.edu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http://bradcampbell.com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http://lab11.eecs.umich.edu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University of Michigan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3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730006"/>
          </a:xfrm>
        </p:spPr>
        <p:txBody>
          <a:bodyPr/>
          <a:lstStyle/>
          <a:p>
            <a:r>
              <a:rPr lang="en-US" dirty="0" smtClean="0"/>
              <a:t>Power meter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node_block_diagr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000" y="1052765"/>
            <a:ext cx="7089903" cy="37525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7200" y="1959200"/>
            <a:ext cx="3445600" cy="2846104"/>
          </a:xfrm>
          <a:prstGeom prst="roundRect">
            <a:avLst/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8704" y="4814575"/>
            <a:ext cx="255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Energy-harvesting power supply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55199" y="1052764"/>
            <a:ext cx="3704563" cy="3752539"/>
          </a:xfrm>
          <a:prstGeom prst="roundRect">
            <a:avLst/>
          </a:prstGeom>
          <a:noFill/>
          <a:ln w="762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07469" y="4814575"/>
            <a:ext cx="255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Measurement and communication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000" y="5593588"/>
            <a:ext cx="7017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24"/>
              </a:spcBef>
              <a:buFont typeface="Arial"/>
              <a:buChar char="•"/>
            </a:pPr>
            <a:r>
              <a:rPr lang="en-US" dirty="0" smtClean="0"/>
              <a:t>Uses </a:t>
            </a:r>
            <a:r>
              <a:rPr lang="en-US" dirty="0"/>
              <a:t>multiple Current Transformers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</a:pPr>
            <a:r>
              <a:rPr lang="en-US" dirty="0"/>
              <a:t>For harvesting and measurement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Working on a design for multiplexing a single</a:t>
            </a:r>
          </a:p>
          <a:p>
            <a:endParaRPr lang="en-US" dirty="0"/>
          </a:p>
        </p:txBody>
      </p:sp>
      <p:pic>
        <p:nvPicPr>
          <p:cNvPr id="11" name="Picture 10" descr="fron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217" y="5248714"/>
            <a:ext cx="1663762" cy="12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2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1266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But we don’t know where the electricity goes inside of the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6364" y="4915289"/>
            <a:ext cx="7848996" cy="1705810"/>
            <a:chOff x="376364" y="4915289"/>
            <a:chExt cx="7848996" cy="1705810"/>
          </a:xfrm>
        </p:grpSpPr>
        <p:pic>
          <p:nvPicPr>
            <p:cNvPr id="6" name="Picture 5" descr="Screenshot 2014-11-25 22.43.47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364" y="4915290"/>
              <a:ext cx="1289608" cy="17058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81873" y="4915289"/>
              <a:ext cx="6343487" cy="17058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r>
                <a:rPr lang="en-US" dirty="0" smtClean="0"/>
                <a:t>“To </a:t>
              </a:r>
              <a:r>
                <a:rPr lang="en-US" dirty="0"/>
                <a:t>properly direct </a:t>
              </a:r>
              <a:r>
                <a:rPr lang="en-US" dirty="0" smtClean="0"/>
                <a:t>[building efficiency] </a:t>
              </a:r>
              <a:r>
                <a:rPr lang="en-US" dirty="0"/>
                <a:t>efforts, planners must understand where </a:t>
              </a:r>
              <a:r>
                <a:rPr lang="en-US" dirty="0" smtClean="0"/>
                <a:t>energy…is consumed.”</a:t>
              </a:r>
            </a:p>
            <a:p>
              <a:endParaRPr lang="en-US" sz="800" dirty="0" smtClean="0"/>
            </a:p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US National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Science and Technology Council Committee on </a:t>
              </a:r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Technology, Oct 2011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1962709" y="3152175"/>
            <a:ext cx="6526296" cy="15574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shot 2014-11-25 22.54.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5" y="3003843"/>
            <a:ext cx="1311413" cy="1705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2708" y="3003844"/>
            <a:ext cx="6526297" cy="170580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dirty="0" smtClean="0"/>
              <a:t>“Technological </a:t>
            </a:r>
            <a:r>
              <a:rPr lang="en-US" dirty="0"/>
              <a:t>areas requiring further development include sensing and measurement </a:t>
            </a:r>
            <a:r>
              <a:rPr lang="en-US" dirty="0" smtClean="0"/>
              <a:t>technologies.”</a:t>
            </a:r>
          </a:p>
          <a:p>
            <a:endParaRPr lang="en-US" sz="800" dirty="0"/>
          </a:p>
          <a:p>
            <a:r>
              <a:rPr lang="en-US" sz="1200" dirty="0" smtClean="0">
                <a:solidFill>
                  <a:srgbClr val="7F7F7F"/>
                </a:solidFill>
              </a:rPr>
              <a:t>US National Science Board August 2009</a:t>
            </a:r>
            <a:endParaRPr lang="en-US" sz="1200" dirty="0">
              <a:solidFill>
                <a:srgbClr val="7F7F7F"/>
              </a:solidFill>
            </a:endParaRPr>
          </a:p>
          <a:p>
            <a:endParaRPr lang="en-US" dirty="0"/>
          </a:p>
        </p:txBody>
      </p:sp>
      <p:pic>
        <p:nvPicPr>
          <p:cNvPr id="12" name="Picture 11" descr="Screenshot 2014-11-25 23.05.0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78" y="1570851"/>
            <a:ext cx="1690995" cy="12728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5004" y="1434513"/>
            <a:ext cx="6442864" cy="16316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62709" y="1570852"/>
            <a:ext cx="6406831" cy="1272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“However</a:t>
            </a:r>
            <a:r>
              <a:rPr lang="en-US" dirty="0"/>
              <a:t>, sub-metered energy use data are not available for many buildings, often due to the high cost of metering and gathering data</a:t>
            </a:r>
            <a:r>
              <a:rPr lang="en-US" dirty="0" smtClean="0"/>
              <a:t>.”</a:t>
            </a:r>
          </a:p>
          <a:p>
            <a:endParaRPr lang="en-US" sz="800" dirty="0" smtClean="0"/>
          </a:p>
          <a:p>
            <a:r>
              <a:rPr lang="en-US" sz="1200" dirty="0" smtClean="0">
                <a:solidFill>
                  <a:srgbClr val="7F7F7F"/>
                </a:solidFill>
              </a:rPr>
              <a:t>US Department of Energy </a:t>
            </a:r>
            <a:r>
              <a:rPr lang="en-US" sz="1200" dirty="0">
                <a:solidFill>
                  <a:srgbClr val="7F7F7F"/>
                </a:solidFill>
              </a:rPr>
              <a:t>Building Technologies </a:t>
            </a:r>
            <a:r>
              <a:rPr lang="en-US" sz="1200" dirty="0" smtClean="0">
                <a:solidFill>
                  <a:srgbClr val="7F7F7F"/>
                </a:solidFill>
              </a:rPr>
              <a:t>Office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Gemini: A true power meter</a:t>
            </a:r>
            <a:br>
              <a:rPr lang="en-US" dirty="0" smtClean="0"/>
            </a:br>
            <a:r>
              <a:rPr lang="en-US" dirty="0" smtClean="0"/>
              <a:t>to address this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982030" cy="553291"/>
          </a:xfrm>
        </p:spPr>
        <p:txBody>
          <a:bodyPr/>
          <a:lstStyle/>
          <a:p>
            <a:pPr algn="ctr"/>
            <a:r>
              <a:rPr lang="en-US" sz="1800" dirty="0" smtClean="0"/>
              <a:t>Circuit panel level energy-harvesting meter that measures true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06" b="63203" l="6016" r="61250">
                        <a14:backgroundMark x1="47031" y1="30547" x2="47031" y2="30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9076" b="34572"/>
          <a:stretch/>
        </p:blipFill>
        <p:spPr>
          <a:xfrm>
            <a:off x="5398523" y="2481354"/>
            <a:ext cx="1759015" cy="18890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44481" y="4588865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Meter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982876" y="2428103"/>
            <a:ext cx="817825" cy="2668420"/>
          </a:xfrm>
          <a:prstGeom prst="line">
            <a:avLst/>
          </a:prstGeom>
          <a:ln w="762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" b="100000" l="9980" r="100000">
                        <a14:foregroundMark x1="31611" y1="17150" x2="31611" y2="38450"/>
                        <a14:foregroundMark x1="33131" y1="16150" x2="52685" y2="12700"/>
                        <a14:backgroundMark x1="58207" y1="9200" x2="77761" y2="4250"/>
                        <a14:backgroundMark x1="93820" y1="40950" x2="77761" y2="57250"/>
                        <a14:backgroundMark x1="87842" y1="66200" x2="94326" y2="76600"/>
                        <a14:backgroundMark x1="63728" y1="57750" x2="68237" y2="60750"/>
                        <a14:backgroundMark x1="81307" y1="73150" x2="82320" y2="7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360" y="2428103"/>
            <a:ext cx="1917048" cy="1942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6360" y="4571468"/>
            <a:ext cx="1999551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D924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Voltage Monitor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85835" y="5368403"/>
            <a:ext cx="359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Two devices work together to calculate power</a:t>
            </a:r>
            <a:endParaRPr lang="en-US" dirty="0"/>
          </a:p>
        </p:txBody>
      </p:sp>
      <p:sp>
        <p:nvSpPr>
          <p:cNvPr id="19" name="Bent Arrow 18"/>
          <p:cNvSpPr/>
          <p:nvPr/>
        </p:nvSpPr>
        <p:spPr>
          <a:xfrm rot="5575157" flipH="1">
            <a:off x="5896526" y="5130790"/>
            <a:ext cx="811070" cy="68456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190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 rot="16024843">
            <a:off x="1861915" y="5130790"/>
            <a:ext cx="811070" cy="68456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8190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/>
          <p:cNvCxnSpPr/>
          <p:nvPr/>
        </p:nvCxnSpPr>
        <p:spPr>
          <a:xfrm flipH="1">
            <a:off x="3448162" y="3293293"/>
            <a:ext cx="244520" cy="1418687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740262" y="3293293"/>
            <a:ext cx="0" cy="1418687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796430" y="3293293"/>
            <a:ext cx="220459" cy="1475837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4629756" y="3605574"/>
            <a:ext cx="20833" cy="954609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4650588" y="3727753"/>
            <a:ext cx="281154" cy="984227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629756" y="3664230"/>
            <a:ext cx="691656" cy="1432120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629756" y="2330730"/>
            <a:ext cx="152400" cy="1398715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650588" y="2445672"/>
            <a:ext cx="957810" cy="1159902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796430" y="2446930"/>
            <a:ext cx="833326" cy="904458"/>
          </a:xfrm>
          <a:prstGeom prst="line">
            <a:avLst/>
          </a:prstGeom>
          <a:ln w="762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203968"/>
          </a:xfrm>
        </p:spPr>
        <p:txBody>
          <a:bodyPr>
            <a:normAutofit/>
          </a:bodyPr>
          <a:lstStyle/>
          <a:p>
            <a:r>
              <a:rPr lang="en-US" dirty="0" smtClean="0"/>
              <a:t>How can we determine the electricity breakdown?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66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334" y="1918624"/>
            <a:ext cx="1124537" cy="1124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65" y="4223139"/>
            <a:ext cx="548087" cy="548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33" y="3043199"/>
            <a:ext cx="1030605" cy="687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540" y="3318346"/>
            <a:ext cx="1071049" cy="713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17" y="2041635"/>
            <a:ext cx="707935" cy="5309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395304"/>
            <a:ext cx="302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Meter every device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334" y="4459094"/>
            <a:ext cx="742541" cy="608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450" y="2219691"/>
            <a:ext cx="387486" cy="6571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540" y="2394592"/>
            <a:ext cx="360950" cy="6121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041" y="3263916"/>
            <a:ext cx="411822" cy="6983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875" y="3694481"/>
            <a:ext cx="303826" cy="5152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776" y="4306596"/>
            <a:ext cx="297176" cy="5039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96764" y="4613429"/>
            <a:ext cx="47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D92411"/>
                </a:solidFill>
              </a:rPr>
              <a:t>?</a:t>
            </a:r>
            <a:endParaRPr lang="en-US" sz="3600" b="1" dirty="0">
              <a:solidFill>
                <a:srgbClr val="D9241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157" y="5374518"/>
            <a:ext cx="277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High installation cost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Configuration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3021140" y="1491392"/>
            <a:ext cx="0" cy="4769580"/>
          </a:xfrm>
          <a:prstGeom prst="line">
            <a:avLst/>
          </a:prstGeom>
          <a:ln w="38100" cmpd="sng">
            <a:solidFill>
              <a:srgbClr val="0C34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569" y="2909863"/>
            <a:ext cx="1462446" cy="90427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299856" y="1395304"/>
            <a:ext cx="2647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 watch</a:t>
            </a:r>
            <a:br>
              <a:rPr lang="en-US" dirty="0" smtClean="0"/>
            </a:br>
            <a:r>
              <a:rPr lang="en-US" dirty="0" smtClean="0"/>
              <a:t>point solutions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755" y="4004971"/>
            <a:ext cx="1534868" cy="78671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277639" y="5374518"/>
            <a:ext cx="2778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Extensive calibration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Scale issues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6185131" y="1491392"/>
            <a:ext cx="1" cy="4769580"/>
          </a:xfrm>
          <a:prstGeom prst="line">
            <a:avLst/>
          </a:prstGeom>
          <a:ln w="38100" cmpd="sng">
            <a:solidFill>
              <a:srgbClr val="0C34A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264012" y="1395304"/>
            <a:ext cx="289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Meter at the circuit level</a:t>
            </a:r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976" y="2132660"/>
            <a:ext cx="2479052" cy="77720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1895" y="2775749"/>
            <a:ext cx="491779" cy="95200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1119" y="1815716"/>
            <a:ext cx="410962" cy="8079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658" y="3140037"/>
            <a:ext cx="468084" cy="9061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7647" y="2994790"/>
            <a:ext cx="512547" cy="9922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896" y="4186742"/>
            <a:ext cx="748437" cy="8030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873" y="4302291"/>
            <a:ext cx="748437" cy="80304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65" y="4490583"/>
            <a:ext cx="748437" cy="8030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062" y="4206175"/>
            <a:ext cx="748437" cy="80304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039" y="4321724"/>
            <a:ext cx="748437" cy="80304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131" y="4510016"/>
            <a:ext cx="748437" cy="803044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153830" y="5425598"/>
            <a:ext cx="300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Defined sense points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Reasonable load fidelity</a:t>
            </a:r>
            <a:endParaRPr lang="en-US" dirty="0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611" y="2974876"/>
            <a:ext cx="752877" cy="75287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717" y="3293293"/>
            <a:ext cx="752877" cy="75287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412" y="3188319"/>
            <a:ext cx="752877" cy="75287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815" y="4445867"/>
            <a:ext cx="752877" cy="75287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081" y="4475144"/>
            <a:ext cx="752877" cy="752877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3021140" y="1395303"/>
            <a:ext cx="3142170" cy="4747735"/>
          </a:xfrm>
          <a:prstGeom prst="roundRect">
            <a:avLst>
              <a:gd name="adj" fmla="val 6541"/>
            </a:avLst>
          </a:prstGeom>
          <a:noFill/>
          <a:ln w="76200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  <p:bldP spid="37" grpId="0"/>
      <p:bldP spid="39" grpId="0"/>
      <p:bldP spid="80" grpId="0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End goal: Measure true power</a:t>
            </a:r>
            <a:br>
              <a:rPr lang="en-US" dirty="0" smtClean="0"/>
            </a:br>
            <a:r>
              <a:rPr lang="en-US" b="1" dirty="0" smtClean="0">
                <a:solidFill>
                  <a:srgbClr val="70A525"/>
                </a:solidFill>
                <a:latin typeface="Courier New"/>
                <a:cs typeface="Courier New"/>
              </a:rPr>
              <a:t>P(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solidFill>
                  <a:schemeClr val="accent4"/>
                </a:solidFill>
                <a:latin typeface="Courier New"/>
                <a:cs typeface="Courier New"/>
              </a:rPr>
              <a:t>)</a:t>
            </a:r>
            <a:r>
              <a:rPr lang="en-US" b="1" dirty="0" smtClean="0">
                <a:latin typeface="Courier New"/>
                <a:cs typeface="Courier New"/>
              </a:rPr>
              <a:t>=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Courier New"/>
                <a:cs typeface="Courier New"/>
              </a:rPr>
              <a:t>I(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latin typeface="Courier New"/>
                <a:cs typeface="Courier New"/>
              </a:rPr>
              <a:t>)</a:t>
            </a:r>
            <a:r>
              <a:rPr lang="en-US" b="1" dirty="0" smtClean="0">
                <a:latin typeface="Courier New"/>
                <a:cs typeface="Courier New"/>
              </a:rPr>
              <a:t>*</a:t>
            </a:r>
            <a:r>
              <a:rPr lang="en-US" b="1" dirty="0" smtClean="0">
                <a:solidFill>
                  <a:srgbClr val="D92411"/>
                </a:solidFill>
                <a:latin typeface="Courier New"/>
                <a:cs typeface="Courier New"/>
              </a:rPr>
              <a:t>V(</a:t>
            </a:r>
            <a:r>
              <a:rPr lang="en-US" b="1" dirty="0" smtClean="0">
                <a:solidFill>
                  <a:schemeClr val="tx1"/>
                </a:solidFill>
                <a:latin typeface="Courier New"/>
                <a:cs typeface="Courier New"/>
              </a:rPr>
              <a:t>t</a:t>
            </a:r>
            <a:r>
              <a:rPr lang="en-US" b="1" dirty="0" smtClean="0">
                <a:solidFill>
                  <a:srgbClr val="D92411"/>
                </a:solidFill>
                <a:latin typeface="Courier New"/>
                <a:cs typeface="Courier New"/>
              </a:rPr>
              <a:t>)</a:t>
            </a:r>
            <a:endParaRPr lang="en-US" b="1" dirty="0">
              <a:solidFill>
                <a:srgbClr val="D92411"/>
              </a:solidFill>
              <a:latin typeface="Courier New"/>
              <a:cs typeface="Courier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20" y="1792604"/>
            <a:ext cx="2922896" cy="45001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53157" y="2578666"/>
            <a:ext cx="2944169" cy="1096895"/>
            <a:chOff x="1953157" y="2578666"/>
            <a:chExt cx="2944169" cy="1096895"/>
          </a:xfrm>
        </p:grpSpPr>
        <p:sp>
          <p:nvSpPr>
            <p:cNvPr id="7" name="Oval 6"/>
            <p:cNvSpPr/>
            <p:nvPr/>
          </p:nvSpPr>
          <p:spPr>
            <a:xfrm>
              <a:off x="1953157" y="2857700"/>
              <a:ext cx="1048740" cy="817861"/>
            </a:xfrm>
            <a:prstGeom prst="ellipse">
              <a:avLst/>
            </a:prstGeom>
            <a:noFill/>
            <a:ln w="76200" cmpd="sng">
              <a:solidFill>
                <a:srgbClr val="D9241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>
              <a:stCxn id="7" idx="6"/>
            </p:cNvCxnSpPr>
            <p:nvPr/>
          </p:nvCxnSpPr>
          <p:spPr>
            <a:xfrm flipV="1">
              <a:off x="3001897" y="2578666"/>
              <a:ext cx="1895429" cy="687965"/>
            </a:xfrm>
            <a:prstGeom prst="straightConnector1">
              <a:avLst/>
            </a:prstGeom>
            <a:ln w="76200" cmpd="sng">
              <a:solidFill>
                <a:srgbClr val="D92411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261676" y="2578666"/>
              <a:ext cx="1135333" cy="3693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D9241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Voltage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40067" y="3939041"/>
            <a:ext cx="2357259" cy="804549"/>
            <a:chOff x="2540067" y="3939041"/>
            <a:chExt cx="2357259" cy="804549"/>
          </a:xfrm>
        </p:grpSpPr>
        <p:sp>
          <p:nvSpPr>
            <p:cNvPr id="13" name="Rounded Rectangle 12"/>
            <p:cNvSpPr/>
            <p:nvPr/>
          </p:nvSpPr>
          <p:spPr>
            <a:xfrm>
              <a:off x="2540067" y="4387580"/>
              <a:ext cx="1152249" cy="356010"/>
            </a:xfrm>
            <a:prstGeom prst="roundRect">
              <a:avLst/>
            </a:prstGeom>
            <a:noFill/>
            <a:ln w="76200" cmpd="sng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13" idx="3"/>
            </p:cNvCxnSpPr>
            <p:nvPr/>
          </p:nvCxnSpPr>
          <p:spPr>
            <a:xfrm flipV="1">
              <a:off x="3692316" y="4033855"/>
              <a:ext cx="1205010" cy="531730"/>
            </a:xfrm>
            <a:prstGeom prst="straightConnector1">
              <a:avLst/>
            </a:prstGeom>
            <a:ln w="76200" cmpd="sng">
              <a:solidFill>
                <a:srgbClr val="26A3E6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414076" y="3939041"/>
              <a:ext cx="1135333" cy="369332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26A3E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Current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717" y="2057400"/>
            <a:ext cx="27432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717" y="2057400"/>
            <a:ext cx="2743200" cy="914400"/>
          </a:xfrm>
          <a:prstGeom prst="rect">
            <a:avLst/>
          </a:prstGeom>
        </p:spPr>
      </p:pic>
      <p:pic>
        <p:nvPicPr>
          <p:cNvPr id="12" name="Picture 11" descr="current_point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773" y="3530034"/>
            <a:ext cx="2743200" cy="914400"/>
          </a:xfrm>
          <a:prstGeom prst="rect">
            <a:avLst/>
          </a:prstGeom>
        </p:spPr>
      </p:pic>
      <p:pic>
        <p:nvPicPr>
          <p:cNvPr id="16" name="Picture 15" descr="curren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717" y="3530034"/>
            <a:ext cx="2743200" cy="914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717" y="4743590"/>
            <a:ext cx="2743200" cy="914400"/>
          </a:xfrm>
          <a:prstGeom prst="rect">
            <a:avLst/>
          </a:prstGeom>
        </p:spPr>
      </p:pic>
      <p:sp>
        <p:nvSpPr>
          <p:cNvPr id="20" name="Multiply 19"/>
          <p:cNvSpPr/>
          <p:nvPr/>
        </p:nvSpPr>
        <p:spPr>
          <a:xfrm>
            <a:off x="6171277" y="3025136"/>
            <a:ext cx="527689" cy="482990"/>
          </a:xfrm>
          <a:prstGeom prst="mathMultiply">
            <a:avLst>
              <a:gd name="adj1" fmla="val 11111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981742" y="4977223"/>
            <a:ext cx="1135333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70A52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Power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Equal 22"/>
          <p:cNvSpPr/>
          <p:nvPr/>
        </p:nvSpPr>
        <p:spPr>
          <a:xfrm>
            <a:off x="6229278" y="4444434"/>
            <a:ext cx="384587" cy="299156"/>
          </a:xfrm>
          <a:prstGeom prst="mathEqual">
            <a:avLst>
              <a:gd name="adj1" fmla="val 17346"/>
              <a:gd name="adj2" fmla="val 11760"/>
            </a:avLst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8485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Existing commercial meters</a:t>
            </a:r>
            <a:br>
              <a:rPr lang="en-US" sz="2400" dirty="0" smtClean="0"/>
            </a:br>
            <a:r>
              <a:rPr lang="en-US" sz="2400" dirty="0" smtClean="0"/>
              <a:t>are expensive and hard to install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35" y="3909948"/>
            <a:ext cx="4029629" cy="249382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Installation complexity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Labor cost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Infrastructure upgrade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Meter cost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Easily &gt;$1000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Highly accurate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Screenshot 2014-11-25 23.42.2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5279" y="1511128"/>
            <a:ext cx="2177618" cy="38658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54888" y="3800992"/>
            <a:ext cx="1650115" cy="1121755"/>
          </a:xfrm>
          <a:prstGeom prst="roundRect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00049" y="4237463"/>
            <a:ext cx="1168058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Metering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654888" y="2818299"/>
            <a:ext cx="1650115" cy="750928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00048" y="2999258"/>
            <a:ext cx="1023809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Circuits</a:t>
            </a:r>
            <a:endParaRPr lang="en-US" dirty="0"/>
          </a:p>
        </p:txBody>
      </p:sp>
      <p:pic>
        <p:nvPicPr>
          <p:cNvPr id="38" name="Picture 37" descr="Screenshot 2014-11-26 01.22.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01" y="1206617"/>
            <a:ext cx="2781829" cy="250308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1490914" y="2078069"/>
            <a:ext cx="1479174" cy="862772"/>
          </a:xfrm>
          <a:prstGeom prst="roundRect">
            <a:avLst/>
          </a:prstGeom>
          <a:noFill/>
          <a:ln w="7620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02030" y="2824540"/>
            <a:ext cx="1168058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Metering</a:t>
            </a:r>
            <a:endParaRPr lang="en-US" dirty="0"/>
          </a:p>
        </p:txBody>
      </p:sp>
      <p:pic>
        <p:nvPicPr>
          <p:cNvPr id="41" name="Picture 40" descr="Screenshot 2014-11-29 22.49.09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5" b="89991" l="2325" r="95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35823">
            <a:off x="7361982" y="2851913"/>
            <a:ext cx="1201616" cy="86153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195676" y="1216770"/>
            <a:ext cx="346102" cy="2492935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1778" y="1741471"/>
            <a:ext cx="1023809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Circuits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9" grpId="0" animBg="1"/>
      <p:bldP spid="40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litcore_in_panel_square2_999x10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514" y="1167741"/>
            <a:ext cx="2079686" cy="2081768"/>
          </a:xfrm>
          <a:prstGeom prst="rect">
            <a:avLst/>
          </a:prstGeom>
        </p:spPr>
      </p:pic>
      <p:pic>
        <p:nvPicPr>
          <p:cNvPr id="11" name="Picture 10" descr="Screenshot 2014-11-25 23.50.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47532"/>
            <a:ext cx="1927875" cy="245230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625256" y="2814147"/>
            <a:ext cx="284732" cy="532131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61740" y="3346278"/>
            <a:ext cx="1783673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A5D8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Magnetometer</a:t>
            </a:r>
            <a:r>
              <a:rPr lang="en-US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endParaRPr lang="en-US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21075279">
            <a:off x="1509249" y="2124911"/>
            <a:ext cx="410655" cy="438791"/>
            <a:chOff x="7578992" y="5531541"/>
            <a:chExt cx="410655" cy="438791"/>
          </a:xfrm>
        </p:grpSpPr>
        <p:sp>
          <p:nvSpPr>
            <p:cNvPr id="16" name="Arc 15"/>
            <p:cNvSpPr/>
            <p:nvPr/>
          </p:nvSpPr>
          <p:spPr>
            <a:xfrm rot="9351407">
              <a:off x="7578992" y="5608775"/>
              <a:ext cx="361542" cy="361557"/>
            </a:xfrm>
            <a:prstGeom prst="arc">
              <a:avLst>
                <a:gd name="adj1" fmla="val 16200000"/>
                <a:gd name="adj2" fmla="val 1338438"/>
              </a:avLst>
            </a:prstGeom>
            <a:ln w="38100"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8628715">
              <a:off x="7628105" y="5531541"/>
              <a:ext cx="361542" cy="361557"/>
            </a:xfrm>
            <a:prstGeom prst="arc">
              <a:avLst>
                <a:gd name="adj1" fmla="val 17653208"/>
                <a:gd name="adj2" fmla="val 1338438"/>
              </a:avLst>
            </a:prstGeom>
            <a:ln w="38100"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 descr="Screenshot 2014-11-25 23.59.5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538" y="1471086"/>
            <a:ext cx="1877654" cy="196110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3628280" y="1919537"/>
            <a:ext cx="211028" cy="216706"/>
          </a:xfrm>
          <a:prstGeom prst="straightConnector1">
            <a:avLst/>
          </a:prstGeom>
          <a:ln w="38100" cmpd="sng">
            <a:solidFill>
              <a:srgbClr val="70A52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942048" y="2447606"/>
            <a:ext cx="301844" cy="527294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699846" y="1979107"/>
            <a:ext cx="460492" cy="370275"/>
          </a:xfrm>
          <a:prstGeom prst="straightConnector1">
            <a:avLst/>
          </a:prstGeom>
          <a:ln w="38100" cmpd="sng">
            <a:solidFill>
              <a:srgbClr val="70A52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 rot="18784019">
            <a:off x="3606700" y="1848465"/>
            <a:ext cx="410655" cy="438791"/>
            <a:chOff x="7578992" y="5531541"/>
            <a:chExt cx="410655" cy="438791"/>
          </a:xfrm>
        </p:grpSpPr>
        <p:sp>
          <p:nvSpPr>
            <p:cNvPr id="32" name="Arc 31"/>
            <p:cNvSpPr/>
            <p:nvPr/>
          </p:nvSpPr>
          <p:spPr>
            <a:xfrm rot="9351407">
              <a:off x="7578992" y="5608775"/>
              <a:ext cx="361542" cy="361557"/>
            </a:xfrm>
            <a:prstGeom prst="arc">
              <a:avLst>
                <a:gd name="adj1" fmla="val 16200000"/>
                <a:gd name="adj2" fmla="val 1338438"/>
              </a:avLst>
            </a:prstGeom>
            <a:ln w="38100"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8628715">
              <a:off x="7628105" y="5531541"/>
              <a:ext cx="361542" cy="361557"/>
            </a:xfrm>
            <a:prstGeom prst="arc">
              <a:avLst>
                <a:gd name="adj1" fmla="val 17653208"/>
                <a:gd name="adj2" fmla="val 1338438"/>
              </a:avLst>
            </a:prstGeom>
            <a:ln w="38100" cmpd="sng">
              <a:solidFill>
                <a:schemeClr val="accent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905093" y="1697191"/>
            <a:ext cx="1783673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70A52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Interference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6486668" y="2311892"/>
            <a:ext cx="67440" cy="569107"/>
          </a:xfrm>
          <a:prstGeom prst="straightConnector1">
            <a:avLst/>
          </a:prstGeom>
          <a:ln w="38100" cmpd="sng">
            <a:solidFill>
              <a:schemeClr val="accent5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393966" y="2723956"/>
            <a:ext cx="2400053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A5D8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Transformer Energy-Harvester (Monjolo)</a:t>
            </a:r>
            <a:r>
              <a:rPr lang="en-US" baseline="30000" dirty="0" smtClean="0">
                <a:solidFill>
                  <a:srgbClr val="7F7F7F"/>
                </a:solidFill>
              </a:rPr>
              <a:t>3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84851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Research solutions address</a:t>
            </a:r>
            <a:br>
              <a:rPr lang="en-US" sz="2400" dirty="0" smtClean="0"/>
            </a:br>
            <a:r>
              <a:rPr lang="en-US" sz="2400" dirty="0" smtClean="0"/>
              <a:t>cost, installation, and size issues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12657" y="4085905"/>
            <a:ext cx="6121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Calibration and cross-talk issues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 actually measuring true power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Accuracy issues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654472" y="2790233"/>
            <a:ext cx="3214621" cy="369332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A5D8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Piezoelectromagnetic</a:t>
            </a:r>
            <a:r>
              <a:rPr lang="en-US" dirty="0" smtClean="0"/>
              <a:t> (PEM)</a:t>
            </a:r>
            <a:r>
              <a:rPr lang="en-US" baseline="30000" dirty="0" smtClean="0">
                <a:solidFill>
                  <a:srgbClr val="7F7F7F"/>
                </a:solidFill>
              </a:rPr>
              <a:t>2</a:t>
            </a:r>
            <a:endParaRPr lang="en-US" baseline="30000" dirty="0">
              <a:solidFill>
                <a:srgbClr val="7F7F7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7056" y="5395138"/>
            <a:ext cx="88837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Patel, et.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al, “The Design and Evaluation of an End-User-Deployable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, Whole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House, Contactless Power Consumption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Sensor” CHI’10</a:t>
            </a:r>
          </a:p>
          <a:p>
            <a:r>
              <a:rPr lang="en-US" sz="10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Xu, et.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al, “Stick-On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Piezoelectromagnetic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AC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Current Monitoring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of Circuit Breaker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Panels” Sensors’13</a:t>
            </a:r>
          </a:p>
          <a:p>
            <a:r>
              <a:rPr lang="en-US" sz="1000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DeBruin, et. al, “Monjolo: An Energy-Harvesting Energy Metering Architecture” SenSys’13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Not measuring true power leads to errors in non-unity power factor loads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886440" y="2251522"/>
            <a:ext cx="5311048" cy="2973163"/>
          </a:xfrm>
          <a:prstGeom prst="roundRect">
            <a:avLst>
              <a:gd name="adj" fmla="val 7930"/>
            </a:avLst>
          </a:prstGeom>
          <a:noFill/>
          <a:ln w="38100" cmpd="sng">
            <a:solidFill>
              <a:srgbClr val="70A52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67512" y="5101280"/>
            <a:ext cx="3829343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Many loads have power factors &lt; 1</a:t>
            </a:r>
            <a:endParaRPr lang="en-US" dirty="0"/>
          </a:p>
        </p:txBody>
      </p:sp>
      <p:pic>
        <p:nvPicPr>
          <p:cNvPr id="9" name="Picture 8" descr="loa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76267"/>
            <a:ext cx="8131779" cy="30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7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brad_theme">
      <a:dk1>
        <a:sysClr val="windowText" lastClr="000000"/>
      </a:dk1>
      <a:lt1>
        <a:sysClr val="window" lastClr="FFFFFF"/>
      </a:lt1>
      <a:dk2>
        <a:srgbClr val="0C34A6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26786</TotalTime>
  <Words>1095</Words>
  <Application>Microsoft Macintosh PowerPoint</Application>
  <PresentationFormat>On-screen Show (4:3)</PresentationFormat>
  <Paragraphs>271</Paragraphs>
  <Slides>26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Courier New</vt:lpstr>
      <vt:lpstr>Lucida Grande</vt:lpstr>
      <vt:lpstr>Times New Roman</vt:lpstr>
      <vt:lpstr>Wingdings</vt:lpstr>
      <vt:lpstr>Essential</vt:lpstr>
      <vt:lpstr>Equation</vt:lpstr>
      <vt:lpstr>Gemini: A Non-Invasive, Energy-Harvesting True Power Meter </vt:lpstr>
      <vt:lpstr>Buildings are significant consumers of electricity worldwide</vt:lpstr>
      <vt:lpstr>But we don’t know where the electricity goes inside of the building</vt:lpstr>
      <vt:lpstr>Gemini: A true power meter to address this issue</vt:lpstr>
      <vt:lpstr>How can we determine the electricity breakdown?</vt:lpstr>
      <vt:lpstr>End goal: Measure true power P(t)=I(t)*V(t)</vt:lpstr>
      <vt:lpstr>Existing commercial meters are expensive and hard to install</vt:lpstr>
      <vt:lpstr>Research solutions address cost, installation, and size issues</vt:lpstr>
      <vt:lpstr>Not measuring true power leads to errors in non-unity power factor loads</vt:lpstr>
      <vt:lpstr>We are missing the sweet spot of panel meter designs</vt:lpstr>
      <vt:lpstr>Panel power meter wishlist</vt:lpstr>
      <vt:lpstr>Gemini: energy-harvesting true power meter</vt:lpstr>
      <vt:lpstr>Virtualizing the voltage channel</vt:lpstr>
      <vt:lpstr>Voltage waveforms can be represented by one or a few Fourier Coefficients</vt:lpstr>
      <vt:lpstr>Key: properly phase-aligning the current and voltage waveforms </vt:lpstr>
      <vt:lpstr>The current sensor’s energy-harvesting power supply limits its computational runtime</vt:lpstr>
      <vt:lpstr>Results: average error 8.7%, average absolute error: 2.2 W</vt:lpstr>
      <vt:lpstr>Timing errors between voltage and current have large effects on error</vt:lpstr>
      <vt:lpstr>The effect of measuring voltage at a different location is minimal</vt:lpstr>
      <vt:lpstr>Approximating voltage with a single Fourier coefficient results in less than 2% error</vt:lpstr>
      <vt:lpstr>The current sensor must use the correct voltage channel in its calculations</vt:lpstr>
      <vt:lpstr>Revisiting the matrix of panel meter designs</vt:lpstr>
      <vt:lpstr>Gemini is an accurate true power meter</vt:lpstr>
      <vt:lpstr>Questions?</vt:lpstr>
      <vt:lpstr>Power meter design</vt:lpstr>
      <vt:lpstr>Cost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Monjolo: An Energy-Harvesting Energy Meter Architecture </dc:title>
  <dc:creator>Brad Campbell</dc:creator>
  <cp:lastModifiedBy>Microsoft Office User</cp:lastModifiedBy>
  <cp:revision>546</cp:revision>
  <cp:lastPrinted>2013-10-30T01:19:06Z</cp:lastPrinted>
  <dcterms:created xsi:type="dcterms:W3CDTF">2013-10-29T23:11:51Z</dcterms:created>
  <dcterms:modified xsi:type="dcterms:W3CDTF">2015-03-23T00:44:52Z</dcterms:modified>
</cp:coreProperties>
</file>