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20"/>
  </p:notesMasterIdLst>
  <p:sldIdLst>
    <p:sldId id="256" r:id="rId2"/>
    <p:sldId id="287" r:id="rId3"/>
    <p:sldId id="288" r:id="rId4"/>
    <p:sldId id="289" r:id="rId5"/>
    <p:sldId id="290" r:id="rId6"/>
    <p:sldId id="291" r:id="rId7"/>
    <p:sldId id="292" r:id="rId8"/>
    <p:sldId id="305" r:id="rId9"/>
    <p:sldId id="294" r:id="rId10"/>
    <p:sldId id="296" r:id="rId11"/>
    <p:sldId id="295" r:id="rId12"/>
    <p:sldId id="297" r:id="rId13"/>
    <p:sldId id="298" r:id="rId14"/>
    <p:sldId id="299" r:id="rId15"/>
    <p:sldId id="300" r:id="rId16"/>
    <p:sldId id="301" r:id="rId17"/>
    <p:sldId id="302" r:id="rId18"/>
    <p:sldId id="303" r:id="rId19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DBDBDB"/>
    <a:srgbClr val="002F6C"/>
    <a:srgbClr val="2F468A"/>
    <a:srgbClr val="3C58AD"/>
    <a:srgbClr val="D557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50" autoAdjust="0"/>
    <p:restoredTop sz="95309"/>
  </p:normalViewPr>
  <p:slideViewPr>
    <p:cSldViewPr snapToGrid="0">
      <p:cViewPr>
        <p:scale>
          <a:sx n="123" d="100"/>
          <a:sy n="123" d="100"/>
        </p:scale>
        <p:origin x="864" y="1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9829A-C801-414B-9062-70F3EA61D97A}" type="datetimeFigureOut">
              <a:rPr lang="en-US" smtClean="0"/>
              <a:t>4/17/18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A99D1-313B-447B-B1F7-051EC4AE5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7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A99D1-313B-447B-B1F7-051EC4AE5B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90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92097"/>
            <a:ext cx="6858000" cy="1803653"/>
          </a:xfrm>
        </p:spPr>
        <p:txBody>
          <a:bodyPr anchor="ctr"/>
          <a:lstStyle>
            <a:lvl1pPr algn="ctr">
              <a:defRPr sz="37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500"/>
            </a:lvl1pPr>
            <a:lvl2pPr marL="285739" indent="0" algn="ctr">
              <a:buNone/>
              <a:defRPr sz="1250"/>
            </a:lvl2pPr>
            <a:lvl3pPr marL="571477" indent="0" algn="ctr">
              <a:buNone/>
              <a:defRPr sz="1125"/>
            </a:lvl3pPr>
            <a:lvl4pPr marL="857216" indent="0" algn="ctr">
              <a:buNone/>
              <a:defRPr sz="1000"/>
            </a:lvl4pPr>
            <a:lvl5pPr marL="1142954" indent="0" algn="ctr">
              <a:buNone/>
              <a:defRPr sz="1000"/>
            </a:lvl5pPr>
            <a:lvl6pPr marL="1428693" indent="0" algn="ctr">
              <a:buNone/>
              <a:defRPr sz="1000"/>
            </a:lvl6pPr>
            <a:lvl7pPr marL="1714431" indent="0" algn="ctr">
              <a:buNone/>
              <a:defRPr sz="1000"/>
            </a:lvl7pPr>
            <a:lvl8pPr marL="2000170" indent="0" algn="ctr">
              <a:buNone/>
              <a:defRPr sz="1000"/>
            </a:lvl8pPr>
            <a:lvl9pPr marL="2285909" indent="0" algn="ctr">
              <a:buNone/>
              <a:defRPr sz="1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67">
                <a:solidFill>
                  <a:srgbClr val="3C58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6A3C3A-A029-4573-BC04-5DA27903A7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425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207" y="959224"/>
            <a:ext cx="8929217" cy="4188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A3C3A-A029-4573-BC04-5DA27903A7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476" y="177254"/>
            <a:ext cx="997802" cy="61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6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73" r:id="rId1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02F6C"/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spcAft>
          <a:spcPts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(null)"/><Relationship Id="rId7" Type="http://schemas.openxmlformats.org/officeDocument/2006/relationships/image" Target="../media/image25.png"/><Relationship Id="rId2" Type="http://schemas.openxmlformats.org/officeDocument/2006/relationships/image" Target="../media/image37.(null)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40.(null)"/><Relationship Id="rId4" Type="http://schemas.openxmlformats.org/officeDocument/2006/relationships/image" Target="../media/image39.(null)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10" Type="http://schemas.openxmlformats.org/officeDocument/2006/relationships/image" Target="../media/image49.jpg"/><Relationship Id="rId4" Type="http://schemas.openxmlformats.org/officeDocument/2006/relationships/image" Target="../media/image43.emf"/><Relationship Id="rId9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(null)"/><Relationship Id="rId2" Type="http://schemas.openxmlformats.org/officeDocument/2006/relationships/image" Target="../media/image50.(null)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(null)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(null)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(null)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(null)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tiff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(null)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(null)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(null)"/><Relationship Id="rId4" Type="http://schemas.openxmlformats.org/officeDocument/2006/relationships/image" Target="../media/image6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(null)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(null)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(null)"/><Relationship Id="rId2" Type="http://schemas.openxmlformats.org/officeDocument/2006/relationships/image" Target="../media/image35.(null)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049" y="935302"/>
            <a:ext cx="8859690" cy="1615797"/>
          </a:xfrm>
        </p:spPr>
        <p:txBody>
          <a:bodyPr>
            <a:normAutofit/>
          </a:bodyPr>
          <a:lstStyle/>
          <a:p>
            <a:r>
              <a:rPr lang="en-US" sz="2800" dirty="0"/>
              <a:t>From Energy Audits to Monitoring Megawatt Loads:</a:t>
            </a:r>
            <a:br>
              <a:rPr lang="en-US" sz="2800" dirty="0"/>
            </a:br>
            <a:r>
              <a:rPr lang="en-US" sz="2800" dirty="0"/>
              <a:t>A Flexible and Deployable Power Metering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421063"/>
            <a:ext cx="6858000" cy="137980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Brad Campbell</a:t>
            </a:r>
            <a:r>
              <a:rPr lang="en-US" dirty="0"/>
              <a:t>, Ye-sheng </a:t>
            </a:r>
            <a:r>
              <a:rPr lang="en-US" dirty="0" err="1"/>
              <a:t>Kuo</a:t>
            </a:r>
            <a:r>
              <a:rPr lang="en-US" dirty="0"/>
              <a:t>, Prabal Dutta</a:t>
            </a:r>
          </a:p>
          <a:p>
            <a:r>
              <a:rPr lang="en-US" dirty="0"/>
              <a:t>IoTDI’18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A81E2D-B425-6C40-8197-9E7766265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456" y="4551083"/>
            <a:ext cx="969375" cy="6976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F80D7E-17A9-9343-95B9-01F60C298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4" y="4559139"/>
            <a:ext cx="2629114" cy="639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93DDF6-3BED-F24B-A803-819869A1B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699" y="4559139"/>
            <a:ext cx="2292588" cy="706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FA1880-2444-A749-B413-BACA383754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9" y="10656"/>
            <a:ext cx="1018044" cy="101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64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AACA9-5FF5-2D4C-B97B-F5CCEFDF4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Access to the voltage channel enables higher accuracy than current-only approaches (PF=0.85)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450D07-2328-314B-9D4D-C98EFC6ED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</p:spPr>
        <p:txBody>
          <a:bodyPr/>
          <a:lstStyle/>
          <a:p>
            <a:fld id="{5E6A3C3A-A029-4573-BC04-5DA27903A743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C929A-BE41-5245-A6C5-531F02C7725E}"/>
              </a:ext>
            </a:extLst>
          </p:cNvPr>
          <p:cNvSpPr txBox="1"/>
          <p:nvPr/>
        </p:nvSpPr>
        <p:spPr>
          <a:xfrm>
            <a:off x="404263" y="-823088"/>
            <a:ext cx="6926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Graphs from paper on error with loads of differencing power factor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CC7E9E-B1C0-5E42-8C0A-0145D3069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1" y="995267"/>
            <a:ext cx="5899260" cy="27227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FD7061-9B05-474E-A6FD-CC6F3A40F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7" y="995265"/>
            <a:ext cx="5899261" cy="2722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B5DEC4-3C0B-574C-A14F-65DB15E73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0" y="995266"/>
            <a:ext cx="5899259" cy="27227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A48538-BDEA-9B40-965B-41D17B5A3B9E}"/>
              </a:ext>
            </a:extLst>
          </p:cNvPr>
          <p:cNvSpPr txBox="1"/>
          <p:nvPr/>
        </p:nvSpPr>
        <p:spPr>
          <a:xfrm>
            <a:off x="6457950" y="2903084"/>
            <a:ext cx="932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Triumvi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CB5377-592C-B64D-94DB-9FB34DF0D07F}"/>
              </a:ext>
            </a:extLst>
          </p:cNvPr>
          <p:cNvSpPr txBox="1"/>
          <p:nvPr/>
        </p:nvSpPr>
        <p:spPr>
          <a:xfrm>
            <a:off x="6457950" y="1053633"/>
            <a:ext cx="268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Triumvi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without voltage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5472BB-EE73-5C4B-B8B5-7F2C4D36855E}"/>
              </a:ext>
            </a:extLst>
          </p:cNvPr>
          <p:cNvSpPr txBox="1"/>
          <p:nvPr/>
        </p:nvSpPr>
        <p:spPr>
          <a:xfrm>
            <a:off x="6457950" y="2356633"/>
            <a:ext cx="268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Voltage uncertainty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36C3AA2-5393-1147-B01D-B5F5EF245153}"/>
              </a:ext>
            </a:extLst>
          </p:cNvPr>
          <p:cNvCxnSpPr>
            <a:stCxn id="13" idx="1"/>
          </p:cNvCxnSpPr>
          <p:nvPr/>
        </p:nvCxnSpPr>
        <p:spPr>
          <a:xfrm flipH="1">
            <a:off x="5894962" y="1238299"/>
            <a:ext cx="562988" cy="0"/>
          </a:xfrm>
          <a:prstGeom prst="straightConnector1">
            <a:avLst/>
          </a:prstGeom>
          <a:ln w="28575" cap="sq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BAC4462-D24F-CE40-BF12-280429432DA2}"/>
              </a:ext>
            </a:extLst>
          </p:cNvPr>
          <p:cNvCxnSpPr>
            <a:cxnSpLocks/>
          </p:cNvCxnSpPr>
          <p:nvPr/>
        </p:nvCxnSpPr>
        <p:spPr>
          <a:xfrm flipH="1">
            <a:off x="5894962" y="2550670"/>
            <a:ext cx="562988" cy="250896"/>
          </a:xfrm>
          <a:prstGeom prst="straightConnector1">
            <a:avLst/>
          </a:prstGeom>
          <a:ln w="28575" cap="sq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15C67EC-74F8-364A-8966-D97B44B03FF6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5894962" y="3087750"/>
            <a:ext cx="562988" cy="0"/>
          </a:xfrm>
          <a:prstGeom prst="straightConnector1">
            <a:avLst/>
          </a:prstGeom>
          <a:ln w="28575" cap="sq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5FECF8C8-4A0D-9A43-8593-7F6381C241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3" y="3659632"/>
            <a:ext cx="5899265" cy="181515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E5D236E-B491-8245-958F-EF24E2001D82}"/>
              </a:ext>
            </a:extLst>
          </p:cNvPr>
          <p:cNvSpPr txBox="1"/>
          <p:nvPr/>
        </p:nvSpPr>
        <p:spPr>
          <a:xfrm>
            <a:off x="6457950" y="4641443"/>
            <a:ext cx="932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Triumvi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85ADCB0-4BB5-594B-A4CE-1299FA0E54FE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5894962" y="4826109"/>
            <a:ext cx="562988" cy="0"/>
          </a:xfrm>
          <a:prstGeom prst="straightConnector1">
            <a:avLst/>
          </a:prstGeom>
          <a:ln w="28575" cap="sq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95B48DC-1C85-0547-ADEB-00C4A60226F8}"/>
              </a:ext>
            </a:extLst>
          </p:cNvPr>
          <p:cNvSpPr txBox="1"/>
          <p:nvPr/>
        </p:nvSpPr>
        <p:spPr>
          <a:xfrm>
            <a:off x="6457950" y="3744605"/>
            <a:ext cx="144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Pressac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CT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9BFA992-36DF-5446-A16D-A4D32C98ABC0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5894962" y="3929271"/>
            <a:ext cx="562988" cy="0"/>
          </a:xfrm>
          <a:prstGeom prst="straightConnector1">
            <a:avLst/>
          </a:prstGeom>
          <a:ln w="28575" cap="sq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14" descr="Close">
            <a:extLst>
              <a:ext uri="{FF2B5EF4-FFF2-40B4-BE49-F238E27FC236}">
                <a16:creationId xmlns:a16="http://schemas.microsoft.com/office/drawing/2014/main" id="{A4772E7B-2405-274B-B484-604D18A9D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4034" b="93262" l="9982" r="89973">
                        <a14:foregroundMark x1="16062" y1="48449" x2="16062" y2="48449"/>
                        <a14:foregroundMark x1="18285" y1="47119" x2="18285" y2="47119"/>
                        <a14:foregroundMark x1="83485" y1="29122" x2="83485" y2="29122"/>
                        <a14:foregroundMark x1="87659" y1="26374" x2="87659" y2="26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3500908"/>
            <a:ext cx="836974" cy="85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C634C63-B49F-6442-B9F2-A72AACBFC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326" y="4537184"/>
            <a:ext cx="411428" cy="57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30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67425-C910-C04E-AD11-D4FDA0CF7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Energy-harvesting + current transformer +</a:t>
            </a:r>
            <a:br>
              <a:rPr lang="en-US" sz="2000" dirty="0"/>
            </a:br>
            <a:r>
              <a:rPr lang="en-US" sz="2000" dirty="0"/>
              <a:t>capacitive voltage coupling = accurate, standalone energy meter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A04EB1-E92D-C441-AAEE-2517877D9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0188EB-850C-3D4D-A27D-05E88603E6BA}"/>
              </a:ext>
            </a:extLst>
          </p:cNvPr>
          <p:cNvSpPr txBox="1"/>
          <p:nvPr/>
        </p:nvSpPr>
        <p:spPr>
          <a:xfrm>
            <a:off x="2667877" y="-72791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Some sort of recap slide</a:t>
            </a:r>
          </a:p>
        </p:txBody>
      </p:sp>
      <p:pic>
        <p:nvPicPr>
          <p:cNvPr id="8" name="Picture 7" descr="current.pdf">
            <a:extLst>
              <a:ext uri="{FF2B5EF4-FFF2-40B4-BE49-F238E27FC236}">
                <a16:creationId xmlns:a16="http://schemas.microsoft.com/office/drawing/2014/main" id="{76FF7283-BCF2-AB40-AFAE-898EDDB43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1951" y="1145383"/>
            <a:ext cx="2743200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C842B5-EEB5-0043-A771-2E3A71974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3781" y="2162058"/>
            <a:ext cx="27432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ED196E-53EA-1B4B-88E5-1B5D5CE128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955" y="2166634"/>
            <a:ext cx="27432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05F1BC-6A01-6047-975D-DA61A1DC7D66}"/>
              </a:ext>
            </a:extLst>
          </p:cNvPr>
          <p:cNvSpPr txBox="1"/>
          <p:nvPr/>
        </p:nvSpPr>
        <p:spPr>
          <a:xfrm>
            <a:off x="490503" y="4509548"/>
            <a:ext cx="2573712" cy="3662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Energy-Harvesting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A2AF0E-4C52-DE4C-927F-96D554D9FC9B}"/>
              </a:ext>
            </a:extLst>
          </p:cNvPr>
          <p:cNvSpPr txBox="1"/>
          <p:nvPr/>
        </p:nvSpPr>
        <p:spPr>
          <a:xfrm>
            <a:off x="3253782" y="4509548"/>
            <a:ext cx="2553632" cy="3662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Measurement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4DCC5C-366B-0848-BF6F-E1F08A29DC67}"/>
              </a:ext>
            </a:extLst>
          </p:cNvPr>
          <p:cNvSpPr txBox="1"/>
          <p:nvPr/>
        </p:nvSpPr>
        <p:spPr>
          <a:xfrm>
            <a:off x="5996981" y="4509548"/>
            <a:ext cx="2518369" cy="3662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Transmission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82FFF4-8BE9-ED45-A522-10E3BD1A1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3781" y="3168759"/>
            <a:ext cx="2743200" cy="9144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0AF4AE0-19AD-E149-9010-F321424393D1}"/>
              </a:ext>
            </a:extLst>
          </p:cNvPr>
          <p:cNvCxnSpPr/>
          <p:nvPr/>
        </p:nvCxnSpPr>
        <p:spPr>
          <a:xfrm>
            <a:off x="4615653" y="2393004"/>
            <a:ext cx="0" cy="457200"/>
          </a:xfrm>
          <a:prstGeom prst="line">
            <a:avLst/>
          </a:prstGeom>
          <a:ln w="28575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52B12046-D851-3B4B-86EB-3528F216B2A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180" y="3350004"/>
            <a:ext cx="544680" cy="55191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C9306BD-A1F2-DC4B-95E2-138B13987CB2}"/>
              </a:ext>
            </a:extLst>
          </p:cNvPr>
          <p:cNvCxnSpPr/>
          <p:nvPr/>
        </p:nvCxnSpPr>
        <p:spPr>
          <a:xfrm>
            <a:off x="6741268" y="3521413"/>
            <a:ext cx="1159805" cy="0"/>
          </a:xfrm>
          <a:prstGeom prst="straightConnector1">
            <a:avLst/>
          </a:prstGeom>
          <a:ln w="57150" cap="sq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A2822CF8-E976-1F40-90BE-34150DBC2E1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585" y="3168759"/>
            <a:ext cx="342900" cy="279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CF5AE35-7900-E74C-878A-A191013FE123}"/>
              </a:ext>
            </a:extLst>
          </p:cNvPr>
          <p:cNvSpPr txBox="1"/>
          <p:nvPr/>
        </p:nvSpPr>
        <p:spPr>
          <a:xfrm>
            <a:off x="6783578" y="3517944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802.15.4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D2F9DA0-C608-4048-9615-51F9965471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433" y="3136562"/>
            <a:ext cx="483917" cy="6873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3DECD5D-F02B-624C-9B61-F985812CD5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41" r="77020" b="21093"/>
          <a:stretch/>
        </p:blipFill>
        <p:spPr>
          <a:xfrm>
            <a:off x="6937376" y="1113731"/>
            <a:ext cx="964567" cy="15964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572A41E-F7DE-7248-9257-C28346FC4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79" y="1145383"/>
            <a:ext cx="1482106" cy="285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0.03142 4.44444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E0696-8D0D-F94E-A870-CC06F4024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/>
              <a:t>Triumvi</a:t>
            </a:r>
            <a:r>
              <a:rPr lang="en-US" sz="2800" dirty="0"/>
              <a:t> can sense a range of loads accurately (6.2% RMS error)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79F05F-9CF5-1D47-8537-7A3833F65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88A8B6-AF69-A84F-93FF-0FBEBD39A2D5}"/>
              </a:ext>
            </a:extLst>
          </p:cNvPr>
          <p:cNvSpPr txBox="1"/>
          <p:nvPr/>
        </p:nvSpPr>
        <p:spPr>
          <a:xfrm>
            <a:off x="2541198" y="-610915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3 graphs from paper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3D32C2-8AA7-DC4A-8615-9422D2888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88" y="1424565"/>
            <a:ext cx="2286000" cy="3657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447269-50AC-FA4E-BA23-25000C2E8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146" y="1424565"/>
            <a:ext cx="2286000" cy="3657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CF518F8-8CBC-C74A-A7B5-F0F6DA242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367" y="1424565"/>
            <a:ext cx="2286000" cy="3657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EE24944-D1CD-7F4D-B435-EE4F4D24FAB4}"/>
              </a:ext>
            </a:extLst>
          </p:cNvPr>
          <p:cNvSpPr txBox="1"/>
          <p:nvPr/>
        </p:nvSpPr>
        <p:spPr>
          <a:xfrm>
            <a:off x="1116530" y="1093335"/>
            <a:ext cx="1797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“Home”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E5B814-076F-544F-89C0-B7F2A4509396}"/>
              </a:ext>
            </a:extLst>
          </p:cNvPr>
          <p:cNvSpPr txBox="1"/>
          <p:nvPr/>
        </p:nvSpPr>
        <p:spPr>
          <a:xfrm>
            <a:off x="3777915" y="1093335"/>
            <a:ext cx="1822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“Office”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52AE6B-00E0-244C-864D-8DB8021689DE}"/>
              </a:ext>
            </a:extLst>
          </p:cNvPr>
          <p:cNvSpPr txBox="1"/>
          <p:nvPr/>
        </p:nvSpPr>
        <p:spPr>
          <a:xfrm>
            <a:off x="6486824" y="1093335"/>
            <a:ext cx="1800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Servers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7783BC-C4E6-7144-94BF-FD0609198C2E}"/>
              </a:ext>
            </a:extLst>
          </p:cNvPr>
          <p:cNvSpPr/>
          <p:nvPr/>
        </p:nvSpPr>
        <p:spPr>
          <a:xfrm>
            <a:off x="707660" y="2270811"/>
            <a:ext cx="2464067" cy="519765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D64BE8-7009-9946-A11D-C61CF33B4EB6}"/>
              </a:ext>
            </a:extLst>
          </p:cNvPr>
          <p:cNvSpPr/>
          <p:nvPr/>
        </p:nvSpPr>
        <p:spPr>
          <a:xfrm>
            <a:off x="3336689" y="2270811"/>
            <a:ext cx="2464067" cy="706434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0266B42-09D9-EB47-89CC-FB7615D3ECC7}"/>
              </a:ext>
            </a:extLst>
          </p:cNvPr>
          <p:cNvSpPr/>
          <p:nvPr/>
        </p:nvSpPr>
        <p:spPr>
          <a:xfrm>
            <a:off x="6154951" y="2303476"/>
            <a:ext cx="2464067" cy="317635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DB388-5B8F-2C4E-8F35-5B07B8ACD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Triumvi</a:t>
            </a:r>
            <a:r>
              <a:rPr lang="en-US" dirty="0"/>
              <a:t> nodes can share charge to help “struggling” circuits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EE5894-12BF-3744-AD4C-F5241A0D7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BA9BEA-3F94-BA49-A11A-0F761C61C87E}"/>
              </a:ext>
            </a:extLst>
          </p:cNvPr>
          <p:cNvSpPr txBox="1">
            <a:spLocks/>
          </p:cNvSpPr>
          <p:nvPr/>
        </p:nvSpPr>
        <p:spPr>
          <a:xfrm>
            <a:off x="107207" y="3281809"/>
            <a:ext cx="7793866" cy="788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002F6C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en-US" dirty="0"/>
              <a:t>And they can synchronize their sampling for three phase loads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873D96-D57B-A841-9CB1-B0253BC4D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63" y="1551066"/>
            <a:ext cx="2448966" cy="10089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23C98A-BD09-404B-8C3D-1D9A94FED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51" y="4061296"/>
            <a:ext cx="3210055" cy="1517481"/>
          </a:xfrm>
          <a:prstGeom prst="rect">
            <a:avLst/>
          </a:prstGeom>
        </p:spPr>
      </p:pic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BBD1892B-AE74-5348-996D-0EC23272B2CE}"/>
              </a:ext>
            </a:extLst>
          </p:cNvPr>
          <p:cNvCxnSpPr>
            <a:cxnSpLocks/>
          </p:cNvCxnSpPr>
          <p:nvPr/>
        </p:nvCxnSpPr>
        <p:spPr>
          <a:xfrm>
            <a:off x="5272088" y="4329113"/>
            <a:ext cx="1843087" cy="200025"/>
          </a:xfrm>
          <a:prstGeom prst="bentConnector3">
            <a:avLst/>
          </a:prstGeom>
          <a:ln w="28575" cap="sq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7CCF5326-DBF5-B14C-865A-83104DAE519C}"/>
              </a:ext>
            </a:extLst>
          </p:cNvPr>
          <p:cNvCxnSpPr>
            <a:cxnSpLocks/>
          </p:cNvCxnSpPr>
          <p:nvPr/>
        </p:nvCxnSpPr>
        <p:spPr>
          <a:xfrm>
            <a:off x="5180282" y="4638499"/>
            <a:ext cx="1843087" cy="200025"/>
          </a:xfrm>
          <a:prstGeom prst="bentConnector3">
            <a:avLst/>
          </a:prstGeom>
          <a:ln w="28575" cap="sq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831A82CC-961A-8A42-B8C6-FE7B0EDA099A}"/>
              </a:ext>
            </a:extLst>
          </p:cNvPr>
          <p:cNvCxnSpPr>
            <a:cxnSpLocks/>
          </p:cNvCxnSpPr>
          <p:nvPr/>
        </p:nvCxnSpPr>
        <p:spPr>
          <a:xfrm>
            <a:off x="5475557" y="4987573"/>
            <a:ext cx="1843087" cy="200025"/>
          </a:xfrm>
          <a:prstGeom prst="bentConnector3">
            <a:avLst/>
          </a:prstGeom>
          <a:ln w="28575" cap="sq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DE3D565A-17FC-C34C-83E8-82412D4681A0}"/>
              </a:ext>
            </a:extLst>
          </p:cNvPr>
          <p:cNvCxnSpPr>
            <a:cxnSpLocks/>
          </p:cNvCxnSpPr>
          <p:nvPr/>
        </p:nvCxnSpPr>
        <p:spPr>
          <a:xfrm>
            <a:off x="5475556" y="4019727"/>
            <a:ext cx="1843087" cy="200025"/>
          </a:xfrm>
          <a:prstGeom prst="bentConnector3">
            <a:avLst/>
          </a:prstGeom>
          <a:ln w="28575" cap="sq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4B82717-0F64-4D45-92A3-15A32DE9B278}"/>
              </a:ext>
            </a:extLst>
          </p:cNvPr>
          <p:cNvSpPr/>
          <p:nvPr/>
        </p:nvSpPr>
        <p:spPr>
          <a:xfrm>
            <a:off x="5100637" y="3943349"/>
            <a:ext cx="428625" cy="13536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60B0FB-9C79-C348-93A1-B43E8249EC7D}"/>
              </a:ext>
            </a:extLst>
          </p:cNvPr>
          <p:cNvSpPr/>
          <p:nvPr/>
        </p:nvSpPr>
        <p:spPr>
          <a:xfrm>
            <a:off x="6966920" y="3929062"/>
            <a:ext cx="428625" cy="13536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B74CD87-D8D5-954A-AAD1-C419C3C270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41" r="77020" b="21093"/>
          <a:stretch/>
        </p:blipFill>
        <p:spPr>
          <a:xfrm>
            <a:off x="5180282" y="4116001"/>
            <a:ext cx="177799" cy="2942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DAC47E4-FF8D-294C-A2E1-D487054C5F48}"/>
              </a:ext>
            </a:extLst>
          </p:cNvPr>
          <p:cNvSpPr txBox="1"/>
          <p:nvPr/>
        </p:nvSpPr>
        <p:spPr>
          <a:xfrm>
            <a:off x="5269181" y="4246964"/>
            <a:ext cx="3141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CAA8ED1-C659-AA40-BB7E-660618A2AA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41" r="77020" b="21093"/>
          <a:stretch/>
        </p:blipFill>
        <p:spPr>
          <a:xfrm>
            <a:off x="5180282" y="4506939"/>
            <a:ext cx="177799" cy="29427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3A651D8-16F9-FA4E-B507-F9DEF71A4DF4}"/>
              </a:ext>
            </a:extLst>
          </p:cNvPr>
          <p:cNvSpPr txBox="1"/>
          <p:nvPr/>
        </p:nvSpPr>
        <p:spPr>
          <a:xfrm>
            <a:off x="5269181" y="4637902"/>
            <a:ext cx="3141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B29F444-0361-0E41-A929-DC8B80D264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41" r="77020" b="21093"/>
          <a:stretch/>
        </p:blipFill>
        <p:spPr>
          <a:xfrm>
            <a:off x="5174215" y="4897877"/>
            <a:ext cx="177799" cy="29427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2832ADF-9274-4648-963C-1A0272F1224A}"/>
              </a:ext>
            </a:extLst>
          </p:cNvPr>
          <p:cNvSpPr txBox="1"/>
          <p:nvPr/>
        </p:nvSpPr>
        <p:spPr>
          <a:xfrm>
            <a:off x="5263114" y="5028840"/>
            <a:ext cx="3141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F8E624E-808B-CF49-85B5-61B16C9E0378}"/>
              </a:ext>
            </a:extLst>
          </p:cNvPr>
          <p:cNvSpPr txBox="1"/>
          <p:nvPr/>
        </p:nvSpPr>
        <p:spPr>
          <a:xfrm>
            <a:off x="4574944" y="3888364"/>
            <a:ext cx="9394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Shared bus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37EF52-F0C8-514F-B8CD-95A06038C203}"/>
              </a:ext>
            </a:extLst>
          </p:cNvPr>
          <p:cNvSpPr txBox="1"/>
          <p:nvPr/>
        </p:nvSpPr>
        <p:spPr>
          <a:xfrm>
            <a:off x="5788327" y="5317167"/>
            <a:ext cx="9394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Wired NOR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B2804A87-B6A4-2743-AB64-38DD60027E54}"/>
              </a:ext>
            </a:extLst>
          </p:cNvPr>
          <p:cNvSpPr/>
          <p:nvPr/>
        </p:nvSpPr>
        <p:spPr>
          <a:xfrm>
            <a:off x="6481668" y="3984929"/>
            <a:ext cx="1067212" cy="312751"/>
          </a:xfrm>
          <a:custGeom>
            <a:avLst/>
            <a:gdLst>
              <a:gd name="connsiteX0" fmla="*/ 1067212 w 1067212"/>
              <a:gd name="connsiteY0" fmla="*/ 312751 h 312751"/>
              <a:gd name="connsiteX1" fmla="*/ 488092 w 1067212"/>
              <a:gd name="connsiteY1" fmla="*/ 7951 h 312751"/>
              <a:gd name="connsiteX2" fmla="*/ 412 w 1067212"/>
              <a:gd name="connsiteY2" fmla="*/ 89231 h 312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212" h="312751">
                <a:moveTo>
                  <a:pt x="1067212" y="312751"/>
                </a:moveTo>
                <a:cubicBezTo>
                  <a:pt x="866552" y="178977"/>
                  <a:pt x="665892" y="45204"/>
                  <a:pt x="488092" y="7951"/>
                </a:cubicBezTo>
                <a:cubicBezTo>
                  <a:pt x="310292" y="-29302"/>
                  <a:pt x="-13135" y="75684"/>
                  <a:pt x="412" y="89231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E5A26E-0671-9D49-8DD3-B2A0A9D63044}"/>
              </a:ext>
            </a:extLst>
          </p:cNvPr>
          <p:cNvSpPr txBox="1"/>
          <p:nvPr/>
        </p:nvSpPr>
        <p:spPr>
          <a:xfrm>
            <a:off x="7051849" y="4272490"/>
            <a:ext cx="12737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All nodes sample simultaneously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D07196B-0372-FC4E-BFD8-1243208C31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64" y="1092635"/>
            <a:ext cx="4297276" cy="190497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1B52D27-0175-F440-8887-D48535203F58}"/>
              </a:ext>
            </a:extLst>
          </p:cNvPr>
          <p:cNvSpPr/>
          <p:nvPr/>
        </p:nvSpPr>
        <p:spPr>
          <a:xfrm>
            <a:off x="6004560" y="1551066"/>
            <a:ext cx="2011680" cy="14465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C7A3096-283C-DC40-90D0-D71AE451D883}"/>
              </a:ext>
            </a:extLst>
          </p:cNvPr>
          <p:cNvSpPr txBox="1"/>
          <p:nvPr/>
        </p:nvSpPr>
        <p:spPr>
          <a:xfrm>
            <a:off x="4471779" y="671916"/>
            <a:ext cx="702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600 W</a:t>
            </a:r>
            <a:b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Circuit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46C7F01-1E0E-0E46-8EDF-FD51A86EDE3F}"/>
              </a:ext>
            </a:extLst>
          </p:cNvPr>
          <p:cNvSpPr txBox="1"/>
          <p:nvPr/>
        </p:nvSpPr>
        <p:spPr>
          <a:xfrm>
            <a:off x="5441918" y="1512125"/>
            <a:ext cx="692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60 W</a:t>
            </a:r>
          </a:p>
          <a:p>
            <a:pPr algn="ctr"/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Circuit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4F723E-E69F-614B-94C4-CBCAA914D38E}"/>
              </a:ext>
            </a:extLst>
          </p:cNvPr>
          <p:cNvCxnSpPr>
            <a:stCxn id="41" idx="2"/>
          </p:cNvCxnSpPr>
          <p:nvPr/>
        </p:nvCxnSpPr>
        <p:spPr>
          <a:xfrm>
            <a:off x="4822997" y="1195136"/>
            <a:ext cx="135083" cy="171011"/>
          </a:xfrm>
          <a:prstGeom prst="straightConnector1">
            <a:avLst/>
          </a:prstGeom>
          <a:ln w="28575" cap="sq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7BA6645-494B-AF42-9614-F1685FC78213}"/>
              </a:ext>
            </a:extLst>
          </p:cNvPr>
          <p:cNvCxnSpPr>
            <a:stCxn id="42" idx="2"/>
          </p:cNvCxnSpPr>
          <p:nvPr/>
        </p:nvCxnSpPr>
        <p:spPr>
          <a:xfrm flipH="1">
            <a:off x="5577220" y="2035345"/>
            <a:ext cx="211107" cy="498561"/>
          </a:xfrm>
          <a:prstGeom prst="straightConnector1">
            <a:avLst/>
          </a:prstGeom>
          <a:ln w="28575" cap="sq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53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 animBg="1"/>
      <p:bldP spid="22" grpId="0" animBg="1"/>
      <p:bldP spid="24" grpId="0"/>
      <p:bldP spid="26" grpId="0"/>
      <p:bldP spid="28" grpId="0"/>
      <p:bldP spid="29" grpId="0"/>
      <p:bldP spid="30" grpId="0"/>
      <p:bldP spid="36" grpId="0" animBg="1"/>
      <p:bldP spid="37" grpId="0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5752A-B1EF-8445-B357-0D000456A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Triumvi</a:t>
            </a:r>
            <a:r>
              <a:rPr lang="en-US" dirty="0"/>
              <a:t> can adapt to different</a:t>
            </a:r>
            <a:br>
              <a:rPr lang="en-US" dirty="0"/>
            </a:br>
            <a:r>
              <a:rPr lang="en-US" dirty="0"/>
              <a:t>deployment scenarios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C8F5CF-01FD-4D4F-AAF1-685AE40A8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14</a:t>
            </a:fld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11726C0-C965-E04C-99E0-EA4DD0E460F5}"/>
              </a:ext>
            </a:extLst>
          </p:cNvPr>
          <p:cNvGrpSpPr/>
          <p:nvPr/>
        </p:nvGrpSpPr>
        <p:grpSpPr>
          <a:xfrm>
            <a:off x="783697" y="1123579"/>
            <a:ext cx="3396850" cy="1924307"/>
            <a:chOff x="783697" y="1123579"/>
            <a:chExt cx="3396850" cy="192430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6F3D730-4A43-4049-9010-5D68023542EB}"/>
                </a:ext>
              </a:extLst>
            </p:cNvPr>
            <p:cNvSpPr txBox="1"/>
            <p:nvPr/>
          </p:nvSpPr>
          <p:spPr>
            <a:xfrm>
              <a:off x="783697" y="1123579"/>
              <a:ext cx="2949146" cy="36627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Current Waveform Analysis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67126F-CCA6-5340-9470-28A7C0548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040" y="1610881"/>
              <a:ext cx="2225040" cy="143700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2B76CD-9F2C-B044-B2D3-9DF39B23C00D}"/>
                </a:ext>
              </a:extLst>
            </p:cNvPr>
            <p:cNvSpPr txBox="1"/>
            <p:nvPr/>
          </p:nvSpPr>
          <p:spPr>
            <a:xfrm>
              <a:off x="3180080" y="1912823"/>
              <a:ext cx="1000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Reported</a:t>
              </a:r>
              <a:br>
                <a:rPr lang="en-US" sz="1400" dirty="0">
                  <a:latin typeface="Helvetica" panose="020B0604020202020204" pitchFamily="34" charset="0"/>
                  <a:cs typeface="Helvetica" panose="020B0604020202020204" pitchFamily="34" charset="0"/>
                </a:rPr>
              </a:br>
              <a:r>
                <a:rPr lang="en-US"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by </a:t>
              </a:r>
              <a:r>
                <a:rPr lang="en-US" sz="14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Triumvi</a:t>
              </a:r>
              <a:endParaRPr lang="en-US" sz="14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5BB66CF-2375-DC48-912F-F75ABCE38E05}"/>
                </a:ext>
              </a:extLst>
            </p:cNvPr>
            <p:cNvCxnSpPr>
              <a:stCxn id="10" idx="1"/>
            </p:cNvCxnSpPr>
            <p:nvPr/>
          </p:nvCxnSpPr>
          <p:spPr>
            <a:xfrm flipH="1" flipV="1">
              <a:off x="2987040" y="2164080"/>
              <a:ext cx="193040" cy="10353"/>
            </a:xfrm>
            <a:prstGeom prst="straightConnector1">
              <a:avLst/>
            </a:prstGeom>
            <a:ln w="28575" cap="sq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6133A82-AE0A-A241-BAC8-CC022AE666A1}"/>
              </a:ext>
            </a:extLst>
          </p:cNvPr>
          <p:cNvGrpSpPr/>
          <p:nvPr/>
        </p:nvGrpSpPr>
        <p:grpSpPr>
          <a:xfrm>
            <a:off x="4870244" y="1123579"/>
            <a:ext cx="2949146" cy="1902711"/>
            <a:chOff x="4870244" y="1123579"/>
            <a:chExt cx="2949146" cy="190271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2AB2604-A6C9-7148-ABCF-3361170DFDF7}"/>
                </a:ext>
              </a:extLst>
            </p:cNvPr>
            <p:cNvSpPr txBox="1"/>
            <p:nvPr/>
          </p:nvSpPr>
          <p:spPr>
            <a:xfrm>
              <a:off x="4870244" y="1123579"/>
              <a:ext cx="2949146" cy="36627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Large Loads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F425608-F602-A040-B508-86CAF9EE4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2564" y="1632476"/>
              <a:ext cx="1265583" cy="139381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0CDCCED-D60F-064A-A3EB-C99E7DDFD992}"/>
                </a:ext>
              </a:extLst>
            </p:cNvPr>
            <p:cNvSpPr txBox="1"/>
            <p:nvPr/>
          </p:nvSpPr>
          <p:spPr>
            <a:xfrm>
              <a:off x="6608161" y="2010819"/>
              <a:ext cx="9204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Rated for</a:t>
              </a:r>
              <a:br>
                <a:rPr lang="en-US" sz="1400" dirty="0">
                  <a:latin typeface="Helvetica" panose="020B0604020202020204" pitchFamily="34" charset="0"/>
                  <a:cs typeface="Helvetica" panose="020B0604020202020204" pitchFamily="34" charset="0"/>
                </a:rPr>
              </a:br>
              <a:r>
                <a:rPr lang="en-US"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1000 A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1FCFAA3-195D-FF48-98F4-087F0919A68E}"/>
              </a:ext>
            </a:extLst>
          </p:cNvPr>
          <p:cNvGrpSpPr/>
          <p:nvPr/>
        </p:nvGrpSpPr>
        <p:grpSpPr>
          <a:xfrm>
            <a:off x="4870244" y="3290836"/>
            <a:ext cx="3522985" cy="2373563"/>
            <a:chOff x="4870244" y="3290836"/>
            <a:chExt cx="3522985" cy="237356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5BB7A4-8486-B649-B5E8-A5D5F5488E20}"/>
                </a:ext>
              </a:extLst>
            </p:cNvPr>
            <p:cNvSpPr txBox="1"/>
            <p:nvPr/>
          </p:nvSpPr>
          <p:spPr>
            <a:xfrm>
              <a:off x="4870244" y="3290836"/>
              <a:ext cx="2949146" cy="36627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Local Interval Data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C698ADA-F1C3-4848-AB65-1BCD091F0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718" y="3726523"/>
              <a:ext cx="627888" cy="89188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7E3530D-FFC7-974E-B3A1-EC0A6B1024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041" r="77020" b="21093"/>
            <a:stretch/>
          </p:blipFill>
          <p:spPr>
            <a:xfrm>
              <a:off x="5098705" y="3814842"/>
              <a:ext cx="407718" cy="674802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131119E-51BC-7848-A81A-BFDCE92A0DE0}"/>
                </a:ext>
              </a:extLst>
            </p:cNvPr>
            <p:cNvCxnSpPr/>
            <p:nvPr/>
          </p:nvCxnSpPr>
          <p:spPr>
            <a:xfrm>
              <a:off x="5623668" y="4141173"/>
              <a:ext cx="1159805" cy="0"/>
            </a:xfrm>
            <a:prstGeom prst="straightConnector1">
              <a:avLst/>
            </a:prstGeom>
            <a:ln w="28575" cap="sq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AC7B10-C4E8-FB43-97F5-9B5676D1DDB8}"/>
                </a:ext>
              </a:extLst>
            </p:cNvPr>
            <p:cNvSpPr txBox="1"/>
            <p:nvPr/>
          </p:nvSpPr>
          <p:spPr>
            <a:xfrm>
              <a:off x="5726613" y="3838238"/>
              <a:ext cx="953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Time </a:t>
              </a:r>
              <a:r>
                <a:rPr lang="en-US" sz="14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Req</a:t>
              </a:r>
              <a:endParaRPr lang="en-US" sz="14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61DF54D-4351-0347-B8F9-C99D95279985}"/>
                </a:ext>
              </a:extLst>
            </p:cNvPr>
            <p:cNvSpPr txBox="1"/>
            <p:nvPr/>
          </p:nvSpPr>
          <p:spPr>
            <a:xfrm>
              <a:off x="5587940" y="4335024"/>
              <a:ext cx="12184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Current Time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4F08FA7-1BAD-7248-AD94-9C9699CE58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10884" y="4303733"/>
              <a:ext cx="1172589" cy="0"/>
            </a:xfrm>
            <a:prstGeom prst="straightConnector1">
              <a:avLst/>
            </a:prstGeom>
            <a:ln w="28575" cap="sq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24">
              <a:extLst>
                <a:ext uri="{FF2B5EF4-FFF2-40B4-BE49-F238E27FC236}">
                  <a16:creationId xmlns:a16="http://schemas.microsoft.com/office/drawing/2014/main" id="{C0B10BCC-DC75-8146-A657-559A92492793}"/>
                </a:ext>
              </a:extLst>
            </p:cNvPr>
            <p:cNvCxnSpPr>
              <a:cxnSpLocks/>
              <a:stCxn id="17" idx="2"/>
              <a:endCxn id="27" idx="1"/>
            </p:cNvCxnSpPr>
            <p:nvPr/>
          </p:nvCxnSpPr>
          <p:spPr>
            <a:xfrm rot="16200000" flipH="1">
              <a:off x="5209983" y="4582225"/>
              <a:ext cx="506267" cy="321104"/>
            </a:xfrm>
            <a:prstGeom prst="bentConnector2">
              <a:avLst/>
            </a:prstGeom>
            <a:ln w="28575" cap="sq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2F96A79A-E4A6-844C-88F1-149D423D84BD}"/>
                </a:ext>
              </a:extLst>
            </p:cNvPr>
            <p:cNvSpPr/>
            <p:nvPr/>
          </p:nvSpPr>
          <p:spPr>
            <a:xfrm>
              <a:off x="5623668" y="4830541"/>
              <a:ext cx="656590" cy="330739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RTC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9DA6D9B5-E35C-9F4A-B542-E8EBA689AED2}"/>
                </a:ext>
              </a:extLst>
            </p:cNvPr>
            <p:cNvSpPr/>
            <p:nvPr/>
          </p:nvSpPr>
          <p:spPr>
            <a:xfrm>
              <a:off x="7581237" y="4830540"/>
              <a:ext cx="811992" cy="330739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FRAM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4AEE875-871B-844B-81A8-7B914F3B3FDF}"/>
                </a:ext>
              </a:extLst>
            </p:cNvPr>
            <p:cNvCxnSpPr>
              <a:cxnSpLocks/>
              <a:stCxn id="27" idx="3"/>
              <a:endCxn id="29" idx="1"/>
            </p:cNvCxnSpPr>
            <p:nvPr/>
          </p:nvCxnSpPr>
          <p:spPr>
            <a:xfrm flipV="1">
              <a:off x="6280258" y="4995910"/>
              <a:ext cx="1300979" cy="1"/>
            </a:xfrm>
            <a:prstGeom prst="straightConnector1">
              <a:avLst/>
            </a:prstGeom>
            <a:ln w="28575" cap="sq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E2E5078-1FE8-8F4D-948B-D279A6CBF4AA}"/>
                </a:ext>
              </a:extLst>
            </p:cNvPr>
            <p:cNvSpPr txBox="1"/>
            <p:nvPr/>
          </p:nvSpPr>
          <p:spPr>
            <a:xfrm>
              <a:off x="6196347" y="4983311"/>
              <a:ext cx="14087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Timestamped measurements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A77AB22-A435-774D-8E05-42EF45470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223" t="12089" r="27545" b="48596"/>
            <a:stretch/>
          </p:blipFill>
          <p:spPr>
            <a:xfrm>
              <a:off x="5644005" y="5233788"/>
              <a:ext cx="615915" cy="430611"/>
            </a:xfrm>
            <a:prstGeom prst="ellipse">
              <a:avLst/>
            </a:prstGeom>
          </p:spPr>
        </p:pic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A30D62A-7AB0-8B46-A160-B9EDF3882991}"/>
                </a:ext>
              </a:extLst>
            </p:cNvPr>
            <p:cNvCxnSpPr>
              <a:stCxn id="27" idx="2"/>
              <a:endCxn id="34" idx="0"/>
            </p:cNvCxnSpPr>
            <p:nvPr/>
          </p:nvCxnSpPr>
          <p:spPr>
            <a:xfrm>
              <a:off x="5951963" y="5161280"/>
              <a:ext cx="0" cy="72508"/>
            </a:xfrm>
            <a:prstGeom prst="line">
              <a:avLst/>
            </a:prstGeom>
            <a:ln w="28575" cap="sq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957A7B2-9E46-3B4C-BBDE-14EF65F42D61}"/>
              </a:ext>
            </a:extLst>
          </p:cNvPr>
          <p:cNvGrpSpPr/>
          <p:nvPr/>
        </p:nvGrpSpPr>
        <p:grpSpPr>
          <a:xfrm>
            <a:off x="783697" y="3290836"/>
            <a:ext cx="2949146" cy="2192001"/>
            <a:chOff x="783697" y="3290836"/>
            <a:chExt cx="2949146" cy="2192001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4029EB3-1820-E549-9A54-1E5B3883FC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041" r="77020" b="21093"/>
            <a:stretch/>
          </p:blipFill>
          <p:spPr>
            <a:xfrm>
              <a:off x="2452941" y="3781267"/>
              <a:ext cx="407718" cy="67480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F00710-49FA-F443-88A2-30BFE43B121D}"/>
                </a:ext>
              </a:extLst>
            </p:cNvPr>
            <p:cNvSpPr txBox="1"/>
            <p:nvPr/>
          </p:nvSpPr>
          <p:spPr>
            <a:xfrm>
              <a:off x="783697" y="3290836"/>
              <a:ext cx="2949146" cy="36627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Reliable Sampling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5DA112A-2CA2-DD49-ABC6-E1D1A549F9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041" r="77020" b="21093"/>
            <a:stretch/>
          </p:blipFill>
          <p:spPr>
            <a:xfrm>
              <a:off x="3054277" y="4312519"/>
              <a:ext cx="407718" cy="67480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9B3169E-B343-3D40-B1F2-34F3D9203F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041" r="77020" b="21093"/>
            <a:stretch/>
          </p:blipFill>
          <p:spPr>
            <a:xfrm>
              <a:off x="2524368" y="4808035"/>
              <a:ext cx="407718" cy="674802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A205995-C2F5-354A-A51B-D695C4CDAB50}"/>
                </a:ext>
              </a:extLst>
            </p:cNvPr>
            <p:cNvSpPr/>
            <p:nvPr/>
          </p:nvSpPr>
          <p:spPr>
            <a:xfrm>
              <a:off x="1055543" y="3877553"/>
              <a:ext cx="993487" cy="496786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DC Power Supply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17E30E4-87C1-1544-9364-2FD8DEBD63BD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>
              <a:off x="2049030" y="4125946"/>
              <a:ext cx="444327" cy="1033"/>
            </a:xfrm>
            <a:prstGeom prst="line">
              <a:avLst/>
            </a:prstGeom>
            <a:ln w="28575" cap="sq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8A463D1-4F5E-1749-8A7A-713EE00EBE6D}"/>
                </a:ext>
              </a:extLst>
            </p:cNvPr>
            <p:cNvSpPr/>
            <p:nvPr/>
          </p:nvSpPr>
          <p:spPr>
            <a:xfrm>
              <a:off x="2827586" y="4118668"/>
              <a:ext cx="406750" cy="176827"/>
            </a:xfrm>
            <a:custGeom>
              <a:avLst/>
              <a:gdLst>
                <a:gd name="connsiteX0" fmla="*/ 0 w 368300"/>
                <a:gd name="connsiteY0" fmla="*/ 61031 h 238831"/>
                <a:gd name="connsiteX1" fmla="*/ 292100 w 368300"/>
                <a:gd name="connsiteY1" fmla="*/ 10231 h 238831"/>
                <a:gd name="connsiteX2" fmla="*/ 368300 w 368300"/>
                <a:gd name="connsiteY2" fmla="*/ 238831 h 238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8300" h="238831">
                  <a:moveTo>
                    <a:pt x="0" y="61031"/>
                  </a:moveTo>
                  <a:cubicBezTo>
                    <a:pt x="115358" y="20814"/>
                    <a:pt x="230717" y="-19402"/>
                    <a:pt x="292100" y="10231"/>
                  </a:cubicBezTo>
                  <a:cubicBezTo>
                    <a:pt x="353483" y="39864"/>
                    <a:pt x="224367" y="211314"/>
                    <a:pt x="368300" y="238831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4A8B2A42-7ABE-4745-BF3E-CCDC206610F5}"/>
                </a:ext>
              </a:extLst>
            </p:cNvPr>
            <p:cNvSpPr/>
            <p:nvPr/>
          </p:nvSpPr>
          <p:spPr>
            <a:xfrm>
              <a:off x="2916836" y="4955895"/>
              <a:ext cx="368300" cy="302449"/>
            </a:xfrm>
            <a:custGeom>
              <a:avLst/>
              <a:gdLst>
                <a:gd name="connsiteX0" fmla="*/ 368300 w 368300"/>
                <a:gd name="connsiteY0" fmla="*/ 0 h 302449"/>
                <a:gd name="connsiteX1" fmla="*/ 304800 w 368300"/>
                <a:gd name="connsiteY1" fmla="*/ 279400 h 302449"/>
                <a:gd name="connsiteX2" fmla="*/ 0 w 368300"/>
                <a:gd name="connsiteY2" fmla="*/ 266700 h 302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8300" h="302449">
                  <a:moveTo>
                    <a:pt x="368300" y="0"/>
                  </a:moveTo>
                  <a:cubicBezTo>
                    <a:pt x="367241" y="117475"/>
                    <a:pt x="366183" y="234950"/>
                    <a:pt x="304800" y="279400"/>
                  </a:cubicBezTo>
                  <a:cubicBezTo>
                    <a:pt x="243417" y="323850"/>
                    <a:pt x="121708" y="295275"/>
                    <a:pt x="0" y="266700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A9070B9-89CD-2F44-A5E5-359D0816E0F5}"/>
                </a:ext>
              </a:extLst>
            </p:cNvPr>
            <p:cNvSpPr txBox="1"/>
            <p:nvPr/>
          </p:nvSpPr>
          <p:spPr>
            <a:xfrm>
              <a:off x="1458602" y="4595904"/>
              <a:ext cx="9410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Daisy-chained power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787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E3759-BC82-9E40-9C14-2BC52192A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 deploy we did!</a:t>
            </a:r>
            <a:br>
              <a:rPr lang="en-US" dirty="0"/>
            </a:br>
            <a:r>
              <a:rPr lang="en-US" dirty="0"/>
              <a:t>Quick “energy audits” in an apartment.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1553B9-6C76-0548-BBBC-B278B8F9B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D3C770-69DC-2340-BC20-709BEC7D5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85" y="1284513"/>
            <a:ext cx="2635823" cy="3853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FB4D21-BD24-2649-978C-E60829EAA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140" y="1822348"/>
            <a:ext cx="3626746" cy="36267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AC73F1-EC83-CF4E-8DDB-0F7A4E191641}"/>
              </a:ext>
            </a:extLst>
          </p:cNvPr>
          <p:cNvSpPr txBox="1"/>
          <p:nvPr/>
        </p:nvSpPr>
        <p:spPr>
          <a:xfrm>
            <a:off x="4024992" y="1284513"/>
            <a:ext cx="4865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“Deploy on Monday, inspect on Wednesday”</a:t>
            </a:r>
          </a:p>
        </p:txBody>
      </p:sp>
    </p:spTree>
    <p:extLst>
      <p:ext uri="{BB962C8B-B14F-4D97-AF65-F5344CB8AC3E}">
        <p14:creationId xmlns:p14="http://schemas.microsoft.com/office/powerpoint/2010/main" val="3592496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E057C-407B-D347-A88B-45BBF2D82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Longer term measurements</a:t>
            </a:r>
            <a:br>
              <a:rPr lang="en-US" dirty="0"/>
            </a:br>
            <a:r>
              <a:rPr lang="en-US" dirty="0"/>
              <a:t>in a house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8FCA06-96DC-1748-B468-B08947BA9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0B06C4-DB4C-3640-AE21-8BF5D04579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5" r="17739"/>
          <a:stretch/>
        </p:blipFill>
        <p:spPr>
          <a:xfrm>
            <a:off x="6335486" y="0"/>
            <a:ext cx="2808514" cy="5617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5D932C-55E4-E841-A1C8-933E4B788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7" y="3165503"/>
            <a:ext cx="6089873" cy="21314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AAB772-442B-7A45-A6B5-BB7C8D8F56A9}"/>
              </a:ext>
            </a:extLst>
          </p:cNvPr>
          <p:cNvSpPr txBox="1"/>
          <p:nvPr/>
        </p:nvSpPr>
        <p:spPr>
          <a:xfrm>
            <a:off x="1814787" y="3391483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One day breakdown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D30F8B-CA9F-A945-8C83-6BFFD7342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947" y="1196215"/>
            <a:ext cx="5638800" cy="16516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348F09-2BE5-8D42-8DF9-97839C2BF57B}"/>
              </a:ext>
            </a:extLst>
          </p:cNvPr>
          <p:cNvSpPr/>
          <p:nvPr/>
        </p:nvSpPr>
        <p:spPr>
          <a:xfrm>
            <a:off x="3462902" y="534086"/>
            <a:ext cx="2995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1,693,966 measurements in 1 month</a:t>
            </a:r>
          </a:p>
        </p:txBody>
      </p:sp>
    </p:spTree>
    <p:extLst>
      <p:ext uri="{BB962C8B-B14F-4D97-AF65-F5344CB8AC3E}">
        <p14:creationId xmlns:p14="http://schemas.microsoft.com/office/powerpoint/2010/main" val="3702786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19131-59C9-DA4A-A004-01FA79269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large (~50 kW) water pumps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5752F2-6F58-5045-AC84-7EB5BF01C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317BF0-8119-3D40-AAA4-D488FBEDB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822" y="-1394296"/>
            <a:ext cx="3514571" cy="11865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D005CE-7AC5-D840-8DCE-040A754B9858}"/>
              </a:ext>
            </a:extLst>
          </p:cNvPr>
          <p:cNvSpPr txBox="1"/>
          <p:nvPr/>
        </p:nvSpPr>
        <p:spPr>
          <a:xfrm>
            <a:off x="587829" y="4237672"/>
            <a:ext cx="76308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4,046,215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88.4% of the samples successfully received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Packet interval: 90th percentile is 2.46 seconds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Consecutively dropped packets: 99.9th percentile is five dropped packets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7F3401-871C-4E43-9825-1592D6B3AB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4" r="13507"/>
          <a:stretch/>
        </p:blipFill>
        <p:spPr>
          <a:xfrm>
            <a:off x="4256691" y="878541"/>
            <a:ext cx="1644295" cy="3116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6CBDFA-B1F6-0C41-8F00-83900E5196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1149"/>
          <a:stretch/>
        </p:blipFill>
        <p:spPr>
          <a:xfrm>
            <a:off x="143383" y="878541"/>
            <a:ext cx="3975137" cy="31164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F87B82-7575-7B46-B9DC-F48C08981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157" y="878540"/>
            <a:ext cx="2593214" cy="34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83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F7BA2-AAA1-3C47-9F6B-2D261CB01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/>
              <a:t>Triumvi</a:t>
            </a:r>
            <a:r>
              <a:rPr lang="en-US" sz="2800" dirty="0"/>
              <a:t>: a flexible energy metering platform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3D4BA0-FEF2-CC4C-B878-FA34CB4FC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08" y="959224"/>
            <a:ext cx="5638966" cy="4188245"/>
          </a:xfrm>
        </p:spPr>
        <p:txBody>
          <a:bodyPr>
            <a:normAutofit/>
          </a:bodyPr>
          <a:lstStyle/>
          <a:p>
            <a:r>
              <a:rPr lang="en-US" sz="2000" dirty="0"/>
              <a:t>Standalone: energy-harvesting +</a:t>
            </a:r>
            <a:br>
              <a:rPr lang="en-US" sz="2000" dirty="0"/>
            </a:br>
            <a:r>
              <a:rPr lang="en-US" sz="2000" dirty="0"/>
              <a:t>current sensing + voltage phase sensing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Flexible: multiple operating modes,</a:t>
            </a:r>
            <a:br>
              <a:rPr lang="en-US" sz="2000" dirty="0"/>
            </a:br>
            <a:r>
              <a:rPr lang="en-US" sz="2000" dirty="0"/>
              <a:t>large loads, synchronized sampling,</a:t>
            </a:r>
            <a:br>
              <a:rPr lang="en-US" sz="2000" dirty="0"/>
            </a:br>
            <a:r>
              <a:rPr lang="en-US" sz="2000" dirty="0"/>
              <a:t>charge sharing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Deployable: supports multiple deployment scenarios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E80BE3-154C-4348-8FDD-F084320F8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18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FFDCB4C-6CFE-8B45-9022-0E1812E2A122}"/>
              </a:ext>
            </a:extLst>
          </p:cNvPr>
          <p:cNvSpPr txBox="1">
            <a:spLocks/>
          </p:cNvSpPr>
          <p:nvPr/>
        </p:nvSpPr>
        <p:spPr>
          <a:xfrm>
            <a:off x="5332351" y="3639408"/>
            <a:ext cx="3572164" cy="152042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>
                <a:solidFill>
                  <a:schemeClr val="accent1"/>
                </a:solidFill>
              </a:rPr>
              <a:t>Brad Campbell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/>
              <a:t>bradjc@virginia.edu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/>
              <a:t>@bradjc5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6FD6CB-1659-3A4A-832F-33C89D129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527" y="1186060"/>
            <a:ext cx="1697965" cy="238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22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1326-A906-6644-89F9-2184F559B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submetering!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2F5A39-36D2-7446-BB12-88AB9EF34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C90E35-747C-634E-A64B-24896689B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38" y="1360594"/>
            <a:ext cx="2437973" cy="2211494"/>
          </a:xfrm>
          <a:prstGeom prst="rect">
            <a:avLst/>
          </a:prstGeom>
        </p:spPr>
      </p:pic>
      <p:pic>
        <p:nvPicPr>
          <p:cNvPr id="5" name="Picture 4" descr="Screen Shot 2014-12-11 at 12.24.10 AM.png">
            <a:extLst>
              <a:ext uri="{FF2B5EF4-FFF2-40B4-BE49-F238E27FC236}">
                <a16:creationId xmlns:a16="http://schemas.microsoft.com/office/drawing/2014/main" id="{32B101FD-B53C-B142-BAED-2A5EB8066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83" y="3755224"/>
            <a:ext cx="2791935" cy="1654839"/>
          </a:xfrm>
          <a:prstGeom prst="rect">
            <a:avLst/>
          </a:prstGeom>
          <a:ln w="38100" cmpd="sng">
            <a:solidFill>
              <a:schemeClr val="tx2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6E32138-C3AD-F04A-B08F-2C9260D868FB}"/>
              </a:ext>
            </a:extLst>
          </p:cNvPr>
          <p:cNvGrpSpPr/>
          <p:nvPr/>
        </p:nvGrpSpPr>
        <p:grpSpPr>
          <a:xfrm>
            <a:off x="478546" y="5864032"/>
            <a:ext cx="6522168" cy="1272810"/>
            <a:chOff x="601491" y="5410200"/>
            <a:chExt cx="6522168" cy="1272810"/>
          </a:xfrm>
        </p:grpSpPr>
        <p:pic>
          <p:nvPicPr>
            <p:cNvPr id="6" name="Picture 5" descr="Screenshot 2014-11-25 23.05.05.png">
              <a:extLst>
                <a:ext uri="{FF2B5EF4-FFF2-40B4-BE49-F238E27FC236}">
                  <a16:creationId xmlns:a16="http://schemas.microsoft.com/office/drawing/2014/main" id="{318B6BE3-B806-174A-BD5C-19AC1A85B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491" y="5510175"/>
              <a:ext cx="1426926" cy="107404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23F50B7-5940-2947-94E5-2D2CAD85ABE8}"/>
                </a:ext>
              </a:extLst>
            </p:cNvPr>
            <p:cNvSpPr txBox="1"/>
            <p:nvPr/>
          </p:nvSpPr>
          <p:spPr>
            <a:xfrm>
              <a:off x="2134564" y="5410200"/>
              <a:ext cx="4989095" cy="12728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Arial"/>
                  <a:ea typeface="+mn-ea"/>
                  <a:cs typeface="+mn-cs"/>
                </a:rPr>
                <a:t>“However, sub-metered energy use data are not available for many buildings, often due to the high cost of metering and gathering data.”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800" dirty="0">
                <a:solidFill>
                  <a:prstClr val="black"/>
                </a:solidFill>
                <a:latin typeface="Arial"/>
                <a:ea typeface="+mn-ea"/>
                <a:cs typeface="+mn-cs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rgbClr val="7F7F7F"/>
                  </a:solidFill>
                  <a:latin typeface="Arial"/>
                  <a:ea typeface="+mn-ea"/>
                  <a:cs typeface="+mn-cs"/>
                </a:rPr>
                <a:t>US Department of Energy Building Technologies Office</a:t>
              </a:r>
            </a:p>
          </p:txBody>
        </p:sp>
      </p:grpSp>
      <p:pic>
        <p:nvPicPr>
          <p:cNvPr id="8" name="Picture 7" descr="Screenshot 2016-03-29 20.21.49.png">
            <a:extLst>
              <a:ext uri="{FF2B5EF4-FFF2-40B4-BE49-F238E27FC236}">
                <a16:creationId xmlns:a16="http://schemas.microsoft.com/office/drawing/2014/main" id="{52FD9057-83F6-8448-BBCA-BBF826A7053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6273" y="5867874"/>
            <a:ext cx="4114800" cy="856380"/>
          </a:xfrm>
          <a:prstGeom prst="rect">
            <a:avLst/>
          </a:prstGeom>
          <a:ln w="38100" cmpd="sng">
            <a:solidFill>
              <a:schemeClr val="tx2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23017E-7416-0B44-95D7-65D165D4A73D}"/>
              </a:ext>
            </a:extLst>
          </p:cNvPr>
          <p:cNvSpPr txBox="1"/>
          <p:nvPr/>
        </p:nvSpPr>
        <p:spPr>
          <a:xfrm>
            <a:off x="379080" y="878541"/>
            <a:ext cx="3701142" cy="3662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Buildings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21C45B-5A33-A140-AF44-653808423A84}"/>
              </a:ext>
            </a:extLst>
          </p:cNvPr>
          <p:cNvSpPr txBox="1"/>
          <p:nvPr/>
        </p:nvSpPr>
        <p:spPr>
          <a:xfrm>
            <a:off x="4506166" y="878541"/>
            <a:ext cx="3701142" cy="3662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Maintenance</a:t>
            </a:r>
          </a:p>
        </p:txBody>
      </p:sp>
      <p:pic>
        <p:nvPicPr>
          <p:cNvPr id="5122" name="Picture 2" descr="https://prnewswire2-a.akamaihd.net/p/1893751/sp/189375100/thumbnail/entry_id/1_l12z2l7e/def_height/1000/def_width/1500/version/100011/type/1">
            <a:extLst>
              <a:ext uri="{FF2B5EF4-FFF2-40B4-BE49-F238E27FC236}">
                <a16:creationId xmlns:a16="http://schemas.microsoft.com/office/drawing/2014/main" id="{17FD7736-7639-564E-955A-D762B0361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22" y="1360594"/>
            <a:ext cx="2439229" cy="162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65ED008-4D84-CB41-A192-B555D3BCAAAF}"/>
              </a:ext>
            </a:extLst>
          </p:cNvPr>
          <p:cNvGrpSpPr/>
          <p:nvPr/>
        </p:nvGrpSpPr>
        <p:grpSpPr>
          <a:xfrm>
            <a:off x="6619448" y="2738152"/>
            <a:ext cx="2396551" cy="746977"/>
            <a:chOff x="6619448" y="2738152"/>
            <a:chExt cx="2396551" cy="74697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4F611C4-69CE-2441-AE62-2BA1DFDDB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19448" y="2738152"/>
              <a:ext cx="2396551" cy="74697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40D60E3-A3E9-1243-92CA-49CE11D888E2}"/>
                </a:ext>
              </a:extLst>
            </p:cNvPr>
            <p:cNvSpPr/>
            <p:nvPr/>
          </p:nvSpPr>
          <p:spPr>
            <a:xfrm>
              <a:off x="8659906" y="3304134"/>
              <a:ext cx="356093" cy="180995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A3AE428-D707-7746-8240-702B02207653}"/>
              </a:ext>
            </a:extLst>
          </p:cNvPr>
          <p:cNvSpPr txBox="1"/>
          <p:nvPr/>
        </p:nvSpPr>
        <p:spPr>
          <a:xfrm>
            <a:off x="4506166" y="3572088"/>
            <a:ext cx="3701142" cy="3662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Money Saving</a:t>
            </a:r>
          </a:p>
        </p:txBody>
      </p:sp>
      <p:pic>
        <p:nvPicPr>
          <p:cNvPr id="5124" name="Picture 4" descr="http://www.mdpi.com/energies/energies-10-01880/article_deploy/html/images/energies-10-01880-g003.png">
            <a:extLst>
              <a:ext uri="{FF2B5EF4-FFF2-40B4-BE49-F238E27FC236}">
                <a16:creationId xmlns:a16="http://schemas.microsoft.com/office/drawing/2014/main" id="{40DD2D89-FED1-AE48-BF11-1A1C662C3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166" y="4031880"/>
            <a:ext cx="3700029" cy="146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9861070-823D-F94A-AEFD-F89E7E36F5FE}"/>
              </a:ext>
            </a:extLst>
          </p:cNvPr>
          <p:cNvSpPr/>
          <p:nvPr/>
        </p:nvSpPr>
        <p:spPr>
          <a:xfrm>
            <a:off x="4825573" y="4201162"/>
            <a:ext cx="799140" cy="30936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D0CB6F-8D85-1F4C-B2A5-131616F67FC1}"/>
              </a:ext>
            </a:extLst>
          </p:cNvPr>
          <p:cNvSpPr/>
          <p:nvPr/>
        </p:nvSpPr>
        <p:spPr>
          <a:xfrm>
            <a:off x="7267815" y="4191265"/>
            <a:ext cx="799140" cy="30936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28B2F5-3814-1643-8649-4D4FFDF32529}"/>
              </a:ext>
            </a:extLst>
          </p:cNvPr>
          <p:cNvSpPr/>
          <p:nvPr/>
        </p:nvSpPr>
        <p:spPr>
          <a:xfrm>
            <a:off x="6058380" y="4862687"/>
            <a:ext cx="799140" cy="30936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0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62362-6E8E-1443-A9E1-2453C16D9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Does anyone actually want new submeters?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2395B9-95D7-F84F-9C31-1121FADD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0AE34-5A19-B148-8629-5EDDE7385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60" y="899452"/>
            <a:ext cx="1482812" cy="951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2AFE24-6833-364D-BE52-0B732AD16D0B}"/>
              </a:ext>
            </a:extLst>
          </p:cNvPr>
          <p:cNvSpPr txBox="1"/>
          <p:nvPr/>
        </p:nvSpPr>
        <p:spPr>
          <a:xfrm>
            <a:off x="889692" y="2000202"/>
            <a:ext cx="2949146" cy="3662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System Integrators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7B365CE0-C099-184A-9880-677D7BDA48D4}"/>
              </a:ext>
            </a:extLst>
          </p:cNvPr>
          <p:cNvSpPr/>
          <p:nvPr/>
        </p:nvSpPr>
        <p:spPr>
          <a:xfrm>
            <a:off x="1037974" y="2565032"/>
            <a:ext cx="2652584" cy="746574"/>
          </a:xfrm>
          <a:prstGeom prst="wedgeRoundRectCallout">
            <a:avLst>
              <a:gd name="adj1" fmla="val -45428"/>
              <a:gd name="adj2" fmla="val 64369"/>
              <a:gd name="adj3" fmla="val 16667"/>
            </a:avLst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Helvetica" pitchFamily="2" charset="0"/>
              </a:rPr>
              <a:t>“Submetering?</a:t>
            </a:r>
            <a:br>
              <a:rPr lang="en-US" sz="1600" dirty="0">
                <a:solidFill>
                  <a:schemeClr val="tx1"/>
                </a:solidFill>
                <a:latin typeface="Helvetica" pitchFamily="2" charset="0"/>
              </a:rPr>
            </a:br>
            <a:r>
              <a:rPr lang="en-US" sz="1600" dirty="0">
                <a:solidFill>
                  <a:schemeClr val="tx1"/>
                </a:solidFill>
                <a:latin typeface="Helvetica" pitchFamily="2" charset="0"/>
              </a:rPr>
              <a:t>That’s a solved problem.”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55E1090B-C6C3-9C44-A8BF-63627F7C2A53}"/>
              </a:ext>
            </a:extLst>
          </p:cNvPr>
          <p:cNvSpPr/>
          <p:nvPr/>
        </p:nvSpPr>
        <p:spPr>
          <a:xfrm>
            <a:off x="963831" y="3631832"/>
            <a:ext cx="2800866" cy="746574"/>
          </a:xfrm>
          <a:prstGeom prst="wedgeRoundRectCallout">
            <a:avLst>
              <a:gd name="adj1" fmla="val 26311"/>
              <a:gd name="adj2" fmla="val 64369"/>
              <a:gd name="adj3" fmla="val 16667"/>
            </a:avLst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Helvetica" pitchFamily="2" charset="0"/>
              </a:rPr>
              <a:t>“Johnson Controls and Siemens sell solutions.”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DD7388-BABC-E24A-A594-5E090EBE8C95}"/>
              </a:ext>
            </a:extLst>
          </p:cNvPr>
          <p:cNvSpPr txBox="1"/>
          <p:nvPr/>
        </p:nvSpPr>
        <p:spPr>
          <a:xfrm>
            <a:off x="4842310" y="2000202"/>
            <a:ext cx="2949146" cy="3662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Potential Users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75CD730F-1557-684D-B4E2-5106F00899B6}"/>
              </a:ext>
            </a:extLst>
          </p:cNvPr>
          <p:cNvSpPr/>
          <p:nvPr/>
        </p:nvSpPr>
        <p:spPr>
          <a:xfrm>
            <a:off x="4990592" y="2565032"/>
            <a:ext cx="2652584" cy="500355"/>
          </a:xfrm>
          <a:prstGeom prst="wedgeRoundRectCallout">
            <a:avLst>
              <a:gd name="adj1" fmla="val -45428"/>
              <a:gd name="adj2" fmla="val 64369"/>
              <a:gd name="adj3" fmla="val 16667"/>
            </a:avLst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Helvetica" pitchFamily="2" charset="0"/>
              </a:rPr>
              <a:t>“I can’t guarantee a ROI.”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4AC192FC-0356-E840-B6D5-FF9AAE53D2F0}"/>
              </a:ext>
            </a:extLst>
          </p:cNvPr>
          <p:cNvSpPr/>
          <p:nvPr/>
        </p:nvSpPr>
        <p:spPr>
          <a:xfrm>
            <a:off x="4916450" y="3264269"/>
            <a:ext cx="2800866" cy="574563"/>
          </a:xfrm>
          <a:prstGeom prst="wedgeRoundRectCallout">
            <a:avLst>
              <a:gd name="adj1" fmla="val 26311"/>
              <a:gd name="adj2" fmla="val 64369"/>
              <a:gd name="adj3" fmla="val 16667"/>
            </a:avLst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Helvetica" pitchFamily="2" charset="0"/>
              </a:rPr>
              <a:t>“Continuous monitoring is too expensive.”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2029A8-2125-054E-86BF-40CD6E3D6DD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02" y="903413"/>
            <a:ext cx="956558" cy="8982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177685-961D-3E48-AFEF-FFED59A16B3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262" y="899452"/>
            <a:ext cx="819666" cy="900577"/>
          </a:xfrm>
          <a:prstGeom prst="rect">
            <a:avLst/>
          </a:prstGeom>
        </p:spPr>
      </p:pic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193343AF-F2BC-C84C-B03E-306D80D4CF6B}"/>
              </a:ext>
            </a:extLst>
          </p:cNvPr>
          <p:cNvSpPr/>
          <p:nvPr/>
        </p:nvSpPr>
        <p:spPr>
          <a:xfrm>
            <a:off x="4752680" y="4054574"/>
            <a:ext cx="3164869" cy="494075"/>
          </a:xfrm>
          <a:prstGeom prst="wedgeRoundRectCallout">
            <a:avLst>
              <a:gd name="adj1" fmla="val 2364"/>
              <a:gd name="adj2" fmla="val 61059"/>
              <a:gd name="adj3" fmla="val 16667"/>
            </a:avLst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Helvetica" pitchFamily="2" charset="0"/>
              </a:rPr>
              <a:t>“I can’t schedule the downtime.”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8B72C96D-4601-9A4F-B9F6-907CCFE6E98B}"/>
              </a:ext>
            </a:extLst>
          </p:cNvPr>
          <p:cNvSpPr/>
          <p:nvPr/>
        </p:nvSpPr>
        <p:spPr>
          <a:xfrm>
            <a:off x="4752680" y="4736627"/>
            <a:ext cx="3164869" cy="600987"/>
          </a:xfrm>
          <a:prstGeom prst="wedgeRoundRectCallout">
            <a:avLst>
              <a:gd name="adj1" fmla="val -16637"/>
              <a:gd name="adj2" fmla="val 67912"/>
              <a:gd name="adj3" fmla="val 16667"/>
            </a:avLst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Helvetica" pitchFamily="2" charset="0"/>
              </a:rPr>
              <a:t>“I would love to see how my equipment is performing.”</a:t>
            </a:r>
          </a:p>
        </p:txBody>
      </p:sp>
      <p:sp>
        <p:nvSpPr>
          <p:cNvPr id="21" name="Not Equal 20">
            <a:extLst>
              <a:ext uri="{FF2B5EF4-FFF2-40B4-BE49-F238E27FC236}">
                <a16:creationId xmlns:a16="http://schemas.microsoft.com/office/drawing/2014/main" id="{2841B88A-F3FC-CB40-9A64-06E94472B42B}"/>
              </a:ext>
            </a:extLst>
          </p:cNvPr>
          <p:cNvSpPr/>
          <p:nvPr/>
        </p:nvSpPr>
        <p:spPr>
          <a:xfrm rot="20041893">
            <a:off x="3372633" y="2685919"/>
            <a:ext cx="2010027" cy="595210"/>
          </a:xfrm>
          <a:prstGeom prst="mathNotEqual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7F8EBB3-26DD-2445-AB24-D6675EEC34DA}"/>
              </a:ext>
            </a:extLst>
          </p:cNvPr>
          <p:cNvSpPr/>
          <p:nvPr/>
        </p:nvSpPr>
        <p:spPr>
          <a:xfrm>
            <a:off x="3948437" y="1414774"/>
            <a:ext cx="694422" cy="144655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8575">
                  <a:solidFill>
                    <a:schemeClr val="accent5"/>
                  </a:solidFill>
                </a:ln>
                <a:noFill/>
                <a:latin typeface="Trebuchet MS" panose="020B0703020202090204" pitchFamily="34" charset="0"/>
                <a:cs typeface="Baghdad" pitchFamily="2" charset="-78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2947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3" grpId="0" animBg="1"/>
      <p:bldP spid="14" grpId="0" animBg="1"/>
      <p:bldP spid="19" grpId="0" animBg="1"/>
      <p:bldP spid="20" grpId="0" animBg="1"/>
      <p:bldP spid="21" grpId="0" animBg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463BA-F8E3-CB40-ADB6-7872BFABD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Current submetering options have</a:t>
            </a:r>
            <a:br>
              <a:rPr lang="en-US" sz="2800" dirty="0"/>
            </a:br>
            <a:r>
              <a:rPr lang="en-US" sz="2800" dirty="0"/>
              <a:t>numerous drawbacks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43C4D8-C748-284D-BC6C-8131A43FC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A923A1-079F-5B4C-BF1F-30CFABBC0B65}"/>
              </a:ext>
            </a:extLst>
          </p:cNvPr>
          <p:cNvSpPr txBox="1"/>
          <p:nvPr/>
        </p:nvSpPr>
        <p:spPr>
          <a:xfrm>
            <a:off x="5420502" y="1456505"/>
            <a:ext cx="2949146" cy="3662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Meter Cost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6E7CC-138F-9C44-B70D-D965FA3DB298}"/>
              </a:ext>
            </a:extLst>
          </p:cNvPr>
          <p:cNvSpPr txBox="1"/>
          <p:nvPr/>
        </p:nvSpPr>
        <p:spPr>
          <a:xfrm>
            <a:off x="5420502" y="2034469"/>
            <a:ext cx="2949146" cy="3662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Installation Complexity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07C24A-1828-2D49-9621-D95D707285BA}"/>
              </a:ext>
            </a:extLst>
          </p:cNvPr>
          <p:cNvSpPr txBox="1"/>
          <p:nvPr/>
        </p:nvSpPr>
        <p:spPr>
          <a:xfrm>
            <a:off x="5420502" y="2612433"/>
            <a:ext cx="2949146" cy="3662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Accuracy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4B5561-49FC-074D-A878-B58AE4EEB63F}"/>
              </a:ext>
            </a:extLst>
          </p:cNvPr>
          <p:cNvSpPr txBox="1"/>
          <p:nvPr/>
        </p:nvSpPr>
        <p:spPr>
          <a:xfrm>
            <a:off x="5420502" y="3196795"/>
            <a:ext cx="2949146" cy="3662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Connectivity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671F0A-180C-4C44-A2E4-10B962C48196}"/>
              </a:ext>
            </a:extLst>
          </p:cNvPr>
          <p:cNvSpPr txBox="1"/>
          <p:nvPr/>
        </p:nvSpPr>
        <p:spPr>
          <a:xfrm>
            <a:off x="5420502" y="3774759"/>
            <a:ext cx="2949146" cy="3662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Limited Use Cases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17A95B-BDC2-6842-81DD-09E91DEFB528}"/>
              </a:ext>
            </a:extLst>
          </p:cNvPr>
          <p:cNvSpPr txBox="1"/>
          <p:nvPr/>
        </p:nvSpPr>
        <p:spPr>
          <a:xfrm>
            <a:off x="5420502" y="4352723"/>
            <a:ext cx="2949146" cy="3662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Calibration</a:t>
            </a:r>
          </a:p>
        </p:txBody>
      </p:sp>
      <p:pic>
        <p:nvPicPr>
          <p:cNvPr id="7170" name="Picture 2" descr="http://efergy.com/media/catalog/product/cache/9/thumbnail/600x/17f82f742ffe127f42dca9de82fb58b1/e/l/elite_engage_3_phase_us.jpg">
            <a:extLst>
              <a:ext uri="{FF2B5EF4-FFF2-40B4-BE49-F238E27FC236}">
                <a16:creationId xmlns:a16="http://schemas.microsoft.com/office/drawing/2014/main" id="{87E0B9D9-66FB-8147-B7BD-BB12546385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6" r="1279"/>
          <a:stretch/>
        </p:blipFill>
        <p:spPr bwMode="auto">
          <a:xfrm>
            <a:off x="346662" y="2387719"/>
            <a:ext cx="1310592" cy="114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35FAC94-5FE5-E244-97D1-3FBD9B71BAFC}"/>
              </a:ext>
            </a:extLst>
          </p:cNvPr>
          <p:cNvGrpSpPr/>
          <p:nvPr/>
        </p:nvGrpSpPr>
        <p:grpSpPr>
          <a:xfrm>
            <a:off x="1606878" y="2372445"/>
            <a:ext cx="1437796" cy="1638208"/>
            <a:chOff x="1425146" y="391122"/>
            <a:chExt cx="3253946" cy="3652966"/>
          </a:xfrm>
        </p:grpSpPr>
        <p:pic>
          <p:nvPicPr>
            <p:cNvPr id="7172" name="Picture 4" descr="http://mapawatt.com/wp-content/uploads/2011/07/egauge_energy_meter.png">
              <a:extLst>
                <a:ext uri="{FF2B5EF4-FFF2-40B4-BE49-F238E27FC236}">
                  <a16:creationId xmlns:a16="http://schemas.microsoft.com/office/drawing/2014/main" id="{6C53EBD2-CD97-294B-8E4E-2AA3CF3ABD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5" r="53791" b="25676"/>
            <a:stretch/>
          </p:blipFill>
          <p:spPr bwMode="auto">
            <a:xfrm>
              <a:off x="1425146" y="391122"/>
              <a:ext cx="3253946" cy="3652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5672E6-C9FE-204B-8371-8853838DC8E9}"/>
                </a:ext>
              </a:extLst>
            </p:cNvPr>
            <p:cNvSpPr/>
            <p:nvPr/>
          </p:nvSpPr>
          <p:spPr>
            <a:xfrm>
              <a:off x="2191265" y="2907957"/>
              <a:ext cx="2487827" cy="1136131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174" name="Picture 6" descr="https://download.schneider-electric.com/files?p_Doc_Ref=PB108412&amp;p_File_Type=rendition_288_png&amp;default_image=DefaultProductImage.png">
            <a:extLst>
              <a:ext uri="{FF2B5EF4-FFF2-40B4-BE49-F238E27FC236}">
                <a16:creationId xmlns:a16="http://schemas.microsoft.com/office/drawing/2014/main" id="{AAF715AD-48D0-334B-A0EA-308767427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624" y="2282680"/>
            <a:ext cx="1155928" cy="115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Figure 3">
            <a:extLst>
              <a:ext uri="{FF2B5EF4-FFF2-40B4-BE49-F238E27FC236}">
                <a16:creationId xmlns:a16="http://schemas.microsoft.com/office/drawing/2014/main" id="{66151301-D6B2-844B-B52F-12EDFE59F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29" y="3615902"/>
            <a:ext cx="1479014" cy="209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B163E7-9302-5F49-8BE4-970ABE911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22592"/>
            <a:ext cx="3213756" cy="1360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8035A0-E6B3-6D43-A338-C1F053CDE7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8" y="3657600"/>
            <a:ext cx="1586795" cy="2052894"/>
          </a:xfrm>
          <a:prstGeom prst="rect">
            <a:avLst/>
          </a:prstGeom>
        </p:spPr>
      </p:pic>
      <p:pic>
        <p:nvPicPr>
          <p:cNvPr id="7178" name="Picture 10" descr="Image result for panoramic power">
            <a:extLst>
              <a:ext uri="{FF2B5EF4-FFF2-40B4-BE49-F238E27FC236}">
                <a16:creationId xmlns:a16="http://schemas.microsoft.com/office/drawing/2014/main" id="{83A65446-532A-5C48-BF14-36097A910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766" y="1031356"/>
            <a:ext cx="1467654" cy="118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Close">
            <a:extLst>
              <a:ext uri="{FF2B5EF4-FFF2-40B4-BE49-F238E27FC236}">
                <a16:creationId xmlns:a16="http://schemas.microsoft.com/office/drawing/2014/main" id="{F4CB2CC1-DEFF-D440-A34E-F8C88E37A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4034" b="93262" l="9982" r="89973">
                        <a14:foregroundMark x1="16062" y1="48449" x2="16062" y2="48449"/>
                        <a14:foregroundMark x1="18285" y1="47119" x2="18285" y2="47119"/>
                        <a14:foregroundMark x1="83485" y1="29122" x2="83485" y2="29122"/>
                        <a14:foregroundMark x1="87659" y1="26374" x2="87659" y2="26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747" y="690976"/>
            <a:ext cx="1134755" cy="116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4A8CEE-DA31-8742-A94D-070752B60A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1360" y="3598214"/>
            <a:ext cx="1203081" cy="211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4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17C9E-A88B-E54E-B61D-3069F79E8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Triumvi</a:t>
            </a:r>
            <a:r>
              <a:rPr lang="en-US" dirty="0"/>
              <a:t> integrates several techniques to address these issues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067048-133C-B840-84E8-50E3812B9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6A3E1B-47FC-F947-AF3B-2E8492682E45}"/>
              </a:ext>
            </a:extLst>
          </p:cNvPr>
          <p:cNvSpPr txBox="1"/>
          <p:nvPr/>
        </p:nvSpPr>
        <p:spPr>
          <a:xfrm>
            <a:off x="2990340" y="1562676"/>
            <a:ext cx="2949146" cy="3662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Standalone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CDDB1F-6EE1-F94F-B1FD-0A0B064682A1}"/>
              </a:ext>
            </a:extLst>
          </p:cNvPr>
          <p:cNvSpPr txBox="1"/>
          <p:nvPr/>
        </p:nvSpPr>
        <p:spPr>
          <a:xfrm>
            <a:off x="2990340" y="2099451"/>
            <a:ext cx="2949146" cy="3662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Accurate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C20024-DDC6-6B42-8185-6F5A9AD06D05}"/>
              </a:ext>
            </a:extLst>
          </p:cNvPr>
          <p:cNvSpPr txBox="1"/>
          <p:nvPr/>
        </p:nvSpPr>
        <p:spPr>
          <a:xfrm>
            <a:off x="2990340" y="2636226"/>
            <a:ext cx="2949146" cy="3662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Upgradeable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3DF547-5327-7946-9600-1F1610DB02AE}"/>
              </a:ext>
            </a:extLst>
          </p:cNvPr>
          <p:cNvSpPr txBox="1"/>
          <p:nvPr/>
        </p:nvSpPr>
        <p:spPr>
          <a:xfrm>
            <a:off x="2990340" y="3173001"/>
            <a:ext cx="2949146" cy="3662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Scalable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E76D25-528F-4448-838B-192C4F5A59C0}"/>
              </a:ext>
            </a:extLst>
          </p:cNvPr>
          <p:cNvSpPr txBox="1"/>
          <p:nvPr/>
        </p:nvSpPr>
        <p:spPr>
          <a:xfrm>
            <a:off x="2990340" y="3709776"/>
            <a:ext cx="2949146" cy="3662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Configurable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ED3A71-3C3C-C849-8B01-94D9E1E94FAF}"/>
              </a:ext>
            </a:extLst>
          </p:cNvPr>
          <p:cNvSpPr txBox="1"/>
          <p:nvPr/>
        </p:nvSpPr>
        <p:spPr>
          <a:xfrm>
            <a:off x="2990340" y="4246551"/>
            <a:ext cx="2949146" cy="3662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Flexible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0FF1F7-2DF6-6A4F-84F3-4651BF64A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18" y="971354"/>
            <a:ext cx="1697965" cy="23847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899396-DB4F-F949-988E-9F460A02B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795" y="3071693"/>
            <a:ext cx="2416979" cy="127616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BFEDAD6-ADD4-FE42-99FC-4180EE5A6F21}"/>
              </a:ext>
            </a:extLst>
          </p:cNvPr>
          <p:cNvGrpSpPr/>
          <p:nvPr/>
        </p:nvGrpSpPr>
        <p:grpSpPr>
          <a:xfrm>
            <a:off x="6722075" y="1377859"/>
            <a:ext cx="1861752" cy="1441503"/>
            <a:chOff x="6722075" y="1377859"/>
            <a:chExt cx="1861752" cy="144150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94CB8E8-CE19-5B4F-8239-00EC7F5F8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6097" y="1377859"/>
              <a:ext cx="978733" cy="11021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C9A086D-1D08-624D-8F53-71070A97BF57}"/>
                </a:ext>
              </a:extLst>
            </p:cNvPr>
            <p:cNvSpPr txBox="1"/>
            <p:nvPr/>
          </p:nvSpPr>
          <p:spPr>
            <a:xfrm>
              <a:off x="6722075" y="2511585"/>
              <a:ext cx="18617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Monjolo</a:t>
              </a:r>
              <a:r>
                <a:rPr lang="en-US"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 [SenSys’13]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EA10E74-56B1-6641-ADE6-804F09CA1FD3}"/>
              </a:ext>
            </a:extLst>
          </p:cNvPr>
          <p:cNvGrpSpPr/>
          <p:nvPr/>
        </p:nvGrpSpPr>
        <p:grpSpPr>
          <a:xfrm>
            <a:off x="6722075" y="2935904"/>
            <a:ext cx="1861752" cy="1981953"/>
            <a:chOff x="6722075" y="2935904"/>
            <a:chExt cx="1861752" cy="198195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78B5DFC-2DBC-664D-9046-0F05F49B0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6398" y="2935904"/>
              <a:ext cx="1053105" cy="167691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3313679-A659-9148-982A-6402A61F760B}"/>
                </a:ext>
              </a:extLst>
            </p:cNvPr>
            <p:cNvSpPr txBox="1"/>
            <p:nvPr/>
          </p:nvSpPr>
          <p:spPr>
            <a:xfrm>
              <a:off x="6722075" y="4610080"/>
              <a:ext cx="18617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Helvetica" panose="020B0604020202020204" pitchFamily="34" charset="0"/>
                  <a:cs typeface="Helvetica" panose="020B0604020202020204" pitchFamily="34" charset="0"/>
                </a:rPr>
                <a:t>Gemini [RTSS’14]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0AFEC6FA-75EC-1043-96E1-20193E9BAC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5" t="12187" r="48345" b="51186"/>
          <a:stretch/>
        </p:blipFill>
        <p:spPr>
          <a:xfrm>
            <a:off x="645247" y="3543866"/>
            <a:ext cx="1519151" cy="205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4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E18F8-6D2C-0244-BE82-D12B63776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Standalone operation requires a power source, the current channel, and the voltage channel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81390F-B9BA-AE4D-9CA4-DAB6C3D2C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5BD37F-D275-C743-B47A-14300C2ED65D}"/>
              </a:ext>
            </a:extLst>
          </p:cNvPr>
          <p:cNvSpPr txBox="1"/>
          <p:nvPr/>
        </p:nvSpPr>
        <p:spPr>
          <a:xfrm>
            <a:off x="461320" y="1315538"/>
            <a:ext cx="2553734" cy="3662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Power Source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1EED1A-FC65-B241-86E5-0C18EBCE16B4}"/>
              </a:ext>
            </a:extLst>
          </p:cNvPr>
          <p:cNvSpPr txBox="1"/>
          <p:nvPr/>
        </p:nvSpPr>
        <p:spPr>
          <a:xfrm>
            <a:off x="3319331" y="1315538"/>
            <a:ext cx="2553734" cy="3662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Current Channel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038241-C042-6247-B5DF-6C5D6CC7B130}"/>
              </a:ext>
            </a:extLst>
          </p:cNvPr>
          <p:cNvSpPr txBox="1"/>
          <p:nvPr/>
        </p:nvSpPr>
        <p:spPr>
          <a:xfrm>
            <a:off x="565430" y="1835287"/>
            <a:ext cx="2345514" cy="1406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ts val="2600"/>
              </a:lnSpc>
              <a:buFont typeface="Wingdings" pitchFamily="2" charset="2"/>
              <a:buChar char="q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Tap into breakers</a:t>
            </a:r>
          </a:p>
          <a:p>
            <a:pPr marL="285750" indent="-285750">
              <a:lnSpc>
                <a:spcPts val="2600"/>
              </a:lnSpc>
              <a:buFont typeface="Wingdings" pitchFamily="2" charset="2"/>
              <a:buChar char="q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External outlet</a:t>
            </a:r>
          </a:p>
          <a:p>
            <a:pPr marL="285750" indent="-285750">
              <a:lnSpc>
                <a:spcPts val="2600"/>
              </a:lnSpc>
              <a:buFont typeface="Wingdings" pitchFamily="2" charset="2"/>
              <a:buChar char="q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Battery</a:t>
            </a:r>
          </a:p>
          <a:p>
            <a:pPr marL="285750" indent="-285750">
              <a:lnSpc>
                <a:spcPts val="2600"/>
              </a:lnSpc>
              <a:buFont typeface="Wingdings" pitchFamily="2" charset="2"/>
              <a:buChar char="q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Energy-harvesting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A573D9-720E-7646-BAD7-B536D1FFD559}"/>
              </a:ext>
            </a:extLst>
          </p:cNvPr>
          <p:cNvSpPr txBox="1"/>
          <p:nvPr/>
        </p:nvSpPr>
        <p:spPr>
          <a:xfrm>
            <a:off x="3423441" y="1835286"/>
            <a:ext cx="2343045" cy="1739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600"/>
              </a:lnSpc>
              <a:buFont typeface="Wingdings" pitchFamily="2" charset="2"/>
              <a:buChar char="q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Hall effect sensor</a:t>
            </a:r>
          </a:p>
          <a:p>
            <a:pPr marL="285750" indent="-285750">
              <a:lnSpc>
                <a:spcPts val="2600"/>
              </a:lnSpc>
              <a:buFont typeface="Wingdings" pitchFamily="2" charset="2"/>
              <a:buChar char="q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Additional current transformer</a:t>
            </a:r>
          </a:p>
          <a:p>
            <a:pPr marL="285750" indent="-285750">
              <a:lnSpc>
                <a:spcPts val="2600"/>
              </a:lnSpc>
              <a:buFont typeface="Wingdings" pitchFamily="2" charset="2"/>
              <a:buChar char="q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Reuse current transformer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B81B815-6542-4843-90C2-835A8BA19887}"/>
              </a:ext>
            </a:extLst>
          </p:cNvPr>
          <p:cNvGrpSpPr/>
          <p:nvPr/>
        </p:nvGrpSpPr>
        <p:grpSpPr>
          <a:xfrm>
            <a:off x="430065" y="3458821"/>
            <a:ext cx="2340063" cy="1431008"/>
            <a:chOff x="430065" y="3458821"/>
            <a:chExt cx="2340063" cy="143100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3B21CBD-A584-DC40-AD21-18980DC606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676" t="17912" b="22494"/>
            <a:stretch/>
          </p:blipFill>
          <p:spPr>
            <a:xfrm flipH="1">
              <a:off x="430065" y="3458821"/>
              <a:ext cx="860683" cy="1157198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D48BC51-55C1-EB45-B6C1-AAECCD2FBFB2}"/>
                </a:ext>
              </a:extLst>
            </p:cNvPr>
            <p:cNvCxnSpPr>
              <a:cxnSpLocks/>
              <a:endCxn id="14" idx="1"/>
            </p:cNvCxnSpPr>
            <p:nvPr/>
          </p:nvCxnSpPr>
          <p:spPr>
            <a:xfrm>
              <a:off x="1263531" y="4220093"/>
              <a:ext cx="108408" cy="0"/>
            </a:xfrm>
            <a:prstGeom prst="line">
              <a:avLst/>
            </a:prstGeom>
            <a:ln w="28575" cap="sq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66BE256-356F-D542-8549-51E3FF68A96D}"/>
                </a:ext>
              </a:extLst>
            </p:cNvPr>
            <p:cNvCxnSpPr>
              <a:cxnSpLocks/>
            </p:cNvCxnSpPr>
            <p:nvPr/>
          </p:nvCxnSpPr>
          <p:spPr>
            <a:xfrm>
              <a:off x="2173218" y="4220092"/>
              <a:ext cx="142680" cy="0"/>
            </a:xfrm>
            <a:prstGeom prst="line">
              <a:avLst/>
            </a:prstGeom>
            <a:ln w="28575" cap="sq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29C5710-52A8-174A-B8E2-E5A9D653E50E}"/>
                </a:ext>
              </a:extLst>
            </p:cNvPr>
            <p:cNvSpPr txBox="1"/>
            <p:nvPr/>
          </p:nvSpPr>
          <p:spPr>
            <a:xfrm>
              <a:off x="2261655" y="4081592"/>
              <a:ext cx="508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VCC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B32B1D7-1CB7-1D4C-8ADD-D2DBAF4477DC}"/>
                </a:ext>
              </a:extLst>
            </p:cNvPr>
            <p:cNvCxnSpPr>
              <a:cxnSpLocks/>
            </p:cNvCxnSpPr>
            <p:nvPr/>
          </p:nvCxnSpPr>
          <p:spPr>
            <a:xfrm>
              <a:off x="1604165" y="4622042"/>
              <a:ext cx="316913" cy="0"/>
            </a:xfrm>
            <a:prstGeom prst="line">
              <a:avLst/>
            </a:prstGeom>
            <a:ln w="28575" cap="sq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8D21331-A9E0-DC4E-BF64-1905692C2297}"/>
                </a:ext>
              </a:extLst>
            </p:cNvPr>
            <p:cNvCxnSpPr>
              <a:cxnSpLocks/>
            </p:cNvCxnSpPr>
            <p:nvPr/>
          </p:nvCxnSpPr>
          <p:spPr>
            <a:xfrm>
              <a:off x="1604165" y="4694746"/>
              <a:ext cx="316913" cy="0"/>
            </a:xfrm>
            <a:prstGeom prst="line">
              <a:avLst/>
            </a:prstGeom>
            <a:ln w="28575" cap="sq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C06FFF4-407B-B547-9739-4D5BDB34C2EE}"/>
                </a:ext>
              </a:extLst>
            </p:cNvPr>
            <p:cNvCxnSpPr>
              <a:cxnSpLocks/>
            </p:cNvCxnSpPr>
            <p:nvPr/>
          </p:nvCxnSpPr>
          <p:spPr>
            <a:xfrm>
              <a:off x="1752370" y="4475563"/>
              <a:ext cx="0" cy="140456"/>
            </a:xfrm>
            <a:prstGeom prst="line">
              <a:avLst/>
            </a:prstGeom>
            <a:ln w="28575" cap="sq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2C17215-5FDE-2942-A7E0-0A730019B925}"/>
                </a:ext>
              </a:extLst>
            </p:cNvPr>
            <p:cNvSpPr/>
            <p:nvPr/>
          </p:nvSpPr>
          <p:spPr>
            <a:xfrm>
              <a:off x="1371939" y="3979709"/>
              <a:ext cx="801279" cy="480767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Helvetica" pitchFamily="2" charset="0"/>
                </a:rPr>
                <a:t>LTC3588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2604130-39E4-AC45-88BB-350AFD16A22C}"/>
                </a:ext>
              </a:extLst>
            </p:cNvPr>
            <p:cNvCxnSpPr>
              <a:cxnSpLocks/>
            </p:cNvCxnSpPr>
            <p:nvPr/>
          </p:nvCxnSpPr>
          <p:spPr>
            <a:xfrm>
              <a:off x="1752370" y="4694746"/>
              <a:ext cx="0" cy="140456"/>
            </a:xfrm>
            <a:prstGeom prst="line">
              <a:avLst/>
            </a:prstGeom>
            <a:ln w="28575" cap="sq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C4C280B-9AF5-F348-910F-586EAC880498}"/>
                </a:ext>
              </a:extLst>
            </p:cNvPr>
            <p:cNvCxnSpPr>
              <a:cxnSpLocks/>
            </p:cNvCxnSpPr>
            <p:nvPr/>
          </p:nvCxnSpPr>
          <p:spPr>
            <a:xfrm>
              <a:off x="1651238" y="4840503"/>
              <a:ext cx="202264" cy="0"/>
            </a:xfrm>
            <a:prstGeom prst="line">
              <a:avLst/>
            </a:prstGeom>
            <a:ln w="12700" cap="sq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0CBF79D-5C38-E74D-9B95-23B209E8DD47}"/>
                </a:ext>
              </a:extLst>
            </p:cNvPr>
            <p:cNvCxnSpPr>
              <a:cxnSpLocks/>
            </p:cNvCxnSpPr>
            <p:nvPr/>
          </p:nvCxnSpPr>
          <p:spPr>
            <a:xfrm>
              <a:off x="1676170" y="4864894"/>
              <a:ext cx="152400" cy="0"/>
            </a:xfrm>
            <a:prstGeom prst="line">
              <a:avLst/>
            </a:prstGeom>
            <a:ln w="12700" cap="sq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B39F4F3-6BE9-1D41-A3BD-E1D3705A3A38}"/>
                </a:ext>
              </a:extLst>
            </p:cNvPr>
            <p:cNvCxnSpPr>
              <a:cxnSpLocks/>
            </p:cNvCxnSpPr>
            <p:nvPr/>
          </p:nvCxnSpPr>
          <p:spPr>
            <a:xfrm>
              <a:off x="1707743" y="4889829"/>
              <a:ext cx="89253" cy="0"/>
            </a:xfrm>
            <a:prstGeom prst="line">
              <a:avLst/>
            </a:prstGeom>
            <a:ln w="12700" cap="sq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8356A06B-0665-B34B-AB3F-2BAFEAA92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40" y="1883927"/>
            <a:ext cx="286150" cy="33384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207B4DF-0988-F140-ADB2-28706E734D1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40" y="2222167"/>
            <a:ext cx="286150" cy="33384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2A15EAD-8AE9-1C47-9270-50468CEEAF6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93" y="2548329"/>
            <a:ext cx="286150" cy="3338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8693BFB-1446-5449-BBBD-411C6D8CE9D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04" y="1893646"/>
            <a:ext cx="286150" cy="3338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8965ACB-4798-614D-A289-FFD5EE93CF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883" y="2222509"/>
            <a:ext cx="286150" cy="33384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A66DA7A-E64E-C747-B04E-4CEB80F00B4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45" y="2798682"/>
            <a:ext cx="268608" cy="29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1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E18F8-6D2C-0244-BE82-D12B63776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Sharing the current transformer requires carefully switching between modes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81390F-B9BA-AE4D-9CA4-DAB6C3D2C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252A7A-3C0C-EE40-8385-2FF36E102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68" y="1013211"/>
            <a:ext cx="6522048" cy="379296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61CC482-8F85-5245-967B-046D637BB99C}"/>
              </a:ext>
            </a:extLst>
          </p:cNvPr>
          <p:cNvCxnSpPr>
            <a:cxnSpLocks/>
          </p:cNvCxnSpPr>
          <p:nvPr/>
        </p:nvCxnSpPr>
        <p:spPr>
          <a:xfrm flipV="1">
            <a:off x="2374231" y="3424989"/>
            <a:ext cx="0" cy="1163054"/>
          </a:xfrm>
          <a:prstGeom prst="line">
            <a:avLst/>
          </a:prstGeom>
          <a:ln w="76200" cap="sq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E3165B-2F83-F642-BF0A-68121A4492D9}"/>
              </a:ext>
            </a:extLst>
          </p:cNvPr>
          <p:cNvCxnSpPr>
            <a:cxnSpLocks/>
          </p:cNvCxnSpPr>
          <p:nvPr/>
        </p:nvCxnSpPr>
        <p:spPr>
          <a:xfrm flipH="1">
            <a:off x="2374231" y="3424989"/>
            <a:ext cx="216569" cy="0"/>
          </a:xfrm>
          <a:prstGeom prst="line">
            <a:avLst/>
          </a:prstGeom>
          <a:ln w="76200" cap="sq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5DF7058-585F-894B-BEE4-B16EBE04EF96}"/>
              </a:ext>
            </a:extLst>
          </p:cNvPr>
          <p:cNvCxnSpPr>
            <a:cxnSpLocks/>
          </p:cNvCxnSpPr>
          <p:nvPr/>
        </p:nvCxnSpPr>
        <p:spPr>
          <a:xfrm flipH="1" flipV="1">
            <a:off x="6757261" y="3424989"/>
            <a:ext cx="0" cy="1163054"/>
          </a:xfrm>
          <a:prstGeom prst="line">
            <a:avLst/>
          </a:prstGeom>
          <a:ln w="76200" cap="sq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FF8025F-AED6-6541-9F77-82A08FA9E704}"/>
              </a:ext>
            </a:extLst>
          </p:cNvPr>
          <p:cNvCxnSpPr>
            <a:cxnSpLocks/>
          </p:cNvCxnSpPr>
          <p:nvPr/>
        </p:nvCxnSpPr>
        <p:spPr>
          <a:xfrm>
            <a:off x="6540692" y="3424989"/>
            <a:ext cx="216569" cy="0"/>
          </a:xfrm>
          <a:prstGeom prst="line">
            <a:avLst/>
          </a:prstGeom>
          <a:ln w="76200" cap="sq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86F6FE99-C618-3941-A4D6-6228032C43E2}"/>
              </a:ext>
            </a:extLst>
          </p:cNvPr>
          <p:cNvSpPr/>
          <p:nvPr/>
        </p:nvSpPr>
        <p:spPr>
          <a:xfrm>
            <a:off x="2843352" y="1968285"/>
            <a:ext cx="2821323" cy="1806574"/>
          </a:xfrm>
          <a:custGeom>
            <a:avLst/>
            <a:gdLst>
              <a:gd name="connsiteX0" fmla="*/ 1015726 w 2821323"/>
              <a:gd name="connsiteY0" fmla="*/ 0 h 1806574"/>
              <a:gd name="connsiteX1" fmla="*/ 54831 w 2821323"/>
              <a:gd name="connsiteY1" fmla="*/ 294468 h 1806574"/>
              <a:gd name="connsiteX2" fmla="*/ 287306 w 2821323"/>
              <a:gd name="connsiteY2" fmla="*/ 1433593 h 1806574"/>
              <a:gd name="connsiteX3" fmla="*/ 1689902 w 2821323"/>
              <a:gd name="connsiteY3" fmla="*/ 1805552 h 1806574"/>
              <a:gd name="connsiteX4" fmla="*/ 2720540 w 2821323"/>
              <a:gd name="connsiteY4" fmla="*/ 1348352 h 1806574"/>
              <a:gd name="connsiteX5" fmla="*/ 2743787 w 2821323"/>
              <a:gd name="connsiteY5" fmla="*/ 457200 h 1806574"/>
              <a:gd name="connsiteX6" fmla="*/ 2379577 w 2821323"/>
              <a:gd name="connsiteY6" fmla="*/ 0 h 1806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1323" h="1806574">
                <a:moveTo>
                  <a:pt x="1015726" y="0"/>
                </a:moveTo>
                <a:cubicBezTo>
                  <a:pt x="595980" y="27768"/>
                  <a:pt x="176234" y="55536"/>
                  <a:pt x="54831" y="294468"/>
                </a:cubicBezTo>
                <a:cubicBezTo>
                  <a:pt x="-66572" y="533400"/>
                  <a:pt x="14794" y="1181746"/>
                  <a:pt x="287306" y="1433593"/>
                </a:cubicBezTo>
                <a:cubicBezTo>
                  <a:pt x="559818" y="1685440"/>
                  <a:pt x="1284363" y="1819759"/>
                  <a:pt x="1689902" y="1805552"/>
                </a:cubicBezTo>
                <a:cubicBezTo>
                  <a:pt x="2095441" y="1791345"/>
                  <a:pt x="2544893" y="1573077"/>
                  <a:pt x="2720540" y="1348352"/>
                </a:cubicBezTo>
                <a:cubicBezTo>
                  <a:pt x="2896187" y="1123627"/>
                  <a:pt x="2800614" y="681925"/>
                  <a:pt x="2743787" y="457200"/>
                </a:cubicBezTo>
                <a:cubicBezTo>
                  <a:pt x="2686960" y="232475"/>
                  <a:pt x="2533268" y="116237"/>
                  <a:pt x="2379577" y="0"/>
                </a:cubicBezTo>
              </a:path>
            </a:pathLst>
          </a:custGeom>
          <a:noFill/>
          <a:ln w="76200">
            <a:solidFill>
              <a:schemeClr val="accent5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C0CE260-58EA-1046-BCF2-8533AB34F7B9}"/>
              </a:ext>
            </a:extLst>
          </p:cNvPr>
          <p:cNvSpPr/>
          <p:nvPr/>
        </p:nvSpPr>
        <p:spPr>
          <a:xfrm>
            <a:off x="3441614" y="1910302"/>
            <a:ext cx="2853255" cy="1949531"/>
          </a:xfrm>
          <a:custGeom>
            <a:avLst/>
            <a:gdLst>
              <a:gd name="connsiteX0" fmla="*/ 1564339 w 2853255"/>
              <a:gd name="connsiteY0" fmla="*/ 34735 h 1949531"/>
              <a:gd name="connsiteX1" fmla="*/ 2749959 w 2853255"/>
              <a:gd name="connsiteY1" fmla="*/ 228464 h 1949531"/>
              <a:gd name="connsiteX2" fmla="*/ 2602725 w 2853255"/>
              <a:gd name="connsiteY2" fmla="*/ 1755047 h 1949531"/>
              <a:gd name="connsiteX3" fmla="*/ 1076142 w 2853255"/>
              <a:gd name="connsiteY3" fmla="*/ 1886783 h 1949531"/>
              <a:gd name="connsiteX4" fmla="*/ 76501 w 2853255"/>
              <a:gd name="connsiteY4" fmla="*/ 1367590 h 1949531"/>
              <a:gd name="connsiteX5" fmla="*/ 122996 w 2853255"/>
              <a:gd name="connsiteY5" fmla="*/ 228464 h 1949531"/>
              <a:gd name="connsiteX6" fmla="*/ 556949 w 2853255"/>
              <a:gd name="connsiteY6" fmla="*/ 26986 h 194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3255" h="1949531">
                <a:moveTo>
                  <a:pt x="1564339" y="34735"/>
                </a:moveTo>
                <a:cubicBezTo>
                  <a:pt x="2070617" y="-11760"/>
                  <a:pt x="2576895" y="-58255"/>
                  <a:pt x="2749959" y="228464"/>
                </a:cubicBezTo>
                <a:cubicBezTo>
                  <a:pt x="2923023" y="515183"/>
                  <a:pt x="2881695" y="1478661"/>
                  <a:pt x="2602725" y="1755047"/>
                </a:cubicBezTo>
                <a:cubicBezTo>
                  <a:pt x="2323756" y="2031434"/>
                  <a:pt x="1497179" y="1951359"/>
                  <a:pt x="1076142" y="1886783"/>
                </a:cubicBezTo>
                <a:cubicBezTo>
                  <a:pt x="655105" y="1822207"/>
                  <a:pt x="235359" y="1643976"/>
                  <a:pt x="76501" y="1367590"/>
                </a:cubicBezTo>
                <a:cubicBezTo>
                  <a:pt x="-82357" y="1091204"/>
                  <a:pt x="42921" y="451898"/>
                  <a:pt x="122996" y="228464"/>
                </a:cubicBezTo>
                <a:cubicBezTo>
                  <a:pt x="203071" y="5030"/>
                  <a:pt x="380010" y="16008"/>
                  <a:pt x="556949" y="26986"/>
                </a:cubicBezTo>
              </a:path>
            </a:pathLst>
          </a:custGeom>
          <a:noFill/>
          <a:ln w="76200">
            <a:solidFill>
              <a:schemeClr val="accent5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8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2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E18F8-6D2C-0244-BE82-D12B63776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Standalone operation requires a power source, the current channel, and the voltage channel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81390F-B9BA-AE4D-9CA4-DAB6C3D2C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5BD37F-D275-C743-B47A-14300C2ED65D}"/>
              </a:ext>
            </a:extLst>
          </p:cNvPr>
          <p:cNvSpPr txBox="1"/>
          <p:nvPr/>
        </p:nvSpPr>
        <p:spPr>
          <a:xfrm>
            <a:off x="461320" y="1315538"/>
            <a:ext cx="2553734" cy="3662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Power Source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1EED1A-FC65-B241-86E5-0C18EBCE16B4}"/>
              </a:ext>
            </a:extLst>
          </p:cNvPr>
          <p:cNvSpPr txBox="1"/>
          <p:nvPr/>
        </p:nvSpPr>
        <p:spPr>
          <a:xfrm>
            <a:off x="3319331" y="1315538"/>
            <a:ext cx="2553734" cy="3662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Current Channel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9483E8-933C-674C-88A4-3A8B9FC77D3A}"/>
              </a:ext>
            </a:extLst>
          </p:cNvPr>
          <p:cNvSpPr txBox="1"/>
          <p:nvPr/>
        </p:nvSpPr>
        <p:spPr>
          <a:xfrm>
            <a:off x="6177342" y="1315538"/>
            <a:ext cx="2553734" cy="3662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Voltage Channel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038241-C042-6247-B5DF-6C5D6CC7B130}"/>
              </a:ext>
            </a:extLst>
          </p:cNvPr>
          <p:cNvSpPr txBox="1"/>
          <p:nvPr/>
        </p:nvSpPr>
        <p:spPr>
          <a:xfrm>
            <a:off x="565430" y="1835287"/>
            <a:ext cx="2345514" cy="1406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ts val="2600"/>
              </a:lnSpc>
              <a:buFont typeface="Wingdings" pitchFamily="2" charset="2"/>
              <a:buChar char="q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Tap into breakers</a:t>
            </a:r>
          </a:p>
          <a:p>
            <a:pPr marL="285750" indent="-285750">
              <a:lnSpc>
                <a:spcPts val="2600"/>
              </a:lnSpc>
              <a:buFont typeface="Wingdings" pitchFamily="2" charset="2"/>
              <a:buChar char="q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External outlet</a:t>
            </a:r>
          </a:p>
          <a:p>
            <a:pPr marL="285750" indent="-285750">
              <a:lnSpc>
                <a:spcPts val="2600"/>
              </a:lnSpc>
              <a:buFont typeface="Wingdings" pitchFamily="2" charset="2"/>
              <a:buChar char="q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Battery</a:t>
            </a:r>
          </a:p>
          <a:p>
            <a:pPr marL="285750" indent="-285750">
              <a:lnSpc>
                <a:spcPts val="2600"/>
              </a:lnSpc>
              <a:buFont typeface="Wingdings" pitchFamily="2" charset="2"/>
              <a:buChar char="q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Energy-harvesting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A573D9-720E-7646-BAD7-B536D1FFD559}"/>
              </a:ext>
            </a:extLst>
          </p:cNvPr>
          <p:cNvSpPr txBox="1"/>
          <p:nvPr/>
        </p:nvSpPr>
        <p:spPr>
          <a:xfrm>
            <a:off x="3423441" y="1835286"/>
            <a:ext cx="2343045" cy="1739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600"/>
              </a:lnSpc>
              <a:buFont typeface="Wingdings" pitchFamily="2" charset="2"/>
              <a:buChar char="q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Hall effect sensor</a:t>
            </a:r>
          </a:p>
          <a:p>
            <a:pPr marL="285750" indent="-285750">
              <a:lnSpc>
                <a:spcPts val="2600"/>
              </a:lnSpc>
              <a:buFont typeface="Wingdings" pitchFamily="2" charset="2"/>
              <a:buChar char="q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Additional current transformer</a:t>
            </a:r>
          </a:p>
          <a:p>
            <a:pPr marL="285750" indent="-285750">
              <a:lnSpc>
                <a:spcPts val="2600"/>
              </a:lnSpc>
              <a:buFont typeface="Wingdings" pitchFamily="2" charset="2"/>
              <a:buChar char="q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Reuse current transformer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ACF160-2A92-0843-9399-73A3E1DD942D}"/>
              </a:ext>
            </a:extLst>
          </p:cNvPr>
          <p:cNvSpPr txBox="1"/>
          <p:nvPr/>
        </p:nvSpPr>
        <p:spPr>
          <a:xfrm>
            <a:off x="6315127" y="1835286"/>
            <a:ext cx="2572395" cy="1072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600"/>
              </a:lnSpc>
              <a:buFont typeface="Wingdings" pitchFamily="2" charset="2"/>
              <a:buChar char="q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Direct contact</a:t>
            </a:r>
          </a:p>
          <a:p>
            <a:pPr marL="285750" indent="-285750">
              <a:lnSpc>
                <a:spcPts val="2600"/>
              </a:lnSpc>
              <a:buFont typeface="Wingdings" pitchFamily="2" charset="2"/>
              <a:buChar char="q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Wireless sync</a:t>
            </a:r>
          </a:p>
          <a:p>
            <a:pPr marL="285750" indent="-285750">
              <a:lnSpc>
                <a:spcPts val="2600"/>
              </a:lnSpc>
              <a:buFont typeface="Wingdings" pitchFamily="2" charset="2"/>
              <a:buChar char="q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Capacitive coupling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B81B815-6542-4843-90C2-835A8BA19887}"/>
              </a:ext>
            </a:extLst>
          </p:cNvPr>
          <p:cNvGrpSpPr/>
          <p:nvPr/>
        </p:nvGrpSpPr>
        <p:grpSpPr>
          <a:xfrm>
            <a:off x="430065" y="3458821"/>
            <a:ext cx="2340063" cy="1431008"/>
            <a:chOff x="430065" y="3458821"/>
            <a:chExt cx="2340063" cy="143100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3B21CBD-A584-DC40-AD21-18980DC606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676" t="17912" b="22494"/>
            <a:stretch/>
          </p:blipFill>
          <p:spPr>
            <a:xfrm flipH="1">
              <a:off x="430065" y="3458821"/>
              <a:ext cx="860683" cy="1157198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D48BC51-55C1-EB45-B6C1-AAECCD2FBFB2}"/>
                </a:ext>
              </a:extLst>
            </p:cNvPr>
            <p:cNvCxnSpPr>
              <a:cxnSpLocks/>
              <a:endCxn id="14" idx="1"/>
            </p:cNvCxnSpPr>
            <p:nvPr/>
          </p:nvCxnSpPr>
          <p:spPr>
            <a:xfrm>
              <a:off x="1263531" y="4220093"/>
              <a:ext cx="108408" cy="0"/>
            </a:xfrm>
            <a:prstGeom prst="line">
              <a:avLst/>
            </a:prstGeom>
            <a:ln w="28575" cap="sq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66BE256-356F-D542-8549-51E3FF68A96D}"/>
                </a:ext>
              </a:extLst>
            </p:cNvPr>
            <p:cNvCxnSpPr>
              <a:cxnSpLocks/>
            </p:cNvCxnSpPr>
            <p:nvPr/>
          </p:nvCxnSpPr>
          <p:spPr>
            <a:xfrm>
              <a:off x="2173218" y="4220092"/>
              <a:ext cx="142680" cy="0"/>
            </a:xfrm>
            <a:prstGeom prst="line">
              <a:avLst/>
            </a:prstGeom>
            <a:ln w="28575" cap="sq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29C5710-52A8-174A-B8E2-E5A9D653E50E}"/>
                </a:ext>
              </a:extLst>
            </p:cNvPr>
            <p:cNvSpPr txBox="1"/>
            <p:nvPr/>
          </p:nvSpPr>
          <p:spPr>
            <a:xfrm>
              <a:off x="2261655" y="4081592"/>
              <a:ext cx="508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VCC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B32B1D7-1CB7-1D4C-8ADD-D2DBAF4477DC}"/>
                </a:ext>
              </a:extLst>
            </p:cNvPr>
            <p:cNvCxnSpPr>
              <a:cxnSpLocks/>
            </p:cNvCxnSpPr>
            <p:nvPr/>
          </p:nvCxnSpPr>
          <p:spPr>
            <a:xfrm>
              <a:off x="1604165" y="4622042"/>
              <a:ext cx="316913" cy="0"/>
            </a:xfrm>
            <a:prstGeom prst="line">
              <a:avLst/>
            </a:prstGeom>
            <a:ln w="28575" cap="sq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8D21331-A9E0-DC4E-BF64-1905692C2297}"/>
                </a:ext>
              </a:extLst>
            </p:cNvPr>
            <p:cNvCxnSpPr>
              <a:cxnSpLocks/>
            </p:cNvCxnSpPr>
            <p:nvPr/>
          </p:nvCxnSpPr>
          <p:spPr>
            <a:xfrm>
              <a:off x="1604165" y="4694746"/>
              <a:ext cx="316913" cy="0"/>
            </a:xfrm>
            <a:prstGeom prst="line">
              <a:avLst/>
            </a:prstGeom>
            <a:ln w="28575" cap="sq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C06FFF4-407B-B547-9739-4D5BDB34C2EE}"/>
                </a:ext>
              </a:extLst>
            </p:cNvPr>
            <p:cNvCxnSpPr>
              <a:cxnSpLocks/>
            </p:cNvCxnSpPr>
            <p:nvPr/>
          </p:nvCxnSpPr>
          <p:spPr>
            <a:xfrm>
              <a:off x="1752370" y="4475563"/>
              <a:ext cx="0" cy="140456"/>
            </a:xfrm>
            <a:prstGeom prst="line">
              <a:avLst/>
            </a:prstGeom>
            <a:ln w="28575" cap="sq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2C17215-5FDE-2942-A7E0-0A730019B925}"/>
                </a:ext>
              </a:extLst>
            </p:cNvPr>
            <p:cNvSpPr/>
            <p:nvPr/>
          </p:nvSpPr>
          <p:spPr>
            <a:xfrm>
              <a:off x="1371939" y="3979709"/>
              <a:ext cx="801279" cy="480767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Helvetica" pitchFamily="2" charset="0"/>
                </a:rPr>
                <a:t>LTC3588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2604130-39E4-AC45-88BB-350AFD16A22C}"/>
                </a:ext>
              </a:extLst>
            </p:cNvPr>
            <p:cNvCxnSpPr>
              <a:cxnSpLocks/>
            </p:cNvCxnSpPr>
            <p:nvPr/>
          </p:nvCxnSpPr>
          <p:spPr>
            <a:xfrm>
              <a:off x="1752370" y="4694746"/>
              <a:ext cx="0" cy="140456"/>
            </a:xfrm>
            <a:prstGeom prst="line">
              <a:avLst/>
            </a:prstGeom>
            <a:ln w="28575" cap="sq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C4C280B-9AF5-F348-910F-586EAC880498}"/>
                </a:ext>
              </a:extLst>
            </p:cNvPr>
            <p:cNvCxnSpPr>
              <a:cxnSpLocks/>
            </p:cNvCxnSpPr>
            <p:nvPr/>
          </p:nvCxnSpPr>
          <p:spPr>
            <a:xfrm>
              <a:off x="1651238" y="4840503"/>
              <a:ext cx="202264" cy="0"/>
            </a:xfrm>
            <a:prstGeom prst="line">
              <a:avLst/>
            </a:prstGeom>
            <a:ln w="12700" cap="sq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0CBF79D-5C38-E74D-9B95-23B209E8DD47}"/>
                </a:ext>
              </a:extLst>
            </p:cNvPr>
            <p:cNvCxnSpPr>
              <a:cxnSpLocks/>
            </p:cNvCxnSpPr>
            <p:nvPr/>
          </p:nvCxnSpPr>
          <p:spPr>
            <a:xfrm>
              <a:off x="1676170" y="4864894"/>
              <a:ext cx="152400" cy="0"/>
            </a:xfrm>
            <a:prstGeom prst="line">
              <a:avLst/>
            </a:prstGeom>
            <a:ln w="12700" cap="sq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B39F4F3-6BE9-1D41-A3BD-E1D3705A3A38}"/>
                </a:ext>
              </a:extLst>
            </p:cNvPr>
            <p:cNvCxnSpPr>
              <a:cxnSpLocks/>
            </p:cNvCxnSpPr>
            <p:nvPr/>
          </p:nvCxnSpPr>
          <p:spPr>
            <a:xfrm>
              <a:off x="1707743" y="4889829"/>
              <a:ext cx="89253" cy="0"/>
            </a:xfrm>
            <a:prstGeom prst="line">
              <a:avLst/>
            </a:prstGeom>
            <a:ln w="12700" cap="sq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0A7F36E7-9F28-D24B-8BA4-5808B3692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159" y="3637450"/>
            <a:ext cx="2133608" cy="1240821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D8B9B03E-F324-9D4C-ABDE-6A36737728B0}"/>
              </a:ext>
            </a:extLst>
          </p:cNvPr>
          <p:cNvGrpSpPr/>
          <p:nvPr/>
        </p:nvGrpSpPr>
        <p:grpSpPr>
          <a:xfrm>
            <a:off x="6740603" y="3018275"/>
            <a:ext cx="1393903" cy="2020148"/>
            <a:chOff x="6740603" y="2969635"/>
            <a:chExt cx="1393903" cy="202014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FFEAF12-3E5A-5449-B079-D2839851D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0603" y="2969635"/>
              <a:ext cx="1393903" cy="2020148"/>
            </a:xfrm>
            <a:prstGeom prst="rect">
              <a:avLst/>
            </a:prstGeom>
          </p:spPr>
        </p:pic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A3E0D55-246C-834E-B79F-1D7BC9B515B8}"/>
                </a:ext>
              </a:extLst>
            </p:cNvPr>
            <p:cNvSpPr/>
            <p:nvPr/>
          </p:nvSpPr>
          <p:spPr>
            <a:xfrm>
              <a:off x="7179934" y="3949775"/>
              <a:ext cx="519422" cy="297586"/>
            </a:xfrm>
            <a:custGeom>
              <a:avLst/>
              <a:gdLst>
                <a:gd name="connsiteX0" fmla="*/ 0 w 519422"/>
                <a:gd name="connsiteY0" fmla="*/ 211016 h 297586"/>
                <a:gd name="connsiteX1" fmla="*/ 221836 w 519422"/>
                <a:gd name="connsiteY1" fmla="*/ 0 h 297586"/>
                <a:gd name="connsiteX2" fmla="*/ 519422 w 519422"/>
                <a:gd name="connsiteY2" fmla="*/ 64928 h 297586"/>
                <a:gd name="connsiteX3" fmla="*/ 411209 w 519422"/>
                <a:gd name="connsiteY3" fmla="*/ 167730 h 297586"/>
                <a:gd name="connsiteX4" fmla="*/ 411209 w 519422"/>
                <a:gd name="connsiteY4" fmla="*/ 275943 h 297586"/>
                <a:gd name="connsiteX5" fmla="*/ 378745 w 519422"/>
                <a:gd name="connsiteY5" fmla="*/ 297586 h 297586"/>
                <a:gd name="connsiteX6" fmla="*/ 0 w 519422"/>
                <a:gd name="connsiteY6" fmla="*/ 211016 h 297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9422" h="297586">
                  <a:moveTo>
                    <a:pt x="0" y="211016"/>
                  </a:moveTo>
                  <a:lnTo>
                    <a:pt x="221836" y="0"/>
                  </a:lnTo>
                  <a:lnTo>
                    <a:pt x="519422" y="64928"/>
                  </a:lnTo>
                  <a:lnTo>
                    <a:pt x="411209" y="167730"/>
                  </a:lnTo>
                  <a:lnTo>
                    <a:pt x="411209" y="275943"/>
                  </a:lnTo>
                  <a:lnTo>
                    <a:pt x="378745" y="297586"/>
                  </a:lnTo>
                  <a:lnTo>
                    <a:pt x="0" y="211016"/>
                  </a:lnTo>
                  <a:close/>
                </a:path>
              </a:pathLst>
            </a:custGeom>
            <a:solidFill>
              <a:srgbClr val="FFC000">
                <a:alpha val="44314"/>
              </a:srgb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74EEECD-6F3C-AA48-94F7-6681C3223D1B}"/>
                </a:ext>
              </a:extLst>
            </p:cNvPr>
            <p:cNvCxnSpPr/>
            <p:nvPr/>
          </p:nvCxnSpPr>
          <p:spPr>
            <a:xfrm flipH="1">
              <a:off x="7268848" y="4220092"/>
              <a:ext cx="67576" cy="184178"/>
            </a:xfrm>
            <a:prstGeom prst="line">
              <a:avLst/>
            </a:prstGeom>
            <a:ln w="28575" cap="sq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8356A06B-0665-B34B-AB3F-2BAFEAA928C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40" y="1883927"/>
            <a:ext cx="286150" cy="33384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207B4DF-0988-F140-ADB2-28706E734D1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40" y="2222167"/>
            <a:ext cx="286150" cy="33384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2A15EAD-8AE9-1C47-9270-50468CEEAF6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93" y="2548329"/>
            <a:ext cx="286150" cy="3338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8693BFB-1446-5449-BBBD-411C6D8CE9D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04" y="1893646"/>
            <a:ext cx="286150" cy="3338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8965ACB-4798-614D-A289-FFD5EE93CF9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883" y="2222509"/>
            <a:ext cx="286150" cy="33384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967435F-9F7A-8440-A70D-B459E31AFA8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99" y="1887735"/>
            <a:ext cx="286150" cy="33384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8086B06-0936-0F4B-8EB4-4D245013D9F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137" y="2224707"/>
            <a:ext cx="286150" cy="33384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A66DA7A-E64E-C747-B04E-4CEB80F00B4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45" y="2798682"/>
            <a:ext cx="268608" cy="29845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A7CC8EF-7F61-EE41-851D-85FA6AD1B47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2" y="2798682"/>
            <a:ext cx="268608" cy="29845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B506B00-89B1-7B49-B2CA-5BB3D945FB8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546" y="2461770"/>
            <a:ext cx="268608" cy="29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0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6E975-E61E-DF41-ADAE-236515F6C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Without calibration, detecting voltage phase is accurate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81D949-8E93-AC4F-9F23-3BA59C436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9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576A5EB-CBCF-4D43-99E5-42D59207AB1D}"/>
              </a:ext>
            </a:extLst>
          </p:cNvPr>
          <p:cNvSpPr txBox="1">
            <a:spLocks/>
          </p:cNvSpPr>
          <p:nvPr/>
        </p:nvSpPr>
        <p:spPr>
          <a:xfrm>
            <a:off x="107207" y="2873853"/>
            <a:ext cx="7793866" cy="788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rgbClr val="002F6C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en-US" dirty="0"/>
              <a:t>Voltage amplitude, however, is not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33A497-D6AB-C042-BD2B-AA3CCDA374A1}"/>
              </a:ext>
            </a:extLst>
          </p:cNvPr>
          <p:cNvSpPr txBox="1"/>
          <p:nvPr/>
        </p:nvSpPr>
        <p:spPr>
          <a:xfrm>
            <a:off x="889160" y="-887077"/>
            <a:ext cx="496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Graph from paper on wire position versus error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5F67FE-962E-754C-A964-E60E13ADF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616" y="978444"/>
            <a:ext cx="6076034" cy="186954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261C76-F8C2-9C4A-AEC8-E10585EE6286}"/>
              </a:ext>
            </a:extLst>
          </p:cNvPr>
          <p:cNvCxnSpPr/>
          <p:nvPr/>
        </p:nvCxnSpPr>
        <p:spPr>
          <a:xfrm>
            <a:off x="2159540" y="1828800"/>
            <a:ext cx="4980562" cy="0"/>
          </a:xfrm>
          <a:prstGeom prst="line">
            <a:avLst/>
          </a:prstGeom>
          <a:ln w="28575" cap="sq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0737DA8C-61AE-3A45-8F1B-067462EC2CE2}"/>
              </a:ext>
            </a:extLst>
          </p:cNvPr>
          <p:cNvSpPr/>
          <p:nvPr/>
        </p:nvSpPr>
        <p:spPr>
          <a:xfrm>
            <a:off x="1731525" y="988172"/>
            <a:ext cx="369651" cy="334790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8D1454-D3DC-194E-86F6-3E10DCEA0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41" y="3518824"/>
            <a:ext cx="6325115" cy="1946189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05C012D-94D5-484C-AB8D-FA5813625046}"/>
              </a:ext>
            </a:extLst>
          </p:cNvPr>
          <p:cNvSpPr/>
          <p:nvPr/>
        </p:nvSpPr>
        <p:spPr>
          <a:xfrm>
            <a:off x="1682886" y="3556359"/>
            <a:ext cx="369651" cy="1025368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77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UV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57200"/>
      </a:accent2>
      <a:accent3>
        <a:srgbClr val="A5A5A5"/>
      </a:accent3>
      <a:accent4>
        <a:srgbClr val="FFC000"/>
      </a:accent4>
      <a:accent5>
        <a:srgbClr val="DF1E43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Helvetica" panose="020B0604020202020204" pitchFamily="34" charset="0"/>
            <a:cs typeface="Helvetica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33148</TotalTime>
  <Words>506</Words>
  <Application>Microsoft Macintosh PowerPoint</Application>
  <PresentationFormat>On-screen Show (16:10)</PresentationFormat>
  <Paragraphs>149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Baghdad</vt:lpstr>
      <vt:lpstr>Calibri</vt:lpstr>
      <vt:lpstr>Helvetica</vt:lpstr>
      <vt:lpstr>Trebuchet MS</vt:lpstr>
      <vt:lpstr>Wingdings</vt:lpstr>
      <vt:lpstr>Office Theme</vt:lpstr>
      <vt:lpstr>From Energy Audits to Monitoring Megawatt Loads: A Flexible and Deployable Power Metering System</vt:lpstr>
      <vt:lpstr>We need submetering!</vt:lpstr>
      <vt:lpstr>Does anyone actually want new submeters?</vt:lpstr>
      <vt:lpstr>Current submetering options have numerous drawbacks</vt:lpstr>
      <vt:lpstr>Triumvi integrates several techniques to address these issues</vt:lpstr>
      <vt:lpstr>Standalone operation requires a power source, the current channel, and the voltage channel</vt:lpstr>
      <vt:lpstr>Sharing the current transformer requires carefully switching between modes</vt:lpstr>
      <vt:lpstr>Standalone operation requires a power source, the current channel, and the voltage channel</vt:lpstr>
      <vt:lpstr>Without calibration, detecting voltage phase is accurate</vt:lpstr>
      <vt:lpstr>Access to the voltage channel enables higher accuracy than current-only approaches (PF=0.85)</vt:lpstr>
      <vt:lpstr>Energy-harvesting + current transformer + capacitive voltage coupling = accurate, standalone energy meter</vt:lpstr>
      <vt:lpstr>Triumvi can sense a range of loads accurately (6.2% RMS error)</vt:lpstr>
      <vt:lpstr>Triumvi nodes can share charge to help “struggling” circuits</vt:lpstr>
      <vt:lpstr>Triumvi can adapt to different deployment scenarios</vt:lpstr>
      <vt:lpstr>So deploy we did! Quick “energy audits” in an apartment.</vt:lpstr>
      <vt:lpstr>Longer term measurements in a house</vt:lpstr>
      <vt:lpstr>Monitoring large (~50 kW) water pumps</vt:lpstr>
      <vt:lpstr>Triumvi: a flexible energy metering platform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Kai-Wei Chang</dc:creator>
  <cp:lastModifiedBy/>
  <cp:revision>447</cp:revision>
  <dcterms:created xsi:type="dcterms:W3CDTF">2015-09-15T19:03:29Z</dcterms:created>
  <dcterms:modified xsi:type="dcterms:W3CDTF">2018-04-20T15:21:48Z</dcterms:modified>
</cp:coreProperties>
</file>