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1" r:id="rId1"/>
  </p:sldMasterIdLst>
  <p:notesMasterIdLst>
    <p:notesMasterId r:id="rId31"/>
  </p:notesMasterIdLst>
  <p:handoutMasterIdLst>
    <p:handoutMasterId r:id="rId32"/>
  </p:handoutMasterIdLst>
  <p:sldIdLst>
    <p:sldId id="256" r:id="rId2"/>
    <p:sldId id="278" r:id="rId3"/>
    <p:sldId id="276" r:id="rId4"/>
    <p:sldId id="274" r:id="rId5"/>
    <p:sldId id="279" r:id="rId6"/>
    <p:sldId id="260" r:id="rId7"/>
    <p:sldId id="289" r:id="rId8"/>
    <p:sldId id="280" r:id="rId9"/>
    <p:sldId id="261" r:id="rId10"/>
    <p:sldId id="277" r:id="rId11"/>
    <p:sldId id="290" r:id="rId12"/>
    <p:sldId id="282" r:id="rId13"/>
    <p:sldId id="281" r:id="rId14"/>
    <p:sldId id="263" r:id="rId15"/>
    <p:sldId id="265" r:id="rId16"/>
    <p:sldId id="283" r:id="rId17"/>
    <p:sldId id="291" r:id="rId18"/>
    <p:sldId id="264" r:id="rId19"/>
    <p:sldId id="266" r:id="rId20"/>
    <p:sldId id="267" r:id="rId21"/>
    <p:sldId id="268" r:id="rId22"/>
    <p:sldId id="284" r:id="rId23"/>
    <p:sldId id="269" r:id="rId24"/>
    <p:sldId id="270" r:id="rId25"/>
    <p:sldId id="285" r:id="rId26"/>
    <p:sldId id="286" r:id="rId27"/>
    <p:sldId id="272" r:id="rId28"/>
    <p:sldId id="271" r:id="rId29"/>
    <p:sldId id="27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3" autoAdjust="0"/>
    <p:restoredTop sz="85526" autoAdjust="0"/>
  </p:normalViewPr>
  <p:slideViewPr>
    <p:cSldViewPr snapToGrid="0" snapToObjects="1">
      <p:cViewPr varScale="1">
        <p:scale>
          <a:sx n="123" d="100"/>
          <a:sy n="123" d="100"/>
        </p:scale>
        <p:origin x="-132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F3726A-0F6C-A844-9FA4-3374E921567E}" type="datetimeFigureOut">
              <a:rPr lang="en-US" smtClean="0"/>
              <a:t>11/24/13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80325A-5A40-D54B-BCC9-41874EB1632F}" type="slidenum">
              <a:rPr lang="en-US" smtClean="0"/>
              <a:t>‹#›</a:t>
            </a:fld>
            <a:endParaRPr lang="en-US"/>
          </a:p>
        </p:txBody>
      </p:sp>
    </p:spTree>
    <p:extLst>
      <p:ext uri="{BB962C8B-B14F-4D97-AF65-F5344CB8AC3E}">
        <p14:creationId xmlns:p14="http://schemas.microsoft.com/office/powerpoint/2010/main" val="161554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A11F07-A771-C942-9091-51A55D4B89FD}" type="datetimeFigureOut">
              <a:rPr lang="en-US" smtClean="0"/>
              <a:t>11/24/13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068372-3062-BD41-8A29-067A5B4B7004}" type="slidenum">
              <a:rPr lang="en-US" smtClean="0"/>
              <a:t>‹#›</a:t>
            </a:fld>
            <a:endParaRPr lang="en-US"/>
          </a:p>
        </p:txBody>
      </p:sp>
    </p:spTree>
    <p:extLst>
      <p:ext uri="{BB962C8B-B14F-4D97-AF65-F5344CB8AC3E}">
        <p14:creationId xmlns:p14="http://schemas.microsoft.com/office/powerpoint/2010/main" val="10954542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statement about the area</a:t>
            </a:r>
          </a:p>
          <a:p>
            <a:r>
              <a:rPr lang="en-US" dirty="0" smtClean="0"/>
              <a:t>Quote</a:t>
            </a:r>
          </a:p>
          <a:p>
            <a:r>
              <a:rPr lang="en-US" dirty="0" smtClean="0"/>
              <a:t>Solve the scale issue</a:t>
            </a:r>
          </a:p>
          <a:p>
            <a:r>
              <a:rPr lang="en-US" dirty="0" smtClean="0"/>
              <a:t>Characterized by two items</a:t>
            </a:r>
          </a:p>
          <a:p>
            <a:r>
              <a:rPr lang="en-US" dirty="0" smtClean="0"/>
              <a:t>Analogy</a:t>
            </a:r>
            <a:r>
              <a:rPr lang="en-US" baseline="0" dirty="0" smtClean="0"/>
              <a:t> to solar power for the power grid, over provision</a:t>
            </a:r>
          </a:p>
          <a:p>
            <a:r>
              <a:rPr lang="en-US" baseline="0" dirty="0" err="1" smtClean="0"/>
              <a:t>Im</a:t>
            </a:r>
            <a:r>
              <a:rPr lang="en-US" baseline="0" dirty="0" smtClean="0"/>
              <a:t> going to present a system that does not apologize</a:t>
            </a:r>
          </a:p>
          <a:p>
            <a:r>
              <a:rPr lang="en-US" baseline="0" dirty="0" smtClean="0"/>
              <a:t>In fact, it thrives on the properties of eh power supplies</a:t>
            </a:r>
            <a:endParaRPr lang="en-US" dirty="0" smtClean="0"/>
          </a:p>
          <a:p>
            <a:endParaRPr lang="en-US" dirty="0" smtClean="0"/>
          </a:p>
          <a:p>
            <a:endParaRPr lang="en-US" dirty="0"/>
          </a:p>
          <a:p>
            <a:r>
              <a:rPr lang="en-US" dirty="0"/>
              <a:t>----- Meeting Notes (11/13/13 00:48) -----</a:t>
            </a:r>
          </a:p>
          <a:p>
            <a:r>
              <a:rPr lang="en-US" dirty="0"/>
              <a:t>do not apologize</a:t>
            </a:r>
          </a:p>
          <a:p>
            <a:endParaRPr lang="en-US" dirty="0"/>
          </a:p>
          <a:p>
            <a:r>
              <a:rPr lang="en-US" dirty="0"/>
              <a:t>try to mask the intermittency and predictability</a:t>
            </a:r>
          </a:p>
          <a:p>
            <a:endParaRPr lang="en-US" dirty="0"/>
          </a:p>
          <a:p>
            <a:r>
              <a:rPr lang="en-US" dirty="0"/>
              <a:t>same reasons wind and solar are not adopted</a:t>
            </a:r>
          </a:p>
          <a:p>
            <a:r>
              <a:rPr lang="en-US" dirty="0"/>
              <a:t>same reasons we </a:t>
            </a:r>
            <a:r>
              <a:rPr lang="en-US" dirty="0" err="1"/>
              <a:t>dont</a:t>
            </a:r>
            <a:r>
              <a:rPr lang="en-US" dirty="0"/>
              <a:t> use energy harvesting</a:t>
            </a:r>
          </a:p>
          <a:p>
            <a:endParaRPr lang="en-US" dirty="0"/>
          </a:p>
          <a:p>
            <a:r>
              <a:rPr lang="en-US" dirty="0"/>
              <a:t>overprovisioning</a:t>
            </a:r>
          </a:p>
          <a:p>
            <a:endParaRPr lang="en-US" dirty="0"/>
          </a:p>
          <a:p>
            <a:r>
              <a:rPr lang="en-US" dirty="0"/>
              <a:t>let them be intermittent</a:t>
            </a:r>
          </a:p>
        </p:txBody>
      </p:sp>
      <p:sp>
        <p:nvSpPr>
          <p:cNvPr id="4" name="Slide Number Placeholder 3"/>
          <p:cNvSpPr>
            <a:spLocks noGrp="1"/>
          </p:cNvSpPr>
          <p:nvPr>
            <p:ph type="sldNum" sz="quarter" idx="10"/>
          </p:nvPr>
        </p:nvSpPr>
        <p:spPr/>
        <p:txBody>
          <a:bodyPr/>
          <a:lstStyle/>
          <a:p>
            <a:fld id="{6F068372-3062-BD41-8A29-067A5B4B7004}" type="slidenum">
              <a:rPr lang="en-US" smtClean="0"/>
              <a:t>2</a:t>
            </a:fld>
            <a:endParaRPr lang="en-US"/>
          </a:p>
        </p:txBody>
      </p:sp>
    </p:spTree>
    <p:extLst>
      <p:ext uri="{BB962C8B-B14F-4D97-AF65-F5344CB8AC3E}">
        <p14:creationId xmlns:p14="http://schemas.microsoft.com/office/powerpoint/2010/main" val="3285369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15</a:t>
            </a:fld>
            <a:endParaRPr lang="en-US"/>
          </a:p>
        </p:txBody>
      </p:sp>
    </p:spTree>
    <p:extLst>
      <p:ext uri="{BB962C8B-B14F-4D97-AF65-F5344CB8AC3E}">
        <p14:creationId xmlns:p14="http://schemas.microsoft.com/office/powerpoint/2010/main" val="3422640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16</a:t>
            </a:fld>
            <a:endParaRPr lang="en-US"/>
          </a:p>
        </p:txBody>
      </p:sp>
    </p:spTree>
    <p:extLst>
      <p:ext uri="{BB962C8B-B14F-4D97-AF65-F5344CB8AC3E}">
        <p14:creationId xmlns:p14="http://schemas.microsoft.com/office/powerpoint/2010/main" val="342264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more to calibration.</a:t>
            </a:r>
            <a:r>
              <a:rPr lang="en-US" baseline="0" dirty="0" smtClean="0"/>
              <a:t> Note that we calibrate at build time and load that calibration function to the cloud. Then the central receiver can use that calibration based on the ID when determining the power load.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18</a:t>
            </a:fld>
            <a:endParaRPr lang="en-US"/>
          </a:p>
        </p:txBody>
      </p:sp>
    </p:spTree>
    <p:extLst>
      <p:ext uri="{BB962C8B-B14F-4D97-AF65-F5344CB8AC3E}">
        <p14:creationId xmlns:p14="http://schemas.microsoft.com/office/powerpoint/2010/main" val="3903367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rid of error graph</a:t>
            </a:r>
          </a:p>
          <a:p>
            <a:r>
              <a:rPr lang="en-US" dirty="0" smtClean="0"/>
              <a:t>----- Meeting Notes (11/13/13 01:04) -----</a:t>
            </a:r>
          </a:p>
          <a:p>
            <a:r>
              <a:rPr lang="en-US" dirty="0" smtClean="0"/>
              <a:t>we evalute monjolo against ground truth and it works quite well for resistive loads</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19</a:t>
            </a:fld>
            <a:endParaRPr lang="en-US"/>
          </a:p>
        </p:txBody>
      </p:sp>
    </p:spTree>
    <p:extLst>
      <p:ext uri="{BB962C8B-B14F-4D97-AF65-F5344CB8AC3E}">
        <p14:creationId xmlns:p14="http://schemas.microsoft.com/office/powerpoint/2010/main" val="541883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apparent</a:t>
            </a:r>
            <a:r>
              <a:rPr lang="en-US" baseline="0" dirty="0" smtClean="0"/>
              <a:t> power discussion</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20</a:t>
            </a:fld>
            <a:endParaRPr lang="en-US"/>
          </a:p>
        </p:txBody>
      </p:sp>
    </p:spTree>
    <p:extLst>
      <p:ext uri="{BB962C8B-B14F-4D97-AF65-F5344CB8AC3E}">
        <p14:creationId xmlns:p14="http://schemas.microsoft.com/office/powerpoint/2010/main" val="305536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error graph</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21</a:t>
            </a:fld>
            <a:endParaRPr lang="en-US"/>
          </a:p>
        </p:txBody>
      </p:sp>
    </p:spTree>
    <p:extLst>
      <p:ext uri="{BB962C8B-B14F-4D97-AF65-F5344CB8AC3E}">
        <p14:creationId xmlns:p14="http://schemas.microsoft.com/office/powerpoint/2010/main" val="2466865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Cc2420…don</a:t>
            </a:r>
            <a:r>
              <a:rPr lang="fr-FR" dirty="0" smtClean="0"/>
              <a:t>’</a:t>
            </a:r>
            <a:r>
              <a:rPr lang="en-US" dirty="0" smtClean="0"/>
              <a:t>t need. Use low power long range radios, smaller?</a:t>
            </a:r>
          </a:p>
          <a:p>
            <a:endParaRPr lang="en-US" dirty="0" smtClean="0"/>
          </a:p>
          <a:p>
            <a:r>
              <a:rPr lang="en-US" dirty="0" smtClean="0"/>
              <a:t>Security</a:t>
            </a:r>
            <a:r>
              <a:rPr lang="en-US" baseline="0" dirty="0" smtClean="0"/>
              <a:t> + privacy</a:t>
            </a:r>
          </a:p>
          <a:p>
            <a:r>
              <a:rPr lang="en-US" baseline="0" dirty="0" smtClean="0"/>
              <a:t>	encrypt source</a:t>
            </a:r>
          </a:p>
          <a:p>
            <a:r>
              <a:rPr lang="en-US" baseline="0" dirty="0" smtClean="0"/>
              <a:t>	randomize transmission interval, counter is still useful but frequency isn’t</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23</a:t>
            </a:fld>
            <a:endParaRPr lang="en-US"/>
          </a:p>
        </p:txBody>
      </p:sp>
    </p:spTree>
    <p:extLst>
      <p:ext uri="{BB962C8B-B14F-4D97-AF65-F5344CB8AC3E}">
        <p14:creationId xmlns:p14="http://schemas.microsoft.com/office/powerpoint/2010/main" val="331341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related work somewhere</a:t>
            </a:r>
          </a:p>
          <a:p>
            <a:endParaRPr lang="en-US" dirty="0" smtClean="0"/>
          </a:p>
          <a:p>
            <a:r>
              <a:rPr lang="en-US" dirty="0" smtClean="0"/>
              <a:t>Add in panel meter picture</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24</a:t>
            </a:fld>
            <a:endParaRPr lang="en-US"/>
          </a:p>
        </p:txBody>
      </p:sp>
    </p:spTree>
    <p:extLst>
      <p:ext uri="{BB962C8B-B14F-4D97-AF65-F5344CB8AC3E}">
        <p14:creationId xmlns:p14="http://schemas.microsoft.com/office/powerpoint/2010/main" val="164122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Expand this</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27</a:t>
            </a:fld>
            <a:endParaRPr lang="en-US"/>
          </a:p>
        </p:txBody>
      </p:sp>
    </p:spTree>
    <p:extLst>
      <p:ext uri="{BB962C8B-B14F-4D97-AF65-F5344CB8AC3E}">
        <p14:creationId xmlns:p14="http://schemas.microsoft.com/office/powerpoint/2010/main" val="1553841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this</a:t>
            </a:r>
            <a:r>
              <a:rPr lang="en-US" baseline="0" dirty="0" smtClean="0"/>
              <a:t> way up. Different energy sources can be metered</a:t>
            </a:r>
          </a:p>
          <a:p>
            <a:endParaRPr lang="en-US" baseline="0" dirty="0" smtClean="0"/>
          </a:p>
          <a:p>
            <a:r>
              <a:rPr lang="en-US" baseline="0" dirty="0" smtClean="0"/>
              <a:t>Point out hard to meter devices</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28</a:t>
            </a:fld>
            <a:endParaRPr lang="en-US"/>
          </a:p>
        </p:txBody>
      </p:sp>
    </p:spTree>
    <p:extLst>
      <p:ext uri="{BB962C8B-B14F-4D97-AF65-F5344CB8AC3E}">
        <p14:creationId xmlns:p14="http://schemas.microsoft.com/office/powerpoint/2010/main" val="219470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Save</a:t>
            </a:r>
            <a:r>
              <a:rPr lang="en-US" baseline="0" dirty="0" smtClean="0"/>
              <a:t> broad for the end</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3</a:t>
            </a:fld>
            <a:endParaRPr lang="en-US"/>
          </a:p>
        </p:txBody>
      </p:sp>
    </p:spTree>
    <p:extLst>
      <p:ext uri="{BB962C8B-B14F-4D97-AF65-F5344CB8AC3E}">
        <p14:creationId xmlns:p14="http://schemas.microsoft.com/office/powerpoint/2010/main" val="921358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has been missing this key</a:t>
            </a:r>
            <a:r>
              <a:rPr lang="en-US" baseline="0" dirty="0" smtClean="0"/>
              <a:t> insight</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4</a:t>
            </a:fld>
            <a:endParaRPr lang="en-US"/>
          </a:p>
        </p:txBody>
      </p:sp>
    </p:spTree>
    <p:extLst>
      <p:ext uri="{BB962C8B-B14F-4D97-AF65-F5344CB8AC3E}">
        <p14:creationId xmlns:p14="http://schemas.microsoft.com/office/powerpoint/2010/main" val="2652983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charge </a:t>
            </a:r>
            <a:r>
              <a:rPr lang="en-US" dirty="0" err="1" smtClean="0"/>
              <a:t>decharge</a:t>
            </a:r>
            <a:r>
              <a:rPr lang="en-US" smtClean="0"/>
              <a:t> cycles</a:t>
            </a:r>
            <a:endParaRPr lang="en-US" baseline="0" dirty="0" smtClean="0"/>
          </a:p>
          <a:p>
            <a:endParaRPr lang="en-US" baseline="0" dirty="0" smtClean="0"/>
          </a:p>
          <a:p>
            <a:r>
              <a:rPr lang="en-US" baseline="0" dirty="0" smtClean="0"/>
              <a:t>Add split core picture/video/demo</a:t>
            </a:r>
          </a:p>
          <a:p>
            <a:endParaRPr lang="en-US" baseline="0" dirty="0" smtClean="0"/>
          </a:p>
          <a:p>
            <a:r>
              <a:rPr lang="en-US" baseline="0" dirty="0" err="1" smtClean="0"/>
              <a:t>Inverval</a:t>
            </a:r>
            <a:r>
              <a:rPr lang="en-US" baseline="0" dirty="0" smtClean="0"/>
              <a:t> </a:t>
            </a:r>
            <a:r>
              <a:rPr lang="en-US" baseline="0" dirty="0" err="1" smtClean="0"/>
              <a:t>vs</a:t>
            </a:r>
            <a:r>
              <a:rPr lang="en-US" baseline="0" dirty="0" smtClean="0"/>
              <a:t> frequency</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6</a:t>
            </a:fld>
            <a:endParaRPr lang="en-US"/>
          </a:p>
        </p:txBody>
      </p:sp>
    </p:spTree>
    <p:extLst>
      <p:ext uri="{BB962C8B-B14F-4D97-AF65-F5344CB8AC3E}">
        <p14:creationId xmlns:p14="http://schemas.microsoft.com/office/powerpoint/2010/main" val="404742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hammer rate depends on the water flow.</a:t>
            </a:r>
          </a:p>
          <a:p>
            <a:endParaRPr lang="en-US" dirty="0" smtClean="0"/>
          </a:p>
          <a:p>
            <a:r>
              <a:rPr lang="en-US" dirty="0" smtClean="0"/>
              <a:t>You could even think</a:t>
            </a:r>
            <a:r>
              <a:rPr lang="en-US" baseline="0" dirty="0" smtClean="0"/>
              <a:t> of a </a:t>
            </a:r>
            <a:r>
              <a:rPr lang="en-US" baseline="0" dirty="0" err="1" smtClean="0"/>
              <a:t>monjolo</a:t>
            </a:r>
            <a:r>
              <a:rPr lang="en-US" baseline="0" dirty="0" smtClean="0"/>
              <a:t> as a water meter</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7</a:t>
            </a:fld>
            <a:endParaRPr lang="en-US"/>
          </a:p>
        </p:txBody>
      </p:sp>
    </p:spTree>
    <p:extLst>
      <p:ext uri="{BB962C8B-B14F-4D97-AF65-F5344CB8AC3E}">
        <p14:creationId xmlns:p14="http://schemas.microsoft.com/office/powerpoint/2010/main" val="181916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Convince</a:t>
            </a:r>
            <a:r>
              <a:rPr lang="en-US" baseline="0" dirty="0" smtClean="0"/>
              <a:t> people that this isn’t a stupid take on this (</a:t>
            </a:r>
            <a:r>
              <a:rPr lang="en-US" baseline="0" dirty="0" err="1" smtClean="0"/>
              <a:t>monjolo</a:t>
            </a:r>
            <a:r>
              <a:rPr lang="en-US" baseline="0" dirty="0" smtClean="0"/>
              <a:t>)</a:t>
            </a:r>
          </a:p>
          <a:p>
            <a:endParaRPr lang="en-US" baseline="0" dirty="0" smtClean="0"/>
          </a:p>
          <a:p>
            <a:r>
              <a:rPr lang="en-US" baseline="0" dirty="0" smtClean="0"/>
              <a:t>We can do the split core version -&gt; which is a very useful example that there </a:t>
            </a:r>
            <a:r>
              <a:rPr lang="en-US" baseline="0" dirty="0" err="1" smtClean="0"/>
              <a:t>isnt</a:t>
            </a:r>
            <a:r>
              <a:rPr lang="en-US" baseline="0" dirty="0" smtClean="0"/>
              <a:t> another solution. Non intrusive.</a:t>
            </a:r>
            <a:endParaRPr lang="en-US" dirty="0" smtClean="0"/>
          </a:p>
          <a:p>
            <a:endParaRPr lang="en-US" dirty="0" smtClean="0"/>
          </a:p>
          <a:p>
            <a:r>
              <a:rPr lang="en-US" dirty="0" smtClean="0"/>
              <a:t>Ac-dc Power supply for meters and complexity &lt;- create slide</a:t>
            </a:r>
            <a:r>
              <a:rPr lang="en-US" baseline="0" dirty="0" smtClean="0"/>
              <a:t> for this</a:t>
            </a:r>
          </a:p>
          <a:p>
            <a:r>
              <a:rPr lang="en-US" baseline="0" dirty="0" smtClean="0"/>
              <a:t>  power supply is vastly simpler</a:t>
            </a:r>
          </a:p>
          <a:p>
            <a:r>
              <a:rPr lang="en-US" baseline="0" dirty="0" smtClean="0"/>
              <a:t>Intrinsically safer, no interrupt in ac lines</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9</a:t>
            </a:fld>
            <a:endParaRPr lang="en-US"/>
          </a:p>
        </p:txBody>
      </p:sp>
    </p:spTree>
    <p:extLst>
      <p:ext uri="{BB962C8B-B14F-4D97-AF65-F5344CB8AC3E}">
        <p14:creationId xmlns:p14="http://schemas.microsoft.com/office/powerpoint/2010/main" val="165199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(11/13/13 00:55) -----</a:t>
            </a:r>
          </a:p>
          <a:p>
            <a:r>
              <a:rPr lang="en-US" dirty="0"/>
              <a:t>add slides for outline and break this up</a:t>
            </a:r>
          </a:p>
        </p:txBody>
      </p:sp>
      <p:sp>
        <p:nvSpPr>
          <p:cNvPr id="4" name="Slide Number Placeholder 3"/>
          <p:cNvSpPr>
            <a:spLocks noGrp="1"/>
          </p:cNvSpPr>
          <p:nvPr>
            <p:ph type="sldNum" sz="quarter" idx="10"/>
          </p:nvPr>
        </p:nvSpPr>
        <p:spPr/>
        <p:txBody>
          <a:bodyPr/>
          <a:lstStyle/>
          <a:p>
            <a:fld id="{6F068372-3062-BD41-8A29-067A5B4B7004}" type="slidenum">
              <a:rPr lang="en-US" smtClean="0"/>
              <a:t>12</a:t>
            </a:fld>
            <a:endParaRPr lang="en-US"/>
          </a:p>
        </p:txBody>
      </p:sp>
    </p:spTree>
    <p:extLst>
      <p:ext uri="{BB962C8B-B14F-4D97-AF65-F5344CB8AC3E}">
        <p14:creationId xmlns:p14="http://schemas.microsoft.com/office/powerpoint/2010/main" val="256154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t>
            </a:r>
            <a:r>
              <a:rPr lang="en-US" dirty="0" err="1" smtClean="0"/>
              <a:t>fram</a:t>
            </a:r>
            <a:r>
              <a:rPr lang="en-US" dirty="0" smtClean="0"/>
              <a:t> -&gt; nonvolatile</a:t>
            </a:r>
            <a:r>
              <a:rPr lang="en-US" baseline="0" dirty="0" smtClean="0"/>
              <a:t> and fast write cycle (why </a:t>
            </a:r>
            <a:r>
              <a:rPr lang="en-US" baseline="0" dirty="0" err="1" smtClean="0"/>
              <a:t>fram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13</a:t>
            </a:fld>
            <a:endParaRPr lang="en-US"/>
          </a:p>
        </p:txBody>
      </p:sp>
    </p:spTree>
    <p:extLst>
      <p:ext uri="{BB962C8B-B14F-4D97-AF65-F5344CB8AC3E}">
        <p14:creationId xmlns:p14="http://schemas.microsoft.com/office/powerpoint/2010/main" val="256154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068372-3062-BD41-8A29-067A5B4B7004}" type="slidenum">
              <a:rPr lang="en-US" smtClean="0"/>
              <a:t>14</a:t>
            </a:fld>
            <a:endParaRPr lang="en-US"/>
          </a:p>
        </p:txBody>
      </p:sp>
    </p:spTree>
    <p:extLst>
      <p:ext uri="{BB962C8B-B14F-4D97-AF65-F5344CB8AC3E}">
        <p14:creationId xmlns:p14="http://schemas.microsoft.com/office/powerpoint/2010/main" val="2561548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098A1F6-7277-384E-9B76-E6CB6D5B7716}" type="datetime4">
              <a:rPr lang="en-US" smtClean="0"/>
              <a:t>November 24, 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C772C4-E5D3-4D42-BBC2-44D91E23227A}" type="datetime4">
              <a:rPr lang="en-US" smtClean="0"/>
              <a:t>November 24,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759763" y="6428757"/>
            <a:ext cx="1241361" cy="365125"/>
          </a:xfrm>
          <a:prstGeom prst="rect">
            <a:avLst/>
          </a:prstGeom>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311051-BAE9-594B-84D4-4EE1953225A0}" type="datetime4">
              <a:rPr lang="en-US" smtClean="0"/>
              <a:t>November 24,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759763" y="6428757"/>
            <a:ext cx="1241361" cy="365125"/>
          </a:xfrm>
          <a:prstGeom prst="rect">
            <a:avLst/>
          </a:prstGeom>
        </p:spPr>
        <p:txBody>
          <a:bodyPr/>
          <a:lstStyle/>
          <a:p>
            <a:fld id="{F38DF745-7D3F-47F4-83A3-874385CFAA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lvl1pPr>
              <a:defRPr sz="3200" cap="none"/>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marL="457200" indent="-182880">
              <a:buFont typeface="Lucida Grande"/>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5B32772-30A3-9547-ACA0-6D4643286AD3}" type="datetime4">
              <a:rPr lang="en-US" smtClean="0"/>
              <a:t>November 24,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759763" y="6428757"/>
            <a:ext cx="1241361" cy="365125"/>
          </a:xfrm>
          <a:prstGeom prst="rect">
            <a:avLst/>
          </a:prstGeom>
        </p:spPr>
        <p:txBody>
          <a:bodyPr/>
          <a:lstStyle>
            <a:lvl1pPr algn="r">
              <a:defRPr b="1">
                <a:solidFill>
                  <a:schemeClr val="tx2"/>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9FA2109-FDD9-8A49-9D39-1AF808E708BD}" type="datetime4">
              <a:rPr lang="en-US" smtClean="0"/>
              <a:t>November 24, 2013</a:t>
            </a:fld>
            <a:endParaRPr lang="en-US" dirty="0"/>
          </a:p>
        </p:txBody>
      </p:sp>
      <p:sp>
        <p:nvSpPr>
          <p:cNvPr id="8" name="Slide Number Placeholder 7"/>
          <p:cNvSpPr>
            <a:spLocks noGrp="1"/>
          </p:cNvSpPr>
          <p:nvPr>
            <p:ph type="sldNum" sz="quarter" idx="11"/>
          </p:nvPr>
        </p:nvSpPr>
        <p:spPr>
          <a:xfrm>
            <a:off x="7759763" y="6428757"/>
            <a:ext cx="1241361" cy="365125"/>
          </a:xfrm>
          <a:prstGeom prst="rect">
            <a:avLst/>
          </a:prstGeom>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EBCCE-BD91-3943-9259-09750D2C16D2}" type="datetime4">
              <a:rPr lang="en-US" smtClean="0"/>
              <a:t>November 24,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759763" y="6428757"/>
            <a:ext cx="1241361" cy="365125"/>
          </a:xfrm>
          <a:prstGeom prst="rect">
            <a:avLst/>
          </a:prstGeom>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CE7C7C-F226-6340-91B6-F180285C1FA6}" type="datetime4">
              <a:rPr lang="en-US" smtClean="0"/>
              <a:t>November 24, 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59763" y="6428757"/>
            <a:ext cx="1241361" cy="365125"/>
          </a:xfrm>
          <a:prstGeom prst="rect">
            <a:avLst/>
          </a:prstGeom>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0FC09D3-AC11-4348-BBE5-A18C375CAFD8}" type="datetime4">
              <a:rPr lang="en-US" smtClean="0"/>
              <a:t>November 24, 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759763" y="6428757"/>
            <a:ext cx="1241361" cy="365125"/>
          </a:xfrm>
          <a:prstGeom prst="rect">
            <a:avLst/>
          </a:prstGeom>
        </p:spPr>
        <p:txBody>
          <a:bodyPr/>
          <a:lstStyle>
            <a:lvl1pPr>
              <a:defRPr>
                <a:solidFill>
                  <a:schemeClr val="tx2"/>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B599B-A5C0-E149-881B-C0B2E24329D1}" type="datetime4">
              <a:rPr lang="en-US" smtClean="0"/>
              <a:t>November 24, 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759763" y="6428757"/>
            <a:ext cx="1241361" cy="365125"/>
          </a:xfrm>
          <a:prstGeom prst="rect">
            <a:avLst/>
          </a:prstGeom>
        </p:spPr>
        <p:txBody>
          <a:bodyPr/>
          <a:lstStyle>
            <a:lvl1pPr>
              <a:defRPr>
                <a:solidFill>
                  <a:srgbClr val="318FC5"/>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64DBDD-F3BE-374C-8A51-03C1E61255E0}" type="datetime4">
              <a:rPr lang="en-US" smtClean="0"/>
              <a:t>November 24,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759763" y="6428757"/>
            <a:ext cx="1241361" cy="365125"/>
          </a:xfrm>
          <a:prstGeom prst="rect">
            <a:avLst/>
          </a:prstGeom>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70940B-DA76-4F45-8C15-B2DB39665B5C}" type="datetime4">
              <a:rPr lang="en-US" smtClean="0"/>
              <a:t>November 24,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759763" y="6428757"/>
            <a:ext cx="1241361" cy="365125"/>
          </a:xfrm>
          <a:prstGeom prst="rect">
            <a:avLst/>
          </a:prstGeom>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D41087CE-D684-6C44-A11A-9B914B984472}" type="datetime4">
              <a:rPr lang="en-US" smtClean="0"/>
              <a:t>November 24, 2013</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8.jp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27.xml.rels><?xml version="1.0" encoding="UTF-8" standalone="yes"?>
<Relationships xmlns="http://schemas.openxmlformats.org/package/2006/relationships"><Relationship Id="rId11" Type="http://schemas.openxmlformats.org/officeDocument/2006/relationships/image" Target="../media/image32.jp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jpg"/><Relationship Id="rId8" Type="http://schemas.openxmlformats.org/officeDocument/2006/relationships/image" Target="../media/image30.jpg"/><Relationship Id="rId9" Type="http://schemas.openxmlformats.org/officeDocument/2006/relationships/image" Target="../media/image31.jpg"/><Relationship Id="rId10"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6.emf"/><Relationship Id="rId5" Type="http://schemas.openxmlformats.org/officeDocument/2006/relationships/image" Target="../media/image31.jpg"/><Relationship Id="rId6" Type="http://schemas.openxmlformats.org/officeDocument/2006/relationships/image" Target="../media/image33.png"/><Relationship Id="rId7" Type="http://schemas.microsoft.com/office/2007/relationships/hdphoto" Target="../media/hdphoto2.wdp"/><Relationship Id="rId8" Type="http://schemas.openxmlformats.org/officeDocument/2006/relationships/image" Target="../media/image34.png"/><Relationship Id="rId9"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cap="none" dirty="0" smtClean="0">
                <a:solidFill>
                  <a:schemeClr val="tx2"/>
                </a:solidFill>
              </a:rPr>
              <a:t>Monjolo</a:t>
            </a:r>
            <a:r>
              <a:rPr lang="en-US" sz="7200" cap="none" dirty="0" smtClean="0">
                <a:solidFill>
                  <a:srgbClr val="318FC5"/>
                </a:solidFill>
              </a:rPr>
              <a:t>:</a:t>
            </a:r>
            <a:r>
              <a:rPr lang="en-US" cap="none" dirty="0" smtClean="0"/>
              <a:t/>
            </a:r>
            <a:br>
              <a:rPr lang="en-US" cap="none" dirty="0" smtClean="0"/>
            </a:br>
            <a:r>
              <a:rPr lang="en-US" sz="3200" b="1" cap="none" dirty="0"/>
              <a:t>An Energy-</a:t>
            </a:r>
            <a:r>
              <a:rPr lang="en-US" sz="3200" b="1" cap="none" dirty="0" smtClean="0"/>
              <a:t>Harvesting</a:t>
            </a:r>
            <a:br>
              <a:rPr lang="en-US" sz="3200" b="1" cap="none" dirty="0" smtClean="0"/>
            </a:br>
            <a:r>
              <a:rPr lang="en-US" sz="3200" b="1" cap="none" dirty="0" smtClean="0"/>
              <a:t>Energy </a:t>
            </a:r>
            <a:r>
              <a:rPr lang="en-US" sz="3200" b="1" cap="none" dirty="0"/>
              <a:t>Meter Architecture </a:t>
            </a:r>
            <a:endParaRPr lang="en-US" sz="3200" cap="none" dirty="0"/>
          </a:p>
        </p:txBody>
      </p:sp>
      <p:sp>
        <p:nvSpPr>
          <p:cNvPr id="3" name="Subtitle 2"/>
          <p:cNvSpPr>
            <a:spLocks noGrp="1"/>
          </p:cNvSpPr>
          <p:nvPr>
            <p:ph type="subTitle" idx="1"/>
          </p:nvPr>
        </p:nvSpPr>
        <p:spPr>
          <a:xfrm>
            <a:off x="457200" y="4800600"/>
            <a:ext cx="7772400" cy="1677098"/>
          </a:xfrm>
        </p:spPr>
        <p:txBody>
          <a:bodyPr>
            <a:normAutofit/>
          </a:bodyPr>
          <a:lstStyle/>
          <a:p>
            <a:r>
              <a:rPr lang="en-US" cap="none" dirty="0" smtClean="0">
                <a:solidFill>
                  <a:schemeClr val="tx1"/>
                </a:solidFill>
                <a:latin typeface="+mn-lt"/>
              </a:rPr>
              <a:t>Sam </a:t>
            </a:r>
            <a:r>
              <a:rPr lang="en-US" cap="none" dirty="0" err="1" smtClean="0">
                <a:solidFill>
                  <a:schemeClr val="tx1"/>
                </a:solidFill>
                <a:latin typeface="+mn-lt"/>
              </a:rPr>
              <a:t>DeBruin</a:t>
            </a:r>
            <a:r>
              <a:rPr lang="en-US" cap="none" dirty="0" smtClean="0">
                <a:solidFill>
                  <a:schemeClr val="tx1"/>
                </a:solidFill>
                <a:latin typeface="+mn-lt"/>
              </a:rPr>
              <a:t>, </a:t>
            </a:r>
            <a:r>
              <a:rPr lang="en-US" cap="none" dirty="0" smtClean="0">
                <a:latin typeface="+mn-lt"/>
              </a:rPr>
              <a:t>Brad Campbell, </a:t>
            </a:r>
            <a:r>
              <a:rPr lang="en-US" cap="none" dirty="0" err="1" smtClean="0">
                <a:solidFill>
                  <a:srgbClr val="000000"/>
                </a:solidFill>
                <a:latin typeface="+mn-lt"/>
              </a:rPr>
              <a:t>Prabal</a:t>
            </a:r>
            <a:r>
              <a:rPr lang="en-US" cap="none" dirty="0" smtClean="0">
                <a:solidFill>
                  <a:srgbClr val="000000"/>
                </a:solidFill>
                <a:latin typeface="+mn-lt"/>
              </a:rPr>
              <a:t> </a:t>
            </a:r>
            <a:r>
              <a:rPr lang="en-US" cap="none" dirty="0" err="1" smtClean="0">
                <a:solidFill>
                  <a:srgbClr val="000000"/>
                </a:solidFill>
                <a:latin typeface="+mn-lt"/>
              </a:rPr>
              <a:t>Dutta</a:t>
            </a:r>
            <a:endParaRPr lang="en-US" cap="none" dirty="0" smtClean="0">
              <a:solidFill>
                <a:srgbClr val="000000"/>
              </a:solidFill>
              <a:latin typeface="+mn-lt"/>
            </a:endParaRPr>
          </a:p>
          <a:p>
            <a:r>
              <a:rPr lang="en-US" sz="1600" cap="none" dirty="0" smtClean="0">
                <a:solidFill>
                  <a:srgbClr val="000000"/>
                </a:solidFill>
                <a:latin typeface="+mn-lt"/>
              </a:rPr>
              <a:t>University of Michigan</a:t>
            </a:r>
          </a:p>
          <a:p>
            <a:r>
              <a:rPr lang="en-US" sz="1600" cap="none" dirty="0" err="1" smtClean="0">
                <a:solidFill>
                  <a:srgbClr val="000000"/>
                </a:solidFill>
                <a:latin typeface="+mn-lt"/>
              </a:rPr>
              <a:t>SenSys</a:t>
            </a:r>
            <a:r>
              <a:rPr lang="en-US" sz="1600" cap="none" dirty="0" smtClean="0">
                <a:solidFill>
                  <a:srgbClr val="000000"/>
                </a:solidFill>
                <a:latin typeface="+mn-lt"/>
              </a:rPr>
              <a:t> 2013 – November 13, 2013</a:t>
            </a:r>
            <a:endParaRPr lang="en-US" sz="1600" cap="none" dirty="0">
              <a:solidFill>
                <a:srgbClr val="000000"/>
              </a:solidFill>
              <a:latin typeface="+mn-lt"/>
            </a:endParaRPr>
          </a:p>
        </p:txBody>
      </p:sp>
      <p:pic>
        <p:nvPicPr>
          <p:cNvPr id="4" name="Picture 3" descr="BlockM-rb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300" y="108000"/>
            <a:ext cx="1498600" cy="1003300"/>
          </a:xfrm>
          <a:prstGeom prst="rect">
            <a:avLst/>
          </a:prstGeom>
        </p:spPr>
      </p:pic>
    </p:spTree>
    <p:extLst>
      <p:ext uri="{BB962C8B-B14F-4D97-AF65-F5344CB8AC3E}">
        <p14:creationId xmlns:p14="http://schemas.microsoft.com/office/powerpoint/2010/main" val="18409755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a:t>
            </a:r>
            <a:r>
              <a:rPr lang="en-US" dirty="0"/>
              <a:t>H</a:t>
            </a:r>
            <a:r>
              <a:rPr lang="en-US" dirty="0" smtClean="0"/>
              <a:t>arvesting Power Meter is Useful Even Near Mains Power</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10</a:t>
            </a:fld>
            <a:endParaRPr lang="en-US" dirty="0"/>
          </a:p>
        </p:txBody>
      </p:sp>
      <p:pic>
        <p:nvPicPr>
          <p:cNvPr id="5" name="Picture 4" descr="split_core_slightly_open_888x1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706" y="1827057"/>
            <a:ext cx="1549445" cy="1744871"/>
          </a:xfrm>
          <a:prstGeom prst="rect">
            <a:avLst/>
          </a:prstGeom>
        </p:spPr>
      </p:pic>
      <p:sp>
        <p:nvSpPr>
          <p:cNvPr id="6" name="Content Placeholder 2"/>
          <p:cNvSpPr txBox="1">
            <a:spLocks/>
          </p:cNvSpPr>
          <p:nvPr/>
        </p:nvSpPr>
        <p:spPr>
          <a:xfrm>
            <a:off x="1407343" y="4104859"/>
            <a:ext cx="6110550" cy="232389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chemeClr val="tx2"/>
              </a:buClr>
              <a:buFont typeface="Lucida Grande"/>
              <a:buChar char="+"/>
            </a:pPr>
            <a:r>
              <a:rPr lang="en-US" dirty="0" smtClean="0"/>
              <a:t>Vastly simplifies circuit level implementation</a:t>
            </a:r>
          </a:p>
          <a:p>
            <a:pPr marL="342900" indent="-342900">
              <a:buClr>
                <a:schemeClr val="tx2"/>
              </a:buClr>
              <a:buFont typeface="Lucida Grande"/>
              <a:buChar char="+"/>
            </a:pPr>
            <a:r>
              <a:rPr lang="en-US" dirty="0" smtClean="0"/>
              <a:t>Zero </a:t>
            </a:r>
            <a:r>
              <a:rPr lang="en-US" dirty="0"/>
              <a:t>p</a:t>
            </a:r>
            <a:r>
              <a:rPr lang="en-US" dirty="0" smtClean="0"/>
              <a:t>ower when the load is off</a:t>
            </a:r>
          </a:p>
          <a:p>
            <a:pPr marL="342900" indent="-342900">
              <a:buClr>
                <a:schemeClr val="tx2"/>
              </a:buClr>
              <a:buFont typeface="Lucida Grande"/>
              <a:buChar char="+"/>
            </a:pPr>
            <a:r>
              <a:rPr lang="en-US" dirty="0" smtClean="0"/>
              <a:t>No high voltage AC-DC converter</a:t>
            </a:r>
          </a:p>
          <a:p>
            <a:pPr marL="342900" indent="-342900">
              <a:buClr>
                <a:schemeClr val="tx2"/>
              </a:buClr>
              <a:buFont typeface="Lucida Grande"/>
              <a:buChar char="+"/>
            </a:pPr>
            <a:r>
              <a:rPr lang="en-US" dirty="0" smtClean="0"/>
              <a:t>Simple hardware and software</a:t>
            </a:r>
          </a:p>
          <a:p>
            <a:pPr marL="342900" indent="-342900">
              <a:buClr>
                <a:schemeClr val="tx2"/>
              </a:buClr>
              <a:buFont typeface="Lucida Grande"/>
              <a:buChar char="+"/>
            </a:pPr>
            <a:r>
              <a:rPr lang="en-US" dirty="0" smtClean="0"/>
              <a:t>Intrinsically safe, non-contact sensor</a:t>
            </a:r>
          </a:p>
        </p:txBody>
      </p:sp>
      <p:pic>
        <p:nvPicPr>
          <p:cNvPr id="7" name="Picture 6" descr="split_core_break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3862" y="1582644"/>
            <a:ext cx="2689717" cy="2361287"/>
          </a:xfrm>
          <a:prstGeom prst="rect">
            <a:avLst/>
          </a:prstGeom>
        </p:spPr>
      </p:pic>
    </p:spTree>
    <p:extLst>
      <p:ext uri="{BB962C8B-B14F-4D97-AF65-F5344CB8AC3E}">
        <p14:creationId xmlns:p14="http://schemas.microsoft.com/office/powerpoint/2010/main" val="41848246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Challenges of</a:t>
            </a:r>
            <a:br>
              <a:rPr lang="en-US" dirty="0" smtClean="0"/>
            </a:br>
            <a:r>
              <a:rPr lang="en-US" dirty="0" smtClean="0"/>
              <a:t>This Sensing Style</a:t>
            </a:r>
            <a:endParaRPr lang="en-US" dirty="0"/>
          </a:p>
        </p:txBody>
      </p:sp>
      <p:sp>
        <p:nvSpPr>
          <p:cNvPr id="3" name="Content Placeholder 2"/>
          <p:cNvSpPr>
            <a:spLocks noGrp="1"/>
          </p:cNvSpPr>
          <p:nvPr>
            <p:ph idx="1"/>
          </p:nvPr>
        </p:nvSpPr>
        <p:spPr>
          <a:xfrm>
            <a:off x="1796086" y="2706641"/>
            <a:ext cx="6281114" cy="3419522"/>
          </a:xfrm>
        </p:spPr>
        <p:txBody>
          <a:bodyPr>
            <a:normAutofit/>
          </a:bodyPr>
          <a:lstStyle/>
          <a:p>
            <a:pPr marL="457200" indent="-457200">
              <a:buFont typeface="+mj-lt"/>
              <a:buAutoNum type="arabicPeriod"/>
            </a:pPr>
            <a:r>
              <a:rPr lang="en-US" sz="2800" dirty="0" smtClean="0"/>
              <a:t>Packet Loss</a:t>
            </a:r>
          </a:p>
          <a:p>
            <a:pPr marL="457200" indent="-457200">
              <a:buFont typeface="+mj-lt"/>
              <a:buAutoNum type="arabicPeriod"/>
            </a:pPr>
            <a:r>
              <a:rPr lang="en-US" sz="2800" dirty="0" smtClean="0"/>
              <a:t>Channel Flooding</a:t>
            </a:r>
            <a:endParaRPr lang="en-US" sz="2800"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11</a:t>
            </a:fld>
            <a:endParaRPr lang="en-US" dirty="0"/>
          </a:p>
        </p:txBody>
      </p:sp>
    </p:spTree>
    <p:extLst>
      <p:ext uri="{BB962C8B-B14F-4D97-AF65-F5344CB8AC3E}">
        <p14:creationId xmlns:p14="http://schemas.microsoft.com/office/powerpoint/2010/main" val="23476952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Loss will Change the Calculated Frequency</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12</a:t>
            </a:fld>
            <a:endParaRPr lang="en-US"/>
          </a:p>
        </p:txBody>
      </p:sp>
      <p:sp>
        <p:nvSpPr>
          <p:cNvPr id="45" name="TextBox 44"/>
          <p:cNvSpPr txBox="1"/>
          <p:nvPr/>
        </p:nvSpPr>
        <p:spPr>
          <a:xfrm>
            <a:off x="6244527" y="4756233"/>
            <a:ext cx="1225759" cy="369332"/>
          </a:xfrm>
          <a:prstGeom prst="rect">
            <a:avLst/>
          </a:prstGeom>
          <a:noFill/>
        </p:spPr>
        <p:txBody>
          <a:bodyPr wrap="square" rtlCol="0">
            <a:spAutoFit/>
          </a:bodyPr>
          <a:lstStyle/>
          <a:p>
            <a:pPr algn="r"/>
            <a:r>
              <a:rPr lang="en-US" dirty="0" smtClean="0">
                <a:solidFill>
                  <a:schemeClr val="bg1">
                    <a:lumMod val="75000"/>
                  </a:schemeClr>
                </a:solidFill>
              </a:rPr>
              <a:t>time</a:t>
            </a:r>
            <a:endParaRPr lang="en-US" dirty="0">
              <a:solidFill>
                <a:schemeClr val="bg1">
                  <a:lumMod val="75000"/>
                </a:schemeClr>
              </a:solidFill>
            </a:endParaRPr>
          </a:p>
        </p:txBody>
      </p:sp>
      <p:cxnSp>
        <p:nvCxnSpPr>
          <p:cNvPr id="50" name="Straight Connector 49"/>
          <p:cNvCxnSpPr/>
          <p:nvPr/>
        </p:nvCxnSpPr>
        <p:spPr>
          <a:xfrm>
            <a:off x="7286914"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029060"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553157"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087578"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652975" y="2813406"/>
            <a:ext cx="0" cy="815630"/>
          </a:xfrm>
          <a:prstGeom prst="line">
            <a:avLst/>
          </a:prstGeom>
          <a:ln w="5715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220415"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692887"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196334"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20431"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244527"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840899" y="281340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96950" y="3097669"/>
            <a:ext cx="1386010" cy="369332"/>
          </a:xfrm>
          <a:prstGeom prst="rect">
            <a:avLst/>
          </a:prstGeom>
          <a:noFill/>
        </p:spPr>
        <p:txBody>
          <a:bodyPr wrap="square" rtlCol="0">
            <a:spAutoFit/>
          </a:bodyPr>
          <a:lstStyle/>
          <a:p>
            <a:pPr algn="r"/>
            <a:r>
              <a:rPr lang="en-US" dirty="0" smtClean="0"/>
              <a:t>packets</a:t>
            </a:r>
            <a:endParaRPr lang="en-US" dirty="0"/>
          </a:p>
        </p:txBody>
      </p:sp>
      <p:sp>
        <p:nvSpPr>
          <p:cNvPr id="62" name="TextBox 61"/>
          <p:cNvSpPr txBox="1"/>
          <p:nvPr/>
        </p:nvSpPr>
        <p:spPr>
          <a:xfrm>
            <a:off x="296949" y="4189596"/>
            <a:ext cx="1386011" cy="369332"/>
          </a:xfrm>
          <a:prstGeom prst="rect">
            <a:avLst/>
          </a:prstGeom>
          <a:noFill/>
        </p:spPr>
        <p:txBody>
          <a:bodyPr wrap="square" rtlCol="0">
            <a:spAutoFit/>
          </a:bodyPr>
          <a:lstStyle/>
          <a:p>
            <a:pPr algn="r"/>
            <a:r>
              <a:rPr lang="en-US" dirty="0" smtClean="0"/>
              <a:t>frequency</a:t>
            </a:r>
            <a:endParaRPr lang="en-US" dirty="0"/>
          </a:p>
        </p:txBody>
      </p:sp>
      <p:sp>
        <p:nvSpPr>
          <p:cNvPr id="63" name="Freeform 62"/>
          <p:cNvSpPr/>
          <p:nvPr/>
        </p:nvSpPr>
        <p:spPr>
          <a:xfrm>
            <a:off x="1992708" y="4160744"/>
            <a:ext cx="5307005" cy="299408"/>
          </a:xfrm>
          <a:custGeom>
            <a:avLst/>
            <a:gdLst>
              <a:gd name="connsiteX0" fmla="*/ 0 w 5307005"/>
              <a:gd name="connsiteY0" fmla="*/ 0 h 299408"/>
              <a:gd name="connsiteX1" fmla="*/ 1073791 w 5307005"/>
              <a:gd name="connsiteY1" fmla="*/ 0 h 299408"/>
              <a:gd name="connsiteX2" fmla="*/ 2230181 w 5307005"/>
              <a:gd name="connsiteY2" fmla="*/ 299408 h 299408"/>
              <a:gd name="connsiteX3" fmla="*/ 2715452 w 5307005"/>
              <a:gd name="connsiteY3" fmla="*/ 30973 h 299408"/>
              <a:gd name="connsiteX4" fmla="*/ 5307005 w 5307005"/>
              <a:gd name="connsiteY4" fmla="*/ 0 h 299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7005" h="299408">
                <a:moveTo>
                  <a:pt x="0" y="0"/>
                </a:moveTo>
                <a:lnTo>
                  <a:pt x="1073791" y="0"/>
                </a:lnTo>
                <a:lnTo>
                  <a:pt x="2230181" y="299408"/>
                </a:lnTo>
                <a:lnTo>
                  <a:pt x="2715452" y="30973"/>
                </a:lnTo>
                <a:lnTo>
                  <a:pt x="5307005" y="0"/>
                </a:lnTo>
              </a:path>
            </a:pathLst>
          </a:custGeom>
          <a:ln w="5715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Straight Connector 66"/>
          <p:cNvCxnSpPr>
            <a:stCxn id="63" idx="0"/>
          </p:cNvCxnSpPr>
          <p:nvPr/>
        </p:nvCxnSpPr>
        <p:spPr>
          <a:xfrm>
            <a:off x="1992708" y="4160744"/>
            <a:ext cx="5307005" cy="0"/>
          </a:xfrm>
          <a:prstGeom prst="line">
            <a:avLst/>
          </a:prstGeom>
          <a:ln w="5715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868809" y="4756233"/>
            <a:ext cx="5720001" cy="9183"/>
          </a:xfrm>
          <a:prstGeom prst="line">
            <a:avLst/>
          </a:prstGeom>
          <a:ln w="12700" cmpd="sng">
            <a:solidFill>
              <a:schemeClr val="bg1">
                <a:lumMod val="75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879134" y="3943931"/>
            <a:ext cx="0" cy="821486"/>
          </a:xfrm>
          <a:prstGeom prst="line">
            <a:avLst/>
          </a:prstGeom>
          <a:ln w="12700" cmpd="sng">
            <a:solidFill>
              <a:schemeClr val="bg1">
                <a:lumMod val="75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868809" y="3637594"/>
            <a:ext cx="5720001" cy="0"/>
          </a:xfrm>
          <a:prstGeom prst="line">
            <a:avLst/>
          </a:prstGeom>
          <a:ln w="12700" cmpd="sng">
            <a:solidFill>
              <a:schemeClr val="bg1">
                <a:lumMod val="75000"/>
              </a:schemeClr>
            </a:solidFill>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4321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6614589" y="3047037"/>
            <a:ext cx="0" cy="46934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Packet Loss will Change the Calculated Frequency</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13</a:t>
            </a:fld>
            <a:endParaRPr lang="en-US"/>
          </a:p>
        </p:txBody>
      </p:sp>
      <p:sp>
        <p:nvSpPr>
          <p:cNvPr id="27" name="Content Placeholder 2"/>
          <p:cNvSpPr txBox="1">
            <a:spLocks/>
          </p:cNvSpPr>
          <p:nvPr/>
        </p:nvSpPr>
        <p:spPr>
          <a:xfrm>
            <a:off x="1042816" y="4897006"/>
            <a:ext cx="6056747" cy="102638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chemeClr val="tx2"/>
              </a:buClr>
              <a:buFont typeface="Arial"/>
              <a:buChar char="•"/>
            </a:pPr>
            <a:r>
              <a:rPr lang="en-US" dirty="0" smtClean="0"/>
              <a:t>Increment a counter on each activation</a:t>
            </a:r>
          </a:p>
          <a:p>
            <a:pPr marL="342900" indent="-342900">
              <a:buClr>
                <a:schemeClr val="tx2"/>
              </a:buClr>
              <a:buFont typeface="Arial"/>
              <a:buChar char="•"/>
            </a:pPr>
            <a:r>
              <a:rPr lang="en-US" dirty="0" smtClean="0"/>
              <a:t>Transmit the counter in the packet</a:t>
            </a:r>
          </a:p>
        </p:txBody>
      </p:sp>
      <p:pic>
        <p:nvPicPr>
          <p:cNvPr id="26" name="Picture 25" descr="c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41" y="2462426"/>
            <a:ext cx="3437777" cy="1668268"/>
          </a:xfrm>
          <a:prstGeom prst="rect">
            <a:avLst/>
          </a:prstGeom>
        </p:spPr>
      </p:pic>
      <p:cxnSp>
        <p:nvCxnSpPr>
          <p:cNvPr id="28" name="Straight Connector 27"/>
          <p:cNvCxnSpPr>
            <a:stCxn id="29" idx="3"/>
            <a:endCxn id="30" idx="1"/>
          </p:cNvCxnSpPr>
          <p:nvPr/>
        </p:nvCxnSpPr>
        <p:spPr>
          <a:xfrm>
            <a:off x="5357950" y="2667482"/>
            <a:ext cx="380828"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896006" y="2251776"/>
            <a:ext cx="1461944"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Power</a:t>
            </a:r>
            <a:br>
              <a:rPr lang="en-US" dirty="0" smtClean="0"/>
            </a:br>
            <a:r>
              <a:rPr lang="en-US" dirty="0" smtClean="0"/>
              <a:t>Supply</a:t>
            </a:r>
            <a:endParaRPr lang="en-US" dirty="0"/>
          </a:p>
        </p:txBody>
      </p:sp>
      <p:pic>
        <p:nvPicPr>
          <p:cNvPr id="31" name="Picture 30" descr="wirele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35942">
            <a:off x="7180698" y="1685658"/>
            <a:ext cx="758716" cy="758716"/>
          </a:xfrm>
          <a:prstGeom prst="rect">
            <a:avLst/>
          </a:prstGeom>
        </p:spPr>
      </p:pic>
      <p:sp>
        <p:nvSpPr>
          <p:cNvPr id="32" name="TextBox 31"/>
          <p:cNvSpPr txBox="1"/>
          <p:nvPr/>
        </p:nvSpPr>
        <p:spPr>
          <a:xfrm>
            <a:off x="3896007" y="3083187"/>
            <a:ext cx="1461944" cy="276999"/>
          </a:xfrm>
          <a:prstGeom prst="rect">
            <a:avLst/>
          </a:prstGeom>
          <a:noFill/>
        </p:spPr>
        <p:txBody>
          <a:bodyPr wrap="square" rtlCol="0">
            <a:spAutoFit/>
          </a:bodyPr>
          <a:lstStyle/>
          <a:p>
            <a:pPr algn="ctr"/>
            <a:r>
              <a:rPr lang="en-US" sz="1200" dirty="0" smtClean="0"/>
              <a:t>Linear LTC3588</a:t>
            </a:r>
            <a:endParaRPr lang="en-US" sz="1200" dirty="0"/>
          </a:p>
        </p:txBody>
      </p:sp>
      <p:sp>
        <p:nvSpPr>
          <p:cNvPr id="33" name="TextBox 32"/>
          <p:cNvSpPr txBox="1"/>
          <p:nvPr/>
        </p:nvSpPr>
        <p:spPr>
          <a:xfrm>
            <a:off x="5738777" y="3080268"/>
            <a:ext cx="1081117" cy="276999"/>
          </a:xfrm>
          <a:prstGeom prst="rect">
            <a:avLst/>
          </a:prstGeom>
          <a:noFill/>
        </p:spPr>
        <p:txBody>
          <a:bodyPr wrap="square" rtlCol="0">
            <a:spAutoFit/>
          </a:bodyPr>
          <a:lstStyle/>
          <a:p>
            <a:pPr algn="ctr"/>
            <a:r>
              <a:rPr lang="en-US" sz="1200" dirty="0" smtClean="0"/>
              <a:t>EPIC</a:t>
            </a:r>
            <a:endParaRPr lang="en-US" sz="1200" dirty="0"/>
          </a:p>
        </p:txBody>
      </p:sp>
      <p:sp>
        <p:nvSpPr>
          <p:cNvPr id="34" name="Rounded Rectangle 33"/>
          <p:cNvSpPr/>
          <p:nvPr/>
        </p:nvSpPr>
        <p:spPr>
          <a:xfrm>
            <a:off x="1991811" y="2013397"/>
            <a:ext cx="5193568" cy="2033913"/>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6819894" y="2667482"/>
            <a:ext cx="653750" cy="0"/>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7473644" y="2099376"/>
            <a:ext cx="0" cy="568106"/>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sp>
        <p:nvSpPr>
          <p:cNvPr id="40" name="Rounded Rectangle 39"/>
          <p:cNvSpPr/>
          <p:nvPr/>
        </p:nvSpPr>
        <p:spPr>
          <a:xfrm>
            <a:off x="1991811" y="2013397"/>
            <a:ext cx="5193568" cy="2302213"/>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738778" y="2251776"/>
            <a:ext cx="1081115"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Node</a:t>
            </a:r>
          </a:p>
          <a:p>
            <a:pPr algn="ctr"/>
            <a:r>
              <a:rPr lang="en-US" dirty="0" smtClean="0"/>
              <a:t>Core</a:t>
            </a:r>
            <a:endParaRPr lang="en-US" dirty="0"/>
          </a:p>
        </p:txBody>
      </p:sp>
      <p:sp>
        <p:nvSpPr>
          <p:cNvPr id="41" name="Rectangle 40"/>
          <p:cNvSpPr/>
          <p:nvPr/>
        </p:nvSpPr>
        <p:spPr>
          <a:xfrm>
            <a:off x="5854225" y="3516384"/>
            <a:ext cx="965669" cy="4008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FRAM</a:t>
            </a:r>
            <a:endParaRPr lang="en-US" dirty="0"/>
          </a:p>
        </p:txBody>
      </p:sp>
    </p:spTree>
    <p:extLst>
      <p:ext uri="{BB962C8B-B14F-4D97-AF65-F5344CB8AC3E}">
        <p14:creationId xmlns:p14="http://schemas.microsoft.com/office/powerpoint/2010/main" val="3448239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Rapid Activations will Flood the Wireless Channel</a:t>
            </a:r>
          </a:p>
        </p:txBody>
      </p:sp>
      <p:sp>
        <p:nvSpPr>
          <p:cNvPr id="4" name="Slide Number Placeholder 3"/>
          <p:cNvSpPr>
            <a:spLocks noGrp="1"/>
          </p:cNvSpPr>
          <p:nvPr>
            <p:ph type="sldNum" sz="quarter" idx="12"/>
          </p:nvPr>
        </p:nvSpPr>
        <p:spPr/>
        <p:txBody>
          <a:bodyPr/>
          <a:lstStyle/>
          <a:p>
            <a:fld id="{F38DF745-7D3F-47F4-83A3-874385CFAA69}" type="slidenum">
              <a:rPr lang="en-US" smtClean="0"/>
              <a:pPr/>
              <a:t>14</a:t>
            </a:fld>
            <a:endParaRPr lang="en-US"/>
          </a:p>
        </p:txBody>
      </p:sp>
      <p:cxnSp>
        <p:nvCxnSpPr>
          <p:cNvPr id="50" name="Straight Connector 49"/>
          <p:cNvCxnSpPr/>
          <p:nvPr/>
        </p:nvCxnSpPr>
        <p:spPr>
          <a:xfrm>
            <a:off x="7286914"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029060"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553157"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087578"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652975"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220415"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692887"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196334"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20431"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244527"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840899" y="2348826"/>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96950" y="2348826"/>
            <a:ext cx="1386010" cy="824813"/>
          </a:xfrm>
          <a:prstGeom prst="rect">
            <a:avLst/>
          </a:prstGeom>
          <a:noFill/>
        </p:spPr>
        <p:txBody>
          <a:bodyPr wrap="square" rtlCol="0" anchor="ctr">
            <a:noAutofit/>
          </a:bodyPr>
          <a:lstStyle/>
          <a:p>
            <a:pPr algn="r"/>
            <a:r>
              <a:rPr lang="en-US" dirty="0" smtClean="0"/>
              <a:t>packets</a:t>
            </a:r>
            <a:br>
              <a:rPr lang="en-US" dirty="0" smtClean="0"/>
            </a:br>
            <a:r>
              <a:rPr lang="en-US" dirty="0" smtClean="0"/>
              <a:t>node #1</a:t>
            </a:r>
            <a:endParaRPr lang="en-US" dirty="0"/>
          </a:p>
        </p:txBody>
      </p:sp>
      <p:cxnSp>
        <p:nvCxnSpPr>
          <p:cNvPr id="69" name="Straight Connector 68"/>
          <p:cNvCxnSpPr/>
          <p:nvPr/>
        </p:nvCxnSpPr>
        <p:spPr>
          <a:xfrm>
            <a:off x="5542005"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101335"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460232"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159853"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806332"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477022"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753320"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091569"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429818"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809365"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196334"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96950" y="3430425"/>
            <a:ext cx="1386010" cy="815629"/>
          </a:xfrm>
          <a:prstGeom prst="rect">
            <a:avLst/>
          </a:prstGeom>
          <a:noFill/>
        </p:spPr>
        <p:txBody>
          <a:bodyPr wrap="square" rtlCol="0" anchor="ctr">
            <a:noAutofit/>
          </a:bodyPr>
          <a:lstStyle/>
          <a:p>
            <a:pPr algn="r"/>
            <a:r>
              <a:rPr lang="en-US" dirty="0" smtClean="0"/>
              <a:t>packets</a:t>
            </a:r>
            <a:r>
              <a:rPr lang="en-US" dirty="0"/>
              <a:t/>
            </a:r>
            <a:br>
              <a:rPr lang="en-US" dirty="0"/>
            </a:br>
            <a:r>
              <a:rPr lang="en-US" dirty="0" smtClean="0"/>
              <a:t>node #2</a:t>
            </a:r>
            <a:endParaRPr lang="en-US" dirty="0"/>
          </a:p>
        </p:txBody>
      </p:sp>
      <p:cxnSp>
        <p:nvCxnSpPr>
          <p:cNvPr id="81" name="Straight Connector 80"/>
          <p:cNvCxnSpPr/>
          <p:nvPr/>
        </p:nvCxnSpPr>
        <p:spPr>
          <a:xfrm>
            <a:off x="7286914"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836478"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174727"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554274"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941243" y="3430424"/>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252905"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225235"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3159853"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2899255"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3477022"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3753320"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3977994"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4223318"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4716440"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958859"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296950" y="4481050"/>
            <a:ext cx="1386010" cy="815629"/>
          </a:xfrm>
          <a:prstGeom prst="rect">
            <a:avLst/>
          </a:prstGeom>
          <a:noFill/>
        </p:spPr>
        <p:txBody>
          <a:bodyPr wrap="square" rtlCol="0" anchor="ctr">
            <a:noAutofit/>
          </a:bodyPr>
          <a:lstStyle/>
          <a:p>
            <a:pPr algn="r"/>
            <a:r>
              <a:rPr lang="en-US" dirty="0" smtClean="0"/>
              <a:t>packets</a:t>
            </a:r>
            <a:r>
              <a:rPr lang="en-US" dirty="0"/>
              <a:t/>
            </a:r>
            <a:br>
              <a:rPr lang="en-US" dirty="0"/>
            </a:br>
            <a:r>
              <a:rPr lang="en-US" dirty="0" smtClean="0"/>
              <a:t>node #3</a:t>
            </a:r>
            <a:endParaRPr lang="en-US" dirty="0"/>
          </a:p>
        </p:txBody>
      </p:sp>
      <p:cxnSp>
        <p:nvCxnSpPr>
          <p:cNvPr id="98" name="Straight Connector 97"/>
          <p:cNvCxnSpPr/>
          <p:nvPr/>
        </p:nvCxnSpPr>
        <p:spPr>
          <a:xfrm>
            <a:off x="7286914"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5836478"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6174727"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6554274"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003193"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5614708"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5994255"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6381224" y="4481049"/>
            <a:ext cx="0" cy="81563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6232157" y="5314000"/>
            <a:ext cx="1225759" cy="369332"/>
          </a:xfrm>
          <a:prstGeom prst="rect">
            <a:avLst/>
          </a:prstGeom>
          <a:noFill/>
        </p:spPr>
        <p:txBody>
          <a:bodyPr wrap="square" rtlCol="0">
            <a:spAutoFit/>
          </a:bodyPr>
          <a:lstStyle/>
          <a:p>
            <a:pPr algn="r"/>
            <a:r>
              <a:rPr lang="en-US" dirty="0" smtClean="0">
                <a:solidFill>
                  <a:schemeClr val="bg1">
                    <a:lumMod val="75000"/>
                  </a:schemeClr>
                </a:solidFill>
              </a:rPr>
              <a:t>time</a:t>
            </a:r>
            <a:endParaRPr lang="en-US" dirty="0">
              <a:solidFill>
                <a:schemeClr val="bg1">
                  <a:lumMod val="75000"/>
                </a:schemeClr>
              </a:solidFill>
            </a:endParaRPr>
          </a:p>
        </p:txBody>
      </p:sp>
      <p:cxnSp>
        <p:nvCxnSpPr>
          <p:cNvPr id="107" name="Straight Connector 106"/>
          <p:cNvCxnSpPr/>
          <p:nvPr/>
        </p:nvCxnSpPr>
        <p:spPr>
          <a:xfrm>
            <a:off x="1856439" y="5303676"/>
            <a:ext cx="5720001" cy="9183"/>
          </a:xfrm>
          <a:prstGeom prst="line">
            <a:avLst/>
          </a:prstGeom>
          <a:ln w="12700" cmpd="sng">
            <a:solidFill>
              <a:schemeClr val="bg1">
                <a:lumMod val="75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1856439" y="4250835"/>
            <a:ext cx="5720001" cy="9183"/>
          </a:xfrm>
          <a:prstGeom prst="line">
            <a:avLst/>
          </a:prstGeom>
          <a:ln w="12700" cmpd="sng">
            <a:solidFill>
              <a:schemeClr val="bg1">
                <a:lumMod val="75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1856439" y="3164456"/>
            <a:ext cx="5720001" cy="9183"/>
          </a:xfrm>
          <a:prstGeom prst="line">
            <a:avLst/>
          </a:prstGeom>
          <a:ln w="12700" cmpd="sng">
            <a:solidFill>
              <a:schemeClr val="bg1">
                <a:lumMod val="75000"/>
              </a:schemeClr>
            </a:solidFill>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751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8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9"/>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9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9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8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0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0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0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0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Straight Connector 91"/>
          <p:cNvCxnSpPr/>
          <p:nvPr/>
        </p:nvCxnSpPr>
        <p:spPr>
          <a:xfrm>
            <a:off x="5854225" y="3080268"/>
            <a:ext cx="1" cy="336032"/>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003800" y="3416300"/>
            <a:ext cx="0" cy="118533"/>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Rapid Activations will Flood the Wireless Channel</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15</a:t>
            </a:fld>
            <a:endParaRPr lang="en-US"/>
          </a:p>
        </p:txBody>
      </p:sp>
      <p:sp>
        <p:nvSpPr>
          <p:cNvPr id="27" name="Content Placeholder 2"/>
          <p:cNvSpPr txBox="1">
            <a:spLocks/>
          </p:cNvSpPr>
          <p:nvPr/>
        </p:nvSpPr>
        <p:spPr>
          <a:xfrm>
            <a:off x="1022166" y="4897006"/>
            <a:ext cx="7603301" cy="102638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chemeClr val="tx2"/>
              </a:buClr>
              <a:buFont typeface="Arial"/>
              <a:buChar char="•"/>
            </a:pPr>
            <a:r>
              <a:rPr lang="en-US" dirty="0" smtClean="0"/>
              <a:t>Charge a capacitor on each transmission</a:t>
            </a:r>
          </a:p>
          <a:p>
            <a:pPr marL="342900" indent="-342900">
              <a:buClr>
                <a:schemeClr val="tx2"/>
              </a:buClr>
              <a:buFont typeface="Arial"/>
              <a:buChar char="•"/>
            </a:pPr>
            <a:r>
              <a:rPr lang="en-US" dirty="0" smtClean="0"/>
              <a:t>Only transmit when the capacitor is below a threshold</a:t>
            </a:r>
          </a:p>
        </p:txBody>
      </p:sp>
      <p:cxnSp>
        <p:nvCxnSpPr>
          <p:cNvPr id="29" name="Straight Connector 28"/>
          <p:cNvCxnSpPr/>
          <p:nvPr/>
        </p:nvCxnSpPr>
        <p:spPr>
          <a:xfrm flipV="1">
            <a:off x="6614589" y="3047037"/>
            <a:ext cx="0" cy="46934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descr="c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41" y="2462426"/>
            <a:ext cx="3437777" cy="1668268"/>
          </a:xfrm>
          <a:prstGeom prst="rect">
            <a:avLst/>
          </a:prstGeom>
        </p:spPr>
      </p:pic>
      <p:cxnSp>
        <p:nvCxnSpPr>
          <p:cNvPr id="31" name="Straight Connector 30"/>
          <p:cNvCxnSpPr>
            <a:stCxn id="32" idx="3"/>
            <a:endCxn id="40" idx="1"/>
          </p:cNvCxnSpPr>
          <p:nvPr/>
        </p:nvCxnSpPr>
        <p:spPr>
          <a:xfrm>
            <a:off x="5357950" y="2667482"/>
            <a:ext cx="380828"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3896006" y="2251776"/>
            <a:ext cx="1461944"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Power</a:t>
            </a:r>
            <a:br>
              <a:rPr lang="en-US" dirty="0" smtClean="0"/>
            </a:br>
            <a:r>
              <a:rPr lang="en-US" dirty="0" smtClean="0"/>
              <a:t>Supply</a:t>
            </a:r>
            <a:endParaRPr lang="en-US" dirty="0"/>
          </a:p>
        </p:txBody>
      </p:sp>
      <p:pic>
        <p:nvPicPr>
          <p:cNvPr id="33" name="Picture 32" descr="wirele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35942">
            <a:off x="7180698" y="1685658"/>
            <a:ext cx="758716" cy="758716"/>
          </a:xfrm>
          <a:prstGeom prst="rect">
            <a:avLst/>
          </a:prstGeom>
        </p:spPr>
      </p:pic>
      <p:sp>
        <p:nvSpPr>
          <p:cNvPr id="34" name="TextBox 33"/>
          <p:cNvSpPr txBox="1"/>
          <p:nvPr/>
        </p:nvSpPr>
        <p:spPr>
          <a:xfrm>
            <a:off x="3896007" y="3083187"/>
            <a:ext cx="1461944" cy="276999"/>
          </a:xfrm>
          <a:prstGeom prst="rect">
            <a:avLst/>
          </a:prstGeom>
          <a:noFill/>
        </p:spPr>
        <p:txBody>
          <a:bodyPr wrap="square" rtlCol="0">
            <a:spAutoFit/>
          </a:bodyPr>
          <a:lstStyle/>
          <a:p>
            <a:pPr algn="ctr"/>
            <a:r>
              <a:rPr lang="en-US" sz="1200" dirty="0" smtClean="0"/>
              <a:t>Linear LTC3588</a:t>
            </a:r>
            <a:endParaRPr lang="en-US" sz="1200" dirty="0"/>
          </a:p>
        </p:txBody>
      </p:sp>
      <p:sp>
        <p:nvSpPr>
          <p:cNvPr id="35" name="TextBox 34"/>
          <p:cNvSpPr txBox="1"/>
          <p:nvPr/>
        </p:nvSpPr>
        <p:spPr>
          <a:xfrm>
            <a:off x="5738777" y="3080268"/>
            <a:ext cx="1081117" cy="276999"/>
          </a:xfrm>
          <a:prstGeom prst="rect">
            <a:avLst/>
          </a:prstGeom>
          <a:noFill/>
        </p:spPr>
        <p:txBody>
          <a:bodyPr wrap="square" rtlCol="0">
            <a:spAutoFit/>
          </a:bodyPr>
          <a:lstStyle/>
          <a:p>
            <a:pPr algn="ctr"/>
            <a:r>
              <a:rPr lang="en-US" sz="1200" dirty="0" smtClean="0"/>
              <a:t>EPIC</a:t>
            </a:r>
            <a:endParaRPr lang="en-US" sz="1200" dirty="0"/>
          </a:p>
        </p:txBody>
      </p:sp>
      <p:cxnSp>
        <p:nvCxnSpPr>
          <p:cNvPr id="37" name="Straight Connector 36"/>
          <p:cNvCxnSpPr/>
          <p:nvPr/>
        </p:nvCxnSpPr>
        <p:spPr>
          <a:xfrm>
            <a:off x="6819894" y="2667482"/>
            <a:ext cx="653750" cy="0"/>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7473644" y="2099376"/>
            <a:ext cx="0" cy="568106"/>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sp>
        <p:nvSpPr>
          <p:cNvPr id="39" name="Rounded Rectangle 38"/>
          <p:cNvSpPr/>
          <p:nvPr/>
        </p:nvSpPr>
        <p:spPr>
          <a:xfrm>
            <a:off x="1991811" y="2013397"/>
            <a:ext cx="5193568" cy="2302213"/>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738778" y="2251776"/>
            <a:ext cx="1081115"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Node</a:t>
            </a:r>
          </a:p>
          <a:p>
            <a:pPr algn="ctr"/>
            <a:r>
              <a:rPr lang="en-US" dirty="0" smtClean="0"/>
              <a:t>Core</a:t>
            </a:r>
            <a:endParaRPr lang="en-US" dirty="0"/>
          </a:p>
        </p:txBody>
      </p:sp>
      <p:sp>
        <p:nvSpPr>
          <p:cNvPr id="41" name="Rectangle 40"/>
          <p:cNvSpPr/>
          <p:nvPr/>
        </p:nvSpPr>
        <p:spPr>
          <a:xfrm>
            <a:off x="5854225" y="3516384"/>
            <a:ext cx="965669" cy="4008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FRAM</a:t>
            </a:r>
            <a:endParaRPr lang="en-US" dirty="0"/>
          </a:p>
        </p:txBody>
      </p:sp>
      <p:cxnSp>
        <p:nvCxnSpPr>
          <p:cNvPr id="89" name="Straight Connector 88"/>
          <p:cNvCxnSpPr/>
          <p:nvPr/>
        </p:nvCxnSpPr>
        <p:spPr>
          <a:xfrm>
            <a:off x="5003800" y="3416300"/>
            <a:ext cx="850425" cy="0"/>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06" name="Group 105"/>
          <p:cNvGrpSpPr/>
          <p:nvPr/>
        </p:nvGrpSpPr>
        <p:grpSpPr>
          <a:xfrm>
            <a:off x="4726524" y="3534833"/>
            <a:ext cx="539743" cy="618086"/>
            <a:chOff x="4726524" y="3534833"/>
            <a:chExt cx="539743" cy="618086"/>
          </a:xfrm>
        </p:grpSpPr>
        <p:sp>
          <p:nvSpPr>
            <p:cNvPr id="61" name="Freeform 60"/>
            <p:cNvSpPr/>
            <p:nvPr/>
          </p:nvSpPr>
          <p:spPr>
            <a:xfrm>
              <a:off x="5109634" y="3534833"/>
              <a:ext cx="156633" cy="444500"/>
            </a:xfrm>
            <a:custGeom>
              <a:avLst/>
              <a:gdLst>
                <a:gd name="connsiteX0" fmla="*/ 76200 w 156633"/>
                <a:gd name="connsiteY0" fmla="*/ 0 h 444500"/>
                <a:gd name="connsiteX1" fmla="*/ 76200 w 156633"/>
                <a:gd name="connsiteY1" fmla="*/ 88900 h 444500"/>
                <a:gd name="connsiteX2" fmla="*/ 0 w 156633"/>
                <a:gd name="connsiteY2" fmla="*/ 131234 h 444500"/>
                <a:gd name="connsiteX3" fmla="*/ 143933 w 156633"/>
                <a:gd name="connsiteY3" fmla="*/ 165100 h 444500"/>
                <a:gd name="connsiteX4" fmla="*/ 8466 w 156633"/>
                <a:gd name="connsiteY4" fmla="*/ 207434 h 444500"/>
                <a:gd name="connsiteX5" fmla="*/ 148166 w 156633"/>
                <a:gd name="connsiteY5" fmla="*/ 245534 h 444500"/>
                <a:gd name="connsiteX6" fmla="*/ 4233 w 156633"/>
                <a:gd name="connsiteY6" fmla="*/ 287867 h 444500"/>
                <a:gd name="connsiteX7" fmla="*/ 156633 w 156633"/>
                <a:gd name="connsiteY7" fmla="*/ 330200 h 444500"/>
                <a:gd name="connsiteX8" fmla="*/ 67733 w 156633"/>
                <a:gd name="connsiteY8" fmla="*/ 359834 h 444500"/>
                <a:gd name="connsiteX9" fmla="*/ 67733 w 156633"/>
                <a:gd name="connsiteY9"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33" h="444500">
                  <a:moveTo>
                    <a:pt x="76200" y="0"/>
                  </a:moveTo>
                  <a:lnTo>
                    <a:pt x="76200" y="88900"/>
                  </a:lnTo>
                  <a:lnTo>
                    <a:pt x="0" y="131234"/>
                  </a:lnTo>
                  <a:lnTo>
                    <a:pt x="143933" y="165100"/>
                  </a:lnTo>
                  <a:lnTo>
                    <a:pt x="8466" y="207434"/>
                  </a:lnTo>
                  <a:lnTo>
                    <a:pt x="148166" y="245534"/>
                  </a:lnTo>
                  <a:lnTo>
                    <a:pt x="4233" y="287867"/>
                  </a:lnTo>
                  <a:lnTo>
                    <a:pt x="156633" y="330200"/>
                  </a:lnTo>
                  <a:lnTo>
                    <a:pt x="67733" y="359834"/>
                  </a:lnTo>
                  <a:lnTo>
                    <a:pt x="67733" y="444500"/>
                  </a:lnTo>
                </a:path>
              </a:pathLst>
            </a:custGeom>
            <a:ln cap="sq">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5" name="Straight Connector 64"/>
            <p:cNvCxnSpPr/>
            <p:nvPr/>
          </p:nvCxnSpPr>
          <p:spPr>
            <a:xfrm>
              <a:off x="4847172" y="3551765"/>
              <a:ext cx="0" cy="148168"/>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726524" y="3725333"/>
              <a:ext cx="239184"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726524" y="3788833"/>
              <a:ext cx="239184"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847172" y="3805766"/>
              <a:ext cx="0" cy="173567"/>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endCxn id="61" idx="9"/>
            </p:cNvCxnSpPr>
            <p:nvPr/>
          </p:nvCxnSpPr>
          <p:spPr>
            <a:xfrm>
              <a:off x="4847172" y="3979333"/>
              <a:ext cx="330195"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847172" y="3534833"/>
              <a:ext cx="330195"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5003800" y="3979333"/>
              <a:ext cx="0" cy="62442"/>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4927600" y="4052358"/>
              <a:ext cx="152400"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a:off x="4955116" y="4103158"/>
              <a:ext cx="97367"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a:off x="4987925" y="4152919"/>
              <a:ext cx="34925"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07" name="TextBox 106"/>
          <p:cNvSpPr txBox="1"/>
          <p:nvPr/>
        </p:nvSpPr>
        <p:spPr>
          <a:xfrm>
            <a:off x="5003800" y="3200608"/>
            <a:ext cx="850426" cy="246221"/>
          </a:xfrm>
          <a:prstGeom prst="rect">
            <a:avLst/>
          </a:prstGeom>
          <a:noFill/>
        </p:spPr>
        <p:txBody>
          <a:bodyPr wrap="square" rtlCol="0">
            <a:spAutoFit/>
          </a:bodyPr>
          <a:lstStyle/>
          <a:p>
            <a:pPr algn="ctr"/>
            <a:r>
              <a:rPr lang="en-US" sz="1000" dirty="0" smtClean="0"/>
              <a:t>ADC</a:t>
            </a:r>
            <a:endParaRPr lang="en-US" sz="1000" dirty="0"/>
          </a:p>
        </p:txBody>
      </p:sp>
    </p:spTree>
    <p:extLst>
      <p:ext uri="{BB962C8B-B14F-4D97-AF65-F5344CB8AC3E}">
        <p14:creationId xmlns:p14="http://schemas.microsoft.com/office/powerpoint/2010/main" val="2859898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Straight Connector 91"/>
          <p:cNvCxnSpPr/>
          <p:nvPr/>
        </p:nvCxnSpPr>
        <p:spPr>
          <a:xfrm>
            <a:off x="5854225" y="3080268"/>
            <a:ext cx="1" cy="336032"/>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003800" y="3416300"/>
            <a:ext cx="0" cy="118533"/>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Monjolo Node Design</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16</a:t>
            </a:fld>
            <a:endParaRPr lang="en-US"/>
          </a:p>
        </p:txBody>
      </p:sp>
      <p:cxnSp>
        <p:nvCxnSpPr>
          <p:cNvPr id="29" name="Straight Connector 28"/>
          <p:cNvCxnSpPr/>
          <p:nvPr/>
        </p:nvCxnSpPr>
        <p:spPr>
          <a:xfrm flipV="1">
            <a:off x="6614589" y="3047037"/>
            <a:ext cx="0" cy="46934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descr="c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41" y="2462426"/>
            <a:ext cx="3437777" cy="1668268"/>
          </a:xfrm>
          <a:prstGeom prst="rect">
            <a:avLst/>
          </a:prstGeom>
        </p:spPr>
      </p:pic>
      <p:cxnSp>
        <p:nvCxnSpPr>
          <p:cNvPr id="31" name="Straight Connector 30"/>
          <p:cNvCxnSpPr>
            <a:stCxn id="32" idx="3"/>
            <a:endCxn id="40" idx="1"/>
          </p:cNvCxnSpPr>
          <p:nvPr/>
        </p:nvCxnSpPr>
        <p:spPr>
          <a:xfrm>
            <a:off x="5357950" y="2667482"/>
            <a:ext cx="380828"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3896006" y="2251776"/>
            <a:ext cx="1461944"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Power</a:t>
            </a:r>
            <a:br>
              <a:rPr lang="en-US" dirty="0" smtClean="0"/>
            </a:br>
            <a:r>
              <a:rPr lang="en-US" dirty="0" smtClean="0"/>
              <a:t>Supply</a:t>
            </a:r>
            <a:endParaRPr lang="en-US" dirty="0"/>
          </a:p>
        </p:txBody>
      </p:sp>
      <p:pic>
        <p:nvPicPr>
          <p:cNvPr id="33" name="Picture 32" descr="wirele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35942">
            <a:off x="7180698" y="1685658"/>
            <a:ext cx="758716" cy="758716"/>
          </a:xfrm>
          <a:prstGeom prst="rect">
            <a:avLst/>
          </a:prstGeom>
        </p:spPr>
      </p:pic>
      <p:sp>
        <p:nvSpPr>
          <p:cNvPr id="34" name="TextBox 33"/>
          <p:cNvSpPr txBox="1"/>
          <p:nvPr/>
        </p:nvSpPr>
        <p:spPr>
          <a:xfrm>
            <a:off x="3896007" y="3083187"/>
            <a:ext cx="1461944" cy="276999"/>
          </a:xfrm>
          <a:prstGeom prst="rect">
            <a:avLst/>
          </a:prstGeom>
          <a:noFill/>
        </p:spPr>
        <p:txBody>
          <a:bodyPr wrap="square" rtlCol="0">
            <a:spAutoFit/>
          </a:bodyPr>
          <a:lstStyle/>
          <a:p>
            <a:pPr algn="ctr"/>
            <a:r>
              <a:rPr lang="en-US" sz="1200" dirty="0" smtClean="0"/>
              <a:t>Linear LTC3588</a:t>
            </a:r>
            <a:endParaRPr lang="en-US" sz="1200" dirty="0"/>
          </a:p>
        </p:txBody>
      </p:sp>
      <p:sp>
        <p:nvSpPr>
          <p:cNvPr id="35" name="TextBox 34"/>
          <p:cNvSpPr txBox="1"/>
          <p:nvPr/>
        </p:nvSpPr>
        <p:spPr>
          <a:xfrm>
            <a:off x="5738777" y="3080268"/>
            <a:ext cx="1081117" cy="276999"/>
          </a:xfrm>
          <a:prstGeom prst="rect">
            <a:avLst/>
          </a:prstGeom>
          <a:noFill/>
        </p:spPr>
        <p:txBody>
          <a:bodyPr wrap="square" rtlCol="0">
            <a:spAutoFit/>
          </a:bodyPr>
          <a:lstStyle/>
          <a:p>
            <a:pPr algn="ctr"/>
            <a:r>
              <a:rPr lang="en-US" sz="1200" dirty="0" smtClean="0"/>
              <a:t>EPIC</a:t>
            </a:r>
            <a:endParaRPr lang="en-US" sz="1200" dirty="0"/>
          </a:p>
        </p:txBody>
      </p:sp>
      <p:cxnSp>
        <p:nvCxnSpPr>
          <p:cNvPr id="37" name="Straight Connector 36"/>
          <p:cNvCxnSpPr/>
          <p:nvPr/>
        </p:nvCxnSpPr>
        <p:spPr>
          <a:xfrm>
            <a:off x="6819894" y="2667482"/>
            <a:ext cx="653750" cy="0"/>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7473644" y="2099376"/>
            <a:ext cx="0" cy="568106"/>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sp>
        <p:nvSpPr>
          <p:cNvPr id="39" name="Rounded Rectangle 38"/>
          <p:cNvSpPr/>
          <p:nvPr/>
        </p:nvSpPr>
        <p:spPr>
          <a:xfrm>
            <a:off x="1991811" y="2013397"/>
            <a:ext cx="5193568" cy="2302213"/>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738778" y="2251776"/>
            <a:ext cx="1081115"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Node</a:t>
            </a:r>
          </a:p>
          <a:p>
            <a:pPr algn="ctr"/>
            <a:r>
              <a:rPr lang="en-US" dirty="0" smtClean="0"/>
              <a:t>Core</a:t>
            </a:r>
            <a:endParaRPr lang="en-US" dirty="0"/>
          </a:p>
        </p:txBody>
      </p:sp>
      <p:sp>
        <p:nvSpPr>
          <p:cNvPr id="41" name="Rectangle 40"/>
          <p:cNvSpPr/>
          <p:nvPr/>
        </p:nvSpPr>
        <p:spPr>
          <a:xfrm>
            <a:off x="5854225" y="3516384"/>
            <a:ext cx="965669" cy="4008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FRAM</a:t>
            </a:r>
            <a:endParaRPr lang="en-US" dirty="0"/>
          </a:p>
        </p:txBody>
      </p:sp>
      <p:cxnSp>
        <p:nvCxnSpPr>
          <p:cNvPr id="89" name="Straight Connector 88"/>
          <p:cNvCxnSpPr/>
          <p:nvPr/>
        </p:nvCxnSpPr>
        <p:spPr>
          <a:xfrm>
            <a:off x="5003800" y="3416300"/>
            <a:ext cx="850425" cy="0"/>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06" name="Group 105"/>
          <p:cNvGrpSpPr/>
          <p:nvPr/>
        </p:nvGrpSpPr>
        <p:grpSpPr>
          <a:xfrm>
            <a:off x="4726524" y="3534833"/>
            <a:ext cx="539743" cy="618086"/>
            <a:chOff x="4726524" y="3534833"/>
            <a:chExt cx="539743" cy="618086"/>
          </a:xfrm>
        </p:grpSpPr>
        <p:sp>
          <p:nvSpPr>
            <p:cNvPr id="61" name="Freeform 60"/>
            <p:cNvSpPr/>
            <p:nvPr/>
          </p:nvSpPr>
          <p:spPr>
            <a:xfrm>
              <a:off x="5109634" y="3534833"/>
              <a:ext cx="156633" cy="444500"/>
            </a:xfrm>
            <a:custGeom>
              <a:avLst/>
              <a:gdLst>
                <a:gd name="connsiteX0" fmla="*/ 76200 w 156633"/>
                <a:gd name="connsiteY0" fmla="*/ 0 h 444500"/>
                <a:gd name="connsiteX1" fmla="*/ 76200 w 156633"/>
                <a:gd name="connsiteY1" fmla="*/ 88900 h 444500"/>
                <a:gd name="connsiteX2" fmla="*/ 0 w 156633"/>
                <a:gd name="connsiteY2" fmla="*/ 131234 h 444500"/>
                <a:gd name="connsiteX3" fmla="*/ 143933 w 156633"/>
                <a:gd name="connsiteY3" fmla="*/ 165100 h 444500"/>
                <a:gd name="connsiteX4" fmla="*/ 8466 w 156633"/>
                <a:gd name="connsiteY4" fmla="*/ 207434 h 444500"/>
                <a:gd name="connsiteX5" fmla="*/ 148166 w 156633"/>
                <a:gd name="connsiteY5" fmla="*/ 245534 h 444500"/>
                <a:gd name="connsiteX6" fmla="*/ 4233 w 156633"/>
                <a:gd name="connsiteY6" fmla="*/ 287867 h 444500"/>
                <a:gd name="connsiteX7" fmla="*/ 156633 w 156633"/>
                <a:gd name="connsiteY7" fmla="*/ 330200 h 444500"/>
                <a:gd name="connsiteX8" fmla="*/ 67733 w 156633"/>
                <a:gd name="connsiteY8" fmla="*/ 359834 h 444500"/>
                <a:gd name="connsiteX9" fmla="*/ 67733 w 156633"/>
                <a:gd name="connsiteY9"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33" h="444500">
                  <a:moveTo>
                    <a:pt x="76200" y="0"/>
                  </a:moveTo>
                  <a:lnTo>
                    <a:pt x="76200" y="88900"/>
                  </a:lnTo>
                  <a:lnTo>
                    <a:pt x="0" y="131234"/>
                  </a:lnTo>
                  <a:lnTo>
                    <a:pt x="143933" y="165100"/>
                  </a:lnTo>
                  <a:lnTo>
                    <a:pt x="8466" y="207434"/>
                  </a:lnTo>
                  <a:lnTo>
                    <a:pt x="148166" y="245534"/>
                  </a:lnTo>
                  <a:lnTo>
                    <a:pt x="4233" y="287867"/>
                  </a:lnTo>
                  <a:lnTo>
                    <a:pt x="156633" y="330200"/>
                  </a:lnTo>
                  <a:lnTo>
                    <a:pt x="67733" y="359834"/>
                  </a:lnTo>
                  <a:lnTo>
                    <a:pt x="67733" y="444500"/>
                  </a:lnTo>
                </a:path>
              </a:pathLst>
            </a:custGeom>
            <a:ln cap="sq">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5" name="Straight Connector 64"/>
            <p:cNvCxnSpPr/>
            <p:nvPr/>
          </p:nvCxnSpPr>
          <p:spPr>
            <a:xfrm>
              <a:off x="4847172" y="3551765"/>
              <a:ext cx="0" cy="148168"/>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726524" y="3725333"/>
              <a:ext cx="239184"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726524" y="3788833"/>
              <a:ext cx="239184"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847172" y="3805766"/>
              <a:ext cx="0" cy="173567"/>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endCxn id="61" idx="9"/>
            </p:cNvCxnSpPr>
            <p:nvPr/>
          </p:nvCxnSpPr>
          <p:spPr>
            <a:xfrm>
              <a:off x="4847172" y="3979333"/>
              <a:ext cx="330195"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847172" y="3534833"/>
              <a:ext cx="330195"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5003800" y="3979333"/>
              <a:ext cx="0" cy="62442"/>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4927600" y="4052358"/>
              <a:ext cx="152400"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a:off x="4955116" y="4103158"/>
              <a:ext cx="97367"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a:off x="4987925" y="4152919"/>
              <a:ext cx="34925"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07" name="TextBox 106"/>
          <p:cNvSpPr txBox="1"/>
          <p:nvPr/>
        </p:nvSpPr>
        <p:spPr>
          <a:xfrm>
            <a:off x="5003800" y="3200608"/>
            <a:ext cx="850426" cy="246221"/>
          </a:xfrm>
          <a:prstGeom prst="rect">
            <a:avLst/>
          </a:prstGeom>
          <a:noFill/>
        </p:spPr>
        <p:txBody>
          <a:bodyPr wrap="square" rtlCol="0">
            <a:spAutoFit/>
          </a:bodyPr>
          <a:lstStyle/>
          <a:p>
            <a:pPr algn="ctr"/>
            <a:r>
              <a:rPr lang="en-US" sz="1000" dirty="0" smtClean="0"/>
              <a:t>ADC</a:t>
            </a:r>
            <a:endParaRPr lang="en-US" sz="1000" dirty="0"/>
          </a:p>
        </p:txBody>
      </p:sp>
    </p:spTree>
    <p:extLst>
      <p:ext uri="{BB962C8B-B14F-4D97-AF65-F5344CB8AC3E}">
        <p14:creationId xmlns:p14="http://schemas.microsoft.com/office/powerpoint/2010/main" val="41768026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7308" cy="6564410"/>
          </a:xfrm>
        </p:spPr>
        <p:txBody>
          <a:bodyPr anchor="ctr">
            <a:normAutofit/>
          </a:bodyPr>
          <a:lstStyle/>
          <a:p>
            <a:r>
              <a:rPr lang="en-US" sz="4000" dirty="0" smtClean="0"/>
              <a:t>Evaluation</a:t>
            </a:r>
            <a:endParaRPr lang="en-US" sz="4000"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17</a:t>
            </a:fld>
            <a:endParaRPr lang="en-US" dirty="0"/>
          </a:p>
        </p:txBody>
      </p:sp>
    </p:spTree>
    <p:extLst>
      <p:ext uri="{BB962C8B-B14F-4D97-AF65-F5344CB8AC3E}">
        <p14:creationId xmlns:p14="http://schemas.microsoft.com/office/powerpoint/2010/main" val="5333944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Activation Frequency Increases Monotonically with Load Power</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18</a:t>
            </a:fld>
            <a:endParaRPr lang="en-US"/>
          </a:p>
        </p:txBody>
      </p:sp>
      <p:pic>
        <p:nvPicPr>
          <p:cNvPr id="5" name="Picture 4" descr="frequency_smooth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42" y="2329409"/>
            <a:ext cx="5337170" cy="2942286"/>
          </a:xfrm>
          <a:prstGeom prst="rect">
            <a:avLst/>
          </a:prstGeom>
        </p:spPr>
      </p:pic>
      <p:pic>
        <p:nvPicPr>
          <p:cNvPr id="6" name="Picture 5" descr="test_rig_1000px.jp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916336" y="2566954"/>
            <a:ext cx="2786340" cy="1928147"/>
          </a:xfrm>
          <a:prstGeom prst="rect">
            <a:avLst/>
          </a:prstGeom>
        </p:spPr>
      </p:pic>
    </p:spTree>
    <p:extLst>
      <p:ext uri="{BB962C8B-B14F-4D97-AF65-F5344CB8AC3E}">
        <p14:creationId xmlns:p14="http://schemas.microsoft.com/office/powerpoint/2010/main" val="8359020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Meter Tracks a Fully Resistive Load with 3% Error</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19</a:t>
            </a:fld>
            <a:endParaRPr lang="en-US"/>
          </a:p>
        </p:txBody>
      </p:sp>
      <p:pic>
        <p:nvPicPr>
          <p:cNvPr id="5" name="Picture 4" descr="random_pre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566213"/>
            <a:ext cx="7315200" cy="4800600"/>
          </a:xfrm>
          <a:prstGeom prst="rect">
            <a:avLst/>
          </a:prstGeom>
        </p:spPr>
      </p:pic>
    </p:spTree>
    <p:extLst>
      <p:ext uri="{BB962C8B-B14F-4D97-AF65-F5344CB8AC3E}">
        <p14:creationId xmlns:p14="http://schemas.microsoft.com/office/powerpoint/2010/main" val="8915052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7308" cy="4699762"/>
          </a:xfrm>
        </p:spPr>
        <p:txBody>
          <a:bodyPr anchor="ctr">
            <a:normAutofit/>
          </a:bodyPr>
          <a:lstStyle/>
          <a:p>
            <a:pPr algn="ctr"/>
            <a:r>
              <a:rPr lang="en-US" sz="4000" dirty="0" smtClean="0"/>
              <a:t>Energy-harvesting power supplies are not batteries.</a:t>
            </a:r>
            <a:endParaRPr lang="en-US" sz="4000"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a:t>
            </a:fld>
            <a:endParaRPr lang="en-US" dirty="0"/>
          </a:p>
        </p:txBody>
      </p:sp>
      <p:sp>
        <p:nvSpPr>
          <p:cNvPr id="5" name="TextBox 4"/>
          <p:cNvSpPr txBox="1"/>
          <p:nvPr/>
        </p:nvSpPr>
        <p:spPr>
          <a:xfrm>
            <a:off x="2880650" y="3799389"/>
            <a:ext cx="4879113" cy="1538883"/>
          </a:xfrm>
          <a:prstGeom prst="rect">
            <a:avLst/>
          </a:prstGeom>
          <a:noFill/>
        </p:spPr>
        <p:txBody>
          <a:bodyPr wrap="square" rtlCol="0">
            <a:spAutoFit/>
          </a:bodyPr>
          <a:lstStyle/>
          <a:p>
            <a:pPr>
              <a:spcAft>
                <a:spcPts val="600"/>
              </a:spcAft>
            </a:pPr>
            <a:r>
              <a:rPr lang="en-US" sz="2800" dirty="0"/>
              <a:t>i</a:t>
            </a:r>
            <a:r>
              <a:rPr lang="en-US" sz="2800" dirty="0" smtClean="0"/>
              <a:t>ntermittency</a:t>
            </a:r>
          </a:p>
          <a:p>
            <a:pPr>
              <a:spcAft>
                <a:spcPts val="600"/>
              </a:spcAft>
            </a:pPr>
            <a:r>
              <a:rPr lang="en-US" sz="2800" dirty="0"/>
              <a:t>u</a:t>
            </a:r>
            <a:r>
              <a:rPr lang="en-US" sz="2800" dirty="0" smtClean="0"/>
              <a:t>npredictability</a:t>
            </a:r>
          </a:p>
          <a:p>
            <a:pPr>
              <a:spcAft>
                <a:spcPts val="600"/>
              </a:spcAft>
            </a:pPr>
            <a:endParaRPr lang="en-US" sz="2800" dirty="0"/>
          </a:p>
        </p:txBody>
      </p:sp>
    </p:spTree>
    <p:extLst>
      <p:ext uri="{BB962C8B-B14F-4D97-AF65-F5344CB8AC3E}">
        <p14:creationId xmlns:p14="http://schemas.microsoft.com/office/powerpoint/2010/main" val="1510382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Power Factor Leads to Magnitude Errors</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20</a:t>
            </a:fld>
            <a:endParaRPr lang="en-US"/>
          </a:p>
        </p:txBody>
      </p:sp>
      <p:pic>
        <p:nvPicPr>
          <p:cNvPr id="7" name="Picture 6" descr="reactive_pre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31493"/>
            <a:ext cx="8229600" cy="4572000"/>
          </a:xfrm>
          <a:prstGeom prst="rect">
            <a:avLst/>
          </a:prstGeom>
        </p:spPr>
      </p:pic>
    </p:spTree>
    <p:extLst>
      <p:ext uri="{BB962C8B-B14F-4D97-AF65-F5344CB8AC3E}">
        <p14:creationId xmlns:p14="http://schemas.microsoft.com/office/powerpoint/2010/main" val="37873079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Loss Causes</a:t>
            </a:r>
            <a:br>
              <a:rPr lang="en-US" dirty="0" smtClean="0"/>
            </a:br>
            <a:r>
              <a:rPr lang="en-US" dirty="0" smtClean="0"/>
              <a:t>Minimal Error</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21</a:t>
            </a:fld>
            <a:endParaRPr lang="en-US"/>
          </a:p>
        </p:txBody>
      </p:sp>
      <p:pic>
        <p:nvPicPr>
          <p:cNvPr id="5" name="Picture 4" descr="packet_r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96" y="2526200"/>
            <a:ext cx="4184696" cy="2306948"/>
          </a:xfrm>
          <a:prstGeom prst="rect">
            <a:avLst/>
          </a:prstGeom>
        </p:spPr>
      </p:pic>
      <p:pic>
        <p:nvPicPr>
          <p:cNvPr id="3" name="Picture 2" descr="packet_loss_pre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682750"/>
            <a:ext cx="8229600" cy="4572000"/>
          </a:xfrm>
          <a:prstGeom prst="rect">
            <a:avLst/>
          </a:prstGeom>
        </p:spPr>
      </p:pic>
    </p:spTree>
    <p:extLst>
      <p:ext uri="{BB962C8B-B14F-4D97-AF65-F5344CB8AC3E}">
        <p14:creationId xmlns:p14="http://schemas.microsoft.com/office/powerpoint/2010/main" val="24552138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Capacitor Limits</a:t>
            </a:r>
            <a:br>
              <a:rPr lang="en-US" dirty="0" smtClean="0"/>
            </a:br>
            <a:r>
              <a:rPr lang="en-US" dirty="0" smtClean="0"/>
              <a:t>Packet Transmission Rate</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22</a:t>
            </a:fld>
            <a:endParaRPr lang="en-US" dirty="0"/>
          </a:p>
        </p:txBody>
      </p:sp>
      <p:pic>
        <p:nvPicPr>
          <p:cNvPr id="7" name="Picture 6" descr="packet_rate_pr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691565"/>
            <a:ext cx="7315200" cy="4572000"/>
          </a:xfrm>
          <a:prstGeom prst="rect">
            <a:avLst/>
          </a:prstGeom>
        </p:spPr>
      </p:pic>
    </p:spTree>
    <p:extLst>
      <p:ext uri="{BB962C8B-B14F-4D97-AF65-F5344CB8AC3E}">
        <p14:creationId xmlns:p14="http://schemas.microsoft.com/office/powerpoint/2010/main" val="24970910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Meter is</a:t>
            </a:r>
            <a:br>
              <a:rPr lang="en-US" dirty="0" smtClean="0"/>
            </a:br>
            <a:r>
              <a:rPr lang="en-US" dirty="0" smtClean="0"/>
              <a:t>Relatively Inexpensive</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23</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148855734"/>
              </p:ext>
            </p:extLst>
          </p:nvPr>
        </p:nvGraphicFramePr>
        <p:xfrm>
          <a:off x="318749" y="1942609"/>
          <a:ext cx="4253251" cy="4079240"/>
        </p:xfrm>
        <a:graphic>
          <a:graphicData uri="http://schemas.openxmlformats.org/drawingml/2006/table">
            <a:tbl>
              <a:tblPr firstRow="1" bandRow="1">
                <a:tableStyleId>{3B4B98B0-60AC-42C2-AFA5-B58CD77FA1E5}</a:tableStyleId>
              </a:tblPr>
              <a:tblGrid>
                <a:gridCol w="2337668"/>
                <a:gridCol w="1915583"/>
              </a:tblGrid>
              <a:tr h="370840">
                <a:tc>
                  <a:txBody>
                    <a:bodyPr/>
                    <a:lstStyle/>
                    <a:p>
                      <a:r>
                        <a:rPr lang="en-US" dirty="0" smtClean="0">
                          <a:solidFill>
                            <a:srgbClr val="FF6700"/>
                          </a:solidFill>
                        </a:rPr>
                        <a:t>Component</a:t>
                      </a:r>
                      <a:endParaRPr lang="en-US" dirty="0">
                        <a:solidFill>
                          <a:srgbClr val="FF6700"/>
                        </a:solidFill>
                      </a:endParaRPr>
                    </a:p>
                  </a:txBody>
                  <a:tcPr/>
                </a:tc>
                <a:tc>
                  <a:txBody>
                    <a:bodyPr/>
                    <a:lstStyle/>
                    <a:p>
                      <a:pPr algn="r"/>
                      <a:r>
                        <a:rPr lang="en-US" dirty="0" smtClean="0">
                          <a:solidFill>
                            <a:schemeClr val="accent3"/>
                          </a:solidFill>
                        </a:rPr>
                        <a:t>Cost </a:t>
                      </a:r>
                      <a:r>
                        <a:rPr lang="en-US" sz="1200" dirty="0" smtClean="0">
                          <a:solidFill>
                            <a:schemeClr val="accent3"/>
                          </a:solidFill>
                        </a:rPr>
                        <a:t>(Quantity: 10k)</a:t>
                      </a:r>
                    </a:p>
                  </a:txBody>
                  <a:tcPr/>
                </a:tc>
              </a:tr>
              <a:tr h="370840">
                <a:tc>
                  <a:txBody>
                    <a:bodyPr/>
                    <a:lstStyle/>
                    <a:p>
                      <a:r>
                        <a:rPr lang="en-US" dirty="0" smtClean="0"/>
                        <a:t>MSP430G2152</a:t>
                      </a:r>
                      <a:endParaRPr lang="en-US" dirty="0"/>
                    </a:p>
                  </a:txBody>
                  <a:tcPr/>
                </a:tc>
                <a:tc>
                  <a:txBody>
                    <a:bodyPr/>
                    <a:lstStyle/>
                    <a:p>
                      <a:pPr algn="r"/>
                      <a:r>
                        <a:rPr lang="en-US" dirty="0" smtClean="0"/>
                        <a:t>$1.72</a:t>
                      </a:r>
                    </a:p>
                  </a:txBody>
                  <a:tcPr/>
                </a:tc>
              </a:tr>
              <a:tr h="370840">
                <a:tc>
                  <a:txBody>
                    <a:bodyPr/>
                    <a:lstStyle/>
                    <a:p>
                      <a:r>
                        <a:rPr lang="en-US" dirty="0" smtClean="0"/>
                        <a:t>LTC3588</a:t>
                      </a:r>
                      <a:endParaRPr lang="en-US" dirty="0"/>
                    </a:p>
                  </a:txBody>
                  <a:tcPr/>
                </a:tc>
                <a:tc>
                  <a:txBody>
                    <a:bodyPr/>
                    <a:lstStyle/>
                    <a:p>
                      <a:pPr algn="r"/>
                      <a:r>
                        <a:rPr lang="en-US" dirty="0" smtClean="0"/>
                        <a:t>$3.58</a:t>
                      </a:r>
                    </a:p>
                  </a:txBody>
                  <a:tcPr/>
                </a:tc>
              </a:tr>
              <a:tr h="370840">
                <a:tc>
                  <a:txBody>
                    <a:bodyPr/>
                    <a:lstStyle/>
                    <a:p>
                      <a:r>
                        <a:rPr lang="en-US" dirty="0" smtClean="0"/>
                        <a:t>CC2420</a:t>
                      </a:r>
                      <a:endParaRPr lang="en-US" dirty="0"/>
                    </a:p>
                  </a:txBody>
                  <a:tcPr/>
                </a:tc>
                <a:tc>
                  <a:txBody>
                    <a:bodyPr/>
                    <a:lstStyle/>
                    <a:p>
                      <a:pPr algn="r"/>
                      <a:r>
                        <a:rPr lang="en-US" dirty="0" smtClean="0"/>
                        <a:t>$4.20</a:t>
                      </a:r>
                    </a:p>
                  </a:txBody>
                  <a:tcPr/>
                </a:tc>
              </a:tr>
              <a:tr h="370840">
                <a:tc>
                  <a:txBody>
                    <a:bodyPr/>
                    <a:lstStyle/>
                    <a:p>
                      <a:r>
                        <a:rPr lang="en-US" dirty="0" smtClean="0"/>
                        <a:t>FRAM</a:t>
                      </a:r>
                      <a:endParaRPr lang="en-US" dirty="0"/>
                    </a:p>
                  </a:txBody>
                  <a:tcPr/>
                </a:tc>
                <a:tc>
                  <a:txBody>
                    <a:bodyPr/>
                    <a:lstStyle/>
                    <a:p>
                      <a:pPr algn="r"/>
                      <a:r>
                        <a:rPr lang="en-US" dirty="0" smtClean="0"/>
                        <a:t>$1.05</a:t>
                      </a:r>
                    </a:p>
                  </a:txBody>
                  <a:tcPr/>
                </a:tc>
              </a:tr>
              <a:tr h="370840">
                <a:tc>
                  <a:txBody>
                    <a:bodyPr/>
                    <a:lstStyle/>
                    <a:p>
                      <a:r>
                        <a:rPr lang="en-US" dirty="0" smtClean="0"/>
                        <a:t>Harvesting</a:t>
                      </a:r>
                      <a:r>
                        <a:rPr lang="en-US" baseline="0" dirty="0" smtClean="0"/>
                        <a:t> coil</a:t>
                      </a:r>
                      <a:endParaRPr lang="en-US" dirty="0"/>
                    </a:p>
                  </a:txBody>
                  <a:tcPr/>
                </a:tc>
                <a:tc>
                  <a:txBody>
                    <a:bodyPr/>
                    <a:lstStyle/>
                    <a:p>
                      <a:pPr algn="r"/>
                      <a:r>
                        <a:rPr lang="en-US" dirty="0" smtClean="0"/>
                        <a:t>$5.02</a:t>
                      </a:r>
                    </a:p>
                  </a:txBody>
                  <a:tcPr/>
                </a:tc>
              </a:tr>
              <a:tr h="370840">
                <a:tc>
                  <a:txBody>
                    <a:bodyPr/>
                    <a:lstStyle/>
                    <a:p>
                      <a:r>
                        <a:rPr lang="en-US" dirty="0" smtClean="0"/>
                        <a:t>Storage</a:t>
                      </a:r>
                      <a:r>
                        <a:rPr lang="en-US" baseline="0" dirty="0" smtClean="0"/>
                        <a:t> Capacitors</a:t>
                      </a:r>
                      <a:endParaRPr lang="en-US" dirty="0"/>
                    </a:p>
                  </a:txBody>
                  <a:tcPr/>
                </a:tc>
                <a:tc>
                  <a:txBody>
                    <a:bodyPr/>
                    <a:lstStyle/>
                    <a:p>
                      <a:pPr algn="r"/>
                      <a:r>
                        <a:rPr lang="en-US" dirty="0" smtClean="0"/>
                        <a:t>$4.60</a:t>
                      </a:r>
                    </a:p>
                  </a:txBody>
                  <a:tcPr/>
                </a:tc>
              </a:tr>
              <a:tr h="370840">
                <a:tc>
                  <a:txBody>
                    <a:bodyPr/>
                    <a:lstStyle/>
                    <a:p>
                      <a:r>
                        <a:rPr lang="en-US" dirty="0" smtClean="0"/>
                        <a:t>Other Components</a:t>
                      </a:r>
                      <a:endParaRPr lang="en-US" dirty="0"/>
                    </a:p>
                  </a:txBody>
                  <a:tcPr/>
                </a:tc>
                <a:tc>
                  <a:txBody>
                    <a:bodyPr/>
                    <a:lstStyle/>
                    <a:p>
                      <a:pPr algn="r"/>
                      <a:r>
                        <a:rPr lang="en-US" dirty="0" smtClean="0"/>
                        <a:t>$1.17</a:t>
                      </a:r>
                    </a:p>
                  </a:txBody>
                  <a:tcPr/>
                </a:tc>
              </a:tr>
              <a:tr h="370840">
                <a:tc>
                  <a:txBody>
                    <a:bodyPr/>
                    <a:lstStyle/>
                    <a:p>
                      <a:r>
                        <a:rPr lang="en-US" dirty="0" smtClean="0"/>
                        <a:t>PCB</a:t>
                      </a:r>
                      <a:endParaRPr lang="en-US" dirty="0"/>
                    </a:p>
                  </a:txBody>
                  <a:tcPr/>
                </a:tc>
                <a:tc>
                  <a:txBody>
                    <a:bodyPr/>
                    <a:lstStyle/>
                    <a:p>
                      <a:pPr algn="r"/>
                      <a:r>
                        <a:rPr lang="en-US" dirty="0" smtClean="0"/>
                        <a:t>$0.97</a:t>
                      </a:r>
                    </a:p>
                  </a:txBody>
                  <a:tcPr/>
                </a:tc>
              </a:tr>
              <a:tr h="370840">
                <a:tc>
                  <a:txBody>
                    <a:bodyPr/>
                    <a:lstStyle/>
                    <a:p>
                      <a:r>
                        <a:rPr lang="en-US" dirty="0" smtClean="0"/>
                        <a:t>Packaging</a:t>
                      </a:r>
                      <a:endParaRPr lang="en-US" dirty="0"/>
                    </a:p>
                  </a:txBody>
                  <a:tcPr/>
                </a:tc>
                <a:tc>
                  <a:txBody>
                    <a:bodyPr/>
                    <a:lstStyle/>
                    <a:p>
                      <a:pPr algn="r"/>
                      <a:r>
                        <a:rPr lang="en-US" dirty="0" smtClean="0"/>
                        <a:t>$5.23</a:t>
                      </a:r>
                    </a:p>
                  </a:txBody>
                  <a:tcPr/>
                </a:tc>
              </a:tr>
              <a:tr h="370840">
                <a:tc>
                  <a:txBody>
                    <a:bodyPr/>
                    <a:lstStyle/>
                    <a:p>
                      <a:r>
                        <a:rPr lang="en-US" b="1" dirty="0" smtClean="0"/>
                        <a:t>Total</a:t>
                      </a:r>
                      <a:endParaRPr lang="en-US" b="1" dirty="0"/>
                    </a:p>
                  </a:txBody>
                  <a:tcPr/>
                </a:tc>
                <a:tc>
                  <a:txBody>
                    <a:bodyPr/>
                    <a:lstStyle/>
                    <a:p>
                      <a:pPr algn="r"/>
                      <a:r>
                        <a:rPr lang="en-US" b="1" dirty="0" smtClean="0"/>
                        <a:t>$27.54</a:t>
                      </a: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255755630"/>
              </p:ext>
            </p:extLst>
          </p:nvPr>
        </p:nvGraphicFramePr>
        <p:xfrm>
          <a:off x="4890749" y="1946702"/>
          <a:ext cx="3713501" cy="2595880"/>
        </p:xfrm>
        <a:graphic>
          <a:graphicData uri="http://schemas.openxmlformats.org/drawingml/2006/table">
            <a:tbl>
              <a:tblPr firstRow="1" bandRow="1">
                <a:tableStyleId>{3B4B98B0-60AC-42C2-AFA5-B58CD77FA1E5}</a:tableStyleId>
              </a:tblPr>
              <a:tblGrid>
                <a:gridCol w="2454084"/>
                <a:gridCol w="1259417"/>
              </a:tblGrid>
              <a:tr h="370840">
                <a:tc>
                  <a:txBody>
                    <a:bodyPr/>
                    <a:lstStyle/>
                    <a:p>
                      <a:r>
                        <a:rPr lang="en-US" dirty="0" smtClean="0">
                          <a:solidFill>
                            <a:srgbClr val="FF6700"/>
                          </a:solidFill>
                        </a:rPr>
                        <a:t>Device</a:t>
                      </a:r>
                      <a:endParaRPr lang="en-US" dirty="0">
                        <a:solidFill>
                          <a:srgbClr val="FF6700"/>
                        </a:solidFill>
                      </a:endParaRPr>
                    </a:p>
                  </a:txBody>
                  <a:tcPr/>
                </a:tc>
                <a:tc>
                  <a:txBody>
                    <a:bodyPr/>
                    <a:lstStyle/>
                    <a:p>
                      <a:pPr algn="r"/>
                      <a:r>
                        <a:rPr lang="en-US" dirty="0" smtClean="0">
                          <a:solidFill>
                            <a:schemeClr val="accent3"/>
                          </a:solidFill>
                        </a:rPr>
                        <a:t>Cost</a:t>
                      </a:r>
                      <a:endParaRPr lang="en-US" sz="1200" dirty="0" smtClean="0">
                        <a:solidFill>
                          <a:schemeClr val="accent3"/>
                        </a:solidFill>
                      </a:endParaRPr>
                    </a:p>
                  </a:txBody>
                  <a:tcPr/>
                </a:tc>
              </a:tr>
              <a:tr h="370840">
                <a:tc>
                  <a:txBody>
                    <a:bodyPr/>
                    <a:lstStyle/>
                    <a:p>
                      <a:r>
                        <a:rPr lang="en-US" b="1" dirty="0" smtClean="0"/>
                        <a:t>Monjolo</a:t>
                      </a:r>
                      <a:endParaRPr lang="en-US" b="1" dirty="0"/>
                    </a:p>
                  </a:txBody>
                  <a:tcPr/>
                </a:tc>
                <a:tc>
                  <a:txBody>
                    <a:bodyPr/>
                    <a:lstStyle/>
                    <a:p>
                      <a:pPr algn="r"/>
                      <a:r>
                        <a:rPr lang="en-US" b="1" dirty="0" smtClean="0"/>
                        <a:t>$27.54</a:t>
                      </a:r>
                    </a:p>
                  </a:txBody>
                  <a:tcPr/>
                </a:tc>
              </a:tr>
              <a:tr h="370840">
                <a:tc>
                  <a:txBody>
                    <a:bodyPr/>
                    <a:lstStyle/>
                    <a:p>
                      <a:r>
                        <a:rPr lang="en-US" dirty="0" smtClean="0"/>
                        <a:t>Kill-A-Watt</a:t>
                      </a:r>
                      <a:endParaRPr lang="en-US" dirty="0"/>
                    </a:p>
                  </a:txBody>
                  <a:tcPr/>
                </a:tc>
                <a:tc>
                  <a:txBody>
                    <a:bodyPr/>
                    <a:lstStyle/>
                    <a:p>
                      <a:pPr algn="r"/>
                      <a:r>
                        <a:rPr lang="en-US" dirty="0" smtClean="0"/>
                        <a:t>$29.95</a:t>
                      </a:r>
                    </a:p>
                  </a:txBody>
                  <a:tcPr/>
                </a:tc>
              </a:tr>
              <a:tr h="370840">
                <a:tc>
                  <a:txBody>
                    <a:bodyPr/>
                    <a:lstStyle/>
                    <a:p>
                      <a:r>
                        <a:rPr lang="en-US" dirty="0" smtClean="0"/>
                        <a:t>Kill-A-Watt Wireless</a:t>
                      </a:r>
                      <a:endParaRPr lang="en-US" dirty="0"/>
                    </a:p>
                  </a:txBody>
                  <a:tcPr/>
                </a:tc>
                <a:tc>
                  <a:txBody>
                    <a:bodyPr/>
                    <a:lstStyle/>
                    <a:p>
                      <a:pPr algn="r"/>
                      <a:r>
                        <a:rPr lang="en-US" dirty="0" smtClean="0"/>
                        <a:t>$34.99</a:t>
                      </a:r>
                    </a:p>
                  </a:txBody>
                  <a:tcPr/>
                </a:tc>
              </a:tr>
              <a:tr h="370840">
                <a:tc>
                  <a:txBody>
                    <a:bodyPr/>
                    <a:lstStyle/>
                    <a:p>
                      <a:r>
                        <a:rPr lang="en-US" dirty="0" err="1" smtClean="0"/>
                        <a:t>iMeter</a:t>
                      </a:r>
                      <a:r>
                        <a:rPr lang="en-US" dirty="0" smtClean="0"/>
                        <a:t> Solo</a:t>
                      </a:r>
                      <a:endParaRPr lang="en-US" dirty="0"/>
                    </a:p>
                  </a:txBody>
                  <a:tcPr/>
                </a:tc>
                <a:tc>
                  <a:txBody>
                    <a:bodyPr/>
                    <a:lstStyle/>
                    <a:p>
                      <a:pPr algn="r"/>
                      <a:r>
                        <a:rPr lang="en-US" dirty="0" smtClean="0"/>
                        <a:t>$39.99</a:t>
                      </a:r>
                    </a:p>
                  </a:txBody>
                  <a:tcPr/>
                </a:tc>
              </a:tr>
              <a:tr h="370840">
                <a:tc>
                  <a:txBody>
                    <a:bodyPr/>
                    <a:lstStyle/>
                    <a:p>
                      <a:r>
                        <a:rPr lang="en-US" dirty="0" smtClean="0"/>
                        <a:t>Watts up?</a:t>
                      </a:r>
                      <a:endParaRPr lang="en-US" dirty="0"/>
                    </a:p>
                  </a:txBody>
                  <a:tcPr/>
                </a:tc>
                <a:tc>
                  <a:txBody>
                    <a:bodyPr/>
                    <a:lstStyle/>
                    <a:p>
                      <a:pPr algn="r"/>
                      <a:r>
                        <a:rPr lang="en-US" dirty="0" smtClean="0"/>
                        <a:t>$95.95</a:t>
                      </a:r>
                    </a:p>
                  </a:txBody>
                  <a:tcPr/>
                </a:tc>
              </a:tr>
              <a:tr h="370840">
                <a:tc>
                  <a:txBody>
                    <a:bodyPr/>
                    <a:lstStyle/>
                    <a:p>
                      <a:r>
                        <a:rPr lang="en-US" dirty="0" smtClean="0"/>
                        <a:t>Watts up? </a:t>
                      </a:r>
                      <a:r>
                        <a:rPr lang="en-US" dirty="0" err="1" smtClean="0"/>
                        <a:t>.Net</a:t>
                      </a:r>
                      <a:endParaRPr lang="en-US" dirty="0"/>
                    </a:p>
                  </a:txBody>
                  <a:tcPr/>
                </a:tc>
                <a:tc>
                  <a:txBody>
                    <a:bodyPr/>
                    <a:lstStyle/>
                    <a:p>
                      <a:pPr algn="r"/>
                      <a:r>
                        <a:rPr lang="en-US" dirty="0" smtClean="0"/>
                        <a:t>$235.95</a:t>
                      </a:r>
                    </a:p>
                  </a:txBody>
                  <a:tcPr/>
                </a:tc>
              </a:tr>
            </a:tbl>
          </a:graphicData>
        </a:graphic>
      </p:graphicFrame>
    </p:spTree>
    <p:extLst>
      <p:ext uri="{BB962C8B-B14F-4D97-AF65-F5344CB8AC3E}">
        <p14:creationId xmlns:p14="http://schemas.microsoft.com/office/powerpoint/2010/main" val="34727520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plit_core_break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0631" y="1902745"/>
            <a:ext cx="2689717" cy="2361287"/>
          </a:xfrm>
          <a:prstGeom prst="rect">
            <a:avLst/>
          </a:prstGeom>
        </p:spPr>
      </p:pic>
      <p:sp>
        <p:nvSpPr>
          <p:cNvPr id="2" name="Title 1"/>
          <p:cNvSpPr>
            <a:spLocks noGrp="1"/>
          </p:cNvSpPr>
          <p:nvPr>
            <p:ph type="title"/>
          </p:nvPr>
        </p:nvSpPr>
        <p:spPr/>
        <p:txBody>
          <a:bodyPr/>
          <a:lstStyle/>
          <a:p>
            <a:r>
              <a:rPr lang="en-US" dirty="0" smtClean="0"/>
              <a:t>Physical Instantiation of the Power Meter</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24</a:t>
            </a:fld>
            <a:endParaRPr lang="en-US"/>
          </a:p>
        </p:txBody>
      </p:sp>
      <p:pic>
        <p:nvPicPr>
          <p:cNvPr id="5" name="Picture 4" descr="coilcube_case_open_2_1000x76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422" y="1892421"/>
            <a:ext cx="3509528" cy="2691808"/>
          </a:xfrm>
          <a:prstGeom prst="rect">
            <a:avLst/>
          </a:prstGeom>
        </p:spPr>
      </p:pic>
      <p:pic>
        <p:nvPicPr>
          <p:cNvPr id="3" name="Picture 2" descr="rainb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5244" y="4874929"/>
            <a:ext cx="5635958" cy="1553828"/>
          </a:xfrm>
          <a:prstGeom prst="rect">
            <a:avLst/>
          </a:prstGeom>
        </p:spPr>
      </p:pic>
      <p:pic>
        <p:nvPicPr>
          <p:cNvPr id="8" name="Picture 7" descr="split_core_slightly_open.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249" y="2577593"/>
            <a:ext cx="1793027" cy="2016960"/>
          </a:xfrm>
          <a:prstGeom prst="rect">
            <a:avLst/>
          </a:prstGeom>
        </p:spPr>
      </p:pic>
    </p:spTree>
    <p:extLst>
      <p:ext uri="{BB962C8B-B14F-4D97-AF65-F5344CB8AC3E}">
        <p14:creationId xmlns:p14="http://schemas.microsoft.com/office/powerpoint/2010/main" val="33322876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693885"/>
          </a:xfrm>
        </p:spPr>
        <p:txBody>
          <a:bodyPr/>
          <a:lstStyle/>
          <a:p>
            <a:r>
              <a:rPr lang="en-US" dirty="0" smtClean="0"/>
              <a:t>Testing The Monjolo Power Meter</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25</a:t>
            </a:fld>
            <a:endParaRPr lang="en-US" dirty="0"/>
          </a:p>
        </p:txBody>
      </p:sp>
      <p:pic>
        <p:nvPicPr>
          <p:cNvPr id="5" name="Picture 4" descr="kitchen_te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175" y="1697070"/>
            <a:ext cx="5648949" cy="4236712"/>
          </a:xfrm>
          <a:prstGeom prst="rect">
            <a:avLst/>
          </a:prstGeom>
        </p:spPr>
      </p:pic>
      <p:pic>
        <p:nvPicPr>
          <p:cNvPr id="6" name="Picture 5" descr="2013-10-12 15.33.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095075"/>
            <a:ext cx="4000262" cy="5333682"/>
          </a:xfrm>
          <a:prstGeom prst="rect">
            <a:avLst/>
          </a:prstGeom>
        </p:spPr>
      </p:pic>
    </p:spTree>
    <p:extLst>
      <p:ext uri="{BB962C8B-B14F-4D97-AF65-F5344CB8AC3E}">
        <p14:creationId xmlns:p14="http://schemas.microsoft.com/office/powerpoint/2010/main" val="39419172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ll_pres.eps"/>
          <p:cNvPicPr>
            <a:picLocks noChangeAspect="1"/>
          </p:cNvPicPr>
          <p:nvPr/>
        </p:nvPicPr>
        <p:blipFill rotWithShape="1">
          <a:blip r:embed="rId2">
            <a:extLst>
              <a:ext uri="{28A0092B-C50C-407E-A947-70E740481C1C}">
                <a14:useLocalDpi xmlns:a14="http://schemas.microsoft.com/office/drawing/2010/main" val="0"/>
              </a:ext>
            </a:extLst>
          </a:blip>
          <a:srcRect t="30060"/>
          <a:stretch/>
        </p:blipFill>
        <p:spPr>
          <a:xfrm>
            <a:off x="457200" y="3058496"/>
            <a:ext cx="8229600" cy="3197656"/>
          </a:xfrm>
          <a:prstGeom prst="rect">
            <a:avLst/>
          </a:prstGeom>
        </p:spPr>
      </p:pic>
      <p:pic>
        <p:nvPicPr>
          <p:cNvPr id="17" name="Picture 16" descr="all_pres.eps"/>
          <p:cNvPicPr>
            <a:picLocks noChangeAspect="1"/>
          </p:cNvPicPr>
          <p:nvPr/>
        </p:nvPicPr>
        <p:blipFill rotWithShape="1">
          <a:blip r:embed="rId3">
            <a:extLst>
              <a:ext uri="{28A0092B-C50C-407E-A947-70E740481C1C}">
                <a14:useLocalDpi xmlns:a14="http://schemas.microsoft.com/office/drawing/2010/main" val="0"/>
              </a:ext>
            </a:extLst>
          </a:blip>
          <a:srcRect b="69940"/>
          <a:stretch/>
        </p:blipFill>
        <p:spPr>
          <a:xfrm>
            <a:off x="457200" y="1684152"/>
            <a:ext cx="8229600" cy="1374344"/>
          </a:xfrm>
          <a:prstGeom prst="rect">
            <a:avLst/>
          </a:prstGeom>
        </p:spPr>
      </p:pic>
      <p:sp>
        <p:nvSpPr>
          <p:cNvPr id="2" name="Title 1"/>
          <p:cNvSpPr>
            <a:spLocks noGrp="1"/>
          </p:cNvSpPr>
          <p:nvPr>
            <p:ph type="title"/>
          </p:nvPr>
        </p:nvSpPr>
        <p:spPr/>
        <p:txBody>
          <a:bodyPr/>
          <a:lstStyle/>
          <a:p>
            <a:r>
              <a:rPr lang="en-US" dirty="0" smtClean="0"/>
              <a:t>Concrete Example:</a:t>
            </a:r>
            <a:br>
              <a:rPr lang="en-US" dirty="0" smtClean="0"/>
            </a:br>
            <a:r>
              <a:rPr lang="en-US" dirty="0" smtClean="0"/>
              <a:t>Kitchen Experiment</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26</a:t>
            </a:fld>
            <a:endParaRPr lang="en-US" dirty="0"/>
          </a:p>
        </p:txBody>
      </p:sp>
      <p:sp>
        <p:nvSpPr>
          <p:cNvPr id="7" name="Oval 6"/>
          <p:cNvSpPr/>
          <p:nvPr/>
        </p:nvSpPr>
        <p:spPr>
          <a:xfrm>
            <a:off x="1601799" y="3308335"/>
            <a:ext cx="549730" cy="2586536"/>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389112" y="4151814"/>
            <a:ext cx="549730" cy="1401875"/>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646035" y="2332171"/>
            <a:ext cx="424869" cy="444670"/>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540880" y="5136688"/>
            <a:ext cx="624806" cy="635742"/>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819796" y="5240935"/>
            <a:ext cx="6606988" cy="531490"/>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151299" y="3890204"/>
            <a:ext cx="1146065" cy="523220"/>
          </a:xfrm>
          <a:prstGeom prst="rect">
            <a:avLst/>
          </a:prstGeom>
          <a:noFill/>
        </p:spPr>
        <p:txBody>
          <a:bodyPr wrap="square" rtlCol="0">
            <a:spAutoFit/>
          </a:bodyPr>
          <a:lstStyle/>
          <a:p>
            <a:r>
              <a:rPr lang="en-US" sz="1400" dirty="0" smtClean="0"/>
              <a:t>Packets</a:t>
            </a:r>
            <a:br>
              <a:rPr lang="en-US" sz="1400" dirty="0" smtClean="0"/>
            </a:br>
            <a:r>
              <a:rPr lang="en-US" sz="1400" dirty="0" smtClean="0"/>
              <a:t>stop</a:t>
            </a:r>
            <a:endParaRPr lang="en-US" sz="1400" dirty="0"/>
          </a:p>
        </p:txBody>
      </p:sp>
      <p:cxnSp>
        <p:nvCxnSpPr>
          <p:cNvPr id="21" name="Straight Arrow Connector 20"/>
          <p:cNvCxnSpPr/>
          <p:nvPr/>
        </p:nvCxnSpPr>
        <p:spPr>
          <a:xfrm flipH="1">
            <a:off x="2973575" y="4336259"/>
            <a:ext cx="192111" cy="17551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0348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the Power Factor Issue and Future Work</a:t>
            </a:r>
            <a:endParaRPr lang="en-US" dirty="0"/>
          </a:p>
        </p:txBody>
      </p:sp>
      <p:sp>
        <p:nvSpPr>
          <p:cNvPr id="3" name="Content Placeholder 2"/>
          <p:cNvSpPr>
            <a:spLocks noGrp="1"/>
          </p:cNvSpPr>
          <p:nvPr>
            <p:ph idx="1"/>
          </p:nvPr>
        </p:nvSpPr>
        <p:spPr>
          <a:xfrm>
            <a:off x="9453419" y="3068503"/>
            <a:ext cx="7620000" cy="1658688"/>
          </a:xfrm>
        </p:spPr>
        <p:txBody>
          <a:bodyPr/>
          <a:lstStyle/>
          <a:p>
            <a:pPr marL="342900" indent="-342900">
              <a:buClr>
                <a:schemeClr val="tx2"/>
              </a:buClr>
              <a:buFont typeface="Lucida Grande"/>
              <a:buChar char="+"/>
            </a:pPr>
            <a:r>
              <a:rPr lang="en-US" dirty="0" smtClean="0"/>
              <a:t>Disaggregating power draw</a:t>
            </a:r>
          </a:p>
          <a:p>
            <a:pPr marL="800100" lvl="1" indent="-342900">
              <a:buFont typeface="Lucida Grande"/>
              <a:buChar char="+"/>
            </a:pPr>
            <a:r>
              <a:rPr lang="en-US" dirty="0" smtClean="0"/>
              <a:t>Monjolo nodes</a:t>
            </a:r>
          </a:p>
          <a:p>
            <a:pPr marL="800100" lvl="1" indent="-342900">
              <a:buFont typeface="Lucida Grande"/>
              <a:buChar char="+"/>
            </a:pPr>
            <a:r>
              <a:rPr lang="en-US" dirty="0" smtClean="0"/>
              <a:t>Calibrated total</a:t>
            </a:r>
          </a:p>
          <a:p>
            <a:pPr marL="800100" lvl="1" indent="-342900">
              <a:buFont typeface="Lucida Grande"/>
              <a:buChar char="+"/>
            </a:pPr>
            <a:r>
              <a:rPr lang="en-US" dirty="0" smtClean="0"/>
              <a:t>Assign a portion of the total to each load</a:t>
            </a:r>
          </a:p>
          <a:p>
            <a:pPr marL="800100" lvl="1" indent="-342900">
              <a:buFont typeface="Lucida Grande"/>
              <a:buChar char="+"/>
            </a:pP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27</a:t>
            </a:fld>
            <a:endParaRPr lang="en-US"/>
          </a:p>
        </p:txBody>
      </p:sp>
      <p:sp>
        <p:nvSpPr>
          <p:cNvPr id="5" name="Rectangle 4"/>
          <p:cNvSpPr/>
          <p:nvPr/>
        </p:nvSpPr>
        <p:spPr>
          <a:xfrm>
            <a:off x="420697" y="2031130"/>
            <a:ext cx="1485031" cy="86312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Server</a:t>
            </a:r>
            <a:endParaRPr lang="en-US" b="1" dirty="0">
              <a:solidFill>
                <a:schemeClr val="tx1"/>
              </a:solidFill>
            </a:endParaRPr>
          </a:p>
        </p:txBody>
      </p:sp>
      <p:pic>
        <p:nvPicPr>
          <p:cNvPr id="6" name="Picture 5" descr="me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878" y="1789647"/>
            <a:ext cx="1330885" cy="1346095"/>
          </a:xfrm>
          <a:prstGeom prst="rect">
            <a:avLst/>
          </a:prstGeom>
        </p:spPr>
      </p:pic>
      <p:pic>
        <p:nvPicPr>
          <p:cNvPr id="8" name="Picture 7" descr="ceilingligh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508" y="5169832"/>
            <a:ext cx="987128" cy="987128"/>
          </a:xfrm>
          <a:prstGeom prst="rect">
            <a:avLst/>
          </a:prstGeom>
        </p:spPr>
      </p:pic>
      <p:pic>
        <p:nvPicPr>
          <p:cNvPr id="9" name="Picture 8" descr="dishwash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1079" y="4754036"/>
            <a:ext cx="1429944" cy="1429944"/>
          </a:xfrm>
          <a:prstGeom prst="rect">
            <a:avLst/>
          </a:prstGeom>
        </p:spPr>
      </p:pic>
      <p:pic>
        <p:nvPicPr>
          <p:cNvPr id="10" name="Picture 9" descr="microwave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6516" y="5050762"/>
            <a:ext cx="1336843" cy="1327931"/>
          </a:xfrm>
          <a:prstGeom prst="rect">
            <a:avLst/>
          </a:prstGeom>
        </p:spPr>
      </p:pic>
      <p:pic>
        <p:nvPicPr>
          <p:cNvPr id="11" name="Picture 10" descr="red_lam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8324" y="2926248"/>
            <a:ext cx="580459" cy="971599"/>
          </a:xfrm>
          <a:prstGeom prst="rect">
            <a:avLst/>
          </a:prstGeom>
        </p:spPr>
      </p:pic>
      <p:sp>
        <p:nvSpPr>
          <p:cNvPr id="12" name="TextBox 11"/>
          <p:cNvSpPr txBox="1"/>
          <p:nvPr/>
        </p:nvSpPr>
        <p:spPr>
          <a:xfrm>
            <a:off x="5595535" y="1691384"/>
            <a:ext cx="1161308" cy="646331"/>
          </a:xfrm>
          <a:prstGeom prst="rect">
            <a:avLst/>
          </a:prstGeom>
          <a:noFill/>
        </p:spPr>
        <p:txBody>
          <a:bodyPr wrap="none" rtlCol="0">
            <a:spAutoFit/>
          </a:bodyPr>
          <a:lstStyle/>
          <a:p>
            <a:pPr algn="ctr"/>
            <a:r>
              <a:rPr lang="en-US" b="1" dirty="0" smtClean="0"/>
              <a:t>Aggregate</a:t>
            </a:r>
          </a:p>
          <a:p>
            <a:pPr algn="ctr"/>
            <a:r>
              <a:rPr lang="en-US" b="1" dirty="0" smtClean="0"/>
              <a:t>Meter</a:t>
            </a:r>
            <a:endParaRPr lang="en-US" b="1" dirty="0"/>
          </a:p>
        </p:txBody>
      </p:sp>
      <p:cxnSp>
        <p:nvCxnSpPr>
          <p:cNvPr id="13" name="Straight Connector 12"/>
          <p:cNvCxnSpPr>
            <a:stCxn id="9" idx="0"/>
          </p:cNvCxnSpPr>
          <p:nvPr/>
        </p:nvCxnSpPr>
        <p:spPr>
          <a:xfrm flipV="1">
            <a:off x="4836051" y="3135742"/>
            <a:ext cx="0" cy="1618294"/>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961443" y="3135742"/>
            <a:ext cx="0" cy="1483406"/>
          </a:xfrm>
          <a:prstGeom prst="line">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61443" y="4619148"/>
            <a:ext cx="11479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109365" y="4619148"/>
            <a:ext cx="0" cy="648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085168" y="3135742"/>
            <a:ext cx="0" cy="1284959"/>
          </a:xfrm>
          <a:prstGeom prst="line">
            <a:avLst/>
          </a:prstGeom>
          <a:ln>
            <a:head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085168" y="4420701"/>
            <a:ext cx="19681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199551" y="3135742"/>
            <a:ext cx="0" cy="504403"/>
          </a:xfrm>
          <a:prstGeom prst="line">
            <a:avLst/>
          </a:prstGeom>
          <a:ln>
            <a:head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199551" y="3640145"/>
            <a:ext cx="22091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705986" y="3135742"/>
            <a:ext cx="0" cy="1377568"/>
          </a:xfrm>
          <a:prstGeom prst="line">
            <a:avLst/>
          </a:prstGeom>
          <a:ln>
            <a:head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409072" y="4513310"/>
            <a:ext cx="12969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8" idx="0"/>
          </p:cNvCxnSpPr>
          <p:nvPr/>
        </p:nvCxnSpPr>
        <p:spPr>
          <a:xfrm>
            <a:off x="3409072" y="4513310"/>
            <a:ext cx="0" cy="656522"/>
          </a:xfrm>
          <a:prstGeom prst="line">
            <a:avLst/>
          </a:prstGeom>
        </p:spPr>
        <p:style>
          <a:lnRef idx="2">
            <a:schemeClr val="accent1"/>
          </a:lnRef>
          <a:fillRef idx="0">
            <a:schemeClr val="accent1"/>
          </a:fillRef>
          <a:effectRef idx="1">
            <a:schemeClr val="accent1"/>
          </a:effectRef>
          <a:fontRef idx="minor">
            <a:schemeClr val="tx1"/>
          </a:fontRef>
        </p:style>
      </p:cxnSp>
      <p:pic>
        <p:nvPicPr>
          <p:cNvPr id="24" name="Picture 23" descr="2012-H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6554" y="3871886"/>
            <a:ext cx="1509131" cy="1100660"/>
          </a:xfrm>
          <a:prstGeom prst="rect">
            <a:avLst/>
          </a:prstGeom>
        </p:spPr>
      </p:pic>
      <p:cxnSp>
        <p:nvCxnSpPr>
          <p:cNvPr id="25" name="Elbow Connector 24"/>
          <p:cNvCxnSpPr>
            <a:stCxn id="6" idx="1"/>
            <a:endCxn id="5" idx="3"/>
          </p:cNvCxnSpPr>
          <p:nvPr/>
        </p:nvCxnSpPr>
        <p:spPr>
          <a:xfrm rot="10800000">
            <a:off x="1905728" y="2462695"/>
            <a:ext cx="2372150"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12294" y="1763187"/>
            <a:ext cx="1633781" cy="646331"/>
          </a:xfrm>
          <a:prstGeom prst="rect">
            <a:avLst/>
          </a:prstGeom>
          <a:noFill/>
        </p:spPr>
        <p:txBody>
          <a:bodyPr wrap="none" rtlCol="0">
            <a:spAutoFit/>
          </a:bodyPr>
          <a:lstStyle/>
          <a:p>
            <a:pPr algn="ctr"/>
            <a:r>
              <a:rPr lang="en-US" b="1" dirty="0" smtClean="0"/>
              <a:t>Aggregate</a:t>
            </a:r>
          </a:p>
          <a:p>
            <a:pPr algn="ctr"/>
            <a:r>
              <a:rPr lang="en-US" b="1" dirty="0" smtClean="0"/>
              <a:t>Measurements</a:t>
            </a:r>
            <a:endParaRPr lang="en-US" b="1" dirty="0"/>
          </a:p>
        </p:txBody>
      </p:sp>
      <p:sp>
        <p:nvSpPr>
          <p:cNvPr id="28" name="TextBox 27"/>
          <p:cNvSpPr txBox="1"/>
          <p:nvPr/>
        </p:nvSpPr>
        <p:spPr>
          <a:xfrm>
            <a:off x="3133126" y="3297350"/>
            <a:ext cx="1459654" cy="646331"/>
          </a:xfrm>
          <a:prstGeom prst="rect">
            <a:avLst/>
          </a:prstGeom>
          <a:noFill/>
        </p:spPr>
        <p:txBody>
          <a:bodyPr wrap="none" rtlCol="0">
            <a:spAutoFit/>
          </a:bodyPr>
          <a:lstStyle/>
          <a:p>
            <a:pPr algn="ctr"/>
            <a:r>
              <a:rPr lang="en-US" b="1" dirty="0" smtClean="0"/>
              <a:t>Individual</a:t>
            </a:r>
          </a:p>
          <a:p>
            <a:pPr algn="ctr"/>
            <a:r>
              <a:rPr lang="en-US" b="1" dirty="0" smtClean="0"/>
              <a:t>Power Draws</a:t>
            </a:r>
          </a:p>
        </p:txBody>
      </p:sp>
      <p:pic>
        <p:nvPicPr>
          <p:cNvPr id="29" name="Picture 28" descr="gecko_power_supply_top_1000x33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2233" y="3356136"/>
            <a:ext cx="996111" cy="328716"/>
          </a:xfrm>
          <a:prstGeom prst="rect">
            <a:avLst/>
          </a:prstGeom>
        </p:spPr>
      </p:pic>
      <p:pic>
        <p:nvPicPr>
          <p:cNvPr id="30" name="Picture 29" descr="coilcube_case_open_2_1000x767.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3273" y="5169832"/>
            <a:ext cx="1225474" cy="939939"/>
          </a:xfrm>
          <a:prstGeom prst="rect">
            <a:avLst/>
          </a:prstGeom>
        </p:spPr>
      </p:pic>
      <p:pic>
        <p:nvPicPr>
          <p:cNvPr id="31" name="Picture 30" descr="impulse+sola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700048">
            <a:off x="2577252" y="4830242"/>
            <a:ext cx="582710" cy="1007115"/>
          </a:xfrm>
          <a:prstGeom prst="rect">
            <a:avLst/>
          </a:prstGeom>
        </p:spPr>
      </p:pic>
      <p:pic>
        <p:nvPicPr>
          <p:cNvPr id="32" name="Picture 31" descr="split_core_slightly_open.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99551" y="2276314"/>
            <a:ext cx="1010530" cy="1136736"/>
          </a:xfrm>
          <a:prstGeom prst="rect">
            <a:avLst/>
          </a:prstGeom>
        </p:spPr>
      </p:pic>
      <p:cxnSp>
        <p:nvCxnSpPr>
          <p:cNvPr id="34" name="Elbow Connector 33"/>
          <p:cNvCxnSpPr>
            <a:stCxn id="31" idx="0"/>
          </p:cNvCxnSpPr>
          <p:nvPr/>
        </p:nvCxnSpPr>
        <p:spPr>
          <a:xfrm rot="10800000">
            <a:off x="1608667" y="2969082"/>
            <a:ext cx="761698" cy="2437693"/>
          </a:xfrm>
          <a:prstGeom prst="bentConnector2">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p:nvPr/>
        </p:nvCxnSpPr>
        <p:spPr>
          <a:xfrm rot="10800000">
            <a:off x="1342818" y="2969082"/>
            <a:ext cx="5945507" cy="3269576"/>
          </a:xfrm>
          <a:prstGeom prst="bentConnector3">
            <a:avLst>
              <a:gd name="adj1" fmla="val 99664"/>
            </a:avLst>
          </a:prstGeom>
          <a:ln>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335685" y="3684852"/>
            <a:ext cx="0" cy="283448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1047750" y="6519333"/>
            <a:ext cx="7287935"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1047750" y="2969082"/>
            <a:ext cx="0" cy="3550251"/>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30" idx="2"/>
          </p:cNvCxnSpPr>
          <p:nvPr/>
        </p:nvCxnSpPr>
        <p:spPr>
          <a:xfrm flipV="1">
            <a:off x="7288325" y="6109771"/>
            <a:ext cx="7685" cy="1288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12161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Monjolo Principle Applies Beyond AC Load Meters</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28</a:t>
            </a:fld>
            <a:endParaRPr lang="en-US"/>
          </a:p>
        </p:txBody>
      </p:sp>
      <p:cxnSp>
        <p:nvCxnSpPr>
          <p:cNvPr id="34" name="Straight Connector 33"/>
          <p:cNvCxnSpPr/>
          <p:nvPr/>
        </p:nvCxnSpPr>
        <p:spPr>
          <a:xfrm>
            <a:off x="5854225" y="3080268"/>
            <a:ext cx="1" cy="336032"/>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5003800" y="3416300"/>
            <a:ext cx="0" cy="118533"/>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614589" y="3047037"/>
            <a:ext cx="0" cy="46934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7" name="Picture 36" descr="c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41" y="2462426"/>
            <a:ext cx="3437777" cy="1668268"/>
          </a:xfrm>
          <a:prstGeom prst="rect">
            <a:avLst/>
          </a:prstGeom>
        </p:spPr>
      </p:pic>
      <p:cxnSp>
        <p:nvCxnSpPr>
          <p:cNvPr id="38" name="Straight Connector 37"/>
          <p:cNvCxnSpPr>
            <a:stCxn id="39" idx="3"/>
            <a:endCxn id="46" idx="1"/>
          </p:cNvCxnSpPr>
          <p:nvPr/>
        </p:nvCxnSpPr>
        <p:spPr>
          <a:xfrm>
            <a:off x="5357950" y="2667482"/>
            <a:ext cx="380828"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896006" y="2251776"/>
            <a:ext cx="1461944"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Power</a:t>
            </a:r>
            <a:br>
              <a:rPr lang="en-US" dirty="0" smtClean="0"/>
            </a:br>
            <a:r>
              <a:rPr lang="en-US" dirty="0" smtClean="0"/>
              <a:t>Supply</a:t>
            </a:r>
            <a:endParaRPr lang="en-US" dirty="0"/>
          </a:p>
        </p:txBody>
      </p:sp>
      <p:pic>
        <p:nvPicPr>
          <p:cNvPr id="40" name="Picture 39" descr="wirele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35942">
            <a:off x="7180698" y="1685658"/>
            <a:ext cx="758716" cy="758716"/>
          </a:xfrm>
          <a:prstGeom prst="rect">
            <a:avLst/>
          </a:prstGeom>
        </p:spPr>
      </p:pic>
      <p:sp>
        <p:nvSpPr>
          <p:cNvPr id="41" name="TextBox 40"/>
          <p:cNvSpPr txBox="1"/>
          <p:nvPr/>
        </p:nvSpPr>
        <p:spPr>
          <a:xfrm>
            <a:off x="3896007" y="3083187"/>
            <a:ext cx="1461944" cy="276999"/>
          </a:xfrm>
          <a:prstGeom prst="rect">
            <a:avLst/>
          </a:prstGeom>
          <a:noFill/>
        </p:spPr>
        <p:txBody>
          <a:bodyPr wrap="square" rtlCol="0">
            <a:spAutoFit/>
          </a:bodyPr>
          <a:lstStyle/>
          <a:p>
            <a:pPr algn="ctr"/>
            <a:r>
              <a:rPr lang="en-US" sz="1200" dirty="0" smtClean="0"/>
              <a:t>Linear LTC3588</a:t>
            </a:r>
            <a:endParaRPr lang="en-US" sz="1200" dirty="0"/>
          </a:p>
        </p:txBody>
      </p:sp>
      <p:sp>
        <p:nvSpPr>
          <p:cNvPr id="42" name="TextBox 41"/>
          <p:cNvSpPr txBox="1"/>
          <p:nvPr/>
        </p:nvSpPr>
        <p:spPr>
          <a:xfrm>
            <a:off x="5738777" y="3080268"/>
            <a:ext cx="1081117" cy="276999"/>
          </a:xfrm>
          <a:prstGeom prst="rect">
            <a:avLst/>
          </a:prstGeom>
          <a:noFill/>
        </p:spPr>
        <p:txBody>
          <a:bodyPr wrap="square" rtlCol="0">
            <a:spAutoFit/>
          </a:bodyPr>
          <a:lstStyle/>
          <a:p>
            <a:pPr algn="ctr"/>
            <a:r>
              <a:rPr lang="en-US" sz="1200" dirty="0" smtClean="0"/>
              <a:t>EPIC</a:t>
            </a:r>
            <a:endParaRPr lang="en-US" sz="1200" dirty="0"/>
          </a:p>
        </p:txBody>
      </p:sp>
      <p:cxnSp>
        <p:nvCxnSpPr>
          <p:cNvPr id="43" name="Straight Connector 42"/>
          <p:cNvCxnSpPr/>
          <p:nvPr/>
        </p:nvCxnSpPr>
        <p:spPr>
          <a:xfrm>
            <a:off x="6819894" y="2667482"/>
            <a:ext cx="653750" cy="0"/>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7473644" y="2099376"/>
            <a:ext cx="0" cy="568106"/>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sp>
        <p:nvSpPr>
          <p:cNvPr id="45" name="Rounded Rectangle 44"/>
          <p:cNvSpPr/>
          <p:nvPr/>
        </p:nvSpPr>
        <p:spPr>
          <a:xfrm>
            <a:off x="1991811" y="2013397"/>
            <a:ext cx="5193568" cy="2302213"/>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738778" y="2251776"/>
            <a:ext cx="1081115"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Node</a:t>
            </a:r>
          </a:p>
          <a:p>
            <a:pPr algn="ctr"/>
            <a:r>
              <a:rPr lang="en-US" dirty="0" smtClean="0"/>
              <a:t>Core</a:t>
            </a:r>
            <a:endParaRPr lang="en-US" dirty="0"/>
          </a:p>
        </p:txBody>
      </p:sp>
      <p:sp>
        <p:nvSpPr>
          <p:cNvPr id="47" name="Rectangle 46"/>
          <p:cNvSpPr/>
          <p:nvPr/>
        </p:nvSpPr>
        <p:spPr>
          <a:xfrm>
            <a:off x="5854225" y="3516384"/>
            <a:ext cx="965669" cy="4008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FRAM</a:t>
            </a:r>
            <a:endParaRPr lang="en-US" dirty="0"/>
          </a:p>
        </p:txBody>
      </p:sp>
      <p:cxnSp>
        <p:nvCxnSpPr>
          <p:cNvPr id="48" name="Straight Connector 47"/>
          <p:cNvCxnSpPr/>
          <p:nvPr/>
        </p:nvCxnSpPr>
        <p:spPr>
          <a:xfrm>
            <a:off x="5003800" y="3416300"/>
            <a:ext cx="850425" cy="0"/>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4726524" y="3534833"/>
            <a:ext cx="539743" cy="618086"/>
            <a:chOff x="4726524" y="3534833"/>
            <a:chExt cx="539743" cy="618086"/>
          </a:xfrm>
        </p:grpSpPr>
        <p:sp>
          <p:nvSpPr>
            <p:cNvPr id="50" name="Freeform 49"/>
            <p:cNvSpPr/>
            <p:nvPr/>
          </p:nvSpPr>
          <p:spPr>
            <a:xfrm>
              <a:off x="5109634" y="3534833"/>
              <a:ext cx="156633" cy="444500"/>
            </a:xfrm>
            <a:custGeom>
              <a:avLst/>
              <a:gdLst>
                <a:gd name="connsiteX0" fmla="*/ 76200 w 156633"/>
                <a:gd name="connsiteY0" fmla="*/ 0 h 444500"/>
                <a:gd name="connsiteX1" fmla="*/ 76200 w 156633"/>
                <a:gd name="connsiteY1" fmla="*/ 88900 h 444500"/>
                <a:gd name="connsiteX2" fmla="*/ 0 w 156633"/>
                <a:gd name="connsiteY2" fmla="*/ 131234 h 444500"/>
                <a:gd name="connsiteX3" fmla="*/ 143933 w 156633"/>
                <a:gd name="connsiteY3" fmla="*/ 165100 h 444500"/>
                <a:gd name="connsiteX4" fmla="*/ 8466 w 156633"/>
                <a:gd name="connsiteY4" fmla="*/ 207434 h 444500"/>
                <a:gd name="connsiteX5" fmla="*/ 148166 w 156633"/>
                <a:gd name="connsiteY5" fmla="*/ 245534 h 444500"/>
                <a:gd name="connsiteX6" fmla="*/ 4233 w 156633"/>
                <a:gd name="connsiteY6" fmla="*/ 287867 h 444500"/>
                <a:gd name="connsiteX7" fmla="*/ 156633 w 156633"/>
                <a:gd name="connsiteY7" fmla="*/ 330200 h 444500"/>
                <a:gd name="connsiteX8" fmla="*/ 67733 w 156633"/>
                <a:gd name="connsiteY8" fmla="*/ 359834 h 444500"/>
                <a:gd name="connsiteX9" fmla="*/ 67733 w 156633"/>
                <a:gd name="connsiteY9"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633" h="444500">
                  <a:moveTo>
                    <a:pt x="76200" y="0"/>
                  </a:moveTo>
                  <a:lnTo>
                    <a:pt x="76200" y="88900"/>
                  </a:lnTo>
                  <a:lnTo>
                    <a:pt x="0" y="131234"/>
                  </a:lnTo>
                  <a:lnTo>
                    <a:pt x="143933" y="165100"/>
                  </a:lnTo>
                  <a:lnTo>
                    <a:pt x="8466" y="207434"/>
                  </a:lnTo>
                  <a:lnTo>
                    <a:pt x="148166" y="245534"/>
                  </a:lnTo>
                  <a:lnTo>
                    <a:pt x="4233" y="287867"/>
                  </a:lnTo>
                  <a:lnTo>
                    <a:pt x="156633" y="330200"/>
                  </a:lnTo>
                  <a:lnTo>
                    <a:pt x="67733" y="359834"/>
                  </a:lnTo>
                  <a:lnTo>
                    <a:pt x="67733" y="444500"/>
                  </a:lnTo>
                </a:path>
              </a:pathLst>
            </a:custGeom>
            <a:ln cap="sq">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Connector 50"/>
            <p:cNvCxnSpPr/>
            <p:nvPr/>
          </p:nvCxnSpPr>
          <p:spPr>
            <a:xfrm>
              <a:off x="4847172" y="3551765"/>
              <a:ext cx="0" cy="148168"/>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726524" y="3725333"/>
              <a:ext cx="239184"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726524" y="3788833"/>
              <a:ext cx="239184"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847172" y="3805766"/>
              <a:ext cx="0" cy="173567"/>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50" idx="9"/>
            </p:cNvCxnSpPr>
            <p:nvPr/>
          </p:nvCxnSpPr>
          <p:spPr>
            <a:xfrm>
              <a:off x="4847172" y="3979333"/>
              <a:ext cx="330195"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847172" y="3534833"/>
              <a:ext cx="330195"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003800" y="3979333"/>
              <a:ext cx="0" cy="62442"/>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4927600" y="4052358"/>
              <a:ext cx="152400"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4955116" y="4103158"/>
              <a:ext cx="97367"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4987925" y="4152919"/>
              <a:ext cx="34925" cy="0"/>
            </a:xfrm>
            <a:prstGeom prst="line">
              <a:avLst/>
            </a:prstGeom>
            <a:ln cap="sq">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1" name="TextBox 60"/>
          <p:cNvSpPr txBox="1"/>
          <p:nvPr/>
        </p:nvSpPr>
        <p:spPr>
          <a:xfrm>
            <a:off x="5003800" y="3200608"/>
            <a:ext cx="850426" cy="246221"/>
          </a:xfrm>
          <a:prstGeom prst="rect">
            <a:avLst/>
          </a:prstGeom>
          <a:noFill/>
        </p:spPr>
        <p:txBody>
          <a:bodyPr wrap="square" rtlCol="0">
            <a:spAutoFit/>
          </a:bodyPr>
          <a:lstStyle/>
          <a:p>
            <a:pPr algn="ctr"/>
            <a:r>
              <a:rPr lang="en-US" sz="1000" dirty="0" smtClean="0"/>
              <a:t>ADC</a:t>
            </a:r>
            <a:endParaRPr lang="en-US" sz="1000" dirty="0"/>
          </a:p>
        </p:txBody>
      </p:sp>
      <p:pic>
        <p:nvPicPr>
          <p:cNvPr id="62" name="Picture 61" descr="gecko_power_supply_top_1000x33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674" y="2298794"/>
            <a:ext cx="2826122" cy="932620"/>
          </a:xfrm>
          <a:prstGeom prst="rect">
            <a:avLst/>
          </a:prstGeom>
        </p:spPr>
      </p:pic>
      <p:sp>
        <p:nvSpPr>
          <p:cNvPr id="63" name="Content Placeholder 2"/>
          <p:cNvSpPr>
            <a:spLocks noGrp="1"/>
          </p:cNvSpPr>
          <p:nvPr>
            <p:ph idx="1"/>
          </p:nvPr>
        </p:nvSpPr>
        <p:spPr>
          <a:xfrm>
            <a:off x="1991811" y="4966049"/>
            <a:ext cx="3810276" cy="1462707"/>
          </a:xfrm>
        </p:spPr>
        <p:txBody>
          <a:bodyPr>
            <a:normAutofit/>
          </a:bodyPr>
          <a:lstStyle/>
          <a:p>
            <a:pPr marL="342900" lvl="1" indent="-342900">
              <a:spcBef>
                <a:spcPts val="1080"/>
              </a:spcBef>
            </a:pPr>
            <a:r>
              <a:rPr lang="en-US" dirty="0"/>
              <a:t>Metering installed lighting</a:t>
            </a:r>
          </a:p>
          <a:p>
            <a:pPr marL="342900" lvl="1" indent="-342900">
              <a:spcBef>
                <a:spcPts val="1080"/>
              </a:spcBef>
            </a:pPr>
            <a:r>
              <a:rPr lang="en-US" dirty="0"/>
              <a:t>Metering hot water</a:t>
            </a:r>
          </a:p>
          <a:p>
            <a:pPr marL="342900" lvl="1" indent="-342900">
              <a:spcBef>
                <a:spcPts val="1080"/>
              </a:spcBef>
            </a:pPr>
            <a:r>
              <a:rPr lang="en-US" dirty="0"/>
              <a:t>Metering vibration or airflow</a:t>
            </a:r>
          </a:p>
          <a:p>
            <a:endParaRPr lang="en-US" b="0" dirty="0"/>
          </a:p>
        </p:txBody>
      </p:sp>
      <p:pic>
        <p:nvPicPr>
          <p:cNvPr id="64" name="Picture 63"/>
          <p:cNvPicPr>
            <a:picLocks noChangeAspect="1"/>
          </p:cNvPicPr>
          <p:nvPr/>
        </p:nvPicPr>
        <p:blipFill rotWithShape="1">
          <a:blip r:embed="rId6">
            <a:extLst>
              <a:ext uri="{BEBA8EAE-BF5A-486C-A8C5-ECC9F3942E4B}">
                <a14:imgProps xmlns:a14="http://schemas.microsoft.com/office/drawing/2010/main">
                  <a14:imgLayer r:embed="rId7">
                    <a14:imgEffect>
                      <a14:backgroundRemoval t="6406" b="88078" l="23507" r="78172"/>
                    </a14:imgEffect>
                  </a14:imgLayer>
                </a14:imgProps>
              </a:ext>
            </a:extLst>
          </a:blip>
          <a:srcRect l="16833" t="6683" r="14925" b="2768"/>
          <a:stretch/>
        </p:blipFill>
        <p:spPr>
          <a:xfrm rot="13880751">
            <a:off x="1246423" y="2620431"/>
            <a:ext cx="1551840" cy="2159000"/>
          </a:xfrm>
          <a:prstGeom prst="rect">
            <a:avLst/>
          </a:prstGeom>
        </p:spPr>
      </p:pic>
      <p:pic>
        <p:nvPicPr>
          <p:cNvPr id="65" name="Picture 64"/>
          <p:cNvPicPr>
            <a:picLocks noChangeAspect="1"/>
          </p:cNvPicPr>
          <p:nvPr/>
        </p:nvPicPr>
        <p:blipFill rotWithShape="1">
          <a:blip r:embed="rId8">
            <a:extLst>
              <a:ext uri="{BEBA8EAE-BF5A-486C-A8C5-ECC9F3942E4B}">
                <a14:imgProps xmlns:a14="http://schemas.microsoft.com/office/drawing/2010/main">
                  <a14:imgLayer r:embed="rId9">
                    <a14:imgEffect>
                      <a14:backgroundRemoval t="9946" b="98772" l="9954" r="96280"/>
                    </a14:imgEffect>
                  </a14:imgLayer>
                </a14:imgProps>
              </a:ext>
            </a:extLst>
          </a:blip>
          <a:srcRect l="29284" t="50256"/>
          <a:stretch/>
        </p:blipFill>
        <p:spPr>
          <a:xfrm>
            <a:off x="2463540" y="3357267"/>
            <a:ext cx="1432467" cy="862890"/>
          </a:xfrm>
          <a:prstGeom prst="rect">
            <a:avLst/>
          </a:prstGeom>
        </p:spPr>
      </p:pic>
      <p:sp>
        <p:nvSpPr>
          <p:cNvPr id="3" name="Right Brace 2"/>
          <p:cNvSpPr/>
          <p:nvPr/>
        </p:nvSpPr>
        <p:spPr>
          <a:xfrm>
            <a:off x="5802087" y="4980147"/>
            <a:ext cx="568384" cy="1224834"/>
          </a:xfrm>
          <a:prstGeom prst="rightBrace">
            <a:avLst>
              <a:gd name="adj1" fmla="val 29935"/>
              <a:gd name="adj2" fmla="val 50000"/>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6422096" y="5255129"/>
            <a:ext cx="1634452" cy="646331"/>
          </a:xfrm>
          <a:prstGeom prst="rect">
            <a:avLst/>
          </a:prstGeom>
          <a:noFill/>
        </p:spPr>
        <p:txBody>
          <a:bodyPr wrap="square" rtlCol="0">
            <a:spAutoFit/>
          </a:bodyPr>
          <a:lstStyle/>
          <a:p>
            <a:r>
              <a:rPr lang="en-US" dirty="0" smtClean="0"/>
              <a:t>otherwise</a:t>
            </a:r>
            <a:br>
              <a:rPr lang="en-US" dirty="0" smtClean="0"/>
            </a:br>
            <a:r>
              <a:rPr lang="en-US" dirty="0" smtClean="0"/>
              <a:t>hard to meter</a:t>
            </a:r>
            <a:endParaRPr lang="en-US" dirty="0"/>
          </a:p>
        </p:txBody>
      </p:sp>
    </p:spTree>
    <p:extLst>
      <p:ext uri="{BB962C8B-B14F-4D97-AF65-F5344CB8AC3E}">
        <p14:creationId xmlns:p14="http://schemas.microsoft.com/office/powerpoint/2010/main" val="774786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3" grpId="0" build="p"/>
      <p:bldP spid="3"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Monjolo Represents a New Design Point for Sensor Nodes</a:t>
            </a:r>
            <a:endParaRPr lang="en-US" dirty="0"/>
          </a:p>
        </p:txBody>
      </p:sp>
      <p:sp>
        <p:nvSpPr>
          <p:cNvPr id="3" name="Content Placeholder 2"/>
          <p:cNvSpPr>
            <a:spLocks noGrp="1"/>
          </p:cNvSpPr>
          <p:nvPr>
            <p:ph idx="1"/>
          </p:nvPr>
        </p:nvSpPr>
        <p:spPr>
          <a:xfrm>
            <a:off x="457200" y="1752600"/>
            <a:ext cx="7620000" cy="2335873"/>
          </a:xfrm>
        </p:spPr>
        <p:txBody>
          <a:bodyPr/>
          <a:lstStyle/>
          <a:p>
            <a:pPr marL="342900" indent="-342900">
              <a:buClr>
                <a:schemeClr val="tx2"/>
              </a:buClr>
              <a:buFont typeface="Lucida Grande"/>
              <a:buChar char="+"/>
            </a:pPr>
            <a:r>
              <a:rPr lang="en-US" dirty="0" smtClean="0"/>
              <a:t>Embraces what energy-harvesting gives us</a:t>
            </a:r>
          </a:p>
          <a:p>
            <a:pPr marL="342900" indent="-342900">
              <a:spcBef>
                <a:spcPts val="1680"/>
              </a:spcBef>
              <a:buClr>
                <a:schemeClr val="tx2"/>
              </a:buClr>
              <a:buFont typeface="Lucida Grande"/>
              <a:buChar char="+"/>
            </a:pPr>
            <a:r>
              <a:rPr lang="en-US" dirty="0" smtClean="0"/>
              <a:t>Server-side sensing with sensor node hints</a:t>
            </a:r>
          </a:p>
          <a:p>
            <a:pPr marL="342900" indent="-342900">
              <a:spcBef>
                <a:spcPts val="1680"/>
              </a:spcBef>
              <a:buClr>
                <a:schemeClr val="tx2"/>
              </a:buClr>
              <a:buFont typeface="Lucida Grande"/>
              <a:buChar char="+"/>
            </a:pPr>
            <a:r>
              <a:rPr lang="en-US" dirty="0" smtClean="0"/>
              <a:t>Demonstrated </a:t>
            </a:r>
            <a:r>
              <a:rPr lang="en-US" dirty="0"/>
              <a:t>the architecture with a power </a:t>
            </a:r>
            <a:r>
              <a:rPr lang="en-US" dirty="0" smtClean="0"/>
              <a:t>meter</a:t>
            </a:r>
          </a:p>
          <a:p>
            <a:pPr marL="342900" indent="-342900">
              <a:spcBef>
                <a:spcPts val="1680"/>
              </a:spcBef>
              <a:buClr>
                <a:schemeClr val="tx2"/>
              </a:buClr>
              <a:buFont typeface="Lucida Grande"/>
              <a:buChar char="+"/>
            </a:pPr>
            <a:r>
              <a:rPr lang="en-US" dirty="0" smtClean="0"/>
              <a:t>Monjolo principle applies to other energy sensing</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29</a:t>
            </a:fld>
            <a:endParaRPr lang="en-US"/>
          </a:p>
        </p:txBody>
      </p:sp>
      <p:pic>
        <p:nvPicPr>
          <p:cNvPr id="5" name="Picture 4" descr="BlockM-rb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49" y="4423618"/>
            <a:ext cx="1498600" cy="1003300"/>
          </a:xfrm>
          <a:prstGeom prst="rect">
            <a:avLst/>
          </a:prstGeom>
        </p:spPr>
      </p:pic>
      <p:sp>
        <p:nvSpPr>
          <p:cNvPr id="6" name="TextBox 5"/>
          <p:cNvSpPr txBox="1"/>
          <p:nvPr/>
        </p:nvSpPr>
        <p:spPr>
          <a:xfrm>
            <a:off x="457201" y="5461633"/>
            <a:ext cx="2340850" cy="938719"/>
          </a:xfrm>
          <a:prstGeom prst="rect">
            <a:avLst/>
          </a:prstGeom>
          <a:noFill/>
        </p:spPr>
        <p:txBody>
          <a:bodyPr wrap="square" rtlCol="0">
            <a:spAutoFit/>
          </a:bodyPr>
          <a:lstStyle/>
          <a:p>
            <a:pPr>
              <a:spcAft>
                <a:spcPts val="600"/>
              </a:spcAft>
            </a:pPr>
            <a:r>
              <a:rPr lang="en-US" b="1" dirty="0" smtClean="0">
                <a:solidFill>
                  <a:schemeClr val="tx2"/>
                </a:solidFill>
              </a:rPr>
              <a:t>Brad Campbell</a:t>
            </a:r>
          </a:p>
          <a:p>
            <a:r>
              <a:rPr lang="en-US" sz="1600" dirty="0" smtClean="0"/>
              <a:t>University of Michigan</a:t>
            </a:r>
          </a:p>
          <a:p>
            <a:r>
              <a:rPr lang="en-US" sz="1600" dirty="0" err="1" smtClean="0"/>
              <a:t>bradjc@umich.edu</a:t>
            </a:r>
            <a:endParaRPr lang="en-US" sz="1600" dirty="0"/>
          </a:p>
        </p:txBody>
      </p:sp>
    </p:spTree>
    <p:extLst>
      <p:ext uri="{BB962C8B-B14F-4D97-AF65-F5344CB8AC3E}">
        <p14:creationId xmlns:p14="http://schemas.microsoft.com/office/powerpoint/2010/main" val="986456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luorescent_pre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160" y="1921043"/>
            <a:ext cx="3657600" cy="3657600"/>
          </a:xfrm>
          <a:prstGeom prst="rect">
            <a:avLst/>
          </a:prstGeom>
        </p:spPr>
      </p:pic>
      <p:sp>
        <p:nvSpPr>
          <p:cNvPr id="2" name="Title 1"/>
          <p:cNvSpPr>
            <a:spLocks noGrp="1"/>
          </p:cNvSpPr>
          <p:nvPr>
            <p:ph type="title"/>
          </p:nvPr>
        </p:nvSpPr>
        <p:spPr/>
        <p:txBody>
          <a:bodyPr>
            <a:normAutofit/>
          </a:bodyPr>
          <a:lstStyle/>
          <a:p>
            <a:r>
              <a:rPr lang="en-US" dirty="0" smtClean="0"/>
              <a:t>Previous Work:</a:t>
            </a:r>
            <a:br>
              <a:rPr lang="en-US" dirty="0" smtClean="0"/>
            </a:br>
            <a:r>
              <a:rPr lang="en-US" dirty="0" smtClean="0"/>
              <a:t>Indoor Energy-Harvesting Node</a:t>
            </a:r>
            <a:endParaRPr lang="en-US" dirty="0"/>
          </a:p>
        </p:txBody>
      </p:sp>
      <p:sp>
        <p:nvSpPr>
          <p:cNvPr id="3" name="Content Placeholder 2"/>
          <p:cNvSpPr>
            <a:spLocks noGrp="1"/>
          </p:cNvSpPr>
          <p:nvPr>
            <p:ph idx="1"/>
          </p:nvPr>
        </p:nvSpPr>
        <p:spPr>
          <a:xfrm>
            <a:off x="9376095" y="1780334"/>
            <a:ext cx="7620000" cy="4373563"/>
          </a:xfrm>
        </p:spPr>
        <p:txBody>
          <a:bodyPr/>
          <a:lstStyle/>
          <a:p>
            <a:r>
              <a:rPr lang="en-US" dirty="0" smtClean="0"/>
              <a:t>&lt;gecko image with t, h, l sensors circled (labeled?)&gt;</a:t>
            </a:r>
          </a:p>
          <a:p>
            <a:endParaRPr lang="en-US" dirty="0"/>
          </a:p>
          <a:p>
            <a:r>
              <a:rPr lang="en-US" dirty="0" smtClean="0"/>
              <a:t>&lt;gecko graph&gt;</a:t>
            </a:r>
          </a:p>
          <a:p>
            <a:endParaRPr lang="en-US" dirty="0"/>
          </a:p>
          <a:p>
            <a:r>
              <a:rPr lang="en-US" dirty="0" smtClean="0"/>
              <a:t>“this node nominally has a common suite of sensors.”</a:t>
            </a:r>
          </a:p>
          <a:p>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3</a:t>
            </a:fld>
            <a:endParaRPr lang="en-US" dirty="0"/>
          </a:p>
        </p:txBody>
      </p:sp>
      <p:sp>
        <p:nvSpPr>
          <p:cNvPr id="8" name="TextBox 7"/>
          <p:cNvSpPr txBox="1"/>
          <p:nvPr/>
        </p:nvSpPr>
        <p:spPr>
          <a:xfrm>
            <a:off x="5752473" y="5392805"/>
            <a:ext cx="1703577" cy="369332"/>
          </a:xfrm>
          <a:prstGeom prst="rect">
            <a:avLst/>
          </a:prstGeom>
          <a:noFill/>
        </p:spPr>
        <p:txBody>
          <a:bodyPr wrap="square" rtlCol="0">
            <a:spAutoFit/>
          </a:bodyPr>
          <a:lstStyle/>
          <a:p>
            <a:r>
              <a:rPr lang="en-US" dirty="0" smtClean="0">
                <a:solidFill>
                  <a:schemeClr val="accent3"/>
                </a:solidFill>
              </a:rPr>
              <a:t>Brighter </a:t>
            </a:r>
            <a:r>
              <a:rPr lang="en-US" dirty="0" smtClean="0">
                <a:solidFill>
                  <a:schemeClr val="accent3"/>
                </a:solidFill>
                <a:sym typeface="Wingdings"/>
              </a:rPr>
              <a:t></a:t>
            </a:r>
            <a:endParaRPr lang="en-US" dirty="0">
              <a:solidFill>
                <a:schemeClr val="accent3"/>
              </a:solidFill>
            </a:endParaRPr>
          </a:p>
        </p:txBody>
      </p:sp>
      <p:sp>
        <p:nvSpPr>
          <p:cNvPr id="9" name="TextBox 8"/>
          <p:cNvSpPr txBox="1"/>
          <p:nvPr/>
        </p:nvSpPr>
        <p:spPr>
          <a:xfrm rot="16200000">
            <a:off x="3190905" y="3280805"/>
            <a:ext cx="2061316" cy="369332"/>
          </a:xfrm>
          <a:prstGeom prst="rect">
            <a:avLst/>
          </a:prstGeom>
          <a:noFill/>
        </p:spPr>
        <p:txBody>
          <a:bodyPr vert="horz" wrap="square" rtlCol="0">
            <a:spAutoFit/>
          </a:bodyPr>
          <a:lstStyle/>
          <a:p>
            <a:r>
              <a:rPr lang="en-US" dirty="0" smtClean="0">
                <a:solidFill>
                  <a:schemeClr val="accent3"/>
                </a:solidFill>
              </a:rPr>
              <a:t>More Wakeups </a:t>
            </a:r>
            <a:r>
              <a:rPr lang="en-US" dirty="0" smtClean="0">
                <a:solidFill>
                  <a:schemeClr val="accent3"/>
                </a:solidFill>
                <a:sym typeface="Wingdings"/>
              </a:rPr>
              <a:t></a:t>
            </a:r>
            <a:endParaRPr lang="en-US" dirty="0">
              <a:solidFill>
                <a:schemeClr val="accent3"/>
              </a:solidFill>
            </a:endParaRPr>
          </a:p>
        </p:txBody>
      </p:sp>
      <p:cxnSp>
        <p:nvCxnSpPr>
          <p:cNvPr id="13" name="Straight Connector 12"/>
          <p:cNvCxnSpPr/>
          <p:nvPr/>
        </p:nvCxnSpPr>
        <p:spPr>
          <a:xfrm flipV="1">
            <a:off x="5672265" y="2259263"/>
            <a:ext cx="1506577" cy="1978526"/>
          </a:xfrm>
          <a:prstGeom prst="line">
            <a:avLst/>
          </a:prstGeom>
          <a:ln w="111125" cap="rnd" cmpd="sng">
            <a:solidFill>
              <a:schemeClr val="accent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4"/>
          <a:srcRect b="47884"/>
          <a:stretch/>
        </p:blipFill>
        <p:spPr>
          <a:xfrm rot="5400000">
            <a:off x="733668" y="2762520"/>
            <a:ext cx="2856815" cy="1802320"/>
          </a:xfrm>
          <a:prstGeom prst="rect">
            <a:avLst/>
          </a:prstGeom>
        </p:spPr>
      </p:pic>
      <p:sp>
        <p:nvSpPr>
          <p:cNvPr id="15" name="Rounded Rectangle 14"/>
          <p:cNvSpPr/>
          <p:nvPr/>
        </p:nvSpPr>
        <p:spPr>
          <a:xfrm rot="5400000">
            <a:off x="1695793" y="3015642"/>
            <a:ext cx="1122947" cy="1122948"/>
          </a:xfrm>
          <a:prstGeom prst="roundRect">
            <a:avLst/>
          </a:prstGeom>
          <a:noFill/>
          <a:ln w="762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5400000">
            <a:off x="961007" y="3566899"/>
            <a:ext cx="1164772" cy="304799"/>
          </a:xfrm>
          <a:prstGeom prst="roundRect">
            <a:avLst/>
          </a:prstGeom>
          <a:noFill/>
          <a:ln w="762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72143" y="6127261"/>
            <a:ext cx="5705928" cy="430887"/>
          </a:xfrm>
          <a:prstGeom prst="rect">
            <a:avLst/>
          </a:prstGeom>
          <a:noFill/>
        </p:spPr>
        <p:txBody>
          <a:bodyPr wrap="square" rtlCol="0">
            <a:spAutoFit/>
          </a:bodyPr>
          <a:lstStyle/>
          <a:p>
            <a:r>
              <a:rPr lang="en-US" sz="1100" dirty="0" err="1">
                <a:solidFill>
                  <a:srgbClr val="7F7F7F"/>
                </a:solidFill>
              </a:rPr>
              <a:t>Lohit</a:t>
            </a:r>
            <a:r>
              <a:rPr lang="en-US" sz="1100" dirty="0">
                <a:solidFill>
                  <a:srgbClr val="7F7F7F"/>
                </a:solidFill>
              </a:rPr>
              <a:t> </a:t>
            </a:r>
            <a:r>
              <a:rPr lang="en-US" sz="1100" dirty="0" err="1">
                <a:solidFill>
                  <a:srgbClr val="7F7F7F"/>
                </a:solidFill>
              </a:rPr>
              <a:t>Yerva</a:t>
            </a:r>
            <a:r>
              <a:rPr lang="en-US" sz="1100" dirty="0">
                <a:solidFill>
                  <a:srgbClr val="7F7F7F"/>
                </a:solidFill>
              </a:rPr>
              <a:t>, Brad Campbell, </a:t>
            </a:r>
            <a:r>
              <a:rPr lang="en-US" sz="1100" dirty="0" err="1">
                <a:solidFill>
                  <a:srgbClr val="7F7F7F"/>
                </a:solidFill>
              </a:rPr>
              <a:t>Apoorva</a:t>
            </a:r>
            <a:r>
              <a:rPr lang="en-US" sz="1100" dirty="0">
                <a:solidFill>
                  <a:srgbClr val="7F7F7F"/>
                </a:solidFill>
              </a:rPr>
              <a:t> </a:t>
            </a:r>
            <a:r>
              <a:rPr lang="en-US" sz="1100" dirty="0" err="1">
                <a:solidFill>
                  <a:srgbClr val="7F7F7F"/>
                </a:solidFill>
              </a:rPr>
              <a:t>Bansal</a:t>
            </a:r>
            <a:r>
              <a:rPr lang="en-US" sz="1100" dirty="0">
                <a:solidFill>
                  <a:srgbClr val="7F7F7F"/>
                </a:solidFill>
              </a:rPr>
              <a:t>, Thomas </a:t>
            </a:r>
            <a:r>
              <a:rPr lang="en-US" sz="1100" dirty="0" err="1">
                <a:solidFill>
                  <a:srgbClr val="7F7F7F"/>
                </a:solidFill>
              </a:rPr>
              <a:t>Schmid</a:t>
            </a:r>
            <a:r>
              <a:rPr lang="en-US" sz="1100" dirty="0">
                <a:solidFill>
                  <a:srgbClr val="7F7F7F"/>
                </a:solidFill>
              </a:rPr>
              <a:t>, and </a:t>
            </a:r>
            <a:r>
              <a:rPr lang="en-US" sz="1100" dirty="0" err="1">
                <a:solidFill>
                  <a:srgbClr val="7F7F7F"/>
                </a:solidFill>
              </a:rPr>
              <a:t>Prabal</a:t>
            </a:r>
            <a:r>
              <a:rPr lang="en-US" sz="1100" dirty="0">
                <a:solidFill>
                  <a:srgbClr val="7F7F7F"/>
                </a:solidFill>
              </a:rPr>
              <a:t> </a:t>
            </a:r>
            <a:r>
              <a:rPr lang="en-US" sz="1100" dirty="0" err="1">
                <a:solidFill>
                  <a:srgbClr val="7F7F7F"/>
                </a:solidFill>
              </a:rPr>
              <a:t>Dutta</a:t>
            </a:r>
            <a:r>
              <a:rPr lang="en-US" sz="1100" dirty="0">
                <a:solidFill>
                  <a:srgbClr val="7F7F7F"/>
                </a:solidFill>
              </a:rPr>
              <a:t>. </a:t>
            </a:r>
            <a:r>
              <a:rPr lang="en-US" sz="1100" dirty="0" smtClean="0">
                <a:solidFill>
                  <a:srgbClr val="7F7F7F"/>
                </a:solidFill>
              </a:rPr>
              <a:t>Grafting </a:t>
            </a:r>
            <a:r>
              <a:rPr lang="en-US" sz="1100" dirty="0">
                <a:solidFill>
                  <a:srgbClr val="7F7F7F"/>
                </a:solidFill>
              </a:rPr>
              <a:t>energy-harvesting leaves onto the </a:t>
            </a:r>
            <a:r>
              <a:rPr lang="en-US" sz="1100" dirty="0" err="1">
                <a:solidFill>
                  <a:srgbClr val="7F7F7F"/>
                </a:solidFill>
              </a:rPr>
              <a:t>sensornet</a:t>
            </a:r>
            <a:r>
              <a:rPr lang="en-US" sz="1100" dirty="0">
                <a:solidFill>
                  <a:srgbClr val="7F7F7F"/>
                </a:solidFill>
              </a:rPr>
              <a:t> tree. </a:t>
            </a:r>
            <a:r>
              <a:rPr lang="en-US" sz="1100" dirty="0" smtClean="0">
                <a:solidFill>
                  <a:srgbClr val="7F7F7F"/>
                </a:solidFill>
              </a:rPr>
              <a:t>IPSN </a:t>
            </a:r>
            <a:r>
              <a:rPr lang="en-US" sz="1100" dirty="0">
                <a:solidFill>
                  <a:srgbClr val="7F7F7F"/>
                </a:solidFill>
              </a:rPr>
              <a:t>'</a:t>
            </a:r>
            <a:r>
              <a:rPr lang="en-US" sz="1100" dirty="0" smtClean="0">
                <a:solidFill>
                  <a:srgbClr val="7F7F7F"/>
                </a:solidFill>
              </a:rPr>
              <a:t>12</a:t>
            </a:r>
            <a:endParaRPr lang="en-US" sz="1100" dirty="0">
              <a:solidFill>
                <a:srgbClr val="7F7F7F"/>
              </a:solidFill>
            </a:endParaRPr>
          </a:p>
        </p:txBody>
      </p:sp>
    </p:spTree>
    <p:extLst>
      <p:ext uri="{BB962C8B-B14F-4D97-AF65-F5344CB8AC3E}">
        <p14:creationId xmlns:p14="http://schemas.microsoft.com/office/powerpoint/2010/main" val="2923583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Concept Extends</a:t>
            </a:r>
            <a:br>
              <a:rPr lang="en-US" dirty="0" smtClean="0"/>
            </a:br>
            <a:r>
              <a:rPr lang="en-US" dirty="0" smtClean="0"/>
              <a:t>Beyond Indoor Light</a:t>
            </a:r>
            <a:endParaRPr lang="en-US" dirty="0"/>
          </a:p>
        </p:txBody>
      </p:sp>
      <p:sp>
        <p:nvSpPr>
          <p:cNvPr id="3" name="Content Placeholder 2"/>
          <p:cNvSpPr>
            <a:spLocks noGrp="1"/>
          </p:cNvSpPr>
          <p:nvPr>
            <p:ph idx="1"/>
          </p:nvPr>
        </p:nvSpPr>
        <p:spPr>
          <a:xfrm>
            <a:off x="0" y="2376605"/>
            <a:ext cx="9001124" cy="3749557"/>
          </a:xfrm>
        </p:spPr>
        <p:txBody>
          <a:bodyPr>
            <a:normAutofit/>
          </a:bodyPr>
          <a:lstStyle/>
          <a:p>
            <a:pPr algn="ctr"/>
            <a:r>
              <a:rPr lang="en-US" sz="3200" dirty="0" smtClean="0"/>
              <a:t>Energy consumers we wish to meter</a:t>
            </a:r>
          </a:p>
          <a:p>
            <a:pPr algn="ctr"/>
            <a:endParaRPr lang="en-US" sz="3200" dirty="0" smtClean="0"/>
          </a:p>
          <a:p>
            <a:pPr algn="ctr"/>
            <a:endParaRPr lang="en-US" sz="3200" dirty="0"/>
          </a:p>
          <a:p>
            <a:pPr algn="ctr"/>
            <a:r>
              <a:rPr lang="en-US" sz="3200" dirty="0"/>
              <a:t>e</a:t>
            </a:r>
            <a:r>
              <a:rPr lang="en-US" sz="3200" dirty="0" smtClean="0"/>
              <a:t>mit side channels of harvestable energy</a:t>
            </a:r>
            <a:endParaRPr lang="en-US" sz="3200"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4</a:t>
            </a:fld>
            <a:endParaRPr lang="en-US" dirty="0"/>
          </a:p>
        </p:txBody>
      </p:sp>
      <p:sp>
        <p:nvSpPr>
          <p:cNvPr id="5" name="TextBox 4"/>
          <p:cNvSpPr txBox="1"/>
          <p:nvPr/>
        </p:nvSpPr>
        <p:spPr>
          <a:xfrm>
            <a:off x="0" y="3146462"/>
            <a:ext cx="9001124" cy="523220"/>
          </a:xfrm>
          <a:prstGeom prst="rect">
            <a:avLst/>
          </a:prstGeom>
          <a:noFill/>
        </p:spPr>
        <p:txBody>
          <a:bodyPr wrap="square" rtlCol="0">
            <a:spAutoFit/>
          </a:bodyPr>
          <a:lstStyle/>
          <a:p>
            <a:pPr algn="ctr"/>
            <a:r>
              <a:rPr lang="en-US" sz="2800" dirty="0" smtClean="0">
                <a:solidFill>
                  <a:schemeClr val="tx2"/>
                </a:solidFill>
              </a:rPr>
              <a:t>indoor lighting, AC loads, heating</a:t>
            </a:r>
            <a:endParaRPr lang="en-US" sz="2800" dirty="0">
              <a:solidFill>
                <a:schemeClr val="tx2"/>
              </a:solidFill>
            </a:endParaRPr>
          </a:p>
        </p:txBody>
      </p:sp>
      <p:sp>
        <p:nvSpPr>
          <p:cNvPr id="6" name="TextBox 5"/>
          <p:cNvSpPr txBox="1"/>
          <p:nvPr/>
        </p:nvSpPr>
        <p:spPr>
          <a:xfrm>
            <a:off x="0" y="5184840"/>
            <a:ext cx="9001124" cy="523220"/>
          </a:xfrm>
          <a:prstGeom prst="rect">
            <a:avLst/>
          </a:prstGeom>
          <a:noFill/>
        </p:spPr>
        <p:txBody>
          <a:bodyPr wrap="square" rtlCol="0">
            <a:spAutoFit/>
          </a:bodyPr>
          <a:lstStyle/>
          <a:p>
            <a:pPr algn="ctr"/>
            <a:r>
              <a:rPr lang="en-US" sz="2800" dirty="0">
                <a:solidFill>
                  <a:schemeClr val="tx2"/>
                </a:solidFill>
              </a:rPr>
              <a:t>l</a:t>
            </a:r>
            <a:r>
              <a:rPr lang="en-US" sz="2800" dirty="0" smtClean="0">
                <a:solidFill>
                  <a:schemeClr val="tx2"/>
                </a:solidFill>
              </a:rPr>
              <a:t>ight, electromagnetic fields, temperature gradients</a:t>
            </a:r>
            <a:endParaRPr lang="en-US" sz="2800" dirty="0">
              <a:solidFill>
                <a:schemeClr val="tx2"/>
              </a:solidFill>
            </a:endParaRPr>
          </a:p>
        </p:txBody>
      </p:sp>
    </p:spTree>
    <p:extLst>
      <p:ext uri="{BB962C8B-B14F-4D97-AF65-F5344CB8AC3E}">
        <p14:creationId xmlns:p14="http://schemas.microsoft.com/office/powerpoint/2010/main" val="3825027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7308" cy="6564410"/>
          </a:xfrm>
        </p:spPr>
        <p:txBody>
          <a:bodyPr anchor="ctr">
            <a:normAutofit/>
          </a:bodyPr>
          <a:lstStyle/>
          <a:p>
            <a:pPr algn="ctr"/>
            <a:r>
              <a:rPr lang="en-US" sz="4000" dirty="0"/>
              <a:t>We claim we </a:t>
            </a:r>
            <a:r>
              <a:rPr lang="en-US" sz="4000" dirty="0" smtClean="0"/>
              <a:t>can use these side channels to build energy-harvesting sensors.</a:t>
            </a:r>
            <a:endParaRPr lang="en-US" sz="4000"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5</a:t>
            </a:fld>
            <a:endParaRPr lang="en-US" dirty="0"/>
          </a:p>
        </p:txBody>
      </p:sp>
    </p:spTree>
    <p:extLst>
      <p:ext uri="{BB962C8B-B14F-4D97-AF65-F5344CB8AC3E}">
        <p14:creationId xmlns:p14="http://schemas.microsoft.com/office/powerpoint/2010/main" val="11654457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Energy-</a:t>
            </a:r>
            <a:r>
              <a:rPr lang="en-US" dirty="0"/>
              <a:t>Harvester </a:t>
            </a:r>
            <a:r>
              <a:rPr lang="en-US" i="1" dirty="0"/>
              <a:t>is</a:t>
            </a:r>
            <a:r>
              <a:rPr lang="en-US" dirty="0"/>
              <a:t> the</a:t>
            </a:r>
            <a:r>
              <a:rPr lang="en-US" dirty="0" smtClean="0"/>
              <a:t/>
            </a:r>
            <a:br>
              <a:rPr lang="en-US" dirty="0" smtClean="0"/>
            </a:br>
            <a:r>
              <a:rPr lang="en-US" dirty="0" smtClean="0"/>
              <a:t>Primary Sensor</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6</a:t>
            </a:fld>
            <a:endParaRPr lang="en-US"/>
          </a:p>
        </p:txBody>
      </p:sp>
      <p:sp>
        <p:nvSpPr>
          <p:cNvPr id="6" name="Title 1"/>
          <p:cNvSpPr txBox="1">
            <a:spLocks/>
          </p:cNvSpPr>
          <p:nvPr/>
        </p:nvSpPr>
        <p:spPr>
          <a:xfrm>
            <a:off x="2512716" y="4686981"/>
            <a:ext cx="3517802" cy="1173453"/>
          </a:xfrm>
          <a:prstGeom prst="rect">
            <a:avLst/>
          </a:prstGeom>
          <a:ln w="28575" cmpd="sng">
            <a:noFill/>
          </a:ln>
        </p:spPr>
        <p:txBody>
          <a:bodyPr vert="horz" lIns="91440" tIns="45720" rIns="91440" bIns="45720" rtlCol="0" anchor="ctr">
            <a:normAutofit/>
          </a:bodyPr>
          <a:lstStyle>
            <a:lvl1pPr algn="l" defTabSz="914400" rtl="0" eaLnBrk="1" latinLnBrk="0" hangingPunct="1">
              <a:spcBef>
                <a:spcPct val="0"/>
              </a:spcBef>
              <a:buNone/>
              <a:defRPr sz="3200" kern="1200" cap="none" spc="-60" baseline="0">
                <a:solidFill>
                  <a:schemeClr val="tx2"/>
                </a:solidFill>
                <a:latin typeface="+mj-lt"/>
                <a:ea typeface="+mj-ea"/>
                <a:cs typeface="+mj-cs"/>
              </a:defRPr>
            </a:lvl1pPr>
          </a:lstStyle>
          <a:p>
            <a:pPr algn="ctr"/>
            <a:r>
              <a:rPr lang="en-US" sz="4800" dirty="0" smtClean="0"/>
              <a:t>Monjolo</a:t>
            </a:r>
            <a:endParaRPr lang="en-US" sz="4800" dirty="0"/>
          </a:p>
        </p:txBody>
      </p:sp>
      <p:grpSp>
        <p:nvGrpSpPr>
          <p:cNvPr id="14" name="Group 13"/>
          <p:cNvGrpSpPr/>
          <p:nvPr/>
        </p:nvGrpSpPr>
        <p:grpSpPr>
          <a:xfrm>
            <a:off x="-1419212" y="2001506"/>
            <a:ext cx="1142143" cy="1367543"/>
            <a:chOff x="1270063" y="2200907"/>
            <a:chExt cx="1142143" cy="1367543"/>
          </a:xfrm>
        </p:grpSpPr>
        <p:sp>
          <p:nvSpPr>
            <p:cNvPr id="8" name="Rectangle 7"/>
            <p:cNvSpPr/>
            <p:nvPr/>
          </p:nvSpPr>
          <p:spPr>
            <a:xfrm>
              <a:off x="1270063" y="2972182"/>
              <a:ext cx="1142143" cy="1118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flipV="1">
              <a:off x="1809750" y="2972182"/>
              <a:ext cx="64917" cy="5962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flipV="1">
              <a:off x="1809750" y="2200907"/>
              <a:ext cx="64917" cy="5962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70063" y="2685278"/>
              <a:ext cx="1142143" cy="1118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3"/>
          <a:srcRect l="18507" t="14706" r="19722" b="15575"/>
          <a:stretch/>
        </p:blipFill>
        <p:spPr>
          <a:xfrm rot="2188379">
            <a:off x="303335" y="2475189"/>
            <a:ext cx="1580715" cy="1784098"/>
          </a:xfrm>
          <a:prstGeom prst="rect">
            <a:avLst/>
          </a:prstGeom>
        </p:spPr>
      </p:pic>
      <p:cxnSp>
        <p:nvCxnSpPr>
          <p:cNvPr id="16" name="Straight Connector 15"/>
          <p:cNvCxnSpPr/>
          <p:nvPr/>
        </p:nvCxnSpPr>
        <p:spPr>
          <a:xfrm>
            <a:off x="1837630" y="2519526"/>
            <a:ext cx="0" cy="1139304"/>
          </a:xfrm>
          <a:prstGeom prst="line">
            <a:avLst/>
          </a:prstGeom>
          <a:ln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837630" y="3658830"/>
            <a:ext cx="3362813" cy="0"/>
          </a:xfrm>
          <a:prstGeom prst="line">
            <a:avLst/>
          </a:prstGeom>
          <a:ln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413575" y="3658830"/>
            <a:ext cx="1736823" cy="307777"/>
          </a:xfrm>
          <a:prstGeom prst="rect">
            <a:avLst/>
          </a:prstGeom>
          <a:noFill/>
        </p:spPr>
        <p:txBody>
          <a:bodyPr wrap="square" rtlCol="0">
            <a:spAutoFit/>
          </a:bodyPr>
          <a:lstStyle/>
          <a:p>
            <a:pPr algn="r"/>
            <a:r>
              <a:rPr lang="en-US" sz="1400" dirty="0" smtClean="0"/>
              <a:t>Time</a:t>
            </a:r>
            <a:endParaRPr lang="en-US" sz="1400" dirty="0"/>
          </a:p>
        </p:txBody>
      </p:sp>
      <p:sp>
        <p:nvSpPr>
          <p:cNvPr id="21" name="TextBox 20"/>
          <p:cNvSpPr txBox="1"/>
          <p:nvPr/>
        </p:nvSpPr>
        <p:spPr>
          <a:xfrm>
            <a:off x="1376905" y="2491286"/>
            <a:ext cx="460725" cy="307777"/>
          </a:xfrm>
          <a:prstGeom prst="rect">
            <a:avLst/>
          </a:prstGeom>
          <a:noFill/>
        </p:spPr>
        <p:txBody>
          <a:bodyPr wrap="square" rtlCol="0">
            <a:spAutoFit/>
          </a:bodyPr>
          <a:lstStyle/>
          <a:p>
            <a:pPr algn="r"/>
            <a:r>
              <a:rPr lang="en-US" sz="1400" dirty="0" smtClean="0"/>
              <a:t>V</a:t>
            </a:r>
            <a:endParaRPr lang="en-US" sz="1400" dirty="0"/>
          </a:p>
        </p:txBody>
      </p:sp>
      <p:cxnSp>
        <p:nvCxnSpPr>
          <p:cNvPr id="23" name="Straight Connector 22"/>
          <p:cNvCxnSpPr/>
          <p:nvPr/>
        </p:nvCxnSpPr>
        <p:spPr>
          <a:xfrm flipV="1">
            <a:off x="1837630" y="2804419"/>
            <a:ext cx="3362813" cy="35048"/>
          </a:xfrm>
          <a:prstGeom prst="line">
            <a:avLst/>
          </a:prstGeom>
          <a:ln>
            <a:solidFill>
              <a:schemeClr val="tx2"/>
            </a:solidFill>
            <a:prstDash val="sysDash"/>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904982" y="2545827"/>
            <a:ext cx="908930" cy="307777"/>
          </a:xfrm>
          <a:prstGeom prst="rect">
            <a:avLst/>
          </a:prstGeom>
          <a:noFill/>
        </p:spPr>
        <p:txBody>
          <a:bodyPr wrap="square" rtlCol="0">
            <a:spAutoFit/>
          </a:bodyPr>
          <a:lstStyle/>
          <a:p>
            <a:pPr algn="r"/>
            <a:r>
              <a:rPr lang="en-US" sz="1400" dirty="0" smtClean="0"/>
              <a:t>threshold</a:t>
            </a:r>
            <a:endParaRPr lang="en-US" sz="1400" dirty="0"/>
          </a:p>
        </p:txBody>
      </p:sp>
      <p:cxnSp>
        <p:nvCxnSpPr>
          <p:cNvPr id="36" name="Straight Connector 35"/>
          <p:cNvCxnSpPr/>
          <p:nvPr/>
        </p:nvCxnSpPr>
        <p:spPr>
          <a:xfrm flipV="1">
            <a:off x="3045181" y="2822773"/>
            <a:ext cx="0" cy="827653"/>
          </a:xfrm>
          <a:prstGeom prst="line">
            <a:avLst/>
          </a:prstGeom>
          <a:ln>
            <a:solidFill>
              <a:schemeClr val="tx2"/>
            </a:solidFill>
            <a:prstDash val="sysDash"/>
          </a:ln>
        </p:spPr>
        <p:style>
          <a:lnRef idx="2">
            <a:schemeClr val="accent1"/>
          </a:lnRef>
          <a:fillRef idx="0">
            <a:schemeClr val="accent1"/>
          </a:fillRef>
          <a:effectRef idx="1">
            <a:schemeClr val="accent1"/>
          </a:effectRef>
          <a:fontRef idx="minor">
            <a:schemeClr val="tx1"/>
          </a:fontRef>
        </p:style>
      </p:cxnSp>
      <p:pic>
        <p:nvPicPr>
          <p:cNvPr id="39" name="Picture 38" descr="wirele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687">
            <a:off x="9902469" y="1054525"/>
            <a:ext cx="1282937" cy="1282937"/>
          </a:xfrm>
          <a:prstGeom prst="rect">
            <a:avLst/>
          </a:prstGeom>
        </p:spPr>
      </p:pic>
      <p:sp>
        <p:nvSpPr>
          <p:cNvPr id="40" name="TextBox 39"/>
          <p:cNvSpPr txBox="1"/>
          <p:nvPr/>
        </p:nvSpPr>
        <p:spPr>
          <a:xfrm>
            <a:off x="4544116" y="1995419"/>
            <a:ext cx="1121142" cy="369332"/>
          </a:xfrm>
          <a:prstGeom prst="rect">
            <a:avLst/>
          </a:prstGeom>
          <a:noFill/>
        </p:spPr>
        <p:txBody>
          <a:bodyPr wrap="square" rtlCol="0">
            <a:spAutoFit/>
          </a:bodyPr>
          <a:lstStyle/>
          <a:p>
            <a:r>
              <a:rPr lang="en-US" dirty="0" smtClean="0"/>
              <a:t>packets</a:t>
            </a:r>
            <a:endParaRPr lang="en-US" dirty="0"/>
          </a:p>
        </p:txBody>
      </p:sp>
      <p:sp>
        <p:nvSpPr>
          <p:cNvPr id="41" name="Oval 40"/>
          <p:cNvSpPr/>
          <p:nvPr/>
        </p:nvSpPr>
        <p:spPr>
          <a:xfrm>
            <a:off x="6412720" y="2413903"/>
            <a:ext cx="1531431" cy="1149524"/>
          </a:xfrm>
          <a:prstGeom prst="ellipse">
            <a:avLst/>
          </a:prstGeom>
          <a:noFill/>
          <a:ln w="571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Central Receiver</a:t>
            </a:r>
            <a:endParaRPr lang="en-US" dirty="0">
              <a:solidFill>
                <a:schemeClr val="tx1"/>
              </a:solidFill>
            </a:endParaRPr>
          </a:p>
        </p:txBody>
      </p:sp>
      <p:cxnSp>
        <p:nvCxnSpPr>
          <p:cNvPr id="43" name="Straight Arrow Connector 42"/>
          <p:cNvCxnSpPr/>
          <p:nvPr/>
        </p:nvCxnSpPr>
        <p:spPr>
          <a:xfrm>
            <a:off x="10130262" y="2810087"/>
            <a:ext cx="465075" cy="0"/>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5760295" y="3071886"/>
            <a:ext cx="465075" cy="0"/>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515393"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600060"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710127"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7053027"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49360"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603360"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45693"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692259"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734593"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886993" y="3675475"/>
            <a:ext cx="0" cy="118533"/>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242382" y="2799063"/>
            <a:ext cx="0" cy="827653"/>
          </a:xfrm>
          <a:prstGeom prst="line">
            <a:avLst/>
          </a:prstGeom>
          <a:ln>
            <a:solidFill>
              <a:schemeClr val="tx2"/>
            </a:solidFill>
            <a:prstDash val="sysDash"/>
          </a:ln>
        </p:spPr>
        <p:style>
          <a:lnRef idx="2">
            <a:schemeClr val="accent1"/>
          </a:lnRef>
          <a:fillRef idx="0">
            <a:schemeClr val="accent1"/>
          </a:fillRef>
          <a:effectRef idx="1">
            <a:schemeClr val="accent1"/>
          </a:effectRef>
          <a:fontRef idx="minor">
            <a:schemeClr val="tx1"/>
          </a:fontRef>
        </p:style>
      </p:cxnSp>
      <p:pic>
        <p:nvPicPr>
          <p:cNvPr id="38" name="Picture 37" descr="wirele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687">
            <a:off x="2922114" y="2577524"/>
            <a:ext cx="370406" cy="370406"/>
          </a:xfrm>
          <a:prstGeom prst="rect">
            <a:avLst/>
          </a:prstGeom>
        </p:spPr>
      </p:pic>
      <p:pic>
        <p:nvPicPr>
          <p:cNvPr id="42" name="Picture 41" descr="wirele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687">
            <a:off x="4140517" y="2560259"/>
            <a:ext cx="370406" cy="370406"/>
          </a:xfrm>
          <a:prstGeom prst="rect">
            <a:avLst/>
          </a:prstGeom>
        </p:spPr>
      </p:pic>
      <p:cxnSp>
        <p:nvCxnSpPr>
          <p:cNvPr id="47" name="Straight Connector 46"/>
          <p:cNvCxnSpPr/>
          <p:nvPr/>
        </p:nvCxnSpPr>
        <p:spPr>
          <a:xfrm flipV="1">
            <a:off x="4844287" y="2799063"/>
            <a:ext cx="0" cy="827653"/>
          </a:xfrm>
          <a:prstGeom prst="line">
            <a:avLst/>
          </a:prstGeom>
          <a:ln>
            <a:solidFill>
              <a:schemeClr val="tx2"/>
            </a:solidFill>
            <a:prstDash val="sysDash"/>
          </a:ln>
        </p:spPr>
        <p:style>
          <a:lnRef idx="2">
            <a:schemeClr val="accent1"/>
          </a:lnRef>
          <a:fillRef idx="0">
            <a:schemeClr val="accent1"/>
          </a:fillRef>
          <a:effectRef idx="1">
            <a:schemeClr val="accent1"/>
          </a:effectRef>
          <a:fontRef idx="minor">
            <a:schemeClr val="tx1"/>
          </a:fontRef>
        </p:style>
      </p:cxnSp>
      <p:pic>
        <p:nvPicPr>
          <p:cNvPr id="49" name="Picture 48" descr="wirele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687">
            <a:off x="4708693" y="2582481"/>
            <a:ext cx="370406" cy="370406"/>
          </a:xfrm>
          <a:prstGeom prst="rect">
            <a:avLst/>
          </a:prstGeom>
        </p:spPr>
      </p:pic>
      <p:cxnSp>
        <p:nvCxnSpPr>
          <p:cNvPr id="19" name="Straight Connector 18"/>
          <p:cNvCxnSpPr/>
          <p:nvPr/>
        </p:nvCxnSpPr>
        <p:spPr>
          <a:xfrm flipH="1">
            <a:off x="3213784" y="2281863"/>
            <a:ext cx="1330332" cy="31416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4474666" y="2364751"/>
            <a:ext cx="369621" cy="26625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40" idx="2"/>
            <a:endCxn id="49" idx="0"/>
          </p:cNvCxnSpPr>
          <p:nvPr/>
        </p:nvCxnSpPr>
        <p:spPr>
          <a:xfrm flipH="1">
            <a:off x="4930803" y="2364751"/>
            <a:ext cx="173884" cy="22144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1831459" y="2822773"/>
            <a:ext cx="1207123" cy="827653"/>
          </a:xfrm>
          <a:custGeom>
            <a:avLst/>
            <a:gdLst>
              <a:gd name="connsiteX0" fmla="*/ 0 w 1960929"/>
              <a:gd name="connsiteY0" fmla="*/ 933855 h 933855"/>
              <a:gd name="connsiteX1" fmla="*/ 345497 w 1960929"/>
              <a:gd name="connsiteY1" fmla="*/ 466927 h 933855"/>
              <a:gd name="connsiteX2" fmla="*/ 765696 w 1960929"/>
              <a:gd name="connsiteY2" fmla="*/ 214787 h 933855"/>
              <a:gd name="connsiteX3" fmla="*/ 1372650 w 1960929"/>
              <a:gd name="connsiteY3" fmla="*/ 74708 h 933855"/>
              <a:gd name="connsiteX4" fmla="*/ 1960929 w 1960929"/>
              <a:gd name="connsiteY4" fmla="*/ 0 h 93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929" h="933855">
                <a:moveTo>
                  <a:pt x="0" y="933855"/>
                </a:moveTo>
                <a:cubicBezTo>
                  <a:pt x="108940" y="760313"/>
                  <a:pt x="217881" y="586772"/>
                  <a:pt x="345497" y="466927"/>
                </a:cubicBezTo>
                <a:cubicBezTo>
                  <a:pt x="473113" y="347082"/>
                  <a:pt x="594504" y="280157"/>
                  <a:pt x="765696" y="214787"/>
                </a:cubicBezTo>
                <a:cubicBezTo>
                  <a:pt x="936888" y="149417"/>
                  <a:pt x="1173445" y="110506"/>
                  <a:pt x="1372650" y="74708"/>
                </a:cubicBezTo>
                <a:cubicBezTo>
                  <a:pt x="1571856" y="38910"/>
                  <a:pt x="1869108" y="15564"/>
                  <a:pt x="1960929" y="0"/>
                </a:cubicBezTo>
              </a:path>
            </a:pathLst>
          </a:custGeom>
          <a:ln w="76200" cap="rnd" cmpd="sng">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3035259" y="2799063"/>
            <a:ext cx="1207123" cy="827653"/>
          </a:xfrm>
          <a:custGeom>
            <a:avLst/>
            <a:gdLst>
              <a:gd name="connsiteX0" fmla="*/ 0 w 1960929"/>
              <a:gd name="connsiteY0" fmla="*/ 933855 h 933855"/>
              <a:gd name="connsiteX1" fmla="*/ 345497 w 1960929"/>
              <a:gd name="connsiteY1" fmla="*/ 466927 h 933855"/>
              <a:gd name="connsiteX2" fmla="*/ 765696 w 1960929"/>
              <a:gd name="connsiteY2" fmla="*/ 214787 h 933855"/>
              <a:gd name="connsiteX3" fmla="*/ 1372650 w 1960929"/>
              <a:gd name="connsiteY3" fmla="*/ 74708 h 933855"/>
              <a:gd name="connsiteX4" fmla="*/ 1960929 w 1960929"/>
              <a:gd name="connsiteY4" fmla="*/ 0 h 93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929" h="933855">
                <a:moveTo>
                  <a:pt x="0" y="933855"/>
                </a:moveTo>
                <a:cubicBezTo>
                  <a:pt x="108940" y="760313"/>
                  <a:pt x="217881" y="586772"/>
                  <a:pt x="345497" y="466927"/>
                </a:cubicBezTo>
                <a:cubicBezTo>
                  <a:pt x="473113" y="347082"/>
                  <a:pt x="594504" y="280157"/>
                  <a:pt x="765696" y="214787"/>
                </a:cubicBezTo>
                <a:cubicBezTo>
                  <a:pt x="936888" y="149417"/>
                  <a:pt x="1173445" y="110506"/>
                  <a:pt x="1372650" y="74708"/>
                </a:cubicBezTo>
                <a:cubicBezTo>
                  <a:pt x="1571856" y="38910"/>
                  <a:pt x="1869108" y="15564"/>
                  <a:pt x="1960929" y="0"/>
                </a:cubicBezTo>
              </a:path>
            </a:pathLst>
          </a:custGeom>
          <a:ln w="76200" cap="rnd" cmpd="sng">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a:off x="4242382" y="2822773"/>
            <a:ext cx="579539" cy="803943"/>
          </a:xfrm>
          <a:custGeom>
            <a:avLst/>
            <a:gdLst>
              <a:gd name="connsiteX0" fmla="*/ 0 w 1960929"/>
              <a:gd name="connsiteY0" fmla="*/ 933855 h 933855"/>
              <a:gd name="connsiteX1" fmla="*/ 345497 w 1960929"/>
              <a:gd name="connsiteY1" fmla="*/ 466927 h 933855"/>
              <a:gd name="connsiteX2" fmla="*/ 765696 w 1960929"/>
              <a:gd name="connsiteY2" fmla="*/ 214787 h 933855"/>
              <a:gd name="connsiteX3" fmla="*/ 1372650 w 1960929"/>
              <a:gd name="connsiteY3" fmla="*/ 74708 h 933855"/>
              <a:gd name="connsiteX4" fmla="*/ 1960929 w 1960929"/>
              <a:gd name="connsiteY4" fmla="*/ 0 h 93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929" h="933855">
                <a:moveTo>
                  <a:pt x="0" y="933855"/>
                </a:moveTo>
                <a:cubicBezTo>
                  <a:pt x="108940" y="760313"/>
                  <a:pt x="217881" y="586772"/>
                  <a:pt x="345497" y="466927"/>
                </a:cubicBezTo>
                <a:cubicBezTo>
                  <a:pt x="473113" y="347082"/>
                  <a:pt x="594504" y="280157"/>
                  <a:pt x="765696" y="214787"/>
                </a:cubicBezTo>
                <a:cubicBezTo>
                  <a:pt x="936888" y="149417"/>
                  <a:pt x="1173445" y="110506"/>
                  <a:pt x="1372650" y="74708"/>
                </a:cubicBezTo>
                <a:cubicBezTo>
                  <a:pt x="1571856" y="38910"/>
                  <a:pt x="1869108" y="15564"/>
                  <a:pt x="1960929" y="0"/>
                </a:cubicBezTo>
              </a:path>
            </a:pathLst>
          </a:custGeom>
          <a:ln w="76200" cap="rnd" cmpd="sng">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73878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2000"/>
                                        <p:tgtEl>
                                          <p:spTgt spid="35"/>
                                        </p:tgtEl>
                                      </p:cBhvr>
                                    </p:animEffect>
                                  </p:childTnLst>
                                </p:cTn>
                              </p:par>
                              <p:par>
                                <p:cTn id="8" presetID="1" presetClass="entr" presetSubtype="0" fill="hold" nodeType="withEffect">
                                  <p:stCondLst>
                                    <p:cond delay="1600"/>
                                  </p:stCondLst>
                                  <p:childTnLst>
                                    <p:set>
                                      <p:cBhvr>
                                        <p:cTn id="9" dur="1" fill="hold">
                                          <p:stCondLst>
                                            <p:cond delay="0"/>
                                          </p:stCondLst>
                                        </p:cTn>
                                        <p:tgtEl>
                                          <p:spTgt spid="36"/>
                                        </p:tgtEl>
                                        <p:attrNameLst>
                                          <p:attrName>style.visibility</p:attrName>
                                        </p:attrNameLst>
                                      </p:cBhvr>
                                      <p:to>
                                        <p:strVal val="visible"/>
                                      </p:to>
                                    </p:set>
                                  </p:childTnLst>
                                </p:cTn>
                              </p:par>
                              <p:par>
                                <p:cTn id="10" presetID="1" presetClass="entr" presetSubtype="0" fill="hold" nodeType="withEffect">
                                  <p:stCondLst>
                                    <p:cond delay="1600"/>
                                  </p:stCondLst>
                                  <p:childTnLst>
                                    <p:set>
                                      <p:cBhvr>
                                        <p:cTn id="11" dur="1" fill="hold">
                                          <p:stCondLst>
                                            <p:cond delay="0"/>
                                          </p:stCondLst>
                                        </p:cTn>
                                        <p:tgtEl>
                                          <p:spTgt spid="39"/>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2000"/>
                                        <p:tgtEl>
                                          <p:spTgt spid="34"/>
                                        </p:tgtEl>
                                      </p:cBhvr>
                                    </p:animEffect>
                                  </p:childTnLst>
                                </p:cTn>
                              </p:par>
                              <p:par>
                                <p:cTn id="20" presetID="1" presetClass="entr" presetSubtype="0" fill="hold" nodeType="withEffect">
                                  <p:stCondLst>
                                    <p:cond delay="1600"/>
                                  </p:stCondLst>
                                  <p:childTnLst>
                                    <p:set>
                                      <p:cBhvr>
                                        <p:cTn id="21" dur="1" fill="hold">
                                          <p:stCondLst>
                                            <p:cond delay="0"/>
                                          </p:stCondLst>
                                        </p:cTn>
                                        <p:tgtEl>
                                          <p:spTgt spid="37"/>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2000"/>
                                        <p:tgtEl>
                                          <p:spTgt spid="45"/>
                                        </p:tgtEl>
                                      </p:cBhvr>
                                    </p:animEffect>
                                  </p:childTnLst>
                                </p:cTn>
                              </p:par>
                              <p:par>
                                <p:cTn id="30" presetID="1" presetClass="entr" presetSubtype="0" fill="hold" nodeType="withEffect">
                                  <p:stCondLst>
                                    <p:cond delay="1600"/>
                                  </p:stCondLst>
                                  <p:childTnLst>
                                    <p:set>
                                      <p:cBhvr>
                                        <p:cTn id="31" dur="1" fill="hold">
                                          <p:stCondLst>
                                            <p:cond delay="0"/>
                                          </p:stCondLst>
                                        </p:cTn>
                                        <p:tgtEl>
                                          <p:spTgt spid="47"/>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0" grpId="0"/>
      <p:bldP spid="41" grpId="0" animBg="1"/>
      <p:bldP spid="35" grpId="0" animBg="1"/>
      <p:bldP spid="3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8DF745-7D3F-47F4-83A3-874385CFAA69}" type="slidenum">
              <a:rPr lang="en-US" smtClean="0"/>
              <a:pPr/>
              <a:t>7</a:t>
            </a:fld>
            <a:endParaRPr lang="en-US"/>
          </a:p>
        </p:txBody>
      </p:sp>
      <p:pic>
        <p:nvPicPr>
          <p:cNvPr id="3" name="Picture 2"/>
          <p:cNvPicPr>
            <a:picLocks noChangeAspect="1"/>
          </p:cNvPicPr>
          <p:nvPr/>
        </p:nvPicPr>
        <p:blipFill>
          <a:blip r:embed="rId3"/>
          <a:stretch>
            <a:fillRect/>
          </a:stretch>
        </p:blipFill>
        <p:spPr>
          <a:xfrm>
            <a:off x="2407757" y="602019"/>
            <a:ext cx="3735566" cy="5612118"/>
          </a:xfrm>
          <a:prstGeom prst="rect">
            <a:avLst/>
          </a:prstGeom>
        </p:spPr>
      </p:pic>
    </p:spTree>
    <p:extLst>
      <p:ext uri="{BB962C8B-B14F-4D97-AF65-F5344CB8AC3E}">
        <p14:creationId xmlns:p14="http://schemas.microsoft.com/office/powerpoint/2010/main" val="6726693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Monjolo Architecture</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8</a:t>
            </a:fld>
            <a:endParaRPr lang="en-US" dirty="0"/>
          </a:p>
        </p:txBody>
      </p:sp>
      <p:cxnSp>
        <p:nvCxnSpPr>
          <p:cNvPr id="5" name="Straight Connector 4"/>
          <p:cNvCxnSpPr/>
          <p:nvPr/>
        </p:nvCxnSpPr>
        <p:spPr bwMode="auto">
          <a:xfrm>
            <a:off x="6337576" y="3412933"/>
            <a:ext cx="1019626" cy="0"/>
          </a:xfrm>
          <a:prstGeom prst="line">
            <a:avLst/>
          </a:prstGeom>
          <a:noFill/>
          <a:ln w="57150" cap="flat" cmpd="sng" algn="ctr">
            <a:solidFill>
              <a:srgbClr val="267CF2"/>
            </a:solidFill>
            <a:prstDash val="solid"/>
            <a:round/>
            <a:headEnd type="none" w="med" len="med"/>
            <a:tailEnd type="triangle" w="med" len="med"/>
          </a:ln>
          <a:effectLst/>
        </p:spPr>
      </p:cxnSp>
      <p:cxnSp>
        <p:nvCxnSpPr>
          <p:cNvPr id="6" name="Straight Connector 5"/>
          <p:cNvCxnSpPr/>
          <p:nvPr/>
        </p:nvCxnSpPr>
        <p:spPr bwMode="auto">
          <a:xfrm>
            <a:off x="4743697" y="3412933"/>
            <a:ext cx="1257300" cy="0"/>
          </a:xfrm>
          <a:prstGeom prst="line">
            <a:avLst/>
          </a:prstGeom>
          <a:noFill/>
          <a:ln w="57150" cap="flat" cmpd="sng" algn="ctr">
            <a:solidFill>
              <a:srgbClr val="267CF2"/>
            </a:solidFill>
            <a:prstDash val="solid"/>
            <a:round/>
            <a:headEnd type="none" w="med" len="med"/>
            <a:tailEnd type="none" w="med" len="med"/>
          </a:ln>
          <a:effectLst/>
        </p:spPr>
      </p:cxnSp>
      <p:pic>
        <p:nvPicPr>
          <p:cNvPr id="8" name="Picture 7" descr="wirele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459600">
            <a:off x="1974724" y="2213622"/>
            <a:ext cx="717503" cy="717503"/>
          </a:xfrm>
          <a:prstGeom prst="rect">
            <a:avLst/>
          </a:prstGeom>
        </p:spPr>
      </p:pic>
      <p:sp>
        <p:nvSpPr>
          <p:cNvPr id="9" name="Oval 8"/>
          <p:cNvSpPr/>
          <p:nvPr/>
        </p:nvSpPr>
        <p:spPr bwMode="auto">
          <a:xfrm>
            <a:off x="2921080" y="2964062"/>
            <a:ext cx="2042143" cy="889000"/>
          </a:xfrm>
          <a:prstGeom prst="ellipse">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3765550"/>
            <a:r>
              <a:rPr lang="en-US" sz="2400" b="0" dirty="0" smtClean="0">
                <a:solidFill>
                  <a:srgbClr val="318FC5"/>
                </a:solidFill>
              </a:rPr>
              <a:t>Receiver</a:t>
            </a:r>
            <a:endParaRPr lang="en-US" sz="2400" b="0" dirty="0">
              <a:solidFill>
                <a:srgbClr val="318FC5"/>
              </a:solidFill>
            </a:endParaRPr>
          </a:p>
        </p:txBody>
      </p:sp>
      <p:sp>
        <p:nvSpPr>
          <p:cNvPr id="10" name="Rectangle 9"/>
          <p:cNvSpPr/>
          <p:nvPr/>
        </p:nvSpPr>
        <p:spPr bwMode="auto">
          <a:xfrm>
            <a:off x="5529419" y="2925767"/>
            <a:ext cx="1139374" cy="974331"/>
          </a:xfrm>
          <a:prstGeom prst="rect">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3765550"/>
            <a:r>
              <a:rPr lang="en-US" sz="2400" b="0" dirty="0" smtClean="0">
                <a:solidFill>
                  <a:srgbClr val="318FC5"/>
                </a:solidFill>
              </a:rPr>
              <a:t>Server</a:t>
            </a:r>
            <a:endParaRPr lang="en-US" sz="2400" b="0" dirty="0">
              <a:solidFill>
                <a:srgbClr val="318FC5"/>
              </a:solidFill>
            </a:endParaRPr>
          </a:p>
        </p:txBody>
      </p:sp>
      <p:cxnSp>
        <p:nvCxnSpPr>
          <p:cNvPr id="13" name="Straight Connector 12"/>
          <p:cNvCxnSpPr/>
          <p:nvPr/>
        </p:nvCxnSpPr>
        <p:spPr bwMode="auto">
          <a:xfrm>
            <a:off x="7381143" y="3662579"/>
            <a:ext cx="956126" cy="0"/>
          </a:xfrm>
          <a:prstGeom prst="line">
            <a:avLst/>
          </a:prstGeom>
          <a:noFill/>
          <a:ln w="571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V="1">
            <a:off x="7357202" y="2675531"/>
            <a:ext cx="0" cy="1016000"/>
          </a:xfrm>
          <a:prstGeom prst="line">
            <a:avLst/>
          </a:prstGeom>
          <a:noFill/>
          <a:ln w="57150" cap="flat" cmpd="sng" algn="ctr">
            <a:solidFill>
              <a:schemeClr val="tx1"/>
            </a:solidFill>
            <a:prstDash val="solid"/>
            <a:round/>
            <a:headEnd type="none" w="med" len="med"/>
            <a:tailEnd type="none" w="med" len="med"/>
          </a:ln>
          <a:effectLst/>
        </p:spPr>
      </p:cxnSp>
      <p:sp>
        <p:nvSpPr>
          <p:cNvPr id="15" name="Freeform 14"/>
          <p:cNvSpPr/>
          <p:nvPr/>
        </p:nvSpPr>
        <p:spPr>
          <a:xfrm>
            <a:off x="7575269" y="2760879"/>
            <a:ext cx="609600" cy="685800"/>
          </a:xfrm>
          <a:custGeom>
            <a:avLst/>
            <a:gdLst>
              <a:gd name="connsiteX0" fmla="*/ 0 w 609600"/>
              <a:gd name="connsiteY0" fmla="*/ 685800 h 685800"/>
              <a:gd name="connsiteX1" fmla="*/ 190500 w 609600"/>
              <a:gd name="connsiteY1" fmla="*/ 279400 h 685800"/>
              <a:gd name="connsiteX2" fmla="*/ 330200 w 609600"/>
              <a:gd name="connsiteY2" fmla="*/ 381000 h 685800"/>
              <a:gd name="connsiteX3" fmla="*/ 609600 w 609600"/>
              <a:gd name="connsiteY3" fmla="*/ 0 h 685800"/>
            </a:gdLst>
            <a:ahLst/>
            <a:cxnLst>
              <a:cxn ang="0">
                <a:pos x="connsiteX0" y="connsiteY0"/>
              </a:cxn>
              <a:cxn ang="0">
                <a:pos x="connsiteX1" y="connsiteY1"/>
              </a:cxn>
              <a:cxn ang="0">
                <a:pos x="connsiteX2" y="connsiteY2"/>
              </a:cxn>
              <a:cxn ang="0">
                <a:pos x="connsiteX3" y="connsiteY3"/>
              </a:cxn>
            </a:cxnLst>
            <a:rect l="l" t="t" r="r" b="b"/>
            <a:pathLst>
              <a:path w="609600" h="685800">
                <a:moveTo>
                  <a:pt x="0" y="685800"/>
                </a:moveTo>
                <a:cubicBezTo>
                  <a:pt x="67733" y="508000"/>
                  <a:pt x="135467" y="330200"/>
                  <a:pt x="190500" y="279400"/>
                </a:cubicBezTo>
                <a:cubicBezTo>
                  <a:pt x="245533" y="228600"/>
                  <a:pt x="260350" y="427567"/>
                  <a:pt x="330200" y="381000"/>
                </a:cubicBezTo>
                <a:cubicBezTo>
                  <a:pt x="400050" y="334433"/>
                  <a:pt x="351367" y="154517"/>
                  <a:pt x="609600" y="0"/>
                </a:cubicBezTo>
              </a:path>
            </a:pathLst>
          </a:custGeom>
          <a:ln w="38100" cmpd="sng">
            <a:solidFill>
              <a:schemeClr val="accent1">
                <a:lumMod val="75000"/>
              </a:schemeClr>
            </a:solidFill>
          </a:ln>
        </p:spPr>
        <p:txBody>
          <a:bodyPr vert="horz" wrap="square" lIns="91440" tIns="45720" rIns="91440" bIns="45720" numCol="1" rtlCol="0" anchor="ctr" anchorCtr="0" compatLnSpc="1">
            <a:prstTxWarp prst="textNoShape">
              <a:avLst/>
            </a:prstTxWarp>
          </a:bodyPr>
          <a:lstStyle/>
          <a:p>
            <a:pPr marL="0" marR="0" indent="0" algn="l" defTabSz="3765550" rtl="0" eaLnBrk="1" fontAlgn="base" latinLnBrk="0" hangingPunct="1">
              <a:lnSpc>
                <a:spcPct val="100000"/>
              </a:lnSpc>
              <a:spcBef>
                <a:spcPct val="0"/>
              </a:spcBef>
              <a:spcAft>
                <a:spcPct val="0"/>
              </a:spcAft>
              <a:buClrTx/>
              <a:buSzTx/>
              <a:buFontTx/>
              <a:buNone/>
              <a:tabLst/>
            </a:pPr>
            <a:endParaRPr kumimoji="0" lang="en-US" sz="5200" b="1" i="0" u="none" strike="noStrike" cap="none" normalizeH="0" baseline="0" smtClean="0">
              <a:ln>
                <a:noFill/>
              </a:ln>
              <a:solidFill>
                <a:schemeClr val="tx2"/>
              </a:solidFill>
              <a:effectLst/>
              <a:latin typeface="Arial" charset="0"/>
            </a:endParaRPr>
          </a:p>
        </p:txBody>
      </p:sp>
      <p:sp>
        <p:nvSpPr>
          <p:cNvPr id="16" name="TextBox 15"/>
          <p:cNvSpPr txBox="1"/>
          <p:nvPr/>
        </p:nvSpPr>
        <p:spPr>
          <a:xfrm>
            <a:off x="7206969" y="3611779"/>
            <a:ext cx="1358900" cy="461665"/>
          </a:xfrm>
          <a:prstGeom prst="rect">
            <a:avLst/>
          </a:prstGeom>
          <a:noFill/>
        </p:spPr>
        <p:txBody>
          <a:bodyPr wrap="square" rtlCol="0">
            <a:spAutoFit/>
          </a:bodyPr>
          <a:lstStyle/>
          <a:p>
            <a:pPr algn="ctr"/>
            <a:r>
              <a:rPr lang="en-US" sz="2400" b="0" dirty="0" smtClean="0">
                <a:solidFill>
                  <a:srgbClr val="318FC5"/>
                </a:solidFill>
              </a:rPr>
              <a:t>Graph</a:t>
            </a:r>
            <a:endParaRPr lang="en-US" sz="2400" b="0" dirty="0">
              <a:solidFill>
                <a:srgbClr val="318FC5"/>
              </a:solidFill>
            </a:endParaRPr>
          </a:p>
        </p:txBody>
      </p:sp>
      <p:sp>
        <p:nvSpPr>
          <p:cNvPr id="17" name="TextBox 16"/>
          <p:cNvSpPr txBox="1"/>
          <p:nvPr/>
        </p:nvSpPr>
        <p:spPr>
          <a:xfrm>
            <a:off x="583936" y="4182694"/>
            <a:ext cx="1896820" cy="1077218"/>
          </a:xfrm>
          <a:prstGeom prst="rect">
            <a:avLst/>
          </a:prstGeom>
          <a:noFill/>
        </p:spPr>
        <p:txBody>
          <a:bodyPr vert="horz" wrap="square" rtlCol="0">
            <a:spAutoFit/>
          </a:bodyPr>
          <a:lstStyle/>
          <a:p>
            <a:pPr algn="r"/>
            <a:r>
              <a:rPr lang="en-US" sz="1600" b="0" dirty="0" smtClean="0">
                <a:solidFill>
                  <a:schemeClr val="accent2"/>
                </a:solidFill>
              </a:rPr>
              <a:t>Monjolo nodes are attached to ceiling lights, plug loads, etc.</a:t>
            </a:r>
            <a:endParaRPr lang="en-US" sz="1600" b="0" dirty="0">
              <a:solidFill>
                <a:schemeClr val="accent2"/>
              </a:solidFill>
            </a:endParaRPr>
          </a:p>
        </p:txBody>
      </p:sp>
      <p:sp>
        <p:nvSpPr>
          <p:cNvPr id="18" name="TextBox 17"/>
          <p:cNvSpPr txBox="1"/>
          <p:nvPr/>
        </p:nvSpPr>
        <p:spPr>
          <a:xfrm>
            <a:off x="2777744" y="4198623"/>
            <a:ext cx="1965953" cy="584776"/>
          </a:xfrm>
          <a:prstGeom prst="rect">
            <a:avLst/>
          </a:prstGeom>
          <a:noFill/>
        </p:spPr>
        <p:txBody>
          <a:bodyPr vert="horz" wrap="square" rtlCol="0">
            <a:spAutoFit/>
          </a:bodyPr>
          <a:lstStyle/>
          <a:p>
            <a:pPr algn="r"/>
            <a:r>
              <a:rPr lang="en-US" sz="1600" b="0" dirty="0" smtClean="0">
                <a:solidFill>
                  <a:srgbClr val="FEA022"/>
                </a:solidFill>
              </a:rPr>
              <a:t>Receiver tunnels packets to server.</a:t>
            </a:r>
            <a:endParaRPr lang="en-US" sz="1600" b="0" dirty="0">
              <a:solidFill>
                <a:srgbClr val="FEA022"/>
              </a:solidFill>
            </a:endParaRPr>
          </a:p>
        </p:txBody>
      </p:sp>
      <p:sp>
        <p:nvSpPr>
          <p:cNvPr id="19" name="TextBox 18"/>
          <p:cNvSpPr txBox="1"/>
          <p:nvPr/>
        </p:nvSpPr>
        <p:spPr>
          <a:xfrm>
            <a:off x="5040169" y="4198623"/>
            <a:ext cx="1753382" cy="830997"/>
          </a:xfrm>
          <a:prstGeom prst="rect">
            <a:avLst/>
          </a:prstGeom>
          <a:noFill/>
        </p:spPr>
        <p:txBody>
          <a:bodyPr vert="horz" wrap="square" rtlCol="0">
            <a:spAutoFit/>
          </a:bodyPr>
          <a:lstStyle/>
          <a:p>
            <a:pPr algn="r"/>
            <a:r>
              <a:rPr lang="en-US" sz="1600" b="0" dirty="0" smtClean="0">
                <a:solidFill>
                  <a:srgbClr val="FEA022"/>
                </a:solidFill>
              </a:rPr>
              <a:t>Server calculates packet frequency o</a:t>
            </a:r>
            <a:r>
              <a:rPr lang="en-US" sz="1600" dirty="0" smtClean="0">
                <a:solidFill>
                  <a:srgbClr val="FEA022"/>
                </a:solidFill>
              </a:rPr>
              <a:t>r other metrics</a:t>
            </a:r>
            <a:r>
              <a:rPr lang="en-US" sz="1600" b="0" dirty="0" smtClean="0">
                <a:solidFill>
                  <a:srgbClr val="FEA022"/>
                </a:solidFill>
              </a:rPr>
              <a:t>.</a:t>
            </a:r>
            <a:endParaRPr lang="en-US" sz="1600" b="0" dirty="0">
              <a:solidFill>
                <a:srgbClr val="FEA022"/>
              </a:solidFill>
            </a:endParaRPr>
          </a:p>
        </p:txBody>
      </p:sp>
      <p:sp>
        <p:nvSpPr>
          <p:cNvPr id="20" name="TextBox 19"/>
          <p:cNvSpPr txBox="1"/>
          <p:nvPr/>
        </p:nvSpPr>
        <p:spPr>
          <a:xfrm>
            <a:off x="6920462" y="4096113"/>
            <a:ext cx="1499011" cy="830997"/>
          </a:xfrm>
          <a:prstGeom prst="rect">
            <a:avLst/>
          </a:prstGeom>
          <a:noFill/>
        </p:spPr>
        <p:txBody>
          <a:bodyPr vert="horz" wrap="square" rtlCol="0">
            <a:spAutoFit/>
          </a:bodyPr>
          <a:lstStyle/>
          <a:p>
            <a:pPr algn="r"/>
            <a:r>
              <a:rPr lang="en-US" sz="1600" b="0" dirty="0" smtClean="0">
                <a:solidFill>
                  <a:srgbClr val="FEA022"/>
                </a:solidFill>
              </a:rPr>
              <a:t>Data is streamed to the user.</a:t>
            </a:r>
            <a:endParaRPr lang="en-US" sz="1600" b="0" dirty="0">
              <a:solidFill>
                <a:srgbClr val="FEA022"/>
              </a:solidFill>
            </a:endParaRPr>
          </a:p>
        </p:txBody>
      </p:sp>
      <p:sp>
        <p:nvSpPr>
          <p:cNvPr id="21" name="Rounded Rectangle 20"/>
          <p:cNvSpPr/>
          <p:nvPr/>
        </p:nvSpPr>
        <p:spPr bwMode="auto">
          <a:xfrm>
            <a:off x="1532346" y="1780889"/>
            <a:ext cx="801129" cy="724162"/>
          </a:xfrm>
          <a:prstGeom prst="roundRect">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376555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M</a:t>
            </a:r>
          </a:p>
        </p:txBody>
      </p:sp>
      <p:sp>
        <p:nvSpPr>
          <p:cNvPr id="22" name="Rounded Rectangle 21"/>
          <p:cNvSpPr/>
          <p:nvPr/>
        </p:nvSpPr>
        <p:spPr bwMode="auto">
          <a:xfrm>
            <a:off x="520430" y="2660971"/>
            <a:ext cx="801129" cy="724162"/>
          </a:xfrm>
          <a:prstGeom prst="roundRect">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376555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M</a:t>
            </a:r>
          </a:p>
        </p:txBody>
      </p:sp>
      <p:pic>
        <p:nvPicPr>
          <p:cNvPr id="23" name="Picture 22" descr="wirele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376403">
            <a:off x="1094797" y="2740585"/>
            <a:ext cx="717503" cy="717503"/>
          </a:xfrm>
          <a:prstGeom prst="rect">
            <a:avLst/>
          </a:prstGeom>
        </p:spPr>
      </p:pic>
      <p:sp>
        <p:nvSpPr>
          <p:cNvPr id="24" name="Rounded Rectangle 23"/>
          <p:cNvSpPr/>
          <p:nvPr/>
        </p:nvSpPr>
        <p:spPr bwMode="auto">
          <a:xfrm>
            <a:off x="1501198" y="3412933"/>
            <a:ext cx="801129" cy="724162"/>
          </a:xfrm>
          <a:prstGeom prst="roundRect">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376555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M</a:t>
            </a:r>
          </a:p>
        </p:txBody>
      </p:sp>
      <p:pic>
        <p:nvPicPr>
          <p:cNvPr id="25" name="Picture 24" descr="wirele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488541">
            <a:off x="2075565" y="3333807"/>
            <a:ext cx="717503" cy="717503"/>
          </a:xfrm>
          <a:prstGeom prst="rect">
            <a:avLst/>
          </a:prstGeom>
        </p:spPr>
      </p:pic>
    </p:spTree>
    <p:extLst>
      <p:ext uri="{BB962C8B-B14F-4D97-AF65-F5344CB8AC3E}">
        <p14:creationId xmlns:p14="http://schemas.microsoft.com/office/powerpoint/2010/main" val="2729371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61" y="2823646"/>
            <a:ext cx="3437777" cy="1668268"/>
          </a:xfrm>
          <a:prstGeom prst="rect">
            <a:avLst/>
          </a:prstGeom>
        </p:spPr>
      </p:pic>
      <p:cxnSp>
        <p:nvCxnSpPr>
          <p:cNvPr id="44" name="Straight Connector 43"/>
          <p:cNvCxnSpPr>
            <a:stCxn id="25" idx="3"/>
            <a:endCxn id="29" idx="1"/>
          </p:cNvCxnSpPr>
          <p:nvPr/>
        </p:nvCxnSpPr>
        <p:spPr>
          <a:xfrm>
            <a:off x="5327870" y="3028702"/>
            <a:ext cx="380828"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We Evaluate this Architecture</a:t>
            </a:r>
            <a:br>
              <a:rPr lang="en-US" dirty="0" smtClean="0"/>
            </a:br>
            <a:r>
              <a:rPr lang="en-US" dirty="0" smtClean="0"/>
              <a:t>with a Power Metering Application</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9</a:t>
            </a:fld>
            <a:endParaRPr lang="en-US"/>
          </a:p>
        </p:txBody>
      </p:sp>
      <p:sp>
        <p:nvSpPr>
          <p:cNvPr id="25" name="Rectangle 24"/>
          <p:cNvSpPr/>
          <p:nvPr/>
        </p:nvSpPr>
        <p:spPr>
          <a:xfrm>
            <a:off x="3865926" y="2612996"/>
            <a:ext cx="1461944"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Power</a:t>
            </a:r>
            <a:br>
              <a:rPr lang="en-US" dirty="0" smtClean="0"/>
            </a:br>
            <a:r>
              <a:rPr lang="en-US" dirty="0" smtClean="0"/>
              <a:t>Supply</a:t>
            </a:r>
            <a:endParaRPr lang="en-US" dirty="0"/>
          </a:p>
        </p:txBody>
      </p:sp>
      <p:pic>
        <p:nvPicPr>
          <p:cNvPr id="30" name="Picture 29" descr="wirele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35942">
            <a:off x="7150618" y="2046878"/>
            <a:ext cx="758716" cy="758716"/>
          </a:xfrm>
          <a:prstGeom prst="rect">
            <a:avLst/>
          </a:prstGeom>
        </p:spPr>
      </p:pic>
      <p:sp>
        <p:nvSpPr>
          <p:cNvPr id="48" name="TextBox 47"/>
          <p:cNvSpPr txBox="1"/>
          <p:nvPr/>
        </p:nvSpPr>
        <p:spPr>
          <a:xfrm>
            <a:off x="3865927" y="3444407"/>
            <a:ext cx="1461944" cy="276999"/>
          </a:xfrm>
          <a:prstGeom prst="rect">
            <a:avLst/>
          </a:prstGeom>
          <a:noFill/>
        </p:spPr>
        <p:txBody>
          <a:bodyPr wrap="square" rtlCol="0">
            <a:spAutoFit/>
          </a:bodyPr>
          <a:lstStyle/>
          <a:p>
            <a:pPr algn="ctr"/>
            <a:r>
              <a:rPr lang="en-US" sz="1200" dirty="0" smtClean="0"/>
              <a:t>Linear LTC3588</a:t>
            </a:r>
            <a:endParaRPr lang="en-US" sz="1200" dirty="0"/>
          </a:p>
        </p:txBody>
      </p:sp>
      <p:sp>
        <p:nvSpPr>
          <p:cNvPr id="49" name="TextBox 48"/>
          <p:cNvSpPr txBox="1"/>
          <p:nvPr/>
        </p:nvSpPr>
        <p:spPr>
          <a:xfrm>
            <a:off x="5708697" y="3441488"/>
            <a:ext cx="1081117" cy="276999"/>
          </a:xfrm>
          <a:prstGeom prst="rect">
            <a:avLst/>
          </a:prstGeom>
          <a:noFill/>
        </p:spPr>
        <p:txBody>
          <a:bodyPr wrap="square" rtlCol="0">
            <a:spAutoFit/>
          </a:bodyPr>
          <a:lstStyle/>
          <a:p>
            <a:pPr algn="ctr"/>
            <a:r>
              <a:rPr lang="en-US" sz="1200" dirty="0" smtClean="0"/>
              <a:t>EPIC</a:t>
            </a:r>
            <a:endParaRPr lang="en-US" sz="1200" dirty="0"/>
          </a:p>
        </p:txBody>
      </p:sp>
      <p:sp>
        <p:nvSpPr>
          <p:cNvPr id="6" name="Rounded Rectangle 5"/>
          <p:cNvSpPr/>
          <p:nvPr/>
        </p:nvSpPr>
        <p:spPr>
          <a:xfrm>
            <a:off x="1961731" y="2374617"/>
            <a:ext cx="5193568" cy="2033913"/>
          </a:xfrm>
          <a:prstGeom prst="round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6789814" y="3028702"/>
            <a:ext cx="653750" cy="0"/>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443564" y="2460596"/>
            <a:ext cx="0" cy="568106"/>
          </a:xfrm>
          <a:prstGeom prst="line">
            <a:avLst/>
          </a:prstGeom>
          <a:ln cap="sq">
            <a:solidFill>
              <a:schemeClr val="accent2"/>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16604" y="4509237"/>
            <a:ext cx="1290610" cy="738664"/>
          </a:xfrm>
          <a:prstGeom prst="rect">
            <a:avLst/>
          </a:prstGeom>
          <a:noFill/>
        </p:spPr>
        <p:txBody>
          <a:bodyPr wrap="square" rtlCol="0">
            <a:spAutoFit/>
          </a:bodyPr>
          <a:lstStyle/>
          <a:p>
            <a:pPr algn="ctr"/>
            <a:r>
              <a:rPr lang="en-US" sz="1400" dirty="0" smtClean="0">
                <a:solidFill>
                  <a:schemeClr val="accent2"/>
                </a:solidFill>
              </a:rPr>
              <a:t>Current transformer frontend</a:t>
            </a:r>
            <a:endParaRPr lang="en-US" sz="1400" dirty="0">
              <a:solidFill>
                <a:schemeClr val="accent2"/>
              </a:solidFill>
            </a:endParaRPr>
          </a:p>
        </p:txBody>
      </p:sp>
      <p:sp>
        <p:nvSpPr>
          <p:cNvPr id="34" name="TextBox 33"/>
          <p:cNvSpPr txBox="1"/>
          <p:nvPr/>
        </p:nvSpPr>
        <p:spPr>
          <a:xfrm>
            <a:off x="3995738" y="4509237"/>
            <a:ext cx="1290610" cy="523220"/>
          </a:xfrm>
          <a:prstGeom prst="rect">
            <a:avLst/>
          </a:prstGeom>
          <a:noFill/>
        </p:spPr>
        <p:txBody>
          <a:bodyPr wrap="square" rtlCol="0">
            <a:spAutoFit/>
          </a:bodyPr>
          <a:lstStyle/>
          <a:p>
            <a:pPr algn="ctr"/>
            <a:r>
              <a:rPr lang="en-US" sz="1400" dirty="0" smtClean="0">
                <a:solidFill>
                  <a:srgbClr val="FEA022"/>
                </a:solidFill>
              </a:rPr>
              <a:t>Rectifying power supply</a:t>
            </a:r>
            <a:endParaRPr lang="en-US" sz="1400" dirty="0">
              <a:solidFill>
                <a:srgbClr val="FEA022"/>
              </a:solidFill>
            </a:endParaRPr>
          </a:p>
        </p:txBody>
      </p:sp>
      <p:sp>
        <p:nvSpPr>
          <p:cNvPr id="35" name="TextBox 34"/>
          <p:cNvSpPr txBox="1"/>
          <p:nvPr/>
        </p:nvSpPr>
        <p:spPr>
          <a:xfrm>
            <a:off x="5633275" y="4509237"/>
            <a:ext cx="1400210" cy="523220"/>
          </a:xfrm>
          <a:prstGeom prst="rect">
            <a:avLst/>
          </a:prstGeom>
          <a:noFill/>
        </p:spPr>
        <p:txBody>
          <a:bodyPr wrap="square" rtlCol="0">
            <a:spAutoFit/>
          </a:bodyPr>
          <a:lstStyle/>
          <a:p>
            <a:pPr algn="ctr"/>
            <a:r>
              <a:rPr lang="en-US" sz="1400" dirty="0" smtClean="0">
                <a:solidFill>
                  <a:srgbClr val="FEA022"/>
                </a:solidFill>
              </a:rPr>
              <a:t>Microcontroller and radio</a:t>
            </a:r>
            <a:endParaRPr lang="en-US" sz="1400" dirty="0">
              <a:solidFill>
                <a:srgbClr val="FEA022"/>
              </a:solidFill>
            </a:endParaRPr>
          </a:p>
        </p:txBody>
      </p:sp>
      <p:sp>
        <p:nvSpPr>
          <p:cNvPr id="29" name="Rectangle 28"/>
          <p:cNvSpPr/>
          <p:nvPr/>
        </p:nvSpPr>
        <p:spPr>
          <a:xfrm>
            <a:off x="5708698" y="2612996"/>
            <a:ext cx="1081115" cy="8314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Node</a:t>
            </a:r>
          </a:p>
          <a:p>
            <a:pPr algn="ctr"/>
            <a:r>
              <a:rPr lang="en-US" dirty="0" smtClean="0"/>
              <a:t>Core</a:t>
            </a:r>
            <a:endParaRPr lang="en-US" dirty="0"/>
          </a:p>
        </p:txBody>
      </p:sp>
    </p:spTree>
    <p:extLst>
      <p:ext uri="{BB962C8B-B14F-4D97-AF65-F5344CB8AC3E}">
        <p14:creationId xmlns:p14="http://schemas.microsoft.com/office/powerpoint/2010/main" val="73284747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8954</TotalTime>
  <Words>1024</Words>
  <Application>Microsoft Macintosh PowerPoint</Application>
  <PresentationFormat>On-screen Show (4:3)</PresentationFormat>
  <Paragraphs>281</Paragraphs>
  <Slides>29</Slides>
  <Notes>19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Essential</vt:lpstr>
      <vt:lpstr>Monjolo: An Energy-Harvesting Energy Meter Architecture </vt:lpstr>
      <vt:lpstr>Energy-harvesting power supplies are not batteries.</vt:lpstr>
      <vt:lpstr>Previous Work: Indoor Energy-Harvesting Node</vt:lpstr>
      <vt:lpstr>This Concept Extends Beyond Indoor Light</vt:lpstr>
      <vt:lpstr>We claim we can use these side channels to build energy-harvesting sensors.</vt:lpstr>
      <vt:lpstr>The Energy-Harvester is the Primary Sensor</vt:lpstr>
      <vt:lpstr>PowerPoint Presentation</vt:lpstr>
      <vt:lpstr>The Monjolo Architecture</vt:lpstr>
      <vt:lpstr>We Evaluate this Architecture with a Power Metering Application</vt:lpstr>
      <vt:lpstr>Energy-Harvesting Power Meter is Useful Even Near Mains Power</vt:lpstr>
      <vt:lpstr>Design Challenges of This Sensing Style</vt:lpstr>
      <vt:lpstr>Packet Loss will Change the Calculated Frequency</vt:lpstr>
      <vt:lpstr>Packet Loss will Change the Calculated Frequency</vt:lpstr>
      <vt:lpstr>Rapid Activations will Flood the Wireless Channel</vt:lpstr>
      <vt:lpstr>Rapid Activations will Flood the Wireless Channel</vt:lpstr>
      <vt:lpstr>Monjolo Node Design</vt:lpstr>
      <vt:lpstr>Evaluation</vt:lpstr>
      <vt:lpstr>Activation Frequency Increases Monotonically with Load Power</vt:lpstr>
      <vt:lpstr>Power Meter Tracks a Fully Resistive Load with 3% Error</vt:lpstr>
      <vt:lpstr>Changing Power Factor Leads to Magnitude Errors</vt:lpstr>
      <vt:lpstr>Packet Loss Causes Minimal Error</vt:lpstr>
      <vt:lpstr>Timing Capacitor Limits Packet Transmission Rate</vt:lpstr>
      <vt:lpstr>The Power Meter is Relatively Inexpensive</vt:lpstr>
      <vt:lpstr>Physical Instantiation of the Power Meter</vt:lpstr>
      <vt:lpstr>Testing The Monjolo Power Meter</vt:lpstr>
      <vt:lpstr>Concrete Example: Kitchen Experiment</vt:lpstr>
      <vt:lpstr>Addressing the Power Factor Issue and Future Work</vt:lpstr>
      <vt:lpstr>The Monjolo Principle Applies Beyond AC Load Meters</vt:lpstr>
      <vt:lpstr>Monjolo Represents a New Design Point for Sensor Nodes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Monjolo: An Energy-Harvesting Energy Meter Architecture </dc:title>
  <dc:creator>Brad Campbell</dc:creator>
  <cp:lastModifiedBy>Brad Campbell</cp:lastModifiedBy>
  <cp:revision>168</cp:revision>
  <cp:lastPrinted>2013-10-30T01:19:06Z</cp:lastPrinted>
  <dcterms:created xsi:type="dcterms:W3CDTF">2013-10-29T23:11:51Z</dcterms:created>
  <dcterms:modified xsi:type="dcterms:W3CDTF">2013-11-25T04:01:00Z</dcterms:modified>
</cp:coreProperties>
</file>