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59" r:id="rId4"/>
    <p:sldId id="264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7070"/>
    <a:srgbClr val="FFC922"/>
    <a:srgbClr val="D92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9" autoAdjust="0"/>
    <p:restoredTop sz="96354" autoAdjust="0"/>
  </p:normalViewPr>
  <p:slideViewPr>
    <p:cSldViewPr snapToGrid="0" snapToObjects="1">
      <p:cViewPr>
        <p:scale>
          <a:sx n="120" d="100"/>
          <a:sy n="120" d="100"/>
        </p:scale>
        <p:origin x="-2272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3726A-0F6C-A844-9FA4-3374E921567E}" type="datetimeFigureOut">
              <a:rPr lang="en-US" smtClean="0"/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0325A-5A40-D54B-BCC9-41874EB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4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1F07-A771-C942-9091-51A55D4B89FD}" type="datetimeFigureOut">
              <a:rPr lang="en-US" smtClean="0"/>
              <a:t>4/13/15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68372-3062-BD41-8A29-067A5B4B7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4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A1F6-7277-384E-9B76-E6CB6D5B7716}" type="datetime4">
              <a:rPr lang="en-US" smtClean="0"/>
              <a:t>April 13,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72C4-E5D3-4D42-BBC2-44D91E23227A}" type="datetime4">
              <a:rPr lang="en-US" smtClean="0"/>
              <a:t>April 13,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11051-BAE9-594B-84D4-4EE1953225A0}" type="datetime4">
              <a:rPr lang="en-US" smtClean="0"/>
              <a:t>April 13,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 anchor="ctr">
            <a:normAutofit/>
          </a:bodyPr>
          <a:lstStyle>
            <a:lvl1pPr>
              <a:defRPr sz="3200" cap="none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-182880">
              <a:buFont typeface="Lucida Grande"/>
              <a:buChar char="+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72-30A3-9547-ACA0-6D4643286AD3}" type="datetime4">
              <a:rPr lang="en-US" smtClean="0"/>
              <a:t>April 13,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rgbClr val="2153B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2109-FDD9-8A49-9D39-1AF808E708BD}" type="datetime4">
              <a:rPr lang="en-US" smtClean="0"/>
              <a:t>April 13, 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BCCE-BD91-3943-9259-09750D2C16D2}" type="datetime4">
              <a:rPr lang="en-US" smtClean="0"/>
              <a:t>April 13,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7C7C-F226-6340-91B6-F180285C1FA6}" type="datetime4">
              <a:rPr lang="en-US" smtClean="0"/>
              <a:t>April 13,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09D3-AC11-4348-BBE5-A18C375CAFD8}" type="datetime4">
              <a:rPr lang="en-US" smtClean="0"/>
              <a:t>April 13,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B599B-A5C0-E149-881B-C0B2E24329D1}" type="datetime4">
              <a:rPr lang="en-US" smtClean="0"/>
              <a:t>April 13,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18FC5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DBDD-F3BE-374C-8A51-03C1E61255E0}" type="datetime4">
              <a:rPr lang="en-US" smtClean="0"/>
              <a:t>April 13,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940B-DA76-4F45-8C15-B2DB39665B5C}" type="datetime4">
              <a:rPr lang="en-US" smtClean="0"/>
              <a:t>April 13,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41087CE-D684-6C44-A11A-9B914B984472}" type="datetime4">
              <a:rPr lang="en-US" smtClean="0"/>
              <a:t>April 13,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png"/><Relationship Id="rId6" Type="http://schemas.openxmlformats.org/officeDocument/2006/relationships/image" Target="../media/image26.tiff"/><Relationship Id="rId7" Type="http://schemas.openxmlformats.org/officeDocument/2006/relationships/image" Target="../media/image27.tiff"/><Relationship Id="rId8" Type="http://schemas.openxmlformats.org/officeDocument/2006/relationships/image" Target="../media/image28.png"/><Relationship Id="rId9" Type="http://schemas.openxmlformats.org/officeDocument/2006/relationships/image" Target="../media/image20.tiff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7.tiff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56927"/>
            <a:ext cx="8521700" cy="3943672"/>
          </a:xfrm>
        </p:spPr>
        <p:txBody>
          <a:bodyPr/>
          <a:lstStyle/>
          <a:p>
            <a:r>
              <a:rPr lang="en-US" sz="4000" b="1" cap="none" dirty="0"/>
              <a:t>Interfacing </a:t>
            </a:r>
            <a:r>
              <a:rPr lang="en-US" sz="4000" b="1" cap="none" dirty="0" smtClean="0"/>
              <a:t>the</a:t>
            </a:r>
            <a:br>
              <a:rPr lang="en-US" sz="4000" b="1" cap="none" dirty="0" smtClean="0"/>
            </a:br>
            <a:r>
              <a:rPr lang="en-US" sz="4000" b="1" cap="none" dirty="0" smtClean="0"/>
              <a:t>Internet </a:t>
            </a:r>
            <a:r>
              <a:rPr lang="en-US" sz="4000" b="1" cap="none" dirty="0"/>
              <a:t>of a Trillion Things </a:t>
            </a:r>
            <a:endParaRPr lang="en-US" sz="40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7772400" cy="1677098"/>
          </a:xfrm>
        </p:spPr>
        <p:txBody>
          <a:bodyPr>
            <a:normAutofit/>
          </a:bodyPr>
          <a:lstStyle/>
          <a:p>
            <a:r>
              <a:rPr lang="en-US" cap="none" spc="100" dirty="0" smtClean="0">
                <a:latin typeface="+mn-lt"/>
              </a:rPr>
              <a:t>Brad Campbell</a:t>
            </a:r>
            <a:r>
              <a:rPr lang="en-US" cap="none" spc="100" dirty="0" smtClean="0">
                <a:solidFill>
                  <a:schemeClr val="tx1"/>
                </a:solidFill>
                <a:latin typeface="+mn-lt"/>
              </a:rPr>
              <a:t>, Pat </a:t>
            </a:r>
            <a:r>
              <a:rPr lang="en-US" cap="none" spc="100" dirty="0" err="1" smtClean="0">
                <a:solidFill>
                  <a:schemeClr val="tx1"/>
                </a:solidFill>
                <a:latin typeface="+mn-lt"/>
              </a:rPr>
              <a:t>Pannuto</a:t>
            </a:r>
            <a:r>
              <a:rPr lang="en-US" cap="none" spc="100" dirty="0" smtClean="0">
                <a:solidFill>
                  <a:schemeClr val="tx1"/>
                </a:solidFill>
                <a:latin typeface="+mn-lt"/>
              </a:rPr>
              <a:t>, and </a:t>
            </a:r>
            <a:r>
              <a:rPr lang="en-US" cap="none" spc="100" dirty="0" err="1" smtClean="0">
                <a:solidFill>
                  <a:srgbClr val="000000"/>
                </a:solidFill>
                <a:latin typeface="+mn-lt"/>
              </a:rPr>
              <a:t>Prabal</a:t>
            </a:r>
            <a:r>
              <a:rPr lang="en-US" cap="none" spc="100" dirty="0" smtClean="0">
                <a:solidFill>
                  <a:srgbClr val="000000"/>
                </a:solidFill>
                <a:latin typeface="+mn-lt"/>
              </a:rPr>
              <a:t> Dutta</a:t>
            </a:r>
          </a:p>
          <a:p>
            <a:r>
              <a:rPr lang="en-US" sz="1600" cap="none" spc="100" dirty="0" smtClean="0">
                <a:solidFill>
                  <a:srgbClr val="000000"/>
                </a:solidFill>
                <a:latin typeface="+mn-lt"/>
              </a:rPr>
              <a:t>University of Michigan</a:t>
            </a:r>
          </a:p>
          <a:p>
            <a:r>
              <a:rPr lang="en-US" sz="1600" cap="none" spc="100" dirty="0" smtClean="0">
                <a:solidFill>
                  <a:srgbClr val="000000"/>
                </a:solidFill>
                <a:latin typeface="+mn-lt"/>
              </a:rPr>
              <a:t>SWEC’15 – April 13, 2015</a:t>
            </a:r>
            <a:endParaRPr lang="en-US" sz="1600" cap="none" spc="1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Picture 3" descr="BlockM-r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00" y="108000"/>
            <a:ext cx="1498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One step further: allow many types of application creation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/>
              <a:t>Pictorially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Voice </a:t>
            </a:r>
            <a:r>
              <a:rPr lang="en-US" sz="1800" dirty="0" smtClean="0"/>
              <a:t>commands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800" dirty="0" smtClean="0"/>
              <a:t>“Siri</a:t>
            </a:r>
            <a:r>
              <a:rPr lang="en-US" sz="1800" dirty="0"/>
              <a:t>, make sure my garage door is closed when no one is home”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Automatic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800" dirty="0" smtClean="0"/>
              <a:t>Learn </a:t>
            </a:r>
            <a:r>
              <a:rPr lang="en-US" sz="1800" dirty="0"/>
              <a:t>and copy behaviors </a:t>
            </a:r>
            <a:endParaRPr lang="en-US" sz="1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Based on logic expressions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800" dirty="0"/>
              <a:t>( Person ∧ Nighttime ) </a:t>
            </a:r>
            <a:r>
              <a:rPr lang="en-US" sz="1800" dirty="0" smtClean="0"/>
              <a:t>⇒ Lighting</a:t>
            </a:r>
            <a:endParaRPr lang="en-US" sz="1800" dirty="0"/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In </a:t>
            </a:r>
            <a:r>
              <a:rPr lang="en-US" sz="1800" dirty="0" smtClean="0"/>
              <a:t>code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800" dirty="0" smtClean="0"/>
              <a:t>Write </a:t>
            </a:r>
            <a:r>
              <a:rPr lang="en-US" sz="1800" dirty="0"/>
              <a:t>functions directly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Others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7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/>
              <a:t>Breakdown the high level </a:t>
            </a:r>
            <a:r>
              <a:rPr lang="en-US" sz="2800" dirty="0" smtClean="0"/>
              <a:t>application creation problem to </a:t>
            </a:r>
            <a:r>
              <a:rPr lang="en-US" sz="2800" dirty="0"/>
              <a:t>enable progress on many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1549" y="1793289"/>
            <a:ext cx="197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NLP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411549" y="2425083"/>
            <a:ext cx="197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Inference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11549" y="3059836"/>
            <a:ext cx="1979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Optimization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7046" y="3694589"/>
            <a:ext cx="378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Application Description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8270" y="4326383"/>
            <a:ext cx="359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Partitioning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88269" y="4962614"/>
            <a:ext cx="359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Discovery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269" y="5594408"/>
            <a:ext cx="3595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Devices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7046" y="2327455"/>
            <a:ext cx="378188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7046" y="2977004"/>
            <a:ext cx="378188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7046" y="3626552"/>
            <a:ext cx="378188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7046" y="4276101"/>
            <a:ext cx="378188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046" y="4907892"/>
            <a:ext cx="378188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7046" y="5557441"/>
            <a:ext cx="378188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34" y="1698576"/>
            <a:ext cx="1668781" cy="9925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315" y="2653345"/>
            <a:ext cx="1360854" cy="539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0" y="3097670"/>
            <a:ext cx="1014046" cy="430970"/>
          </a:xfrm>
          <a:prstGeom prst="rect">
            <a:avLst/>
          </a:prstGeom>
        </p:spPr>
      </p:pic>
      <p:pic>
        <p:nvPicPr>
          <p:cNvPr id="21" name="Picture 20" descr="Screenshot 2015-03-19 13.48.4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509" y="3603304"/>
            <a:ext cx="532409" cy="5986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772" y="4150463"/>
            <a:ext cx="977900" cy="977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347" y="4788048"/>
            <a:ext cx="964993" cy="837907"/>
          </a:xfrm>
          <a:prstGeom prst="rect">
            <a:avLst/>
          </a:prstGeom>
        </p:spPr>
      </p:pic>
      <p:pic>
        <p:nvPicPr>
          <p:cNvPr id="24" name="Picture 23" descr="kevo-bluetooth-smart-loc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772" y="5697547"/>
            <a:ext cx="370248" cy="3846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414" y="5653208"/>
            <a:ext cx="332442" cy="428957"/>
          </a:xfrm>
          <a:prstGeom prst="rect">
            <a:avLst/>
          </a:prstGeom>
        </p:spPr>
      </p:pic>
      <p:pic>
        <p:nvPicPr>
          <p:cNvPr id="26" name="Picture 25" descr="coilcube_case_black_blue_pcb.ps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068" y="5687280"/>
            <a:ext cx="337628" cy="359271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402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layers have we been focusing 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47566" y="3345219"/>
            <a:ext cx="1597980" cy="1491448"/>
            <a:chOff x="985423" y="2299317"/>
            <a:chExt cx="1597980" cy="1491448"/>
          </a:xfrm>
        </p:grpSpPr>
        <p:pic>
          <p:nvPicPr>
            <p:cNvPr id="6" name="Picture 5" descr="kevo-bluetooth-smart-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722" y="2590599"/>
              <a:ext cx="982907" cy="1021057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985423" y="2299317"/>
              <a:ext cx="1597980" cy="1491448"/>
            </a:xfrm>
            <a:prstGeom prst="round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1539" y="1784343"/>
            <a:ext cx="261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Device Wrappers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246064" y="1784343"/>
            <a:ext cx="261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Application Specifications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04017" y="3549670"/>
            <a:ext cx="2582629" cy="1342082"/>
            <a:chOff x="3212243" y="1596582"/>
            <a:chExt cx="2582629" cy="13420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2243" y="1596582"/>
              <a:ext cx="2501453" cy="128699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88365" y="2415444"/>
              <a:ext cx="6065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SB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49726" y="1784343"/>
            <a:ext cx="261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Implementation Platforms</a:t>
            </a:r>
            <a:endParaRPr lang="en-US" sz="2400" dirty="0"/>
          </a:p>
        </p:txBody>
      </p:sp>
      <p:pic>
        <p:nvPicPr>
          <p:cNvPr id="14" name="Picture 13" descr="Screenshot 2015-03-19 13.48.4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001" y="3240629"/>
            <a:ext cx="1612160" cy="1812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093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Accessors</a:t>
            </a:r>
            <a:r>
              <a:rPr lang="en-US" dirty="0"/>
              <a:t> (</a:t>
            </a:r>
            <a:r>
              <a:rPr lang="en-US" dirty="0" err="1"/>
              <a:t>UofM</a:t>
            </a:r>
            <a:r>
              <a:rPr lang="en-US" dirty="0"/>
              <a:t> Version)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356902" y="2899983"/>
            <a:ext cx="2144888" cy="2062556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42424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Device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28756" cy="978617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Device APIs and protocols are not standardized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olidFill>
                  <a:schemeClr val="accent6"/>
                </a:solidFill>
              </a:rPr>
              <a:t>Goal</a:t>
            </a:r>
            <a:r>
              <a:rPr lang="en-US" b="0" dirty="0" smtClean="0"/>
              <a:t>: provide applications common device interfaces</a:t>
            </a:r>
          </a:p>
        </p:txBody>
      </p:sp>
      <p:sp>
        <p:nvSpPr>
          <p:cNvPr id="7" name="Snip Same Side Corner Rectangle 6"/>
          <p:cNvSpPr/>
          <p:nvPr/>
        </p:nvSpPr>
        <p:spPr>
          <a:xfrm rot="5400000">
            <a:off x="2194146" y="2599936"/>
            <a:ext cx="440267" cy="1885245"/>
          </a:xfrm>
          <a:prstGeom prst="snip2SameRect">
            <a:avLst>
              <a:gd name="adj1" fmla="val 50000"/>
              <a:gd name="adj2" fmla="val 0"/>
            </a:avLst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input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Snip Same Side Corner Rectangle 7"/>
          <p:cNvSpPr/>
          <p:nvPr/>
        </p:nvSpPr>
        <p:spPr>
          <a:xfrm rot="5400000">
            <a:off x="6224280" y="2599935"/>
            <a:ext cx="440267" cy="1885245"/>
          </a:xfrm>
          <a:prstGeom prst="snip2SameRect">
            <a:avLst>
              <a:gd name="adj1" fmla="val 50000"/>
              <a:gd name="adj2" fmla="val 0"/>
            </a:avLst>
          </a:prstGeom>
          <a:noFill/>
          <a:ln w="508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output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Snip Same Side Corner Rectangle 8"/>
          <p:cNvSpPr/>
          <p:nvPr/>
        </p:nvSpPr>
        <p:spPr>
          <a:xfrm rot="5400000">
            <a:off x="6483922" y="3478617"/>
            <a:ext cx="440267" cy="1885245"/>
          </a:xfrm>
          <a:prstGeom prst="snip2SameRect">
            <a:avLst>
              <a:gd name="adj1" fmla="val 50000"/>
              <a:gd name="adj2" fmla="val 0"/>
            </a:avLst>
          </a:prstGeom>
          <a:noFill/>
          <a:ln w="508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0" name="Snip Same Side Corner Rectangle 9"/>
          <p:cNvSpPr/>
          <p:nvPr/>
        </p:nvSpPr>
        <p:spPr>
          <a:xfrm rot="5400000">
            <a:off x="6224279" y="3478617"/>
            <a:ext cx="440267" cy="1885245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08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observe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1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 Model for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17476"/>
            <a:ext cx="7620000" cy="180868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0" dirty="0"/>
              <a:t>Why </a:t>
            </a:r>
            <a:r>
              <a:rPr lang="en-US" sz="2400" b="0" dirty="0" smtClean="0"/>
              <a:t>ports?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URLs</a:t>
            </a:r>
            <a:r>
              <a:rPr lang="en-US" dirty="0"/>
              <a:t>: http://</a:t>
            </a:r>
            <a:r>
              <a:rPr lang="en-US" dirty="0" smtClean="0"/>
              <a:t>swarmbox.local/device001/ports/Power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Pictorial representation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Multiple </a:t>
            </a:r>
            <a:r>
              <a:rPr lang="en-US" dirty="0"/>
              <a:t>devices can each have the same 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347475" y="1702777"/>
            <a:ext cx="2144888" cy="2062556"/>
          </a:xfrm>
          <a:prstGeom prst="round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42424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Device</a:t>
            </a:r>
            <a:endParaRPr lang="en-US" dirty="0"/>
          </a:p>
        </p:txBody>
      </p:sp>
      <p:sp>
        <p:nvSpPr>
          <p:cNvPr id="6" name="Snip Same Side Corner Rectangle 5"/>
          <p:cNvSpPr/>
          <p:nvPr/>
        </p:nvSpPr>
        <p:spPr>
          <a:xfrm rot="5400000">
            <a:off x="2184719" y="1402730"/>
            <a:ext cx="440267" cy="1885245"/>
          </a:xfrm>
          <a:prstGeom prst="snip2SameRect">
            <a:avLst>
              <a:gd name="adj1" fmla="val 50000"/>
              <a:gd name="adj2" fmla="val 0"/>
            </a:avLst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input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nip Same Side Corner Rectangle 6"/>
          <p:cNvSpPr/>
          <p:nvPr/>
        </p:nvSpPr>
        <p:spPr>
          <a:xfrm rot="5400000">
            <a:off x="6214853" y="1402729"/>
            <a:ext cx="440267" cy="1885245"/>
          </a:xfrm>
          <a:prstGeom prst="snip2SameRect">
            <a:avLst>
              <a:gd name="adj1" fmla="val 50000"/>
              <a:gd name="adj2" fmla="val 0"/>
            </a:avLst>
          </a:prstGeom>
          <a:noFill/>
          <a:ln w="508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output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Snip Same Side Corner Rectangle 7"/>
          <p:cNvSpPr/>
          <p:nvPr/>
        </p:nvSpPr>
        <p:spPr>
          <a:xfrm rot="5400000">
            <a:off x="6474495" y="2281411"/>
            <a:ext cx="440267" cy="1885245"/>
          </a:xfrm>
          <a:prstGeom prst="snip2SameRect">
            <a:avLst>
              <a:gd name="adj1" fmla="val 50000"/>
              <a:gd name="adj2" fmla="val 0"/>
            </a:avLst>
          </a:prstGeom>
          <a:noFill/>
          <a:ln w="508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Snip Same Side Corner Rectangle 8"/>
          <p:cNvSpPr/>
          <p:nvPr/>
        </p:nvSpPr>
        <p:spPr>
          <a:xfrm rot="5400000">
            <a:off x="6214852" y="2281411"/>
            <a:ext cx="440267" cy="1885245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0800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observe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5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886753"/>
          </a:xfrm>
        </p:spPr>
        <p:txBody>
          <a:bodyPr/>
          <a:lstStyle/>
          <a:p>
            <a:r>
              <a:rPr lang="en-US" dirty="0"/>
              <a:t>Ports are grouped into interfaces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199" y="1252026"/>
            <a:ext cx="3303142" cy="32389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0" dirty="0">
                <a:solidFill>
                  <a:srgbClr val="111366"/>
                </a:solidFill>
              </a:rPr>
              <a:t>/</a:t>
            </a:r>
            <a:r>
              <a:rPr lang="en-US" sz="2600" b="0" dirty="0" err="1">
                <a:solidFill>
                  <a:srgbClr val="111366"/>
                </a:solidFill>
              </a:rPr>
              <a:t>onoff</a:t>
            </a:r>
            <a:endParaRPr lang="en-US" sz="2600" b="0" dirty="0">
              <a:solidFill>
                <a:srgbClr val="111366"/>
              </a:solidFill>
            </a:endParaRPr>
          </a:p>
          <a:p>
            <a:pPr marL="0" indent="0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ports: {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</a:t>
            </a:r>
            <a:r>
              <a:rPr lang="en-US" sz="1800" dirty="0" smtClean="0">
                <a:solidFill>
                  <a:schemeClr val="accent4"/>
                </a:solidFill>
                <a:latin typeface="Courier New" charset="0"/>
                <a:ea typeface="Courier New" charset="0"/>
                <a:cs typeface="Courier New" charset="0"/>
              </a:rPr>
              <a:t>Power</a:t>
            </a:r>
            <a:r>
              <a:rPr lang="en-US" sz="18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: {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  direction: </a:t>
            </a:r>
            <a:r>
              <a:rPr lang="en-US" sz="1800" b="0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inout</a:t>
            </a:r>
            <a:endParaRPr lang="en-US" sz="1800" b="0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 }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}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sz="1800" b="0" dirty="0" smtClean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4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4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73191" y="1252026"/>
            <a:ext cx="3303142" cy="3238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dirty="0" smtClean="0"/>
              <a:t>/lighting/light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extends: [ /</a:t>
            </a:r>
            <a:r>
              <a:rPr lang="en-US" sz="1800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onoff</a:t>
            </a: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],</a:t>
            </a:r>
          </a:p>
          <a:p>
            <a:pPr marL="0" indent="0">
              <a:buFont typeface="Arial"/>
              <a:buNone/>
            </a:pPr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ports: {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1800" b="1" dirty="0" smtClean="0">
                <a:solidFill>
                  <a:schemeClr val="accent4"/>
                </a:solidFill>
                <a:latin typeface="Courier New" charset="0"/>
                <a:ea typeface="Courier New" charset="0"/>
                <a:cs typeface="Courier New" charset="0"/>
              </a:rPr>
              <a:t>Brightness</a:t>
            </a: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: {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   direction: </a:t>
            </a:r>
            <a:r>
              <a:rPr lang="en-US" sz="1800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inout</a:t>
            </a:r>
            <a:endParaRPr lang="en-US" sz="1800" dirty="0" smtClean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 }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}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199" y="4520629"/>
            <a:ext cx="5097696" cy="18007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Devices provide interfaces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Allows for </a:t>
            </a:r>
            <a:r>
              <a:rPr lang="en-US" sz="2000" dirty="0" err="1" smtClean="0">
                <a:solidFill>
                  <a:schemeClr val="tx1"/>
                </a:solidFill>
              </a:rPr>
              <a:t>fanout</a:t>
            </a:r>
            <a:r>
              <a:rPr lang="en-US" sz="2000" dirty="0" smtClean="0">
                <a:solidFill>
                  <a:schemeClr val="tx1"/>
                </a:solidFill>
              </a:rPr>
              <a:t> applications: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“Control all devices that implement </a:t>
            </a:r>
            <a:r>
              <a:rPr lang="en-US" sz="16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/lighting/light</a:t>
            </a:r>
            <a:r>
              <a:rPr lang="en-US" sz="1600" dirty="0" smtClean="0">
                <a:solidFill>
                  <a:schemeClr val="tx1"/>
                </a:solidFill>
              </a:rPr>
              <a:t>”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“Turn off all devices that implement </a:t>
            </a:r>
            <a:r>
              <a:rPr lang="en-US" sz="160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1600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onoff</a:t>
            </a:r>
            <a:r>
              <a:rPr lang="en-US" sz="1600" dirty="0" smtClean="0">
                <a:solidFill>
                  <a:schemeClr val="tx1"/>
                </a:solidFill>
              </a:rPr>
              <a:t>”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912" y="4470742"/>
            <a:ext cx="2547991" cy="1397285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119973" y="5073260"/>
            <a:ext cx="587339" cy="44539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4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800" dirty="0">
              <a:solidFill>
                <a:schemeClr val="accent4"/>
              </a:solidFill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88138" y="4891982"/>
            <a:ext cx="1188378" cy="83220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282664" y="5073260"/>
            <a:ext cx="587339" cy="44539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4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88138" y="4516909"/>
            <a:ext cx="1565098" cy="323165"/>
          </a:xfrm>
          <a:prstGeom prst="rect">
            <a:avLst/>
          </a:prstGeom>
          <a:noFill/>
        </p:spPr>
        <p:txBody>
          <a:bodyPr wrap="square" bIns="0" rtlCol="0" anchor="b" anchorCtr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/</a:t>
            </a:r>
            <a:r>
              <a:rPr lang="en-US" dirty="0" err="1" smtClean="0">
                <a:solidFill>
                  <a:schemeClr val="tx2"/>
                </a:solidFill>
              </a:rPr>
              <a:t>onoff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2912" y="4121623"/>
            <a:ext cx="1565098" cy="323165"/>
          </a:xfrm>
          <a:prstGeom prst="rect">
            <a:avLst/>
          </a:prstGeom>
          <a:noFill/>
        </p:spPr>
        <p:txBody>
          <a:bodyPr wrap="square" bIns="0" rtlCol="0" anchor="b" anchorCtr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/lighting/light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device is described by a JavaScript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484" y="1395168"/>
            <a:ext cx="6851715" cy="4025244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 err="1">
                <a:ea typeface="Courier New" charset="0"/>
                <a:cs typeface="Courier New" charset="0"/>
              </a:rPr>
              <a:t>GenericPowerMeter.js</a:t>
            </a:r>
            <a:r>
              <a:rPr lang="en-US" sz="2400" b="0" dirty="0">
                <a:ea typeface="Courier New" charset="0"/>
                <a:cs typeface="Courier New" charset="0"/>
              </a:rPr>
              <a:t>:</a:t>
            </a:r>
          </a:p>
          <a:p>
            <a:endParaRPr lang="en-US" dirty="0">
              <a:solidFill>
                <a:srgbClr val="0000FF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function </a:t>
            </a:r>
            <a:r>
              <a:rPr lang="en-US" dirty="0" err="1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init</a:t>
            </a:r>
            <a:r>
              <a:rPr lang="en-US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 () {</a:t>
            </a:r>
            <a:endParaRPr lang="en-US" b="0" dirty="0">
              <a:solidFill>
                <a:srgbClr val="008000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 b="0" dirty="0">
                <a:latin typeface="Monaco" charset="0"/>
                <a:ea typeface="Monaco" charset="0"/>
                <a:cs typeface="Monaco" charset="0"/>
              </a:rPr>
              <a:t>  </a:t>
            </a:r>
            <a:r>
              <a:rPr lang="en-US" b="0" dirty="0" err="1">
                <a:latin typeface="Monaco" charset="0"/>
                <a:ea typeface="Monaco" charset="0"/>
                <a:cs typeface="Monaco" charset="0"/>
              </a:rPr>
              <a:t>provide_interface</a:t>
            </a:r>
            <a:r>
              <a:rPr lang="en-US" b="0" dirty="0"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b="0" dirty="0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'/</a:t>
            </a:r>
            <a:r>
              <a:rPr lang="en-US" b="0" dirty="0" err="1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onoff</a:t>
            </a:r>
            <a:r>
              <a:rPr lang="en-US" b="0" dirty="0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');</a:t>
            </a:r>
          </a:p>
          <a:p>
            <a:r>
              <a:rPr lang="en-US" b="0" dirty="0">
                <a:latin typeface="Monaco" charset="0"/>
                <a:ea typeface="Monaco" charset="0"/>
                <a:cs typeface="Monaco" charset="0"/>
              </a:rPr>
              <a:t>  </a:t>
            </a:r>
            <a:r>
              <a:rPr lang="en-US" b="0" dirty="0" err="1">
                <a:latin typeface="Monaco" charset="0"/>
                <a:ea typeface="Monaco" charset="0"/>
                <a:cs typeface="Monaco" charset="0"/>
              </a:rPr>
              <a:t>provide_interface</a:t>
            </a:r>
            <a:r>
              <a:rPr lang="en-US" b="0" dirty="0"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b="0" dirty="0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'/sensor/</a:t>
            </a:r>
            <a:r>
              <a:rPr lang="en-US" b="0" dirty="0" err="1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powermeter</a:t>
            </a:r>
            <a:r>
              <a:rPr lang="en-US" b="0" dirty="0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');</a:t>
            </a:r>
          </a:p>
          <a:p>
            <a:r>
              <a:rPr lang="en-US" dirty="0">
                <a:latin typeface="Monaco" charset="0"/>
                <a:ea typeface="Monaco" charset="0"/>
                <a:cs typeface="Monaco" charset="0"/>
              </a:rPr>
              <a:t>} </a:t>
            </a:r>
          </a:p>
          <a:p>
            <a:endParaRPr lang="en-US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function Power (state) {</a:t>
            </a:r>
            <a:endParaRPr lang="en-US" b="0" dirty="0">
              <a:solidFill>
                <a:srgbClr val="008000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 b="0" dirty="0">
                <a:latin typeface="Monaco" charset="0"/>
                <a:ea typeface="Monaco" charset="0"/>
                <a:cs typeface="Monaco" charset="0"/>
              </a:rPr>
              <a:t>  </a:t>
            </a:r>
            <a:r>
              <a:rPr lang="en-US" b="0" dirty="0" err="1">
                <a:latin typeface="Monaco" charset="0"/>
                <a:ea typeface="Monaco" charset="0"/>
                <a:cs typeface="Monaco" charset="0"/>
              </a:rPr>
              <a:t>rt.http.post</a:t>
            </a:r>
            <a:r>
              <a:rPr lang="en-US" b="0" dirty="0"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b="0" dirty="0" err="1">
                <a:latin typeface="Monaco" charset="0"/>
                <a:ea typeface="Monaco" charset="0"/>
                <a:cs typeface="Monaco" charset="0"/>
              </a:rPr>
              <a:t>get_parameter</a:t>
            </a:r>
            <a:r>
              <a:rPr lang="en-US" b="0" dirty="0"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b="0" dirty="0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'URL') </a:t>
            </a:r>
            <a:r>
              <a:rPr lang="en-US" b="0" dirty="0">
                <a:solidFill>
                  <a:srgbClr val="666666"/>
                </a:solidFill>
                <a:latin typeface="Monaco" charset="0"/>
                <a:ea typeface="Monaco" charset="0"/>
                <a:cs typeface="Monaco" charset="0"/>
              </a:rPr>
              <a:t>+ </a:t>
            </a:r>
            <a:r>
              <a:rPr lang="en-US" b="0" dirty="0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'/Power', state);</a:t>
            </a:r>
          </a:p>
          <a:p>
            <a:r>
              <a:rPr lang="en-US" dirty="0">
                <a:latin typeface="Monaco" charset="0"/>
                <a:ea typeface="Monaco" charset="0"/>
                <a:cs typeface="Monaco" charset="0"/>
              </a:rPr>
              <a:t>}</a:t>
            </a:r>
          </a:p>
          <a:p>
            <a:endParaRPr lang="en-US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function </a:t>
            </a:r>
            <a:r>
              <a:rPr lang="en-US" dirty="0" err="1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PowerMeter</a:t>
            </a:r>
            <a:r>
              <a:rPr lang="en-US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 () {</a:t>
            </a:r>
            <a:endParaRPr lang="en-US" b="0" dirty="0">
              <a:solidFill>
                <a:srgbClr val="008000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 b="0" dirty="0">
                <a:latin typeface="Monaco" charset="0"/>
                <a:ea typeface="Monaco" charset="0"/>
                <a:cs typeface="Monaco" charset="0"/>
              </a:rPr>
              <a:t>  </a:t>
            </a:r>
            <a:r>
              <a:rPr lang="en-US" b="0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return </a:t>
            </a:r>
            <a:r>
              <a:rPr lang="en-US" b="0" dirty="0" err="1">
                <a:latin typeface="Monaco" charset="0"/>
                <a:ea typeface="Monaco" charset="0"/>
                <a:cs typeface="Monaco" charset="0"/>
              </a:rPr>
              <a:t>rt.coap.get</a:t>
            </a:r>
            <a:r>
              <a:rPr lang="en-US" b="0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b="0" dirty="0" err="1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get_parameter</a:t>
            </a:r>
            <a:r>
              <a:rPr lang="en-US" b="0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b="0" dirty="0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'URL') </a:t>
            </a:r>
            <a:r>
              <a:rPr lang="en-US" b="0" dirty="0">
                <a:solidFill>
                  <a:srgbClr val="666666"/>
                </a:solidFill>
                <a:latin typeface="Monaco" charset="0"/>
                <a:ea typeface="Monaco" charset="0"/>
                <a:cs typeface="Monaco" charset="0"/>
              </a:rPr>
              <a:t>+ </a:t>
            </a:r>
            <a:r>
              <a:rPr lang="en-US" b="0" dirty="0">
                <a:solidFill>
                  <a:srgbClr val="BA2121"/>
                </a:solidFill>
                <a:latin typeface="Monaco" charset="0"/>
                <a:ea typeface="Monaco" charset="0"/>
                <a:cs typeface="Monaco" charset="0"/>
              </a:rPr>
              <a:t>'/Meter');</a:t>
            </a:r>
          </a:p>
          <a:p>
            <a:r>
              <a:rPr lang="en-US" dirty="0">
                <a:latin typeface="Monaco" charset="0"/>
                <a:ea typeface="Monaco" charset="0"/>
                <a:cs typeface="Monaco" charset="0"/>
              </a:rPr>
              <a:t>}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1592" y="5420412"/>
            <a:ext cx="3190125" cy="646331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Designed to be easily written when adding a new device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771349" y="5115218"/>
            <a:ext cx="123289" cy="342395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03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JavaScript file is parsed to generate a full description of the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" y="3044433"/>
            <a:ext cx="1623317" cy="1160980"/>
          </a:xfrm>
          <a:prstGeom prst="rect">
            <a:avLst/>
          </a:prstGeom>
          <a:noFill/>
          <a:ln w="762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Accessor</a:t>
            </a:r>
            <a:endParaRPr lang="en-US" dirty="0" smtClean="0">
              <a:solidFill>
                <a:schemeClr val="tx2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JavaScript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14081" y="3584013"/>
            <a:ext cx="410966" cy="495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Hexagon 18"/>
          <p:cNvSpPr/>
          <p:nvPr/>
        </p:nvSpPr>
        <p:spPr>
          <a:xfrm>
            <a:off x="2758611" y="3075442"/>
            <a:ext cx="1540012" cy="1017142"/>
          </a:xfrm>
          <a:prstGeom prst="hexagon">
            <a:avLst/>
          </a:prstGeom>
          <a:noFill/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Compiler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443786" y="3581536"/>
            <a:ext cx="410966" cy="495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57281" y="1338923"/>
            <a:ext cx="33904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name: Generic Meter,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ports: [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 Power,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PowerMeter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 …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],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parameters: [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 URL,</a:t>
            </a:r>
          </a:p>
          <a:p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  …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],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dependencies: {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 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accessors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: …,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}</a:t>
            </a:r>
          </a:p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5232" y="5322302"/>
            <a:ext cx="3190125" cy="923330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Designed to be easily parsed by any application that wants to use the </a:t>
            </a:r>
            <a:r>
              <a:rPr lang="en-US" dirty="0" err="1" smtClean="0"/>
              <a:t>accessor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560050" y="4965701"/>
            <a:ext cx="123289" cy="342395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6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Accessors</a:t>
            </a:r>
            <a:r>
              <a:rPr lang="en-US" dirty="0"/>
              <a:t> operate inside of a runtime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075441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="0" dirty="0"/>
              <a:t>Execute the JavaScript </a:t>
            </a:r>
            <a:r>
              <a:rPr lang="en-US" b="0" dirty="0" err="1"/>
              <a:t>accessor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Provide the standard library for use inside of </a:t>
            </a:r>
            <a:r>
              <a:rPr lang="en-US" b="0" dirty="0" err="1"/>
              <a:t>accessors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5536" y="2828041"/>
            <a:ext cx="7510409" cy="1754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Monaco" charset="0"/>
                <a:ea typeface="Monaco" charset="0"/>
                <a:cs typeface="Monaco" charset="0"/>
              </a:rPr>
              <a:t>import </a:t>
            </a:r>
            <a:r>
              <a:rPr lang="en-US" dirty="0" err="1">
                <a:solidFill>
                  <a:srgbClr val="0000FF"/>
                </a:solidFill>
                <a:latin typeface="Monaco" charset="0"/>
                <a:ea typeface="Monaco" charset="0"/>
                <a:cs typeface="Monaco" charset="0"/>
              </a:rPr>
              <a:t>accessors</a:t>
            </a:r>
            <a:endParaRPr lang="en-US" dirty="0">
              <a:solidFill>
                <a:srgbClr val="0000FF"/>
              </a:solidFill>
              <a:latin typeface="Monaco" charset="0"/>
              <a:ea typeface="Monaco" charset="0"/>
              <a:cs typeface="Monaco" charset="0"/>
            </a:endParaRPr>
          </a:p>
          <a:p>
            <a:endParaRPr lang="en-US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latin typeface="Monaco" charset="0"/>
                <a:ea typeface="Monaco" charset="0"/>
                <a:cs typeface="Monaco" charset="0"/>
              </a:rPr>
              <a:t>meter = </a:t>
            </a:r>
            <a:r>
              <a:rPr lang="en-US" dirty="0" err="1" smtClean="0">
                <a:latin typeface="Monaco" charset="0"/>
                <a:ea typeface="Monaco" charset="0"/>
                <a:cs typeface="Monaco" charset="0"/>
              </a:rPr>
              <a:t>accessors.new</a:t>
            </a:r>
            <a:r>
              <a:rPr lang="en-US" dirty="0" smtClean="0"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Monaco" charset="0"/>
                <a:ea typeface="Monaco" charset="0"/>
                <a:cs typeface="Monaco" charset="0"/>
              </a:rPr>
              <a:t>“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Monaco" charset="0"/>
                <a:ea typeface="Monaco" charset="0"/>
                <a:cs typeface="Monaco" charset="0"/>
              </a:rPr>
              <a:t>GenericPowerMeter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Monaco" charset="0"/>
                <a:ea typeface="Monaco" charset="0"/>
                <a:cs typeface="Monaco" charset="0"/>
              </a:rPr>
              <a:t>”</a:t>
            </a:r>
            <a:r>
              <a:rPr lang="en-US" dirty="0" smtClean="0">
                <a:latin typeface="Monaco" charset="0"/>
                <a:ea typeface="Monaco" charset="0"/>
                <a:cs typeface="Monaco" charset="0"/>
              </a:rPr>
              <a:t>)</a:t>
            </a:r>
            <a:endParaRPr lang="en-US" dirty="0">
              <a:latin typeface="Monaco" charset="0"/>
              <a:ea typeface="Monaco" charset="0"/>
              <a:cs typeface="Monaco" charset="0"/>
            </a:endParaRPr>
          </a:p>
          <a:p>
            <a:endParaRPr lang="en-US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 err="1">
                <a:latin typeface="Monaco" charset="0"/>
                <a:ea typeface="Monaco" charset="0"/>
                <a:cs typeface="Monaco" charset="0"/>
              </a:rPr>
              <a:t>Meter.Power</a:t>
            </a:r>
            <a:r>
              <a:rPr lang="en-US" dirty="0"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dirty="0">
                <a:solidFill>
                  <a:schemeClr val="accent6"/>
                </a:solidFill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en-US" dirty="0" smtClean="0">
                <a:latin typeface="Monaco" charset="0"/>
                <a:ea typeface="Monaco" charset="0"/>
                <a:cs typeface="Monaco" charset="0"/>
              </a:rPr>
              <a:t>)</a:t>
            </a:r>
            <a:endParaRPr lang="en-US" dirty="0">
              <a:latin typeface="Monaco" charset="0"/>
              <a:ea typeface="Monaco" charset="0"/>
              <a:cs typeface="Monaco" charset="0"/>
            </a:endParaRPr>
          </a:p>
          <a:p>
            <a:r>
              <a:rPr lang="en-US" dirty="0">
                <a:latin typeface="Monaco" charset="0"/>
                <a:ea typeface="Monaco" charset="0"/>
                <a:cs typeface="Monaco" charset="0"/>
              </a:rPr>
              <a:t>p = </a:t>
            </a:r>
            <a:r>
              <a:rPr lang="en-US" dirty="0" err="1">
                <a:latin typeface="Monaco" charset="0"/>
                <a:ea typeface="Monaco" charset="0"/>
                <a:cs typeface="Monaco" charset="0"/>
              </a:rPr>
              <a:t>Meter.PowerMeter</a:t>
            </a:r>
            <a:r>
              <a:rPr lang="en-US" dirty="0" smtClean="0">
                <a:latin typeface="Monaco" charset="0"/>
                <a:ea typeface="Monaco" charset="0"/>
                <a:cs typeface="Monaco" charset="0"/>
              </a:rPr>
              <a:t>()</a:t>
            </a:r>
            <a:endParaRPr lang="en-US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967841"/>
            <a:ext cx="7620000" cy="1075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b="0" dirty="0" err="1" smtClean="0"/>
              <a:t>Node.js</a:t>
            </a:r>
            <a:r>
              <a:rPr lang="en-US" b="0" dirty="0" smtClean="0"/>
              <a:t>, Java, Python, web browser via RPC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775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get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923854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Model for devices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Code for communicating with devices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The ability to embed control inside of applications</a:t>
            </a:r>
            <a:endParaRPr lang="en-US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199143"/>
            <a:ext cx="7620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none" spc="-60" baseline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 smtClean="0"/>
              <a:t>Much more goes into </a:t>
            </a:r>
            <a:r>
              <a:rPr lang="en-US" i="1" dirty="0" smtClean="0"/>
              <a:t>how</a:t>
            </a:r>
            <a:r>
              <a:rPr lang="en-US" dirty="0" smtClean="0"/>
              <a:t> this works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319678"/>
            <a:ext cx="7620000" cy="1923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sz="2400" b="0" dirty="0" err="1" smtClean="0"/>
              <a:t>Accessor</a:t>
            </a:r>
            <a:r>
              <a:rPr lang="en-US" sz="2400" b="0" dirty="0" smtClean="0"/>
              <a:t> Host Server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Synchronous JavaScript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More details at the poster session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62856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pPr algn="l"/>
            <a:r>
              <a:rPr lang="en-US" smtClean="0"/>
              <a:t>TerraSwarm Research Center</a:t>
            </a:r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BB42ED-0428-F349-A1E9-DBFAF59858C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nest_uk_lifestyle_liv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3" y="-1"/>
            <a:ext cx="10301113" cy="6867409"/>
          </a:xfrm>
          <a:prstGeom prst="rect">
            <a:avLst/>
          </a:prstGeom>
        </p:spPr>
      </p:pic>
      <p:pic>
        <p:nvPicPr>
          <p:cNvPr id="8" name="Picture 7" descr="Screenshot 2015-03-17 20.49.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085" y="554366"/>
            <a:ext cx="7372269" cy="5565975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  <p:pic>
        <p:nvPicPr>
          <p:cNvPr id="9" name="Picture 8" descr="Screenshot 2015-03-17 20.54.3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647" y="1257759"/>
            <a:ext cx="6039985" cy="5416949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514647" y="1257759"/>
            <a:ext cx="2118509" cy="1880552"/>
          </a:xfrm>
          <a:prstGeom prst="rect">
            <a:avLst/>
          </a:prstGeom>
          <a:noFill/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accessors</a:t>
            </a:r>
            <a:r>
              <a:rPr lang="en-US" dirty="0"/>
              <a:t> to build an application that controls the lighting in a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0967" y="2147299"/>
            <a:ext cx="1469204" cy="2085654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Occupancy Event Service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967" y="4700230"/>
            <a:ext cx="1469204" cy="940282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Manual Override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72665" y="2377012"/>
            <a:ext cx="2198670" cy="3030876"/>
          </a:xfrm>
          <a:prstGeom prst="roundRect">
            <a:avLst/>
          </a:prstGeom>
          <a:noFill/>
          <a:ln w="508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Match</a:t>
            </a:r>
          </a:p>
          <a:p>
            <a:pPr algn="ctr"/>
            <a:endParaRPr lang="en-US" dirty="0">
              <a:solidFill>
                <a:schemeClr val="accent2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“Room occupied”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“Mark entered”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“Mark left”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“Room empty”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Elbow Connector 7"/>
          <p:cNvCxnSpPr>
            <a:endCxn id="11" idx="1"/>
          </p:cNvCxnSpPr>
          <p:nvPr/>
        </p:nvCxnSpPr>
        <p:spPr>
          <a:xfrm>
            <a:off x="2666010" y="3184908"/>
            <a:ext cx="806655" cy="707542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endCxn id="11" idx="1"/>
          </p:cNvCxnSpPr>
          <p:nvPr/>
        </p:nvCxnSpPr>
        <p:spPr>
          <a:xfrm flipV="1">
            <a:off x="2666010" y="3892450"/>
            <a:ext cx="806655" cy="1290516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342598" y="2543050"/>
            <a:ext cx="1469204" cy="1119883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Overhead lights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42598" y="4232953"/>
            <a:ext cx="1469204" cy="1119883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Mark’s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Hue Bulb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Snip Same Side Corner Rectangle 11"/>
          <p:cNvSpPr/>
          <p:nvPr/>
        </p:nvSpPr>
        <p:spPr>
          <a:xfrm rot="5400000">
            <a:off x="6790549" y="2396637"/>
            <a:ext cx="350834" cy="753260"/>
          </a:xfrm>
          <a:prstGeom prst="snip2SameRect">
            <a:avLst>
              <a:gd name="adj1" fmla="val 50000"/>
              <a:gd name="adj2" fmla="val 0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Power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Snip Same Side Corner Rectangle 12"/>
          <p:cNvSpPr/>
          <p:nvPr/>
        </p:nvSpPr>
        <p:spPr>
          <a:xfrm rot="5400000">
            <a:off x="6790549" y="4107479"/>
            <a:ext cx="350834" cy="753260"/>
          </a:xfrm>
          <a:prstGeom prst="snip2SameRect">
            <a:avLst>
              <a:gd name="adj1" fmla="val 50000"/>
              <a:gd name="adj2" fmla="val 0"/>
            </a:avLst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Power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4" name="Elbow Connector 13"/>
          <p:cNvCxnSpPr>
            <a:endCxn id="12" idx="1"/>
          </p:cNvCxnSpPr>
          <p:nvPr/>
        </p:nvCxnSpPr>
        <p:spPr>
          <a:xfrm flipV="1">
            <a:off x="5671335" y="2773267"/>
            <a:ext cx="918001" cy="493916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endCxn id="13" idx="1"/>
          </p:cNvCxnSpPr>
          <p:nvPr/>
        </p:nvCxnSpPr>
        <p:spPr>
          <a:xfrm>
            <a:off x="5671335" y="3773268"/>
            <a:ext cx="918001" cy="710841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841738" y="4792894"/>
            <a:ext cx="186287" cy="205836"/>
            <a:chOff x="6376576" y="5768940"/>
            <a:chExt cx="186287" cy="205836"/>
          </a:xfrm>
        </p:grpSpPr>
        <p:sp>
          <p:nvSpPr>
            <p:cNvPr id="17" name="Triangle 16"/>
            <p:cNvSpPr/>
            <p:nvPr/>
          </p:nvSpPr>
          <p:spPr>
            <a:xfrm rot="5400000">
              <a:off x="6348116" y="5797400"/>
              <a:ext cx="205836" cy="14891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488120" y="5834485"/>
              <a:ext cx="74743" cy="7474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Elbow Connector 18"/>
          <p:cNvCxnSpPr>
            <a:endCxn id="13" idx="1"/>
          </p:cNvCxnSpPr>
          <p:nvPr/>
        </p:nvCxnSpPr>
        <p:spPr>
          <a:xfrm flipV="1">
            <a:off x="6028025" y="4484109"/>
            <a:ext cx="561311" cy="411702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>
            <a:off x="5671335" y="4895810"/>
            <a:ext cx="170404" cy="2"/>
          </a:xfrm>
          <a:prstGeom prst="bentConnector3">
            <a:avLst/>
          </a:prstGeom>
          <a:ln w="508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ame Side Corner Rectangle 20"/>
          <p:cNvSpPr/>
          <p:nvPr/>
        </p:nvSpPr>
        <p:spPr>
          <a:xfrm rot="5400000">
            <a:off x="2103219" y="2791988"/>
            <a:ext cx="339742" cy="785839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Events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Snip Same Side Corner Rectangle 21"/>
          <p:cNvSpPr/>
          <p:nvPr/>
        </p:nvSpPr>
        <p:spPr>
          <a:xfrm rot="5400000">
            <a:off x="2103219" y="4790046"/>
            <a:ext cx="339742" cy="785839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Events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3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application can be described in some common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blocks: [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Occupancy Events,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Match,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Overhead Lights,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Mark’s Hue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],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connections: [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Occupancy -&gt; Match,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Match.1 -&gt; Overhead,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  Match.2 -&gt; Mark’s Hue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 ]</a:t>
            </a:r>
          </a:p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sz="2000" b="0" dirty="0" smtClean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4681407" y="1925053"/>
            <a:ext cx="649705" cy="1768642"/>
          </a:xfrm>
          <a:prstGeom prst="rightBrace">
            <a:avLst>
              <a:gd name="adj1" fmla="val 41666"/>
              <a:gd name="adj2" fmla="val 52041"/>
            </a:avLst>
          </a:prstGeom>
          <a:ln w="508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4681406" y="4049997"/>
            <a:ext cx="649705" cy="1768642"/>
          </a:xfrm>
          <a:prstGeom prst="rightBrace">
            <a:avLst>
              <a:gd name="adj1" fmla="val 41666"/>
              <a:gd name="adj2" fmla="val 52041"/>
            </a:avLst>
          </a:prstGeom>
          <a:ln w="508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22495" y="2347709"/>
            <a:ext cx="148790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 err="1" smtClean="0"/>
              <a:t>Accessors</a:t>
            </a:r>
            <a:r>
              <a:rPr lang="en-US" dirty="0" smtClean="0"/>
              <a:t>, logic blocks, etc.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22495" y="4647249"/>
            <a:ext cx="148790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 smtClean="0"/>
              <a:t>How they connect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5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Decoupling application description from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2821" y="3916125"/>
            <a:ext cx="8373978" cy="0"/>
          </a:xfrm>
          <a:prstGeom prst="line">
            <a:avLst/>
          </a:prstGeom>
          <a:ln w="6350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54868" y="3630840"/>
            <a:ext cx="5434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Application Description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4441" y="1996680"/>
            <a:ext cx="1900990" cy="1143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Pictorially,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connecting blocks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125" y="2021118"/>
            <a:ext cx="1900990" cy="1143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Natural language processing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5809" y="2021118"/>
            <a:ext cx="1900990" cy="1143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Automated, based on inferences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12" idx="2"/>
          </p:cNvCxnSpPr>
          <p:nvPr/>
        </p:nvCxnSpPr>
        <p:spPr>
          <a:xfrm>
            <a:off x="3404936" y="3139680"/>
            <a:ext cx="1" cy="31338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70620" y="3164118"/>
            <a:ext cx="1" cy="31338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736303" y="3164493"/>
            <a:ext cx="1" cy="31338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2821" y="2177119"/>
            <a:ext cx="199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Describing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Applications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821" y="4824135"/>
            <a:ext cx="199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Implementing</a:t>
            </a:r>
            <a:b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Applications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54441" y="4668133"/>
            <a:ext cx="1900990" cy="1143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SwarmBox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04935" y="4350711"/>
            <a:ext cx="1" cy="313383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620125" y="4668133"/>
            <a:ext cx="1900990" cy="1143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Distributed computation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70619" y="4350711"/>
            <a:ext cx="1" cy="313383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85808" y="4664094"/>
            <a:ext cx="1900990" cy="1143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Direct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device-to-device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736302" y="4346672"/>
            <a:ext cx="1" cy="313383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55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500" y="4605009"/>
            <a:ext cx="879007" cy="1134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1: Cloudlet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040655" y="2432120"/>
            <a:ext cx="2582630" cy="1342082"/>
            <a:chOff x="3212243" y="1596582"/>
            <a:chExt cx="2582630" cy="13420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2243" y="1596582"/>
              <a:ext cx="2501453" cy="1286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15061" y="2415444"/>
              <a:ext cx="779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SB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 flipV="1">
            <a:off x="1705844" y="2285665"/>
            <a:ext cx="1317778" cy="317901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22876" y="1879276"/>
            <a:ext cx="159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BLE Sniffing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10-Point Star 15"/>
          <p:cNvSpPr/>
          <p:nvPr/>
        </p:nvSpPr>
        <p:spPr>
          <a:xfrm>
            <a:off x="3430361" y="3589536"/>
            <a:ext cx="1803018" cy="1233460"/>
          </a:xfrm>
          <a:prstGeom prst="star10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Run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Application Logic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623086" y="3719118"/>
            <a:ext cx="1332134" cy="984857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47481" y="3746648"/>
            <a:ext cx="159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Control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66" y="1814347"/>
            <a:ext cx="817775" cy="9465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65691" y="1381179"/>
            <a:ext cx="1696504" cy="1184435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Occupancy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40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2: Direct device-to-device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coilcube_case_black_blue_pcb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866" y="3559097"/>
            <a:ext cx="1233377" cy="131243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762054" y="4092768"/>
            <a:ext cx="2941162" cy="122549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61676" y="3747218"/>
            <a:ext cx="180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CoAP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POST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Picture 9" descr="IMG_64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216" y="3123143"/>
            <a:ext cx="2426223" cy="1617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7331" y="5000276"/>
            <a:ext cx="219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Power Meter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03216" y="4716843"/>
            <a:ext cx="219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 Relay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67768"/>
            <a:ext cx="1538546" cy="994827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3" idx="2"/>
          </p:cNvCxnSpPr>
          <p:nvPr/>
        </p:nvCxnSpPr>
        <p:spPr>
          <a:xfrm>
            <a:off x="1226473" y="3062595"/>
            <a:ext cx="206401" cy="496502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002" y="1959006"/>
            <a:ext cx="929775" cy="1106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2101955" y="3123143"/>
            <a:ext cx="226466" cy="371584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541" y="1963257"/>
            <a:ext cx="1771793" cy="77195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691314" y="2555552"/>
            <a:ext cx="110124" cy="753383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28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much to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Currently a manual process to adapt implementations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Not sure what the application description should be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Partitioning, optimization, correctness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6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Accessors</a:t>
            </a:r>
            <a:r>
              <a:rPr lang="en-US" dirty="0" smtClean="0"/>
              <a:t> as a way to interface things and</a:t>
            </a:r>
            <a:br>
              <a:rPr lang="en-US" dirty="0" smtClean="0"/>
            </a:br>
            <a:r>
              <a:rPr lang="en-US" dirty="0" smtClean="0"/>
              <a:t>build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2138916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="0" dirty="0"/>
              <a:t>Port model for describing devices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JavaScript + runtime for interacting with devices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Ports help build an application description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Application can be executed in a variety of </a:t>
            </a:r>
            <a:r>
              <a:rPr lang="en-US" b="0" dirty="0" smtClean="0"/>
              <a:t>ways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BlockM-r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229" y="5624513"/>
            <a:ext cx="1498600" cy="100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628" y="4925834"/>
            <a:ext cx="4540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Brad Campbell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University of Michigan</a:t>
            </a:r>
          </a:p>
          <a:p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/lab11/</a:t>
            </a:r>
            <a:r>
              <a:rPr lang="en-US" dirty="0" err="1"/>
              <a:t>accessors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7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Kevo</a:t>
            </a:r>
            <a:r>
              <a:rPr lang="en-US" dirty="0"/>
              <a:t>: BLE controlled deadbolt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Content Placeholder 5" descr="Kwikset-Kevo-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408" y="1846263"/>
            <a:ext cx="5363633" cy="4022725"/>
          </a:xfrm>
        </p:spPr>
      </p:pic>
      <p:pic>
        <p:nvPicPr>
          <p:cNvPr id="9" name="Picture 8" descr="kevo-gateway-100538647-large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1" b="96033" l="3276" r="97759">
                        <a14:backgroundMark x1="37759" y1="19973" x2="37759" y2="19973"/>
                        <a14:backgroundMark x1="58621" y1="19836" x2="58621" y2="19836"/>
                        <a14:backgroundMark x1="32759" y1="8345" x2="32759" y2="8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491" y="3427941"/>
            <a:ext cx="2431821" cy="306493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chemeClr val="bg1">
                <a:alpha val="9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1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dirty="0"/>
              <a:t>Implementing</a:t>
            </a:r>
            <a:br>
              <a:rPr lang="en-US" sz="2800" dirty="0"/>
            </a:br>
            <a:r>
              <a:rPr lang="en-US" sz="2800" dirty="0"/>
              <a:t>“When I enter my house, turn the AC on.”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house_out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45" y="1895967"/>
            <a:ext cx="4748388" cy="4476058"/>
          </a:xfrm>
          <a:prstGeom prst="rect">
            <a:avLst/>
          </a:prstGeom>
        </p:spPr>
      </p:pic>
      <p:pic>
        <p:nvPicPr>
          <p:cNvPr id="6" name="Picture 5" descr="kevo-bluetooth-smart-lo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722" y="3122087"/>
            <a:ext cx="1483159" cy="1540725"/>
          </a:xfrm>
          <a:prstGeom prst="rect">
            <a:avLst/>
          </a:prstGeom>
        </p:spPr>
      </p:pic>
      <p:pic>
        <p:nvPicPr>
          <p:cNvPr id="7" name="Picture 6" descr="kevo-gateway-100538647-large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51" b="96033" l="3276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030" y="4662812"/>
            <a:ext cx="1244954" cy="1569071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chemeClr val="bg1">
                <a:alpha val="99000"/>
              </a:schemeClr>
            </a:outerShdw>
          </a:effectLst>
        </p:spPr>
      </p:pic>
      <p:pic>
        <p:nvPicPr>
          <p:cNvPr id="8" name="Picture 7" descr="kwikset-kevo-smart-deadbolt-6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78" y="4436533"/>
            <a:ext cx="963485" cy="1452400"/>
          </a:xfrm>
          <a:prstGeom prst="rect">
            <a:avLst/>
          </a:prstGeom>
        </p:spPr>
      </p:pic>
      <p:pic>
        <p:nvPicPr>
          <p:cNvPr id="9" name="Picture 8" descr="nest-learning-thermostat-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013" y="3302604"/>
            <a:ext cx="1179689" cy="1179689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5068711" y="1623108"/>
            <a:ext cx="3070577" cy="1524000"/>
          </a:xfrm>
          <a:prstGeom prst="cloud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Kevo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5410135" y="3613154"/>
            <a:ext cx="3070577" cy="1524000"/>
          </a:xfrm>
          <a:prstGeom prst="cloud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Nest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083733" y="4133996"/>
            <a:ext cx="485423" cy="67507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42159" y="4051580"/>
            <a:ext cx="1162871" cy="111115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16623" y="2902152"/>
            <a:ext cx="1645947" cy="238104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59887" y="2656374"/>
            <a:ext cx="45155" cy="136020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369048" y="4051582"/>
            <a:ext cx="1882615" cy="31526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59022" y="5456362"/>
            <a:ext cx="370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Clumsy, and two companies now know that I unlocked my door.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475520" y="3397864"/>
            <a:ext cx="838184" cy="7880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 w="sm" len="med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98970" y="3012972"/>
            <a:ext cx="80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25 </a:t>
            </a:r>
            <a:r>
              <a:rPr lang="en-US" dirty="0" err="1" smtClean="0">
                <a:solidFill>
                  <a:schemeClr val="accent3"/>
                </a:solidFill>
              </a:rPr>
              <a:t>ft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5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latin typeface="Calibri Light" charset="0"/>
                <a:ea typeface="Calibri Light" charset="0"/>
                <a:cs typeface="Calibri Light" charset="0"/>
              </a:rPr>
              <a:t>Finding a better way to create applications</a:t>
            </a:r>
            <a:endParaRPr lang="en-US" sz="3200" cap="none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32000"/>
            <a:ext cx="8229600" cy="40941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Peer-to-peer</a:t>
            </a:r>
          </a:p>
          <a:p>
            <a:pPr lvl="1"/>
            <a:r>
              <a:rPr lang="en-US" dirty="0" smtClean="0"/>
              <a:t>Device to device</a:t>
            </a:r>
          </a:p>
          <a:p>
            <a:pPr lvl="1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Local infrastructure-mediated</a:t>
            </a:r>
          </a:p>
          <a:p>
            <a:pPr lvl="1"/>
            <a:r>
              <a:rPr lang="en-US" dirty="0" smtClean="0"/>
              <a:t>Devices in a room</a:t>
            </a:r>
          </a:p>
        </p:txBody>
      </p:sp>
    </p:spTree>
    <p:extLst>
      <p:ext uri="{BB962C8B-B14F-4D97-AF65-F5344CB8AC3E}">
        <p14:creationId xmlns:p14="http://schemas.microsoft.com/office/powerpoint/2010/main" val="106526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cloud is not essential for many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455" y="4539760"/>
            <a:ext cx="1209090" cy="120909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138083"/>
            <a:ext cx="8229600" cy="636973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0" dirty="0" smtClean="0"/>
              <a:t>Direct device communication</a:t>
            </a:r>
            <a:endParaRPr lang="en-US" sz="24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5822" y="2775056"/>
            <a:ext cx="939800" cy="946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899" y="2684552"/>
            <a:ext cx="1209090" cy="120909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795622" y="3248409"/>
            <a:ext cx="1187275" cy="604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3882917"/>
            <a:ext cx="8229600" cy="636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11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Local applications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5822" y="4519890"/>
            <a:ext cx="939800" cy="9467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296" y="4519890"/>
            <a:ext cx="525925" cy="10572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95636" y="4847209"/>
            <a:ext cx="372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+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71020" y="5072000"/>
            <a:ext cx="1187275" cy="604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25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972280"/>
          </a:xfrm>
        </p:spPr>
        <p:txBody>
          <a:bodyPr>
            <a:normAutofit/>
          </a:bodyPr>
          <a:lstStyle/>
          <a:p>
            <a:r>
              <a:rPr lang="en-US" sz="2800" dirty="0"/>
              <a:t>Initial setup, configuration, and authorization may require complex interactions and cloud interaction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4509857"/>
            <a:ext cx="8229600" cy="4484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0" dirty="0" smtClean="0"/>
              <a:t>…but device interactions likely do not.</a:t>
            </a:r>
            <a:endParaRPr lang="en-US" sz="2400" b="0" dirty="0"/>
          </a:p>
        </p:txBody>
      </p:sp>
      <p:pic>
        <p:nvPicPr>
          <p:cNvPr id="6" name="Picture 5" descr="kevo-bluetooth-smart-lo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142090"/>
            <a:ext cx="982907" cy="1021057"/>
          </a:xfrm>
          <a:prstGeom prst="rect">
            <a:avLst/>
          </a:prstGeom>
        </p:spPr>
      </p:pic>
      <p:pic>
        <p:nvPicPr>
          <p:cNvPr id="7" name="Picture 6" descr="kevo-gateway-100538647-large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1" b="96033" l="3276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424" y="3283433"/>
            <a:ext cx="826829" cy="104208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chemeClr val="bg1">
                <a:alpha val="99000"/>
              </a:schemeClr>
            </a:outerShdw>
          </a:effectLst>
        </p:spPr>
      </p:pic>
      <p:pic>
        <p:nvPicPr>
          <p:cNvPr id="8" name="Picture 7" descr="kwikset-kevo-smart-deadbolt-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8486" y="2926418"/>
            <a:ext cx="963485" cy="1452400"/>
          </a:xfrm>
          <a:prstGeom prst="rect">
            <a:avLst/>
          </a:prstGeom>
        </p:spPr>
      </p:pic>
      <p:pic>
        <p:nvPicPr>
          <p:cNvPr id="9" name="Picture 8" descr="nest-learning-thermostat-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293" y="2983458"/>
            <a:ext cx="1179689" cy="1179689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3247013" y="1735707"/>
            <a:ext cx="1554031" cy="782741"/>
          </a:xfrm>
          <a:prstGeom prst="cloud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Kevo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275370" y="1658737"/>
            <a:ext cx="1470059" cy="790982"/>
          </a:xfrm>
          <a:prstGeom prst="cloud">
            <a:avLst/>
          </a:prstGeom>
          <a:noFill/>
          <a:ln w="539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Nest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61" y="1763739"/>
            <a:ext cx="1375521" cy="103164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1869552" y="2127077"/>
            <a:ext cx="1237632" cy="16065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8283" y="2452929"/>
            <a:ext cx="688730" cy="70420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65141" y="2607075"/>
            <a:ext cx="76817" cy="87431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965900" y="3719744"/>
            <a:ext cx="517323" cy="15649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12031" y="2075182"/>
            <a:ext cx="1122544" cy="21907"/>
          </a:xfrm>
          <a:prstGeom prst="straightConnector1">
            <a:avLst/>
          </a:prstGeom>
          <a:ln w="76200">
            <a:solidFill>
              <a:schemeClr val="accent2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>
            <a:off x="7010400" y="2448877"/>
            <a:ext cx="100614" cy="595357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kevo-bluetooth-smart-loc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184" y="5236144"/>
            <a:ext cx="982907" cy="1021057"/>
          </a:xfrm>
          <a:prstGeom prst="rect">
            <a:avLst/>
          </a:prstGeom>
        </p:spPr>
      </p:pic>
      <p:pic>
        <p:nvPicPr>
          <p:cNvPr id="20" name="Picture 19" descr="nest-learning-thermostat-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062" y="5156827"/>
            <a:ext cx="1179689" cy="117968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4090091" y="5736279"/>
            <a:ext cx="874971" cy="10393"/>
          </a:xfrm>
          <a:prstGeom prst="straightConnector1">
            <a:avLst/>
          </a:prstGeom>
          <a:ln w="76200">
            <a:solidFill>
              <a:schemeClr val="tx2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gap_side_black_500x33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795" y="5427336"/>
            <a:ext cx="657175" cy="440307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5063453" y="5707671"/>
            <a:ext cx="561272" cy="39000"/>
          </a:xfrm>
          <a:prstGeom prst="straightConnector1">
            <a:avLst/>
          </a:prstGeom>
          <a:ln w="76200">
            <a:solidFill>
              <a:schemeClr val="tx2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6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But, in practice, connecting devices is not as simple as drawing arrows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2872427" cy="3025588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b="0" dirty="0"/>
              <a:t>Devices use a wide range of protocols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Unclear if standardization will </a:t>
            </a:r>
            <a:r>
              <a:rPr lang="en-US" b="0" dirty="0" smtClean="0"/>
              <a:t>happen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627" y="1524318"/>
            <a:ext cx="5295900" cy="3968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7962" y="5559664"/>
            <a:ext cx="43092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entrepreneurshiptalk.wordpress.com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/2014/01/29/the-internet-of-thing-protocol-stack-from-sensors-to-business-value/</a:t>
            </a:r>
          </a:p>
        </p:txBody>
      </p:sp>
    </p:spTree>
    <p:extLst>
      <p:ext uri="{BB962C8B-B14F-4D97-AF65-F5344CB8AC3E}">
        <p14:creationId xmlns:p14="http://schemas.microsoft.com/office/powerpoint/2010/main" val="11134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But how can we get to a point where it is?</a:t>
            </a:r>
            <a:br>
              <a:rPr lang="en-US" dirty="0"/>
            </a:br>
            <a:r>
              <a:rPr lang="en-US" dirty="0"/>
              <a:t>(At least at the application level)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3"/>
          <p:cNvSpPr>
            <a:spLocks noGrp="1"/>
          </p:cNvSpPr>
          <p:nvPr>
            <p:ph idx="1"/>
          </p:nvPr>
        </p:nvSpPr>
        <p:spPr>
          <a:xfrm>
            <a:off x="457200" y="1725711"/>
            <a:ext cx="8229600" cy="585947"/>
          </a:xfrm>
        </p:spPr>
        <p:txBody>
          <a:bodyPr>
            <a:normAutofit/>
          </a:bodyPr>
          <a:lstStyle/>
          <a:p>
            <a:r>
              <a:rPr lang="en-US" b="0" dirty="0" smtClean="0"/>
              <a:t>Example: control lighting based on occupancy</a:t>
            </a: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923318" y="2779904"/>
            <a:ext cx="1469204" cy="2085654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Occupancy Event Service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19236" y="2678005"/>
            <a:ext cx="2198670" cy="2282514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“Room occupied”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“Mark entered”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“Mark left”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“Room empty”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Elbow Connector 7"/>
          <p:cNvCxnSpPr>
            <a:stCxn id="9" idx="3"/>
            <a:endCxn id="11" idx="1"/>
          </p:cNvCxnSpPr>
          <p:nvPr/>
        </p:nvCxnSpPr>
        <p:spPr>
          <a:xfrm flipV="1">
            <a:off x="2392522" y="3819262"/>
            <a:ext cx="826714" cy="3469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07996" y="2584272"/>
            <a:ext cx="1469204" cy="1119883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Overhead lights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07996" y="3939368"/>
            <a:ext cx="1469204" cy="1119883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Mark’s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Hue Bulb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1" name="Elbow Connector 10"/>
          <p:cNvCxnSpPr>
            <a:endCxn id="14" idx="1"/>
          </p:cNvCxnSpPr>
          <p:nvPr/>
        </p:nvCxnSpPr>
        <p:spPr>
          <a:xfrm>
            <a:off x="5417906" y="2970725"/>
            <a:ext cx="1190090" cy="173489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5417906" y="3528971"/>
            <a:ext cx="1190090" cy="970339"/>
          </a:xfrm>
          <a:prstGeom prst="bentConnector3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585" y="4014140"/>
            <a:ext cx="332442" cy="4289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156" y="3236542"/>
            <a:ext cx="417693" cy="4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0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brad_theme">
      <a:dk1>
        <a:sysClr val="windowText" lastClr="000000"/>
      </a:dk1>
      <a:lt1>
        <a:sysClr val="window" lastClr="FFFFFF"/>
      </a:lt1>
      <a:dk2>
        <a:srgbClr val="0C34A6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28005</TotalTime>
  <Words>975</Words>
  <Application>Microsoft Macintosh PowerPoint</Application>
  <PresentationFormat>On-screen Show (4:3)</PresentationFormat>
  <Paragraphs>259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Essential</vt:lpstr>
      <vt:lpstr>Interfacing the Internet of a Trillion Things </vt:lpstr>
      <vt:lpstr>PowerPoint Presentation</vt:lpstr>
      <vt:lpstr>Kevo: BLE controlled deadbolt</vt:lpstr>
      <vt:lpstr>Implementing “When I enter my house, turn the AC on.”</vt:lpstr>
      <vt:lpstr>PowerPoint Presentation</vt:lpstr>
      <vt:lpstr>The cloud is not essential for many applications</vt:lpstr>
      <vt:lpstr>Initial setup, configuration, and authorization may require complex interactions and cloud interaction</vt:lpstr>
      <vt:lpstr>But, in practice, connecting devices is not as simple as drawing arrows</vt:lpstr>
      <vt:lpstr>But how can we get to a point where it is? (At least at the application level)</vt:lpstr>
      <vt:lpstr>One step further: allow many types of application creation tools</vt:lpstr>
      <vt:lpstr>Breakdown the high level application creation problem to enable progress on many layers</vt:lpstr>
      <vt:lpstr>What layers have we been focusing on?</vt:lpstr>
      <vt:lpstr>Accessors (UofM Version)</vt:lpstr>
      <vt:lpstr>Port Model for devices</vt:lpstr>
      <vt:lpstr>Ports are grouped into interfaces</vt:lpstr>
      <vt:lpstr>Each device is described by a JavaScript file</vt:lpstr>
      <vt:lpstr>That JavaScript file is parsed to generate a full description of the device</vt:lpstr>
      <vt:lpstr>Accessors operate inside of a runtime</vt:lpstr>
      <vt:lpstr>What does this get us?</vt:lpstr>
      <vt:lpstr>Using accessors to build an application that controls the lighting in a room</vt:lpstr>
      <vt:lpstr>This application can be described in some common format</vt:lpstr>
      <vt:lpstr>Decoupling application description from implementation</vt:lpstr>
      <vt:lpstr>Implementation 1: Cloudlet processing</vt:lpstr>
      <vt:lpstr>Implementation 2: Direct device-to-device</vt:lpstr>
      <vt:lpstr>There is much to be done</vt:lpstr>
      <vt:lpstr>Accessors as a way to interface things and build applications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Monjolo: An Energy-Harvesting Energy Meter Architecture </dc:title>
  <dc:creator>Brad Campbell</dc:creator>
  <cp:lastModifiedBy>Brad Campbell</cp:lastModifiedBy>
  <cp:revision>591</cp:revision>
  <cp:lastPrinted>2013-10-30T01:19:06Z</cp:lastPrinted>
  <dcterms:created xsi:type="dcterms:W3CDTF">2013-10-29T23:11:51Z</dcterms:created>
  <dcterms:modified xsi:type="dcterms:W3CDTF">2015-04-14T03:37:00Z</dcterms:modified>
</cp:coreProperties>
</file>