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330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31" r:id="rId11"/>
    <p:sldId id="332" r:id="rId12"/>
    <p:sldId id="344" r:id="rId13"/>
    <p:sldId id="345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13A1D08-9ABC-46B5-8838-DDB54BE05C7C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4EC2A99-0B18-4251-B259-8DE5114B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D1E4D-927B-4E71-B278-74918EA059AD}" type="slidenum">
              <a:rPr lang="en-US"/>
              <a:pPr/>
              <a:t>1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6" y="4560889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C2A99-0B18-4251-B259-8DE5114B0A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E051-F1F5-42C8-910E-E658614FABE7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3426-7D4B-4C46-B578-F65D2C915B2E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B5775-A048-4AA9-AC03-8988D1A7D16A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03C1C-8035-4F71-9E33-6DCED22F3E6B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D789-05FF-486D-9279-95C0984023B8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AA3F-5E70-49EC-8845-15AA96AE86C1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9F55-69C7-4803-85FC-799ADDA46667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EE8E-43A7-4D2F-A88E-5C2E3F00686A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839A-6B0A-4CF6-A6B2-94263C3C492A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BDC9-B718-4108-9FB0-2A2686EF57D4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8F35-F03D-4997-A10D-B9708F49BF6D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8EC1-40B5-4DE1-8F90-8FCE09CD6DFE}" type="datetime1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2BB8E-2E7D-4979-9350-48B9A2113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5410200"/>
            <a:ext cx="4114800" cy="1066800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</a:pPr>
            <a:r>
              <a:rPr lang="en-US" sz="2400" dirty="0" smtClean="0"/>
              <a:t>cs1120 Fall 2009</a:t>
            </a:r>
          </a:p>
          <a:p>
            <a:pPr algn="r">
              <a:lnSpc>
                <a:spcPct val="80000"/>
              </a:lnSpc>
            </a:pPr>
            <a:r>
              <a:rPr lang="en-US" sz="2400" dirty="0" smtClean="0"/>
              <a:t>David </a:t>
            </a:r>
            <a:r>
              <a:rPr lang="en-US" sz="2400" dirty="0"/>
              <a:t>Evans</a:t>
            </a:r>
          </a:p>
          <a:p>
            <a:pPr algn="r">
              <a:lnSpc>
                <a:spcPct val="80000"/>
              </a:lnSpc>
            </a:pPr>
            <a:r>
              <a:rPr lang="en-US" sz="1800" dirty="0"/>
              <a:t>http://</a:t>
            </a:r>
            <a:r>
              <a:rPr lang="en-US" sz="1800" dirty="0" smtClean="0"/>
              <a:t>www.cs.virginia.edu/cs1120</a:t>
            </a:r>
            <a:endParaRPr lang="en-US" sz="1800" dirty="0"/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152400" y="152400"/>
            <a:ext cx="472440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800" dirty="0"/>
              <a:t>Lecture </a:t>
            </a:r>
            <a:r>
              <a:rPr lang="en-US" sz="4800" dirty="0" smtClean="0"/>
              <a:t>10: Fracturing Fractals</a:t>
            </a:r>
            <a:endParaRPr lang="en-US" sz="4800" dirty="0"/>
          </a:p>
        </p:txBody>
      </p:sp>
      <p:sp>
        <p:nvSpPr>
          <p:cNvPr id="353286" name="Text Box 6"/>
          <p:cNvSpPr txBox="1">
            <a:spLocks noChangeArrowheads="1"/>
          </p:cNvSpPr>
          <p:nvPr/>
        </p:nvSpPr>
        <p:spPr bwMode="auto">
          <a:xfrm>
            <a:off x="8455025" y="3101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240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28600"/>
            <a:ext cx="5305425" cy="516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8288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Define a procedure list-map that takes two inputs, a procedure and a list and produces as output a list whose elements are the results of applying the input procedure to each element in the input list. 		 (Example 5.4)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4191000"/>
            <a:ext cx="59192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&gt; (list-map square (list 1 2 3))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(1 4 9)</a:t>
            </a:r>
          </a:p>
          <a:p>
            <a:r>
              <a:rPr lang="en-US" sz="2000" dirty="0" smtClean="0"/>
              <a:t>&gt; (list-map (lambda (x) (* x 2)) (list 1 2 3 4))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(2 4 6 8)</a:t>
            </a:r>
          </a:p>
          <a:p>
            <a:r>
              <a:rPr lang="en-US" sz="2000" dirty="0" smtClean="0"/>
              <a:t>&gt; (list-map (lambda (x) (if (odd? x) (+ x 1))) (list 1 2 3 4))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(2 2 4 4)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2133600"/>
            <a:ext cx="542186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(define (list-map f p)</a:t>
            </a:r>
          </a:p>
          <a:p>
            <a:r>
              <a:rPr lang="en-US" sz="3200" dirty="0" smtClean="0"/>
              <a:t>    (if (null? p)</a:t>
            </a:r>
          </a:p>
          <a:p>
            <a:r>
              <a:rPr lang="en-US" sz="3200" dirty="0" smtClean="0"/>
              <a:t>         null</a:t>
            </a:r>
          </a:p>
          <a:p>
            <a:r>
              <a:rPr lang="en-US" sz="3200" dirty="0" smtClean="0"/>
              <a:t>         (cons (f (car p))</a:t>
            </a:r>
          </a:p>
          <a:p>
            <a:r>
              <a:rPr lang="en-US" sz="3200" dirty="0" smtClean="0"/>
              <a:t>                    </a:t>
            </a:r>
            <a:r>
              <a:rPr lang="en-US" sz="3200" dirty="0" smtClean="0">
                <a:solidFill>
                  <a:schemeClr val="accent1"/>
                </a:solidFill>
              </a:rPr>
              <a:t>(list-map f (</a:t>
            </a:r>
            <a:r>
              <a:rPr lang="en-US" sz="3200" dirty="0" err="1" smtClean="0">
                <a:solidFill>
                  <a:schemeClr val="accent1"/>
                </a:solidFill>
              </a:rPr>
              <a:t>cdr</a:t>
            </a:r>
            <a:r>
              <a:rPr lang="en-US" sz="3200" dirty="0" smtClean="0">
                <a:solidFill>
                  <a:schemeClr val="accent1"/>
                </a:solidFill>
              </a:rPr>
              <a:t> p))</a:t>
            </a:r>
            <a:r>
              <a:rPr lang="en-US" sz="3200" dirty="0" smtClean="0"/>
              <a:t>)))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0" y="5181600"/>
            <a:ext cx="571500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Equivalent to the built-in procedure </a:t>
            </a:r>
            <a:r>
              <a:rPr lang="en-US" sz="2000" b="1" dirty="0" smtClean="0"/>
              <a:t>map</a:t>
            </a:r>
            <a:r>
              <a:rPr lang="en-US" sz="2000" dirty="0" smtClean="0"/>
              <a:t> (except </a:t>
            </a:r>
            <a:r>
              <a:rPr lang="en-US" sz="2000" b="1" dirty="0" smtClean="0"/>
              <a:t>map</a:t>
            </a:r>
            <a:r>
              <a:rPr lang="en-US" sz="2000" dirty="0" smtClean="0"/>
              <a:t> can work on more than one list).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etter-balls-2009_01_01_IMG_00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028185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Charge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  <a:solidFill>
            <a:schemeClr val="tx1">
              <a:lumMod val="95000"/>
              <a:lumOff val="5000"/>
              <a:alpha val="58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Don’t leave yet: will return PS2 and Quiz next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PS3 is due in one week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Help Hours tonight (6-8:30pm in Olsson 001)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Extra office hours tomorrow, 11am-noon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I’ll be away next week – lectures by Wes Weimer!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PS2 and Quiz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447800"/>
            <a:ext cx="7772400" cy="5346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09159" y="1558184"/>
            <a:ext cx="5638800" cy="49921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Front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1905000"/>
            <a:ext cx="152400" cy="838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3200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38862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66800" y="2514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1600" y="3200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81600" y="38862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81600" y="25146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0" y="54102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66800" y="60960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66800" y="4724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54102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81600" y="60960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81600" y="4724400"/>
            <a:ext cx="28956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260230" y="2848708"/>
            <a:ext cx="249696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abc8a  … dwa2x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5416061" y="2901462"/>
            <a:ext cx="242553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eab8d  … jsw8a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371600" y="5029200"/>
            <a:ext cx="2305888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jta9nk … mz2h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5486400" y="5029200"/>
            <a:ext cx="223619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os9e … wch9a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Set 2</a:t>
            </a:r>
          </a:p>
          <a:p>
            <a:r>
              <a:rPr lang="en-US" dirty="0" smtClean="0"/>
              <a:t>Mapping Lists</a:t>
            </a:r>
          </a:p>
          <a:p>
            <a:r>
              <a:rPr lang="en-US" dirty="0" smtClean="0"/>
              <a:t>Problem Set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Sets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 just meant to review stuff you should already know</a:t>
            </a:r>
          </a:p>
          <a:p>
            <a:pPr lvl="1"/>
            <a:r>
              <a:rPr lang="en-US" dirty="0"/>
              <a:t>Get you to explore new ideas</a:t>
            </a:r>
          </a:p>
          <a:p>
            <a:pPr lvl="1"/>
            <a:r>
              <a:rPr lang="en-US" dirty="0"/>
              <a:t>Motivate what is coming up in the class</a:t>
            </a:r>
          </a:p>
          <a:p>
            <a:r>
              <a:rPr lang="en-US" dirty="0"/>
              <a:t>The main point of the PSs is </a:t>
            </a:r>
            <a:r>
              <a:rPr lang="en-US" b="1" i="1" dirty="0"/>
              <a:t>learning</a:t>
            </a:r>
            <a:r>
              <a:rPr lang="en-US" dirty="0"/>
              <a:t>, not </a:t>
            </a:r>
            <a:r>
              <a:rPr lang="en-US" b="1" i="1" dirty="0"/>
              <a:t>evaluation</a:t>
            </a:r>
          </a:p>
          <a:p>
            <a:pPr lvl="1"/>
            <a:r>
              <a:rPr lang="en-US" b="1" dirty="0"/>
              <a:t>Don’t give up if you can’t find the answer in the book</a:t>
            </a:r>
            <a:r>
              <a:rPr lang="en-US" dirty="0"/>
              <a:t> (you won’t solve many problems this way)</a:t>
            </a:r>
          </a:p>
          <a:p>
            <a:pPr lvl="1"/>
            <a:r>
              <a:rPr lang="en-US" b="1" dirty="0"/>
              <a:t>Do discuss with other </a:t>
            </a:r>
            <a:r>
              <a:rPr lang="en-US" b="1" dirty="0" smtClean="0"/>
              <a:t>students</a:t>
            </a:r>
          </a:p>
          <a:p>
            <a:pPr lvl="1"/>
            <a:r>
              <a:rPr lang="en-US" b="1" dirty="0" smtClean="0"/>
              <a:t>Do get help from Help Hours and Office Hours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PS2: Question 3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Why is</a:t>
            </a:r>
          </a:p>
          <a:p>
            <a:pPr lvl="1">
              <a:buFontTx/>
              <a:buNone/>
            </a:pPr>
            <a:r>
              <a:rPr lang="en-US" dirty="0"/>
              <a:t>   (define (higher-card? card1 card2)</a:t>
            </a:r>
          </a:p>
          <a:p>
            <a:pPr lvl="1">
              <a:buFontTx/>
              <a:buNone/>
            </a:pPr>
            <a:r>
              <a:rPr lang="en-US" dirty="0"/>
              <a:t>      (&gt; (</a:t>
            </a:r>
            <a:r>
              <a:rPr lang="en-US" b="1" dirty="0"/>
              <a:t>card-rank</a:t>
            </a:r>
            <a:r>
              <a:rPr lang="en-US" dirty="0"/>
              <a:t> card1) (</a:t>
            </a:r>
            <a:r>
              <a:rPr lang="en-US" b="1" dirty="0"/>
              <a:t>card-rank</a:t>
            </a:r>
            <a:r>
              <a:rPr lang="en-US" dirty="0"/>
              <a:t> card2)</a:t>
            </a:r>
          </a:p>
          <a:p>
            <a:pPr lvl="1">
              <a:buFontTx/>
              <a:buNone/>
            </a:pPr>
            <a:r>
              <a:rPr lang="en-US" dirty="0"/>
              <a:t>better than</a:t>
            </a:r>
          </a:p>
          <a:p>
            <a:pPr lvl="1">
              <a:buFontTx/>
              <a:buNone/>
            </a:pPr>
            <a:r>
              <a:rPr lang="en-US" dirty="0"/>
              <a:t>   (define (higher-card? card1 card2)</a:t>
            </a:r>
          </a:p>
          <a:p>
            <a:pPr lvl="1">
              <a:buFontTx/>
              <a:buNone/>
            </a:pPr>
            <a:r>
              <a:rPr lang="en-US" dirty="0"/>
              <a:t>      (&gt; (</a:t>
            </a:r>
            <a:r>
              <a:rPr lang="en-US" b="1" dirty="0"/>
              <a:t>car</a:t>
            </a:r>
            <a:r>
              <a:rPr lang="en-US" dirty="0"/>
              <a:t> card1) (</a:t>
            </a:r>
            <a:r>
              <a:rPr lang="en-US" b="1" dirty="0"/>
              <a:t>car</a:t>
            </a:r>
            <a:r>
              <a:rPr lang="en-US" dirty="0"/>
              <a:t> card2))</a:t>
            </a:r>
          </a:p>
          <a:p>
            <a:pPr lvl="1">
              <a:buFontTx/>
              <a:buNone/>
            </a:pPr>
            <a:r>
              <a:rPr lang="en-US" dirty="0"/>
              <a:t>?</a:t>
            </a:r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799" y="4678110"/>
            <a:ext cx="6472727" cy="181588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Data Abstraction: </a:t>
            </a:r>
            <a:r>
              <a:rPr lang="en-US" sz="2800" dirty="0" smtClean="0"/>
              <a:t>to understand more complex programs, we need to hide details about how data is represented and think about what we do with it.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PS2: Question 8, 9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/>
              <a:t>Predict how long it will take</a:t>
            </a:r>
          </a:p>
          <a:p>
            <a:r>
              <a:rPr lang="en-US"/>
              <a:t>Identify ways to make it faster</a:t>
            </a: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381000" y="3702050"/>
            <a:ext cx="8458200" cy="1384995"/>
          </a:xfrm>
          <a:prstGeom prst="rect">
            <a:avLst/>
          </a:prstGeom>
          <a:noFill/>
          <a:ln w="3175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Most of next week and much of many later classes will be focused on how computer scientists </a:t>
            </a:r>
            <a:r>
              <a:rPr lang="en-US" sz="2800" b="1" dirty="0"/>
              <a:t>predict</a:t>
            </a:r>
            <a:r>
              <a:rPr lang="en-US" sz="2800" dirty="0"/>
              <a:t> how long programs will take, and on how to </a:t>
            </a:r>
            <a:r>
              <a:rPr lang="en-US" sz="2800" b="1" dirty="0"/>
              <a:t>make them faster</a:t>
            </a:r>
            <a:r>
              <a:rPr lang="en-US" sz="2800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(“Gold Star” answer)</a:t>
            </a:r>
            <a:endParaRPr lang="en-US" dirty="0"/>
          </a:p>
        </p:txBody>
      </p:sp>
      <p:sp>
        <p:nvSpPr>
          <p:cNvPr id="398339" name="Rectangle 3"/>
          <p:cNvSpPr>
            <a:spLocks noChangeArrowheads="1"/>
          </p:cNvSpPr>
          <p:nvPr/>
        </p:nvSpPr>
        <p:spPr bwMode="auto">
          <a:xfrm>
            <a:off x="457201" y="2569815"/>
            <a:ext cx="8534400" cy="138499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800" dirty="0"/>
              <a:t>(define (find-best-hand hole-cards community-cards)</a:t>
            </a:r>
          </a:p>
          <a:p>
            <a:r>
              <a:rPr lang="en-US" sz="2800" dirty="0"/>
              <a:t>   (car (sort (possible-hands hole-cards </a:t>
            </a:r>
            <a:r>
              <a:rPr lang="en-US" sz="2800" dirty="0" smtClean="0"/>
              <a:t>community-cards</a:t>
            </a:r>
            <a:r>
              <a:rPr lang="en-US" sz="2800" dirty="0"/>
              <a:t>))</a:t>
            </a:r>
          </a:p>
          <a:p>
            <a:r>
              <a:rPr lang="en-US" sz="2800" dirty="0"/>
              <a:t>                   higher-hand?))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5638800"/>
            <a:ext cx="3079882" cy="461665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can we do better?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Hmmm....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(define (pick-</a:t>
            </a:r>
            <a:r>
              <a:rPr lang="en-US" sz="2800" dirty="0" err="1" smtClean="0"/>
              <a:t>minimizer</a:t>
            </a:r>
            <a:r>
              <a:rPr lang="en-US" sz="2800" dirty="0" smtClean="0"/>
              <a:t> f a b)</a:t>
            </a:r>
          </a:p>
          <a:p>
            <a:r>
              <a:rPr lang="en-US" sz="2800" dirty="0" smtClean="0"/>
              <a:t>  (if (&lt; (</a:t>
            </a:r>
            <a:r>
              <a:rPr lang="en-US" sz="2800" dirty="0" err="1" smtClean="0"/>
              <a:t>cf</a:t>
            </a:r>
            <a:r>
              <a:rPr lang="en-US" sz="2800" dirty="0" smtClean="0"/>
              <a:t> a) (</a:t>
            </a:r>
            <a:r>
              <a:rPr lang="en-US" sz="2800" dirty="0" err="1" smtClean="0"/>
              <a:t>cf</a:t>
            </a:r>
            <a:r>
              <a:rPr lang="en-US" sz="2800" dirty="0" smtClean="0"/>
              <a:t> b)) a b))</a:t>
            </a:r>
          </a:p>
          <a:p>
            <a:r>
              <a:rPr lang="en-US" sz="2800" dirty="0" smtClean="0"/>
              <a:t>      </a:t>
            </a:r>
          </a:p>
          <a:p>
            <a:r>
              <a:rPr lang="en-US" sz="2800" dirty="0" smtClean="0"/>
              <a:t>(define (find-</a:t>
            </a:r>
            <a:r>
              <a:rPr lang="en-US" sz="2800" dirty="0" err="1" smtClean="0"/>
              <a:t>minimizer</a:t>
            </a:r>
            <a:r>
              <a:rPr lang="en-US" sz="2800" dirty="0" smtClean="0"/>
              <a:t> f p)</a:t>
            </a:r>
          </a:p>
          <a:p>
            <a:r>
              <a:rPr lang="en-US" sz="2800" dirty="0" smtClean="0"/>
              <a:t>  (if (null? (</a:t>
            </a:r>
            <a:r>
              <a:rPr lang="en-US" sz="2800" dirty="0" err="1" smtClean="0"/>
              <a:t>cdr</a:t>
            </a:r>
            <a:r>
              <a:rPr lang="en-US" sz="2800" dirty="0" smtClean="0"/>
              <a:t> p))</a:t>
            </a:r>
          </a:p>
          <a:p>
            <a:r>
              <a:rPr lang="en-US" sz="2800" dirty="0" smtClean="0"/>
              <a:t>      (car p)</a:t>
            </a:r>
          </a:p>
          <a:p>
            <a:r>
              <a:rPr lang="en-US" sz="2800" dirty="0" smtClean="0"/>
              <a:t>      (pick-</a:t>
            </a:r>
            <a:r>
              <a:rPr lang="en-US" sz="2800" dirty="0" err="1" smtClean="0"/>
              <a:t>minimizer</a:t>
            </a:r>
            <a:r>
              <a:rPr lang="en-US" sz="2800" dirty="0" smtClean="0"/>
              <a:t> f (car p) </a:t>
            </a:r>
          </a:p>
          <a:p>
            <a:r>
              <a:rPr lang="en-US" sz="2800" dirty="0" smtClean="0"/>
              <a:t>                                   (find-</a:t>
            </a:r>
            <a:r>
              <a:rPr lang="en-US" sz="2800" dirty="0" err="1" smtClean="0"/>
              <a:t>minimizer</a:t>
            </a:r>
            <a:r>
              <a:rPr lang="en-US" sz="2800" dirty="0" smtClean="0"/>
              <a:t> f (</a:t>
            </a:r>
            <a:r>
              <a:rPr lang="en-US" sz="2800" dirty="0" err="1" smtClean="0"/>
              <a:t>cdr</a:t>
            </a:r>
            <a:r>
              <a:rPr lang="en-US" sz="2800" dirty="0" smtClean="0"/>
              <a:t> p)))))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1143000"/>
            <a:ext cx="1574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last class: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find-best</a:t>
            </a:r>
            <a:endParaRPr lang="en-US" dirty="0"/>
          </a:p>
        </p:txBody>
      </p:sp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456933" y="1653404"/>
            <a:ext cx="7010667" cy="2308324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(define (</a:t>
            </a:r>
            <a:r>
              <a:rPr lang="en-US" sz="2400" dirty="0" smtClean="0"/>
              <a:t>find-best f p)</a:t>
            </a:r>
            <a:endParaRPr lang="en-US" sz="2400" dirty="0"/>
          </a:p>
          <a:p>
            <a:r>
              <a:rPr lang="en-US" sz="2400" dirty="0"/>
              <a:t>   (if </a:t>
            </a:r>
            <a:r>
              <a:rPr lang="en-US" sz="2400" dirty="0" smtClean="0"/>
              <a:t>(null?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 </a:t>
            </a:r>
          </a:p>
          <a:p>
            <a:r>
              <a:rPr lang="en-US" sz="2400" dirty="0" smtClean="0"/>
              <a:t>        (</a:t>
            </a:r>
            <a:r>
              <a:rPr lang="en-US" sz="2400" dirty="0"/>
              <a:t>car </a:t>
            </a:r>
            <a:r>
              <a:rPr lang="en-US" sz="2400" dirty="0" smtClean="0"/>
              <a:t>p)</a:t>
            </a:r>
            <a:endParaRPr lang="en-US" sz="2400" dirty="0"/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/>
              <a:t>pick-best f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/>
              <a:t>car </a:t>
            </a:r>
            <a:r>
              <a:rPr lang="en-US" sz="2400" dirty="0" smtClean="0"/>
              <a:t>p) </a:t>
            </a:r>
            <a:endParaRPr lang="en-US" sz="2400" dirty="0"/>
          </a:p>
          <a:p>
            <a:pPr lvl="1"/>
            <a:r>
              <a:rPr lang="en-US" sz="2400" dirty="0" smtClean="0"/>
              <a:t>   (</a:t>
            </a:r>
            <a:r>
              <a:rPr lang="en-US" sz="2400" dirty="0" smtClean="0"/>
              <a:t>find-best f </a:t>
            </a:r>
            <a:r>
              <a:rPr lang="en-US" sz="2400" dirty="0"/>
              <a:t>(</a:t>
            </a:r>
            <a:r>
              <a:rPr lang="en-US" sz="2400" dirty="0" err="1"/>
              <a:t>cdr</a:t>
            </a:r>
            <a:r>
              <a:rPr lang="en-US" sz="2400" dirty="0"/>
              <a:t> </a:t>
            </a:r>
            <a:r>
              <a:rPr lang="en-US" sz="2400" dirty="0" smtClean="0"/>
              <a:t>p</a:t>
            </a:r>
            <a:r>
              <a:rPr lang="en-US" sz="2400" dirty="0" smtClean="0"/>
              <a:t>)))))</a:t>
            </a:r>
            <a:endParaRPr lang="en-US" sz="2400" dirty="0"/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561070" y="4359899"/>
            <a:ext cx="6586063" cy="8309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(define (</a:t>
            </a:r>
            <a:r>
              <a:rPr lang="en-US" sz="2400" dirty="0" smtClean="0"/>
              <a:t>pick-best f a b)</a:t>
            </a:r>
          </a:p>
          <a:p>
            <a:r>
              <a:rPr lang="en-US" sz="2400" dirty="0" smtClean="0"/>
              <a:t>  (</a:t>
            </a:r>
            <a:r>
              <a:rPr lang="en-US" sz="2400" dirty="0"/>
              <a:t>if </a:t>
            </a:r>
            <a:r>
              <a:rPr lang="en-US" sz="2400" dirty="0" smtClean="0"/>
              <a:t>(</a:t>
            </a:r>
            <a:r>
              <a:rPr lang="en-US" sz="2400" dirty="0" smtClean="0"/>
              <a:t>f a b</a:t>
            </a:r>
            <a:r>
              <a:rPr lang="en-US" sz="2400" dirty="0" smtClean="0"/>
              <a:t>) a b))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find-best-hand</a:t>
            </a:r>
          </a:p>
        </p:txBody>
      </p:sp>
      <p:sp>
        <p:nvSpPr>
          <p:cNvPr id="424965" name="Rectangle 5"/>
          <p:cNvSpPr>
            <a:spLocks noChangeArrowheads="1"/>
          </p:cNvSpPr>
          <p:nvPr/>
        </p:nvSpPr>
        <p:spPr bwMode="auto">
          <a:xfrm>
            <a:off x="381000" y="2362200"/>
            <a:ext cx="8382000" cy="181588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/>
              <a:t>(define (find-best-hand </a:t>
            </a:r>
            <a:r>
              <a:rPr lang="en-US" sz="2800" dirty="0" smtClean="0"/>
              <a:t>hole-cards community-cards)</a:t>
            </a:r>
          </a:p>
          <a:p>
            <a:r>
              <a:rPr lang="en-US" sz="2800" dirty="0" smtClean="0"/>
              <a:t>   (find-</a:t>
            </a:r>
            <a:r>
              <a:rPr lang="en-US" sz="2800" dirty="0" err="1" smtClean="0"/>
              <a:t>bestiest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   (possible-hands hole-cards community-cards))</a:t>
            </a:r>
          </a:p>
          <a:p>
            <a:r>
              <a:rPr lang="en-US" sz="2800" dirty="0" smtClean="0"/>
              <a:t>      higher-hand?)) </a:t>
            </a:r>
            <a:endParaRPr lang="en-US" sz="2800" dirty="0"/>
          </a:p>
        </p:txBody>
      </p:sp>
      <p:sp>
        <p:nvSpPr>
          <p:cNvPr id="424966" name="Text Box 6"/>
          <p:cNvSpPr txBox="1">
            <a:spLocks noChangeArrowheads="1"/>
          </p:cNvSpPr>
          <p:nvPr/>
        </p:nvSpPr>
        <p:spPr bwMode="auto">
          <a:xfrm>
            <a:off x="3134253" y="5675313"/>
            <a:ext cx="5498044" cy="523220"/>
          </a:xfrm>
          <a:prstGeom prst="rect">
            <a:avLst/>
          </a:prstGeom>
          <a:noFill/>
          <a:ln w="3175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/>
              <a:t>Next week: how much better is this?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BB8E-2E7D-4979-9350-48B9A21136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4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4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5" grpId="0"/>
      <p:bldP spid="4249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605</Words>
  <Application>Microsoft Office PowerPoint</Application>
  <PresentationFormat>On-screen Show (4:3)</PresentationFormat>
  <Paragraphs>103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Menu</vt:lpstr>
      <vt:lpstr>Problem Sets</vt:lpstr>
      <vt:lpstr>PS2: Question 3</vt:lpstr>
      <vt:lpstr>PS2: Question 8, 9</vt:lpstr>
      <vt:lpstr>Question 7 (“Gold Star” answer)</vt:lpstr>
      <vt:lpstr>Hmmm....</vt:lpstr>
      <vt:lpstr>find-best</vt:lpstr>
      <vt:lpstr>find-best-hand</vt:lpstr>
      <vt:lpstr>Mapping Lists</vt:lpstr>
      <vt:lpstr>list-map</vt:lpstr>
      <vt:lpstr>Charge</vt:lpstr>
      <vt:lpstr>Returning PS2 and Quiz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10: Fracturing Fractals</dc:title>
  <dc:subject>recursive definitions, recursive transition networks, hey jude, music, Hofstadter, Escher, Bach, Godel</dc:subject>
  <dc:creator>David Evans</dc:creator>
  <cp:lastModifiedBy>David Evans</cp:lastModifiedBy>
  <cp:revision>111</cp:revision>
  <dcterms:created xsi:type="dcterms:W3CDTF">2009-09-11T16:27:09Z</dcterms:created>
  <dcterms:modified xsi:type="dcterms:W3CDTF">2009-09-16T15:14:31Z</dcterms:modified>
</cp:coreProperties>
</file>