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3" r:id="rId2"/>
    <p:sldId id="280" r:id="rId3"/>
    <p:sldId id="281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5" r:id="rId12"/>
    <p:sldId id="276" r:id="rId13"/>
    <p:sldId id="277" r:id="rId14"/>
    <p:sldId id="278" r:id="rId15"/>
    <p:sldId id="279" r:id="rId16"/>
    <p:sldId id="274" r:id="rId17"/>
    <p:sldId id="283" r:id="rId18"/>
    <p:sldId id="284" r:id="rId19"/>
    <p:sldId id="286" r:id="rId20"/>
    <p:sldId id="287" r:id="rId21"/>
    <p:sldId id="291" r:id="rId22"/>
    <p:sldId id="289" r:id="rId23"/>
    <p:sldId id="292" r:id="rId24"/>
    <p:sldId id="294" r:id="rId25"/>
    <p:sldId id="293" r:id="rId26"/>
    <p:sldId id="295" r:id="rId27"/>
    <p:sldId id="282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13A1D08-9ABC-46B5-8838-DDB54BE05C7C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EC2A99-0B18-4251-B259-8DE5114B0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D1E4D-927B-4E71-B278-74918EA059AD}" type="slidenum">
              <a:rPr lang="en-US"/>
              <a:pPr/>
              <a:t>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051-F1F5-42C8-910E-E658614FABE7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3426-7D4B-4C46-B578-F65D2C915B2E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5775-A048-4AA9-AC03-8988D1A7D16A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3C1C-8035-4F71-9E33-6DCED22F3E6B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D789-05FF-486D-9279-95C0984023B8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AA3F-5E70-49EC-8845-15AA96AE86C1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9F55-69C7-4803-85FC-799ADDA46667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EE8E-43A7-4D2F-A88E-5C2E3F00686A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839A-6B0A-4CF6-A6B2-94263C3C492A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BDC9-B718-4108-9FB0-2A2686EF57D4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F35-F03D-4997-A10D-B9708F49BF6D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8EC1-40B5-4DE1-8F90-8FCE09CD6DFE}" type="datetime1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2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5410200"/>
            <a:ext cx="4114800" cy="10668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2400" dirty="0" smtClean="0"/>
              <a:t>cs1120 Fall 2009</a:t>
            </a:r>
          </a:p>
          <a:p>
            <a:pPr algn="r">
              <a:lnSpc>
                <a:spcPct val="80000"/>
              </a:lnSpc>
            </a:pPr>
            <a:r>
              <a:rPr lang="en-US" sz="2400" dirty="0" smtClean="0"/>
              <a:t>David </a:t>
            </a:r>
            <a:r>
              <a:rPr lang="en-US" sz="2400" dirty="0"/>
              <a:t>Evans</a:t>
            </a:r>
          </a:p>
          <a:p>
            <a:pPr algn="r">
              <a:lnSpc>
                <a:spcPct val="80000"/>
              </a:lnSpc>
            </a:pPr>
            <a:r>
              <a:rPr lang="en-US" sz="1800" dirty="0"/>
              <a:t>http://</a:t>
            </a:r>
            <a:r>
              <a:rPr lang="en-US" sz="1800" dirty="0" smtClean="0"/>
              <a:t>www.cs.virginia.edu/cs1120</a:t>
            </a:r>
            <a:endParaRPr lang="en-US" sz="1800" dirty="0"/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52400" y="152400"/>
            <a:ext cx="5638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Lecture </a:t>
            </a:r>
            <a:r>
              <a:rPr lang="en-US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11: Generalizing List Procedures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8455025" y="3101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endParaRPr lang="en-US" sz="24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are Useful!!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6962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PS3 Question 5:</a:t>
            </a:r>
          </a:p>
          <a:p>
            <a:endParaRPr lang="en-US" sz="2400" dirty="0" smtClean="0"/>
          </a:p>
          <a:p>
            <a:r>
              <a:rPr lang="en-US" sz="2400" dirty="0" smtClean="0"/>
              <a:t>(define (rewrite-</a:t>
            </a:r>
            <a:r>
              <a:rPr lang="en-US" sz="2400" dirty="0" err="1" smtClean="0"/>
              <a:t>lcommands</a:t>
            </a:r>
            <a:r>
              <a:rPr lang="en-US" sz="2400" dirty="0" smtClean="0"/>
              <a:t> </a:t>
            </a:r>
            <a:r>
              <a:rPr lang="en-US" sz="2400" dirty="0" err="1" smtClean="0"/>
              <a:t>lcommands</a:t>
            </a:r>
            <a:r>
              <a:rPr lang="en-US" sz="2400" dirty="0" smtClean="0"/>
              <a:t> replacement) </a:t>
            </a:r>
          </a:p>
          <a:p>
            <a:r>
              <a:rPr lang="en-US" sz="2400" dirty="0" smtClean="0"/>
              <a:t>   (flatten-commands </a:t>
            </a:r>
          </a:p>
          <a:p>
            <a:r>
              <a:rPr lang="en-US" sz="2400" dirty="0" smtClean="0"/>
              <a:t>     (</a:t>
            </a:r>
            <a:r>
              <a:rPr lang="en-US" sz="2400" b="1" dirty="0" smtClean="0"/>
              <a:t>map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</a:t>
            </a:r>
            <a:r>
              <a:rPr lang="en-US" sz="2400" i="1" dirty="0" smtClean="0"/>
              <a:t>; Procedure to apply to each command </a:t>
            </a:r>
          </a:p>
          <a:p>
            <a:r>
              <a:rPr lang="en-US" sz="2400" dirty="0" smtClean="0"/>
              <a:t>      </a:t>
            </a:r>
            <a:r>
              <a:rPr lang="en-US" sz="2400" dirty="0" err="1" smtClean="0"/>
              <a:t>lcommands</a:t>
            </a:r>
            <a:r>
              <a:rPr lang="en-US" sz="2400" dirty="0" smtClean="0"/>
              <a:t>)))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5257800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-38100" y="3238500"/>
            <a:ext cx="403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54102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819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981200" y="1295400"/>
            <a:ext cx="5181600" cy="39624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420480">
            <a:off x="3515998" y="2859117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= (lambda (x) x)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Arbitrary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5" descr="rose-bu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51" y="1447799"/>
            <a:ext cx="1821174" cy="5006975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81200" y="5715000"/>
            <a:ext cx="2881148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/>
              <a:t>Rose Bush</a:t>
            </a:r>
            <a:r>
              <a:rPr lang="en-US" dirty="0"/>
              <a:t> by </a:t>
            </a:r>
            <a:r>
              <a:rPr lang="en-US" dirty="0" err="1"/>
              <a:t>Jacintha</a:t>
            </a:r>
            <a:r>
              <a:rPr lang="en-US" dirty="0"/>
              <a:t> Henry and Rachel Kay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3724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38800" y="6019800"/>
            <a:ext cx="248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i="1" dirty="0">
                <a:latin typeface="Arial" charset="0"/>
                <a:cs typeface="Arial" charset="0"/>
              </a:rPr>
              <a:t>Tie Dye</a:t>
            </a:r>
            <a:r>
              <a:rPr lang="en-US" dirty="0">
                <a:latin typeface="Arial" charset="0"/>
                <a:cs typeface="Arial" charset="0"/>
              </a:rPr>
              <a:t> by Bill Ingram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4606" y="2477568"/>
            <a:ext cx="3206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/>
              <a:t> = (lambda (t) </a:t>
            </a:r>
          </a:p>
          <a:p>
            <a:r>
              <a:rPr lang="en-US" sz="2400" dirty="0" smtClean="0"/>
              <a:t>               (make-point …))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curve</a:t>
            </a:r>
            <a:r>
              <a:rPr lang="en-US" dirty="0" smtClean="0"/>
              <a:t> c is the set of points that results from applying </a:t>
            </a:r>
            <a:r>
              <a:rPr lang="en-US" i="1" dirty="0" smtClean="0"/>
              <a:t>c</a:t>
            </a:r>
            <a:r>
              <a:rPr lang="en-US" dirty="0" smtClean="0"/>
              <a:t> to every real number </a:t>
            </a:r>
            <a:r>
              <a:rPr lang="en-US" i="1" dirty="0" smtClean="0"/>
              <a:t>t</a:t>
            </a:r>
            <a:r>
              <a:rPr lang="en-US" dirty="0" smtClean="0"/>
              <a:t> value between 0.0 and 1.0.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3200400"/>
            <a:ext cx="250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many points?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3429000"/>
            <a:ext cx="181556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Infinitely many!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419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draw an approximate representation of the curve by sampling some of the points.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5257800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-38100" y="3238500"/>
            <a:ext cx="403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54102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819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981200" y="1295400"/>
            <a:ext cx="5181600" cy="39624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420480">
            <a:off x="3515998" y="2859117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= (lambda (x) 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333861">
            <a:off x="3403871" y="2551137"/>
            <a:ext cx="28232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(lambda (t) (make-point t </a:t>
            </a:r>
            <a:r>
              <a:rPr lang="en-US" dirty="0" err="1" smtClean="0"/>
              <a:t>t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78467" y="537530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83522" y="536747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990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4191000"/>
            <a:ext cx="3894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(define </a:t>
            </a:r>
            <a:r>
              <a:rPr lang="en-US" sz="2400" dirty="0" err="1" smtClean="0"/>
              <a:t>diag</a:t>
            </a:r>
            <a:r>
              <a:rPr lang="en-US" sz="2400" dirty="0" smtClean="0"/>
              <a:t>-line</a:t>
            </a:r>
          </a:p>
          <a:p>
            <a:r>
              <a:rPr lang="en-US" sz="2400" dirty="0" smtClean="0"/>
              <a:t>   (lambda (t) (make-point t </a:t>
            </a:r>
            <a:r>
              <a:rPr lang="en-US" sz="2400" dirty="0" err="1" smtClean="0"/>
              <a:t>t</a:t>
            </a:r>
            <a:r>
              <a:rPr lang="en-US" sz="2400" dirty="0" smtClean="0"/>
              <a:t>))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5776" y="1839483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(define (draw-curve-points curve n) </a:t>
            </a:r>
          </a:p>
          <a:p>
            <a:r>
              <a:rPr lang="en-US" sz="2800" dirty="0" smtClean="0"/>
              <a:t>   (define (draw-curve-worker curve t step) </a:t>
            </a:r>
          </a:p>
          <a:p>
            <a:r>
              <a:rPr lang="en-US" sz="2800" dirty="0" smtClean="0"/>
              <a:t>      (if (&lt;= t 1.0) </a:t>
            </a:r>
          </a:p>
          <a:p>
            <a:r>
              <a:rPr lang="en-US" sz="2800" dirty="0" smtClean="0"/>
              <a:t>           (begin </a:t>
            </a:r>
          </a:p>
          <a:p>
            <a:r>
              <a:rPr lang="en-US" sz="2800" dirty="0" smtClean="0"/>
              <a:t>              (window-draw-point (curve t)) </a:t>
            </a:r>
          </a:p>
          <a:p>
            <a:r>
              <a:rPr lang="en-US" sz="2800" dirty="0" smtClean="0"/>
              <a:t>            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(draw-curve-worker curve (+ t step) step)))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   (draw-curve-worker curve 0.0 (/ 1 n)))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334000"/>
            <a:ext cx="61044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this recursive definition have a base case?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4114800" y="4191000"/>
            <a:ext cx="4267200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>
                <a:latin typeface="Verdana" pitchFamily="34" charset="0"/>
                <a:cs typeface="Arial" charset="0"/>
              </a:rPr>
              <a:t>The Great Lambda Tree</a:t>
            </a:r>
          </a:p>
          <a:p>
            <a:r>
              <a:rPr lang="en-US" sz="2400" i="1" dirty="0">
                <a:latin typeface="Verdana" pitchFamily="34" charset="0"/>
                <a:cs typeface="Arial" charset="0"/>
              </a:rPr>
              <a:t>of Ultimate Knowledge</a:t>
            </a:r>
          </a:p>
          <a:p>
            <a:r>
              <a:rPr lang="en-US" sz="2400" i="1" dirty="0">
                <a:latin typeface="Verdana" pitchFamily="34" charset="0"/>
                <a:cs typeface="Arial" charset="0"/>
              </a:rPr>
              <a:t>and Infinite Power</a:t>
            </a: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4114800" y="5410200"/>
            <a:ext cx="3945946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(Level 5 with </a:t>
            </a:r>
            <a:r>
              <a:rPr lang="en-US" sz="2000" dirty="0" smtClean="0"/>
              <a:t>color + randomness)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2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1371600"/>
            <a:ext cx="3389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PS3 Questions?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List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1294" y="1768267"/>
            <a:ext cx="40861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(define (list-map f p)</a:t>
            </a:r>
          </a:p>
          <a:p>
            <a:r>
              <a:rPr lang="en-US" sz="2400" dirty="0" smtClean="0"/>
              <a:t>    (if (null? p)</a:t>
            </a:r>
          </a:p>
          <a:p>
            <a:r>
              <a:rPr lang="en-US" sz="2400" dirty="0" smtClean="0"/>
              <a:t>         null</a:t>
            </a:r>
          </a:p>
          <a:p>
            <a:r>
              <a:rPr lang="en-US" sz="2400" dirty="0" smtClean="0"/>
              <a:t>         (cons (f (car p))</a:t>
            </a:r>
          </a:p>
          <a:p>
            <a:r>
              <a:rPr lang="en-US" sz="2400" dirty="0" smtClean="0"/>
              <a:t>                    (list-map f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p)))))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2946" y="3985901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(define (list-length p) </a:t>
            </a:r>
          </a:p>
          <a:p>
            <a:r>
              <a:rPr lang="en-US" sz="2400" dirty="0" smtClean="0"/>
              <a:t>    (if (null? p)</a:t>
            </a:r>
          </a:p>
          <a:p>
            <a:r>
              <a:rPr lang="en-US" sz="2400" dirty="0" smtClean="0"/>
              <a:t>        0</a:t>
            </a:r>
          </a:p>
          <a:p>
            <a:r>
              <a:rPr lang="en-US" sz="2400" dirty="0" smtClean="0"/>
              <a:t>        (+ 1 (list-length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p)))))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0" y="19050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(define (list-sum p) </a:t>
            </a:r>
          </a:p>
          <a:p>
            <a:r>
              <a:rPr lang="en-US" sz="2400" dirty="0" smtClean="0"/>
              <a:t>    (if (null? p)</a:t>
            </a:r>
          </a:p>
          <a:p>
            <a:r>
              <a:rPr lang="en-US" sz="2400" dirty="0" smtClean="0"/>
              <a:t>        0</a:t>
            </a:r>
          </a:p>
          <a:p>
            <a:r>
              <a:rPr lang="en-US" sz="2400" dirty="0" smtClean="0"/>
              <a:t>        (+ (car p) (list-sum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p)))))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7529" y="4224471"/>
            <a:ext cx="493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(define (is-list? p)</a:t>
            </a:r>
          </a:p>
          <a:p>
            <a:r>
              <a:rPr lang="en-US" sz="2400" dirty="0" smtClean="0"/>
              <a:t>    (if (null? p) </a:t>
            </a:r>
          </a:p>
          <a:p>
            <a:r>
              <a:rPr lang="en-US" sz="2400" dirty="0" smtClean="0"/>
              <a:t>        true</a:t>
            </a:r>
          </a:p>
          <a:p>
            <a:r>
              <a:rPr lang="en-US" sz="2400" dirty="0" smtClean="0"/>
              <a:t>        (if (pair? p) (is-list?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 false)))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Similarities and Differences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239713" y="1681163"/>
            <a:ext cx="4757737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(define </a:t>
            </a:r>
            <a:r>
              <a:rPr lang="en-US" sz="2400" dirty="0" smtClean="0"/>
              <a:t>(list-map </a:t>
            </a:r>
            <a:r>
              <a:rPr lang="en-US" sz="2400" dirty="0"/>
              <a:t>f p)</a:t>
            </a:r>
          </a:p>
          <a:p>
            <a:r>
              <a:rPr lang="en-US" sz="2400" dirty="0"/>
              <a:t>  </a:t>
            </a:r>
            <a:r>
              <a:rPr lang="en-US" sz="2400" dirty="0">
                <a:solidFill>
                  <a:schemeClr val="accent2"/>
                </a:solidFill>
              </a:rPr>
              <a:t>(if (null? p)</a:t>
            </a:r>
          </a:p>
          <a:p>
            <a:r>
              <a:rPr lang="en-US" sz="2400" dirty="0"/>
              <a:t>      </a:t>
            </a:r>
            <a:r>
              <a:rPr lang="en-US" sz="2400" b="1" dirty="0">
                <a:solidFill>
                  <a:schemeClr val="hlink"/>
                </a:solidFill>
              </a:rPr>
              <a:t>null</a:t>
            </a:r>
          </a:p>
          <a:p>
            <a:r>
              <a:rPr lang="en-US" sz="2400" dirty="0"/>
              <a:t>      </a:t>
            </a:r>
            <a:r>
              <a:rPr lang="en-US" sz="2400" b="1" dirty="0">
                <a:solidFill>
                  <a:schemeClr val="hlink"/>
                </a:solidFill>
              </a:rPr>
              <a:t>(cons (f </a:t>
            </a:r>
            <a:r>
              <a:rPr lang="en-US" sz="2400" dirty="0">
                <a:solidFill>
                  <a:schemeClr val="accent2"/>
                </a:solidFill>
              </a:rPr>
              <a:t>(car p)</a:t>
            </a:r>
            <a:r>
              <a:rPr lang="en-US" sz="2400" b="1" dirty="0">
                <a:solidFill>
                  <a:srgbClr val="32BEBB"/>
                </a:solidFill>
              </a:rPr>
              <a:t>)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      </a:t>
            </a:r>
            <a:r>
              <a:rPr lang="en-US" sz="2400" dirty="0">
                <a:solidFill>
                  <a:srgbClr val="FF33CC"/>
                </a:solidFill>
              </a:rPr>
              <a:t>(map f (</a:t>
            </a:r>
            <a:r>
              <a:rPr lang="en-US" sz="2400" dirty="0" err="1">
                <a:solidFill>
                  <a:srgbClr val="FF33CC"/>
                </a:solidFill>
              </a:rPr>
              <a:t>cdr</a:t>
            </a:r>
            <a:r>
              <a:rPr lang="en-US" sz="2400" dirty="0">
                <a:solidFill>
                  <a:srgbClr val="FF33CC"/>
                </a:solidFill>
              </a:rPr>
              <a:t> p))</a:t>
            </a:r>
            <a:r>
              <a:rPr lang="en-US" sz="2400" dirty="0"/>
              <a:t>)))</a:t>
            </a: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4441825" y="1635125"/>
            <a:ext cx="4486275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(define </a:t>
            </a:r>
            <a:r>
              <a:rPr lang="en-US" sz="2400" dirty="0" smtClean="0"/>
              <a:t>(list-sum </a:t>
            </a:r>
            <a:r>
              <a:rPr lang="en-US" sz="2400" dirty="0"/>
              <a:t>p)</a:t>
            </a:r>
          </a:p>
          <a:p>
            <a:r>
              <a:rPr lang="en-US" sz="2400" dirty="0"/>
              <a:t>  </a:t>
            </a:r>
            <a:r>
              <a:rPr lang="en-US" sz="2400" dirty="0">
                <a:solidFill>
                  <a:schemeClr val="accent2"/>
                </a:solidFill>
              </a:rPr>
              <a:t>(if (null? p)</a:t>
            </a:r>
            <a:r>
              <a:rPr lang="en-US" sz="2400" dirty="0"/>
              <a:t> </a:t>
            </a:r>
          </a:p>
          <a:p>
            <a:r>
              <a:rPr lang="en-US" sz="2400" dirty="0"/>
              <a:t>      </a:t>
            </a:r>
            <a:r>
              <a:rPr lang="en-US" sz="2400" b="1" dirty="0">
                <a:solidFill>
                  <a:srgbClr val="FF3300"/>
                </a:solidFill>
              </a:rPr>
              <a:t>0</a:t>
            </a:r>
            <a:r>
              <a:rPr lang="en-US" sz="2400" dirty="0"/>
              <a:t> </a:t>
            </a:r>
          </a:p>
          <a:p>
            <a:r>
              <a:rPr lang="en-US" sz="2400" dirty="0"/>
              <a:t>      </a:t>
            </a:r>
            <a:r>
              <a:rPr lang="en-US" sz="2400" b="1" dirty="0">
                <a:solidFill>
                  <a:srgbClr val="FF0000"/>
                </a:solidFill>
              </a:rPr>
              <a:t>(+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(car p)</a:t>
            </a:r>
          </a:p>
          <a:p>
            <a:r>
              <a:rPr lang="en-US" sz="2400" dirty="0"/>
              <a:t>          </a:t>
            </a:r>
            <a:r>
              <a:rPr lang="en-US" sz="2400" dirty="0">
                <a:solidFill>
                  <a:srgbClr val="FF33CC"/>
                </a:solidFill>
              </a:rPr>
              <a:t>(</a:t>
            </a:r>
            <a:r>
              <a:rPr lang="en-US" sz="2400" dirty="0" err="1">
                <a:solidFill>
                  <a:srgbClr val="FF33CC"/>
                </a:solidFill>
              </a:rPr>
              <a:t>sumlist</a:t>
            </a:r>
            <a:r>
              <a:rPr lang="en-US" sz="2400" dirty="0">
                <a:solidFill>
                  <a:srgbClr val="FF33CC"/>
                </a:solidFill>
              </a:rPr>
              <a:t> (</a:t>
            </a:r>
            <a:r>
              <a:rPr lang="en-US" sz="2400" dirty="0" err="1">
                <a:solidFill>
                  <a:srgbClr val="FF33CC"/>
                </a:solidFill>
              </a:rPr>
              <a:t>cdr</a:t>
            </a:r>
            <a:r>
              <a:rPr lang="en-US" sz="2400" dirty="0">
                <a:solidFill>
                  <a:srgbClr val="FF33CC"/>
                </a:solidFill>
              </a:rPr>
              <a:t> p))</a:t>
            </a:r>
            <a:r>
              <a:rPr lang="en-US" sz="2400" dirty="0"/>
              <a:t>)))</a:t>
            </a:r>
          </a:p>
        </p:txBody>
      </p: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774700" y="3998913"/>
            <a:ext cx="7426325" cy="255454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(define (list-cruncher ? ... ? </a:t>
            </a:r>
            <a:r>
              <a:rPr lang="en-US" sz="3200" dirty="0" smtClean="0"/>
              <a:t> p)</a:t>
            </a:r>
            <a:endParaRPr lang="en-US" sz="3200" dirty="0"/>
          </a:p>
          <a:p>
            <a:r>
              <a:rPr lang="en-US" sz="3200" dirty="0"/>
              <a:t>  </a:t>
            </a:r>
            <a:r>
              <a:rPr lang="en-US" sz="3200" dirty="0">
                <a:solidFill>
                  <a:schemeClr val="accent2"/>
                </a:solidFill>
              </a:rPr>
              <a:t>(if (null? </a:t>
            </a:r>
            <a:r>
              <a:rPr lang="en-US" sz="3200" dirty="0" smtClean="0">
                <a:solidFill>
                  <a:schemeClr val="accent2"/>
                </a:solidFill>
              </a:rPr>
              <a:t>p)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/>
              <a:t>      </a:t>
            </a:r>
            <a:r>
              <a:rPr lang="en-US" sz="3200" i="1" dirty="0">
                <a:solidFill>
                  <a:srgbClr val="FF3300"/>
                </a:solidFill>
              </a:rPr>
              <a:t>base result</a:t>
            </a:r>
          </a:p>
          <a:p>
            <a:r>
              <a:rPr lang="en-US" sz="3200" dirty="0"/>
              <a:t>      </a:t>
            </a:r>
            <a:r>
              <a:rPr lang="en-US" sz="3200" dirty="0">
                <a:solidFill>
                  <a:srgbClr val="FF3300"/>
                </a:solidFill>
              </a:rPr>
              <a:t>(</a:t>
            </a:r>
            <a:r>
              <a:rPr lang="en-US" sz="3200" i="1" dirty="0">
                <a:solidFill>
                  <a:srgbClr val="FF3300"/>
                </a:solidFill>
              </a:rPr>
              <a:t>combiner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(car </a:t>
            </a:r>
            <a:r>
              <a:rPr lang="en-US" sz="3200" dirty="0" smtClean="0">
                <a:solidFill>
                  <a:schemeClr val="accent2"/>
                </a:solidFill>
              </a:rPr>
              <a:t>p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smtClean="0"/>
              <a:t>                         </a:t>
            </a:r>
            <a:r>
              <a:rPr lang="en-US" sz="3200" dirty="0">
                <a:solidFill>
                  <a:srgbClr val="FF33CC"/>
                </a:solidFill>
              </a:rPr>
              <a:t>(</a:t>
            </a:r>
            <a:r>
              <a:rPr lang="en-US" sz="3200" i="1" dirty="0">
                <a:solidFill>
                  <a:srgbClr val="FF33CC"/>
                </a:solidFill>
              </a:rPr>
              <a:t>recursive-call</a:t>
            </a:r>
            <a:r>
              <a:rPr lang="en-US" sz="3200" dirty="0">
                <a:solidFill>
                  <a:srgbClr val="FF33CC"/>
                </a:solidFill>
              </a:rPr>
              <a:t> ... (</a:t>
            </a:r>
            <a:r>
              <a:rPr lang="en-US" sz="3200" dirty="0" err="1">
                <a:solidFill>
                  <a:srgbClr val="FF33CC"/>
                </a:solidFill>
              </a:rPr>
              <a:t>cdr</a:t>
            </a:r>
            <a:r>
              <a:rPr lang="en-US" sz="3200" dirty="0">
                <a:solidFill>
                  <a:srgbClr val="FF33CC"/>
                </a:solidFill>
              </a:rPr>
              <a:t> </a:t>
            </a:r>
            <a:r>
              <a:rPr lang="en-US" sz="3200" dirty="0" smtClean="0">
                <a:solidFill>
                  <a:srgbClr val="FF33CC"/>
                </a:solidFill>
              </a:rPr>
              <a:t>p))</a:t>
            </a:r>
            <a:r>
              <a:rPr lang="en-US" sz="3200" dirty="0" smtClean="0"/>
              <a:t>))</a:t>
            </a:r>
            <a:endParaRPr lang="en-US" sz="3200" dirty="0"/>
          </a:p>
        </p:txBody>
      </p:sp>
      <p:sp>
        <p:nvSpPr>
          <p:cNvPr id="342024" name="Oval 8"/>
          <p:cNvSpPr>
            <a:spLocks noChangeArrowheads="1"/>
          </p:cNvSpPr>
          <p:nvPr/>
        </p:nvSpPr>
        <p:spPr bwMode="auto">
          <a:xfrm>
            <a:off x="4343400" y="4045624"/>
            <a:ext cx="990600" cy="51935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2" grpId="0"/>
      <p:bldP spid="3420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list-cruncher</a:t>
            </a:r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457199" y="1370013"/>
            <a:ext cx="8380413" cy="48320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(define (list-cruncher </a:t>
            </a:r>
            <a:r>
              <a:rPr lang="en-US" sz="2800" dirty="0" err="1" smtClean="0"/>
              <a:t>baseres</a:t>
            </a:r>
            <a:r>
              <a:rPr lang="en-US" sz="2800" dirty="0" smtClean="0"/>
              <a:t> </a:t>
            </a:r>
            <a:r>
              <a:rPr lang="en-US" sz="2800" dirty="0" err="1" smtClean="0"/>
              <a:t>carproc</a:t>
            </a:r>
            <a:r>
              <a:rPr lang="en-US" sz="2800" dirty="0" smtClean="0"/>
              <a:t> combiner p)</a:t>
            </a:r>
          </a:p>
          <a:p>
            <a:r>
              <a:rPr lang="en-US" sz="2800" dirty="0" smtClean="0"/>
              <a:t>     (if (null? </a:t>
            </a:r>
            <a:r>
              <a:rPr lang="en-US" sz="2800" dirty="0" smtClean="0"/>
              <a:t>p) </a:t>
            </a:r>
            <a:r>
              <a:rPr lang="en-US" sz="2800" dirty="0" err="1" smtClean="0"/>
              <a:t>baseres</a:t>
            </a:r>
            <a:endParaRPr lang="en-US" sz="2800" dirty="0" smtClean="0"/>
          </a:p>
          <a:p>
            <a:r>
              <a:rPr lang="en-US" sz="2800" dirty="0" smtClean="0"/>
              <a:t>          (combiner </a:t>
            </a:r>
          </a:p>
          <a:p>
            <a:r>
              <a:rPr lang="en-US" sz="2800" dirty="0" smtClean="0"/>
              <a:t>            (</a:t>
            </a:r>
            <a:r>
              <a:rPr lang="en-US" sz="2800" dirty="0" err="1" smtClean="0"/>
              <a:t>carproc</a:t>
            </a:r>
            <a:r>
              <a:rPr lang="en-US" sz="2800" dirty="0" smtClean="0"/>
              <a:t> (car p))</a:t>
            </a:r>
          </a:p>
          <a:p>
            <a:r>
              <a:rPr lang="en-US" sz="2800" dirty="0" smtClean="0"/>
              <a:t>            (list-cruncher </a:t>
            </a:r>
            <a:r>
              <a:rPr lang="en-US" sz="2800" dirty="0" err="1" smtClean="0"/>
              <a:t>baseres</a:t>
            </a:r>
            <a:r>
              <a:rPr lang="en-US" sz="2800" dirty="0" smtClean="0"/>
              <a:t> </a:t>
            </a:r>
            <a:r>
              <a:rPr lang="en-US" sz="2800" dirty="0" err="1" smtClean="0"/>
              <a:t>carproc</a:t>
            </a:r>
            <a:r>
              <a:rPr lang="en-US" sz="2800" dirty="0" smtClean="0"/>
              <a:t> combiner (</a:t>
            </a:r>
            <a:r>
              <a:rPr lang="en-US" sz="2800" dirty="0" err="1" smtClean="0"/>
              <a:t>cdr</a:t>
            </a:r>
            <a:r>
              <a:rPr lang="en-US" sz="2800" dirty="0" smtClean="0"/>
              <a:t> p)))))</a:t>
            </a:r>
          </a:p>
          <a:p>
            <a:endParaRPr lang="en-US" sz="2800" dirty="0" smtClean="0"/>
          </a:p>
          <a:p>
            <a:r>
              <a:rPr lang="en-US" sz="2800" dirty="0" smtClean="0"/>
              <a:t>(define (list-sum p)</a:t>
            </a:r>
          </a:p>
          <a:p>
            <a:r>
              <a:rPr lang="en-US" sz="2800" dirty="0" smtClean="0"/>
              <a:t>  (list-cruncher 0 (lambda (x) x) + p))</a:t>
            </a:r>
          </a:p>
          <a:p>
            <a:endParaRPr lang="en-US" sz="2800" dirty="0" smtClean="0"/>
          </a:p>
          <a:p>
            <a:r>
              <a:rPr lang="en-US" sz="2800" dirty="0" smtClean="0"/>
              <a:t>(define (list-map f p)</a:t>
            </a:r>
          </a:p>
          <a:p>
            <a:r>
              <a:rPr lang="en-US" sz="2800" dirty="0" smtClean="0"/>
              <a:t>  (list-cruncher null f cons p))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4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4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4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4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4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4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4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list-map</a:t>
            </a:r>
          </a:p>
          <a:p>
            <a:r>
              <a:rPr lang="en-US" dirty="0" smtClean="0"/>
              <a:t>PS3</a:t>
            </a:r>
          </a:p>
          <a:p>
            <a:r>
              <a:rPr lang="en-US" dirty="0" smtClean="0"/>
              <a:t>Generalizing List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114800"/>
            <a:ext cx="7239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I’ll be away next week (no office hours, but I will have email). </a:t>
            </a:r>
          </a:p>
          <a:p>
            <a:r>
              <a:rPr lang="en-US" sz="3200" dirty="0" smtClean="0"/>
              <a:t>Prof. Wes Weimer will lead the classes.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list-cruncher crunch length?</a:t>
            </a:r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308080" y="1335830"/>
            <a:ext cx="8597900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(define (list-cruncher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baseres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carproc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combiner p)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(if (null? p)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baseres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 (combiner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  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carproc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(car p))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   (list-cruncher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baseres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carproc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combiner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cdr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p)))))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09600" y="3733800"/>
            <a:ext cx="7991475" cy="17399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(define </a:t>
            </a:r>
            <a:r>
              <a:rPr lang="en-US" sz="3600" dirty="0" smtClean="0"/>
              <a:t>(list-length </a:t>
            </a:r>
            <a:r>
              <a:rPr lang="en-US" sz="3600" dirty="0"/>
              <a:t>p)</a:t>
            </a:r>
          </a:p>
          <a:p>
            <a:r>
              <a:rPr lang="en-US" sz="3600" dirty="0"/>
              <a:t>  (if (null? p) 0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</a:t>
            </a:r>
            <a:r>
              <a:rPr lang="en-US" sz="3600" dirty="0"/>
              <a:t>(+ 1 </a:t>
            </a:r>
            <a:r>
              <a:rPr lang="en-US" sz="3600" dirty="0" smtClean="0"/>
              <a:t>(list-length </a:t>
            </a:r>
            <a:r>
              <a:rPr lang="en-US" sz="3600" dirty="0"/>
              <a:t>(</a:t>
            </a:r>
            <a:r>
              <a:rPr lang="en-US" sz="3600" dirty="0" err="1"/>
              <a:t>cdr</a:t>
            </a:r>
            <a:r>
              <a:rPr lang="en-US" sz="3600" dirty="0"/>
              <a:t> p)))))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list-cruncher crunch length?</a:t>
            </a:r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308080" y="1335830"/>
            <a:ext cx="8597900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(define (list-cruncher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baseres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carproc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combiner p)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(if (null? p)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baseres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 (combiner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  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carproc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(car p))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   (list-cruncher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baseres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carproc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combiner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cdr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p)))))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381000" y="3429000"/>
            <a:ext cx="7991475" cy="17399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(define </a:t>
            </a:r>
            <a:r>
              <a:rPr lang="en-US" sz="3600" dirty="0" smtClean="0"/>
              <a:t>(list-length </a:t>
            </a:r>
            <a:r>
              <a:rPr lang="en-US" sz="3600" dirty="0"/>
              <a:t>p)</a:t>
            </a:r>
          </a:p>
          <a:p>
            <a:r>
              <a:rPr lang="en-US" sz="3600" dirty="0"/>
              <a:t>  (if (null? p) 0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</a:t>
            </a:r>
            <a:r>
              <a:rPr lang="en-US" sz="3600" dirty="0"/>
              <a:t>(+ 1 </a:t>
            </a:r>
            <a:r>
              <a:rPr lang="en-US" sz="3600" dirty="0" smtClean="0"/>
              <a:t>(list-length </a:t>
            </a:r>
            <a:r>
              <a:rPr lang="en-US" sz="3600" dirty="0"/>
              <a:t>(</a:t>
            </a:r>
            <a:r>
              <a:rPr lang="en-US" sz="3600" dirty="0" err="1"/>
              <a:t>cdr</a:t>
            </a:r>
            <a:r>
              <a:rPr lang="en-US" sz="3600" dirty="0"/>
              <a:t> p)))))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5257800"/>
            <a:ext cx="7991475" cy="1066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(define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(list-length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p)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 (list-cruncher 0 (lambda (x) 1) + p))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list-cruncher crunch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is-list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en-US" dirty="0"/>
              <a:t>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8080" y="1335830"/>
            <a:ext cx="8597900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(define (list-cruncher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baseres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carproc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combiner p)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(if (null? p)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baseres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 (combiner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  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carproc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(car p))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   (list-cruncher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baseres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carproc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combiner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cdr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p)))))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4290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(define (is-list? p)</a:t>
            </a:r>
          </a:p>
          <a:p>
            <a:r>
              <a:rPr lang="en-US" sz="2800" dirty="0" smtClean="0"/>
              <a:t>    (if (null? p) </a:t>
            </a:r>
          </a:p>
          <a:p>
            <a:r>
              <a:rPr lang="en-US" sz="2800" dirty="0" smtClean="0"/>
              <a:t>        true</a:t>
            </a:r>
          </a:p>
          <a:p>
            <a:r>
              <a:rPr lang="en-US" sz="2800" dirty="0" smtClean="0"/>
              <a:t>        (if (pair? p) (is-list? (</a:t>
            </a:r>
            <a:r>
              <a:rPr lang="en-US" sz="2800" dirty="0" err="1" smtClean="0"/>
              <a:t>cdr</a:t>
            </a:r>
            <a:r>
              <a:rPr lang="en-US" sz="2800" dirty="0" smtClean="0"/>
              <a:t> p)) false)))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5386" y="5383850"/>
            <a:ext cx="77724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No!  If p is non-null, (car p) is always evaluated by list-cruncher so it produces an error if p is not a list.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Crunchers vs. Accumulators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600200"/>
            <a:ext cx="8597900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(define (list-cruncher </a:t>
            </a:r>
            <a:r>
              <a:rPr lang="en-US" sz="2400" dirty="0" err="1" smtClean="0"/>
              <a:t>baseres</a:t>
            </a:r>
            <a:r>
              <a:rPr lang="en-US" sz="2400" dirty="0" smtClean="0"/>
              <a:t> 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combiner p)</a:t>
            </a:r>
          </a:p>
          <a:p>
            <a:r>
              <a:rPr lang="en-US" sz="2400" dirty="0" smtClean="0"/>
              <a:t>     (if (null? p) </a:t>
            </a:r>
            <a:r>
              <a:rPr lang="en-US" sz="2400" dirty="0" err="1" smtClean="0"/>
              <a:t>baseres</a:t>
            </a:r>
            <a:endParaRPr lang="en-US" sz="2400" dirty="0" smtClean="0"/>
          </a:p>
          <a:p>
            <a:r>
              <a:rPr lang="en-US" sz="2400" dirty="0" smtClean="0"/>
              <a:t>          (combiner </a:t>
            </a:r>
          </a:p>
          <a:p>
            <a:r>
              <a:rPr lang="en-US" sz="2400" dirty="0" smtClean="0"/>
              <a:t>            (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(car p))</a:t>
            </a:r>
          </a:p>
          <a:p>
            <a:r>
              <a:rPr lang="en-US" sz="2400" dirty="0" smtClean="0"/>
              <a:t>            (list-cruncher </a:t>
            </a:r>
            <a:r>
              <a:rPr lang="en-US" sz="2400" dirty="0" err="1" smtClean="0"/>
              <a:t>baseres</a:t>
            </a:r>
            <a:r>
              <a:rPr lang="en-US" sz="2400" dirty="0" smtClean="0"/>
              <a:t> 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combiner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p)))))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886200"/>
            <a:ext cx="8597900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(define </a:t>
            </a:r>
            <a:r>
              <a:rPr lang="en-US" sz="2400" dirty="0" smtClean="0"/>
              <a:t>(list-accumulate f base p)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(if (null? </a:t>
            </a:r>
            <a:r>
              <a:rPr lang="en-US" sz="2400" dirty="0" smtClean="0"/>
              <a:t>p</a:t>
            </a:r>
            <a:r>
              <a:rPr lang="en-US" sz="2400" dirty="0" smtClean="0"/>
              <a:t>) base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(f (car p) (list-accumulate f base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p)))))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98352" y="5239285"/>
            <a:ext cx="357641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(define (list-sum p)</a:t>
            </a:r>
          </a:p>
          <a:p>
            <a:r>
              <a:rPr lang="en-US" sz="2400" dirty="0" smtClean="0"/>
              <a:t>  (list-accumulate + 0 p))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64620" y="5264210"/>
            <a:ext cx="397664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(define (list-sum p)</a:t>
            </a:r>
          </a:p>
          <a:p>
            <a:r>
              <a:rPr lang="en-US" sz="2000" dirty="0" smtClean="0"/>
              <a:t>  (list-cruncher 0 (lambda (x) x) + p))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Crunchers vs. Accumulators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600200"/>
            <a:ext cx="8597900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(define (list-cruncher </a:t>
            </a:r>
            <a:r>
              <a:rPr lang="en-US" sz="2400" dirty="0" err="1" smtClean="0"/>
              <a:t>baseres</a:t>
            </a:r>
            <a:r>
              <a:rPr lang="en-US" sz="2400" dirty="0" smtClean="0"/>
              <a:t> 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combiner p)</a:t>
            </a:r>
          </a:p>
          <a:p>
            <a:r>
              <a:rPr lang="en-US" sz="2400" dirty="0" smtClean="0"/>
              <a:t>     (if (null? p) </a:t>
            </a:r>
            <a:r>
              <a:rPr lang="en-US" sz="2400" dirty="0" err="1" smtClean="0"/>
              <a:t>baseres</a:t>
            </a:r>
            <a:endParaRPr lang="en-US" sz="2400" dirty="0" smtClean="0"/>
          </a:p>
          <a:p>
            <a:r>
              <a:rPr lang="en-US" sz="2400" dirty="0" smtClean="0"/>
              <a:t>          (combiner </a:t>
            </a:r>
          </a:p>
          <a:p>
            <a:r>
              <a:rPr lang="en-US" sz="2400" dirty="0" smtClean="0"/>
              <a:t>            (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(car p))</a:t>
            </a:r>
          </a:p>
          <a:p>
            <a:r>
              <a:rPr lang="en-US" sz="2400" dirty="0" smtClean="0"/>
              <a:t>            (list-cruncher </a:t>
            </a:r>
            <a:r>
              <a:rPr lang="en-US" sz="2400" dirty="0" err="1" smtClean="0"/>
              <a:t>baseres</a:t>
            </a:r>
            <a:r>
              <a:rPr lang="en-US" sz="2400" dirty="0" smtClean="0"/>
              <a:t> 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combiner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p)))))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886200"/>
            <a:ext cx="8597900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(define </a:t>
            </a:r>
            <a:r>
              <a:rPr lang="en-US" sz="2400" dirty="0" smtClean="0"/>
              <a:t>(list-accumulate f base p)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(if (null? </a:t>
            </a:r>
            <a:r>
              <a:rPr lang="en-US" sz="2400" dirty="0" smtClean="0"/>
              <a:t>p</a:t>
            </a:r>
            <a:r>
              <a:rPr lang="en-US" sz="2400" dirty="0" smtClean="0"/>
              <a:t>) base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(f (car p) (list-accumulate f base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p)))))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" y="5257800"/>
            <a:ext cx="73913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there any procedure that can be defined using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list‑accumulate</a:t>
            </a:r>
            <a:r>
              <a:rPr lang="en-US" sz="2400" dirty="0" smtClean="0"/>
              <a:t> that can’t be defined using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list-cruncher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Crunchers vs. Accumulators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600200"/>
            <a:ext cx="8597900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(define (list-cruncher </a:t>
            </a:r>
            <a:r>
              <a:rPr lang="en-US" sz="2400" dirty="0" err="1" smtClean="0"/>
              <a:t>baseres</a:t>
            </a:r>
            <a:r>
              <a:rPr lang="en-US" sz="2400" dirty="0" smtClean="0"/>
              <a:t> 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combiner p)</a:t>
            </a:r>
          </a:p>
          <a:p>
            <a:r>
              <a:rPr lang="en-US" sz="2400" dirty="0" smtClean="0"/>
              <a:t>     (if (null? p) </a:t>
            </a:r>
            <a:r>
              <a:rPr lang="en-US" sz="2400" dirty="0" err="1" smtClean="0"/>
              <a:t>baseres</a:t>
            </a:r>
            <a:endParaRPr lang="en-US" sz="2400" dirty="0" smtClean="0"/>
          </a:p>
          <a:p>
            <a:r>
              <a:rPr lang="en-US" sz="2400" dirty="0" smtClean="0"/>
              <a:t>          (combiner </a:t>
            </a:r>
          </a:p>
          <a:p>
            <a:r>
              <a:rPr lang="en-US" sz="2400" dirty="0" smtClean="0"/>
              <a:t>            (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(car p))</a:t>
            </a:r>
          </a:p>
          <a:p>
            <a:r>
              <a:rPr lang="en-US" sz="2400" dirty="0" smtClean="0"/>
              <a:t>            (list-cruncher </a:t>
            </a:r>
            <a:r>
              <a:rPr lang="en-US" sz="2400" dirty="0" err="1" smtClean="0"/>
              <a:t>baseres</a:t>
            </a:r>
            <a:r>
              <a:rPr lang="en-US" sz="2400" dirty="0" smtClean="0"/>
              <a:t> 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combiner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p)))))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621281"/>
            <a:ext cx="8597900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(define </a:t>
            </a:r>
            <a:r>
              <a:rPr lang="en-US" sz="2400" dirty="0" smtClean="0"/>
              <a:t>(list-accumulate f base p)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(if (null? </a:t>
            </a:r>
            <a:r>
              <a:rPr lang="en-US" sz="2400" dirty="0" smtClean="0"/>
              <a:t>p</a:t>
            </a:r>
            <a:r>
              <a:rPr lang="en-US" sz="2400" dirty="0" smtClean="0"/>
              <a:t>) base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(f (car p) (list-accumulate f base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p)))))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1646" y="5115944"/>
            <a:ext cx="7086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No!  Proof-by-construction:</a:t>
            </a:r>
          </a:p>
          <a:p>
            <a:r>
              <a:rPr lang="en-US" sz="2000" b="1" dirty="0" smtClean="0"/>
              <a:t>(define (list-accumulate f base p)</a:t>
            </a:r>
          </a:p>
          <a:p>
            <a:r>
              <a:rPr lang="en-US" sz="2000" b="1" dirty="0" smtClean="0"/>
              <a:t> </a:t>
            </a:r>
            <a:r>
              <a:rPr lang="en-US" sz="2000" b="1" dirty="0" smtClean="0"/>
              <a:t>   (list-cruncher base (lambda (x) x) f p))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Crunchers vs. Accumulators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600200"/>
            <a:ext cx="8597900" cy="19389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(define (list-cruncher </a:t>
            </a:r>
            <a:r>
              <a:rPr lang="en-US" sz="2400" dirty="0" err="1" smtClean="0"/>
              <a:t>baseres</a:t>
            </a:r>
            <a:r>
              <a:rPr lang="en-US" sz="2400" dirty="0" smtClean="0"/>
              <a:t> 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combiner p)</a:t>
            </a:r>
          </a:p>
          <a:p>
            <a:r>
              <a:rPr lang="en-US" sz="2400" dirty="0" smtClean="0"/>
              <a:t>     (if (null? p) </a:t>
            </a:r>
            <a:r>
              <a:rPr lang="en-US" sz="2400" dirty="0" err="1" smtClean="0"/>
              <a:t>baseres</a:t>
            </a:r>
            <a:endParaRPr lang="en-US" sz="2400" dirty="0" smtClean="0"/>
          </a:p>
          <a:p>
            <a:r>
              <a:rPr lang="en-US" sz="2400" dirty="0" smtClean="0"/>
              <a:t>          (combiner </a:t>
            </a:r>
          </a:p>
          <a:p>
            <a:r>
              <a:rPr lang="en-US" sz="2400" dirty="0" smtClean="0"/>
              <a:t>            (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(car p))</a:t>
            </a:r>
          </a:p>
          <a:p>
            <a:r>
              <a:rPr lang="en-US" sz="2400" dirty="0" smtClean="0"/>
              <a:t>            (list-cruncher </a:t>
            </a:r>
            <a:r>
              <a:rPr lang="en-US" sz="2400" dirty="0" err="1" smtClean="0"/>
              <a:t>baseres</a:t>
            </a:r>
            <a:r>
              <a:rPr lang="en-US" sz="2400" dirty="0" smtClean="0"/>
              <a:t> </a:t>
            </a:r>
            <a:r>
              <a:rPr lang="en-US" sz="2400" dirty="0" err="1" smtClean="0"/>
              <a:t>carproc</a:t>
            </a:r>
            <a:r>
              <a:rPr lang="en-US" sz="2400" dirty="0" smtClean="0"/>
              <a:t> combiner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p)))))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621281"/>
            <a:ext cx="8597900" cy="120032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(define </a:t>
            </a:r>
            <a:r>
              <a:rPr lang="en-US" sz="2400" dirty="0" smtClean="0"/>
              <a:t>(list-accumulate f base p)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(if (null? </a:t>
            </a:r>
            <a:r>
              <a:rPr lang="en-US" sz="2400" dirty="0" smtClean="0"/>
              <a:t>p</a:t>
            </a:r>
            <a:r>
              <a:rPr lang="en-US" sz="2400" dirty="0" smtClean="0"/>
              <a:t>) base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(f (car p) (list-accumulate f base (</a:t>
            </a:r>
            <a:r>
              <a:rPr lang="en-US" sz="2400" dirty="0" err="1" smtClean="0"/>
              <a:t>cdr</a:t>
            </a:r>
            <a:r>
              <a:rPr lang="en-US" sz="2400" dirty="0" smtClean="0"/>
              <a:t> p)))))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6308" y="4984334"/>
            <a:ext cx="7391399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Gold star bonus: Is there any procedure that can be defined using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list‑cruncher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that can’t be defined using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list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‑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accumulate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667" r="17333"/>
          <a:stretch>
            <a:fillRect/>
          </a:stretch>
        </p:blipFill>
        <p:spPr bwMode="auto">
          <a:xfrm>
            <a:off x="5029200" y="685800"/>
            <a:ext cx="411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1054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You should be able to:</a:t>
            </a:r>
          </a:p>
          <a:p>
            <a:pPr lvl="1"/>
            <a:r>
              <a:rPr lang="en-US" sz="2000" dirty="0" smtClean="0"/>
              <a:t>Define, understand, and use recursive procedures on lists </a:t>
            </a:r>
          </a:p>
          <a:p>
            <a:pPr lvl="1"/>
            <a:r>
              <a:rPr lang="en-US" sz="2000" dirty="0" smtClean="0"/>
              <a:t>Including: list-map, list-length, list-sum, list-append, list-filter</a:t>
            </a:r>
          </a:p>
          <a:p>
            <a:pPr lvl="1"/>
            <a:r>
              <a:rPr lang="en-US" sz="2000" dirty="0" smtClean="0"/>
              <a:t>Understand and define procedures using list-cruncher, list-accumulate, or a similar procedure</a:t>
            </a:r>
          </a:p>
          <a:p>
            <a:r>
              <a:rPr lang="en-US" sz="2400" dirty="0" smtClean="0"/>
              <a:t>PS3 due Wednesday</a:t>
            </a:r>
          </a:p>
          <a:p>
            <a:r>
              <a:rPr lang="en-US" sz="2400" dirty="0" smtClean="0"/>
              <a:t>Upcoming help hours: </a:t>
            </a:r>
          </a:p>
          <a:p>
            <a:pPr lvl="1"/>
            <a:r>
              <a:rPr lang="en-US" sz="2000" dirty="0" smtClean="0"/>
              <a:t>Sunday 6-8:30pm (Olsson 001)</a:t>
            </a:r>
          </a:p>
          <a:p>
            <a:pPr lvl="1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Monday noon-1:30pm (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Thorton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Stacks)</a:t>
            </a:r>
          </a:p>
          <a:p>
            <a:pPr lvl="1"/>
            <a:r>
              <a:rPr lang="en-US" sz="2000" dirty="0" smtClean="0"/>
              <a:t>Monday 4-6:30pm (Small Hall)</a:t>
            </a:r>
          </a:p>
          <a:p>
            <a:pPr lvl="2">
              <a:buNone/>
            </a:pPr>
            <a:endParaRPr lang="en-US" sz="1800" dirty="0" smtClean="0">
              <a:sym typeface="Symbol"/>
            </a:endParaRPr>
          </a:p>
          <a:p>
            <a:pPr lvl="2">
              <a:buNone/>
            </a:pPr>
            <a:r>
              <a:rPr lang="en-US" sz="1800" dirty="0" smtClean="0">
                <a:sym typeface="Symbol"/>
              </a:rPr>
              <a:t>	</a:t>
            </a:r>
            <a:endParaRPr lang="en-US" sz="1800" dirty="0" smtClean="0">
              <a:sym typeface="Symbol"/>
            </a:endParaRPr>
          </a:p>
          <a:p>
            <a:pPr lvl="2">
              <a:buNone/>
            </a:pPr>
            <a:endParaRPr lang="en-US" sz="1800" dirty="0" smtClean="0">
              <a:sym typeface="Symbol"/>
            </a:endParaRPr>
          </a:p>
          <a:p>
            <a:pPr lvl="2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27406" y="5934493"/>
            <a:ext cx="275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where the red fern grows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 smtClean="0"/>
              <a:t>by </a:t>
            </a:r>
            <a:r>
              <a:rPr lang="en-US" sz="1600" dirty="0" smtClean="0"/>
              <a:t>Jessica </a:t>
            </a:r>
            <a:r>
              <a:rPr lang="en-US" sz="1600" dirty="0" err="1" smtClean="0"/>
              <a:t>Geist</a:t>
            </a:r>
            <a:r>
              <a:rPr lang="en-US" sz="1600" dirty="0" smtClean="0"/>
              <a:t>, Ellen Clarke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/>
              <a:t>ist-map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2133600"/>
            <a:ext cx="54218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(define (list-map f p)</a:t>
            </a:r>
          </a:p>
          <a:p>
            <a:r>
              <a:rPr lang="en-US" sz="3200" dirty="0" smtClean="0"/>
              <a:t>    (if (null? p)</a:t>
            </a:r>
          </a:p>
          <a:p>
            <a:r>
              <a:rPr lang="en-US" sz="3200" dirty="0" smtClean="0"/>
              <a:t>         null</a:t>
            </a:r>
          </a:p>
          <a:p>
            <a:r>
              <a:rPr lang="en-US" sz="3200" dirty="0" smtClean="0"/>
              <a:t>         (cons (f (car p))</a:t>
            </a:r>
          </a:p>
          <a:p>
            <a:r>
              <a:rPr lang="en-US" sz="3200" dirty="0" smtClean="0"/>
              <a:t>                    (list-map f (</a:t>
            </a:r>
            <a:r>
              <a:rPr lang="en-US" sz="3200" dirty="0" err="1" smtClean="0"/>
              <a:t>cdr</a:t>
            </a:r>
            <a:r>
              <a:rPr lang="en-US" sz="3200" dirty="0" smtClean="0"/>
              <a:t> p)))))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5181600"/>
            <a:ext cx="5715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Equivalent to the built-in procedure </a:t>
            </a:r>
            <a:r>
              <a:rPr lang="en-US" sz="2000" b="1" dirty="0" smtClean="0"/>
              <a:t>map</a:t>
            </a:r>
            <a:r>
              <a:rPr lang="en-US" sz="2000" dirty="0" smtClean="0"/>
              <a:t> (except </a:t>
            </a:r>
            <a:r>
              <a:rPr lang="en-US" sz="2000" b="1" dirty="0" smtClean="0"/>
              <a:t>map</a:t>
            </a:r>
            <a:r>
              <a:rPr lang="en-US" sz="2000" dirty="0" smtClean="0"/>
              <a:t> can work on more than one list).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last class: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65" y="109175"/>
            <a:ext cx="8229600" cy="1143000"/>
          </a:xfrm>
        </p:spPr>
        <p:txBody>
          <a:bodyPr/>
          <a:lstStyle/>
          <a:p>
            <a:r>
              <a:rPr lang="en-US" dirty="0" smtClean="0"/>
              <a:t>Maps are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19050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From PS2: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14600" y="1295400"/>
            <a:ext cx="6400799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(define full-deck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(list-flatten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list-map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Times New Roman" pitchFamily="18" charset="0"/>
                <a:cs typeface="Courier New" pitchFamily="49" charset="0"/>
              </a:rPr>
              <a:t>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(lambda (rank)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list-map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Times New Roman" pitchFamily="18" charset="0"/>
                <a:cs typeface="Courier New" pitchFamily="49" charset="0"/>
              </a:rPr>
              <a:t>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(lambda (suit) (make-card rank suit))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Times New Roman" pitchFamily="18" charset="0"/>
                <a:cs typeface="Courier New" pitchFamily="49" charset="0"/>
              </a:rPr>
              <a:t>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           (list Hearts Diamonds Clubs Spades)))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Times New Roman" pitchFamily="18" charset="0"/>
                <a:cs typeface="Courier New" pitchFamily="49" charset="0"/>
              </a:rPr>
              <a:t>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(list 2 3 4 5 6 7 8 9 10 Jack Queen King Ace))))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229" y="3470365"/>
            <a:ext cx="61912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Image: http://www.codinghorror.com/blog/archives/001008.html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are Useful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1000" y="18288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(define (choose-n 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;; operands: a number n and a list (of at least n elements)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;; result: evaluates to a list of all possible was of choosing n elements from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lst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(if (= n 0)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(list null)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(if (= (list-length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) n)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(list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) ; must use all elements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(list-append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dirty="0" smtClean="0">
                <a:ea typeface="Times New Roman" pitchFamily="18" charset="0"/>
                <a:cs typeface="Courier New" pitchFamily="49" charset="0"/>
              </a:rPr>
              <a:t>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Courier New" pitchFamily="49" charset="0"/>
              </a:rPr>
              <a:t>choose-n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n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cdr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)) ;; all possibilities not using first element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list-map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(lambda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clst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) (cons (car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clst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))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            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Courier New" pitchFamily="49" charset="0"/>
              </a:rPr>
              <a:t>choose-n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(- n 1)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cdr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lst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)))))))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11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PS2: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are Useful!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752600"/>
            <a:ext cx="11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PS1: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2362200"/>
            <a:ext cx="586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(define (select-mosaic-tiles samples tiles)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(map2d find-best-match samples))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14100" y="4193261"/>
            <a:ext cx="609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(define (map2d f p)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list-map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(lambda (inner-list)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list-map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f inner-list))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     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))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722" y="3505200"/>
            <a:ext cx="8138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can we define </a:t>
            </a:r>
            <a:r>
              <a:rPr lang="en-US" sz="2000" b="1" dirty="0" smtClean="0"/>
              <a:t>map2d</a:t>
            </a:r>
            <a:r>
              <a:rPr lang="en-US" sz="2000" dirty="0" smtClean="0"/>
              <a:t> that maps a list of lists with the input procedure?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PS3: </a:t>
            </a:r>
            <a:r>
              <a:rPr lang="en-US" sz="4800" dirty="0" err="1" smtClean="0"/>
              <a:t>Lindenmayer</a:t>
            </a:r>
            <a:r>
              <a:rPr lang="en-US" sz="4800" dirty="0" smtClean="0"/>
              <a:t> </a:t>
            </a:r>
            <a:r>
              <a:rPr lang="en-US" sz="4800" dirty="0"/>
              <a:t>System Fractals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29" y="2362200"/>
            <a:ext cx="2590800" cy="343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5851513"/>
            <a:ext cx="326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Aristid</a:t>
            </a:r>
            <a:r>
              <a:rPr lang="en-US" dirty="0" smtClean="0"/>
              <a:t> </a:t>
            </a:r>
            <a:r>
              <a:rPr lang="en-US" dirty="0" err="1" smtClean="0"/>
              <a:t>Lindenmayer</a:t>
            </a:r>
            <a:r>
              <a:rPr lang="en-US" dirty="0" smtClean="0"/>
              <a:t> (1925-1989)</a:t>
            </a:r>
            <a:endParaRPr lang="en-US" dirty="0"/>
          </a:p>
        </p:txBody>
      </p:sp>
      <p:pic>
        <p:nvPicPr>
          <p:cNvPr id="6" name="Picture 8" descr="rdl5u"/>
          <p:cNvPicPr>
            <a:picLocks noChangeAspect="1" noChangeArrowheads="1"/>
          </p:cNvPicPr>
          <p:nvPr/>
        </p:nvPicPr>
        <p:blipFill>
          <a:blip r:embed="rId3" cstate="print"/>
          <a:srcRect l="21605" r="22314"/>
          <a:stretch>
            <a:fillRect/>
          </a:stretch>
        </p:blipFill>
        <p:spPr bwMode="auto">
          <a:xfrm>
            <a:off x="6172200" y="990600"/>
            <a:ext cx="2501670" cy="4460875"/>
          </a:xfrm>
          <a:prstGeom prst="rect">
            <a:avLst/>
          </a:prstGeom>
          <a:noFill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324601" y="4964410"/>
            <a:ext cx="2057400" cy="92333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i="1" dirty="0"/>
              <a:t>Purple Arrow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by Rachel </a:t>
            </a:r>
            <a:r>
              <a:rPr lang="en-US" dirty="0" err="1"/>
              <a:t>Lathbury</a:t>
            </a:r>
            <a:r>
              <a:rPr lang="en-US" dirty="0"/>
              <a:t> and Andrea Yoon </a:t>
            </a:r>
          </a:p>
        </p:txBody>
      </p:sp>
      <p:pic>
        <p:nvPicPr>
          <p:cNvPr id="8" name="Picture 6" descr="pmd8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133600"/>
            <a:ext cx="3036888" cy="3036888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00400" y="4813191"/>
            <a:ext cx="3048000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i="1" dirty="0"/>
              <a:t>Broccoli Fallout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by </a:t>
            </a:r>
            <a:r>
              <a:rPr lang="en-US" dirty="0"/>
              <a:t>Paul </a:t>
            </a:r>
            <a:r>
              <a:rPr lang="en-US" dirty="0" err="1"/>
              <a:t>DiOrio</a:t>
            </a:r>
            <a:r>
              <a:rPr lang="en-US" dirty="0"/>
              <a:t>, Rachel Phillips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L-Systems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i="1" dirty="0" err="1"/>
              <a:t>CommandSequence</a:t>
            </a:r>
            <a:r>
              <a:rPr lang="en-US" dirty="0"/>
              <a:t> ::= </a:t>
            </a:r>
            <a:r>
              <a:rPr lang="en-US" b="1" dirty="0"/>
              <a:t>( </a:t>
            </a:r>
            <a:r>
              <a:rPr lang="en-US" i="1" dirty="0" err="1"/>
              <a:t>CommandList</a:t>
            </a:r>
            <a:r>
              <a:rPr lang="en-US" i="1" dirty="0"/>
              <a:t> </a:t>
            </a:r>
            <a:r>
              <a:rPr lang="en-US" b="1" dirty="0"/>
              <a:t>)</a:t>
            </a:r>
          </a:p>
          <a:p>
            <a:pPr>
              <a:buFontTx/>
              <a:buNone/>
            </a:pPr>
            <a:r>
              <a:rPr lang="en-US" i="1" dirty="0" err="1"/>
              <a:t>CommandList</a:t>
            </a:r>
            <a:r>
              <a:rPr lang="en-US" dirty="0"/>
              <a:t> ::= </a:t>
            </a:r>
            <a:r>
              <a:rPr lang="en-US" i="1" dirty="0"/>
              <a:t>Command</a:t>
            </a:r>
            <a:r>
              <a:rPr lang="en-US" dirty="0"/>
              <a:t> </a:t>
            </a:r>
            <a:r>
              <a:rPr lang="en-US" i="1" dirty="0" err="1"/>
              <a:t>CommandList</a:t>
            </a:r>
            <a:endParaRPr lang="en-US" i="1" dirty="0"/>
          </a:p>
          <a:p>
            <a:pPr>
              <a:buFontTx/>
              <a:buNone/>
            </a:pPr>
            <a:r>
              <a:rPr lang="en-US" i="1" dirty="0" err="1"/>
              <a:t>CommandList</a:t>
            </a:r>
            <a:r>
              <a:rPr lang="en-US" dirty="0"/>
              <a:t> </a:t>
            </a:r>
            <a:r>
              <a:rPr lang="en-US" dirty="0" smtClean="0"/>
              <a:t>::= </a:t>
            </a:r>
            <a:r>
              <a:rPr lang="el-GR" dirty="0" smtClean="0">
                <a:latin typeface="Times New Roman"/>
                <a:cs typeface="Times New Roman"/>
              </a:rPr>
              <a:t>ε</a:t>
            </a:r>
            <a:endParaRPr lang="en-US" dirty="0"/>
          </a:p>
          <a:p>
            <a:pPr>
              <a:buFontTx/>
              <a:buNone/>
            </a:pPr>
            <a:r>
              <a:rPr lang="en-US" i="1" dirty="0"/>
              <a:t>Command</a:t>
            </a:r>
            <a:r>
              <a:rPr lang="en-US" dirty="0"/>
              <a:t> ::= </a:t>
            </a:r>
            <a:r>
              <a:rPr lang="en-US" b="1" dirty="0"/>
              <a:t>F</a:t>
            </a:r>
            <a:endParaRPr lang="en-US" i="1" dirty="0"/>
          </a:p>
          <a:p>
            <a:pPr>
              <a:buFontTx/>
              <a:buNone/>
            </a:pPr>
            <a:r>
              <a:rPr lang="en-US" i="1" dirty="0"/>
              <a:t>Command</a:t>
            </a:r>
            <a:r>
              <a:rPr lang="en-US" dirty="0"/>
              <a:t> ::= </a:t>
            </a:r>
            <a:r>
              <a:rPr lang="en-US" b="1" dirty="0" err="1"/>
              <a:t>R</a:t>
            </a:r>
            <a:r>
              <a:rPr lang="en-US" i="1" dirty="0" err="1"/>
              <a:t>Angle</a:t>
            </a:r>
            <a:endParaRPr lang="en-US" i="1" dirty="0"/>
          </a:p>
          <a:p>
            <a:pPr>
              <a:buFontTx/>
              <a:buNone/>
            </a:pPr>
            <a:r>
              <a:rPr lang="en-US" i="1" dirty="0"/>
              <a:t>Command</a:t>
            </a:r>
            <a:r>
              <a:rPr lang="en-US" dirty="0"/>
              <a:t> ::= </a:t>
            </a:r>
            <a:r>
              <a:rPr lang="en-US" b="1" dirty="0" err="1"/>
              <a:t>O</a:t>
            </a:r>
            <a:r>
              <a:rPr lang="en-US" i="1" dirty="0" err="1"/>
              <a:t>CommandSequence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5" descr="jhl7a"/>
          <p:cNvPicPr>
            <a:picLocks noChangeAspect="1" noChangeArrowheads="1"/>
          </p:cNvPicPr>
          <p:nvPr/>
        </p:nvPicPr>
        <p:blipFill>
          <a:blip r:embed="rId2" cstate="print"/>
          <a:srcRect l="5345" r="7646"/>
          <a:stretch>
            <a:fillRect/>
          </a:stretch>
        </p:blipFill>
        <p:spPr bwMode="auto">
          <a:xfrm>
            <a:off x="6581734" y="2971800"/>
            <a:ext cx="2562266" cy="2944813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10334" y="5562600"/>
            <a:ext cx="2088136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i="1" dirty="0"/>
              <a:t>Cherry Blossom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by </a:t>
            </a:r>
            <a:r>
              <a:rPr lang="en-US" sz="1400" dirty="0" err="1"/>
              <a:t>Ji</a:t>
            </a:r>
            <a:r>
              <a:rPr lang="en-US" sz="1400" dirty="0"/>
              <a:t> Hyun Lee, Wei Wang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884238"/>
            <a:ext cx="342265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L-System Rewriting</a:t>
            </a:r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482600" y="2640013"/>
            <a:ext cx="8077200" cy="13716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cs typeface="Arial" charset="0"/>
              </a:rPr>
              <a:t>Start:</a:t>
            </a:r>
            <a:r>
              <a:rPr lang="en-US" sz="2800">
                <a:cs typeface="Arial" charset="0"/>
              </a:rPr>
              <a:t> (F)</a:t>
            </a:r>
          </a:p>
          <a:p>
            <a:r>
              <a:rPr lang="en-US" sz="2800" b="1">
                <a:cs typeface="Arial" charset="0"/>
              </a:rPr>
              <a:t>Rewrite Rule:</a:t>
            </a:r>
            <a:r>
              <a:rPr lang="en-US" sz="2800">
                <a:cs typeface="Arial" charset="0"/>
              </a:rPr>
              <a:t> </a:t>
            </a:r>
          </a:p>
          <a:p>
            <a:r>
              <a:rPr lang="en-US" sz="2800">
                <a:cs typeface="Arial" charset="0"/>
              </a:rPr>
              <a:t>	F </a:t>
            </a:r>
            <a:r>
              <a:rPr lang="en-US" sz="2800">
                <a:cs typeface="Arial" charset="0"/>
                <a:sym typeface="Symbol" pitchFamily="18" charset="2"/>
              </a:rPr>
              <a:t></a:t>
            </a:r>
            <a:r>
              <a:rPr lang="en-US" sz="2800">
                <a:cs typeface="Arial" charset="0"/>
              </a:rPr>
              <a:t> (F O(R30 F) F O(R-60 F) F)</a:t>
            </a:r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1141413" y="4252913"/>
            <a:ext cx="6934200" cy="109855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cs typeface="Arial" charset="0"/>
              </a:rPr>
              <a:t>Work like BNF replacement rules, except replace all instances at once!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1731963" y="5480050"/>
            <a:ext cx="68516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Why is this a better model for biological systems?</a:t>
            </a: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57600" y="201613"/>
            <a:ext cx="5157788" cy="2236787"/>
          </a:xfrm>
          <a:noFill/>
          <a:ln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000" i="1"/>
              <a:t>CommandSequence</a:t>
            </a:r>
            <a:r>
              <a:rPr lang="en-US" sz="2000"/>
              <a:t> ::= </a:t>
            </a:r>
            <a:r>
              <a:rPr lang="en-US" sz="2000" b="1"/>
              <a:t>( </a:t>
            </a:r>
            <a:r>
              <a:rPr lang="en-US" sz="2000" i="1"/>
              <a:t>CommandList </a:t>
            </a:r>
            <a:r>
              <a:rPr lang="en-US" sz="2000" b="1"/>
              <a:t>)</a:t>
            </a:r>
          </a:p>
          <a:p>
            <a:pPr>
              <a:buFontTx/>
              <a:buNone/>
            </a:pPr>
            <a:r>
              <a:rPr lang="en-US" sz="2000" i="1"/>
              <a:t>CommandList</a:t>
            </a:r>
            <a:r>
              <a:rPr lang="en-US" sz="2000"/>
              <a:t> ::= </a:t>
            </a:r>
            <a:r>
              <a:rPr lang="en-US" sz="2000" i="1"/>
              <a:t>Command</a:t>
            </a:r>
            <a:r>
              <a:rPr lang="en-US" sz="2000"/>
              <a:t> </a:t>
            </a:r>
            <a:r>
              <a:rPr lang="en-US" sz="2000" i="1"/>
              <a:t>CommandList</a:t>
            </a:r>
          </a:p>
          <a:p>
            <a:pPr>
              <a:buFontTx/>
              <a:buNone/>
            </a:pPr>
            <a:r>
              <a:rPr lang="en-US" sz="2000" i="1"/>
              <a:t>CommandList</a:t>
            </a:r>
            <a:r>
              <a:rPr lang="en-US" sz="2000"/>
              <a:t> ::=</a:t>
            </a:r>
          </a:p>
          <a:p>
            <a:pPr>
              <a:buFontTx/>
              <a:buNone/>
            </a:pPr>
            <a:r>
              <a:rPr lang="en-US" sz="2000" i="1"/>
              <a:t>Command</a:t>
            </a:r>
            <a:r>
              <a:rPr lang="en-US" sz="2000"/>
              <a:t> ::= </a:t>
            </a:r>
            <a:r>
              <a:rPr lang="en-US" sz="2000" b="1"/>
              <a:t>F</a:t>
            </a:r>
            <a:endParaRPr lang="en-US" sz="2000" i="1"/>
          </a:p>
          <a:p>
            <a:pPr>
              <a:buFontTx/>
              <a:buNone/>
            </a:pPr>
            <a:r>
              <a:rPr lang="en-US" sz="2000" i="1"/>
              <a:t>Command</a:t>
            </a:r>
            <a:r>
              <a:rPr lang="en-US" sz="2000"/>
              <a:t> ::= </a:t>
            </a:r>
            <a:r>
              <a:rPr lang="en-US" sz="2000" b="1"/>
              <a:t>R</a:t>
            </a:r>
            <a:r>
              <a:rPr lang="en-US" sz="2000" i="1"/>
              <a:t>Angle</a:t>
            </a:r>
          </a:p>
          <a:p>
            <a:pPr>
              <a:buFontTx/>
              <a:buNone/>
            </a:pPr>
            <a:r>
              <a:rPr lang="en-US" sz="2000" i="1"/>
              <a:t>Command</a:t>
            </a:r>
            <a:r>
              <a:rPr lang="en-US" sz="2000"/>
              <a:t> ::= </a:t>
            </a:r>
            <a:r>
              <a:rPr lang="en-US" sz="2000" b="1"/>
              <a:t>O</a:t>
            </a:r>
            <a:r>
              <a:rPr lang="en-US" sz="2000" i="1"/>
              <a:t>CommandSequence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1760</Words>
  <Application>Microsoft Office PowerPoint</Application>
  <PresentationFormat>On-screen Show (4:3)</PresentationFormat>
  <Paragraphs>282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Menu</vt:lpstr>
      <vt:lpstr>list-map</vt:lpstr>
      <vt:lpstr>Maps are Useful</vt:lpstr>
      <vt:lpstr>Maps are Useful</vt:lpstr>
      <vt:lpstr>Maps are Useful!</vt:lpstr>
      <vt:lpstr>PS3: Lindenmayer System Fractals</vt:lpstr>
      <vt:lpstr>L-Systems</vt:lpstr>
      <vt:lpstr>L-System Rewriting</vt:lpstr>
      <vt:lpstr>Maps are Useful!!</vt:lpstr>
      <vt:lpstr>Drawing Functions</vt:lpstr>
      <vt:lpstr>Drawing Arbitrary Curves</vt:lpstr>
      <vt:lpstr>Curves</vt:lpstr>
      <vt:lpstr>Defining Curves</vt:lpstr>
      <vt:lpstr>Drawing Curves</vt:lpstr>
      <vt:lpstr>Slide 16</vt:lpstr>
      <vt:lpstr>Generalizing List Procedures</vt:lpstr>
      <vt:lpstr>Similarities and Differences</vt:lpstr>
      <vt:lpstr>list-cruncher</vt:lpstr>
      <vt:lpstr>Can list-cruncher crunch length?</vt:lpstr>
      <vt:lpstr>Can list-cruncher crunch length?</vt:lpstr>
      <vt:lpstr>Can list-cruncher crunch is-list??</vt:lpstr>
      <vt:lpstr>Crunchers vs. Accumulators</vt:lpstr>
      <vt:lpstr>Crunchers vs. Accumulators</vt:lpstr>
      <vt:lpstr>Crunchers vs. Accumulators</vt:lpstr>
      <vt:lpstr>Crunchers vs. Accumulators</vt:lpstr>
      <vt:lpstr>Charge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10: Fracturing Fractals</dc:title>
  <dc:subject>recursive definitions, recursive transition networks, hey jude, music, Hofstadter, Escher, Bach, Godel</dc:subject>
  <dc:creator>David Evans</dc:creator>
  <cp:lastModifiedBy>evans</cp:lastModifiedBy>
  <cp:revision>121</cp:revision>
  <dcterms:created xsi:type="dcterms:W3CDTF">2009-09-11T16:27:09Z</dcterms:created>
  <dcterms:modified xsi:type="dcterms:W3CDTF">2009-09-18T00:38:13Z</dcterms:modified>
</cp:coreProperties>
</file>