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3" r:id="rId2"/>
    <p:sldId id="278" r:id="rId3"/>
    <p:sldId id="264" r:id="rId4"/>
    <p:sldId id="280" r:id="rId5"/>
    <p:sldId id="281" r:id="rId6"/>
    <p:sldId id="282" r:id="rId7"/>
    <p:sldId id="283" r:id="rId8"/>
    <p:sldId id="284" r:id="rId9"/>
    <p:sldId id="279" r:id="rId10"/>
    <p:sldId id="285" r:id="rId11"/>
    <p:sldId id="289" r:id="rId12"/>
    <p:sldId id="292" r:id="rId13"/>
    <p:sldId id="291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75" r:id="rId22"/>
    <p:sldId id="30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A1D08-9ABC-46B5-8838-DDB54BE05C7C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C2A99-0B18-4251-B259-8DE5114B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D1E4D-927B-4E71-B278-74918EA059AD}" type="slidenum">
              <a:rPr lang="en-US"/>
              <a:pPr/>
              <a:t>1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9B81E-6684-4317-8BB7-2D06131F3114}" type="slidenum">
              <a:rPr lang="en-US"/>
              <a:pPr/>
              <a:t>21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7AF3-72D7-4773-BF2B-B7E1992FFE0E}" type="datetimeFigureOut">
              <a:rPr lang="en-US" smtClean="0"/>
              <a:pPr/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2" descr="P1010312"/>
          <p:cNvPicPr>
            <a:picLocks noChangeAspect="1" noChangeArrowheads="1"/>
          </p:cNvPicPr>
          <p:nvPr/>
        </p:nvPicPr>
        <p:blipFill>
          <a:blip r:embed="rId3" cstate="print"/>
          <a:srcRect l="5086" r="7735"/>
          <a:stretch>
            <a:fillRect/>
          </a:stretch>
        </p:blipFill>
        <p:spPr bwMode="auto">
          <a:xfrm>
            <a:off x="0" y="-68263"/>
            <a:ext cx="9182100" cy="6932613"/>
          </a:xfrm>
          <a:prstGeom prst="rect">
            <a:avLst/>
          </a:prstGeom>
          <a:noFill/>
        </p:spPr>
      </p:pic>
      <p:sp>
        <p:nvSpPr>
          <p:cNvPr id="3532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5410200"/>
            <a:ext cx="4114800" cy="1066800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</a:pPr>
            <a:r>
              <a:rPr lang="en-US" sz="2400" dirty="0" smtClean="0"/>
              <a:t>cs1120 Fall 2009</a:t>
            </a:r>
          </a:p>
          <a:p>
            <a:pPr algn="r">
              <a:lnSpc>
                <a:spcPct val="80000"/>
              </a:lnSpc>
            </a:pPr>
            <a:r>
              <a:rPr lang="en-US" sz="2400" dirty="0" smtClean="0"/>
              <a:t>David </a:t>
            </a:r>
            <a:r>
              <a:rPr lang="en-US" sz="2400" dirty="0"/>
              <a:t>Evans</a:t>
            </a:r>
          </a:p>
          <a:p>
            <a:pPr algn="r">
              <a:lnSpc>
                <a:spcPct val="80000"/>
              </a:lnSpc>
            </a:pPr>
            <a:r>
              <a:rPr lang="en-US" sz="1800" dirty="0"/>
              <a:t>http://www.cs.virginia.edu/evans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228600" y="152400"/>
            <a:ext cx="830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800" dirty="0">
                <a:solidFill>
                  <a:srgbClr val="FFFF00"/>
                </a:solidFill>
              </a:rPr>
              <a:t>Lecture </a:t>
            </a:r>
            <a:r>
              <a:rPr lang="en-US" sz="4800" dirty="0" smtClean="0">
                <a:solidFill>
                  <a:srgbClr val="FFFF00"/>
                </a:solidFill>
              </a:rPr>
              <a:t>15: Running Practice</a:t>
            </a:r>
            <a:endParaRPr lang="en-US" sz="4800" dirty="0"/>
          </a:p>
        </p:txBody>
      </p:sp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8455025" y="3101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Flatten Running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(flatten-commands </a:t>
            </a:r>
            <a:r>
              <a:rPr lang="en-US" sz="2400" dirty="0" err="1" smtClean="0"/>
              <a:t>ll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(if (</a:t>
            </a:r>
            <a:r>
              <a:rPr lang="en-US" sz="2400" b="1" dirty="0" smtClean="0">
                <a:solidFill>
                  <a:srgbClr val="00B050"/>
                </a:solidFill>
              </a:rPr>
              <a:t>null?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endParaRPr lang="en-US" sz="2400" dirty="0" smtClean="0"/>
          </a:p>
          <a:p>
            <a:r>
              <a:rPr lang="en-US" sz="2400" dirty="0" smtClean="0"/>
              <a:t>      (if (</a:t>
            </a:r>
            <a:r>
              <a:rPr lang="en-US" sz="2400" b="1" dirty="0" smtClean="0">
                <a:solidFill>
                  <a:srgbClr val="00B050"/>
                </a:solidFill>
              </a:rPr>
              <a:t>is-</a:t>
            </a:r>
            <a:r>
              <a:rPr lang="en-US" sz="2400" b="1" dirty="0" err="1" smtClean="0">
                <a:solidFill>
                  <a:srgbClr val="00B050"/>
                </a:solidFill>
              </a:rPr>
              <a:t>lsystem</a:t>
            </a:r>
            <a:r>
              <a:rPr lang="en-US" sz="2400" b="1" dirty="0" smtClean="0">
                <a:solidFill>
                  <a:srgbClr val="00B050"/>
                </a:solidFill>
              </a:rPr>
              <a:t>-command?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 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rgbClr val="00B050"/>
                </a:solidFill>
              </a:rPr>
              <a:t>cons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))))))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763" y="3478138"/>
            <a:ext cx="793723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First: determine running times of all the procedures applied in flatten-commands.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63838" y="3960975"/>
            <a:ext cx="7526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null?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car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cons</a:t>
            </a:r>
            <a:r>
              <a:rPr lang="en-US" sz="2000" dirty="0" smtClean="0"/>
              <a:t>, </a:t>
            </a:r>
            <a:r>
              <a:rPr lang="en-US" sz="2000" b="1" dirty="0" err="1" smtClean="0">
                <a:solidFill>
                  <a:srgbClr val="00B050"/>
                </a:solidFill>
              </a:rPr>
              <a:t>cdr</a:t>
            </a:r>
            <a:r>
              <a:rPr lang="en-US" sz="2000" dirty="0" smtClean="0"/>
              <a:t>, and </a:t>
            </a:r>
            <a:r>
              <a:rPr lang="en-US" sz="2000" b="1" dirty="0" smtClean="0">
                <a:solidFill>
                  <a:srgbClr val="00B050"/>
                </a:solidFill>
              </a:rPr>
              <a:t>is-</a:t>
            </a:r>
            <a:r>
              <a:rPr lang="en-US" sz="2000" b="1" dirty="0" err="1" smtClean="0">
                <a:solidFill>
                  <a:srgbClr val="00B050"/>
                </a:solidFill>
              </a:rPr>
              <a:t>lsystem</a:t>
            </a:r>
            <a:r>
              <a:rPr lang="en-US" sz="2000" b="1" dirty="0" smtClean="0">
                <a:solidFill>
                  <a:srgbClr val="00B050"/>
                </a:solidFill>
              </a:rPr>
              <a:t>-command? </a:t>
            </a:r>
            <a:r>
              <a:rPr lang="en-US" sz="2000" dirty="0" smtClean="0"/>
              <a:t>are constant time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sz="2000" dirty="0" smtClean="0"/>
              <a:t> has running time in </a:t>
            </a:r>
            <a:r>
              <a:rPr lang="en-US" sz="2000" dirty="0" smtClean="0">
                <a:sym typeface="Symbol"/>
              </a:rPr>
              <a:t>(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where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 the number of 	elements in the first input.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29200"/>
            <a:ext cx="745248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Second: determine running time for each application </a:t>
            </a:r>
            <a:r>
              <a:rPr lang="en-US" b="1" dirty="0" smtClean="0"/>
              <a:t>except</a:t>
            </a:r>
            <a:r>
              <a:rPr lang="en-US" dirty="0" smtClean="0"/>
              <a:t> for recursive call.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80929" y="5469309"/>
            <a:ext cx="54767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consider both paths:</a:t>
            </a:r>
          </a:p>
          <a:p>
            <a:r>
              <a:rPr lang="en-US" dirty="0" smtClean="0"/>
              <a:t>(if (</a:t>
            </a:r>
            <a:r>
              <a:rPr lang="en-US" b="1" dirty="0" smtClean="0">
                <a:solidFill>
                  <a:srgbClr val="00B050"/>
                </a:solidFill>
              </a:rPr>
              <a:t>is-</a:t>
            </a:r>
            <a:r>
              <a:rPr lang="en-US" b="1" dirty="0" err="1" smtClean="0">
                <a:solidFill>
                  <a:srgbClr val="00B050"/>
                </a:solidFill>
              </a:rPr>
              <a:t>lsystem</a:t>
            </a:r>
            <a:r>
              <a:rPr lang="en-US" b="1" dirty="0" smtClean="0">
                <a:solidFill>
                  <a:srgbClr val="00B050"/>
                </a:solidFill>
              </a:rPr>
              <a:t>-command?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 </a:t>
            </a:r>
          </a:p>
          <a:p>
            <a:r>
              <a:rPr lang="en-US" dirty="0" smtClean="0"/>
              <a:t>           (</a:t>
            </a:r>
            <a:r>
              <a:rPr lang="en-US" b="1" dirty="0" smtClean="0">
                <a:solidFill>
                  <a:srgbClr val="00B050"/>
                </a:solidFill>
              </a:rPr>
              <a:t>cons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 (</a:t>
            </a:r>
            <a:r>
              <a:rPr lang="en-US" b="1" dirty="0" smtClean="0">
                <a:solidFill>
                  <a:schemeClr val="accent1"/>
                </a:solidFill>
              </a:rPr>
              <a:t>flatten-commands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00B050"/>
                </a:solidFill>
              </a:rPr>
              <a:t>cdr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       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 (</a:t>
            </a:r>
            <a:r>
              <a:rPr lang="en-US" b="1" dirty="0" smtClean="0">
                <a:solidFill>
                  <a:schemeClr val="accent1"/>
                </a:solidFill>
              </a:rPr>
              <a:t>flatten-commands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00B050"/>
                </a:solidFill>
              </a:rPr>
              <a:t>cdr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))))))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219200"/>
            <a:ext cx="26289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2286000"/>
            <a:ext cx="4876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to Flattening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(if (</a:t>
            </a:r>
            <a:r>
              <a:rPr lang="en-US" b="1" dirty="0" smtClean="0">
                <a:solidFill>
                  <a:srgbClr val="00B050"/>
                </a:solidFill>
              </a:rPr>
              <a:t>is-</a:t>
            </a:r>
            <a:r>
              <a:rPr lang="en-US" b="1" dirty="0" err="1" smtClean="0">
                <a:solidFill>
                  <a:srgbClr val="00B050"/>
                </a:solidFill>
              </a:rPr>
              <a:t>lsystem</a:t>
            </a:r>
            <a:r>
              <a:rPr lang="en-US" b="1" dirty="0" smtClean="0">
                <a:solidFill>
                  <a:srgbClr val="00B050"/>
                </a:solidFill>
              </a:rPr>
              <a:t>-command?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 </a:t>
            </a:r>
          </a:p>
          <a:p>
            <a:r>
              <a:rPr lang="en-US" dirty="0" smtClean="0"/>
              <a:t>     (</a:t>
            </a:r>
            <a:r>
              <a:rPr lang="en-US" b="1" dirty="0" smtClean="0">
                <a:solidFill>
                  <a:srgbClr val="00B050"/>
                </a:solidFill>
              </a:rPr>
              <a:t>cons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 (</a:t>
            </a:r>
            <a:r>
              <a:rPr lang="en-US" b="1" dirty="0" smtClean="0">
                <a:solidFill>
                  <a:schemeClr val="accent1"/>
                </a:solidFill>
              </a:rPr>
              <a:t>flatten-commands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00B050"/>
                </a:solidFill>
              </a:rPr>
              <a:t>cdr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 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 (</a:t>
            </a:r>
            <a:r>
              <a:rPr lang="en-US" b="1" dirty="0" smtClean="0">
                <a:solidFill>
                  <a:schemeClr val="accent1"/>
                </a:solidFill>
              </a:rPr>
              <a:t>flatten-commands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00B050"/>
                </a:solidFill>
              </a:rPr>
              <a:t>cdr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))))))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257" y="3150549"/>
            <a:ext cx="5828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recursive call involves </a:t>
            </a:r>
            <a:r>
              <a:rPr lang="en-US" sz="2400" dirty="0" smtClean="0">
                <a:sym typeface="Symbol"/>
              </a:rPr>
              <a:t>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 work where</a:t>
            </a:r>
          </a:p>
          <a:p>
            <a:r>
              <a:rPr lang="en-US" sz="2400" dirty="0" smtClean="0"/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/>
              <a:t> is the number of elements in (car </a:t>
            </a:r>
            <a:r>
              <a:rPr lang="en-US" sz="2400" dirty="0" err="1" smtClean="0"/>
              <a:t>ll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Each recursive call reduces the number 	of elements in </a:t>
            </a:r>
            <a:r>
              <a:rPr lang="en-US" sz="2400" dirty="0" err="1" smtClean="0"/>
              <a:t>ll</a:t>
            </a:r>
            <a:r>
              <a:rPr lang="en-US" sz="2400" dirty="0" smtClean="0"/>
              <a:t> by one.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4876800"/>
            <a:ext cx="6248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input list that is all lists of length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: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flatten-commands </a:t>
            </a:r>
            <a:r>
              <a:rPr lang="en-US" dirty="0" smtClean="0"/>
              <a:t>has running time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(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is the  </a:t>
            </a:r>
          </a:p>
          <a:p>
            <a:r>
              <a:rPr lang="en-US" dirty="0" smtClean="0"/>
              <a:t>   number of sub-lists (of length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) in the input list. </a:t>
            </a:r>
          </a:p>
        </p:txBody>
      </p:sp>
      <p:sp>
        <p:nvSpPr>
          <p:cNvPr id="9" name="Rectangle 8"/>
          <p:cNvSpPr/>
          <p:nvPr/>
        </p:nvSpPr>
        <p:spPr>
          <a:xfrm>
            <a:off x="7162800" y="381000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Teamwork by </a:t>
            </a:r>
          </a:p>
          <a:p>
            <a:pPr algn="ctr"/>
            <a:r>
              <a:rPr lang="en-US" b="1" dirty="0" smtClean="0"/>
              <a:t>Rose </a:t>
            </a:r>
            <a:r>
              <a:rPr lang="en-US" b="1" dirty="0" err="1" smtClean="0"/>
              <a:t>Cunnion</a:t>
            </a:r>
            <a:r>
              <a:rPr lang="en-US" b="1" dirty="0" smtClean="0"/>
              <a:t> and Lucy </a:t>
            </a:r>
            <a:r>
              <a:rPr lang="en-US" b="1" dirty="0" err="1" smtClean="0"/>
              <a:t>Raper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6096000"/>
            <a:ext cx="297652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be continued Wednesday...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287" y="2462362"/>
            <a:ext cx="8229600" cy="1143000"/>
          </a:xfrm>
        </p:spPr>
        <p:txBody>
          <a:bodyPr/>
          <a:lstStyle/>
          <a:p>
            <a:r>
              <a:rPr lang="en-US" dirty="0" smtClean="0"/>
              <a:t>Fractal Finalists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r="34653"/>
          <a:stretch>
            <a:fillRect/>
          </a:stretch>
        </p:blipFill>
        <p:spPr bwMode="auto">
          <a:xfrm>
            <a:off x="533400" y="323850"/>
            <a:ext cx="1991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383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17143"/>
          <a:stretch>
            <a:fillRect/>
          </a:stretch>
        </p:blipFill>
        <p:spPr bwMode="auto">
          <a:xfrm>
            <a:off x="2857500" y="51435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0386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695700"/>
            <a:ext cx="29337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1237" y="3797894"/>
            <a:ext cx="2729313" cy="27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3810000"/>
            <a:ext cx="27051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48300" y="0"/>
            <a:ext cx="36957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934200" y="3352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6488668"/>
            <a:ext cx="1344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 </a:t>
            </a:r>
            <a:r>
              <a:rPr lang="en-US" dirty="0" err="1" smtClean="0"/>
              <a:t>CrissCross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6400800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  Ascension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5800" y="152400"/>
            <a:ext cx="2076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Blowin</a:t>
            </a:r>
            <a:r>
              <a:rPr lang="en-US" dirty="0" smtClean="0"/>
              <a:t>’ in the Wind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05200" y="76200"/>
            <a:ext cx="1768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TwistOnTiffany’s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01000" y="3048000"/>
            <a:ext cx="988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Bouquet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450508" y="6283295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August Wheat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r="34653"/>
          <a:stretch>
            <a:fillRect/>
          </a:stretch>
        </p:blipFill>
        <p:spPr bwMode="auto">
          <a:xfrm>
            <a:off x="614585" y="117623"/>
            <a:ext cx="4191000" cy="641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953000" y="5410200"/>
            <a:ext cx="2706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Blowin</a:t>
            </a:r>
            <a:r>
              <a:rPr lang="en-US" sz="2400" dirty="0" smtClean="0"/>
              <a:t>’ in the Wind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7143"/>
          <a:stretch>
            <a:fillRect/>
          </a:stretch>
        </p:blipFill>
        <p:spPr bwMode="auto">
          <a:xfrm>
            <a:off x="0" y="152400"/>
            <a:ext cx="5715000" cy="689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943600" y="3200400"/>
            <a:ext cx="2647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TwistOnTiffany’s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0"/>
            <a:ext cx="70104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90600" y="5410200"/>
            <a:ext cx="1612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Bouquet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19100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934200" y="3276600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/>
              <a:t>CrissCross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867400" y="5562600"/>
            <a:ext cx="205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Ascension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6400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715000" y="5715000"/>
            <a:ext cx="3107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August Wheat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325469"/>
            <a:ext cx="36195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from Last Week?</a:t>
            </a:r>
          </a:p>
          <a:p>
            <a:r>
              <a:rPr lang="en-US" dirty="0" smtClean="0"/>
              <a:t>Exam 1</a:t>
            </a:r>
          </a:p>
          <a:p>
            <a:r>
              <a:rPr lang="en-US" dirty="0" smtClean="0"/>
              <a:t>Practice Analyzing Procedures</a:t>
            </a:r>
          </a:p>
          <a:p>
            <a:r>
              <a:rPr lang="en-US" dirty="0" smtClean="0"/>
              <a:t>Finest </a:t>
            </a:r>
            <a:r>
              <a:rPr lang="en-US" dirty="0" err="1" smtClean="0"/>
              <a:t>Fractalists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67400" y="5830669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Sunburst </a:t>
            </a:r>
          </a:p>
          <a:p>
            <a:pPr algn="ctr"/>
            <a:r>
              <a:rPr lang="en-US" dirty="0" smtClean="0"/>
              <a:t>by </a:t>
            </a:r>
            <a:r>
              <a:rPr lang="en-US" b="1" dirty="0" smtClean="0"/>
              <a:t>Erika Crawford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r="34653"/>
          <a:stretch>
            <a:fillRect/>
          </a:stretch>
        </p:blipFill>
        <p:spPr bwMode="auto">
          <a:xfrm>
            <a:off x="762000" y="58519"/>
            <a:ext cx="1991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17143"/>
          <a:stretch>
            <a:fillRect/>
          </a:stretch>
        </p:blipFill>
        <p:spPr bwMode="auto">
          <a:xfrm>
            <a:off x="3009900" y="15240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429000"/>
            <a:ext cx="29337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904" y="3426865"/>
            <a:ext cx="2729313" cy="27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3733800"/>
            <a:ext cx="27051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304800" y="2554069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Blowin</a:t>
            </a:r>
            <a:r>
              <a:rPr lang="en-US" dirty="0" smtClean="0"/>
              <a:t>' in the Wind </a:t>
            </a:r>
          </a:p>
          <a:p>
            <a:pPr algn="ctr"/>
            <a:r>
              <a:rPr lang="en-US" dirty="0" smtClean="0"/>
              <a:t>by </a:t>
            </a:r>
            <a:r>
              <a:rPr lang="en-US" b="1" dirty="0" smtClean="0"/>
              <a:t>Ian Nathan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200400" y="25908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TwistOnTiffany’s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b="1" dirty="0" smtClean="0"/>
              <a:t>Brittney Blanks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791200" y="26670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Bouquet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b="1" dirty="0" smtClean="0"/>
              <a:t>Richard McPherson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-21364" y="6172912"/>
            <a:ext cx="34503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/>
              <a:t>CrissCross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by </a:t>
            </a:r>
            <a:r>
              <a:rPr lang="en-US" sz="1600" b="1" dirty="0" err="1" smtClean="0"/>
              <a:t>Trygve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Loken</a:t>
            </a:r>
            <a:r>
              <a:rPr lang="en-US" sz="1600" b="1" dirty="0" smtClean="0"/>
              <a:t> and Andrew </a:t>
            </a:r>
            <a:r>
              <a:rPr lang="en-US" sz="1600" b="1" dirty="0" err="1" smtClean="0"/>
              <a:t>Crute</a:t>
            </a:r>
            <a:r>
              <a:rPr lang="en-US" sz="1600" b="1" dirty="0" smtClean="0"/>
              <a:t> 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429000" y="60960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Ascension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b="1" dirty="0" err="1" smtClean="0"/>
              <a:t>Siddharth</a:t>
            </a:r>
            <a:r>
              <a:rPr lang="en-US" b="1" dirty="0" smtClean="0"/>
              <a:t> </a:t>
            </a:r>
            <a:r>
              <a:rPr lang="en-US" b="1" dirty="0" err="1" smtClean="0"/>
              <a:t>Rajagopalan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019800" y="6096000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August Wheat </a:t>
            </a:r>
          </a:p>
          <a:p>
            <a:pPr algn="ctr"/>
            <a:r>
              <a:rPr lang="en-US" dirty="0" smtClean="0"/>
              <a:t>by </a:t>
            </a:r>
            <a:r>
              <a:rPr lang="en-US" b="1" dirty="0" smtClean="0"/>
              <a:t>Melissa Bailey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152400"/>
            <a:ext cx="27432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1000" y="228600"/>
            <a:ext cx="248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Winner! by popular vote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Charge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PS4 is due Wednesday</a:t>
            </a:r>
          </a:p>
          <a:p>
            <a:r>
              <a:rPr lang="en-US" dirty="0" smtClean="0"/>
              <a:t>Exam </a:t>
            </a:r>
            <a:r>
              <a:rPr lang="en-US" dirty="0"/>
              <a:t>1 is out Friday, due </a:t>
            </a:r>
            <a:r>
              <a:rPr lang="en-US" dirty="0" smtClean="0"/>
              <a:t>next Wednesday</a:t>
            </a:r>
          </a:p>
          <a:p>
            <a:r>
              <a:rPr lang="en-US" dirty="0" smtClean="0"/>
              <a:t>Exam </a:t>
            </a:r>
            <a:r>
              <a:rPr lang="en-US" dirty="0"/>
              <a:t>Review, Wednesday 6:30 in Olsson </a:t>
            </a:r>
            <a:r>
              <a:rPr lang="en-US" dirty="0" smtClean="0"/>
              <a:t>001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Returning PS3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51550"/>
            <a:ext cx="2133600" cy="365125"/>
          </a:xfrm>
        </p:spPr>
        <p:txBody>
          <a:bodyPr/>
          <a:lstStyle/>
          <a:p>
            <a:fld id="{0BD2BB8E-2E7D-4979-9350-48B9A21136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143000"/>
            <a:ext cx="7772400" cy="5346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09159" y="1253384"/>
            <a:ext cx="5638800" cy="4992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600200"/>
            <a:ext cx="1524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2895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3581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6800" y="22098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2895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3581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81600" y="22098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5105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66800" y="5791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66800" y="4419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5105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81600" y="5791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81600" y="4419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260230" y="2543908"/>
            <a:ext cx="24969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abc8a  … dwa2x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5416061" y="2596662"/>
            <a:ext cx="242553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eab8d  … jsw8a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371600" y="4724400"/>
            <a:ext cx="230588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jta9nk … mz2h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6400" y="4724400"/>
            <a:ext cx="223619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os9e … wch9a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 1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Handed out at end of Friday’s class, due at the beginning of </a:t>
            </a:r>
            <a:r>
              <a:rPr lang="en-US" dirty="0" smtClean="0"/>
              <a:t>Wednesday’s </a:t>
            </a:r>
            <a:r>
              <a:rPr lang="en-US" dirty="0"/>
              <a:t>class</a:t>
            </a:r>
          </a:p>
          <a:p>
            <a:r>
              <a:rPr lang="en-US" dirty="0"/>
              <a:t>Open non-human resources </a:t>
            </a:r>
            <a:r>
              <a:rPr lang="en-US" dirty="0" smtClean="0"/>
              <a:t>except for Scheme interpreters but </a:t>
            </a:r>
            <a:r>
              <a:rPr lang="en-US" dirty="0"/>
              <a:t>no help from other people</a:t>
            </a:r>
          </a:p>
          <a:p>
            <a:r>
              <a:rPr lang="en-US" dirty="0"/>
              <a:t>Covers everything through </a:t>
            </a:r>
            <a:r>
              <a:rPr lang="en-US" dirty="0" smtClean="0"/>
              <a:t>this Wednesday </a:t>
            </a:r>
            <a:r>
              <a:rPr lang="en-US" dirty="0"/>
              <a:t>including:</a:t>
            </a:r>
          </a:p>
          <a:p>
            <a:pPr lvl="1"/>
            <a:r>
              <a:rPr lang="en-US" dirty="0"/>
              <a:t>Lectures </a:t>
            </a:r>
            <a:r>
              <a:rPr lang="en-US" dirty="0" smtClean="0"/>
              <a:t>1-16, Course Book Chapters 1-8, </a:t>
            </a:r>
            <a:r>
              <a:rPr lang="en-US" dirty="0"/>
              <a:t>PS </a:t>
            </a:r>
            <a:r>
              <a:rPr lang="en-US" dirty="0" smtClean="0"/>
              <a:t>1-4</a:t>
            </a:r>
            <a:endParaRPr lang="en-US" dirty="0"/>
          </a:p>
          <a:p>
            <a:r>
              <a:rPr lang="en-US" dirty="0" smtClean="0"/>
              <a:t>Sample exams from previous years: if you can do well on Spring 2009 Exam 1, you should do well on our Exam 1 (of course, questions will be different!)</a:t>
            </a:r>
          </a:p>
          <a:p>
            <a:r>
              <a:rPr lang="en-US" dirty="0" smtClean="0"/>
              <a:t>Review </a:t>
            </a:r>
            <a:r>
              <a:rPr lang="en-US" dirty="0"/>
              <a:t>Session, </a:t>
            </a:r>
            <a:r>
              <a:rPr lang="en-US" dirty="0" smtClean="0"/>
              <a:t>Wednesday </a:t>
            </a:r>
            <a:r>
              <a:rPr lang="en-US" dirty="0"/>
              <a:t>6:30 in Olsson </a:t>
            </a:r>
            <a:r>
              <a:rPr lang="en-US" dirty="0" smtClean="0"/>
              <a:t>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Practice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057400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(flatten-commands </a:t>
            </a:r>
            <a:r>
              <a:rPr lang="en-US" sz="2400" dirty="0" err="1" smtClean="0"/>
              <a:t>ll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(if (null? </a:t>
            </a:r>
            <a:r>
              <a:rPr lang="en-US" sz="2400" dirty="0" err="1" smtClean="0"/>
              <a:t>ll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endParaRPr lang="en-US" sz="2400" dirty="0" smtClean="0"/>
          </a:p>
          <a:p>
            <a:r>
              <a:rPr lang="en-US" sz="2400" dirty="0" smtClean="0"/>
              <a:t>      (if (is-</a:t>
            </a:r>
            <a:r>
              <a:rPr lang="en-US" sz="2400" dirty="0" err="1" smtClean="0"/>
              <a:t>lsystem</a:t>
            </a:r>
            <a:r>
              <a:rPr lang="en-US" sz="2400" dirty="0" smtClean="0"/>
              <a:t>-command? (car </a:t>
            </a:r>
            <a:r>
              <a:rPr lang="en-US" sz="2400" dirty="0" err="1" smtClean="0"/>
              <a:t>ll</a:t>
            </a:r>
            <a:r>
              <a:rPr lang="en-US" sz="2400" dirty="0" smtClean="0"/>
              <a:t>)) </a:t>
            </a:r>
          </a:p>
          <a:p>
            <a:r>
              <a:rPr lang="en-US" sz="2400" dirty="0" smtClean="0"/>
              <a:t>           (cons (car </a:t>
            </a:r>
            <a:r>
              <a:rPr lang="en-US" sz="2400" dirty="0" err="1" smtClean="0"/>
              <a:t>ll</a:t>
            </a:r>
            <a:r>
              <a:rPr lang="en-US" sz="2400" dirty="0" smtClean="0"/>
              <a:t>) (flatten-commands (</a:t>
            </a:r>
            <a:r>
              <a:rPr lang="en-US" sz="2400" dirty="0" err="1" smtClean="0"/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</a:t>
            </a:r>
          </a:p>
          <a:p>
            <a:r>
              <a:rPr lang="en-US" sz="2400" dirty="0" smtClean="0"/>
              <a:t>           (flat-append (car </a:t>
            </a:r>
            <a:r>
              <a:rPr lang="en-US" sz="2400" dirty="0" err="1" smtClean="0"/>
              <a:t>ll</a:t>
            </a:r>
            <a:r>
              <a:rPr lang="en-US" sz="2400" dirty="0" smtClean="0"/>
              <a:t>) (flatten-commands (</a:t>
            </a:r>
            <a:r>
              <a:rPr lang="en-US" sz="2400" dirty="0" err="1" smtClean="0"/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447800"/>
            <a:ext cx="1219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ps3: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8006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is the asymptotic running time of </a:t>
            </a:r>
            <a:r>
              <a:rPr lang="en-US" sz="2800" b="1" dirty="0" smtClean="0">
                <a:solidFill>
                  <a:schemeClr val="tx2"/>
                </a:solidFill>
              </a:rPr>
              <a:t>flatten-commands</a:t>
            </a:r>
            <a:r>
              <a:rPr lang="en-US" sz="2400" dirty="0" smtClean="0"/>
              <a:t>?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9300" y="5509901"/>
            <a:ext cx="793723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First: determine running times of all the procedures applied in flatten-commands.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Flatten Running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057400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(flatten-commands </a:t>
            </a:r>
            <a:r>
              <a:rPr lang="en-US" sz="2400" dirty="0" err="1" smtClean="0"/>
              <a:t>ll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(if (</a:t>
            </a:r>
            <a:r>
              <a:rPr lang="en-US" sz="2400" b="1" dirty="0" smtClean="0">
                <a:solidFill>
                  <a:srgbClr val="00B050"/>
                </a:solidFill>
              </a:rPr>
              <a:t>null?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endParaRPr lang="en-US" sz="2400" dirty="0" smtClean="0"/>
          </a:p>
          <a:p>
            <a:r>
              <a:rPr lang="en-US" sz="2400" dirty="0" smtClean="0"/>
              <a:t>      (if (</a:t>
            </a:r>
            <a:r>
              <a:rPr lang="en-US" sz="2400" b="1" dirty="0" smtClean="0">
                <a:solidFill>
                  <a:srgbClr val="00B050"/>
                </a:solidFill>
              </a:rPr>
              <a:t>is-</a:t>
            </a:r>
            <a:r>
              <a:rPr lang="en-US" sz="2400" b="1" dirty="0" err="1" smtClean="0">
                <a:solidFill>
                  <a:srgbClr val="00B050"/>
                </a:solidFill>
              </a:rPr>
              <a:t>lsystem</a:t>
            </a:r>
            <a:r>
              <a:rPr lang="en-US" sz="2400" b="1" dirty="0" smtClean="0">
                <a:solidFill>
                  <a:srgbClr val="00B050"/>
                </a:solidFill>
              </a:rPr>
              <a:t>-command?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 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rgbClr val="00B050"/>
                </a:solidFill>
              </a:rPr>
              <a:t>cons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447800"/>
            <a:ext cx="1219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ps3: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86100" y="4272185"/>
            <a:ext cx="793723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First: determine running times of all the procedures applied in flatten-commands.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291" y="4933772"/>
            <a:ext cx="6684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null?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car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cons</a:t>
            </a:r>
            <a:r>
              <a:rPr lang="en-US" sz="2000" dirty="0" smtClean="0"/>
              <a:t>, </a:t>
            </a:r>
            <a:r>
              <a:rPr lang="en-US" sz="2000" b="1" dirty="0" err="1" smtClean="0">
                <a:solidFill>
                  <a:srgbClr val="00B050"/>
                </a:solidFill>
              </a:rPr>
              <a:t>cdr</a:t>
            </a:r>
            <a:r>
              <a:rPr lang="en-US" sz="2000" dirty="0" smtClean="0"/>
              <a:t> – we already know there are constant time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375873" y="5460762"/>
            <a:ext cx="3792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about </a:t>
            </a:r>
            <a:r>
              <a:rPr lang="en-US" sz="2000" b="1" dirty="0" smtClean="0">
                <a:solidFill>
                  <a:srgbClr val="00B050"/>
                </a:solidFill>
              </a:rPr>
              <a:t>is-</a:t>
            </a:r>
            <a:r>
              <a:rPr lang="en-US" sz="2000" b="1" dirty="0" err="1" smtClean="0">
                <a:solidFill>
                  <a:srgbClr val="00B050"/>
                </a:solidFill>
              </a:rPr>
              <a:t>lsystem</a:t>
            </a:r>
            <a:r>
              <a:rPr lang="en-US" sz="2000" b="1" dirty="0" smtClean="0">
                <a:solidFill>
                  <a:srgbClr val="00B050"/>
                </a:solidFill>
              </a:rPr>
              <a:t>-command?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</a:t>
            </a:r>
            <a:r>
              <a:rPr lang="en-US" dirty="0" err="1" smtClean="0"/>
              <a:t>lsystem</a:t>
            </a:r>
            <a:r>
              <a:rPr lang="en-US" dirty="0" smtClean="0"/>
              <a:t>-command?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64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(is-</a:t>
            </a:r>
            <a:r>
              <a:rPr lang="en-US" sz="2400" dirty="0" err="1" smtClean="0"/>
              <a:t>lsystem</a:t>
            </a:r>
            <a:r>
              <a:rPr lang="en-US" sz="2400" dirty="0" smtClean="0"/>
              <a:t>-command?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(or (is-forward?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   (is-rotate?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   (is-offshoot?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)))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40607" y="3153398"/>
            <a:ext cx="6553200" cy="3139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or</a:t>
            </a:r>
            <a:r>
              <a:rPr lang="en-US" dirty="0" smtClean="0"/>
              <a:t> is a special form:</a:t>
            </a:r>
          </a:p>
          <a:p>
            <a:endParaRPr lang="en-US" dirty="0" smtClean="0"/>
          </a:p>
          <a:p>
            <a:r>
              <a:rPr lang="en-US" dirty="0" err="1" smtClean="0"/>
              <a:t>OrExpression</a:t>
            </a:r>
            <a:r>
              <a:rPr lang="en-US" dirty="0" smtClean="0"/>
              <a:t> ::= </a:t>
            </a:r>
            <a:r>
              <a:rPr lang="en-US" b="1" dirty="0" smtClean="0"/>
              <a:t>(or </a:t>
            </a:r>
            <a:r>
              <a:rPr lang="en-US" i="1" dirty="0" err="1" smtClean="0"/>
              <a:t>MoreExpressions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To evaluate </a:t>
            </a:r>
            <a:r>
              <a:rPr lang="en-US" b="1" dirty="0" smtClean="0"/>
              <a:t>(or</a:t>
            </a:r>
            <a:r>
              <a:rPr lang="en-US" dirty="0" smtClean="0"/>
              <a:t> </a:t>
            </a:r>
            <a:r>
              <a:rPr lang="en-US" i="1" dirty="0" smtClean="0"/>
              <a:t>Expr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i="1" dirty="0" err="1" smtClean="0"/>
              <a:t>MoreExpressions</a:t>
            </a:r>
            <a:r>
              <a:rPr lang="en-US" b="1" dirty="0" smtClean="0"/>
              <a:t>)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 1. Evaluate </a:t>
            </a:r>
            <a:r>
              <a:rPr lang="en-US" i="1" dirty="0" smtClean="0"/>
              <a:t>Expr</a:t>
            </a:r>
            <a:r>
              <a:rPr lang="en-US" baseline="-25000" dirty="0" smtClean="0"/>
              <a:t>1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   2. If it evaluates to a non-false value, that is the value of the or</a:t>
            </a:r>
          </a:p>
          <a:p>
            <a:r>
              <a:rPr lang="en-US" dirty="0" smtClean="0"/>
              <a:t>        expression.  None of the other sub-expressions are evaluated.</a:t>
            </a:r>
          </a:p>
          <a:p>
            <a:r>
              <a:rPr lang="en-US" dirty="0" smtClean="0"/>
              <a:t>       Otherwise, the value of the or-expression is the value of </a:t>
            </a:r>
          </a:p>
          <a:p>
            <a:r>
              <a:rPr lang="en-US" b="1" dirty="0" smtClean="0"/>
              <a:t>	(or</a:t>
            </a:r>
            <a:r>
              <a:rPr lang="en-US" dirty="0" smtClean="0"/>
              <a:t> </a:t>
            </a:r>
            <a:r>
              <a:rPr lang="en-US" i="1" dirty="0" err="1" smtClean="0"/>
              <a:t>MoreExpressions</a:t>
            </a:r>
            <a:r>
              <a:rPr lang="en-US" b="1" dirty="0" smtClean="0"/>
              <a:t>)</a:t>
            </a:r>
            <a:r>
              <a:rPr lang="en-US" dirty="0" smtClean="0"/>
              <a:t>  </a:t>
            </a:r>
          </a:p>
          <a:p>
            <a:r>
              <a:rPr lang="en-US" dirty="0" smtClean="0"/>
              <a:t>The value of </a:t>
            </a:r>
            <a:r>
              <a:rPr lang="en-US" b="1" dirty="0" smtClean="0"/>
              <a:t>(or)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chemeClr val="accent1"/>
                </a:solidFill>
              </a:rPr>
              <a:t>false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</a:t>
            </a:r>
            <a:r>
              <a:rPr lang="en-US" dirty="0" err="1" smtClean="0"/>
              <a:t>lsystem</a:t>
            </a:r>
            <a:r>
              <a:rPr lang="en-US" dirty="0" smtClean="0"/>
              <a:t>-command?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64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(is-</a:t>
            </a:r>
            <a:r>
              <a:rPr lang="en-US" sz="2400" dirty="0" err="1" smtClean="0"/>
              <a:t>lsystem</a:t>
            </a:r>
            <a:r>
              <a:rPr lang="en-US" sz="2400" dirty="0" smtClean="0"/>
              <a:t>-command?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(or (is-forward?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   (is-rotate?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      (is-offshoot? </a:t>
            </a:r>
            <a:r>
              <a:rPr lang="en-US" sz="2400" dirty="0" err="1" smtClean="0"/>
              <a:t>lcommand</a:t>
            </a:r>
            <a:r>
              <a:rPr lang="en-US" sz="2400" dirty="0" smtClean="0"/>
              <a:t>)))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09600" y="342900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(define (is-forward?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 (</a:t>
            </a:r>
            <a:r>
              <a:rPr lang="en-US" sz="2000" dirty="0" err="1" smtClean="0"/>
              <a:t>eq</a:t>
            </a:r>
            <a:r>
              <a:rPr lang="en-US" sz="2000" dirty="0" smtClean="0"/>
              <a:t>? (car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 'f))</a:t>
            </a:r>
          </a:p>
          <a:p>
            <a:endParaRPr lang="en-US" sz="2000" dirty="0" smtClean="0"/>
          </a:p>
          <a:p>
            <a:r>
              <a:rPr lang="en-US" sz="2000" dirty="0" smtClean="0"/>
              <a:t>(define (is-rotate?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 (</a:t>
            </a:r>
            <a:r>
              <a:rPr lang="en-US" sz="2000" dirty="0" err="1" smtClean="0"/>
              <a:t>eq</a:t>
            </a:r>
            <a:r>
              <a:rPr lang="en-US" sz="2000" dirty="0" smtClean="0"/>
              <a:t>? (car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 'r))</a:t>
            </a:r>
          </a:p>
          <a:p>
            <a:endParaRPr lang="en-US" sz="2000" dirty="0" smtClean="0"/>
          </a:p>
          <a:p>
            <a:r>
              <a:rPr lang="en-US" sz="2000" dirty="0" smtClean="0"/>
              <a:t>(define (is-offshoot?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 (</a:t>
            </a:r>
            <a:r>
              <a:rPr lang="en-US" sz="2000" dirty="0" err="1" smtClean="0"/>
              <a:t>eq</a:t>
            </a:r>
            <a:r>
              <a:rPr lang="en-US" sz="2000" dirty="0" smtClean="0"/>
              <a:t>? (car </a:t>
            </a:r>
            <a:r>
              <a:rPr lang="en-US" sz="2000" dirty="0" err="1" smtClean="0"/>
              <a:t>lcommand</a:t>
            </a:r>
            <a:r>
              <a:rPr lang="en-US" sz="2000" dirty="0" smtClean="0"/>
              <a:t>) 'o))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3886200"/>
            <a:ext cx="32004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Each of these procedures has</a:t>
            </a:r>
          </a:p>
          <a:p>
            <a:r>
              <a:rPr lang="en-US" dirty="0" smtClean="0"/>
              <a:t>constant running time: they involve only applications of constant time procedures </a:t>
            </a:r>
            <a:r>
              <a:rPr lang="en-US" b="1" dirty="0" err="1" smtClean="0">
                <a:solidFill>
                  <a:srgbClr val="00B050"/>
                </a:solidFill>
              </a:rPr>
              <a:t>eq</a:t>
            </a:r>
            <a:r>
              <a:rPr lang="en-US" b="1" dirty="0" smtClean="0">
                <a:solidFill>
                  <a:srgbClr val="00B050"/>
                </a:solidFill>
              </a:rPr>
              <a:t>?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car</a:t>
            </a:r>
            <a:r>
              <a:rPr lang="en-US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2133600"/>
            <a:ext cx="320040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is-</a:t>
            </a:r>
            <a:r>
              <a:rPr lang="en-US" b="1" dirty="0" err="1" smtClean="0">
                <a:solidFill>
                  <a:srgbClr val="00B050"/>
                </a:solidFill>
              </a:rPr>
              <a:t>lsystem</a:t>
            </a:r>
            <a:r>
              <a:rPr lang="en-US" b="1" dirty="0" smtClean="0">
                <a:solidFill>
                  <a:srgbClr val="00B050"/>
                </a:solidFill>
              </a:rPr>
              <a:t>-command?</a:t>
            </a:r>
            <a:r>
              <a:rPr lang="en-US" dirty="0" smtClean="0"/>
              <a:t> has constant running time: it involves applications of at most three constant time procedures.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Flatten Running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057400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(flatten-commands </a:t>
            </a:r>
            <a:r>
              <a:rPr lang="en-US" sz="2400" dirty="0" err="1" smtClean="0"/>
              <a:t>ll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(if (</a:t>
            </a:r>
            <a:r>
              <a:rPr lang="en-US" sz="2400" b="1" dirty="0" smtClean="0">
                <a:solidFill>
                  <a:srgbClr val="00B050"/>
                </a:solidFill>
              </a:rPr>
              <a:t>null?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endParaRPr lang="en-US" sz="2400" dirty="0" smtClean="0"/>
          </a:p>
          <a:p>
            <a:r>
              <a:rPr lang="en-US" sz="2400" dirty="0" smtClean="0"/>
              <a:t>      (if (</a:t>
            </a:r>
            <a:r>
              <a:rPr lang="en-US" sz="2400" b="1" dirty="0" smtClean="0">
                <a:solidFill>
                  <a:srgbClr val="00B050"/>
                </a:solidFill>
              </a:rPr>
              <a:t>is-</a:t>
            </a:r>
            <a:r>
              <a:rPr lang="en-US" sz="2400" b="1" dirty="0" err="1" smtClean="0">
                <a:solidFill>
                  <a:srgbClr val="00B050"/>
                </a:solidFill>
              </a:rPr>
              <a:t>lsystem</a:t>
            </a:r>
            <a:r>
              <a:rPr lang="en-US" sz="2400" b="1" dirty="0" smtClean="0">
                <a:solidFill>
                  <a:srgbClr val="00B050"/>
                </a:solidFill>
              </a:rPr>
              <a:t>-command?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 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rgbClr val="00B050"/>
                </a:solidFill>
              </a:rPr>
              <a:t>cons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</a:t>
            </a:r>
          </a:p>
          <a:p>
            <a:r>
              <a:rPr lang="en-US" sz="2400" dirty="0" smtClean="0"/>
              <a:t>          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flat-append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flatten-commands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))))))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447800"/>
            <a:ext cx="1219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ps3: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86100" y="4272185"/>
            <a:ext cx="793723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First: determine running times of all the procedures applied in flatten-commands.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291" y="4933772"/>
            <a:ext cx="7526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null?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car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cons</a:t>
            </a:r>
            <a:r>
              <a:rPr lang="en-US" sz="2000" dirty="0" smtClean="0"/>
              <a:t>, </a:t>
            </a:r>
            <a:r>
              <a:rPr lang="en-US" sz="2000" b="1" dirty="0" err="1" smtClean="0">
                <a:solidFill>
                  <a:srgbClr val="00B050"/>
                </a:solidFill>
              </a:rPr>
              <a:t>cdr</a:t>
            </a:r>
            <a:r>
              <a:rPr lang="en-US" sz="2000" dirty="0" smtClean="0"/>
              <a:t>, and </a:t>
            </a:r>
            <a:r>
              <a:rPr lang="en-US" sz="2000" b="1" dirty="0" smtClean="0">
                <a:solidFill>
                  <a:srgbClr val="00B050"/>
                </a:solidFill>
              </a:rPr>
              <a:t>is-</a:t>
            </a:r>
            <a:r>
              <a:rPr lang="en-US" sz="2000" b="1" dirty="0" err="1" smtClean="0">
                <a:solidFill>
                  <a:srgbClr val="00B050"/>
                </a:solidFill>
              </a:rPr>
              <a:t>lsystem</a:t>
            </a:r>
            <a:r>
              <a:rPr lang="en-US" sz="2000" b="1" dirty="0" smtClean="0">
                <a:solidFill>
                  <a:srgbClr val="00B050"/>
                </a:solidFill>
              </a:rPr>
              <a:t>-command? </a:t>
            </a:r>
            <a:r>
              <a:rPr lang="en-US" sz="2000" dirty="0" smtClean="0"/>
              <a:t>are constant time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3276600" y="1676400"/>
            <a:ext cx="609600" cy="457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Practice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6764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(flat-append </a:t>
            </a:r>
            <a:r>
              <a:rPr lang="en-US" sz="2400" dirty="0" err="1" smtClean="0"/>
              <a:t>lst</a:t>
            </a:r>
            <a:r>
              <a:rPr lang="en-US" sz="2400" dirty="0" smtClean="0"/>
              <a:t> </a:t>
            </a:r>
            <a:r>
              <a:rPr lang="en-US" sz="2400" dirty="0" err="1" smtClean="0"/>
              <a:t>ll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 (if (</a:t>
            </a:r>
            <a:r>
              <a:rPr lang="en-US" sz="2400" b="1" dirty="0" smtClean="0">
                <a:solidFill>
                  <a:srgbClr val="00B050"/>
                </a:solidFill>
              </a:rPr>
              <a:t>null?</a:t>
            </a:r>
            <a:r>
              <a:rPr lang="en-US" sz="2400" dirty="0" smtClean="0"/>
              <a:t> </a:t>
            </a:r>
            <a:r>
              <a:rPr lang="en-US" sz="2400" dirty="0" err="1" smtClean="0"/>
              <a:t>lst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endParaRPr lang="en-US" sz="2400" dirty="0" smtClean="0"/>
          </a:p>
          <a:p>
            <a:r>
              <a:rPr lang="en-US" sz="2400" dirty="0" smtClean="0"/>
              <a:t>       (</a:t>
            </a:r>
            <a:r>
              <a:rPr lang="en-US" sz="2400" b="1" dirty="0" smtClean="0">
                <a:solidFill>
                  <a:srgbClr val="00B050"/>
                </a:solidFill>
              </a:rPr>
              <a:t>cons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00B050"/>
                </a:solidFill>
              </a:rPr>
              <a:t>car</a:t>
            </a:r>
            <a:r>
              <a:rPr lang="en-US" sz="2400" dirty="0" smtClean="0"/>
              <a:t> </a:t>
            </a:r>
            <a:r>
              <a:rPr lang="en-US" sz="2400" dirty="0" err="1" smtClean="0"/>
              <a:t>lst</a:t>
            </a:r>
            <a:r>
              <a:rPr lang="en-US" sz="2400" dirty="0" smtClean="0"/>
              <a:t>) (</a:t>
            </a:r>
            <a:r>
              <a:rPr lang="en-US" sz="2400" b="1" dirty="0" smtClean="0">
                <a:solidFill>
                  <a:schemeClr val="accent1"/>
                </a:solidFill>
              </a:rPr>
              <a:t>flat-append</a:t>
            </a:r>
            <a:r>
              <a:rPr lang="en-US" sz="2400" dirty="0" smtClean="0"/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cdr</a:t>
            </a:r>
            <a:r>
              <a:rPr lang="en-US" sz="2400" dirty="0" smtClean="0"/>
              <a:t> </a:t>
            </a:r>
            <a:r>
              <a:rPr lang="en-US" sz="2400" dirty="0" err="1" smtClean="0"/>
              <a:t>lst</a:t>
            </a:r>
            <a:r>
              <a:rPr lang="en-US" sz="2400" dirty="0" smtClean="0"/>
              <a:t>) </a:t>
            </a:r>
            <a:r>
              <a:rPr lang="en-US" sz="2400" dirty="0" err="1" smtClean="0"/>
              <a:t>ll</a:t>
            </a:r>
            <a:r>
              <a:rPr lang="en-US" sz="2400" dirty="0" smtClean="0"/>
              <a:t>))))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8194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is the asymptotic running time of </a:t>
            </a:r>
            <a:r>
              <a:rPr lang="en-US" sz="2000" b="1" dirty="0" smtClean="0">
                <a:solidFill>
                  <a:schemeClr val="tx2"/>
                </a:solidFill>
              </a:rPr>
              <a:t>flat-append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4290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Other than the recursive call, each execution is constant time: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r>
              <a:rPr lang="en-US" sz="2000" b="1" dirty="0" smtClean="0">
                <a:solidFill>
                  <a:srgbClr val="00B050"/>
                </a:solidFill>
              </a:rPr>
              <a:t>	null?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car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00B050"/>
                </a:solidFill>
              </a:rPr>
              <a:t>cons</a:t>
            </a:r>
            <a:r>
              <a:rPr lang="en-US" sz="2000" dirty="0" smtClean="0"/>
              <a:t>, </a:t>
            </a:r>
            <a:r>
              <a:rPr lang="en-US" sz="2000" b="1" dirty="0" err="1" smtClean="0">
                <a:solidFill>
                  <a:srgbClr val="00B050"/>
                </a:solidFill>
              </a:rPr>
              <a:t>cdr</a:t>
            </a:r>
            <a:r>
              <a:rPr lang="en-US" sz="2000" dirty="0" smtClean="0"/>
              <a:t>, are constant time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40386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many recursive calls are there?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2544" y="1161516"/>
            <a:ext cx="49149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Remember: we care about the size of the input.</a:t>
            </a:r>
          </a:p>
          <a:p>
            <a:r>
              <a:rPr lang="en-US" dirty="0" smtClean="0"/>
              <a:t>Introduce variables: </a:t>
            </a:r>
          </a:p>
          <a:p>
            <a:r>
              <a:rPr lang="en-US" dirty="0" smtClean="0"/>
              <a:t>   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= number of elements in first input list (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= number of elements in second input list (</a:t>
            </a:r>
            <a:r>
              <a:rPr lang="en-US" dirty="0" err="1" smtClean="0"/>
              <a:t>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4419600"/>
            <a:ext cx="480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(the number of elements in the first input list)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9679" y="4799888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is the running time?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5181600"/>
            <a:ext cx="6248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ym typeface="Symbol"/>
              </a:rPr>
              <a:t>The asymptotic running time of flat-append is in (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where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 the number of elements in the first input.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676400" y="5867400"/>
            <a:ext cx="693420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ym typeface="Symbol"/>
              </a:rPr>
              <a:t>Note: </a:t>
            </a:r>
            <a:r>
              <a:rPr lang="en-US" sz="2000" b="1" dirty="0" smtClean="0">
                <a:sym typeface="Symbol"/>
              </a:rPr>
              <a:t>flat-append</a:t>
            </a:r>
            <a:r>
              <a:rPr lang="en-US" sz="2000" dirty="0" smtClean="0">
                <a:sym typeface="Symbol"/>
              </a:rPr>
              <a:t> is the same as </a:t>
            </a:r>
            <a:r>
              <a:rPr lang="en-US" sz="2000" b="1" dirty="0" smtClean="0">
                <a:sym typeface="Symbol"/>
              </a:rPr>
              <a:t>list-append</a:t>
            </a:r>
            <a:r>
              <a:rPr lang="en-US" sz="2000" dirty="0" smtClean="0">
                <a:sym typeface="Symbol"/>
              </a:rPr>
              <a:t>!  (Stupid to define this as a separate procedure and name it </a:t>
            </a:r>
            <a:r>
              <a:rPr lang="en-US" sz="2000" b="1" dirty="0" smtClean="0">
                <a:sym typeface="Symbol"/>
              </a:rPr>
              <a:t>flat-append</a:t>
            </a:r>
            <a:r>
              <a:rPr lang="en-US" sz="2000" dirty="0" smtClean="0">
                <a:sym typeface="Symbol"/>
              </a:rPr>
              <a:t>.)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1" grpId="0"/>
      <p:bldP spid="12" grpId="0"/>
      <p:bldP spid="13" grpId="0"/>
      <p:bldP spid="14" grpId="0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1094</Words>
  <Application>Microsoft Office PowerPoint</Application>
  <PresentationFormat>On-screen Show (4:3)</PresentationFormat>
  <Paragraphs>160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Menu</vt:lpstr>
      <vt:lpstr>Exam 1</vt:lpstr>
      <vt:lpstr>Running Time Practice</vt:lpstr>
      <vt:lpstr>Flatten Running Time</vt:lpstr>
      <vt:lpstr>is-lsystem-command?</vt:lpstr>
      <vt:lpstr>is-lsystem-command?</vt:lpstr>
      <vt:lpstr>Flatten Running Time</vt:lpstr>
      <vt:lpstr>Running Time Practice</vt:lpstr>
      <vt:lpstr>Flatten Running Time</vt:lpstr>
      <vt:lpstr>Paths to Flattening</vt:lpstr>
      <vt:lpstr>Fractal Finalists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Charge</vt:lpstr>
      <vt:lpstr>Returning PS3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43</cp:revision>
  <dcterms:created xsi:type="dcterms:W3CDTF">2009-09-11T16:27:09Z</dcterms:created>
  <dcterms:modified xsi:type="dcterms:W3CDTF">2009-09-28T15:06:40Z</dcterms:modified>
</cp:coreProperties>
</file>