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78" r:id="rId3"/>
    <p:sldId id="285" r:id="rId4"/>
    <p:sldId id="289" r:id="rId5"/>
    <p:sldId id="290" r:id="rId6"/>
    <p:sldId id="288" r:id="rId7"/>
    <p:sldId id="319" r:id="rId8"/>
    <p:sldId id="320" r:id="rId9"/>
    <p:sldId id="321" r:id="rId10"/>
    <p:sldId id="322" r:id="rId11"/>
    <p:sldId id="323" r:id="rId12"/>
    <p:sldId id="326" r:id="rId13"/>
    <p:sldId id="325" r:id="rId14"/>
    <p:sldId id="327" r:id="rId15"/>
    <p:sldId id="329" r:id="rId16"/>
    <p:sldId id="330" r:id="rId17"/>
    <p:sldId id="331" r:id="rId18"/>
    <p:sldId id="328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13A1D08-9ABC-46B5-8838-DDB54BE05C7C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EC2A99-0B18-4251-B259-8DE5114B0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D1E4D-927B-4E71-B278-74918EA059AD}" type="slidenum">
              <a:rPr lang="en-US"/>
              <a:pPr/>
              <a:t>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E7AF3-72D7-4773-BF2B-B7E1992FFE0E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0"/>
            <a:ext cx="10283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5791200"/>
            <a:ext cx="4114800" cy="10668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cs1120 Fall 2009</a:t>
            </a:r>
          </a:p>
          <a:p>
            <a:pPr algn="r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David </a:t>
            </a:r>
            <a:r>
              <a:rPr lang="en-US" sz="2400" dirty="0">
                <a:solidFill>
                  <a:schemeClr val="tx1"/>
                </a:solidFill>
              </a:rPr>
              <a:t>Evans</a:t>
            </a:r>
          </a:p>
          <a:p>
            <a:pPr algn="r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http://www.cs.virginia.edu/evans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228600" y="1524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800" dirty="0">
                <a:solidFill>
                  <a:srgbClr val="FFFF00"/>
                </a:solidFill>
              </a:rPr>
              <a:t>Lecture </a:t>
            </a:r>
            <a:r>
              <a:rPr lang="en-US" sz="4800" dirty="0" smtClean="0">
                <a:solidFill>
                  <a:srgbClr val="FFFF00"/>
                </a:solidFill>
              </a:rPr>
              <a:t>16: </a:t>
            </a:r>
            <a:r>
              <a:rPr lang="en-US" sz="4800" dirty="0" smtClean="0">
                <a:solidFill>
                  <a:srgbClr val="FFFF00"/>
                </a:solidFill>
              </a:rPr>
              <a:t>Power Analysis</a:t>
            </a:r>
            <a:endParaRPr lang="en-US" sz="4800" dirty="0"/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8455025" y="3101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2705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(define (power a n)</a:t>
            </a:r>
          </a:p>
          <a:p>
            <a:r>
              <a:rPr lang="en-US" sz="4400" dirty="0" smtClean="0"/>
              <a:t>  (if (</a:t>
            </a:r>
            <a:r>
              <a:rPr lang="en-US" sz="4400" b="1" dirty="0" smtClean="0">
                <a:solidFill>
                  <a:srgbClr val="00B050"/>
                </a:solidFill>
              </a:rPr>
              <a:t>=</a:t>
            </a:r>
            <a:r>
              <a:rPr lang="en-US" sz="4400" dirty="0" smtClean="0"/>
              <a:t> n 0) 1</a:t>
            </a:r>
          </a:p>
          <a:p>
            <a:r>
              <a:rPr lang="en-US" sz="4400" dirty="0" smtClean="0"/>
              <a:t>       (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4400" dirty="0" smtClean="0"/>
              <a:t> a (</a:t>
            </a:r>
            <a:r>
              <a:rPr lang="en-US" sz="4400" b="1" dirty="0" smtClean="0">
                <a:solidFill>
                  <a:schemeClr val="accent1"/>
                </a:solidFill>
              </a:rPr>
              <a:t>power</a:t>
            </a:r>
            <a:r>
              <a:rPr lang="en-US" sz="4400" dirty="0" smtClean="0"/>
              <a:t> a (</a:t>
            </a:r>
            <a:r>
              <a:rPr lang="en-US" sz="4400" b="1" dirty="0" smtClean="0">
                <a:solidFill>
                  <a:srgbClr val="00B050"/>
                </a:solidFill>
              </a:rPr>
              <a:t>-</a:t>
            </a:r>
            <a:r>
              <a:rPr lang="en-US" sz="4400" dirty="0" smtClean="0"/>
              <a:t> n 1)))))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86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What are the running times of procedures applied by power?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running time of evaluating the body except for the recursive call?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How many recursive calls are there?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867400"/>
            <a:ext cx="33404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, the </a:t>
            </a:r>
            <a:r>
              <a:rPr lang="en-US" b="1" dirty="0" smtClean="0"/>
              <a:t>value</a:t>
            </a:r>
            <a:r>
              <a:rPr lang="en-US" dirty="0" smtClean="0"/>
              <a:t> of the second input </a:t>
            </a:r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343400"/>
            <a:ext cx="53137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=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–</a:t>
            </a:r>
            <a:r>
              <a:rPr lang="en-US" dirty="0" smtClean="0"/>
              <a:t> with one input constant: constant running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about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162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Cannot be constant time</a:t>
            </a:r>
          </a:p>
          <a:p>
            <a:r>
              <a:rPr lang="en-US" dirty="0" smtClean="0"/>
              <a:t>Multiplication must at least look at all the digits in both numbers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Grade-school multiplication algorithm has running time in </a:t>
            </a:r>
            <a:r>
              <a:rPr lang="en-US" dirty="0" smtClean="0">
                <a:sym typeface="Symbol"/>
              </a:rPr>
              <a:t>(W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90800" y="944562"/>
            <a:ext cx="4610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4000" dirty="0" smtClean="0"/>
              <a:t> a (</a:t>
            </a:r>
            <a:r>
              <a:rPr lang="en-US" sz="4000" b="1" dirty="0" smtClean="0">
                <a:solidFill>
                  <a:schemeClr val="accent1"/>
                </a:solidFill>
              </a:rPr>
              <a:t>power</a:t>
            </a:r>
            <a:r>
              <a:rPr lang="en-US" sz="4000" dirty="0" smtClean="0"/>
              <a:t> a (</a:t>
            </a:r>
            <a:r>
              <a:rPr lang="en-US" sz="4000" b="1" dirty="0" smtClean="0">
                <a:solidFill>
                  <a:srgbClr val="00B050"/>
                </a:solidFill>
              </a:rPr>
              <a:t>-</a:t>
            </a:r>
            <a:r>
              <a:rPr lang="en-US" sz="4000" dirty="0" smtClean="0"/>
              <a:t> n 1)))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535362"/>
            <a:ext cx="716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2400" dirty="0" smtClean="0"/>
              <a:t> is in </a:t>
            </a:r>
            <a:r>
              <a:rPr lang="en-US" sz="2400" dirty="0" smtClean="0">
                <a:sym typeface="Symbol"/>
              </a:rPr>
              <a:t>(W) where W is the total length (number of bits) of the inputs.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135562"/>
            <a:ext cx="716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2400" dirty="0" smtClean="0"/>
              <a:t> is in </a:t>
            </a:r>
            <a:r>
              <a:rPr lang="en-US" sz="2400" i="1" dirty="0" smtClean="0">
                <a:sym typeface="Symbol"/>
              </a:rPr>
              <a:t>O</a:t>
            </a:r>
            <a:r>
              <a:rPr lang="en-US" sz="2400" dirty="0" smtClean="0">
                <a:sym typeface="Symbol"/>
              </a:rPr>
              <a:t>(W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) where W is the total length (number of bits) of the inputs.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93703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 instead of </a:t>
            </a:r>
            <a:r>
              <a:rPr lang="en-US" dirty="0" smtClean="0">
                <a:sym typeface="Symbol"/>
              </a:rPr>
              <a:t> since there may be faster * algorithms, and</a:t>
            </a:r>
            <a:r>
              <a:rPr lang="en-US" dirty="0" smtClean="0"/>
              <a:t> we don’t know what Scheme interpreter actually does.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about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944562"/>
            <a:ext cx="4610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4000" dirty="0" smtClean="0"/>
              <a:t> a (</a:t>
            </a:r>
            <a:r>
              <a:rPr lang="en-US" sz="4000" b="1" dirty="0" smtClean="0">
                <a:solidFill>
                  <a:schemeClr val="accent1"/>
                </a:solidFill>
              </a:rPr>
              <a:t>power</a:t>
            </a:r>
            <a:r>
              <a:rPr lang="en-US" sz="4000" dirty="0" smtClean="0"/>
              <a:t> a (</a:t>
            </a:r>
            <a:r>
              <a:rPr lang="en-US" sz="4000" b="1" dirty="0" smtClean="0">
                <a:solidFill>
                  <a:srgbClr val="00B050"/>
                </a:solidFill>
              </a:rPr>
              <a:t>-</a:t>
            </a:r>
            <a:r>
              <a:rPr lang="en-US" sz="4000" dirty="0" smtClean="0"/>
              <a:t> n 1)))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716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2400" dirty="0" smtClean="0"/>
              <a:t> is in </a:t>
            </a:r>
            <a:r>
              <a:rPr lang="en-US" sz="2400" dirty="0" smtClean="0">
                <a:sym typeface="Symbol"/>
              </a:rPr>
              <a:t>(W) where W is the total length (number of bits) of the inputs.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716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2400" dirty="0" smtClean="0"/>
              <a:t> is in </a:t>
            </a:r>
            <a:r>
              <a:rPr lang="en-US" sz="2400" i="1" dirty="0" smtClean="0">
                <a:sym typeface="Symbol"/>
              </a:rPr>
              <a:t>O</a:t>
            </a:r>
            <a:r>
              <a:rPr lang="en-US" sz="2400" dirty="0" smtClean="0">
                <a:sym typeface="Symbol"/>
              </a:rPr>
              <a:t>(W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) where W is the total length (number of bits) of the inputs.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038600"/>
            <a:ext cx="7298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can we say about * as it is used here?  (what is </a:t>
            </a:r>
            <a:r>
              <a:rPr lang="en-US" sz="2400" i="1" dirty="0" smtClean="0"/>
              <a:t>W</a:t>
            </a:r>
            <a:r>
              <a:rPr lang="en-US" sz="2400" dirty="0" smtClean="0"/>
              <a:t>?)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4648200"/>
            <a:ext cx="4876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Worst case: </a:t>
            </a:r>
            <a:r>
              <a:rPr lang="en-US" sz="2400" b="1" i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>
                <a:solidFill>
                  <a:srgbClr val="FF0000"/>
                </a:solidFill>
              </a:rPr>
              <a:t> = bits in </a:t>
            </a:r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 + bits in </a:t>
            </a:r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n-1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257800"/>
            <a:ext cx="5562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has running time in </a:t>
            </a:r>
            <a:r>
              <a:rPr lang="en-US" sz="2400" i="1" dirty="0" smtClean="0"/>
              <a:t>O</a:t>
            </a:r>
            <a:r>
              <a:rPr lang="en-US" sz="2400" dirty="0" smtClean="0"/>
              <a:t>((</a:t>
            </a:r>
            <a:r>
              <a:rPr lang="en-US" sz="2400" dirty="0" err="1" smtClean="0"/>
              <a:t>a</a:t>
            </a:r>
            <a:r>
              <a:rPr lang="en-US" sz="2400" i="1" baseline="-25000" dirty="0" err="1" smtClean="0"/>
              <a:t>b</a:t>
            </a:r>
            <a:r>
              <a:rPr lang="en-US" sz="2400" dirty="0" err="1" smtClean="0"/>
              <a:t>n</a:t>
            </a:r>
            <a:r>
              <a:rPr lang="en-US" sz="2400" i="1" baseline="-25000" dirty="0" err="1" smtClean="0"/>
              <a:t>v</a:t>
            </a:r>
            <a:r>
              <a:rPr lang="en-US" sz="2400" dirty="0" smtClean="0"/>
              <a:t> 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where </a:t>
            </a:r>
            <a:r>
              <a:rPr lang="en-US" sz="2400" dirty="0" err="1" smtClean="0"/>
              <a:t>a</a:t>
            </a:r>
            <a:r>
              <a:rPr lang="en-US" sz="2400" i="1" baseline="-25000" dirty="0" err="1" smtClean="0"/>
              <a:t>b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 is number of bits in a and n</a:t>
            </a:r>
            <a:r>
              <a:rPr lang="en-US" sz="2400" i="1" baseline="-25000" dirty="0" smtClean="0"/>
              <a:t>v </a:t>
            </a:r>
            <a:r>
              <a:rPr lang="en-US" sz="2400" dirty="0" smtClean="0"/>
              <a:t>is value of n.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2705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(define (power a n)</a:t>
            </a:r>
          </a:p>
          <a:p>
            <a:r>
              <a:rPr lang="en-US" sz="4400" dirty="0" smtClean="0"/>
              <a:t>  (if (</a:t>
            </a:r>
            <a:r>
              <a:rPr lang="en-US" sz="4400" b="1" dirty="0" smtClean="0">
                <a:solidFill>
                  <a:srgbClr val="00B050"/>
                </a:solidFill>
              </a:rPr>
              <a:t>=</a:t>
            </a:r>
            <a:r>
              <a:rPr lang="en-US" sz="4400" dirty="0" smtClean="0"/>
              <a:t> n 0) 1</a:t>
            </a:r>
          </a:p>
          <a:p>
            <a:r>
              <a:rPr lang="en-US" sz="4400" dirty="0" smtClean="0"/>
              <a:t>       (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4400" dirty="0" smtClean="0"/>
              <a:t> a (</a:t>
            </a:r>
            <a:r>
              <a:rPr lang="en-US" sz="4400" b="1" dirty="0" smtClean="0">
                <a:solidFill>
                  <a:schemeClr val="accent1"/>
                </a:solidFill>
              </a:rPr>
              <a:t>power</a:t>
            </a:r>
            <a:r>
              <a:rPr lang="en-US" sz="4400" dirty="0" smtClean="0"/>
              <a:t> a (</a:t>
            </a:r>
            <a:r>
              <a:rPr lang="en-US" sz="4400" b="1" dirty="0" smtClean="0">
                <a:solidFill>
                  <a:srgbClr val="00B050"/>
                </a:solidFill>
              </a:rPr>
              <a:t>-</a:t>
            </a:r>
            <a:r>
              <a:rPr lang="en-US" sz="4400" dirty="0" smtClean="0"/>
              <a:t> n 1)))))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86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Each body evaluation:</a:t>
            </a:r>
          </a:p>
          <a:p>
            <a:pPr marL="342900" indent="-342900"/>
            <a:endParaRPr lang="en-US" sz="2400" b="1" dirty="0" smtClean="0"/>
          </a:p>
          <a:p>
            <a:pPr marL="342900" indent="-342900"/>
            <a:endParaRPr lang="en-US" sz="2400" b="1" dirty="0" smtClean="0"/>
          </a:p>
          <a:p>
            <a:pPr marL="342900" indent="-342900"/>
            <a:r>
              <a:rPr lang="en-US" sz="2400" b="1" dirty="0" smtClean="0"/>
              <a:t>Number of recursive calls: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486400"/>
            <a:ext cx="34454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i="1" baseline="-25000" dirty="0" smtClean="0"/>
              <a:t>v</a:t>
            </a:r>
            <a:r>
              <a:rPr lang="en-US" dirty="0" smtClean="0"/>
              <a:t>, the </a:t>
            </a:r>
            <a:r>
              <a:rPr lang="en-US" b="1" dirty="0" smtClean="0"/>
              <a:t>value</a:t>
            </a:r>
            <a:r>
              <a:rPr lang="en-US" dirty="0" smtClean="0"/>
              <a:t> of the second input </a:t>
            </a:r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343400"/>
            <a:ext cx="53547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=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–</a:t>
            </a:r>
            <a:r>
              <a:rPr lang="en-US" dirty="0" smtClean="0"/>
              <a:t> with one input constant: constant running time</a:t>
            </a:r>
          </a:p>
          <a:p>
            <a:r>
              <a:rPr lang="en-US" dirty="0" smtClean="0"/>
              <a:t>* has running time in </a:t>
            </a:r>
            <a:r>
              <a:rPr lang="en-US" i="1" dirty="0" smtClean="0"/>
              <a:t>O</a:t>
            </a:r>
            <a:r>
              <a:rPr lang="en-US" dirty="0" smtClean="0"/>
              <a:t>((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b</a:t>
            </a:r>
            <a:r>
              <a:rPr lang="en-US" dirty="0" err="1" smtClean="0"/>
              <a:t>n</a:t>
            </a:r>
            <a:r>
              <a:rPr lang="en-US" i="1" baseline="-25000" dirty="0" err="1" smtClean="0"/>
              <a:t>v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) and 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(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b</a:t>
            </a:r>
            <a:r>
              <a:rPr lang="en-US" dirty="0" err="1" smtClean="0"/>
              <a:t>n</a:t>
            </a:r>
            <a:r>
              <a:rPr lang="en-US" i="1" baseline="-25000" dirty="0" err="1" smtClean="0"/>
              <a:t>v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792313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Running time for power is in O(n</a:t>
            </a:r>
            <a:r>
              <a:rPr lang="en-US" sz="2000" i="1" baseline="-25000" dirty="0" smtClean="0"/>
              <a:t>v</a:t>
            </a:r>
            <a:r>
              <a:rPr lang="en-US" sz="2000" dirty="0" smtClean="0"/>
              <a:t>(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b</a:t>
            </a:r>
            <a:r>
              <a:rPr lang="en-US" sz="2000" dirty="0" err="1" smtClean="0"/>
              <a:t>n</a:t>
            </a:r>
            <a:r>
              <a:rPr lang="en-US" sz="2000" i="1" baseline="-25000" dirty="0" err="1" smtClean="0"/>
              <a:t>v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= O(a</a:t>
            </a:r>
            <a:r>
              <a:rPr lang="en-US" sz="2000" i="1" baseline="-25000" dirty="0" smtClean="0"/>
              <a:t>b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n</a:t>
            </a:r>
            <a:r>
              <a:rPr lang="en-US" sz="2000" i="1" baseline="-25000" dirty="0" smtClean="0"/>
              <a:t>v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and </a:t>
            </a:r>
            <a:r>
              <a:rPr lang="en-US" sz="2000" dirty="0" smtClean="0">
                <a:sym typeface="Symbol"/>
              </a:rPr>
              <a:t></a:t>
            </a:r>
            <a:r>
              <a:rPr lang="en-US" sz="2000" dirty="0" smtClean="0"/>
              <a:t>(</a:t>
            </a:r>
            <a:r>
              <a:rPr lang="en-US" sz="2000" dirty="0" smtClean="0"/>
              <a:t>a</a:t>
            </a:r>
            <a:r>
              <a:rPr lang="en-US" sz="2000" i="1" baseline="-25000" dirty="0" smtClean="0"/>
              <a:t>b</a:t>
            </a:r>
            <a:r>
              <a:rPr lang="en-US" sz="2000" dirty="0" smtClean="0"/>
              <a:t>n</a:t>
            </a:r>
            <a:r>
              <a:rPr lang="en-US" sz="2000" i="1" baseline="-25000" dirty="0" smtClean="0"/>
              <a:t>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Bits and 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620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time for power is in O(a</a:t>
            </a:r>
            <a:r>
              <a:rPr lang="en-US" sz="2400" i="1" baseline="-25000" dirty="0" smtClean="0"/>
              <a:t>b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n</a:t>
            </a:r>
            <a:r>
              <a:rPr lang="en-US" sz="2400" i="1" baseline="-25000" dirty="0" smtClean="0"/>
              <a:t>v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and </a:t>
            </a:r>
            <a:r>
              <a:rPr lang="en-US" sz="2400" dirty="0" smtClean="0">
                <a:sym typeface="Symbol"/>
              </a:rPr>
              <a:t></a:t>
            </a:r>
            <a:r>
              <a:rPr lang="en-US" sz="2400" dirty="0" smtClean="0"/>
              <a:t>(a</a:t>
            </a:r>
            <a:r>
              <a:rPr lang="en-US" sz="2400" i="1" baseline="-25000" dirty="0" smtClean="0"/>
              <a:t>b</a:t>
            </a:r>
            <a:r>
              <a:rPr lang="en-US" sz="2400" dirty="0" smtClean="0"/>
              <a:t>n</a:t>
            </a:r>
            <a:r>
              <a:rPr lang="en-US" sz="2400" i="1" baseline="-25000" dirty="0" smtClean="0"/>
              <a:t>v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where </a:t>
            </a:r>
            <a:r>
              <a:rPr lang="en-US" sz="2400" dirty="0" err="1" smtClean="0"/>
              <a:t>a</a:t>
            </a:r>
            <a:r>
              <a:rPr lang="en-US" sz="2400" i="1" baseline="-25000" dirty="0" err="1" smtClean="0"/>
              <a:t>b</a:t>
            </a:r>
            <a:r>
              <a:rPr lang="en-US" sz="2400" dirty="0" smtClean="0"/>
              <a:t> is number of bits in </a:t>
            </a:r>
            <a:r>
              <a:rPr lang="en-US" sz="2400" b="1" dirty="0" smtClean="0"/>
              <a:t>a</a:t>
            </a:r>
            <a:r>
              <a:rPr lang="en-US" sz="2400" dirty="0" smtClean="0"/>
              <a:t> and n</a:t>
            </a:r>
            <a:r>
              <a:rPr lang="en-US" sz="2400" i="1" baseline="-25000" dirty="0" smtClean="0"/>
              <a:t>v </a:t>
            </a:r>
            <a:r>
              <a:rPr lang="en-US" sz="2400" dirty="0" smtClean="0"/>
              <a:t>is value of </a:t>
            </a:r>
            <a:r>
              <a:rPr lang="en-US" sz="2400" b="1" dirty="0" smtClean="0"/>
              <a:t>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514600"/>
            <a:ext cx="562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running time in terms of the </a:t>
            </a:r>
            <a:r>
              <a:rPr lang="en-US" b="1" i="1" dirty="0" smtClean="0"/>
              <a:t>size</a:t>
            </a:r>
            <a:r>
              <a:rPr lang="en-US" dirty="0" smtClean="0"/>
              <a:t> of the input?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895600"/>
            <a:ext cx="3068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</a:t>
            </a:r>
            <a:r>
              <a:rPr lang="en-US" sz="7200" i="1" baseline="-25000" dirty="0" smtClean="0"/>
              <a:t>v</a:t>
            </a:r>
            <a:r>
              <a:rPr lang="en-US" sz="7200" dirty="0" smtClean="0"/>
              <a:t> = 2</a:t>
            </a:r>
            <a:r>
              <a:rPr lang="en-US" sz="7200" baseline="30000" dirty="0" smtClean="0"/>
              <a:t>n</a:t>
            </a:r>
            <a:r>
              <a:rPr lang="en-US" sz="6000" i="1" baseline="20000" dirty="0" smtClean="0"/>
              <a:t>b</a:t>
            </a:r>
            <a:r>
              <a:rPr lang="en-US" sz="7200" i="1" baseline="-25000" dirty="0" smtClean="0"/>
              <a:t> 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648200"/>
            <a:ext cx="8534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Running time for power is in O(a</a:t>
            </a:r>
            <a:r>
              <a:rPr lang="en-US" sz="2800" i="1" baseline="-25000" dirty="0" smtClean="0"/>
              <a:t>b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n</a:t>
            </a:r>
            <a:r>
              <a:rPr lang="en-US" sz="2000" i="1" baseline="20000" dirty="0" smtClean="0"/>
              <a:t>b</a:t>
            </a:r>
            <a:r>
              <a:rPr lang="en-US" sz="2800" dirty="0" smtClean="0"/>
              <a:t> )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 and </a:t>
            </a:r>
            <a:r>
              <a:rPr lang="en-US" sz="2800" dirty="0" smtClean="0">
                <a:sym typeface="Symbol"/>
              </a:rPr>
              <a:t></a:t>
            </a:r>
            <a:r>
              <a:rPr lang="en-US" sz="2800" dirty="0" smtClean="0"/>
              <a:t>(</a:t>
            </a:r>
            <a:r>
              <a:rPr lang="en-US" sz="2800" dirty="0" smtClean="0"/>
              <a:t>a</a:t>
            </a:r>
            <a:r>
              <a:rPr lang="en-US" sz="2800" i="1" baseline="-25000" dirty="0" smtClean="0"/>
              <a:t>b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n</a:t>
            </a:r>
            <a:r>
              <a:rPr lang="en-US" sz="2000" i="1" baseline="20000" dirty="0" smtClean="0"/>
              <a:t>b</a:t>
            </a:r>
            <a:r>
              <a:rPr lang="en-US" sz="2800" dirty="0" smtClean="0"/>
              <a:t> 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).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Power Analysis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69279" cy="49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5000" y="2590800"/>
            <a:ext cx="5029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&gt; (time (power 2 10000))</a:t>
            </a:r>
          </a:p>
          <a:p>
            <a:r>
              <a:rPr lang="en-US" sz="2400" dirty="0" err="1" smtClean="0"/>
              <a:t>cpu</a:t>
            </a:r>
            <a:r>
              <a:rPr lang="en-US" sz="2400" dirty="0" smtClean="0"/>
              <a:t> time: 47 real time: 38 </a:t>
            </a:r>
            <a:r>
              <a:rPr lang="en-US" sz="2400" dirty="0" err="1" smtClean="0"/>
              <a:t>gc</a:t>
            </a:r>
            <a:r>
              <a:rPr lang="en-US" sz="2400" dirty="0" smtClean="0"/>
              <a:t> time: 0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81200" y="3886200"/>
            <a:ext cx="6019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&gt; (time (power 2 </a:t>
            </a:r>
            <a:r>
              <a:rPr lang="en-US" sz="2400" dirty="0" smtClean="0"/>
              <a:t>100000))</a:t>
            </a:r>
            <a:endParaRPr lang="en-US" sz="2400" dirty="0" smtClean="0"/>
          </a:p>
          <a:p>
            <a:r>
              <a:rPr lang="en-US" sz="2400" dirty="0" err="1" smtClean="0"/>
              <a:t>cpu</a:t>
            </a:r>
            <a:r>
              <a:rPr lang="en-US" sz="2400" dirty="0" smtClean="0"/>
              <a:t> time: </a:t>
            </a:r>
            <a:r>
              <a:rPr lang="en-US" sz="2400" dirty="0" smtClean="0"/>
              <a:t>1529 </a:t>
            </a:r>
            <a:r>
              <a:rPr lang="en-US" sz="2400" dirty="0" smtClean="0"/>
              <a:t>real time: </a:t>
            </a:r>
            <a:r>
              <a:rPr lang="en-US" sz="2400" dirty="0" smtClean="0"/>
              <a:t>1533 </a:t>
            </a:r>
            <a:r>
              <a:rPr lang="en-US" sz="2400" dirty="0" err="1" smtClean="0"/>
              <a:t>gc</a:t>
            </a:r>
            <a:r>
              <a:rPr lang="en-US" sz="2400" dirty="0" smtClean="0"/>
              <a:t> time: </a:t>
            </a:r>
            <a:r>
              <a:rPr lang="en-US" sz="2400" dirty="0" smtClean="0"/>
              <a:t>763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22098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35052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4800600"/>
            <a:ext cx="54864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&gt; (/ (power (power 2 16) 3) (power (power 2 14) 3))</a:t>
            </a:r>
          </a:p>
          <a:p>
            <a:r>
              <a:rPr lang="en-US" b="1" dirty="0" smtClean="0"/>
              <a:t>64</a:t>
            </a:r>
          </a:p>
          <a:p>
            <a:r>
              <a:rPr lang="en-US" b="1" dirty="0" smtClean="0"/>
              <a:t>&gt; (/ (power (power 2 16) 2) (power (power 2 14) 2))</a:t>
            </a:r>
          </a:p>
          <a:p>
            <a:r>
              <a:rPr lang="en-US" b="1" dirty="0" smtClean="0"/>
              <a:t>16</a:t>
            </a:r>
            <a:endParaRPr lang="en-US" b="1" dirty="0" smtClean="0"/>
          </a:p>
          <a:p>
            <a:r>
              <a:rPr lang="en-US" b="1" dirty="0" smtClean="0"/>
              <a:t>&gt; (/ 1529 47)</a:t>
            </a:r>
          </a:p>
          <a:p>
            <a:r>
              <a:rPr lang="en-US" b="1" dirty="0" smtClean="0"/>
              <a:t>32 25/47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295400"/>
            <a:ext cx="8534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Running time for power is in O(a</a:t>
            </a:r>
            <a:r>
              <a:rPr lang="en-US" sz="2800" i="1" baseline="-25000" dirty="0" smtClean="0"/>
              <a:t>b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n</a:t>
            </a:r>
            <a:r>
              <a:rPr lang="en-US" sz="2000" i="1" baseline="20000" dirty="0" smtClean="0"/>
              <a:t>b</a:t>
            </a:r>
            <a:r>
              <a:rPr lang="en-US" sz="2800" dirty="0" smtClean="0"/>
              <a:t> )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 and </a:t>
            </a:r>
            <a:r>
              <a:rPr lang="en-US" sz="2800" dirty="0" smtClean="0">
                <a:sym typeface="Symbol"/>
              </a:rPr>
              <a:t></a:t>
            </a:r>
            <a:r>
              <a:rPr lang="en-US" sz="2800" dirty="0" smtClean="0"/>
              <a:t>(</a:t>
            </a:r>
            <a:r>
              <a:rPr lang="en-US" sz="2800" dirty="0" smtClean="0"/>
              <a:t>a</a:t>
            </a:r>
            <a:r>
              <a:rPr lang="en-US" sz="2800" i="1" baseline="-25000" dirty="0" smtClean="0"/>
              <a:t>b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n</a:t>
            </a:r>
            <a:r>
              <a:rPr lang="en-US" sz="2000" i="1" baseline="20000" dirty="0" smtClean="0"/>
              <a:t>b</a:t>
            </a:r>
            <a:r>
              <a:rPr lang="en-US" sz="2800" dirty="0" smtClean="0"/>
              <a:t> 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).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2760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(</a:t>
            </a:r>
            <a:r>
              <a:rPr lang="en-US" dirty="0" smtClean="0"/>
              <a:t>time (power 2 1000000))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572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d</a:t>
            </a:r>
            <a:r>
              <a:rPr lang="en-US" dirty="0" smtClean="0"/>
              <a:t> = 7 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3486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76600"/>
            <a:ext cx="453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3600" y="228600"/>
            <a:ext cx="314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time for power is in O(a</a:t>
            </a:r>
            <a:r>
              <a:rPr lang="en-US" i="1" baseline="-25000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(2</a:t>
            </a:r>
            <a:r>
              <a:rPr lang="en-US" baseline="30000" dirty="0" smtClean="0"/>
              <a:t>n</a:t>
            </a:r>
            <a:r>
              <a:rPr lang="en-US" sz="1400" i="1" baseline="20000" dirty="0" smtClean="0"/>
              <a:t>b</a:t>
            </a:r>
            <a:r>
              <a:rPr lang="en-US" dirty="0" smtClean="0"/>
              <a:t> )</a:t>
            </a:r>
            <a:r>
              <a:rPr lang="en-US" baseline="30000" dirty="0" smtClean="0"/>
              <a:t>3</a:t>
            </a:r>
            <a:r>
              <a:rPr lang="en-US" dirty="0" smtClean="0"/>
              <a:t>) and 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(</a:t>
            </a:r>
            <a:r>
              <a:rPr lang="en-US" dirty="0" smtClean="0"/>
              <a:t>a</a:t>
            </a:r>
            <a:r>
              <a:rPr lang="en-US" i="1" baseline="-25000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(2</a:t>
            </a:r>
            <a:r>
              <a:rPr lang="en-US" baseline="30000" dirty="0" smtClean="0"/>
              <a:t>n</a:t>
            </a:r>
            <a:r>
              <a:rPr lang="en-US" sz="1400" i="1" baseline="20000" dirty="0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Powering?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600200"/>
            <a:ext cx="3457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a</a:t>
            </a:r>
            <a:r>
              <a:rPr lang="en-US" sz="5400" baseline="30000" dirty="0" smtClean="0"/>
              <a:t>2n</a:t>
            </a:r>
            <a:r>
              <a:rPr lang="en-US" sz="5400" dirty="0" smtClean="0"/>
              <a:t> = a</a:t>
            </a:r>
            <a:r>
              <a:rPr lang="en-US" sz="5400" baseline="30000" dirty="0" smtClean="0"/>
              <a:t>n</a:t>
            </a:r>
            <a:r>
              <a:rPr lang="en-US" sz="5400" dirty="0" smtClean="0"/>
              <a:t> * a</a:t>
            </a:r>
            <a:r>
              <a:rPr lang="en-US" sz="5400" baseline="30000" dirty="0" smtClean="0"/>
              <a:t>n</a:t>
            </a:r>
            <a:endParaRPr lang="en-US" sz="5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8001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Gold Star Challenge Problem: define and analyze (correctly!) an asymptotically faster power procedure.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ACs’ Exam Review Session: Tonight at 6:30, Olsson 001</a:t>
            </a:r>
          </a:p>
          <a:p>
            <a:r>
              <a:rPr lang="en-US" dirty="0" smtClean="0"/>
              <a:t>Extra Office Hours, Thursday 1:30-3pm</a:t>
            </a:r>
          </a:p>
          <a:p>
            <a:r>
              <a:rPr lang="en-US" dirty="0" smtClean="0"/>
              <a:t>Exam 1 out Friday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Finishing Analyzing Flattening</a:t>
            </a:r>
          </a:p>
          <a:p>
            <a:r>
              <a:rPr lang="en-US" dirty="0" smtClean="0"/>
              <a:t>Power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4191000"/>
            <a:ext cx="758733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Reminders:</a:t>
            </a:r>
          </a:p>
          <a:p>
            <a:r>
              <a:rPr lang="en-US" sz="2800" dirty="0" smtClean="0"/>
              <a:t>Review Session, Wednesday 6:30 in Olsson 001</a:t>
            </a:r>
          </a:p>
          <a:p>
            <a:r>
              <a:rPr lang="en-US" sz="2800" dirty="0" smtClean="0"/>
              <a:t>Extra Office Hours, Thursday 1:30-3 in Olsson 236A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Flatten Running 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(define (flatten-commands </a:t>
            </a:r>
            <a:r>
              <a:rPr lang="en-US" sz="2400" dirty="0" err="1" smtClean="0"/>
              <a:t>ll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(if (</a:t>
            </a:r>
            <a:r>
              <a:rPr lang="en-US" sz="2400" b="1" dirty="0" smtClean="0">
                <a:solidFill>
                  <a:srgbClr val="00B050"/>
                </a:solidFill>
              </a:rPr>
              <a:t>null?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 </a:t>
            </a:r>
            <a:r>
              <a:rPr lang="en-US" sz="2400" dirty="0" err="1" smtClean="0"/>
              <a:t>ll</a:t>
            </a:r>
            <a:endParaRPr lang="en-US" sz="2400" dirty="0" smtClean="0"/>
          </a:p>
          <a:p>
            <a:r>
              <a:rPr lang="en-US" sz="2400" dirty="0" smtClean="0"/>
              <a:t>      (if (</a:t>
            </a:r>
            <a:r>
              <a:rPr lang="en-US" sz="2400" b="1" dirty="0" smtClean="0">
                <a:solidFill>
                  <a:srgbClr val="00B050"/>
                </a:solidFill>
              </a:rPr>
              <a:t>is-</a:t>
            </a:r>
            <a:r>
              <a:rPr lang="en-US" sz="2400" b="1" dirty="0" err="1" smtClean="0">
                <a:solidFill>
                  <a:srgbClr val="00B050"/>
                </a:solidFill>
              </a:rPr>
              <a:t>lsystem</a:t>
            </a:r>
            <a:r>
              <a:rPr lang="en-US" sz="2400" b="1" dirty="0" smtClean="0">
                <a:solidFill>
                  <a:srgbClr val="00B050"/>
                </a:solidFill>
              </a:rPr>
              <a:t>-command?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car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)) </a:t>
            </a:r>
          </a:p>
          <a:p>
            <a:r>
              <a:rPr lang="en-US" sz="2400" dirty="0" smtClean="0"/>
              <a:t>           (</a:t>
            </a:r>
            <a:r>
              <a:rPr lang="en-US" sz="2400" b="1" dirty="0" smtClean="0">
                <a:solidFill>
                  <a:srgbClr val="00B050"/>
                </a:solidFill>
              </a:rPr>
              <a:t>cons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car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 (</a:t>
            </a:r>
            <a:r>
              <a:rPr lang="en-US" sz="2400" b="1" dirty="0" smtClean="0">
                <a:solidFill>
                  <a:schemeClr val="accent1"/>
                </a:solidFill>
              </a:rPr>
              <a:t>flatten-commands</a:t>
            </a:r>
            <a:r>
              <a:rPr lang="en-US" sz="2400" dirty="0" smtClean="0"/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cdr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)))</a:t>
            </a:r>
          </a:p>
          <a:p>
            <a:r>
              <a:rPr lang="en-US" sz="2400" dirty="0" smtClean="0"/>
              <a:t>           (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flat-append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car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 (</a:t>
            </a:r>
            <a:r>
              <a:rPr lang="en-US" sz="2400" b="1" dirty="0" smtClean="0">
                <a:solidFill>
                  <a:schemeClr val="accent1"/>
                </a:solidFill>
              </a:rPr>
              <a:t>flatten-commands</a:t>
            </a:r>
            <a:r>
              <a:rPr lang="en-US" sz="2400" dirty="0" smtClean="0"/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cdr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))))))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763" y="3478138"/>
            <a:ext cx="79372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First: determine running times of all the procedures applied in flatten-commands.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3838" y="3960975"/>
            <a:ext cx="752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null?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car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cons</a:t>
            </a:r>
            <a:r>
              <a:rPr lang="en-US" sz="2000" dirty="0" smtClean="0"/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cdr</a:t>
            </a:r>
            <a:r>
              <a:rPr lang="en-US" sz="2000" dirty="0" smtClean="0"/>
              <a:t>, and </a:t>
            </a:r>
            <a:r>
              <a:rPr lang="en-US" sz="2000" b="1" dirty="0" smtClean="0">
                <a:solidFill>
                  <a:srgbClr val="00B050"/>
                </a:solidFill>
              </a:rPr>
              <a:t>is-</a:t>
            </a:r>
            <a:r>
              <a:rPr lang="en-US" sz="2000" b="1" dirty="0" err="1" smtClean="0">
                <a:solidFill>
                  <a:srgbClr val="00B050"/>
                </a:solidFill>
              </a:rPr>
              <a:t>lsystem</a:t>
            </a:r>
            <a:r>
              <a:rPr lang="en-US" sz="2000" b="1" dirty="0" smtClean="0">
                <a:solidFill>
                  <a:srgbClr val="00B050"/>
                </a:solidFill>
              </a:rPr>
              <a:t>-command? </a:t>
            </a:r>
            <a:r>
              <a:rPr lang="en-US" sz="2000" dirty="0" smtClean="0"/>
              <a:t>are constant time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flat-append</a:t>
            </a:r>
            <a:r>
              <a:rPr lang="en-US" sz="2000" dirty="0" smtClean="0"/>
              <a:t> has running time in </a:t>
            </a:r>
            <a:r>
              <a:rPr lang="en-US" sz="2000" dirty="0" smtClean="0">
                <a:sym typeface="Symbol"/>
              </a:rPr>
              <a:t>(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where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the number of 	elements in the first input.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029200"/>
            <a:ext cx="74524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Second: determine running time for each application </a:t>
            </a:r>
            <a:r>
              <a:rPr lang="en-US" b="1" dirty="0" smtClean="0"/>
              <a:t>except</a:t>
            </a:r>
            <a:r>
              <a:rPr lang="en-US" dirty="0" smtClean="0"/>
              <a:t> for recursive call.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0929" y="5469309"/>
            <a:ext cx="5476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consider both paths:</a:t>
            </a:r>
          </a:p>
          <a:p>
            <a:r>
              <a:rPr lang="en-US" dirty="0" smtClean="0"/>
              <a:t>(if (</a:t>
            </a:r>
            <a:r>
              <a:rPr lang="en-US" b="1" dirty="0" smtClean="0">
                <a:solidFill>
                  <a:srgbClr val="00B050"/>
                </a:solidFill>
              </a:rPr>
              <a:t>is-</a:t>
            </a:r>
            <a:r>
              <a:rPr lang="en-US" b="1" dirty="0" err="1" smtClean="0">
                <a:solidFill>
                  <a:srgbClr val="00B050"/>
                </a:solidFill>
              </a:rPr>
              <a:t>lsystem</a:t>
            </a:r>
            <a:r>
              <a:rPr lang="en-US" b="1" dirty="0" smtClean="0">
                <a:solidFill>
                  <a:srgbClr val="00B050"/>
                </a:solidFill>
              </a:rPr>
              <a:t>-command?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 </a:t>
            </a:r>
          </a:p>
          <a:p>
            <a:r>
              <a:rPr lang="en-US" dirty="0" smtClean="0"/>
              <a:t>           (</a:t>
            </a:r>
            <a:r>
              <a:rPr lang="en-US" b="1" dirty="0" smtClean="0">
                <a:solidFill>
                  <a:srgbClr val="00B050"/>
                </a:solidFill>
              </a:rPr>
              <a:t>cons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 (</a:t>
            </a:r>
            <a:r>
              <a:rPr lang="en-US" b="1" dirty="0" smtClean="0">
                <a:solidFill>
                  <a:schemeClr val="accent1"/>
                </a:solidFill>
              </a:rPr>
              <a:t>flatten-commands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cdr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)))</a:t>
            </a:r>
          </a:p>
          <a:p>
            <a:r>
              <a:rPr lang="en-US" dirty="0" smtClean="0"/>
              <a:t>          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flat-append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 (</a:t>
            </a:r>
            <a:r>
              <a:rPr lang="en-US" b="1" dirty="0" smtClean="0">
                <a:solidFill>
                  <a:schemeClr val="accent1"/>
                </a:solidFill>
              </a:rPr>
              <a:t>flatten-commands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cdr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981200"/>
            <a:ext cx="4876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to Flattening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(if (</a:t>
            </a:r>
            <a:r>
              <a:rPr lang="en-US" b="1" dirty="0" smtClean="0">
                <a:solidFill>
                  <a:srgbClr val="00B050"/>
                </a:solidFill>
              </a:rPr>
              <a:t>is-</a:t>
            </a:r>
            <a:r>
              <a:rPr lang="en-US" b="1" dirty="0" err="1" smtClean="0">
                <a:solidFill>
                  <a:srgbClr val="00B050"/>
                </a:solidFill>
              </a:rPr>
              <a:t>lsystem</a:t>
            </a:r>
            <a:r>
              <a:rPr lang="en-US" b="1" dirty="0" smtClean="0">
                <a:solidFill>
                  <a:srgbClr val="00B050"/>
                </a:solidFill>
              </a:rPr>
              <a:t>-command?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 </a:t>
            </a:r>
          </a:p>
          <a:p>
            <a:r>
              <a:rPr lang="en-US" dirty="0" smtClean="0"/>
              <a:t>     (</a:t>
            </a:r>
            <a:r>
              <a:rPr lang="en-US" b="1" dirty="0" smtClean="0">
                <a:solidFill>
                  <a:srgbClr val="00B050"/>
                </a:solidFill>
              </a:rPr>
              <a:t>cons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 (</a:t>
            </a:r>
            <a:r>
              <a:rPr lang="en-US" b="1" dirty="0" smtClean="0">
                <a:solidFill>
                  <a:schemeClr val="accent1"/>
                </a:solidFill>
              </a:rPr>
              <a:t>flatten-commands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cdr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)))</a:t>
            </a:r>
          </a:p>
          <a:p>
            <a:r>
              <a:rPr lang="en-US" dirty="0" smtClean="0"/>
              <a:t>    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flat-append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 (</a:t>
            </a:r>
            <a:r>
              <a:rPr lang="en-US" b="1" dirty="0" smtClean="0">
                <a:solidFill>
                  <a:schemeClr val="accent1"/>
                </a:solidFill>
              </a:rPr>
              <a:t>flatten-commands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cdr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))))))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256" y="3150549"/>
            <a:ext cx="727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recursive call involves constant work .</a:t>
            </a:r>
          </a:p>
          <a:p>
            <a:r>
              <a:rPr lang="en-US" sz="2400" dirty="0" smtClean="0"/>
              <a:t>Each recursive call reduces the number of elements in </a:t>
            </a:r>
            <a:r>
              <a:rPr lang="en-US" sz="2400" b="1" dirty="0" err="1" smtClean="0"/>
              <a:t>ll</a:t>
            </a:r>
            <a:r>
              <a:rPr lang="en-US" sz="2400" dirty="0" smtClean="0"/>
              <a:t> 	by one.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501" y="4680246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For input list that is all </a:t>
            </a:r>
            <a:r>
              <a:rPr lang="en-US" sz="2000" dirty="0" err="1" smtClean="0"/>
              <a:t>lsystem</a:t>
            </a:r>
            <a:r>
              <a:rPr lang="en-US" sz="2000" dirty="0" smtClean="0"/>
              <a:t> commands of length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/>
              <a:t>: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flatten-commands </a:t>
            </a:r>
            <a:r>
              <a:rPr lang="en-US" sz="2000" dirty="0" smtClean="0"/>
              <a:t>has running time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(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/>
              <a:t> where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/>
              <a:t> is the number of </a:t>
            </a:r>
            <a:r>
              <a:rPr lang="en-US" sz="2000" dirty="0" err="1" smtClean="0"/>
              <a:t>lcommands</a:t>
            </a:r>
            <a:r>
              <a:rPr lang="en-US" sz="2000" dirty="0" smtClean="0"/>
              <a:t> in the input list.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514600"/>
            <a:ext cx="4876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to Flattening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050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(if (</a:t>
            </a:r>
            <a:r>
              <a:rPr lang="en-US" b="1" dirty="0" smtClean="0">
                <a:solidFill>
                  <a:srgbClr val="00B050"/>
                </a:solidFill>
              </a:rPr>
              <a:t>is-</a:t>
            </a:r>
            <a:r>
              <a:rPr lang="en-US" b="1" dirty="0" err="1" smtClean="0">
                <a:solidFill>
                  <a:srgbClr val="00B050"/>
                </a:solidFill>
              </a:rPr>
              <a:t>lsystem</a:t>
            </a:r>
            <a:r>
              <a:rPr lang="en-US" b="1" dirty="0" smtClean="0">
                <a:solidFill>
                  <a:srgbClr val="00B050"/>
                </a:solidFill>
              </a:rPr>
              <a:t>-command?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 </a:t>
            </a:r>
          </a:p>
          <a:p>
            <a:r>
              <a:rPr lang="en-US" dirty="0" smtClean="0"/>
              <a:t>     (</a:t>
            </a:r>
            <a:r>
              <a:rPr lang="en-US" b="1" dirty="0" smtClean="0">
                <a:solidFill>
                  <a:srgbClr val="00B050"/>
                </a:solidFill>
              </a:rPr>
              <a:t>cons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 (</a:t>
            </a:r>
            <a:r>
              <a:rPr lang="en-US" b="1" dirty="0" smtClean="0">
                <a:solidFill>
                  <a:schemeClr val="accent1"/>
                </a:solidFill>
              </a:rPr>
              <a:t>flatten-commands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cdr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)))</a:t>
            </a:r>
          </a:p>
          <a:p>
            <a:r>
              <a:rPr lang="en-US" dirty="0" smtClean="0"/>
              <a:t>    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flat-append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car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 (</a:t>
            </a:r>
            <a:r>
              <a:rPr lang="en-US" b="1" dirty="0" smtClean="0">
                <a:solidFill>
                  <a:schemeClr val="accent1"/>
                </a:solidFill>
              </a:rPr>
              <a:t>flatten-commands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cdr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))))))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5257" y="3379149"/>
            <a:ext cx="5828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recursive call involves </a:t>
            </a:r>
            <a:r>
              <a:rPr lang="en-US" sz="2400" dirty="0" smtClean="0">
                <a:sym typeface="Symbol"/>
              </a:rPr>
              <a:t>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/>
              <a:t> work where</a:t>
            </a:r>
          </a:p>
          <a:p>
            <a:r>
              <a:rPr lang="en-US" sz="2400" dirty="0" smtClean="0"/>
              <a:t>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/>
              <a:t> is the number of elements in (car </a:t>
            </a:r>
            <a:r>
              <a:rPr lang="en-US" sz="2400" dirty="0" err="1" smtClean="0"/>
              <a:t>ll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Each recursive call reduces the number 	of elements in </a:t>
            </a:r>
            <a:r>
              <a:rPr lang="en-US" sz="2400" dirty="0" err="1" smtClean="0"/>
              <a:t>ll</a:t>
            </a:r>
            <a:r>
              <a:rPr lang="en-US" sz="2400" dirty="0" smtClean="0"/>
              <a:t> by one.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054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input list that is all lists of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: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flatten-commands </a:t>
            </a:r>
            <a:r>
              <a:rPr lang="en-US" dirty="0" smtClean="0"/>
              <a:t>has running time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(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/>
              <a:t> is the  </a:t>
            </a:r>
          </a:p>
          <a:p>
            <a:r>
              <a:rPr lang="en-US" dirty="0" smtClean="0"/>
              <a:t>   number of sub-lists (of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) in the input list.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the Paths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input list that is all </a:t>
            </a:r>
            <a:r>
              <a:rPr lang="en-US" dirty="0" err="1" smtClean="0"/>
              <a:t>lsystem</a:t>
            </a:r>
            <a:r>
              <a:rPr lang="en-US" dirty="0" smtClean="0"/>
              <a:t>-commands: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flatten-commands </a:t>
            </a:r>
            <a:r>
              <a:rPr lang="en-US" dirty="0" smtClean="0"/>
              <a:t>has running time in 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is the number of elements in the input list.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2192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(define (flatten-commands </a:t>
            </a:r>
            <a:r>
              <a:rPr lang="en-US" sz="2400" dirty="0" err="1" smtClean="0"/>
              <a:t>ll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(if (</a:t>
            </a:r>
            <a:r>
              <a:rPr lang="en-US" sz="2400" b="1" dirty="0" smtClean="0">
                <a:solidFill>
                  <a:srgbClr val="00B050"/>
                </a:solidFill>
              </a:rPr>
              <a:t>null?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 </a:t>
            </a:r>
            <a:r>
              <a:rPr lang="en-US" sz="2400" dirty="0" err="1" smtClean="0"/>
              <a:t>ll</a:t>
            </a:r>
            <a:endParaRPr lang="en-US" sz="2400" dirty="0" smtClean="0"/>
          </a:p>
          <a:p>
            <a:r>
              <a:rPr lang="en-US" sz="2400" dirty="0" smtClean="0"/>
              <a:t>      (if (</a:t>
            </a:r>
            <a:r>
              <a:rPr lang="en-US" sz="2400" b="1" dirty="0" smtClean="0">
                <a:solidFill>
                  <a:srgbClr val="00B050"/>
                </a:solidFill>
              </a:rPr>
              <a:t>is-</a:t>
            </a:r>
            <a:r>
              <a:rPr lang="en-US" sz="2400" b="1" dirty="0" err="1" smtClean="0">
                <a:solidFill>
                  <a:srgbClr val="00B050"/>
                </a:solidFill>
              </a:rPr>
              <a:t>lsystem</a:t>
            </a:r>
            <a:r>
              <a:rPr lang="en-US" sz="2400" b="1" dirty="0" smtClean="0">
                <a:solidFill>
                  <a:srgbClr val="00B050"/>
                </a:solidFill>
              </a:rPr>
              <a:t>-command?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car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)) </a:t>
            </a:r>
          </a:p>
          <a:p>
            <a:r>
              <a:rPr lang="en-US" sz="2400" dirty="0" smtClean="0"/>
              <a:t>           (</a:t>
            </a:r>
            <a:r>
              <a:rPr lang="en-US" sz="2400" b="1" dirty="0" smtClean="0">
                <a:solidFill>
                  <a:srgbClr val="00B050"/>
                </a:solidFill>
              </a:rPr>
              <a:t>cons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car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 (</a:t>
            </a:r>
            <a:r>
              <a:rPr lang="en-US" sz="2400" b="1" dirty="0" smtClean="0">
                <a:solidFill>
                  <a:schemeClr val="accent1"/>
                </a:solidFill>
              </a:rPr>
              <a:t>flatten-commands</a:t>
            </a:r>
            <a:r>
              <a:rPr lang="en-US" sz="2400" dirty="0" smtClean="0"/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cdr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)))</a:t>
            </a:r>
          </a:p>
          <a:p>
            <a:r>
              <a:rPr lang="en-US" sz="2400" dirty="0" smtClean="0"/>
              <a:t>           (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flat-append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car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 (</a:t>
            </a:r>
            <a:r>
              <a:rPr lang="en-US" sz="2400" b="1" dirty="0" smtClean="0">
                <a:solidFill>
                  <a:schemeClr val="accent1"/>
                </a:solidFill>
              </a:rPr>
              <a:t>flatten-commands</a:t>
            </a:r>
            <a:r>
              <a:rPr lang="en-US" sz="2400" dirty="0" smtClean="0"/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cdr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))))))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1662" y="4317051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input list that is all lists of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: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flatten-commands </a:t>
            </a:r>
            <a:r>
              <a:rPr lang="en-US" dirty="0" smtClean="0"/>
              <a:t>has running time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(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/>
              <a:t> is the  </a:t>
            </a:r>
          </a:p>
          <a:p>
            <a:r>
              <a:rPr lang="en-US" dirty="0" smtClean="0"/>
              <a:t>   number of sub-lists (of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) in the input list.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8379" y="5222905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For any input: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flatten-commands </a:t>
            </a:r>
            <a:r>
              <a:rPr lang="en-US" sz="2000" dirty="0" smtClean="0"/>
              <a:t>has running time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(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/>
              <a:t> where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/>
              <a:t> is the size of the input list (the total number of </a:t>
            </a:r>
            <a:r>
              <a:rPr lang="en-US" sz="2000" dirty="0" err="1" smtClean="0"/>
              <a:t>lcommands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ll</a:t>
            </a:r>
            <a:r>
              <a:rPr lang="en-US" sz="2000" dirty="0" smtClean="0"/>
              <a:t> and all its sub-lists,</a:t>
            </a:r>
          </a:p>
          <a:p>
            <a:r>
              <a:rPr lang="en-US" sz="2000" dirty="0" smtClean="0"/>
              <a:t>not counting elements in offshoot command lists).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Define and analyze the asymptotic running time of a procedure </a:t>
            </a:r>
            <a:r>
              <a:rPr lang="en-US" b="1" dirty="0" smtClean="0">
                <a:solidFill>
                  <a:srgbClr val="0070C0"/>
                </a:solidFill>
              </a:rPr>
              <a:t>power</a:t>
            </a:r>
            <a:r>
              <a:rPr lang="en-US" dirty="0" smtClean="0"/>
              <a:t> that takes two numbers, </a:t>
            </a: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, and input, and outputs </a:t>
            </a: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en-US" b="1" baseline="30000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.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529" y="4176757"/>
            <a:ext cx="4204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Hint:</a:t>
            </a:r>
          </a:p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&gt; 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62705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(define (power a n)</a:t>
            </a:r>
          </a:p>
          <a:p>
            <a:r>
              <a:rPr lang="en-US" sz="4400" dirty="0" smtClean="0"/>
              <a:t>  (if (= n 0) 1</a:t>
            </a:r>
          </a:p>
          <a:p>
            <a:r>
              <a:rPr lang="en-US" sz="4400" dirty="0" smtClean="0"/>
              <a:t>       (* a (power a (- n 1)))))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105400"/>
            <a:ext cx="510158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the asymptotic running time of power?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2705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(define (power a n)</a:t>
            </a:r>
          </a:p>
          <a:p>
            <a:r>
              <a:rPr lang="en-US" sz="4400" dirty="0" smtClean="0"/>
              <a:t>  (if (</a:t>
            </a:r>
            <a:r>
              <a:rPr lang="en-US" sz="4400" b="1" dirty="0" smtClean="0">
                <a:solidFill>
                  <a:srgbClr val="00B050"/>
                </a:solidFill>
              </a:rPr>
              <a:t>=</a:t>
            </a:r>
            <a:r>
              <a:rPr lang="en-US" sz="4400" dirty="0" smtClean="0"/>
              <a:t> n 0) 1</a:t>
            </a:r>
          </a:p>
          <a:p>
            <a:r>
              <a:rPr lang="en-US" sz="4400" dirty="0" smtClean="0"/>
              <a:t>       (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4400" dirty="0" smtClean="0"/>
              <a:t> a (</a:t>
            </a:r>
            <a:r>
              <a:rPr lang="en-US" sz="4400" b="1" dirty="0" smtClean="0">
                <a:solidFill>
                  <a:schemeClr val="accent1"/>
                </a:solidFill>
              </a:rPr>
              <a:t>power</a:t>
            </a:r>
            <a:r>
              <a:rPr lang="en-US" sz="4400" dirty="0" smtClean="0"/>
              <a:t> a (</a:t>
            </a:r>
            <a:r>
              <a:rPr lang="en-US" sz="4400" b="1" dirty="0" smtClean="0">
                <a:solidFill>
                  <a:srgbClr val="00B050"/>
                </a:solidFill>
              </a:rPr>
              <a:t>-</a:t>
            </a:r>
            <a:r>
              <a:rPr lang="en-US" sz="4400" dirty="0" smtClean="0"/>
              <a:t> n 1)))))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86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What are the running times of procedures applied by power?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running time of evaluating the body except for the recursive call?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How many recursive calls are there?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5791200"/>
            <a:ext cx="33404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, the </a:t>
            </a:r>
            <a:r>
              <a:rPr lang="en-US" b="1" dirty="0" smtClean="0"/>
              <a:t>value</a:t>
            </a:r>
            <a:r>
              <a:rPr lang="en-US" dirty="0" smtClean="0"/>
              <a:t> of the second input </a:t>
            </a:r>
            <a:r>
              <a:rPr lang="en-US" i="1" dirty="0" smtClean="0"/>
              <a:t>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1288</Words>
  <Application>Microsoft Office PowerPoint</Application>
  <PresentationFormat>On-screen Show (4:3)</PresentationFormat>
  <Paragraphs>142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Menu</vt:lpstr>
      <vt:lpstr>Recap: Flatten Running Time</vt:lpstr>
      <vt:lpstr>Paths to Flattening</vt:lpstr>
      <vt:lpstr>Paths to Flattening</vt:lpstr>
      <vt:lpstr>Combining the Paths</vt:lpstr>
      <vt:lpstr>Power</vt:lpstr>
      <vt:lpstr>Simple Power</vt:lpstr>
      <vt:lpstr>Running Time Analysis</vt:lpstr>
      <vt:lpstr>Running Time Analysis</vt:lpstr>
      <vt:lpstr>What about *?</vt:lpstr>
      <vt:lpstr>What about *?</vt:lpstr>
      <vt:lpstr>Running Time Analysis</vt:lpstr>
      <vt:lpstr> Bits and Values</vt:lpstr>
      <vt:lpstr>Testing Power Analysis</vt:lpstr>
      <vt:lpstr>Slide 16</vt:lpstr>
      <vt:lpstr>Faster Powering?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123</cp:revision>
  <dcterms:created xsi:type="dcterms:W3CDTF">2009-09-11T16:27:09Z</dcterms:created>
  <dcterms:modified xsi:type="dcterms:W3CDTF">2009-09-30T13:41:18Z</dcterms:modified>
</cp:coreProperties>
</file>