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4" r:id="rId3"/>
    <p:sldId id="283" r:id="rId4"/>
    <p:sldId id="284" r:id="rId5"/>
    <p:sldId id="285" r:id="rId6"/>
    <p:sldId id="287" r:id="rId7"/>
    <p:sldId id="288" r:id="rId8"/>
    <p:sldId id="265" r:id="rId9"/>
    <p:sldId id="266" r:id="rId10"/>
    <p:sldId id="267" r:id="rId11"/>
    <p:sldId id="268" r:id="rId12"/>
    <p:sldId id="269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92" r:id="rId21"/>
    <p:sldId id="289" r:id="rId22"/>
    <p:sldId id="290" r:id="rId23"/>
    <p:sldId id="291" r:id="rId24"/>
    <p:sldId id="280" r:id="rId25"/>
    <p:sldId id="281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13A1D08-9ABC-46B5-8838-DDB54BE05C7C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EC2A99-0B18-4251-B259-8DE5114B0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D1E4D-927B-4E71-B278-74918EA059AD}" type="slidenum">
              <a:rPr lang="en-US"/>
              <a:pPr/>
              <a:t>1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E7AF3-72D7-4773-BF2B-B7E1992FFE0E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BB8E-2E7D-4979-9350-48B9A2113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ixelh8.co.uk/discography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A11Lg"/>
          <p:cNvPicPr>
            <a:picLocks noChangeAspect="1" noChangeArrowheads="1"/>
          </p:cNvPicPr>
          <p:nvPr/>
        </p:nvPicPr>
        <p:blipFill>
          <a:blip r:embed="rId3" cstate="print"/>
          <a:srcRect b="16638"/>
          <a:stretch>
            <a:fillRect/>
          </a:stretch>
        </p:blipFill>
        <p:spPr bwMode="auto">
          <a:xfrm>
            <a:off x="0" y="0"/>
            <a:ext cx="9163292" cy="5257800"/>
          </a:xfrm>
          <a:prstGeom prst="rect">
            <a:avLst/>
          </a:prstGeom>
          <a:noFill/>
        </p:spPr>
      </p:pic>
      <p:sp>
        <p:nvSpPr>
          <p:cNvPr id="3532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791200"/>
            <a:ext cx="4114800" cy="10668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cs1120 Fall 2009</a:t>
            </a:r>
          </a:p>
          <a:p>
            <a:pPr algn="r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David </a:t>
            </a:r>
            <a:r>
              <a:rPr lang="en-US" sz="2400" dirty="0">
                <a:solidFill>
                  <a:schemeClr val="tx1"/>
                </a:solidFill>
              </a:rPr>
              <a:t>Evans</a:t>
            </a:r>
          </a:p>
          <a:p>
            <a:pPr algn="r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http://www.cs.virginia.edu/evans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52400" y="52578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800" dirty="0"/>
              <a:t>Lecture </a:t>
            </a:r>
            <a:r>
              <a:rPr lang="en-US" sz="4800" dirty="0" smtClean="0"/>
              <a:t>18: Changing State </a:t>
            </a:r>
            <a:endParaRPr lang="en-US" sz="4800" dirty="0" smtClean="0"/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8455025" y="3101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228600" y="6096000"/>
            <a:ext cx="53139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Sounds of Colossus: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://pixelh8.co.uk/discography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915400" cy="1143000"/>
          </a:xfrm>
        </p:spPr>
        <p:txBody>
          <a:bodyPr/>
          <a:lstStyle/>
          <a:p>
            <a:r>
              <a:rPr lang="en-US" dirty="0" smtClean="0"/>
              <a:t>cs1120 Upcoming</a:t>
            </a:r>
            <a:endParaRPr lang="en-US" dirty="0"/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020763"/>
            <a:ext cx="8709025" cy="5191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describe information processes by defining procedures</a:t>
            </a:r>
          </a:p>
          <a:p>
            <a:pPr lvl="1"/>
            <a:r>
              <a:rPr lang="en-US" sz="2400" dirty="0"/>
              <a:t>Programming with </a:t>
            </a:r>
            <a:r>
              <a:rPr lang="en-US" sz="2400" dirty="0" smtClean="0"/>
              <a:t>state (Ch 9), objects (Ch 10), languages (Ch 11)</a:t>
            </a:r>
            <a:endParaRPr lang="en-US" sz="2400" dirty="0"/>
          </a:p>
          <a:p>
            <a:r>
              <a:rPr lang="en-US" dirty="0"/>
              <a:t>How to predict properties about information processes</a:t>
            </a:r>
          </a:p>
          <a:p>
            <a:pPr lvl="1"/>
            <a:r>
              <a:rPr lang="en-US" sz="2400" dirty="0" smtClean="0"/>
              <a:t>Are there problems which can’t be solved by algorithms</a:t>
            </a:r>
            <a:r>
              <a:rPr lang="en-US" sz="2400" dirty="0" smtClean="0"/>
              <a:t>? (Ch 12)</a:t>
            </a:r>
            <a:endParaRPr lang="en-US" sz="2400" dirty="0" smtClean="0"/>
          </a:p>
          <a:p>
            <a:pPr lvl="1"/>
            <a:r>
              <a:rPr lang="en-US" sz="2400" dirty="0" smtClean="0"/>
              <a:t>What </a:t>
            </a:r>
            <a:r>
              <a:rPr lang="en-US" sz="2400" dirty="0"/>
              <a:t>is the fastest process that can solve a given problem</a:t>
            </a:r>
            <a:r>
              <a:rPr lang="en-US" sz="2400" dirty="0" smtClean="0"/>
              <a:t>? (Ch 13)</a:t>
            </a:r>
            <a:endParaRPr lang="en-US" sz="2400" dirty="0"/>
          </a:p>
          <a:p>
            <a:r>
              <a:rPr lang="en-US" sz="3000" dirty="0" smtClean="0"/>
              <a:t>How </a:t>
            </a:r>
            <a:r>
              <a:rPr lang="en-US" sz="3000" dirty="0"/>
              <a:t>to </a:t>
            </a:r>
            <a:r>
              <a:rPr lang="en-US" sz="3000" dirty="0" smtClean="0"/>
              <a:t>efficiently </a:t>
            </a:r>
            <a:r>
              <a:rPr lang="en-US" sz="3000" dirty="0"/>
              <a:t>implement information processes</a:t>
            </a:r>
          </a:p>
          <a:p>
            <a:pPr lvl="1"/>
            <a:r>
              <a:rPr lang="en-US" sz="2400" dirty="0"/>
              <a:t>How to implement a Scheme </a:t>
            </a:r>
            <a:r>
              <a:rPr lang="en-US" sz="2400" dirty="0" smtClean="0"/>
              <a:t>interpreter (Ch 11)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The Liberal Arts</a:t>
            </a:r>
          </a:p>
        </p:txBody>
      </p:sp>
      <p:sp>
        <p:nvSpPr>
          <p:cNvPr id="781315" name="Line 3"/>
          <p:cNvSpPr>
            <a:spLocks noChangeShapeType="1"/>
          </p:cNvSpPr>
          <p:nvPr/>
        </p:nvSpPr>
        <p:spPr bwMode="auto">
          <a:xfrm flipH="1">
            <a:off x="2362200" y="1600200"/>
            <a:ext cx="2133600" cy="91440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1316" name="Line 4"/>
          <p:cNvSpPr>
            <a:spLocks noChangeShapeType="1"/>
          </p:cNvSpPr>
          <p:nvPr/>
        </p:nvSpPr>
        <p:spPr bwMode="auto">
          <a:xfrm>
            <a:off x="4495800" y="1600200"/>
            <a:ext cx="2133600" cy="91440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1317" name="Text Box 5"/>
          <p:cNvSpPr txBox="1">
            <a:spLocks noChangeArrowheads="1"/>
          </p:cNvSpPr>
          <p:nvPr/>
        </p:nvSpPr>
        <p:spPr bwMode="auto">
          <a:xfrm>
            <a:off x="685800" y="2514600"/>
            <a:ext cx="3333798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Trivium (3 roads)</a:t>
            </a:r>
          </a:p>
        </p:txBody>
      </p:sp>
      <p:sp>
        <p:nvSpPr>
          <p:cNvPr id="781318" name="Text Box 6"/>
          <p:cNvSpPr txBox="1">
            <a:spLocks noChangeArrowheads="1"/>
          </p:cNvSpPr>
          <p:nvPr/>
        </p:nvSpPr>
        <p:spPr bwMode="auto">
          <a:xfrm rot="-1398060">
            <a:off x="2441255" y="1521332"/>
            <a:ext cx="1694503" cy="5847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language</a:t>
            </a:r>
          </a:p>
        </p:txBody>
      </p:sp>
      <p:sp>
        <p:nvSpPr>
          <p:cNvPr id="781319" name="Text Box 7"/>
          <p:cNvSpPr txBox="1">
            <a:spLocks noChangeArrowheads="1"/>
          </p:cNvSpPr>
          <p:nvPr/>
        </p:nvSpPr>
        <p:spPr bwMode="auto">
          <a:xfrm>
            <a:off x="4587875" y="2486025"/>
            <a:ext cx="4154279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Quadrivium (4 roads)</a:t>
            </a:r>
          </a:p>
        </p:txBody>
      </p:sp>
      <p:sp>
        <p:nvSpPr>
          <p:cNvPr id="781320" name="Text Box 8"/>
          <p:cNvSpPr txBox="1">
            <a:spLocks noChangeArrowheads="1"/>
          </p:cNvSpPr>
          <p:nvPr/>
        </p:nvSpPr>
        <p:spPr bwMode="auto">
          <a:xfrm rot="1398060" flipH="1">
            <a:off x="5017321" y="1634044"/>
            <a:ext cx="1662058" cy="5847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numbers</a:t>
            </a:r>
          </a:p>
        </p:txBody>
      </p:sp>
      <p:sp>
        <p:nvSpPr>
          <p:cNvPr id="781321" name="Line 9"/>
          <p:cNvSpPr>
            <a:spLocks noChangeShapeType="1"/>
          </p:cNvSpPr>
          <p:nvPr/>
        </p:nvSpPr>
        <p:spPr bwMode="auto">
          <a:xfrm flipH="1">
            <a:off x="1090613" y="3141663"/>
            <a:ext cx="1287462" cy="123031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1322" name="Line 10"/>
          <p:cNvSpPr>
            <a:spLocks noChangeShapeType="1"/>
          </p:cNvSpPr>
          <p:nvPr/>
        </p:nvSpPr>
        <p:spPr bwMode="auto">
          <a:xfrm>
            <a:off x="3409950" y="3146425"/>
            <a:ext cx="823913" cy="1173163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1323" name="Line 11"/>
          <p:cNvSpPr>
            <a:spLocks noChangeShapeType="1"/>
          </p:cNvSpPr>
          <p:nvPr/>
        </p:nvSpPr>
        <p:spPr bwMode="auto">
          <a:xfrm flipH="1">
            <a:off x="2840038" y="3152775"/>
            <a:ext cx="22225" cy="111760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1324" name="Line 12"/>
          <p:cNvSpPr>
            <a:spLocks noChangeShapeType="1"/>
          </p:cNvSpPr>
          <p:nvPr/>
        </p:nvSpPr>
        <p:spPr bwMode="auto">
          <a:xfrm flipH="1">
            <a:off x="6467475" y="3149600"/>
            <a:ext cx="12700" cy="1870075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1325" name="Line 13"/>
          <p:cNvSpPr>
            <a:spLocks noChangeShapeType="1"/>
          </p:cNvSpPr>
          <p:nvPr/>
        </p:nvSpPr>
        <p:spPr bwMode="auto">
          <a:xfrm>
            <a:off x="7970838" y="3238500"/>
            <a:ext cx="552450" cy="1782763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1326" name="Line 14"/>
          <p:cNvSpPr>
            <a:spLocks noChangeShapeType="1"/>
          </p:cNvSpPr>
          <p:nvPr/>
        </p:nvSpPr>
        <p:spPr bwMode="auto">
          <a:xfrm>
            <a:off x="7366000" y="3233738"/>
            <a:ext cx="11113" cy="110490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1327" name="Line 15"/>
          <p:cNvSpPr>
            <a:spLocks noChangeShapeType="1"/>
          </p:cNvSpPr>
          <p:nvPr/>
        </p:nvSpPr>
        <p:spPr bwMode="auto">
          <a:xfrm flipH="1">
            <a:off x="5334000" y="3189288"/>
            <a:ext cx="430213" cy="1077912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1328" name="Text Box 16"/>
          <p:cNvSpPr txBox="1">
            <a:spLocks noChangeArrowheads="1"/>
          </p:cNvSpPr>
          <p:nvPr/>
        </p:nvSpPr>
        <p:spPr bwMode="auto">
          <a:xfrm>
            <a:off x="382588" y="4294188"/>
            <a:ext cx="1076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Grammar</a:t>
            </a:r>
          </a:p>
        </p:txBody>
      </p:sp>
      <p:sp>
        <p:nvSpPr>
          <p:cNvPr id="781329" name="Text Box 17"/>
          <p:cNvSpPr txBox="1">
            <a:spLocks noChangeArrowheads="1"/>
          </p:cNvSpPr>
          <p:nvPr/>
        </p:nvSpPr>
        <p:spPr bwMode="auto">
          <a:xfrm>
            <a:off x="2217738" y="4294188"/>
            <a:ext cx="973087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Rhetoric</a:t>
            </a:r>
          </a:p>
        </p:txBody>
      </p:sp>
      <p:sp>
        <p:nvSpPr>
          <p:cNvPr id="781330" name="Text Box 18"/>
          <p:cNvSpPr txBox="1">
            <a:spLocks noChangeArrowheads="1"/>
          </p:cNvSpPr>
          <p:nvPr/>
        </p:nvSpPr>
        <p:spPr bwMode="auto">
          <a:xfrm>
            <a:off x="3803650" y="4294188"/>
            <a:ext cx="663964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Logic</a:t>
            </a:r>
          </a:p>
        </p:txBody>
      </p:sp>
      <p:sp>
        <p:nvSpPr>
          <p:cNvPr id="781331" name="Text Box 19"/>
          <p:cNvSpPr txBox="1">
            <a:spLocks noChangeArrowheads="1"/>
          </p:cNvSpPr>
          <p:nvPr/>
        </p:nvSpPr>
        <p:spPr bwMode="auto">
          <a:xfrm>
            <a:off x="4791075" y="4294188"/>
            <a:ext cx="1175706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Arithmetic</a:t>
            </a:r>
          </a:p>
        </p:txBody>
      </p:sp>
      <p:sp>
        <p:nvSpPr>
          <p:cNvPr id="781332" name="Text Box 20"/>
          <p:cNvSpPr txBox="1">
            <a:spLocks noChangeArrowheads="1"/>
          </p:cNvSpPr>
          <p:nvPr/>
        </p:nvSpPr>
        <p:spPr bwMode="auto">
          <a:xfrm>
            <a:off x="5599113" y="4975225"/>
            <a:ext cx="1128771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Geometry</a:t>
            </a:r>
          </a:p>
        </p:txBody>
      </p:sp>
      <p:sp>
        <p:nvSpPr>
          <p:cNvPr id="781333" name="Text Box 21"/>
          <p:cNvSpPr txBox="1">
            <a:spLocks noChangeArrowheads="1"/>
          </p:cNvSpPr>
          <p:nvPr/>
        </p:nvSpPr>
        <p:spPr bwMode="auto">
          <a:xfrm>
            <a:off x="6845300" y="4294188"/>
            <a:ext cx="744114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Music</a:t>
            </a:r>
          </a:p>
        </p:txBody>
      </p:sp>
      <p:sp>
        <p:nvSpPr>
          <p:cNvPr id="781334" name="Text Box 22"/>
          <p:cNvSpPr txBox="1">
            <a:spLocks noChangeArrowheads="1"/>
          </p:cNvSpPr>
          <p:nvPr/>
        </p:nvSpPr>
        <p:spPr bwMode="auto">
          <a:xfrm>
            <a:off x="7439025" y="4975225"/>
            <a:ext cx="1208023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Astronomy</a:t>
            </a:r>
          </a:p>
        </p:txBody>
      </p:sp>
      <p:sp>
        <p:nvSpPr>
          <p:cNvPr id="781335" name="Text Box 23"/>
          <p:cNvSpPr txBox="1">
            <a:spLocks noChangeArrowheads="1"/>
          </p:cNvSpPr>
          <p:nvPr/>
        </p:nvSpPr>
        <p:spPr bwMode="auto">
          <a:xfrm>
            <a:off x="361950" y="104775"/>
            <a:ext cx="2667077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From </a:t>
            </a:r>
            <a:r>
              <a:rPr lang="en-US" sz="1800" dirty="0" smtClean="0"/>
              <a:t>Chapter 1/Lecture </a:t>
            </a:r>
            <a:r>
              <a:rPr lang="en-US" sz="1800" dirty="0"/>
              <a:t>1: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US"/>
              <a:t>Liberal Arts Checkup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684212"/>
            <a:ext cx="5530850" cy="57927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Grammar: study of meaning in written expression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Rhetoric: comprehension of </a:t>
            </a:r>
            <a:r>
              <a:rPr lang="en-US" sz="2800" dirty="0" smtClean="0"/>
              <a:t>verbal </a:t>
            </a:r>
            <a:r>
              <a:rPr lang="en-US" sz="2800" dirty="0"/>
              <a:t>and written discourse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Logic: argumentative </a:t>
            </a:r>
            <a:r>
              <a:rPr lang="en-US" sz="2800" dirty="0" smtClean="0"/>
              <a:t>discourse </a:t>
            </a:r>
            <a:r>
              <a:rPr lang="en-US" sz="2800" dirty="0"/>
              <a:t>for discovering truth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Arithmetic: understanding numbers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Geometry: quantification of space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Music: number in time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Astronomy</a:t>
            </a:r>
          </a:p>
        </p:txBody>
      </p:sp>
      <p:sp>
        <p:nvSpPr>
          <p:cNvPr id="782340" name="Rectangle 4"/>
          <p:cNvSpPr>
            <a:spLocks noChangeArrowheads="1"/>
          </p:cNvSpPr>
          <p:nvPr/>
        </p:nvSpPr>
        <p:spPr bwMode="auto">
          <a:xfrm>
            <a:off x="6096000" y="762000"/>
            <a:ext cx="2819400" cy="762000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en-US" dirty="0" smtClean="0"/>
              <a:t>BNF, RTN, rules </a:t>
            </a:r>
            <a:r>
              <a:rPr lang="en-US" dirty="0"/>
              <a:t>of </a:t>
            </a:r>
            <a:endParaRPr lang="en-US" dirty="0" smtClean="0"/>
          </a:p>
          <a:p>
            <a:pPr algn="ctr"/>
            <a:r>
              <a:rPr lang="en-US" dirty="0" smtClean="0"/>
              <a:t>evaluation </a:t>
            </a:r>
            <a:r>
              <a:rPr lang="en-US" dirty="0"/>
              <a:t>for meaning</a:t>
            </a:r>
          </a:p>
        </p:txBody>
      </p:sp>
      <p:sp>
        <p:nvSpPr>
          <p:cNvPr id="782341" name="Rectangle 5"/>
          <p:cNvSpPr>
            <a:spLocks noChangeArrowheads="1"/>
          </p:cNvSpPr>
          <p:nvPr/>
        </p:nvSpPr>
        <p:spPr bwMode="auto">
          <a:xfrm>
            <a:off x="6019800" y="1676400"/>
            <a:ext cx="3003550" cy="1049337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Not much </a:t>
            </a:r>
            <a:r>
              <a:rPr lang="en-US" dirty="0" smtClean="0"/>
              <a:t>yet…interfaces </a:t>
            </a:r>
          </a:p>
          <a:p>
            <a:pPr algn="ctr"/>
            <a:r>
              <a:rPr lang="en-US" dirty="0" smtClean="0"/>
              <a:t>between components </a:t>
            </a:r>
            <a:r>
              <a:rPr lang="en-US" dirty="0"/>
              <a:t>(PS6-9),  </a:t>
            </a:r>
          </a:p>
          <a:p>
            <a:pPr algn="ctr"/>
            <a:r>
              <a:rPr lang="en-US" dirty="0"/>
              <a:t>program and user (PS8-9)</a:t>
            </a:r>
          </a:p>
        </p:txBody>
      </p:sp>
      <p:sp>
        <p:nvSpPr>
          <p:cNvPr id="782342" name="Rectangle 6"/>
          <p:cNvSpPr>
            <a:spLocks noChangeArrowheads="1"/>
          </p:cNvSpPr>
          <p:nvPr/>
        </p:nvSpPr>
        <p:spPr bwMode="auto">
          <a:xfrm>
            <a:off x="6096000" y="2971800"/>
            <a:ext cx="2459037" cy="620712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Rules of evaluation, if, </a:t>
            </a:r>
          </a:p>
          <a:p>
            <a:pPr algn="ctr"/>
            <a:r>
              <a:rPr lang="en-US" dirty="0"/>
              <a:t>recursive definitions</a:t>
            </a: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5486400" y="4038600"/>
            <a:ext cx="3505200" cy="587375"/>
          </a:xfrm>
          <a:prstGeom prst="rect">
            <a:avLst/>
          </a:prstGeom>
          <a:noFill/>
          <a:ln w="349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adding, multiplying with simple logic</a:t>
            </a:r>
          </a:p>
          <a:p>
            <a:pPr algn="ctr"/>
            <a:r>
              <a:rPr lang="en-US" dirty="0" smtClean="0"/>
              <a:t>representing numbers, more in Nov</a:t>
            </a:r>
            <a:endParaRPr lang="en-US" dirty="0"/>
          </a:p>
        </p:txBody>
      </p:sp>
      <p:sp>
        <p:nvSpPr>
          <p:cNvPr id="782344" name="Rectangle 8"/>
          <p:cNvSpPr>
            <a:spLocks noChangeArrowheads="1"/>
          </p:cNvSpPr>
          <p:nvPr/>
        </p:nvSpPr>
        <p:spPr bwMode="auto">
          <a:xfrm>
            <a:off x="5943600" y="4724400"/>
            <a:ext cx="2971800" cy="595313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Curves as procedures, </a:t>
            </a:r>
          </a:p>
          <a:p>
            <a:pPr algn="ctr"/>
            <a:r>
              <a:rPr lang="en-US" dirty="0"/>
              <a:t>fractals (PS3)</a:t>
            </a: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5867400" y="5410200"/>
            <a:ext cx="3079750" cy="457200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Yes, listen to “Hey Jude!”</a:t>
            </a:r>
          </a:p>
        </p:txBody>
      </p:sp>
      <p:sp>
        <p:nvSpPr>
          <p:cNvPr id="782346" name="Rectangle 10"/>
          <p:cNvSpPr>
            <a:spLocks noChangeArrowheads="1"/>
          </p:cNvSpPr>
          <p:nvPr/>
        </p:nvSpPr>
        <p:spPr bwMode="auto">
          <a:xfrm>
            <a:off x="4419600" y="6019800"/>
            <a:ext cx="4522787" cy="530225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Soon: </a:t>
            </a:r>
            <a:r>
              <a:rPr lang="en-US" dirty="0"/>
              <a:t>read Neil </a:t>
            </a:r>
            <a:r>
              <a:rPr lang="en-US" dirty="0" err="1" smtClean="0"/>
              <a:t>deGrasse</a:t>
            </a:r>
            <a:r>
              <a:rPr lang="en-US" dirty="0" smtClean="0"/>
              <a:t> </a:t>
            </a:r>
            <a:r>
              <a:rPr lang="en-US" dirty="0"/>
              <a:t>Tyson’s essay</a:t>
            </a:r>
          </a:p>
        </p:txBody>
      </p:sp>
      <p:sp>
        <p:nvSpPr>
          <p:cNvPr id="782347" name="Rectangle 11"/>
          <p:cNvSpPr>
            <a:spLocks noChangeArrowheads="1"/>
          </p:cNvSpPr>
          <p:nvPr/>
        </p:nvSpPr>
        <p:spPr bwMode="auto">
          <a:xfrm rot="16200000">
            <a:off x="-824706" y="2089944"/>
            <a:ext cx="232410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/>
              <a:t>Trivium</a:t>
            </a:r>
          </a:p>
        </p:txBody>
      </p:sp>
      <p:sp>
        <p:nvSpPr>
          <p:cNvPr id="782348" name="Rectangle 12"/>
          <p:cNvSpPr>
            <a:spLocks noChangeArrowheads="1"/>
          </p:cNvSpPr>
          <p:nvPr/>
        </p:nvSpPr>
        <p:spPr bwMode="auto">
          <a:xfrm rot="16200000">
            <a:off x="-872331" y="4472781"/>
            <a:ext cx="232410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err="1"/>
              <a:t>Quadrivium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8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0" grpId="0" animBg="1"/>
      <p:bldP spid="782341" grpId="0" animBg="1"/>
      <p:bldP spid="782342" grpId="0" animBg="1"/>
      <p:bldP spid="782343" grpId="0" animBg="1"/>
      <p:bldP spid="782344" grpId="0" animBg="1"/>
      <p:bldP spid="782345" grpId="0" animBg="1"/>
      <p:bldP spid="782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4114800" cy="2362200"/>
          </a:xfrm>
        </p:spPr>
        <p:txBody>
          <a:bodyPr>
            <a:noAutofit/>
          </a:bodyPr>
          <a:lstStyle/>
          <a:p>
            <a:r>
              <a:rPr lang="en-US" sz="6600" dirty="0" smtClean="0"/>
              <a:t>Introducing Mutation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"/>
            <a:ext cx="420966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Rule 2: Names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600200"/>
            <a:ext cx="8826500" cy="15208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dirty="0"/>
              <a:t>	</a:t>
            </a:r>
            <a:r>
              <a:rPr lang="en-US" sz="3600" dirty="0" smtClean="0"/>
              <a:t>A </a:t>
            </a:r>
            <a:r>
              <a:rPr lang="en-US" sz="3600" i="1" dirty="0" smtClean="0"/>
              <a:t>name</a:t>
            </a:r>
            <a:r>
              <a:rPr lang="en-US" sz="3600" dirty="0" smtClean="0"/>
              <a:t> </a:t>
            </a:r>
            <a:r>
              <a:rPr lang="en-US" sz="3600" dirty="0" smtClean="0"/>
              <a:t>expression evaluates </a:t>
            </a:r>
            <a:r>
              <a:rPr lang="en-US" sz="3600" dirty="0"/>
              <a:t>to the value associated with that name.</a:t>
            </a:r>
          </a:p>
        </p:txBody>
      </p:sp>
      <p:sp>
        <p:nvSpPr>
          <p:cNvPr id="813060" name="Rectangle 4"/>
          <p:cNvSpPr>
            <a:spLocks noChangeArrowheads="1"/>
          </p:cNvSpPr>
          <p:nvPr/>
        </p:nvSpPr>
        <p:spPr bwMode="auto">
          <a:xfrm>
            <a:off x="1676400" y="3124200"/>
            <a:ext cx="5399087" cy="1920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/>
              <a:t>&gt; (define two 2)</a:t>
            </a:r>
          </a:p>
          <a:p>
            <a:r>
              <a:rPr lang="en-US" sz="4000" dirty="0"/>
              <a:t>&gt; two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415925" y="93663"/>
            <a:ext cx="18234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From Lecture 3: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5334000"/>
            <a:ext cx="5943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has been more-or-less okay so far, since the value associated with a name never changes...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Names and Places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>
            <a:noAutofit/>
          </a:bodyPr>
          <a:lstStyle/>
          <a:p>
            <a:r>
              <a:rPr lang="en-US" sz="2800" dirty="0"/>
              <a:t>A name is not just a value, it is a </a:t>
            </a:r>
            <a:r>
              <a:rPr lang="en-US" sz="2800" b="1" dirty="0"/>
              <a:t>place</a:t>
            </a:r>
            <a:r>
              <a:rPr lang="en-US" sz="2800" dirty="0"/>
              <a:t> for storing a value.</a:t>
            </a:r>
          </a:p>
          <a:p>
            <a:r>
              <a:rPr lang="en-US" sz="2800" b="1" dirty="0"/>
              <a:t>define</a:t>
            </a:r>
            <a:r>
              <a:rPr lang="en-US" sz="2800" dirty="0"/>
              <a:t> creates a new place, associates a name with that place, and stores a value in that place</a:t>
            </a:r>
          </a:p>
        </p:txBody>
      </p:sp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5867400" y="4495800"/>
            <a:ext cx="92044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/>
              <a:t>x: 3</a:t>
            </a:r>
          </a:p>
        </p:txBody>
      </p:sp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1752600" y="4419600"/>
            <a:ext cx="2795587" cy="7016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/>
              <a:t>(define x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Bang!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	set!</a:t>
            </a:r>
            <a:r>
              <a:rPr lang="en-US"/>
              <a:t> (“set bang”) changes the value associated with a place</a:t>
            </a:r>
          </a:p>
        </p:txBody>
      </p:sp>
      <p:sp>
        <p:nvSpPr>
          <p:cNvPr id="815108" name="Text Box 4"/>
          <p:cNvSpPr txBox="1">
            <a:spLocks noChangeArrowheads="1"/>
          </p:cNvSpPr>
          <p:nvPr/>
        </p:nvSpPr>
        <p:spPr bwMode="auto">
          <a:xfrm>
            <a:off x="749300" y="2562225"/>
            <a:ext cx="2625206" cy="34163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&gt; (define x 3)</a:t>
            </a:r>
          </a:p>
          <a:p>
            <a:r>
              <a:rPr lang="en-US" sz="3600" dirty="0"/>
              <a:t>&gt; x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  <a:p>
            <a:r>
              <a:rPr lang="en-US" sz="3600" dirty="0"/>
              <a:t>&gt; (set! x 7)</a:t>
            </a:r>
          </a:p>
          <a:p>
            <a:r>
              <a:rPr lang="en-US" sz="3600" dirty="0"/>
              <a:t>&gt; x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815109" name="Text Box 5"/>
          <p:cNvSpPr txBox="1">
            <a:spLocks noChangeArrowheads="1"/>
          </p:cNvSpPr>
          <p:nvPr/>
        </p:nvSpPr>
        <p:spPr bwMode="auto">
          <a:xfrm>
            <a:off x="5296986" y="2743200"/>
            <a:ext cx="89159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/>
              <a:t>x:   </a:t>
            </a:r>
          </a:p>
        </p:txBody>
      </p:sp>
      <p:sp>
        <p:nvSpPr>
          <p:cNvPr id="815110" name="Text Box 6"/>
          <p:cNvSpPr txBox="1">
            <a:spLocks noChangeArrowheads="1"/>
          </p:cNvSpPr>
          <p:nvPr/>
        </p:nvSpPr>
        <p:spPr bwMode="auto">
          <a:xfrm>
            <a:off x="5767388" y="2803525"/>
            <a:ext cx="474662" cy="6413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815111" name="Rectangle 7"/>
          <p:cNvSpPr>
            <a:spLocks noChangeArrowheads="1"/>
          </p:cNvSpPr>
          <p:nvPr/>
        </p:nvSpPr>
        <p:spPr bwMode="auto">
          <a:xfrm>
            <a:off x="5813425" y="2819400"/>
            <a:ext cx="327025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5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02 0.17946 C -0.33403 0.09019 -0.2665 0.07076 -0.22813 0.03792 C -0.18316 0.0296 -0.13056 0.04024 -0.10347 0.05596 C -0.07639 0.07169 -0.07518 0.12211 -0.06528 0.13182 C -0.05538 0.14153 -0.05278 0.11401 -0.04427 0.11355 C -0.04931 0.19334 -0.07396 0.12396 -0.01389 0.12927 C 0.04097 0.13321 0.09305 0.08395 0.09705 0.00948 C 0.10104 -0.05851 0.06597 -0.12258 0.0151 -0.12789 C -0.03195 -0.13183 -0.07604 -0.09043 -0.079 -0.02799 C -0.08195 0.02798 -0.054 0.08256 -0.01198 0.08533 C 0.02604 0.08927 0.06198 0.05735 0.0651 0.0067 C 0.06701 -0.03863 0.046 -0.08257 0.01302 -0.08511 C -0.01597 -0.08789 -0.04497 -0.06383 -0.04705 -0.02521 C -0.04896 0.00809 -0.03403 0.04001 -0.0099 0.04278 C 0.01007 0.04532 0.03107 0.03076 0.03212 0.00416 C 0.03403 -0.01735 0.02604 -0.04001 0.01111 -0.04256 C -0.00104 -0.04256 -0.01302 -0.03724 -0.01493 -0.02267 C -0.01597 -0.01319 -0.01389 -0.00394 -0.00799 3.46901E-6 C -0.00504 0.00138 -0.00295 0.00138 2.77778E-6 3.46901E-6 " pathEditMode="relative" rAng="0" ptsTypes="ffaafffffffffffffff">
                                      <p:cBhvr>
                                        <p:cTn id="39" dur="2000" fill="hold"/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5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8" grpId="0" uiExpand="1" build="p"/>
      <p:bldP spid="815109" grpId="0" uiExpand="1" animBg="1"/>
      <p:bldP spid="815110" grpId="0" uiExpand="1"/>
      <p:bldP spid="815111" grpId="0" uiExpand="1" animBg="1"/>
      <p:bldP spid="815111" grpId="1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set!</a:t>
            </a:r>
            <a:r>
              <a:rPr lang="en-US"/>
              <a:t> should make you nervous</a:t>
            </a:r>
          </a:p>
        </p:txBody>
      </p:sp>
      <p:sp>
        <p:nvSpPr>
          <p:cNvPr id="816131" name="Text Box 3"/>
          <p:cNvSpPr txBox="1">
            <a:spLocks noChangeArrowheads="1"/>
          </p:cNvSpPr>
          <p:nvPr/>
        </p:nvSpPr>
        <p:spPr bwMode="auto">
          <a:xfrm>
            <a:off x="1374775" y="1700213"/>
            <a:ext cx="6326188" cy="4359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&gt; (define x 2)</a:t>
            </a:r>
          </a:p>
          <a:p>
            <a:r>
              <a:rPr lang="en-US" sz="3200" dirty="0"/>
              <a:t>&gt; (</a:t>
            </a:r>
            <a:r>
              <a:rPr lang="en-US" sz="3200" dirty="0" err="1"/>
              <a:t>nextx</a:t>
            </a:r>
            <a:r>
              <a:rPr lang="en-US" sz="3200" dirty="0"/>
              <a:t>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3</a:t>
            </a:r>
          </a:p>
          <a:p>
            <a:r>
              <a:rPr lang="en-US" sz="3200" dirty="0"/>
              <a:t>&gt; (</a:t>
            </a:r>
            <a:r>
              <a:rPr lang="en-US" sz="3200" dirty="0" err="1"/>
              <a:t>nextx</a:t>
            </a:r>
            <a:r>
              <a:rPr lang="en-US" sz="3200" dirty="0"/>
              <a:t>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4</a:t>
            </a:r>
          </a:p>
          <a:p>
            <a:r>
              <a:rPr lang="en-US" sz="3600" dirty="0"/>
              <a:t>&gt; x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  <a:p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816132" name="Text Box 4"/>
          <p:cNvSpPr txBox="1">
            <a:spLocks noChangeArrowheads="1"/>
          </p:cNvSpPr>
          <p:nvPr/>
        </p:nvSpPr>
        <p:spPr bwMode="auto">
          <a:xfrm>
            <a:off x="3711575" y="2530475"/>
            <a:ext cx="5216525" cy="35036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Before </a:t>
            </a:r>
            <a:r>
              <a:rPr lang="en-US" sz="3200" b="1"/>
              <a:t>set!</a:t>
            </a:r>
            <a:r>
              <a:rPr lang="en-US" sz="3200"/>
              <a:t> all procedures were functions (except for some with side-effects).  The value of (f) was the same every time you evaluate it.  Now it might be different!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nextx</a:t>
            </a:r>
          </a:p>
        </p:txBody>
      </p:sp>
      <p:sp>
        <p:nvSpPr>
          <p:cNvPr id="817155" name="Rectangle 3"/>
          <p:cNvSpPr>
            <a:spLocks noChangeArrowheads="1"/>
          </p:cNvSpPr>
          <p:nvPr/>
        </p:nvSpPr>
        <p:spPr bwMode="auto">
          <a:xfrm>
            <a:off x="563563" y="1500188"/>
            <a:ext cx="3956050" cy="1920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(define (nextx)</a:t>
            </a:r>
          </a:p>
          <a:p>
            <a:r>
              <a:rPr lang="en-US" sz="4000"/>
              <a:t>  (set! x (+ x 1))</a:t>
            </a:r>
          </a:p>
          <a:p>
            <a:r>
              <a:rPr lang="en-US" sz="4000"/>
              <a:t>  x)</a:t>
            </a:r>
          </a:p>
        </p:txBody>
      </p:sp>
      <p:sp>
        <p:nvSpPr>
          <p:cNvPr id="817156" name="Text Box 4"/>
          <p:cNvSpPr txBox="1">
            <a:spLocks noChangeArrowheads="1"/>
          </p:cNvSpPr>
          <p:nvPr/>
        </p:nvSpPr>
        <p:spPr bwMode="auto">
          <a:xfrm>
            <a:off x="4495800" y="3048000"/>
            <a:ext cx="4241800" cy="2838450"/>
          </a:xfrm>
          <a:prstGeom prst="rect">
            <a:avLst/>
          </a:prstGeom>
          <a:solidFill>
            <a:srgbClr val="FFFF99"/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(define nextx</a:t>
            </a:r>
          </a:p>
          <a:p>
            <a:r>
              <a:rPr lang="en-US" sz="3600"/>
              <a:t>  (lambda ()</a:t>
            </a:r>
          </a:p>
          <a:p>
            <a:r>
              <a:rPr lang="en-US" sz="3600"/>
              <a:t>    (begin</a:t>
            </a:r>
          </a:p>
          <a:p>
            <a:r>
              <a:rPr lang="en-US" sz="3600"/>
              <a:t>       (set! x (+ x 1))</a:t>
            </a:r>
          </a:p>
          <a:p>
            <a:r>
              <a:rPr lang="en-US" sz="3600"/>
              <a:t>       x))))</a:t>
            </a:r>
          </a:p>
        </p:txBody>
      </p:sp>
      <p:cxnSp>
        <p:nvCxnSpPr>
          <p:cNvPr id="817157" name="AutoShape 5"/>
          <p:cNvCxnSpPr>
            <a:cxnSpLocks noChangeShapeType="1"/>
            <a:stCxn id="817155" idx="2"/>
            <a:endCxn id="817156" idx="1"/>
          </p:cNvCxnSpPr>
          <p:nvPr/>
        </p:nvCxnSpPr>
        <p:spPr bwMode="auto">
          <a:xfrm rot="16200000" flipH="1">
            <a:off x="2995613" y="2967038"/>
            <a:ext cx="1046162" cy="1954212"/>
          </a:xfrm>
          <a:prstGeom prst="curvedConnector2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817158" name="Text Box 6"/>
          <p:cNvSpPr txBox="1">
            <a:spLocks noChangeArrowheads="1"/>
          </p:cNvSpPr>
          <p:nvPr/>
        </p:nvSpPr>
        <p:spPr bwMode="auto">
          <a:xfrm>
            <a:off x="1219200" y="4419600"/>
            <a:ext cx="2828467" cy="5232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syntactic sugar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Rules</a:t>
            </a:r>
          </a:p>
        </p:txBody>
      </p:sp>
      <p:sp>
        <p:nvSpPr>
          <p:cNvPr id="818179" name="Text Box 3"/>
          <p:cNvSpPr txBox="1">
            <a:spLocks noChangeArrowheads="1"/>
          </p:cNvSpPr>
          <p:nvPr/>
        </p:nvSpPr>
        <p:spPr bwMode="auto">
          <a:xfrm>
            <a:off x="1290638" y="1387475"/>
            <a:ext cx="5791200" cy="48482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dirty="0"/>
              <a:t>&gt; (define x 3)</a:t>
            </a:r>
          </a:p>
          <a:p>
            <a:r>
              <a:rPr lang="en-US" sz="4800" dirty="0"/>
              <a:t>&gt; (+ (</a:t>
            </a:r>
            <a:r>
              <a:rPr lang="en-US" sz="4800" dirty="0" err="1"/>
              <a:t>nextx</a:t>
            </a:r>
            <a:r>
              <a:rPr lang="en-US" sz="4800" dirty="0"/>
              <a:t>) x)</a:t>
            </a:r>
          </a:p>
          <a:p>
            <a:r>
              <a:rPr lang="en-US" sz="4800" b="1" dirty="0">
                <a:solidFill>
                  <a:srgbClr val="0070C0"/>
                </a:solidFill>
              </a:rPr>
              <a:t>7</a:t>
            </a:r>
          </a:p>
          <a:p>
            <a:r>
              <a:rPr lang="en-US" sz="4800" i="1" dirty="0"/>
              <a:t>or</a:t>
            </a:r>
            <a:r>
              <a:rPr lang="en-US" sz="4800" b="1" dirty="0">
                <a:solidFill>
                  <a:schemeClr val="accent2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</a:rPr>
              <a:t>8</a:t>
            </a:r>
          </a:p>
          <a:p>
            <a:r>
              <a:rPr lang="en-US" sz="4000" dirty="0"/>
              <a:t>&gt; (+ x (</a:t>
            </a:r>
            <a:r>
              <a:rPr lang="en-US" sz="4000" dirty="0" err="1"/>
              <a:t>nextx</a:t>
            </a:r>
            <a:r>
              <a:rPr lang="en-US" sz="4000" dirty="0"/>
              <a:t>))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9</a:t>
            </a:r>
          </a:p>
          <a:p>
            <a:r>
              <a:rPr lang="en-US" sz="4000" i="1" dirty="0"/>
              <a:t>or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>
                <a:solidFill>
                  <a:srgbClr val="0070C0"/>
                </a:solidFill>
              </a:rPr>
              <a:t>10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1981200" y="3657600"/>
            <a:ext cx="533400" cy="7620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8181" name="Oval 5"/>
          <p:cNvSpPr>
            <a:spLocks noChangeArrowheads="1"/>
          </p:cNvSpPr>
          <p:nvPr/>
        </p:nvSpPr>
        <p:spPr bwMode="auto">
          <a:xfrm>
            <a:off x="1219200" y="4973638"/>
            <a:ext cx="533400" cy="671512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8182" name="Text Box 6"/>
          <p:cNvSpPr txBox="1">
            <a:spLocks noChangeArrowheads="1"/>
          </p:cNvSpPr>
          <p:nvPr/>
        </p:nvSpPr>
        <p:spPr bwMode="auto">
          <a:xfrm>
            <a:off x="4419600" y="4038600"/>
            <a:ext cx="454183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/>
              <a:t>DrScheme</a:t>
            </a:r>
            <a:r>
              <a:rPr lang="en-US" sz="2400" dirty="0"/>
              <a:t> evaluates application </a:t>
            </a:r>
            <a:r>
              <a:rPr lang="en-US" sz="2400" dirty="0" err="1"/>
              <a:t>subexpressions</a:t>
            </a:r>
            <a:r>
              <a:rPr lang="en-US" sz="2400" dirty="0"/>
              <a:t> left to right, but Scheme evaluation rules allow any 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1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1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build="p"/>
      <p:bldP spid="818180" grpId="0" animBg="1"/>
      <p:bldP spid="818181" grpId="0" animBg="1"/>
      <p:bldP spid="8181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with Electrons</a:t>
            </a:r>
          </a:p>
          <a:p>
            <a:r>
              <a:rPr lang="en-US" dirty="0" smtClean="0"/>
              <a:t>The Story So Far</a:t>
            </a:r>
          </a:p>
          <a:p>
            <a:r>
              <a:rPr lang="en-US" dirty="0" smtClean="0"/>
              <a:t>Introduction Mutation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Cons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mcons</a:t>
            </a:r>
            <a:r>
              <a:rPr lang="en-US" dirty="0" smtClean="0"/>
              <a:t> – creates a mutable cons cell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mcar</a:t>
            </a:r>
            <a:r>
              <a:rPr lang="en-US" dirty="0" smtClean="0"/>
              <a:t> m) – first part of a mutable cons cell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mcdr</a:t>
            </a:r>
            <a:r>
              <a:rPr lang="en-US" dirty="0" smtClean="0"/>
              <a:t> m) – second part of a mutable cons cell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38600" y="3667780"/>
            <a:ext cx="18288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70463" y="3667780"/>
            <a:ext cx="1587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38625" y="3777317"/>
            <a:ext cx="444352" cy="70788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72075" y="3820180"/>
            <a:ext cx="418704" cy="646331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4734580"/>
            <a:ext cx="188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mcons</a:t>
            </a:r>
            <a:r>
              <a:rPr lang="en-US" sz="2800" dirty="0" smtClean="0"/>
              <a:t> 1 2)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set-</a:t>
            </a:r>
            <a:r>
              <a:rPr lang="en-US" b="1" dirty="0" err="1" smtClean="0"/>
              <a:t>mcar</a:t>
            </a:r>
            <a:r>
              <a:rPr lang="en-US" b="1" dirty="0"/>
              <a:t>!</a:t>
            </a:r>
            <a:r>
              <a:rPr lang="en-US" dirty="0"/>
              <a:t> and </a:t>
            </a:r>
            <a:r>
              <a:rPr lang="en-US" b="1" dirty="0" smtClean="0"/>
              <a:t>set-</a:t>
            </a:r>
            <a:r>
              <a:rPr lang="en-US" b="1" dirty="0" err="1" smtClean="0"/>
              <a:t>mcdr</a:t>
            </a:r>
            <a:r>
              <a:rPr lang="en-US" b="1" dirty="0"/>
              <a:t>!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/>
              <a:t>(</a:t>
            </a:r>
            <a:r>
              <a:rPr lang="en-US" sz="3600" dirty="0" smtClean="0"/>
              <a:t>set-</a:t>
            </a:r>
            <a:r>
              <a:rPr lang="en-US" sz="3600" dirty="0" err="1" smtClean="0"/>
              <a:t>mcar</a:t>
            </a:r>
            <a:r>
              <a:rPr lang="en-US" sz="3600" dirty="0"/>
              <a:t>! </a:t>
            </a:r>
            <a:r>
              <a:rPr lang="en-US" sz="3600" i="1" dirty="0"/>
              <a:t>p v</a:t>
            </a:r>
            <a:r>
              <a:rPr lang="en-US" sz="3600" dirty="0"/>
              <a:t>)</a:t>
            </a:r>
          </a:p>
          <a:p>
            <a:pPr>
              <a:buFontTx/>
              <a:buNone/>
            </a:pPr>
            <a:r>
              <a:rPr lang="en-US" sz="3600" dirty="0"/>
              <a:t>	Replaces the car of </a:t>
            </a:r>
            <a:r>
              <a:rPr lang="en-US" sz="3600" dirty="0" smtClean="0"/>
              <a:t>mutable cons </a:t>
            </a:r>
            <a:r>
              <a:rPr lang="en-US" sz="3600" i="1" dirty="0"/>
              <a:t>p</a:t>
            </a:r>
            <a:r>
              <a:rPr lang="en-US" sz="3600" dirty="0"/>
              <a:t> with </a:t>
            </a:r>
            <a:r>
              <a:rPr lang="en-US" sz="3600" i="1" dirty="0"/>
              <a:t>v</a:t>
            </a:r>
            <a:r>
              <a:rPr lang="en-US" sz="3600" dirty="0"/>
              <a:t>.</a:t>
            </a:r>
          </a:p>
          <a:p>
            <a:pPr>
              <a:buFontTx/>
              <a:buNone/>
            </a:pP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(</a:t>
            </a:r>
            <a:r>
              <a:rPr lang="en-US" sz="3600" dirty="0" smtClean="0"/>
              <a:t>set-</a:t>
            </a:r>
            <a:r>
              <a:rPr lang="en-US" sz="3600" dirty="0" err="1" smtClean="0"/>
              <a:t>mcdr</a:t>
            </a:r>
            <a:r>
              <a:rPr lang="en-US" sz="3600" dirty="0"/>
              <a:t>! </a:t>
            </a:r>
            <a:r>
              <a:rPr lang="en-US" sz="3600" i="1" dirty="0"/>
              <a:t>p v</a:t>
            </a:r>
            <a:r>
              <a:rPr lang="en-US" sz="3600" dirty="0"/>
              <a:t>)</a:t>
            </a:r>
          </a:p>
          <a:p>
            <a:pPr>
              <a:buFontTx/>
              <a:buNone/>
            </a:pPr>
            <a:r>
              <a:rPr lang="en-US" sz="3600" dirty="0"/>
              <a:t>	Replaces the </a:t>
            </a:r>
            <a:r>
              <a:rPr lang="en-US" sz="3600" dirty="0" err="1"/>
              <a:t>cdr</a:t>
            </a:r>
            <a:r>
              <a:rPr lang="en-US" sz="3600" dirty="0"/>
              <a:t> of </a:t>
            </a:r>
            <a:r>
              <a:rPr lang="en-US" sz="3600" dirty="0" smtClean="0"/>
              <a:t>mutable cons </a:t>
            </a:r>
            <a:r>
              <a:rPr lang="en-US" sz="3600" i="1" dirty="0"/>
              <a:t>p</a:t>
            </a:r>
            <a:r>
              <a:rPr lang="en-US" sz="3600" dirty="0"/>
              <a:t> with </a:t>
            </a:r>
            <a:r>
              <a:rPr lang="en-US" sz="3600" i="1" dirty="0"/>
              <a:t>v</a:t>
            </a:r>
            <a:r>
              <a:rPr lang="en-US" sz="3600" dirty="0"/>
              <a:t>.</a:t>
            </a:r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990600" y="5334000"/>
            <a:ext cx="6717095" cy="52322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These should scare you even more then </a:t>
            </a:r>
            <a:r>
              <a:rPr lang="en-US" sz="2800" b="1" dirty="0"/>
              <a:t>set!</a:t>
            </a:r>
            <a:r>
              <a:rPr lang="en-US" sz="28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438150" y="344488"/>
            <a:ext cx="5124450" cy="156966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&gt; (define pair </a:t>
            </a:r>
            <a:r>
              <a:rPr lang="en-US" sz="3200" dirty="0" smtClean="0"/>
              <a:t>(</a:t>
            </a:r>
            <a:r>
              <a:rPr lang="en-US" sz="3200" dirty="0" err="1" smtClean="0"/>
              <a:t>mcons</a:t>
            </a:r>
            <a:r>
              <a:rPr lang="en-US" sz="3200" dirty="0" smtClean="0"/>
              <a:t> </a:t>
            </a:r>
            <a:r>
              <a:rPr lang="en-US" sz="3200" dirty="0"/>
              <a:t>1 2))</a:t>
            </a:r>
          </a:p>
          <a:p>
            <a:r>
              <a:rPr lang="en-US" sz="3200" dirty="0"/>
              <a:t>&gt; pair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(1 . 2)</a:t>
            </a:r>
          </a:p>
        </p:txBody>
      </p:sp>
      <p:sp>
        <p:nvSpPr>
          <p:cNvPr id="820227" name="Text Box 3"/>
          <p:cNvSpPr txBox="1">
            <a:spLocks noChangeArrowheads="1"/>
          </p:cNvSpPr>
          <p:nvPr/>
        </p:nvSpPr>
        <p:spPr bwMode="auto">
          <a:xfrm>
            <a:off x="5276850" y="1503363"/>
            <a:ext cx="1009650" cy="428625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pair: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820228" name="Rectangle 4"/>
          <p:cNvSpPr>
            <a:spLocks noChangeArrowheads="1"/>
          </p:cNvSpPr>
          <p:nvPr/>
        </p:nvSpPr>
        <p:spPr bwMode="auto">
          <a:xfrm>
            <a:off x="5419725" y="2590800"/>
            <a:ext cx="1828800" cy="914400"/>
          </a:xfrm>
          <a:prstGeom prst="rect">
            <a:avLst/>
          </a:prstGeom>
          <a:noFill/>
          <a:ln w="317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229" name="Line 5"/>
          <p:cNvSpPr>
            <a:spLocks noChangeShapeType="1"/>
          </p:cNvSpPr>
          <p:nvPr/>
        </p:nvSpPr>
        <p:spPr bwMode="auto">
          <a:xfrm>
            <a:off x="6351588" y="2590800"/>
            <a:ext cx="1587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820230" name="AutoShape 6"/>
          <p:cNvCxnSpPr>
            <a:cxnSpLocks noChangeShapeType="1"/>
          </p:cNvCxnSpPr>
          <p:nvPr/>
        </p:nvCxnSpPr>
        <p:spPr bwMode="auto">
          <a:xfrm rot="5400000">
            <a:off x="5562600" y="1981200"/>
            <a:ext cx="762000" cy="30480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0231" name="Text Box 7"/>
          <p:cNvSpPr txBox="1">
            <a:spLocks noChangeArrowheads="1"/>
          </p:cNvSpPr>
          <p:nvPr/>
        </p:nvSpPr>
        <p:spPr bwMode="auto">
          <a:xfrm>
            <a:off x="5619750" y="2686050"/>
            <a:ext cx="508000" cy="7016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20232" name="Text Box 8"/>
          <p:cNvSpPr txBox="1">
            <a:spLocks noChangeArrowheads="1"/>
          </p:cNvSpPr>
          <p:nvPr/>
        </p:nvSpPr>
        <p:spPr bwMode="auto">
          <a:xfrm>
            <a:off x="6553200" y="2728913"/>
            <a:ext cx="474663" cy="6413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animBg="1"/>
      <p:bldP spid="820228" grpId="0" animBg="1"/>
      <p:bldP spid="820229" grpId="0" animBg="1"/>
      <p:bldP spid="820231" grpId="0"/>
      <p:bldP spid="8202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ChangeArrowheads="1"/>
          </p:cNvSpPr>
          <p:nvPr/>
        </p:nvSpPr>
        <p:spPr bwMode="auto">
          <a:xfrm>
            <a:off x="438150" y="344488"/>
            <a:ext cx="5124450" cy="5509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&gt; (define pair </a:t>
            </a:r>
            <a:r>
              <a:rPr lang="en-US" sz="3200" dirty="0" smtClean="0"/>
              <a:t>(</a:t>
            </a:r>
            <a:r>
              <a:rPr lang="en-US" sz="3200" dirty="0" err="1" smtClean="0"/>
              <a:t>mcons</a:t>
            </a:r>
            <a:r>
              <a:rPr lang="en-US" sz="3200" dirty="0" smtClean="0"/>
              <a:t> </a:t>
            </a:r>
            <a:r>
              <a:rPr lang="en-US" sz="3200" dirty="0"/>
              <a:t>1 2))</a:t>
            </a:r>
          </a:p>
          <a:p>
            <a:r>
              <a:rPr lang="en-US" sz="3200" dirty="0"/>
              <a:t>&gt; pair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{</a:t>
            </a:r>
            <a:r>
              <a:rPr lang="en-US" sz="3200" b="1" dirty="0" smtClean="0">
                <a:solidFill>
                  <a:schemeClr val="accent2"/>
                </a:solidFill>
              </a:rPr>
              <a:t>1 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  <a:r>
              <a:rPr lang="en-US" sz="3200" b="1" dirty="0" smtClean="0">
                <a:solidFill>
                  <a:schemeClr val="accent2"/>
                </a:solidFill>
              </a:rPr>
              <a:t>2}</a:t>
            </a:r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3200" dirty="0"/>
              <a:t>&gt; (</a:t>
            </a:r>
            <a:r>
              <a:rPr lang="en-US" sz="3200" dirty="0" smtClean="0"/>
              <a:t>set-</a:t>
            </a:r>
            <a:r>
              <a:rPr lang="en-US" sz="3200" dirty="0" err="1" smtClean="0"/>
              <a:t>mcar</a:t>
            </a:r>
            <a:r>
              <a:rPr lang="en-US" sz="3200" dirty="0"/>
              <a:t>! pair 0)</a:t>
            </a:r>
          </a:p>
          <a:p>
            <a:r>
              <a:rPr lang="en-US" sz="3200" dirty="0"/>
              <a:t>&gt; </a:t>
            </a:r>
            <a:r>
              <a:rPr lang="en-US" sz="3200" dirty="0" smtClean="0"/>
              <a:t>(</a:t>
            </a:r>
            <a:r>
              <a:rPr lang="en-US" sz="3200" dirty="0" err="1" smtClean="0"/>
              <a:t>mcar</a:t>
            </a:r>
            <a:r>
              <a:rPr lang="en-US" sz="3200" dirty="0" smtClean="0"/>
              <a:t> </a:t>
            </a:r>
            <a:r>
              <a:rPr lang="en-US" sz="3200" dirty="0"/>
              <a:t>pair)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0</a:t>
            </a:r>
          </a:p>
          <a:p>
            <a:r>
              <a:rPr lang="en-US" sz="3200" dirty="0"/>
              <a:t>&gt; </a:t>
            </a:r>
            <a:r>
              <a:rPr lang="en-US" sz="3200" dirty="0" smtClean="0"/>
              <a:t>(</a:t>
            </a:r>
            <a:r>
              <a:rPr lang="en-US" sz="3200" dirty="0" err="1" smtClean="0"/>
              <a:t>mcdr</a:t>
            </a:r>
            <a:r>
              <a:rPr lang="en-US" sz="3200" dirty="0" smtClean="0"/>
              <a:t> </a:t>
            </a:r>
            <a:r>
              <a:rPr lang="en-US" sz="3200" dirty="0"/>
              <a:t>pair)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2</a:t>
            </a:r>
          </a:p>
          <a:p>
            <a:r>
              <a:rPr lang="en-US" sz="3200" dirty="0"/>
              <a:t>&gt; (</a:t>
            </a:r>
            <a:r>
              <a:rPr lang="en-US" sz="3200" dirty="0" smtClean="0"/>
              <a:t>set-</a:t>
            </a:r>
            <a:r>
              <a:rPr lang="en-US" sz="3200" dirty="0" err="1" smtClean="0"/>
              <a:t>mcdr</a:t>
            </a:r>
            <a:r>
              <a:rPr lang="en-US" sz="3200" dirty="0"/>
              <a:t>! pair 1)</a:t>
            </a:r>
          </a:p>
          <a:p>
            <a:r>
              <a:rPr lang="en-US" sz="3200" dirty="0"/>
              <a:t>&gt; pair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{0 </a:t>
            </a:r>
            <a:r>
              <a:rPr lang="en-US" sz="3200" b="1" dirty="0">
                <a:solidFill>
                  <a:schemeClr val="accent2"/>
                </a:solidFill>
              </a:rPr>
              <a:t>. </a:t>
            </a:r>
            <a:r>
              <a:rPr lang="en-US" sz="3200" b="1" dirty="0" smtClean="0">
                <a:solidFill>
                  <a:schemeClr val="accent2"/>
                </a:solidFill>
              </a:rPr>
              <a:t>1}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821251" name="Text Box 3"/>
          <p:cNvSpPr txBox="1">
            <a:spLocks noChangeArrowheads="1"/>
          </p:cNvSpPr>
          <p:nvPr/>
        </p:nvSpPr>
        <p:spPr bwMode="auto">
          <a:xfrm>
            <a:off x="5276850" y="1503363"/>
            <a:ext cx="1009650" cy="428625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pair: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821252" name="Rectangle 4"/>
          <p:cNvSpPr>
            <a:spLocks noChangeArrowheads="1"/>
          </p:cNvSpPr>
          <p:nvPr/>
        </p:nvSpPr>
        <p:spPr bwMode="auto">
          <a:xfrm>
            <a:off x="5419725" y="2590800"/>
            <a:ext cx="1828800" cy="914400"/>
          </a:xfrm>
          <a:prstGeom prst="rect">
            <a:avLst/>
          </a:prstGeom>
          <a:noFill/>
          <a:ln w="317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253" name="Line 5"/>
          <p:cNvSpPr>
            <a:spLocks noChangeShapeType="1"/>
          </p:cNvSpPr>
          <p:nvPr/>
        </p:nvSpPr>
        <p:spPr bwMode="auto">
          <a:xfrm>
            <a:off x="6351588" y="2590800"/>
            <a:ext cx="1587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821254" name="AutoShape 6"/>
          <p:cNvCxnSpPr>
            <a:cxnSpLocks noChangeShapeType="1"/>
          </p:cNvCxnSpPr>
          <p:nvPr/>
        </p:nvCxnSpPr>
        <p:spPr bwMode="auto">
          <a:xfrm rot="5400000">
            <a:off x="5562600" y="1981200"/>
            <a:ext cx="762000" cy="30480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1255" name="Text Box 7"/>
          <p:cNvSpPr txBox="1">
            <a:spLocks noChangeArrowheads="1"/>
          </p:cNvSpPr>
          <p:nvPr/>
        </p:nvSpPr>
        <p:spPr bwMode="auto">
          <a:xfrm>
            <a:off x="5619750" y="2686050"/>
            <a:ext cx="508000" cy="7016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21256" name="Text Box 8"/>
          <p:cNvSpPr txBox="1">
            <a:spLocks noChangeArrowheads="1"/>
          </p:cNvSpPr>
          <p:nvPr/>
        </p:nvSpPr>
        <p:spPr bwMode="auto">
          <a:xfrm>
            <a:off x="6553200" y="2728913"/>
            <a:ext cx="474663" cy="6413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21257" name="Text Box 9"/>
          <p:cNvSpPr txBox="1">
            <a:spLocks noChangeArrowheads="1"/>
          </p:cNvSpPr>
          <p:nvPr/>
        </p:nvSpPr>
        <p:spPr bwMode="auto">
          <a:xfrm>
            <a:off x="5613400" y="2713038"/>
            <a:ext cx="508000" cy="701675"/>
          </a:xfrm>
          <a:prstGeom prst="rect">
            <a:avLst/>
          </a:prstGeom>
          <a:solidFill>
            <a:schemeClr val="bg1"/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21258" name="Text Box 10"/>
          <p:cNvSpPr txBox="1">
            <a:spLocks noChangeArrowheads="1"/>
          </p:cNvSpPr>
          <p:nvPr/>
        </p:nvSpPr>
        <p:spPr bwMode="auto">
          <a:xfrm>
            <a:off x="6594475" y="2733675"/>
            <a:ext cx="474663" cy="641350"/>
          </a:xfrm>
          <a:prstGeom prst="rect">
            <a:avLst/>
          </a:prstGeom>
          <a:solidFill>
            <a:schemeClr val="bg1"/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1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1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21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21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build="p"/>
      <p:bldP spid="821257" grpId="0" animBg="1"/>
      <p:bldP spid="8212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need to revise our evaluation rules for names and application expressions: substitution model of evaluation no longer works since values associated with names </a:t>
            </a:r>
            <a:r>
              <a:rPr lang="en-US" b="1" dirty="0" smtClean="0"/>
              <a:t>change</a:t>
            </a:r>
          </a:p>
          <a:p>
            <a:r>
              <a:rPr lang="en-US" dirty="0" smtClean="0"/>
              <a:t>We need to be much more careful in our programs to think about </a:t>
            </a:r>
            <a:r>
              <a:rPr lang="en-US" b="1" dirty="0" smtClean="0"/>
              <a:t>when</a:t>
            </a:r>
            <a:r>
              <a:rPr lang="en-US" dirty="0" smtClean="0"/>
              <a:t> things happen: order matters since values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153400" cy="1143000"/>
          </a:xfrm>
        </p:spPr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79525"/>
            <a:ext cx="8615363" cy="4697413"/>
          </a:xfrm>
        </p:spPr>
        <p:txBody>
          <a:bodyPr/>
          <a:lstStyle/>
          <a:p>
            <a:r>
              <a:rPr lang="en-US" dirty="0" smtClean="0"/>
              <a:t>PS5</a:t>
            </a:r>
            <a:r>
              <a:rPr lang="en-US" dirty="0"/>
              <a:t>: </a:t>
            </a:r>
            <a:r>
              <a:rPr lang="en-US" dirty="0" smtClean="0"/>
              <a:t>posted now, due next Wednesday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 Chapter 9</a:t>
            </a:r>
          </a:p>
          <a:p>
            <a:r>
              <a:rPr lang="en-US" dirty="0" smtClean="0"/>
              <a:t>Friday: return Exam 1, Revising our Evaluation Rules to handle mutation</a:t>
            </a:r>
          </a:p>
          <a:p>
            <a:endParaRPr lang="en-US" dirty="0"/>
          </a:p>
        </p:txBody>
      </p:sp>
      <p:sp>
        <p:nvSpPr>
          <p:cNvPr id="831492" name="WordArt 4" descr="WAHoO! Auctions"/>
          <p:cNvSpPr>
            <a:spLocks noChangeArrowheads="1" noChangeShapeType="1" noTextEdit="1"/>
          </p:cNvSpPr>
          <p:nvPr/>
        </p:nvSpPr>
        <p:spPr bwMode="auto">
          <a:xfrm>
            <a:off x="2514600" y="2514600"/>
            <a:ext cx="5461000" cy="8715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dist"/>
            <a:r>
              <a:rPr lang="en-US" sz="3600" kern="10" spc="-180" dirty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WAHOO! Auctions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524000"/>
            <a:ext cx="2819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0" y="1828800"/>
            <a:ext cx="316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Monday, 19 October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Yesterday’s Nobel Prize in Physics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688" y="1828800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488" y="1996440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488" y="1996440"/>
            <a:ext cx="1543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14688" y="4130040"/>
          <a:ext cx="1828800" cy="36576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Charles K. Kao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72288" y="4739640"/>
            <a:ext cx="216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 Labs, New Jersey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57488" y="4434840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Standard Telecommunication </a:t>
            </a:r>
            <a:r>
              <a:rPr lang="en-US" dirty="0" smtClean="0"/>
              <a:t>Laboratories, </a:t>
            </a:r>
            <a:r>
              <a:rPr lang="en-US" dirty="0" smtClean="0"/>
              <a:t>United </a:t>
            </a:r>
            <a:r>
              <a:rPr lang="en-US" dirty="0" smtClean="0"/>
              <a:t>Kingdom</a:t>
            </a:r>
          </a:p>
          <a:p>
            <a:endParaRPr lang="en-US" dirty="0" smtClean="0"/>
          </a:p>
          <a:p>
            <a:r>
              <a:rPr lang="en-US" b="1" dirty="0" err="1" smtClean="0"/>
              <a:t>fiberoptics</a:t>
            </a:r>
            <a:r>
              <a:rPr lang="en-US" dirty="0" smtClean="0"/>
              <a:t>: using light to transmit data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34088" y="4206240"/>
          <a:ext cx="3657600" cy="36576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Willard S. Boyle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George E. Smith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800600" y="5196840"/>
            <a:ext cx="305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Charge-Coupled </a:t>
            </a:r>
            <a:r>
              <a:rPr lang="en-US" b="1" dirty="0" smtClean="0"/>
              <a:t>Device </a:t>
            </a:r>
            <a:r>
              <a:rPr lang="en-US" dirty="0" smtClean="0"/>
              <a:t>(1969)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Charge-Coupled Device (CCD)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372" y="1447800"/>
            <a:ext cx="498882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Collected Charge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33600" y="2590800"/>
            <a:ext cx="838200" cy="8382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2590800"/>
            <a:ext cx="838200" cy="8382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 rot="5400000">
            <a:off x="2211403" y="2221372"/>
            <a:ext cx="710725" cy="281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145103" y="2246298"/>
            <a:ext cx="710725" cy="281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48000" y="3505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62400" y="3505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5052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" y="3048000"/>
            <a:ext cx="106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Photocell</a:t>
            </a:r>
            <a:endParaRPr lang="en-US" dirty="0"/>
          </a:p>
        </p:txBody>
      </p:sp>
      <p:sp>
        <p:nvSpPr>
          <p:cNvPr id="37" name="Explosion 1 36"/>
          <p:cNvSpPr/>
          <p:nvPr/>
        </p:nvSpPr>
        <p:spPr>
          <a:xfrm>
            <a:off x="1981200" y="1066800"/>
            <a:ext cx="1447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486400" y="4419600"/>
            <a:ext cx="2818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 substrate: </a:t>
            </a:r>
          </a:p>
          <a:p>
            <a:r>
              <a:rPr lang="en-US" dirty="0" smtClean="0"/>
              <a:t>not powered, conducts well</a:t>
            </a:r>
          </a:p>
          <a:p>
            <a:r>
              <a:rPr lang="en-US" dirty="0" smtClean="0"/>
              <a:t>powered, does not conduct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5181600" y="4267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2240244" y="4345715"/>
            <a:ext cx="771970" cy="53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3093660" y="4355425"/>
            <a:ext cx="806153" cy="2010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4076344" y="4382568"/>
            <a:ext cx="762000" cy="158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133600" y="35052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133600" y="48006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57" name="Flowchart: Connector 56"/>
          <p:cNvSpPr/>
          <p:nvPr/>
        </p:nvSpPr>
        <p:spPr>
          <a:xfrm>
            <a:off x="2590800" y="3657600"/>
            <a:ext cx="76200" cy="762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2743200" y="3810000"/>
            <a:ext cx="76200" cy="762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324600" y="12954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Photocell: </a:t>
            </a:r>
          </a:p>
          <a:p>
            <a:r>
              <a:rPr lang="en-US" sz="2000" dirty="0" smtClean="0"/>
              <a:t>photoelectric effect (Einstein’s 1921 </a:t>
            </a:r>
            <a:r>
              <a:rPr lang="en-US" sz="2000" dirty="0" err="1" smtClean="0"/>
              <a:t>nobel</a:t>
            </a:r>
            <a:r>
              <a:rPr lang="en-US" sz="2000" dirty="0" smtClean="0"/>
              <a:t> prize): photons hit silicon plate and knock out electrons (more light, more electrons)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2103E-6 L 0.10416 0.005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2019E-6 L 0.10417 -0.0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CCDs Today</a:t>
            </a:r>
            <a:endParaRPr lang="en-US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5337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04800" y="6324600"/>
            <a:ext cx="569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Sloan Digital Sky Survey (1998): array of 30, ~4Mpixel CCDs</a:t>
            </a:r>
            <a:endParaRPr lang="en-US" dirty="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517398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cs1120 Story so Far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236" name="Rectangle 20"/>
          <p:cNvSpPr>
            <a:spLocks noChangeArrowheads="1"/>
          </p:cNvSpPr>
          <p:nvPr/>
        </p:nvSpPr>
        <p:spPr bwMode="auto">
          <a:xfrm>
            <a:off x="0" y="0"/>
            <a:ext cx="9144000" cy="3630613"/>
          </a:xfrm>
          <a:prstGeom prst="rect">
            <a:avLst/>
          </a:prstGeom>
          <a:solidFill>
            <a:srgbClr val="FFFF99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4425" y="9525"/>
            <a:ext cx="4638675" cy="685800"/>
          </a:xfrm>
        </p:spPr>
        <p:txBody>
          <a:bodyPr>
            <a:normAutofit fontScale="90000"/>
          </a:bodyPr>
          <a:lstStyle/>
          <a:p>
            <a:r>
              <a:rPr lang="en-US"/>
              <a:t>Course Roadmap</a:t>
            </a: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152400" y="179388"/>
            <a:ext cx="138448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Synthesis</a:t>
            </a:r>
          </a:p>
        </p:txBody>
      </p:sp>
      <p:sp>
        <p:nvSpPr>
          <p:cNvPr id="777221" name="Text Box 5"/>
          <p:cNvSpPr txBox="1">
            <a:spLocks noChangeArrowheads="1"/>
          </p:cNvSpPr>
          <p:nvPr/>
        </p:nvSpPr>
        <p:spPr bwMode="auto">
          <a:xfrm>
            <a:off x="152400" y="6172200"/>
            <a:ext cx="1229504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Analysis</a:t>
            </a:r>
          </a:p>
        </p:txBody>
      </p:sp>
      <p:sp>
        <p:nvSpPr>
          <p:cNvPr id="777222" name="Text Box 6"/>
          <p:cNvSpPr txBox="1">
            <a:spLocks noChangeArrowheads="1"/>
          </p:cNvSpPr>
          <p:nvPr/>
        </p:nvSpPr>
        <p:spPr bwMode="auto">
          <a:xfrm rot="16200000">
            <a:off x="294087" y="2264799"/>
            <a:ext cx="2073645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Ch 2: Language</a:t>
            </a:r>
          </a:p>
        </p:txBody>
      </p:sp>
      <p:sp>
        <p:nvSpPr>
          <p:cNvPr id="777223" name="Text Box 7"/>
          <p:cNvSpPr txBox="1">
            <a:spLocks noChangeArrowheads="1"/>
          </p:cNvSpPr>
          <p:nvPr/>
        </p:nvSpPr>
        <p:spPr bwMode="auto">
          <a:xfrm rot="16200000">
            <a:off x="672219" y="2017455"/>
            <a:ext cx="256833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Ch 3: Programming</a:t>
            </a:r>
          </a:p>
        </p:txBody>
      </p:sp>
      <p:sp>
        <p:nvSpPr>
          <p:cNvPr id="777224" name="Text Box 8"/>
          <p:cNvSpPr txBox="1">
            <a:spLocks noChangeArrowheads="1"/>
          </p:cNvSpPr>
          <p:nvPr/>
        </p:nvSpPr>
        <p:spPr bwMode="auto">
          <a:xfrm rot="16200000">
            <a:off x="1436820" y="2154993"/>
            <a:ext cx="2293256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Ch 4: Procedures</a:t>
            </a:r>
          </a:p>
        </p:txBody>
      </p:sp>
      <p:sp>
        <p:nvSpPr>
          <p:cNvPr id="777225" name="Text Box 9"/>
          <p:cNvSpPr txBox="1">
            <a:spLocks noChangeArrowheads="1"/>
          </p:cNvSpPr>
          <p:nvPr/>
        </p:nvSpPr>
        <p:spPr bwMode="auto">
          <a:xfrm rot="16200000">
            <a:off x="2477905" y="2569017"/>
            <a:ext cx="1465209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Ch 5: Data</a:t>
            </a:r>
          </a:p>
        </p:txBody>
      </p:sp>
      <p:sp>
        <p:nvSpPr>
          <p:cNvPr id="777226" name="Text Box 10"/>
          <p:cNvSpPr txBox="1">
            <a:spLocks noChangeArrowheads="1"/>
          </p:cNvSpPr>
          <p:nvPr/>
        </p:nvSpPr>
        <p:spPr bwMode="auto">
          <a:xfrm rot="16200000">
            <a:off x="2460511" y="4496105"/>
            <a:ext cx="2093843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Ch 6: </a:t>
            </a:r>
            <a:r>
              <a:rPr lang="en-US" sz="2400" dirty="0" smtClean="0"/>
              <a:t>Machines</a:t>
            </a:r>
            <a:endParaRPr lang="en-US" sz="2400" dirty="0"/>
          </a:p>
        </p:txBody>
      </p:sp>
      <p:sp>
        <p:nvSpPr>
          <p:cNvPr id="777227" name="Text Box 11"/>
          <p:cNvSpPr txBox="1">
            <a:spLocks noChangeArrowheads="1"/>
          </p:cNvSpPr>
          <p:nvPr/>
        </p:nvSpPr>
        <p:spPr bwMode="auto">
          <a:xfrm rot="16200000">
            <a:off x="3419522" y="4164155"/>
            <a:ext cx="1429943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Ch 7: </a:t>
            </a:r>
            <a:r>
              <a:rPr lang="en-US" sz="2400" dirty="0" smtClean="0"/>
              <a:t>Cost</a:t>
            </a:r>
            <a:endParaRPr lang="en-US" sz="2400" dirty="0"/>
          </a:p>
        </p:txBody>
      </p:sp>
      <p:sp>
        <p:nvSpPr>
          <p:cNvPr id="777228" name="Text Box 12"/>
          <p:cNvSpPr txBox="1">
            <a:spLocks noChangeArrowheads="1"/>
          </p:cNvSpPr>
          <p:nvPr/>
        </p:nvSpPr>
        <p:spPr bwMode="auto">
          <a:xfrm rot="16200000">
            <a:off x="2997592" y="3555292"/>
            <a:ext cx="359778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Ch 8: Sorting and </a:t>
            </a:r>
            <a:r>
              <a:rPr lang="en-US" sz="2400" dirty="0" smtClean="0"/>
              <a:t>Searching</a:t>
            </a:r>
            <a:endParaRPr lang="en-US" sz="2400" dirty="0"/>
          </a:p>
        </p:txBody>
      </p:sp>
      <p:sp>
        <p:nvSpPr>
          <p:cNvPr id="777229" name="Text Box 13"/>
          <p:cNvSpPr txBox="1">
            <a:spLocks noChangeArrowheads="1"/>
          </p:cNvSpPr>
          <p:nvPr/>
        </p:nvSpPr>
        <p:spPr bwMode="auto">
          <a:xfrm rot="16200000">
            <a:off x="4306463" y="2295666"/>
            <a:ext cx="216431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PS5, Ch 9: State</a:t>
            </a:r>
          </a:p>
        </p:txBody>
      </p:sp>
      <p:sp>
        <p:nvSpPr>
          <p:cNvPr id="777230" name="Text Box 14"/>
          <p:cNvSpPr txBox="1">
            <a:spLocks noChangeArrowheads="1"/>
          </p:cNvSpPr>
          <p:nvPr/>
        </p:nvSpPr>
        <p:spPr bwMode="auto">
          <a:xfrm rot="16200000">
            <a:off x="4738418" y="2084037"/>
            <a:ext cx="2587568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PS6, Ch 10: Objects</a:t>
            </a:r>
          </a:p>
        </p:txBody>
      </p:sp>
      <p:sp>
        <p:nvSpPr>
          <p:cNvPr id="777231" name="Text Box 15"/>
          <p:cNvSpPr txBox="1">
            <a:spLocks noChangeArrowheads="1"/>
          </p:cNvSpPr>
          <p:nvPr/>
        </p:nvSpPr>
        <p:spPr bwMode="auto">
          <a:xfrm rot="16200000">
            <a:off x="6993817" y="4758933"/>
            <a:ext cx="261950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Ch 13: </a:t>
            </a:r>
            <a:r>
              <a:rPr lang="en-US" sz="2400" dirty="0" smtClean="0"/>
              <a:t>Intractability</a:t>
            </a:r>
            <a:endParaRPr lang="en-US" sz="2400" dirty="0"/>
          </a:p>
        </p:txBody>
      </p:sp>
      <p:sp>
        <p:nvSpPr>
          <p:cNvPr id="777232" name="Text Box 16"/>
          <p:cNvSpPr txBox="1">
            <a:spLocks noChangeArrowheads="1"/>
          </p:cNvSpPr>
          <p:nvPr/>
        </p:nvSpPr>
        <p:spPr bwMode="auto">
          <a:xfrm rot="16200000">
            <a:off x="5218380" y="3483729"/>
            <a:ext cx="3131306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PS7, Ch </a:t>
            </a:r>
            <a:r>
              <a:rPr lang="en-US" sz="2400" dirty="0"/>
              <a:t>11: </a:t>
            </a:r>
            <a:r>
              <a:rPr lang="en-US" sz="2400" dirty="0" smtClean="0"/>
              <a:t>Interpreters</a:t>
            </a:r>
            <a:endParaRPr lang="en-US" sz="2400" dirty="0"/>
          </a:p>
        </p:txBody>
      </p:sp>
      <p:sp>
        <p:nvSpPr>
          <p:cNvPr id="777234" name="Text Box 18"/>
          <p:cNvSpPr txBox="1">
            <a:spLocks noChangeArrowheads="1"/>
          </p:cNvSpPr>
          <p:nvPr/>
        </p:nvSpPr>
        <p:spPr bwMode="auto">
          <a:xfrm rot="16200000">
            <a:off x="6074456" y="4847675"/>
            <a:ext cx="2796984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Ch 12: Computability</a:t>
            </a:r>
          </a:p>
        </p:txBody>
      </p:sp>
      <p:sp>
        <p:nvSpPr>
          <p:cNvPr id="777238" name="Text Box 22"/>
          <p:cNvSpPr txBox="1">
            <a:spLocks noChangeArrowheads="1"/>
          </p:cNvSpPr>
          <p:nvPr/>
        </p:nvSpPr>
        <p:spPr bwMode="auto">
          <a:xfrm rot="16200000">
            <a:off x="6550293" y="1781036"/>
            <a:ext cx="2824239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PS8, 9: Building Web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    Applications</a:t>
            </a:r>
            <a:endParaRPr lang="en-US" sz="2400" dirty="0"/>
          </a:p>
        </p:txBody>
      </p:sp>
      <p:sp>
        <p:nvSpPr>
          <p:cNvPr id="777239" name="Line 23"/>
          <p:cNvSpPr>
            <a:spLocks noChangeShapeType="1"/>
          </p:cNvSpPr>
          <p:nvPr/>
        </p:nvSpPr>
        <p:spPr bwMode="auto">
          <a:xfrm flipV="1">
            <a:off x="5410200" y="3657600"/>
            <a:ext cx="1672" cy="41690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 sz="2000" b="1"/>
          </a:p>
        </p:txBody>
      </p:sp>
      <p:sp>
        <p:nvSpPr>
          <p:cNvPr id="777241" name="Text Box 25"/>
          <p:cNvSpPr txBox="1">
            <a:spLocks noChangeArrowheads="1"/>
          </p:cNvSpPr>
          <p:nvPr/>
        </p:nvSpPr>
        <p:spPr bwMode="auto">
          <a:xfrm rot="16200000">
            <a:off x="4869523" y="4198277"/>
            <a:ext cx="1302752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</a:rPr>
              <a:t>You are here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 rot="16200000">
            <a:off x="-365241" y="3549190"/>
            <a:ext cx="2258952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Ch </a:t>
            </a:r>
            <a:r>
              <a:rPr lang="en-US" sz="2400" dirty="0" smtClean="0"/>
              <a:t>1: Computing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7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7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7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77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9" grpId="0"/>
      <p:bldP spid="777231" grpId="0"/>
      <p:bldP spid="777232" grpId="0"/>
      <p:bldP spid="777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Computer Science: </a:t>
            </a:r>
            <a:r>
              <a:rPr lang="en-US" dirty="0" smtClean="0"/>
              <a:t>cs1120 </a:t>
            </a:r>
            <a:r>
              <a:rPr lang="en-US" dirty="0"/>
              <a:t>so far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39825"/>
            <a:ext cx="8763000" cy="5108575"/>
          </a:xfrm>
        </p:spPr>
        <p:txBody>
          <a:bodyPr/>
          <a:lstStyle/>
          <a:p>
            <a:r>
              <a:rPr lang="en-US" dirty="0"/>
              <a:t>How to describe information processes by defining </a:t>
            </a:r>
            <a:r>
              <a:rPr lang="en-US" dirty="0" smtClean="0"/>
              <a:t>procedures (Chapters 3, 4, 5)</a:t>
            </a:r>
            <a:endParaRPr lang="en-US" dirty="0"/>
          </a:p>
          <a:p>
            <a:pPr lvl="1"/>
            <a:r>
              <a:rPr lang="en-US" sz="2400" dirty="0"/>
              <a:t>Programming with procedures, lists, </a:t>
            </a:r>
            <a:r>
              <a:rPr lang="en-US" sz="2400" dirty="0" smtClean="0"/>
              <a:t>recursion</a:t>
            </a:r>
            <a:endParaRPr lang="en-US" sz="2400" dirty="0"/>
          </a:p>
          <a:p>
            <a:r>
              <a:rPr lang="en-US" dirty="0"/>
              <a:t>How to predict properties about information </a:t>
            </a:r>
            <a:r>
              <a:rPr lang="en-US" dirty="0" smtClean="0"/>
              <a:t>processes (Chapter 6, 7)</a:t>
            </a:r>
            <a:endParaRPr lang="en-US" dirty="0"/>
          </a:p>
          <a:p>
            <a:pPr lvl="1"/>
            <a:r>
              <a:rPr lang="en-US" sz="2400" dirty="0"/>
              <a:t>Predicting </a:t>
            </a:r>
            <a:r>
              <a:rPr lang="en-US" sz="2400" dirty="0" smtClean="0"/>
              <a:t>how running time grows with input size</a:t>
            </a:r>
          </a:p>
          <a:p>
            <a:r>
              <a:rPr lang="en-US" sz="3200" dirty="0" smtClean="0"/>
              <a:t>How </a:t>
            </a:r>
            <a:r>
              <a:rPr lang="en-US" sz="3200" dirty="0"/>
              <a:t>to </a:t>
            </a:r>
            <a:r>
              <a:rPr lang="en-US" sz="3200" dirty="0" smtClean="0"/>
              <a:t>efficiently </a:t>
            </a:r>
            <a:r>
              <a:rPr lang="en-US" sz="3200" dirty="0"/>
              <a:t>implement information </a:t>
            </a:r>
            <a:r>
              <a:rPr lang="en-US" sz="3200" dirty="0" smtClean="0"/>
              <a:t>processes (not much on this)</a:t>
            </a:r>
            <a:endParaRPr lang="en-US" sz="3200" dirty="0"/>
          </a:p>
          <a:p>
            <a:pPr lvl="1"/>
            <a:r>
              <a:rPr lang="en-US" sz="2400" dirty="0"/>
              <a:t>Chapter 3 (rules of evaluation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Chapter 6 (machines)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984</Words>
  <Application>Microsoft Office PowerPoint</Application>
  <PresentationFormat>On-screen Show (4:3)</PresentationFormat>
  <Paragraphs>203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Menu</vt:lpstr>
      <vt:lpstr>Yesterday’s Nobel Prize in Physics</vt:lpstr>
      <vt:lpstr>Charge-Coupled Device (CCD)</vt:lpstr>
      <vt:lpstr>Moving Collected Charge</vt:lpstr>
      <vt:lpstr>CCDs Today</vt:lpstr>
      <vt:lpstr>cs1120 Story so Far</vt:lpstr>
      <vt:lpstr>Course Roadmap</vt:lpstr>
      <vt:lpstr>Computer Science: cs1120 so far</vt:lpstr>
      <vt:lpstr>cs1120 Upcoming</vt:lpstr>
      <vt:lpstr>The Liberal Arts</vt:lpstr>
      <vt:lpstr>Liberal Arts Checkup</vt:lpstr>
      <vt:lpstr>Introducing Mutation</vt:lpstr>
      <vt:lpstr>Evaluation Rule 2: Names</vt:lpstr>
      <vt:lpstr>Names and Places</vt:lpstr>
      <vt:lpstr>Bang!</vt:lpstr>
      <vt:lpstr>set! should make you nervous</vt:lpstr>
      <vt:lpstr>Defining nextx</vt:lpstr>
      <vt:lpstr>Evaluation Rules</vt:lpstr>
      <vt:lpstr>Mutable Cons Cell</vt:lpstr>
      <vt:lpstr>set-mcar! and set-mcdr!</vt:lpstr>
      <vt:lpstr>Slide 22</vt:lpstr>
      <vt:lpstr>Slide 23</vt:lpstr>
      <vt:lpstr>Impact of Mutation</vt:lpstr>
      <vt:lpstr>Charge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151</cp:revision>
  <dcterms:created xsi:type="dcterms:W3CDTF">2009-09-11T16:27:09Z</dcterms:created>
  <dcterms:modified xsi:type="dcterms:W3CDTF">2009-10-07T14:57:04Z</dcterms:modified>
</cp:coreProperties>
</file>