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63" r:id="rId2"/>
    <p:sldId id="285" r:id="rId3"/>
    <p:sldId id="273" r:id="rId4"/>
    <p:sldId id="274" r:id="rId5"/>
    <p:sldId id="275" r:id="rId6"/>
    <p:sldId id="276" r:id="rId7"/>
    <p:sldId id="288" r:id="rId8"/>
    <p:sldId id="289" r:id="rId9"/>
    <p:sldId id="296" r:id="rId10"/>
    <p:sldId id="278" r:id="rId11"/>
    <p:sldId id="279" r:id="rId12"/>
    <p:sldId id="280" r:id="rId13"/>
    <p:sldId id="281" r:id="rId14"/>
    <p:sldId id="282" r:id="rId15"/>
    <p:sldId id="290" r:id="rId16"/>
    <p:sldId id="284" r:id="rId17"/>
    <p:sldId id="297" r:id="rId18"/>
    <p:sldId id="286" r:id="rId19"/>
    <p:sldId id="292" r:id="rId20"/>
    <p:sldId id="293" r:id="rId21"/>
    <p:sldId id="294" r:id="rId22"/>
    <p:sldId id="295" r:id="rId23"/>
    <p:sldId id="291" r:id="rId24"/>
    <p:sldId id="298" r:id="rId25"/>
    <p:sldId id="264" r:id="rId26"/>
    <p:sldId id="299"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8" d="100"/>
          <a:sy n="118" d="100"/>
        </p:scale>
        <p:origin x="-164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2007_Workbook2.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3"/>
  <c:chart>
    <c:autoTitleDeleted val="1"/>
    <c:plotArea>
      <c:layout/>
      <c:pieChart>
        <c:varyColors val="1"/>
        <c:ser>
          <c:idx val="0"/>
          <c:order val="0"/>
          <c:tx>
            <c:strRef>
              <c:f>Sheet1!$B$1</c:f>
              <c:strCache>
                <c:ptCount val="1"/>
                <c:pt idx="0">
                  <c:v>Column1</c:v>
                </c:pt>
              </c:strCache>
            </c:strRef>
          </c:tx>
          <c:explosion val="25"/>
          <c:dLbls>
            <c:dLbl>
              <c:idx val="1"/>
              <c:layout>
                <c:manualLayout>
                  <c:x val="0.21997916666666667"/>
                  <c:y val="-0.15461934055118109"/>
                </c:manualLayout>
              </c:layout>
              <c:dLblPos val="bestFit"/>
              <c:showVal val="1"/>
              <c:showCatName val="1"/>
            </c:dLbl>
            <c:dLblPos val="inEnd"/>
            <c:showVal val="1"/>
            <c:showCatName val="1"/>
            <c:showLeaderLines val="1"/>
          </c:dLbls>
          <c:cat>
            <c:strRef>
              <c:f>Sheet1!$A$2:$A$4</c:f>
              <c:strCache>
                <c:ptCount val="3"/>
                <c:pt idx="0">
                  <c:v>Trust Completely</c:v>
                </c:pt>
                <c:pt idx="1">
                  <c:v>Few Transgressions</c:v>
                </c:pt>
                <c:pt idx="2">
                  <c:v>Unfair to Honorable Students</c:v>
                </c:pt>
              </c:strCache>
            </c:strRef>
          </c:cat>
          <c:val>
            <c:numRef>
              <c:f>Sheet1!$B$2:$B$4</c:f>
              <c:numCache>
                <c:formatCode>General</c:formatCode>
                <c:ptCount val="3"/>
                <c:pt idx="0">
                  <c:v>15</c:v>
                </c:pt>
                <c:pt idx="1">
                  <c:v>38</c:v>
                </c:pt>
                <c:pt idx="2">
                  <c:v>2</c:v>
                </c:pt>
              </c:numCache>
            </c:numRef>
          </c:val>
        </c:ser>
        <c:dLbls>
          <c:dLblPos val="inEnd"/>
          <c:showVal val="1"/>
          <c:showCatName val="1"/>
        </c:dLbls>
        <c:firstSliceAng val="0"/>
      </c:pieChart>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No Experience (42 people, Average = 88.6)</c:v>
                </c:pt>
              </c:strCache>
            </c:strRef>
          </c:tx>
          <c:cat>
            <c:strRef>
              <c:f>Sheet1!$A$2:$A$6</c:f>
              <c:strCache>
                <c:ptCount val="5"/>
                <c:pt idx="0">
                  <c:v>&lt;70</c:v>
                </c:pt>
                <c:pt idx="1">
                  <c:v>70-79</c:v>
                </c:pt>
                <c:pt idx="2">
                  <c:v>80-89</c:v>
                </c:pt>
                <c:pt idx="3">
                  <c:v>90-99</c:v>
                </c:pt>
                <c:pt idx="4">
                  <c:v>&gt;99</c:v>
                </c:pt>
              </c:strCache>
            </c:strRef>
          </c:cat>
          <c:val>
            <c:numRef>
              <c:f>Sheet1!$B$2:$B$6</c:f>
              <c:numCache>
                <c:formatCode>General</c:formatCode>
                <c:ptCount val="5"/>
                <c:pt idx="0">
                  <c:v>9.7560975609756101E-2</c:v>
                </c:pt>
                <c:pt idx="1">
                  <c:v>0.12195121951219512</c:v>
                </c:pt>
                <c:pt idx="2">
                  <c:v>0.1951219512195122</c:v>
                </c:pt>
                <c:pt idx="3">
                  <c:v>0.41463414634146339</c:v>
                </c:pt>
                <c:pt idx="4">
                  <c:v>0.17073170731707318</c:v>
                </c:pt>
              </c:numCache>
            </c:numRef>
          </c:val>
        </c:ser>
        <c:ser>
          <c:idx val="1"/>
          <c:order val="1"/>
          <c:tx>
            <c:strRef>
              <c:f>Sheet1!$C$1</c:f>
              <c:strCache>
                <c:ptCount val="1"/>
                <c:pt idx="0">
                  <c:v>Some (15 people, average = 91.7)</c:v>
                </c:pt>
              </c:strCache>
            </c:strRef>
          </c:tx>
          <c:cat>
            <c:strRef>
              <c:f>Sheet1!$A$2:$A$6</c:f>
              <c:strCache>
                <c:ptCount val="5"/>
                <c:pt idx="0">
                  <c:v>&lt;70</c:v>
                </c:pt>
                <c:pt idx="1">
                  <c:v>70-79</c:v>
                </c:pt>
                <c:pt idx="2">
                  <c:v>80-89</c:v>
                </c:pt>
                <c:pt idx="3">
                  <c:v>90-99</c:v>
                </c:pt>
                <c:pt idx="4">
                  <c:v>&gt;99</c:v>
                </c:pt>
              </c:strCache>
            </c:strRef>
          </c:cat>
          <c:val>
            <c:numRef>
              <c:f>Sheet1!$C$2:$C$6</c:f>
              <c:numCache>
                <c:formatCode>General</c:formatCode>
                <c:ptCount val="5"/>
                <c:pt idx="0">
                  <c:v>0.13333333333333333</c:v>
                </c:pt>
                <c:pt idx="1">
                  <c:v>0</c:v>
                </c:pt>
                <c:pt idx="2">
                  <c:v>0.26666666666666666</c:v>
                </c:pt>
                <c:pt idx="3">
                  <c:v>0.13333333333333333</c:v>
                </c:pt>
                <c:pt idx="4">
                  <c:v>0.46666666666666667</c:v>
                </c:pt>
              </c:numCache>
            </c:numRef>
          </c:val>
        </c:ser>
        <c:ser>
          <c:idx val="2"/>
          <c:order val="2"/>
          <c:tx>
            <c:strRef>
              <c:f>Sheet1!$D$1</c:f>
              <c:strCache>
                <c:ptCount val="1"/>
                <c:pt idx="0">
                  <c:v>Lots (16 people, average=105.2)</c:v>
                </c:pt>
              </c:strCache>
            </c:strRef>
          </c:tx>
          <c:cat>
            <c:strRef>
              <c:f>Sheet1!$A$2:$A$6</c:f>
              <c:strCache>
                <c:ptCount val="5"/>
                <c:pt idx="0">
                  <c:v>&lt;70</c:v>
                </c:pt>
                <c:pt idx="1">
                  <c:v>70-79</c:v>
                </c:pt>
                <c:pt idx="2">
                  <c:v>80-89</c:v>
                </c:pt>
                <c:pt idx="3">
                  <c:v>90-99</c:v>
                </c:pt>
                <c:pt idx="4">
                  <c:v>&gt;99</c:v>
                </c:pt>
              </c:strCache>
            </c:strRef>
          </c:cat>
          <c:val>
            <c:numRef>
              <c:f>Sheet1!$D$2:$D$6</c:f>
              <c:numCache>
                <c:formatCode>General</c:formatCode>
                <c:ptCount val="5"/>
                <c:pt idx="0">
                  <c:v>0</c:v>
                </c:pt>
                <c:pt idx="1">
                  <c:v>0</c:v>
                </c:pt>
                <c:pt idx="2">
                  <c:v>6.25E-2</c:v>
                </c:pt>
                <c:pt idx="3">
                  <c:v>0.25</c:v>
                </c:pt>
                <c:pt idx="4">
                  <c:v>0.6875</c:v>
                </c:pt>
              </c:numCache>
            </c:numRef>
          </c:val>
        </c:ser>
        <c:axId val="76956800"/>
        <c:axId val="77843072"/>
      </c:barChart>
      <c:catAx>
        <c:axId val="76956800"/>
        <c:scaling>
          <c:orientation val="minMax"/>
        </c:scaling>
        <c:axPos val="b"/>
        <c:tickLblPos val="nextTo"/>
        <c:crossAx val="77843072"/>
        <c:crosses val="autoZero"/>
        <c:auto val="1"/>
        <c:lblAlgn val="ctr"/>
        <c:lblOffset val="100"/>
      </c:catAx>
      <c:valAx>
        <c:axId val="77843072"/>
        <c:scaling>
          <c:orientation val="minMax"/>
        </c:scaling>
        <c:axPos val="l"/>
        <c:majorGridlines/>
        <c:numFmt formatCode="General" sourceLinked="1"/>
        <c:tickLblPos val="nextTo"/>
        <c:crossAx val="76956800"/>
        <c:crosses val="autoZero"/>
        <c:crossBetween val="between"/>
      </c:valAx>
    </c:plotArea>
    <c:legend>
      <c:legendPos val="r"/>
      <c:layout>
        <c:manualLayout>
          <c:xMode val="edge"/>
          <c:yMode val="edge"/>
          <c:x val="0.69080052493438315"/>
          <c:y val="0.21569567766795109"/>
          <c:w val="0.30919947506561679"/>
          <c:h val="0.56860843524878535"/>
        </c:manualLayout>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13A1D08-9ABC-46B5-8838-DDB54BE05C7C}" type="datetimeFigureOut">
              <a:rPr lang="en-US" smtClean="0"/>
              <a:pPr/>
              <a:t>10/6/2009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4EC2A99-0B18-4251-B259-8DE5114B0A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3D1E4D-927B-4E71-B278-74918EA059AD}" type="slidenum">
              <a:rPr lang="en-US"/>
              <a:pPr/>
              <a:t>1</a:t>
            </a:fld>
            <a:endParaRPr lang="en-US"/>
          </a:p>
        </p:txBody>
      </p:sp>
      <p:sp>
        <p:nvSpPr>
          <p:cNvPr id="354306" name="Rectangle 2"/>
          <p:cNvSpPr>
            <a:spLocks noGrp="1" noRot="1" noChangeAspect="1" noChangeArrowheads="1" noTextEdit="1"/>
          </p:cNvSpPr>
          <p:nvPr>
            <p:ph type="sldImg"/>
          </p:nvPr>
        </p:nvSpPr>
        <p:spPr>
          <a:ln/>
        </p:spPr>
      </p:sp>
      <p:sp>
        <p:nvSpPr>
          <p:cNvPr id="354307" name="Rectangle 3"/>
          <p:cNvSpPr>
            <a:spLocks noGrp="1" noChangeArrowheads="1"/>
          </p:cNvSpPr>
          <p:nvPr>
            <p:ph type="body" idx="1"/>
          </p:nvPr>
        </p:nvSpPr>
        <p:spPr>
          <a:xfrm>
            <a:off x="974726" y="4560889"/>
            <a:ext cx="5365750" cy="4319587"/>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99BB79-99F2-430C-8839-543A56596AEC}" type="datetime1">
              <a:rPr lang="en-US" smtClean="0"/>
              <a:t>10/9/2009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88C1F6-7296-4FAF-9711-D1272F1564B5}" type="datetime1">
              <a:rPr lang="en-US" smtClean="0"/>
              <a:t>10/9/2009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DB877-065B-49DD-9ED8-DD2A24DB9B7B}" type="datetime1">
              <a:rPr lang="en-US" smtClean="0"/>
              <a:t>10/9/2009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A28BF4-A43F-45EE-88A6-4CD1E64A5802}" type="datetime1">
              <a:rPr lang="en-US" smtClean="0"/>
              <a:t>10/9/2009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511B2D-C1A7-4C6E-A4F8-D1FBB273A775}" type="datetime1">
              <a:rPr lang="en-US" smtClean="0"/>
              <a:t>10/9/2009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53BC1-B6D5-4E2B-B764-57FDB5A6D43B}" type="datetime1">
              <a:rPr lang="en-US" smtClean="0"/>
              <a:t>10/9/2009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EA848F-C131-4828-A269-2CD132F9410C}" type="datetime1">
              <a:rPr lang="en-US" smtClean="0"/>
              <a:t>10/9/2009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36D477-73C6-4E16-9FF3-6648D57CC8B1}" type="datetime1">
              <a:rPr lang="en-US" smtClean="0"/>
              <a:t>10/9/2009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8F120-0538-49B8-9B77-C5F3ADE6850A}" type="datetime1">
              <a:rPr lang="en-US" smtClean="0"/>
              <a:t>10/9/2009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5D386C-F9E0-4C0F-9931-EBBDA2E6F796}" type="datetime1">
              <a:rPr lang="en-US" smtClean="0"/>
              <a:t>10/9/2009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2BF25B-45EA-4E58-B207-163D5D66C652}" type="datetime1">
              <a:rPr lang="en-US" smtClean="0"/>
              <a:t>10/9/2009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1CE74-C148-43F4-BE0B-F55811321213}" type="datetime1">
              <a:rPr lang="en-US" smtClean="0"/>
              <a:t>10/9/2009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2BB8E-2E7D-4979-9350-48B9A21136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subTitle" idx="1"/>
          </p:nvPr>
        </p:nvSpPr>
        <p:spPr>
          <a:xfrm>
            <a:off x="5029200" y="5791200"/>
            <a:ext cx="4114800" cy="1066800"/>
          </a:xfrm>
        </p:spPr>
        <p:txBody>
          <a:bodyPr>
            <a:noAutofit/>
          </a:bodyPr>
          <a:lstStyle/>
          <a:p>
            <a:pPr algn="r">
              <a:lnSpc>
                <a:spcPct val="80000"/>
              </a:lnSpc>
            </a:pPr>
            <a:r>
              <a:rPr lang="en-US" sz="2400" dirty="0" smtClean="0">
                <a:solidFill>
                  <a:schemeClr val="tx1"/>
                </a:solidFill>
              </a:rPr>
              <a:t>cs1120 Fall 2009</a:t>
            </a:r>
          </a:p>
          <a:p>
            <a:pPr algn="r">
              <a:lnSpc>
                <a:spcPct val="80000"/>
              </a:lnSpc>
            </a:pPr>
            <a:r>
              <a:rPr lang="en-US" sz="2400" dirty="0" smtClean="0">
                <a:solidFill>
                  <a:schemeClr val="tx1"/>
                </a:solidFill>
              </a:rPr>
              <a:t>David </a:t>
            </a:r>
            <a:r>
              <a:rPr lang="en-US" sz="2400" dirty="0">
                <a:solidFill>
                  <a:schemeClr val="tx1"/>
                </a:solidFill>
              </a:rPr>
              <a:t>Evans</a:t>
            </a:r>
          </a:p>
          <a:p>
            <a:pPr algn="r">
              <a:lnSpc>
                <a:spcPct val="80000"/>
              </a:lnSpc>
            </a:pPr>
            <a:r>
              <a:rPr lang="en-US" sz="1800" dirty="0">
                <a:solidFill>
                  <a:schemeClr val="tx1"/>
                </a:solidFill>
              </a:rPr>
              <a:t>http://www.cs.virginia.edu/evans</a:t>
            </a:r>
          </a:p>
        </p:txBody>
      </p:sp>
      <p:sp>
        <p:nvSpPr>
          <p:cNvPr id="353284" name="Rectangle 4"/>
          <p:cNvSpPr>
            <a:spLocks noChangeArrowheads="1"/>
          </p:cNvSpPr>
          <p:nvPr/>
        </p:nvSpPr>
        <p:spPr bwMode="auto">
          <a:xfrm>
            <a:off x="4191000" y="1219200"/>
            <a:ext cx="4343400" cy="2133600"/>
          </a:xfrm>
          <a:prstGeom prst="rect">
            <a:avLst/>
          </a:prstGeom>
          <a:noFill/>
          <a:ln w="9525">
            <a:noFill/>
            <a:miter lim="800000"/>
            <a:headEnd/>
            <a:tailEnd/>
          </a:ln>
          <a:effectLst/>
        </p:spPr>
        <p:txBody>
          <a:bodyPr anchor="ctr"/>
          <a:lstStyle/>
          <a:p>
            <a:r>
              <a:rPr lang="en-US" sz="4800" dirty="0"/>
              <a:t>Lecture </a:t>
            </a:r>
            <a:r>
              <a:rPr lang="en-US" sz="4800" dirty="0" smtClean="0"/>
              <a:t>19: </a:t>
            </a:r>
          </a:p>
          <a:p>
            <a:r>
              <a:rPr lang="en-US" sz="4800" dirty="0" err="1" smtClean="0"/>
              <a:t>Stateful</a:t>
            </a:r>
            <a:r>
              <a:rPr lang="en-US" sz="4800" dirty="0" smtClean="0"/>
              <a:t> Evaluation</a:t>
            </a:r>
            <a:endParaRPr lang="en-US" sz="4800" dirty="0" smtClean="0"/>
          </a:p>
        </p:txBody>
      </p:sp>
      <p:sp>
        <p:nvSpPr>
          <p:cNvPr id="353286" name="Text Box 6"/>
          <p:cNvSpPr txBox="1">
            <a:spLocks noChangeArrowheads="1"/>
          </p:cNvSpPr>
          <p:nvPr/>
        </p:nvSpPr>
        <p:spPr bwMode="auto">
          <a:xfrm>
            <a:off x="8455025" y="3101975"/>
            <a:ext cx="184150" cy="457200"/>
          </a:xfrm>
          <a:prstGeom prst="rect">
            <a:avLst/>
          </a:prstGeom>
          <a:noFill/>
          <a:ln w="9525">
            <a:noFill/>
            <a:miter lim="800000"/>
            <a:headEnd/>
            <a:tailEnd/>
          </a:ln>
          <a:effectLst/>
        </p:spPr>
        <p:txBody>
          <a:bodyPr wrap="none">
            <a:spAutoFit/>
          </a:bodyPr>
          <a:lstStyle/>
          <a:p>
            <a:pPr algn="r"/>
            <a:endParaRPr lang="en-US" sz="2400"/>
          </a:p>
        </p:txBody>
      </p:sp>
      <p:pic>
        <p:nvPicPr>
          <p:cNvPr id="10" name="Picture 32" descr="Big picture of Liberation, 1955 Poster"/>
          <p:cNvPicPr>
            <a:picLocks noChangeAspect="1" noChangeArrowheads="1"/>
          </p:cNvPicPr>
          <p:nvPr/>
        </p:nvPicPr>
        <p:blipFill>
          <a:blip r:embed="rId3" cstate="print"/>
          <a:srcRect/>
          <a:stretch>
            <a:fillRect/>
          </a:stretch>
        </p:blipFill>
        <p:spPr bwMode="auto">
          <a:xfrm>
            <a:off x="166688" y="80963"/>
            <a:ext cx="3011487" cy="6691312"/>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042" name="Rectangle 2"/>
          <p:cNvSpPr>
            <a:spLocks noGrp="1" noChangeArrowheads="1"/>
          </p:cNvSpPr>
          <p:nvPr>
            <p:ph type="title"/>
          </p:nvPr>
        </p:nvSpPr>
        <p:spPr>
          <a:xfrm>
            <a:off x="457200" y="0"/>
            <a:ext cx="8229600" cy="1143000"/>
          </a:xfrm>
        </p:spPr>
        <p:txBody>
          <a:bodyPr/>
          <a:lstStyle/>
          <a:p>
            <a:r>
              <a:rPr lang="en-US"/>
              <a:t>Procedures</a:t>
            </a:r>
          </a:p>
        </p:txBody>
      </p:sp>
      <p:sp>
        <p:nvSpPr>
          <p:cNvPr id="855043" name="Rectangle 3"/>
          <p:cNvSpPr>
            <a:spLocks noChangeArrowheads="1"/>
          </p:cNvSpPr>
          <p:nvPr/>
        </p:nvSpPr>
        <p:spPr bwMode="auto">
          <a:xfrm>
            <a:off x="1981200" y="1479550"/>
            <a:ext cx="6858000" cy="2895600"/>
          </a:xfrm>
          <a:prstGeom prst="rect">
            <a:avLst/>
          </a:prstGeom>
          <a:noFill/>
          <a:ln w="31750" algn="ctr">
            <a:solidFill>
              <a:srgbClr val="008000"/>
            </a:solidFill>
            <a:miter lim="800000"/>
            <a:headEnd/>
            <a:tailEnd/>
          </a:ln>
          <a:effectLst/>
        </p:spPr>
        <p:txBody>
          <a:bodyPr wrap="none" anchor="ctr">
            <a:spAutoFit/>
          </a:bodyPr>
          <a:lstStyle/>
          <a:p>
            <a:endParaRPr lang="en-US"/>
          </a:p>
        </p:txBody>
      </p:sp>
      <p:sp>
        <p:nvSpPr>
          <p:cNvPr id="855044" name="Text Box 4"/>
          <p:cNvSpPr txBox="1">
            <a:spLocks noChangeArrowheads="1"/>
          </p:cNvSpPr>
          <p:nvPr/>
        </p:nvSpPr>
        <p:spPr bwMode="auto">
          <a:xfrm>
            <a:off x="136525" y="2209800"/>
            <a:ext cx="1525289" cy="707886"/>
          </a:xfrm>
          <a:prstGeom prst="rect">
            <a:avLst/>
          </a:prstGeom>
          <a:noFill/>
          <a:ln w="31750" algn="ctr">
            <a:noFill/>
            <a:miter lim="800000"/>
            <a:headEnd/>
            <a:tailEnd/>
          </a:ln>
          <a:effectLst/>
        </p:spPr>
        <p:txBody>
          <a:bodyPr wrap="none">
            <a:spAutoFit/>
          </a:bodyPr>
          <a:lstStyle/>
          <a:p>
            <a:r>
              <a:rPr lang="en-US" sz="2000" dirty="0"/>
              <a:t>global</a:t>
            </a:r>
          </a:p>
          <a:p>
            <a:r>
              <a:rPr lang="en-US" sz="2000" dirty="0"/>
              <a:t>environment</a:t>
            </a:r>
          </a:p>
        </p:txBody>
      </p:sp>
      <p:sp>
        <p:nvSpPr>
          <p:cNvPr id="855045" name="Line 5"/>
          <p:cNvSpPr>
            <a:spLocks noChangeShapeType="1"/>
          </p:cNvSpPr>
          <p:nvPr/>
        </p:nvSpPr>
        <p:spPr bwMode="auto">
          <a:xfrm>
            <a:off x="1309688" y="2500313"/>
            <a:ext cx="671512" cy="0"/>
          </a:xfrm>
          <a:prstGeom prst="line">
            <a:avLst/>
          </a:prstGeom>
          <a:noFill/>
          <a:ln w="31750">
            <a:solidFill>
              <a:srgbClr val="339966"/>
            </a:solidFill>
            <a:round/>
            <a:headEnd/>
            <a:tailEnd type="triangle" w="med" len="med"/>
          </a:ln>
          <a:effectLst/>
        </p:spPr>
        <p:txBody>
          <a:bodyPr>
            <a:spAutoFit/>
          </a:bodyPr>
          <a:lstStyle/>
          <a:p>
            <a:endParaRPr lang="en-US"/>
          </a:p>
        </p:txBody>
      </p:sp>
      <p:sp>
        <p:nvSpPr>
          <p:cNvPr id="855046" name="Text Box 6"/>
          <p:cNvSpPr txBox="1">
            <a:spLocks noChangeArrowheads="1"/>
          </p:cNvSpPr>
          <p:nvPr/>
        </p:nvSpPr>
        <p:spPr bwMode="auto">
          <a:xfrm>
            <a:off x="436563" y="4783138"/>
            <a:ext cx="7843837" cy="701675"/>
          </a:xfrm>
          <a:prstGeom prst="rect">
            <a:avLst/>
          </a:prstGeom>
          <a:noFill/>
          <a:ln w="31750" algn="ctr">
            <a:noFill/>
            <a:miter lim="800000"/>
            <a:headEnd/>
            <a:tailEnd/>
          </a:ln>
          <a:effectLst/>
        </p:spPr>
        <p:txBody>
          <a:bodyPr>
            <a:spAutoFit/>
          </a:bodyPr>
          <a:lstStyle/>
          <a:p>
            <a:r>
              <a:rPr lang="en-US" sz="4000"/>
              <a:t>&gt; </a:t>
            </a:r>
            <a:r>
              <a:rPr lang="en-US" sz="3200"/>
              <a:t>(define double (lambda (x) (+ x x)))</a:t>
            </a:r>
            <a:endParaRPr lang="en-US" sz="4000"/>
          </a:p>
        </p:txBody>
      </p:sp>
      <p:sp>
        <p:nvSpPr>
          <p:cNvPr id="855047" name="Text Box 7"/>
          <p:cNvSpPr txBox="1">
            <a:spLocks noChangeArrowheads="1"/>
          </p:cNvSpPr>
          <p:nvPr/>
        </p:nvSpPr>
        <p:spPr bwMode="auto">
          <a:xfrm>
            <a:off x="2603570" y="2100263"/>
            <a:ext cx="2014398" cy="400110"/>
          </a:xfrm>
          <a:prstGeom prst="rect">
            <a:avLst/>
          </a:prstGeom>
          <a:noFill/>
          <a:ln w="31750" algn="ctr">
            <a:solidFill>
              <a:schemeClr val="tx1"/>
            </a:solidFill>
            <a:miter lim="800000"/>
            <a:headEnd/>
            <a:tailEnd/>
          </a:ln>
          <a:effectLst/>
        </p:spPr>
        <p:txBody>
          <a:bodyPr wrap="none">
            <a:spAutoFit/>
          </a:bodyPr>
          <a:lstStyle/>
          <a:p>
            <a:pPr algn="ctr"/>
            <a:r>
              <a:rPr lang="en-US" sz="2000"/>
              <a:t>+ : #&lt;primitive:+&gt;</a:t>
            </a:r>
          </a:p>
        </p:txBody>
      </p:sp>
      <p:sp>
        <p:nvSpPr>
          <p:cNvPr id="855048" name="Text Box 8"/>
          <p:cNvSpPr txBox="1">
            <a:spLocks noChangeArrowheads="1"/>
          </p:cNvSpPr>
          <p:nvPr/>
        </p:nvSpPr>
        <p:spPr bwMode="auto">
          <a:xfrm>
            <a:off x="5427249" y="2393950"/>
            <a:ext cx="2771015" cy="400110"/>
          </a:xfrm>
          <a:prstGeom prst="rect">
            <a:avLst/>
          </a:prstGeom>
          <a:noFill/>
          <a:ln w="31750" algn="ctr">
            <a:solidFill>
              <a:schemeClr val="tx1"/>
            </a:solidFill>
            <a:miter lim="800000"/>
            <a:headEnd/>
            <a:tailEnd/>
          </a:ln>
          <a:effectLst/>
        </p:spPr>
        <p:txBody>
          <a:bodyPr wrap="none">
            <a:spAutoFit/>
          </a:bodyPr>
          <a:lstStyle/>
          <a:p>
            <a:pPr algn="ctr"/>
            <a:r>
              <a:rPr lang="en-US" sz="2000"/>
              <a:t>null? : #&lt;primitive:null?&gt;</a:t>
            </a:r>
          </a:p>
        </p:txBody>
      </p:sp>
      <p:sp>
        <p:nvSpPr>
          <p:cNvPr id="855049" name="Text Box 9"/>
          <p:cNvSpPr txBox="1">
            <a:spLocks noChangeArrowheads="1"/>
          </p:cNvSpPr>
          <p:nvPr/>
        </p:nvSpPr>
        <p:spPr bwMode="auto">
          <a:xfrm>
            <a:off x="5650734" y="3529013"/>
            <a:ext cx="1274708" cy="400110"/>
          </a:xfrm>
          <a:prstGeom prst="rect">
            <a:avLst/>
          </a:prstGeom>
          <a:noFill/>
          <a:ln w="31750" algn="ctr">
            <a:solidFill>
              <a:schemeClr val="tx1"/>
            </a:solidFill>
            <a:miter lim="800000"/>
            <a:headEnd/>
            <a:tailEnd/>
          </a:ln>
          <a:effectLst/>
        </p:spPr>
        <p:txBody>
          <a:bodyPr wrap="none">
            <a:spAutoFit/>
          </a:bodyPr>
          <a:lstStyle/>
          <a:p>
            <a:pPr algn="ctr"/>
            <a:r>
              <a:rPr lang="en-US" sz="2000"/>
              <a:t>double: ??</a:t>
            </a:r>
          </a:p>
        </p:txBody>
      </p:sp>
      <p:sp>
        <p:nvSpPr>
          <p:cNvPr id="855050" name="Text Box 10"/>
          <p:cNvSpPr txBox="1">
            <a:spLocks noChangeArrowheads="1"/>
          </p:cNvSpPr>
          <p:nvPr/>
        </p:nvSpPr>
        <p:spPr bwMode="auto">
          <a:xfrm>
            <a:off x="2955201" y="2743200"/>
            <a:ext cx="609461" cy="400110"/>
          </a:xfrm>
          <a:prstGeom prst="rect">
            <a:avLst/>
          </a:prstGeom>
          <a:noFill/>
          <a:ln w="31750" algn="ctr">
            <a:solidFill>
              <a:schemeClr val="tx1"/>
            </a:solidFill>
            <a:miter lim="800000"/>
            <a:headEnd/>
            <a:tailEnd/>
          </a:ln>
          <a:effectLst/>
        </p:spPr>
        <p:txBody>
          <a:bodyPr wrap="none">
            <a:spAutoFit/>
          </a:bodyPr>
          <a:lstStyle/>
          <a:p>
            <a:pPr algn="ctr"/>
            <a:r>
              <a:rPr lang="en-US" sz="2000"/>
              <a:t>x : 3</a:t>
            </a:r>
          </a:p>
        </p:txBody>
      </p:sp>
      <p:sp>
        <p:nvSpPr>
          <p:cNvPr id="11" name="Slide Number Placeholder 10"/>
          <p:cNvSpPr>
            <a:spLocks noGrp="1"/>
          </p:cNvSpPr>
          <p:nvPr>
            <p:ph type="sldNum" sz="quarter" idx="12"/>
          </p:nvPr>
        </p:nvSpPr>
        <p:spPr/>
        <p:txBody>
          <a:bodyPr/>
          <a:lstStyle/>
          <a:p>
            <a:fld id="{0BD2BB8E-2E7D-4979-9350-48B9A2113630}"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55046"/>
                                        </p:tgtEl>
                                        <p:attrNameLst>
                                          <p:attrName>style.visibility</p:attrName>
                                        </p:attrNameLst>
                                      </p:cBhvr>
                                      <p:to>
                                        <p:strVal val="visible"/>
                                      </p:to>
                                    </p:set>
                                    <p:animEffect transition="in" filter="blinds(horizontal)">
                                      <p:cBhvr>
                                        <p:cTn id="7" dur="500"/>
                                        <p:tgtEl>
                                          <p:spTgt spid="85504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55049"/>
                                        </p:tgtEl>
                                        <p:attrNameLst>
                                          <p:attrName>style.visibility</p:attrName>
                                        </p:attrNameLst>
                                      </p:cBhvr>
                                      <p:to>
                                        <p:strVal val="visible"/>
                                      </p:to>
                                    </p:set>
                                    <p:animEffect transition="in" filter="checkerboard(across)">
                                      <p:cBhvr>
                                        <p:cTn id="12" dur="500"/>
                                        <p:tgtEl>
                                          <p:spTgt spid="855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5046" grpId="0"/>
      <p:bldP spid="85504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p:cNvSpPr>
            <a:spLocks noGrp="1" noChangeArrowheads="1"/>
          </p:cNvSpPr>
          <p:nvPr>
            <p:ph type="title"/>
          </p:nvPr>
        </p:nvSpPr>
        <p:spPr/>
        <p:txBody>
          <a:bodyPr/>
          <a:lstStyle/>
          <a:p>
            <a:r>
              <a:rPr lang="en-US"/>
              <a:t>How to Draw a Procedure</a:t>
            </a:r>
          </a:p>
        </p:txBody>
      </p:sp>
      <p:sp>
        <p:nvSpPr>
          <p:cNvPr id="856067" name="Rectangle 3"/>
          <p:cNvSpPr>
            <a:spLocks noGrp="1" noChangeArrowheads="1"/>
          </p:cNvSpPr>
          <p:nvPr>
            <p:ph type="body" idx="1"/>
          </p:nvPr>
        </p:nvSpPr>
        <p:spPr/>
        <p:txBody>
          <a:bodyPr/>
          <a:lstStyle/>
          <a:p>
            <a:r>
              <a:rPr lang="en-US" dirty="0"/>
              <a:t>A procedure needs </a:t>
            </a:r>
            <a:r>
              <a:rPr lang="en-US" b="1" dirty="0"/>
              <a:t>both code and an environment</a:t>
            </a:r>
          </a:p>
          <a:p>
            <a:pPr lvl="1"/>
            <a:r>
              <a:rPr lang="en-US" dirty="0"/>
              <a:t>We’ll see why soon</a:t>
            </a:r>
          </a:p>
          <a:p>
            <a:r>
              <a:rPr lang="en-US" dirty="0"/>
              <a:t>We draw procedures like this:</a:t>
            </a:r>
          </a:p>
        </p:txBody>
      </p:sp>
      <p:grpSp>
        <p:nvGrpSpPr>
          <p:cNvPr id="2" name="Group 7"/>
          <p:cNvGrpSpPr>
            <a:grpSpLocks/>
          </p:cNvGrpSpPr>
          <p:nvPr/>
        </p:nvGrpSpPr>
        <p:grpSpPr bwMode="auto">
          <a:xfrm>
            <a:off x="5313365" y="3657600"/>
            <a:ext cx="1830388" cy="1436688"/>
            <a:chOff x="3994" y="1777"/>
            <a:chExt cx="1153" cy="905"/>
          </a:xfrm>
        </p:grpSpPr>
        <p:sp>
          <p:nvSpPr>
            <p:cNvPr id="856072" name="Oval 8"/>
            <p:cNvSpPr>
              <a:spLocks noChangeAspect="1" noChangeArrowheads="1"/>
            </p:cNvSpPr>
            <p:nvPr/>
          </p:nvSpPr>
          <p:spPr bwMode="auto">
            <a:xfrm>
              <a:off x="3994" y="2607"/>
              <a:ext cx="75" cy="75"/>
            </a:xfrm>
            <a:prstGeom prst="ellipse">
              <a:avLst/>
            </a:prstGeom>
            <a:solidFill>
              <a:schemeClr val="tx1"/>
            </a:solidFill>
            <a:ln w="28575">
              <a:solidFill>
                <a:schemeClr val="tx1"/>
              </a:solidFill>
              <a:round/>
              <a:headEnd/>
              <a:tailEnd type="none" w="med" len="lg"/>
            </a:ln>
            <a:effectLst/>
          </p:spPr>
          <p:txBody>
            <a:bodyPr wrap="none" anchor="ctr"/>
            <a:lstStyle/>
            <a:p>
              <a:endParaRPr lang="en-US"/>
            </a:p>
          </p:txBody>
        </p:sp>
        <p:sp>
          <p:nvSpPr>
            <p:cNvPr id="856073" name="Freeform 9"/>
            <p:cNvSpPr>
              <a:spLocks/>
            </p:cNvSpPr>
            <p:nvPr/>
          </p:nvSpPr>
          <p:spPr bwMode="auto">
            <a:xfrm>
              <a:off x="4032" y="2261"/>
              <a:ext cx="432" cy="384"/>
            </a:xfrm>
            <a:custGeom>
              <a:avLst/>
              <a:gdLst/>
              <a:ahLst/>
              <a:cxnLst>
                <a:cxn ang="0">
                  <a:pos x="0" y="384"/>
                </a:cxn>
                <a:cxn ang="0">
                  <a:pos x="432" y="384"/>
                </a:cxn>
                <a:cxn ang="0">
                  <a:pos x="432" y="0"/>
                </a:cxn>
              </a:cxnLst>
              <a:rect l="0" t="0" r="r" b="b"/>
              <a:pathLst>
                <a:path w="432" h="384">
                  <a:moveTo>
                    <a:pt x="0" y="384"/>
                  </a:moveTo>
                  <a:lnTo>
                    <a:pt x="432" y="384"/>
                  </a:lnTo>
                  <a:lnTo>
                    <a:pt x="432" y="0"/>
                  </a:lnTo>
                </a:path>
              </a:pathLst>
            </a:custGeom>
            <a:noFill/>
            <a:ln w="28575" cap="flat" cmpd="sng">
              <a:solidFill>
                <a:schemeClr val="tx1"/>
              </a:solidFill>
              <a:prstDash val="solid"/>
              <a:round/>
              <a:headEnd type="none" w="med" len="med"/>
              <a:tailEnd type="triangle" w="med" len="lg"/>
            </a:ln>
            <a:effectLst/>
          </p:spPr>
          <p:txBody>
            <a:bodyPr wrap="none" anchor="ctr"/>
            <a:lstStyle/>
            <a:p>
              <a:endParaRPr lang="en-US"/>
            </a:p>
          </p:txBody>
        </p:sp>
        <p:sp>
          <p:nvSpPr>
            <p:cNvPr id="856074" name="Text Box 10"/>
            <p:cNvSpPr txBox="1">
              <a:spLocks noChangeArrowheads="1"/>
            </p:cNvSpPr>
            <p:nvPr/>
          </p:nvSpPr>
          <p:spPr bwMode="auto">
            <a:xfrm>
              <a:off x="4272" y="1777"/>
              <a:ext cx="875" cy="407"/>
            </a:xfrm>
            <a:prstGeom prst="rect">
              <a:avLst/>
            </a:prstGeom>
            <a:noFill/>
            <a:ln w="28575">
              <a:noFill/>
              <a:miter lim="800000"/>
              <a:headEnd/>
              <a:tailEnd type="none" w="med" len="lg"/>
            </a:ln>
            <a:effectLst/>
          </p:spPr>
          <p:txBody>
            <a:bodyPr wrap="none">
              <a:spAutoFit/>
            </a:bodyPr>
            <a:lstStyle/>
            <a:p>
              <a:pPr eaLnBrk="0" hangingPunct="0"/>
              <a:r>
                <a:rPr lang="en-US" dirty="0">
                  <a:solidFill>
                    <a:schemeClr val="tx2"/>
                  </a:solidFill>
                </a:rPr>
                <a:t>Environment</a:t>
              </a:r>
              <a:br>
                <a:rPr lang="en-US" dirty="0">
                  <a:solidFill>
                    <a:schemeClr val="tx2"/>
                  </a:solidFill>
                </a:rPr>
              </a:br>
              <a:r>
                <a:rPr lang="en-US" dirty="0">
                  <a:solidFill>
                    <a:schemeClr val="tx2"/>
                  </a:solidFill>
                </a:rPr>
                <a:t>pointer</a:t>
              </a:r>
            </a:p>
          </p:txBody>
        </p:sp>
      </p:grpSp>
      <p:sp>
        <p:nvSpPr>
          <p:cNvPr id="856079" name="Text Box 15"/>
          <p:cNvSpPr txBox="1">
            <a:spLocks noChangeArrowheads="1"/>
          </p:cNvSpPr>
          <p:nvPr/>
        </p:nvSpPr>
        <p:spPr bwMode="auto">
          <a:xfrm>
            <a:off x="3810000" y="4832968"/>
            <a:ext cx="1767343" cy="1015663"/>
          </a:xfrm>
          <a:prstGeom prst="rect">
            <a:avLst/>
          </a:prstGeom>
          <a:noFill/>
          <a:ln w="28575">
            <a:solidFill>
              <a:schemeClr val="tx1"/>
            </a:solidFill>
            <a:miter lim="800000"/>
            <a:headEnd/>
            <a:tailEnd type="none" w="med" len="lg"/>
          </a:ln>
          <a:effectLst/>
        </p:spPr>
        <p:txBody>
          <a:bodyPr wrap="none">
            <a:spAutoFit/>
          </a:bodyPr>
          <a:lstStyle/>
          <a:p>
            <a:pPr eaLnBrk="0" hangingPunct="0"/>
            <a:r>
              <a:rPr lang="en-US" sz="2000" dirty="0"/>
              <a:t>environment</a:t>
            </a:r>
            <a:r>
              <a:rPr lang="en-US" sz="2000" dirty="0" smtClean="0"/>
              <a:t>:   </a:t>
            </a:r>
            <a:endParaRPr lang="en-US" sz="2000" dirty="0"/>
          </a:p>
          <a:p>
            <a:pPr eaLnBrk="0" hangingPunct="0"/>
            <a:r>
              <a:rPr lang="en-US" sz="2000" dirty="0"/>
              <a:t>parameters:</a:t>
            </a:r>
            <a:r>
              <a:rPr lang="en-US" sz="2000" b="1" dirty="0"/>
              <a:t> x</a:t>
            </a:r>
            <a:br>
              <a:rPr lang="en-US" sz="2000" b="1" dirty="0"/>
            </a:br>
            <a:r>
              <a:rPr lang="en-US" sz="2000" dirty="0"/>
              <a:t>body:</a:t>
            </a:r>
            <a:r>
              <a:rPr lang="en-US" sz="2000" b="1" dirty="0"/>
              <a:t> (+ x </a:t>
            </a:r>
            <a:r>
              <a:rPr lang="en-US" sz="2000" b="1" dirty="0" err="1"/>
              <a:t>x</a:t>
            </a:r>
            <a:r>
              <a:rPr lang="en-US" sz="2000" b="1" dirty="0"/>
              <a:t>)</a:t>
            </a:r>
          </a:p>
        </p:txBody>
      </p:sp>
      <p:sp>
        <p:nvSpPr>
          <p:cNvPr id="9" name="Slide Number Placeholder 8"/>
          <p:cNvSpPr>
            <a:spLocks noGrp="1"/>
          </p:cNvSpPr>
          <p:nvPr>
            <p:ph type="sldNum" sz="quarter" idx="12"/>
          </p:nvPr>
        </p:nvSpPr>
        <p:spPr/>
        <p:txBody>
          <a:bodyPr/>
          <a:lstStyle/>
          <a:p>
            <a:fld id="{0BD2BB8E-2E7D-4979-9350-48B9A2113630}"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title"/>
          </p:nvPr>
        </p:nvSpPr>
        <p:spPr/>
        <p:txBody>
          <a:bodyPr>
            <a:normAutofit fontScale="90000"/>
          </a:bodyPr>
          <a:lstStyle/>
          <a:p>
            <a:r>
              <a:rPr lang="en-US"/>
              <a:t>How to Draw a Procedure </a:t>
            </a:r>
            <a:br>
              <a:rPr lang="en-US"/>
            </a:br>
            <a:r>
              <a:rPr lang="en-US"/>
              <a:t>(for artists only)</a:t>
            </a:r>
          </a:p>
        </p:txBody>
      </p:sp>
      <p:grpSp>
        <p:nvGrpSpPr>
          <p:cNvPr id="2" name="Group 3"/>
          <p:cNvGrpSpPr>
            <a:grpSpLocks/>
          </p:cNvGrpSpPr>
          <p:nvPr/>
        </p:nvGrpSpPr>
        <p:grpSpPr bwMode="auto">
          <a:xfrm>
            <a:off x="3292475" y="2590800"/>
            <a:ext cx="914400" cy="457200"/>
            <a:chOff x="1824" y="3312"/>
            <a:chExt cx="576" cy="288"/>
          </a:xfrm>
        </p:grpSpPr>
        <p:sp>
          <p:nvSpPr>
            <p:cNvPr id="857092" name="Oval 4"/>
            <p:cNvSpPr>
              <a:spLocks noChangeArrowheads="1"/>
            </p:cNvSpPr>
            <p:nvPr/>
          </p:nvSpPr>
          <p:spPr bwMode="auto">
            <a:xfrm>
              <a:off x="1824" y="3312"/>
              <a:ext cx="288" cy="288"/>
            </a:xfrm>
            <a:prstGeom prst="ellipse">
              <a:avLst/>
            </a:prstGeom>
            <a:noFill/>
            <a:ln w="28575">
              <a:solidFill>
                <a:schemeClr val="tx1"/>
              </a:solidFill>
              <a:round/>
              <a:headEnd/>
              <a:tailEnd type="none" w="med" len="lg"/>
            </a:ln>
            <a:effectLst/>
          </p:spPr>
          <p:txBody>
            <a:bodyPr wrap="none" anchor="ctr"/>
            <a:lstStyle/>
            <a:p>
              <a:pPr algn="ctr" eaLnBrk="0" hangingPunct="0"/>
              <a:endParaRPr lang="en-US" b="1">
                <a:latin typeface="Courier New" pitchFamily="49" charset="0"/>
              </a:endParaRPr>
            </a:p>
          </p:txBody>
        </p:sp>
        <p:sp>
          <p:nvSpPr>
            <p:cNvPr id="857093" name="Oval 5"/>
            <p:cNvSpPr>
              <a:spLocks noChangeArrowheads="1"/>
            </p:cNvSpPr>
            <p:nvPr/>
          </p:nvSpPr>
          <p:spPr bwMode="auto">
            <a:xfrm>
              <a:off x="2112" y="3312"/>
              <a:ext cx="288" cy="288"/>
            </a:xfrm>
            <a:prstGeom prst="ellipse">
              <a:avLst/>
            </a:prstGeom>
            <a:noFill/>
            <a:ln w="28575">
              <a:solidFill>
                <a:schemeClr val="tx1"/>
              </a:solidFill>
              <a:round/>
              <a:headEnd/>
              <a:tailEnd type="none" w="med" len="lg"/>
            </a:ln>
            <a:effectLst/>
          </p:spPr>
          <p:txBody>
            <a:bodyPr wrap="none" anchor="ctr"/>
            <a:lstStyle/>
            <a:p>
              <a:pPr algn="ctr" eaLnBrk="0" hangingPunct="0"/>
              <a:endParaRPr lang="en-US" b="1">
                <a:latin typeface="Courier New" pitchFamily="49" charset="0"/>
              </a:endParaRPr>
            </a:p>
          </p:txBody>
        </p:sp>
      </p:grpSp>
      <p:sp>
        <p:nvSpPr>
          <p:cNvPr id="857094" name="Oval 6"/>
          <p:cNvSpPr>
            <a:spLocks noChangeAspect="1" noChangeArrowheads="1"/>
          </p:cNvSpPr>
          <p:nvPr/>
        </p:nvSpPr>
        <p:spPr bwMode="auto">
          <a:xfrm>
            <a:off x="3876675" y="2608263"/>
            <a:ext cx="269875" cy="269875"/>
          </a:xfrm>
          <a:prstGeom prst="ellipse">
            <a:avLst/>
          </a:prstGeom>
          <a:solidFill>
            <a:srgbClr val="0000FF"/>
          </a:solidFill>
          <a:ln w="28575">
            <a:solidFill>
              <a:schemeClr val="tx1"/>
            </a:solidFill>
            <a:round/>
            <a:headEnd/>
            <a:tailEnd type="none" w="med" len="lg"/>
          </a:ln>
          <a:effectLst/>
        </p:spPr>
        <p:txBody>
          <a:bodyPr wrap="none" anchor="ctr"/>
          <a:lstStyle/>
          <a:p>
            <a:endParaRPr lang="en-US"/>
          </a:p>
        </p:txBody>
      </p:sp>
      <p:sp>
        <p:nvSpPr>
          <p:cNvPr id="857095" name="Freeform 7"/>
          <p:cNvSpPr>
            <a:spLocks/>
          </p:cNvSpPr>
          <p:nvPr/>
        </p:nvSpPr>
        <p:spPr bwMode="auto">
          <a:xfrm>
            <a:off x="4137025" y="2138363"/>
            <a:ext cx="642938" cy="609600"/>
          </a:xfrm>
          <a:custGeom>
            <a:avLst/>
            <a:gdLst/>
            <a:ahLst/>
            <a:cxnLst>
              <a:cxn ang="0">
                <a:pos x="0" y="384"/>
              </a:cxn>
              <a:cxn ang="0">
                <a:pos x="432" y="384"/>
              </a:cxn>
              <a:cxn ang="0">
                <a:pos x="432" y="0"/>
              </a:cxn>
            </a:cxnLst>
            <a:rect l="0" t="0" r="r" b="b"/>
            <a:pathLst>
              <a:path w="432" h="384">
                <a:moveTo>
                  <a:pt x="0" y="384"/>
                </a:moveTo>
                <a:lnTo>
                  <a:pt x="432" y="384"/>
                </a:lnTo>
                <a:lnTo>
                  <a:pt x="432" y="0"/>
                </a:lnTo>
              </a:path>
            </a:pathLst>
          </a:custGeom>
          <a:noFill/>
          <a:ln w="28575" cap="rnd" cmpd="sng">
            <a:solidFill>
              <a:schemeClr val="tx1"/>
            </a:solidFill>
            <a:prstDash val="sysDot"/>
            <a:round/>
            <a:headEnd type="none" w="med" len="med"/>
            <a:tailEnd type="triangle" w="med" len="lg"/>
          </a:ln>
          <a:effectLst/>
        </p:spPr>
        <p:txBody>
          <a:bodyPr wrap="none" anchor="ctr"/>
          <a:lstStyle/>
          <a:p>
            <a:endParaRPr lang="en-US"/>
          </a:p>
        </p:txBody>
      </p:sp>
      <p:sp>
        <p:nvSpPr>
          <p:cNvPr id="857096" name="Text Box 8"/>
          <p:cNvSpPr txBox="1">
            <a:spLocks noChangeArrowheads="1"/>
          </p:cNvSpPr>
          <p:nvPr/>
        </p:nvSpPr>
        <p:spPr bwMode="auto">
          <a:xfrm>
            <a:off x="4932363" y="1809750"/>
            <a:ext cx="1388457" cy="646331"/>
          </a:xfrm>
          <a:prstGeom prst="rect">
            <a:avLst/>
          </a:prstGeom>
          <a:noFill/>
          <a:ln w="28575">
            <a:noFill/>
            <a:miter lim="800000"/>
            <a:headEnd/>
            <a:tailEnd type="none" w="med" len="lg"/>
          </a:ln>
          <a:effectLst/>
        </p:spPr>
        <p:txBody>
          <a:bodyPr wrap="none">
            <a:spAutoFit/>
          </a:bodyPr>
          <a:lstStyle/>
          <a:p>
            <a:pPr eaLnBrk="0" hangingPunct="0"/>
            <a:r>
              <a:rPr lang="en-US" dirty="0">
                <a:solidFill>
                  <a:schemeClr val="tx2"/>
                </a:solidFill>
              </a:rPr>
              <a:t>Environment</a:t>
            </a:r>
            <a:br>
              <a:rPr lang="en-US" dirty="0">
                <a:solidFill>
                  <a:schemeClr val="tx2"/>
                </a:solidFill>
              </a:rPr>
            </a:br>
            <a:r>
              <a:rPr lang="en-US" dirty="0">
                <a:solidFill>
                  <a:schemeClr val="tx2"/>
                </a:solidFill>
              </a:rPr>
              <a:t>pointer</a:t>
            </a:r>
          </a:p>
        </p:txBody>
      </p:sp>
      <p:sp>
        <p:nvSpPr>
          <p:cNvPr id="857097" name="Oval 9"/>
          <p:cNvSpPr>
            <a:spLocks noChangeAspect="1" noChangeArrowheads="1"/>
          </p:cNvSpPr>
          <p:nvPr/>
        </p:nvSpPr>
        <p:spPr bwMode="auto">
          <a:xfrm>
            <a:off x="3352800" y="2743200"/>
            <a:ext cx="247650" cy="247650"/>
          </a:xfrm>
          <a:prstGeom prst="ellipse">
            <a:avLst/>
          </a:prstGeom>
          <a:solidFill>
            <a:srgbClr val="0000FF"/>
          </a:solidFill>
          <a:ln w="28575">
            <a:solidFill>
              <a:schemeClr val="tx1"/>
            </a:solidFill>
            <a:round/>
            <a:headEnd/>
            <a:tailEnd type="none" w="med" len="lg"/>
          </a:ln>
          <a:effectLst/>
        </p:spPr>
        <p:txBody>
          <a:bodyPr wrap="none" anchor="ctr"/>
          <a:lstStyle/>
          <a:p>
            <a:endParaRPr lang="en-US"/>
          </a:p>
        </p:txBody>
      </p:sp>
      <p:sp>
        <p:nvSpPr>
          <p:cNvPr id="857098" name="Oval 10"/>
          <p:cNvSpPr>
            <a:spLocks noChangeArrowheads="1"/>
          </p:cNvSpPr>
          <p:nvPr/>
        </p:nvSpPr>
        <p:spPr bwMode="auto">
          <a:xfrm>
            <a:off x="2800350" y="1905000"/>
            <a:ext cx="1619250" cy="2819400"/>
          </a:xfrm>
          <a:prstGeom prst="ellipse">
            <a:avLst/>
          </a:prstGeom>
          <a:noFill/>
          <a:ln w="31750" algn="ctr">
            <a:solidFill>
              <a:schemeClr val="tx1"/>
            </a:solidFill>
            <a:round/>
            <a:headEnd/>
            <a:tailEnd/>
          </a:ln>
          <a:effectLst/>
        </p:spPr>
        <p:txBody>
          <a:bodyPr anchor="ctr">
            <a:spAutoFit/>
          </a:bodyPr>
          <a:lstStyle/>
          <a:p>
            <a:endParaRPr lang="en-US"/>
          </a:p>
        </p:txBody>
      </p:sp>
      <p:sp>
        <p:nvSpPr>
          <p:cNvPr id="857099" name="Oval 11"/>
          <p:cNvSpPr>
            <a:spLocks noChangeArrowheads="1"/>
          </p:cNvSpPr>
          <p:nvPr/>
        </p:nvSpPr>
        <p:spPr bwMode="auto">
          <a:xfrm>
            <a:off x="3225800" y="3716338"/>
            <a:ext cx="914400" cy="601662"/>
          </a:xfrm>
          <a:prstGeom prst="ellipse">
            <a:avLst/>
          </a:prstGeom>
          <a:noFill/>
          <a:ln w="31750" algn="ctr">
            <a:solidFill>
              <a:srgbClr val="FF0000"/>
            </a:solidFill>
            <a:round/>
            <a:headEnd/>
            <a:tailEnd/>
          </a:ln>
          <a:effectLst/>
        </p:spPr>
        <p:txBody>
          <a:bodyPr anchor="ctr">
            <a:spAutoFit/>
          </a:bodyPr>
          <a:lstStyle/>
          <a:p>
            <a:endParaRPr lang="en-US"/>
          </a:p>
        </p:txBody>
      </p:sp>
      <p:sp>
        <p:nvSpPr>
          <p:cNvPr id="857100" name="Text Box 12"/>
          <p:cNvSpPr txBox="1">
            <a:spLocks noChangeArrowheads="1"/>
          </p:cNvSpPr>
          <p:nvPr/>
        </p:nvSpPr>
        <p:spPr bwMode="auto">
          <a:xfrm>
            <a:off x="3495675" y="3760788"/>
            <a:ext cx="360363" cy="519112"/>
          </a:xfrm>
          <a:prstGeom prst="rect">
            <a:avLst/>
          </a:prstGeom>
          <a:noFill/>
          <a:ln w="31750" algn="ctr">
            <a:noFill/>
            <a:miter lim="800000"/>
            <a:headEnd/>
            <a:tailEnd/>
          </a:ln>
          <a:effectLst/>
        </p:spPr>
        <p:txBody>
          <a:bodyPr wrap="none">
            <a:spAutoFit/>
          </a:bodyPr>
          <a:lstStyle/>
          <a:p>
            <a:r>
              <a:rPr lang="en-US" sz="2800" dirty="0"/>
              <a:t>x</a:t>
            </a:r>
          </a:p>
        </p:txBody>
      </p:sp>
      <p:sp>
        <p:nvSpPr>
          <p:cNvPr id="857101" name="Freeform 13"/>
          <p:cNvSpPr>
            <a:spLocks/>
          </p:cNvSpPr>
          <p:nvPr/>
        </p:nvSpPr>
        <p:spPr bwMode="auto">
          <a:xfrm>
            <a:off x="3962400" y="4343400"/>
            <a:ext cx="1295400" cy="800100"/>
          </a:xfrm>
          <a:custGeom>
            <a:avLst/>
            <a:gdLst/>
            <a:ahLst/>
            <a:cxnLst>
              <a:cxn ang="0">
                <a:pos x="0" y="144"/>
              </a:cxn>
              <a:cxn ang="0">
                <a:pos x="384" y="480"/>
              </a:cxn>
              <a:cxn ang="0">
                <a:pos x="816" y="0"/>
              </a:cxn>
            </a:cxnLst>
            <a:rect l="0" t="0" r="r" b="b"/>
            <a:pathLst>
              <a:path w="816" h="504">
                <a:moveTo>
                  <a:pt x="0" y="144"/>
                </a:moveTo>
                <a:cubicBezTo>
                  <a:pt x="124" y="324"/>
                  <a:pt x="248" y="504"/>
                  <a:pt x="384" y="480"/>
                </a:cubicBezTo>
                <a:cubicBezTo>
                  <a:pt x="520" y="456"/>
                  <a:pt x="668" y="228"/>
                  <a:pt x="816" y="0"/>
                </a:cubicBezTo>
              </a:path>
            </a:pathLst>
          </a:custGeom>
          <a:noFill/>
          <a:ln w="31750" cap="flat" cmpd="sng">
            <a:solidFill>
              <a:schemeClr val="tx1"/>
            </a:solidFill>
            <a:prstDash val="solid"/>
            <a:round/>
            <a:headEnd type="none" w="med" len="med"/>
            <a:tailEnd type="none" w="med" len="med"/>
          </a:ln>
          <a:effectLst/>
        </p:spPr>
        <p:txBody>
          <a:bodyPr wrap="none">
            <a:spAutoFit/>
          </a:bodyPr>
          <a:lstStyle/>
          <a:p>
            <a:endParaRPr lang="en-US"/>
          </a:p>
        </p:txBody>
      </p:sp>
      <p:sp>
        <p:nvSpPr>
          <p:cNvPr id="857102" name="Line 14"/>
          <p:cNvSpPr>
            <a:spLocks noChangeShapeType="1"/>
          </p:cNvSpPr>
          <p:nvPr/>
        </p:nvSpPr>
        <p:spPr bwMode="auto">
          <a:xfrm flipV="1">
            <a:off x="5257800" y="4191000"/>
            <a:ext cx="0" cy="152400"/>
          </a:xfrm>
          <a:prstGeom prst="line">
            <a:avLst/>
          </a:prstGeom>
          <a:noFill/>
          <a:ln w="31750">
            <a:solidFill>
              <a:schemeClr val="tx1"/>
            </a:solidFill>
            <a:round/>
            <a:headEnd/>
            <a:tailEnd/>
          </a:ln>
          <a:effectLst/>
        </p:spPr>
        <p:txBody>
          <a:bodyPr wrap="none">
            <a:spAutoFit/>
          </a:bodyPr>
          <a:lstStyle/>
          <a:p>
            <a:endParaRPr lang="en-US"/>
          </a:p>
        </p:txBody>
      </p:sp>
      <p:sp>
        <p:nvSpPr>
          <p:cNvPr id="857103" name="Line 15"/>
          <p:cNvSpPr>
            <a:spLocks noChangeShapeType="1"/>
          </p:cNvSpPr>
          <p:nvPr/>
        </p:nvSpPr>
        <p:spPr bwMode="auto">
          <a:xfrm>
            <a:off x="5257800" y="4343400"/>
            <a:ext cx="152400" cy="0"/>
          </a:xfrm>
          <a:prstGeom prst="line">
            <a:avLst/>
          </a:prstGeom>
          <a:noFill/>
          <a:ln w="31750">
            <a:solidFill>
              <a:schemeClr val="tx1"/>
            </a:solidFill>
            <a:round/>
            <a:headEnd/>
            <a:tailEnd/>
          </a:ln>
          <a:effectLst/>
        </p:spPr>
        <p:txBody>
          <a:bodyPr wrap="none">
            <a:spAutoFit/>
          </a:bodyPr>
          <a:lstStyle/>
          <a:p>
            <a:endParaRPr lang="en-US"/>
          </a:p>
        </p:txBody>
      </p:sp>
      <p:sp>
        <p:nvSpPr>
          <p:cNvPr id="857104" name="Line 16"/>
          <p:cNvSpPr>
            <a:spLocks noChangeShapeType="1"/>
          </p:cNvSpPr>
          <p:nvPr/>
        </p:nvSpPr>
        <p:spPr bwMode="auto">
          <a:xfrm flipV="1">
            <a:off x="5257800" y="4267200"/>
            <a:ext cx="152400" cy="76200"/>
          </a:xfrm>
          <a:prstGeom prst="line">
            <a:avLst/>
          </a:prstGeom>
          <a:noFill/>
          <a:ln w="31750">
            <a:solidFill>
              <a:schemeClr val="tx1"/>
            </a:solidFill>
            <a:round/>
            <a:headEnd/>
            <a:tailEnd/>
          </a:ln>
          <a:effectLst/>
        </p:spPr>
        <p:txBody>
          <a:bodyPr wrap="none">
            <a:spAutoFit/>
          </a:bodyPr>
          <a:lstStyle/>
          <a:p>
            <a:endParaRPr lang="en-US"/>
          </a:p>
        </p:txBody>
      </p:sp>
      <p:sp>
        <p:nvSpPr>
          <p:cNvPr id="857105" name="Line 17"/>
          <p:cNvSpPr>
            <a:spLocks noChangeShapeType="1"/>
          </p:cNvSpPr>
          <p:nvPr/>
        </p:nvSpPr>
        <p:spPr bwMode="auto">
          <a:xfrm flipV="1">
            <a:off x="5257800" y="4191000"/>
            <a:ext cx="76200" cy="152400"/>
          </a:xfrm>
          <a:prstGeom prst="line">
            <a:avLst/>
          </a:prstGeom>
          <a:noFill/>
          <a:ln w="31750">
            <a:solidFill>
              <a:schemeClr val="tx1"/>
            </a:solidFill>
            <a:round/>
            <a:headEnd/>
            <a:tailEnd/>
          </a:ln>
          <a:effectLst/>
        </p:spPr>
        <p:txBody>
          <a:bodyPr wrap="none">
            <a:spAutoFit/>
          </a:bodyPr>
          <a:lstStyle/>
          <a:p>
            <a:endParaRPr lang="en-US"/>
          </a:p>
        </p:txBody>
      </p:sp>
      <p:sp>
        <p:nvSpPr>
          <p:cNvPr id="857106" name="Text Box 18"/>
          <p:cNvSpPr txBox="1">
            <a:spLocks noChangeArrowheads="1"/>
          </p:cNvSpPr>
          <p:nvPr/>
        </p:nvSpPr>
        <p:spPr bwMode="auto">
          <a:xfrm>
            <a:off x="5394325" y="3943350"/>
            <a:ext cx="1290638" cy="519113"/>
          </a:xfrm>
          <a:prstGeom prst="rect">
            <a:avLst/>
          </a:prstGeom>
          <a:noFill/>
          <a:ln w="31750" algn="ctr">
            <a:noFill/>
            <a:miter lim="800000"/>
            <a:headEnd/>
            <a:tailEnd/>
          </a:ln>
          <a:effectLst/>
        </p:spPr>
        <p:txBody>
          <a:bodyPr wrap="none">
            <a:spAutoFit/>
          </a:bodyPr>
          <a:lstStyle/>
          <a:p>
            <a:r>
              <a:rPr lang="en-US" sz="2800"/>
              <a:t>(+ x x)</a:t>
            </a:r>
          </a:p>
        </p:txBody>
      </p:sp>
      <p:sp>
        <p:nvSpPr>
          <p:cNvPr id="857107" name="Text Box 19"/>
          <p:cNvSpPr txBox="1">
            <a:spLocks noChangeArrowheads="1"/>
          </p:cNvSpPr>
          <p:nvPr/>
        </p:nvSpPr>
        <p:spPr bwMode="auto">
          <a:xfrm>
            <a:off x="598488" y="4229100"/>
            <a:ext cx="1810496" cy="646331"/>
          </a:xfrm>
          <a:prstGeom prst="rect">
            <a:avLst/>
          </a:prstGeom>
          <a:noFill/>
          <a:ln w="31750" algn="ctr">
            <a:noFill/>
            <a:miter lim="800000"/>
            <a:headEnd/>
            <a:tailEnd/>
          </a:ln>
          <a:effectLst/>
        </p:spPr>
        <p:txBody>
          <a:bodyPr wrap="none">
            <a:spAutoFit/>
          </a:bodyPr>
          <a:lstStyle/>
          <a:p>
            <a:r>
              <a:rPr lang="en-US" dirty="0"/>
              <a:t>Input parameters</a:t>
            </a:r>
          </a:p>
          <a:p>
            <a:r>
              <a:rPr lang="en-US" dirty="0"/>
              <a:t>(in  mouth)</a:t>
            </a:r>
          </a:p>
        </p:txBody>
      </p:sp>
      <p:sp>
        <p:nvSpPr>
          <p:cNvPr id="857108" name="Text Box 20"/>
          <p:cNvSpPr txBox="1">
            <a:spLocks noChangeArrowheads="1"/>
          </p:cNvSpPr>
          <p:nvPr/>
        </p:nvSpPr>
        <p:spPr bwMode="auto">
          <a:xfrm>
            <a:off x="5810250" y="4598988"/>
            <a:ext cx="1676741" cy="369332"/>
          </a:xfrm>
          <a:prstGeom prst="rect">
            <a:avLst/>
          </a:prstGeom>
          <a:noFill/>
          <a:ln w="31750" algn="ctr">
            <a:noFill/>
            <a:miter lim="800000"/>
            <a:headEnd/>
            <a:tailEnd/>
          </a:ln>
          <a:effectLst/>
        </p:spPr>
        <p:txBody>
          <a:bodyPr wrap="none">
            <a:spAutoFit/>
          </a:bodyPr>
          <a:lstStyle/>
          <a:p>
            <a:r>
              <a:rPr lang="en-US" dirty="0"/>
              <a:t>Procedure Body</a:t>
            </a:r>
          </a:p>
        </p:txBody>
      </p:sp>
      <p:sp>
        <p:nvSpPr>
          <p:cNvPr id="21" name="Slide Number Placeholder 20"/>
          <p:cNvSpPr>
            <a:spLocks noGrp="1"/>
          </p:cNvSpPr>
          <p:nvPr>
            <p:ph type="sldNum" sz="quarter" idx="12"/>
          </p:nvPr>
        </p:nvSpPr>
        <p:spPr/>
        <p:txBody>
          <a:bodyPr/>
          <a:lstStyle/>
          <a:p>
            <a:fld id="{0BD2BB8E-2E7D-4979-9350-48B9A2113630}"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title"/>
          </p:nvPr>
        </p:nvSpPr>
        <p:spPr>
          <a:xfrm>
            <a:off x="457200" y="0"/>
            <a:ext cx="8229600" cy="1143000"/>
          </a:xfrm>
        </p:spPr>
        <p:txBody>
          <a:bodyPr/>
          <a:lstStyle/>
          <a:p>
            <a:r>
              <a:rPr lang="en-US"/>
              <a:t>Procedures</a:t>
            </a:r>
          </a:p>
        </p:txBody>
      </p:sp>
      <p:sp>
        <p:nvSpPr>
          <p:cNvPr id="858115" name="Rectangle 3"/>
          <p:cNvSpPr>
            <a:spLocks noChangeArrowheads="1"/>
          </p:cNvSpPr>
          <p:nvPr/>
        </p:nvSpPr>
        <p:spPr bwMode="auto">
          <a:xfrm>
            <a:off x="1992313" y="1406525"/>
            <a:ext cx="6858000" cy="2895600"/>
          </a:xfrm>
          <a:prstGeom prst="rect">
            <a:avLst/>
          </a:prstGeom>
          <a:solidFill>
            <a:schemeClr val="accent3">
              <a:lumMod val="60000"/>
              <a:lumOff val="40000"/>
            </a:schemeClr>
          </a:solidFill>
          <a:ln w="31750" algn="ctr">
            <a:solidFill>
              <a:srgbClr val="008000"/>
            </a:solidFill>
            <a:miter lim="800000"/>
            <a:headEnd/>
            <a:tailEnd/>
          </a:ln>
          <a:effectLst/>
        </p:spPr>
        <p:txBody>
          <a:bodyPr wrap="none" anchor="ctr">
            <a:spAutoFit/>
          </a:bodyPr>
          <a:lstStyle/>
          <a:p>
            <a:endParaRPr lang="en-US"/>
          </a:p>
        </p:txBody>
      </p:sp>
      <p:sp>
        <p:nvSpPr>
          <p:cNvPr id="858116" name="Text Box 4"/>
          <p:cNvSpPr txBox="1">
            <a:spLocks noChangeArrowheads="1"/>
          </p:cNvSpPr>
          <p:nvPr/>
        </p:nvSpPr>
        <p:spPr bwMode="auto">
          <a:xfrm>
            <a:off x="136525" y="2178050"/>
            <a:ext cx="1465263" cy="701675"/>
          </a:xfrm>
          <a:prstGeom prst="rect">
            <a:avLst/>
          </a:prstGeom>
          <a:noFill/>
          <a:ln w="31750" algn="ctr">
            <a:noFill/>
            <a:miter lim="800000"/>
            <a:headEnd/>
            <a:tailEnd/>
          </a:ln>
          <a:effectLst/>
        </p:spPr>
        <p:txBody>
          <a:bodyPr wrap="none">
            <a:spAutoFit/>
          </a:bodyPr>
          <a:lstStyle/>
          <a:p>
            <a:r>
              <a:rPr lang="en-US" sz="2000">
                <a:latin typeface="Times New Roman" pitchFamily="18" charset="0"/>
              </a:rPr>
              <a:t>global</a:t>
            </a:r>
          </a:p>
          <a:p>
            <a:r>
              <a:rPr lang="en-US" sz="2000">
                <a:latin typeface="Times New Roman" pitchFamily="18" charset="0"/>
              </a:rPr>
              <a:t>environment</a:t>
            </a:r>
          </a:p>
        </p:txBody>
      </p:sp>
      <p:sp>
        <p:nvSpPr>
          <p:cNvPr id="858117" name="Line 5"/>
          <p:cNvSpPr>
            <a:spLocks noChangeShapeType="1"/>
          </p:cNvSpPr>
          <p:nvPr/>
        </p:nvSpPr>
        <p:spPr bwMode="auto">
          <a:xfrm>
            <a:off x="1309688" y="2468563"/>
            <a:ext cx="671512" cy="0"/>
          </a:xfrm>
          <a:prstGeom prst="line">
            <a:avLst/>
          </a:prstGeom>
          <a:noFill/>
          <a:ln w="31750">
            <a:solidFill>
              <a:srgbClr val="339966"/>
            </a:solidFill>
            <a:round/>
            <a:headEnd/>
            <a:tailEnd type="triangle" w="med" len="med"/>
          </a:ln>
          <a:effectLst/>
        </p:spPr>
        <p:txBody>
          <a:bodyPr>
            <a:spAutoFit/>
          </a:bodyPr>
          <a:lstStyle/>
          <a:p>
            <a:endParaRPr lang="en-US"/>
          </a:p>
        </p:txBody>
      </p:sp>
      <p:sp>
        <p:nvSpPr>
          <p:cNvPr id="858118" name="Text Box 6"/>
          <p:cNvSpPr txBox="1">
            <a:spLocks noChangeArrowheads="1"/>
          </p:cNvSpPr>
          <p:nvPr/>
        </p:nvSpPr>
        <p:spPr bwMode="auto">
          <a:xfrm>
            <a:off x="246063" y="4591050"/>
            <a:ext cx="4821237" cy="1189038"/>
          </a:xfrm>
          <a:prstGeom prst="rect">
            <a:avLst/>
          </a:prstGeom>
          <a:noFill/>
          <a:ln w="31750" algn="ctr">
            <a:noFill/>
            <a:miter lim="800000"/>
            <a:headEnd/>
            <a:tailEnd/>
          </a:ln>
          <a:effectLst/>
        </p:spPr>
        <p:txBody>
          <a:bodyPr>
            <a:spAutoFit/>
          </a:bodyPr>
          <a:lstStyle/>
          <a:p>
            <a:r>
              <a:rPr lang="en-US" sz="4000"/>
              <a:t>&gt; </a:t>
            </a:r>
            <a:r>
              <a:rPr lang="en-US" sz="3200"/>
              <a:t>(define double </a:t>
            </a:r>
          </a:p>
          <a:p>
            <a:r>
              <a:rPr lang="en-US" sz="3200"/>
              <a:t>      (lambda (x) (+ x x)))</a:t>
            </a:r>
            <a:endParaRPr lang="en-US" sz="4000"/>
          </a:p>
        </p:txBody>
      </p:sp>
      <p:sp>
        <p:nvSpPr>
          <p:cNvPr id="858119" name="Text Box 7"/>
          <p:cNvSpPr txBox="1">
            <a:spLocks noChangeArrowheads="1"/>
          </p:cNvSpPr>
          <p:nvPr/>
        </p:nvSpPr>
        <p:spPr bwMode="auto">
          <a:xfrm>
            <a:off x="2603570" y="2100263"/>
            <a:ext cx="2014398" cy="400110"/>
          </a:xfrm>
          <a:prstGeom prst="rect">
            <a:avLst/>
          </a:prstGeom>
          <a:solidFill>
            <a:schemeClr val="bg2">
              <a:lumMod val="90000"/>
            </a:schemeClr>
          </a:solidFill>
          <a:ln w="31750" algn="ctr">
            <a:solidFill>
              <a:schemeClr val="tx1"/>
            </a:solidFill>
            <a:miter lim="800000"/>
            <a:headEnd/>
            <a:tailEnd/>
          </a:ln>
          <a:effectLst/>
        </p:spPr>
        <p:txBody>
          <a:bodyPr wrap="none">
            <a:spAutoFit/>
          </a:bodyPr>
          <a:lstStyle/>
          <a:p>
            <a:pPr algn="ctr"/>
            <a:r>
              <a:rPr lang="en-US" sz="2000"/>
              <a:t>+ : #&lt;primitive:+&gt;</a:t>
            </a:r>
          </a:p>
        </p:txBody>
      </p:sp>
      <p:sp>
        <p:nvSpPr>
          <p:cNvPr id="858120" name="Text Box 8"/>
          <p:cNvSpPr txBox="1">
            <a:spLocks noChangeArrowheads="1"/>
          </p:cNvSpPr>
          <p:nvPr/>
        </p:nvSpPr>
        <p:spPr bwMode="auto">
          <a:xfrm>
            <a:off x="5427249" y="2393950"/>
            <a:ext cx="2771015" cy="400110"/>
          </a:xfrm>
          <a:prstGeom prst="rect">
            <a:avLst/>
          </a:prstGeom>
          <a:solidFill>
            <a:schemeClr val="bg2">
              <a:lumMod val="90000"/>
            </a:schemeClr>
          </a:solidFill>
          <a:ln w="31750" algn="ctr">
            <a:solidFill>
              <a:schemeClr val="tx1"/>
            </a:solidFill>
            <a:miter lim="800000"/>
            <a:headEnd/>
            <a:tailEnd/>
          </a:ln>
          <a:effectLst/>
        </p:spPr>
        <p:txBody>
          <a:bodyPr wrap="none">
            <a:spAutoFit/>
          </a:bodyPr>
          <a:lstStyle/>
          <a:p>
            <a:pPr algn="ctr"/>
            <a:r>
              <a:rPr lang="en-US" sz="2000"/>
              <a:t>null? : #&lt;primitive:null?&gt;</a:t>
            </a:r>
          </a:p>
        </p:txBody>
      </p:sp>
      <p:sp>
        <p:nvSpPr>
          <p:cNvPr id="858121" name="Text Box 9"/>
          <p:cNvSpPr txBox="1">
            <a:spLocks noChangeArrowheads="1"/>
          </p:cNvSpPr>
          <p:nvPr/>
        </p:nvSpPr>
        <p:spPr bwMode="auto">
          <a:xfrm>
            <a:off x="5599113" y="3529013"/>
            <a:ext cx="1304925" cy="400110"/>
          </a:xfrm>
          <a:prstGeom prst="rect">
            <a:avLst/>
          </a:prstGeom>
          <a:solidFill>
            <a:schemeClr val="bg2">
              <a:lumMod val="90000"/>
            </a:schemeClr>
          </a:solidFill>
          <a:ln w="31750" algn="ctr">
            <a:solidFill>
              <a:schemeClr val="tx1"/>
            </a:solidFill>
            <a:miter lim="800000"/>
            <a:headEnd/>
            <a:tailEnd/>
          </a:ln>
          <a:effectLst/>
        </p:spPr>
        <p:txBody>
          <a:bodyPr>
            <a:spAutoFit/>
          </a:bodyPr>
          <a:lstStyle/>
          <a:p>
            <a:pPr algn="ctr"/>
            <a:r>
              <a:rPr lang="en-US" sz="2000"/>
              <a:t>double: </a:t>
            </a:r>
          </a:p>
        </p:txBody>
      </p:sp>
      <p:sp>
        <p:nvSpPr>
          <p:cNvPr id="858122" name="Text Box 10"/>
          <p:cNvSpPr txBox="1">
            <a:spLocks noChangeArrowheads="1"/>
          </p:cNvSpPr>
          <p:nvPr/>
        </p:nvSpPr>
        <p:spPr bwMode="auto">
          <a:xfrm>
            <a:off x="2955201" y="2743200"/>
            <a:ext cx="609461" cy="400110"/>
          </a:xfrm>
          <a:prstGeom prst="rect">
            <a:avLst/>
          </a:prstGeom>
          <a:solidFill>
            <a:schemeClr val="bg2">
              <a:lumMod val="90000"/>
            </a:schemeClr>
          </a:solidFill>
          <a:ln w="31750" algn="ctr">
            <a:solidFill>
              <a:schemeClr val="tx1"/>
            </a:solidFill>
            <a:miter lim="800000"/>
            <a:headEnd/>
            <a:tailEnd/>
          </a:ln>
          <a:effectLst/>
        </p:spPr>
        <p:txBody>
          <a:bodyPr wrap="none">
            <a:spAutoFit/>
          </a:bodyPr>
          <a:lstStyle/>
          <a:p>
            <a:pPr algn="ctr"/>
            <a:r>
              <a:rPr lang="en-US" sz="2000"/>
              <a:t>x : 3</a:t>
            </a:r>
          </a:p>
        </p:txBody>
      </p:sp>
      <p:sp>
        <p:nvSpPr>
          <p:cNvPr id="858126" name="Oval 14"/>
          <p:cNvSpPr>
            <a:spLocks noChangeAspect="1" noChangeArrowheads="1"/>
          </p:cNvSpPr>
          <p:nvPr/>
        </p:nvSpPr>
        <p:spPr bwMode="auto">
          <a:xfrm>
            <a:off x="7315200" y="4816475"/>
            <a:ext cx="119063" cy="119063"/>
          </a:xfrm>
          <a:prstGeom prst="ellipse">
            <a:avLst/>
          </a:prstGeom>
          <a:solidFill>
            <a:schemeClr val="tx1"/>
          </a:solidFill>
          <a:ln w="28575">
            <a:solidFill>
              <a:schemeClr val="tx1"/>
            </a:solidFill>
            <a:round/>
            <a:headEnd/>
            <a:tailEnd type="none" w="med" len="lg"/>
          </a:ln>
          <a:effectLst/>
        </p:spPr>
        <p:txBody>
          <a:bodyPr wrap="none" anchor="ctr"/>
          <a:lstStyle/>
          <a:p>
            <a:endParaRPr lang="en-US"/>
          </a:p>
        </p:txBody>
      </p:sp>
      <p:sp>
        <p:nvSpPr>
          <p:cNvPr id="858130" name="Text Box 18"/>
          <p:cNvSpPr txBox="1">
            <a:spLocks noChangeArrowheads="1"/>
          </p:cNvSpPr>
          <p:nvPr/>
        </p:nvSpPr>
        <p:spPr bwMode="auto">
          <a:xfrm>
            <a:off x="5334000" y="4648200"/>
            <a:ext cx="2135188" cy="1216025"/>
          </a:xfrm>
          <a:prstGeom prst="rect">
            <a:avLst/>
          </a:prstGeom>
          <a:solidFill>
            <a:schemeClr val="accent1">
              <a:lumMod val="40000"/>
              <a:lumOff val="60000"/>
            </a:schemeClr>
          </a:solidFill>
          <a:ln w="28575">
            <a:solidFill>
              <a:schemeClr val="tx1"/>
            </a:solidFill>
            <a:miter lim="800000"/>
            <a:headEnd/>
            <a:tailEnd type="none" w="med" len="lg"/>
          </a:ln>
          <a:effectLst/>
        </p:spPr>
        <p:txBody>
          <a:bodyPr wrap="none">
            <a:spAutoFit/>
          </a:bodyPr>
          <a:lstStyle/>
          <a:p>
            <a:pPr eaLnBrk="0" hangingPunct="0"/>
            <a:r>
              <a:rPr lang="en-US"/>
              <a:t>environment:</a:t>
            </a:r>
          </a:p>
          <a:p>
            <a:pPr eaLnBrk="0" hangingPunct="0"/>
            <a:r>
              <a:rPr lang="en-US"/>
              <a:t>parameters:</a:t>
            </a:r>
            <a:r>
              <a:rPr lang="en-US" b="1"/>
              <a:t> x</a:t>
            </a:r>
            <a:br>
              <a:rPr lang="en-US" b="1"/>
            </a:br>
            <a:r>
              <a:rPr lang="en-US"/>
              <a:t>body:</a:t>
            </a:r>
            <a:r>
              <a:rPr lang="en-US" b="1"/>
              <a:t> (+ x x)</a:t>
            </a:r>
          </a:p>
        </p:txBody>
      </p:sp>
      <p:cxnSp>
        <p:nvCxnSpPr>
          <p:cNvPr id="858131" name="AutoShape 19"/>
          <p:cNvCxnSpPr>
            <a:cxnSpLocks noChangeShapeType="1"/>
          </p:cNvCxnSpPr>
          <p:nvPr/>
        </p:nvCxnSpPr>
        <p:spPr bwMode="auto">
          <a:xfrm rot="16200000" flipH="1">
            <a:off x="6285707" y="4129881"/>
            <a:ext cx="896938" cy="123825"/>
          </a:xfrm>
          <a:prstGeom prst="bentConnector3">
            <a:avLst>
              <a:gd name="adj1" fmla="val 49912"/>
            </a:avLst>
          </a:prstGeom>
          <a:noFill/>
          <a:ln w="31750">
            <a:solidFill>
              <a:schemeClr val="tx1"/>
            </a:solidFill>
            <a:miter lim="800000"/>
            <a:headEnd/>
            <a:tailEnd type="triangle" w="med" len="med"/>
          </a:ln>
          <a:effectLst/>
        </p:spPr>
      </p:cxnSp>
      <p:sp>
        <p:nvSpPr>
          <p:cNvPr id="858127" name="Freeform 15"/>
          <p:cNvSpPr>
            <a:spLocks/>
          </p:cNvSpPr>
          <p:nvPr/>
        </p:nvSpPr>
        <p:spPr bwMode="auto">
          <a:xfrm>
            <a:off x="6967242" y="4345422"/>
            <a:ext cx="1100517" cy="469339"/>
          </a:xfrm>
          <a:custGeom>
            <a:avLst/>
            <a:gdLst/>
            <a:ahLst/>
            <a:cxnLst>
              <a:cxn ang="0">
                <a:pos x="0" y="384"/>
              </a:cxn>
              <a:cxn ang="0">
                <a:pos x="432" y="384"/>
              </a:cxn>
              <a:cxn ang="0">
                <a:pos x="432" y="0"/>
              </a:cxn>
            </a:cxnLst>
            <a:rect l="0" t="0" r="r" b="b"/>
            <a:pathLst>
              <a:path w="432" h="384">
                <a:moveTo>
                  <a:pt x="0" y="384"/>
                </a:moveTo>
                <a:lnTo>
                  <a:pt x="432" y="384"/>
                </a:lnTo>
                <a:lnTo>
                  <a:pt x="432" y="0"/>
                </a:lnTo>
              </a:path>
            </a:pathLst>
          </a:custGeom>
          <a:noFill/>
          <a:ln w="28575" cap="flat" cmpd="sng">
            <a:solidFill>
              <a:schemeClr val="tx1"/>
            </a:solidFill>
            <a:prstDash val="solid"/>
            <a:round/>
            <a:headEnd type="oval" w="med" len="med"/>
            <a:tailEnd type="triangle" w="med" len="lg"/>
          </a:ln>
          <a:effectLst/>
        </p:spPr>
        <p:txBody>
          <a:bodyPr wrap="none" anchor="ctr"/>
          <a:lstStyle/>
          <a:p>
            <a:endParaRPr lang="en-US"/>
          </a:p>
        </p:txBody>
      </p:sp>
      <p:sp>
        <p:nvSpPr>
          <p:cNvPr id="15" name="Slide Number Placeholder 14"/>
          <p:cNvSpPr>
            <a:spLocks noGrp="1"/>
          </p:cNvSpPr>
          <p:nvPr>
            <p:ph type="sldNum" sz="quarter" idx="12"/>
          </p:nvPr>
        </p:nvSpPr>
        <p:spPr/>
        <p:txBody>
          <a:bodyPr/>
          <a:lstStyle/>
          <a:p>
            <a:fld id="{0BD2BB8E-2E7D-4979-9350-48B9A2113630}"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58121"/>
                                        </p:tgtEl>
                                        <p:attrNameLst>
                                          <p:attrName>style.visibility</p:attrName>
                                        </p:attrNameLst>
                                      </p:cBhvr>
                                      <p:to>
                                        <p:strVal val="visible"/>
                                      </p:to>
                                    </p:set>
                                    <p:animEffect transition="in" filter="checkerboard(across)">
                                      <p:cBhvr>
                                        <p:cTn id="7" dur="500"/>
                                        <p:tgtEl>
                                          <p:spTgt spid="858121"/>
                                        </p:tgtEl>
                                      </p:cBhvr>
                                    </p:animEffect>
                                  </p:childTnLst>
                                </p:cTn>
                              </p:par>
                              <p:par>
                                <p:cTn id="8" presetID="25" presetClass="entr" presetSubtype="0" fill="hold" grpId="0" nodeType="withEffect">
                                  <p:stCondLst>
                                    <p:cond delay="0"/>
                                  </p:stCondLst>
                                  <p:childTnLst>
                                    <p:set>
                                      <p:cBhvr>
                                        <p:cTn id="9" dur="1" fill="hold">
                                          <p:stCondLst>
                                            <p:cond delay="0"/>
                                          </p:stCondLst>
                                        </p:cTn>
                                        <p:tgtEl>
                                          <p:spTgt spid="858126"/>
                                        </p:tgtEl>
                                        <p:attrNameLst>
                                          <p:attrName>style.visibility</p:attrName>
                                        </p:attrNameLst>
                                      </p:cBhvr>
                                      <p:to>
                                        <p:strVal val="visible"/>
                                      </p:to>
                                    </p:set>
                                    <p:anim calcmode="lin" valueType="num">
                                      <p:cBhvr>
                                        <p:cTn id="10" dur="500" decel="50000" fill="hold">
                                          <p:stCondLst>
                                            <p:cond delay="0"/>
                                          </p:stCondLst>
                                        </p:cTn>
                                        <p:tgtEl>
                                          <p:spTgt spid="858126"/>
                                        </p:tgtEl>
                                        <p:attrNameLst>
                                          <p:attrName>style.rotation</p:attrName>
                                        </p:attrNameLst>
                                      </p:cBhvr>
                                      <p:tavLst>
                                        <p:tav tm="0">
                                          <p:val>
                                            <p:fltVal val="-90"/>
                                          </p:val>
                                        </p:tav>
                                        <p:tav tm="100000">
                                          <p:val>
                                            <p:fltVal val="0"/>
                                          </p:val>
                                        </p:tav>
                                      </p:tavLst>
                                    </p:anim>
                                    <p:anim calcmode="lin" valueType="num">
                                      <p:cBhvr>
                                        <p:cTn id="11" dur="500" decel="50000" fill="hold">
                                          <p:stCondLst>
                                            <p:cond delay="0"/>
                                          </p:stCondLst>
                                        </p:cTn>
                                        <p:tgtEl>
                                          <p:spTgt spid="858126"/>
                                        </p:tgtEl>
                                        <p:attrNameLst>
                                          <p:attrName>ppt_w</p:attrName>
                                        </p:attrNameLst>
                                      </p:cBhvr>
                                      <p:tavLst>
                                        <p:tav tm="0">
                                          <p:val>
                                            <p:strVal val="#ppt_w"/>
                                          </p:val>
                                        </p:tav>
                                        <p:tav tm="100000">
                                          <p:val>
                                            <p:strVal val="#ppt_w*.05"/>
                                          </p:val>
                                        </p:tav>
                                      </p:tavLst>
                                    </p:anim>
                                    <p:anim calcmode="lin" valueType="num">
                                      <p:cBhvr>
                                        <p:cTn id="12" dur="500" accel="50000" fill="hold">
                                          <p:stCondLst>
                                            <p:cond delay="500"/>
                                          </p:stCondLst>
                                        </p:cTn>
                                        <p:tgtEl>
                                          <p:spTgt spid="858126"/>
                                        </p:tgtEl>
                                        <p:attrNameLst>
                                          <p:attrName>ppt_w</p:attrName>
                                        </p:attrNameLst>
                                      </p:cBhvr>
                                      <p:tavLst>
                                        <p:tav tm="0">
                                          <p:val>
                                            <p:strVal val="#ppt_w*.05"/>
                                          </p:val>
                                        </p:tav>
                                        <p:tav tm="100000">
                                          <p:val>
                                            <p:strVal val="#ppt_w"/>
                                          </p:val>
                                        </p:tav>
                                      </p:tavLst>
                                    </p:anim>
                                    <p:anim calcmode="lin" valueType="num">
                                      <p:cBhvr>
                                        <p:cTn id="13" dur="1000" fill="hold"/>
                                        <p:tgtEl>
                                          <p:spTgt spid="858126"/>
                                        </p:tgtEl>
                                        <p:attrNameLst>
                                          <p:attrName>ppt_h</p:attrName>
                                        </p:attrNameLst>
                                      </p:cBhvr>
                                      <p:tavLst>
                                        <p:tav tm="0">
                                          <p:val>
                                            <p:strVal val="#ppt_h"/>
                                          </p:val>
                                        </p:tav>
                                        <p:tav tm="100000">
                                          <p:val>
                                            <p:strVal val="#ppt_h"/>
                                          </p:val>
                                        </p:tav>
                                      </p:tavLst>
                                    </p:anim>
                                    <p:anim calcmode="lin" valueType="num">
                                      <p:cBhvr>
                                        <p:cTn id="14" dur="500" decel="50000" fill="hold">
                                          <p:stCondLst>
                                            <p:cond delay="0"/>
                                          </p:stCondLst>
                                        </p:cTn>
                                        <p:tgtEl>
                                          <p:spTgt spid="858126"/>
                                        </p:tgtEl>
                                        <p:attrNameLst>
                                          <p:attrName>ppt_x</p:attrName>
                                        </p:attrNameLst>
                                      </p:cBhvr>
                                      <p:tavLst>
                                        <p:tav tm="0">
                                          <p:val>
                                            <p:strVal val="#ppt_x+.4"/>
                                          </p:val>
                                        </p:tav>
                                        <p:tav tm="100000">
                                          <p:val>
                                            <p:strVal val="#ppt_x"/>
                                          </p:val>
                                        </p:tav>
                                      </p:tavLst>
                                    </p:anim>
                                    <p:anim calcmode="lin" valueType="num">
                                      <p:cBhvr>
                                        <p:cTn id="15" dur="500" decel="50000" fill="hold">
                                          <p:stCondLst>
                                            <p:cond delay="0"/>
                                          </p:stCondLst>
                                        </p:cTn>
                                        <p:tgtEl>
                                          <p:spTgt spid="858126"/>
                                        </p:tgtEl>
                                        <p:attrNameLst>
                                          <p:attrName>ppt_y</p:attrName>
                                        </p:attrNameLst>
                                      </p:cBhvr>
                                      <p:tavLst>
                                        <p:tav tm="0">
                                          <p:val>
                                            <p:strVal val="#ppt_y-.2"/>
                                          </p:val>
                                        </p:tav>
                                        <p:tav tm="100000">
                                          <p:val>
                                            <p:strVal val="#ppt_y+.1"/>
                                          </p:val>
                                        </p:tav>
                                      </p:tavLst>
                                    </p:anim>
                                    <p:anim calcmode="lin" valueType="num">
                                      <p:cBhvr>
                                        <p:cTn id="16" dur="500" accel="50000" fill="hold">
                                          <p:stCondLst>
                                            <p:cond delay="500"/>
                                          </p:stCondLst>
                                        </p:cTn>
                                        <p:tgtEl>
                                          <p:spTgt spid="858126"/>
                                        </p:tgtEl>
                                        <p:attrNameLst>
                                          <p:attrName>ppt_y</p:attrName>
                                        </p:attrNameLst>
                                      </p:cBhvr>
                                      <p:tavLst>
                                        <p:tav tm="0">
                                          <p:val>
                                            <p:strVal val="#ppt_y+.1"/>
                                          </p:val>
                                        </p:tav>
                                        <p:tav tm="100000">
                                          <p:val>
                                            <p:strVal val="#ppt_y"/>
                                          </p:val>
                                        </p:tav>
                                      </p:tavLst>
                                    </p:anim>
                                    <p:animEffect transition="in" filter="fade">
                                      <p:cBhvr>
                                        <p:cTn id="17" dur="1000" decel="50000">
                                          <p:stCondLst>
                                            <p:cond delay="0"/>
                                          </p:stCondLst>
                                        </p:cTn>
                                        <p:tgtEl>
                                          <p:spTgt spid="858126"/>
                                        </p:tgtEl>
                                      </p:cBhvr>
                                    </p:animEffect>
                                  </p:childTnLst>
                                </p:cTn>
                              </p:par>
                              <p:par>
                                <p:cTn id="18" presetID="25" presetClass="entr" presetSubtype="0" fill="hold" grpId="0" nodeType="withEffect">
                                  <p:stCondLst>
                                    <p:cond delay="0"/>
                                  </p:stCondLst>
                                  <p:childTnLst>
                                    <p:set>
                                      <p:cBhvr>
                                        <p:cTn id="19" dur="1" fill="hold">
                                          <p:stCondLst>
                                            <p:cond delay="0"/>
                                          </p:stCondLst>
                                        </p:cTn>
                                        <p:tgtEl>
                                          <p:spTgt spid="858127"/>
                                        </p:tgtEl>
                                        <p:attrNameLst>
                                          <p:attrName>style.visibility</p:attrName>
                                        </p:attrNameLst>
                                      </p:cBhvr>
                                      <p:to>
                                        <p:strVal val="visible"/>
                                      </p:to>
                                    </p:set>
                                    <p:anim calcmode="lin" valueType="num">
                                      <p:cBhvr>
                                        <p:cTn id="20" dur="500" decel="50000" fill="hold">
                                          <p:stCondLst>
                                            <p:cond delay="0"/>
                                          </p:stCondLst>
                                        </p:cTn>
                                        <p:tgtEl>
                                          <p:spTgt spid="858127"/>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858127"/>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858127"/>
                                        </p:tgtEl>
                                        <p:attrNameLst>
                                          <p:attrName>ppt_w</p:attrName>
                                        </p:attrNameLst>
                                      </p:cBhvr>
                                      <p:tavLst>
                                        <p:tav tm="0">
                                          <p:val>
                                            <p:strVal val="#ppt_w*.05"/>
                                          </p:val>
                                        </p:tav>
                                        <p:tav tm="100000">
                                          <p:val>
                                            <p:strVal val="#ppt_w"/>
                                          </p:val>
                                        </p:tav>
                                      </p:tavLst>
                                    </p:anim>
                                    <p:anim calcmode="lin" valueType="num">
                                      <p:cBhvr>
                                        <p:cTn id="23" dur="1000" fill="hold"/>
                                        <p:tgtEl>
                                          <p:spTgt spid="858127"/>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858127"/>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858127"/>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858127"/>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858127"/>
                                        </p:tgtEl>
                                      </p:cBhvr>
                                    </p:animEffect>
                                  </p:childTnLst>
                                </p:cTn>
                              </p:par>
                              <p:par>
                                <p:cTn id="28" presetID="25" presetClass="entr" presetSubtype="0" fill="hold" grpId="0" nodeType="withEffect">
                                  <p:stCondLst>
                                    <p:cond delay="0"/>
                                  </p:stCondLst>
                                  <p:childTnLst>
                                    <p:set>
                                      <p:cBhvr>
                                        <p:cTn id="29" dur="1" fill="hold">
                                          <p:stCondLst>
                                            <p:cond delay="0"/>
                                          </p:stCondLst>
                                        </p:cTn>
                                        <p:tgtEl>
                                          <p:spTgt spid="858130"/>
                                        </p:tgtEl>
                                        <p:attrNameLst>
                                          <p:attrName>style.visibility</p:attrName>
                                        </p:attrNameLst>
                                      </p:cBhvr>
                                      <p:to>
                                        <p:strVal val="visible"/>
                                      </p:to>
                                    </p:set>
                                    <p:anim calcmode="lin" valueType="num">
                                      <p:cBhvr>
                                        <p:cTn id="30" dur="500" decel="50000" fill="hold">
                                          <p:stCondLst>
                                            <p:cond delay="0"/>
                                          </p:stCondLst>
                                        </p:cTn>
                                        <p:tgtEl>
                                          <p:spTgt spid="858130"/>
                                        </p:tgtEl>
                                        <p:attrNameLst>
                                          <p:attrName>style.rotation</p:attrName>
                                        </p:attrNameLst>
                                      </p:cBhvr>
                                      <p:tavLst>
                                        <p:tav tm="0">
                                          <p:val>
                                            <p:fltVal val="-90"/>
                                          </p:val>
                                        </p:tav>
                                        <p:tav tm="100000">
                                          <p:val>
                                            <p:fltVal val="0"/>
                                          </p:val>
                                        </p:tav>
                                      </p:tavLst>
                                    </p:anim>
                                    <p:anim calcmode="lin" valueType="num">
                                      <p:cBhvr>
                                        <p:cTn id="31" dur="500" decel="50000" fill="hold">
                                          <p:stCondLst>
                                            <p:cond delay="0"/>
                                          </p:stCondLst>
                                        </p:cTn>
                                        <p:tgtEl>
                                          <p:spTgt spid="858130"/>
                                        </p:tgtEl>
                                        <p:attrNameLst>
                                          <p:attrName>ppt_w</p:attrName>
                                        </p:attrNameLst>
                                      </p:cBhvr>
                                      <p:tavLst>
                                        <p:tav tm="0">
                                          <p:val>
                                            <p:strVal val="#ppt_w"/>
                                          </p:val>
                                        </p:tav>
                                        <p:tav tm="100000">
                                          <p:val>
                                            <p:strVal val="#ppt_w*.05"/>
                                          </p:val>
                                        </p:tav>
                                      </p:tavLst>
                                    </p:anim>
                                    <p:anim calcmode="lin" valueType="num">
                                      <p:cBhvr>
                                        <p:cTn id="32" dur="500" accel="50000" fill="hold">
                                          <p:stCondLst>
                                            <p:cond delay="500"/>
                                          </p:stCondLst>
                                        </p:cTn>
                                        <p:tgtEl>
                                          <p:spTgt spid="858130"/>
                                        </p:tgtEl>
                                        <p:attrNameLst>
                                          <p:attrName>ppt_w</p:attrName>
                                        </p:attrNameLst>
                                      </p:cBhvr>
                                      <p:tavLst>
                                        <p:tav tm="0">
                                          <p:val>
                                            <p:strVal val="#ppt_w*.05"/>
                                          </p:val>
                                        </p:tav>
                                        <p:tav tm="100000">
                                          <p:val>
                                            <p:strVal val="#ppt_w"/>
                                          </p:val>
                                        </p:tav>
                                      </p:tavLst>
                                    </p:anim>
                                    <p:anim calcmode="lin" valueType="num">
                                      <p:cBhvr>
                                        <p:cTn id="33" dur="1000" fill="hold"/>
                                        <p:tgtEl>
                                          <p:spTgt spid="858130"/>
                                        </p:tgtEl>
                                        <p:attrNameLst>
                                          <p:attrName>ppt_h</p:attrName>
                                        </p:attrNameLst>
                                      </p:cBhvr>
                                      <p:tavLst>
                                        <p:tav tm="0">
                                          <p:val>
                                            <p:strVal val="#ppt_h"/>
                                          </p:val>
                                        </p:tav>
                                        <p:tav tm="100000">
                                          <p:val>
                                            <p:strVal val="#ppt_h"/>
                                          </p:val>
                                        </p:tav>
                                      </p:tavLst>
                                    </p:anim>
                                    <p:anim calcmode="lin" valueType="num">
                                      <p:cBhvr>
                                        <p:cTn id="34" dur="500" decel="50000" fill="hold">
                                          <p:stCondLst>
                                            <p:cond delay="0"/>
                                          </p:stCondLst>
                                        </p:cTn>
                                        <p:tgtEl>
                                          <p:spTgt spid="858130"/>
                                        </p:tgtEl>
                                        <p:attrNameLst>
                                          <p:attrName>ppt_x</p:attrName>
                                        </p:attrNameLst>
                                      </p:cBhvr>
                                      <p:tavLst>
                                        <p:tav tm="0">
                                          <p:val>
                                            <p:strVal val="#ppt_x+.4"/>
                                          </p:val>
                                        </p:tav>
                                        <p:tav tm="100000">
                                          <p:val>
                                            <p:strVal val="#ppt_x"/>
                                          </p:val>
                                        </p:tav>
                                      </p:tavLst>
                                    </p:anim>
                                    <p:anim calcmode="lin" valueType="num">
                                      <p:cBhvr>
                                        <p:cTn id="35" dur="500" decel="50000" fill="hold">
                                          <p:stCondLst>
                                            <p:cond delay="0"/>
                                          </p:stCondLst>
                                        </p:cTn>
                                        <p:tgtEl>
                                          <p:spTgt spid="858130"/>
                                        </p:tgtEl>
                                        <p:attrNameLst>
                                          <p:attrName>ppt_y</p:attrName>
                                        </p:attrNameLst>
                                      </p:cBhvr>
                                      <p:tavLst>
                                        <p:tav tm="0">
                                          <p:val>
                                            <p:strVal val="#ppt_y-.2"/>
                                          </p:val>
                                        </p:tav>
                                        <p:tav tm="100000">
                                          <p:val>
                                            <p:strVal val="#ppt_y+.1"/>
                                          </p:val>
                                        </p:tav>
                                      </p:tavLst>
                                    </p:anim>
                                    <p:anim calcmode="lin" valueType="num">
                                      <p:cBhvr>
                                        <p:cTn id="36" dur="500" accel="50000" fill="hold">
                                          <p:stCondLst>
                                            <p:cond delay="500"/>
                                          </p:stCondLst>
                                        </p:cTn>
                                        <p:tgtEl>
                                          <p:spTgt spid="858130"/>
                                        </p:tgtEl>
                                        <p:attrNameLst>
                                          <p:attrName>ppt_y</p:attrName>
                                        </p:attrNameLst>
                                      </p:cBhvr>
                                      <p:tavLst>
                                        <p:tav tm="0">
                                          <p:val>
                                            <p:strVal val="#ppt_y+.1"/>
                                          </p:val>
                                        </p:tav>
                                        <p:tav tm="100000">
                                          <p:val>
                                            <p:strVal val="#ppt_y"/>
                                          </p:val>
                                        </p:tav>
                                      </p:tavLst>
                                    </p:anim>
                                    <p:animEffect transition="in" filter="fade">
                                      <p:cBhvr>
                                        <p:cTn id="37" dur="1000" decel="50000">
                                          <p:stCondLst>
                                            <p:cond delay="0"/>
                                          </p:stCondLst>
                                        </p:cTn>
                                        <p:tgtEl>
                                          <p:spTgt spid="858130"/>
                                        </p:tgtEl>
                                      </p:cBhvr>
                                    </p:animEffect>
                                  </p:childTnLst>
                                </p:cTn>
                              </p:par>
                              <p:par>
                                <p:cTn id="38" presetID="25" presetClass="entr" presetSubtype="0" fill="hold" nodeType="withEffect">
                                  <p:stCondLst>
                                    <p:cond delay="0"/>
                                  </p:stCondLst>
                                  <p:childTnLst>
                                    <p:set>
                                      <p:cBhvr>
                                        <p:cTn id="39" dur="1" fill="hold">
                                          <p:stCondLst>
                                            <p:cond delay="0"/>
                                          </p:stCondLst>
                                        </p:cTn>
                                        <p:tgtEl>
                                          <p:spTgt spid="858131"/>
                                        </p:tgtEl>
                                        <p:attrNameLst>
                                          <p:attrName>style.visibility</p:attrName>
                                        </p:attrNameLst>
                                      </p:cBhvr>
                                      <p:to>
                                        <p:strVal val="visible"/>
                                      </p:to>
                                    </p:set>
                                    <p:anim calcmode="lin" valueType="num">
                                      <p:cBhvr>
                                        <p:cTn id="40" dur="500" decel="50000" fill="hold">
                                          <p:stCondLst>
                                            <p:cond delay="0"/>
                                          </p:stCondLst>
                                        </p:cTn>
                                        <p:tgtEl>
                                          <p:spTgt spid="858131"/>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858131"/>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858131"/>
                                        </p:tgtEl>
                                        <p:attrNameLst>
                                          <p:attrName>ppt_w</p:attrName>
                                        </p:attrNameLst>
                                      </p:cBhvr>
                                      <p:tavLst>
                                        <p:tav tm="0">
                                          <p:val>
                                            <p:strVal val="#ppt_w*.05"/>
                                          </p:val>
                                        </p:tav>
                                        <p:tav tm="100000">
                                          <p:val>
                                            <p:strVal val="#ppt_w"/>
                                          </p:val>
                                        </p:tav>
                                      </p:tavLst>
                                    </p:anim>
                                    <p:anim calcmode="lin" valueType="num">
                                      <p:cBhvr>
                                        <p:cTn id="43" dur="1000" fill="hold"/>
                                        <p:tgtEl>
                                          <p:spTgt spid="858131"/>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858131"/>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858131"/>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858131"/>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858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21" grpId="0" animBg="1"/>
      <p:bldP spid="858126" grpId="0" animBg="1"/>
      <p:bldP spid="858130" grpId="0" animBg="1"/>
      <p:bldP spid="85812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38" name="Rectangle 2"/>
          <p:cNvSpPr>
            <a:spLocks noGrp="1" noChangeArrowheads="1"/>
          </p:cNvSpPr>
          <p:nvPr>
            <p:ph type="title"/>
          </p:nvPr>
        </p:nvSpPr>
        <p:spPr/>
        <p:txBody>
          <a:bodyPr/>
          <a:lstStyle/>
          <a:p>
            <a:r>
              <a:rPr lang="en-US"/>
              <a:t>Application</a:t>
            </a:r>
          </a:p>
        </p:txBody>
      </p:sp>
      <p:sp>
        <p:nvSpPr>
          <p:cNvPr id="859139" name="Rectangle 3"/>
          <p:cNvSpPr>
            <a:spLocks noGrp="1" noChangeArrowheads="1"/>
          </p:cNvSpPr>
          <p:nvPr>
            <p:ph type="body" idx="1"/>
          </p:nvPr>
        </p:nvSpPr>
        <p:spPr/>
        <p:txBody>
          <a:bodyPr/>
          <a:lstStyle/>
          <a:p>
            <a:r>
              <a:rPr lang="en-US"/>
              <a:t>Old rule: (Substitution model)</a:t>
            </a:r>
          </a:p>
          <a:p>
            <a:pPr>
              <a:buFontTx/>
              <a:buNone/>
            </a:pPr>
            <a:endParaRPr lang="en-US"/>
          </a:p>
          <a:p>
            <a:pPr>
              <a:spcBef>
                <a:spcPct val="0"/>
              </a:spcBef>
              <a:buFontTx/>
              <a:buNone/>
            </a:pPr>
            <a:r>
              <a:rPr lang="en-US" b="1"/>
              <a:t>	Apply Rule 2:  Constructed Procedures.</a:t>
            </a:r>
            <a:r>
              <a:rPr lang="en-US"/>
              <a:t> To apply a constructed procedure, </a:t>
            </a:r>
            <a:r>
              <a:rPr lang="en-US" b="1"/>
              <a:t>evaluate</a:t>
            </a:r>
            <a:r>
              <a:rPr lang="en-US"/>
              <a:t> the body of the procedure with each formal parameter replaced by the corresponding actual argument expression value.</a:t>
            </a:r>
          </a:p>
        </p:txBody>
      </p:sp>
      <p:sp>
        <p:nvSpPr>
          <p:cNvPr id="4" name="Slide Number Placeholder 3"/>
          <p:cNvSpPr>
            <a:spLocks noGrp="1"/>
          </p:cNvSpPr>
          <p:nvPr>
            <p:ph type="sldNum" sz="quarter" idx="12"/>
          </p:nvPr>
        </p:nvSpPr>
        <p:spPr/>
        <p:txBody>
          <a:bodyPr/>
          <a:lstStyle/>
          <a:p>
            <a:fld id="{0BD2BB8E-2E7D-4979-9350-48B9A211363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Stateful</a:t>
            </a:r>
            <a:r>
              <a:rPr lang="en-US" dirty="0" smtClean="0"/>
              <a:t> Application Rule</a:t>
            </a:r>
            <a:br>
              <a:rPr lang="en-US" dirty="0" smtClean="0"/>
            </a:br>
            <a:r>
              <a:rPr lang="en-US" dirty="0" smtClean="0"/>
              <a:t>(Constructed Procedures)</a:t>
            </a:r>
            <a:endParaRPr lang="en-US" dirty="0"/>
          </a:p>
        </p:txBody>
      </p:sp>
      <p:sp>
        <p:nvSpPr>
          <p:cNvPr id="4" name="Rectangle 3"/>
          <p:cNvSpPr/>
          <p:nvPr/>
        </p:nvSpPr>
        <p:spPr>
          <a:xfrm>
            <a:off x="762000" y="1752600"/>
            <a:ext cx="7315200" cy="4524315"/>
          </a:xfrm>
          <a:prstGeom prst="rect">
            <a:avLst/>
          </a:prstGeom>
        </p:spPr>
        <p:txBody>
          <a:bodyPr wrap="square">
            <a:spAutoFit/>
          </a:bodyPr>
          <a:lstStyle/>
          <a:p>
            <a:r>
              <a:rPr lang="en-US" sz="2400" dirty="0" smtClean="0"/>
              <a:t>To apply a constructed procedure:</a:t>
            </a:r>
          </a:p>
          <a:p>
            <a:pPr marL="342900" indent="-342900">
              <a:buFont typeface="+mj-lt"/>
              <a:buAutoNum type="arabicPeriod"/>
            </a:pPr>
            <a:r>
              <a:rPr lang="en-US" sz="2400" b="1" dirty="0" smtClean="0"/>
              <a:t>Construct a new environment</a:t>
            </a:r>
            <a:r>
              <a:rPr lang="en-US" sz="2400" dirty="0" smtClean="0"/>
              <a:t>, whose parent is the environment of the applied procedure.</a:t>
            </a:r>
          </a:p>
          <a:p>
            <a:pPr marL="342900" indent="-342900">
              <a:buFont typeface="+mj-lt"/>
              <a:buAutoNum type="arabicPeriod"/>
            </a:pPr>
            <a:r>
              <a:rPr lang="en-US" sz="2400" b="1" dirty="0" smtClean="0"/>
              <a:t>For each procedure parameter, create a place </a:t>
            </a:r>
            <a:r>
              <a:rPr lang="en-US" sz="2400" dirty="0" smtClean="0"/>
              <a:t>in the frame of the new environment with the name of the parameter.  Evaluate each operand expression in the environment or the application and initialize the value in each place to the value of the corresponding operand expression.</a:t>
            </a:r>
          </a:p>
          <a:p>
            <a:pPr marL="342900" indent="-342900">
              <a:buFont typeface="+mj-lt"/>
              <a:buAutoNum type="arabicPeriod"/>
            </a:pPr>
            <a:r>
              <a:rPr lang="en-US" sz="2400" b="1" dirty="0" smtClean="0"/>
              <a:t>Evaluate</a:t>
            </a:r>
            <a:r>
              <a:rPr lang="en-US" sz="2400" dirty="0" smtClean="0"/>
              <a:t> the body of the procedure </a:t>
            </a:r>
            <a:r>
              <a:rPr lang="en-US" sz="2400" b="1" dirty="0" smtClean="0"/>
              <a:t>in the newly created environment. </a:t>
            </a:r>
            <a:r>
              <a:rPr lang="en-US" sz="2400" dirty="0" smtClean="0"/>
              <a:t>The resulting value is the value of the application.</a:t>
            </a:r>
            <a:endParaRPr lang="en-US" sz="2400" dirty="0"/>
          </a:p>
        </p:txBody>
      </p:sp>
      <p:sp>
        <p:nvSpPr>
          <p:cNvPr id="5" name="Slide Number Placeholder 4"/>
          <p:cNvSpPr>
            <a:spLocks noGrp="1"/>
          </p:cNvSpPr>
          <p:nvPr>
            <p:ph type="sldNum" sz="quarter" idx="12"/>
          </p:nvPr>
        </p:nvSpPr>
        <p:spPr/>
        <p:txBody>
          <a:bodyPr/>
          <a:lstStyle/>
          <a:p>
            <a:fld id="{0BD2BB8E-2E7D-4979-9350-48B9A211363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body" idx="1"/>
          </p:nvPr>
        </p:nvSpPr>
        <p:spPr>
          <a:xfrm>
            <a:off x="153988" y="257175"/>
            <a:ext cx="4241800" cy="3951288"/>
          </a:xfrm>
          <a:noFill/>
          <a:ln w="31750">
            <a:solidFill>
              <a:srgbClr val="3366FF"/>
            </a:solidFill>
          </a:ln>
        </p:spPr>
        <p:txBody>
          <a:bodyPr/>
          <a:lstStyle/>
          <a:p>
            <a:pPr marL="609600" indent="-609600">
              <a:buFontTx/>
              <a:buAutoNum type="arabicPeriod"/>
            </a:pPr>
            <a:r>
              <a:rPr lang="en-US" sz="2400"/>
              <a:t>Construct a new environment, parent is procedure’s environment pointer</a:t>
            </a:r>
          </a:p>
          <a:p>
            <a:pPr marL="609600" indent="-609600">
              <a:buFontTx/>
              <a:buAutoNum type="arabicPeriod"/>
            </a:pPr>
            <a:r>
              <a:rPr lang="en-US" sz="2400"/>
              <a:t>Make places in that frame with the names of each parameter, and operand values</a:t>
            </a:r>
          </a:p>
          <a:p>
            <a:pPr marL="609600" indent="-609600">
              <a:buFontTx/>
              <a:buAutoNum type="arabicPeriod"/>
            </a:pPr>
            <a:r>
              <a:rPr lang="en-US" sz="2400"/>
              <a:t>Evaluate the body in the new environment</a:t>
            </a:r>
          </a:p>
        </p:txBody>
      </p:sp>
      <p:sp>
        <p:nvSpPr>
          <p:cNvPr id="861187" name="Rectangle 3"/>
          <p:cNvSpPr>
            <a:spLocks noChangeArrowheads="1"/>
          </p:cNvSpPr>
          <p:nvPr/>
        </p:nvSpPr>
        <p:spPr bwMode="auto">
          <a:xfrm>
            <a:off x="4646613" y="1041400"/>
            <a:ext cx="4203700" cy="1687513"/>
          </a:xfrm>
          <a:prstGeom prst="rect">
            <a:avLst/>
          </a:prstGeom>
          <a:noFill/>
          <a:ln w="31750" algn="ctr">
            <a:solidFill>
              <a:srgbClr val="008000"/>
            </a:solidFill>
            <a:miter lim="800000"/>
            <a:headEnd/>
            <a:tailEnd/>
          </a:ln>
          <a:effectLst/>
        </p:spPr>
        <p:txBody>
          <a:bodyPr anchor="ctr">
            <a:spAutoFit/>
          </a:bodyPr>
          <a:lstStyle/>
          <a:p>
            <a:endParaRPr lang="en-US"/>
          </a:p>
        </p:txBody>
      </p:sp>
      <p:sp>
        <p:nvSpPr>
          <p:cNvPr id="861188" name="Text Box 4"/>
          <p:cNvSpPr txBox="1">
            <a:spLocks noChangeArrowheads="1"/>
          </p:cNvSpPr>
          <p:nvPr/>
        </p:nvSpPr>
        <p:spPr bwMode="auto">
          <a:xfrm>
            <a:off x="4371975" y="180975"/>
            <a:ext cx="1465263" cy="701675"/>
          </a:xfrm>
          <a:prstGeom prst="rect">
            <a:avLst/>
          </a:prstGeom>
          <a:noFill/>
          <a:ln w="31750" algn="ctr">
            <a:noFill/>
            <a:miter lim="800000"/>
            <a:headEnd/>
            <a:tailEnd/>
          </a:ln>
          <a:effectLst/>
        </p:spPr>
        <p:txBody>
          <a:bodyPr wrap="none">
            <a:spAutoFit/>
          </a:bodyPr>
          <a:lstStyle/>
          <a:p>
            <a:r>
              <a:rPr lang="en-US" sz="2000">
                <a:latin typeface="Times New Roman" pitchFamily="18" charset="0"/>
              </a:rPr>
              <a:t>global</a:t>
            </a:r>
          </a:p>
          <a:p>
            <a:r>
              <a:rPr lang="en-US" sz="2000">
                <a:latin typeface="Times New Roman" pitchFamily="18" charset="0"/>
              </a:rPr>
              <a:t>environment</a:t>
            </a:r>
          </a:p>
        </p:txBody>
      </p:sp>
      <p:sp>
        <p:nvSpPr>
          <p:cNvPr id="861189" name="Line 5"/>
          <p:cNvSpPr>
            <a:spLocks noChangeShapeType="1"/>
          </p:cNvSpPr>
          <p:nvPr/>
        </p:nvSpPr>
        <p:spPr bwMode="auto">
          <a:xfrm>
            <a:off x="5789613" y="595313"/>
            <a:ext cx="536575" cy="360362"/>
          </a:xfrm>
          <a:prstGeom prst="line">
            <a:avLst/>
          </a:prstGeom>
          <a:noFill/>
          <a:ln w="31750">
            <a:solidFill>
              <a:srgbClr val="339966"/>
            </a:solidFill>
            <a:round/>
            <a:headEnd/>
            <a:tailEnd type="triangle" w="med" len="med"/>
          </a:ln>
          <a:effectLst/>
        </p:spPr>
        <p:txBody>
          <a:bodyPr>
            <a:spAutoFit/>
          </a:bodyPr>
          <a:lstStyle/>
          <a:p>
            <a:endParaRPr lang="en-US"/>
          </a:p>
        </p:txBody>
      </p:sp>
      <p:sp>
        <p:nvSpPr>
          <p:cNvPr id="861190" name="Text Box 6"/>
          <p:cNvSpPr txBox="1">
            <a:spLocks noChangeArrowheads="1"/>
          </p:cNvSpPr>
          <p:nvPr/>
        </p:nvSpPr>
        <p:spPr bwMode="auto">
          <a:xfrm>
            <a:off x="471488" y="5165725"/>
            <a:ext cx="2835275" cy="1189038"/>
          </a:xfrm>
          <a:prstGeom prst="rect">
            <a:avLst/>
          </a:prstGeom>
          <a:noFill/>
          <a:ln w="31750" algn="ctr">
            <a:noFill/>
            <a:miter lim="800000"/>
            <a:headEnd/>
            <a:tailEnd/>
          </a:ln>
          <a:effectLst/>
        </p:spPr>
        <p:txBody>
          <a:bodyPr>
            <a:spAutoFit/>
          </a:bodyPr>
          <a:lstStyle/>
          <a:p>
            <a:r>
              <a:rPr lang="en-US" sz="4000" dirty="0"/>
              <a:t>&gt; </a:t>
            </a:r>
            <a:r>
              <a:rPr lang="en-US" sz="3200" dirty="0"/>
              <a:t>(double 4)</a:t>
            </a:r>
          </a:p>
          <a:p>
            <a:r>
              <a:rPr lang="en-US" sz="3200" b="1" dirty="0">
                <a:solidFill>
                  <a:schemeClr val="tx2"/>
                </a:solidFill>
              </a:rPr>
              <a:t>8</a:t>
            </a:r>
            <a:endParaRPr lang="en-US" sz="4000" b="1" dirty="0">
              <a:solidFill>
                <a:schemeClr val="tx2"/>
              </a:solidFill>
            </a:endParaRPr>
          </a:p>
        </p:txBody>
      </p:sp>
      <p:sp>
        <p:nvSpPr>
          <p:cNvPr id="861191" name="Text Box 7"/>
          <p:cNvSpPr txBox="1">
            <a:spLocks noChangeArrowheads="1"/>
          </p:cNvSpPr>
          <p:nvPr/>
        </p:nvSpPr>
        <p:spPr bwMode="auto">
          <a:xfrm>
            <a:off x="4994275" y="1219200"/>
            <a:ext cx="2443163" cy="428625"/>
          </a:xfrm>
          <a:prstGeom prst="rect">
            <a:avLst/>
          </a:prstGeom>
          <a:noFill/>
          <a:ln w="31750" algn="ctr">
            <a:solidFill>
              <a:schemeClr val="tx1"/>
            </a:solidFill>
            <a:miter lim="800000"/>
            <a:headEnd/>
            <a:tailEnd/>
          </a:ln>
          <a:effectLst/>
        </p:spPr>
        <p:txBody>
          <a:bodyPr wrap="none">
            <a:spAutoFit/>
          </a:bodyPr>
          <a:lstStyle/>
          <a:p>
            <a:r>
              <a:rPr lang="en-US" sz="2000"/>
              <a:t>+ : #&lt;primitive:+&gt;</a:t>
            </a:r>
          </a:p>
        </p:txBody>
      </p:sp>
      <p:sp>
        <p:nvSpPr>
          <p:cNvPr id="861193" name="Text Box 9"/>
          <p:cNvSpPr txBox="1">
            <a:spLocks noChangeArrowheads="1"/>
          </p:cNvSpPr>
          <p:nvPr/>
        </p:nvSpPr>
        <p:spPr bwMode="auto">
          <a:xfrm>
            <a:off x="5387975" y="2030413"/>
            <a:ext cx="728663" cy="428625"/>
          </a:xfrm>
          <a:prstGeom prst="rect">
            <a:avLst/>
          </a:prstGeom>
          <a:noFill/>
          <a:ln w="31750" algn="ctr">
            <a:solidFill>
              <a:schemeClr val="tx1"/>
            </a:solidFill>
            <a:miter lim="800000"/>
            <a:headEnd/>
            <a:tailEnd/>
          </a:ln>
          <a:effectLst/>
        </p:spPr>
        <p:txBody>
          <a:bodyPr wrap="none">
            <a:spAutoFit/>
          </a:bodyPr>
          <a:lstStyle/>
          <a:p>
            <a:r>
              <a:rPr lang="en-US" sz="2000"/>
              <a:t>x : 3</a:t>
            </a:r>
          </a:p>
        </p:txBody>
      </p:sp>
      <p:sp>
        <p:nvSpPr>
          <p:cNvPr id="861203" name="Rectangle 19"/>
          <p:cNvSpPr>
            <a:spLocks noChangeArrowheads="1"/>
          </p:cNvSpPr>
          <p:nvPr/>
        </p:nvSpPr>
        <p:spPr bwMode="auto">
          <a:xfrm>
            <a:off x="4648200" y="4467225"/>
            <a:ext cx="2341563" cy="839788"/>
          </a:xfrm>
          <a:prstGeom prst="rect">
            <a:avLst/>
          </a:prstGeom>
          <a:solidFill>
            <a:schemeClr val="accent1">
              <a:lumMod val="40000"/>
              <a:lumOff val="60000"/>
            </a:schemeClr>
          </a:solidFill>
          <a:ln w="31750" algn="ctr">
            <a:solidFill>
              <a:schemeClr val="tx2"/>
            </a:solidFill>
            <a:miter lim="800000"/>
            <a:headEnd/>
            <a:tailEnd/>
          </a:ln>
          <a:effectLst/>
        </p:spPr>
        <p:txBody>
          <a:bodyPr anchor="ctr">
            <a:spAutoFit/>
          </a:bodyPr>
          <a:lstStyle/>
          <a:p>
            <a:endParaRPr lang="en-US"/>
          </a:p>
        </p:txBody>
      </p:sp>
      <p:cxnSp>
        <p:nvCxnSpPr>
          <p:cNvPr id="861204" name="AutoShape 20"/>
          <p:cNvCxnSpPr>
            <a:cxnSpLocks noChangeShapeType="1"/>
            <a:stCxn id="861203" idx="0"/>
          </p:cNvCxnSpPr>
          <p:nvPr/>
        </p:nvCxnSpPr>
        <p:spPr bwMode="auto">
          <a:xfrm flipH="1" flipV="1">
            <a:off x="4818063" y="2762250"/>
            <a:ext cx="1001712" cy="1689100"/>
          </a:xfrm>
          <a:prstGeom prst="straightConnector1">
            <a:avLst/>
          </a:prstGeom>
          <a:noFill/>
          <a:ln w="31750">
            <a:solidFill>
              <a:schemeClr val="tx1"/>
            </a:solidFill>
            <a:round/>
            <a:headEnd/>
            <a:tailEnd type="triangle" w="med" len="med"/>
          </a:ln>
          <a:effectLst/>
        </p:spPr>
      </p:cxnSp>
      <p:sp>
        <p:nvSpPr>
          <p:cNvPr id="861205" name="Text Box 21"/>
          <p:cNvSpPr txBox="1">
            <a:spLocks noChangeArrowheads="1"/>
          </p:cNvSpPr>
          <p:nvPr/>
        </p:nvSpPr>
        <p:spPr bwMode="auto">
          <a:xfrm>
            <a:off x="5054600" y="4656138"/>
            <a:ext cx="669925" cy="428625"/>
          </a:xfrm>
          <a:prstGeom prst="rect">
            <a:avLst/>
          </a:prstGeom>
          <a:solidFill>
            <a:schemeClr val="bg2"/>
          </a:solidFill>
          <a:ln w="31750" algn="ctr">
            <a:solidFill>
              <a:schemeClr val="tx1"/>
            </a:solidFill>
            <a:miter lim="800000"/>
            <a:headEnd/>
            <a:tailEnd/>
          </a:ln>
          <a:effectLst/>
        </p:spPr>
        <p:txBody>
          <a:bodyPr wrap="none">
            <a:spAutoFit/>
          </a:bodyPr>
          <a:lstStyle/>
          <a:p>
            <a:r>
              <a:rPr lang="en-US" sz="2000"/>
              <a:t>x :  </a:t>
            </a:r>
          </a:p>
        </p:txBody>
      </p:sp>
      <p:sp>
        <p:nvSpPr>
          <p:cNvPr id="861206" name="Text Box 22"/>
          <p:cNvSpPr txBox="1">
            <a:spLocks noChangeArrowheads="1"/>
          </p:cNvSpPr>
          <p:nvPr/>
        </p:nvSpPr>
        <p:spPr bwMode="auto">
          <a:xfrm>
            <a:off x="5376863" y="4606925"/>
            <a:ext cx="377825" cy="519113"/>
          </a:xfrm>
          <a:prstGeom prst="rect">
            <a:avLst/>
          </a:prstGeom>
          <a:noFill/>
          <a:ln w="31750" algn="ctr">
            <a:noFill/>
            <a:miter lim="800000"/>
            <a:headEnd/>
            <a:tailEnd/>
          </a:ln>
          <a:effectLst/>
        </p:spPr>
        <p:txBody>
          <a:bodyPr wrap="none">
            <a:spAutoFit/>
          </a:bodyPr>
          <a:lstStyle/>
          <a:p>
            <a:r>
              <a:rPr lang="en-US" sz="2800" dirty="0">
                <a:solidFill>
                  <a:schemeClr val="tx2"/>
                </a:solidFill>
              </a:rPr>
              <a:t>4</a:t>
            </a:r>
          </a:p>
        </p:txBody>
      </p:sp>
      <p:sp>
        <p:nvSpPr>
          <p:cNvPr id="861208" name="Text Box 24"/>
          <p:cNvSpPr txBox="1">
            <a:spLocks noChangeArrowheads="1"/>
          </p:cNvSpPr>
          <p:nvPr/>
        </p:nvSpPr>
        <p:spPr bwMode="auto">
          <a:xfrm>
            <a:off x="4879975" y="5330825"/>
            <a:ext cx="1568450" cy="519113"/>
          </a:xfrm>
          <a:prstGeom prst="rect">
            <a:avLst/>
          </a:prstGeom>
          <a:solidFill>
            <a:schemeClr val="bg1"/>
          </a:solidFill>
          <a:ln w="31750" algn="ctr">
            <a:noFill/>
            <a:miter lim="800000"/>
            <a:headEnd/>
            <a:tailEnd/>
          </a:ln>
          <a:effectLst/>
        </p:spPr>
        <p:txBody>
          <a:bodyPr>
            <a:spAutoFit/>
          </a:bodyPr>
          <a:lstStyle/>
          <a:p>
            <a:pPr>
              <a:spcBef>
                <a:spcPct val="50000"/>
              </a:spcBef>
            </a:pPr>
            <a:r>
              <a:rPr lang="en-US" sz="2800"/>
              <a:t>(+ x x)</a:t>
            </a:r>
          </a:p>
        </p:txBody>
      </p:sp>
      <p:sp>
        <p:nvSpPr>
          <p:cNvPr id="861210" name="Text Box 26"/>
          <p:cNvSpPr txBox="1">
            <a:spLocks noChangeArrowheads="1"/>
          </p:cNvSpPr>
          <p:nvPr/>
        </p:nvSpPr>
        <p:spPr bwMode="auto">
          <a:xfrm>
            <a:off x="6284913" y="2057400"/>
            <a:ext cx="1304925" cy="428625"/>
          </a:xfrm>
          <a:prstGeom prst="rect">
            <a:avLst/>
          </a:prstGeom>
          <a:noFill/>
          <a:ln w="31750" algn="ctr">
            <a:solidFill>
              <a:schemeClr val="tx1"/>
            </a:solidFill>
            <a:miter lim="800000"/>
            <a:headEnd/>
            <a:tailEnd/>
          </a:ln>
          <a:effectLst/>
        </p:spPr>
        <p:txBody>
          <a:bodyPr>
            <a:spAutoFit/>
          </a:bodyPr>
          <a:lstStyle/>
          <a:p>
            <a:r>
              <a:rPr lang="en-US" sz="2000"/>
              <a:t>double: </a:t>
            </a:r>
          </a:p>
        </p:txBody>
      </p:sp>
      <p:sp>
        <p:nvSpPr>
          <p:cNvPr id="861211" name="Oval 27"/>
          <p:cNvSpPr>
            <a:spLocks noChangeAspect="1" noChangeArrowheads="1"/>
          </p:cNvSpPr>
          <p:nvPr/>
        </p:nvSpPr>
        <p:spPr bwMode="auto">
          <a:xfrm>
            <a:off x="8001000" y="3344863"/>
            <a:ext cx="119063" cy="119062"/>
          </a:xfrm>
          <a:prstGeom prst="ellipse">
            <a:avLst/>
          </a:prstGeom>
          <a:solidFill>
            <a:schemeClr val="tx1"/>
          </a:solidFill>
          <a:ln w="28575">
            <a:solidFill>
              <a:schemeClr val="tx1"/>
            </a:solidFill>
            <a:round/>
            <a:headEnd/>
            <a:tailEnd type="none" w="med" len="lg"/>
          </a:ln>
          <a:effectLst/>
        </p:spPr>
        <p:txBody>
          <a:bodyPr wrap="none" anchor="ctr"/>
          <a:lstStyle/>
          <a:p>
            <a:endParaRPr lang="en-US"/>
          </a:p>
        </p:txBody>
      </p:sp>
      <p:sp>
        <p:nvSpPr>
          <p:cNvPr id="861212" name="Freeform 28"/>
          <p:cNvSpPr>
            <a:spLocks/>
          </p:cNvSpPr>
          <p:nvPr/>
        </p:nvSpPr>
        <p:spPr bwMode="auto">
          <a:xfrm>
            <a:off x="8077200" y="2795588"/>
            <a:ext cx="685800" cy="609600"/>
          </a:xfrm>
          <a:custGeom>
            <a:avLst/>
            <a:gdLst/>
            <a:ahLst/>
            <a:cxnLst>
              <a:cxn ang="0">
                <a:pos x="0" y="384"/>
              </a:cxn>
              <a:cxn ang="0">
                <a:pos x="432" y="384"/>
              </a:cxn>
              <a:cxn ang="0">
                <a:pos x="432" y="0"/>
              </a:cxn>
            </a:cxnLst>
            <a:rect l="0" t="0" r="r" b="b"/>
            <a:pathLst>
              <a:path w="432" h="384">
                <a:moveTo>
                  <a:pt x="0" y="384"/>
                </a:moveTo>
                <a:lnTo>
                  <a:pt x="432" y="384"/>
                </a:lnTo>
                <a:lnTo>
                  <a:pt x="432" y="0"/>
                </a:lnTo>
              </a:path>
            </a:pathLst>
          </a:custGeom>
          <a:noFill/>
          <a:ln w="28575" cap="flat" cmpd="sng">
            <a:solidFill>
              <a:schemeClr val="tx1"/>
            </a:solidFill>
            <a:prstDash val="solid"/>
            <a:round/>
            <a:headEnd type="none" w="med" len="med"/>
            <a:tailEnd type="triangle" w="med" len="lg"/>
          </a:ln>
          <a:effectLst/>
        </p:spPr>
        <p:txBody>
          <a:bodyPr wrap="none" anchor="ctr"/>
          <a:lstStyle/>
          <a:p>
            <a:endParaRPr lang="en-US"/>
          </a:p>
        </p:txBody>
      </p:sp>
      <p:sp>
        <p:nvSpPr>
          <p:cNvPr id="861213" name="Text Box 29"/>
          <p:cNvSpPr txBox="1">
            <a:spLocks noChangeArrowheads="1"/>
          </p:cNvSpPr>
          <p:nvPr/>
        </p:nvSpPr>
        <p:spPr bwMode="auto">
          <a:xfrm>
            <a:off x="6019800" y="3124200"/>
            <a:ext cx="2135188" cy="1216025"/>
          </a:xfrm>
          <a:prstGeom prst="rect">
            <a:avLst/>
          </a:prstGeom>
          <a:noFill/>
          <a:ln w="28575">
            <a:solidFill>
              <a:schemeClr val="tx1"/>
            </a:solidFill>
            <a:miter lim="800000"/>
            <a:headEnd/>
            <a:tailEnd type="none" w="med" len="lg"/>
          </a:ln>
          <a:effectLst/>
        </p:spPr>
        <p:txBody>
          <a:bodyPr wrap="none">
            <a:spAutoFit/>
          </a:bodyPr>
          <a:lstStyle/>
          <a:p>
            <a:pPr eaLnBrk="0" hangingPunct="0"/>
            <a:r>
              <a:rPr lang="en-US"/>
              <a:t>environment:</a:t>
            </a:r>
          </a:p>
          <a:p>
            <a:pPr eaLnBrk="0" hangingPunct="0"/>
            <a:r>
              <a:rPr lang="en-US"/>
              <a:t>parameters:</a:t>
            </a:r>
            <a:r>
              <a:rPr lang="en-US" b="1"/>
              <a:t> x</a:t>
            </a:r>
            <a:br>
              <a:rPr lang="en-US" b="1"/>
            </a:br>
            <a:r>
              <a:rPr lang="en-US"/>
              <a:t>body:</a:t>
            </a:r>
            <a:r>
              <a:rPr lang="en-US" b="1"/>
              <a:t> (+ x x)</a:t>
            </a:r>
          </a:p>
        </p:txBody>
      </p:sp>
      <p:cxnSp>
        <p:nvCxnSpPr>
          <p:cNvPr id="861214" name="AutoShape 30"/>
          <p:cNvCxnSpPr>
            <a:cxnSpLocks noChangeShapeType="1"/>
          </p:cNvCxnSpPr>
          <p:nvPr/>
        </p:nvCxnSpPr>
        <p:spPr bwMode="auto">
          <a:xfrm rot="16200000" flipH="1">
            <a:off x="6971507" y="2658269"/>
            <a:ext cx="896937" cy="123825"/>
          </a:xfrm>
          <a:prstGeom prst="bentConnector3">
            <a:avLst>
              <a:gd name="adj1" fmla="val 49912"/>
            </a:avLst>
          </a:prstGeom>
          <a:noFill/>
          <a:ln w="31750">
            <a:solidFill>
              <a:schemeClr val="tx1"/>
            </a:solidFill>
            <a:miter lim="800000"/>
            <a:headEnd/>
            <a:tailEnd type="triangle" w="med" len="med"/>
          </a:ln>
          <a:effectLst/>
        </p:spPr>
      </p:cxnSp>
      <p:sp>
        <p:nvSpPr>
          <p:cNvPr id="19" name="Slide Number Placeholder 18"/>
          <p:cNvSpPr>
            <a:spLocks noGrp="1"/>
          </p:cNvSpPr>
          <p:nvPr>
            <p:ph type="sldNum" sz="quarter" idx="12"/>
          </p:nvPr>
        </p:nvSpPr>
        <p:spPr/>
        <p:txBody>
          <a:bodyPr/>
          <a:lstStyle/>
          <a:p>
            <a:fld id="{0BD2BB8E-2E7D-4979-9350-48B9A2113630}"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61190">
                                            <p:txEl>
                                              <p:pRg st="0" end="0"/>
                                            </p:txEl>
                                          </p:spTgt>
                                        </p:tgtEl>
                                        <p:attrNameLst>
                                          <p:attrName>style.visibility</p:attrName>
                                        </p:attrNameLst>
                                      </p:cBhvr>
                                      <p:to>
                                        <p:strVal val="visible"/>
                                      </p:to>
                                    </p:set>
                                    <p:animEffect transition="in" filter="dissolve">
                                      <p:cBhvr>
                                        <p:cTn id="7" dur="500"/>
                                        <p:tgtEl>
                                          <p:spTgt spid="8611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mph" presetSubtype="1" grpId="0" nodeType="clickEffect">
                                  <p:stCondLst>
                                    <p:cond delay="0"/>
                                  </p:stCondLst>
                                  <p:endCondLst>
                                    <p:cond evt="onNext" delay="0">
                                      <p:tgtEl>
                                        <p:sldTgt/>
                                      </p:tgtEl>
                                    </p:cond>
                                  </p:endCondLst>
                                  <p:childTnLst>
                                    <p:set>
                                      <p:cBhvr override="childStyle">
                                        <p:cTn id="11" dur="indefinite"/>
                                        <p:tgtEl>
                                          <p:spTgt spid="861186">
                                            <p:txEl>
                                              <p:pRg st="0" end="0"/>
                                            </p:txEl>
                                          </p:spTgt>
                                        </p:tgtEl>
                                        <p:attrNameLst>
                                          <p:attrName>style.fontStyle</p:attrName>
                                        </p:attrNameLst>
                                      </p:cBhvr>
                                      <p:to>
                                        <p:strVal val="normal"/>
                                      </p:to>
                                    </p:set>
                                    <p:set>
                                      <p:cBhvr override="childStyle">
                                        <p:cTn id="12" dur="indefinite"/>
                                        <p:tgtEl>
                                          <p:spTgt spid="861186">
                                            <p:txEl>
                                              <p:pRg st="0" end="0"/>
                                            </p:txEl>
                                          </p:spTgt>
                                        </p:tgtEl>
                                        <p:attrNameLst>
                                          <p:attrName>style.fontWeight</p:attrName>
                                        </p:attrNameLst>
                                      </p:cBhvr>
                                      <p:to>
                                        <p:strVal val="bold"/>
                                      </p:to>
                                    </p:set>
                                    <p:set>
                                      <p:cBhvr override="childStyle">
                                        <p:cTn id="13" dur="indefinite"/>
                                        <p:tgtEl>
                                          <p:spTgt spid="861186">
                                            <p:txEl>
                                              <p:pRg st="0" end="0"/>
                                            </p:txEl>
                                          </p:spTgt>
                                        </p:tgtEl>
                                        <p:attrNameLst>
                                          <p:attrName>style.textDecorationUnderline</p:attrName>
                                        </p:attrNameLst>
                                      </p:cBhvr>
                                      <p:to>
                                        <p:strVal val="false"/>
                                      </p:to>
                                    </p:se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861203"/>
                                        </p:tgtEl>
                                        <p:attrNameLst>
                                          <p:attrName>style.visibility</p:attrName>
                                        </p:attrNameLst>
                                      </p:cBhvr>
                                      <p:to>
                                        <p:strVal val="visible"/>
                                      </p:to>
                                    </p:set>
                                    <p:animEffect transition="in" filter="dissolve">
                                      <p:cBhvr>
                                        <p:cTn id="18" dur="500"/>
                                        <p:tgtEl>
                                          <p:spTgt spid="861203"/>
                                        </p:tgtEl>
                                      </p:cBhvr>
                                    </p:animEffect>
                                  </p:childTnLst>
                                </p:cTn>
                              </p:par>
                              <p:par>
                                <p:cTn id="19" presetID="9" presetClass="entr" presetSubtype="0" fill="hold" nodeType="withEffect">
                                  <p:stCondLst>
                                    <p:cond delay="0"/>
                                  </p:stCondLst>
                                  <p:childTnLst>
                                    <p:set>
                                      <p:cBhvr>
                                        <p:cTn id="20" dur="1" fill="hold">
                                          <p:stCondLst>
                                            <p:cond delay="0"/>
                                          </p:stCondLst>
                                        </p:cTn>
                                        <p:tgtEl>
                                          <p:spTgt spid="861204"/>
                                        </p:tgtEl>
                                        <p:attrNameLst>
                                          <p:attrName>style.visibility</p:attrName>
                                        </p:attrNameLst>
                                      </p:cBhvr>
                                      <p:to>
                                        <p:strVal val="visible"/>
                                      </p:to>
                                    </p:set>
                                    <p:animEffect transition="in" filter="dissolve">
                                      <p:cBhvr>
                                        <p:cTn id="21" dur="500"/>
                                        <p:tgtEl>
                                          <p:spTgt spid="86120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mph" presetSubtype="1" grpId="0" nodeType="clickEffect">
                                  <p:stCondLst>
                                    <p:cond delay="0"/>
                                  </p:stCondLst>
                                  <p:endCondLst>
                                    <p:cond evt="onNext" delay="0">
                                      <p:tgtEl>
                                        <p:sldTgt/>
                                      </p:tgtEl>
                                    </p:cond>
                                  </p:endCondLst>
                                  <p:childTnLst>
                                    <p:set>
                                      <p:cBhvr override="childStyle">
                                        <p:cTn id="25" dur="indefinite"/>
                                        <p:tgtEl>
                                          <p:spTgt spid="861186">
                                            <p:txEl>
                                              <p:pRg st="1" end="1"/>
                                            </p:txEl>
                                          </p:spTgt>
                                        </p:tgtEl>
                                        <p:attrNameLst>
                                          <p:attrName>style.fontStyle</p:attrName>
                                        </p:attrNameLst>
                                      </p:cBhvr>
                                      <p:to>
                                        <p:strVal val="normal"/>
                                      </p:to>
                                    </p:set>
                                    <p:set>
                                      <p:cBhvr override="childStyle">
                                        <p:cTn id="26" dur="indefinite"/>
                                        <p:tgtEl>
                                          <p:spTgt spid="861186">
                                            <p:txEl>
                                              <p:pRg st="1" end="1"/>
                                            </p:txEl>
                                          </p:spTgt>
                                        </p:tgtEl>
                                        <p:attrNameLst>
                                          <p:attrName>style.fontWeight</p:attrName>
                                        </p:attrNameLst>
                                      </p:cBhvr>
                                      <p:to>
                                        <p:strVal val="bold"/>
                                      </p:to>
                                    </p:set>
                                    <p:set>
                                      <p:cBhvr override="childStyle">
                                        <p:cTn id="27" dur="indefinite"/>
                                        <p:tgtEl>
                                          <p:spTgt spid="861186">
                                            <p:txEl>
                                              <p:pRg st="1" end="1"/>
                                            </p:txEl>
                                          </p:spTgt>
                                        </p:tgtEl>
                                        <p:attrNameLst>
                                          <p:attrName>style.textDecorationUnderline</p:attrName>
                                        </p:attrNameLst>
                                      </p:cBhvr>
                                      <p:to>
                                        <p:strVal val="false"/>
                                      </p:to>
                                    </p:se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61205"/>
                                        </p:tgtEl>
                                        <p:attrNameLst>
                                          <p:attrName>style.visibility</p:attrName>
                                        </p:attrNameLst>
                                      </p:cBhvr>
                                      <p:to>
                                        <p:strVal val="visible"/>
                                      </p:to>
                                    </p:set>
                                    <p:animEffect transition="in" filter="dissolve">
                                      <p:cBhvr>
                                        <p:cTn id="32" dur="1000"/>
                                        <p:tgtEl>
                                          <p:spTgt spid="861205"/>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861206"/>
                                        </p:tgtEl>
                                        <p:attrNameLst>
                                          <p:attrName>style.visibility</p:attrName>
                                        </p:attrNameLst>
                                      </p:cBhvr>
                                      <p:to>
                                        <p:strVal val="visible"/>
                                      </p:to>
                                    </p:set>
                                  </p:childTnLst>
                                </p:cTn>
                              </p:par>
                              <p:par>
                                <p:cTn id="37" presetID="0" presetClass="path" presetSubtype="0" accel="50000" decel="50000" fill="hold" grpId="0" nodeType="withEffect">
                                  <p:stCondLst>
                                    <p:cond delay="0"/>
                                  </p:stCondLst>
                                  <p:childTnLst>
                                    <p:animMotion origin="layout" path="M -0.36563 0.12489 C -0.26493 0.12466 0.19427 0.105 0.23819 0.12165 C 0.28212 0.1383 -0.01267 0.20653 -0.10261 0.22526 C -0.19254 0.24399 -0.26997 0.24098 -0.30139 0.23358 C -0.33281 0.22618 -0.28906 0.1982 -0.29149 0.18086 C -0.29392 0.16351 -0.36528 0.15935 -0.31615 0.12998 C -0.26702 0.10061 -0.06302 0.03099 0.00364 0.00486 " pathEditMode="relative" rAng="0" ptsTypes="aaaaaaa">
                                      <p:cBhvr>
                                        <p:cTn id="38" dur="2000" fill="hold"/>
                                        <p:tgtEl>
                                          <p:spTgt spid="861206"/>
                                        </p:tgtEl>
                                        <p:attrNameLst>
                                          <p:attrName>ppt_x</p:attrName>
                                          <p:attrName>ppt_y</p:attrName>
                                        </p:attrNameLst>
                                      </p:cBhvr>
                                      <p:rCtr x="324" y="0"/>
                                    </p:animMotion>
                                  </p:childTnLst>
                                </p:cTn>
                              </p:par>
                            </p:childTnLst>
                          </p:cTn>
                        </p:par>
                      </p:childTnLst>
                    </p:cTn>
                  </p:par>
                  <p:par>
                    <p:cTn id="39" fill="hold">
                      <p:stCondLst>
                        <p:cond delay="indefinite"/>
                      </p:stCondLst>
                      <p:childTnLst>
                        <p:par>
                          <p:cTn id="40" fill="hold">
                            <p:stCondLst>
                              <p:cond delay="0"/>
                            </p:stCondLst>
                            <p:childTnLst>
                              <p:par>
                                <p:cTn id="41" presetID="5" presetClass="emph" presetSubtype="1" grpId="0" nodeType="clickEffect">
                                  <p:stCondLst>
                                    <p:cond delay="0"/>
                                  </p:stCondLst>
                                  <p:endCondLst>
                                    <p:cond evt="onNext" delay="0">
                                      <p:tgtEl>
                                        <p:sldTgt/>
                                      </p:tgtEl>
                                    </p:cond>
                                  </p:endCondLst>
                                  <p:childTnLst>
                                    <p:set>
                                      <p:cBhvr override="childStyle">
                                        <p:cTn id="42" dur="indefinite"/>
                                        <p:tgtEl>
                                          <p:spTgt spid="861186">
                                            <p:txEl>
                                              <p:pRg st="2" end="2"/>
                                            </p:txEl>
                                          </p:spTgt>
                                        </p:tgtEl>
                                        <p:attrNameLst>
                                          <p:attrName>style.fontStyle</p:attrName>
                                        </p:attrNameLst>
                                      </p:cBhvr>
                                      <p:to>
                                        <p:strVal val="normal"/>
                                      </p:to>
                                    </p:set>
                                    <p:set>
                                      <p:cBhvr override="childStyle">
                                        <p:cTn id="43" dur="indefinite"/>
                                        <p:tgtEl>
                                          <p:spTgt spid="861186">
                                            <p:txEl>
                                              <p:pRg st="2" end="2"/>
                                            </p:txEl>
                                          </p:spTgt>
                                        </p:tgtEl>
                                        <p:attrNameLst>
                                          <p:attrName>style.fontWeight</p:attrName>
                                        </p:attrNameLst>
                                      </p:cBhvr>
                                      <p:to>
                                        <p:strVal val="bold"/>
                                      </p:to>
                                    </p:set>
                                    <p:set>
                                      <p:cBhvr override="childStyle">
                                        <p:cTn id="44" dur="indefinite"/>
                                        <p:tgtEl>
                                          <p:spTgt spid="861186">
                                            <p:txEl>
                                              <p:pRg st="2" end="2"/>
                                            </p:txEl>
                                          </p:spTgt>
                                        </p:tgtEl>
                                        <p:attrNameLst>
                                          <p:attrName>style.textDecorationUnderline</p:attrName>
                                        </p:attrNameLst>
                                      </p:cBhvr>
                                      <p:to>
                                        <p:strVal val="false"/>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861208"/>
                                        </p:tgtEl>
                                        <p:attrNameLst>
                                          <p:attrName>style.visibility</p:attrName>
                                        </p:attrNameLst>
                                      </p:cBhvr>
                                      <p:to>
                                        <p:strVal val="visible"/>
                                      </p:to>
                                    </p:set>
                                    <p:animEffect transition="in" filter="fade">
                                      <p:cBhvr>
                                        <p:cTn id="49" dur="2000"/>
                                        <p:tgtEl>
                                          <p:spTgt spid="861208"/>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861190">
                                            <p:txEl>
                                              <p:pRg st="1" end="1"/>
                                            </p:txEl>
                                          </p:spTgt>
                                        </p:tgtEl>
                                        <p:attrNameLst>
                                          <p:attrName>style.visibility</p:attrName>
                                        </p:attrNameLst>
                                      </p:cBhvr>
                                      <p:to>
                                        <p:strVal val="visible"/>
                                      </p:to>
                                    </p:set>
                                    <p:animEffect transition="in" filter="dissolve">
                                      <p:cBhvr>
                                        <p:cTn id="54" dur="500"/>
                                        <p:tgtEl>
                                          <p:spTgt spid="86119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1186" grpId="0" build="p"/>
      <p:bldP spid="861190" grpId="0" build="p"/>
      <p:bldP spid="861203" grpId="0" animBg="1"/>
      <p:bldP spid="861205" grpId="0" animBg="1"/>
      <p:bldP spid="861206" grpId="0"/>
      <p:bldP spid="861206" grpId="1"/>
      <p:bldP spid="86120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BD2BB8E-2E7D-4979-9350-48B9A2113630}" type="slidenum">
              <a:rPr lang="en-US" smtClean="0"/>
              <a:pPr/>
              <a:t>17</a:t>
            </a:fld>
            <a:endParaRPr lang="en-US"/>
          </a:p>
        </p:txBody>
      </p:sp>
      <p:sp>
        <p:nvSpPr>
          <p:cNvPr id="5" name="Rectangle 4"/>
          <p:cNvSpPr>
            <a:spLocks noChangeArrowheads="1"/>
          </p:cNvSpPr>
          <p:nvPr/>
        </p:nvSpPr>
        <p:spPr bwMode="auto">
          <a:xfrm>
            <a:off x="5410200" y="4953000"/>
            <a:ext cx="1905000" cy="685800"/>
          </a:xfrm>
          <a:prstGeom prst="rect">
            <a:avLst/>
          </a:prstGeom>
          <a:solidFill>
            <a:schemeClr val="accent2">
              <a:lumMod val="40000"/>
              <a:lumOff val="60000"/>
            </a:schemeClr>
          </a:solidFill>
          <a:ln w="31750" algn="ctr">
            <a:solidFill>
              <a:schemeClr val="accent2">
                <a:lumMod val="50000"/>
              </a:schemeClr>
            </a:solidFill>
            <a:miter lim="800000"/>
            <a:headEnd/>
            <a:tailEnd/>
          </a:ln>
          <a:effectLst/>
        </p:spPr>
        <p:txBody>
          <a:bodyPr wrap="none" anchor="ctr">
            <a:noAutofit/>
          </a:bodyPr>
          <a:lstStyle/>
          <a:p>
            <a:endParaRPr lang="en-US"/>
          </a:p>
        </p:txBody>
      </p:sp>
      <p:sp>
        <p:nvSpPr>
          <p:cNvPr id="6" name="Rectangle 5"/>
          <p:cNvSpPr>
            <a:spLocks noChangeArrowheads="1"/>
          </p:cNvSpPr>
          <p:nvPr/>
        </p:nvSpPr>
        <p:spPr bwMode="auto">
          <a:xfrm>
            <a:off x="5334000" y="1479550"/>
            <a:ext cx="3505200" cy="1187450"/>
          </a:xfrm>
          <a:prstGeom prst="rect">
            <a:avLst/>
          </a:prstGeom>
          <a:solidFill>
            <a:schemeClr val="accent3">
              <a:lumMod val="40000"/>
              <a:lumOff val="60000"/>
            </a:schemeClr>
          </a:solidFill>
          <a:ln w="31750" algn="ctr">
            <a:solidFill>
              <a:srgbClr val="008000"/>
            </a:solidFill>
            <a:miter lim="800000"/>
            <a:headEnd/>
            <a:tailEnd/>
          </a:ln>
          <a:effectLst/>
        </p:spPr>
        <p:txBody>
          <a:bodyPr wrap="none" anchor="ctr">
            <a:noAutofit/>
          </a:bodyPr>
          <a:lstStyle/>
          <a:p>
            <a:endParaRPr lang="en-US"/>
          </a:p>
        </p:txBody>
      </p:sp>
      <p:sp>
        <p:nvSpPr>
          <p:cNvPr id="8" name="Text Box 10"/>
          <p:cNvSpPr txBox="1">
            <a:spLocks noChangeArrowheads="1"/>
          </p:cNvSpPr>
          <p:nvPr/>
        </p:nvSpPr>
        <p:spPr bwMode="auto">
          <a:xfrm>
            <a:off x="7298601" y="1905000"/>
            <a:ext cx="609461"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a:t>x : 3</a:t>
            </a:r>
          </a:p>
        </p:txBody>
      </p:sp>
      <p:sp>
        <p:nvSpPr>
          <p:cNvPr id="9" name="Rectangle 8"/>
          <p:cNvSpPr>
            <a:spLocks noChangeArrowheads="1"/>
          </p:cNvSpPr>
          <p:nvPr/>
        </p:nvSpPr>
        <p:spPr bwMode="auto">
          <a:xfrm>
            <a:off x="4800600" y="3429000"/>
            <a:ext cx="1905000" cy="685800"/>
          </a:xfrm>
          <a:prstGeom prst="rect">
            <a:avLst/>
          </a:prstGeom>
          <a:solidFill>
            <a:schemeClr val="accent1">
              <a:lumMod val="40000"/>
              <a:lumOff val="60000"/>
            </a:schemeClr>
          </a:solidFill>
          <a:ln w="31750" algn="ctr">
            <a:solidFill>
              <a:schemeClr val="tx2"/>
            </a:solidFill>
            <a:miter lim="800000"/>
            <a:headEnd/>
            <a:tailEnd/>
          </a:ln>
          <a:effectLst/>
        </p:spPr>
        <p:txBody>
          <a:bodyPr wrap="none" anchor="ctr">
            <a:noAutofit/>
          </a:bodyPr>
          <a:lstStyle/>
          <a:p>
            <a:endParaRPr lang="en-US"/>
          </a:p>
        </p:txBody>
      </p:sp>
      <p:sp>
        <p:nvSpPr>
          <p:cNvPr id="10" name="Text Box 10"/>
          <p:cNvSpPr txBox="1">
            <a:spLocks noChangeArrowheads="1"/>
          </p:cNvSpPr>
          <p:nvPr/>
        </p:nvSpPr>
        <p:spPr bwMode="auto">
          <a:xfrm>
            <a:off x="5029200" y="3581400"/>
            <a:ext cx="739305"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dirty="0"/>
              <a:t>x : </a:t>
            </a:r>
            <a:r>
              <a:rPr lang="en-US" sz="2000" dirty="0" smtClean="0"/>
              <a:t>17</a:t>
            </a:r>
            <a:endParaRPr lang="en-US" sz="2000" dirty="0"/>
          </a:p>
        </p:txBody>
      </p:sp>
      <p:sp>
        <p:nvSpPr>
          <p:cNvPr id="11" name="Text Box 10"/>
          <p:cNvSpPr txBox="1">
            <a:spLocks noChangeArrowheads="1"/>
          </p:cNvSpPr>
          <p:nvPr/>
        </p:nvSpPr>
        <p:spPr bwMode="auto">
          <a:xfrm>
            <a:off x="6006115" y="5105400"/>
            <a:ext cx="614272"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dirty="0" smtClean="0"/>
              <a:t>y </a:t>
            </a:r>
            <a:r>
              <a:rPr lang="en-US" sz="2000" dirty="0"/>
              <a:t>: </a:t>
            </a:r>
            <a:r>
              <a:rPr lang="en-US" sz="2000" dirty="0" smtClean="0"/>
              <a:t>3</a:t>
            </a:r>
            <a:endParaRPr lang="en-US" sz="2000" dirty="0"/>
          </a:p>
        </p:txBody>
      </p:sp>
      <p:cxnSp>
        <p:nvCxnSpPr>
          <p:cNvPr id="12" name="Elbow Connector 11"/>
          <p:cNvCxnSpPr>
            <a:stCxn id="9" idx="0"/>
            <a:endCxn id="6" idx="2"/>
          </p:cNvCxnSpPr>
          <p:nvPr/>
        </p:nvCxnSpPr>
        <p:spPr>
          <a:xfrm rot="5400000" flipH="1" flipV="1">
            <a:off x="6038850" y="2381250"/>
            <a:ext cx="762000" cy="13335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5" idx="0"/>
            <a:endCxn id="9" idx="2"/>
          </p:cNvCxnSpPr>
          <p:nvPr/>
        </p:nvCxnSpPr>
        <p:spPr>
          <a:xfrm rot="16200000" flipV="1">
            <a:off x="5638800" y="4229100"/>
            <a:ext cx="838200" cy="6096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90600" y="2057400"/>
            <a:ext cx="2819400" cy="1754326"/>
          </a:xfrm>
          <a:prstGeom prst="rect">
            <a:avLst/>
          </a:prstGeom>
          <a:noFill/>
        </p:spPr>
        <p:txBody>
          <a:bodyPr wrap="square" rtlCol="0">
            <a:spAutoFit/>
          </a:bodyPr>
          <a:lstStyle/>
          <a:p>
            <a:r>
              <a:rPr lang="en-US" sz="3600" dirty="0" smtClean="0"/>
              <a:t>What would create this environment?</a:t>
            </a:r>
            <a:endParaRPr lang="en-US" sz="3600" dirty="0"/>
          </a:p>
        </p:txBody>
      </p:sp>
      <p:sp>
        <p:nvSpPr>
          <p:cNvPr id="15" name="TextBox 14"/>
          <p:cNvSpPr txBox="1"/>
          <p:nvPr/>
        </p:nvSpPr>
        <p:spPr>
          <a:xfrm>
            <a:off x="1371600" y="5486400"/>
            <a:ext cx="2709203" cy="646331"/>
          </a:xfrm>
          <a:prstGeom prst="rect">
            <a:avLst/>
          </a:prstGeom>
          <a:solidFill>
            <a:schemeClr val="accent3">
              <a:lumMod val="20000"/>
              <a:lumOff val="80000"/>
            </a:schemeClr>
          </a:solidFill>
        </p:spPr>
        <p:txBody>
          <a:bodyPr wrap="none" rtlCol="0">
            <a:spAutoFit/>
          </a:bodyPr>
          <a:lstStyle/>
          <a:p>
            <a:r>
              <a:rPr lang="en-US" dirty="0" smtClean="0"/>
              <a:t>Think about this, we’ll</a:t>
            </a:r>
          </a:p>
          <a:p>
            <a:r>
              <a:rPr lang="en-US" dirty="0" smtClean="0"/>
              <a:t>discuss in Monday’s class...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1</a:t>
            </a:r>
            <a:endParaRPr lang="en-US" dirty="0"/>
          </a:p>
        </p:txBody>
      </p:sp>
      <p:sp>
        <p:nvSpPr>
          <p:cNvPr id="3" name="Content Placeholder 2"/>
          <p:cNvSpPr>
            <a:spLocks noGrp="1"/>
          </p:cNvSpPr>
          <p:nvPr>
            <p:ph idx="1"/>
          </p:nvPr>
        </p:nvSpPr>
        <p:spPr/>
        <p:txBody>
          <a:bodyPr/>
          <a:lstStyle/>
          <a:p>
            <a:r>
              <a:rPr lang="en-US" dirty="0" smtClean="0"/>
              <a:t>Overall: very good</a:t>
            </a:r>
          </a:p>
          <a:p>
            <a:pPr lvl="1"/>
            <a:r>
              <a:rPr lang="en-US" dirty="0" smtClean="0"/>
              <a:t>Average: 93</a:t>
            </a:r>
          </a:p>
          <a:p>
            <a:pPr lvl="1"/>
            <a:r>
              <a:rPr lang="en-US" dirty="0" smtClean="0"/>
              <a:t>Average for Q’s 3,4,8 (defining </a:t>
            </a:r>
            <a:r>
              <a:rPr lang="en-US" dirty="0" err="1" smtClean="0"/>
              <a:t>procs</a:t>
            </a:r>
            <a:r>
              <a:rPr lang="en-US" dirty="0" smtClean="0"/>
              <a:t>): 8.9</a:t>
            </a:r>
          </a:p>
          <a:p>
            <a:pPr lvl="1"/>
            <a:r>
              <a:rPr lang="en-US" dirty="0" smtClean="0"/>
              <a:t>Average for Q’s 5,6,7,9 (analysis): 7.8</a:t>
            </a:r>
          </a:p>
          <a:p>
            <a:pPr lvl="1">
              <a:buNone/>
            </a:pPr>
            <a:endParaRPr lang="en-US" dirty="0" smtClean="0"/>
          </a:p>
          <a:p>
            <a:r>
              <a:rPr lang="en-US" dirty="0" smtClean="0"/>
              <a:t>Main complaints:</a:t>
            </a:r>
          </a:p>
          <a:p>
            <a:pPr lvl="1"/>
            <a:r>
              <a:rPr lang="en-US" dirty="0" smtClean="0"/>
              <a:t>Hard to program without Scheme interpreter</a:t>
            </a:r>
          </a:p>
          <a:p>
            <a:pPr lvl="1"/>
            <a:r>
              <a:rPr lang="en-US" dirty="0" smtClean="0"/>
              <a:t>Too much emphasis on runtime </a:t>
            </a:r>
            <a:r>
              <a:rPr lang="en-US" dirty="0" smtClean="0"/>
              <a:t>analysis</a:t>
            </a:r>
            <a:endParaRPr lang="en-US" dirty="0" smtClean="0"/>
          </a:p>
        </p:txBody>
      </p:sp>
      <p:sp>
        <p:nvSpPr>
          <p:cNvPr id="4" name="Slide Number Placeholder 3"/>
          <p:cNvSpPr>
            <a:spLocks noGrp="1"/>
          </p:cNvSpPr>
          <p:nvPr>
            <p:ph type="sldNum" sz="quarter" idx="12"/>
          </p:nvPr>
        </p:nvSpPr>
        <p:spPr/>
        <p:txBody>
          <a:bodyPr/>
          <a:lstStyle/>
          <a:p>
            <a:fld id="{0BD2BB8E-2E7D-4979-9350-48B9A2113630}"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 count-unique</a:t>
            </a:r>
            <a:endParaRPr lang="en-US" dirty="0"/>
          </a:p>
        </p:txBody>
      </p:sp>
      <p:sp>
        <p:nvSpPr>
          <p:cNvPr id="4" name="Rectangle 3"/>
          <p:cNvSpPr/>
          <p:nvPr/>
        </p:nvSpPr>
        <p:spPr>
          <a:xfrm>
            <a:off x="762000" y="1447800"/>
            <a:ext cx="7543800" cy="3046988"/>
          </a:xfrm>
          <a:prstGeom prst="rect">
            <a:avLst/>
          </a:prstGeom>
        </p:spPr>
        <p:txBody>
          <a:bodyPr wrap="square">
            <a:spAutoFit/>
          </a:bodyPr>
          <a:lstStyle/>
          <a:p>
            <a:r>
              <a:rPr lang="en-US" sz="2400" dirty="0" smtClean="0"/>
              <a:t>Define a procedure, </a:t>
            </a:r>
            <a:r>
              <a:rPr lang="en-US" sz="2400" i="1" dirty="0" smtClean="0"/>
              <a:t>count-unique</a:t>
            </a:r>
            <a:r>
              <a:rPr lang="en-US" sz="2400" dirty="0" smtClean="0"/>
              <a:t>, that takes as input a list of numbers. It produces as output a number that indicates the number of unique numbers in the input list. So,</a:t>
            </a:r>
          </a:p>
          <a:p>
            <a:r>
              <a:rPr lang="en-US" sz="2400" dirty="0" smtClean="0"/>
              <a:t>	(</a:t>
            </a:r>
            <a:r>
              <a:rPr lang="en-US" sz="2400" i="1" dirty="0" smtClean="0"/>
              <a:t>count-unique (list 1 1 2 0)) </a:t>
            </a:r>
            <a:r>
              <a:rPr lang="en-US" sz="2400" dirty="0" smtClean="0"/>
              <a:t>should evaluate to 3.</a:t>
            </a:r>
          </a:p>
          <a:p>
            <a:r>
              <a:rPr lang="en-US" sz="2400" dirty="0" smtClean="0"/>
              <a:t>	(</a:t>
            </a:r>
            <a:r>
              <a:rPr lang="en-US" sz="2400" i="1" dirty="0" smtClean="0"/>
              <a:t>count-unique (list 2 2 2)) </a:t>
            </a:r>
            <a:r>
              <a:rPr lang="en-US" sz="2400" dirty="0" smtClean="0"/>
              <a:t>should evaluate to 1.</a:t>
            </a:r>
          </a:p>
          <a:p>
            <a:r>
              <a:rPr lang="en-US" sz="2400" dirty="0" smtClean="0"/>
              <a:t>	(</a:t>
            </a:r>
            <a:r>
              <a:rPr lang="en-US" sz="2400" i="1" dirty="0" smtClean="0"/>
              <a:t>count-unique (list 1 2 1 2 1)) </a:t>
            </a:r>
            <a:r>
              <a:rPr lang="en-US" sz="2400" dirty="0" smtClean="0"/>
              <a:t>should evaluate to 2.</a:t>
            </a:r>
          </a:p>
          <a:p>
            <a:r>
              <a:rPr lang="en-US" sz="2400" dirty="0" smtClean="0"/>
              <a:t>For full credit, your procedure must work correctly for all possible inputs that are Lists of numbers.</a:t>
            </a:r>
            <a:endParaRPr lang="en-US" sz="2400" dirty="0"/>
          </a:p>
        </p:txBody>
      </p:sp>
      <p:sp>
        <p:nvSpPr>
          <p:cNvPr id="5" name="Slide Number Placeholder 4"/>
          <p:cNvSpPr>
            <a:spLocks noGrp="1"/>
          </p:cNvSpPr>
          <p:nvPr>
            <p:ph type="sldNum" sz="quarter" idx="12"/>
          </p:nvPr>
        </p:nvSpPr>
        <p:spPr/>
        <p:txBody>
          <a:bodyPr/>
          <a:lstStyle/>
          <a:p>
            <a:fld id="{0BD2BB8E-2E7D-4979-9350-48B9A2113630}"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a:t>
            </a:r>
            <a:endParaRPr lang="en-US" dirty="0"/>
          </a:p>
        </p:txBody>
      </p:sp>
      <p:sp>
        <p:nvSpPr>
          <p:cNvPr id="3" name="Content Placeholder 2"/>
          <p:cNvSpPr>
            <a:spLocks noGrp="1"/>
          </p:cNvSpPr>
          <p:nvPr>
            <p:ph idx="1"/>
          </p:nvPr>
        </p:nvSpPr>
        <p:spPr/>
        <p:txBody>
          <a:bodyPr/>
          <a:lstStyle/>
          <a:p>
            <a:r>
              <a:rPr lang="en-US" dirty="0" err="1" smtClean="0"/>
              <a:t>Stateful</a:t>
            </a:r>
            <a:r>
              <a:rPr lang="en-US" dirty="0" smtClean="0"/>
              <a:t> Evaluation Rules</a:t>
            </a:r>
          </a:p>
          <a:p>
            <a:r>
              <a:rPr lang="en-US" dirty="0" smtClean="0"/>
              <a:t>Exam 1</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count-unique: hard and slow way</a:t>
            </a:r>
            <a:endParaRPr lang="en-US" dirty="0"/>
          </a:p>
        </p:txBody>
      </p:sp>
      <p:sp>
        <p:nvSpPr>
          <p:cNvPr id="4" name="Rectangle 3"/>
          <p:cNvSpPr/>
          <p:nvPr/>
        </p:nvSpPr>
        <p:spPr>
          <a:xfrm>
            <a:off x="838200" y="2209800"/>
            <a:ext cx="6781800" cy="2308324"/>
          </a:xfrm>
          <a:prstGeom prst="rect">
            <a:avLst/>
          </a:prstGeom>
        </p:spPr>
        <p:txBody>
          <a:bodyPr wrap="square">
            <a:spAutoFit/>
          </a:bodyPr>
          <a:lstStyle/>
          <a:p>
            <a:r>
              <a:rPr lang="en-US" sz="2400" dirty="0" smtClean="0"/>
              <a:t>(define (count-unique p)</a:t>
            </a:r>
          </a:p>
          <a:p>
            <a:r>
              <a:rPr lang="en-US" sz="2400" dirty="0" smtClean="0"/>
              <a:t>  (if (null? p) 0</a:t>
            </a:r>
          </a:p>
          <a:p>
            <a:r>
              <a:rPr lang="en-US" sz="2400" dirty="0" smtClean="0"/>
              <a:t>      (+ 1 (count-unique </a:t>
            </a:r>
          </a:p>
          <a:p>
            <a:r>
              <a:rPr lang="en-US" sz="2400" dirty="0" smtClean="0"/>
              <a:t>                (list-filter </a:t>
            </a:r>
          </a:p>
          <a:p>
            <a:r>
              <a:rPr lang="en-US" sz="2400" dirty="0" smtClean="0"/>
              <a:t>                  (lambda (el) (not (= el (car p)))) </a:t>
            </a:r>
          </a:p>
          <a:p>
            <a:r>
              <a:rPr lang="en-US" sz="2400" dirty="0" smtClean="0"/>
              <a:t>                  (</a:t>
            </a:r>
            <a:r>
              <a:rPr lang="en-US" sz="2400" dirty="0" err="1" smtClean="0"/>
              <a:t>cdr</a:t>
            </a:r>
            <a:r>
              <a:rPr lang="en-US" sz="2400" dirty="0" smtClean="0"/>
              <a:t> p))))))</a:t>
            </a:r>
            <a:endParaRPr lang="en-US" sz="2400" dirty="0"/>
          </a:p>
        </p:txBody>
      </p:sp>
      <p:sp>
        <p:nvSpPr>
          <p:cNvPr id="5" name="TextBox 4"/>
          <p:cNvSpPr txBox="1"/>
          <p:nvPr/>
        </p:nvSpPr>
        <p:spPr>
          <a:xfrm>
            <a:off x="4501499" y="1569184"/>
            <a:ext cx="4413901" cy="1631216"/>
          </a:xfrm>
          <a:prstGeom prst="rect">
            <a:avLst/>
          </a:prstGeom>
          <a:solidFill>
            <a:schemeClr val="accent3">
              <a:lumMod val="20000"/>
              <a:lumOff val="80000"/>
            </a:schemeClr>
          </a:solidFill>
        </p:spPr>
        <p:txBody>
          <a:bodyPr wrap="none" rtlCol="0">
            <a:spAutoFit/>
          </a:bodyPr>
          <a:lstStyle/>
          <a:p>
            <a:r>
              <a:rPr lang="en-US" sz="2000" dirty="0" smtClean="0"/>
              <a:t>(define (list-filter test p)</a:t>
            </a:r>
          </a:p>
          <a:p>
            <a:r>
              <a:rPr lang="en-US" sz="2000" dirty="0" smtClean="0"/>
              <a:t>  (if (null? p) null</a:t>
            </a:r>
          </a:p>
          <a:p>
            <a:r>
              <a:rPr lang="en-US" sz="2000" dirty="0" smtClean="0"/>
              <a:t>      (if (test (car p))</a:t>
            </a:r>
          </a:p>
          <a:p>
            <a:r>
              <a:rPr lang="en-US" sz="2000" dirty="0" smtClean="0"/>
              <a:t>          (cons (car p) (list-filter test (</a:t>
            </a:r>
            <a:r>
              <a:rPr lang="en-US" sz="2000" dirty="0" err="1" smtClean="0"/>
              <a:t>cdr</a:t>
            </a:r>
            <a:r>
              <a:rPr lang="en-US" sz="2000" dirty="0" smtClean="0"/>
              <a:t> p)))</a:t>
            </a:r>
          </a:p>
          <a:p>
            <a:r>
              <a:rPr lang="en-US" sz="2000" dirty="0" smtClean="0"/>
              <a:t>          (list-filter test (</a:t>
            </a:r>
            <a:r>
              <a:rPr lang="en-US" sz="2000" dirty="0" err="1" smtClean="0"/>
              <a:t>cdr</a:t>
            </a:r>
            <a:r>
              <a:rPr lang="en-US" sz="2000" dirty="0" smtClean="0"/>
              <a:t> p)))))</a:t>
            </a:r>
          </a:p>
        </p:txBody>
      </p:sp>
      <p:sp>
        <p:nvSpPr>
          <p:cNvPr id="6" name="TextBox 5"/>
          <p:cNvSpPr txBox="1"/>
          <p:nvPr/>
        </p:nvSpPr>
        <p:spPr>
          <a:xfrm>
            <a:off x="4543516" y="1142606"/>
            <a:ext cx="1705082" cy="369332"/>
          </a:xfrm>
          <a:prstGeom prst="rect">
            <a:avLst/>
          </a:prstGeom>
          <a:noFill/>
        </p:spPr>
        <p:txBody>
          <a:bodyPr wrap="none" rtlCol="0">
            <a:spAutoFit/>
          </a:bodyPr>
          <a:lstStyle/>
          <a:p>
            <a:r>
              <a:rPr lang="en-US" dirty="0" smtClean="0"/>
              <a:t>From Chapter 5:</a:t>
            </a:r>
            <a:endParaRPr lang="en-US" dirty="0"/>
          </a:p>
        </p:txBody>
      </p:sp>
      <p:sp>
        <p:nvSpPr>
          <p:cNvPr id="7" name="TextBox 6"/>
          <p:cNvSpPr txBox="1"/>
          <p:nvPr/>
        </p:nvSpPr>
        <p:spPr>
          <a:xfrm>
            <a:off x="381000" y="4800600"/>
            <a:ext cx="8305799" cy="1631216"/>
          </a:xfrm>
          <a:prstGeom prst="rect">
            <a:avLst/>
          </a:prstGeom>
          <a:noFill/>
        </p:spPr>
        <p:txBody>
          <a:bodyPr wrap="square" rtlCol="0">
            <a:spAutoFit/>
          </a:bodyPr>
          <a:lstStyle/>
          <a:p>
            <a:r>
              <a:rPr lang="en-US" sz="2000" b="1" dirty="0" smtClean="0"/>
              <a:t>Running time is in </a:t>
            </a:r>
            <a:r>
              <a:rPr lang="en-US" sz="2000" b="1" dirty="0" smtClean="0">
                <a:sym typeface="Symbol"/>
              </a:rPr>
              <a:t>(</a:t>
            </a:r>
            <a:r>
              <a:rPr lang="en-US" sz="2000" b="1" i="1" dirty="0" smtClean="0">
                <a:sym typeface="Symbol"/>
              </a:rPr>
              <a:t>N</a:t>
            </a:r>
            <a:r>
              <a:rPr lang="en-US" sz="2000" b="1" baseline="30000" dirty="0" smtClean="0">
                <a:sym typeface="Symbol"/>
              </a:rPr>
              <a:t>2</a:t>
            </a:r>
            <a:r>
              <a:rPr lang="en-US" sz="2000" b="1" dirty="0" smtClean="0">
                <a:sym typeface="Symbol"/>
              </a:rPr>
              <a:t>) where </a:t>
            </a:r>
            <a:r>
              <a:rPr lang="en-US" sz="2000" b="1" i="1" dirty="0" smtClean="0">
                <a:sym typeface="Symbol"/>
              </a:rPr>
              <a:t>N </a:t>
            </a:r>
            <a:r>
              <a:rPr lang="en-US" sz="2000" b="1" dirty="0" smtClean="0">
                <a:sym typeface="Symbol"/>
              </a:rPr>
              <a:t>is number of elements in </a:t>
            </a:r>
            <a:r>
              <a:rPr lang="en-US" sz="2000" b="1" i="1" dirty="0" smtClean="0">
                <a:sym typeface="Symbol"/>
              </a:rPr>
              <a:t>p.  </a:t>
            </a:r>
          </a:p>
          <a:p>
            <a:r>
              <a:rPr lang="en-US" sz="2000" dirty="0" smtClean="0">
                <a:sym typeface="Symbol"/>
              </a:rPr>
              <a:t>Worst case: no duplicates.</a:t>
            </a:r>
          </a:p>
          <a:p>
            <a:r>
              <a:rPr lang="en-US" sz="2000" dirty="0" smtClean="0">
                <a:sym typeface="Symbol"/>
              </a:rPr>
              <a:t>There are </a:t>
            </a:r>
            <a:r>
              <a:rPr lang="en-US" sz="2000" i="1" dirty="0" smtClean="0">
                <a:sym typeface="Symbol"/>
              </a:rPr>
              <a:t>N</a:t>
            </a:r>
            <a:r>
              <a:rPr lang="en-US" sz="2000" dirty="0" smtClean="0">
                <a:sym typeface="Symbol"/>
              </a:rPr>
              <a:t> recursive calls, each calls </a:t>
            </a:r>
            <a:r>
              <a:rPr lang="en-US" sz="2000" i="1" dirty="0" smtClean="0">
                <a:sym typeface="Symbol"/>
              </a:rPr>
              <a:t>list-filter</a:t>
            </a:r>
            <a:r>
              <a:rPr lang="en-US" sz="2000" dirty="0" smtClean="0">
                <a:sym typeface="Symbol"/>
              </a:rPr>
              <a:t> which has running time in (</a:t>
            </a:r>
            <a:r>
              <a:rPr lang="en-US" sz="2000" i="1" dirty="0" smtClean="0">
                <a:sym typeface="Symbol"/>
              </a:rPr>
              <a:t>N</a:t>
            </a:r>
            <a:r>
              <a:rPr lang="en-US" sz="2000" dirty="0" smtClean="0">
                <a:sym typeface="Symbol"/>
              </a:rPr>
              <a:t>).</a:t>
            </a:r>
          </a:p>
          <a:p>
            <a:r>
              <a:rPr lang="en-US" sz="2000" dirty="0" smtClean="0">
                <a:solidFill>
                  <a:schemeClr val="accent2">
                    <a:lumMod val="50000"/>
                  </a:schemeClr>
                </a:solidFill>
                <a:sym typeface="Symbol"/>
              </a:rPr>
              <a:t>Assumes = is constant time: only true if elements of </a:t>
            </a:r>
            <a:r>
              <a:rPr lang="en-US" sz="2000" i="1" dirty="0" smtClean="0">
                <a:solidFill>
                  <a:schemeClr val="accent2">
                    <a:lumMod val="50000"/>
                  </a:schemeClr>
                </a:solidFill>
                <a:sym typeface="Symbol"/>
              </a:rPr>
              <a:t>p</a:t>
            </a:r>
            <a:r>
              <a:rPr lang="en-US" sz="2000" dirty="0" smtClean="0">
                <a:solidFill>
                  <a:schemeClr val="accent2">
                    <a:lumMod val="50000"/>
                  </a:schemeClr>
                </a:solidFill>
                <a:sym typeface="Symbol"/>
              </a:rPr>
              <a:t> are bounded (always below some max value)</a:t>
            </a:r>
            <a:endParaRPr lang="en-US" sz="2000" dirty="0">
              <a:solidFill>
                <a:schemeClr val="accent2">
                  <a:lumMod val="50000"/>
                </a:schemeClr>
              </a:solidFill>
            </a:endParaRPr>
          </a:p>
        </p:txBody>
      </p:sp>
      <p:sp>
        <p:nvSpPr>
          <p:cNvPr id="8" name="Slide Number Placeholder 7"/>
          <p:cNvSpPr>
            <a:spLocks noGrp="1"/>
          </p:cNvSpPr>
          <p:nvPr>
            <p:ph type="sldNum" sz="quarter" idx="12"/>
          </p:nvPr>
        </p:nvSpPr>
        <p:spPr/>
        <p:txBody>
          <a:bodyPr/>
          <a:lstStyle/>
          <a:p>
            <a:fld id="{0BD2BB8E-2E7D-4979-9350-48B9A2113630}"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count-unique: easier, faster way</a:t>
            </a:r>
            <a:endParaRPr lang="en-US" dirty="0"/>
          </a:p>
        </p:txBody>
      </p:sp>
      <p:sp>
        <p:nvSpPr>
          <p:cNvPr id="3" name="Content Placeholder 2"/>
          <p:cNvSpPr>
            <a:spLocks noGrp="1"/>
          </p:cNvSpPr>
          <p:nvPr>
            <p:ph idx="1"/>
          </p:nvPr>
        </p:nvSpPr>
        <p:spPr/>
        <p:txBody>
          <a:bodyPr/>
          <a:lstStyle/>
          <a:p>
            <a:r>
              <a:rPr lang="en-US" dirty="0" smtClean="0"/>
              <a:t>Observe: if elements are sorted, don’t need to search entire list to find duplicates</a:t>
            </a:r>
            <a:endParaRPr lang="en-US" dirty="0"/>
          </a:p>
        </p:txBody>
      </p:sp>
      <p:sp>
        <p:nvSpPr>
          <p:cNvPr id="4" name="Rectangle 3"/>
          <p:cNvSpPr/>
          <p:nvPr/>
        </p:nvSpPr>
        <p:spPr>
          <a:xfrm>
            <a:off x="1363054" y="2876372"/>
            <a:ext cx="5562600" cy="830997"/>
          </a:xfrm>
          <a:prstGeom prst="rect">
            <a:avLst/>
          </a:prstGeom>
        </p:spPr>
        <p:txBody>
          <a:bodyPr wrap="square">
            <a:spAutoFit/>
          </a:bodyPr>
          <a:lstStyle/>
          <a:p>
            <a:r>
              <a:rPr lang="en-US" sz="2400" dirty="0" smtClean="0"/>
              <a:t>(define (count-unique p) </a:t>
            </a:r>
          </a:p>
          <a:p>
            <a:r>
              <a:rPr lang="en-US" sz="2400" dirty="0" smtClean="0"/>
              <a:t>   (- (length p) (count-repeats (sort p &lt;))))</a:t>
            </a:r>
            <a:endParaRPr lang="en-US" sz="2400" dirty="0"/>
          </a:p>
        </p:txBody>
      </p:sp>
      <p:sp>
        <p:nvSpPr>
          <p:cNvPr id="5" name="TextBox 4"/>
          <p:cNvSpPr txBox="1"/>
          <p:nvPr/>
        </p:nvSpPr>
        <p:spPr>
          <a:xfrm>
            <a:off x="769834" y="3829940"/>
            <a:ext cx="7528132" cy="2677656"/>
          </a:xfrm>
          <a:prstGeom prst="rect">
            <a:avLst/>
          </a:prstGeom>
          <a:noFill/>
        </p:spPr>
        <p:txBody>
          <a:bodyPr wrap="square" rtlCol="0">
            <a:spAutoFit/>
          </a:bodyPr>
          <a:lstStyle/>
          <a:p>
            <a:r>
              <a:rPr lang="en-US" sz="2400" b="1" dirty="0" smtClean="0"/>
              <a:t>Running time is in </a:t>
            </a:r>
            <a:r>
              <a:rPr lang="en-US" sz="2400" b="1" dirty="0" smtClean="0">
                <a:sym typeface="Symbol"/>
              </a:rPr>
              <a:t>(</a:t>
            </a:r>
            <a:r>
              <a:rPr lang="en-US" sz="2400" b="1" i="1" dirty="0" smtClean="0">
                <a:sym typeface="Symbol"/>
              </a:rPr>
              <a:t>N </a:t>
            </a:r>
            <a:r>
              <a:rPr lang="en-US" sz="2400" b="1" dirty="0" smtClean="0">
                <a:sym typeface="Symbol"/>
              </a:rPr>
              <a:t>log</a:t>
            </a:r>
            <a:r>
              <a:rPr lang="en-US" sz="2400" b="1" i="1" dirty="0" smtClean="0">
                <a:sym typeface="Symbol"/>
              </a:rPr>
              <a:t> N</a:t>
            </a:r>
            <a:r>
              <a:rPr lang="en-US" sz="2400" b="1" baseline="30000" dirty="0" smtClean="0">
                <a:sym typeface="Symbol"/>
              </a:rPr>
              <a:t> </a:t>
            </a:r>
            <a:r>
              <a:rPr lang="en-US" sz="2400" b="1" dirty="0" smtClean="0">
                <a:sym typeface="Symbol"/>
              </a:rPr>
              <a:t>).</a:t>
            </a:r>
          </a:p>
          <a:p>
            <a:r>
              <a:rPr lang="en-US" sz="2400" dirty="0" smtClean="0">
                <a:sym typeface="Symbol"/>
              </a:rPr>
              <a:t>Body of </a:t>
            </a:r>
            <a:r>
              <a:rPr lang="en-US" sz="2400" i="1" dirty="0" smtClean="0">
                <a:sym typeface="Symbol"/>
              </a:rPr>
              <a:t>count-unique</a:t>
            </a:r>
            <a:r>
              <a:rPr lang="en-US" sz="2400" dirty="0" smtClean="0">
                <a:sym typeface="Symbol"/>
              </a:rPr>
              <a:t> applies sort (to a list of length N), count-repeats (to a list of length N), and length (to a list of length &lt;= N):</a:t>
            </a:r>
          </a:p>
          <a:p>
            <a:r>
              <a:rPr lang="en-US" sz="2400" dirty="0" smtClean="0"/>
              <a:t>	     </a:t>
            </a:r>
            <a:r>
              <a:rPr lang="en-US" sz="2400" dirty="0" smtClean="0">
                <a:sym typeface="Symbol"/>
              </a:rPr>
              <a:t>(</a:t>
            </a:r>
            <a:r>
              <a:rPr lang="en-US" sz="2400" i="1" dirty="0" smtClean="0">
                <a:sym typeface="Symbol"/>
              </a:rPr>
              <a:t>N </a:t>
            </a:r>
            <a:r>
              <a:rPr lang="en-US" sz="2400" dirty="0" smtClean="0">
                <a:sym typeface="Symbol"/>
              </a:rPr>
              <a:t>log</a:t>
            </a:r>
            <a:r>
              <a:rPr lang="en-US" sz="2400" i="1" dirty="0" smtClean="0">
                <a:sym typeface="Symbol"/>
              </a:rPr>
              <a:t> N</a:t>
            </a:r>
            <a:r>
              <a:rPr lang="en-US" sz="2400" baseline="30000" dirty="0" smtClean="0">
                <a:sym typeface="Symbol"/>
              </a:rPr>
              <a:t> </a:t>
            </a:r>
            <a:r>
              <a:rPr lang="en-US" sz="2400" dirty="0" smtClean="0">
                <a:sym typeface="Symbol"/>
              </a:rPr>
              <a:t>) + (</a:t>
            </a:r>
            <a:r>
              <a:rPr lang="en-US" sz="2400" i="1" dirty="0" smtClean="0">
                <a:sym typeface="Symbol"/>
              </a:rPr>
              <a:t>N</a:t>
            </a:r>
            <a:r>
              <a:rPr lang="en-US" sz="2400" dirty="0" smtClean="0">
                <a:sym typeface="Symbol"/>
              </a:rPr>
              <a:t>) + (</a:t>
            </a:r>
            <a:r>
              <a:rPr lang="en-US" sz="2400" i="1" dirty="0" smtClean="0">
                <a:sym typeface="Symbol"/>
              </a:rPr>
              <a:t>N</a:t>
            </a:r>
            <a:r>
              <a:rPr lang="en-US" sz="2400" dirty="0" smtClean="0">
                <a:sym typeface="Symbol"/>
              </a:rPr>
              <a:t>) = (</a:t>
            </a:r>
            <a:r>
              <a:rPr lang="en-US" sz="2400" i="1" dirty="0" smtClean="0">
                <a:sym typeface="Symbol"/>
              </a:rPr>
              <a:t>N </a:t>
            </a:r>
            <a:r>
              <a:rPr lang="en-US" sz="2400" dirty="0" smtClean="0">
                <a:sym typeface="Symbol"/>
              </a:rPr>
              <a:t>log</a:t>
            </a:r>
            <a:r>
              <a:rPr lang="en-US" sz="2400" i="1" dirty="0" smtClean="0">
                <a:sym typeface="Symbol"/>
              </a:rPr>
              <a:t> N</a:t>
            </a:r>
            <a:r>
              <a:rPr lang="en-US" sz="2400" baseline="30000" dirty="0" smtClean="0">
                <a:sym typeface="Symbol"/>
              </a:rPr>
              <a:t> </a:t>
            </a:r>
            <a:r>
              <a:rPr lang="en-US" sz="2400" dirty="0" smtClean="0">
                <a:sym typeface="Symbol"/>
              </a:rPr>
              <a:t>)</a:t>
            </a:r>
          </a:p>
          <a:p>
            <a:r>
              <a:rPr lang="en-US" sz="2400" dirty="0" smtClean="0">
                <a:solidFill>
                  <a:schemeClr val="accent2">
                    <a:lumMod val="50000"/>
                  </a:schemeClr>
                </a:solidFill>
                <a:sym typeface="Symbol"/>
              </a:rPr>
              <a:t>Assumes: all values in p below some fixed constant </a:t>
            </a:r>
            <a:r>
              <a:rPr lang="en-US" sz="2400" i="1" dirty="0" smtClean="0">
                <a:solidFill>
                  <a:schemeClr val="accent2">
                    <a:lumMod val="50000"/>
                  </a:schemeClr>
                </a:solidFill>
                <a:sym typeface="Symbol"/>
              </a:rPr>
              <a:t>C</a:t>
            </a:r>
            <a:r>
              <a:rPr lang="en-US" sz="2400" dirty="0" smtClean="0">
                <a:solidFill>
                  <a:schemeClr val="accent2">
                    <a:lumMod val="50000"/>
                  </a:schemeClr>
                </a:solidFill>
                <a:sym typeface="Symbol"/>
              </a:rPr>
              <a:t> (needed for &lt; to be constant time).</a:t>
            </a:r>
            <a:endParaRPr lang="en-US" sz="2400" dirty="0">
              <a:solidFill>
                <a:schemeClr val="accent2">
                  <a:lumMod val="50000"/>
                </a:schemeClr>
              </a:solidFill>
            </a:endParaRPr>
          </a:p>
        </p:txBody>
      </p:sp>
      <p:sp>
        <p:nvSpPr>
          <p:cNvPr id="6" name="Slide Number Placeholder 5"/>
          <p:cNvSpPr>
            <a:spLocks noGrp="1"/>
          </p:cNvSpPr>
          <p:nvPr>
            <p:ph type="sldNum" sz="quarter" idx="12"/>
          </p:nvPr>
        </p:nvSpPr>
        <p:spPr/>
        <p:txBody>
          <a:bodyPr/>
          <a:lstStyle/>
          <a:p>
            <a:fld id="{0BD2BB8E-2E7D-4979-9350-48B9A2113630}"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count-unique: “fastest” way</a:t>
            </a:r>
            <a:endParaRPr lang="en-US" dirty="0"/>
          </a:p>
        </p:txBody>
      </p:sp>
      <p:sp>
        <p:nvSpPr>
          <p:cNvPr id="4" name="Rectangle 3"/>
          <p:cNvSpPr/>
          <p:nvPr/>
        </p:nvSpPr>
        <p:spPr>
          <a:xfrm>
            <a:off x="762000" y="1447800"/>
            <a:ext cx="7315200" cy="830997"/>
          </a:xfrm>
          <a:prstGeom prst="rect">
            <a:avLst/>
          </a:prstGeom>
        </p:spPr>
        <p:txBody>
          <a:bodyPr wrap="square">
            <a:spAutoFit/>
          </a:bodyPr>
          <a:lstStyle/>
          <a:p>
            <a:r>
              <a:rPr lang="en-US" sz="2400" dirty="0" smtClean="0">
                <a:solidFill>
                  <a:schemeClr val="accent2">
                    <a:lumMod val="50000"/>
                  </a:schemeClr>
                </a:solidFill>
                <a:sym typeface="Symbol"/>
              </a:rPr>
              <a:t>Assumes: all values in p below some fixed constant </a:t>
            </a:r>
            <a:r>
              <a:rPr lang="en-US" sz="2400" i="1" dirty="0" smtClean="0">
                <a:solidFill>
                  <a:schemeClr val="accent2">
                    <a:lumMod val="50000"/>
                  </a:schemeClr>
                </a:solidFill>
                <a:sym typeface="Symbol"/>
              </a:rPr>
              <a:t>C</a:t>
            </a:r>
            <a:r>
              <a:rPr lang="en-US" sz="2400" dirty="0" smtClean="0">
                <a:solidFill>
                  <a:schemeClr val="accent2">
                    <a:lumMod val="50000"/>
                  </a:schemeClr>
                </a:solidFill>
                <a:sym typeface="Symbol"/>
              </a:rPr>
              <a:t> (needed for &lt; to be constant time).</a:t>
            </a:r>
            <a:endParaRPr lang="en-US" sz="2400" dirty="0">
              <a:solidFill>
                <a:schemeClr val="accent2">
                  <a:lumMod val="50000"/>
                </a:schemeClr>
              </a:solidFill>
            </a:endParaRPr>
          </a:p>
        </p:txBody>
      </p:sp>
      <p:sp>
        <p:nvSpPr>
          <p:cNvPr id="5" name="Rectangle 4"/>
          <p:cNvSpPr/>
          <p:nvPr/>
        </p:nvSpPr>
        <p:spPr>
          <a:xfrm>
            <a:off x="1066800" y="2590800"/>
            <a:ext cx="6477000" cy="2246769"/>
          </a:xfrm>
          <a:prstGeom prst="rect">
            <a:avLst/>
          </a:prstGeom>
        </p:spPr>
        <p:txBody>
          <a:bodyPr wrap="square">
            <a:spAutoFit/>
          </a:bodyPr>
          <a:lstStyle/>
          <a:p>
            <a:r>
              <a:rPr lang="en-US" sz="2000" b="1" dirty="0" smtClean="0">
                <a:solidFill>
                  <a:schemeClr val="accent2">
                    <a:lumMod val="50000"/>
                  </a:schemeClr>
                </a:solidFill>
              </a:rPr>
              <a:t>(define C 100)</a:t>
            </a:r>
          </a:p>
          <a:p>
            <a:endParaRPr lang="en-US" sz="2000" dirty="0" smtClean="0"/>
          </a:p>
          <a:p>
            <a:r>
              <a:rPr lang="en-US" sz="2000" dirty="0" smtClean="0"/>
              <a:t>(define (count-unique p)</a:t>
            </a:r>
          </a:p>
          <a:p>
            <a:r>
              <a:rPr lang="en-US" sz="2000" dirty="0" smtClean="0"/>
              <a:t>  (length </a:t>
            </a:r>
          </a:p>
          <a:p>
            <a:r>
              <a:rPr lang="en-US" sz="2000" dirty="0" smtClean="0"/>
              <a:t>    (list-filter </a:t>
            </a:r>
          </a:p>
          <a:p>
            <a:r>
              <a:rPr lang="en-US" sz="2000" dirty="0" smtClean="0"/>
              <a:t>       (lambda (n) (list-contains? p n))</a:t>
            </a:r>
          </a:p>
          <a:p>
            <a:r>
              <a:rPr lang="en-US" sz="2000" dirty="0" smtClean="0"/>
              <a:t>       (</a:t>
            </a:r>
            <a:r>
              <a:rPr lang="en-US" sz="2000" dirty="0" err="1" smtClean="0"/>
              <a:t>intsto</a:t>
            </a:r>
            <a:r>
              <a:rPr lang="en-US" sz="2000" dirty="0" smtClean="0"/>
              <a:t> C))))</a:t>
            </a:r>
            <a:endParaRPr lang="en-US" sz="2000" dirty="0"/>
          </a:p>
        </p:txBody>
      </p:sp>
      <p:sp>
        <p:nvSpPr>
          <p:cNvPr id="6" name="Rectangle 5"/>
          <p:cNvSpPr/>
          <p:nvPr/>
        </p:nvSpPr>
        <p:spPr>
          <a:xfrm>
            <a:off x="1066800" y="5105400"/>
            <a:ext cx="6657592" cy="707886"/>
          </a:xfrm>
          <a:prstGeom prst="rect">
            <a:avLst/>
          </a:prstGeom>
        </p:spPr>
        <p:txBody>
          <a:bodyPr wrap="none">
            <a:spAutoFit/>
          </a:bodyPr>
          <a:lstStyle/>
          <a:p>
            <a:r>
              <a:rPr lang="en-US" sz="2000" b="1" dirty="0" smtClean="0"/>
              <a:t>C executions of list-contains? which has running time in </a:t>
            </a:r>
            <a:r>
              <a:rPr lang="en-US" sz="2000" b="1" dirty="0" smtClean="0">
                <a:sym typeface="Symbol"/>
              </a:rPr>
              <a:t>(</a:t>
            </a:r>
            <a:r>
              <a:rPr lang="en-US" sz="2000" b="1" i="1" dirty="0" smtClean="0">
                <a:sym typeface="Symbol"/>
              </a:rPr>
              <a:t>N</a:t>
            </a:r>
            <a:r>
              <a:rPr lang="en-US" sz="2000" b="1" dirty="0" smtClean="0">
                <a:sym typeface="Symbol"/>
              </a:rPr>
              <a:t>).</a:t>
            </a:r>
            <a:endParaRPr lang="en-US" sz="2000" b="1" dirty="0" smtClean="0"/>
          </a:p>
          <a:p>
            <a:r>
              <a:rPr lang="en-US" sz="2000" b="1" dirty="0" smtClean="0"/>
              <a:t>Running time is in </a:t>
            </a:r>
            <a:r>
              <a:rPr lang="en-US" sz="2000" b="1" dirty="0" smtClean="0">
                <a:sym typeface="Symbol"/>
              </a:rPr>
              <a:t>(</a:t>
            </a:r>
            <a:r>
              <a:rPr lang="en-US" sz="2000" b="1" i="1" dirty="0" smtClean="0">
                <a:sym typeface="Symbol"/>
              </a:rPr>
              <a:t>N</a:t>
            </a:r>
            <a:r>
              <a:rPr lang="en-US" sz="2000" b="1" dirty="0" smtClean="0">
                <a:sym typeface="Symbol"/>
              </a:rPr>
              <a:t>).  </a:t>
            </a:r>
          </a:p>
        </p:txBody>
      </p:sp>
      <p:sp>
        <p:nvSpPr>
          <p:cNvPr id="7" name="TextBox 6"/>
          <p:cNvSpPr txBox="1"/>
          <p:nvPr/>
        </p:nvSpPr>
        <p:spPr>
          <a:xfrm>
            <a:off x="4800600" y="5867400"/>
            <a:ext cx="2437783" cy="369332"/>
          </a:xfrm>
          <a:prstGeom prst="rect">
            <a:avLst/>
          </a:prstGeom>
          <a:solidFill>
            <a:schemeClr val="accent2">
              <a:lumMod val="60000"/>
              <a:lumOff val="40000"/>
            </a:schemeClr>
          </a:solidFill>
        </p:spPr>
        <p:txBody>
          <a:bodyPr wrap="none" rtlCol="0">
            <a:spAutoFit/>
          </a:bodyPr>
          <a:lstStyle/>
          <a:p>
            <a:r>
              <a:rPr lang="en-US" dirty="0" smtClean="0"/>
              <a:t>Is this really the fastest?</a:t>
            </a:r>
            <a:endParaRPr lang="en-US" dirty="0"/>
          </a:p>
        </p:txBody>
      </p:sp>
      <p:sp>
        <p:nvSpPr>
          <p:cNvPr id="8" name="Slide Number Placeholder 7"/>
          <p:cNvSpPr>
            <a:spLocks noGrp="1"/>
          </p:cNvSpPr>
          <p:nvPr>
            <p:ph type="sldNum" sz="quarter" idx="12"/>
          </p:nvPr>
        </p:nvSpPr>
        <p:spPr/>
        <p:txBody>
          <a:bodyPr/>
          <a:lstStyle/>
          <a:p>
            <a:fld id="{0BD2BB8E-2E7D-4979-9350-48B9A2113630}"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you trust your classmates to follow the honor expectations in this class?</a:t>
            </a:r>
            <a:endParaRPr lang="en-US" dirty="0"/>
          </a:p>
        </p:txBody>
      </p:sp>
      <p:sp>
        <p:nvSpPr>
          <p:cNvPr id="3" name="Content Placeholder 2"/>
          <p:cNvSpPr>
            <a:spLocks noGrp="1"/>
          </p:cNvSpPr>
          <p:nvPr>
            <p:ph idx="1"/>
          </p:nvPr>
        </p:nvSpPr>
        <p:spPr/>
        <p:txBody>
          <a:bodyPr>
            <a:noAutofit/>
          </a:bodyPr>
          <a:lstStyle/>
          <a:p>
            <a:pPr>
              <a:buNone/>
            </a:pPr>
            <a:r>
              <a:rPr lang="en-US" sz="2400" dirty="0" smtClean="0"/>
              <a:t>___ </a:t>
            </a:r>
            <a:r>
              <a:rPr lang="en-US" sz="2400" dirty="0" smtClean="0"/>
              <a:t>Yes, I trust them </a:t>
            </a:r>
            <a:r>
              <a:rPr lang="en-US" sz="2400" dirty="0" smtClean="0"/>
              <a:t>completely</a:t>
            </a:r>
            <a:r>
              <a:rPr lang="en-US" sz="2400" dirty="0" smtClean="0"/>
              <a:t> </a:t>
            </a:r>
          </a:p>
          <a:p>
            <a:pPr>
              <a:buNone/>
            </a:pPr>
            <a:r>
              <a:rPr lang="en-US" sz="2400" dirty="0" smtClean="0"/>
              <a:t>___ I worry that there may be a few transgressions, but </a:t>
            </a:r>
            <a:r>
              <a:rPr lang="en-US" sz="2400" dirty="0" smtClean="0"/>
              <a:t>I believe </a:t>
            </a:r>
            <a:r>
              <a:rPr lang="en-US" sz="2400" dirty="0" smtClean="0"/>
              <a:t>the vast majority of the class is honorable and it is fair and beneficial to rely on this</a:t>
            </a:r>
            <a:r>
              <a:rPr lang="en-US" sz="2400" dirty="0" smtClean="0"/>
              <a:t>.</a:t>
            </a:r>
            <a:endParaRPr lang="en-US" sz="2400" dirty="0" smtClean="0"/>
          </a:p>
          <a:p>
            <a:pPr>
              <a:buNone/>
            </a:pPr>
            <a:r>
              <a:rPr lang="en-US" sz="2400" dirty="0" smtClean="0"/>
              <a:t>___ I think this class places too high a burden on </a:t>
            </a:r>
            <a:r>
              <a:rPr lang="en-US" sz="2400" dirty="0" smtClean="0"/>
              <a:t>students’ honor</a:t>
            </a:r>
            <a:r>
              <a:rPr lang="en-US" sz="2400" dirty="0" smtClean="0"/>
              <a:t>, and there are enough dishonorable students that it is unfair on the honorable students</a:t>
            </a:r>
            <a:r>
              <a:rPr lang="en-US" sz="2400" dirty="0" smtClean="0"/>
              <a:t>.</a:t>
            </a:r>
            <a:endParaRPr lang="en-US" sz="2400" dirty="0" smtClean="0"/>
          </a:p>
          <a:p>
            <a:pPr>
              <a:buNone/>
            </a:pPr>
            <a:r>
              <a:rPr lang="en-US" sz="2400" dirty="0" smtClean="0"/>
              <a:t>___ I have direct knowledge of other students violating the honor </a:t>
            </a:r>
            <a:r>
              <a:rPr lang="en-US" sz="2400" dirty="0" smtClean="0"/>
              <a:t>policy </a:t>
            </a:r>
            <a:r>
              <a:rPr lang="en-US" sz="2400" dirty="0" smtClean="0"/>
              <a:t>on problem sets</a:t>
            </a:r>
            <a:r>
              <a:rPr lang="en-US" sz="2400" dirty="0" smtClean="0"/>
              <a:t>.</a:t>
            </a:r>
            <a:endParaRPr lang="en-US" sz="2400" dirty="0" smtClean="0"/>
          </a:p>
          <a:p>
            <a:pPr>
              <a:buNone/>
            </a:pPr>
            <a:r>
              <a:rPr lang="en-US" sz="2400" dirty="0" smtClean="0"/>
              <a:t>___ I have direct knowledge of other students violating the honor </a:t>
            </a:r>
            <a:r>
              <a:rPr lang="en-US" sz="2400" dirty="0" smtClean="0"/>
              <a:t>policy </a:t>
            </a:r>
            <a:r>
              <a:rPr lang="en-US" sz="2400" dirty="0" smtClean="0"/>
              <a:t>on this exam.</a:t>
            </a:r>
          </a:p>
          <a:p>
            <a:pPr>
              <a:buNone/>
            </a:pPr>
            <a:endParaRPr lang="en-US" sz="2400" dirty="0" smtClean="0"/>
          </a:p>
        </p:txBody>
      </p:sp>
      <p:sp>
        <p:nvSpPr>
          <p:cNvPr id="4" name="Slide Number Placeholder 3"/>
          <p:cNvSpPr>
            <a:spLocks noGrp="1"/>
          </p:cNvSpPr>
          <p:nvPr>
            <p:ph type="sldNum" sz="quarter" idx="12"/>
          </p:nvPr>
        </p:nvSpPr>
        <p:spPr/>
        <p:txBody>
          <a:bodyPr/>
          <a:lstStyle/>
          <a:p>
            <a:fld id="{0BD2BB8E-2E7D-4979-9350-48B9A2113630}" type="slidenum">
              <a:rPr lang="en-US" smtClean="0"/>
              <a:pPr/>
              <a:t>23</a:t>
            </a:fld>
            <a:endParaRPr lang="en-US"/>
          </a:p>
        </p:txBody>
      </p:sp>
      <p:sp>
        <p:nvSpPr>
          <p:cNvPr id="5" name="TextBox 4"/>
          <p:cNvSpPr txBox="1"/>
          <p:nvPr/>
        </p:nvSpPr>
        <p:spPr>
          <a:xfrm>
            <a:off x="152400" y="4267200"/>
            <a:ext cx="470000" cy="769441"/>
          </a:xfrm>
          <a:prstGeom prst="rect">
            <a:avLst/>
          </a:prstGeom>
          <a:noFill/>
        </p:spPr>
        <p:txBody>
          <a:bodyPr wrap="none" rtlCol="0">
            <a:spAutoFit/>
          </a:bodyPr>
          <a:lstStyle/>
          <a:p>
            <a:r>
              <a:rPr lang="en-US" sz="4400" dirty="0" smtClean="0">
                <a:solidFill>
                  <a:schemeClr val="accent3">
                    <a:lumMod val="50000"/>
                  </a:schemeClr>
                </a:solidFill>
              </a:rPr>
              <a:t>0</a:t>
            </a:r>
            <a:endParaRPr lang="en-US" sz="4400" dirty="0">
              <a:solidFill>
                <a:schemeClr val="accent3">
                  <a:lumMod val="50000"/>
                </a:schemeClr>
              </a:solidFill>
            </a:endParaRPr>
          </a:p>
        </p:txBody>
      </p:sp>
      <p:sp>
        <p:nvSpPr>
          <p:cNvPr id="6" name="TextBox 5"/>
          <p:cNvSpPr txBox="1"/>
          <p:nvPr/>
        </p:nvSpPr>
        <p:spPr>
          <a:xfrm>
            <a:off x="152400" y="5257800"/>
            <a:ext cx="470000" cy="769441"/>
          </a:xfrm>
          <a:prstGeom prst="rect">
            <a:avLst/>
          </a:prstGeom>
          <a:noFill/>
        </p:spPr>
        <p:txBody>
          <a:bodyPr wrap="none" rtlCol="0">
            <a:spAutoFit/>
          </a:bodyPr>
          <a:lstStyle/>
          <a:p>
            <a:r>
              <a:rPr lang="en-US" sz="4400" dirty="0" smtClean="0">
                <a:solidFill>
                  <a:schemeClr val="accent3">
                    <a:lumMod val="50000"/>
                  </a:schemeClr>
                </a:solidFill>
              </a:rPr>
              <a:t>0</a:t>
            </a:r>
            <a:endParaRPr lang="en-US" sz="4400" dirty="0">
              <a:solidFill>
                <a:schemeClr val="accent3">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amond(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Honor Expectations</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24</a:t>
            </a:fld>
            <a:endParaRPr lang="en-US"/>
          </a:p>
        </p:txBody>
      </p:sp>
      <p:graphicFrame>
        <p:nvGraphicFramePr>
          <p:cNvPr id="5" name="Chart 4"/>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1 Distribution</a:t>
            </a:r>
            <a:endParaRPr lang="en-US" dirty="0"/>
          </a:p>
        </p:txBody>
      </p:sp>
      <p:graphicFrame>
        <p:nvGraphicFramePr>
          <p:cNvPr id="4" name="Chart 3"/>
          <p:cNvGraphicFramePr/>
          <p:nvPr/>
        </p:nvGraphicFramePr>
        <p:xfrm>
          <a:off x="914400" y="1066800"/>
          <a:ext cx="746760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fld id="{0BD2BB8E-2E7D-4979-9350-48B9A2113630}"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a:t>
            </a:r>
            <a:endParaRPr lang="en-US" dirty="0"/>
          </a:p>
        </p:txBody>
      </p:sp>
      <p:sp>
        <p:nvSpPr>
          <p:cNvPr id="3" name="Content Placeholder 2"/>
          <p:cNvSpPr>
            <a:spLocks noGrp="1"/>
          </p:cNvSpPr>
          <p:nvPr>
            <p:ph idx="1"/>
          </p:nvPr>
        </p:nvSpPr>
        <p:spPr/>
        <p:txBody>
          <a:bodyPr/>
          <a:lstStyle/>
          <a:p>
            <a:r>
              <a:rPr lang="en-US" dirty="0" smtClean="0"/>
              <a:t>Return Exam1 and PS4 now</a:t>
            </a:r>
          </a:p>
          <a:p>
            <a:r>
              <a:rPr lang="en-US" dirty="0" smtClean="0"/>
              <a:t>Read the Exam1 Comments</a:t>
            </a:r>
          </a:p>
          <a:p>
            <a:pPr lvl="1"/>
            <a:r>
              <a:rPr lang="en-US" dirty="0" smtClean="0"/>
              <a:t>If there are things that don’t make sense after reading them, come to office hours or send me email</a:t>
            </a:r>
          </a:p>
          <a:p>
            <a:r>
              <a:rPr lang="en-US" dirty="0" smtClean="0"/>
              <a:t>You know everything you need for PS5 now</a:t>
            </a:r>
          </a:p>
          <a:p>
            <a:r>
              <a:rPr lang="en-US" dirty="0" smtClean="0"/>
              <a:t>Next week: programming with mutation</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26</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Rectangle 2"/>
          <p:cNvSpPr>
            <a:spLocks noGrp="1" noChangeArrowheads="1"/>
          </p:cNvSpPr>
          <p:nvPr>
            <p:ph type="title"/>
          </p:nvPr>
        </p:nvSpPr>
        <p:spPr>
          <a:xfrm>
            <a:off x="304800" y="0"/>
            <a:ext cx="8686800" cy="1143000"/>
          </a:xfrm>
        </p:spPr>
        <p:txBody>
          <a:bodyPr/>
          <a:lstStyle/>
          <a:p>
            <a:r>
              <a:rPr lang="en-US" dirty="0"/>
              <a:t>Names and Places</a:t>
            </a:r>
          </a:p>
        </p:txBody>
      </p:sp>
      <p:sp>
        <p:nvSpPr>
          <p:cNvPr id="850947" name="Rectangle 3"/>
          <p:cNvSpPr>
            <a:spLocks noGrp="1" noChangeArrowheads="1"/>
          </p:cNvSpPr>
          <p:nvPr>
            <p:ph type="body" idx="1"/>
          </p:nvPr>
        </p:nvSpPr>
        <p:spPr>
          <a:xfrm>
            <a:off x="273050" y="1169988"/>
            <a:ext cx="8588375" cy="5184775"/>
          </a:xfrm>
        </p:spPr>
        <p:txBody>
          <a:bodyPr>
            <a:normAutofit/>
          </a:bodyPr>
          <a:lstStyle/>
          <a:p>
            <a:pPr>
              <a:buNone/>
            </a:pPr>
            <a:r>
              <a:rPr lang="en-US" dirty="0"/>
              <a:t>A </a:t>
            </a:r>
            <a:r>
              <a:rPr lang="en-US" b="1" dirty="0">
                <a:solidFill>
                  <a:schemeClr val="tx2"/>
                </a:solidFill>
              </a:rPr>
              <a:t>name</a:t>
            </a:r>
            <a:r>
              <a:rPr lang="en-US" dirty="0"/>
              <a:t> is a </a:t>
            </a:r>
            <a:r>
              <a:rPr lang="en-US" b="1" dirty="0"/>
              <a:t>place</a:t>
            </a:r>
            <a:r>
              <a:rPr lang="en-US" dirty="0"/>
              <a:t> for storing a value.</a:t>
            </a:r>
          </a:p>
          <a:p>
            <a:pPr>
              <a:buNone/>
            </a:pPr>
            <a:r>
              <a:rPr lang="en-US" b="1" dirty="0"/>
              <a:t>define</a:t>
            </a:r>
            <a:r>
              <a:rPr lang="en-US" dirty="0"/>
              <a:t> creates a new place</a:t>
            </a:r>
          </a:p>
          <a:p>
            <a:pPr lvl="1">
              <a:buNone/>
            </a:pPr>
            <a:r>
              <a:rPr lang="en-US" b="1" dirty="0" smtClean="0"/>
              <a:t>(</a:t>
            </a:r>
            <a:r>
              <a:rPr lang="en-US" b="1" dirty="0" smtClean="0"/>
              <a:t>set! </a:t>
            </a:r>
            <a:r>
              <a:rPr lang="en-US" i="1" dirty="0" smtClean="0"/>
              <a:t>name</a:t>
            </a:r>
            <a:r>
              <a:rPr lang="en-US" b="1" dirty="0" smtClean="0"/>
              <a:t> </a:t>
            </a:r>
            <a:r>
              <a:rPr lang="en-US" i="1" dirty="0" err="1" smtClean="0"/>
              <a:t>expr</a:t>
            </a:r>
            <a:r>
              <a:rPr lang="en-US" b="1" dirty="0" smtClean="0"/>
              <a:t>)</a:t>
            </a:r>
            <a:r>
              <a:rPr lang="en-US" dirty="0" smtClean="0"/>
              <a:t> changes the value in the place </a:t>
            </a:r>
            <a:r>
              <a:rPr lang="en-US" i="1" dirty="0" smtClean="0"/>
              <a:t>name</a:t>
            </a:r>
            <a:r>
              <a:rPr lang="en-US" dirty="0" smtClean="0"/>
              <a:t> to the value of </a:t>
            </a:r>
            <a:r>
              <a:rPr lang="en-US" i="1" dirty="0" err="1" smtClean="0"/>
              <a:t>expr</a:t>
            </a:r>
            <a:endParaRPr lang="en-US" i="1" dirty="0" smtClean="0"/>
          </a:p>
          <a:p>
            <a:pPr>
              <a:buNone/>
            </a:pPr>
            <a:r>
              <a:rPr lang="en-US" b="1" dirty="0" err="1" smtClean="0"/>
              <a:t>mcons</a:t>
            </a:r>
            <a:r>
              <a:rPr lang="en-US" dirty="0" smtClean="0"/>
              <a:t> </a:t>
            </a:r>
            <a:r>
              <a:rPr lang="en-US" dirty="0"/>
              <a:t>creates </a:t>
            </a:r>
            <a:r>
              <a:rPr lang="en-US" dirty="0" smtClean="0"/>
              <a:t>a mutable pair containing two </a:t>
            </a:r>
            <a:r>
              <a:rPr lang="en-US" dirty="0"/>
              <a:t>new </a:t>
            </a:r>
            <a:r>
              <a:rPr lang="en-US" dirty="0" smtClean="0"/>
              <a:t>places</a:t>
            </a:r>
            <a:endParaRPr lang="en-US" b="1" dirty="0"/>
          </a:p>
          <a:p>
            <a:pPr lvl="1">
              <a:buNone/>
            </a:pPr>
            <a:r>
              <a:rPr lang="en-US" b="1" dirty="0" smtClean="0"/>
              <a:t>(set-</a:t>
            </a:r>
            <a:r>
              <a:rPr lang="en-US" b="1" dirty="0" err="1" smtClean="0"/>
              <a:t>mcar</a:t>
            </a:r>
            <a:r>
              <a:rPr lang="en-US" b="1" dirty="0"/>
              <a:t>! </a:t>
            </a:r>
            <a:r>
              <a:rPr lang="en-US" i="1" dirty="0"/>
              <a:t>pair</a:t>
            </a:r>
            <a:r>
              <a:rPr lang="en-US" b="1" dirty="0"/>
              <a:t> </a:t>
            </a:r>
            <a:r>
              <a:rPr lang="en-US" i="1" dirty="0" err="1"/>
              <a:t>expr</a:t>
            </a:r>
            <a:r>
              <a:rPr lang="en-US" b="1" dirty="0"/>
              <a:t>)</a:t>
            </a:r>
            <a:r>
              <a:rPr lang="en-US" dirty="0"/>
              <a:t> changes the value in the </a:t>
            </a:r>
            <a:r>
              <a:rPr lang="en-US" b="1" dirty="0" err="1" smtClean="0"/>
              <a:t>mcar</a:t>
            </a:r>
            <a:r>
              <a:rPr lang="en-US" dirty="0" smtClean="0"/>
              <a:t> </a:t>
            </a:r>
            <a:r>
              <a:rPr lang="en-US" dirty="0"/>
              <a:t>place of </a:t>
            </a:r>
            <a:r>
              <a:rPr lang="en-US" i="1" dirty="0"/>
              <a:t>pair</a:t>
            </a:r>
            <a:r>
              <a:rPr lang="en-US" dirty="0"/>
              <a:t> to the value of </a:t>
            </a:r>
            <a:r>
              <a:rPr lang="en-US" i="1" dirty="0" err="1" smtClean="0"/>
              <a:t>expr</a:t>
            </a:r>
            <a:endParaRPr lang="en-US" i="1" dirty="0" smtClean="0"/>
          </a:p>
          <a:p>
            <a:pPr lvl="1">
              <a:buNone/>
            </a:pPr>
            <a:r>
              <a:rPr lang="en-US" b="1" dirty="0" smtClean="0"/>
              <a:t>(</a:t>
            </a:r>
            <a:r>
              <a:rPr lang="en-US" b="1" dirty="0" smtClean="0"/>
              <a:t>set-</a:t>
            </a:r>
            <a:r>
              <a:rPr lang="en-US" b="1" dirty="0" err="1" smtClean="0"/>
              <a:t>mcdr</a:t>
            </a:r>
            <a:r>
              <a:rPr lang="en-US" b="1" dirty="0" smtClean="0"/>
              <a:t>! </a:t>
            </a:r>
            <a:r>
              <a:rPr lang="en-US" i="1" dirty="0" smtClean="0"/>
              <a:t>pair</a:t>
            </a:r>
            <a:r>
              <a:rPr lang="en-US" b="1" dirty="0" smtClean="0"/>
              <a:t> </a:t>
            </a:r>
            <a:r>
              <a:rPr lang="en-US" i="1" dirty="0" err="1" smtClean="0"/>
              <a:t>expr</a:t>
            </a:r>
            <a:r>
              <a:rPr lang="en-US" b="1" dirty="0" smtClean="0"/>
              <a:t>)</a:t>
            </a:r>
            <a:r>
              <a:rPr lang="en-US" dirty="0" smtClean="0"/>
              <a:t> changes the value in the </a:t>
            </a:r>
            <a:r>
              <a:rPr lang="en-US" b="1" dirty="0" err="1" smtClean="0"/>
              <a:t>mcdr</a:t>
            </a:r>
            <a:r>
              <a:rPr lang="en-US" dirty="0" smtClean="0"/>
              <a:t> </a:t>
            </a:r>
            <a:r>
              <a:rPr lang="en-US" dirty="0" smtClean="0"/>
              <a:t>place of </a:t>
            </a:r>
            <a:r>
              <a:rPr lang="en-US" i="1" dirty="0" smtClean="0"/>
              <a:t>pair</a:t>
            </a:r>
            <a:r>
              <a:rPr lang="en-US" dirty="0" smtClean="0"/>
              <a:t> to the value of </a:t>
            </a:r>
            <a:r>
              <a:rPr lang="en-US" i="1" dirty="0" err="1" smtClean="0"/>
              <a:t>expr</a:t>
            </a:r>
            <a:endParaRPr lang="en-US" i="1"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title"/>
          </p:nvPr>
        </p:nvSpPr>
        <p:spPr/>
        <p:txBody>
          <a:bodyPr/>
          <a:lstStyle/>
          <a:p>
            <a:r>
              <a:rPr lang="en-US"/>
              <a:t>Lambda and Places</a:t>
            </a:r>
          </a:p>
        </p:txBody>
      </p:sp>
      <p:sp>
        <p:nvSpPr>
          <p:cNvPr id="851971" name="Rectangle 3"/>
          <p:cNvSpPr>
            <a:spLocks noGrp="1" noChangeArrowheads="1"/>
          </p:cNvSpPr>
          <p:nvPr>
            <p:ph type="body" idx="1"/>
          </p:nvPr>
        </p:nvSpPr>
        <p:spPr>
          <a:xfrm>
            <a:off x="457200" y="1600200"/>
            <a:ext cx="8229600" cy="1143000"/>
          </a:xfrm>
        </p:spPr>
        <p:txBody>
          <a:bodyPr>
            <a:normAutofit fontScale="92500"/>
          </a:bodyPr>
          <a:lstStyle/>
          <a:p>
            <a:pPr>
              <a:buNone/>
            </a:pPr>
            <a:r>
              <a:rPr lang="en-US" b="1" dirty="0"/>
              <a:t>(lambda (x) …)</a:t>
            </a:r>
            <a:r>
              <a:rPr lang="en-US" dirty="0"/>
              <a:t> also creates a new place named </a:t>
            </a:r>
            <a:r>
              <a:rPr lang="en-US" b="1" dirty="0"/>
              <a:t>x</a:t>
            </a:r>
          </a:p>
          <a:p>
            <a:pPr>
              <a:buNone/>
            </a:pPr>
            <a:r>
              <a:rPr lang="en-US" dirty="0" smtClean="0"/>
              <a:t>	The </a:t>
            </a:r>
            <a:r>
              <a:rPr lang="en-US" dirty="0"/>
              <a:t>passed argument is put in that place</a:t>
            </a:r>
          </a:p>
        </p:txBody>
      </p:sp>
      <p:sp>
        <p:nvSpPr>
          <p:cNvPr id="851972" name="Rectangle 4"/>
          <p:cNvSpPr>
            <a:spLocks noChangeArrowheads="1"/>
          </p:cNvSpPr>
          <p:nvPr/>
        </p:nvSpPr>
        <p:spPr bwMode="auto">
          <a:xfrm>
            <a:off x="638175" y="3400425"/>
            <a:ext cx="3635375" cy="2227263"/>
          </a:xfrm>
          <a:prstGeom prst="rect">
            <a:avLst/>
          </a:prstGeom>
          <a:noFill/>
          <a:ln w="31750" algn="ctr">
            <a:noFill/>
            <a:miter lim="800000"/>
            <a:headEnd/>
            <a:tailEnd/>
          </a:ln>
          <a:effectLst/>
        </p:spPr>
        <p:txBody>
          <a:bodyPr>
            <a:spAutoFit/>
          </a:bodyPr>
          <a:lstStyle/>
          <a:p>
            <a:r>
              <a:rPr lang="it-IT" sz="2800" dirty="0"/>
              <a:t>&gt; (define x 3)</a:t>
            </a:r>
          </a:p>
          <a:p>
            <a:r>
              <a:rPr lang="it-IT" sz="2800" dirty="0"/>
              <a:t>&gt; ((lambda (x) x) 4)</a:t>
            </a:r>
          </a:p>
          <a:p>
            <a:r>
              <a:rPr lang="it-IT" sz="2800" b="1" dirty="0">
                <a:solidFill>
                  <a:schemeClr val="tx2"/>
                </a:solidFill>
              </a:rPr>
              <a:t>4</a:t>
            </a:r>
          </a:p>
          <a:p>
            <a:r>
              <a:rPr lang="it-IT" sz="2800" dirty="0"/>
              <a:t>&gt; x</a:t>
            </a:r>
          </a:p>
          <a:p>
            <a:r>
              <a:rPr lang="it-IT" sz="2800" b="1" dirty="0">
                <a:solidFill>
                  <a:schemeClr val="tx2"/>
                </a:solidFill>
              </a:rPr>
              <a:t>3</a:t>
            </a:r>
            <a:endParaRPr lang="en-US" sz="2800" b="1" dirty="0">
              <a:solidFill>
                <a:schemeClr val="tx2"/>
              </a:solidFill>
            </a:endParaRPr>
          </a:p>
        </p:txBody>
      </p:sp>
      <p:sp>
        <p:nvSpPr>
          <p:cNvPr id="851973" name="Text Box 5"/>
          <p:cNvSpPr txBox="1">
            <a:spLocks noChangeArrowheads="1"/>
          </p:cNvSpPr>
          <p:nvPr/>
        </p:nvSpPr>
        <p:spPr bwMode="auto">
          <a:xfrm>
            <a:off x="4572000" y="5105400"/>
            <a:ext cx="3135312" cy="1066800"/>
          </a:xfrm>
          <a:prstGeom prst="rect">
            <a:avLst/>
          </a:prstGeom>
          <a:noFill/>
          <a:ln w="31750" algn="ctr">
            <a:noFill/>
            <a:miter lim="800000"/>
            <a:headEnd/>
            <a:tailEnd/>
          </a:ln>
          <a:effectLst/>
        </p:spPr>
        <p:txBody>
          <a:bodyPr wrap="none">
            <a:spAutoFit/>
          </a:bodyPr>
          <a:lstStyle/>
          <a:p>
            <a:r>
              <a:rPr lang="en-US" sz="3200" dirty="0"/>
              <a:t>How are these</a:t>
            </a:r>
          </a:p>
          <a:p>
            <a:r>
              <a:rPr lang="en-US" sz="3200" dirty="0"/>
              <a:t>places different?</a:t>
            </a:r>
          </a:p>
        </p:txBody>
      </p:sp>
      <p:sp>
        <p:nvSpPr>
          <p:cNvPr id="851974" name="Text Box 6"/>
          <p:cNvSpPr txBox="1">
            <a:spLocks noChangeArrowheads="1"/>
          </p:cNvSpPr>
          <p:nvPr/>
        </p:nvSpPr>
        <p:spPr bwMode="auto">
          <a:xfrm>
            <a:off x="5334000" y="3505200"/>
            <a:ext cx="609461" cy="400110"/>
          </a:xfrm>
          <a:prstGeom prst="rect">
            <a:avLst/>
          </a:prstGeom>
          <a:noFill/>
          <a:ln w="31750" algn="ctr">
            <a:solidFill>
              <a:schemeClr val="tx1"/>
            </a:solidFill>
            <a:miter lim="800000"/>
            <a:headEnd/>
            <a:tailEnd/>
          </a:ln>
          <a:effectLst/>
        </p:spPr>
        <p:txBody>
          <a:bodyPr wrap="none">
            <a:spAutoFit/>
          </a:bodyPr>
          <a:lstStyle/>
          <a:p>
            <a:pPr algn="ctr"/>
            <a:r>
              <a:rPr lang="en-US" sz="2000" dirty="0"/>
              <a:t>x : 3</a:t>
            </a:r>
          </a:p>
        </p:txBody>
      </p:sp>
      <p:sp>
        <p:nvSpPr>
          <p:cNvPr id="851975" name="Text Box 7"/>
          <p:cNvSpPr txBox="1">
            <a:spLocks noChangeArrowheads="1"/>
          </p:cNvSpPr>
          <p:nvPr/>
        </p:nvSpPr>
        <p:spPr bwMode="auto">
          <a:xfrm>
            <a:off x="5469801" y="4191000"/>
            <a:ext cx="609461" cy="400110"/>
          </a:xfrm>
          <a:prstGeom prst="rect">
            <a:avLst/>
          </a:prstGeom>
          <a:noFill/>
          <a:ln w="31750" algn="ctr">
            <a:solidFill>
              <a:schemeClr val="tx1"/>
            </a:solidFill>
            <a:miter lim="800000"/>
            <a:headEnd/>
            <a:tailEnd/>
          </a:ln>
          <a:effectLst/>
        </p:spPr>
        <p:txBody>
          <a:bodyPr wrap="none">
            <a:spAutoFit/>
          </a:bodyPr>
          <a:lstStyle/>
          <a:p>
            <a:pPr algn="ctr"/>
            <a:r>
              <a:rPr lang="en-US" sz="2000" dirty="0"/>
              <a:t>x : 4</a:t>
            </a:r>
          </a:p>
        </p:txBody>
      </p:sp>
      <p:sp>
        <p:nvSpPr>
          <p:cNvPr id="851976" name="Freeform 8"/>
          <p:cNvSpPr>
            <a:spLocks/>
          </p:cNvSpPr>
          <p:nvPr/>
        </p:nvSpPr>
        <p:spPr bwMode="auto">
          <a:xfrm>
            <a:off x="3276600" y="4343400"/>
            <a:ext cx="2133600" cy="482600"/>
          </a:xfrm>
          <a:custGeom>
            <a:avLst/>
            <a:gdLst/>
            <a:ahLst/>
            <a:cxnLst>
              <a:cxn ang="0">
                <a:pos x="0" y="0"/>
              </a:cxn>
              <a:cxn ang="0">
                <a:pos x="384" y="240"/>
              </a:cxn>
              <a:cxn ang="0">
                <a:pos x="1056" y="288"/>
              </a:cxn>
              <a:cxn ang="0">
                <a:pos x="1344" y="144"/>
              </a:cxn>
            </a:cxnLst>
            <a:rect l="0" t="0" r="r" b="b"/>
            <a:pathLst>
              <a:path w="1344" h="304">
                <a:moveTo>
                  <a:pt x="0" y="0"/>
                </a:moveTo>
                <a:cubicBezTo>
                  <a:pt x="104" y="96"/>
                  <a:pt x="208" y="192"/>
                  <a:pt x="384" y="240"/>
                </a:cubicBezTo>
                <a:cubicBezTo>
                  <a:pt x="560" y="288"/>
                  <a:pt x="896" y="304"/>
                  <a:pt x="1056" y="288"/>
                </a:cubicBezTo>
                <a:cubicBezTo>
                  <a:pt x="1216" y="272"/>
                  <a:pt x="1296" y="168"/>
                  <a:pt x="1344" y="144"/>
                </a:cubicBezTo>
              </a:path>
            </a:pathLst>
          </a:custGeom>
          <a:noFill/>
          <a:ln w="31750" cap="flat" cmpd="sng">
            <a:solidFill>
              <a:srgbClr val="339966"/>
            </a:solidFill>
            <a:prstDash val="solid"/>
            <a:round/>
            <a:headEnd type="none" w="med" len="med"/>
            <a:tailEnd type="triangle" w="med" len="med"/>
          </a:ln>
          <a:effectLst/>
        </p:spPr>
        <p:txBody>
          <a:bodyPr wrap="none">
            <a:spAutoFit/>
          </a:bodyPr>
          <a:lstStyle/>
          <a:p>
            <a:endParaRPr lang="en-US"/>
          </a:p>
        </p:txBody>
      </p:sp>
      <p:sp>
        <p:nvSpPr>
          <p:cNvPr id="851977" name="Freeform 9"/>
          <p:cNvSpPr>
            <a:spLocks/>
          </p:cNvSpPr>
          <p:nvPr/>
        </p:nvSpPr>
        <p:spPr bwMode="auto">
          <a:xfrm>
            <a:off x="1219200" y="3733800"/>
            <a:ext cx="3962400" cy="1663700"/>
          </a:xfrm>
          <a:custGeom>
            <a:avLst/>
            <a:gdLst/>
            <a:ahLst/>
            <a:cxnLst>
              <a:cxn ang="0">
                <a:pos x="0" y="768"/>
              </a:cxn>
              <a:cxn ang="0">
                <a:pos x="1488" y="960"/>
              </a:cxn>
              <a:cxn ang="0">
                <a:pos x="2064" y="240"/>
              </a:cxn>
              <a:cxn ang="0">
                <a:pos x="2496" y="0"/>
              </a:cxn>
            </a:cxnLst>
            <a:rect l="0" t="0" r="r" b="b"/>
            <a:pathLst>
              <a:path w="2496" h="1048">
                <a:moveTo>
                  <a:pt x="0" y="768"/>
                </a:moveTo>
                <a:cubicBezTo>
                  <a:pt x="572" y="908"/>
                  <a:pt x="1144" y="1048"/>
                  <a:pt x="1488" y="960"/>
                </a:cubicBezTo>
                <a:cubicBezTo>
                  <a:pt x="1832" y="872"/>
                  <a:pt x="1896" y="400"/>
                  <a:pt x="2064" y="240"/>
                </a:cubicBezTo>
                <a:cubicBezTo>
                  <a:pt x="2232" y="80"/>
                  <a:pt x="2364" y="40"/>
                  <a:pt x="2496" y="0"/>
                </a:cubicBezTo>
              </a:path>
            </a:pathLst>
          </a:custGeom>
          <a:noFill/>
          <a:ln w="41275" cap="flat" cmpd="sng">
            <a:solidFill>
              <a:srgbClr val="003366"/>
            </a:solidFill>
            <a:prstDash val="solid"/>
            <a:round/>
            <a:headEnd type="none" w="med" len="med"/>
            <a:tailEnd type="triangle" w="med" len="med"/>
          </a:ln>
          <a:effectLst/>
        </p:spPr>
        <p:txBody>
          <a:bodyPr wrap="none">
            <a:spAutoFit/>
          </a:bodyPr>
          <a:lstStyle/>
          <a:p>
            <a:endParaRPr lang="en-US"/>
          </a:p>
        </p:txBody>
      </p:sp>
      <p:sp>
        <p:nvSpPr>
          <p:cNvPr id="10" name="Slide Number Placeholder 9"/>
          <p:cNvSpPr>
            <a:spLocks noGrp="1"/>
          </p:cNvSpPr>
          <p:nvPr>
            <p:ph type="sldNum" sz="quarter" idx="12"/>
          </p:nvPr>
        </p:nvSpPr>
        <p:spPr/>
        <p:txBody>
          <a:bodyPr/>
          <a:lstStyle/>
          <a:p>
            <a:fld id="{0BD2BB8E-2E7D-4979-9350-48B9A2113630}"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19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9" presetClass="entr" presetSubtype="0" accel="100000" fill="hold" grpId="0" nodeType="clickEffect">
                                  <p:stCondLst>
                                    <p:cond delay="0"/>
                                  </p:stCondLst>
                                  <p:childTnLst>
                                    <p:set>
                                      <p:cBhvr>
                                        <p:cTn id="10" dur="1" fill="hold">
                                          <p:stCondLst>
                                            <p:cond delay="0"/>
                                          </p:stCondLst>
                                        </p:cTn>
                                        <p:tgtEl>
                                          <p:spTgt spid="851974"/>
                                        </p:tgtEl>
                                        <p:attrNameLst>
                                          <p:attrName>style.visibility</p:attrName>
                                        </p:attrNameLst>
                                      </p:cBhvr>
                                      <p:to>
                                        <p:strVal val="visible"/>
                                      </p:to>
                                    </p:set>
                                    <p:anim calcmode="lin" valueType="num">
                                      <p:cBhvr>
                                        <p:cTn id="11" dur="500" fill="hold"/>
                                        <p:tgtEl>
                                          <p:spTgt spid="851974"/>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851974"/>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851974"/>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85197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51972">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851975"/>
                                        </p:tgtEl>
                                        <p:attrNameLst>
                                          <p:attrName>style.visibility</p:attrName>
                                        </p:attrNameLst>
                                      </p:cBhvr>
                                      <p:to>
                                        <p:strVal val="visible"/>
                                      </p:to>
                                    </p:set>
                                    <p:anim calcmode="lin" valueType="num">
                                      <p:cBhvr>
                                        <p:cTn id="23" dur="500" fill="hold"/>
                                        <p:tgtEl>
                                          <p:spTgt spid="851975"/>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851975"/>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851975"/>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85197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519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5197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51972">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5197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51972">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851973"/>
                                        </p:tgtEl>
                                        <p:attrNameLst>
                                          <p:attrName>style.visibility</p:attrName>
                                        </p:attrNameLst>
                                      </p:cBhvr>
                                      <p:to>
                                        <p:strVal val="visible"/>
                                      </p:to>
                                    </p:set>
                                    <p:animEffect transition="in" filter="dissolve">
                                      <p:cBhvr>
                                        <p:cTn id="51" dur="500"/>
                                        <p:tgtEl>
                                          <p:spTgt spid="8519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1972" grpId="0" build="p"/>
      <p:bldP spid="851973" grpId="0"/>
      <p:bldP spid="851974" grpId="0" animBg="1"/>
      <p:bldP spid="851975" grpId="0" animBg="1"/>
      <p:bldP spid="851976" grpId="0" animBg="1"/>
      <p:bldP spid="85197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p:txBody>
          <a:bodyPr/>
          <a:lstStyle/>
          <a:p>
            <a:r>
              <a:rPr lang="en-US"/>
              <a:t>Location, Location, Location</a:t>
            </a:r>
          </a:p>
        </p:txBody>
      </p:sp>
      <p:sp>
        <p:nvSpPr>
          <p:cNvPr id="852995" name="Rectangle 3"/>
          <p:cNvSpPr>
            <a:spLocks noGrp="1" noChangeArrowheads="1"/>
          </p:cNvSpPr>
          <p:nvPr>
            <p:ph type="body" idx="1"/>
          </p:nvPr>
        </p:nvSpPr>
        <p:spPr>
          <a:xfrm>
            <a:off x="457200" y="1600200"/>
            <a:ext cx="7543800" cy="4525963"/>
          </a:xfrm>
        </p:spPr>
        <p:txBody>
          <a:bodyPr/>
          <a:lstStyle/>
          <a:p>
            <a:r>
              <a:rPr lang="en-US"/>
              <a:t>Places live in </a:t>
            </a:r>
            <a:r>
              <a:rPr lang="en-US" b="1"/>
              <a:t>frames</a:t>
            </a:r>
          </a:p>
          <a:p>
            <a:r>
              <a:rPr lang="en-US"/>
              <a:t>An </a:t>
            </a:r>
            <a:r>
              <a:rPr lang="en-US" b="1"/>
              <a:t>environment </a:t>
            </a:r>
            <a:r>
              <a:rPr lang="en-US"/>
              <a:t>is a frame and a pointer to a parent environment</a:t>
            </a:r>
            <a:endParaRPr lang="en-US" b="1"/>
          </a:p>
          <a:p>
            <a:r>
              <a:rPr lang="en-US"/>
              <a:t>All environments except the global environment have exactly one parent environment, global environment has no parent</a:t>
            </a:r>
          </a:p>
          <a:p>
            <a:r>
              <a:rPr lang="en-US"/>
              <a:t>Application creates a new environment</a:t>
            </a:r>
          </a:p>
        </p:txBody>
      </p:sp>
      <p:sp>
        <p:nvSpPr>
          <p:cNvPr id="4" name="Slide Number Placeholder 3"/>
          <p:cNvSpPr>
            <a:spLocks noGrp="1"/>
          </p:cNvSpPr>
          <p:nvPr>
            <p:ph type="sldNum" sz="quarter" idx="12"/>
          </p:nvPr>
        </p:nvSpPr>
        <p:spPr/>
        <p:txBody>
          <a:bodyPr/>
          <a:lstStyle/>
          <a:p>
            <a:fld id="{0BD2BB8E-2E7D-4979-9350-48B9A211363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9" name="Rectangle 3"/>
          <p:cNvSpPr>
            <a:spLocks noChangeArrowheads="1"/>
          </p:cNvSpPr>
          <p:nvPr/>
        </p:nvSpPr>
        <p:spPr bwMode="auto">
          <a:xfrm>
            <a:off x="1992313" y="1681163"/>
            <a:ext cx="6858000" cy="2895600"/>
          </a:xfrm>
          <a:prstGeom prst="rect">
            <a:avLst/>
          </a:prstGeom>
          <a:solidFill>
            <a:schemeClr val="accent3">
              <a:lumMod val="40000"/>
              <a:lumOff val="60000"/>
            </a:schemeClr>
          </a:solidFill>
          <a:ln w="31750" algn="ctr">
            <a:solidFill>
              <a:srgbClr val="008000"/>
            </a:solidFill>
            <a:miter lim="800000"/>
            <a:headEnd/>
            <a:tailEnd/>
          </a:ln>
          <a:effectLst/>
        </p:spPr>
        <p:txBody>
          <a:bodyPr wrap="none" anchor="ctr">
            <a:spAutoFit/>
          </a:bodyPr>
          <a:lstStyle/>
          <a:p>
            <a:endParaRPr lang="en-US"/>
          </a:p>
        </p:txBody>
      </p:sp>
      <p:sp>
        <p:nvSpPr>
          <p:cNvPr id="854018" name="Rectangle 2"/>
          <p:cNvSpPr>
            <a:spLocks noGrp="1" noChangeArrowheads="1"/>
          </p:cNvSpPr>
          <p:nvPr>
            <p:ph type="title"/>
          </p:nvPr>
        </p:nvSpPr>
        <p:spPr/>
        <p:txBody>
          <a:bodyPr/>
          <a:lstStyle/>
          <a:p>
            <a:r>
              <a:rPr lang="en-US"/>
              <a:t>Environments</a:t>
            </a:r>
          </a:p>
        </p:txBody>
      </p:sp>
      <p:sp>
        <p:nvSpPr>
          <p:cNvPr id="854020" name="Text Box 4"/>
          <p:cNvSpPr txBox="1">
            <a:spLocks noChangeArrowheads="1"/>
          </p:cNvSpPr>
          <p:nvPr/>
        </p:nvSpPr>
        <p:spPr bwMode="auto">
          <a:xfrm>
            <a:off x="136525" y="2452688"/>
            <a:ext cx="1525289" cy="707886"/>
          </a:xfrm>
          <a:prstGeom prst="rect">
            <a:avLst/>
          </a:prstGeom>
          <a:noFill/>
          <a:ln w="31750" algn="ctr">
            <a:noFill/>
            <a:miter lim="800000"/>
            <a:headEnd/>
            <a:tailEnd/>
          </a:ln>
          <a:effectLst/>
        </p:spPr>
        <p:txBody>
          <a:bodyPr wrap="none">
            <a:spAutoFit/>
          </a:bodyPr>
          <a:lstStyle/>
          <a:p>
            <a:r>
              <a:rPr lang="en-US" sz="2000" dirty="0"/>
              <a:t>global</a:t>
            </a:r>
          </a:p>
          <a:p>
            <a:r>
              <a:rPr lang="en-US" sz="2000" dirty="0"/>
              <a:t>environment</a:t>
            </a:r>
          </a:p>
        </p:txBody>
      </p:sp>
      <p:sp>
        <p:nvSpPr>
          <p:cNvPr id="854021" name="Line 5"/>
          <p:cNvSpPr>
            <a:spLocks noChangeShapeType="1"/>
          </p:cNvSpPr>
          <p:nvPr/>
        </p:nvSpPr>
        <p:spPr bwMode="auto">
          <a:xfrm>
            <a:off x="1309688" y="2743200"/>
            <a:ext cx="671512" cy="0"/>
          </a:xfrm>
          <a:prstGeom prst="line">
            <a:avLst/>
          </a:prstGeom>
          <a:noFill/>
          <a:ln w="31750">
            <a:solidFill>
              <a:srgbClr val="339966"/>
            </a:solidFill>
            <a:round/>
            <a:headEnd/>
            <a:tailEnd type="triangle" w="med" len="med"/>
          </a:ln>
          <a:effectLst/>
        </p:spPr>
        <p:txBody>
          <a:bodyPr>
            <a:spAutoFit/>
          </a:bodyPr>
          <a:lstStyle/>
          <a:p>
            <a:endParaRPr lang="en-US"/>
          </a:p>
        </p:txBody>
      </p:sp>
      <p:sp>
        <p:nvSpPr>
          <p:cNvPr id="854022" name="Text Box 6"/>
          <p:cNvSpPr txBox="1">
            <a:spLocks noChangeArrowheads="1"/>
          </p:cNvSpPr>
          <p:nvPr/>
        </p:nvSpPr>
        <p:spPr bwMode="auto">
          <a:xfrm>
            <a:off x="538163" y="5305425"/>
            <a:ext cx="3324225" cy="701675"/>
          </a:xfrm>
          <a:prstGeom prst="rect">
            <a:avLst/>
          </a:prstGeom>
          <a:noFill/>
          <a:ln w="31750" algn="ctr">
            <a:noFill/>
            <a:miter lim="800000"/>
            <a:headEnd/>
            <a:tailEnd/>
          </a:ln>
          <a:effectLst/>
        </p:spPr>
        <p:txBody>
          <a:bodyPr wrap="none">
            <a:spAutoFit/>
          </a:bodyPr>
          <a:lstStyle/>
          <a:p>
            <a:r>
              <a:rPr lang="en-US" sz="4000"/>
              <a:t>&gt; (define x 3)</a:t>
            </a:r>
          </a:p>
        </p:txBody>
      </p:sp>
      <p:sp>
        <p:nvSpPr>
          <p:cNvPr id="854023" name="Text Box 7"/>
          <p:cNvSpPr txBox="1">
            <a:spLocks noChangeArrowheads="1"/>
          </p:cNvSpPr>
          <p:nvPr/>
        </p:nvSpPr>
        <p:spPr bwMode="auto">
          <a:xfrm>
            <a:off x="2603570" y="2374900"/>
            <a:ext cx="2014398"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a:t>+ : #&lt;primitive:+&gt;</a:t>
            </a:r>
          </a:p>
        </p:txBody>
      </p:sp>
      <p:sp>
        <p:nvSpPr>
          <p:cNvPr id="854024" name="Text Box 8"/>
          <p:cNvSpPr txBox="1">
            <a:spLocks noChangeArrowheads="1"/>
          </p:cNvSpPr>
          <p:nvPr/>
        </p:nvSpPr>
        <p:spPr bwMode="auto">
          <a:xfrm>
            <a:off x="2560224" y="2855913"/>
            <a:ext cx="2771015"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a:t>null? : #&lt;primitive:null?&gt;</a:t>
            </a:r>
          </a:p>
        </p:txBody>
      </p:sp>
      <p:sp>
        <p:nvSpPr>
          <p:cNvPr id="854025" name="Text Box 9"/>
          <p:cNvSpPr txBox="1">
            <a:spLocks noChangeArrowheads="1"/>
          </p:cNvSpPr>
          <p:nvPr/>
        </p:nvSpPr>
        <p:spPr bwMode="auto">
          <a:xfrm>
            <a:off x="1981200" y="4572000"/>
            <a:ext cx="6934200" cy="646331"/>
          </a:xfrm>
          <a:prstGeom prst="rect">
            <a:avLst/>
          </a:prstGeom>
          <a:noFill/>
          <a:ln w="31750" algn="ctr">
            <a:noFill/>
            <a:miter lim="800000"/>
            <a:headEnd/>
            <a:tailEnd/>
          </a:ln>
          <a:effectLst/>
        </p:spPr>
        <p:txBody>
          <a:bodyPr wrap="square">
            <a:spAutoFit/>
          </a:bodyPr>
          <a:lstStyle/>
          <a:p>
            <a:r>
              <a:rPr lang="en-US" dirty="0"/>
              <a:t>The global </a:t>
            </a:r>
            <a:r>
              <a:rPr lang="en-US" dirty="0" smtClean="0"/>
              <a:t>environment points to the outermost frame. It starts with all Scheme built-ins defined.</a:t>
            </a:r>
            <a:endParaRPr lang="en-US" dirty="0"/>
          </a:p>
        </p:txBody>
      </p:sp>
      <p:sp>
        <p:nvSpPr>
          <p:cNvPr id="854026" name="Text Box 10"/>
          <p:cNvSpPr txBox="1">
            <a:spLocks noChangeArrowheads="1"/>
          </p:cNvSpPr>
          <p:nvPr/>
        </p:nvSpPr>
        <p:spPr bwMode="auto">
          <a:xfrm>
            <a:off x="2471013" y="3335338"/>
            <a:ext cx="609461"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a:t>x : 3</a:t>
            </a:r>
          </a:p>
        </p:txBody>
      </p:sp>
      <p:sp>
        <p:nvSpPr>
          <p:cNvPr id="11" name="Slide Number Placeholder 10"/>
          <p:cNvSpPr>
            <a:spLocks noGrp="1"/>
          </p:cNvSpPr>
          <p:nvPr>
            <p:ph type="sldNum" sz="quarter" idx="12"/>
          </p:nvPr>
        </p:nvSpPr>
        <p:spPr/>
        <p:txBody>
          <a:bodyPr/>
          <a:lstStyle/>
          <a:p>
            <a:fld id="{0BD2BB8E-2E7D-4979-9350-48B9A2113630}"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54022"/>
                                        </p:tgtEl>
                                        <p:attrNameLst>
                                          <p:attrName>style.visibility</p:attrName>
                                        </p:attrNameLst>
                                      </p:cBhvr>
                                      <p:to>
                                        <p:strVal val="visible"/>
                                      </p:to>
                                    </p:set>
                                    <p:animEffect transition="in" filter="blinds(horizontal)">
                                      <p:cBhvr>
                                        <p:cTn id="7" dur="500"/>
                                        <p:tgtEl>
                                          <p:spTgt spid="854022"/>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854026"/>
                                        </p:tgtEl>
                                        <p:attrNameLst>
                                          <p:attrName>style.visibility</p:attrName>
                                        </p:attrNameLst>
                                      </p:cBhvr>
                                      <p:to>
                                        <p:strVal val="visible"/>
                                      </p:to>
                                    </p:set>
                                    <p:anim calcmode="lin" valueType="num">
                                      <p:cBhvr>
                                        <p:cTn id="12" dur="500" fill="hold"/>
                                        <p:tgtEl>
                                          <p:spTgt spid="854026"/>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854026"/>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854026"/>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854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4022" grpId="0"/>
      <p:bldP spid="8540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Stateful</a:t>
            </a:r>
            <a:r>
              <a:rPr lang="en-US" dirty="0" smtClean="0"/>
              <a:t> Definition Evaluation Rule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definition creates a new place with the definition’s name in the frame associated with the evaluation environment. The value in the place is value of the definition’s expression.</a:t>
            </a:r>
          </a:p>
          <a:p>
            <a:pPr marL="0" indent="0">
              <a:buNone/>
            </a:pPr>
            <a:endParaRPr lang="en-US" dirty="0" smtClean="0"/>
          </a:p>
          <a:p>
            <a:pPr marL="0" indent="0">
              <a:buNone/>
            </a:pPr>
            <a:r>
              <a:rPr lang="en-US" dirty="0" smtClean="0"/>
              <a:t>If there is already a place with the name in the current frame, the definition replaces the old place with a new place and value.</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Stateful</a:t>
            </a:r>
            <a:r>
              <a:rPr lang="en-US" dirty="0" smtClean="0"/>
              <a:t> Name Evaluation Rule </a:t>
            </a:r>
            <a:endParaRPr lang="en-US" dirty="0"/>
          </a:p>
        </p:txBody>
      </p:sp>
      <p:sp>
        <p:nvSpPr>
          <p:cNvPr id="3" name="Content Placeholder 2"/>
          <p:cNvSpPr>
            <a:spLocks noGrp="1"/>
          </p:cNvSpPr>
          <p:nvPr>
            <p:ph idx="1"/>
          </p:nvPr>
        </p:nvSpPr>
        <p:spPr>
          <a:xfrm>
            <a:off x="533400" y="1447800"/>
            <a:ext cx="8229600" cy="4525963"/>
          </a:xfrm>
        </p:spPr>
        <p:txBody>
          <a:bodyPr>
            <a:normAutofit fontScale="92500" lnSpcReduction="10000"/>
          </a:bodyPr>
          <a:lstStyle/>
          <a:p>
            <a:pPr marL="0" indent="0">
              <a:buNone/>
            </a:pPr>
            <a:r>
              <a:rPr lang="en-US" dirty="0" smtClean="0"/>
              <a:t>To evaluate a name expression, search the evaluation environment’s frame for a place with a name that matches the name in the expression. </a:t>
            </a:r>
          </a:p>
          <a:p>
            <a:pPr marL="0" indent="0">
              <a:buNone/>
            </a:pPr>
            <a:r>
              <a:rPr lang="en-US" dirty="0" smtClean="0"/>
              <a:t>If such a place exists, the value of the name expression is the value in that place. </a:t>
            </a:r>
          </a:p>
          <a:p>
            <a:pPr marL="0" indent="0">
              <a:buNone/>
            </a:pPr>
            <a:r>
              <a:rPr lang="en-US" dirty="0" smtClean="0"/>
              <a:t>Otherwise, the value of the name expression is the result of </a:t>
            </a:r>
            <a:r>
              <a:rPr lang="en-US" b="1" dirty="0" smtClean="0"/>
              <a:t>evaluating the name expression in the parent environment.</a:t>
            </a:r>
            <a:r>
              <a:rPr lang="en-US" dirty="0" smtClean="0"/>
              <a:t> If the evaluation environment has no parent, the name is not defined and the name expression evaluates to an error.</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a:spLocks noChangeArrowheads="1"/>
          </p:cNvSpPr>
          <p:nvPr/>
        </p:nvSpPr>
        <p:spPr bwMode="auto">
          <a:xfrm>
            <a:off x="5410200" y="4953000"/>
            <a:ext cx="1905000" cy="685800"/>
          </a:xfrm>
          <a:prstGeom prst="rect">
            <a:avLst/>
          </a:prstGeom>
          <a:solidFill>
            <a:schemeClr val="accent2">
              <a:lumMod val="40000"/>
              <a:lumOff val="60000"/>
            </a:schemeClr>
          </a:solidFill>
          <a:ln w="31750" algn="ctr">
            <a:solidFill>
              <a:schemeClr val="accent2">
                <a:lumMod val="50000"/>
              </a:schemeClr>
            </a:solidFill>
            <a:miter lim="800000"/>
            <a:headEnd/>
            <a:tailEnd/>
          </a:ln>
          <a:effectLst/>
        </p:spPr>
        <p:txBody>
          <a:bodyPr wrap="none" anchor="ctr">
            <a:noAutofit/>
          </a:bodyPr>
          <a:lstStyle/>
          <a:p>
            <a:endParaRPr lang="en-US"/>
          </a:p>
        </p:txBody>
      </p:sp>
      <p:sp>
        <p:nvSpPr>
          <p:cNvPr id="2" name="Title 1"/>
          <p:cNvSpPr>
            <a:spLocks noGrp="1"/>
          </p:cNvSpPr>
          <p:nvPr>
            <p:ph type="title"/>
          </p:nvPr>
        </p:nvSpPr>
        <p:spPr/>
        <p:txBody>
          <a:bodyPr/>
          <a:lstStyle/>
          <a:p>
            <a:r>
              <a:rPr lang="en-US" dirty="0" smtClean="0"/>
              <a:t>Evaluating Names</a:t>
            </a:r>
            <a:endParaRPr lang="en-US" dirty="0"/>
          </a:p>
        </p:txBody>
      </p:sp>
      <p:sp>
        <p:nvSpPr>
          <p:cNvPr id="3" name="Content Placeholder 2"/>
          <p:cNvSpPr>
            <a:spLocks noGrp="1"/>
          </p:cNvSpPr>
          <p:nvPr>
            <p:ph idx="1"/>
          </p:nvPr>
        </p:nvSpPr>
        <p:spPr>
          <a:xfrm>
            <a:off x="381000" y="1447800"/>
            <a:ext cx="3352800" cy="4724400"/>
          </a:xfrm>
          <a:solidFill>
            <a:schemeClr val="bg2">
              <a:lumMod val="90000"/>
            </a:schemeClr>
          </a:solidFill>
        </p:spPr>
        <p:txBody>
          <a:bodyPr>
            <a:noAutofit/>
          </a:bodyPr>
          <a:lstStyle/>
          <a:p>
            <a:pPr marL="0" indent="0">
              <a:buNone/>
            </a:pPr>
            <a:r>
              <a:rPr lang="en-US" sz="1800" dirty="0" smtClean="0"/>
              <a:t>To evaluate a name expression, search the evaluation environment’s frame for a place with a name that matches the name in the expression. </a:t>
            </a:r>
          </a:p>
          <a:p>
            <a:pPr marL="0" indent="0">
              <a:buNone/>
            </a:pPr>
            <a:r>
              <a:rPr lang="en-US" sz="1800" dirty="0" smtClean="0"/>
              <a:t>If such a place exists, the value of the name expression is the value in that place. </a:t>
            </a:r>
          </a:p>
          <a:p>
            <a:pPr marL="0" indent="0">
              <a:buNone/>
            </a:pPr>
            <a:r>
              <a:rPr lang="en-US" sz="1800" dirty="0" smtClean="0"/>
              <a:t>Otherwise, the value of the name expression is the result of </a:t>
            </a:r>
            <a:r>
              <a:rPr lang="en-US" sz="1800" b="1" dirty="0" smtClean="0"/>
              <a:t>evaluating the name expression in the parent environment.</a:t>
            </a:r>
            <a:r>
              <a:rPr lang="en-US" sz="1800" dirty="0" smtClean="0"/>
              <a:t> If the evaluation environment has no parent, the name is not defined and the name expression evaluates to an error.</a:t>
            </a:r>
            <a:endParaRPr lang="en-US" sz="1800" dirty="0"/>
          </a:p>
        </p:txBody>
      </p:sp>
      <p:sp>
        <p:nvSpPr>
          <p:cNvPr id="4" name="Rectangle 3"/>
          <p:cNvSpPr>
            <a:spLocks noChangeArrowheads="1"/>
          </p:cNvSpPr>
          <p:nvPr/>
        </p:nvSpPr>
        <p:spPr bwMode="auto">
          <a:xfrm>
            <a:off x="5334000" y="1479550"/>
            <a:ext cx="3505200" cy="1187450"/>
          </a:xfrm>
          <a:prstGeom prst="rect">
            <a:avLst/>
          </a:prstGeom>
          <a:solidFill>
            <a:schemeClr val="accent3">
              <a:lumMod val="40000"/>
              <a:lumOff val="60000"/>
            </a:schemeClr>
          </a:solidFill>
          <a:ln w="31750" algn="ctr">
            <a:solidFill>
              <a:srgbClr val="008000"/>
            </a:solidFill>
            <a:miter lim="800000"/>
            <a:headEnd/>
            <a:tailEnd/>
          </a:ln>
          <a:effectLst/>
        </p:spPr>
        <p:txBody>
          <a:bodyPr wrap="none" anchor="ctr">
            <a:noAutofit/>
          </a:bodyPr>
          <a:lstStyle/>
          <a:p>
            <a:endParaRPr lang="en-US"/>
          </a:p>
        </p:txBody>
      </p:sp>
      <p:sp>
        <p:nvSpPr>
          <p:cNvPr id="5" name="Text Box 4"/>
          <p:cNvSpPr txBox="1">
            <a:spLocks noChangeArrowheads="1"/>
          </p:cNvSpPr>
          <p:nvPr/>
        </p:nvSpPr>
        <p:spPr bwMode="auto">
          <a:xfrm>
            <a:off x="3810000" y="1676400"/>
            <a:ext cx="816249" cy="707886"/>
          </a:xfrm>
          <a:prstGeom prst="rect">
            <a:avLst/>
          </a:prstGeom>
          <a:noFill/>
          <a:ln w="31750" algn="ctr">
            <a:noFill/>
            <a:miter lim="800000"/>
            <a:headEnd/>
            <a:tailEnd/>
          </a:ln>
          <a:effectLst/>
        </p:spPr>
        <p:txBody>
          <a:bodyPr wrap="none">
            <a:spAutoFit/>
          </a:bodyPr>
          <a:lstStyle/>
          <a:p>
            <a:r>
              <a:rPr lang="en-US" sz="2000" dirty="0"/>
              <a:t>global</a:t>
            </a:r>
          </a:p>
          <a:p>
            <a:pPr algn="r"/>
            <a:r>
              <a:rPr lang="en-US" sz="2000" dirty="0" err="1" smtClean="0"/>
              <a:t>env</a:t>
            </a:r>
            <a:endParaRPr lang="en-US" sz="2000" dirty="0"/>
          </a:p>
        </p:txBody>
      </p:sp>
      <p:sp>
        <p:nvSpPr>
          <p:cNvPr id="6" name="Line 5"/>
          <p:cNvSpPr>
            <a:spLocks noChangeShapeType="1"/>
          </p:cNvSpPr>
          <p:nvPr/>
        </p:nvSpPr>
        <p:spPr bwMode="auto">
          <a:xfrm>
            <a:off x="4648200" y="2057400"/>
            <a:ext cx="671512" cy="0"/>
          </a:xfrm>
          <a:prstGeom prst="line">
            <a:avLst/>
          </a:prstGeom>
          <a:noFill/>
          <a:ln w="31750">
            <a:solidFill>
              <a:srgbClr val="339966"/>
            </a:solidFill>
            <a:round/>
            <a:headEnd/>
            <a:tailEnd type="triangle" w="med" len="med"/>
          </a:ln>
          <a:effectLst/>
        </p:spPr>
        <p:txBody>
          <a:bodyPr>
            <a:spAutoFit/>
          </a:bodyPr>
          <a:lstStyle/>
          <a:p>
            <a:endParaRPr lang="en-US"/>
          </a:p>
        </p:txBody>
      </p:sp>
      <p:sp>
        <p:nvSpPr>
          <p:cNvPr id="7" name="Text Box 10"/>
          <p:cNvSpPr txBox="1">
            <a:spLocks noChangeArrowheads="1"/>
          </p:cNvSpPr>
          <p:nvPr/>
        </p:nvSpPr>
        <p:spPr bwMode="auto">
          <a:xfrm>
            <a:off x="7298601" y="1905000"/>
            <a:ext cx="609461"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a:t>x : 3</a:t>
            </a:r>
          </a:p>
        </p:txBody>
      </p:sp>
      <p:sp>
        <p:nvSpPr>
          <p:cNvPr id="8" name="Rectangle 7"/>
          <p:cNvSpPr>
            <a:spLocks noChangeArrowheads="1"/>
          </p:cNvSpPr>
          <p:nvPr/>
        </p:nvSpPr>
        <p:spPr bwMode="auto">
          <a:xfrm>
            <a:off x="4800600" y="3429000"/>
            <a:ext cx="1905000" cy="685800"/>
          </a:xfrm>
          <a:prstGeom prst="rect">
            <a:avLst/>
          </a:prstGeom>
          <a:solidFill>
            <a:schemeClr val="accent1">
              <a:lumMod val="40000"/>
              <a:lumOff val="60000"/>
            </a:schemeClr>
          </a:solidFill>
          <a:ln w="31750" algn="ctr">
            <a:solidFill>
              <a:schemeClr val="tx2"/>
            </a:solidFill>
            <a:miter lim="800000"/>
            <a:headEnd/>
            <a:tailEnd/>
          </a:ln>
          <a:effectLst/>
        </p:spPr>
        <p:txBody>
          <a:bodyPr wrap="none" anchor="ctr">
            <a:noAutofit/>
          </a:bodyPr>
          <a:lstStyle/>
          <a:p>
            <a:endParaRPr lang="en-US"/>
          </a:p>
        </p:txBody>
      </p:sp>
      <p:sp>
        <p:nvSpPr>
          <p:cNvPr id="9" name="Text Box 10"/>
          <p:cNvSpPr txBox="1">
            <a:spLocks noChangeArrowheads="1"/>
          </p:cNvSpPr>
          <p:nvPr/>
        </p:nvSpPr>
        <p:spPr bwMode="auto">
          <a:xfrm>
            <a:off x="5029200" y="3581400"/>
            <a:ext cx="739305"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dirty="0"/>
              <a:t>x : </a:t>
            </a:r>
            <a:r>
              <a:rPr lang="en-US" sz="2000" dirty="0" smtClean="0"/>
              <a:t>17</a:t>
            </a:r>
            <a:endParaRPr lang="en-US" sz="2000" dirty="0"/>
          </a:p>
        </p:txBody>
      </p:sp>
      <p:sp>
        <p:nvSpPr>
          <p:cNvPr id="10" name="Text Box 10"/>
          <p:cNvSpPr txBox="1">
            <a:spLocks noChangeArrowheads="1"/>
          </p:cNvSpPr>
          <p:nvPr/>
        </p:nvSpPr>
        <p:spPr bwMode="auto">
          <a:xfrm>
            <a:off x="6006115" y="5105400"/>
            <a:ext cx="614272"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dirty="0" smtClean="0"/>
              <a:t>y </a:t>
            </a:r>
            <a:r>
              <a:rPr lang="en-US" sz="2000" dirty="0"/>
              <a:t>: </a:t>
            </a:r>
            <a:r>
              <a:rPr lang="en-US" sz="2000" dirty="0" smtClean="0"/>
              <a:t>3</a:t>
            </a:r>
            <a:endParaRPr lang="en-US" sz="2000" dirty="0"/>
          </a:p>
        </p:txBody>
      </p:sp>
      <p:cxnSp>
        <p:nvCxnSpPr>
          <p:cNvPr id="13" name="Elbow Connector 12"/>
          <p:cNvCxnSpPr>
            <a:stCxn id="8" idx="0"/>
            <a:endCxn id="4" idx="2"/>
          </p:cNvCxnSpPr>
          <p:nvPr/>
        </p:nvCxnSpPr>
        <p:spPr>
          <a:xfrm rot="5400000" flipH="1" flipV="1">
            <a:off x="6038850" y="2381250"/>
            <a:ext cx="762000" cy="13335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1" idx="0"/>
            <a:endCxn id="8" idx="2"/>
          </p:cNvCxnSpPr>
          <p:nvPr/>
        </p:nvCxnSpPr>
        <p:spPr>
          <a:xfrm rot="16200000" flipV="1">
            <a:off x="5638800" y="4229100"/>
            <a:ext cx="838200" cy="6096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800600" y="6019800"/>
            <a:ext cx="4064382" cy="369332"/>
          </a:xfrm>
          <a:prstGeom prst="rect">
            <a:avLst/>
          </a:prstGeom>
          <a:noFill/>
        </p:spPr>
        <p:txBody>
          <a:bodyPr wrap="none" rtlCol="0">
            <a:spAutoFit/>
          </a:bodyPr>
          <a:lstStyle/>
          <a:p>
            <a:r>
              <a:rPr lang="en-US" dirty="0" smtClean="0"/>
              <a:t>How are environments like this created?</a:t>
            </a:r>
            <a:endParaRPr lang="en-US" dirty="0"/>
          </a:p>
        </p:txBody>
      </p:sp>
      <p:sp>
        <p:nvSpPr>
          <p:cNvPr id="24" name="Slide Number Placeholder 23"/>
          <p:cNvSpPr>
            <a:spLocks noGrp="1"/>
          </p:cNvSpPr>
          <p:nvPr>
            <p:ph type="sldNum" sz="quarter" idx="12"/>
          </p:nvPr>
        </p:nvSpPr>
        <p:spPr/>
        <p:txBody>
          <a:bodyPr/>
          <a:lstStyle/>
          <a:p>
            <a:fld id="{0BD2BB8E-2E7D-4979-9350-48B9A2113630}"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amond(in)">
                                      <p:cBhvr>
                                        <p:cTn id="7"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9941</TotalTime>
  <Words>1317</Words>
  <Application>Microsoft Office PowerPoint</Application>
  <PresentationFormat>On-screen Show (4:3)</PresentationFormat>
  <Paragraphs>216</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Menu</vt:lpstr>
      <vt:lpstr>Names and Places</vt:lpstr>
      <vt:lpstr>Lambda and Places</vt:lpstr>
      <vt:lpstr>Location, Location, Location</vt:lpstr>
      <vt:lpstr>Environments</vt:lpstr>
      <vt:lpstr>Stateful Definition Evaluation Rule</vt:lpstr>
      <vt:lpstr>Stateful Name Evaluation Rule </vt:lpstr>
      <vt:lpstr>Evaluating Names</vt:lpstr>
      <vt:lpstr>Procedures</vt:lpstr>
      <vt:lpstr>How to Draw a Procedure</vt:lpstr>
      <vt:lpstr>How to Draw a Procedure  (for artists only)</vt:lpstr>
      <vt:lpstr>Procedures</vt:lpstr>
      <vt:lpstr>Application</vt:lpstr>
      <vt:lpstr>Stateful Application Rule (Constructed Procedures)</vt:lpstr>
      <vt:lpstr>Slide 16</vt:lpstr>
      <vt:lpstr>Slide 17</vt:lpstr>
      <vt:lpstr>Exam 1</vt:lpstr>
      <vt:lpstr>Question 10: count-unique</vt:lpstr>
      <vt:lpstr>count-unique: hard and slow way</vt:lpstr>
      <vt:lpstr>count-unique: easier, faster way</vt:lpstr>
      <vt:lpstr>count-unique: “fastest” way</vt:lpstr>
      <vt:lpstr>Do you trust your classmates to follow the honor expectations in this class?</vt:lpstr>
      <vt:lpstr>Honor Expectations</vt:lpstr>
      <vt:lpstr>Exam 1 Distribution</vt:lpstr>
      <vt:lpstr>Charge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Evans</dc:creator>
  <cp:lastModifiedBy>David Evans</cp:lastModifiedBy>
  <cp:revision>159</cp:revision>
  <dcterms:created xsi:type="dcterms:W3CDTF">2009-09-11T16:27:09Z</dcterms:created>
  <dcterms:modified xsi:type="dcterms:W3CDTF">2009-10-09T13:37:34Z</dcterms:modified>
</cp:coreProperties>
</file>