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2" r:id="rId11"/>
    <p:sldId id="324" r:id="rId12"/>
    <p:sldId id="32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3600"/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5400"/>
                  </a:pPr>
                  <a:endParaRPr lang="en-US"/>
                </a:p>
              </c:txPr>
            </c:dLbl>
            <c:dLblPos val="outEnd"/>
            <c:showVal val="1"/>
            <c:showCatName val="1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32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C623-049F-4826-A588-614A34539C23}" type="datetimeFigureOut">
              <a:rPr lang="en-US" smtClean="0"/>
              <a:pPr/>
              <a:t>8/28/2009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5D09-0813-45EC-A34C-593BF90F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 marvel thy master hath not eaten thee for a word;</a:t>
            </a:r>
            <a:br>
              <a:rPr lang="en-US" smtClean="0"/>
            </a:br>
            <a:r>
              <a:rPr lang="en-US" smtClean="0"/>
              <a:t>for thou art not so long by the head as</a:t>
            </a:r>
            <a:br>
              <a:rPr lang="en-US" smtClean="0"/>
            </a:br>
            <a:r>
              <a:rPr lang="en-US" smtClean="0"/>
              <a:t>honorificabilitudinitatibus: thou art easier</a:t>
            </a:r>
            <a:br>
              <a:rPr lang="en-US" smtClean="0"/>
            </a:br>
            <a:r>
              <a:rPr lang="en-US" smtClean="0"/>
              <a:t>swallowed than a flap-dragon.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0DB90-6151-406B-9C33-AA1EA7C1539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102-2111-4D61-814F-9A4B7061C28A}" type="datetime1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125D-ECD8-45F9-B94C-4B1D48930117}" type="datetime1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37EC-8150-433B-A62C-643155B805AC}" type="datetime1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322-905D-4A41-BB82-419E4299771D}" type="datetime1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842B-10EB-43CC-8F6B-88DA71773176}" type="datetime1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EF04-441C-42C1-92F3-C3D341B03100}" type="datetime1">
              <a:rPr lang="en-US" smtClean="0"/>
              <a:pPr/>
              <a:t>8/28/2009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DED1-72DA-4479-9B63-AAE8DD32B929}" type="datetime1">
              <a:rPr lang="en-US" smtClean="0"/>
              <a:pPr/>
              <a:t>8/28/2009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8E7-9A03-4C4C-AA18-7E7E78836242}" type="datetime1">
              <a:rPr lang="en-US" smtClean="0"/>
              <a:pPr/>
              <a:t>8/28/2009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979F-D5A8-40CD-BB09-31D729022D9E}" type="datetime1">
              <a:rPr lang="en-US" smtClean="0"/>
              <a:pPr/>
              <a:t>8/28/2009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256-F231-422F-ABE3-F0AC934192EE}" type="datetime1">
              <a:rPr lang="en-US" smtClean="0"/>
              <a:pPr/>
              <a:t>8/28/2009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B14-5C68-4E6F-A881-B06C339DD60A}" type="datetime1">
              <a:rPr lang="en-US" smtClean="0"/>
              <a:pPr/>
              <a:t>8/28/2009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6C4F-BE13-4A74-8C5D-28D344E877B2}" type="datetime1">
              <a:rPr lang="en-US" smtClean="0"/>
              <a:pPr/>
              <a:t>8/28/2009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57bfxsiVTd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143000"/>
            <a:ext cx="3657600" cy="1470025"/>
          </a:xfrm>
        </p:spPr>
        <p:txBody>
          <a:bodyPr/>
          <a:lstStyle/>
          <a:p>
            <a:pPr algn="l"/>
            <a:r>
              <a:rPr lang="en-US" dirty="0" smtClean="0"/>
              <a:t>Class 2: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257800"/>
            <a:ext cx="3657600" cy="1066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David Evans</a:t>
            </a:r>
          </a:p>
          <a:p>
            <a:pPr algn="l"/>
            <a:r>
              <a:rPr lang="en-US" dirty="0" smtClean="0"/>
              <a:t>cs1120 Fall 2009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493" t="8392" r="41042" b="18906"/>
          <a:stretch>
            <a:fillRect/>
          </a:stretch>
        </p:blipFill>
        <p:spPr bwMode="auto">
          <a:xfrm>
            <a:off x="0" y="0"/>
            <a:ext cx="56388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Menu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Main Theme: Recursive Definitions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Survey Results</a:t>
            </a:r>
          </a:p>
          <a:p>
            <a:r>
              <a:rPr lang="en-US" dirty="0" smtClean="0"/>
              <a:t>Language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 the class?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3346" t="31809" r="23217" b="27975"/>
          <a:stretch>
            <a:fillRect/>
          </a:stretch>
        </p:blipFill>
        <p:spPr bwMode="auto">
          <a:xfrm>
            <a:off x="-12700" y="1219200"/>
            <a:ext cx="9156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53000" y="5867400"/>
            <a:ext cx="374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Produced by </a:t>
            </a:r>
            <a:r>
              <a:rPr lang="en-US" dirty="0" smtClean="0">
                <a:solidFill>
                  <a:schemeClr val="accent1"/>
                </a:solidFill>
              </a:rPr>
              <a:t>http://www.wordle.net/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 written a computer program?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762000" y="914400"/>
          <a:ext cx="7848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838200"/>
            <a:ext cx="6476999" cy="83099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survey results (and my answers to questions) will be posted on the website before Monday.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language?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305800" cy="4572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/>
              <a:t>Webster: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3600" dirty="0"/>
              <a:t>	</a:t>
            </a:r>
            <a:r>
              <a:rPr lang="en-US" sz="4000" dirty="0"/>
              <a:t>A systematic means of communicating ideas or feelings by the use of conventionalized signs, sounds, gestures, or marks having understood meanings.</a:t>
            </a: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1604963" y="3043238"/>
            <a:ext cx="2128837" cy="4762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4373801" y="3631117"/>
            <a:ext cx="1121146" cy="26483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5562600" y="3657600"/>
            <a:ext cx="2176641" cy="780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1097037" y="5469307"/>
            <a:ext cx="2355464" cy="8547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flipV="1">
            <a:off x="3268054" y="4272897"/>
            <a:ext cx="3483124" cy="19436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  <p:bldP spid="104452" grpId="0" animBg="1"/>
      <p:bldP spid="104453" grpId="0" animBg="1"/>
      <p:bldP spid="104454" grpId="0" animBg="1"/>
      <p:bldP spid="104455" grpId="0" animBg="1"/>
      <p:bldP spid="1044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Linguist’s Definition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828800"/>
            <a:ext cx="7856538" cy="422275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600" dirty="0"/>
              <a:t>	A description of pairs (</a:t>
            </a:r>
            <a:r>
              <a:rPr lang="en-US" sz="3600" i="1" dirty="0"/>
              <a:t>S</a:t>
            </a:r>
            <a:r>
              <a:rPr lang="en-US" sz="3600" dirty="0"/>
              <a:t>, </a:t>
            </a:r>
            <a:r>
              <a:rPr lang="en-US" sz="3600" i="1" dirty="0"/>
              <a:t>M</a:t>
            </a:r>
            <a:r>
              <a:rPr lang="en-US" sz="3600" dirty="0"/>
              <a:t>), where </a:t>
            </a:r>
            <a:r>
              <a:rPr lang="en-US" sz="3600" i="1" dirty="0"/>
              <a:t>S</a:t>
            </a:r>
            <a:r>
              <a:rPr lang="en-US" sz="3600" dirty="0"/>
              <a:t> stands for sound, or any kind of </a:t>
            </a:r>
            <a:r>
              <a:rPr lang="en-US" sz="3600" b="1" dirty="0"/>
              <a:t>surface forms</a:t>
            </a:r>
            <a:r>
              <a:rPr lang="en-US" sz="3600" dirty="0"/>
              <a:t>, and </a:t>
            </a:r>
            <a:r>
              <a:rPr lang="en-US" sz="3600" i="1" dirty="0"/>
              <a:t>M</a:t>
            </a:r>
            <a:r>
              <a:rPr lang="en-US" sz="3600" dirty="0"/>
              <a:t> stands for </a:t>
            </a:r>
            <a:r>
              <a:rPr lang="en-US" sz="3600" b="1" dirty="0"/>
              <a:t>meaning</a:t>
            </a:r>
            <a:r>
              <a:rPr lang="en-US" sz="3600" dirty="0"/>
              <a:t>. 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600" dirty="0"/>
              <a:t>	A theory of language must specify the properties of </a:t>
            </a:r>
            <a:r>
              <a:rPr lang="en-US" sz="3600" i="1" dirty="0"/>
              <a:t>S</a:t>
            </a:r>
            <a:r>
              <a:rPr lang="en-US" sz="3600" dirty="0"/>
              <a:t> and </a:t>
            </a:r>
            <a:r>
              <a:rPr lang="en-US" sz="3600" i="1" dirty="0"/>
              <a:t>M</a:t>
            </a:r>
            <a:r>
              <a:rPr lang="en-US" sz="3600" dirty="0"/>
              <a:t>, and how they are related.</a:t>
            </a:r>
            <a:endParaRPr lang="en-US" sz="4000" dirty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105400" y="1143000"/>
            <a:ext cx="21780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(Charles Yang)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195263"/>
            <a:ext cx="8458200" cy="1706562"/>
          </a:xfrm>
        </p:spPr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727105" y="1658596"/>
            <a:ext cx="7924800" cy="3477875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400" b="1" dirty="0" smtClean="0"/>
              <a:t>language</a:t>
            </a:r>
            <a:r>
              <a:rPr lang="en-US" sz="4400" dirty="0" smtClean="0"/>
              <a:t> is:</a:t>
            </a:r>
          </a:p>
          <a:p>
            <a:pPr>
              <a:buFontTx/>
              <a:buChar char="-"/>
            </a:pPr>
            <a:r>
              <a:rPr lang="en-US" sz="4400" dirty="0" smtClean="0"/>
              <a:t> a </a:t>
            </a:r>
            <a:r>
              <a:rPr lang="en-US" sz="4400" b="1" dirty="0" smtClean="0"/>
              <a:t>set of surface forms</a:t>
            </a:r>
            <a:r>
              <a:rPr lang="en-US" sz="4400" dirty="0" smtClean="0"/>
              <a:t> (usually 	strings of characters), and</a:t>
            </a:r>
          </a:p>
          <a:p>
            <a:pPr>
              <a:buFontTx/>
              <a:buChar char="-"/>
            </a:pPr>
            <a:r>
              <a:rPr lang="en-US" sz="4400" dirty="0" smtClean="0"/>
              <a:t> a way to map any surface form</a:t>
            </a:r>
          </a:p>
          <a:p>
            <a:r>
              <a:rPr lang="en-US" sz="4400" dirty="0" smtClean="0"/>
              <a:t>  	in the language to a	</a:t>
            </a:r>
            <a:r>
              <a:rPr lang="en-US" sz="4400" b="1" dirty="0" smtClean="0"/>
              <a:t>meaning</a:t>
            </a:r>
            <a:endParaRPr lang="en-US" sz="4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09800" y="5257800"/>
            <a:ext cx="6400800" cy="854075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Caveat: computer scientists often use </a:t>
            </a:r>
            <a:r>
              <a:rPr lang="en-US" sz="2400" i="1" dirty="0"/>
              <a:t>language</a:t>
            </a:r>
            <a:r>
              <a:rPr lang="en-US" sz="2400" dirty="0"/>
              <a:t> to mean just a set of surface forms.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languages made of?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Primitives </a:t>
            </a:r>
            <a:r>
              <a:rPr lang="en-US" dirty="0" smtClean="0"/>
              <a:t>(all </a:t>
            </a:r>
            <a:r>
              <a:rPr lang="en-US" dirty="0"/>
              <a:t>languages have these)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The simplest surface forms with </a:t>
            </a:r>
            <a:r>
              <a:rPr lang="en-US" sz="3200" b="1" dirty="0"/>
              <a:t>meaning</a:t>
            </a:r>
          </a:p>
          <a:p>
            <a:pPr>
              <a:lnSpc>
                <a:spcPct val="90000"/>
              </a:lnSpc>
            </a:pPr>
            <a:r>
              <a:rPr lang="en-US" b="1" dirty="0"/>
              <a:t>Means of Combination</a:t>
            </a:r>
            <a:r>
              <a:rPr lang="en-US" dirty="0"/>
              <a:t> (</a:t>
            </a:r>
            <a:r>
              <a:rPr lang="en-US" b="1" dirty="0"/>
              <a:t>all</a:t>
            </a:r>
            <a:r>
              <a:rPr lang="en-US" dirty="0"/>
              <a:t> languages have these)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Ways </a:t>
            </a:r>
            <a:r>
              <a:rPr lang="en-US" sz="3200" dirty="0"/>
              <a:t>to make new surface forms from ones you already have</a:t>
            </a:r>
          </a:p>
          <a:p>
            <a:pPr>
              <a:lnSpc>
                <a:spcPct val="90000"/>
              </a:lnSpc>
            </a:pPr>
            <a:r>
              <a:rPr lang="en-US" b="1" dirty="0"/>
              <a:t>Means of Abstraction </a:t>
            </a:r>
            <a:r>
              <a:rPr lang="en-US" dirty="0"/>
              <a:t>(all </a:t>
            </a:r>
            <a:r>
              <a:rPr lang="en-US" b="1" dirty="0"/>
              <a:t>powerful</a:t>
            </a:r>
            <a:r>
              <a:rPr lang="en-US" dirty="0"/>
              <a:t> languages have these)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sz="3200" dirty="0"/>
              <a:t>Ways to use simple surface forms to represent complicated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213"/>
            <a:ext cx="8229600" cy="1143000"/>
          </a:xfrm>
        </p:spPr>
        <p:txBody>
          <a:bodyPr/>
          <a:lstStyle/>
          <a:p>
            <a:r>
              <a:rPr lang="en-US"/>
              <a:t>Does English have these?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866775"/>
            <a:ext cx="8636000" cy="5181600"/>
          </a:xfrm>
        </p:spPr>
        <p:txBody>
          <a:bodyPr/>
          <a:lstStyle/>
          <a:p>
            <a:r>
              <a:rPr lang="en-US" dirty="0"/>
              <a:t>Primitives</a:t>
            </a:r>
          </a:p>
          <a:p>
            <a:pPr lvl="1"/>
            <a:r>
              <a:rPr lang="en-US" dirty="0"/>
              <a:t>Words (?)</a:t>
            </a:r>
          </a:p>
          <a:p>
            <a:pPr lvl="2">
              <a:buNone/>
            </a:pPr>
            <a:r>
              <a:rPr lang="en-US" dirty="0" smtClean="0"/>
              <a:t>“</a:t>
            </a:r>
            <a:r>
              <a:rPr lang="en-US" b="1" dirty="0" err="1" smtClean="0"/>
              <a:t>hippopotomonstrosesquipedaliophobia</a:t>
            </a:r>
            <a:r>
              <a:rPr lang="en-US" dirty="0" smtClean="0"/>
              <a:t>” is </a:t>
            </a:r>
            <a:r>
              <a:rPr lang="en-US" b="1" dirty="0"/>
              <a:t>not</a:t>
            </a:r>
            <a:r>
              <a:rPr lang="en-US" dirty="0"/>
              <a:t> a primitive</a:t>
            </a:r>
          </a:p>
          <a:p>
            <a:pPr lvl="1"/>
            <a:r>
              <a:rPr lang="en-US" dirty="0"/>
              <a:t>Morphemes – smallest units of meaning</a:t>
            </a:r>
          </a:p>
          <a:p>
            <a:pPr lvl="2">
              <a:buNone/>
            </a:pPr>
            <a:r>
              <a:rPr lang="en-US" dirty="0"/>
              <a:t>e.g., </a:t>
            </a:r>
            <a:r>
              <a:rPr lang="en-US" b="1" dirty="0"/>
              <a:t>anti- </a:t>
            </a:r>
            <a:r>
              <a:rPr lang="en-US" dirty="0"/>
              <a:t>(“opposite”)</a:t>
            </a:r>
            <a:endParaRPr lang="en-US" b="1" dirty="0"/>
          </a:p>
          <a:p>
            <a:r>
              <a:rPr lang="en-US" dirty="0"/>
              <a:t>Means of combination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Sentence</a:t>
            </a:r>
            <a:r>
              <a:rPr lang="en-US" dirty="0"/>
              <a:t> ::= </a:t>
            </a:r>
            <a:r>
              <a:rPr lang="en-US" i="1" dirty="0"/>
              <a:t>Subject</a:t>
            </a:r>
            <a:r>
              <a:rPr lang="en-US" dirty="0"/>
              <a:t> </a:t>
            </a:r>
            <a:r>
              <a:rPr lang="en-US" i="1" dirty="0"/>
              <a:t>Verb</a:t>
            </a:r>
            <a:r>
              <a:rPr lang="en-US" dirty="0"/>
              <a:t> </a:t>
            </a:r>
            <a:r>
              <a:rPr lang="en-US" i="1" dirty="0"/>
              <a:t>Object</a:t>
            </a:r>
          </a:p>
          <a:p>
            <a:pPr lvl="1"/>
            <a:r>
              <a:rPr lang="en-US" dirty="0"/>
              <a:t>Precise rules, but not the ones you learned in grammar school</a:t>
            </a:r>
          </a:p>
          <a:p>
            <a:endParaRPr lang="en-US" dirty="0"/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1077913" y="1587500"/>
            <a:ext cx="7648575" cy="6556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971800" y="5334000"/>
            <a:ext cx="5410200" cy="1006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i="1" dirty="0"/>
              <a:t>Ending a sentence with a preposition is something up with which we will not put. </a:t>
            </a:r>
          </a:p>
          <a:p>
            <a:pPr algn="r"/>
            <a:r>
              <a:rPr lang="en-US" sz="2000" dirty="0"/>
              <a:t>Winston Churchill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/>
      <p:bldP spid="114692" grpId="0" animBg="1"/>
      <p:bldP spid="1146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English have these?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7"/>
            <a:ext cx="8624888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Means of abstraction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Pronouns: </a:t>
            </a:r>
            <a:r>
              <a:rPr lang="en-US" dirty="0">
                <a:solidFill>
                  <a:srgbClr val="0070C0"/>
                </a:solidFill>
              </a:rPr>
              <a:t>she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he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it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they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which</a:t>
            </a:r>
            <a:r>
              <a:rPr lang="en-US" dirty="0"/>
              <a:t>, etc.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Confusing since they don’t always mean the same thing, it depends on where they are used.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The “</a:t>
            </a:r>
            <a:r>
              <a:rPr lang="en-US" b="1" dirty="0"/>
              <a:t>these”</a:t>
            </a:r>
            <a:r>
              <a:rPr lang="en-US" dirty="0"/>
              <a:t> in the slide title is an abstraction for the three elements of language introduced 2 slides ago.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The “</a:t>
            </a:r>
            <a:r>
              <a:rPr lang="en-US" b="1" dirty="0"/>
              <a:t>they”</a:t>
            </a:r>
            <a:r>
              <a:rPr lang="en-US" dirty="0"/>
              <a:t> in the confusing sentence is an abstraction for pronouns.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Menu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Main Theme: Recursive Definitions</a:t>
            </a:r>
          </a:p>
          <a:p>
            <a:r>
              <a:rPr lang="en-US" dirty="0" smtClean="0"/>
              <a:t>Survey Results</a:t>
            </a:r>
          </a:p>
          <a:p>
            <a:r>
              <a:rPr lang="en-US" dirty="0" smtClean="0"/>
              <a:t>Language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6781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How should we describe </a:t>
            </a:r>
            <a:r>
              <a:rPr lang="en-US" i="1" dirty="0" smtClean="0"/>
              <a:t>precise</a:t>
            </a:r>
            <a:r>
              <a:rPr lang="en-US" dirty="0" smtClean="0"/>
              <a:t> languages?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b="1" dirty="0" smtClean="0"/>
              <a:t>infinitely</a:t>
            </a:r>
            <a:r>
              <a:rPr lang="en-US" dirty="0" smtClean="0"/>
              <a:t> many surface forms with a short description</a:t>
            </a:r>
          </a:p>
          <a:p>
            <a:pPr lvl="1"/>
            <a:r>
              <a:rPr lang="en-US" dirty="0" smtClean="0"/>
              <a:t>Listing them all doesn’t work: need ways to </a:t>
            </a:r>
            <a:r>
              <a:rPr lang="en-US" b="1" dirty="0" smtClean="0"/>
              <a:t>generate</a:t>
            </a:r>
            <a:r>
              <a:rPr lang="en-US" dirty="0" smtClean="0"/>
              <a:t> the surface forms</a:t>
            </a:r>
          </a:p>
          <a:p>
            <a:endParaRPr lang="en-US" dirty="0" smtClean="0"/>
          </a:p>
          <a:p>
            <a:r>
              <a:rPr lang="en-US" dirty="0" smtClean="0"/>
              <a:t>Way to map each surface form to exactly one </a:t>
            </a:r>
            <a:r>
              <a:rPr lang="en-US" b="1" dirty="0" smtClean="0"/>
              <a:t>precise meaning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3657600"/>
            <a:ext cx="2094356" cy="46166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Today: formally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5334000"/>
            <a:ext cx="5821402" cy="83099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Monday: informally (using English)</a:t>
            </a:r>
          </a:p>
          <a:p>
            <a:r>
              <a:rPr lang="en-US" sz="2400" dirty="0" smtClean="0"/>
              <a:t>Later: more formally (defining an interpreter)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06363"/>
            <a:ext cx="8883650" cy="884237"/>
          </a:xfrm>
        </p:spPr>
        <p:txBody>
          <a:bodyPr/>
          <a:lstStyle/>
          <a:p>
            <a:r>
              <a:rPr lang="en-US" sz="4000"/>
              <a:t>ENIAC: </a:t>
            </a:r>
            <a:r>
              <a:rPr lang="en-US" sz="2400"/>
              <a:t>Electronic Numerical Integrator and Computer 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6850" y="1252538"/>
            <a:ext cx="4832350" cy="2400300"/>
          </a:xfrm>
        </p:spPr>
        <p:txBody>
          <a:bodyPr>
            <a:normAutofit/>
          </a:bodyPr>
          <a:lstStyle/>
          <a:p>
            <a:r>
              <a:rPr lang="en-US" dirty="0"/>
              <a:t>Early WWII computer</a:t>
            </a:r>
          </a:p>
          <a:p>
            <a:pPr lvl="1">
              <a:buNone/>
            </a:pPr>
            <a:r>
              <a:rPr lang="en-US" dirty="0" smtClean="0"/>
              <a:t>but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first (PS4)</a:t>
            </a:r>
          </a:p>
          <a:p>
            <a:r>
              <a:rPr lang="en-US" dirty="0"/>
              <a:t>Built to calculate bombing tables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320675" y="4114800"/>
            <a:ext cx="8594725" cy="22272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Memory size: </a:t>
            </a:r>
          </a:p>
          <a:p>
            <a:r>
              <a:rPr lang="en-US" sz="2800" dirty="0"/>
              <a:t>   twenty 10 decimal digit accumulators </a:t>
            </a:r>
            <a:r>
              <a:rPr lang="en-US" sz="2800" dirty="0" smtClean="0"/>
              <a:t>=</a:t>
            </a:r>
            <a:endParaRPr lang="en-US" sz="2800" dirty="0"/>
          </a:p>
          <a:p>
            <a:pPr algn="r"/>
            <a:endParaRPr lang="en-US" sz="2800" dirty="0"/>
          </a:p>
          <a:p>
            <a:pPr algn="r"/>
            <a:r>
              <a:rPr lang="en-US" sz="2800" dirty="0"/>
              <a:t>Apollo Guidance Computer (1969): 1 inch</a:t>
            </a:r>
          </a:p>
          <a:p>
            <a:pPr algn="r"/>
            <a:r>
              <a:rPr lang="en-US" sz="2800" dirty="0"/>
              <a:t>You: 4.4 miles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715000" y="4963180"/>
            <a:ext cx="3182858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800" dirty="0"/>
              <a:t>ENIAC (1946): ½ mm</a:t>
            </a:r>
          </a:p>
        </p:txBody>
      </p:sp>
      <p:pic>
        <p:nvPicPr>
          <p:cNvPr id="215046" name="Picture 6" descr="Eni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779" y="914400"/>
            <a:ext cx="4625684" cy="3657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00800" y="4572000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664 bits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82550"/>
            <a:ext cx="8229600" cy="1143000"/>
          </a:xfrm>
        </p:spPr>
        <p:txBody>
          <a:bodyPr/>
          <a:lstStyle/>
          <a:p>
            <a:r>
              <a:rPr lang="en-US"/>
              <a:t>Directions for Getting </a:t>
            </a:r>
            <a:r>
              <a:rPr lang="en-US" b="1"/>
              <a:t>6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74625" y="810468"/>
            <a:ext cx="8874125" cy="50783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endParaRPr lang="en-US" sz="2400" dirty="0"/>
          </a:p>
          <a:p>
            <a:pPr marL="342900" indent="-342900">
              <a:buFontTx/>
              <a:buAutoNum type="arabicPeriod"/>
            </a:pPr>
            <a:r>
              <a:rPr lang="en-US" sz="2000" dirty="0"/>
              <a:t>Choose any regular accumulator (</a:t>
            </a:r>
            <a:r>
              <a:rPr lang="en-US" sz="2000" dirty="0" err="1"/>
              <a:t>ie</a:t>
            </a:r>
            <a:r>
              <a:rPr lang="en-US" sz="2000" dirty="0"/>
              <a:t>. Accumulator #9).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Direct the Initiating Pulse to terminal </a:t>
            </a:r>
            <a:r>
              <a:rPr lang="en-US" sz="2000" i="1" dirty="0"/>
              <a:t>5i</a:t>
            </a:r>
            <a:r>
              <a:rPr lang="en-US" sz="2000" dirty="0"/>
              <a:t>. 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/>
              <a:t>The initiating pulse is produced by the initiating unit's </a:t>
            </a:r>
            <a:r>
              <a:rPr lang="en-US" sz="2000" i="1" dirty="0"/>
              <a:t>Io</a:t>
            </a:r>
            <a:r>
              <a:rPr lang="en-US" sz="2000" dirty="0"/>
              <a:t> terminal each time the </a:t>
            </a:r>
            <a:r>
              <a:rPr lang="en-US" sz="2000" dirty="0" err="1"/>
              <a:t>Eniac</a:t>
            </a:r>
            <a:r>
              <a:rPr lang="en-US" sz="2000" dirty="0"/>
              <a:t> is started. This terminal is usually, by default, plugged into Program Line 1-1 (described later). Simply connect a program cable from Program Line 1-1 to terminal </a:t>
            </a:r>
            <a:r>
              <a:rPr lang="en-US" sz="2000" i="1" dirty="0"/>
              <a:t>5i</a:t>
            </a:r>
            <a:r>
              <a:rPr lang="en-US" sz="2000" dirty="0"/>
              <a:t> on this Accumulator. 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/>
              <a:t>Set the Repeat Switch for Program Control 5 to 6. 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/>
              <a:t>Set the Operation Switch for Program Control 5 to </a:t>
            </a:r>
            <a:r>
              <a:rPr lang="en-US" sz="2000" dirty="0" smtClean="0"/>
              <a:t>ADD</a:t>
            </a:r>
            <a:r>
              <a:rPr lang="en-US" sz="400" dirty="0"/>
              <a:t> </a:t>
            </a:r>
            <a:r>
              <a:rPr lang="en-US" sz="2000" dirty="0"/>
              <a:t>. 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/>
              <a:t>Set the Clear-Correct switch to C. 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/>
              <a:t>Turn on and clear the </a:t>
            </a:r>
            <a:r>
              <a:rPr lang="en-US" sz="2000" dirty="0" err="1"/>
              <a:t>Eniac</a:t>
            </a:r>
            <a:r>
              <a:rPr lang="en-US" sz="2000" dirty="0"/>
              <a:t>. 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/>
              <a:t>Normally, when the </a:t>
            </a:r>
            <a:r>
              <a:rPr lang="en-US" sz="2000" dirty="0" err="1"/>
              <a:t>Eniac</a:t>
            </a:r>
            <a:r>
              <a:rPr lang="en-US" sz="2000" dirty="0"/>
              <a:t> is first started, a clearing process is begun. If the </a:t>
            </a:r>
            <a:r>
              <a:rPr lang="en-US" sz="2000" dirty="0" err="1"/>
              <a:t>Eniac</a:t>
            </a:r>
            <a:r>
              <a:rPr lang="en-US" sz="2000" dirty="0"/>
              <a:t> had been previously started, or if there are random </a:t>
            </a:r>
            <a:r>
              <a:rPr lang="en-US" sz="2000" dirty="0" err="1"/>
              <a:t>neons</a:t>
            </a:r>
            <a:r>
              <a:rPr lang="en-US" sz="2000" dirty="0"/>
              <a:t> illuminated in the accumulators, the </a:t>
            </a:r>
            <a:r>
              <a:rPr lang="en-US" sz="2000" dirty="0" smtClean="0"/>
              <a:t>“Initial Clear” </a:t>
            </a:r>
            <a:r>
              <a:rPr lang="en-US" sz="2000" dirty="0"/>
              <a:t>button of the Initiating device can be pressed. 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/>
              <a:t>Press the </a:t>
            </a:r>
            <a:r>
              <a:rPr lang="en-US" sz="2000" dirty="0" smtClean="0"/>
              <a:t>“Initiating </a:t>
            </a:r>
            <a:r>
              <a:rPr lang="en-US" sz="2000" dirty="0"/>
              <a:t>Pulse </a:t>
            </a:r>
            <a:r>
              <a:rPr lang="en-US" sz="2000" dirty="0" smtClean="0"/>
              <a:t>Switch” </a:t>
            </a:r>
            <a:r>
              <a:rPr lang="en-US" sz="2000" dirty="0"/>
              <a:t>that is located on the Initiating device. 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b="1" dirty="0"/>
              <a:t>Stand back.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h_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706438"/>
            <a:ext cx="3667125" cy="3106737"/>
          </a:xfrm>
          <a:prstGeom prst="rect">
            <a:avLst/>
          </a:prstGeom>
          <a:noFill/>
        </p:spPr>
      </p:pic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7425" y="1554163"/>
            <a:ext cx="5500688" cy="4692650"/>
          </a:xfrm>
          <a:solidFill>
            <a:schemeClr val="bg1">
              <a:alpha val="89999"/>
            </a:schemeClr>
          </a:solidFill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Mathematics PhD Yale, 1934</a:t>
            </a:r>
          </a:p>
          <a:p>
            <a:pPr>
              <a:lnSpc>
                <a:spcPct val="90000"/>
              </a:lnSpc>
            </a:pPr>
            <a:r>
              <a:rPr lang="en-US" sz="2800"/>
              <a:t>Entered Navy, 1943</a:t>
            </a:r>
          </a:p>
          <a:p>
            <a:pPr>
              <a:lnSpc>
                <a:spcPct val="90000"/>
              </a:lnSpc>
            </a:pPr>
            <a:r>
              <a:rPr lang="en-US" sz="2800"/>
              <a:t>First to program Mark I (first “large” computer, 51 feet long)</a:t>
            </a:r>
          </a:p>
          <a:p>
            <a:pPr>
              <a:lnSpc>
                <a:spcPct val="90000"/>
              </a:lnSpc>
            </a:pPr>
            <a:r>
              <a:rPr lang="en-US" sz="2800"/>
              <a:t>Wrote first compiler (1952) – program for programming computers</a:t>
            </a:r>
          </a:p>
          <a:p>
            <a:pPr>
              <a:lnSpc>
                <a:spcPct val="90000"/>
              </a:lnSpc>
            </a:pPr>
            <a:r>
              <a:rPr lang="en-US" sz="2800"/>
              <a:t>Co-designer of COBOL (most widely used programming language until a few years ago)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sz="4000"/>
              <a:t>Admiral Grace Hopper </a:t>
            </a:r>
            <a:br>
              <a:rPr lang="en-US" sz="4000"/>
            </a:br>
            <a:r>
              <a:rPr lang="en-US" sz="2800"/>
              <a:t>(1906-1992)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0" y="3967163"/>
            <a:ext cx="3243263" cy="2225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000" i="1"/>
              <a:t>“Nobody believed that I had a running compiler and nobody would touch it. They told me computers could only do arithmetic.”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USS Hopper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4191000"/>
            <a:ext cx="2971800" cy="2133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dirty="0">
                <a:hlinkClick r:id="rId2"/>
              </a:rPr>
              <a:t>Guest on David </a:t>
            </a:r>
            <a:r>
              <a:rPr lang="en-US" dirty="0" smtClean="0">
                <a:hlinkClick r:id="rId2"/>
              </a:rPr>
              <a:t>Letterman</a:t>
            </a:r>
            <a:endParaRPr lang="en-US" dirty="0"/>
          </a:p>
        </p:txBody>
      </p:sp>
      <p:pic>
        <p:nvPicPr>
          <p:cNvPr id="218116" name="Picture 4" descr="usshopp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5805488" cy="2076450"/>
          </a:xfrm>
          <a:prstGeom prst="rect">
            <a:avLst/>
          </a:prstGeom>
          <a:noFill/>
          <a:ln/>
        </p:spPr>
      </p:pic>
      <p:pic>
        <p:nvPicPr>
          <p:cNvPr id="218117" name="Picture 5" descr="crest_finished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52400"/>
            <a:ext cx="2558843" cy="3276600"/>
          </a:xfrm>
          <a:prstGeom prst="rect">
            <a:avLst/>
          </a:prstGeom>
          <a:noFill/>
        </p:spPr>
      </p:pic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524000" y="2667000"/>
            <a:ext cx="2754313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“Dare and Do”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13235" r="15625"/>
          <a:stretch>
            <a:fillRect/>
          </a:stretch>
        </p:blipFill>
        <p:spPr bwMode="auto">
          <a:xfrm>
            <a:off x="4724400" y="3480391"/>
            <a:ext cx="4191000" cy="33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Nanostick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pPr>
              <a:buNone/>
            </a:pPr>
            <a:r>
              <a:rPr lang="en-US" dirty="0"/>
              <a:t>How far does light travel in 1 nanosecond?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881063" y="2071688"/>
            <a:ext cx="7620000" cy="17399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&gt; (define nanosecond (/ 1 (* 1000 1000 1000))) ;; 1 billionth of a s</a:t>
            </a:r>
          </a:p>
          <a:p>
            <a:r>
              <a:rPr lang="en-US" dirty="0"/>
              <a:t>&gt; (define </a:t>
            </a:r>
            <a:r>
              <a:rPr lang="en-US" dirty="0" err="1"/>
              <a:t>lightspeed</a:t>
            </a:r>
            <a:r>
              <a:rPr lang="en-US" dirty="0"/>
              <a:t> 299792458) ; m / s</a:t>
            </a:r>
          </a:p>
          <a:p>
            <a:r>
              <a:rPr lang="en-US" dirty="0"/>
              <a:t>&gt; (* </a:t>
            </a:r>
            <a:r>
              <a:rPr lang="en-US" dirty="0" err="1"/>
              <a:t>lightspeed</a:t>
            </a:r>
            <a:r>
              <a:rPr lang="en-US" dirty="0"/>
              <a:t> nanosecond)</a:t>
            </a:r>
          </a:p>
          <a:p>
            <a:r>
              <a:rPr lang="en-US" dirty="0">
                <a:solidFill>
                  <a:schemeClr val="accent1"/>
                </a:solidFill>
              </a:rPr>
              <a:t>149896229/500000000</a:t>
            </a:r>
          </a:p>
          <a:p>
            <a:r>
              <a:rPr lang="en-US" dirty="0"/>
              <a:t>&gt; (exact-&gt;inexact (* </a:t>
            </a:r>
            <a:r>
              <a:rPr lang="en-US" dirty="0" err="1"/>
              <a:t>lightspeed</a:t>
            </a:r>
            <a:r>
              <a:rPr lang="en-US" dirty="0"/>
              <a:t> nanosecond))</a:t>
            </a:r>
          </a:p>
          <a:p>
            <a:r>
              <a:rPr lang="en-US" dirty="0">
                <a:solidFill>
                  <a:schemeClr val="accent1"/>
                </a:solidFill>
              </a:rPr>
              <a:t>0.299792458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457450" y="3532188"/>
            <a:ext cx="27543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= just under 1 foot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685800" y="4267200"/>
            <a:ext cx="6561925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Lab machines have at least “2 GHz </a:t>
            </a:r>
            <a:r>
              <a:rPr lang="en-US" sz="2400" dirty="0"/>
              <a:t>Pentium 4 CPU”</a:t>
            </a:r>
            <a:r>
              <a:rPr lang="en-US" dirty="0"/>
              <a:t> 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990600" y="5029200"/>
            <a:ext cx="7010400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GHz = </a:t>
            </a:r>
            <a:r>
              <a:rPr lang="en-US" sz="2400" dirty="0" err="1"/>
              <a:t>GigaHertz</a:t>
            </a:r>
            <a:r>
              <a:rPr lang="en-US" sz="2400" dirty="0"/>
              <a:t> = 1 Billion times per second</a:t>
            </a:r>
          </a:p>
          <a:p>
            <a:r>
              <a:rPr lang="en-US" sz="2400" dirty="0"/>
              <a:t>They must finish a step before light travels </a:t>
            </a:r>
            <a:r>
              <a:rPr lang="en-US" sz="2400" b="1" dirty="0" smtClean="0"/>
              <a:t>11.5 cm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9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9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uiExpand="1" build="p"/>
      <p:bldP spid="219141" grpId="0"/>
      <p:bldP spid="219142" grpId="0"/>
      <p:bldP spid="2191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630238" y="381000"/>
            <a:ext cx="4356100" cy="1222375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/>
              <a:t>Code written by humans</a:t>
            </a:r>
          </a:p>
        </p:txBody>
      </p:sp>
      <p:sp>
        <p:nvSpPr>
          <p:cNvPr id="220163" name="AutoShape 3"/>
          <p:cNvSpPr>
            <a:spLocks noChangeArrowheads="1"/>
          </p:cNvSpPr>
          <p:nvPr/>
        </p:nvSpPr>
        <p:spPr bwMode="auto">
          <a:xfrm>
            <a:off x="2501900" y="1655763"/>
            <a:ext cx="571500" cy="644525"/>
          </a:xfrm>
          <a:prstGeom prst="downArrow">
            <a:avLst>
              <a:gd name="adj1" fmla="val 50000"/>
              <a:gd name="adj2" fmla="val 28194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601663" y="2362200"/>
            <a:ext cx="4356100" cy="673100"/>
          </a:xfrm>
          <a:prstGeom prst="rect">
            <a:avLst/>
          </a:prstGeom>
          <a:solidFill>
            <a:srgbClr val="CC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/>
              <a:t>Compiler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457200" y="3738563"/>
            <a:ext cx="4911725" cy="673100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/>
              <a:t>Code machine can run</a:t>
            </a:r>
          </a:p>
        </p:txBody>
      </p:sp>
      <p:sp>
        <p:nvSpPr>
          <p:cNvPr id="220166" name="AutoShape 6"/>
          <p:cNvSpPr>
            <a:spLocks noChangeArrowheads="1"/>
          </p:cNvSpPr>
          <p:nvPr/>
        </p:nvSpPr>
        <p:spPr bwMode="auto">
          <a:xfrm>
            <a:off x="2462213" y="3105150"/>
            <a:ext cx="625475" cy="576263"/>
          </a:xfrm>
          <a:prstGeom prst="downArrow">
            <a:avLst>
              <a:gd name="adj1" fmla="val 50000"/>
              <a:gd name="adj2" fmla="val 2500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5227638" y="1681163"/>
            <a:ext cx="3465512" cy="18002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Compiler translates</a:t>
            </a:r>
          </a:p>
          <a:p>
            <a:r>
              <a:rPr lang="en-US" sz="2800"/>
              <a:t>from code in a high-level language to machine code</a:t>
            </a: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1220788" y="4773613"/>
            <a:ext cx="6875462" cy="1219200"/>
          </a:xfrm>
          <a:prstGeom prst="rect">
            <a:avLst/>
          </a:prstGeom>
          <a:noFill/>
          <a:ln w="317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DrScheme uses an </a:t>
            </a:r>
            <a:r>
              <a:rPr lang="en-US" sz="2400" i="1"/>
              <a:t>interpreter</a:t>
            </a:r>
            <a:r>
              <a:rPr lang="en-US" sz="2400"/>
              <a:t>.  An interpreter is like a compiler, except it runs quickly and quietly on small bits of code at a time.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400800" cy="1143000"/>
          </a:xfrm>
        </p:spPr>
        <p:txBody>
          <a:bodyPr/>
          <a:lstStyle/>
          <a:p>
            <a:r>
              <a:rPr lang="en-US"/>
              <a:t>John Backus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715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Chemistry major at UVA (entered 1943)</a:t>
            </a:r>
          </a:p>
          <a:p>
            <a:pPr>
              <a:lnSpc>
                <a:spcPct val="90000"/>
              </a:lnSpc>
            </a:pPr>
            <a:r>
              <a:rPr lang="en-US"/>
              <a:t>Flunked out after second semester</a:t>
            </a:r>
          </a:p>
          <a:p>
            <a:pPr>
              <a:lnSpc>
                <a:spcPct val="90000"/>
              </a:lnSpc>
            </a:pPr>
            <a:r>
              <a:rPr lang="en-US"/>
              <a:t>Joined IBM as programmer in 1950</a:t>
            </a:r>
          </a:p>
          <a:p>
            <a:pPr>
              <a:lnSpc>
                <a:spcPct val="90000"/>
              </a:lnSpc>
            </a:pPr>
            <a:r>
              <a:rPr lang="en-US"/>
              <a:t>Developed Fortran, first commercially successful programming language and compiler</a:t>
            </a:r>
          </a:p>
        </p:txBody>
      </p:sp>
      <p:pic>
        <p:nvPicPr>
          <p:cNvPr id="221188" name="Picture 4" descr="back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1370013"/>
            <a:ext cx="2654300" cy="373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ibm4"/>
          <p:cNvPicPr>
            <a:picLocks noChangeAspect="1" noChangeArrowheads="1"/>
          </p:cNvPicPr>
          <p:nvPr/>
        </p:nvPicPr>
        <p:blipFill>
          <a:blip r:embed="rId2" cstate="print"/>
          <a:srcRect l="20184" t="11176" r="12032" b="61034"/>
          <a:stretch>
            <a:fillRect/>
          </a:stretch>
        </p:blipFill>
        <p:spPr bwMode="auto">
          <a:xfrm>
            <a:off x="104775" y="908050"/>
            <a:ext cx="8886825" cy="4178300"/>
          </a:xfrm>
          <a:prstGeom prst="rect">
            <a:avLst/>
          </a:prstGeom>
          <a:noFill/>
        </p:spPr>
      </p:pic>
      <p:pic>
        <p:nvPicPr>
          <p:cNvPr id="222211" name="Picture 3" descr="ib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276600"/>
            <a:ext cx="2247900" cy="2921000"/>
          </a:xfrm>
          <a:prstGeom prst="rect">
            <a:avLst/>
          </a:prstGeom>
          <a:noFill/>
        </p:spPr>
      </p:pic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598488" y="444500"/>
            <a:ext cx="5116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IBM 704 Fortran manual, 1956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4038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What’s the </a:t>
            </a:r>
            <a:r>
              <a:rPr lang="en-US" spc="720" dirty="0" smtClean="0"/>
              <a:t>longest</a:t>
            </a:r>
            <a:r>
              <a:rPr lang="en-US" dirty="0" smtClean="0"/>
              <a:t> word in the English language?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Describing Languages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8738"/>
            <a:ext cx="8229600" cy="479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Fortran language was described using English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Imprecise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Verbose, lots to read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Ad hoc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800" b="1">
                <a:latin typeface="Courier New" pitchFamily="49" charset="0"/>
              </a:rPr>
              <a:t>DO 10 I=1.10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/>
              <a:t>	Assigns </a:t>
            </a:r>
            <a:r>
              <a:rPr lang="en-US" sz="2000">
                <a:latin typeface="Courier New" pitchFamily="49" charset="0"/>
              </a:rPr>
              <a:t>1.10</a:t>
            </a:r>
            <a:r>
              <a:rPr lang="en-US" sz="2000"/>
              <a:t> to the variable </a:t>
            </a:r>
            <a:r>
              <a:rPr lang="en-US" sz="2000">
                <a:latin typeface="Courier New" pitchFamily="49" charset="0"/>
              </a:rPr>
              <a:t>DO10I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800" b="1">
                <a:latin typeface="Courier New" pitchFamily="49" charset="0"/>
              </a:rPr>
              <a:t>DO 10 I=1</a:t>
            </a:r>
            <a:r>
              <a:rPr lang="en-US" sz="2800" b="1">
                <a:solidFill>
                  <a:schemeClr val="accent2"/>
                </a:solidFill>
                <a:latin typeface="Courier New" pitchFamily="49" charset="0"/>
              </a:rPr>
              <a:t>,</a:t>
            </a:r>
            <a:r>
              <a:rPr lang="en-US" sz="2800" b="1">
                <a:latin typeface="Courier New" pitchFamily="49" charset="0"/>
              </a:rPr>
              <a:t>10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/>
              <a:t>	Loops for </a:t>
            </a:r>
            <a:r>
              <a:rPr lang="en-US" sz="2000">
                <a:latin typeface="Courier New" pitchFamily="49" charset="0"/>
              </a:rPr>
              <a:t>I = 1</a:t>
            </a:r>
            <a:r>
              <a:rPr lang="en-US" sz="2000"/>
              <a:t> to </a:t>
            </a:r>
            <a:r>
              <a:rPr lang="en-US" sz="2000">
                <a:latin typeface="Courier New" pitchFamily="49" charset="0"/>
              </a:rPr>
              <a:t>10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	(Often incorrectly blamed for loss of Mariner-I)</a:t>
            </a:r>
            <a:endParaRPr lang="en-US" sz="240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800"/>
              <a:t>Wanted a more precise way of describing a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Backus Naur Form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525963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endParaRPr lang="en-US" i="1" dirty="0"/>
          </a:p>
          <a:p>
            <a:pPr lvl="1">
              <a:buFontTx/>
              <a:buNone/>
            </a:pPr>
            <a:r>
              <a:rPr lang="en-US" i="1" dirty="0"/>
              <a:t>symbol</a:t>
            </a:r>
            <a:r>
              <a:rPr lang="en-US" dirty="0"/>
              <a:t> ::= </a:t>
            </a:r>
            <a:r>
              <a:rPr lang="en-US" i="1" dirty="0"/>
              <a:t>replacement</a:t>
            </a:r>
          </a:p>
          <a:p>
            <a:pPr lvl="1">
              <a:buFontTx/>
              <a:buNone/>
            </a:pPr>
            <a:r>
              <a:rPr lang="en-US" dirty="0"/>
              <a:t>	We can replace </a:t>
            </a:r>
            <a:r>
              <a:rPr lang="en-US" i="1" dirty="0"/>
              <a:t>symbol </a:t>
            </a:r>
            <a:r>
              <a:rPr lang="en-US" dirty="0"/>
              <a:t>with </a:t>
            </a:r>
            <a:r>
              <a:rPr lang="en-US" i="1" dirty="0"/>
              <a:t>replacement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	</a:t>
            </a:r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r>
              <a:rPr lang="en-US" i="1" dirty="0" err="1" smtClean="0"/>
              <a:t>nonterminal</a:t>
            </a:r>
            <a:r>
              <a:rPr lang="en-US" dirty="0" smtClean="0"/>
              <a:t> </a:t>
            </a:r>
            <a:r>
              <a:rPr lang="en-US" dirty="0"/>
              <a:t>– symbol that appears on left side of rule	</a:t>
            </a:r>
          </a:p>
          <a:p>
            <a:pPr lvl="1">
              <a:buFontTx/>
              <a:buNone/>
            </a:pPr>
            <a:r>
              <a:rPr lang="en-US" i="1" dirty="0"/>
              <a:t>terminal</a:t>
            </a:r>
            <a:r>
              <a:rPr lang="en-US" dirty="0"/>
              <a:t>s – symbol that </a:t>
            </a:r>
            <a:r>
              <a:rPr lang="en-US" b="1" dirty="0"/>
              <a:t>never</a:t>
            </a:r>
            <a:r>
              <a:rPr lang="en-US" dirty="0"/>
              <a:t> appears on the left side of a rule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1447800" y="2755900"/>
            <a:ext cx="6270625" cy="9779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/>
              <a:t>A</a:t>
            </a:r>
            <a:r>
              <a:rPr lang="en-US" sz="2800"/>
              <a:t> ::= </a:t>
            </a:r>
            <a:r>
              <a:rPr lang="en-US" sz="2800" i="1"/>
              <a:t>B</a:t>
            </a:r>
            <a:r>
              <a:rPr lang="en-US" sz="2800"/>
              <a:t> means anywhere you have an </a:t>
            </a:r>
            <a:r>
              <a:rPr lang="en-US" sz="2800" i="1"/>
              <a:t>A</a:t>
            </a:r>
            <a:r>
              <a:rPr lang="en-US" sz="2800"/>
              <a:t>, you can replace it with a </a:t>
            </a:r>
            <a:r>
              <a:rPr lang="en-US" sz="2800" i="1"/>
              <a:t>B</a:t>
            </a:r>
            <a:r>
              <a:rPr lang="en-US" sz="280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8" y="182563"/>
            <a:ext cx="9144000" cy="1143000"/>
          </a:xfrm>
        </p:spPr>
        <p:txBody>
          <a:bodyPr/>
          <a:lstStyle/>
          <a:p>
            <a:r>
              <a:rPr lang="en-US"/>
              <a:t>BNF Example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i="1"/>
              <a:t>		</a:t>
            </a:r>
            <a:r>
              <a:rPr lang="en-US" sz="4400" i="1">
                <a:latin typeface="Times New Roman" pitchFamily="18" charset="0"/>
              </a:rPr>
              <a:t>Sentence</a:t>
            </a:r>
            <a:r>
              <a:rPr lang="en-US" sz="4400">
                <a:latin typeface="Times New Roman" pitchFamily="18" charset="0"/>
              </a:rPr>
              <a:t> ::= </a:t>
            </a:r>
            <a:r>
              <a:rPr lang="en-US" sz="4400" i="1">
                <a:latin typeface="Times New Roman" pitchFamily="18" charset="0"/>
              </a:rPr>
              <a:t>NP Verb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000" i="1">
                <a:latin typeface="Times New Roman" pitchFamily="18" charset="0"/>
              </a:rPr>
              <a:t>		NP </a:t>
            </a:r>
            <a:r>
              <a:rPr lang="en-US" sz="4000">
                <a:latin typeface="Times New Roman" pitchFamily="18" charset="0"/>
              </a:rPr>
              <a:t>::= </a:t>
            </a:r>
            <a:r>
              <a:rPr lang="en-US" sz="4000" i="1">
                <a:latin typeface="Times New Roman" pitchFamily="18" charset="0"/>
              </a:rPr>
              <a:t>Noun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000" i="1">
                <a:latin typeface="Times New Roman" pitchFamily="18" charset="0"/>
              </a:rPr>
              <a:t>		Noun</a:t>
            </a:r>
            <a:r>
              <a:rPr lang="en-US" sz="4000">
                <a:latin typeface="Times New Roman" pitchFamily="18" charset="0"/>
              </a:rPr>
              <a:t> ::= </a:t>
            </a:r>
            <a:r>
              <a:rPr lang="en-US" sz="4000" b="1">
                <a:latin typeface="Times New Roman" pitchFamily="18" charset="0"/>
              </a:rPr>
              <a:t>Dave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000">
                <a:latin typeface="Times New Roman" pitchFamily="18" charset="0"/>
              </a:rPr>
              <a:t>	 </a:t>
            </a:r>
            <a:r>
              <a:rPr lang="en-US" sz="4000" i="1">
                <a:latin typeface="Times New Roman" pitchFamily="18" charset="0"/>
              </a:rPr>
              <a:t>Noun</a:t>
            </a:r>
            <a:r>
              <a:rPr lang="en-US" sz="4000">
                <a:latin typeface="Times New Roman" pitchFamily="18" charset="0"/>
              </a:rPr>
              <a:t> ::= </a:t>
            </a:r>
            <a:r>
              <a:rPr lang="en-US" sz="4000" b="1">
                <a:latin typeface="Times New Roman" pitchFamily="18" charset="0"/>
              </a:rPr>
              <a:t>Scheme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000" i="1">
                <a:latin typeface="Times New Roman" pitchFamily="18" charset="0"/>
              </a:rPr>
              <a:t>		Verb</a:t>
            </a:r>
            <a:r>
              <a:rPr lang="en-US" sz="4000">
                <a:latin typeface="Times New Roman" pitchFamily="18" charset="0"/>
              </a:rPr>
              <a:t> ::= </a:t>
            </a:r>
            <a:r>
              <a:rPr lang="en-US" sz="4000" b="1">
                <a:latin typeface="Times New Roman" pitchFamily="18" charset="0"/>
              </a:rPr>
              <a:t>rocks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000">
                <a:latin typeface="Times New Roman" pitchFamily="18" charset="0"/>
              </a:rPr>
              <a:t> 	 </a:t>
            </a:r>
            <a:r>
              <a:rPr lang="en-US" sz="4000" i="1">
                <a:latin typeface="Times New Roman" pitchFamily="18" charset="0"/>
              </a:rPr>
              <a:t>Verb</a:t>
            </a:r>
            <a:r>
              <a:rPr lang="en-US" sz="4000">
                <a:latin typeface="Times New Roman" pitchFamily="18" charset="0"/>
              </a:rPr>
              <a:t> ::= </a:t>
            </a:r>
            <a:r>
              <a:rPr lang="en-US" sz="4000" b="1">
                <a:latin typeface="Times New Roman" pitchFamily="18" charset="0"/>
              </a:rPr>
              <a:t>sucks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403850" y="3351213"/>
            <a:ext cx="302736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How many different things can we express with this language?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400675" y="2133600"/>
            <a:ext cx="3027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What are the </a:t>
            </a:r>
            <a:r>
              <a:rPr lang="en-US" sz="3200" i="1"/>
              <a:t>terminals</a:t>
            </a:r>
            <a:r>
              <a:rPr lang="en-US" sz="3200"/>
              <a:t>?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775325" y="3086100"/>
            <a:ext cx="2838450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Dave</a:t>
            </a:r>
            <a:r>
              <a:rPr lang="en-US">
                <a:latin typeface="Times New Roman" pitchFamily="18" charset="0"/>
              </a:rPr>
              <a:t>, </a:t>
            </a:r>
            <a:r>
              <a:rPr lang="en-US" b="1">
                <a:latin typeface="Times New Roman" pitchFamily="18" charset="0"/>
              </a:rPr>
              <a:t>Scheme</a:t>
            </a:r>
            <a:r>
              <a:rPr lang="en-US">
                <a:latin typeface="Times New Roman" pitchFamily="18" charset="0"/>
              </a:rPr>
              <a:t>, </a:t>
            </a:r>
            <a:r>
              <a:rPr lang="en-US" b="1">
                <a:latin typeface="Times New Roman" pitchFamily="18" charset="0"/>
              </a:rPr>
              <a:t>rocks</a:t>
            </a:r>
            <a:r>
              <a:rPr lang="en-US">
                <a:latin typeface="Times New Roman" pitchFamily="18" charset="0"/>
              </a:rPr>
              <a:t>, </a:t>
            </a:r>
            <a:r>
              <a:rPr lang="en-US" b="1">
                <a:latin typeface="Times New Roman" pitchFamily="18" charset="0"/>
              </a:rPr>
              <a:t>sucks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5900738" y="5888038"/>
            <a:ext cx="214630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4, but only 2 are true.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  <p:bldP spid="88069" grpId="0" autoUpdateAnimBg="0"/>
      <p:bldP spid="88070" grpId="0"/>
      <p:bldP spid="880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8" y="182563"/>
            <a:ext cx="9144000" cy="1143000"/>
          </a:xfrm>
        </p:spPr>
        <p:txBody>
          <a:bodyPr/>
          <a:lstStyle/>
          <a:p>
            <a:r>
              <a:rPr lang="en-US" dirty="0"/>
              <a:t>BNF Example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i="1" dirty="0"/>
              <a:t>		</a:t>
            </a:r>
            <a:r>
              <a:rPr lang="en-US" sz="4400" i="1" dirty="0">
                <a:latin typeface="Times New Roman" pitchFamily="18" charset="0"/>
              </a:rPr>
              <a:t>Sentence</a:t>
            </a:r>
            <a:r>
              <a:rPr lang="en-US" sz="4400" dirty="0">
                <a:latin typeface="Times New Roman" pitchFamily="18" charset="0"/>
              </a:rPr>
              <a:t> ::= </a:t>
            </a:r>
            <a:r>
              <a:rPr lang="en-US" sz="4400" i="1" dirty="0">
                <a:latin typeface="Times New Roman" pitchFamily="18" charset="0"/>
              </a:rPr>
              <a:t>NP Verb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000" i="1" dirty="0">
                <a:latin typeface="Times New Roman" pitchFamily="18" charset="0"/>
              </a:rPr>
              <a:t>		NP </a:t>
            </a:r>
            <a:r>
              <a:rPr lang="en-US" sz="4000" dirty="0">
                <a:latin typeface="Times New Roman" pitchFamily="18" charset="0"/>
              </a:rPr>
              <a:t>::= </a:t>
            </a:r>
            <a:r>
              <a:rPr lang="en-US" sz="4000" i="1" dirty="0">
                <a:latin typeface="Times New Roman" pitchFamily="18" charset="0"/>
              </a:rPr>
              <a:t>Noun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000" i="1" dirty="0">
                <a:latin typeface="Times New Roman" pitchFamily="18" charset="0"/>
              </a:rPr>
              <a:t>		NP </a:t>
            </a:r>
            <a:r>
              <a:rPr lang="en-US" sz="4000" dirty="0">
                <a:latin typeface="Times New Roman" pitchFamily="18" charset="0"/>
              </a:rPr>
              <a:t>::= </a:t>
            </a:r>
            <a:r>
              <a:rPr lang="en-US" sz="4000" i="1" dirty="0">
                <a:latin typeface="Times New Roman" pitchFamily="18" charset="0"/>
              </a:rPr>
              <a:t>Noun </a:t>
            </a:r>
            <a:r>
              <a:rPr lang="en-US" sz="4000" b="1" dirty="0">
                <a:latin typeface="Times New Roman" pitchFamily="18" charset="0"/>
              </a:rPr>
              <a:t>and</a:t>
            </a:r>
            <a:r>
              <a:rPr lang="en-US" sz="4000" i="1" dirty="0">
                <a:latin typeface="Times New Roman" pitchFamily="18" charset="0"/>
              </a:rPr>
              <a:t> NP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000" i="1" dirty="0">
                <a:latin typeface="Times New Roman" pitchFamily="18" charset="0"/>
              </a:rPr>
              <a:t>		Noun</a:t>
            </a:r>
            <a:r>
              <a:rPr lang="en-US" sz="4000" dirty="0">
                <a:latin typeface="Times New Roman" pitchFamily="18" charset="0"/>
              </a:rPr>
              <a:t> ::= </a:t>
            </a:r>
            <a:r>
              <a:rPr lang="en-US" sz="4000" b="1" dirty="0">
                <a:latin typeface="Times New Roman" pitchFamily="18" charset="0"/>
              </a:rPr>
              <a:t>Dave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000" dirty="0">
                <a:latin typeface="Times New Roman" pitchFamily="18" charset="0"/>
              </a:rPr>
              <a:t>	 </a:t>
            </a:r>
            <a:r>
              <a:rPr lang="en-US" sz="4000" i="1" dirty="0">
                <a:latin typeface="Times New Roman" pitchFamily="18" charset="0"/>
              </a:rPr>
              <a:t>Noun</a:t>
            </a:r>
            <a:r>
              <a:rPr lang="en-US" sz="4000" dirty="0">
                <a:latin typeface="Times New Roman" pitchFamily="18" charset="0"/>
              </a:rPr>
              <a:t> ::= </a:t>
            </a:r>
            <a:r>
              <a:rPr lang="en-US" sz="4000" b="1" dirty="0">
                <a:latin typeface="Times New Roman" pitchFamily="18" charset="0"/>
              </a:rPr>
              <a:t>Scheme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000" i="1" dirty="0">
                <a:latin typeface="Times New Roman" pitchFamily="18" charset="0"/>
              </a:rPr>
              <a:t>		Verb</a:t>
            </a:r>
            <a:r>
              <a:rPr lang="en-US" sz="4000" dirty="0">
                <a:latin typeface="Times New Roman" pitchFamily="18" charset="0"/>
              </a:rPr>
              <a:t> ::= </a:t>
            </a:r>
            <a:r>
              <a:rPr lang="en-US" sz="4000" b="1" dirty="0">
                <a:latin typeface="Times New Roman" pitchFamily="18" charset="0"/>
              </a:rPr>
              <a:t>rocks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000" dirty="0">
                <a:latin typeface="Times New Roman" pitchFamily="18" charset="0"/>
              </a:rPr>
              <a:t> 	 </a:t>
            </a:r>
            <a:r>
              <a:rPr lang="en-US" sz="4000" i="1" dirty="0">
                <a:latin typeface="Times New Roman" pitchFamily="18" charset="0"/>
              </a:rPr>
              <a:t>Verb</a:t>
            </a:r>
            <a:r>
              <a:rPr lang="en-US" sz="4000" dirty="0">
                <a:latin typeface="Times New Roman" pitchFamily="18" charset="0"/>
              </a:rPr>
              <a:t> ::= </a:t>
            </a:r>
            <a:r>
              <a:rPr lang="en-US" sz="4000" b="1" dirty="0">
                <a:latin typeface="Times New Roman" pitchFamily="18" charset="0"/>
              </a:rPr>
              <a:t>sucks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888038" y="2667000"/>
            <a:ext cx="302736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How many different things can we express with this language?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677863" y="2674938"/>
            <a:ext cx="4953000" cy="6096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342063" y="5186363"/>
            <a:ext cx="226060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Infinitely many!</a:t>
            </a:r>
          </a:p>
          <a:p>
            <a:r>
              <a:rPr lang="en-US">
                <a:latin typeface="Times New Roman" pitchFamily="18" charset="0"/>
              </a:rPr>
              <a:t>Recursion is powerful.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33350"/>
            <a:ext cx="8229600" cy="957263"/>
          </a:xfrm>
        </p:spPr>
        <p:txBody>
          <a:bodyPr/>
          <a:lstStyle/>
          <a:p>
            <a:r>
              <a:rPr lang="en-US"/>
              <a:t>Most Essential Scheme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136650"/>
            <a:ext cx="8740775" cy="43354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i="1" dirty="0" err="1"/>
              <a:t>Expr</a:t>
            </a:r>
            <a:r>
              <a:rPr lang="en-US" i="1" dirty="0"/>
              <a:t> 	         </a:t>
            </a:r>
            <a:r>
              <a:rPr lang="en-US" dirty="0"/>
              <a:t>::= </a:t>
            </a:r>
            <a:r>
              <a:rPr lang="en-US" i="1" dirty="0" err="1"/>
              <a:t>PrimitiveExpr</a:t>
            </a:r>
            <a:endParaRPr lang="en-US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 err="1"/>
              <a:t>PrimitiveExpr</a:t>
            </a:r>
            <a:r>
              <a:rPr lang="en-US" i="1" dirty="0"/>
              <a:t>     </a:t>
            </a:r>
            <a:r>
              <a:rPr lang="en-US" dirty="0"/>
              <a:t>::= </a:t>
            </a:r>
            <a:r>
              <a:rPr lang="en-US" b="1" i="1" dirty="0">
                <a:solidFill>
                  <a:srgbClr val="0070C0"/>
                </a:solidFill>
              </a:rPr>
              <a:t>Number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 err="1"/>
              <a:t>PrimitiveExpr</a:t>
            </a:r>
            <a:r>
              <a:rPr lang="en-US" i="1" dirty="0"/>
              <a:t>     </a:t>
            </a:r>
            <a:r>
              <a:rPr lang="en-US" dirty="0"/>
              <a:t>::= </a:t>
            </a:r>
            <a:r>
              <a:rPr lang="en-US" b="1" dirty="0">
                <a:solidFill>
                  <a:srgbClr val="0070C0"/>
                </a:solidFill>
              </a:rPr>
              <a:t>+</a:t>
            </a:r>
            <a:r>
              <a:rPr lang="en-US" dirty="0"/>
              <a:t> | </a:t>
            </a:r>
            <a:r>
              <a:rPr lang="en-US" b="1" dirty="0">
                <a:solidFill>
                  <a:srgbClr val="0070C0"/>
                </a:solidFill>
              </a:rPr>
              <a:t>*</a:t>
            </a:r>
            <a:r>
              <a:rPr lang="en-US" dirty="0"/>
              <a:t> | </a:t>
            </a:r>
            <a:r>
              <a:rPr lang="en-US" b="1" dirty="0">
                <a:solidFill>
                  <a:srgbClr val="0070C0"/>
                </a:solidFill>
              </a:rPr>
              <a:t>&lt;=</a:t>
            </a:r>
            <a:r>
              <a:rPr lang="en-US" dirty="0"/>
              <a:t> | ...</a:t>
            </a:r>
            <a:endParaRPr lang="en-US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 err="1"/>
              <a:t>Expr</a:t>
            </a:r>
            <a:r>
              <a:rPr lang="en-US" i="1" dirty="0"/>
              <a:t> 	         </a:t>
            </a:r>
            <a:r>
              <a:rPr lang="en-US" dirty="0"/>
              <a:t>::= </a:t>
            </a:r>
            <a:r>
              <a:rPr lang="en-US" b="1" i="1" dirty="0">
                <a:solidFill>
                  <a:srgbClr val="0070C0"/>
                </a:solidFill>
              </a:rPr>
              <a:t>Name</a:t>
            </a: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 err="1"/>
              <a:t>Expr</a:t>
            </a:r>
            <a:r>
              <a:rPr lang="en-US" i="1" dirty="0"/>
              <a:t> 	         </a:t>
            </a:r>
            <a:r>
              <a:rPr lang="en-US" dirty="0"/>
              <a:t>::= </a:t>
            </a:r>
            <a:r>
              <a:rPr lang="en-US" i="1" dirty="0" err="1"/>
              <a:t>ApplicationExpr</a:t>
            </a:r>
            <a:endParaRPr lang="en-US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 err="1"/>
              <a:t>ApplicationExpr</a:t>
            </a:r>
            <a:r>
              <a:rPr lang="en-US" i="1" dirty="0"/>
              <a:t>  </a:t>
            </a:r>
            <a:r>
              <a:rPr lang="en-US" dirty="0"/>
              <a:t>::= 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i="1" dirty="0" err="1"/>
              <a:t>Expr</a:t>
            </a:r>
            <a:r>
              <a:rPr lang="en-US" i="1" dirty="0"/>
              <a:t> </a:t>
            </a:r>
            <a:r>
              <a:rPr lang="en-US" i="1" dirty="0" err="1"/>
              <a:t>MoreExprs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 err="1"/>
              <a:t>MoreExprs</a:t>
            </a:r>
            <a:r>
              <a:rPr lang="en-US" i="1" dirty="0"/>
              <a:t> 	  </a:t>
            </a:r>
            <a:r>
              <a:rPr lang="en-US" dirty="0"/>
              <a:t>::=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 err="1"/>
              <a:t>MoreExprs</a:t>
            </a:r>
            <a:r>
              <a:rPr lang="en-US" i="1" dirty="0"/>
              <a:t> 	  </a:t>
            </a:r>
            <a:r>
              <a:rPr lang="en-US" dirty="0"/>
              <a:t>::= </a:t>
            </a:r>
            <a:r>
              <a:rPr lang="en-US" i="1" dirty="0" err="1"/>
              <a:t>Expr</a:t>
            </a:r>
            <a:r>
              <a:rPr lang="en-US" i="1" dirty="0"/>
              <a:t> </a:t>
            </a:r>
            <a:r>
              <a:rPr lang="en-US" i="1" dirty="0" err="1"/>
              <a:t>MoreExprs</a:t>
            </a:r>
            <a:endParaRPr lang="en-US" i="1" dirty="0"/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101912" y="5543550"/>
            <a:ext cx="7019549" cy="52322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This is enough for everything you </a:t>
            </a:r>
            <a:r>
              <a:rPr lang="en-US" sz="2800" dirty="0" smtClean="0"/>
              <a:t>need </a:t>
            </a:r>
            <a:r>
              <a:rPr lang="en-US" sz="2800" dirty="0"/>
              <a:t>for PS1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0"/>
            <a:ext cx="8229600" cy="1143000"/>
          </a:xfrm>
        </p:spPr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47767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Problem Set 1</a:t>
            </a:r>
            <a:r>
              <a:rPr lang="en-US" sz="4000" dirty="0"/>
              <a:t>: due </a:t>
            </a:r>
            <a:r>
              <a:rPr lang="en-US" sz="4000" dirty="0" smtClean="0"/>
              <a:t>Wednesday</a:t>
            </a:r>
            <a:endParaRPr lang="en-US" sz="4000" dirty="0"/>
          </a:p>
          <a:p>
            <a:pPr>
              <a:lnSpc>
                <a:spcPct val="90000"/>
              </a:lnSpc>
            </a:pPr>
            <a:r>
              <a:rPr lang="en-US" sz="4000" dirty="0" smtClean="0"/>
              <a:t>Read through Chapter 3 by Monday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Help </a:t>
            </a:r>
            <a:r>
              <a:rPr lang="en-US" sz="4000" dirty="0"/>
              <a:t>Hours: posted on website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600" b="1" dirty="0" smtClean="0"/>
              <a:t>Sunday</a:t>
            </a:r>
            <a:r>
              <a:rPr lang="en-US" sz="3600" dirty="0" smtClean="0"/>
              <a:t> in Olsson 001 (6-8:30pm)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600" b="1" dirty="0" smtClean="0"/>
              <a:t>Monday</a:t>
            </a:r>
            <a:r>
              <a:rPr lang="en-US" sz="3600" dirty="0" smtClean="0"/>
              <a:t> in </a:t>
            </a:r>
            <a:r>
              <a:rPr lang="en-US" sz="3600" dirty="0" err="1" smtClean="0"/>
              <a:t>Thorton</a:t>
            </a:r>
            <a:r>
              <a:rPr lang="en-US" sz="3600" dirty="0" smtClean="0"/>
              <a:t> Stacks (noon-1:30pm); Small Hall (4-6:30pm)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600" b="1" dirty="0" smtClean="0"/>
              <a:t>Tuesday</a:t>
            </a:r>
            <a:r>
              <a:rPr lang="en-US" sz="3600" dirty="0" smtClean="0"/>
              <a:t> in Small Hall (2-3pm; 3:30-5pm; 7-8:30pm</a:t>
            </a:r>
            <a:r>
              <a:rPr lang="en-US" sz="3600" dirty="0" smtClean="0"/>
              <a:t>)</a:t>
            </a:r>
          </a:p>
          <a:p>
            <a:pPr lvl="1">
              <a:lnSpc>
                <a:spcPct val="90000"/>
              </a:lnSpc>
              <a:buNone/>
            </a:pPr>
            <a:endParaRPr lang="en-US" sz="36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3600" dirty="0" smtClean="0"/>
              <a:t>	</a:t>
            </a:r>
            <a:r>
              <a:rPr lang="en-US" sz="3600" dirty="0" smtClean="0"/>
              <a:t>	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Longest Words?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038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i="1" dirty="0" err="1" smtClean="0"/>
              <a:t>honorificabilitudinitatibus</a:t>
            </a:r>
            <a:r>
              <a:rPr lang="en-US" sz="2400" dirty="0" smtClean="0"/>
              <a:t> (27 letters, longest by  Shakespeare)</a:t>
            </a:r>
          </a:p>
          <a:p>
            <a:pPr>
              <a:buFontTx/>
              <a:buNone/>
            </a:pPr>
            <a:r>
              <a:rPr lang="en-US" sz="2400" dirty="0" smtClean="0"/>
              <a:t>	With honor.</a:t>
            </a:r>
          </a:p>
          <a:p>
            <a:pPr>
              <a:buFontTx/>
              <a:buNone/>
            </a:pPr>
            <a:r>
              <a:rPr lang="en-US" sz="2400" i="1" dirty="0" smtClean="0"/>
              <a:t>antidisestablishmentarianism</a:t>
            </a:r>
            <a:r>
              <a:rPr lang="en-US" sz="2400" dirty="0" smtClean="0"/>
              <a:t> (28 letters)</a:t>
            </a:r>
          </a:p>
          <a:p>
            <a:pPr>
              <a:buFontTx/>
              <a:buNone/>
            </a:pPr>
            <a:r>
              <a:rPr lang="en-US" sz="2400" dirty="0" smtClean="0"/>
              <a:t>	Movement against division of church and state.</a:t>
            </a:r>
          </a:p>
          <a:p>
            <a:pPr>
              <a:buFontTx/>
              <a:buNone/>
            </a:pPr>
            <a:r>
              <a:rPr lang="en-US" sz="2400" i="1" dirty="0" err="1" smtClean="0">
                <a:solidFill>
                  <a:srgbClr val="0070C0"/>
                </a:solidFill>
              </a:rPr>
              <a:t>hippopotomonstrosesquipedaliophobia</a:t>
            </a:r>
            <a:r>
              <a:rPr lang="en-US" sz="2400" i="1" dirty="0" smtClean="0"/>
              <a:t> </a:t>
            </a:r>
            <a:r>
              <a:rPr lang="en-US" sz="2400" dirty="0" smtClean="0"/>
              <a:t>(35 letters)</a:t>
            </a:r>
          </a:p>
          <a:p>
            <a:pPr>
              <a:buFontTx/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Fear of long words.</a:t>
            </a:r>
            <a:endParaRPr lang="en-US" sz="2400" i="1" dirty="0" smtClean="0"/>
          </a:p>
          <a:p>
            <a:pPr>
              <a:buFontTx/>
              <a:buNone/>
            </a:pPr>
            <a:r>
              <a:rPr lang="en-US" sz="2400" i="1" dirty="0" err="1" smtClean="0"/>
              <a:t>pneumonoultramicroscopicsilicovolcanoconiosis</a:t>
            </a:r>
            <a:r>
              <a:rPr lang="en-US" sz="2400" i="1" dirty="0" smtClean="0"/>
              <a:t> </a:t>
            </a:r>
            <a:r>
              <a:rPr lang="en-US" sz="2400" dirty="0" smtClean="0"/>
              <a:t>(45 letters) (longest word in most dictionaries)</a:t>
            </a:r>
          </a:p>
          <a:p>
            <a:pPr>
              <a:buFontTx/>
              <a:buNone/>
            </a:pPr>
            <a:r>
              <a:rPr lang="en-US" sz="2400" dirty="0" smtClean="0"/>
              <a:t>	Lung disease contracted from volcanic particles.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715000"/>
            <a:ext cx="6367463" cy="5238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Like all words, these words are “made up”.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Making Longer Words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09700"/>
            <a:ext cx="8921750" cy="45259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i="1" dirty="0" smtClean="0">
                <a:solidFill>
                  <a:schemeClr val="tx2"/>
                </a:solidFill>
              </a:rPr>
              <a:t>anti</a:t>
            </a:r>
            <a:r>
              <a:rPr lang="en-US" sz="3600" i="1" dirty="0" smtClean="0"/>
              <a:t>hippopotomonstrosesquipedaliophobia</a:t>
            </a:r>
            <a:endParaRPr lang="en-US" sz="3600" dirty="0"/>
          </a:p>
          <a:p>
            <a:pPr lvl="2">
              <a:buFontTx/>
              <a:buNone/>
              <a:defRPr/>
            </a:pPr>
            <a:r>
              <a:rPr lang="en-US" sz="3600" dirty="0" smtClean="0"/>
              <a:t>	Against the fear of long words.</a:t>
            </a:r>
          </a:p>
          <a:p>
            <a:pPr lvl="2">
              <a:buFontTx/>
              <a:buNone/>
              <a:defRPr/>
            </a:pPr>
            <a:endParaRPr lang="en-US" sz="3200" dirty="0"/>
          </a:p>
          <a:p>
            <a:pPr>
              <a:buFontTx/>
              <a:buNone/>
              <a:defRPr/>
            </a:pPr>
            <a:r>
              <a:rPr lang="en-US" sz="3600" i="1" dirty="0" smtClean="0">
                <a:solidFill>
                  <a:schemeClr val="tx2"/>
                </a:solidFill>
              </a:rPr>
              <a:t>antianti</a:t>
            </a:r>
            <a:r>
              <a:rPr lang="en-US" sz="3600" i="1" dirty="0" smtClean="0"/>
              <a:t>hippopotomonstrosesquipedaliophobia</a:t>
            </a:r>
          </a:p>
          <a:p>
            <a:pPr marL="342900" lvl="2" indent="-34290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3600" dirty="0" smtClean="0"/>
              <a:t>Against a thing against the fear of long 	words.</a:t>
            </a:r>
            <a:endParaRPr lang="en-US" sz="3200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6482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is </a:t>
            </a:r>
            <a:r>
              <a:rPr lang="en-US" i="1" smtClean="0"/>
              <a:t>Recursive</a:t>
            </a:r>
            <a:r>
              <a:rPr lang="en-US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3716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dirty="0" smtClean="0"/>
              <a:t>	No matter what word you think is the longest word, I can always make up a longer one!</a:t>
            </a:r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	</a:t>
            </a:r>
            <a:endParaRPr lang="en-US" sz="3600" i="1" dirty="0" smtClean="0">
              <a:sym typeface="Wingdings" pitchFamily="2" charset="2"/>
            </a:endParaRPr>
          </a:p>
          <a:p>
            <a:pPr lvl="1">
              <a:buFontTx/>
              <a:buNone/>
            </a:pPr>
            <a:r>
              <a:rPr lang="en-US" sz="2000" i="1" dirty="0" smtClean="0">
                <a:sym typeface="Wingdings" pitchFamily="2" charset="2"/>
              </a:rPr>
              <a:t>	</a:t>
            </a: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971800"/>
            <a:ext cx="4525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 dirty="0">
                <a:latin typeface="+mn-lt"/>
              </a:rPr>
              <a:t>word</a:t>
            </a:r>
            <a:r>
              <a:rPr lang="en-US" sz="4400" dirty="0">
                <a:latin typeface="+mn-lt"/>
              </a:rPr>
              <a:t> ::= </a:t>
            </a:r>
            <a:r>
              <a:rPr lang="en-US" sz="4400" b="1" dirty="0">
                <a:latin typeface="+mn-lt"/>
                <a:sym typeface="Wingdings" pitchFamily="2" charset="2"/>
              </a:rPr>
              <a:t>anti-</a:t>
            </a:r>
            <a:r>
              <a:rPr lang="en-US" sz="4400" i="1" dirty="0">
                <a:latin typeface="+mn-lt"/>
                <a:sym typeface="Wingdings" pitchFamily="2" charset="2"/>
              </a:rPr>
              <a:t>word</a:t>
            </a:r>
            <a:endParaRPr lang="en-US" sz="4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953000"/>
            <a:ext cx="6226175" cy="52387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By itself, this definition of </a:t>
            </a:r>
            <a:r>
              <a:rPr lang="en-US" sz="2800" i="1" dirty="0">
                <a:latin typeface="+mn-lt"/>
              </a:rPr>
              <a:t>word</a:t>
            </a:r>
            <a:r>
              <a:rPr lang="en-US" sz="2800" dirty="0">
                <a:latin typeface="+mn-lt"/>
              </a:rPr>
              <a:t> is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circular</a:t>
            </a:r>
            <a:r>
              <a:rPr lang="en-US" sz="2800" dirty="0">
                <a:latin typeface="+mn-lt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400" y="4191000"/>
            <a:ext cx="8305800" cy="2209800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2971800"/>
            <a:ext cx="83058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1905000"/>
            <a:ext cx="83058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Zero, One, Infinity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4525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 dirty="0">
                <a:latin typeface="+mn-lt"/>
              </a:rPr>
              <a:t>word</a:t>
            </a:r>
            <a:r>
              <a:rPr lang="en-US" sz="4400" dirty="0">
                <a:latin typeface="+mn-lt"/>
              </a:rPr>
              <a:t> ::= </a:t>
            </a:r>
            <a:r>
              <a:rPr lang="en-US" sz="4400" b="1" dirty="0">
                <a:latin typeface="+mn-lt"/>
                <a:sym typeface="Wingdings" pitchFamily="2" charset="2"/>
              </a:rPr>
              <a:t>anti-</a:t>
            </a:r>
            <a:r>
              <a:rPr lang="en-US" sz="4400" i="1" dirty="0">
                <a:latin typeface="+mn-lt"/>
                <a:sym typeface="Wingdings" pitchFamily="2" charset="2"/>
              </a:rPr>
              <a:t>word</a:t>
            </a:r>
            <a:endParaRPr lang="en-US" sz="4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971800"/>
            <a:ext cx="81661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 dirty="0">
                <a:latin typeface="+mn-lt"/>
              </a:rPr>
              <a:t>word</a:t>
            </a:r>
            <a:r>
              <a:rPr lang="en-US" sz="4400" dirty="0">
                <a:latin typeface="+mn-lt"/>
              </a:rPr>
              <a:t> ::= </a:t>
            </a:r>
            <a:r>
              <a:rPr lang="en-US" sz="2800" b="1" dirty="0" err="1">
                <a:latin typeface="+mn-lt"/>
              </a:rPr>
              <a:t>hippopotomonstrosesquipedaliophobia</a:t>
            </a:r>
            <a:endParaRPr lang="en-US" sz="28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133600"/>
            <a:ext cx="3067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This rule can make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0</a:t>
            </a:r>
            <a:r>
              <a:rPr lang="en-US" sz="2000" dirty="0">
                <a:latin typeface="+mn-lt"/>
              </a:rPr>
              <a:t> words.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733800"/>
            <a:ext cx="3067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This rule can make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sz="2000" dirty="0">
                <a:latin typeface="+mn-lt"/>
              </a:rPr>
              <a:t> word.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525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 dirty="0">
                <a:latin typeface="+mn-lt"/>
              </a:rPr>
              <a:t>word</a:t>
            </a:r>
            <a:r>
              <a:rPr lang="en-US" sz="4400" dirty="0">
                <a:latin typeface="+mn-lt"/>
              </a:rPr>
              <a:t> ::= </a:t>
            </a:r>
            <a:r>
              <a:rPr lang="en-US" sz="4400" b="1" dirty="0">
                <a:latin typeface="+mn-lt"/>
                <a:sym typeface="Wingdings" pitchFamily="2" charset="2"/>
              </a:rPr>
              <a:t>anti-</a:t>
            </a:r>
            <a:r>
              <a:rPr lang="en-US" sz="4400" i="1" dirty="0">
                <a:latin typeface="+mn-lt"/>
                <a:sym typeface="Wingdings" pitchFamily="2" charset="2"/>
              </a:rPr>
              <a:t>word</a:t>
            </a:r>
            <a:endParaRPr lang="en-US" sz="4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800600"/>
            <a:ext cx="81661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 dirty="0">
                <a:latin typeface="+mn-lt"/>
              </a:rPr>
              <a:t>word</a:t>
            </a:r>
            <a:r>
              <a:rPr lang="en-US" sz="4400" dirty="0">
                <a:latin typeface="+mn-lt"/>
              </a:rPr>
              <a:t> ::= </a:t>
            </a:r>
            <a:r>
              <a:rPr lang="en-US" sz="2800" b="1" dirty="0" err="1">
                <a:latin typeface="+mn-lt"/>
              </a:rPr>
              <a:t>hippopotomonstrosesquipedaliophobia</a:t>
            </a:r>
            <a:endParaRPr lang="en-US" sz="28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5562600"/>
            <a:ext cx="6324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These two rules can make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infinitely</a:t>
            </a:r>
            <a:r>
              <a:rPr lang="en-US" sz="2400" dirty="0">
                <a:latin typeface="+mn-lt"/>
              </a:rPr>
              <a:t> many words, enough to express all ideas in the universe!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Recursive Definitions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2362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We can define things in terms of themselves</a:t>
            </a:r>
          </a:p>
          <a:p>
            <a:pPr eaLnBrk="1" hangingPunct="1"/>
            <a:r>
              <a:rPr lang="en-US" smtClean="0"/>
              <a:t>Recursive definitions are not circular: </a:t>
            </a:r>
          </a:p>
          <a:p>
            <a:pPr eaLnBrk="1" hangingPunct="1">
              <a:buFontTx/>
              <a:buNone/>
            </a:pPr>
            <a:r>
              <a:rPr lang="en-US" smtClean="0"/>
              <a:t>		they eventually end with something real</a:t>
            </a:r>
          </a:p>
          <a:p>
            <a:pPr eaLnBrk="1" hangingPunct="1">
              <a:buFontTx/>
              <a:buNone/>
            </a:pPr>
            <a:r>
              <a:rPr lang="en-US" i="1" smtClean="0"/>
              <a:t>	</a:t>
            </a:r>
          </a:p>
          <a:p>
            <a:pPr eaLnBrk="1" hangingPunct="1">
              <a:buFontTx/>
              <a:buNone/>
            </a:pPr>
            <a:r>
              <a:rPr lang="en-US" i="1" smtClean="0"/>
              <a:t>	</a:t>
            </a:r>
            <a:endParaRPr lang="en-US" sz="3600" b="1" smtClean="0"/>
          </a:p>
        </p:txBody>
      </p:sp>
      <p:sp>
        <p:nvSpPr>
          <p:cNvPr id="4" name="Rectangle 3"/>
          <p:cNvSpPr/>
          <p:nvPr/>
        </p:nvSpPr>
        <p:spPr>
          <a:xfrm>
            <a:off x="908050" y="4565650"/>
            <a:ext cx="7315200" cy="95408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 dirty="0">
                <a:latin typeface="+mn-lt"/>
              </a:rPr>
              <a:t>word</a:t>
            </a:r>
            <a:r>
              <a:rPr lang="en-US" sz="2800" dirty="0">
                <a:latin typeface="+mn-lt"/>
              </a:rPr>
              <a:t> ::= </a:t>
            </a:r>
            <a:r>
              <a:rPr lang="en-US" sz="2800" b="1" dirty="0">
                <a:latin typeface="+mn-lt"/>
                <a:sym typeface="Wingdings" pitchFamily="2" charset="2"/>
              </a:rPr>
              <a:t>anti-</a:t>
            </a:r>
            <a:r>
              <a:rPr lang="en-US" sz="2800" i="1" dirty="0">
                <a:latin typeface="+mn-lt"/>
                <a:sym typeface="Wingdings" pitchFamily="2" charset="2"/>
              </a:rPr>
              <a:t>word</a:t>
            </a:r>
          </a:p>
          <a:p>
            <a:pPr>
              <a:defRPr/>
            </a:pPr>
            <a:r>
              <a:rPr lang="en-US" sz="2800" i="1" dirty="0">
                <a:latin typeface="+mn-lt"/>
              </a:rPr>
              <a:t>word</a:t>
            </a:r>
            <a:r>
              <a:rPr lang="en-US" sz="2800" dirty="0">
                <a:latin typeface="+mn-lt"/>
              </a:rPr>
              <a:t> ::= </a:t>
            </a:r>
            <a:r>
              <a:rPr lang="en-US" sz="2800" b="1" dirty="0" err="1">
                <a:latin typeface="+mn-lt"/>
              </a:rPr>
              <a:t>hippopotomonstrosesquipedaliophobia</a:t>
            </a:r>
            <a:endParaRPr lang="en-US" sz="28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Recursive Definitions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4400" smtClean="0"/>
              <a:t>Allow us to express infinitely many things starting with a few.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400" smtClean="0"/>
              <a:t>	This is powerful!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400" smtClean="0"/>
              <a:t>	We will see </a:t>
            </a:r>
            <a:r>
              <a:rPr lang="en-US" sz="4400" b="1" smtClean="0"/>
              <a:t>lots</a:t>
            </a:r>
            <a:r>
              <a:rPr lang="en-US" sz="4400" smtClean="0"/>
              <a:t> of examples in this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1066</Words>
  <Application>Microsoft Office PowerPoint</Application>
  <PresentationFormat>On-screen Show (4:3)</PresentationFormat>
  <Paragraphs>254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Class 2: Language</vt:lpstr>
      <vt:lpstr>Menu</vt:lpstr>
      <vt:lpstr>What’s the longest word in the English language?</vt:lpstr>
      <vt:lpstr>Longest Words?</vt:lpstr>
      <vt:lpstr>Making Longer Words</vt:lpstr>
      <vt:lpstr>Language is Recursive </vt:lpstr>
      <vt:lpstr>Zero, One, Infinity</vt:lpstr>
      <vt:lpstr>Recursive Definitions</vt:lpstr>
      <vt:lpstr>Recursive Definitions</vt:lpstr>
      <vt:lpstr>Menu</vt:lpstr>
      <vt:lpstr>Who is in the class?</vt:lpstr>
      <vt:lpstr>Ever written a computer program?</vt:lpstr>
      <vt:lpstr>Language</vt:lpstr>
      <vt:lpstr>What is a language?</vt:lpstr>
      <vt:lpstr>Linguist’s Definition</vt:lpstr>
      <vt:lpstr>Languages</vt:lpstr>
      <vt:lpstr>What are languages made of?</vt:lpstr>
      <vt:lpstr>Does English have these?</vt:lpstr>
      <vt:lpstr>Does English have these?</vt:lpstr>
      <vt:lpstr>How should we describe precise languages?</vt:lpstr>
      <vt:lpstr>Requirements</vt:lpstr>
      <vt:lpstr>ENIAC: Electronic Numerical Integrator and Computer </vt:lpstr>
      <vt:lpstr>Directions for Getting 6</vt:lpstr>
      <vt:lpstr>Admiral Grace Hopper  (1906-1992)</vt:lpstr>
      <vt:lpstr>USS Hopper</vt:lpstr>
      <vt:lpstr>Nanostick</vt:lpstr>
      <vt:lpstr>Slide 27</vt:lpstr>
      <vt:lpstr>John Backus</vt:lpstr>
      <vt:lpstr>Slide 29</vt:lpstr>
      <vt:lpstr>Describing Languages</vt:lpstr>
      <vt:lpstr>Backus Naur Form</vt:lpstr>
      <vt:lpstr>BNF Example</vt:lpstr>
      <vt:lpstr>BNF Example</vt:lpstr>
      <vt:lpstr>Most Essential Scheme </vt:lpstr>
      <vt:lpstr>Charge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56</cp:revision>
  <dcterms:created xsi:type="dcterms:W3CDTF">2009-08-26T17:18:21Z</dcterms:created>
  <dcterms:modified xsi:type="dcterms:W3CDTF">2009-08-28T13:32:47Z</dcterms:modified>
</cp:coreProperties>
</file>