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63" r:id="rId2"/>
    <p:sldId id="297" r:id="rId3"/>
    <p:sldId id="298" r:id="rId4"/>
    <p:sldId id="299" r:id="rId5"/>
    <p:sldId id="303" r:id="rId6"/>
    <p:sldId id="300" r:id="rId7"/>
    <p:sldId id="301" r:id="rId8"/>
    <p:sldId id="302" r:id="rId9"/>
    <p:sldId id="304" r:id="rId10"/>
    <p:sldId id="305" r:id="rId11"/>
    <p:sldId id="306" r:id="rId12"/>
    <p:sldId id="307"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8" d="100"/>
          <a:sy n="118" d="100"/>
        </p:scale>
        <p:origin x="-23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13A1D08-9ABC-46B5-8838-DDB54BE05C7C}" type="datetimeFigureOut">
              <a:rPr lang="en-US" smtClean="0"/>
              <a:pPr/>
              <a:t>10/12/2009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4EC2A99-0B18-4251-B259-8DE5114B0A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3D1E4D-927B-4E71-B278-74918EA059AD}" type="slidenum">
              <a:rPr lang="en-US"/>
              <a:pPr/>
              <a:t>1</a:t>
            </a:fld>
            <a:endParaRPr lang="en-US"/>
          </a:p>
        </p:txBody>
      </p:sp>
      <p:sp>
        <p:nvSpPr>
          <p:cNvPr id="354306" name="Rectangle 2"/>
          <p:cNvSpPr>
            <a:spLocks noGrp="1" noRot="1" noChangeAspect="1" noChangeArrowheads="1" noTextEdit="1"/>
          </p:cNvSpPr>
          <p:nvPr>
            <p:ph type="sldImg"/>
          </p:nvPr>
        </p:nvSpPr>
        <p:spPr>
          <a:ln/>
        </p:spPr>
      </p:sp>
      <p:sp>
        <p:nvSpPr>
          <p:cNvPr id="354307" name="Rectangle 3"/>
          <p:cNvSpPr>
            <a:spLocks noGrp="1" noChangeArrowheads="1"/>
          </p:cNvSpPr>
          <p:nvPr>
            <p:ph type="body" idx="1"/>
          </p:nvPr>
        </p:nvSpPr>
        <p:spPr>
          <a:xfrm>
            <a:off x="974726" y="4560889"/>
            <a:ext cx="5365750" cy="4319587"/>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99BB79-99F2-430C-8839-543A56596AEC}" type="datetime1">
              <a:rPr lang="en-US" smtClean="0"/>
              <a:pPr/>
              <a:t>10/12/2009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88C1F6-7296-4FAF-9711-D1272F1564B5}" type="datetime1">
              <a:rPr lang="en-US" smtClean="0"/>
              <a:pPr/>
              <a:t>10/12/2009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DB877-065B-49DD-9ED8-DD2A24DB9B7B}" type="datetime1">
              <a:rPr lang="en-US" smtClean="0"/>
              <a:pPr/>
              <a:t>10/12/2009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A28BF4-A43F-45EE-88A6-4CD1E64A5802}" type="datetime1">
              <a:rPr lang="en-US" smtClean="0"/>
              <a:pPr/>
              <a:t>10/12/2009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511B2D-C1A7-4C6E-A4F8-D1FBB273A775}" type="datetime1">
              <a:rPr lang="en-US" smtClean="0"/>
              <a:pPr/>
              <a:t>10/12/2009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53BC1-B6D5-4E2B-B764-57FDB5A6D43B}" type="datetime1">
              <a:rPr lang="en-US" smtClean="0"/>
              <a:pPr/>
              <a:t>10/12/2009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EA848F-C131-4828-A269-2CD132F9410C}" type="datetime1">
              <a:rPr lang="en-US" smtClean="0"/>
              <a:pPr/>
              <a:t>10/12/2009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36D477-73C6-4E16-9FF3-6648D57CC8B1}" type="datetime1">
              <a:rPr lang="en-US" smtClean="0"/>
              <a:pPr/>
              <a:t>10/12/2009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8F120-0538-49B8-9B77-C5F3ADE6850A}" type="datetime1">
              <a:rPr lang="en-US" smtClean="0"/>
              <a:pPr/>
              <a:t>10/12/2009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5D386C-F9E0-4C0F-9931-EBBDA2E6F796}" type="datetime1">
              <a:rPr lang="en-US" smtClean="0"/>
              <a:pPr/>
              <a:t>10/12/2009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2BF25B-45EA-4E58-B207-163D5D66C652}" type="datetime1">
              <a:rPr lang="en-US" smtClean="0"/>
              <a:pPr/>
              <a:t>10/12/2009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2BB8E-2E7D-4979-9350-48B9A21136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1CE74-C148-43F4-BE0B-F55811321213}" type="datetime1">
              <a:rPr lang="en-US" smtClean="0"/>
              <a:pPr/>
              <a:t>10/12/2009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2BB8E-2E7D-4979-9350-48B9A211363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l="5185" r="5926"/>
          <a:stretch>
            <a:fillRect/>
          </a:stretch>
        </p:blipFill>
        <p:spPr bwMode="auto">
          <a:xfrm>
            <a:off x="0" y="0"/>
            <a:ext cx="9144000" cy="6858000"/>
          </a:xfrm>
          <a:prstGeom prst="rect">
            <a:avLst/>
          </a:prstGeom>
          <a:noFill/>
          <a:ln w="9525">
            <a:noFill/>
            <a:miter lim="800000"/>
            <a:headEnd/>
            <a:tailEnd/>
          </a:ln>
        </p:spPr>
      </p:pic>
      <p:sp>
        <p:nvSpPr>
          <p:cNvPr id="353282" name="Rectangle 2"/>
          <p:cNvSpPr>
            <a:spLocks noGrp="1" noChangeArrowheads="1"/>
          </p:cNvSpPr>
          <p:nvPr>
            <p:ph type="subTitle" idx="1"/>
          </p:nvPr>
        </p:nvSpPr>
        <p:spPr>
          <a:xfrm>
            <a:off x="0" y="228600"/>
            <a:ext cx="4114800" cy="1066800"/>
          </a:xfrm>
        </p:spPr>
        <p:txBody>
          <a:bodyPr>
            <a:noAutofit/>
          </a:bodyPr>
          <a:lstStyle/>
          <a:p>
            <a:pPr algn="l">
              <a:lnSpc>
                <a:spcPct val="80000"/>
              </a:lnSpc>
            </a:pPr>
            <a:r>
              <a:rPr lang="en-US" sz="2400" dirty="0" smtClean="0">
                <a:solidFill>
                  <a:schemeClr val="bg2">
                    <a:lumMod val="50000"/>
                  </a:schemeClr>
                </a:solidFill>
              </a:rPr>
              <a:t>cs1120 Fall 2009</a:t>
            </a:r>
          </a:p>
          <a:p>
            <a:pPr algn="l">
              <a:lnSpc>
                <a:spcPct val="80000"/>
              </a:lnSpc>
            </a:pPr>
            <a:r>
              <a:rPr lang="en-US" sz="2400" dirty="0" smtClean="0">
                <a:solidFill>
                  <a:schemeClr val="bg2">
                    <a:lumMod val="50000"/>
                  </a:schemeClr>
                </a:solidFill>
              </a:rPr>
              <a:t>David </a:t>
            </a:r>
            <a:r>
              <a:rPr lang="en-US" sz="2400" dirty="0">
                <a:solidFill>
                  <a:schemeClr val="bg2">
                    <a:lumMod val="50000"/>
                  </a:schemeClr>
                </a:solidFill>
              </a:rPr>
              <a:t>Evans</a:t>
            </a:r>
          </a:p>
          <a:p>
            <a:pPr algn="l">
              <a:lnSpc>
                <a:spcPct val="80000"/>
              </a:lnSpc>
            </a:pPr>
            <a:r>
              <a:rPr lang="en-US" sz="1800" dirty="0">
                <a:solidFill>
                  <a:schemeClr val="bg2">
                    <a:lumMod val="50000"/>
                  </a:schemeClr>
                </a:solidFill>
              </a:rPr>
              <a:t>http://www.cs.virginia.edu/evans</a:t>
            </a:r>
          </a:p>
        </p:txBody>
      </p:sp>
      <p:sp>
        <p:nvSpPr>
          <p:cNvPr id="353284" name="Rectangle 4"/>
          <p:cNvSpPr>
            <a:spLocks noChangeArrowheads="1"/>
          </p:cNvSpPr>
          <p:nvPr/>
        </p:nvSpPr>
        <p:spPr bwMode="auto">
          <a:xfrm>
            <a:off x="5029200" y="457200"/>
            <a:ext cx="3722336" cy="2133600"/>
          </a:xfrm>
          <a:prstGeom prst="rect">
            <a:avLst/>
          </a:prstGeom>
          <a:noFill/>
          <a:ln w="9525">
            <a:noFill/>
            <a:miter lim="800000"/>
            <a:headEnd/>
            <a:tailEnd/>
          </a:ln>
          <a:effectLst/>
        </p:spPr>
        <p:txBody>
          <a:bodyPr anchor="ctr"/>
          <a:lstStyle/>
          <a:p>
            <a:r>
              <a:rPr lang="en-US" sz="4800" dirty="0"/>
              <a:t>Lecture </a:t>
            </a:r>
            <a:r>
              <a:rPr lang="en-US" sz="4800" dirty="0" smtClean="0"/>
              <a:t>20: </a:t>
            </a:r>
          </a:p>
          <a:p>
            <a:r>
              <a:rPr lang="en-US" sz="4800" dirty="0" smtClean="0"/>
              <a:t>Programming with State</a:t>
            </a:r>
          </a:p>
        </p:txBody>
      </p:sp>
      <p:sp>
        <p:nvSpPr>
          <p:cNvPr id="353286" name="Text Box 6"/>
          <p:cNvSpPr txBox="1">
            <a:spLocks noChangeArrowheads="1"/>
          </p:cNvSpPr>
          <p:nvPr/>
        </p:nvSpPr>
        <p:spPr bwMode="auto">
          <a:xfrm>
            <a:off x="8455025" y="3101975"/>
            <a:ext cx="184150" cy="457200"/>
          </a:xfrm>
          <a:prstGeom prst="rect">
            <a:avLst/>
          </a:prstGeom>
          <a:noFill/>
          <a:ln w="9525">
            <a:noFill/>
            <a:miter lim="800000"/>
            <a:headEnd/>
            <a:tailEnd/>
          </a:ln>
          <a:effectLst/>
        </p:spPr>
        <p:txBody>
          <a:bodyPr wrap="none">
            <a:spAutoFit/>
          </a:bodyPr>
          <a:lstStyle/>
          <a:p>
            <a:pPr algn="r"/>
            <a:endParaRPr lang="en-US" sz="240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Appending</a:t>
            </a:r>
            <a:endParaRPr lang="en-US" dirty="0"/>
          </a:p>
        </p:txBody>
      </p:sp>
      <p:sp>
        <p:nvSpPr>
          <p:cNvPr id="5" name="Slide Number Placeholder 4"/>
          <p:cNvSpPr>
            <a:spLocks noGrp="1"/>
          </p:cNvSpPr>
          <p:nvPr>
            <p:ph type="sldNum" sz="quarter" idx="12"/>
          </p:nvPr>
        </p:nvSpPr>
        <p:spPr/>
        <p:txBody>
          <a:bodyPr/>
          <a:lstStyle/>
          <a:p>
            <a:fld id="{0BD2BB8E-2E7D-4979-9350-48B9A2113630}" type="slidenum">
              <a:rPr lang="en-US" smtClean="0"/>
              <a:pPr/>
              <a:t>10</a:t>
            </a:fld>
            <a:endParaRPr lang="en-US" dirty="0"/>
          </a:p>
        </p:txBody>
      </p:sp>
      <p:sp>
        <p:nvSpPr>
          <p:cNvPr id="8" name="Text Box 4"/>
          <p:cNvSpPr txBox="1">
            <a:spLocks noChangeArrowheads="1"/>
          </p:cNvSpPr>
          <p:nvPr/>
        </p:nvSpPr>
        <p:spPr bwMode="auto">
          <a:xfrm>
            <a:off x="279175" y="1245182"/>
            <a:ext cx="4409925" cy="156966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a:t>(define </a:t>
            </a:r>
            <a:r>
              <a:rPr lang="en-US" sz="2400" dirty="0" smtClean="0"/>
              <a:t>(list-append</a:t>
            </a:r>
            <a:r>
              <a:rPr lang="en-US" sz="2400" dirty="0"/>
              <a:t> </a:t>
            </a:r>
            <a:r>
              <a:rPr lang="en-US" sz="2400" dirty="0" smtClean="0"/>
              <a:t>p q)</a:t>
            </a:r>
            <a:r>
              <a:rPr lang="en-US" sz="2400" dirty="0"/>
              <a:t/>
            </a:r>
            <a:br>
              <a:rPr lang="en-US" sz="2400" dirty="0"/>
            </a:br>
            <a:r>
              <a:rPr lang="en-US" sz="2400" dirty="0"/>
              <a:t>  (if (null? </a:t>
            </a:r>
            <a:r>
              <a:rPr lang="en-US" sz="2400" dirty="0" smtClean="0"/>
              <a:t>p) q</a:t>
            </a:r>
            <a:r>
              <a:rPr lang="en-US" sz="2400" dirty="0"/>
              <a:t/>
            </a:r>
            <a:br>
              <a:rPr lang="en-US" sz="2400" dirty="0"/>
            </a:br>
            <a:r>
              <a:rPr lang="en-US" sz="2400" dirty="0"/>
              <a:t>      </a:t>
            </a:r>
            <a:r>
              <a:rPr lang="en-US" sz="2400" dirty="0" smtClean="0"/>
              <a:t> (</a:t>
            </a:r>
            <a:r>
              <a:rPr lang="en-US" sz="2400" dirty="0"/>
              <a:t>cons </a:t>
            </a:r>
            <a:r>
              <a:rPr lang="en-US" sz="2400" dirty="0" smtClean="0"/>
              <a:t>(</a:t>
            </a:r>
            <a:r>
              <a:rPr lang="en-US" sz="2400" dirty="0"/>
              <a:t>car </a:t>
            </a:r>
            <a:r>
              <a:rPr lang="en-US" sz="2400" dirty="0" smtClean="0"/>
              <a:t>p)</a:t>
            </a:r>
            <a:r>
              <a:rPr lang="en-US" sz="2400" dirty="0"/>
              <a:t/>
            </a:r>
            <a:br>
              <a:rPr lang="en-US" sz="2400" dirty="0"/>
            </a:br>
            <a:r>
              <a:rPr lang="en-US" sz="2400" dirty="0" smtClean="0"/>
              <a:t>  </a:t>
            </a:r>
            <a:r>
              <a:rPr lang="en-US" sz="2400" dirty="0"/>
              <a:t>            </a:t>
            </a:r>
            <a:r>
              <a:rPr lang="en-US" sz="2400" dirty="0" smtClean="0"/>
              <a:t>    (list-append (</a:t>
            </a:r>
            <a:r>
              <a:rPr lang="en-US" sz="2400" dirty="0" err="1" smtClean="0"/>
              <a:t>cdr</a:t>
            </a:r>
            <a:r>
              <a:rPr lang="en-US" sz="2400" dirty="0" smtClean="0"/>
              <a:t> p) q))))</a:t>
            </a:r>
            <a:endParaRPr lang="en-US" sz="2400" dirty="0"/>
          </a:p>
        </p:txBody>
      </p:sp>
      <p:sp>
        <p:nvSpPr>
          <p:cNvPr id="9" name="Text Box 4"/>
          <p:cNvSpPr txBox="1">
            <a:spLocks noChangeArrowheads="1"/>
          </p:cNvSpPr>
          <p:nvPr/>
        </p:nvSpPr>
        <p:spPr bwMode="auto">
          <a:xfrm>
            <a:off x="1789688" y="3766168"/>
            <a:ext cx="6604757" cy="193899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spAutoFit/>
          </a:bodyPr>
          <a:lstStyle/>
          <a:p>
            <a:r>
              <a:rPr lang="en-US" sz="2400" dirty="0"/>
              <a:t>(define </a:t>
            </a:r>
            <a:r>
              <a:rPr lang="en-US" sz="2400" dirty="0" smtClean="0"/>
              <a:t>(</a:t>
            </a:r>
            <a:r>
              <a:rPr lang="en-US" sz="2400" dirty="0" err="1" smtClean="0"/>
              <a:t>mlist</a:t>
            </a:r>
            <a:r>
              <a:rPr lang="en-US" sz="2400" dirty="0" smtClean="0"/>
              <a:t>-append</a:t>
            </a:r>
            <a:r>
              <a:rPr lang="en-US" sz="2400" b="1" dirty="0" smtClean="0"/>
              <a:t>!</a:t>
            </a:r>
            <a:r>
              <a:rPr lang="en-US" sz="2400" dirty="0" smtClean="0"/>
              <a:t> p q)</a:t>
            </a:r>
            <a:endParaRPr lang="en-US" sz="2400" dirty="0"/>
          </a:p>
          <a:p>
            <a:r>
              <a:rPr lang="en-US" sz="2400" dirty="0"/>
              <a:t>   (if (null? </a:t>
            </a:r>
            <a:r>
              <a:rPr lang="en-US" sz="2400" dirty="0" smtClean="0"/>
              <a:t>p) (error “Cannot append to empty list!”)</a:t>
            </a:r>
            <a:endParaRPr lang="en-US" sz="2400" dirty="0"/>
          </a:p>
          <a:p>
            <a:r>
              <a:rPr lang="en-US" sz="2400" dirty="0"/>
              <a:t>       </a:t>
            </a:r>
            <a:r>
              <a:rPr lang="en-US" sz="2400" dirty="0" smtClean="0"/>
              <a:t> (if (null? (</a:t>
            </a:r>
            <a:r>
              <a:rPr lang="en-US" sz="2400" dirty="0" err="1" smtClean="0"/>
              <a:t>mcdr</a:t>
            </a:r>
            <a:r>
              <a:rPr lang="en-US" sz="2400" dirty="0" smtClean="0"/>
              <a:t> p)) </a:t>
            </a:r>
          </a:p>
          <a:p>
            <a:r>
              <a:rPr lang="en-US" sz="2400" dirty="0" smtClean="0"/>
              <a:t>             (set-</a:t>
            </a:r>
            <a:r>
              <a:rPr lang="en-US" sz="2400" dirty="0" err="1" smtClean="0"/>
              <a:t>mcdr</a:t>
            </a:r>
            <a:r>
              <a:rPr lang="en-US" sz="2400" b="1" dirty="0" smtClean="0"/>
              <a:t>!</a:t>
            </a:r>
            <a:r>
              <a:rPr lang="en-US" sz="2400" dirty="0" smtClean="0"/>
              <a:t> p q)</a:t>
            </a:r>
          </a:p>
          <a:p>
            <a:r>
              <a:rPr lang="en-US" sz="2400" dirty="0" smtClean="0"/>
              <a:t>             (</a:t>
            </a:r>
            <a:r>
              <a:rPr lang="en-US" sz="2400" dirty="0" err="1" smtClean="0"/>
              <a:t>mlist</a:t>
            </a:r>
            <a:r>
              <a:rPr lang="en-US" sz="2400" dirty="0" smtClean="0"/>
              <a:t>-append</a:t>
            </a:r>
            <a:r>
              <a:rPr lang="en-US" sz="2400" b="1" dirty="0" smtClean="0"/>
              <a:t>!</a:t>
            </a:r>
            <a:r>
              <a:rPr lang="en-US" sz="2400" dirty="0" smtClean="0"/>
              <a:t> (</a:t>
            </a:r>
            <a:r>
              <a:rPr lang="en-US" sz="2400" dirty="0" err="1" smtClean="0"/>
              <a:t>mcdr</a:t>
            </a:r>
            <a:r>
              <a:rPr lang="en-US" sz="2400" dirty="0" smtClean="0"/>
              <a:t> p) q))))</a:t>
            </a:r>
            <a:endParaRPr lang="en-US" sz="2400" dirty="0"/>
          </a:p>
        </p:txBody>
      </p:sp>
      <p:sp>
        <p:nvSpPr>
          <p:cNvPr id="10" name="TextBox 9"/>
          <p:cNvSpPr txBox="1"/>
          <p:nvPr/>
        </p:nvSpPr>
        <p:spPr>
          <a:xfrm>
            <a:off x="229274" y="2858869"/>
            <a:ext cx="5632504" cy="707886"/>
          </a:xfrm>
          <a:prstGeom prst="rect">
            <a:avLst/>
          </a:prstGeom>
          <a:noFill/>
        </p:spPr>
        <p:txBody>
          <a:bodyPr wrap="none" rtlCol="0">
            <a:spAutoFit/>
          </a:bodyPr>
          <a:lstStyle/>
          <a:p>
            <a:r>
              <a:rPr lang="en-US" sz="2000" dirty="0" smtClean="0"/>
              <a:t>Running time in </a:t>
            </a:r>
            <a:r>
              <a:rPr lang="en-US" sz="2000" dirty="0" smtClean="0">
                <a:sym typeface="Symbol"/>
              </a:rPr>
              <a:t>(</a:t>
            </a:r>
            <a:r>
              <a:rPr lang="en-US" sz="2000" i="1" dirty="0" smtClean="0">
                <a:sym typeface="Symbol"/>
              </a:rPr>
              <a:t>N</a:t>
            </a:r>
            <a:r>
              <a:rPr lang="en-US" sz="2000" baseline="-25000" dirty="0" smtClean="0">
                <a:sym typeface="Symbol"/>
              </a:rPr>
              <a:t>p</a:t>
            </a:r>
            <a:r>
              <a:rPr lang="en-US" sz="2000" dirty="0" smtClean="0">
                <a:sym typeface="Symbol"/>
              </a:rPr>
              <a:t>), </a:t>
            </a:r>
            <a:r>
              <a:rPr lang="en-US" sz="2000" i="1" dirty="0" smtClean="0">
                <a:sym typeface="Symbol"/>
              </a:rPr>
              <a:t>N</a:t>
            </a:r>
            <a:r>
              <a:rPr lang="en-US" sz="2000" baseline="-25000" dirty="0" smtClean="0">
                <a:sym typeface="Symbol"/>
              </a:rPr>
              <a:t>p </a:t>
            </a:r>
            <a:r>
              <a:rPr lang="en-US" sz="2000" dirty="0" smtClean="0">
                <a:sym typeface="Symbol"/>
              </a:rPr>
              <a:t>is number of elements in </a:t>
            </a:r>
            <a:r>
              <a:rPr lang="en-US" sz="2000" i="1" dirty="0" smtClean="0">
                <a:sym typeface="Symbol"/>
              </a:rPr>
              <a:t>p</a:t>
            </a:r>
          </a:p>
          <a:p>
            <a:r>
              <a:rPr lang="en-US" sz="2000" dirty="0" smtClean="0">
                <a:sym typeface="Symbol"/>
              </a:rPr>
              <a:t>Number of new cons cells: (</a:t>
            </a:r>
            <a:r>
              <a:rPr lang="en-US" sz="2000" i="1" dirty="0" smtClean="0">
                <a:sym typeface="Symbol"/>
              </a:rPr>
              <a:t>N</a:t>
            </a:r>
            <a:r>
              <a:rPr lang="en-US" sz="2000" baseline="-25000" dirty="0" smtClean="0">
                <a:sym typeface="Symbol"/>
              </a:rPr>
              <a:t>p</a:t>
            </a:r>
            <a:r>
              <a:rPr lang="en-US" sz="2000" dirty="0" smtClean="0">
                <a:sym typeface="Symbol"/>
              </a:rPr>
              <a:t>)</a:t>
            </a:r>
            <a:endParaRPr lang="en-US" sz="2000" dirty="0"/>
          </a:p>
        </p:txBody>
      </p:sp>
      <p:sp>
        <p:nvSpPr>
          <p:cNvPr id="11" name="TextBox 10"/>
          <p:cNvSpPr txBox="1"/>
          <p:nvPr/>
        </p:nvSpPr>
        <p:spPr>
          <a:xfrm>
            <a:off x="1828800" y="5791200"/>
            <a:ext cx="5121146" cy="707886"/>
          </a:xfrm>
          <a:prstGeom prst="rect">
            <a:avLst/>
          </a:prstGeom>
          <a:noFill/>
        </p:spPr>
        <p:txBody>
          <a:bodyPr wrap="none" rtlCol="0">
            <a:spAutoFit/>
          </a:bodyPr>
          <a:lstStyle/>
          <a:p>
            <a:r>
              <a:rPr lang="en-US" sz="2000" dirty="0" smtClean="0"/>
              <a:t>Running time in </a:t>
            </a:r>
            <a:r>
              <a:rPr lang="en-US" sz="2000" dirty="0" smtClean="0">
                <a:sym typeface="Symbol"/>
              </a:rPr>
              <a:t>(</a:t>
            </a:r>
            <a:r>
              <a:rPr lang="en-US" sz="2000" i="1" dirty="0" smtClean="0">
                <a:sym typeface="Symbol"/>
              </a:rPr>
              <a:t>N</a:t>
            </a:r>
            <a:r>
              <a:rPr lang="en-US" sz="2000" baseline="-25000" dirty="0" smtClean="0">
                <a:sym typeface="Symbol"/>
              </a:rPr>
              <a:t>p</a:t>
            </a:r>
            <a:r>
              <a:rPr lang="en-US" sz="2000" dirty="0" smtClean="0">
                <a:sym typeface="Symbol"/>
              </a:rPr>
              <a:t>), number of elements in </a:t>
            </a:r>
            <a:r>
              <a:rPr lang="en-US" sz="2000" i="1" dirty="0" smtClean="0">
                <a:sym typeface="Symbol"/>
              </a:rPr>
              <a:t>p</a:t>
            </a:r>
          </a:p>
          <a:p>
            <a:r>
              <a:rPr lang="en-US" sz="2000" dirty="0" smtClean="0">
                <a:sym typeface="Symbol"/>
              </a:rPr>
              <a:t>Number of new cons cells: 0</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it matter?</a:t>
            </a:r>
            <a:endParaRPr lang="en-US"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11</a:t>
            </a:fld>
            <a:endParaRPr lang="en-US"/>
          </a:p>
        </p:txBody>
      </p:sp>
      <p:sp>
        <p:nvSpPr>
          <p:cNvPr id="5" name="Rectangle 4"/>
          <p:cNvSpPr/>
          <p:nvPr/>
        </p:nvSpPr>
        <p:spPr>
          <a:xfrm>
            <a:off x="368188" y="1355416"/>
            <a:ext cx="7620000" cy="4524315"/>
          </a:xfrm>
          <a:prstGeom prst="rect">
            <a:avLst/>
          </a:prstGeom>
        </p:spPr>
        <p:txBody>
          <a:bodyPr wrap="square">
            <a:spAutoFit/>
          </a:bodyPr>
          <a:lstStyle/>
          <a:p>
            <a:r>
              <a:rPr lang="en-US" dirty="0" smtClean="0"/>
              <a:t>&gt; (define r1 (random-list 100000))</a:t>
            </a:r>
          </a:p>
          <a:p>
            <a:r>
              <a:rPr lang="en-US" dirty="0" smtClean="0"/>
              <a:t>&gt; (define r2 (random-list 100000))</a:t>
            </a:r>
          </a:p>
          <a:p>
            <a:r>
              <a:rPr lang="en-US" dirty="0" smtClean="0"/>
              <a:t>&gt; (time (begin (list-append r1 r2) true))</a:t>
            </a:r>
          </a:p>
          <a:p>
            <a:r>
              <a:rPr lang="en-US" dirty="0" err="1" smtClean="0"/>
              <a:t>cpu</a:t>
            </a:r>
            <a:r>
              <a:rPr lang="en-US" dirty="0" smtClean="0"/>
              <a:t> time: 110 real time: </a:t>
            </a:r>
            <a:r>
              <a:rPr lang="en-US" b="1" dirty="0" smtClean="0"/>
              <a:t>122</a:t>
            </a:r>
            <a:r>
              <a:rPr lang="en-US" dirty="0" smtClean="0"/>
              <a:t> </a:t>
            </a:r>
            <a:r>
              <a:rPr lang="en-US" dirty="0" err="1" smtClean="0"/>
              <a:t>gc</a:t>
            </a:r>
            <a:r>
              <a:rPr lang="en-US" dirty="0" smtClean="0"/>
              <a:t> time: </a:t>
            </a:r>
            <a:r>
              <a:rPr lang="en-US" b="1" dirty="0" smtClean="0"/>
              <a:t>78</a:t>
            </a:r>
          </a:p>
          <a:p>
            <a:r>
              <a:rPr lang="en-US" dirty="0" smtClean="0"/>
              <a:t>#t</a:t>
            </a:r>
          </a:p>
          <a:p>
            <a:r>
              <a:rPr lang="en-US" dirty="0" smtClean="0"/>
              <a:t>&gt; (define m1 (random-</a:t>
            </a:r>
            <a:r>
              <a:rPr lang="en-US" dirty="0" err="1" smtClean="0"/>
              <a:t>mlist</a:t>
            </a:r>
            <a:r>
              <a:rPr lang="en-US" dirty="0" smtClean="0"/>
              <a:t> 100000))</a:t>
            </a:r>
          </a:p>
          <a:p>
            <a:r>
              <a:rPr lang="en-US" dirty="0" smtClean="0"/>
              <a:t>&gt; (define m2 (random-</a:t>
            </a:r>
            <a:r>
              <a:rPr lang="en-US" dirty="0" err="1" smtClean="0"/>
              <a:t>mlist</a:t>
            </a:r>
            <a:r>
              <a:rPr lang="en-US" dirty="0" smtClean="0"/>
              <a:t> 100000))</a:t>
            </a:r>
          </a:p>
          <a:p>
            <a:r>
              <a:rPr lang="en-US" dirty="0" smtClean="0"/>
              <a:t>&gt; (time (begin (</a:t>
            </a:r>
            <a:r>
              <a:rPr lang="en-US" dirty="0" err="1" smtClean="0"/>
              <a:t>mlist</a:t>
            </a:r>
            <a:r>
              <a:rPr lang="en-US" dirty="0" smtClean="0"/>
              <a:t>-append! m1 m2) true))</a:t>
            </a:r>
          </a:p>
          <a:p>
            <a:r>
              <a:rPr lang="en-US" dirty="0" err="1" smtClean="0"/>
              <a:t>cpu</a:t>
            </a:r>
            <a:r>
              <a:rPr lang="en-US" dirty="0" smtClean="0"/>
              <a:t> time: 15 real time: </a:t>
            </a:r>
            <a:r>
              <a:rPr lang="en-US" b="1" dirty="0" smtClean="0"/>
              <a:t>22</a:t>
            </a:r>
            <a:r>
              <a:rPr lang="en-US" dirty="0" smtClean="0"/>
              <a:t> </a:t>
            </a:r>
            <a:r>
              <a:rPr lang="en-US" dirty="0" err="1" smtClean="0"/>
              <a:t>gc</a:t>
            </a:r>
            <a:r>
              <a:rPr lang="en-US" dirty="0" smtClean="0"/>
              <a:t> time: </a:t>
            </a:r>
            <a:r>
              <a:rPr lang="en-US" b="1" dirty="0" smtClean="0"/>
              <a:t>0</a:t>
            </a:r>
          </a:p>
          <a:p>
            <a:r>
              <a:rPr lang="en-US" dirty="0" smtClean="0"/>
              <a:t>#t</a:t>
            </a:r>
          </a:p>
          <a:p>
            <a:r>
              <a:rPr lang="en-US" dirty="0" smtClean="0"/>
              <a:t>&gt; (</a:t>
            </a:r>
            <a:r>
              <a:rPr lang="en-US" dirty="0" err="1" smtClean="0"/>
              <a:t>mlength</a:t>
            </a:r>
            <a:r>
              <a:rPr lang="en-US" dirty="0" smtClean="0"/>
              <a:t> m1)</a:t>
            </a:r>
          </a:p>
          <a:p>
            <a:r>
              <a:rPr lang="en-US" dirty="0" smtClean="0"/>
              <a:t>200000</a:t>
            </a:r>
          </a:p>
          <a:p>
            <a:r>
              <a:rPr lang="en-US" dirty="0" smtClean="0"/>
              <a:t>&gt; (time (begin (</a:t>
            </a:r>
            <a:r>
              <a:rPr lang="en-US" dirty="0" err="1" smtClean="0"/>
              <a:t>mlist</a:t>
            </a:r>
            <a:r>
              <a:rPr lang="en-US" dirty="0" smtClean="0"/>
              <a:t>-append! m1 m2) true))</a:t>
            </a:r>
          </a:p>
          <a:p>
            <a:r>
              <a:rPr lang="en-US" dirty="0" err="1" smtClean="0"/>
              <a:t>cpu</a:t>
            </a:r>
            <a:r>
              <a:rPr lang="en-US" dirty="0" smtClean="0"/>
              <a:t> time: 47 real time: </a:t>
            </a:r>
            <a:r>
              <a:rPr lang="en-US" b="1" dirty="0" smtClean="0"/>
              <a:t>45</a:t>
            </a:r>
            <a:r>
              <a:rPr lang="en-US" dirty="0" smtClean="0"/>
              <a:t> </a:t>
            </a:r>
            <a:r>
              <a:rPr lang="en-US" dirty="0" err="1" smtClean="0"/>
              <a:t>gc</a:t>
            </a:r>
            <a:r>
              <a:rPr lang="en-US" dirty="0" smtClean="0"/>
              <a:t> time: </a:t>
            </a:r>
            <a:r>
              <a:rPr lang="en-US" b="1" dirty="0" smtClean="0"/>
              <a:t>0</a:t>
            </a:r>
          </a:p>
          <a:p>
            <a:r>
              <a:rPr lang="en-US" dirty="0" smtClean="0"/>
              <a:t>#t</a:t>
            </a:r>
          </a:p>
          <a:p>
            <a:r>
              <a:rPr lang="en-US" dirty="0" smtClean="0"/>
              <a:t>&gt; </a:t>
            </a:r>
            <a:r>
              <a:rPr lang="en-US" b="1" dirty="0" smtClean="0">
                <a:solidFill>
                  <a:schemeClr val="accent4">
                    <a:lumMod val="50000"/>
                  </a:schemeClr>
                </a:solidFill>
              </a:rPr>
              <a:t>(</a:t>
            </a:r>
            <a:r>
              <a:rPr lang="en-US" b="1" dirty="0" err="1" smtClean="0">
                <a:solidFill>
                  <a:schemeClr val="accent4">
                    <a:lumMod val="50000"/>
                  </a:schemeClr>
                </a:solidFill>
              </a:rPr>
              <a:t>mlength</a:t>
            </a:r>
            <a:r>
              <a:rPr lang="en-US" b="1" dirty="0" smtClean="0">
                <a:solidFill>
                  <a:schemeClr val="accent4">
                    <a:lumMod val="50000"/>
                  </a:schemeClr>
                </a:solidFill>
              </a:rPr>
              <a:t> m1)</a:t>
            </a:r>
            <a:endParaRPr lang="en-US" b="1" dirty="0">
              <a:solidFill>
                <a:schemeClr val="accent4">
                  <a:lumMod val="50000"/>
                </a:schemeClr>
              </a:solidFill>
            </a:endParaRPr>
          </a:p>
        </p:txBody>
      </p:sp>
      <p:sp>
        <p:nvSpPr>
          <p:cNvPr id="6" name="Rectangle 5"/>
          <p:cNvSpPr/>
          <p:nvPr/>
        </p:nvSpPr>
        <p:spPr>
          <a:xfrm>
            <a:off x="4487034" y="1235639"/>
            <a:ext cx="4123566" cy="861774"/>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sz="1600" dirty="0" smtClean="0"/>
              <a:t>(define (random-list n)</a:t>
            </a:r>
          </a:p>
          <a:p>
            <a:r>
              <a:rPr lang="en-US" sz="1600" dirty="0" smtClean="0"/>
              <a:t>  (if (= n 0) null</a:t>
            </a:r>
          </a:p>
          <a:p>
            <a:r>
              <a:rPr lang="en-US" sz="1600" dirty="0" smtClean="0"/>
              <a:t>      (cons (random 1000) (random-list (- n 1)))))</a:t>
            </a:r>
            <a:endParaRPr lang="en-US" sz="1600" dirty="0"/>
          </a:p>
        </p:txBody>
      </p:sp>
      <p:sp>
        <p:nvSpPr>
          <p:cNvPr id="7" name="Rectangle 6"/>
          <p:cNvSpPr/>
          <p:nvPr/>
        </p:nvSpPr>
        <p:spPr>
          <a:xfrm>
            <a:off x="4493777" y="2165289"/>
            <a:ext cx="4445899" cy="86177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1600" dirty="0" smtClean="0"/>
              <a:t>(define (random-</a:t>
            </a:r>
            <a:r>
              <a:rPr lang="en-US" sz="1600" dirty="0" err="1" smtClean="0"/>
              <a:t>mlist</a:t>
            </a:r>
            <a:r>
              <a:rPr lang="en-US" sz="1600" dirty="0" smtClean="0"/>
              <a:t> n)</a:t>
            </a:r>
          </a:p>
          <a:p>
            <a:r>
              <a:rPr lang="en-US" sz="1600" dirty="0" smtClean="0"/>
              <a:t>  (if (= n 0) null</a:t>
            </a:r>
          </a:p>
          <a:p>
            <a:r>
              <a:rPr lang="en-US" sz="1600" dirty="0" smtClean="0"/>
              <a:t>      (</a:t>
            </a:r>
            <a:r>
              <a:rPr lang="en-US" sz="1600" dirty="0" err="1" smtClean="0"/>
              <a:t>mcons</a:t>
            </a:r>
            <a:r>
              <a:rPr lang="en-US" sz="1600" dirty="0" smtClean="0"/>
              <a:t> (random 1000) (random-</a:t>
            </a:r>
            <a:r>
              <a:rPr lang="en-US" sz="1600" dirty="0" err="1" smtClean="0"/>
              <a:t>mlist</a:t>
            </a:r>
            <a:r>
              <a:rPr lang="en-US" sz="1600" dirty="0" smtClean="0"/>
              <a:t> (- n 1)))))</a:t>
            </a:r>
            <a:endParaRPr 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a:t>
            </a:r>
            <a:endParaRPr lang="en-US" dirty="0"/>
          </a:p>
        </p:txBody>
      </p:sp>
      <p:sp>
        <p:nvSpPr>
          <p:cNvPr id="3" name="Content Placeholder 2"/>
          <p:cNvSpPr>
            <a:spLocks noGrp="1"/>
          </p:cNvSpPr>
          <p:nvPr>
            <p:ph idx="1"/>
          </p:nvPr>
        </p:nvSpPr>
        <p:spPr/>
        <p:txBody>
          <a:bodyPr/>
          <a:lstStyle/>
          <a:p>
            <a:r>
              <a:rPr lang="en-US" dirty="0" smtClean="0"/>
              <a:t>Reading (finish by next Monday): </a:t>
            </a:r>
            <a:r>
              <a:rPr lang="en-US" i="1" dirty="0" smtClean="0"/>
              <a:t>Science’s Endless Golden Age</a:t>
            </a:r>
            <a:r>
              <a:rPr lang="en-US" dirty="0" smtClean="0"/>
              <a:t> by Neil </a:t>
            </a:r>
            <a:r>
              <a:rPr lang="en-US" dirty="0" err="1" smtClean="0"/>
              <a:t>DeGrasse</a:t>
            </a:r>
            <a:r>
              <a:rPr lang="en-US" dirty="0" smtClean="0"/>
              <a:t> Tyson</a:t>
            </a:r>
          </a:p>
          <a:p>
            <a:r>
              <a:rPr lang="en-US" dirty="0" smtClean="0"/>
              <a:t>PS5 due one week from today</a:t>
            </a:r>
            <a:endParaRPr lang="en-US"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BD2BB8E-2E7D-4979-9350-48B9A2113630}" type="slidenum">
              <a:rPr lang="en-US" smtClean="0"/>
              <a:pPr/>
              <a:t>2</a:t>
            </a:fld>
            <a:endParaRPr lang="en-US"/>
          </a:p>
        </p:txBody>
      </p:sp>
      <p:sp>
        <p:nvSpPr>
          <p:cNvPr id="5" name="Rectangle 4"/>
          <p:cNvSpPr>
            <a:spLocks noChangeArrowheads="1"/>
          </p:cNvSpPr>
          <p:nvPr/>
        </p:nvSpPr>
        <p:spPr bwMode="auto">
          <a:xfrm>
            <a:off x="5410200" y="4953000"/>
            <a:ext cx="1905000" cy="685800"/>
          </a:xfrm>
          <a:prstGeom prst="rect">
            <a:avLst/>
          </a:prstGeom>
          <a:solidFill>
            <a:schemeClr val="accent2">
              <a:lumMod val="40000"/>
              <a:lumOff val="60000"/>
            </a:schemeClr>
          </a:solidFill>
          <a:ln w="31750" algn="ctr">
            <a:solidFill>
              <a:schemeClr val="accent2">
                <a:lumMod val="50000"/>
              </a:schemeClr>
            </a:solidFill>
            <a:miter lim="800000"/>
            <a:headEnd/>
            <a:tailEnd/>
          </a:ln>
          <a:effectLst/>
        </p:spPr>
        <p:txBody>
          <a:bodyPr wrap="none" anchor="ctr">
            <a:noAutofit/>
          </a:bodyPr>
          <a:lstStyle/>
          <a:p>
            <a:endParaRPr lang="en-US"/>
          </a:p>
        </p:txBody>
      </p:sp>
      <p:sp>
        <p:nvSpPr>
          <p:cNvPr id="6" name="Rectangle 5"/>
          <p:cNvSpPr>
            <a:spLocks noChangeArrowheads="1"/>
          </p:cNvSpPr>
          <p:nvPr/>
        </p:nvSpPr>
        <p:spPr bwMode="auto">
          <a:xfrm>
            <a:off x="5334000" y="1479550"/>
            <a:ext cx="3505200" cy="1187450"/>
          </a:xfrm>
          <a:prstGeom prst="rect">
            <a:avLst/>
          </a:prstGeom>
          <a:solidFill>
            <a:schemeClr val="accent3">
              <a:lumMod val="40000"/>
              <a:lumOff val="60000"/>
            </a:schemeClr>
          </a:solidFill>
          <a:ln w="31750" algn="ctr">
            <a:solidFill>
              <a:srgbClr val="008000"/>
            </a:solidFill>
            <a:miter lim="800000"/>
            <a:headEnd/>
            <a:tailEnd/>
          </a:ln>
          <a:effectLst/>
        </p:spPr>
        <p:txBody>
          <a:bodyPr wrap="none" anchor="ctr">
            <a:noAutofit/>
          </a:bodyPr>
          <a:lstStyle/>
          <a:p>
            <a:endParaRPr lang="en-US"/>
          </a:p>
        </p:txBody>
      </p:sp>
      <p:sp>
        <p:nvSpPr>
          <p:cNvPr id="8" name="Text Box 10"/>
          <p:cNvSpPr txBox="1">
            <a:spLocks noChangeArrowheads="1"/>
          </p:cNvSpPr>
          <p:nvPr/>
        </p:nvSpPr>
        <p:spPr bwMode="auto">
          <a:xfrm>
            <a:off x="7298601" y="1905000"/>
            <a:ext cx="609461"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a:t>x : 3</a:t>
            </a:r>
          </a:p>
        </p:txBody>
      </p:sp>
      <p:sp>
        <p:nvSpPr>
          <p:cNvPr id="9" name="Rectangle 8"/>
          <p:cNvSpPr>
            <a:spLocks noChangeArrowheads="1"/>
          </p:cNvSpPr>
          <p:nvPr/>
        </p:nvSpPr>
        <p:spPr bwMode="auto">
          <a:xfrm>
            <a:off x="4800600" y="3429000"/>
            <a:ext cx="1905000" cy="685800"/>
          </a:xfrm>
          <a:prstGeom prst="rect">
            <a:avLst/>
          </a:prstGeom>
          <a:solidFill>
            <a:schemeClr val="accent1">
              <a:lumMod val="40000"/>
              <a:lumOff val="60000"/>
            </a:schemeClr>
          </a:solidFill>
          <a:ln w="31750" algn="ctr">
            <a:solidFill>
              <a:schemeClr val="tx2"/>
            </a:solidFill>
            <a:miter lim="800000"/>
            <a:headEnd/>
            <a:tailEnd/>
          </a:ln>
          <a:effectLst/>
        </p:spPr>
        <p:txBody>
          <a:bodyPr wrap="none" anchor="ctr">
            <a:noAutofit/>
          </a:bodyPr>
          <a:lstStyle/>
          <a:p>
            <a:endParaRPr lang="en-US"/>
          </a:p>
        </p:txBody>
      </p:sp>
      <p:sp>
        <p:nvSpPr>
          <p:cNvPr id="10" name="Text Box 10"/>
          <p:cNvSpPr txBox="1">
            <a:spLocks noChangeArrowheads="1"/>
          </p:cNvSpPr>
          <p:nvPr/>
        </p:nvSpPr>
        <p:spPr bwMode="auto">
          <a:xfrm>
            <a:off x="5029200" y="3581400"/>
            <a:ext cx="739305"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dirty="0"/>
              <a:t>x : </a:t>
            </a:r>
            <a:r>
              <a:rPr lang="en-US" sz="2000" dirty="0" smtClean="0"/>
              <a:t>17</a:t>
            </a:r>
            <a:endParaRPr lang="en-US" sz="2000" dirty="0"/>
          </a:p>
        </p:txBody>
      </p:sp>
      <p:sp>
        <p:nvSpPr>
          <p:cNvPr id="11" name="Text Box 10"/>
          <p:cNvSpPr txBox="1">
            <a:spLocks noChangeArrowheads="1"/>
          </p:cNvSpPr>
          <p:nvPr/>
        </p:nvSpPr>
        <p:spPr bwMode="auto">
          <a:xfrm>
            <a:off x="6006115" y="5105400"/>
            <a:ext cx="614272"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dirty="0" smtClean="0"/>
              <a:t>y </a:t>
            </a:r>
            <a:r>
              <a:rPr lang="en-US" sz="2000" dirty="0"/>
              <a:t>: </a:t>
            </a:r>
            <a:r>
              <a:rPr lang="en-US" sz="2000" dirty="0" smtClean="0"/>
              <a:t>3</a:t>
            </a:r>
            <a:endParaRPr lang="en-US" sz="2000" dirty="0"/>
          </a:p>
        </p:txBody>
      </p:sp>
      <p:cxnSp>
        <p:nvCxnSpPr>
          <p:cNvPr id="12" name="Elbow Connector 11"/>
          <p:cNvCxnSpPr>
            <a:stCxn id="9" idx="0"/>
            <a:endCxn id="6" idx="2"/>
          </p:cNvCxnSpPr>
          <p:nvPr/>
        </p:nvCxnSpPr>
        <p:spPr>
          <a:xfrm rot="5400000" flipH="1" flipV="1">
            <a:off x="6038850" y="2381250"/>
            <a:ext cx="762000" cy="13335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5" idx="0"/>
            <a:endCxn id="9" idx="2"/>
          </p:cNvCxnSpPr>
          <p:nvPr/>
        </p:nvCxnSpPr>
        <p:spPr>
          <a:xfrm rot="16200000" flipV="1">
            <a:off x="5638800" y="4229100"/>
            <a:ext cx="838200" cy="6096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90600" y="2057400"/>
            <a:ext cx="2819400" cy="1754326"/>
          </a:xfrm>
          <a:prstGeom prst="rect">
            <a:avLst/>
          </a:prstGeom>
          <a:noFill/>
        </p:spPr>
        <p:txBody>
          <a:bodyPr wrap="square" rtlCol="0">
            <a:spAutoFit/>
          </a:bodyPr>
          <a:lstStyle/>
          <a:p>
            <a:r>
              <a:rPr lang="en-US" sz="3600" dirty="0" smtClean="0"/>
              <a:t>What would create this environment?</a:t>
            </a:r>
            <a:endParaRPr lang="en-US" sz="3600" dirty="0"/>
          </a:p>
        </p:txBody>
      </p:sp>
      <p:sp>
        <p:nvSpPr>
          <p:cNvPr id="15" name="TextBox 14"/>
          <p:cNvSpPr txBox="1"/>
          <p:nvPr/>
        </p:nvSpPr>
        <p:spPr>
          <a:xfrm>
            <a:off x="533400" y="685800"/>
            <a:ext cx="1988942" cy="369332"/>
          </a:xfrm>
          <a:prstGeom prst="rect">
            <a:avLst/>
          </a:prstGeom>
          <a:solidFill>
            <a:schemeClr val="accent3">
              <a:lumMod val="20000"/>
              <a:lumOff val="80000"/>
            </a:schemeClr>
          </a:solidFill>
        </p:spPr>
        <p:txBody>
          <a:bodyPr wrap="none" rtlCol="0">
            <a:spAutoFit/>
          </a:bodyPr>
          <a:lstStyle/>
          <a:p>
            <a:r>
              <a:rPr lang="en-US" dirty="0" smtClean="0"/>
              <a:t>From Friday’s class:</a:t>
            </a:r>
            <a:endParaRPr lang="en-US" dirty="0"/>
          </a:p>
        </p:txBody>
      </p:sp>
      <p:sp>
        <p:nvSpPr>
          <p:cNvPr id="16" name="TextBox 15"/>
          <p:cNvSpPr txBox="1"/>
          <p:nvPr/>
        </p:nvSpPr>
        <p:spPr>
          <a:xfrm>
            <a:off x="1066800" y="4419600"/>
            <a:ext cx="3286477" cy="954107"/>
          </a:xfrm>
          <a:prstGeom prst="rect">
            <a:avLst/>
          </a:prstGeom>
          <a:noFill/>
        </p:spPr>
        <p:txBody>
          <a:bodyPr wrap="none" rtlCol="0">
            <a:spAutoFit/>
          </a:bodyPr>
          <a:lstStyle/>
          <a:p>
            <a:r>
              <a:rPr lang="en-US" sz="2800" dirty="0" smtClean="0"/>
              <a:t>&gt; (define x 3)</a:t>
            </a:r>
          </a:p>
          <a:p>
            <a:r>
              <a:rPr lang="en-US" sz="2800" dirty="0" smtClean="0"/>
              <a:t>&gt; ((lambda (x) … ) 17)</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Stateful</a:t>
            </a:r>
            <a:r>
              <a:rPr lang="en-US" dirty="0" smtClean="0"/>
              <a:t> Application Rule</a:t>
            </a:r>
            <a:endParaRPr lang="en-US"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3</a:t>
            </a:fld>
            <a:endParaRPr lang="en-US" dirty="0"/>
          </a:p>
        </p:txBody>
      </p:sp>
      <p:sp>
        <p:nvSpPr>
          <p:cNvPr id="5" name="Rectangle 4"/>
          <p:cNvSpPr/>
          <p:nvPr/>
        </p:nvSpPr>
        <p:spPr>
          <a:xfrm>
            <a:off x="519238" y="1393853"/>
            <a:ext cx="7998977" cy="4154984"/>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To apply a constructed procedure:</a:t>
            </a:r>
          </a:p>
          <a:p>
            <a:pPr marL="342900" indent="-342900">
              <a:buFont typeface="+mj-lt"/>
              <a:buAutoNum type="arabicPeriod"/>
            </a:pPr>
            <a:r>
              <a:rPr lang="en-US" sz="2400" b="1" dirty="0" smtClean="0"/>
              <a:t>Construct a new environment</a:t>
            </a:r>
            <a:r>
              <a:rPr lang="en-US" sz="2400" dirty="0" smtClean="0"/>
              <a:t>, whose parent is the environment of the applied procedure.</a:t>
            </a:r>
          </a:p>
          <a:p>
            <a:pPr marL="342900" indent="-342900">
              <a:buFont typeface="+mj-lt"/>
              <a:buAutoNum type="arabicPeriod"/>
            </a:pPr>
            <a:r>
              <a:rPr lang="en-US" sz="2400" b="1" dirty="0" smtClean="0"/>
              <a:t>For each procedure parameter, create a place </a:t>
            </a:r>
            <a:r>
              <a:rPr lang="en-US" sz="2400" dirty="0" smtClean="0"/>
              <a:t>in the frame of the new environment with the name of the parameter.  Evaluate each operand expression in the environment or the application and initialize the value in each place to the value of the corresponding operand expression.</a:t>
            </a:r>
          </a:p>
          <a:p>
            <a:pPr marL="342900" indent="-342900">
              <a:buFont typeface="+mj-lt"/>
              <a:buAutoNum type="arabicPeriod"/>
            </a:pPr>
            <a:r>
              <a:rPr lang="en-US" sz="2400" b="1" dirty="0" smtClean="0"/>
              <a:t>Evaluate</a:t>
            </a:r>
            <a:r>
              <a:rPr lang="en-US" sz="2400" dirty="0" smtClean="0"/>
              <a:t> the body of the procedure </a:t>
            </a:r>
            <a:r>
              <a:rPr lang="en-US" sz="2400" b="1" dirty="0" smtClean="0"/>
              <a:t>in the newly created environment. </a:t>
            </a:r>
            <a:r>
              <a:rPr lang="en-US" sz="2400" dirty="0" smtClean="0"/>
              <a:t>The resulting value is the value of the application.</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p:cNvSpPr/>
          <p:nvPr/>
        </p:nvSpPr>
        <p:spPr>
          <a:xfrm>
            <a:off x="4572000" y="3733800"/>
            <a:ext cx="3276600" cy="1295400"/>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0BD2BB8E-2E7D-4979-9350-48B9A2113630}" type="slidenum">
              <a:rPr lang="en-US" smtClean="0"/>
              <a:pPr/>
              <a:t>4</a:t>
            </a:fld>
            <a:endParaRPr lang="en-US"/>
          </a:p>
        </p:txBody>
      </p:sp>
      <p:sp>
        <p:nvSpPr>
          <p:cNvPr id="5" name="Rectangle 4"/>
          <p:cNvSpPr>
            <a:spLocks noChangeArrowheads="1"/>
          </p:cNvSpPr>
          <p:nvPr/>
        </p:nvSpPr>
        <p:spPr bwMode="auto">
          <a:xfrm>
            <a:off x="5257800" y="4006850"/>
            <a:ext cx="1905000" cy="685800"/>
          </a:xfrm>
          <a:prstGeom prst="rect">
            <a:avLst/>
          </a:prstGeom>
          <a:solidFill>
            <a:schemeClr val="accent2">
              <a:lumMod val="40000"/>
              <a:lumOff val="60000"/>
            </a:schemeClr>
          </a:solidFill>
          <a:ln w="31750" algn="ctr">
            <a:solidFill>
              <a:schemeClr val="accent2">
                <a:lumMod val="50000"/>
              </a:schemeClr>
            </a:solidFill>
            <a:miter lim="800000"/>
            <a:headEnd/>
            <a:tailEnd/>
          </a:ln>
          <a:effectLst/>
        </p:spPr>
        <p:txBody>
          <a:bodyPr wrap="none" anchor="ctr">
            <a:noAutofit/>
          </a:bodyPr>
          <a:lstStyle/>
          <a:p>
            <a:endParaRPr lang="en-US"/>
          </a:p>
        </p:txBody>
      </p:sp>
      <p:sp>
        <p:nvSpPr>
          <p:cNvPr id="6" name="Rectangle 5"/>
          <p:cNvSpPr>
            <a:spLocks noChangeArrowheads="1"/>
          </p:cNvSpPr>
          <p:nvPr/>
        </p:nvSpPr>
        <p:spPr bwMode="auto">
          <a:xfrm>
            <a:off x="5181600" y="533400"/>
            <a:ext cx="3505200" cy="1187450"/>
          </a:xfrm>
          <a:prstGeom prst="rect">
            <a:avLst/>
          </a:prstGeom>
          <a:solidFill>
            <a:schemeClr val="accent3">
              <a:lumMod val="40000"/>
              <a:lumOff val="60000"/>
            </a:schemeClr>
          </a:solidFill>
          <a:ln w="31750" algn="ctr">
            <a:solidFill>
              <a:srgbClr val="008000"/>
            </a:solidFill>
            <a:miter lim="800000"/>
            <a:headEnd/>
            <a:tailEnd/>
          </a:ln>
          <a:effectLst/>
        </p:spPr>
        <p:txBody>
          <a:bodyPr wrap="none" anchor="ctr">
            <a:noAutofit/>
          </a:bodyPr>
          <a:lstStyle/>
          <a:p>
            <a:endParaRPr lang="en-US"/>
          </a:p>
        </p:txBody>
      </p:sp>
      <p:sp>
        <p:nvSpPr>
          <p:cNvPr id="7" name="Text Box 10"/>
          <p:cNvSpPr txBox="1">
            <a:spLocks noChangeArrowheads="1"/>
          </p:cNvSpPr>
          <p:nvPr/>
        </p:nvSpPr>
        <p:spPr bwMode="auto">
          <a:xfrm>
            <a:off x="7146201" y="958850"/>
            <a:ext cx="609461"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a:t>x : 3</a:t>
            </a:r>
          </a:p>
        </p:txBody>
      </p:sp>
      <p:sp>
        <p:nvSpPr>
          <p:cNvPr id="8" name="Rectangle 7"/>
          <p:cNvSpPr>
            <a:spLocks noChangeArrowheads="1"/>
          </p:cNvSpPr>
          <p:nvPr/>
        </p:nvSpPr>
        <p:spPr bwMode="auto">
          <a:xfrm>
            <a:off x="4648200" y="2482850"/>
            <a:ext cx="1905000" cy="685800"/>
          </a:xfrm>
          <a:prstGeom prst="rect">
            <a:avLst/>
          </a:prstGeom>
          <a:solidFill>
            <a:schemeClr val="accent1">
              <a:lumMod val="40000"/>
              <a:lumOff val="60000"/>
            </a:schemeClr>
          </a:solidFill>
          <a:ln w="31750" algn="ctr">
            <a:solidFill>
              <a:schemeClr val="tx2"/>
            </a:solidFill>
            <a:miter lim="800000"/>
            <a:headEnd/>
            <a:tailEnd/>
          </a:ln>
          <a:effectLst/>
        </p:spPr>
        <p:txBody>
          <a:bodyPr wrap="none" anchor="ctr">
            <a:noAutofit/>
          </a:bodyPr>
          <a:lstStyle/>
          <a:p>
            <a:endParaRPr lang="en-US"/>
          </a:p>
        </p:txBody>
      </p:sp>
      <p:sp>
        <p:nvSpPr>
          <p:cNvPr id="9" name="Text Box 10"/>
          <p:cNvSpPr txBox="1">
            <a:spLocks noChangeArrowheads="1"/>
          </p:cNvSpPr>
          <p:nvPr/>
        </p:nvSpPr>
        <p:spPr bwMode="auto">
          <a:xfrm>
            <a:off x="4876800" y="2635250"/>
            <a:ext cx="739305"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dirty="0"/>
              <a:t>x : </a:t>
            </a:r>
            <a:r>
              <a:rPr lang="en-US" sz="2000" dirty="0" smtClean="0"/>
              <a:t>17</a:t>
            </a:r>
            <a:endParaRPr lang="en-US" sz="2000" dirty="0"/>
          </a:p>
        </p:txBody>
      </p:sp>
      <p:sp>
        <p:nvSpPr>
          <p:cNvPr id="10" name="Text Box 10"/>
          <p:cNvSpPr txBox="1">
            <a:spLocks noChangeArrowheads="1"/>
          </p:cNvSpPr>
          <p:nvPr/>
        </p:nvSpPr>
        <p:spPr bwMode="auto">
          <a:xfrm>
            <a:off x="5853715" y="4159250"/>
            <a:ext cx="614272" cy="400110"/>
          </a:xfrm>
          <a:prstGeom prst="rect">
            <a:avLst/>
          </a:prstGeom>
          <a:solidFill>
            <a:schemeClr val="bg2"/>
          </a:solidFill>
          <a:ln w="31750" algn="ctr">
            <a:solidFill>
              <a:schemeClr val="tx1"/>
            </a:solidFill>
            <a:miter lim="800000"/>
            <a:headEnd/>
            <a:tailEnd/>
          </a:ln>
          <a:effectLst/>
        </p:spPr>
        <p:txBody>
          <a:bodyPr wrap="none">
            <a:spAutoFit/>
          </a:bodyPr>
          <a:lstStyle/>
          <a:p>
            <a:pPr algn="ctr"/>
            <a:r>
              <a:rPr lang="en-US" sz="2000" dirty="0" smtClean="0"/>
              <a:t>y </a:t>
            </a:r>
            <a:r>
              <a:rPr lang="en-US" sz="2000" dirty="0"/>
              <a:t>: </a:t>
            </a:r>
            <a:r>
              <a:rPr lang="en-US" sz="2000" dirty="0" smtClean="0"/>
              <a:t>3</a:t>
            </a:r>
            <a:endParaRPr lang="en-US" sz="2000" dirty="0"/>
          </a:p>
        </p:txBody>
      </p:sp>
      <p:cxnSp>
        <p:nvCxnSpPr>
          <p:cNvPr id="11" name="Elbow Connector 10"/>
          <p:cNvCxnSpPr>
            <a:stCxn id="8" idx="0"/>
            <a:endCxn id="6" idx="2"/>
          </p:cNvCxnSpPr>
          <p:nvPr/>
        </p:nvCxnSpPr>
        <p:spPr>
          <a:xfrm rot="5400000" flipH="1" flipV="1">
            <a:off x="5886450" y="1435100"/>
            <a:ext cx="762000" cy="13335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5" idx="0"/>
            <a:endCxn id="8" idx="2"/>
          </p:cNvCxnSpPr>
          <p:nvPr/>
        </p:nvCxnSpPr>
        <p:spPr>
          <a:xfrm rot="16200000" flipV="1">
            <a:off x="5486400" y="3282950"/>
            <a:ext cx="838200" cy="6096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28600" y="304800"/>
            <a:ext cx="3671762" cy="3323987"/>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1400" dirty="0" smtClean="0"/>
              <a:t>To apply a constructed procedure:</a:t>
            </a:r>
          </a:p>
          <a:p>
            <a:pPr marL="342900" indent="-342900">
              <a:buFont typeface="+mj-lt"/>
              <a:buAutoNum type="arabicPeriod"/>
            </a:pPr>
            <a:r>
              <a:rPr lang="en-US" sz="1400" b="1" dirty="0" smtClean="0"/>
              <a:t>Construct a new environment</a:t>
            </a:r>
            <a:r>
              <a:rPr lang="en-US" sz="1400" dirty="0" smtClean="0"/>
              <a:t>, whose parent is the environment of the applied procedure.</a:t>
            </a:r>
          </a:p>
          <a:p>
            <a:pPr marL="342900" indent="-342900">
              <a:buFont typeface="+mj-lt"/>
              <a:buAutoNum type="arabicPeriod"/>
            </a:pPr>
            <a:r>
              <a:rPr lang="en-US" sz="1400" b="1" dirty="0" smtClean="0"/>
              <a:t>For each procedure parameter, create a place </a:t>
            </a:r>
            <a:r>
              <a:rPr lang="en-US" sz="1400" dirty="0" smtClean="0"/>
              <a:t>in the frame of the new environment with the name of the parameter.  Evaluate each operand expression in the environment or the application and initialize the value in each place to the value of the corresponding operand expression.</a:t>
            </a:r>
          </a:p>
          <a:p>
            <a:pPr marL="342900" indent="-342900">
              <a:buFont typeface="+mj-lt"/>
              <a:buAutoNum type="arabicPeriod"/>
            </a:pPr>
            <a:r>
              <a:rPr lang="en-US" sz="1400" b="1" dirty="0" smtClean="0"/>
              <a:t>Evaluate</a:t>
            </a:r>
            <a:r>
              <a:rPr lang="en-US" sz="1400" dirty="0" smtClean="0"/>
              <a:t> the body of the procedure </a:t>
            </a:r>
            <a:r>
              <a:rPr lang="en-US" sz="1400" b="1" dirty="0" smtClean="0"/>
              <a:t>in the newly created environment. </a:t>
            </a:r>
            <a:r>
              <a:rPr lang="en-US" sz="1400" dirty="0" smtClean="0"/>
              <a:t>The resulting value is the value of the application.</a:t>
            </a:r>
            <a:endParaRPr lang="en-US" sz="1400" dirty="0"/>
          </a:p>
        </p:txBody>
      </p:sp>
      <p:sp>
        <p:nvSpPr>
          <p:cNvPr id="15" name="TextBox 14"/>
          <p:cNvSpPr txBox="1"/>
          <p:nvPr/>
        </p:nvSpPr>
        <p:spPr>
          <a:xfrm>
            <a:off x="1676400" y="3962400"/>
            <a:ext cx="2895600" cy="1200329"/>
          </a:xfrm>
          <a:prstGeom prst="rect">
            <a:avLst/>
          </a:prstGeom>
          <a:noFill/>
        </p:spPr>
        <p:txBody>
          <a:bodyPr wrap="square" rtlCol="0">
            <a:spAutoFit/>
          </a:bodyPr>
          <a:lstStyle/>
          <a:p>
            <a:r>
              <a:rPr lang="en-US" dirty="0" smtClean="0"/>
              <a:t>To create this environment,</a:t>
            </a:r>
          </a:p>
          <a:p>
            <a:r>
              <a:rPr lang="en-US" dirty="0" smtClean="0"/>
              <a:t>a procedure whose environment is the Blue environment was applied.</a:t>
            </a:r>
            <a:endParaRPr lang="en-US" dirty="0"/>
          </a:p>
        </p:txBody>
      </p:sp>
      <p:sp>
        <p:nvSpPr>
          <p:cNvPr id="17" name="TextBox 16"/>
          <p:cNvSpPr txBox="1"/>
          <p:nvPr/>
        </p:nvSpPr>
        <p:spPr>
          <a:xfrm>
            <a:off x="5105400" y="5042118"/>
            <a:ext cx="3246402" cy="1815882"/>
          </a:xfrm>
          <a:prstGeom prst="rect">
            <a:avLst/>
          </a:prstGeom>
          <a:noFill/>
        </p:spPr>
        <p:txBody>
          <a:bodyPr wrap="none" rtlCol="0">
            <a:spAutoFit/>
          </a:bodyPr>
          <a:lstStyle/>
          <a:p>
            <a:r>
              <a:rPr lang="en-US" sz="2800" dirty="0" smtClean="0"/>
              <a:t>&gt; (define x 3)</a:t>
            </a:r>
          </a:p>
          <a:p>
            <a:r>
              <a:rPr lang="en-US" sz="2800" dirty="0" smtClean="0"/>
              <a:t>&gt; ((lambda (x) </a:t>
            </a:r>
          </a:p>
          <a:p>
            <a:r>
              <a:rPr lang="en-US" sz="2800" dirty="0" smtClean="0"/>
              <a:t>       ((lambda (y) </a:t>
            </a:r>
            <a:r>
              <a:rPr lang="en-US" sz="2800" dirty="0" smtClean="0">
                <a:solidFill>
                  <a:schemeClr val="accent5">
                    <a:lumMod val="75000"/>
                  </a:schemeClr>
                </a:solidFill>
              </a:rPr>
              <a:t>x</a:t>
            </a:r>
            <a:r>
              <a:rPr lang="en-US" sz="2800" dirty="0" smtClean="0"/>
              <a:t>) 3)</a:t>
            </a:r>
          </a:p>
          <a:p>
            <a:r>
              <a:rPr lang="en-US" sz="2800" dirty="0" smtClean="0"/>
              <a:t>   17)</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Styles</a:t>
            </a:r>
            <a:endParaRPr lang="en-US" dirty="0"/>
          </a:p>
        </p:txBody>
      </p:sp>
      <p:sp>
        <p:nvSpPr>
          <p:cNvPr id="3" name="Content Placeholder 2"/>
          <p:cNvSpPr>
            <a:spLocks noGrp="1"/>
          </p:cNvSpPr>
          <p:nvPr>
            <p:ph idx="1"/>
          </p:nvPr>
        </p:nvSpPr>
        <p:spPr>
          <a:xfrm>
            <a:off x="457200" y="1295400"/>
            <a:ext cx="8229600" cy="4525963"/>
          </a:xfrm>
        </p:spPr>
        <p:txBody>
          <a:bodyPr/>
          <a:lstStyle/>
          <a:p>
            <a:r>
              <a:rPr lang="en-US" dirty="0" smtClean="0"/>
              <a:t>Functional Programming</a:t>
            </a:r>
          </a:p>
          <a:p>
            <a:pPr lvl="1"/>
            <a:r>
              <a:rPr lang="en-US" dirty="0" smtClean="0"/>
              <a:t>Program by composing functions</a:t>
            </a:r>
          </a:p>
          <a:p>
            <a:pPr lvl="1"/>
            <a:r>
              <a:rPr lang="en-US" dirty="0" smtClean="0"/>
              <a:t>Substitution model applies</a:t>
            </a:r>
          </a:p>
          <a:p>
            <a:pPr lvl="1"/>
            <a:r>
              <a:rPr lang="en-US" dirty="0" smtClean="0"/>
              <a:t>Problem Sets 1-4</a:t>
            </a:r>
          </a:p>
          <a:p>
            <a:r>
              <a:rPr lang="en-US" dirty="0" smtClean="0"/>
              <a:t>Imperative Programming</a:t>
            </a:r>
          </a:p>
          <a:p>
            <a:pPr lvl="1"/>
            <a:r>
              <a:rPr lang="en-US" dirty="0" smtClean="0"/>
              <a:t>Programming by changing state</a:t>
            </a:r>
          </a:p>
          <a:p>
            <a:pPr lvl="1"/>
            <a:r>
              <a:rPr lang="en-US" dirty="0" smtClean="0"/>
              <a:t>Requires </a:t>
            </a:r>
            <a:r>
              <a:rPr lang="en-US" dirty="0" err="1" smtClean="0"/>
              <a:t>stateful</a:t>
            </a:r>
            <a:r>
              <a:rPr lang="en-US" dirty="0" smtClean="0"/>
              <a:t> model of evaluation</a:t>
            </a:r>
          </a:p>
          <a:p>
            <a:pPr lvl="1"/>
            <a:r>
              <a:rPr lang="en-US" dirty="0" smtClean="0"/>
              <a:t>Problem Set 5 and beyond</a:t>
            </a:r>
            <a:endParaRPr lang="en-US" dirty="0"/>
          </a:p>
        </p:txBody>
      </p:sp>
      <p:sp>
        <p:nvSpPr>
          <p:cNvPr id="4" name="Slide Number Placeholder 3"/>
          <p:cNvSpPr>
            <a:spLocks noGrp="1"/>
          </p:cNvSpPr>
          <p:nvPr>
            <p:ph type="sldNum" sz="quarter" idx="12"/>
          </p:nvPr>
        </p:nvSpPr>
        <p:spPr/>
        <p:txBody>
          <a:bodyPr/>
          <a:lstStyle/>
          <a:p>
            <a:fld id="{0BD2BB8E-2E7D-4979-9350-48B9A2113630}" type="slidenum">
              <a:rPr lang="en-US" smtClean="0"/>
              <a:pPr/>
              <a:t>5</a:t>
            </a:fld>
            <a:endParaRPr lang="en-US"/>
          </a:p>
        </p:txBody>
      </p:sp>
      <p:sp>
        <p:nvSpPr>
          <p:cNvPr id="5" name="TextBox 4"/>
          <p:cNvSpPr txBox="1"/>
          <p:nvPr/>
        </p:nvSpPr>
        <p:spPr>
          <a:xfrm>
            <a:off x="1143000" y="5562600"/>
            <a:ext cx="6781800" cy="92333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dirty="0" smtClean="0"/>
              <a:t>Most programs </a:t>
            </a:r>
            <a:r>
              <a:rPr lang="en-US" b="1" dirty="0" smtClean="0"/>
              <a:t>combine aspects of both styles</a:t>
            </a:r>
            <a:r>
              <a:rPr lang="en-US" dirty="0" smtClean="0"/>
              <a:t>: even imperative-style programs still involve composing procedures, and very few programs are completely functional.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5346" name="Rectangle 2"/>
          <p:cNvSpPr>
            <a:spLocks noGrp="1" noChangeArrowheads="1"/>
          </p:cNvSpPr>
          <p:nvPr>
            <p:ph type="title"/>
          </p:nvPr>
        </p:nvSpPr>
        <p:spPr/>
        <p:txBody>
          <a:bodyPr/>
          <a:lstStyle/>
          <a:p>
            <a:r>
              <a:rPr lang="en-US" dirty="0" smtClean="0"/>
              <a:t>Mapping</a:t>
            </a:r>
            <a:endParaRPr lang="en-US" dirty="0"/>
          </a:p>
        </p:txBody>
      </p:sp>
      <p:sp>
        <p:nvSpPr>
          <p:cNvPr id="825347" name="Rectangle 3"/>
          <p:cNvSpPr>
            <a:spLocks noGrp="1" noChangeArrowheads="1"/>
          </p:cNvSpPr>
          <p:nvPr>
            <p:ph type="body" idx="1"/>
          </p:nvPr>
        </p:nvSpPr>
        <p:spPr>
          <a:xfrm>
            <a:off x="533400" y="1352550"/>
            <a:ext cx="8305800" cy="2076450"/>
          </a:xfrm>
        </p:spPr>
        <p:txBody>
          <a:bodyPr>
            <a:normAutofit fontScale="92500"/>
          </a:bodyPr>
          <a:lstStyle/>
          <a:p>
            <a:pPr>
              <a:buFontTx/>
              <a:buNone/>
            </a:pPr>
            <a:r>
              <a:rPr lang="en-US" dirty="0"/>
              <a:t>	Functional Solution: A procedure that takes a procedure of one argument and a list, and returns a list of the results produced by applying the procedure to each element in the list.</a:t>
            </a:r>
          </a:p>
        </p:txBody>
      </p:sp>
      <p:sp>
        <p:nvSpPr>
          <p:cNvPr id="5" name="Text Box 4"/>
          <p:cNvSpPr txBox="1">
            <a:spLocks noChangeArrowheads="1"/>
          </p:cNvSpPr>
          <p:nvPr/>
        </p:nvSpPr>
        <p:spPr bwMode="auto">
          <a:xfrm>
            <a:off x="2206428" y="3414839"/>
            <a:ext cx="4444615" cy="181588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spAutoFit/>
          </a:bodyPr>
          <a:lstStyle/>
          <a:p>
            <a:r>
              <a:rPr lang="en-US" sz="2800" dirty="0"/>
              <a:t>(define </a:t>
            </a:r>
            <a:r>
              <a:rPr lang="en-US" sz="2800" dirty="0" smtClean="0"/>
              <a:t>(list-map</a:t>
            </a:r>
            <a:r>
              <a:rPr lang="en-US" sz="2800" dirty="0"/>
              <a:t> </a:t>
            </a:r>
            <a:r>
              <a:rPr lang="en-US" sz="2800" dirty="0" smtClean="0"/>
              <a:t>f</a:t>
            </a:r>
            <a:r>
              <a:rPr lang="en-US" sz="2800" dirty="0"/>
              <a:t> </a:t>
            </a:r>
            <a:r>
              <a:rPr lang="en-US" sz="2800" dirty="0" smtClean="0"/>
              <a:t>p)</a:t>
            </a:r>
            <a:r>
              <a:rPr lang="en-US" sz="2800" dirty="0"/>
              <a:t/>
            </a:r>
            <a:br>
              <a:rPr lang="en-US" sz="2800" dirty="0"/>
            </a:br>
            <a:r>
              <a:rPr lang="en-US" sz="2800" dirty="0"/>
              <a:t>  (if (null? </a:t>
            </a:r>
            <a:r>
              <a:rPr lang="en-US" sz="2800" dirty="0" smtClean="0"/>
              <a:t>p) </a:t>
            </a:r>
            <a:r>
              <a:rPr lang="en-US" sz="2800" dirty="0"/>
              <a:t>null</a:t>
            </a:r>
            <a:br>
              <a:rPr lang="en-US" sz="2800" dirty="0"/>
            </a:br>
            <a:r>
              <a:rPr lang="en-US" sz="2800" dirty="0"/>
              <a:t>      (cons </a:t>
            </a:r>
            <a:r>
              <a:rPr lang="en-US" sz="2800" dirty="0" smtClean="0"/>
              <a:t>(f</a:t>
            </a:r>
            <a:r>
              <a:rPr lang="en-US" sz="2800" dirty="0"/>
              <a:t> (car </a:t>
            </a:r>
            <a:r>
              <a:rPr lang="en-US" sz="2800" dirty="0" smtClean="0"/>
              <a:t>p))</a:t>
            </a:r>
            <a:r>
              <a:rPr lang="en-US" sz="2800" dirty="0"/>
              <a:t/>
            </a:r>
            <a:br>
              <a:rPr lang="en-US" sz="2800" dirty="0"/>
            </a:br>
            <a:r>
              <a:rPr lang="en-US" sz="2800" dirty="0"/>
              <a:t>            </a:t>
            </a:r>
            <a:r>
              <a:rPr lang="en-US" sz="2800" dirty="0" smtClean="0"/>
              <a:t>    (list-map</a:t>
            </a:r>
            <a:r>
              <a:rPr lang="en-US" sz="2800" dirty="0"/>
              <a:t> </a:t>
            </a:r>
            <a:r>
              <a:rPr lang="en-US" sz="2800" dirty="0" smtClean="0"/>
              <a:t>f</a:t>
            </a:r>
            <a:r>
              <a:rPr lang="en-US" sz="2800" dirty="0"/>
              <a:t> (</a:t>
            </a:r>
            <a:r>
              <a:rPr lang="en-US" sz="2800" dirty="0" err="1"/>
              <a:t>cdr</a:t>
            </a:r>
            <a:r>
              <a:rPr lang="en-US" sz="2800" dirty="0"/>
              <a:t> </a:t>
            </a:r>
            <a:r>
              <a:rPr lang="en-US" sz="2800" dirty="0" smtClean="0"/>
              <a:t>p)))))</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a:xfrm>
            <a:off x="457200" y="274638"/>
            <a:ext cx="4419600" cy="1143000"/>
          </a:xfrm>
        </p:spPr>
        <p:txBody>
          <a:bodyPr>
            <a:normAutofit fontScale="90000"/>
          </a:bodyPr>
          <a:lstStyle/>
          <a:p>
            <a:r>
              <a:rPr lang="en-US"/>
              <a:t>Imperative Solution</a:t>
            </a:r>
          </a:p>
        </p:txBody>
      </p:sp>
      <p:sp>
        <p:nvSpPr>
          <p:cNvPr id="826371" name="Rectangle 3"/>
          <p:cNvSpPr>
            <a:spLocks noGrp="1" noChangeArrowheads="1"/>
          </p:cNvSpPr>
          <p:nvPr>
            <p:ph type="body" idx="1"/>
          </p:nvPr>
        </p:nvSpPr>
        <p:spPr>
          <a:xfrm>
            <a:off x="266700" y="1685925"/>
            <a:ext cx="8496300" cy="1676400"/>
          </a:xfrm>
        </p:spPr>
        <p:txBody>
          <a:bodyPr>
            <a:normAutofit lnSpcReduction="10000"/>
          </a:bodyPr>
          <a:lstStyle/>
          <a:p>
            <a:pPr>
              <a:buFontTx/>
              <a:buNone/>
            </a:pPr>
            <a:r>
              <a:rPr lang="en-US" sz="2800" dirty="0"/>
              <a:t>	A procedure that takes a procedure and </a:t>
            </a:r>
            <a:r>
              <a:rPr lang="en-US" sz="2800" dirty="0" smtClean="0"/>
              <a:t>a mutable list </a:t>
            </a:r>
            <a:r>
              <a:rPr lang="en-US" sz="2800" dirty="0"/>
              <a:t>as arguments, and </a:t>
            </a:r>
            <a:r>
              <a:rPr lang="en-US" sz="2800" b="1" i="1" dirty="0"/>
              <a:t>replaces</a:t>
            </a:r>
            <a:r>
              <a:rPr lang="en-US" sz="2800" dirty="0"/>
              <a:t> each element in the list with the value of the procedure applied to that element</a:t>
            </a:r>
            <a:r>
              <a:rPr lang="en-US" sz="2800" dirty="0" smtClean="0"/>
              <a:t>.  It produces no output.</a:t>
            </a:r>
            <a:endParaRPr lang="en-US" sz="2800" dirty="0"/>
          </a:p>
        </p:txBody>
      </p:sp>
      <p:sp>
        <p:nvSpPr>
          <p:cNvPr id="826372" name="Text Box 4"/>
          <p:cNvSpPr txBox="1">
            <a:spLocks noChangeArrowheads="1"/>
          </p:cNvSpPr>
          <p:nvPr/>
        </p:nvSpPr>
        <p:spPr bwMode="auto">
          <a:xfrm>
            <a:off x="1511216" y="3541557"/>
            <a:ext cx="5398466" cy="255454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spAutoFit/>
          </a:bodyPr>
          <a:lstStyle/>
          <a:p>
            <a:r>
              <a:rPr lang="en-US" sz="3200" dirty="0"/>
              <a:t>(define </a:t>
            </a:r>
            <a:r>
              <a:rPr lang="en-US" sz="3200" dirty="0" smtClean="0"/>
              <a:t>(</a:t>
            </a:r>
            <a:r>
              <a:rPr lang="en-US" sz="3200" dirty="0" err="1" smtClean="0"/>
              <a:t>mlist</a:t>
            </a:r>
            <a:r>
              <a:rPr lang="en-US" sz="3200" dirty="0" smtClean="0"/>
              <a:t>-map</a:t>
            </a:r>
            <a:r>
              <a:rPr lang="en-US" sz="3200" b="1" dirty="0"/>
              <a:t>!</a:t>
            </a:r>
            <a:r>
              <a:rPr lang="en-US" sz="3200" dirty="0"/>
              <a:t> </a:t>
            </a:r>
            <a:r>
              <a:rPr lang="en-US" sz="3200" dirty="0" smtClean="0"/>
              <a:t>f p)</a:t>
            </a:r>
            <a:endParaRPr lang="en-US" sz="3200" dirty="0"/>
          </a:p>
          <a:p>
            <a:r>
              <a:rPr lang="en-US" sz="3200" dirty="0"/>
              <a:t>   (if (null? </a:t>
            </a:r>
            <a:r>
              <a:rPr lang="en-US" sz="3200" dirty="0" smtClean="0"/>
              <a:t>p) </a:t>
            </a:r>
            <a:r>
              <a:rPr lang="en-US" sz="3200" dirty="0"/>
              <a:t>(void)</a:t>
            </a:r>
          </a:p>
          <a:p>
            <a:r>
              <a:rPr lang="en-US" sz="3200" dirty="0"/>
              <a:t>       (begin</a:t>
            </a:r>
          </a:p>
          <a:p>
            <a:r>
              <a:rPr lang="en-US" sz="3200" dirty="0"/>
              <a:t>           (</a:t>
            </a:r>
            <a:r>
              <a:rPr lang="en-US" sz="3200" dirty="0" smtClean="0"/>
              <a:t>set-</a:t>
            </a:r>
            <a:r>
              <a:rPr lang="en-US" sz="3200" dirty="0" err="1" smtClean="0"/>
              <a:t>mcar</a:t>
            </a:r>
            <a:r>
              <a:rPr lang="en-US" sz="3200" b="1" dirty="0"/>
              <a:t>!</a:t>
            </a:r>
            <a:r>
              <a:rPr lang="en-US" sz="3200" dirty="0"/>
              <a:t> </a:t>
            </a:r>
            <a:r>
              <a:rPr lang="en-US" sz="3200" dirty="0" smtClean="0"/>
              <a:t>p (f (</a:t>
            </a:r>
            <a:r>
              <a:rPr lang="en-US" sz="3200" dirty="0" err="1" smtClean="0"/>
              <a:t>mcar</a:t>
            </a:r>
            <a:r>
              <a:rPr lang="en-US" sz="3200" dirty="0" smtClean="0"/>
              <a:t> p)))</a:t>
            </a:r>
            <a:endParaRPr lang="en-US" sz="3200" dirty="0"/>
          </a:p>
          <a:p>
            <a:r>
              <a:rPr lang="en-US" sz="3200" dirty="0"/>
              <a:t>           </a:t>
            </a:r>
            <a:r>
              <a:rPr lang="en-US" sz="3200" dirty="0" smtClean="0"/>
              <a:t>(</a:t>
            </a:r>
            <a:r>
              <a:rPr lang="en-US" sz="3200" dirty="0" err="1" smtClean="0"/>
              <a:t>mlist</a:t>
            </a:r>
            <a:r>
              <a:rPr lang="en-US" sz="3200" dirty="0" smtClean="0"/>
              <a:t>-map</a:t>
            </a:r>
            <a:r>
              <a:rPr lang="en-US" sz="3200" b="1" dirty="0"/>
              <a:t>!</a:t>
            </a:r>
            <a:r>
              <a:rPr lang="en-US" sz="3200" dirty="0"/>
              <a:t> f </a:t>
            </a:r>
            <a:r>
              <a:rPr lang="en-US" sz="3200" dirty="0" smtClean="0"/>
              <a:t>(</a:t>
            </a:r>
            <a:r>
              <a:rPr lang="en-US" sz="3200" dirty="0" err="1" smtClean="0"/>
              <a:t>mcdr</a:t>
            </a:r>
            <a:r>
              <a:rPr lang="en-US" sz="3200" dirty="0" smtClean="0"/>
              <a:t> p)))))</a:t>
            </a:r>
            <a:endParaRPr lang="en-US" sz="4400" dirty="0"/>
          </a:p>
        </p:txBody>
      </p:sp>
      <p:sp>
        <p:nvSpPr>
          <p:cNvPr id="7" name="Text Box 4"/>
          <p:cNvSpPr txBox="1">
            <a:spLocks noChangeArrowheads="1"/>
          </p:cNvSpPr>
          <p:nvPr/>
        </p:nvSpPr>
        <p:spPr bwMode="auto">
          <a:xfrm>
            <a:off x="5029200" y="106740"/>
            <a:ext cx="3810402" cy="156966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a:t>(define </a:t>
            </a:r>
            <a:r>
              <a:rPr lang="en-US" sz="2400" dirty="0" smtClean="0"/>
              <a:t>(list-map</a:t>
            </a:r>
            <a:r>
              <a:rPr lang="en-US" sz="2400" dirty="0"/>
              <a:t> </a:t>
            </a:r>
            <a:r>
              <a:rPr lang="en-US" sz="2400" dirty="0" smtClean="0"/>
              <a:t>f</a:t>
            </a:r>
            <a:r>
              <a:rPr lang="en-US" sz="2400" dirty="0"/>
              <a:t> </a:t>
            </a:r>
            <a:r>
              <a:rPr lang="en-US" sz="2400" dirty="0" smtClean="0"/>
              <a:t>p)</a:t>
            </a:r>
            <a:r>
              <a:rPr lang="en-US" sz="2400" dirty="0"/>
              <a:t/>
            </a:r>
            <a:br>
              <a:rPr lang="en-US" sz="2400" dirty="0"/>
            </a:br>
            <a:r>
              <a:rPr lang="en-US" sz="2400" dirty="0"/>
              <a:t>  (if (null? </a:t>
            </a:r>
            <a:r>
              <a:rPr lang="en-US" sz="2400" dirty="0" smtClean="0"/>
              <a:t>p) </a:t>
            </a:r>
            <a:r>
              <a:rPr lang="en-US" sz="2400" dirty="0"/>
              <a:t>null</a:t>
            </a:r>
            <a:br>
              <a:rPr lang="en-US" sz="2400" dirty="0"/>
            </a:br>
            <a:r>
              <a:rPr lang="en-US" sz="2400" dirty="0"/>
              <a:t>      (cons </a:t>
            </a:r>
            <a:r>
              <a:rPr lang="en-US" sz="2400" dirty="0" smtClean="0"/>
              <a:t>(f</a:t>
            </a:r>
            <a:r>
              <a:rPr lang="en-US" sz="2400" dirty="0"/>
              <a:t> (car </a:t>
            </a:r>
            <a:r>
              <a:rPr lang="en-US" sz="2400" dirty="0" smtClean="0"/>
              <a:t>p))</a:t>
            </a:r>
            <a:r>
              <a:rPr lang="en-US" sz="2400" dirty="0"/>
              <a:t/>
            </a:r>
            <a:br>
              <a:rPr lang="en-US" sz="2400" dirty="0"/>
            </a:br>
            <a:r>
              <a:rPr lang="en-US" sz="2400" dirty="0"/>
              <a:t>            </a:t>
            </a:r>
            <a:r>
              <a:rPr lang="en-US" sz="2400" dirty="0" smtClean="0"/>
              <a:t>    (list-map</a:t>
            </a:r>
            <a:r>
              <a:rPr lang="en-US" sz="2400" dirty="0"/>
              <a:t> </a:t>
            </a:r>
            <a:r>
              <a:rPr lang="en-US" sz="2400" dirty="0" smtClean="0"/>
              <a:t>f</a:t>
            </a:r>
            <a:r>
              <a:rPr lang="en-US" sz="2400" dirty="0"/>
              <a:t> (</a:t>
            </a:r>
            <a:r>
              <a:rPr lang="en-US" sz="2400" dirty="0" err="1"/>
              <a:t>cdr</a:t>
            </a:r>
            <a:r>
              <a:rPr lang="en-US" sz="2400" dirty="0"/>
              <a:t> </a:t>
            </a:r>
            <a:r>
              <a:rPr lang="en-US" sz="2400" dirty="0" smtClean="0"/>
              <a:t>p)))))</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6372"/>
                                        </p:tgtEl>
                                        <p:attrNameLst>
                                          <p:attrName>style.visibility</p:attrName>
                                        </p:attrNameLst>
                                      </p:cBhvr>
                                      <p:to>
                                        <p:strVal val="visible"/>
                                      </p:to>
                                    </p:set>
                                    <p:animEffect transition="in" filter="dissolve">
                                      <p:cBhvr>
                                        <p:cTn id="7" dur="500"/>
                                        <p:tgtEl>
                                          <p:spTgt spid="826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637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4" name="Rectangle 2"/>
          <p:cNvSpPr>
            <a:spLocks noGrp="1" noChangeArrowheads="1"/>
          </p:cNvSpPr>
          <p:nvPr>
            <p:ph type="title"/>
          </p:nvPr>
        </p:nvSpPr>
        <p:spPr>
          <a:xfrm>
            <a:off x="447675" y="187241"/>
            <a:ext cx="8229600" cy="660400"/>
          </a:xfrm>
        </p:spPr>
        <p:txBody>
          <a:bodyPr>
            <a:normAutofit fontScale="90000"/>
          </a:bodyPr>
          <a:lstStyle/>
          <a:p>
            <a:r>
              <a:rPr lang="en-US" dirty="0"/>
              <a:t>Programming with Mutation</a:t>
            </a:r>
          </a:p>
        </p:txBody>
      </p:sp>
      <p:sp>
        <p:nvSpPr>
          <p:cNvPr id="827395" name="Text Box 3"/>
          <p:cNvSpPr txBox="1">
            <a:spLocks noChangeArrowheads="1"/>
          </p:cNvSpPr>
          <p:nvPr/>
        </p:nvSpPr>
        <p:spPr bwMode="auto">
          <a:xfrm>
            <a:off x="899565" y="1132029"/>
            <a:ext cx="6705600" cy="255454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a:spAutoFit/>
          </a:bodyPr>
          <a:lstStyle/>
          <a:p>
            <a:r>
              <a:rPr lang="en-US" sz="3200" dirty="0"/>
              <a:t>&gt; </a:t>
            </a:r>
            <a:r>
              <a:rPr lang="en-US" sz="3200" dirty="0" smtClean="0"/>
              <a:t>(</a:t>
            </a:r>
            <a:r>
              <a:rPr lang="en-US" sz="3200" dirty="0" err="1" smtClean="0"/>
              <a:t>mlist</a:t>
            </a:r>
            <a:r>
              <a:rPr lang="en-US" sz="3200" dirty="0" smtClean="0"/>
              <a:t>-map</a:t>
            </a:r>
            <a:r>
              <a:rPr lang="en-US" sz="3200" b="1" dirty="0"/>
              <a:t>!</a:t>
            </a:r>
            <a:r>
              <a:rPr lang="en-US" sz="3200" dirty="0"/>
              <a:t> square </a:t>
            </a:r>
            <a:r>
              <a:rPr lang="en-US" sz="3200" dirty="0" smtClean="0"/>
              <a:t>(</a:t>
            </a:r>
            <a:r>
              <a:rPr lang="en-US" sz="3200" dirty="0" err="1" smtClean="0"/>
              <a:t>mlist</a:t>
            </a:r>
            <a:r>
              <a:rPr lang="en-US" sz="3200" dirty="0" smtClean="0"/>
              <a:t> 1 2 3 4))</a:t>
            </a:r>
            <a:endParaRPr lang="en-US" sz="3200" dirty="0"/>
          </a:p>
          <a:p>
            <a:r>
              <a:rPr lang="en-US" sz="3200" dirty="0"/>
              <a:t>&gt; (define i4 </a:t>
            </a:r>
            <a:r>
              <a:rPr lang="en-US" sz="3200" dirty="0" smtClean="0"/>
              <a:t>(</a:t>
            </a:r>
            <a:r>
              <a:rPr lang="en-US" sz="3200" dirty="0" err="1" smtClean="0"/>
              <a:t>mlist</a:t>
            </a:r>
            <a:r>
              <a:rPr lang="en-US" sz="3200" dirty="0" smtClean="0"/>
              <a:t> 1 2 3 4))</a:t>
            </a:r>
            <a:endParaRPr lang="en-US" sz="3200" dirty="0"/>
          </a:p>
          <a:p>
            <a:r>
              <a:rPr lang="en-US" sz="3200" dirty="0"/>
              <a:t>&gt; </a:t>
            </a:r>
            <a:r>
              <a:rPr lang="en-US" sz="3200" dirty="0" smtClean="0"/>
              <a:t>(</a:t>
            </a:r>
            <a:r>
              <a:rPr lang="en-US" sz="3200" dirty="0" err="1" smtClean="0"/>
              <a:t>mlist</a:t>
            </a:r>
            <a:r>
              <a:rPr lang="en-US" sz="3200" dirty="0" smtClean="0"/>
              <a:t>-map</a:t>
            </a:r>
            <a:r>
              <a:rPr lang="en-US" sz="3200" b="1" dirty="0"/>
              <a:t>!</a:t>
            </a:r>
            <a:r>
              <a:rPr lang="en-US" sz="3200" dirty="0"/>
              <a:t> square i4)</a:t>
            </a:r>
          </a:p>
          <a:p>
            <a:r>
              <a:rPr lang="en-US" sz="3200" dirty="0"/>
              <a:t>&gt; i4</a:t>
            </a:r>
          </a:p>
          <a:p>
            <a:r>
              <a:rPr lang="en-US" sz="3200" b="1" dirty="0">
                <a:solidFill>
                  <a:schemeClr val="tx2">
                    <a:lumMod val="60000"/>
                    <a:lumOff val="40000"/>
                  </a:schemeClr>
                </a:solidFill>
              </a:rPr>
              <a:t>(1 4 9 16</a:t>
            </a:r>
            <a:r>
              <a:rPr lang="en-US" sz="3200" b="1" dirty="0" smtClean="0">
                <a:solidFill>
                  <a:schemeClr val="tx2">
                    <a:lumMod val="60000"/>
                    <a:lumOff val="40000"/>
                  </a:schemeClr>
                </a:solidFill>
              </a:rPr>
              <a:t>)</a:t>
            </a:r>
            <a:endParaRPr lang="en-US" sz="3200" b="1" dirty="0">
              <a:solidFill>
                <a:schemeClr val="tx2">
                  <a:lumMod val="60000"/>
                  <a:lumOff val="40000"/>
                </a:schemeClr>
              </a:solidFill>
            </a:endParaRPr>
          </a:p>
        </p:txBody>
      </p:sp>
      <p:sp>
        <p:nvSpPr>
          <p:cNvPr id="827398" name="Text Box 6"/>
          <p:cNvSpPr txBox="1">
            <a:spLocks noChangeArrowheads="1"/>
          </p:cNvSpPr>
          <p:nvPr/>
        </p:nvSpPr>
        <p:spPr bwMode="auto">
          <a:xfrm rot="5400000">
            <a:off x="7032182" y="4852399"/>
            <a:ext cx="1936749" cy="584775"/>
          </a:xfrm>
          <a:prstGeom prst="rect">
            <a:avLst/>
          </a:prstGeom>
          <a:noFill/>
          <a:ln w="31750" algn="ctr">
            <a:noFill/>
            <a:miter lim="800000"/>
            <a:headEnd/>
            <a:tailEnd/>
          </a:ln>
          <a:effectLst/>
        </p:spPr>
        <p:txBody>
          <a:bodyPr wrap="none">
            <a:spAutoFit/>
          </a:bodyPr>
          <a:lstStyle/>
          <a:p>
            <a:r>
              <a:rPr lang="en-US" sz="3200" dirty="0"/>
              <a:t>Functional</a:t>
            </a:r>
          </a:p>
        </p:txBody>
      </p:sp>
      <p:sp>
        <p:nvSpPr>
          <p:cNvPr id="827399" name="Text Box 7"/>
          <p:cNvSpPr txBox="1">
            <a:spLocks noChangeArrowheads="1"/>
          </p:cNvSpPr>
          <p:nvPr/>
        </p:nvSpPr>
        <p:spPr bwMode="auto">
          <a:xfrm rot="5400000">
            <a:off x="7018869" y="2092663"/>
            <a:ext cx="1983043" cy="584775"/>
          </a:xfrm>
          <a:prstGeom prst="rect">
            <a:avLst/>
          </a:prstGeom>
          <a:noFill/>
          <a:ln w="31750" algn="ctr">
            <a:noFill/>
            <a:miter lim="800000"/>
            <a:headEnd/>
            <a:tailEnd/>
          </a:ln>
          <a:effectLst/>
        </p:spPr>
        <p:txBody>
          <a:bodyPr wrap="none">
            <a:spAutoFit/>
          </a:bodyPr>
          <a:lstStyle/>
          <a:p>
            <a:r>
              <a:rPr lang="en-US" sz="3200" dirty="0"/>
              <a:t>Imperative</a:t>
            </a:r>
          </a:p>
        </p:txBody>
      </p:sp>
      <p:sp>
        <p:nvSpPr>
          <p:cNvPr id="8" name="Text Box 3"/>
          <p:cNvSpPr txBox="1">
            <a:spLocks noChangeArrowheads="1"/>
          </p:cNvSpPr>
          <p:nvPr/>
        </p:nvSpPr>
        <p:spPr bwMode="auto">
          <a:xfrm>
            <a:off x="914400" y="3810000"/>
            <a:ext cx="6705600" cy="255454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square">
            <a:spAutoFit/>
          </a:bodyPr>
          <a:lstStyle/>
          <a:p>
            <a:r>
              <a:rPr lang="en-US" sz="3200" dirty="0" smtClean="0"/>
              <a:t>&gt; </a:t>
            </a:r>
            <a:r>
              <a:rPr lang="en-US" sz="3200" dirty="0"/>
              <a:t>(define i4 (</a:t>
            </a:r>
            <a:r>
              <a:rPr lang="en-US" sz="3200" dirty="0" err="1"/>
              <a:t>intsto</a:t>
            </a:r>
            <a:r>
              <a:rPr lang="en-US" sz="3200" dirty="0"/>
              <a:t> 4))</a:t>
            </a:r>
          </a:p>
          <a:p>
            <a:r>
              <a:rPr lang="en-US" sz="3200" dirty="0"/>
              <a:t>&gt; (map square i4)</a:t>
            </a:r>
          </a:p>
          <a:p>
            <a:r>
              <a:rPr lang="en-US" sz="3200" b="1" dirty="0">
                <a:solidFill>
                  <a:schemeClr val="tx2">
                    <a:lumMod val="60000"/>
                    <a:lumOff val="40000"/>
                  </a:schemeClr>
                </a:solidFill>
              </a:rPr>
              <a:t>(1 4 9 16)</a:t>
            </a:r>
          </a:p>
          <a:p>
            <a:r>
              <a:rPr lang="en-US" sz="3200" dirty="0"/>
              <a:t>&gt; i4</a:t>
            </a:r>
          </a:p>
          <a:p>
            <a:r>
              <a:rPr lang="en-US" sz="3200" b="1" dirty="0">
                <a:solidFill>
                  <a:schemeClr val="tx2">
                    <a:lumMod val="60000"/>
                    <a:lumOff val="40000"/>
                  </a:schemeClr>
                </a:solidFill>
              </a:rPr>
              <a:t>(1 2 3 4)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7395">
                                            <p:bg/>
                                          </p:spTgt>
                                        </p:tgtEl>
                                        <p:attrNameLst>
                                          <p:attrName>style.visibility</p:attrName>
                                        </p:attrNameLst>
                                      </p:cBhvr>
                                      <p:to>
                                        <p:strVal val="visible"/>
                                      </p:to>
                                    </p:set>
                                    <p:animEffect transition="in" filter="dissolve">
                                      <p:cBhvr>
                                        <p:cTn id="7" dur="500"/>
                                        <p:tgtEl>
                                          <p:spTgt spid="827395">
                                            <p:bg/>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7395">
                                            <p:txEl>
                                              <p:pRg st="0" end="0"/>
                                            </p:txEl>
                                          </p:spTgt>
                                        </p:tgtEl>
                                        <p:attrNameLst>
                                          <p:attrName>style.visibility</p:attrName>
                                        </p:attrNameLst>
                                      </p:cBhvr>
                                      <p:to>
                                        <p:strVal val="visible"/>
                                      </p:to>
                                    </p:set>
                                    <p:animEffect transition="in" filter="dissolve">
                                      <p:cBhvr>
                                        <p:cTn id="12" dur="500"/>
                                        <p:tgtEl>
                                          <p:spTgt spid="8273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27395">
                                            <p:txEl>
                                              <p:pRg st="1" end="1"/>
                                            </p:txEl>
                                          </p:spTgt>
                                        </p:tgtEl>
                                        <p:attrNameLst>
                                          <p:attrName>style.visibility</p:attrName>
                                        </p:attrNameLst>
                                      </p:cBhvr>
                                      <p:to>
                                        <p:strVal val="visible"/>
                                      </p:to>
                                    </p:set>
                                    <p:animEffect transition="in" filter="dissolve">
                                      <p:cBhvr>
                                        <p:cTn id="17" dur="500"/>
                                        <p:tgtEl>
                                          <p:spTgt spid="8273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27395">
                                            <p:txEl>
                                              <p:pRg st="2" end="2"/>
                                            </p:txEl>
                                          </p:spTgt>
                                        </p:tgtEl>
                                        <p:attrNameLst>
                                          <p:attrName>style.visibility</p:attrName>
                                        </p:attrNameLst>
                                      </p:cBhvr>
                                      <p:to>
                                        <p:strVal val="visible"/>
                                      </p:to>
                                    </p:set>
                                    <p:animEffect transition="in" filter="dissolve">
                                      <p:cBhvr>
                                        <p:cTn id="22" dur="500"/>
                                        <p:tgtEl>
                                          <p:spTgt spid="8273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27395">
                                            <p:txEl>
                                              <p:pRg st="3" end="3"/>
                                            </p:txEl>
                                          </p:spTgt>
                                        </p:tgtEl>
                                        <p:attrNameLst>
                                          <p:attrName>style.visibility</p:attrName>
                                        </p:attrNameLst>
                                      </p:cBhvr>
                                      <p:to>
                                        <p:strVal val="visible"/>
                                      </p:to>
                                    </p:set>
                                    <p:animEffect transition="in" filter="dissolve">
                                      <p:cBhvr>
                                        <p:cTn id="27" dur="500"/>
                                        <p:tgtEl>
                                          <p:spTgt spid="82739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27395">
                                            <p:txEl>
                                              <p:pRg st="4" end="4"/>
                                            </p:txEl>
                                          </p:spTgt>
                                        </p:tgtEl>
                                        <p:attrNameLst>
                                          <p:attrName>style.visibility</p:attrName>
                                        </p:attrNameLst>
                                      </p:cBhvr>
                                      <p:to>
                                        <p:strVal val="visible"/>
                                      </p:to>
                                    </p:set>
                                    <p:animEffect transition="in" filter="dissolve">
                                      <p:cBhvr>
                                        <p:cTn id="32" dur="500"/>
                                        <p:tgtEl>
                                          <p:spTgt spid="82739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bg/>
                                          </p:spTgt>
                                        </p:tgtEl>
                                        <p:attrNameLst>
                                          <p:attrName>style.visibility</p:attrName>
                                        </p:attrNameLst>
                                      </p:cBhvr>
                                      <p:to>
                                        <p:strVal val="visible"/>
                                      </p:to>
                                    </p:set>
                                    <p:animEffect transition="in" filter="dissolve">
                                      <p:cBhvr>
                                        <p:cTn id="37" dur="500"/>
                                        <p:tgtEl>
                                          <p:spTgt spid="8">
                                            <p:bg/>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dissolve">
                                      <p:cBhvr>
                                        <p:cTn id="42" dur="5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animEffect transition="in" filter="dissolve">
                                      <p:cBhvr>
                                        <p:cTn id="47" dur="500"/>
                                        <p:tgtEl>
                                          <p:spTgt spid="8">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8">
                                            <p:txEl>
                                              <p:pRg st="2" end="2"/>
                                            </p:txEl>
                                          </p:spTgt>
                                        </p:tgtEl>
                                        <p:attrNameLst>
                                          <p:attrName>style.visibility</p:attrName>
                                        </p:attrNameLst>
                                      </p:cBhvr>
                                      <p:to>
                                        <p:strVal val="visible"/>
                                      </p:to>
                                    </p:set>
                                    <p:animEffect transition="in" filter="dissolve">
                                      <p:cBhvr>
                                        <p:cTn id="52" dur="500"/>
                                        <p:tgtEl>
                                          <p:spTgt spid="8">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8">
                                            <p:txEl>
                                              <p:pRg st="3" end="3"/>
                                            </p:txEl>
                                          </p:spTgt>
                                        </p:tgtEl>
                                        <p:attrNameLst>
                                          <p:attrName>style.visibility</p:attrName>
                                        </p:attrNameLst>
                                      </p:cBhvr>
                                      <p:to>
                                        <p:strVal val="visible"/>
                                      </p:to>
                                    </p:set>
                                    <p:animEffect transition="in" filter="dissolve">
                                      <p:cBhvr>
                                        <p:cTn id="57" dur="500"/>
                                        <p:tgtEl>
                                          <p:spTgt spid="8">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8">
                                            <p:txEl>
                                              <p:pRg st="4" end="4"/>
                                            </p:txEl>
                                          </p:spTgt>
                                        </p:tgtEl>
                                        <p:attrNameLst>
                                          <p:attrName>style.visibility</p:attrName>
                                        </p:attrNameLst>
                                      </p:cBhvr>
                                      <p:to>
                                        <p:strVal val="visible"/>
                                      </p:to>
                                    </p:set>
                                    <p:animEffect transition="in" filter="dissolve">
                                      <p:cBhvr>
                                        <p:cTn id="6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7395" grpId="0" build="p" animBg="1"/>
      <p:bldP spid="8"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Cost</a:t>
            </a:r>
            <a:endParaRPr lang="en-US" dirty="0"/>
          </a:p>
        </p:txBody>
      </p:sp>
      <p:sp>
        <p:nvSpPr>
          <p:cNvPr id="5" name="Slide Number Placeholder 4"/>
          <p:cNvSpPr>
            <a:spLocks noGrp="1"/>
          </p:cNvSpPr>
          <p:nvPr>
            <p:ph type="sldNum" sz="quarter" idx="12"/>
          </p:nvPr>
        </p:nvSpPr>
        <p:spPr/>
        <p:txBody>
          <a:bodyPr/>
          <a:lstStyle/>
          <a:p>
            <a:fld id="{0BD2BB8E-2E7D-4979-9350-48B9A2113630}" type="slidenum">
              <a:rPr lang="en-US" smtClean="0"/>
              <a:pPr/>
              <a:t>9</a:t>
            </a:fld>
            <a:endParaRPr lang="en-US"/>
          </a:p>
        </p:txBody>
      </p:sp>
      <p:sp>
        <p:nvSpPr>
          <p:cNvPr id="6" name="Text Box 4"/>
          <p:cNvSpPr txBox="1">
            <a:spLocks noChangeArrowheads="1"/>
          </p:cNvSpPr>
          <p:nvPr/>
        </p:nvSpPr>
        <p:spPr bwMode="auto">
          <a:xfrm>
            <a:off x="279175" y="1849704"/>
            <a:ext cx="3810402" cy="156966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spAutoFit/>
          </a:bodyPr>
          <a:lstStyle/>
          <a:p>
            <a:r>
              <a:rPr lang="en-US" sz="2400" dirty="0"/>
              <a:t>(define </a:t>
            </a:r>
            <a:r>
              <a:rPr lang="en-US" sz="2400" dirty="0" smtClean="0"/>
              <a:t>(list-map</a:t>
            </a:r>
            <a:r>
              <a:rPr lang="en-US" sz="2400" dirty="0"/>
              <a:t> </a:t>
            </a:r>
            <a:r>
              <a:rPr lang="en-US" sz="2400" dirty="0" smtClean="0"/>
              <a:t>f</a:t>
            </a:r>
            <a:r>
              <a:rPr lang="en-US" sz="2400" dirty="0"/>
              <a:t> </a:t>
            </a:r>
            <a:r>
              <a:rPr lang="en-US" sz="2400" dirty="0" smtClean="0"/>
              <a:t>p)</a:t>
            </a:r>
            <a:r>
              <a:rPr lang="en-US" sz="2400" dirty="0"/>
              <a:t/>
            </a:r>
            <a:br>
              <a:rPr lang="en-US" sz="2400" dirty="0"/>
            </a:br>
            <a:r>
              <a:rPr lang="en-US" sz="2400" dirty="0"/>
              <a:t>  (if (null? </a:t>
            </a:r>
            <a:r>
              <a:rPr lang="en-US" sz="2400" dirty="0" smtClean="0"/>
              <a:t>p) </a:t>
            </a:r>
            <a:r>
              <a:rPr lang="en-US" sz="2400" dirty="0"/>
              <a:t>null</a:t>
            </a:r>
            <a:br>
              <a:rPr lang="en-US" sz="2400" dirty="0"/>
            </a:br>
            <a:r>
              <a:rPr lang="en-US" sz="2400" dirty="0"/>
              <a:t>      (cons </a:t>
            </a:r>
            <a:r>
              <a:rPr lang="en-US" sz="2400" dirty="0" smtClean="0"/>
              <a:t>(f</a:t>
            </a:r>
            <a:r>
              <a:rPr lang="en-US" sz="2400" dirty="0"/>
              <a:t> (car </a:t>
            </a:r>
            <a:r>
              <a:rPr lang="en-US" sz="2400" dirty="0" smtClean="0"/>
              <a:t>p))</a:t>
            </a:r>
            <a:r>
              <a:rPr lang="en-US" sz="2400" dirty="0"/>
              <a:t/>
            </a:r>
            <a:br>
              <a:rPr lang="en-US" sz="2400" dirty="0"/>
            </a:br>
            <a:r>
              <a:rPr lang="en-US" sz="2400" dirty="0"/>
              <a:t>            </a:t>
            </a:r>
            <a:r>
              <a:rPr lang="en-US" sz="2400" dirty="0" smtClean="0"/>
              <a:t>    (list-map</a:t>
            </a:r>
            <a:r>
              <a:rPr lang="en-US" sz="2400" dirty="0"/>
              <a:t> </a:t>
            </a:r>
            <a:r>
              <a:rPr lang="en-US" sz="2400" dirty="0" smtClean="0"/>
              <a:t>f</a:t>
            </a:r>
            <a:r>
              <a:rPr lang="en-US" sz="2400" dirty="0"/>
              <a:t> (</a:t>
            </a:r>
            <a:r>
              <a:rPr lang="en-US" sz="2400" dirty="0" err="1"/>
              <a:t>cdr</a:t>
            </a:r>
            <a:r>
              <a:rPr lang="en-US" sz="2400" dirty="0"/>
              <a:t> </a:t>
            </a:r>
            <a:r>
              <a:rPr lang="en-US" sz="2400" dirty="0" smtClean="0"/>
              <a:t>p)))))</a:t>
            </a:r>
            <a:endParaRPr lang="en-US" sz="2400" dirty="0"/>
          </a:p>
        </p:txBody>
      </p:sp>
      <p:sp>
        <p:nvSpPr>
          <p:cNvPr id="7" name="Text Box 4"/>
          <p:cNvSpPr txBox="1">
            <a:spLocks noChangeArrowheads="1"/>
          </p:cNvSpPr>
          <p:nvPr/>
        </p:nvSpPr>
        <p:spPr bwMode="auto">
          <a:xfrm>
            <a:off x="4796581" y="1785586"/>
            <a:ext cx="4057265" cy="193899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spAutoFit/>
          </a:bodyPr>
          <a:lstStyle/>
          <a:p>
            <a:r>
              <a:rPr lang="en-US" sz="2400" dirty="0"/>
              <a:t>(define </a:t>
            </a:r>
            <a:r>
              <a:rPr lang="en-US" sz="2400" dirty="0" smtClean="0"/>
              <a:t>(</a:t>
            </a:r>
            <a:r>
              <a:rPr lang="en-US" sz="2400" dirty="0" err="1" smtClean="0"/>
              <a:t>mlist</a:t>
            </a:r>
            <a:r>
              <a:rPr lang="en-US" sz="2400" dirty="0" smtClean="0"/>
              <a:t>-map</a:t>
            </a:r>
            <a:r>
              <a:rPr lang="en-US" sz="2400" b="1" dirty="0"/>
              <a:t>!</a:t>
            </a:r>
            <a:r>
              <a:rPr lang="en-US" sz="2400" dirty="0"/>
              <a:t> </a:t>
            </a:r>
            <a:r>
              <a:rPr lang="en-US" sz="2400" dirty="0" smtClean="0"/>
              <a:t>f p)</a:t>
            </a:r>
            <a:endParaRPr lang="en-US" sz="2400" dirty="0"/>
          </a:p>
          <a:p>
            <a:r>
              <a:rPr lang="en-US" sz="2400" dirty="0"/>
              <a:t>   (if (null? </a:t>
            </a:r>
            <a:r>
              <a:rPr lang="en-US" sz="2400" dirty="0" smtClean="0"/>
              <a:t>p) </a:t>
            </a:r>
            <a:r>
              <a:rPr lang="en-US" sz="2400" dirty="0"/>
              <a:t>(void)</a:t>
            </a:r>
          </a:p>
          <a:p>
            <a:r>
              <a:rPr lang="en-US" sz="2400" dirty="0"/>
              <a:t>       (begin</a:t>
            </a:r>
          </a:p>
          <a:p>
            <a:r>
              <a:rPr lang="en-US" sz="2400" dirty="0"/>
              <a:t>           (</a:t>
            </a:r>
            <a:r>
              <a:rPr lang="en-US" sz="2400" dirty="0" smtClean="0"/>
              <a:t>set-</a:t>
            </a:r>
            <a:r>
              <a:rPr lang="en-US" sz="2400" dirty="0" err="1" smtClean="0"/>
              <a:t>mcar</a:t>
            </a:r>
            <a:r>
              <a:rPr lang="en-US" sz="2400" b="1" dirty="0"/>
              <a:t>!</a:t>
            </a:r>
            <a:r>
              <a:rPr lang="en-US" sz="2400" dirty="0"/>
              <a:t> </a:t>
            </a:r>
            <a:r>
              <a:rPr lang="en-US" sz="2400" dirty="0" smtClean="0"/>
              <a:t>p (f (</a:t>
            </a:r>
            <a:r>
              <a:rPr lang="en-US" sz="2400" dirty="0" err="1" smtClean="0"/>
              <a:t>mcar</a:t>
            </a:r>
            <a:r>
              <a:rPr lang="en-US" sz="2400" dirty="0" smtClean="0"/>
              <a:t> p)))</a:t>
            </a:r>
            <a:endParaRPr lang="en-US" sz="2400" dirty="0"/>
          </a:p>
          <a:p>
            <a:r>
              <a:rPr lang="en-US" sz="2400" dirty="0"/>
              <a:t>           </a:t>
            </a:r>
            <a:r>
              <a:rPr lang="en-US" sz="2400" dirty="0" smtClean="0"/>
              <a:t>(</a:t>
            </a:r>
            <a:r>
              <a:rPr lang="en-US" sz="2400" dirty="0" err="1" smtClean="0"/>
              <a:t>mlist</a:t>
            </a:r>
            <a:r>
              <a:rPr lang="en-US" sz="2400" dirty="0" smtClean="0"/>
              <a:t>-map</a:t>
            </a:r>
            <a:r>
              <a:rPr lang="en-US" sz="2400" b="1" dirty="0"/>
              <a:t>!</a:t>
            </a:r>
            <a:r>
              <a:rPr lang="en-US" sz="2400" dirty="0"/>
              <a:t> f </a:t>
            </a:r>
            <a:r>
              <a:rPr lang="en-US" sz="2400" dirty="0" smtClean="0"/>
              <a:t>(</a:t>
            </a:r>
            <a:r>
              <a:rPr lang="en-US" sz="2400" dirty="0" err="1" smtClean="0"/>
              <a:t>mcdr</a:t>
            </a:r>
            <a:r>
              <a:rPr lang="en-US" sz="2400" dirty="0" smtClean="0"/>
              <a:t> p)))))</a:t>
            </a:r>
            <a:endParaRPr lang="en-US" sz="3600" dirty="0"/>
          </a:p>
        </p:txBody>
      </p:sp>
      <p:sp>
        <p:nvSpPr>
          <p:cNvPr id="8" name="TextBox 7"/>
          <p:cNvSpPr txBox="1"/>
          <p:nvPr/>
        </p:nvSpPr>
        <p:spPr>
          <a:xfrm>
            <a:off x="1680446" y="1274496"/>
            <a:ext cx="1494320" cy="461665"/>
          </a:xfrm>
          <a:prstGeom prst="rect">
            <a:avLst/>
          </a:prstGeom>
          <a:noFill/>
        </p:spPr>
        <p:txBody>
          <a:bodyPr wrap="none" rtlCol="0">
            <a:spAutoFit/>
          </a:bodyPr>
          <a:lstStyle/>
          <a:p>
            <a:r>
              <a:rPr lang="en-US" sz="2400" dirty="0" smtClean="0"/>
              <a:t>Functional</a:t>
            </a:r>
            <a:endParaRPr lang="en-US" sz="2400" dirty="0"/>
          </a:p>
        </p:txBody>
      </p:sp>
      <p:sp>
        <p:nvSpPr>
          <p:cNvPr id="9" name="TextBox 8"/>
          <p:cNvSpPr txBox="1"/>
          <p:nvPr/>
        </p:nvSpPr>
        <p:spPr>
          <a:xfrm>
            <a:off x="5943600" y="1219200"/>
            <a:ext cx="1531830" cy="461665"/>
          </a:xfrm>
          <a:prstGeom prst="rect">
            <a:avLst/>
          </a:prstGeom>
          <a:noFill/>
        </p:spPr>
        <p:txBody>
          <a:bodyPr wrap="none" rtlCol="0">
            <a:spAutoFit/>
          </a:bodyPr>
          <a:lstStyle/>
          <a:p>
            <a:r>
              <a:rPr lang="en-US" sz="2400" dirty="0" smtClean="0"/>
              <a:t>Imperative</a:t>
            </a:r>
            <a:endParaRPr lang="en-US" sz="2400" dirty="0"/>
          </a:p>
        </p:txBody>
      </p:sp>
      <p:sp>
        <p:nvSpPr>
          <p:cNvPr id="10" name="TextBox 9"/>
          <p:cNvSpPr txBox="1"/>
          <p:nvPr/>
        </p:nvSpPr>
        <p:spPr>
          <a:xfrm>
            <a:off x="420112" y="3842368"/>
            <a:ext cx="4038600" cy="1077218"/>
          </a:xfrm>
          <a:prstGeom prst="rect">
            <a:avLst/>
          </a:prstGeom>
          <a:noFill/>
        </p:spPr>
        <p:txBody>
          <a:bodyPr wrap="square" rtlCol="0">
            <a:spAutoFit/>
          </a:bodyPr>
          <a:lstStyle/>
          <a:p>
            <a:r>
              <a:rPr lang="en-US" sz="2000" dirty="0" smtClean="0"/>
              <a:t>Assuming </a:t>
            </a:r>
            <a:r>
              <a:rPr lang="en-US" sz="2000" i="1" dirty="0" smtClean="0"/>
              <a:t>f</a:t>
            </a:r>
            <a:r>
              <a:rPr lang="en-US" sz="2000" dirty="0" smtClean="0"/>
              <a:t> has constant running time, running time is in </a:t>
            </a:r>
            <a:r>
              <a:rPr lang="en-US" sz="2400" b="1" dirty="0" smtClean="0">
                <a:sym typeface="Symbol"/>
              </a:rPr>
              <a:t>(</a:t>
            </a:r>
            <a:r>
              <a:rPr lang="en-US" sz="2400" b="1" i="1" dirty="0" smtClean="0">
                <a:sym typeface="Symbol"/>
              </a:rPr>
              <a:t>N</a:t>
            </a:r>
            <a:r>
              <a:rPr lang="en-US" sz="2400" b="1" dirty="0" smtClean="0">
                <a:sym typeface="Symbol"/>
              </a:rPr>
              <a:t>)</a:t>
            </a:r>
            <a:r>
              <a:rPr lang="en-US" sz="2000" dirty="0" smtClean="0">
                <a:sym typeface="Symbol"/>
              </a:rPr>
              <a:t> where </a:t>
            </a:r>
            <a:r>
              <a:rPr lang="en-US" sz="2000" i="1" dirty="0" smtClean="0">
                <a:sym typeface="Symbol"/>
              </a:rPr>
              <a:t>N</a:t>
            </a:r>
            <a:r>
              <a:rPr lang="en-US" sz="2000" dirty="0" smtClean="0">
                <a:sym typeface="Symbol"/>
              </a:rPr>
              <a:t> is the number of elements in </a:t>
            </a:r>
            <a:r>
              <a:rPr lang="en-US" sz="2000" i="1" dirty="0" smtClean="0">
                <a:sym typeface="Symbol"/>
              </a:rPr>
              <a:t>p</a:t>
            </a:r>
            <a:r>
              <a:rPr lang="en-US" sz="2000" dirty="0" smtClean="0">
                <a:sym typeface="Symbol"/>
              </a:rPr>
              <a:t>.</a:t>
            </a:r>
            <a:endParaRPr lang="en-US" sz="2000" dirty="0"/>
          </a:p>
        </p:txBody>
      </p:sp>
      <p:sp>
        <p:nvSpPr>
          <p:cNvPr id="11" name="TextBox 10"/>
          <p:cNvSpPr txBox="1"/>
          <p:nvPr/>
        </p:nvSpPr>
        <p:spPr>
          <a:xfrm>
            <a:off x="4768231" y="3897664"/>
            <a:ext cx="4038600" cy="1077218"/>
          </a:xfrm>
          <a:prstGeom prst="rect">
            <a:avLst/>
          </a:prstGeom>
          <a:noFill/>
        </p:spPr>
        <p:txBody>
          <a:bodyPr wrap="square" rtlCol="0">
            <a:spAutoFit/>
          </a:bodyPr>
          <a:lstStyle/>
          <a:p>
            <a:r>
              <a:rPr lang="en-US" sz="2000" dirty="0" smtClean="0"/>
              <a:t>Also has running time in </a:t>
            </a:r>
            <a:r>
              <a:rPr lang="en-US" sz="2400" b="1" dirty="0" smtClean="0">
                <a:sym typeface="Symbol"/>
              </a:rPr>
              <a:t>(</a:t>
            </a:r>
            <a:r>
              <a:rPr lang="en-US" sz="2400" b="1" i="1" dirty="0" smtClean="0">
                <a:sym typeface="Symbol"/>
              </a:rPr>
              <a:t>N</a:t>
            </a:r>
            <a:r>
              <a:rPr lang="en-US" sz="2400" b="1" dirty="0" smtClean="0">
                <a:sym typeface="Symbol"/>
              </a:rPr>
              <a:t>)</a:t>
            </a:r>
            <a:r>
              <a:rPr lang="en-US" sz="2000" dirty="0" smtClean="0">
                <a:sym typeface="Symbol"/>
              </a:rPr>
              <a:t>:</a:t>
            </a:r>
          </a:p>
          <a:p>
            <a:r>
              <a:rPr lang="en-US" sz="2000" dirty="0" smtClean="0">
                <a:sym typeface="Symbol"/>
              </a:rPr>
              <a:t>    </a:t>
            </a:r>
            <a:r>
              <a:rPr lang="en-US" sz="2000" i="1" dirty="0" smtClean="0">
                <a:sym typeface="Symbol"/>
              </a:rPr>
              <a:t>N</a:t>
            </a:r>
            <a:r>
              <a:rPr lang="en-US" sz="2000" dirty="0" smtClean="0">
                <a:sym typeface="Symbol"/>
              </a:rPr>
              <a:t> recursive calls, </a:t>
            </a:r>
          </a:p>
          <a:p>
            <a:r>
              <a:rPr lang="en-US" sz="2000" dirty="0" smtClean="0">
                <a:sym typeface="Symbol"/>
              </a:rPr>
              <a:t>         constant work each time.</a:t>
            </a:r>
            <a:endParaRPr lang="en-US" sz="2000" dirty="0"/>
          </a:p>
        </p:txBody>
      </p:sp>
      <p:sp>
        <p:nvSpPr>
          <p:cNvPr id="12" name="TextBox 11"/>
          <p:cNvSpPr txBox="1"/>
          <p:nvPr/>
        </p:nvSpPr>
        <p:spPr>
          <a:xfrm>
            <a:off x="463943" y="5240267"/>
            <a:ext cx="4038600" cy="1077218"/>
          </a:xfrm>
          <a:prstGeom prst="rect">
            <a:avLst/>
          </a:prstGeom>
          <a:noFill/>
        </p:spPr>
        <p:txBody>
          <a:bodyPr wrap="square" rtlCol="0">
            <a:spAutoFit/>
          </a:bodyPr>
          <a:lstStyle/>
          <a:p>
            <a:r>
              <a:rPr lang="en-US" sz="2000" dirty="0" smtClean="0"/>
              <a:t>Memory use is in </a:t>
            </a:r>
            <a:r>
              <a:rPr lang="en-US" sz="2400" b="1" dirty="0" smtClean="0">
                <a:sym typeface="Symbol"/>
              </a:rPr>
              <a:t>(</a:t>
            </a:r>
            <a:r>
              <a:rPr lang="en-US" sz="2400" b="1" i="1" dirty="0" smtClean="0">
                <a:sym typeface="Symbol"/>
              </a:rPr>
              <a:t>N</a:t>
            </a:r>
            <a:r>
              <a:rPr lang="en-US" sz="2400" b="1" dirty="0" smtClean="0">
                <a:sym typeface="Symbol"/>
              </a:rPr>
              <a:t>)</a:t>
            </a:r>
            <a:r>
              <a:rPr lang="en-US" sz="2000" dirty="0" smtClean="0">
                <a:sym typeface="Symbol"/>
              </a:rPr>
              <a:t> where </a:t>
            </a:r>
            <a:r>
              <a:rPr lang="en-US" sz="2000" i="1" dirty="0" smtClean="0">
                <a:sym typeface="Symbol"/>
              </a:rPr>
              <a:t>N</a:t>
            </a:r>
            <a:r>
              <a:rPr lang="en-US" sz="2000" dirty="0" smtClean="0">
                <a:sym typeface="Symbol"/>
              </a:rPr>
              <a:t> is the number of elements: it requires construction </a:t>
            </a:r>
            <a:r>
              <a:rPr lang="en-US" sz="2000" i="1" dirty="0" smtClean="0">
                <a:sym typeface="Symbol"/>
              </a:rPr>
              <a:t>N</a:t>
            </a:r>
            <a:r>
              <a:rPr lang="en-US" sz="2000" dirty="0" smtClean="0">
                <a:sym typeface="Symbol"/>
              </a:rPr>
              <a:t> new cons cells.</a:t>
            </a:r>
            <a:endParaRPr lang="en-US" sz="2000" dirty="0"/>
          </a:p>
        </p:txBody>
      </p:sp>
      <p:sp>
        <p:nvSpPr>
          <p:cNvPr id="13" name="TextBox 12"/>
          <p:cNvSpPr txBox="1"/>
          <p:nvPr/>
        </p:nvSpPr>
        <p:spPr>
          <a:xfrm>
            <a:off x="4724400" y="5334000"/>
            <a:ext cx="4038600" cy="769441"/>
          </a:xfrm>
          <a:prstGeom prst="rect">
            <a:avLst/>
          </a:prstGeom>
          <a:noFill/>
        </p:spPr>
        <p:txBody>
          <a:bodyPr wrap="square" rtlCol="0">
            <a:spAutoFit/>
          </a:bodyPr>
          <a:lstStyle/>
          <a:p>
            <a:r>
              <a:rPr lang="en-US" sz="2000" dirty="0" smtClean="0"/>
              <a:t>Memory use is in </a:t>
            </a:r>
            <a:r>
              <a:rPr lang="en-US" sz="2400" b="1" dirty="0" smtClean="0">
                <a:sym typeface="Symbol"/>
              </a:rPr>
              <a:t>O(1)</a:t>
            </a:r>
            <a:r>
              <a:rPr lang="en-US" sz="2000" dirty="0" smtClean="0">
                <a:sym typeface="Symbol"/>
              </a:rPr>
              <a:t> : no new cons cells are created!</a:t>
            </a:r>
          </a:p>
        </p:txBody>
      </p:sp>
      <p:sp>
        <p:nvSpPr>
          <p:cNvPr id="14" name="TextBox 13"/>
          <p:cNvSpPr txBox="1"/>
          <p:nvPr/>
        </p:nvSpPr>
        <p:spPr>
          <a:xfrm>
            <a:off x="5118213" y="6042727"/>
            <a:ext cx="3335016" cy="646331"/>
          </a:xfrm>
          <a:prstGeom prst="rect">
            <a:avLst/>
          </a:prstGeom>
          <a:noFill/>
        </p:spPr>
        <p:txBody>
          <a:bodyPr wrap="none" rtlCol="0">
            <a:spAutoFit/>
          </a:bodyPr>
          <a:lstStyle/>
          <a:p>
            <a:r>
              <a:rPr lang="en-US" dirty="0" smtClean="0"/>
              <a:t>(Aside: because it is tail recursive,</a:t>
            </a:r>
          </a:p>
          <a:p>
            <a:r>
              <a:rPr lang="en-US" dirty="0" smtClean="0"/>
              <a:t>no evaluation stack either.)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amond(in)">
                                      <p:cBhvr>
                                        <p:cTn id="17" dur="2000"/>
                                        <p:tgtEl>
                                          <p:spTgt spid="1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10253</TotalTime>
  <Words>913</Words>
  <Application>Microsoft Office PowerPoint</Application>
  <PresentationFormat>On-screen Show (4:3)</PresentationFormat>
  <Paragraphs>127</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Stateful Application Rule</vt:lpstr>
      <vt:lpstr>Slide 4</vt:lpstr>
      <vt:lpstr>Programming Styles</vt:lpstr>
      <vt:lpstr>Mapping</vt:lpstr>
      <vt:lpstr>Imperative Solution</vt:lpstr>
      <vt:lpstr>Programming with Mutation</vt:lpstr>
      <vt:lpstr>Comparing Cost</vt:lpstr>
      <vt:lpstr>Appending</vt:lpstr>
      <vt:lpstr>Does it matter?</vt:lpstr>
      <vt:lpstr>Charge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Evans</dc:creator>
  <cp:lastModifiedBy>David Evans</cp:lastModifiedBy>
  <cp:revision>175</cp:revision>
  <dcterms:created xsi:type="dcterms:W3CDTF">2009-09-11T16:27:09Z</dcterms:created>
  <dcterms:modified xsi:type="dcterms:W3CDTF">2009-10-12T15:07:08Z</dcterms:modified>
</cp:coreProperties>
</file>