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6" r:id="rId8"/>
    <p:sldId id="257" r:id="rId9"/>
    <p:sldId id="258" r:id="rId10"/>
    <p:sldId id="267" r:id="rId11"/>
    <p:sldId id="272"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02"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072A-0012-4E99-BE9E-627A9E04A268}"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4072A-0012-4E99-BE9E-627A9E04A268}" type="datetimeFigureOut">
              <a:rPr lang="en-US" smtClean="0"/>
              <a:pPr/>
              <a:t>10/14/2009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2C591-BCE7-4CDC-9C08-074DFC52B3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124200" y="228600"/>
            <a:ext cx="4495800" cy="1470025"/>
          </a:xfrm>
        </p:spPr>
        <p:txBody>
          <a:bodyPr>
            <a:normAutofit fontScale="90000"/>
          </a:bodyPr>
          <a:lstStyle/>
          <a:p>
            <a:r>
              <a:rPr lang="en-US" dirty="0" smtClean="0"/>
              <a:t>Class 21: Imperative Programming</a:t>
            </a:r>
            <a:endParaRPr lang="en-US" dirty="0"/>
          </a:p>
        </p:txBody>
      </p:sp>
      <p:sp>
        <p:nvSpPr>
          <p:cNvPr id="3" name="Subtitle 2"/>
          <p:cNvSpPr>
            <a:spLocks noGrp="1"/>
          </p:cNvSpPr>
          <p:nvPr>
            <p:ph type="subTitle" idx="1"/>
          </p:nvPr>
        </p:nvSpPr>
        <p:spPr>
          <a:xfrm>
            <a:off x="4876800" y="2133600"/>
            <a:ext cx="4114800" cy="1752600"/>
          </a:xfrm>
        </p:spPr>
        <p:txBody>
          <a:bodyPr/>
          <a:lstStyle/>
          <a:p>
            <a:pPr algn="r"/>
            <a:r>
              <a:rPr lang="en-US" dirty="0" smtClean="0">
                <a:solidFill>
                  <a:schemeClr val="bg1">
                    <a:lumMod val="95000"/>
                  </a:schemeClr>
                </a:solidFill>
              </a:rPr>
              <a:t>University of Virginia</a:t>
            </a:r>
          </a:p>
          <a:p>
            <a:pPr algn="r"/>
            <a:r>
              <a:rPr lang="en-US" dirty="0" smtClean="0">
                <a:solidFill>
                  <a:schemeClr val="bg1">
                    <a:lumMod val="95000"/>
                  </a:schemeClr>
                </a:solidFill>
              </a:rPr>
              <a:t>cs1120</a:t>
            </a:r>
            <a:endParaRPr lang="en-US" dirty="0">
              <a:solidFill>
                <a:schemeClr val="bg1">
                  <a:lumMod val="95000"/>
                </a:schemeClr>
              </a:solidFill>
            </a:endParaRPr>
          </a:p>
          <a:p>
            <a:pPr algn="r"/>
            <a:r>
              <a:rPr lang="en-US" dirty="0" smtClean="0">
                <a:solidFill>
                  <a:schemeClr val="bg1">
                    <a:lumMod val="95000"/>
                  </a:schemeClr>
                </a:solidFill>
              </a:rPr>
              <a:t>David Evans</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Revers!ing</a:t>
            </a:r>
            <a:r>
              <a:rPr lang="en-US" dirty="0" smtClean="0"/>
              <a:t> a List</a:t>
            </a:r>
            <a:endParaRPr lang="en-US" dirty="0"/>
          </a:p>
        </p:txBody>
      </p:sp>
      <p:sp>
        <p:nvSpPr>
          <p:cNvPr id="3" name="Rectangle 2"/>
          <p:cNvSpPr/>
          <p:nvPr/>
        </p:nvSpPr>
        <p:spPr>
          <a:xfrm>
            <a:off x="3124199" y="30480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r>
              <a:rPr lang="en-US" dirty="0" smtClean="0"/>
              <a:t> 1</a:t>
            </a:r>
            <a:endParaRPr lang="en-US" dirty="0"/>
          </a:p>
        </p:txBody>
      </p:sp>
      <p:sp>
        <p:nvSpPr>
          <p:cNvPr id="4" name="TextBox 3"/>
          <p:cNvSpPr txBox="1"/>
          <p:nvPr/>
        </p:nvSpPr>
        <p:spPr>
          <a:xfrm>
            <a:off x="1752599" y="2667000"/>
            <a:ext cx="762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m1:      </a:t>
            </a:r>
            <a:endParaRPr lang="en-US" dirty="0"/>
          </a:p>
        </p:txBody>
      </p:sp>
      <p:sp>
        <p:nvSpPr>
          <p:cNvPr id="5" name="Rectangle 4"/>
          <p:cNvSpPr/>
          <p:nvPr/>
        </p:nvSpPr>
        <p:spPr>
          <a:xfrm>
            <a:off x="4495799" y="30480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2</a:t>
            </a:r>
            <a:endParaRPr lang="en-US" dirty="0"/>
          </a:p>
        </p:txBody>
      </p:sp>
      <p:sp>
        <p:nvSpPr>
          <p:cNvPr id="6" name="Rectangle 5"/>
          <p:cNvSpPr/>
          <p:nvPr/>
        </p:nvSpPr>
        <p:spPr>
          <a:xfrm>
            <a:off x="5867399" y="30480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3</a:t>
            </a:r>
            <a:endParaRPr lang="en-US" dirty="0"/>
          </a:p>
        </p:txBody>
      </p:sp>
      <p:cxnSp>
        <p:nvCxnSpPr>
          <p:cNvPr id="7" name="Shape 8"/>
          <p:cNvCxnSpPr>
            <a:endCxn id="3" idx="1"/>
          </p:cNvCxnSpPr>
          <p:nvPr/>
        </p:nvCxnSpPr>
        <p:spPr>
          <a:xfrm>
            <a:off x="2328016" y="2859993"/>
            <a:ext cx="796183" cy="45470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 idx="0"/>
            <a:endCxn id="3" idx="2"/>
          </p:cNvCxnSpPr>
          <p:nvPr/>
        </p:nvCxnSpPr>
        <p:spPr>
          <a:xfrm rot="16200000" flipH="1">
            <a:off x="3390899" y="33147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0"/>
            <a:endCxn id="5" idx="2"/>
          </p:cNvCxnSpPr>
          <p:nvPr/>
        </p:nvCxnSpPr>
        <p:spPr>
          <a:xfrm rot="16200000" flipH="1">
            <a:off x="4762499" y="33147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0"/>
            <a:endCxn id="6" idx="2"/>
          </p:cNvCxnSpPr>
          <p:nvPr/>
        </p:nvCxnSpPr>
        <p:spPr>
          <a:xfrm rot="16200000" flipH="1">
            <a:off x="6134099" y="33147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hape 17"/>
          <p:cNvCxnSpPr>
            <a:endCxn id="5" idx="1"/>
          </p:cNvCxnSpPr>
          <p:nvPr/>
        </p:nvCxnSpPr>
        <p:spPr>
          <a:xfrm flipV="1">
            <a:off x="3962399" y="33147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7"/>
          <p:cNvCxnSpPr>
            <a:endCxn id="6" idx="1"/>
          </p:cNvCxnSpPr>
          <p:nvPr/>
        </p:nvCxnSpPr>
        <p:spPr>
          <a:xfrm flipV="1">
            <a:off x="5333999" y="33147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2"/>
          </p:cNvCxnSpPr>
          <p:nvPr/>
        </p:nvCxnSpPr>
        <p:spPr>
          <a:xfrm rot="5400000">
            <a:off x="6400799" y="3048000"/>
            <a:ext cx="533401" cy="533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8599" y="4343399"/>
            <a:ext cx="1295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revm1:      </a:t>
            </a:r>
            <a:endParaRPr lang="en-US" dirty="0"/>
          </a:p>
        </p:txBody>
      </p:sp>
      <p:cxnSp>
        <p:nvCxnSpPr>
          <p:cNvPr id="26" name="Shape 8"/>
          <p:cNvCxnSpPr/>
          <p:nvPr/>
        </p:nvCxnSpPr>
        <p:spPr>
          <a:xfrm flipV="1">
            <a:off x="5088307" y="3657600"/>
            <a:ext cx="1312492" cy="876657"/>
          </a:xfrm>
          <a:prstGeom prst="bentConnector2">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8"/>
          <p:cNvCxnSpPr>
            <a:endCxn id="5" idx="0"/>
          </p:cNvCxnSpPr>
          <p:nvPr/>
        </p:nvCxnSpPr>
        <p:spPr>
          <a:xfrm rot="10800000">
            <a:off x="5029200" y="3048001"/>
            <a:ext cx="1657173" cy="230734"/>
          </a:xfrm>
          <a:prstGeom prst="bentConnector4">
            <a:avLst>
              <a:gd name="adj1" fmla="val -129"/>
              <a:gd name="adj2" fmla="val 262039"/>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hape 8"/>
          <p:cNvCxnSpPr>
            <a:endCxn id="3" idx="0"/>
          </p:cNvCxnSpPr>
          <p:nvPr/>
        </p:nvCxnSpPr>
        <p:spPr>
          <a:xfrm rot="10800000">
            <a:off x="3657599" y="3048002"/>
            <a:ext cx="1657174" cy="306933"/>
          </a:xfrm>
          <a:prstGeom prst="bentConnector4">
            <a:avLst>
              <a:gd name="adj1" fmla="val -645"/>
              <a:gd name="adj2" fmla="val 174479"/>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57598" y="3048001"/>
            <a:ext cx="533401" cy="533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amond(in)">
                                      <p:cBhvr>
                                        <p:cTn id="11" dur="2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nodeType="clickEffect">
                                  <p:stCondLst>
                                    <p:cond delay="0"/>
                                  </p:stCondLst>
                                  <p:childTnLst>
                                    <p:animEffect transition="out" filter="diamond(in)">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par>
                                <p:cTn id="17" presetID="4"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ox(in)">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xit" presetSubtype="0" fill="hold" nodeType="clickEffect">
                                  <p:stCondLst>
                                    <p:cond delay="0"/>
                                  </p:stCondLst>
                                  <p:childTnLst>
                                    <p:anim calcmode="lin" valueType="num">
                                      <p:cBhvr>
                                        <p:cTn id="23" dur="1000"/>
                                        <p:tgtEl>
                                          <p:spTgt spid="12"/>
                                        </p:tgtEl>
                                        <p:attrNameLst>
                                          <p:attrName>ppt_w</p:attrName>
                                        </p:attrNameLst>
                                      </p:cBhvr>
                                      <p:tavLst>
                                        <p:tav tm="0">
                                          <p:val>
                                            <p:strVal val="ppt_w"/>
                                          </p:val>
                                        </p:tav>
                                        <p:tav tm="100000">
                                          <p:val>
                                            <p:fltVal val="0"/>
                                          </p:val>
                                        </p:tav>
                                      </p:tavLst>
                                    </p:anim>
                                    <p:anim calcmode="lin" valueType="num">
                                      <p:cBhvr>
                                        <p:cTn id="24" dur="1000"/>
                                        <p:tgtEl>
                                          <p:spTgt spid="12"/>
                                        </p:tgtEl>
                                        <p:attrNameLst>
                                          <p:attrName>ppt_h</p:attrName>
                                        </p:attrNameLst>
                                      </p:cBhvr>
                                      <p:tavLst>
                                        <p:tav tm="0">
                                          <p:val>
                                            <p:strVal val="ppt_h"/>
                                          </p:val>
                                        </p:tav>
                                        <p:tav tm="100000">
                                          <p:val>
                                            <p:fltVal val="0"/>
                                          </p:val>
                                        </p:tav>
                                      </p:tavLst>
                                    </p:anim>
                                    <p:anim calcmode="lin" valueType="num">
                                      <p:cBhvr>
                                        <p:cTn id="25"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6"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7" dur="1" fill="hold">
                                          <p:stCondLst>
                                            <p:cond delay="999"/>
                                          </p:stCondLst>
                                        </p:cTn>
                                        <p:tgtEl>
                                          <p:spTgt spid="12"/>
                                        </p:tgtEl>
                                        <p:attrNameLst>
                                          <p:attrName>style.visibility</p:attrName>
                                        </p:attrNameLst>
                                      </p:cBhvr>
                                      <p:to>
                                        <p:strVal val="hidden"/>
                                      </p:to>
                                    </p:set>
                                  </p:childTnLst>
                                </p:cTn>
                              </p:par>
                              <p:par>
                                <p:cTn id="28" presetID="4" presetClass="entr" presetSubtype="16"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ox(i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plus(in)">
                                      <p:cBhvr>
                                        <p:cTn id="4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a:t>
            </a:r>
            <a:endParaRPr lang="en-US" dirty="0"/>
          </a:p>
        </p:txBody>
      </p:sp>
      <p:sp>
        <p:nvSpPr>
          <p:cNvPr id="3" name="Content Placeholder 2"/>
          <p:cNvSpPr>
            <a:spLocks noGrp="1"/>
          </p:cNvSpPr>
          <p:nvPr>
            <p:ph idx="1"/>
          </p:nvPr>
        </p:nvSpPr>
        <p:spPr/>
        <p:txBody>
          <a:bodyPr/>
          <a:lstStyle/>
          <a:p>
            <a:r>
              <a:rPr lang="en-US" dirty="0" smtClean="0"/>
              <a:t>PS5 Due Monday</a:t>
            </a:r>
          </a:p>
          <a:p>
            <a:r>
              <a:rPr lang="en-US" dirty="0" smtClean="0"/>
              <a:t>Read Tyson’s “Science’s Endless Golden Age” (I’ll talk about this next Friday)</a:t>
            </a:r>
          </a:p>
          <a:p>
            <a:endParaRPr lang="en-US" dirty="0"/>
          </a:p>
          <a:p>
            <a:r>
              <a:rPr lang="en-US" dirty="0" smtClean="0"/>
              <a:t>Prof. Weimer will be here Friday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lstStyle/>
          <a:p>
            <a:r>
              <a:rPr lang="en-US" dirty="0" smtClean="0"/>
              <a:t>Why </a:t>
            </a:r>
            <a:r>
              <a:rPr lang="en-US" dirty="0" err="1" smtClean="0"/>
              <a:t>mlength</a:t>
            </a:r>
            <a:r>
              <a:rPr lang="en-US" dirty="0" smtClean="0"/>
              <a:t> is still running from last class...</a:t>
            </a:r>
          </a:p>
          <a:p>
            <a:r>
              <a:rPr lang="en-US" dirty="0" smtClean="0"/>
              <a:t>Aliasing</a:t>
            </a:r>
          </a:p>
          <a:p>
            <a:r>
              <a:rPr lang="en-US" dirty="0" smtClean="0"/>
              <a:t>Reversing a </a:t>
            </a:r>
            <a:r>
              <a:rPr lang="en-US" dirty="0" smtClean="0"/>
              <a:t>list</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Appending vs. Appending!</a:t>
            </a:r>
            <a:endParaRPr lang="en-US" dirty="0"/>
          </a:p>
        </p:txBody>
      </p:sp>
      <p:sp>
        <p:nvSpPr>
          <p:cNvPr id="5" name="Slide Number Placeholder 4"/>
          <p:cNvSpPr>
            <a:spLocks noGrp="1"/>
          </p:cNvSpPr>
          <p:nvPr>
            <p:ph type="sldNum" sz="quarter" idx="12"/>
          </p:nvPr>
        </p:nvSpPr>
        <p:spPr/>
        <p:txBody>
          <a:bodyPr/>
          <a:lstStyle/>
          <a:p>
            <a:fld id="{0BD2BB8E-2E7D-4979-9350-48B9A2113630}" type="slidenum">
              <a:rPr lang="en-US" smtClean="0"/>
              <a:pPr/>
              <a:t>3</a:t>
            </a:fld>
            <a:endParaRPr lang="en-US" dirty="0"/>
          </a:p>
        </p:txBody>
      </p:sp>
      <p:sp>
        <p:nvSpPr>
          <p:cNvPr id="8" name="Text Box 4"/>
          <p:cNvSpPr txBox="1">
            <a:spLocks noChangeArrowheads="1"/>
          </p:cNvSpPr>
          <p:nvPr/>
        </p:nvSpPr>
        <p:spPr bwMode="auto">
          <a:xfrm>
            <a:off x="76200" y="1447800"/>
            <a:ext cx="3810000"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t>(define </a:t>
            </a:r>
            <a:r>
              <a:rPr lang="en-US" sz="2400" dirty="0" smtClean="0"/>
              <a:t>(list-append</a:t>
            </a:r>
            <a:r>
              <a:rPr lang="en-US" sz="2400" dirty="0"/>
              <a:t> </a:t>
            </a:r>
            <a:r>
              <a:rPr lang="en-US" sz="2400" dirty="0" smtClean="0"/>
              <a:t>p q)</a:t>
            </a:r>
            <a:r>
              <a:rPr lang="en-US" sz="2400" dirty="0"/>
              <a:t/>
            </a:r>
            <a:br>
              <a:rPr lang="en-US" sz="2400" dirty="0"/>
            </a:br>
            <a:r>
              <a:rPr lang="en-US" sz="2400" dirty="0"/>
              <a:t>  (if (null? </a:t>
            </a:r>
            <a:r>
              <a:rPr lang="en-US" sz="2400" dirty="0" smtClean="0"/>
              <a:t>p) q</a:t>
            </a:r>
            <a:r>
              <a:rPr lang="en-US" sz="2400" dirty="0"/>
              <a:t/>
            </a:r>
            <a:br>
              <a:rPr lang="en-US" sz="2400" dirty="0"/>
            </a:br>
            <a:r>
              <a:rPr lang="en-US" sz="2400" dirty="0"/>
              <a:t>      </a:t>
            </a:r>
            <a:r>
              <a:rPr lang="en-US" sz="2400" dirty="0" smtClean="0"/>
              <a:t> (</a:t>
            </a:r>
            <a:r>
              <a:rPr lang="en-US" sz="2400" dirty="0"/>
              <a:t>cons </a:t>
            </a:r>
            <a:endParaRPr lang="en-US" sz="2400" dirty="0" smtClean="0"/>
          </a:p>
          <a:p>
            <a:r>
              <a:rPr lang="en-US" sz="2400" dirty="0"/>
              <a:t> </a:t>
            </a:r>
            <a:r>
              <a:rPr lang="en-US" sz="2400" dirty="0" smtClean="0"/>
              <a:t>        (</a:t>
            </a:r>
            <a:r>
              <a:rPr lang="en-US" sz="2400" dirty="0"/>
              <a:t>car </a:t>
            </a:r>
            <a:r>
              <a:rPr lang="en-US" sz="2400" dirty="0" smtClean="0"/>
              <a:t>p)</a:t>
            </a:r>
            <a:r>
              <a:rPr lang="en-US" sz="2400" dirty="0"/>
              <a:t/>
            </a:r>
            <a:br>
              <a:rPr lang="en-US" sz="2400" dirty="0"/>
            </a:br>
            <a:r>
              <a:rPr lang="en-US" sz="2400" dirty="0" smtClean="0"/>
              <a:t>  </a:t>
            </a:r>
            <a:r>
              <a:rPr lang="en-US" sz="2400" dirty="0"/>
              <a:t>       </a:t>
            </a:r>
            <a:r>
              <a:rPr lang="en-US" sz="2400" dirty="0" smtClean="0"/>
              <a:t>(list-append (</a:t>
            </a:r>
            <a:r>
              <a:rPr lang="en-US" sz="2400" dirty="0" err="1" smtClean="0"/>
              <a:t>cdr</a:t>
            </a:r>
            <a:r>
              <a:rPr lang="en-US" sz="2400" dirty="0" smtClean="0"/>
              <a:t> p) q))))</a:t>
            </a:r>
            <a:endParaRPr lang="en-US" sz="2400" dirty="0"/>
          </a:p>
        </p:txBody>
      </p:sp>
      <p:sp>
        <p:nvSpPr>
          <p:cNvPr id="9" name="Text Box 4"/>
          <p:cNvSpPr txBox="1">
            <a:spLocks noChangeArrowheads="1"/>
          </p:cNvSpPr>
          <p:nvPr/>
        </p:nvSpPr>
        <p:spPr bwMode="auto">
          <a:xfrm>
            <a:off x="3962400" y="1295400"/>
            <a:ext cx="5181600" cy="230832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(define </a:t>
            </a:r>
            <a:r>
              <a:rPr lang="en-US" sz="2400" dirty="0" smtClean="0"/>
              <a:t>(</a:t>
            </a:r>
            <a:r>
              <a:rPr lang="en-US" sz="2400" dirty="0" err="1" smtClean="0"/>
              <a:t>mlist</a:t>
            </a:r>
            <a:r>
              <a:rPr lang="en-US" sz="2400" dirty="0" smtClean="0"/>
              <a:t>-append</a:t>
            </a:r>
            <a:r>
              <a:rPr lang="en-US" sz="2400" b="1" dirty="0" smtClean="0"/>
              <a:t>!</a:t>
            </a:r>
            <a:r>
              <a:rPr lang="en-US" sz="2400" dirty="0" smtClean="0"/>
              <a:t> p q)</a:t>
            </a:r>
            <a:endParaRPr lang="en-US" sz="2400" dirty="0"/>
          </a:p>
          <a:p>
            <a:r>
              <a:rPr lang="en-US" sz="2400" dirty="0"/>
              <a:t>   (if (null? </a:t>
            </a:r>
            <a:r>
              <a:rPr lang="en-US" sz="2400" dirty="0" smtClean="0"/>
              <a:t>p) </a:t>
            </a:r>
          </a:p>
          <a:p>
            <a:r>
              <a:rPr lang="en-US" sz="2400" dirty="0"/>
              <a:t> </a:t>
            </a:r>
            <a:r>
              <a:rPr lang="en-US" sz="2400" dirty="0" smtClean="0"/>
              <a:t>       (error “Cannot append to empty!”)</a:t>
            </a:r>
            <a:endParaRPr lang="en-US" sz="2400" dirty="0"/>
          </a:p>
          <a:p>
            <a:r>
              <a:rPr lang="en-US" sz="2400" dirty="0"/>
              <a:t>       </a:t>
            </a:r>
            <a:r>
              <a:rPr lang="en-US" sz="2400" dirty="0" smtClean="0"/>
              <a:t> (if (null? (</a:t>
            </a:r>
            <a:r>
              <a:rPr lang="en-US" sz="2400" dirty="0" err="1" smtClean="0"/>
              <a:t>mcdr</a:t>
            </a:r>
            <a:r>
              <a:rPr lang="en-US" sz="2400" dirty="0" smtClean="0"/>
              <a:t> p)) </a:t>
            </a:r>
          </a:p>
          <a:p>
            <a:r>
              <a:rPr lang="en-US" sz="2400" dirty="0" smtClean="0"/>
              <a:t>             (set-</a:t>
            </a:r>
            <a:r>
              <a:rPr lang="en-US" sz="2400" dirty="0" err="1" smtClean="0"/>
              <a:t>mcdr</a:t>
            </a:r>
            <a:r>
              <a:rPr lang="en-US" sz="2400" b="1" dirty="0" smtClean="0"/>
              <a:t>!</a:t>
            </a:r>
            <a:r>
              <a:rPr lang="en-US" sz="2400" dirty="0" smtClean="0"/>
              <a:t> p q)</a:t>
            </a:r>
          </a:p>
          <a:p>
            <a:r>
              <a:rPr lang="en-US" sz="2400" dirty="0" smtClean="0"/>
              <a:t>             (</a:t>
            </a:r>
            <a:r>
              <a:rPr lang="en-US" sz="2400" dirty="0" err="1" smtClean="0"/>
              <a:t>mlist</a:t>
            </a:r>
            <a:r>
              <a:rPr lang="en-US" sz="2400" dirty="0" smtClean="0"/>
              <a:t>-append</a:t>
            </a:r>
            <a:r>
              <a:rPr lang="en-US" sz="2400" b="1" dirty="0" smtClean="0"/>
              <a:t>!</a:t>
            </a:r>
            <a:r>
              <a:rPr lang="en-US" sz="2400" dirty="0" smtClean="0"/>
              <a:t> (</a:t>
            </a:r>
            <a:r>
              <a:rPr lang="en-US" sz="2400" dirty="0" err="1" smtClean="0"/>
              <a:t>mcdr</a:t>
            </a:r>
            <a:r>
              <a:rPr lang="en-US" sz="2400" dirty="0" smtClean="0"/>
              <a:t> p) q))))</a:t>
            </a:r>
            <a:endParaRPr lang="en-US" sz="2400" dirty="0"/>
          </a:p>
        </p:txBody>
      </p:sp>
      <p:sp>
        <p:nvSpPr>
          <p:cNvPr id="10" name="TextBox 9"/>
          <p:cNvSpPr txBox="1"/>
          <p:nvPr/>
        </p:nvSpPr>
        <p:spPr>
          <a:xfrm>
            <a:off x="304800" y="3733800"/>
            <a:ext cx="3656926" cy="2677656"/>
          </a:xfrm>
          <a:prstGeom prst="rect">
            <a:avLst/>
          </a:prstGeom>
          <a:noFill/>
        </p:spPr>
        <p:txBody>
          <a:bodyPr wrap="square" rtlCol="0">
            <a:spAutoFit/>
          </a:bodyPr>
          <a:lstStyle/>
          <a:p>
            <a:r>
              <a:rPr lang="en-US" sz="2800" dirty="0" smtClean="0"/>
              <a:t>Running time in </a:t>
            </a:r>
            <a:r>
              <a:rPr lang="en-US" sz="2800" dirty="0" smtClean="0">
                <a:sym typeface="Symbol"/>
              </a:rPr>
              <a:t>(</a:t>
            </a:r>
            <a:r>
              <a:rPr lang="en-US" sz="2800" i="1" dirty="0" smtClean="0">
                <a:sym typeface="Symbol"/>
              </a:rPr>
              <a:t>N</a:t>
            </a:r>
            <a:r>
              <a:rPr lang="en-US" sz="2800" baseline="-25000" dirty="0" smtClean="0">
                <a:sym typeface="Symbol"/>
              </a:rPr>
              <a:t>p</a:t>
            </a:r>
            <a:r>
              <a:rPr lang="en-US" sz="2800" dirty="0" smtClean="0">
                <a:sym typeface="Symbol"/>
              </a:rPr>
              <a:t>), </a:t>
            </a:r>
            <a:r>
              <a:rPr lang="en-US" sz="2800" i="1" dirty="0" smtClean="0">
                <a:sym typeface="Symbol"/>
              </a:rPr>
              <a:t>N</a:t>
            </a:r>
            <a:r>
              <a:rPr lang="en-US" sz="2800" baseline="-25000" dirty="0" smtClean="0">
                <a:sym typeface="Symbol"/>
              </a:rPr>
              <a:t>p </a:t>
            </a:r>
            <a:r>
              <a:rPr lang="en-US" sz="2800" dirty="0" smtClean="0">
                <a:sym typeface="Symbol"/>
              </a:rPr>
              <a:t>is number of elements in </a:t>
            </a:r>
            <a:r>
              <a:rPr lang="en-US" sz="2800" i="1" dirty="0" smtClean="0">
                <a:sym typeface="Symbol"/>
              </a:rPr>
              <a:t>p</a:t>
            </a:r>
          </a:p>
          <a:p>
            <a:endParaRPr lang="en-US" sz="2800" dirty="0" smtClean="0">
              <a:sym typeface="Symbol"/>
            </a:endParaRPr>
          </a:p>
          <a:p>
            <a:r>
              <a:rPr lang="en-US" sz="2800" dirty="0" smtClean="0">
                <a:sym typeface="Symbol"/>
              </a:rPr>
              <a:t>Number of new cons cells: (</a:t>
            </a:r>
            <a:r>
              <a:rPr lang="en-US" sz="2800" i="1" dirty="0" smtClean="0">
                <a:sym typeface="Symbol"/>
              </a:rPr>
              <a:t>N</a:t>
            </a:r>
            <a:r>
              <a:rPr lang="en-US" sz="2800" baseline="-25000" dirty="0" smtClean="0">
                <a:sym typeface="Symbol"/>
              </a:rPr>
              <a:t>p</a:t>
            </a:r>
            <a:r>
              <a:rPr lang="en-US" sz="2800" dirty="0" smtClean="0">
                <a:sym typeface="Symbol"/>
              </a:rPr>
              <a:t>)</a:t>
            </a:r>
            <a:endParaRPr lang="en-US" sz="2800" dirty="0"/>
          </a:p>
        </p:txBody>
      </p:sp>
      <p:sp>
        <p:nvSpPr>
          <p:cNvPr id="11" name="TextBox 10"/>
          <p:cNvSpPr txBox="1"/>
          <p:nvPr/>
        </p:nvSpPr>
        <p:spPr>
          <a:xfrm>
            <a:off x="4191000" y="4114800"/>
            <a:ext cx="4343400" cy="1815882"/>
          </a:xfrm>
          <a:prstGeom prst="rect">
            <a:avLst/>
          </a:prstGeom>
          <a:noFill/>
        </p:spPr>
        <p:txBody>
          <a:bodyPr wrap="square" rtlCol="0">
            <a:spAutoFit/>
          </a:bodyPr>
          <a:lstStyle/>
          <a:p>
            <a:r>
              <a:rPr lang="en-US" sz="2800" dirty="0" smtClean="0"/>
              <a:t>Running time in </a:t>
            </a:r>
            <a:r>
              <a:rPr lang="en-US" sz="2800" dirty="0" smtClean="0">
                <a:sym typeface="Symbol"/>
              </a:rPr>
              <a:t>(</a:t>
            </a:r>
            <a:r>
              <a:rPr lang="en-US" sz="2800" i="1" dirty="0" smtClean="0">
                <a:sym typeface="Symbol"/>
              </a:rPr>
              <a:t>N</a:t>
            </a:r>
            <a:r>
              <a:rPr lang="en-US" sz="2800" baseline="-25000" dirty="0" smtClean="0">
                <a:sym typeface="Symbol"/>
              </a:rPr>
              <a:t>p</a:t>
            </a:r>
            <a:r>
              <a:rPr lang="en-US" sz="2800" dirty="0" smtClean="0">
                <a:sym typeface="Symbol"/>
              </a:rPr>
              <a:t>), number of elements in </a:t>
            </a:r>
            <a:r>
              <a:rPr lang="en-US" sz="2800" i="1" dirty="0" smtClean="0">
                <a:sym typeface="Symbol"/>
              </a:rPr>
              <a:t>p</a:t>
            </a:r>
          </a:p>
          <a:p>
            <a:endParaRPr lang="en-US" sz="2800" dirty="0" smtClean="0">
              <a:sym typeface="Symbol"/>
            </a:endParaRPr>
          </a:p>
          <a:p>
            <a:r>
              <a:rPr lang="en-US" sz="2800" dirty="0" smtClean="0">
                <a:sym typeface="Symbol"/>
              </a:rPr>
              <a:t>Number of new cons cells: 0</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matter?</a:t>
            </a:r>
            <a:endParaRPr lang="en-US" dirty="0"/>
          </a:p>
        </p:txBody>
      </p:sp>
      <p:sp>
        <p:nvSpPr>
          <p:cNvPr id="4" name="Slide Number Placeholder 3"/>
          <p:cNvSpPr>
            <a:spLocks noGrp="1"/>
          </p:cNvSpPr>
          <p:nvPr>
            <p:ph type="sldNum" sz="quarter" idx="12"/>
          </p:nvPr>
        </p:nvSpPr>
        <p:spPr/>
        <p:txBody>
          <a:bodyPr/>
          <a:lstStyle/>
          <a:p>
            <a:fld id="{0BD2BB8E-2E7D-4979-9350-48B9A2113630}" type="slidenum">
              <a:rPr lang="en-US" smtClean="0"/>
              <a:pPr/>
              <a:t>4</a:t>
            </a:fld>
            <a:endParaRPr lang="en-US"/>
          </a:p>
        </p:txBody>
      </p:sp>
      <p:sp>
        <p:nvSpPr>
          <p:cNvPr id="5" name="Rectangle 4"/>
          <p:cNvSpPr/>
          <p:nvPr/>
        </p:nvSpPr>
        <p:spPr>
          <a:xfrm>
            <a:off x="368188" y="1355416"/>
            <a:ext cx="7620000" cy="4524315"/>
          </a:xfrm>
          <a:prstGeom prst="rect">
            <a:avLst/>
          </a:prstGeom>
        </p:spPr>
        <p:txBody>
          <a:bodyPr wrap="square">
            <a:spAutoFit/>
          </a:bodyPr>
          <a:lstStyle/>
          <a:p>
            <a:r>
              <a:rPr lang="en-US" dirty="0" smtClean="0"/>
              <a:t>&gt; (define r1 (random-list 100000))</a:t>
            </a:r>
          </a:p>
          <a:p>
            <a:r>
              <a:rPr lang="en-US" dirty="0" smtClean="0"/>
              <a:t>&gt; (define r2 (random-list 100000))</a:t>
            </a:r>
          </a:p>
          <a:p>
            <a:r>
              <a:rPr lang="en-US" dirty="0" smtClean="0"/>
              <a:t>&gt; (time (begin (list-append r1 r2) true))</a:t>
            </a:r>
          </a:p>
          <a:p>
            <a:r>
              <a:rPr lang="en-US" dirty="0" err="1" smtClean="0"/>
              <a:t>cpu</a:t>
            </a:r>
            <a:r>
              <a:rPr lang="en-US" dirty="0" smtClean="0"/>
              <a:t> time: 110 real time: </a:t>
            </a:r>
            <a:r>
              <a:rPr lang="en-US" b="1" dirty="0" smtClean="0"/>
              <a:t>122</a:t>
            </a:r>
            <a:r>
              <a:rPr lang="en-US" dirty="0" smtClean="0"/>
              <a:t> </a:t>
            </a:r>
            <a:r>
              <a:rPr lang="en-US" dirty="0" err="1" smtClean="0"/>
              <a:t>gc</a:t>
            </a:r>
            <a:r>
              <a:rPr lang="en-US" dirty="0" smtClean="0"/>
              <a:t> time: </a:t>
            </a:r>
            <a:r>
              <a:rPr lang="en-US" b="1" dirty="0" smtClean="0"/>
              <a:t>78</a:t>
            </a:r>
          </a:p>
          <a:p>
            <a:r>
              <a:rPr lang="en-US" dirty="0" smtClean="0"/>
              <a:t>#t</a:t>
            </a:r>
          </a:p>
          <a:p>
            <a:r>
              <a:rPr lang="en-US" dirty="0" smtClean="0"/>
              <a:t>&gt; (define m1 (random-</a:t>
            </a:r>
            <a:r>
              <a:rPr lang="en-US" dirty="0" err="1" smtClean="0"/>
              <a:t>mlist</a:t>
            </a:r>
            <a:r>
              <a:rPr lang="en-US" dirty="0" smtClean="0"/>
              <a:t> 100000))</a:t>
            </a:r>
          </a:p>
          <a:p>
            <a:r>
              <a:rPr lang="en-US" dirty="0" smtClean="0"/>
              <a:t>&gt; (define m2 (random-</a:t>
            </a:r>
            <a:r>
              <a:rPr lang="en-US" dirty="0" err="1" smtClean="0"/>
              <a:t>mlist</a:t>
            </a:r>
            <a:r>
              <a:rPr lang="en-US" dirty="0" smtClean="0"/>
              <a:t> 100000))</a:t>
            </a:r>
          </a:p>
          <a:p>
            <a:r>
              <a:rPr lang="en-US" dirty="0" smtClean="0"/>
              <a:t>&gt; (time (begin (</a:t>
            </a:r>
            <a:r>
              <a:rPr lang="en-US" dirty="0" err="1" smtClean="0"/>
              <a:t>mlist</a:t>
            </a:r>
            <a:r>
              <a:rPr lang="en-US" dirty="0" smtClean="0"/>
              <a:t>-append! m1 m2) true))</a:t>
            </a:r>
          </a:p>
          <a:p>
            <a:r>
              <a:rPr lang="en-US" dirty="0" err="1" smtClean="0"/>
              <a:t>cpu</a:t>
            </a:r>
            <a:r>
              <a:rPr lang="en-US" dirty="0" smtClean="0"/>
              <a:t> time: 15 real time: </a:t>
            </a:r>
            <a:r>
              <a:rPr lang="en-US" b="1" dirty="0" smtClean="0"/>
              <a:t>22</a:t>
            </a:r>
            <a:r>
              <a:rPr lang="en-US" dirty="0" smtClean="0"/>
              <a:t> </a:t>
            </a:r>
            <a:r>
              <a:rPr lang="en-US" dirty="0" err="1" smtClean="0"/>
              <a:t>gc</a:t>
            </a:r>
            <a:r>
              <a:rPr lang="en-US" dirty="0" smtClean="0"/>
              <a:t> time: </a:t>
            </a:r>
            <a:r>
              <a:rPr lang="en-US" b="1" dirty="0" smtClean="0"/>
              <a:t>0</a:t>
            </a:r>
          </a:p>
          <a:p>
            <a:r>
              <a:rPr lang="en-US" dirty="0" smtClean="0"/>
              <a:t>#t</a:t>
            </a:r>
          </a:p>
          <a:p>
            <a:r>
              <a:rPr lang="en-US" dirty="0" smtClean="0"/>
              <a:t>&gt; (</a:t>
            </a:r>
            <a:r>
              <a:rPr lang="en-US" dirty="0" err="1" smtClean="0"/>
              <a:t>mlength</a:t>
            </a:r>
            <a:r>
              <a:rPr lang="en-US" dirty="0" smtClean="0"/>
              <a:t> m1)</a:t>
            </a:r>
          </a:p>
          <a:p>
            <a:r>
              <a:rPr lang="en-US" dirty="0" smtClean="0"/>
              <a:t>200000</a:t>
            </a:r>
          </a:p>
          <a:p>
            <a:r>
              <a:rPr lang="en-US" dirty="0" smtClean="0"/>
              <a:t>&gt; (time (begin (</a:t>
            </a:r>
            <a:r>
              <a:rPr lang="en-US" dirty="0" err="1" smtClean="0"/>
              <a:t>mlist</a:t>
            </a:r>
            <a:r>
              <a:rPr lang="en-US" dirty="0" smtClean="0"/>
              <a:t>-append! m1 m2) true))</a:t>
            </a:r>
          </a:p>
          <a:p>
            <a:r>
              <a:rPr lang="en-US" dirty="0" err="1" smtClean="0"/>
              <a:t>cpu</a:t>
            </a:r>
            <a:r>
              <a:rPr lang="en-US" dirty="0" smtClean="0"/>
              <a:t> time: 47 real time: </a:t>
            </a:r>
            <a:r>
              <a:rPr lang="en-US" b="1" dirty="0" smtClean="0"/>
              <a:t>45</a:t>
            </a:r>
            <a:r>
              <a:rPr lang="en-US" dirty="0" smtClean="0"/>
              <a:t> </a:t>
            </a:r>
            <a:r>
              <a:rPr lang="en-US" dirty="0" err="1" smtClean="0"/>
              <a:t>gc</a:t>
            </a:r>
            <a:r>
              <a:rPr lang="en-US" dirty="0" smtClean="0"/>
              <a:t> time: </a:t>
            </a:r>
            <a:r>
              <a:rPr lang="en-US" b="1" dirty="0" smtClean="0"/>
              <a:t>0</a:t>
            </a:r>
          </a:p>
          <a:p>
            <a:r>
              <a:rPr lang="en-US" dirty="0" smtClean="0"/>
              <a:t>#t</a:t>
            </a:r>
          </a:p>
          <a:p>
            <a:r>
              <a:rPr lang="en-US" dirty="0" smtClean="0"/>
              <a:t>&gt; </a:t>
            </a:r>
            <a:r>
              <a:rPr lang="en-US" b="1" dirty="0" smtClean="0">
                <a:solidFill>
                  <a:schemeClr val="accent4">
                    <a:lumMod val="50000"/>
                  </a:schemeClr>
                </a:solidFill>
              </a:rPr>
              <a:t>(</a:t>
            </a:r>
            <a:r>
              <a:rPr lang="en-US" b="1" dirty="0" err="1" smtClean="0">
                <a:solidFill>
                  <a:schemeClr val="accent4">
                    <a:lumMod val="50000"/>
                  </a:schemeClr>
                </a:solidFill>
              </a:rPr>
              <a:t>mlength</a:t>
            </a:r>
            <a:r>
              <a:rPr lang="en-US" b="1" dirty="0" smtClean="0">
                <a:solidFill>
                  <a:schemeClr val="accent4">
                    <a:lumMod val="50000"/>
                  </a:schemeClr>
                </a:solidFill>
              </a:rPr>
              <a:t> m1)</a:t>
            </a:r>
            <a:endParaRPr lang="en-US" b="1" dirty="0">
              <a:solidFill>
                <a:schemeClr val="accent4">
                  <a:lumMod val="50000"/>
                </a:schemeClr>
              </a:solidFill>
            </a:endParaRPr>
          </a:p>
        </p:txBody>
      </p:sp>
      <p:sp>
        <p:nvSpPr>
          <p:cNvPr id="6" name="Rectangle 5"/>
          <p:cNvSpPr/>
          <p:nvPr/>
        </p:nvSpPr>
        <p:spPr>
          <a:xfrm>
            <a:off x="4487034" y="1235639"/>
            <a:ext cx="4123566" cy="8617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smtClean="0"/>
              <a:t>(define (random-list n)</a:t>
            </a:r>
          </a:p>
          <a:p>
            <a:r>
              <a:rPr lang="en-US" sz="1600" dirty="0" smtClean="0"/>
              <a:t>  (if (= n 0) null</a:t>
            </a:r>
          </a:p>
          <a:p>
            <a:r>
              <a:rPr lang="en-US" sz="1600" dirty="0" smtClean="0"/>
              <a:t>      (cons (random 1000) (random-list (- n 1)))))</a:t>
            </a:r>
            <a:endParaRPr lang="en-US" sz="1600" dirty="0"/>
          </a:p>
        </p:txBody>
      </p:sp>
      <p:sp>
        <p:nvSpPr>
          <p:cNvPr id="7" name="Rectangle 6"/>
          <p:cNvSpPr/>
          <p:nvPr/>
        </p:nvSpPr>
        <p:spPr>
          <a:xfrm>
            <a:off x="4493777" y="2165289"/>
            <a:ext cx="4445899" cy="86177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smtClean="0"/>
              <a:t>(define (random-</a:t>
            </a:r>
            <a:r>
              <a:rPr lang="en-US" sz="1600" dirty="0" err="1" smtClean="0"/>
              <a:t>mlist</a:t>
            </a:r>
            <a:r>
              <a:rPr lang="en-US" sz="1600" dirty="0" smtClean="0"/>
              <a:t> n)</a:t>
            </a:r>
          </a:p>
          <a:p>
            <a:r>
              <a:rPr lang="en-US" sz="1600" dirty="0" smtClean="0"/>
              <a:t>  (if (= n 0) null</a:t>
            </a:r>
          </a:p>
          <a:p>
            <a:r>
              <a:rPr lang="en-US" sz="1600" dirty="0" smtClean="0"/>
              <a:t>      (</a:t>
            </a:r>
            <a:r>
              <a:rPr lang="en-US" sz="1600" dirty="0" err="1" smtClean="0"/>
              <a:t>mcons</a:t>
            </a:r>
            <a:r>
              <a:rPr lang="en-US" sz="1600" dirty="0" smtClean="0"/>
              <a:t> (random 1000) (random-</a:t>
            </a:r>
            <a:r>
              <a:rPr lang="en-US" sz="1600" dirty="0" err="1" smtClean="0"/>
              <a:t>mlist</a:t>
            </a:r>
            <a:r>
              <a:rPr lang="en-US" sz="1600" dirty="0" smtClean="0"/>
              <a:t> (- n 1)))))</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Aliasing Problems</a:t>
            </a:r>
            <a:endParaRPr lang="en-US" dirty="0"/>
          </a:p>
        </p:txBody>
      </p:sp>
      <p:sp>
        <p:nvSpPr>
          <p:cNvPr id="4" name="Rectangle 3"/>
          <p:cNvSpPr/>
          <p:nvPr/>
        </p:nvSpPr>
        <p:spPr>
          <a:xfrm>
            <a:off x="25908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r>
              <a:rPr lang="en-US" dirty="0" smtClean="0"/>
              <a:t> 1</a:t>
            </a:r>
            <a:endParaRPr lang="en-US" dirty="0"/>
          </a:p>
        </p:txBody>
      </p:sp>
      <p:sp>
        <p:nvSpPr>
          <p:cNvPr id="5" name="TextBox 4"/>
          <p:cNvSpPr txBox="1"/>
          <p:nvPr/>
        </p:nvSpPr>
        <p:spPr>
          <a:xfrm>
            <a:off x="1219200" y="1447800"/>
            <a:ext cx="762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m1:      </a:t>
            </a:r>
            <a:endParaRPr lang="en-US" dirty="0"/>
          </a:p>
        </p:txBody>
      </p:sp>
      <p:sp>
        <p:nvSpPr>
          <p:cNvPr id="6" name="Rectangle 5"/>
          <p:cNvSpPr/>
          <p:nvPr/>
        </p:nvSpPr>
        <p:spPr>
          <a:xfrm>
            <a:off x="39624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2</a:t>
            </a:r>
            <a:endParaRPr lang="en-US" dirty="0"/>
          </a:p>
        </p:txBody>
      </p:sp>
      <p:sp>
        <p:nvSpPr>
          <p:cNvPr id="7" name="Rectangle 6"/>
          <p:cNvSpPr/>
          <p:nvPr/>
        </p:nvSpPr>
        <p:spPr>
          <a:xfrm>
            <a:off x="53340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3</a:t>
            </a:r>
            <a:endParaRPr lang="en-US" dirty="0"/>
          </a:p>
        </p:txBody>
      </p:sp>
      <p:cxnSp>
        <p:nvCxnSpPr>
          <p:cNvPr id="9" name="Shape 8"/>
          <p:cNvCxnSpPr>
            <a:endCxn id="4" idx="1"/>
          </p:cNvCxnSpPr>
          <p:nvPr/>
        </p:nvCxnSpPr>
        <p:spPr>
          <a:xfrm>
            <a:off x="1794617" y="1640793"/>
            <a:ext cx="796183" cy="45470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0"/>
            <a:endCxn id="4" idx="2"/>
          </p:cNvCxnSpPr>
          <p:nvPr/>
        </p:nvCxnSpPr>
        <p:spPr>
          <a:xfrm rot="16200000" flipH="1">
            <a:off x="28575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a:endCxn id="6" idx="2"/>
          </p:cNvCxnSpPr>
          <p:nvPr/>
        </p:nvCxnSpPr>
        <p:spPr>
          <a:xfrm rot="16200000" flipH="1">
            <a:off x="42291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7" idx="2"/>
          </p:cNvCxnSpPr>
          <p:nvPr/>
        </p:nvCxnSpPr>
        <p:spPr>
          <a:xfrm rot="16200000" flipH="1">
            <a:off x="56007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hape 17"/>
          <p:cNvCxnSpPr>
            <a:endCxn id="6" idx="1"/>
          </p:cNvCxnSpPr>
          <p:nvPr/>
        </p:nvCxnSpPr>
        <p:spPr>
          <a:xfrm flipV="1">
            <a:off x="3429000" y="20955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17"/>
          <p:cNvCxnSpPr>
            <a:endCxn id="7" idx="1"/>
          </p:cNvCxnSpPr>
          <p:nvPr/>
        </p:nvCxnSpPr>
        <p:spPr>
          <a:xfrm flipV="1">
            <a:off x="4800600" y="20955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2"/>
          </p:cNvCxnSpPr>
          <p:nvPr/>
        </p:nvCxnSpPr>
        <p:spPr>
          <a:xfrm rot="5400000" flipH="1" flipV="1">
            <a:off x="5867400" y="1828801"/>
            <a:ext cx="533400" cy="533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Box 4"/>
          <p:cNvSpPr txBox="1">
            <a:spLocks noChangeArrowheads="1"/>
          </p:cNvSpPr>
          <p:nvPr/>
        </p:nvSpPr>
        <p:spPr bwMode="auto">
          <a:xfrm>
            <a:off x="381000" y="4419600"/>
            <a:ext cx="5181600" cy="230832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(define </a:t>
            </a:r>
            <a:r>
              <a:rPr lang="en-US" sz="2400" dirty="0" smtClean="0"/>
              <a:t>(</a:t>
            </a:r>
            <a:r>
              <a:rPr lang="en-US" sz="2400" dirty="0" err="1" smtClean="0"/>
              <a:t>mlist</a:t>
            </a:r>
            <a:r>
              <a:rPr lang="en-US" sz="2400" dirty="0" smtClean="0"/>
              <a:t>-append</a:t>
            </a:r>
            <a:r>
              <a:rPr lang="en-US" sz="2400" b="1" dirty="0" smtClean="0"/>
              <a:t>!</a:t>
            </a:r>
            <a:r>
              <a:rPr lang="en-US" sz="2400" dirty="0" smtClean="0"/>
              <a:t> p q)</a:t>
            </a:r>
            <a:endParaRPr lang="en-US" sz="2400" dirty="0"/>
          </a:p>
          <a:p>
            <a:r>
              <a:rPr lang="en-US" sz="2400" dirty="0"/>
              <a:t>   (if (null? </a:t>
            </a:r>
            <a:r>
              <a:rPr lang="en-US" sz="2400" dirty="0" smtClean="0"/>
              <a:t>p) </a:t>
            </a:r>
          </a:p>
          <a:p>
            <a:r>
              <a:rPr lang="en-US" sz="2400" dirty="0"/>
              <a:t> </a:t>
            </a:r>
            <a:r>
              <a:rPr lang="en-US" sz="2400" dirty="0" smtClean="0"/>
              <a:t>       (error “Cannot append to empty!”)</a:t>
            </a:r>
            <a:endParaRPr lang="en-US" sz="2400" dirty="0"/>
          </a:p>
          <a:p>
            <a:r>
              <a:rPr lang="en-US" sz="2400" dirty="0"/>
              <a:t>       </a:t>
            </a:r>
            <a:r>
              <a:rPr lang="en-US" sz="2400" dirty="0" smtClean="0"/>
              <a:t> (if (null? (</a:t>
            </a:r>
            <a:r>
              <a:rPr lang="en-US" sz="2400" dirty="0" err="1" smtClean="0"/>
              <a:t>mcdr</a:t>
            </a:r>
            <a:r>
              <a:rPr lang="en-US" sz="2400" dirty="0" smtClean="0"/>
              <a:t> p)) </a:t>
            </a:r>
          </a:p>
          <a:p>
            <a:r>
              <a:rPr lang="en-US" sz="2400" dirty="0" smtClean="0"/>
              <a:t>             (set-</a:t>
            </a:r>
            <a:r>
              <a:rPr lang="en-US" sz="2400" dirty="0" err="1" smtClean="0"/>
              <a:t>mcdr</a:t>
            </a:r>
            <a:r>
              <a:rPr lang="en-US" sz="2400" b="1" dirty="0" smtClean="0"/>
              <a:t>!</a:t>
            </a:r>
            <a:r>
              <a:rPr lang="en-US" sz="2400" dirty="0" smtClean="0"/>
              <a:t> p q)</a:t>
            </a:r>
          </a:p>
          <a:p>
            <a:r>
              <a:rPr lang="en-US" sz="2400" dirty="0" smtClean="0"/>
              <a:t>             (</a:t>
            </a:r>
            <a:r>
              <a:rPr lang="en-US" sz="2400" dirty="0" err="1" smtClean="0"/>
              <a:t>mlist</a:t>
            </a:r>
            <a:r>
              <a:rPr lang="en-US" sz="2400" dirty="0" smtClean="0"/>
              <a:t>-append</a:t>
            </a:r>
            <a:r>
              <a:rPr lang="en-US" sz="2400" b="1" dirty="0" smtClean="0"/>
              <a:t>!</a:t>
            </a:r>
            <a:r>
              <a:rPr lang="en-US" sz="2400" dirty="0" smtClean="0"/>
              <a:t> (</a:t>
            </a:r>
            <a:r>
              <a:rPr lang="en-US" sz="2400" dirty="0" err="1" smtClean="0"/>
              <a:t>mcdr</a:t>
            </a:r>
            <a:r>
              <a:rPr lang="en-US" sz="2400" dirty="0" smtClean="0"/>
              <a:t> p) q))))</a:t>
            </a:r>
            <a:endParaRPr lang="en-US" sz="2400" dirty="0"/>
          </a:p>
        </p:txBody>
      </p:sp>
      <p:sp>
        <p:nvSpPr>
          <p:cNvPr id="43" name="TextBox 42"/>
          <p:cNvSpPr txBox="1"/>
          <p:nvPr/>
        </p:nvSpPr>
        <p:spPr>
          <a:xfrm>
            <a:off x="5867400" y="4953000"/>
            <a:ext cx="3060197" cy="461665"/>
          </a:xfrm>
          <a:prstGeom prst="rect">
            <a:avLst/>
          </a:prstGeom>
          <a:noFill/>
        </p:spPr>
        <p:txBody>
          <a:bodyPr wrap="none" rtlCol="0">
            <a:spAutoFit/>
          </a:bodyPr>
          <a:lstStyle/>
          <a:p>
            <a:r>
              <a:rPr lang="en-US" sz="2400" dirty="0" smtClean="0"/>
              <a:t>(</a:t>
            </a:r>
            <a:r>
              <a:rPr lang="en-US" sz="2400" dirty="0" err="1" smtClean="0"/>
              <a:t>mlist</a:t>
            </a:r>
            <a:r>
              <a:rPr lang="en-US" sz="2400" dirty="0" smtClean="0"/>
              <a:t>-append! m1 m2)</a:t>
            </a:r>
            <a:endParaRPr lang="en-US" sz="2400" dirty="0"/>
          </a:p>
        </p:txBody>
      </p:sp>
      <p:sp>
        <p:nvSpPr>
          <p:cNvPr id="55" name="Rectangle 54"/>
          <p:cNvSpPr/>
          <p:nvPr/>
        </p:nvSpPr>
        <p:spPr>
          <a:xfrm>
            <a:off x="49530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r>
              <a:rPr lang="en-US" dirty="0" smtClean="0"/>
              <a:t> 4</a:t>
            </a:r>
            <a:endParaRPr lang="en-US" dirty="0"/>
          </a:p>
        </p:txBody>
      </p:sp>
      <p:sp>
        <p:nvSpPr>
          <p:cNvPr id="56" name="TextBox 55"/>
          <p:cNvSpPr txBox="1"/>
          <p:nvPr/>
        </p:nvSpPr>
        <p:spPr>
          <a:xfrm>
            <a:off x="3505200" y="2895600"/>
            <a:ext cx="762000" cy="369332"/>
          </a:xfrm>
          <a:prstGeom prst="rect">
            <a:avLst/>
          </a:prstGeom>
          <a:solidFill>
            <a:schemeClr val="bg1"/>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m2:      </a:t>
            </a:r>
            <a:endParaRPr lang="en-US" dirty="0"/>
          </a:p>
        </p:txBody>
      </p:sp>
      <p:sp>
        <p:nvSpPr>
          <p:cNvPr id="57" name="Rectangle 56"/>
          <p:cNvSpPr/>
          <p:nvPr/>
        </p:nvSpPr>
        <p:spPr>
          <a:xfrm>
            <a:off x="63246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5</a:t>
            </a:r>
            <a:endParaRPr lang="en-US" dirty="0"/>
          </a:p>
        </p:txBody>
      </p:sp>
      <p:sp>
        <p:nvSpPr>
          <p:cNvPr id="58" name="Rectangle 57"/>
          <p:cNvSpPr/>
          <p:nvPr/>
        </p:nvSpPr>
        <p:spPr>
          <a:xfrm>
            <a:off x="76962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6</a:t>
            </a:r>
            <a:endParaRPr lang="en-US" dirty="0"/>
          </a:p>
        </p:txBody>
      </p:sp>
      <p:cxnSp>
        <p:nvCxnSpPr>
          <p:cNvPr id="59" name="Shape 29"/>
          <p:cNvCxnSpPr>
            <a:endCxn id="55" idx="1"/>
          </p:cNvCxnSpPr>
          <p:nvPr/>
        </p:nvCxnSpPr>
        <p:spPr>
          <a:xfrm>
            <a:off x="4114800" y="3124200"/>
            <a:ext cx="838200" cy="26669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0"/>
            <a:endCxn id="55" idx="2"/>
          </p:cNvCxnSpPr>
          <p:nvPr/>
        </p:nvCxnSpPr>
        <p:spPr>
          <a:xfrm rot="16200000" flipH="1">
            <a:off x="52197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7" idx="0"/>
            <a:endCxn id="57" idx="2"/>
          </p:cNvCxnSpPr>
          <p:nvPr/>
        </p:nvCxnSpPr>
        <p:spPr>
          <a:xfrm rot="16200000" flipH="1">
            <a:off x="65913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8" idx="0"/>
            <a:endCxn id="58" idx="2"/>
          </p:cNvCxnSpPr>
          <p:nvPr/>
        </p:nvCxnSpPr>
        <p:spPr>
          <a:xfrm rot="16200000" flipH="1">
            <a:off x="79629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hape 17"/>
          <p:cNvCxnSpPr>
            <a:endCxn id="57" idx="1"/>
          </p:cNvCxnSpPr>
          <p:nvPr/>
        </p:nvCxnSpPr>
        <p:spPr>
          <a:xfrm flipV="1">
            <a:off x="5791200" y="3390899"/>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hape 17"/>
          <p:cNvCxnSpPr>
            <a:endCxn id="58" idx="1"/>
          </p:cNvCxnSpPr>
          <p:nvPr/>
        </p:nvCxnSpPr>
        <p:spPr>
          <a:xfrm flipV="1">
            <a:off x="7162800" y="3390899"/>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nvCxnSpPr>
        <p:spPr>
          <a:xfrm rot="5400000" flipH="1" flipV="1">
            <a:off x="8229600" y="3124199"/>
            <a:ext cx="533400" cy="533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Aliasing Problems</a:t>
            </a:r>
            <a:endParaRPr lang="en-US" dirty="0"/>
          </a:p>
        </p:txBody>
      </p:sp>
      <p:sp>
        <p:nvSpPr>
          <p:cNvPr id="4" name="Rectangle 3"/>
          <p:cNvSpPr/>
          <p:nvPr/>
        </p:nvSpPr>
        <p:spPr>
          <a:xfrm>
            <a:off x="25908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r>
              <a:rPr lang="en-US" dirty="0" smtClean="0"/>
              <a:t> 1</a:t>
            </a:r>
            <a:endParaRPr lang="en-US" dirty="0"/>
          </a:p>
        </p:txBody>
      </p:sp>
      <p:sp>
        <p:nvSpPr>
          <p:cNvPr id="5" name="TextBox 4"/>
          <p:cNvSpPr txBox="1"/>
          <p:nvPr/>
        </p:nvSpPr>
        <p:spPr>
          <a:xfrm>
            <a:off x="1219200" y="1447800"/>
            <a:ext cx="762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m1:      </a:t>
            </a:r>
            <a:endParaRPr lang="en-US" dirty="0"/>
          </a:p>
        </p:txBody>
      </p:sp>
      <p:sp>
        <p:nvSpPr>
          <p:cNvPr id="6" name="Rectangle 5"/>
          <p:cNvSpPr/>
          <p:nvPr/>
        </p:nvSpPr>
        <p:spPr>
          <a:xfrm>
            <a:off x="39624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2</a:t>
            </a:r>
            <a:endParaRPr lang="en-US" dirty="0"/>
          </a:p>
        </p:txBody>
      </p:sp>
      <p:sp>
        <p:nvSpPr>
          <p:cNvPr id="7" name="Rectangle 6"/>
          <p:cNvSpPr/>
          <p:nvPr/>
        </p:nvSpPr>
        <p:spPr>
          <a:xfrm>
            <a:off x="53340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3</a:t>
            </a:r>
            <a:endParaRPr lang="en-US" dirty="0"/>
          </a:p>
        </p:txBody>
      </p:sp>
      <p:cxnSp>
        <p:nvCxnSpPr>
          <p:cNvPr id="9" name="Shape 8"/>
          <p:cNvCxnSpPr>
            <a:endCxn id="4" idx="1"/>
          </p:cNvCxnSpPr>
          <p:nvPr/>
        </p:nvCxnSpPr>
        <p:spPr>
          <a:xfrm>
            <a:off x="1794617" y="1640793"/>
            <a:ext cx="796183" cy="45470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0"/>
            <a:endCxn id="4" idx="2"/>
          </p:cNvCxnSpPr>
          <p:nvPr/>
        </p:nvCxnSpPr>
        <p:spPr>
          <a:xfrm rot="16200000" flipH="1">
            <a:off x="28575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a:endCxn id="6" idx="2"/>
          </p:cNvCxnSpPr>
          <p:nvPr/>
        </p:nvCxnSpPr>
        <p:spPr>
          <a:xfrm rot="16200000" flipH="1">
            <a:off x="42291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7" idx="2"/>
          </p:cNvCxnSpPr>
          <p:nvPr/>
        </p:nvCxnSpPr>
        <p:spPr>
          <a:xfrm rot="16200000" flipH="1">
            <a:off x="56007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hape 17"/>
          <p:cNvCxnSpPr>
            <a:endCxn id="6" idx="1"/>
          </p:cNvCxnSpPr>
          <p:nvPr/>
        </p:nvCxnSpPr>
        <p:spPr>
          <a:xfrm flipV="1">
            <a:off x="3429000" y="20955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17"/>
          <p:cNvCxnSpPr>
            <a:endCxn id="7" idx="1"/>
          </p:cNvCxnSpPr>
          <p:nvPr/>
        </p:nvCxnSpPr>
        <p:spPr>
          <a:xfrm flipV="1">
            <a:off x="4800600" y="20955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9530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r>
              <a:rPr lang="en-US" dirty="0" smtClean="0"/>
              <a:t> 4</a:t>
            </a:r>
            <a:endParaRPr lang="en-US" dirty="0"/>
          </a:p>
        </p:txBody>
      </p:sp>
      <p:sp>
        <p:nvSpPr>
          <p:cNvPr id="27" name="TextBox 26"/>
          <p:cNvSpPr txBox="1"/>
          <p:nvPr/>
        </p:nvSpPr>
        <p:spPr>
          <a:xfrm>
            <a:off x="3505200" y="2895600"/>
            <a:ext cx="762000" cy="369332"/>
          </a:xfrm>
          <a:prstGeom prst="rect">
            <a:avLst/>
          </a:prstGeom>
          <a:solidFill>
            <a:schemeClr val="bg1"/>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m2:      </a:t>
            </a:r>
            <a:endParaRPr lang="en-US" dirty="0"/>
          </a:p>
        </p:txBody>
      </p:sp>
      <p:sp>
        <p:nvSpPr>
          <p:cNvPr id="28" name="Rectangle 27"/>
          <p:cNvSpPr/>
          <p:nvPr/>
        </p:nvSpPr>
        <p:spPr>
          <a:xfrm>
            <a:off x="63246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5</a:t>
            </a:r>
            <a:endParaRPr lang="en-US" dirty="0"/>
          </a:p>
        </p:txBody>
      </p:sp>
      <p:sp>
        <p:nvSpPr>
          <p:cNvPr id="29" name="Rectangle 28"/>
          <p:cNvSpPr/>
          <p:nvPr/>
        </p:nvSpPr>
        <p:spPr>
          <a:xfrm>
            <a:off x="76962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6</a:t>
            </a:r>
            <a:endParaRPr lang="en-US" dirty="0"/>
          </a:p>
        </p:txBody>
      </p:sp>
      <p:cxnSp>
        <p:nvCxnSpPr>
          <p:cNvPr id="30" name="Shape 29"/>
          <p:cNvCxnSpPr>
            <a:endCxn id="26" idx="1"/>
          </p:cNvCxnSpPr>
          <p:nvPr/>
        </p:nvCxnSpPr>
        <p:spPr>
          <a:xfrm>
            <a:off x="4114800" y="3124200"/>
            <a:ext cx="838200" cy="26669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0"/>
            <a:endCxn id="26" idx="2"/>
          </p:cNvCxnSpPr>
          <p:nvPr/>
        </p:nvCxnSpPr>
        <p:spPr>
          <a:xfrm rot="16200000" flipH="1">
            <a:off x="52197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0"/>
            <a:endCxn id="28" idx="2"/>
          </p:cNvCxnSpPr>
          <p:nvPr/>
        </p:nvCxnSpPr>
        <p:spPr>
          <a:xfrm rot="16200000" flipH="1">
            <a:off x="65913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0"/>
            <a:endCxn id="29" idx="2"/>
          </p:cNvCxnSpPr>
          <p:nvPr/>
        </p:nvCxnSpPr>
        <p:spPr>
          <a:xfrm rot="16200000" flipH="1">
            <a:off x="79629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hape 17"/>
          <p:cNvCxnSpPr>
            <a:endCxn id="28" idx="1"/>
          </p:cNvCxnSpPr>
          <p:nvPr/>
        </p:nvCxnSpPr>
        <p:spPr>
          <a:xfrm flipV="1">
            <a:off x="5791200" y="3390899"/>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hape 17"/>
          <p:cNvCxnSpPr>
            <a:endCxn id="29" idx="1"/>
          </p:cNvCxnSpPr>
          <p:nvPr/>
        </p:nvCxnSpPr>
        <p:spPr>
          <a:xfrm flipV="1">
            <a:off x="7162800" y="3390899"/>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9" idx="2"/>
          </p:cNvCxnSpPr>
          <p:nvPr/>
        </p:nvCxnSpPr>
        <p:spPr>
          <a:xfrm rot="5400000" flipH="1" flipV="1">
            <a:off x="8229600" y="3124199"/>
            <a:ext cx="533400" cy="533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a:off x="5105400" y="2133600"/>
            <a:ext cx="990600" cy="990600"/>
          </a:xfrm>
          <a:prstGeom prst="bentConnector3">
            <a:avLst>
              <a:gd name="adj1" fmla="val 50000"/>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029200" y="3200400"/>
            <a:ext cx="301686" cy="369332"/>
          </a:xfrm>
          <a:prstGeom prst="rect">
            <a:avLst/>
          </a:prstGeom>
          <a:noFill/>
        </p:spPr>
        <p:txBody>
          <a:bodyPr wrap="none" rtlCol="0">
            <a:spAutoFit/>
          </a:bodyPr>
          <a:lstStyle/>
          <a:p>
            <a:r>
              <a:rPr lang="en-US" dirty="0" smtClean="0">
                <a:solidFill>
                  <a:schemeClr val="bg1"/>
                </a:solidFill>
              </a:rPr>
              <a:t>7</a:t>
            </a:r>
            <a:endParaRPr lang="en-US" dirty="0">
              <a:solidFill>
                <a:schemeClr val="bg1"/>
              </a:solidFill>
            </a:endParaRPr>
          </a:p>
        </p:txBody>
      </p:sp>
      <p:sp>
        <p:nvSpPr>
          <p:cNvPr id="52" name="Rectangle 51"/>
          <p:cNvSpPr/>
          <p:nvPr/>
        </p:nvSpPr>
        <p:spPr>
          <a:xfrm>
            <a:off x="457200" y="3383101"/>
            <a:ext cx="3124200" cy="31700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dirty="0" smtClean="0"/>
              <a:t>&gt; (</a:t>
            </a:r>
            <a:r>
              <a:rPr lang="en-US" sz="2000" dirty="0" err="1" smtClean="0"/>
              <a:t>mlist</a:t>
            </a:r>
            <a:r>
              <a:rPr lang="en-US" sz="2000" dirty="0" smtClean="0"/>
              <a:t>-append! m1 m2)</a:t>
            </a:r>
          </a:p>
          <a:p>
            <a:r>
              <a:rPr lang="en-US" sz="2000" dirty="0" smtClean="0"/>
              <a:t>&gt; m1</a:t>
            </a:r>
          </a:p>
          <a:p>
            <a:r>
              <a:rPr lang="en-US" sz="2000" dirty="0" smtClean="0"/>
              <a:t>{1 2 3 4 5 6}</a:t>
            </a:r>
          </a:p>
          <a:p>
            <a:r>
              <a:rPr lang="en-US" sz="2000" dirty="0" smtClean="0"/>
              <a:t>&gt; m2</a:t>
            </a:r>
          </a:p>
          <a:p>
            <a:r>
              <a:rPr lang="en-US" sz="2000" dirty="0" smtClean="0"/>
              <a:t>{4 5 6}</a:t>
            </a:r>
          </a:p>
          <a:p>
            <a:r>
              <a:rPr lang="en-US" sz="2000" dirty="0" smtClean="0"/>
              <a:t>&gt; (set-</a:t>
            </a:r>
            <a:r>
              <a:rPr lang="en-US" sz="2000" dirty="0" err="1" smtClean="0"/>
              <a:t>mcar</a:t>
            </a:r>
            <a:r>
              <a:rPr lang="en-US" sz="2000" dirty="0" smtClean="0"/>
              <a:t>! m2 7)</a:t>
            </a:r>
          </a:p>
          <a:p>
            <a:r>
              <a:rPr lang="en-US" sz="2000" dirty="0" smtClean="0"/>
              <a:t>&gt; m2</a:t>
            </a:r>
          </a:p>
          <a:p>
            <a:r>
              <a:rPr lang="en-US" sz="2000" dirty="0" smtClean="0"/>
              <a:t>{7 5 6}</a:t>
            </a:r>
          </a:p>
          <a:p>
            <a:r>
              <a:rPr lang="en-US" sz="2000" dirty="0" smtClean="0"/>
              <a:t>&gt; m1</a:t>
            </a:r>
          </a:p>
          <a:p>
            <a:r>
              <a:rPr lang="en-US" sz="2000" dirty="0" smtClean="0"/>
              <a:t>{1 2 3 7 5 6}</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0" calcmode="lin" valueType="num">
                                      <p:cBhvr override="childStyle">
                                        <p:cTn id="6" dur="2000" fill="hold"/>
                                        <p:tgtEl>
                                          <p:spTgt spid="26"/>
                                        </p:tgtEl>
                                        <p:attrNameLst>
                                          <p:attrName>style.fontSize</p:attrName>
                                        </p:attrNameLst>
                                      </p:cBhvr>
                                    </p:anim>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additive="base">
                                        <p:cTn id="10" dur="500" fill="hold"/>
                                        <p:tgtEl>
                                          <p:spTgt spid="51"/>
                                        </p:tgtEl>
                                        <p:attrNameLst>
                                          <p:attrName>ppt_x</p:attrName>
                                        </p:attrNameLst>
                                      </p:cBhvr>
                                      <p:tavLst>
                                        <p:tav tm="0">
                                          <p:val>
                                            <p:strVal val="#ppt_x"/>
                                          </p:val>
                                        </p:tav>
                                        <p:tav tm="100000">
                                          <p:val>
                                            <p:strVal val="#ppt_x"/>
                                          </p:val>
                                        </p:tav>
                                      </p:tavLst>
                                    </p:anim>
                                    <p:anim calcmode="lin" valueType="num">
                                      <p:cBhvr additive="base">
                                        <p:cTn id="1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2">
                                            <p:bg/>
                                          </p:spTgt>
                                        </p:tgtEl>
                                        <p:attrNameLst>
                                          <p:attrName>style.visibility</p:attrName>
                                        </p:attrNameLst>
                                      </p:cBhvr>
                                      <p:to>
                                        <p:strVal val="visible"/>
                                      </p:to>
                                    </p:set>
                                    <p:animEffect transition="in" filter="checkerboard(across)">
                                      <p:cBhvr>
                                        <p:cTn id="16" dur="500"/>
                                        <p:tgtEl>
                                          <p:spTgt spid="52">
                                            <p:bg/>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2">
                                            <p:txEl>
                                              <p:pRg st="0" end="0"/>
                                            </p:txEl>
                                          </p:spTgt>
                                        </p:tgtEl>
                                        <p:attrNameLst>
                                          <p:attrName>style.visibility</p:attrName>
                                        </p:attrNameLst>
                                      </p:cBhvr>
                                      <p:to>
                                        <p:strVal val="visible"/>
                                      </p:to>
                                    </p:set>
                                    <p:animEffect transition="in" filter="checkerboard(across)">
                                      <p:cBhvr>
                                        <p:cTn id="21" dur="500"/>
                                        <p:tgtEl>
                                          <p:spTgt spid="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2">
                                            <p:txEl>
                                              <p:pRg st="1" end="1"/>
                                            </p:txEl>
                                          </p:spTgt>
                                        </p:tgtEl>
                                        <p:attrNameLst>
                                          <p:attrName>style.visibility</p:attrName>
                                        </p:attrNameLst>
                                      </p:cBhvr>
                                      <p:to>
                                        <p:strVal val="visible"/>
                                      </p:to>
                                    </p:set>
                                    <p:animEffect transition="in" filter="checkerboard(across)">
                                      <p:cBhvr>
                                        <p:cTn id="26" dur="500"/>
                                        <p:tgtEl>
                                          <p:spTgt spid="5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2">
                                            <p:txEl>
                                              <p:pRg st="2" end="2"/>
                                            </p:txEl>
                                          </p:spTgt>
                                        </p:tgtEl>
                                        <p:attrNameLst>
                                          <p:attrName>style.visibility</p:attrName>
                                        </p:attrNameLst>
                                      </p:cBhvr>
                                      <p:to>
                                        <p:strVal val="visible"/>
                                      </p:to>
                                    </p:set>
                                    <p:animEffect transition="in" filter="checkerboard(across)">
                                      <p:cBhvr>
                                        <p:cTn id="31" dur="500"/>
                                        <p:tgtEl>
                                          <p:spTgt spid="5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2">
                                            <p:txEl>
                                              <p:pRg st="3" end="3"/>
                                            </p:txEl>
                                          </p:spTgt>
                                        </p:tgtEl>
                                        <p:attrNameLst>
                                          <p:attrName>style.visibility</p:attrName>
                                        </p:attrNameLst>
                                      </p:cBhvr>
                                      <p:to>
                                        <p:strVal val="visible"/>
                                      </p:to>
                                    </p:set>
                                    <p:animEffect transition="in" filter="checkerboard(across)">
                                      <p:cBhvr>
                                        <p:cTn id="36" dur="500"/>
                                        <p:tgtEl>
                                          <p:spTgt spid="5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2">
                                            <p:txEl>
                                              <p:pRg st="4" end="4"/>
                                            </p:txEl>
                                          </p:spTgt>
                                        </p:tgtEl>
                                        <p:attrNameLst>
                                          <p:attrName>style.visibility</p:attrName>
                                        </p:attrNameLst>
                                      </p:cBhvr>
                                      <p:to>
                                        <p:strVal val="visible"/>
                                      </p:to>
                                    </p:set>
                                    <p:animEffect transition="in" filter="checkerboard(across)">
                                      <p:cBhvr>
                                        <p:cTn id="41" dur="500"/>
                                        <p:tgtEl>
                                          <p:spTgt spid="5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52">
                                            <p:txEl>
                                              <p:pRg st="5" end="5"/>
                                            </p:txEl>
                                          </p:spTgt>
                                        </p:tgtEl>
                                        <p:attrNameLst>
                                          <p:attrName>style.visibility</p:attrName>
                                        </p:attrNameLst>
                                      </p:cBhvr>
                                      <p:to>
                                        <p:strVal val="visible"/>
                                      </p:to>
                                    </p:set>
                                    <p:animEffect transition="in" filter="checkerboard(across)">
                                      <p:cBhvr>
                                        <p:cTn id="46" dur="500"/>
                                        <p:tgtEl>
                                          <p:spTgt spid="5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52">
                                            <p:txEl>
                                              <p:pRg st="6" end="6"/>
                                            </p:txEl>
                                          </p:spTgt>
                                        </p:tgtEl>
                                        <p:attrNameLst>
                                          <p:attrName>style.visibility</p:attrName>
                                        </p:attrNameLst>
                                      </p:cBhvr>
                                      <p:to>
                                        <p:strVal val="visible"/>
                                      </p:to>
                                    </p:set>
                                    <p:animEffect transition="in" filter="checkerboard(across)">
                                      <p:cBhvr>
                                        <p:cTn id="51" dur="500"/>
                                        <p:tgtEl>
                                          <p:spTgt spid="5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52">
                                            <p:txEl>
                                              <p:pRg st="7" end="7"/>
                                            </p:txEl>
                                          </p:spTgt>
                                        </p:tgtEl>
                                        <p:attrNameLst>
                                          <p:attrName>style.visibility</p:attrName>
                                        </p:attrNameLst>
                                      </p:cBhvr>
                                      <p:to>
                                        <p:strVal val="visible"/>
                                      </p:to>
                                    </p:set>
                                    <p:animEffect transition="in" filter="checkerboard(across)">
                                      <p:cBhvr>
                                        <p:cTn id="56" dur="500"/>
                                        <p:tgtEl>
                                          <p:spTgt spid="5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52">
                                            <p:txEl>
                                              <p:pRg st="8" end="8"/>
                                            </p:txEl>
                                          </p:spTgt>
                                        </p:tgtEl>
                                        <p:attrNameLst>
                                          <p:attrName>style.visibility</p:attrName>
                                        </p:attrNameLst>
                                      </p:cBhvr>
                                      <p:to>
                                        <p:strVal val="visible"/>
                                      </p:to>
                                    </p:set>
                                    <p:animEffect transition="in" filter="checkerboard(across)">
                                      <p:cBhvr>
                                        <p:cTn id="61" dur="500"/>
                                        <p:tgtEl>
                                          <p:spTgt spid="52">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52">
                                            <p:txEl>
                                              <p:pRg st="9" end="9"/>
                                            </p:txEl>
                                          </p:spTgt>
                                        </p:tgtEl>
                                        <p:attrNameLst>
                                          <p:attrName>style.visibility</p:attrName>
                                        </p:attrNameLst>
                                      </p:cBhvr>
                                      <p:to>
                                        <p:strVal val="visible"/>
                                      </p:to>
                                    </p:set>
                                    <p:animEffect transition="in" filter="checkerboard(across)">
                                      <p:cBhvr>
                                        <p:cTn id="66" dur="500"/>
                                        <p:tgtEl>
                                          <p:spTgt spid="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1" grpId="0"/>
      <p:bldP spid="5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Aliasing Problems</a:t>
            </a:r>
            <a:endParaRPr lang="en-US" dirty="0"/>
          </a:p>
        </p:txBody>
      </p:sp>
      <p:sp>
        <p:nvSpPr>
          <p:cNvPr id="4" name="Rectangle 3"/>
          <p:cNvSpPr/>
          <p:nvPr/>
        </p:nvSpPr>
        <p:spPr>
          <a:xfrm>
            <a:off x="25908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r>
              <a:rPr lang="en-US" dirty="0" smtClean="0"/>
              <a:t> 1</a:t>
            </a:r>
            <a:endParaRPr lang="en-US" dirty="0"/>
          </a:p>
        </p:txBody>
      </p:sp>
      <p:sp>
        <p:nvSpPr>
          <p:cNvPr id="5" name="TextBox 4"/>
          <p:cNvSpPr txBox="1"/>
          <p:nvPr/>
        </p:nvSpPr>
        <p:spPr>
          <a:xfrm>
            <a:off x="1219200" y="1447800"/>
            <a:ext cx="762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m1:      </a:t>
            </a:r>
            <a:endParaRPr lang="en-US" dirty="0"/>
          </a:p>
        </p:txBody>
      </p:sp>
      <p:sp>
        <p:nvSpPr>
          <p:cNvPr id="6" name="Rectangle 5"/>
          <p:cNvSpPr/>
          <p:nvPr/>
        </p:nvSpPr>
        <p:spPr>
          <a:xfrm>
            <a:off x="39624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2</a:t>
            </a:r>
            <a:endParaRPr lang="en-US" dirty="0"/>
          </a:p>
        </p:txBody>
      </p:sp>
      <p:sp>
        <p:nvSpPr>
          <p:cNvPr id="7" name="Rectangle 6"/>
          <p:cNvSpPr/>
          <p:nvPr/>
        </p:nvSpPr>
        <p:spPr>
          <a:xfrm>
            <a:off x="5334000" y="1828801"/>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3</a:t>
            </a:r>
            <a:endParaRPr lang="en-US" dirty="0"/>
          </a:p>
        </p:txBody>
      </p:sp>
      <p:cxnSp>
        <p:nvCxnSpPr>
          <p:cNvPr id="9" name="Shape 8"/>
          <p:cNvCxnSpPr>
            <a:endCxn id="4" idx="1"/>
          </p:cNvCxnSpPr>
          <p:nvPr/>
        </p:nvCxnSpPr>
        <p:spPr>
          <a:xfrm>
            <a:off x="1794617" y="1640793"/>
            <a:ext cx="796183" cy="45470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0"/>
            <a:endCxn id="4" idx="2"/>
          </p:cNvCxnSpPr>
          <p:nvPr/>
        </p:nvCxnSpPr>
        <p:spPr>
          <a:xfrm rot="16200000" flipH="1">
            <a:off x="28575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a:endCxn id="6" idx="2"/>
          </p:cNvCxnSpPr>
          <p:nvPr/>
        </p:nvCxnSpPr>
        <p:spPr>
          <a:xfrm rot="16200000" flipH="1">
            <a:off x="42291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7" idx="2"/>
          </p:cNvCxnSpPr>
          <p:nvPr/>
        </p:nvCxnSpPr>
        <p:spPr>
          <a:xfrm rot="16200000" flipH="1">
            <a:off x="5600700" y="2095501"/>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hape 17"/>
          <p:cNvCxnSpPr>
            <a:endCxn id="6" idx="1"/>
          </p:cNvCxnSpPr>
          <p:nvPr/>
        </p:nvCxnSpPr>
        <p:spPr>
          <a:xfrm flipV="1">
            <a:off x="3429000" y="20955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17"/>
          <p:cNvCxnSpPr>
            <a:endCxn id="7" idx="1"/>
          </p:cNvCxnSpPr>
          <p:nvPr/>
        </p:nvCxnSpPr>
        <p:spPr>
          <a:xfrm flipV="1">
            <a:off x="4800600" y="2095501"/>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9530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a:t> </a:t>
            </a:r>
            <a:r>
              <a:rPr lang="en-US" dirty="0" smtClean="0"/>
              <a:t> 4</a:t>
            </a:r>
            <a:endParaRPr lang="en-US" dirty="0"/>
          </a:p>
        </p:txBody>
      </p:sp>
      <p:sp>
        <p:nvSpPr>
          <p:cNvPr id="27" name="TextBox 26"/>
          <p:cNvSpPr txBox="1"/>
          <p:nvPr/>
        </p:nvSpPr>
        <p:spPr>
          <a:xfrm>
            <a:off x="3505200" y="2895600"/>
            <a:ext cx="762000" cy="369332"/>
          </a:xfrm>
          <a:prstGeom prst="rect">
            <a:avLst/>
          </a:prstGeom>
          <a:solidFill>
            <a:schemeClr val="bg1"/>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m2:      </a:t>
            </a:r>
            <a:endParaRPr lang="en-US" dirty="0"/>
          </a:p>
        </p:txBody>
      </p:sp>
      <p:sp>
        <p:nvSpPr>
          <p:cNvPr id="28" name="Rectangle 27"/>
          <p:cNvSpPr/>
          <p:nvPr/>
        </p:nvSpPr>
        <p:spPr>
          <a:xfrm>
            <a:off x="63246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5</a:t>
            </a:r>
            <a:endParaRPr lang="en-US" dirty="0"/>
          </a:p>
        </p:txBody>
      </p:sp>
      <p:sp>
        <p:nvSpPr>
          <p:cNvPr id="29" name="Rectangle 28"/>
          <p:cNvSpPr/>
          <p:nvPr/>
        </p:nvSpPr>
        <p:spPr>
          <a:xfrm>
            <a:off x="7696200" y="3124199"/>
            <a:ext cx="1066800" cy="533400"/>
          </a:xfrm>
          <a:prstGeom prst="rect">
            <a:avLst/>
          </a:prstGeom>
          <a:solidFill>
            <a:schemeClr val="tx2">
              <a:lumMod val="40000"/>
              <a:lumOff val="60000"/>
            </a:schemeClr>
          </a:solidFill>
          <a:ln>
            <a:solidFill>
              <a:schemeClr val="accent1">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  6</a:t>
            </a:r>
            <a:endParaRPr lang="en-US" dirty="0"/>
          </a:p>
        </p:txBody>
      </p:sp>
      <p:cxnSp>
        <p:nvCxnSpPr>
          <p:cNvPr id="30" name="Shape 29"/>
          <p:cNvCxnSpPr>
            <a:endCxn id="26" idx="1"/>
          </p:cNvCxnSpPr>
          <p:nvPr/>
        </p:nvCxnSpPr>
        <p:spPr>
          <a:xfrm>
            <a:off x="4114800" y="3124200"/>
            <a:ext cx="838200" cy="26669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0"/>
            <a:endCxn id="26" idx="2"/>
          </p:cNvCxnSpPr>
          <p:nvPr/>
        </p:nvCxnSpPr>
        <p:spPr>
          <a:xfrm rot="16200000" flipH="1">
            <a:off x="52197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0"/>
            <a:endCxn id="28" idx="2"/>
          </p:cNvCxnSpPr>
          <p:nvPr/>
        </p:nvCxnSpPr>
        <p:spPr>
          <a:xfrm rot="16200000" flipH="1">
            <a:off x="65913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0"/>
            <a:endCxn id="29" idx="2"/>
          </p:cNvCxnSpPr>
          <p:nvPr/>
        </p:nvCxnSpPr>
        <p:spPr>
          <a:xfrm rot="16200000" flipH="1">
            <a:off x="7962900" y="3390899"/>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hape 17"/>
          <p:cNvCxnSpPr>
            <a:endCxn id="28" idx="1"/>
          </p:cNvCxnSpPr>
          <p:nvPr/>
        </p:nvCxnSpPr>
        <p:spPr>
          <a:xfrm flipV="1">
            <a:off x="5791200" y="3390899"/>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hape 17"/>
          <p:cNvCxnSpPr>
            <a:endCxn id="29" idx="1"/>
          </p:cNvCxnSpPr>
          <p:nvPr/>
        </p:nvCxnSpPr>
        <p:spPr>
          <a:xfrm flipV="1">
            <a:off x="7162800" y="3390899"/>
            <a:ext cx="533400" cy="38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9" idx="2"/>
          </p:cNvCxnSpPr>
          <p:nvPr/>
        </p:nvCxnSpPr>
        <p:spPr>
          <a:xfrm rot="5400000" flipH="1" flipV="1">
            <a:off x="8229600" y="3124199"/>
            <a:ext cx="533400" cy="533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a:off x="5105400" y="2133600"/>
            <a:ext cx="990600" cy="990600"/>
          </a:xfrm>
          <a:prstGeom prst="bentConnector3">
            <a:avLst>
              <a:gd name="adj1" fmla="val 50000"/>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85800" y="4495800"/>
            <a:ext cx="3124200" cy="101566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dirty="0" smtClean="0"/>
              <a:t>&gt; (</a:t>
            </a:r>
            <a:r>
              <a:rPr lang="en-US" sz="2000" dirty="0" err="1" smtClean="0"/>
              <a:t>mlist</a:t>
            </a:r>
            <a:r>
              <a:rPr lang="en-US" sz="2000" dirty="0" smtClean="0"/>
              <a:t>-append! m1 m2)</a:t>
            </a:r>
          </a:p>
          <a:p>
            <a:r>
              <a:rPr lang="en-US" sz="2000" dirty="0" smtClean="0"/>
              <a:t>&gt; (</a:t>
            </a:r>
            <a:r>
              <a:rPr lang="en-US" sz="2000" dirty="0" err="1" smtClean="0"/>
              <a:t>mlist</a:t>
            </a:r>
            <a:r>
              <a:rPr lang="en-US" sz="2000" dirty="0" smtClean="0"/>
              <a:t>-append! m1 m2)</a:t>
            </a:r>
          </a:p>
          <a:p>
            <a:r>
              <a:rPr lang="en-US" sz="2000" dirty="0" smtClean="0"/>
              <a:t>&gt; (</a:t>
            </a:r>
            <a:r>
              <a:rPr lang="en-US" sz="2000" dirty="0" err="1" smtClean="0"/>
              <a:t>mlist</a:t>
            </a:r>
            <a:r>
              <a:rPr lang="en-US" sz="2000" dirty="0" smtClean="0"/>
              <a:t>-length m1)</a:t>
            </a:r>
            <a:endParaRPr lang="en-US" sz="2000" dirty="0"/>
          </a:p>
        </p:txBody>
      </p:sp>
      <p:cxnSp>
        <p:nvCxnSpPr>
          <p:cNvPr id="38" name="Elbow Connector 37"/>
          <p:cNvCxnSpPr>
            <a:endCxn id="26" idx="2"/>
          </p:cNvCxnSpPr>
          <p:nvPr/>
        </p:nvCxnSpPr>
        <p:spPr>
          <a:xfrm rot="10800000" flipV="1">
            <a:off x="5486401" y="3384137"/>
            <a:ext cx="3016667" cy="273462"/>
          </a:xfrm>
          <a:prstGeom prst="bentConnector4">
            <a:avLst>
              <a:gd name="adj1" fmla="val 366"/>
              <a:gd name="adj2" fmla="val 389848"/>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43400" y="5105400"/>
            <a:ext cx="37338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smtClean="0"/>
              <a:t>(define (</a:t>
            </a:r>
            <a:r>
              <a:rPr lang="en-US" sz="2000" dirty="0" err="1" smtClean="0"/>
              <a:t>mlist</a:t>
            </a:r>
            <a:r>
              <a:rPr lang="en-US" sz="2000" dirty="0" smtClean="0"/>
              <a:t>-length p)</a:t>
            </a:r>
          </a:p>
          <a:p>
            <a:r>
              <a:rPr lang="en-US" sz="2000" dirty="0" smtClean="0"/>
              <a:t>  (if (null? p) 0</a:t>
            </a:r>
          </a:p>
          <a:p>
            <a:r>
              <a:rPr lang="en-US" sz="2000" dirty="0" smtClean="0"/>
              <a:t>      (+ 1 (</a:t>
            </a:r>
            <a:r>
              <a:rPr lang="en-US" sz="2000" dirty="0" err="1" smtClean="0"/>
              <a:t>mlist</a:t>
            </a:r>
            <a:r>
              <a:rPr lang="en-US" sz="2000" dirty="0" smtClean="0"/>
              <a:t>-length (</a:t>
            </a:r>
            <a:r>
              <a:rPr lang="en-US" sz="2000" dirty="0" err="1" smtClean="0"/>
              <a:t>mcdr</a:t>
            </a:r>
            <a:r>
              <a:rPr lang="en-US" sz="2000" dirty="0" smtClean="0"/>
              <a:t> p)))))</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6"/>
                                        </p:tgtEl>
                                        <p:attrNameLst>
                                          <p:attrName>ppt_x</p:attrName>
                                        </p:attrNameLst>
                                      </p:cBhvr>
                                      <p:tavLst>
                                        <p:tav tm="0">
                                          <p:val>
                                            <p:strVal val="ppt_x"/>
                                          </p:val>
                                        </p:tav>
                                        <p:tav tm="100000">
                                          <p:val>
                                            <p:strVal val="ppt_x"/>
                                          </p:val>
                                        </p:tav>
                                      </p:tavLst>
                                    </p:anim>
                                    <p:anim calcmode="lin" valueType="num">
                                      <p:cBhvr additive="base">
                                        <p:cTn id="7" dur="500"/>
                                        <p:tgtEl>
                                          <p:spTgt spid="36"/>
                                        </p:tgtEl>
                                        <p:attrNameLst>
                                          <p:attrName>ppt_y</p:attrName>
                                        </p:attrNameLst>
                                      </p:cBhvr>
                                      <p:tavLst>
                                        <p:tav tm="0">
                                          <p:val>
                                            <p:strVal val="ppt_y"/>
                                          </p:val>
                                        </p:tav>
                                        <p:tav tm="100000">
                                          <p:val>
                                            <p:strVal val="1+ppt_h/2"/>
                                          </p:val>
                                        </p:tav>
                                      </p:tavLst>
                                    </p:anim>
                                    <p:set>
                                      <p:cBhvr>
                                        <p:cTn id="8" dur="1" fill="hold">
                                          <p:stCondLst>
                                            <p:cond delay="499"/>
                                          </p:stCondLst>
                                        </p:cTn>
                                        <p:tgtEl>
                                          <p:spTgt spid="3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ox(i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a:t>
            </a:r>
            <a:endParaRPr lang="en-US" dirty="0"/>
          </a:p>
        </p:txBody>
      </p:sp>
      <p:sp>
        <p:nvSpPr>
          <p:cNvPr id="4" name="Slide Number Placeholder 3"/>
          <p:cNvSpPr>
            <a:spLocks noGrp="1"/>
          </p:cNvSpPr>
          <p:nvPr>
            <p:ph type="sldNum" sz="quarter" idx="12"/>
          </p:nvPr>
        </p:nvSpPr>
        <p:spPr/>
        <p:txBody>
          <a:bodyPr/>
          <a:lstStyle/>
          <a:p>
            <a:fld id="{0BD2BB8E-2E7D-4979-9350-48B9A2113630}" type="slidenum">
              <a:rPr lang="en-US" smtClean="0"/>
              <a:pPr/>
              <a:t>8</a:t>
            </a:fld>
            <a:endParaRPr lang="en-US"/>
          </a:p>
        </p:txBody>
      </p:sp>
      <p:sp>
        <p:nvSpPr>
          <p:cNvPr id="5" name="TextBox 4"/>
          <p:cNvSpPr txBox="1"/>
          <p:nvPr/>
        </p:nvSpPr>
        <p:spPr>
          <a:xfrm>
            <a:off x="587347" y="1820708"/>
            <a:ext cx="6512232"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(define (list-reverse p)</a:t>
            </a:r>
          </a:p>
          <a:p>
            <a:r>
              <a:rPr lang="en-US" sz="2400" dirty="0" smtClean="0"/>
              <a:t>   (if (null? p) null</a:t>
            </a:r>
          </a:p>
          <a:p>
            <a:r>
              <a:rPr lang="en-US" sz="2400" dirty="0" smtClean="0"/>
              <a:t>        (list-append (list-reverse (</a:t>
            </a:r>
            <a:r>
              <a:rPr lang="en-US" sz="2400" dirty="0" err="1" smtClean="0"/>
              <a:t>cdr</a:t>
            </a:r>
            <a:r>
              <a:rPr lang="en-US" sz="2400" dirty="0" smtClean="0"/>
              <a:t> p)) (list (car p)))))</a:t>
            </a:r>
            <a:endParaRPr lang="en-US" sz="2400" dirty="0"/>
          </a:p>
        </p:txBody>
      </p:sp>
      <p:sp>
        <p:nvSpPr>
          <p:cNvPr id="6" name="TextBox 5"/>
          <p:cNvSpPr txBox="1"/>
          <p:nvPr/>
        </p:nvSpPr>
        <p:spPr>
          <a:xfrm>
            <a:off x="815947" y="3271879"/>
            <a:ext cx="6494727" cy="400110"/>
          </a:xfrm>
          <a:prstGeom prst="rect">
            <a:avLst/>
          </a:prstGeom>
          <a:noFill/>
        </p:spPr>
        <p:txBody>
          <a:bodyPr wrap="none" rtlCol="0">
            <a:spAutoFit/>
          </a:bodyPr>
          <a:lstStyle/>
          <a:p>
            <a:r>
              <a:rPr lang="en-US" sz="2000" dirty="0" smtClean="0"/>
              <a:t>Running time is in </a:t>
            </a:r>
            <a:r>
              <a:rPr lang="en-US" sz="2000" dirty="0" smtClean="0">
                <a:sym typeface="Symbol"/>
              </a:rPr>
              <a:t>(</a:t>
            </a:r>
            <a:r>
              <a:rPr lang="en-US" sz="2000" i="1" dirty="0" smtClean="0">
                <a:sym typeface="Symbol"/>
              </a:rPr>
              <a:t>N</a:t>
            </a:r>
            <a:r>
              <a:rPr lang="en-US" sz="2000" baseline="30000" dirty="0" smtClean="0">
                <a:sym typeface="Symbol"/>
              </a:rPr>
              <a:t>2</a:t>
            </a:r>
            <a:r>
              <a:rPr lang="en-US" sz="2000" dirty="0" smtClean="0">
                <a:sym typeface="Symbol"/>
              </a:rPr>
              <a:t>) where </a:t>
            </a:r>
            <a:r>
              <a:rPr lang="en-US" sz="2000" i="1" dirty="0" smtClean="0">
                <a:sym typeface="Symbol"/>
              </a:rPr>
              <a:t>N</a:t>
            </a:r>
            <a:r>
              <a:rPr lang="en-US" sz="2000" dirty="0" smtClean="0">
                <a:sym typeface="Symbol"/>
              </a:rPr>
              <a:t> is number of elements in </a:t>
            </a:r>
            <a:r>
              <a:rPr lang="en-US" sz="2000" i="1" dirty="0" smtClean="0">
                <a:sym typeface="Symbol"/>
              </a:rPr>
              <a:t>p.</a:t>
            </a:r>
            <a:endParaRPr lang="en-US" sz="2000" i="1" baseline="30000" dirty="0"/>
          </a:p>
        </p:txBody>
      </p:sp>
      <p:sp>
        <p:nvSpPr>
          <p:cNvPr id="7" name="TextBox 6"/>
          <p:cNvSpPr txBox="1"/>
          <p:nvPr/>
        </p:nvSpPr>
        <p:spPr>
          <a:xfrm>
            <a:off x="814599" y="3675132"/>
            <a:ext cx="5259517" cy="1528624"/>
          </a:xfrm>
          <a:prstGeom prst="rect">
            <a:avLst/>
          </a:prstGeom>
          <a:noFill/>
        </p:spPr>
        <p:txBody>
          <a:bodyPr wrap="none" rtlCol="0">
            <a:spAutoFit/>
          </a:bodyPr>
          <a:lstStyle/>
          <a:p>
            <a:r>
              <a:rPr lang="en-US" sz="2000" dirty="0" smtClean="0"/>
              <a:t>Number of new cons cells:</a:t>
            </a:r>
          </a:p>
          <a:p>
            <a:r>
              <a:rPr lang="en-US" sz="2000" dirty="0" smtClean="0"/>
              <a:t>   for the list-appends:   </a:t>
            </a:r>
            <a:r>
              <a:rPr lang="en-US" sz="2000" i="1" dirty="0" smtClean="0"/>
              <a:t>N</a:t>
            </a:r>
            <a:r>
              <a:rPr lang="en-US" sz="2000" dirty="0" smtClean="0"/>
              <a:t>-1 + </a:t>
            </a:r>
            <a:r>
              <a:rPr lang="en-US" sz="2000" i="1" dirty="0" smtClean="0"/>
              <a:t>N</a:t>
            </a:r>
            <a:r>
              <a:rPr lang="en-US" sz="2000" dirty="0" smtClean="0"/>
              <a:t>-2 + … + 1 = </a:t>
            </a:r>
            <a:r>
              <a:rPr lang="en-US" sz="2000" i="1" dirty="0" smtClean="0"/>
              <a:t>N</a:t>
            </a:r>
            <a:r>
              <a:rPr lang="en-US" sz="2000" baseline="30000" dirty="0" smtClean="0"/>
              <a:t>2</a:t>
            </a:r>
            <a:r>
              <a:rPr lang="en-US" sz="2000" dirty="0" smtClean="0"/>
              <a:t>/ 2 </a:t>
            </a:r>
            <a:endParaRPr lang="en-US" sz="2000" baseline="30000" dirty="0" smtClean="0"/>
          </a:p>
          <a:p>
            <a:r>
              <a:rPr lang="en-US" sz="2000" dirty="0" smtClean="0"/>
              <a:t>   + for the (list (car p)): </a:t>
            </a:r>
            <a:r>
              <a:rPr lang="en-US" sz="2000" i="1" dirty="0" smtClean="0"/>
              <a:t>N</a:t>
            </a:r>
            <a:endParaRPr lang="en-US" sz="2000" baseline="30000" dirty="0" smtClean="0"/>
          </a:p>
          <a:p>
            <a:r>
              <a:rPr lang="en-US" sz="2000" i="1" baseline="30000" dirty="0" smtClean="0"/>
              <a:t>   </a:t>
            </a:r>
            <a:r>
              <a:rPr lang="en-US" sz="2000" dirty="0" smtClean="0"/>
              <a:t>memory use is in </a:t>
            </a:r>
            <a:r>
              <a:rPr lang="en-US" sz="2000" dirty="0" smtClean="0">
                <a:sym typeface="Symbol"/>
              </a:rPr>
              <a:t>(</a:t>
            </a:r>
            <a:r>
              <a:rPr lang="en-US" sz="2000" i="1" dirty="0" smtClean="0">
                <a:sym typeface="Symbol"/>
              </a:rPr>
              <a:t>N</a:t>
            </a:r>
            <a:r>
              <a:rPr lang="en-US" sz="2000" baseline="30000" dirty="0" smtClean="0">
                <a:sym typeface="Symbol"/>
              </a:rPr>
              <a:t>2</a:t>
            </a:r>
            <a:r>
              <a:rPr lang="en-US" sz="2000" dirty="0" smtClean="0">
                <a:sym typeface="Symbol"/>
              </a:rPr>
              <a:t>) </a:t>
            </a:r>
            <a:endParaRPr lang="en-US" sz="2000" i="1" baseline="30000" dirty="0" smtClean="0"/>
          </a:p>
          <a:p>
            <a:endParaRPr lang="en-US" sz="2000" i="1" baseline="30000" dirty="0"/>
          </a:p>
        </p:txBody>
      </p:sp>
      <p:sp>
        <p:nvSpPr>
          <p:cNvPr id="8" name="TextBox 7"/>
          <p:cNvSpPr txBox="1"/>
          <p:nvPr/>
        </p:nvSpPr>
        <p:spPr>
          <a:xfrm>
            <a:off x="1752600" y="5152604"/>
            <a:ext cx="6705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Define a </a:t>
            </a:r>
            <a:r>
              <a:rPr lang="en-US" sz="2400" b="1" dirty="0" err="1" smtClean="0"/>
              <a:t>mlist</a:t>
            </a:r>
            <a:r>
              <a:rPr lang="en-US" sz="2400" b="1" dirty="0" smtClean="0"/>
              <a:t>-reverse!</a:t>
            </a:r>
            <a:r>
              <a:rPr lang="en-US" sz="2400" dirty="0" smtClean="0"/>
              <a:t> that reverses the elements of a list.  The number of cons cells it creates should not scale with the length of the list.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mlist</a:t>
            </a:r>
            <a:r>
              <a:rPr lang="en-US" dirty="0" smtClean="0"/>
              <a:t>-reverse!</a:t>
            </a:r>
            <a:endParaRPr lang="en-US" dirty="0"/>
          </a:p>
        </p:txBody>
      </p:sp>
      <p:sp>
        <p:nvSpPr>
          <p:cNvPr id="3" name="Slide Number Placeholder 2"/>
          <p:cNvSpPr>
            <a:spLocks noGrp="1"/>
          </p:cNvSpPr>
          <p:nvPr>
            <p:ph type="sldNum" sz="quarter" idx="12"/>
          </p:nvPr>
        </p:nvSpPr>
        <p:spPr/>
        <p:txBody>
          <a:bodyPr/>
          <a:lstStyle/>
          <a:p>
            <a:fld id="{0BD2BB8E-2E7D-4979-9350-48B9A2113630}" type="slidenum">
              <a:rPr lang="en-US" smtClean="0"/>
              <a:pPr/>
              <a:t>9</a:t>
            </a:fld>
            <a:endParaRPr lang="en-US"/>
          </a:p>
        </p:txBody>
      </p:sp>
      <p:sp>
        <p:nvSpPr>
          <p:cNvPr id="4" name="TextBox 3"/>
          <p:cNvSpPr txBox="1"/>
          <p:nvPr/>
        </p:nvSpPr>
        <p:spPr>
          <a:xfrm>
            <a:off x="914400" y="1676400"/>
            <a:ext cx="67056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Define a </a:t>
            </a:r>
            <a:r>
              <a:rPr lang="en-US" sz="2400" b="1" dirty="0" err="1" smtClean="0"/>
              <a:t>mlist</a:t>
            </a:r>
            <a:r>
              <a:rPr lang="en-US" sz="2400" b="1" dirty="0" smtClean="0"/>
              <a:t>-reverse!</a:t>
            </a:r>
            <a:r>
              <a:rPr lang="en-US" sz="2400" dirty="0" smtClean="0"/>
              <a:t> that reverses the elements of a mutable list.  The output should be a mutable list with the elements in the reverse order.  The number of cons cells it creates should not scale with the length of the list.  (The input list can be mutated arbitrarily!)</a:t>
            </a:r>
            <a:endParaRPr lang="en-US" sz="2400" dirty="0"/>
          </a:p>
        </p:txBody>
      </p:sp>
      <p:sp>
        <p:nvSpPr>
          <p:cNvPr id="5" name="TextBox 4"/>
          <p:cNvSpPr txBox="1"/>
          <p:nvPr/>
        </p:nvSpPr>
        <p:spPr>
          <a:xfrm>
            <a:off x="1143000" y="4191000"/>
            <a:ext cx="6883231" cy="461665"/>
          </a:xfrm>
          <a:prstGeom prst="rect">
            <a:avLst/>
          </a:prstGeom>
          <a:noFill/>
        </p:spPr>
        <p:txBody>
          <a:bodyPr wrap="none" rtlCol="0">
            <a:spAutoFit/>
          </a:bodyPr>
          <a:lstStyle/>
          <a:p>
            <a:r>
              <a:rPr lang="en-US" sz="2400" dirty="0" smtClean="0"/>
              <a:t>Hint: define a helper procedure that takes two inputs.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TotalTime>
  <Words>742</Words>
  <Application>Microsoft Office PowerPoint</Application>
  <PresentationFormat>On-screen Show (4:3)</PresentationFormat>
  <Paragraphs>125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Class 21: Imperative Programming</vt:lpstr>
      <vt:lpstr>Menu</vt:lpstr>
      <vt:lpstr>Appending vs. Appending!</vt:lpstr>
      <vt:lpstr>Does it matter?</vt:lpstr>
      <vt:lpstr>Aliasing Problems</vt:lpstr>
      <vt:lpstr>Aliasing Problems</vt:lpstr>
      <vt:lpstr>Aliasing Problems</vt:lpstr>
      <vt:lpstr>Reversing</vt:lpstr>
      <vt:lpstr>mlist-reverse!</vt:lpstr>
      <vt:lpstr>Revers!ing a List</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85</cp:revision>
  <dcterms:created xsi:type="dcterms:W3CDTF">2009-10-12T15:00:50Z</dcterms:created>
  <dcterms:modified xsi:type="dcterms:W3CDTF">2009-10-14T14:55:47Z</dcterms:modified>
</cp:coreProperties>
</file>