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0" r:id="rId3"/>
    <p:sldId id="273" r:id="rId4"/>
    <p:sldId id="274" r:id="rId5"/>
    <p:sldId id="275" r:id="rId6"/>
    <p:sldId id="276" r:id="rId7"/>
    <p:sldId id="277" r:id="rId8"/>
    <p:sldId id="278" r:id="rId9"/>
    <p:sldId id="279" r:id="rId10"/>
    <p:sldId id="280" r:id="rId11"/>
    <p:sldId id="300" r:id="rId12"/>
    <p:sldId id="281" r:id="rId13"/>
    <p:sldId id="301" r:id="rId14"/>
    <p:sldId id="282" r:id="rId15"/>
    <p:sldId id="283" r:id="rId16"/>
    <p:sldId id="284" r:id="rId17"/>
    <p:sldId id="285" r:id="rId18"/>
    <p:sldId id="286" r:id="rId19"/>
    <p:sldId id="287" r:id="rId20"/>
    <p:sldId id="288" r:id="rId21"/>
    <p:sldId id="289" r:id="rId22"/>
    <p:sldId id="290" r:id="rId23"/>
    <p:sldId id="291" r:id="rId24"/>
    <p:sldId id="292" r:id="rId25"/>
    <p:sldId id="302" r:id="rId26"/>
    <p:sldId id="298" r:id="rId27"/>
    <p:sldId id="297"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4659" autoAdjust="0"/>
  </p:normalViewPr>
  <p:slideViewPr>
    <p:cSldViewPr>
      <p:cViewPr varScale="1">
        <p:scale>
          <a:sx n="111" d="100"/>
          <a:sy n="111" d="100"/>
        </p:scale>
        <p:origin x="-1026" y="-90"/>
      </p:cViewPr>
      <p:guideLst>
        <p:guide orient="horz" pos="2160"/>
        <p:guide pos="2880"/>
      </p:guideLst>
    </p:cSldViewPr>
  </p:slideViewPr>
  <p:outlineViewPr>
    <p:cViewPr>
      <p:scale>
        <a:sx n="33" d="100"/>
        <a:sy n="33" d="100"/>
      </p:scale>
      <p:origin x="264" y="16233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99BA913D-81E9-45C0-B7D0-704BD8ABA6DD}" type="datetimeFigureOut">
              <a:rPr lang="en-US" smtClean="0"/>
              <a:t>10/19/2009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EF1B14CC-1ABD-4EF0-A9BE-C5099E9AB8A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http://www.computerworld.com/s/article/9087918/Size_matters_Yahoo_claims_2_petabyte_database_is_world_s_biggest_busiest</a:t>
            </a:r>
            <a:endParaRPr lang="en-US" dirty="0"/>
          </a:p>
        </p:txBody>
      </p:sp>
      <p:sp>
        <p:nvSpPr>
          <p:cNvPr id="4" name="Slide Number Placeholder 3"/>
          <p:cNvSpPr>
            <a:spLocks noGrp="1"/>
          </p:cNvSpPr>
          <p:nvPr>
            <p:ph type="sldNum" sz="quarter" idx="10"/>
          </p:nvPr>
        </p:nvSpPr>
        <p:spPr/>
        <p:txBody>
          <a:bodyPr/>
          <a:lstStyle/>
          <a:p>
            <a:fld id="{EF1B14CC-1ABD-4EF0-A9BE-C5099E9AB8A9}" type="slidenum">
              <a:rPr lang="en-US" smtClean="0"/>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04072A-0012-4E99-BE9E-627A9E04A268}" type="datetimeFigureOut">
              <a:rPr lang="en-US" smtClean="0"/>
              <a:pPr/>
              <a:t>10/19/2009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2C591-BCE7-4CDC-9C08-074DFC52B36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04072A-0012-4E99-BE9E-627A9E04A268}" type="datetimeFigureOut">
              <a:rPr lang="en-US" smtClean="0"/>
              <a:pPr/>
              <a:t>10/19/2009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2C591-BCE7-4CDC-9C08-074DFC52B3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04072A-0012-4E99-BE9E-627A9E04A268}" type="datetimeFigureOut">
              <a:rPr lang="en-US" smtClean="0"/>
              <a:pPr/>
              <a:t>10/19/2009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2C591-BCE7-4CDC-9C08-074DFC52B36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04072A-0012-4E99-BE9E-627A9E04A268}" type="datetimeFigureOut">
              <a:rPr lang="en-US" smtClean="0"/>
              <a:pPr/>
              <a:t>10/19/2009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2C591-BCE7-4CDC-9C08-074DFC52B36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04072A-0012-4E99-BE9E-627A9E04A268}" type="datetimeFigureOut">
              <a:rPr lang="en-US" smtClean="0"/>
              <a:pPr/>
              <a:t>10/19/2009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2C591-BCE7-4CDC-9C08-074DFC52B36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04072A-0012-4E99-BE9E-627A9E04A268}" type="datetimeFigureOut">
              <a:rPr lang="en-US" smtClean="0"/>
              <a:pPr/>
              <a:t>10/19/2009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82C591-BCE7-4CDC-9C08-074DFC52B36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04072A-0012-4E99-BE9E-627A9E04A268}" type="datetimeFigureOut">
              <a:rPr lang="en-US" smtClean="0"/>
              <a:pPr/>
              <a:t>10/19/2009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82C591-BCE7-4CDC-9C08-074DFC52B36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04072A-0012-4E99-BE9E-627A9E04A268}" type="datetimeFigureOut">
              <a:rPr lang="en-US" smtClean="0"/>
              <a:pPr/>
              <a:t>10/19/2009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82C591-BCE7-4CDC-9C08-074DFC52B36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04072A-0012-4E99-BE9E-627A9E04A268}" type="datetimeFigureOut">
              <a:rPr lang="en-US" smtClean="0"/>
              <a:pPr/>
              <a:t>10/19/2009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82C591-BCE7-4CDC-9C08-074DFC52B36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04072A-0012-4E99-BE9E-627A9E04A268}" type="datetimeFigureOut">
              <a:rPr lang="en-US" smtClean="0"/>
              <a:pPr/>
              <a:t>10/19/2009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82C591-BCE7-4CDC-9C08-074DFC52B36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04072A-0012-4E99-BE9E-627A9E04A268}" type="datetimeFigureOut">
              <a:rPr lang="en-US" smtClean="0"/>
              <a:pPr/>
              <a:t>10/19/2009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82C591-BCE7-4CDC-9C08-074DFC52B36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4072A-0012-4E99-BE9E-627A9E04A268}" type="datetimeFigureOut">
              <a:rPr lang="en-US" smtClean="0"/>
              <a:pPr/>
              <a:t>10/19/2009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82C591-BCE7-4CDC-9C08-074DFC52B36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virginia.edu/isp/timeline.html" TargetMode="External"/><Relationship Id="rId2" Type="http://schemas.openxmlformats.org/officeDocument/2006/relationships/hyperlink" Target="http://www.virginia.edu/isp/index.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terraserver.microsoft.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computerworld.com/s/article/9087918/Size_matters_Yahoo_claims_2_petabyte_database_is_world_s_biggest_busies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5" descr="P1010281"/>
          <p:cNvPicPr>
            <a:picLocks noChangeAspect="1" noChangeArrowheads="1"/>
          </p:cNvPicPr>
          <p:nvPr/>
        </p:nvPicPr>
        <p:blipFill>
          <a:blip r:embed="rId2" cstate="print"/>
          <a:srcRect/>
          <a:stretch>
            <a:fillRect/>
          </a:stretch>
        </p:blipFill>
        <p:spPr bwMode="auto">
          <a:xfrm>
            <a:off x="87313" y="53975"/>
            <a:ext cx="8909050" cy="6683375"/>
          </a:xfrm>
          <a:prstGeom prst="rect">
            <a:avLst/>
          </a:prstGeom>
          <a:noFill/>
        </p:spPr>
      </p:pic>
      <p:sp>
        <p:nvSpPr>
          <p:cNvPr id="2" name="Title 1"/>
          <p:cNvSpPr>
            <a:spLocks noGrp="1"/>
          </p:cNvSpPr>
          <p:nvPr>
            <p:ph type="ctrTitle"/>
          </p:nvPr>
        </p:nvSpPr>
        <p:spPr>
          <a:xfrm>
            <a:off x="4267200" y="228600"/>
            <a:ext cx="4648200" cy="1752600"/>
          </a:xfrm>
        </p:spPr>
        <p:txBody>
          <a:bodyPr>
            <a:normAutofit fontScale="90000"/>
          </a:bodyPr>
          <a:lstStyle/>
          <a:p>
            <a:pPr algn="r"/>
            <a:r>
              <a:rPr lang="en-US" dirty="0" smtClean="0">
                <a:solidFill>
                  <a:schemeClr val="bg1"/>
                </a:solidFill>
              </a:rPr>
              <a:t>Class 23: </a:t>
            </a:r>
            <a:r>
              <a:rPr lang="en-US" dirty="0" smtClean="0">
                <a:solidFill>
                  <a:schemeClr val="bg1"/>
                </a:solidFill>
              </a:rPr>
              <a:t/>
            </a:r>
            <a:br>
              <a:rPr lang="en-US" dirty="0" smtClean="0">
                <a:solidFill>
                  <a:schemeClr val="bg1"/>
                </a:solidFill>
              </a:rPr>
            </a:br>
            <a:r>
              <a:rPr lang="en-US" dirty="0" smtClean="0">
                <a:solidFill>
                  <a:schemeClr val="bg1"/>
                </a:solidFill>
              </a:rPr>
              <a:t>Objectifying </a:t>
            </a:r>
            <a:r>
              <a:rPr lang="en-US" dirty="0" smtClean="0">
                <a:solidFill>
                  <a:schemeClr val="bg1"/>
                </a:solidFill>
              </a:rPr>
              <a:t/>
            </a:r>
            <a:br>
              <a:rPr lang="en-US" dirty="0" smtClean="0">
                <a:solidFill>
                  <a:schemeClr val="bg1"/>
                </a:solidFill>
              </a:rPr>
            </a:br>
            <a:r>
              <a:rPr lang="en-US" dirty="0" smtClean="0">
                <a:solidFill>
                  <a:schemeClr val="bg1"/>
                </a:solidFill>
              </a:rPr>
              <a:t>Objects</a:t>
            </a:r>
            <a:endParaRPr lang="en-US" dirty="0">
              <a:solidFill>
                <a:schemeClr val="bg1"/>
              </a:solidFill>
            </a:endParaRPr>
          </a:p>
        </p:txBody>
      </p:sp>
      <p:sp>
        <p:nvSpPr>
          <p:cNvPr id="3" name="Subtitle 2"/>
          <p:cNvSpPr>
            <a:spLocks noGrp="1"/>
          </p:cNvSpPr>
          <p:nvPr>
            <p:ph type="subTitle" idx="1"/>
          </p:nvPr>
        </p:nvSpPr>
        <p:spPr>
          <a:xfrm>
            <a:off x="3962400" y="5638800"/>
            <a:ext cx="4953000" cy="1066800"/>
          </a:xfrm>
        </p:spPr>
        <p:txBody>
          <a:bodyPr>
            <a:normAutofit/>
          </a:bodyPr>
          <a:lstStyle/>
          <a:p>
            <a:pPr algn="r"/>
            <a:r>
              <a:rPr lang="en-US" sz="2800" dirty="0" smtClean="0">
                <a:solidFill>
                  <a:schemeClr val="tx1"/>
                </a:solidFill>
              </a:rPr>
              <a:t>University of Virginia cs1120</a:t>
            </a:r>
            <a:endParaRPr lang="en-US" sz="2800" dirty="0">
              <a:solidFill>
                <a:schemeClr val="tx1"/>
              </a:solidFill>
            </a:endParaRPr>
          </a:p>
          <a:p>
            <a:pPr algn="r"/>
            <a:r>
              <a:rPr lang="en-US" sz="2800" dirty="0" smtClean="0">
                <a:solidFill>
                  <a:schemeClr val="tx1"/>
                </a:solidFill>
              </a:rPr>
              <a:t>David Evans</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Rectangle 2"/>
          <p:cNvSpPr>
            <a:spLocks noGrp="1" noChangeArrowheads="1"/>
          </p:cNvSpPr>
          <p:nvPr>
            <p:ph type="title"/>
          </p:nvPr>
        </p:nvSpPr>
        <p:spPr/>
        <p:txBody>
          <a:bodyPr/>
          <a:lstStyle/>
          <a:p>
            <a:r>
              <a:rPr lang="en-US" dirty="0"/>
              <a:t>Sweeter Version</a:t>
            </a:r>
          </a:p>
        </p:txBody>
      </p:sp>
      <p:sp>
        <p:nvSpPr>
          <p:cNvPr id="977924" name="Rectangle 4"/>
          <p:cNvSpPr>
            <a:spLocks noChangeArrowheads="1"/>
          </p:cNvSpPr>
          <p:nvPr/>
        </p:nvSpPr>
        <p:spPr bwMode="auto">
          <a:xfrm>
            <a:off x="1236663" y="1747838"/>
            <a:ext cx="6970712" cy="2838450"/>
          </a:xfrm>
          <a:prstGeom prst="rect">
            <a:avLst/>
          </a:prstGeom>
          <a:noFill/>
          <a:ln w="31750">
            <a:noFill/>
            <a:miter lim="800000"/>
            <a:headEnd/>
            <a:tailEnd/>
          </a:ln>
          <a:effectLst/>
        </p:spPr>
        <p:txBody>
          <a:bodyPr>
            <a:spAutoFit/>
          </a:bodyPr>
          <a:lstStyle/>
          <a:p>
            <a:r>
              <a:rPr lang="en-US" sz="3600" dirty="0"/>
              <a:t>(define (make-counter)</a:t>
            </a:r>
          </a:p>
          <a:p>
            <a:r>
              <a:rPr lang="en-US" sz="3600" dirty="0">
                <a:solidFill>
                  <a:schemeClr val="hlink"/>
                </a:solidFill>
              </a:rPr>
              <a:t>   (let</a:t>
            </a:r>
            <a:r>
              <a:rPr lang="en-US" sz="3600" dirty="0">
                <a:solidFill>
                  <a:srgbClr val="FF01FF"/>
                </a:solidFill>
              </a:rPr>
              <a:t> ((count 0))</a:t>
            </a:r>
          </a:p>
          <a:p>
            <a:r>
              <a:rPr lang="en-US" sz="3600" dirty="0"/>
              <a:t>     </a:t>
            </a:r>
            <a:r>
              <a:rPr lang="en-US" sz="3600" dirty="0">
                <a:solidFill>
                  <a:schemeClr val="accent2"/>
                </a:solidFill>
              </a:rPr>
              <a:t>(lambda ()</a:t>
            </a:r>
          </a:p>
          <a:p>
            <a:r>
              <a:rPr lang="en-US" sz="3600" dirty="0">
                <a:solidFill>
                  <a:schemeClr val="accent2"/>
                </a:solidFill>
              </a:rPr>
              <a:t>        (set! count (+ 1 count))</a:t>
            </a:r>
          </a:p>
          <a:p>
            <a:r>
              <a:rPr lang="en-US" sz="3600" dirty="0">
                <a:solidFill>
                  <a:schemeClr val="accent2"/>
                </a:solidFill>
              </a:rPr>
              <a:t>        count)</a:t>
            </a:r>
            <a:r>
              <a:rPr lang="en-US" sz="3600" dirty="0"/>
              <a:t>))</a:t>
            </a:r>
          </a:p>
        </p:txBody>
      </p:sp>
      <p:sp>
        <p:nvSpPr>
          <p:cNvPr id="977925" name="Text Box 5"/>
          <p:cNvSpPr txBox="1">
            <a:spLocks noChangeArrowheads="1"/>
          </p:cNvSpPr>
          <p:nvPr/>
        </p:nvSpPr>
        <p:spPr bwMode="auto">
          <a:xfrm>
            <a:off x="765175" y="4784725"/>
            <a:ext cx="7712075" cy="646331"/>
          </a:xfrm>
          <a:prstGeom prst="rect">
            <a:avLst/>
          </a:prstGeom>
          <a:noFill/>
          <a:ln w="31750">
            <a:solidFill>
              <a:srgbClr val="FF9900"/>
            </a:solidFill>
            <a:miter lim="800000"/>
            <a:headEnd/>
            <a:tailEnd/>
          </a:ln>
          <a:effectLst/>
        </p:spPr>
        <p:txBody>
          <a:bodyPr>
            <a:spAutoFit/>
          </a:bodyPr>
          <a:lstStyle/>
          <a:p>
            <a:r>
              <a:rPr lang="en-US" dirty="0"/>
              <a:t>This is easier to read (syntactic sugar), but means the same thing.  The place for </a:t>
            </a:r>
            <a:r>
              <a:rPr lang="en-US" dirty="0">
                <a:solidFill>
                  <a:srgbClr val="FF01FF"/>
                </a:solidFill>
              </a:rPr>
              <a:t>count</a:t>
            </a:r>
            <a:r>
              <a:rPr lang="en-US" dirty="0"/>
              <a:t> is created because of the application that is </a:t>
            </a:r>
            <a:r>
              <a:rPr lang="en-US" dirty="0" smtClean="0"/>
              <a:t>part of the let expression.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4058" y="193705"/>
            <a:ext cx="5937266" cy="341632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dirty="0"/>
              <a:t>(</a:t>
            </a:r>
            <a:r>
              <a:rPr lang="en-US" sz="2400" b="1" dirty="0"/>
              <a:t>let </a:t>
            </a:r>
            <a:r>
              <a:rPr lang="en-US" sz="2400" dirty="0"/>
              <a:t>((Name</a:t>
            </a:r>
            <a:r>
              <a:rPr lang="en-US" sz="2400" baseline="-25000" dirty="0"/>
              <a:t>1</a:t>
            </a:r>
            <a:r>
              <a:rPr lang="en-US" sz="2400" dirty="0"/>
              <a:t> </a:t>
            </a:r>
            <a:r>
              <a:rPr lang="en-US" sz="2400" dirty="0" smtClean="0"/>
              <a:t>Expression</a:t>
            </a:r>
            <a:r>
              <a:rPr lang="en-US" sz="2400" baseline="-25000" dirty="0" smtClean="0"/>
              <a:t>1</a:t>
            </a:r>
            <a:r>
              <a:rPr lang="en-US" sz="2400" dirty="0" smtClean="0"/>
              <a:t>) </a:t>
            </a:r>
            <a:r>
              <a:rPr lang="en-US" sz="2400" dirty="0"/>
              <a:t>(</a:t>
            </a:r>
            <a:r>
              <a:rPr lang="en-US" sz="2400" dirty="0" smtClean="0"/>
              <a:t>Name</a:t>
            </a:r>
            <a:r>
              <a:rPr lang="en-US" sz="2400" baseline="-25000" dirty="0" smtClean="0"/>
              <a:t>2</a:t>
            </a:r>
            <a:r>
              <a:rPr lang="en-US" sz="2400" dirty="0" smtClean="0"/>
              <a:t> Expression</a:t>
            </a:r>
            <a:r>
              <a:rPr lang="en-US" sz="2400" baseline="-25000" dirty="0" smtClean="0"/>
              <a:t>2</a:t>
            </a:r>
            <a:r>
              <a:rPr lang="en-US" sz="2400" dirty="0" smtClean="0"/>
              <a:t>)</a:t>
            </a:r>
          </a:p>
          <a:p>
            <a:r>
              <a:rPr lang="en-US" sz="2400" dirty="0" smtClean="0"/>
              <a:t>         ... (</a:t>
            </a:r>
            <a:r>
              <a:rPr lang="en-US" sz="2400" dirty="0" err="1" smtClean="0"/>
              <a:t>Name</a:t>
            </a:r>
            <a:r>
              <a:rPr lang="en-US" sz="2400" baseline="-25000" dirty="0" err="1" smtClean="0"/>
              <a:t>k</a:t>
            </a:r>
            <a:r>
              <a:rPr lang="en-US" sz="2400" dirty="0" smtClean="0"/>
              <a:t> </a:t>
            </a:r>
            <a:r>
              <a:rPr lang="en-US" sz="2400" dirty="0" err="1" smtClean="0"/>
              <a:t>Expression</a:t>
            </a:r>
            <a:r>
              <a:rPr lang="en-US" sz="2400" baseline="-25000" dirty="0" err="1" smtClean="0"/>
              <a:t>k</a:t>
            </a:r>
            <a:r>
              <a:rPr lang="en-US" sz="2400" dirty="0" smtClean="0"/>
              <a:t>))</a:t>
            </a:r>
          </a:p>
          <a:p>
            <a:r>
              <a:rPr lang="en-US" sz="2400" dirty="0" smtClean="0"/>
              <a:t>     </a:t>
            </a:r>
            <a:r>
              <a:rPr lang="en-US" sz="2400" dirty="0" err="1" smtClean="0"/>
              <a:t>Expression</a:t>
            </a:r>
            <a:r>
              <a:rPr lang="en-US" sz="2400" baseline="-25000" dirty="0" err="1" smtClean="0"/>
              <a:t>body</a:t>
            </a:r>
            <a:r>
              <a:rPr lang="en-US" sz="2400" dirty="0" smtClean="0"/>
              <a:t>)</a:t>
            </a:r>
          </a:p>
          <a:p>
            <a:endParaRPr lang="en-US" sz="2400" dirty="0" smtClean="0"/>
          </a:p>
          <a:p>
            <a:r>
              <a:rPr lang="en-US" sz="2400" dirty="0" smtClean="0"/>
              <a:t>is equivalent to</a:t>
            </a:r>
          </a:p>
          <a:p>
            <a:endParaRPr lang="en-US" sz="2400" dirty="0" smtClean="0"/>
          </a:p>
          <a:p>
            <a:r>
              <a:rPr lang="en-US" sz="2400" dirty="0" smtClean="0"/>
              <a:t>((</a:t>
            </a:r>
            <a:r>
              <a:rPr lang="en-US" sz="2400" b="1" dirty="0"/>
              <a:t>lambda </a:t>
            </a:r>
            <a:r>
              <a:rPr lang="en-US" sz="2400" dirty="0"/>
              <a:t>(</a:t>
            </a:r>
            <a:r>
              <a:rPr lang="en-US" sz="2400" dirty="0" smtClean="0"/>
              <a:t>Name</a:t>
            </a:r>
            <a:r>
              <a:rPr lang="en-US" sz="2400" baseline="-25000" dirty="0" smtClean="0"/>
              <a:t>1</a:t>
            </a:r>
            <a:r>
              <a:rPr lang="en-US" sz="2400" dirty="0" smtClean="0"/>
              <a:t> Name</a:t>
            </a:r>
            <a:r>
              <a:rPr lang="en-US" sz="2400" baseline="-25000" dirty="0" smtClean="0"/>
              <a:t>2</a:t>
            </a:r>
            <a:r>
              <a:rPr lang="en-US" sz="2400" dirty="0" smtClean="0"/>
              <a:t> </a:t>
            </a:r>
            <a:r>
              <a:rPr lang="en-US" sz="2400" dirty="0"/>
              <a:t>. . . </a:t>
            </a:r>
            <a:r>
              <a:rPr lang="en-US" sz="2400" dirty="0" err="1" smtClean="0"/>
              <a:t>Name</a:t>
            </a:r>
            <a:r>
              <a:rPr lang="en-US" sz="2400" baseline="-25000" dirty="0" err="1" smtClean="0"/>
              <a:t>k</a:t>
            </a:r>
            <a:r>
              <a:rPr lang="en-US" sz="2400" dirty="0" smtClean="0"/>
              <a:t>) </a:t>
            </a:r>
          </a:p>
          <a:p>
            <a:r>
              <a:rPr lang="en-US" sz="2400" dirty="0"/>
              <a:t> </a:t>
            </a:r>
            <a:r>
              <a:rPr lang="en-US" sz="2400" dirty="0" smtClean="0"/>
              <a:t>   </a:t>
            </a:r>
            <a:r>
              <a:rPr lang="en-US" sz="2400" dirty="0" err="1" smtClean="0"/>
              <a:t>Expression</a:t>
            </a:r>
            <a:r>
              <a:rPr lang="en-US" sz="2400" baseline="-25000" dirty="0" err="1" smtClean="0"/>
              <a:t>body</a:t>
            </a:r>
            <a:r>
              <a:rPr lang="en-US" sz="2400" dirty="0" smtClean="0"/>
              <a:t>)</a:t>
            </a:r>
            <a:endParaRPr lang="en-US" sz="2400" dirty="0"/>
          </a:p>
          <a:p>
            <a:r>
              <a:rPr lang="en-US" sz="2400" dirty="0" smtClean="0"/>
              <a:t>  Expression</a:t>
            </a:r>
            <a:r>
              <a:rPr lang="en-US" sz="2400" b="1" baseline="-25000" dirty="0" smtClean="0"/>
              <a:t>1</a:t>
            </a:r>
            <a:r>
              <a:rPr lang="en-US" sz="2400" dirty="0" smtClean="0"/>
              <a:t> Expression</a:t>
            </a:r>
            <a:r>
              <a:rPr lang="en-US" sz="2400" b="1" baseline="-25000" dirty="0" smtClean="0"/>
              <a:t>2</a:t>
            </a:r>
            <a:r>
              <a:rPr lang="en-US" sz="2400" dirty="0" smtClean="0"/>
              <a:t> </a:t>
            </a:r>
            <a:r>
              <a:rPr lang="en-US" sz="2400" dirty="0"/>
              <a:t>. . . </a:t>
            </a:r>
            <a:r>
              <a:rPr lang="en-US" sz="2400" dirty="0" err="1" smtClean="0"/>
              <a:t>Expression</a:t>
            </a:r>
            <a:r>
              <a:rPr lang="en-US" sz="2400" b="1" baseline="-25000" dirty="0" err="1" smtClean="0"/>
              <a:t>k</a:t>
            </a:r>
            <a:r>
              <a:rPr lang="en-US" sz="2400" dirty="0" smtClean="0"/>
              <a:t>)</a:t>
            </a:r>
            <a:endParaRPr lang="en-US" sz="2400" dirty="0"/>
          </a:p>
        </p:txBody>
      </p:sp>
      <p:sp>
        <p:nvSpPr>
          <p:cNvPr id="6" name="Rectangle 4"/>
          <p:cNvSpPr>
            <a:spLocks noChangeArrowheads="1"/>
          </p:cNvSpPr>
          <p:nvPr/>
        </p:nvSpPr>
        <p:spPr bwMode="auto">
          <a:xfrm>
            <a:off x="703604" y="3751603"/>
            <a:ext cx="7010400" cy="2862322"/>
          </a:xfrm>
          <a:prstGeom prst="rect">
            <a:avLst/>
          </a:prstGeom>
          <a:noFill/>
          <a:ln w="31750">
            <a:noFill/>
            <a:miter lim="800000"/>
            <a:headEnd/>
            <a:tailEnd/>
          </a:ln>
          <a:effectLst/>
        </p:spPr>
        <p:txBody>
          <a:bodyPr wrap="square">
            <a:spAutoFit/>
          </a:bodyPr>
          <a:lstStyle/>
          <a:p>
            <a:r>
              <a:rPr lang="en-US" sz="3600" dirty="0"/>
              <a:t>(define (make-counter)</a:t>
            </a:r>
          </a:p>
          <a:p>
            <a:r>
              <a:rPr lang="en-US" sz="3600" dirty="0">
                <a:solidFill>
                  <a:schemeClr val="hlink"/>
                </a:solidFill>
              </a:rPr>
              <a:t>   (let</a:t>
            </a:r>
            <a:r>
              <a:rPr lang="en-US" sz="3600" dirty="0">
                <a:solidFill>
                  <a:srgbClr val="FF01FF"/>
                </a:solidFill>
              </a:rPr>
              <a:t> ((count 0))</a:t>
            </a:r>
          </a:p>
          <a:p>
            <a:r>
              <a:rPr lang="en-US" sz="3600" dirty="0"/>
              <a:t>     </a:t>
            </a:r>
            <a:r>
              <a:rPr lang="en-US" sz="3600" dirty="0">
                <a:solidFill>
                  <a:schemeClr val="accent2"/>
                </a:solidFill>
              </a:rPr>
              <a:t>(lambda ()</a:t>
            </a:r>
          </a:p>
          <a:p>
            <a:r>
              <a:rPr lang="en-US" sz="3600" dirty="0">
                <a:solidFill>
                  <a:schemeClr val="accent2"/>
                </a:solidFill>
              </a:rPr>
              <a:t>        (set! count (+ 1 count))</a:t>
            </a:r>
          </a:p>
          <a:p>
            <a:r>
              <a:rPr lang="en-US" sz="3600" dirty="0">
                <a:solidFill>
                  <a:schemeClr val="accent2"/>
                </a:solidFill>
              </a:rPr>
              <a:t>        count)</a:t>
            </a:r>
            <a:r>
              <a:rPr lang="en-US" sz="3600" dirty="0"/>
              <a:t>))</a:t>
            </a:r>
          </a:p>
        </p:txBody>
      </p:sp>
      <p:sp>
        <p:nvSpPr>
          <p:cNvPr id="8" name="Rectangle 7"/>
          <p:cNvSpPr/>
          <p:nvPr/>
        </p:nvSpPr>
        <p:spPr>
          <a:xfrm>
            <a:off x="6366617" y="2419172"/>
            <a:ext cx="2590800" cy="1754326"/>
          </a:xfrm>
          <a:prstGeom prst="rect">
            <a:avLst/>
          </a:prstGeom>
        </p:spPr>
        <p:txBody>
          <a:bodyPr wrap="square">
            <a:spAutoFit/>
          </a:bodyPr>
          <a:lstStyle/>
          <a:p>
            <a:r>
              <a:rPr lang="en-US" dirty="0" smtClean="0"/>
              <a:t>&gt; (define </a:t>
            </a:r>
            <a:r>
              <a:rPr lang="en-US" dirty="0" err="1" smtClean="0"/>
              <a:t>mycount</a:t>
            </a:r>
            <a:r>
              <a:rPr lang="en-US" dirty="0" smtClean="0"/>
              <a:t>    </a:t>
            </a:r>
          </a:p>
          <a:p>
            <a:r>
              <a:rPr lang="en-US" dirty="0" smtClean="0"/>
              <a:t>      (make-counter))</a:t>
            </a:r>
          </a:p>
          <a:p>
            <a:r>
              <a:rPr lang="en-US" dirty="0" smtClean="0"/>
              <a:t>&gt; (</a:t>
            </a:r>
            <a:r>
              <a:rPr lang="en-US" dirty="0" err="1" smtClean="0"/>
              <a:t>mycount</a:t>
            </a:r>
            <a:r>
              <a:rPr lang="en-US" dirty="0" smtClean="0"/>
              <a:t>)</a:t>
            </a:r>
          </a:p>
          <a:p>
            <a:r>
              <a:rPr lang="en-US" b="1" dirty="0" smtClean="0">
                <a:solidFill>
                  <a:schemeClr val="tx2"/>
                </a:solidFill>
              </a:rPr>
              <a:t>1</a:t>
            </a:r>
          </a:p>
          <a:p>
            <a:r>
              <a:rPr lang="en-US" dirty="0" smtClean="0"/>
              <a:t>&gt; (</a:t>
            </a:r>
            <a:r>
              <a:rPr lang="en-US" dirty="0" err="1" smtClean="0"/>
              <a:t>mycount</a:t>
            </a:r>
            <a:r>
              <a:rPr lang="en-US" dirty="0" smtClean="0"/>
              <a:t>)</a:t>
            </a:r>
          </a:p>
          <a:p>
            <a:r>
              <a:rPr lang="en-US" b="1" dirty="0" smtClean="0">
                <a:solidFill>
                  <a:schemeClr val="tx2"/>
                </a:solidFill>
              </a:rPr>
              <a:t>2</a:t>
            </a:r>
          </a:p>
        </p:txBody>
      </p:sp>
      <p:sp>
        <p:nvSpPr>
          <p:cNvPr id="9" name="TextBox 8"/>
          <p:cNvSpPr txBox="1"/>
          <p:nvPr/>
        </p:nvSpPr>
        <p:spPr>
          <a:xfrm>
            <a:off x="6425014" y="1743341"/>
            <a:ext cx="2592223" cy="646331"/>
          </a:xfrm>
          <a:prstGeom prst="rect">
            <a:avLst/>
          </a:prstGeom>
          <a:noFill/>
        </p:spPr>
        <p:txBody>
          <a:bodyPr wrap="square" rtlCol="0">
            <a:spAutoFit/>
          </a:bodyPr>
          <a:lstStyle/>
          <a:p>
            <a:r>
              <a:rPr lang="en-US" dirty="0" smtClean="0"/>
              <a:t>Draw the environment after evaluating:</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821" name="Text Box 29"/>
          <p:cNvSpPr txBox="1">
            <a:spLocks noChangeArrowheads="1"/>
          </p:cNvSpPr>
          <p:nvPr/>
        </p:nvSpPr>
        <p:spPr bwMode="auto">
          <a:xfrm>
            <a:off x="4191000" y="4756150"/>
            <a:ext cx="4495800" cy="1187450"/>
          </a:xfrm>
          <a:prstGeom prst="rect">
            <a:avLst/>
          </a:prstGeom>
          <a:solidFill>
            <a:srgbClr val="C0C0C0"/>
          </a:solidFill>
          <a:ln w="28575">
            <a:noFill/>
            <a:miter lim="800000"/>
            <a:headEnd/>
            <a:tailEnd type="none" w="med" len="lg"/>
          </a:ln>
          <a:effectLst/>
        </p:spPr>
        <p:txBody>
          <a:bodyPr>
            <a:spAutoFit/>
          </a:bodyPr>
          <a:lstStyle/>
          <a:p>
            <a:pPr eaLnBrk="0" hangingPunct="0"/>
            <a:r>
              <a:rPr lang="en-US"/>
              <a:t>environment:</a:t>
            </a:r>
          </a:p>
          <a:p>
            <a:pPr eaLnBrk="0" hangingPunct="0"/>
            <a:r>
              <a:rPr lang="en-US"/>
              <a:t>parameters: () </a:t>
            </a:r>
            <a:br>
              <a:rPr lang="en-US"/>
            </a:br>
            <a:r>
              <a:rPr lang="en-US"/>
              <a:t>body: (lambda () (set! count …)</a:t>
            </a:r>
          </a:p>
        </p:txBody>
      </p:sp>
      <p:sp>
        <p:nvSpPr>
          <p:cNvPr id="929807" name="Text Box 15"/>
          <p:cNvSpPr txBox="1">
            <a:spLocks noChangeArrowheads="1"/>
          </p:cNvSpPr>
          <p:nvPr/>
        </p:nvSpPr>
        <p:spPr bwMode="auto">
          <a:xfrm>
            <a:off x="6470650" y="3055938"/>
            <a:ext cx="2603500" cy="1187450"/>
          </a:xfrm>
          <a:prstGeom prst="rect">
            <a:avLst/>
          </a:prstGeom>
          <a:solidFill>
            <a:srgbClr val="C0C0C0"/>
          </a:solidFill>
          <a:ln w="28575">
            <a:noFill/>
            <a:miter lim="800000"/>
            <a:headEnd/>
            <a:tailEnd type="none" w="med" len="lg"/>
          </a:ln>
          <a:effectLst/>
        </p:spPr>
        <p:txBody>
          <a:bodyPr wrap="none">
            <a:spAutoFit/>
          </a:bodyPr>
          <a:lstStyle/>
          <a:p>
            <a:pPr eaLnBrk="0" hangingPunct="0"/>
            <a:r>
              <a:rPr lang="en-US"/>
              <a:t>environment:</a:t>
            </a:r>
          </a:p>
          <a:p>
            <a:pPr eaLnBrk="0" hangingPunct="0"/>
            <a:r>
              <a:rPr lang="en-US"/>
              <a:t>parameters: () </a:t>
            </a:r>
            <a:br>
              <a:rPr lang="en-US"/>
            </a:br>
            <a:r>
              <a:rPr lang="en-US"/>
              <a:t>body: ((lambda …</a:t>
            </a:r>
          </a:p>
        </p:txBody>
      </p:sp>
      <p:sp>
        <p:nvSpPr>
          <p:cNvPr id="929794" name="Rectangle 2"/>
          <p:cNvSpPr>
            <a:spLocks noChangeArrowheads="1"/>
          </p:cNvSpPr>
          <p:nvPr/>
        </p:nvSpPr>
        <p:spPr bwMode="auto">
          <a:xfrm>
            <a:off x="157163" y="2505075"/>
            <a:ext cx="3125787" cy="2308324"/>
          </a:xfrm>
          <a:prstGeom prst="rect">
            <a:avLst/>
          </a:prstGeom>
          <a:noFill/>
          <a:ln w="31750" algn="ctr">
            <a:noFill/>
            <a:miter lim="800000"/>
            <a:headEnd/>
            <a:tailEnd/>
          </a:ln>
          <a:effectLst/>
        </p:spPr>
        <p:txBody>
          <a:bodyPr>
            <a:spAutoFit/>
          </a:bodyPr>
          <a:lstStyle/>
          <a:p>
            <a:r>
              <a:rPr lang="en-US" dirty="0"/>
              <a:t>&gt; (define </a:t>
            </a:r>
            <a:r>
              <a:rPr lang="en-US" dirty="0" err="1"/>
              <a:t>mycount</a:t>
            </a:r>
            <a:r>
              <a:rPr lang="en-US" dirty="0"/>
              <a:t>    </a:t>
            </a:r>
          </a:p>
          <a:p>
            <a:r>
              <a:rPr lang="en-US" dirty="0"/>
              <a:t>      (make-counter))</a:t>
            </a:r>
          </a:p>
          <a:p>
            <a:r>
              <a:rPr lang="en-US" dirty="0"/>
              <a:t>&gt; (</a:t>
            </a:r>
            <a:r>
              <a:rPr lang="en-US" dirty="0" err="1"/>
              <a:t>mycount</a:t>
            </a:r>
            <a:r>
              <a:rPr lang="en-US" dirty="0"/>
              <a:t>)</a:t>
            </a:r>
          </a:p>
          <a:p>
            <a:r>
              <a:rPr lang="en-US" b="1" dirty="0">
                <a:solidFill>
                  <a:schemeClr val="tx2"/>
                </a:solidFill>
              </a:rPr>
              <a:t>1</a:t>
            </a:r>
          </a:p>
          <a:p>
            <a:r>
              <a:rPr lang="en-US" dirty="0"/>
              <a:t>&gt; (</a:t>
            </a:r>
            <a:r>
              <a:rPr lang="en-US" dirty="0" err="1"/>
              <a:t>mycount</a:t>
            </a:r>
            <a:r>
              <a:rPr lang="en-US" dirty="0"/>
              <a:t>)</a:t>
            </a:r>
          </a:p>
          <a:p>
            <a:r>
              <a:rPr lang="en-US" b="1" dirty="0">
                <a:solidFill>
                  <a:schemeClr val="tx2"/>
                </a:solidFill>
              </a:rPr>
              <a:t>2</a:t>
            </a:r>
          </a:p>
          <a:p>
            <a:r>
              <a:rPr lang="en-US" dirty="0"/>
              <a:t>&gt; (</a:t>
            </a:r>
            <a:r>
              <a:rPr lang="en-US" dirty="0" err="1"/>
              <a:t>mycount</a:t>
            </a:r>
            <a:r>
              <a:rPr lang="en-US" dirty="0"/>
              <a:t>)</a:t>
            </a:r>
          </a:p>
          <a:p>
            <a:r>
              <a:rPr lang="en-US" b="1" dirty="0">
                <a:solidFill>
                  <a:schemeClr val="tx2"/>
                </a:solidFill>
              </a:rPr>
              <a:t>3</a:t>
            </a:r>
          </a:p>
        </p:txBody>
      </p:sp>
      <p:sp>
        <p:nvSpPr>
          <p:cNvPr id="929795" name="Rectangle 3"/>
          <p:cNvSpPr>
            <a:spLocks noChangeArrowheads="1"/>
          </p:cNvSpPr>
          <p:nvPr/>
        </p:nvSpPr>
        <p:spPr bwMode="auto">
          <a:xfrm>
            <a:off x="4646613" y="1041400"/>
            <a:ext cx="4203700" cy="1687513"/>
          </a:xfrm>
          <a:prstGeom prst="rect">
            <a:avLst/>
          </a:prstGeom>
          <a:noFill/>
          <a:ln w="31750" algn="ctr">
            <a:solidFill>
              <a:srgbClr val="008000"/>
            </a:solidFill>
            <a:miter lim="800000"/>
            <a:headEnd/>
            <a:tailEnd/>
          </a:ln>
          <a:effectLst/>
        </p:spPr>
        <p:txBody>
          <a:bodyPr anchor="ctr">
            <a:spAutoFit/>
          </a:bodyPr>
          <a:lstStyle/>
          <a:p>
            <a:endParaRPr lang="en-US"/>
          </a:p>
        </p:txBody>
      </p:sp>
      <p:sp>
        <p:nvSpPr>
          <p:cNvPr id="929796" name="Text Box 4"/>
          <p:cNvSpPr txBox="1">
            <a:spLocks noChangeArrowheads="1"/>
          </p:cNvSpPr>
          <p:nvPr/>
        </p:nvSpPr>
        <p:spPr bwMode="auto">
          <a:xfrm>
            <a:off x="4684713" y="223838"/>
            <a:ext cx="1589087" cy="701675"/>
          </a:xfrm>
          <a:prstGeom prst="rect">
            <a:avLst/>
          </a:prstGeom>
          <a:noFill/>
          <a:ln w="31750" algn="ctr">
            <a:noFill/>
            <a:miter lim="800000"/>
            <a:headEnd/>
            <a:tailEnd/>
          </a:ln>
          <a:effectLst/>
        </p:spPr>
        <p:txBody>
          <a:bodyPr wrap="none">
            <a:spAutoFit/>
          </a:bodyPr>
          <a:lstStyle/>
          <a:p>
            <a:r>
              <a:rPr lang="en-US" sz="2000"/>
              <a:t>global</a:t>
            </a:r>
          </a:p>
          <a:p>
            <a:r>
              <a:rPr lang="en-US" sz="2000"/>
              <a:t>environment</a:t>
            </a:r>
          </a:p>
        </p:txBody>
      </p:sp>
      <p:sp>
        <p:nvSpPr>
          <p:cNvPr id="929798" name="Text Box 6"/>
          <p:cNvSpPr txBox="1">
            <a:spLocks noChangeArrowheads="1"/>
          </p:cNvSpPr>
          <p:nvPr/>
        </p:nvSpPr>
        <p:spPr bwMode="auto">
          <a:xfrm>
            <a:off x="4994275" y="1219200"/>
            <a:ext cx="2443163" cy="428625"/>
          </a:xfrm>
          <a:prstGeom prst="rect">
            <a:avLst/>
          </a:prstGeom>
          <a:noFill/>
          <a:ln w="31750" algn="ctr">
            <a:solidFill>
              <a:schemeClr val="tx1"/>
            </a:solidFill>
            <a:miter lim="800000"/>
            <a:headEnd/>
            <a:tailEnd/>
          </a:ln>
          <a:effectLst/>
        </p:spPr>
        <p:txBody>
          <a:bodyPr wrap="none">
            <a:spAutoFit/>
          </a:bodyPr>
          <a:lstStyle/>
          <a:p>
            <a:r>
              <a:rPr lang="en-US" sz="2000"/>
              <a:t>+ : #&lt;primitive:+&gt;</a:t>
            </a:r>
          </a:p>
        </p:txBody>
      </p:sp>
      <p:sp>
        <p:nvSpPr>
          <p:cNvPr id="929799" name="Text Box 7"/>
          <p:cNvSpPr txBox="1">
            <a:spLocks noChangeArrowheads="1"/>
          </p:cNvSpPr>
          <p:nvPr/>
        </p:nvSpPr>
        <p:spPr bwMode="auto">
          <a:xfrm>
            <a:off x="6745288" y="1798638"/>
            <a:ext cx="1987550" cy="428625"/>
          </a:xfrm>
          <a:prstGeom prst="rect">
            <a:avLst/>
          </a:prstGeom>
          <a:noFill/>
          <a:ln w="31750" algn="ctr">
            <a:solidFill>
              <a:schemeClr val="tx1"/>
            </a:solidFill>
            <a:miter lim="800000"/>
            <a:headEnd/>
            <a:tailEnd/>
          </a:ln>
          <a:effectLst/>
        </p:spPr>
        <p:txBody>
          <a:bodyPr>
            <a:spAutoFit/>
          </a:bodyPr>
          <a:lstStyle/>
          <a:p>
            <a:r>
              <a:rPr lang="en-US" sz="2000"/>
              <a:t>make-counter: </a:t>
            </a:r>
          </a:p>
        </p:txBody>
      </p:sp>
      <p:sp>
        <p:nvSpPr>
          <p:cNvPr id="929803" name="Oval 11"/>
          <p:cNvSpPr>
            <a:spLocks noChangeAspect="1" noChangeArrowheads="1"/>
          </p:cNvSpPr>
          <p:nvPr/>
        </p:nvSpPr>
        <p:spPr bwMode="auto">
          <a:xfrm>
            <a:off x="8415338" y="3233738"/>
            <a:ext cx="119062" cy="119062"/>
          </a:xfrm>
          <a:prstGeom prst="ellipse">
            <a:avLst/>
          </a:prstGeom>
          <a:solidFill>
            <a:schemeClr val="tx1"/>
          </a:solidFill>
          <a:ln w="28575">
            <a:solidFill>
              <a:schemeClr val="tx1"/>
            </a:solidFill>
            <a:round/>
            <a:headEnd/>
            <a:tailEnd type="none" w="med" len="lg"/>
          </a:ln>
          <a:effectLst/>
        </p:spPr>
        <p:txBody>
          <a:bodyPr wrap="none" anchor="ctr"/>
          <a:lstStyle/>
          <a:p>
            <a:endParaRPr lang="en-US"/>
          </a:p>
        </p:txBody>
      </p:sp>
      <p:sp>
        <p:nvSpPr>
          <p:cNvPr id="929804" name="Freeform 12"/>
          <p:cNvSpPr>
            <a:spLocks/>
          </p:cNvSpPr>
          <p:nvPr/>
        </p:nvSpPr>
        <p:spPr bwMode="auto">
          <a:xfrm>
            <a:off x="8437563" y="2684463"/>
            <a:ext cx="358775" cy="609600"/>
          </a:xfrm>
          <a:custGeom>
            <a:avLst/>
            <a:gdLst/>
            <a:ahLst/>
            <a:cxnLst>
              <a:cxn ang="0">
                <a:pos x="0" y="384"/>
              </a:cxn>
              <a:cxn ang="0">
                <a:pos x="432" y="384"/>
              </a:cxn>
              <a:cxn ang="0">
                <a:pos x="432" y="0"/>
              </a:cxn>
            </a:cxnLst>
            <a:rect l="0" t="0" r="r" b="b"/>
            <a:pathLst>
              <a:path w="432" h="384">
                <a:moveTo>
                  <a:pt x="0" y="384"/>
                </a:moveTo>
                <a:lnTo>
                  <a:pt x="432" y="384"/>
                </a:lnTo>
                <a:lnTo>
                  <a:pt x="432" y="0"/>
                </a:lnTo>
              </a:path>
            </a:pathLst>
          </a:custGeom>
          <a:noFill/>
          <a:ln w="28575" cap="flat" cmpd="sng">
            <a:solidFill>
              <a:schemeClr val="tx1"/>
            </a:solidFill>
            <a:prstDash val="solid"/>
            <a:round/>
            <a:headEnd type="none" w="med" len="med"/>
            <a:tailEnd type="triangle" w="med" len="lg"/>
          </a:ln>
          <a:effectLst/>
        </p:spPr>
        <p:txBody>
          <a:bodyPr wrap="none" anchor="ctr"/>
          <a:lstStyle/>
          <a:p>
            <a:endParaRPr lang="en-US"/>
          </a:p>
        </p:txBody>
      </p:sp>
      <p:cxnSp>
        <p:nvCxnSpPr>
          <p:cNvPr id="929808" name="AutoShape 16"/>
          <p:cNvCxnSpPr>
            <a:cxnSpLocks noChangeShapeType="1"/>
          </p:cNvCxnSpPr>
          <p:nvPr/>
        </p:nvCxnSpPr>
        <p:spPr bwMode="auto">
          <a:xfrm rot="16200000" flipH="1">
            <a:off x="7385844" y="2547144"/>
            <a:ext cx="896937" cy="123825"/>
          </a:xfrm>
          <a:prstGeom prst="bentConnector3">
            <a:avLst>
              <a:gd name="adj1" fmla="val 49912"/>
            </a:avLst>
          </a:prstGeom>
          <a:noFill/>
          <a:ln w="31750">
            <a:solidFill>
              <a:schemeClr val="tx1"/>
            </a:solidFill>
            <a:miter lim="800000"/>
            <a:headEnd/>
            <a:tailEnd type="triangle" w="med" len="med"/>
          </a:ln>
          <a:effectLst/>
        </p:spPr>
      </p:cxnSp>
      <p:sp>
        <p:nvSpPr>
          <p:cNvPr id="929809" name="Rectangle 17"/>
          <p:cNvSpPr>
            <a:spLocks noChangeArrowheads="1"/>
          </p:cNvSpPr>
          <p:nvPr/>
        </p:nvSpPr>
        <p:spPr bwMode="auto">
          <a:xfrm>
            <a:off x="3633788" y="3506788"/>
            <a:ext cx="1866900" cy="693737"/>
          </a:xfrm>
          <a:prstGeom prst="rect">
            <a:avLst/>
          </a:prstGeom>
          <a:noFill/>
          <a:ln w="31750" algn="ctr">
            <a:solidFill>
              <a:srgbClr val="008000"/>
            </a:solidFill>
            <a:miter lim="800000"/>
            <a:headEnd/>
            <a:tailEnd/>
          </a:ln>
          <a:effectLst/>
        </p:spPr>
        <p:txBody>
          <a:bodyPr anchor="ctr">
            <a:spAutoFit/>
          </a:bodyPr>
          <a:lstStyle/>
          <a:p>
            <a:endParaRPr lang="en-US"/>
          </a:p>
        </p:txBody>
      </p:sp>
      <p:cxnSp>
        <p:nvCxnSpPr>
          <p:cNvPr id="929810" name="AutoShape 18"/>
          <p:cNvCxnSpPr>
            <a:cxnSpLocks noChangeShapeType="1"/>
            <a:stCxn id="929809" idx="0"/>
            <a:endCxn id="929795" idx="2"/>
          </p:cNvCxnSpPr>
          <p:nvPr/>
        </p:nvCxnSpPr>
        <p:spPr bwMode="auto">
          <a:xfrm flipV="1">
            <a:off x="4567238" y="2744788"/>
            <a:ext cx="2181225" cy="746125"/>
          </a:xfrm>
          <a:prstGeom prst="straightConnector1">
            <a:avLst/>
          </a:prstGeom>
          <a:noFill/>
          <a:ln w="31750">
            <a:solidFill>
              <a:schemeClr val="tx1"/>
            </a:solidFill>
            <a:round/>
            <a:headEnd/>
            <a:tailEnd type="triangle" w="med" len="med"/>
          </a:ln>
          <a:effectLst/>
        </p:spPr>
      </p:cxnSp>
      <p:sp>
        <p:nvSpPr>
          <p:cNvPr id="929811" name="Text Box 19"/>
          <p:cNvSpPr txBox="1">
            <a:spLocks noChangeArrowheads="1"/>
          </p:cNvSpPr>
          <p:nvPr/>
        </p:nvSpPr>
        <p:spPr bwMode="auto">
          <a:xfrm>
            <a:off x="3844925" y="3644900"/>
            <a:ext cx="1336675" cy="428625"/>
          </a:xfrm>
          <a:prstGeom prst="rect">
            <a:avLst/>
          </a:prstGeom>
          <a:noFill/>
          <a:ln w="31750" algn="ctr">
            <a:solidFill>
              <a:schemeClr val="tx1"/>
            </a:solidFill>
            <a:miter lim="800000"/>
            <a:headEnd/>
            <a:tailEnd/>
          </a:ln>
          <a:effectLst/>
        </p:spPr>
        <p:txBody>
          <a:bodyPr>
            <a:spAutoFit/>
          </a:bodyPr>
          <a:lstStyle/>
          <a:p>
            <a:r>
              <a:rPr lang="en-US" sz="2000"/>
              <a:t>count :  </a:t>
            </a:r>
          </a:p>
        </p:txBody>
      </p:sp>
      <p:sp>
        <p:nvSpPr>
          <p:cNvPr id="929812" name="Text Box 20"/>
          <p:cNvSpPr txBox="1">
            <a:spLocks noChangeArrowheads="1"/>
          </p:cNvSpPr>
          <p:nvPr/>
        </p:nvSpPr>
        <p:spPr bwMode="auto">
          <a:xfrm>
            <a:off x="4754563" y="3595688"/>
            <a:ext cx="377825" cy="519112"/>
          </a:xfrm>
          <a:prstGeom prst="rect">
            <a:avLst/>
          </a:prstGeom>
          <a:noFill/>
          <a:ln w="31750" algn="ctr">
            <a:noFill/>
            <a:miter lim="800000"/>
            <a:headEnd/>
            <a:tailEnd/>
          </a:ln>
          <a:effectLst/>
        </p:spPr>
        <p:txBody>
          <a:bodyPr wrap="none">
            <a:spAutoFit/>
          </a:bodyPr>
          <a:lstStyle/>
          <a:p>
            <a:r>
              <a:rPr lang="en-US" sz="2800">
                <a:solidFill>
                  <a:schemeClr val="accent2"/>
                </a:solidFill>
              </a:rPr>
              <a:t>0</a:t>
            </a:r>
          </a:p>
        </p:txBody>
      </p:sp>
      <p:sp>
        <p:nvSpPr>
          <p:cNvPr id="929813" name="Rectangle 21"/>
          <p:cNvSpPr>
            <a:spLocks noChangeArrowheads="1"/>
          </p:cNvSpPr>
          <p:nvPr/>
        </p:nvSpPr>
        <p:spPr bwMode="auto">
          <a:xfrm>
            <a:off x="212932" y="503489"/>
            <a:ext cx="3538671" cy="1803875"/>
          </a:xfrm>
          <a:prstGeom prst="rect">
            <a:avLst/>
          </a:prstGeom>
          <a:noFill/>
          <a:ln w="31750" algn="ctr">
            <a:solidFill>
              <a:schemeClr val="accent2"/>
            </a:solidFill>
            <a:miter lim="800000"/>
            <a:headEnd/>
            <a:tailEnd/>
          </a:ln>
          <a:effectLst/>
        </p:spPr>
        <p:txBody>
          <a:bodyPr wrap="square" rIns="45720">
            <a:spAutoFit/>
          </a:bodyPr>
          <a:lstStyle/>
          <a:p>
            <a:r>
              <a:rPr lang="en-US" dirty="0"/>
              <a:t>(define (make-counter)</a:t>
            </a:r>
          </a:p>
          <a:p>
            <a:r>
              <a:rPr lang="en-US" dirty="0"/>
              <a:t>    ((lambda (count)</a:t>
            </a:r>
          </a:p>
          <a:p>
            <a:r>
              <a:rPr lang="en-US" dirty="0"/>
              <a:t>       (lambda ()</a:t>
            </a:r>
          </a:p>
          <a:p>
            <a:r>
              <a:rPr lang="en-US" dirty="0"/>
              <a:t>         (set! count (+ 1 count))</a:t>
            </a:r>
          </a:p>
          <a:p>
            <a:r>
              <a:rPr lang="en-US" dirty="0"/>
              <a:t>         count))</a:t>
            </a:r>
          </a:p>
          <a:p>
            <a:r>
              <a:rPr lang="en-US" dirty="0"/>
              <a:t>       0))</a:t>
            </a:r>
          </a:p>
        </p:txBody>
      </p:sp>
      <p:sp>
        <p:nvSpPr>
          <p:cNvPr id="929814" name="Text Box 22"/>
          <p:cNvSpPr txBox="1">
            <a:spLocks noChangeArrowheads="1"/>
          </p:cNvSpPr>
          <p:nvPr/>
        </p:nvSpPr>
        <p:spPr bwMode="auto">
          <a:xfrm>
            <a:off x="4922838" y="2187575"/>
            <a:ext cx="1446212" cy="428625"/>
          </a:xfrm>
          <a:prstGeom prst="rect">
            <a:avLst/>
          </a:prstGeom>
          <a:noFill/>
          <a:ln w="31750" algn="ctr">
            <a:solidFill>
              <a:schemeClr val="tx1"/>
            </a:solidFill>
            <a:miter lim="800000"/>
            <a:headEnd/>
            <a:tailEnd/>
          </a:ln>
          <a:effectLst/>
        </p:spPr>
        <p:txBody>
          <a:bodyPr>
            <a:spAutoFit/>
          </a:bodyPr>
          <a:lstStyle/>
          <a:p>
            <a:r>
              <a:rPr lang="en-US" sz="2000"/>
              <a:t>mycount: </a:t>
            </a:r>
          </a:p>
        </p:txBody>
      </p:sp>
      <p:cxnSp>
        <p:nvCxnSpPr>
          <p:cNvPr id="929822" name="AutoShape 30"/>
          <p:cNvCxnSpPr>
            <a:cxnSpLocks noChangeShapeType="1"/>
          </p:cNvCxnSpPr>
          <p:nvPr/>
        </p:nvCxnSpPr>
        <p:spPr bwMode="auto">
          <a:xfrm rot="5400000">
            <a:off x="4914106" y="3461545"/>
            <a:ext cx="2409825" cy="157162"/>
          </a:xfrm>
          <a:prstGeom prst="bentConnector3">
            <a:avLst>
              <a:gd name="adj1" fmla="val 50000"/>
            </a:avLst>
          </a:prstGeom>
          <a:noFill/>
          <a:ln w="31750">
            <a:solidFill>
              <a:schemeClr val="tx1"/>
            </a:solidFill>
            <a:miter lim="800000"/>
            <a:headEnd/>
            <a:tailEnd type="triangle" w="med" len="med"/>
          </a:ln>
          <a:effectLst/>
        </p:spPr>
      </p:cxnSp>
      <p:sp>
        <p:nvSpPr>
          <p:cNvPr id="929823" name="Freeform 31"/>
          <p:cNvSpPr>
            <a:spLocks/>
          </p:cNvSpPr>
          <p:nvPr/>
        </p:nvSpPr>
        <p:spPr bwMode="auto">
          <a:xfrm>
            <a:off x="5508625" y="3941763"/>
            <a:ext cx="879475" cy="1011237"/>
          </a:xfrm>
          <a:custGeom>
            <a:avLst/>
            <a:gdLst/>
            <a:ahLst/>
            <a:cxnLst>
              <a:cxn ang="0">
                <a:pos x="480" y="480"/>
              </a:cxn>
              <a:cxn ang="0">
                <a:pos x="480" y="192"/>
              </a:cxn>
              <a:cxn ang="0">
                <a:pos x="0" y="0"/>
              </a:cxn>
            </a:cxnLst>
            <a:rect l="0" t="0" r="r" b="b"/>
            <a:pathLst>
              <a:path w="560" h="480">
                <a:moveTo>
                  <a:pt x="480" y="480"/>
                </a:moveTo>
                <a:cubicBezTo>
                  <a:pt x="520" y="376"/>
                  <a:pt x="560" y="272"/>
                  <a:pt x="480" y="192"/>
                </a:cubicBezTo>
                <a:cubicBezTo>
                  <a:pt x="400" y="112"/>
                  <a:pt x="80" y="32"/>
                  <a:pt x="0" y="0"/>
                </a:cubicBezTo>
              </a:path>
            </a:pathLst>
          </a:custGeom>
          <a:noFill/>
          <a:ln w="63500" cap="flat" cmpd="sng">
            <a:solidFill>
              <a:srgbClr val="00FF00"/>
            </a:solidFill>
            <a:prstDash val="solid"/>
            <a:round/>
            <a:headEnd type="none" w="med" len="med"/>
            <a:tailEnd type="triangle" w="med" len="med"/>
          </a:ln>
          <a:effectLst/>
        </p:spPr>
        <p:txBody>
          <a:bodyPr>
            <a:spAutoFit/>
          </a:bodyPr>
          <a:lstStyle/>
          <a:p>
            <a:endParaRPr lang="en-US"/>
          </a:p>
        </p:txBody>
      </p:sp>
      <p:sp>
        <p:nvSpPr>
          <p:cNvPr id="929824" name="Text Box 32"/>
          <p:cNvSpPr txBox="1">
            <a:spLocks noChangeArrowheads="1"/>
          </p:cNvSpPr>
          <p:nvPr/>
        </p:nvSpPr>
        <p:spPr bwMode="auto">
          <a:xfrm>
            <a:off x="4841875" y="3636963"/>
            <a:ext cx="192088" cy="427037"/>
          </a:xfrm>
          <a:prstGeom prst="rect">
            <a:avLst/>
          </a:prstGeom>
          <a:solidFill>
            <a:schemeClr val="bg1"/>
          </a:solidFill>
          <a:ln w="31750" algn="ctr">
            <a:noFill/>
            <a:miter lim="800000"/>
            <a:headEnd/>
            <a:tailEnd/>
          </a:ln>
          <a:effectLst/>
        </p:spPr>
        <p:txBody>
          <a:bodyPr lIns="0" tIns="0" rIns="0" bIns="0">
            <a:spAutoFit/>
          </a:bodyPr>
          <a:lstStyle/>
          <a:p>
            <a:r>
              <a:rPr lang="en-US" sz="2800">
                <a:solidFill>
                  <a:schemeClr val="accent2"/>
                </a:solidFill>
              </a:rPr>
              <a:t>1</a:t>
            </a:r>
          </a:p>
        </p:txBody>
      </p:sp>
      <p:sp>
        <p:nvSpPr>
          <p:cNvPr id="929825" name="Text Box 33"/>
          <p:cNvSpPr txBox="1">
            <a:spLocks noChangeArrowheads="1"/>
          </p:cNvSpPr>
          <p:nvPr/>
        </p:nvSpPr>
        <p:spPr bwMode="auto">
          <a:xfrm>
            <a:off x="4826000" y="3643313"/>
            <a:ext cx="192088" cy="427037"/>
          </a:xfrm>
          <a:prstGeom prst="rect">
            <a:avLst/>
          </a:prstGeom>
          <a:solidFill>
            <a:schemeClr val="bg1"/>
          </a:solidFill>
          <a:ln w="31750" algn="ctr">
            <a:noFill/>
            <a:miter lim="800000"/>
            <a:headEnd/>
            <a:tailEnd/>
          </a:ln>
          <a:effectLst/>
        </p:spPr>
        <p:txBody>
          <a:bodyPr lIns="0" tIns="0" rIns="0" bIns="0">
            <a:spAutoFit/>
          </a:bodyPr>
          <a:lstStyle/>
          <a:p>
            <a:r>
              <a:rPr lang="en-US" sz="2800">
                <a:solidFill>
                  <a:schemeClr val="accent2"/>
                </a:solidFill>
              </a:rPr>
              <a:t>2</a:t>
            </a:r>
          </a:p>
        </p:txBody>
      </p:sp>
      <p:sp>
        <p:nvSpPr>
          <p:cNvPr id="929826" name="Text Box 34"/>
          <p:cNvSpPr txBox="1">
            <a:spLocks noChangeArrowheads="1"/>
          </p:cNvSpPr>
          <p:nvPr/>
        </p:nvSpPr>
        <p:spPr bwMode="auto">
          <a:xfrm>
            <a:off x="4854575" y="3625850"/>
            <a:ext cx="192088" cy="427038"/>
          </a:xfrm>
          <a:prstGeom prst="rect">
            <a:avLst/>
          </a:prstGeom>
          <a:solidFill>
            <a:schemeClr val="bg1"/>
          </a:solidFill>
          <a:ln w="31750" algn="ctr">
            <a:noFill/>
            <a:miter lim="800000"/>
            <a:headEnd/>
            <a:tailEnd/>
          </a:ln>
          <a:effectLst/>
        </p:spPr>
        <p:txBody>
          <a:bodyPr lIns="0" tIns="0" rIns="0" bIns="0">
            <a:spAutoFit/>
          </a:bodyPr>
          <a:lstStyle/>
          <a:p>
            <a:r>
              <a:rPr lang="en-US" sz="2800">
                <a:solidFill>
                  <a:schemeClr val="accent2"/>
                </a:solidFill>
              </a:rPr>
              <a:t>3</a:t>
            </a:r>
          </a:p>
        </p:txBody>
      </p:sp>
      <p:sp>
        <p:nvSpPr>
          <p:cNvPr id="929818" name="Oval 26"/>
          <p:cNvSpPr>
            <a:spLocks noChangeAspect="1" noChangeArrowheads="1"/>
          </p:cNvSpPr>
          <p:nvPr/>
        </p:nvSpPr>
        <p:spPr bwMode="auto">
          <a:xfrm>
            <a:off x="6196013" y="4910138"/>
            <a:ext cx="119062" cy="119062"/>
          </a:xfrm>
          <a:prstGeom prst="ellipse">
            <a:avLst/>
          </a:prstGeom>
          <a:solidFill>
            <a:schemeClr val="tx1"/>
          </a:solidFill>
          <a:ln w="28575">
            <a:solidFill>
              <a:schemeClr val="tx1"/>
            </a:solidFill>
            <a:round/>
            <a:headEnd/>
            <a:tailEnd type="none" w="med" len="lg"/>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97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97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29809"/>
                                        </p:tgtEl>
                                        <p:attrNameLst>
                                          <p:attrName>style.visibility</p:attrName>
                                        </p:attrNameLst>
                                      </p:cBhvr>
                                      <p:to>
                                        <p:strVal val="visible"/>
                                      </p:to>
                                    </p:set>
                                    <p:animEffect transition="in" filter="dissolve">
                                      <p:cBhvr>
                                        <p:cTn id="15" dur="500"/>
                                        <p:tgtEl>
                                          <p:spTgt spid="929809"/>
                                        </p:tgtEl>
                                      </p:cBhvr>
                                    </p:animEffect>
                                  </p:childTnLst>
                                </p:cTn>
                              </p:par>
                              <p:par>
                                <p:cTn id="16" presetID="9" presetClass="entr" presetSubtype="0" fill="hold" nodeType="withEffect">
                                  <p:stCondLst>
                                    <p:cond delay="0"/>
                                  </p:stCondLst>
                                  <p:childTnLst>
                                    <p:set>
                                      <p:cBhvr>
                                        <p:cTn id="17" dur="1" fill="hold">
                                          <p:stCondLst>
                                            <p:cond delay="0"/>
                                          </p:stCondLst>
                                        </p:cTn>
                                        <p:tgtEl>
                                          <p:spTgt spid="929810"/>
                                        </p:tgtEl>
                                        <p:attrNameLst>
                                          <p:attrName>style.visibility</p:attrName>
                                        </p:attrNameLst>
                                      </p:cBhvr>
                                      <p:to>
                                        <p:strVal val="visible"/>
                                      </p:to>
                                    </p:set>
                                    <p:animEffect transition="in" filter="dissolve">
                                      <p:cBhvr>
                                        <p:cTn id="18" dur="500"/>
                                        <p:tgtEl>
                                          <p:spTgt spid="92981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29811"/>
                                        </p:tgtEl>
                                        <p:attrNameLst>
                                          <p:attrName>style.visibility</p:attrName>
                                        </p:attrNameLst>
                                      </p:cBhvr>
                                      <p:to>
                                        <p:strVal val="visible"/>
                                      </p:to>
                                    </p:set>
                                    <p:animEffect transition="in" filter="dissolve">
                                      <p:cBhvr>
                                        <p:cTn id="23" dur="1000"/>
                                        <p:tgtEl>
                                          <p:spTgt spid="92981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298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29814"/>
                                        </p:tgtEl>
                                        <p:attrNameLst>
                                          <p:attrName>style.visibility</p:attrName>
                                        </p:attrNameLst>
                                      </p:cBhvr>
                                      <p:to>
                                        <p:strVal val="visible"/>
                                      </p:to>
                                    </p:set>
                                    <p:animEffect transition="in" filter="fade">
                                      <p:cBhvr>
                                        <p:cTn id="32" dur="2000"/>
                                        <p:tgtEl>
                                          <p:spTgt spid="9298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29818"/>
                                        </p:tgtEl>
                                        <p:attrNameLst>
                                          <p:attrName>style.visibility</p:attrName>
                                        </p:attrNameLst>
                                      </p:cBhvr>
                                      <p:to>
                                        <p:strVal val="visible"/>
                                      </p:to>
                                    </p:set>
                                    <p:animEffect transition="in" filter="fade">
                                      <p:cBhvr>
                                        <p:cTn id="35" dur="2000"/>
                                        <p:tgtEl>
                                          <p:spTgt spid="9298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29821"/>
                                        </p:tgtEl>
                                        <p:attrNameLst>
                                          <p:attrName>style.visibility</p:attrName>
                                        </p:attrNameLst>
                                      </p:cBhvr>
                                      <p:to>
                                        <p:strVal val="visible"/>
                                      </p:to>
                                    </p:set>
                                    <p:animEffect transition="in" filter="fade">
                                      <p:cBhvr>
                                        <p:cTn id="38" dur="2000"/>
                                        <p:tgtEl>
                                          <p:spTgt spid="929821"/>
                                        </p:tgtEl>
                                      </p:cBhvr>
                                    </p:animEffect>
                                  </p:childTnLst>
                                </p:cTn>
                              </p:par>
                              <p:par>
                                <p:cTn id="39" presetID="10" presetClass="entr" presetSubtype="0" fill="hold" nodeType="withEffect">
                                  <p:stCondLst>
                                    <p:cond delay="0"/>
                                  </p:stCondLst>
                                  <p:childTnLst>
                                    <p:set>
                                      <p:cBhvr>
                                        <p:cTn id="40" dur="1" fill="hold">
                                          <p:stCondLst>
                                            <p:cond delay="0"/>
                                          </p:stCondLst>
                                        </p:cTn>
                                        <p:tgtEl>
                                          <p:spTgt spid="929822"/>
                                        </p:tgtEl>
                                        <p:attrNameLst>
                                          <p:attrName>style.visibility</p:attrName>
                                        </p:attrNameLst>
                                      </p:cBhvr>
                                      <p:to>
                                        <p:strVal val="visible"/>
                                      </p:to>
                                    </p:set>
                                    <p:animEffect transition="in" filter="fade">
                                      <p:cBhvr>
                                        <p:cTn id="41" dur="2000"/>
                                        <p:tgtEl>
                                          <p:spTgt spid="929822"/>
                                        </p:tgtEl>
                                      </p:cBhvr>
                                    </p:animEffect>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grpId="0" nodeType="clickEffect">
                                  <p:stCondLst>
                                    <p:cond delay="0"/>
                                  </p:stCondLst>
                                  <p:childTnLst>
                                    <p:set>
                                      <p:cBhvr>
                                        <p:cTn id="45" dur="1" fill="hold">
                                          <p:stCondLst>
                                            <p:cond delay="0"/>
                                          </p:stCondLst>
                                        </p:cTn>
                                        <p:tgtEl>
                                          <p:spTgt spid="929823"/>
                                        </p:tgtEl>
                                        <p:attrNameLst>
                                          <p:attrName>style.visibility</p:attrName>
                                        </p:attrNameLst>
                                      </p:cBhvr>
                                      <p:to>
                                        <p:strVal val="visible"/>
                                      </p:to>
                                    </p:set>
                                    <p:anim calcmode="lin" valueType="num">
                                      <p:cBhvr>
                                        <p:cTn id="46" dur="500" decel="50000" fill="hold">
                                          <p:stCondLst>
                                            <p:cond delay="0"/>
                                          </p:stCondLst>
                                        </p:cTn>
                                        <p:tgtEl>
                                          <p:spTgt spid="929823"/>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929823"/>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929823"/>
                                        </p:tgtEl>
                                        <p:attrNameLst>
                                          <p:attrName>ppt_w</p:attrName>
                                        </p:attrNameLst>
                                      </p:cBhvr>
                                      <p:tavLst>
                                        <p:tav tm="0">
                                          <p:val>
                                            <p:strVal val="#ppt_w*.05"/>
                                          </p:val>
                                        </p:tav>
                                        <p:tav tm="100000">
                                          <p:val>
                                            <p:strVal val="#ppt_w"/>
                                          </p:val>
                                        </p:tav>
                                      </p:tavLst>
                                    </p:anim>
                                    <p:anim calcmode="lin" valueType="num">
                                      <p:cBhvr>
                                        <p:cTn id="49" dur="1000" fill="hold"/>
                                        <p:tgtEl>
                                          <p:spTgt spid="929823"/>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929823"/>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929823"/>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929823"/>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929823"/>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929794">
                                            <p:txEl>
                                              <p:pRg st="2" end="2"/>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929824"/>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929794">
                                            <p:txEl>
                                              <p:pRg st="3" end="3"/>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929794">
                                            <p:txEl>
                                              <p:pRg st="4" end="4"/>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929825"/>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929794">
                                            <p:txEl>
                                              <p:pRg st="5" end="5"/>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929794">
                                            <p:txEl>
                                              <p:pRg st="6" end="6"/>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929826"/>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92979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9821" grpId="0" animBg="1"/>
      <p:bldP spid="929794" grpId="0" build="p"/>
      <p:bldP spid="929809" grpId="0" animBg="1"/>
      <p:bldP spid="929811" grpId="0" animBg="1"/>
      <p:bldP spid="929812" grpId="0"/>
      <p:bldP spid="929814" grpId="0" animBg="1"/>
      <p:bldP spid="929823" grpId="0" animBg="1"/>
      <p:bldP spid="929824" grpId="0" animBg="1"/>
      <p:bldP spid="929825" grpId="0" animBg="1"/>
      <p:bldP spid="929826" grpId="0" animBg="1"/>
      <p:bldP spid="9298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Versatile Counter</a:t>
            </a:r>
            <a:endParaRPr lang="en-US" dirty="0"/>
          </a:p>
        </p:txBody>
      </p:sp>
      <p:sp>
        <p:nvSpPr>
          <p:cNvPr id="4" name="Rectangle 21"/>
          <p:cNvSpPr>
            <a:spLocks noChangeArrowheads="1"/>
          </p:cNvSpPr>
          <p:nvPr/>
        </p:nvSpPr>
        <p:spPr bwMode="auto">
          <a:xfrm>
            <a:off x="1752600" y="1752600"/>
            <a:ext cx="5071217" cy="267765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rIns="45720">
            <a:spAutoFit/>
          </a:bodyPr>
          <a:lstStyle/>
          <a:p>
            <a:r>
              <a:rPr lang="en-US" sz="2800" dirty="0"/>
              <a:t>(define (make-counter)</a:t>
            </a:r>
          </a:p>
          <a:p>
            <a:r>
              <a:rPr lang="en-US" sz="2800" dirty="0"/>
              <a:t>    ((lambda (count)</a:t>
            </a:r>
          </a:p>
          <a:p>
            <a:r>
              <a:rPr lang="en-US" sz="2800" dirty="0"/>
              <a:t>       (lambda</a:t>
            </a:r>
            <a:r>
              <a:rPr lang="en-US" sz="2800" dirty="0">
                <a:solidFill>
                  <a:srgbClr val="FF0000"/>
                </a:solidFill>
              </a:rPr>
              <a:t> ()</a:t>
            </a:r>
          </a:p>
          <a:p>
            <a:r>
              <a:rPr lang="en-US" sz="2800" dirty="0"/>
              <a:t>         (set! count (+ 1 count))</a:t>
            </a:r>
          </a:p>
          <a:p>
            <a:r>
              <a:rPr lang="en-US" sz="2800" dirty="0"/>
              <a:t>         count))</a:t>
            </a:r>
          </a:p>
          <a:p>
            <a:r>
              <a:rPr lang="en-US" sz="2800" dirty="0"/>
              <a:t>       0))</a:t>
            </a:r>
          </a:p>
        </p:txBody>
      </p:sp>
      <p:sp>
        <p:nvSpPr>
          <p:cNvPr id="5" name="TextBox 4"/>
          <p:cNvSpPr txBox="1"/>
          <p:nvPr/>
        </p:nvSpPr>
        <p:spPr>
          <a:xfrm>
            <a:off x="1134454" y="4958697"/>
            <a:ext cx="7416389" cy="400110"/>
          </a:xfrm>
          <a:prstGeom prst="rect">
            <a:avLst/>
          </a:prstGeom>
          <a:noFill/>
        </p:spPr>
        <p:txBody>
          <a:bodyPr wrap="none" rtlCol="0">
            <a:spAutoFit/>
          </a:bodyPr>
          <a:lstStyle/>
          <a:p>
            <a:r>
              <a:rPr lang="en-US" sz="2000" dirty="0" smtClean="0"/>
              <a:t>How can we make a counter that can do things other than just add 1?</a:t>
            </a:r>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2"/>
          <p:cNvSpPr>
            <a:spLocks noGrp="1" noChangeArrowheads="1"/>
          </p:cNvSpPr>
          <p:nvPr>
            <p:ph type="title"/>
          </p:nvPr>
        </p:nvSpPr>
        <p:spPr/>
        <p:txBody>
          <a:bodyPr/>
          <a:lstStyle/>
          <a:p>
            <a:r>
              <a:rPr lang="en-US" dirty="0"/>
              <a:t>An Even </a:t>
            </a:r>
            <a:r>
              <a:rPr lang="en-US" dirty="0" smtClean="0"/>
              <a:t>Sweeter </a:t>
            </a:r>
            <a:r>
              <a:rPr lang="en-US" dirty="0"/>
              <a:t>Counter</a:t>
            </a:r>
          </a:p>
        </p:txBody>
      </p:sp>
      <p:sp>
        <p:nvSpPr>
          <p:cNvPr id="930819" name="Rectangle 3"/>
          <p:cNvSpPr>
            <a:spLocks noChangeArrowheads="1"/>
          </p:cNvSpPr>
          <p:nvPr/>
        </p:nvSpPr>
        <p:spPr bwMode="auto">
          <a:xfrm>
            <a:off x="388938" y="1323975"/>
            <a:ext cx="8185150" cy="762000"/>
          </a:xfrm>
          <a:prstGeom prst="rect">
            <a:avLst/>
          </a:prstGeom>
          <a:noFill/>
          <a:ln w="31750" algn="ctr">
            <a:noFill/>
            <a:miter lim="800000"/>
            <a:headEnd/>
            <a:tailEnd/>
          </a:ln>
          <a:effectLst/>
        </p:spPr>
        <p:txBody>
          <a:bodyPr>
            <a:spAutoFit/>
          </a:bodyPr>
          <a:lstStyle/>
          <a:p>
            <a:endParaRPr lang="en-US" sz="4400"/>
          </a:p>
        </p:txBody>
      </p:sp>
      <p:sp>
        <p:nvSpPr>
          <p:cNvPr id="930820" name="Rectangle 4"/>
          <p:cNvSpPr>
            <a:spLocks noChangeArrowheads="1"/>
          </p:cNvSpPr>
          <p:nvPr/>
        </p:nvSpPr>
        <p:spPr bwMode="auto">
          <a:xfrm>
            <a:off x="304800" y="1373188"/>
            <a:ext cx="8747125" cy="4401205"/>
          </a:xfrm>
          <a:prstGeom prst="rect">
            <a:avLst/>
          </a:prstGeom>
          <a:noFill/>
          <a:ln w="31750">
            <a:noFill/>
            <a:miter lim="800000"/>
            <a:headEnd/>
            <a:tailEnd/>
          </a:ln>
          <a:effectLst/>
        </p:spPr>
        <p:txBody>
          <a:bodyPr>
            <a:spAutoFit/>
          </a:bodyPr>
          <a:lstStyle/>
          <a:p>
            <a:r>
              <a:rPr lang="en-US" sz="2800" dirty="0"/>
              <a:t>(define (make-counter)</a:t>
            </a:r>
          </a:p>
          <a:p>
            <a:r>
              <a:rPr lang="en-US" sz="2800" dirty="0"/>
              <a:t>   (let ((count 0))</a:t>
            </a:r>
          </a:p>
          <a:p>
            <a:r>
              <a:rPr lang="en-US" sz="2800" dirty="0"/>
              <a:t>      </a:t>
            </a:r>
            <a:r>
              <a:rPr lang="en-US" sz="2800" dirty="0">
                <a:solidFill>
                  <a:srgbClr val="FF0000"/>
                </a:solidFill>
              </a:rPr>
              <a:t>(lambda (message)</a:t>
            </a:r>
          </a:p>
          <a:p>
            <a:r>
              <a:rPr lang="en-US" sz="2800" dirty="0"/>
              <a:t>         (</a:t>
            </a:r>
            <a:r>
              <a:rPr lang="en-US" sz="2800" dirty="0" err="1"/>
              <a:t>cond</a:t>
            </a:r>
            <a:r>
              <a:rPr lang="en-US" sz="2800" dirty="0"/>
              <a:t> ((</a:t>
            </a:r>
            <a:r>
              <a:rPr lang="en-US" sz="2800" dirty="0" err="1"/>
              <a:t>eq</a:t>
            </a:r>
            <a:r>
              <a:rPr lang="en-US" sz="2800" dirty="0"/>
              <a:t>? message ’reset</a:t>
            </a:r>
            <a:r>
              <a:rPr lang="en-US" sz="2800" dirty="0" smtClean="0"/>
              <a:t>!) </a:t>
            </a:r>
            <a:r>
              <a:rPr lang="en-US" sz="2800" dirty="0"/>
              <a:t>(set! count 0))</a:t>
            </a:r>
          </a:p>
          <a:p>
            <a:r>
              <a:rPr lang="en-US" sz="2800" dirty="0" smtClean="0"/>
              <a:t>                    </a:t>
            </a:r>
            <a:r>
              <a:rPr lang="en-US" sz="2800" dirty="0"/>
              <a:t>((</a:t>
            </a:r>
            <a:r>
              <a:rPr lang="en-US" sz="2800" dirty="0" err="1"/>
              <a:t>eq</a:t>
            </a:r>
            <a:r>
              <a:rPr lang="en-US" sz="2800" dirty="0"/>
              <a:t>? message ’next!)</a:t>
            </a:r>
          </a:p>
          <a:p>
            <a:r>
              <a:rPr lang="en-US" sz="2800" dirty="0" smtClean="0"/>
              <a:t>                         </a:t>
            </a:r>
            <a:r>
              <a:rPr lang="en-US" sz="2800" dirty="0"/>
              <a:t>(set! count (+ 1 count)))</a:t>
            </a:r>
          </a:p>
          <a:p>
            <a:r>
              <a:rPr lang="en-US" sz="2800" dirty="0"/>
              <a:t>      </a:t>
            </a:r>
            <a:r>
              <a:rPr lang="en-US" sz="2800" dirty="0" smtClean="0"/>
              <a:t>             </a:t>
            </a:r>
            <a:r>
              <a:rPr lang="en-US" sz="2800" dirty="0"/>
              <a:t>((</a:t>
            </a:r>
            <a:r>
              <a:rPr lang="en-US" sz="2800" dirty="0" err="1"/>
              <a:t>eq</a:t>
            </a:r>
            <a:r>
              <a:rPr lang="en-US" sz="2800" dirty="0"/>
              <a:t>? message ’current) count)</a:t>
            </a:r>
          </a:p>
          <a:p>
            <a:r>
              <a:rPr lang="en-US" sz="2800" dirty="0"/>
              <a:t>       </a:t>
            </a:r>
            <a:r>
              <a:rPr lang="en-US" sz="2800" dirty="0" smtClean="0"/>
              <a:t>            </a:t>
            </a:r>
            <a:r>
              <a:rPr lang="en-US" sz="2800" dirty="0"/>
              <a:t>(else </a:t>
            </a:r>
          </a:p>
          <a:p>
            <a:r>
              <a:rPr lang="en-US" sz="2800" dirty="0"/>
              <a:t>                     (error "Unrecognized message"))))))</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30819"/>
                                        </p:tgtEl>
                                        <p:attrNameLst>
                                          <p:attrName>style.visibility</p:attrName>
                                        </p:attrNameLst>
                                      </p:cBhvr>
                                      <p:to>
                                        <p:strVal val="visible"/>
                                      </p:to>
                                    </p:set>
                                    <p:animEffect transition="in" filter="fade">
                                      <p:cBhvr>
                                        <p:cTn id="7" dur="2000"/>
                                        <p:tgtEl>
                                          <p:spTgt spid="930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8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p:cNvSpPr>
            <a:spLocks noGrp="1" noChangeArrowheads="1"/>
          </p:cNvSpPr>
          <p:nvPr>
            <p:ph type="title"/>
          </p:nvPr>
        </p:nvSpPr>
        <p:spPr/>
        <p:txBody>
          <a:bodyPr/>
          <a:lstStyle/>
          <a:p>
            <a:r>
              <a:rPr lang="en-US" dirty="0"/>
              <a:t>Using Counter</a:t>
            </a:r>
          </a:p>
        </p:txBody>
      </p:sp>
      <p:sp>
        <p:nvSpPr>
          <p:cNvPr id="931843" name="Rectangle 3"/>
          <p:cNvSpPr>
            <a:spLocks noChangeArrowheads="1"/>
          </p:cNvSpPr>
          <p:nvPr/>
        </p:nvSpPr>
        <p:spPr bwMode="auto">
          <a:xfrm>
            <a:off x="561975" y="1447800"/>
            <a:ext cx="7956550" cy="4524315"/>
          </a:xfrm>
          <a:prstGeom prst="rect">
            <a:avLst/>
          </a:prstGeom>
          <a:noFill/>
          <a:ln w="31750" algn="ctr">
            <a:noFill/>
            <a:miter lim="800000"/>
            <a:headEnd/>
            <a:tailEnd/>
          </a:ln>
          <a:effectLst/>
        </p:spPr>
        <p:txBody>
          <a:bodyPr>
            <a:spAutoFit/>
          </a:bodyPr>
          <a:lstStyle/>
          <a:p>
            <a:r>
              <a:rPr lang="en-US" sz="3200" dirty="0"/>
              <a:t>&gt; (define </a:t>
            </a:r>
            <a:r>
              <a:rPr lang="en-US" sz="3200" dirty="0" err="1"/>
              <a:t>bcounter</a:t>
            </a:r>
            <a:r>
              <a:rPr lang="en-US" sz="3200" dirty="0"/>
              <a:t> (make-counter))</a:t>
            </a:r>
          </a:p>
          <a:p>
            <a:r>
              <a:rPr lang="en-US" sz="3200" dirty="0"/>
              <a:t>&gt; (</a:t>
            </a:r>
            <a:r>
              <a:rPr lang="en-US" sz="3200" dirty="0" err="1"/>
              <a:t>bcounter</a:t>
            </a:r>
            <a:r>
              <a:rPr lang="en-US" sz="3200" dirty="0"/>
              <a:t> 'next)</a:t>
            </a:r>
          </a:p>
          <a:p>
            <a:r>
              <a:rPr lang="en-US" sz="3200" dirty="0"/>
              <a:t>&gt; (</a:t>
            </a:r>
            <a:r>
              <a:rPr lang="en-US" sz="3200" dirty="0" err="1"/>
              <a:t>bcounter</a:t>
            </a:r>
            <a:r>
              <a:rPr lang="en-US" sz="3200" dirty="0"/>
              <a:t> 'next)</a:t>
            </a:r>
          </a:p>
          <a:p>
            <a:r>
              <a:rPr lang="en-US" sz="3200" dirty="0"/>
              <a:t>&gt; (</a:t>
            </a:r>
            <a:r>
              <a:rPr lang="en-US" sz="3200" dirty="0" err="1"/>
              <a:t>bcounter</a:t>
            </a:r>
            <a:r>
              <a:rPr lang="en-US" sz="3200" dirty="0"/>
              <a:t> 'next)</a:t>
            </a:r>
          </a:p>
          <a:p>
            <a:r>
              <a:rPr lang="en-US" sz="3200" dirty="0"/>
              <a:t>&gt; (</a:t>
            </a:r>
            <a:r>
              <a:rPr lang="en-US" sz="3200" dirty="0" err="1"/>
              <a:t>bcounter</a:t>
            </a:r>
            <a:r>
              <a:rPr lang="en-US" sz="3200" dirty="0"/>
              <a:t> 'how-many)</a:t>
            </a:r>
          </a:p>
          <a:p>
            <a:r>
              <a:rPr lang="en-US" sz="3200" b="1" dirty="0">
                <a:solidFill>
                  <a:schemeClr val="accent1"/>
                </a:solidFill>
              </a:rPr>
              <a:t>3</a:t>
            </a:r>
          </a:p>
          <a:p>
            <a:r>
              <a:rPr lang="en-US" sz="3200" dirty="0"/>
              <a:t>&gt; (</a:t>
            </a:r>
            <a:r>
              <a:rPr lang="en-US" sz="3200" dirty="0" err="1"/>
              <a:t>bcounter</a:t>
            </a:r>
            <a:r>
              <a:rPr lang="en-US" sz="3200" dirty="0"/>
              <a:t> 'reset)</a:t>
            </a:r>
          </a:p>
          <a:p>
            <a:r>
              <a:rPr lang="en-US" sz="3200" dirty="0"/>
              <a:t>&gt; (</a:t>
            </a:r>
            <a:r>
              <a:rPr lang="en-US" sz="3200" dirty="0" err="1"/>
              <a:t>bcounter</a:t>
            </a:r>
            <a:r>
              <a:rPr lang="en-US" sz="3200" dirty="0"/>
              <a:t> 'how-many)</a:t>
            </a:r>
          </a:p>
          <a:p>
            <a:r>
              <a:rPr lang="en-US" sz="3200" b="1" dirty="0">
                <a:solidFill>
                  <a:schemeClr val="accent1"/>
                </a:solidFill>
              </a:rPr>
              <a:t>0</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2"/>
          <p:cNvSpPr>
            <a:spLocks noGrp="1" noChangeArrowheads="1"/>
          </p:cNvSpPr>
          <p:nvPr>
            <p:ph type="title"/>
          </p:nvPr>
        </p:nvSpPr>
        <p:spPr/>
        <p:txBody>
          <a:bodyPr/>
          <a:lstStyle/>
          <a:p>
            <a:r>
              <a:rPr lang="en-US" dirty="0"/>
              <a:t>Objects</a:t>
            </a:r>
          </a:p>
        </p:txBody>
      </p:sp>
      <p:sp>
        <p:nvSpPr>
          <p:cNvPr id="932867" name="Rectangle 3"/>
          <p:cNvSpPr>
            <a:spLocks noGrp="1" noChangeArrowheads="1"/>
          </p:cNvSpPr>
          <p:nvPr>
            <p:ph type="body" idx="1"/>
          </p:nvPr>
        </p:nvSpPr>
        <p:spPr/>
        <p:txBody>
          <a:bodyPr/>
          <a:lstStyle/>
          <a:p>
            <a:pPr>
              <a:buFontTx/>
              <a:buNone/>
            </a:pPr>
            <a:r>
              <a:rPr lang="en-US" sz="4400"/>
              <a:t>	An </a:t>
            </a:r>
            <a:r>
              <a:rPr lang="en-US" sz="4400" i="1"/>
              <a:t>object </a:t>
            </a:r>
            <a:r>
              <a:rPr lang="en-US" sz="4400"/>
              <a:t>packages:</a:t>
            </a:r>
          </a:p>
          <a:p>
            <a:pPr lvl="1"/>
            <a:r>
              <a:rPr lang="en-US" sz="4000"/>
              <a:t> </a:t>
            </a:r>
            <a:r>
              <a:rPr lang="en-US" sz="4000" b="1"/>
              <a:t>state</a:t>
            </a:r>
            <a:r>
              <a:rPr lang="en-US" sz="4000"/>
              <a:t> (“instance variables”)</a:t>
            </a:r>
          </a:p>
          <a:p>
            <a:pPr lvl="1"/>
            <a:r>
              <a:rPr lang="en-US" sz="4000"/>
              <a:t> </a:t>
            </a:r>
            <a:r>
              <a:rPr lang="en-US" sz="4000" b="1"/>
              <a:t>procedures</a:t>
            </a:r>
            <a:r>
              <a:rPr lang="en-US" sz="4000"/>
              <a:t> for manipulating and observing that state (“methods”)</a:t>
            </a:r>
          </a:p>
        </p:txBody>
      </p:sp>
      <p:sp>
        <p:nvSpPr>
          <p:cNvPr id="932868" name="Text Box 4"/>
          <p:cNvSpPr txBox="1">
            <a:spLocks noChangeArrowheads="1"/>
          </p:cNvSpPr>
          <p:nvPr/>
        </p:nvSpPr>
        <p:spPr bwMode="auto">
          <a:xfrm>
            <a:off x="2322769" y="5302250"/>
            <a:ext cx="3669787" cy="646331"/>
          </a:xfrm>
          <a:prstGeom prst="rect">
            <a:avLst/>
          </a:prstGeom>
          <a:noFill/>
          <a:ln w="31750">
            <a:solidFill>
              <a:srgbClr val="0000FF"/>
            </a:solidFill>
            <a:miter lim="800000"/>
            <a:headEnd/>
            <a:tailEnd/>
          </a:ln>
          <a:effectLst/>
        </p:spPr>
        <p:txBody>
          <a:bodyPr wrap="none">
            <a:spAutoFit/>
          </a:bodyPr>
          <a:lstStyle/>
          <a:p>
            <a:pPr algn="ctr"/>
            <a:r>
              <a:rPr lang="en-US" sz="3600" dirty="0"/>
              <a:t>Why is this useful?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Rectangle 2"/>
          <p:cNvSpPr>
            <a:spLocks noGrp="1" noChangeArrowheads="1"/>
          </p:cNvSpPr>
          <p:nvPr>
            <p:ph type="title"/>
          </p:nvPr>
        </p:nvSpPr>
        <p:spPr/>
        <p:txBody>
          <a:bodyPr/>
          <a:lstStyle/>
          <a:p>
            <a:r>
              <a:rPr lang="en-US" dirty="0"/>
              <a:t>Problem-Solving Strategies</a:t>
            </a:r>
          </a:p>
        </p:txBody>
      </p:sp>
      <p:sp>
        <p:nvSpPr>
          <p:cNvPr id="978947" name="Rectangle 3"/>
          <p:cNvSpPr>
            <a:spLocks noGrp="1" noChangeArrowheads="1"/>
          </p:cNvSpPr>
          <p:nvPr>
            <p:ph type="body" idx="1"/>
          </p:nvPr>
        </p:nvSpPr>
        <p:spPr>
          <a:xfrm>
            <a:off x="431563" y="1217063"/>
            <a:ext cx="8382000" cy="5105400"/>
          </a:xfrm>
        </p:spPr>
        <p:txBody>
          <a:bodyPr>
            <a:normAutofit fontScale="92500" lnSpcReduction="20000"/>
          </a:bodyPr>
          <a:lstStyle/>
          <a:p>
            <a:r>
              <a:rPr lang="en-US" dirty="0"/>
              <a:t>PS1-PS4: Functional Programming</a:t>
            </a:r>
          </a:p>
          <a:p>
            <a:pPr lvl="1"/>
            <a:r>
              <a:rPr lang="en-US" dirty="0"/>
              <a:t>Focused on </a:t>
            </a:r>
            <a:r>
              <a:rPr lang="en-US" b="1" dirty="0"/>
              <a:t>procedures</a:t>
            </a:r>
            <a:endParaRPr lang="en-US" dirty="0"/>
          </a:p>
          <a:p>
            <a:pPr lvl="1"/>
            <a:r>
              <a:rPr lang="en-US" dirty="0"/>
              <a:t>Break a problem into </a:t>
            </a:r>
            <a:r>
              <a:rPr lang="en-US" dirty="0" smtClean="0"/>
              <a:t>procedures that can be composed</a:t>
            </a:r>
            <a:endParaRPr lang="en-US" dirty="0"/>
          </a:p>
          <a:p>
            <a:r>
              <a:rPr lang="en-US" dirty="0"/>
              <a:t>PS5: Imperative Programming</a:t>
            </a:r>
          </a:p>
          <a:p>
            <a:pPr lvl="1"/>
            <a:r>
              <a:rPr lang="en-US" dirty="0"/>
              <a:t>Focused on </a:t>
            </a:r>
            <a:r>
              <a:rPr lang="en-US" b="1" dirty="0"/>
              <a:t>data</a:t>
            </a:r>
            <a:endParaRPr lang="en-US" dirty="0"/>
          </a:p>
          <a:p>
            <a:pPr lvl="1"/>
            <a:r>
              <a:rPr lang="en-US" dirty="0"/>
              <a:t>Design data for representing a problem and procedures for updating that </a:t>
            </a:r>
            <a:r>
              <a:rPr lang="en-US" dirty="0" smtClean="0"/>
              <a:t>data</a:t>
            </a:r>
          </a:p>
          <a:p>
            <a:r>
              <a:rPr lang="en-US" dirty="0" smtClean="0"/>
              <a:t>PS6: “Object-Oriented Programming”</a:t>
            </a:r>
          </a:p>
          <a:p>
            <a:pPr lvl="1"/>
            <a:r>
              <a:rPr lang="en-US" dirty="0" smtClean="0"/>
              <a:t>Focused on objects that package state and procedures</a:t>
            </a:r>
          </a:p>
          <a:p>
            <a:pPr lvl="1"/>
            <a:r>
              <a:rPr lang="en-US" dirty="0" smtClean="0"/>
              <a:t>Solve problem by designing objects that model the problem</a:t>
            </a:r>
          </a:p>
          <a:p>
            <a:pPr lvl="1"/>
            <a:r>
              <a:rPr lang="en-US" dirty="0" smtClean="0"/>
              <a:t>Lots of problems in real (and imaginary) worlds can be thought of this way</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2"/>
          <p:cNvSpPr>
            <a:spLocks noGrp="1" noChangeArrowheads="1"/>
          </p:cNvSpPr>
          <p:nvPr>
            <p:ph type="title"/>
          </p:nvPr>
        </p:nvSpPr>
        <p:spPr/>
        <p:txBody>
          <a:bodyPr/>
          <a:lstStyle/>
          <a:p>
            <a:r>
              <a:rPr lang="en-US" dirty="0"/>
              <a:t>PS5</a:t>
            </a:r>
          </a:p>
        </p:txBody>
      </p:sp>
      <p:sp>
        <p:nvSpPr>
          <p:cNvPr id="957443" name="Rectangle 3"/>
          <p:cNvSpPr>
            <a:spLocks noGrp="1" noChangeArrowheads="1"/>
          </p:cNvSpPr>
          <p:nvPr>
            <p:ph type="body" idx="1"/>
          </p:nvPr>
        </p:nvSpPr>
        <p:spPr>
          <a:xfrm>
            <a:off x="457200" y="1600200"/>
            <a:ext cx="8229600" cy="1279525"/>
          </a:xfrm>
        </p:spPr>
        <p:txBody>
          <a:bodyPr/>
          <a:lstStyle/>
          <a:p>
            <a:pPr>
              <a:buFontTx/>
              <a:buNone/>
            </a:pPr>
            <a:r>
              <a:rPr lang="en-US" sz="2400"/>
              <a:t>	</a:t>
            </a:r>
            <a:r>
              <a:rPr lang="en-US"/>
              <a:t>How are commercial databases different from what you implemented for PS5?</a:t>
            </a:r>
          </a:p>
        </p:txBody>
      </p:sp>
      <p:sp>
        <p:nvSpPr>
          <p:cNvPr id="957444" name="Text Box 4"/>
          <p:cNvSpPr txBox="1">
            <a:spLocks noChangeArrowheads="1"/>
          </p:cNvSpPr>
          <p:nvPr/>
        </p:nvSpPr>
        <p:spPr bwMode="auto">
          <a:xfrm>
            <a:off x="1270000" y="2951163"/>
            <a:ext cx="6569075" cy="2654300"/>
          </a:xfrm>
          <a:prstGeom prst="rect">
            <a:avLst/>
          </a:prstGeom>
          <a:noFill/>
          <a:ln w="31750" algn="ctr">
            <a:noFill/>
            <a:miter lim="800000"/>
            <a:headEnd/>
            <a:tailEnd/>
          </a:ln>
          <a:effectLst/>
        </p:spPr>
        <p:txBody>
          <a:bodyPr>
            <a:spAutoFit/>
          </a:bodyPr>
          <a:lstStyle/>
          <a:p>
            <a:r>
              <a:rPr lang="en-US" sz="2800"/>
              <a:t>UVa’s Integrated Systems Project to convert all University information systems to use an Oracle database was originally budgeted for </a:t>
            </a:r>
            <a:r>
              <a:rPr lang="en-US" sz="2800" b="1"/>
              <a:t>$58.2 Million</a:t>
            </a:r>
            <a:r>
              <a:rPr lang="en-US" sz="2800"/>
              <a:t> (starting in 1999).  Actual cost ended up over $100 Million.</a:t>
            </a:r>
          </a:p>
        </p:txBody>
      </p:sp>
      <p:sp>
        <p:nvSpPr>
          <p:cNvPr id="957445" name="Text Box 5"/>
          <p:cNvSpPr txBox="1">
            <a:spLocks noChangeArrowheads="1"/>
          </p:cNvSpPr>
          <p:nvPr/>
        </p:nvSpPr>
        <p:spPr bwMode="auto">
          <a:xfrm>
            <a:off x="4114800" y="5410200"/>
            <a:ext cx="3368675" cy="396875"/>
          </a:xfrm>
          <a:prstGeom prst="rect">
            <a:avLst/>
          </a:prstGeom>
          <a:noFill/>
          <a:ln w="31750" algn="ctr">
            <a:noFill/>
            <a:miter lim="800000"/>
            <a:headEnd/>
            <a:tailEnd/>
          </a:ln>
          <a:effectLst/>
        </p:spPr>
        <p:txBody>
          <a:bodyPr wrap="none">
            <a:spAutoFit/>
          </a:bodyPr>
          <a:lstStyle/>
          <a:p>
            <a:r>
              <a:rPr lang="en-US" sz="2000" dirty="0">
                <a:solidFill>
                  <a:schemeClr val="hlink"/>
                </a:solidFill>
                <a:hlinkClick r:id="rId2"/>
              </a:rPr>
              <a:t>http://www.virginia.edu/isp/</a:t>
            </a:r>
            <a:endParaRPr lang="en-US" sz="2000" dirty="0">
              <a:solidFill>
                <a:schemeClr val="hlink"/>
              </a:solidFill>
            </a:endParaRPr>
          </a:p>
        </p:txBody>
      </p:sp>
      <p:sp>
        <p:nvSpPr>
          <p:cNvPr id="6" name="Rectangle 5"/>
          <p:cNvSpPr/>
          <p:nvPr/>
        </p:nvSpPr>
        <p:spPr>
          <a:xfrm>
            <a:off x="4125888" y="5842256"/>
            <a:ext cx="3642728" cy="369332"/>
          </a:xfrm>
          <a:prstGeom prst="rect">
            <a:avLst/>
          </a:prstGeom>
        </p:spPr>
        <p:txBody>
          <a:bodyPr wrap="none">
            <a:spAutoFit/>
          </a:bodyPr>
          <a:lstStyle/>
          <a:p>
            <a:r>
              <a:rPr lang="en-US" dirty="0" smtClean="0">
                <a:hlinkClick r:id="rId3"/>
              </a:rPr>
              <a:t>www.virginia.edu/isp/timeline.html</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p:cNvSpPr>
            <a:spLocks noGrp="1" noChangeArrowheads="1"/>
          </p:cNvSpPr>
          <p:nvPr>
            <p:ph type="title"/>
          </p:nvPr>
        </p:nvSpPr>
        <p:spPr/>
        <p:txBody>
          <a:bodyPr/>
          <a:lstStyle/>
          <a:p>
            <a:r>
              <a:rPr lang="en-US" dirty="0"/>
              <a:t>Real Databases</a:t>
            </a:r>
          </a:p>
        </p:txBody>
      </p:sp>
      <p:sp>
        <p:nvSpPr>
          <p:cNvPr id="958467" name="Rectangle 3"/>
          <p:cNvSpPr>
            <a:spLocks noGrp="1" noChangeArrowheads="1"/>
          </p:cNvSpPr>
          <p:nvPr>
            <p:ph type="body" idx="1"/>
          </p:nvPr>
        </p:nvSpPr>
        <p:spPr>
          <a:xfrm>
            <a:off x="406400" y="1228725"/>
            <a:ext cx="8229600" cy="4730750"/>
          </a:xfrm>
        </p:spPr>
        <p:txBody>
          <a:bodyPr>
            <a:normAutofit fontScale="92500"/>
          </a:bodyPr>
          <a:lstStyle/>
          <a:p>
            <a:pPr>
              <a:buNone/>
            </a:pPr>
            <a:r>
              <a:rPr lang="en-US" b="1" dirty="0" smtClean="0"/>
              <a:t>Atomic Transactions</a:t>
            </a:r>
          </a:p>
          <a:p>
            <a:pPr lvl="1">
              <a:buNone/>
            </a:pPr>
            <a:r>
              <a:rPr lang="en-US" sz="1600" dirty="0" smtClean="0"/>
              <a:t>	</a:t>
            </a:r>
            <a:r>
              <a:rPr lang="en-US" sz="2000" dirty="0" smtClean="0"/>
              <a:t>a </a:t>
            </a:r>
            <a:r>
              <a:rPr lang="en-US" sz="2000" dirty="0"/>
              <a:t>transaction may involve many modifications to database tables, but the changes should only happen if the whole transaction happens (e.g., </a:t>
            </a:r>
            <a:r>
              <a:rPr lang="en-US" sz="2000" dirty="0" smtClean="0"/>
              <a:t>don’t charge </a:t>
            </a:r>
            <a:r>
              <a:rPr lang="en-US" sz="2000" dirty="0"/>
              <a:t>the credit card unless the order is sent to the shipping dept) </a:t>
            </a:r>
          </a:p>
          <a:p>
            <a:pPr>
              <a:buNone/>
            </a:pPr>
            <a:r>
              <a:rPr lang="en-US" b="1" dirty="0" smtClean="0"/>
              <a:t>Security</a:t>
            </a:r>
            <a:endParaRPr lang="en-US" dirty="0" smtClean="0"/>
          </a:p>
          <a:p>
            <a:pPr>
              <a:buNone/>
            </a:pPr>
            <a:r>
              <a:rPr lang="en-US" sz="2800" dirty="0" smtClean="0"/>
              <a:t>	limit </a:t>
            </a:r>
            <a:r>
              <a:rPr lang="en-US" sz="2800" dirty="0"/>
              <a:t>read/write access to tables, entries and fields</a:t>
            </a:r>
          </a:p>
          <a:p>
            <a:pPr>
              <a:buNone/>
            </a:pPr>
            <a:r>
              <a:rPr lang="en-US" b="1" dirty="0" smtClean="0"/>
              <a:t>Storage</a:t>
            </a:r>
            <a:endParaRPr lang="en-US" dirty="0" smtClean="0"/>
          </a:p>
          <a:p>
            <a:pPr>
              <a:buNone/>
            </a:pPr>
            <a:r>
              <a:rPr lang="en-US" sz="2800" dirty="0" smtClean="0"/>
              <a:t>	efficiently </a:t>
            </a:r>
            <a:r>
              <a:rPr lang="en-US" sz="2800" dirty="0"/>
              <a:t>store data on disk</a:t>
            </a:r>
            <a:r>
              <a:rPr lang="en-US" sz="2800" dirty="0" smtClean="0"/>
              <a:t>, </a:t>
            </a:r>
            <a:r>
              <a:rPr lang="en-US" sz="2800" dirty="0"/>
              <a:t>backup mechanisms</a:t>
            </a:r>
            <a:endParaRPr lang="en-US" sz="2400" dirty="0"/>
          </a:p>
          <a:p>
            <a:pPr>
              <a:buNone/>
            </a:pPr>
            <a:r>
              <a:rPr lang="en-US" b="1" dirty="0" smtClean="0">
                <a:solidFill>
                  <a:schemeClr val="tx2"/>
                </a:solidFill>
              </a:rPr>
              <a:t>Scale</a:t>
            </a:r>
            <a:endParaRPr lang="en-US" b="1" dirty="0" smtClean="0">
              <a:solidFill>
                <a:schemeClr val="tx2"/>
              </a:solidFill>
            </a:endParaRPr>
          </a:p>
          <a:p>
            <a:pPr>
              <a:buNone/>
            </a:pPr>
            <a:r>
              <a:rPr lang="en-US" sz="3000" dirty="0" smtClean="0"/>
              <a:t>	support really </a:t>
            </a:r>
            <a:r>
              <a:rPr lang="en-US" sz="3000" dirty="0"/>
              <a:t>big data </a:t>
            </a:r>
            <a:r>
              <a:rPr lang="en-US" sz="3000" dirty="0" smtClean="0"/>
              <a:t>tables efficiently</a:t>
            </a:r>
            <a:endParaRPr lang="en-US" sz="3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Menu</a:t>
            </a:r>
            <a:endParaRPr lang="en-US" dirty="0"/>
          </a:p>
        </p:txBody>
      </p:sp>
      <p:sp>
        <p:nvSpPr>
          <p:cNvPr id="3" name="Content Placeholder 2"/>
          <p:cNvSpPr>
            <a:spLocks noGrp="1"/>
          </p:cNvSpPr>
          <p:nvPr>
            <p:ph idx="1"/>
          </p:nvPr>
        </p:nvSpPr>
        <p:spPr/>
        <p:txBody>
          <a:bodyPr/>
          <a:lstStyle/>
          <a:p>
            <a:r>
              <a:rPr lang="en-US" dirty="0" smtClean="0"/>
              <a:t>PS6, PS7, Project</a:t>
            </a:r>
          </a:p>
          <a:p>
            <a:r>
              <a:rPr lang="en-US" dirty="0" smtClean="0"/>
              <a:t>Objects</a:t>
            </a:r>
          </a:p>
          <a:p>
            <a:r>
              <a:rPr lang="en-US" dirty="0" smtClean="0"/>
              <a:t>PS5 vs. “Real” Databases</a:t>
            </a:r>
          </a:p>
          <a:p>
            <a:pPr>
              <a:buNone/>
            </a:pPr>
            <a:endParaRPr lang="en-US" dirty="0" smtClean="0"/>
          </a:p>
        </p:txBody>
      </p:sp>
      <p:sp>
        <p:nvSpPr>
          <p:cNvPr id="4" name="TextBox 3"/>
          <p:cNvSpPr txBox="1"/>
          <p:nvPr/>
        </p:nvSpPr>
        <p:spPr>
          <a:xfrm>
            <a:off x="1066800" y="4800600"/>
            <a:ext cx="7074052" cy="707886"/>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2000" dirty="0" smtClean="0"/>
              <a:t>Sorry, no Office Hours today!  Email me to arrange another time.</a:t>
            </a:r>
          </a:p>
          <a:p>
            <a:r>
              <a:rPr lang="en-US" sz="2000" dirty="0" smtClean="0"/>
              <a:t>I will have my usual office hours tomorrow morning (10:30-11:30).</a:t>
            </a:r>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2"/>
          <p:cNvSpPr>
            <a:spLocks noGrp="1" noChangeArrowheads="1"/>
          </p:cNvSpPr>
          <p:nvPr>
            <p:ph type="title"/>
          </p:nvPr>
        </p:nvSpPr>
        <p:spPr/>
        <p:txBody>
          <a:bodyPr/>
          <a:lstStyle/>
          <a:p>
            <a:r>
              <a:rPr lang="en-US" dirty="0"/>
              <a:t>How big are big databases?</a:t>
            </a:r>
          </a:p>
        </p:txBody>
      </p:sp>
      <p:sp>
        <p:nvSpPr>
          <p:cNvPr id="959491" name="Rectangle 3"/>
          <p:cNvSpPr>
            <a:spLocks noGrp="1" noChangeArrowheads="1"/>
          </p:cNvSpPr>
          <p:nvPr>
            <p:ph type="body" idx="1"/>
          </p:nvPr>
        </p:nvSpPr>
        <p:spPr/>
        <p:txBody>
          <a:bodyPr/>
          <a:lstStyle/>
          <a:p>
            <a:pPr>
              <a:buNone/>
            </a:pPr>
            <a:r>
              <a:rPr lang="en-US" dirty="0">
                <a:hlinkClick r:id="rId2"/>
              </a:rPr>
              <a:t>Microsoft TerraServer</a:t>
            </a:r>
            <a:r>
              <a:rPr lang="en-US" dirty="0"/>
              <a:t> </a:t>
            </a:r>
          </a:p>
          <a:p>
            <a:pPr lvl="1">
              <a:buNone/>
            </a:pPr>
            <a:r>
              <a:rPr lang="en-US" dirty="0"/>
              <a:t>Claimed biggest in </a:t>
            </a:r>
            <a:r>
              <a:rPr lang="en-US" b="1" dirty="0"/>
              <a:t>1998</a:t>
            </a:r>
          </a:p>
          <a:p>
            <a:pPr lvl="1">
              <a:buNone/>
            </a:pPr>
            <a:r>
              <a:rPr lang="en-US" dirty="0"/>
              <a:t>Aerial photos of entire US (1 meter resolution)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2"/>
          <p:cNvSpPr>
            <a:spLocks noGrp="1" noChangeArrowheads="1"/>
          </p:cNvSpPr>
          <p:nvPr>
            <p:ph type="title"/>
          </p:nvPr>
        </p:nvSpPr>
        <p:spPr/>
        <p:txBody>
          <a:bodyPr/>
          <a:lstStyle/>
          <a:p>
            <a:endParaRPr lang="en-US" dirty="0"/>
          </a:p>
        </p:txBody>
      </p:sp>
      <p:sp>
        <p:nvSpPr>
          <p:cNvPr id="960515" name="Rectangle 3"/>
          <p:cNvSpPr>
            <a:spLocks noGrp="1" noChangeArrowheads="1"/>
          </p:cNvSpPr>
          <p:nvPr>
            <p:ph type="body" idx="1"/>
          </p:nvPr>
        </p:nvSpPr>
        <p:spPr/>
        <p:txBody>
          <a:bodyPr/>
          <a:lstStyle/>
          <a:p>
            <a:endParaRPr lang="en-US"/>
          </a:p>
        </p:txBody>
      </p:sp>
      <p:pic>
        <p:nvPicPr>
          <p:cNvPr id="960516" name="Picture 4" descr="me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960517" name="Text Box 5"/>
          <p:cNvSpPr txBox="1">
            <a:spLocks noChangeArrowheads="1"/>
          </p:cNvSpPr>
          <p:nvPr/>
        </p:nvSpPr>
        <p:spPr bwMode="auto">
          <a:xfrm>
            <a:off x="887347" y="2971800"/>
            <a:ext cx="1490793" cy="400110"/>
          </a:xfrm>
          <a:prstGeom prst="rect">
            <a:avLst/>
          </a:prstGeom>
          <a:noFill/>
          <a:ln w="31750" algn="ctr">
            <a:noFill/>
            <a:miter lim="800000"/>
            <a:headEnd/>
            <a:tailEnd/>
          </a:ln>
          <a:effectLst/>
        </p:spPr>
        <p:txBody>
          <a:bodyPr wrap="none">
            <a:spAutoFit/>
          </a:bodyPr>
          <a:lstStyle/>
          <a:p>
            <a:pPr algn="ctr"/>
            <a:r>
              <a:rPr lang="en-US" sz="2000" dirty="0">
                <a:solidFill>
                  <a:srgbClr val="FF0000"/>
                </a:solidFill>
                <a:effectLst>
                  <a:outerShdw blurRad="38100" dist="38100" dir="2700000" algn="tl">
                    <a:srgbClr val="C0C0C0"/>
                  </a:outerShdw>
                </a:effectLst>
              </a:rPr>
              <a:t>You are here</a:t>
            </a:r>
          </a:p>
        </p:txBody>
      </p:sp>
      <p:sp>
        <p:nvSpPr>
          <p:cNvPr id="960518" name="Line 6"/>
          <p:cNvSpPr>
            <a:spLocks noChangeShapeType="1"/>
          </p:cNvSpPr>
          <p:nvPr/>
        </p:nvSpPr>
        <p:spPr bwMode="auto">
          <a:xfrm flipH="1">
            <a:off x="487362" y="3370262"/>
            <a:ext cx="995363" cy="1577975"/>
          </a:xfrm>
          <a:prstGeom prst="line">
            <a:avLst/>
          </a:prstGeom>
          <a:noFill/>
          <a:ln w="47625">
            <a:solidFill>
              <a:srgbClr val="FF0000"/>
            </a:solidFill>
            <a:round/>
            <a:headEnd/>
            <a:tailEnd type="triangle" w="med" len="med"/>
          </a:ln>
          <a:effectLst/>
        </p:spPr>
        <p:txBody>
          <a:bodyPr>
            <a:spAutoFit/>
          </a:bodyPr>
          <a:lstStyle/>
          <a:p>
            <a:endParaRPr lang="en-US"/>
          </a:p>
        </p:txBody>
      </p:sp>
      <p:sp>
        <p:nvSpPr>
          <p:cNvPr id="960519" name="Text Box 7"/>
          <p:cNvSpPr txBox="1">
            <a:spLocks noChangeArrowheads="1"/>
          </p:cNvSpPr>
          <p:nvPr/>
        </p:nvSpPr>
        <p:spPr bwMode="auto">
          <a:xfrm>
            <a:off x="7765783" y="296699"/>
            <a:ext cx="917239" cy="369332"/>
          </a:xfrm>
          <a:prstGeom prst="rect">
            <a:avLst/>
          </a:prstGeom>
          <a:noFill/>
          <a:ln w="31750" algn="ctr">
            <a:noFill/>
            <a:miter lim="800000"/>
            <a:headEnd/>
            <a:tailEnd/>
          </a:ln>
          <a:effectLst/>
        </p:spPr>
        <p:txBody>
          <a:bodyPr wrap="none">
            <a:spAutoFit/>
          </a:bodyPr>
          <a:lstStyle/>
          <a:p>
            <a:r>
              <a:rPr lang="en-US" dirty="0" err="1" smtClean="0">
                <a:solidFill>
                  <a:srgbClr val="FFFF00"/>
                </a:solidFill>
                <a:effectLst>
                  <a:outerShdw blurRad="38100" dist="38100" dir="2700000" algn="tl">
                    <a:srgbClr val="C0C0C0"/>
                  </a:outerShdw>
                </a:effectLst>
              </a:rPr>
              <a:t>Recursa</a:t>
            </a:r>
            <a:endParaRPr lang="en-US" dirty="0">
              <a:solidFill>
                <a:srgbClr val="FFFF00"/>
              </a:solidFill>
              <a:effectLst>
                <a:outerShdw blurRad="38100" dist="38100" dir="2700000" algn="tl">
                  <a:srgbClr val="C0C0C0"/>
                </a:outerShdw>
              </a:effectLst>
            </a:endParaRPr>
          </a:p>
        </p:txBody>
      </p:sp>
      <p:sp>
        <p:nvSpPr>
          <p:cNvPr id="960520" name="Text Box 8"/>
          <p:cNvSpPr txBox="1">
            <a:spLocks noChangeArrowheads="1"/>
          </p:cNvSpPr>
          <p:nvPr/>
        </p:nvSpPr>
        <p:spPr bwMode="auto">
          <a:xfrm>
            <a:off x="4920423" y="2817546"/>
            <a:ext cx="1491306" cy="369332"/>
          </a:xfrm>
          <a:prstGeom prst="rect">
            <a:avLst/>
          </a:prstGeom>
          <a:noFill/>
          <a:ln w="31750" algn="ctr">
            <a:noFill/>
            <a:miter lim="800000"/>
            <a:headEnd/>
            <a:tailEnd/>
          </a:ln>
          <a:effectLst/>
        </p:spPr>
        <p:txBody>
          <a:bodyPr wrap="none">
            <a:spAutoFit/>
          </a:bodyPr>
          <a:lstStyle/>
          <a:p>
            <a:pPr algn="ctr"/>
            <a:r>
              <a:rPr lang="en-US" dirty="0">
                <a:solidFill>
                  <a:srgbClr val="FFFF00"/>
                </a:solidFill>
                <a:effectLst>
                  <a:outerShdw blurRad="38100" dist="38100" dir="2700000" algn="tl">
                    <a:srgbClr val="C0C0C0"/>
                  </a:outerShdw>
                </a:effectLst>
              </a:rPr>
              <a:t>Amphitheater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60517"/>
                                        </p:tgtEl>
                                        <p:attrNameLst>
                                          <p:attrName>style.visibility</p:attrName>
                                        </p:attrNameLst>
                                      </p:cBhvr>
                                      <p:to>
                                        <p:strVal val="visible"/>
                                      </p:to>
                                    </p:set>
                                    <p:animEffect transition="in" filter="dissolve">
                                      <p:cBhvr>
                                        <p:cTn id="7" dur="500"/>
                                        <p:tgtEl>
                                          <p:spTgt spid="96051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60518"/>
                                        </p:tgtEl>
                                        <p:attrNameLst>
                                          <p:attrName>style.visibility</p:attrName>
                                        </p:attrNameLst>
                                      </p:cBhvr>
                                      <p:to>
                                        <p:strVal val="visible"/>
                                      </p:to>
                                    </p:set>
                                    <p:animEffect transition="in" filter="dissolve">
                                      <p:cBhvr>
                                        <p:cTn id="10" dur="500"/>
                                        <p:tgtEl>
                                          <p:spTgt spid="96051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60520"/>
                                        </p:tgtEl>
                                        <p:attrNameLst>
                                          <p:attrName>style.visibility</p:attrName>
                                        </p:attrNameLst>
                                      </p:cBhvr>
                                      <p:to>
                                        <p:strVal val="visible"/>
                                      </p:to>
                                    </p:set>
                                    <p:animEffect transition="in" filter="dissolve">
                                      <p:cBhvr>
                                        <p:cTn id="13" dur="500"/>
                                        <p:tgtEl>
                                          <p:spTgt spid="96052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60519"/>
                                        </p:tgtEl>
                                        <p:attrNameLst>
                                          <p:attrName>style.visibility</p:attrName>
                                        </p:attrNameLst>
                                      </p:cBhvr>
                                      <p:to>
                                        <p:strVal val="visible"/>
                                      </p:to>
                                    </p:set>
                                    <p:animEffect transition="in" filter="dissolve">
                                      <p:cBhvr>
                                        <p:cTn id="16" dur="500"/>
                                        <p:tgtEl>
                                          <p:spTgt spid="960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0517" grpId="0"/>
      <p:bldP spid="960518" grpId="0" animBg="1"/>
      <p:bldP spid="960519" grpId="0"/>
      <p:bldP spid="9605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Rectangle 2"/>
          <p:cNvSpPr>
            <a:spLocks noGrp="1" noChangeArrowheads="1"/>
          </p:cNvSpPr>
          <p:nvPr>
            <p:ph type="title"/>
          </p:nvPr>
        </p:nvSpPr>
        <p:spPr/>
        <p:txBody>
          <a:bodyPr/>
          <a:lstStyle/>
          <a:p>
            <a:endParaRPr lang="en-US" dirty="0"/>
          </a:p>
        </p:txBody>
      </p:sp>
      <p:sp>
        <p:nvSpPr>
          <p:cNvPr id="961539" name="Rectangle 3"/>
          <p:cNvSpPr>
            <a:spLocks noGrp="1" noChangeArrowheads="1"/>
          </p:cNvSpPr>
          <p:nvPr>
            <p:ph type="body" idx="1"/>
          </p:nvPr>
        </p:nvSpPr>
        <p:spPr/>
        <p:txBody>
          <a:bodyPr/>
          <a:lstStyle/>
          <a:p>
            <a:endParaRPr lang="en-US"/>
          </a:p>
        </p:txBody>
      </p:sp>
      <p:pic>
        <p:nvPicPr>
          <p:cNvPr id="961540" name="Picture 4" descr="download"/>
          <p:cNvPicPr>
            <a:picLocks noChangeAspect="1" noChangeArrowheads="1"/>
          </p:cNvPicPr>
          <p:nvPr/>
        </p:nvPicPr>
        <p:blipFill>
          <a:blip r:embed="rId2" cstate="print"/>
          <a:srcRect/>
          <a:stretch>
            <a:fillRect/>
          </a:stretch>
        </p:blipFill>
        <p:spPr bwMode="auto">
          <a:xfrm>
            <a:off x="-9525" y="1588"/>
            <a:ext cx="9155113" cy="6865937"/>
          </a:xfrm>
          <a:prstGeom prst="rect">
            <a:avLst/>
          </a:prstGeom>
          <a:noFill/>
        </p:spPr>
      </p:pic>
      <p:sp>
        <p:nvSpPr>
          <p:cNvPr id="961541" name="Text Box 5"/>
          <p:cNvSpPr txBox="1">
            <a:spLocks noChangeArrowheads="1"/>
          </p:cNvSpPr>
          <p:nvPr/>
        </p:nvSpPr>
        <p:spPr bwMode="auto">
          <a:xfrm>
            <a:off x="2117725" y="4662488"/>
            <a:ext cx="184150" cy="396875"/>
          </a:xfrm>
          <a:prstGeom prst="rect">
            <a:avLst/>
          </a:prstGeom>
          <a:noFill/>
          <a:ln w="31750" algn="ctr">
            <a:noFill/>
            <a:miter lim="800000"/>
            <a:headEnd/>
            <a:tailEnd/>
          </a:ln>
          <a:effectLst/>
        </p:spPr>
        <p:txBody>
          <a:bodyPr wrap="none">
            <a:spAutoFit/>
          </a:bodyPr>
          <a:lstStyle/>
          <a:p>
            <a:endParaRPr lang="en-US" sz="2000">
              <a:latin typeface="Times New Roman" pitchFamily="18" charset="0"/>
            </a:endParaRPr>
          </a:p>
        </p:txBody>
      </p:sp>
      <p:sp>
        <p:nvSpPr>
          <p:cNvPr id="961542" name="Text Box 6"/>
          <p:cNvSpPr txBox="1">
            <a:spLocks noChangeArrowheads="1"/>
          </p:cNvSpPr>
          <p:nvPr/>
        </p:nvSpPr>
        <p:spPr bwMode="auto">
          <a:xfrm>
            <a:off x="1865313" y="4651375"/>
            <a:ext cx="1077912" cy="579438"/>
          </a:xfrm>
          <a:prstGeom prst="rect">
            <a:avLst/>
          </a:prstGeom>
          <a:noFill/>
          <a:ln w="31750" algn="ctr">
            <a:noFill/>
            <a:miter lim="800000"/>
            <a:headEnd/>
            <a:tailEnd/>
          </a:ln>
          <a:effectLst/>
        </p:spPr>
        <p:txBody>
          <a:bodyPr wrap="none">
            <a:spAutoFit/>
          </a:bodyPr>
          <a:lstStyle/>
          <a:p>
            <a:r>
              <a:rPr lang="en-US" sz="3200" dirty="0">
                <a:solidFill>
                  <a:srgbClr val="FFFF00"/>
                </a:solidFill>
                <a:effectLst>
                  <a:outerShdw blurRad="38100" dist="38100" dir="2700000" algn="tl">
                    <a:srgbClr val="C0C0C0"/>
                  </a:outerShdw>
                </a:effectLst>
              </a:rPr>
              <a:t>AFC?</a:t>
            </a:r>
          </a:p>
        </p:txBody>
      </p:sp>
      <p:sp>
        <p:nvSpPr>
          <p:cNvPr id="961543" name="Text Box 7"/>
          <p:cNvSpPr txBox="1">
            <a:spLocks noChangeArrowheads="1"/>
          </p:cNvSpPr>
          <p:nvPr/>
        </p:nvSpPr>
        <p:spPr bwMode="auto">
          <a:xfrm>
            <a:off x="5780726" y="6097588"/>
            <a:ext cx="2737160" cy="400110"/>
          </a:xfrm>
          <a:prstGeom prst="rect">
            <a:avLst/>
          </a:prstGeom>
          <a:solidFill>
            <a:schemeClr val="bg1"/>
          </a:solidFill>
          <a:ln w="31750" algn="ctr">
            <a:noFill/>
            <a:miter lim="800000"/>
            <a:headEnd/>
            <a:tailEnd/>
          </a:ln>
          <a:effectLst/>
        </p:spPr>
        <p:txBody>
          <a:bodyPr wrap="none">
            <a:spAutoFit/>
          </a:bodyPr>
          <a:lstStyle/>
          <a:p>
            <a:pPr algn="ctr"/>
            <a:r>
              <a:rPr lang="en-US" sz="2000" dirty="0"/>
              <a:t>Picture from 2 Apr 1994 </a:t>
            </a:r>
          </a:p>
        </p:txBody>
      </p:sp>
      <p:sp>
        <p:nvSpPr>
          <p:cNvPr id="961544" name="Text Box 8"/>
          <p:cNvSpPr txBox="1">
            <a:spLocks noChangeArrowheads="1"/>
          </p:cNvSpPr>
          <p:nvPr/>
        </p:nvSpPr>
        <p:spPr bwMode="auto">
          <a:xfrm>
            <a:off x="4812424" y="2971800"/>
            <a:ext cx="1490793" cy="400110"/>
          </a:xfrm>
          <a:prstGeom prst="rect">
            <a:avLst/>
          </a:prstGeom>
          <a:noFill/>
          <a:ln w="31750" algn="ctr">
            <a:noFill/>
            <a:miter lim="800000"/>
            <a:headEnd/>
            <a:tailEnd/>
          </a:ln>
          <a:effectLst/>
        </p:spPr>
        <p:txBody>
          <a:bodyPr wrap="none">
            <a:spAutoFit/>
          </a:bodyPr>
          <a:lstStyle/>
          <a:p>
            <a:pPr algn="ctr"/>
            <a:r>
              <a:rPr lang="en-US" sz="2000" dirty="0">
                <a:solidFill>
                  <a:srgbClr val="FF0000"/>
                </a:solidFill>
                <a:effectLst>
                  <a:outerShdw blurRad="38100" dist="38100" dir="2700000" algn="tl">
                    <a:srgbClr val="C0C0C0"/>
                  </a:outerShdw>
                </a:effectLst>
              </a:rPr>
              <a:t>You are here</a:t>
            </a:r>
          </a:p>
        </p:txBody>
      </p:sp>
      <p:sp>
        <p:nvSpPr>
          <p:cNvPr id="961545" name="Line 9"/>
          <p:cNvSpPr>
            <a:spLocks noChangeShapeType="1"/>
          </p:cNvSpPr>
          <p:nvPr/>
        </p:nvSpPr>
        <p:spPr bwMode="auto">
          <a:xfrm flipH="1">
            <a:off x="5123639" y="3389313"/>
            <a:ext cx="177800" cy="1541462"/>
          </a:xfrm>
          <a:prstGeom prst="line">
            <a:avLst/>
          </a:prstGeom>
          <a:noFill/>
          <a:ln w="47625">
            <a:solidFill>
              <a:srgbClr val="FF0000"/>
            </a:solidFill>
            <a:round/>
            <a:headEnd/>
            <a:tailEnd type="triangle" w="med" len="med"/>
          </a:ln>
          <a:effectLst/>
        </p:spPr>
        <p:txBody>
          <a:bodyPr>
            <a:spAutoFit/>
          </a:bodyPr>
          <a:lstStyle/>
          <a:p>
            <a:pPr algn="ctr"/>
            <a:endParaRPr lang="en-US"/>
          </a:p>
        </p:txBody>
      </p:sp>
      <p:sp>
        <p:nvSpPr>
          <p:cNvPr id="961546" name="Text Box 10"/>
          <p:cNvSpPr txBox="1">
            <a:spLocks noChangeArrowheads="1"/>
          </p:cNvSpPr>
          <p:nvPr/>
        </p:nvSpPr>
        <p:spPr bwMode="auto">
          <a:xfrm rot="-2762498">
            <a:off x="1203325" y="6035675"/>
            <a:ext cx="687388" cy="198438"/>
          </a:xfrm>
          <a:prstGeom prst="rect">
            <a:avLst/>
          </a:prstGeom>
          <a:solidFill>
            <a:schemeClr val="tx1"/>
          </a:solidFill>
          <a:ln w="31750">
            <a:noFill/>
            <a:miter lim="800000"/>
            <a:headEnd/>
            <a:tailEnd/>
          </a:ln>
          <a:effectLst/>
        </p:spPr>
        <p:txBody>
          <a:bodyPr>
            <a:spAutoFit/>
          </a:bodyPr>
          <a:lstStyle/>
          <a:p>
            <a:pPr>
              <a:spcBef>
                <a:spcPct val="50000"/>
              </a:spcBef>
            </a:pPr>
            <a:r>
              <a:rPr lang="en-US" sz="700">
                <a:solidFill>
                  <a:srgbClr val="FF6600"/>
                </a:solidFill>
                <a:latin typeface="Impact" pitchFamily="34" charset="0"/>
              </a:rPr>
              <a:t>UVA 26 FSU 21</a:t>
            </a:r>
          </a:p>
        </p:txBody>
      </p:sp>
      <p:sp>
        <p:nvSpPr>
          <p:cNvPr id="961547" name="Line 11"/>
          <p:cNvSpPr>
            <a:spLocks noChangeShapeType="1"/>
          </p:cNvSpPr>
          <p:nvPr/>
        </p:nvSpPr>
        <p:spPr bwMode="auto">
          <a:xfrm>
            <a:off x="1619250" y="6172200"/>
            <a:ext cx="152400" cy="152400"/>
          </a:xfrm>
          <a:prstGeom prst="line">
            <a:avLst/>
          </a:prstGeom>
          <a:noFill/>
          <a:ln w="31750">
            <a:solidFill>
              <a:schemeClr val="tx1"/>
            </a:solidFill>
            <a:round/>
            <a:headEnd/>
            <a:tailEnd/>
          </a:ln>
          <a:effectLst/>
        </p:spPr>
        <p:txBody>
          <a:bodyPr wrap="none">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61542"/>
                                        </p:tgtEl>
                                        <p:attrNameLst>
                                          <p:attrName>style.visibility</p:attrName>
                                        </p:attrNameLst>
                                      </p:cBhvr>
                                      <p:to>
                                        <p:strVal val="visible"/>
                                      </p:to>
                                    </p:set>
                                    <p:animEffect transition="in" filter="dissolve">
                                      <p:cBhvr>
                                        <p:cTn id="7" dur="500"/>
                                        <p:tgtEl>
                                          <p:spTgt spid="96154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61543"/>
                                        </p:tgtEl>
                                        <p:attrNameLst>
                                          <p:attrName>style.visibility</p:attrName>
                                        </p:attrNameLst>
                                      </p:cBhvr>
                                      <p:to>
                                        <p:strVal val="visible"/>
                                      </p:to>
                                    </p:set>
                                    <p:animEffect transition="in" filter="dissolve">
                                      <p:cBhvr>
                                        <p:cTn id="10" dur="500"/>
                                        <p:tgtEl>
                                          <p:spTgt spid="961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1542" grpId="0"/>
      <p:bldP spid="96154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2"/>
          <p:cNvSpPr>
            <a:spLocks noGrp="1" noChangeArrowheads="1"/>
          </p:cNvSpPr>
          <p:nvPr>
            <p:ph type="title"/>
          </p:nvPr>
        </p:nvSpPr>
        <p:spPr>
          <a:xfrm>
            <a:off x="457200" y="76200"/>
            <a:ext cx="8229600" cy="1143000"/>
          </a:xfrm>
        </p:spPr>
        <p:txBody>
          <a:bodyPr/>
          <a:lstStyle/>
          <a:p>
            <a:r>
              <a:rPr lang="en-US" dirty="0"/>
              <a:t>Big </a:t>
            </a:r>
            <a:r>
              <a:rPr lang="en-US" dirty="0" smtClean="0"/>
              <a:t>Databases Today</a:t>
            </a:r>
            <a:endParaRPr lang="en-US" dirty="0"/>
          </a:p>
        </p:txBody>
      </p:sp>
      <p:sp>
        <p:nvSpPr>
          <p:cNvPr id="962563" name="Rectangle 3"/>
          <p:cNvSpPr>
            <a:spLocks noGrp="1" noChangeArrowheads="1"/>
          </p:cNvSpPr>
          <p:nvPr>
            <p:ph type="body" idx="1"/>
          </p:nvPr>
        </p:nvSpPr>
        <p:spPr>
          <a:xfrm>
            <a:off x="304800" y="1295400"/>
            <a:ext cx="8540750" cy="4867275"/>
          </a:xfrm>
        </p:spPr>
        <p:txBody>
          <a:bodyPr>
            <a:normAutofit fontScale="77500" lnSpcReduction="20000"/>
          </a:bodyPr>
          <a:lstStyle/>
          <a:p>
            <a:r>
              <a:rPr lang="en-US" dirty="0"/>
              <a:t>Microsoft TerraServer</a:t>
            </a:r>
          </a:p>
          <a:p>
            <a:pPr lvl="1"/>
            <a:r>
              <a:rPr lang="en-US" dirty="0"/>
              <a:t>3.3 Terabytes (claimed biggest in 1998)</a:t>
            </a:r>
          </a:p>
          <a:p>
            <a:r>
              <a:rPr lang="en-US" dirty="0" smtClean="0"/>
              <a:t>Internal Revenue Service</a:t>
            </a:r>
          </a:p>
          <a:p>
            <a:pPr lvl="1"/>
            <a:r>
              <a:rPr lang="en-US" dirty="0" smtClean="0"/>
              <a:t>150 Terabytes </a:t>
            </a:r>
          </a:p>
          <a:p>
            <a:r>
              <a:rPr lang="en-US" dirty="0" smtClean="0"/>
              <a:t>Wal-Mart</a:t>
            </a:r>
            <a:endParaRPr lang="en-US" dirty="0"/>
          </a:p>
          <a:p>
            <a:pPr lvl="1"/>
            <a:r>
              <a:rPr lang="en-US" dirty="0" smtClean="0"/>
              <a:t>&gt; 500 </a:t>
            </a:r>
            <a:r>
              <a:rPr lang="en-US" dirty="0" smtClean="0"/>
              <a:t>Terabytes </a:t>
            </a:r>
            <a:r>
              <a:rPr lang="en-US" dirty="0"/>
              <a:t>(2003)</a:t>
            </a:r>
          </a:p>
          <a:p>
            <a:r>
              <a:rPr lang="en-US" dirty="0" smtClean="0">
                <a:hlinkClick r:id="rId3"/>
              </a:rPr>
              <a:t>Yahoo! (2008)</a:t>
            </a:r>
            <a:endParaRPr lang="en-US" dirty="0" smtClean="0"/>
          </a:p>
          <a:p>
            <a:pPr lvl="1"/>
            <a:r>
              <a:rPr lang="en-US" b="1" dirty="0" smtClean="0"/>
              <a:t>2</a:t>
            </a:r>
            <a:r>
              <a:rPr lang="en-US" dirty="0" smtClean="0"/>
              <a:t> </a:t>
            </a:r>
            <a:r>
              <a:rPr lang="en-US" b="1" dirty="0" err="1" smtClean="0"/>
              <a:t>Petabytes</a:t>
            </a:r>
            <a:r>
              <a:rPr lang="en-US" dirty="0" smtClean="0"/>
              <a:t> </a:t>
            </a:r>
          </a:p>
          <a:p>
            <a:pPr lvl="1"/>
            <a:r>
              <a:rPr lang="en-US" dirty="0" smtClean="0"/>
              <a:t>Analyze behavior of 500 M web visitors per month</a:t>
            </a:r>
          </a:p>
          <a:p>
            <a:r>
              <a:rPr lang="en-US" dirty="0" smtClean="0"/>
              <a:t>National Energy Research Scientific Computing</a:t>
            </a:r>
          </a:p>
          <a:p>
            <a:pPr lvl="1"/>
            <a:r>
              <a:rPr lang="en-US" b="1" dirty="0" smtClean="0"/>
              <a:t>2.6 </a:t>
            </a:r>
            <a:r>
              <a:rPr lang="en-US" b="1" dirty="0" err="1" smtClean="0"/>
              <a:t>Petabytes</a:t>
            </a:r>
            <a:endParaRPr lang="en-US" b="1" dirty="0" smtClean="0"/>
          </a:p>
          <a:p>
            <a:pPr lvl="1"/>
            <a:r>
              <a:rPr lang="en-US" dirty="0" smtClean="0"/>
              <a:t>Atomic energy research, high-energy physics</a:t>
            </a:r>
          </a:p>
          <a:p>
            <a:pPr lvl="1"/>
            <a:r>
              <a:rPr lang="en-US" dirty="0" smtClean="0"/>
              <a:t>Each particle collision generate &gt; 30 KB</a:t>
            </a:r>
            <a:endParaRPr lang="en-US" dirty="0" smtClean="0"/>
          </a:p>
          <a:p>
            <a:pPr lvl="1"/>
            <a:endParaRPr lang="en-US" dirty="0" smtClean="0"/>
          </a:p>
        </p:txBody>
      </p:sp>
      <p:sp>
        <p:nvSpPr>
          <p:cNvPr id="4" name="TextBox 3"/>
          <p:cNvSpPr txBox="1"/>
          <p:nvPr/>
        </p:nvSpPr>
        <p:spPr>
          <a:xfrm>
            <a:off x="4078356" y="6394174"/>
            <a:ext cx="4724400" cy="400110"/>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sz="2000" dirty="0" smtClean="0"/>
              <a:t>1 Exabyte = 1000 </a:t>
            </a:r>
            <a:r>
              <a:rPr lang="en-US" sz="2000" dirty="0" err="1" smtClean="0"/>
              <a:t>Petabytes</a:t>
            </a:r>
            <a:r>
              <a:rPr lang="en-US" sz="2000" dirty="0" smtClean="0"/>
              <a:t> = 10</a:t>
            </a:r>
            <a:r>
              <a:rPr lang="en-US" sz="2000" baseline="30000" dirty="0" smtClean="0"/>
              <a:t>18</a:t>
            </a:r>
            <a:r>
              <a:rPr lang="en-US" sz="2000" dirty="0" smtClean="0"/>
              <a:t> bytes</a:t>
            </a:r>
          </a:p>
        </p:txBody>
      </p:sp>
      <p:sp>
        <p:nvSpPr>
          <p:cNvPr id="5" name="TextBox 4"/>
          <p:cNvSpPr txBox="1"/>
          <p:nvPr/>
        </p:nvSpPr>
        <p:spPr>
          <a:xfrm>
            <a:off x="381000" y="6019800"/>
            <a:ext cx="7686848"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dirty="0" smtClean="0"/>
              <a:t>Lots more information to be collected: telephone calls in one year ~ 20 </a:t>
            </a:r>
            <a:r>
              <a:rPr lang="en-US" dirty="0" err="1" smtClean="0"/>
              <a:t>Exabytes</a:t>
            </a:r>
            <a:endParaRPr lang="en-US" dirty="0" smtClean="0"/>
          </a:p>
        </p:txBody>
      </p:sp>
      <p:sp>
        <p:nvSpPr>
          <p:cNvPr id="6" name="TextBox 5"/>
          <p:cNvSpPr txBox="1"/>
          <p:nvPr/>
        </p:nvSpPr>
        <p:spPr>
          <a:xfrm>
            <a:off x="4568687" y="3491948"/>
            <a:ext cx="4191000" cy="707886"/>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sz="2000" dirty="0" smtClean="0"/>
              <a:t>1 </a:t>
            </a:r>
            <a:r>
              <a:rPr lang="en-US" sz="2000" dirty="0" err="1" smtClean="0"/>
              <a:t>Petabyte</a:t>
            </a:r>
            <a:r>
              <a:rPr lang="en-US" sz="2000" dirty="0" smtClean="0"/>
              <a:t> = 1000 Terabytes</a:t>
            </a:r>
          </a:p>
          <a:p>
            <a:r>
              <a:rPr lang="en-US" sz="2000" dirty="0" smtClean="0"/>
              <a:t> </a:t>
            </a:r>
            <a:r>
              <a:rPr lang="en-US" sz="2000" dirty="0" smtClean="0"/>
              <a:t>                   = 10</a:t>
            </a:r>
            <a:r>
              <a:rPr lang="en-US" sz="2000" baseline="30000" dirty="0" smtClean="0"/>
              <a:t>15</a:t>
            </a:r>
            <a:r>
              <a:rPr lang="en-US" sz="2000" dirty="0" smtClean="0"/>
              <a:t> bytes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62563">
                                            <p:txEl>
                                              <p:pRg st="2" end="2"/>
                                            </p:txEl>
                                          </p:spTgt>
                                        </p:tgtEl>
                                        <p:attrNameLst>
                                          <p:attrName>style.visibility</p:attrName>
                                        </p:attrNameLst>
                                      </p:cBhvr>
                                      <p:to>
                                        <p:strVal val="visible"/>
                                      </p:to>
                                    </p:set>
                                    <p:animEffect transition="in" filter="dissolve">
                                      <p:cBhvr>
                                        <p:cTn id="7" dur="500"/>
                                        <p:tgtEl>
                                          <p:spTgt spid="962563">
                                            <p:txEl>
                                              <p:pRg st="2" end="2"/>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62563">
                                            <p:txEl>
                                              <p:pRg st="3" end="3"/>
                                            </p:txEl>
                                          </p:spTgt>
                                        </p:tgtEl>
                                        <p:attrNameLst>
                                          <p:attrName>style.visibility</p:attrName>
                                        </p:attrNameLst>
                                      </p:cBhvr>
                                      <p:to>
                                        <p:strVal val="visible"/>
                                      </p:to>
                                    </p:set>
                                    <p:animEffect transition="in" filter="dissolve">
                                      <p:cBhvr>
                                        <p:cTn id="10" dur="500"/>
                                        <p:tgtEl>
                                          <p:spTgt spid="96256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62563">
                                            <p:txEl>
                                              <p:pRg st="4" end="4"/>
                                            </p:txEl>
                                          </p:spTgt>
                                        </p:tgtEl>
                                        <p:attrNameLst>
                                          <p:attrName>style.visibility</p:attrName>
                                        </p:attrNameLst>
                                      </p:cBhvr>
                                      <p:to>
                                        <p:strVal val="visible"/>
                                      </p:to>
                                    </p:set>
                                    <p:animEffect transition="in" filter="dissolve">
                                      <p:cBhvr>
                                        <p:cTn id="15" dur="500"/>
                                        <p:tgtEl>
                                          <p:spTgt spid="962563">
                                            <p:txEl>
                                              <p:pRg st="4" end="4"/>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62563">
                                            <p:txEl>
                                              <p:pRg st="5" end="5"/>
                                            </p:txEl>
                                          </p:spTgt>
                                        </p:tgtEl>
                                        <p:attrNameLst>
                                          <p:attrName>style.visibility</p:attrName>
                                        </p:attrNameLst>
                                      </p:cBhvr>
                                      <p:to>
                                        <p:strVal val="visible"/>
                                      </p:to>
                                    </p:set>
                                    <p:animEffect transition="in" filter="dissolve">
                                      <p:cBhvr>
                                        <p:cTn id="18" dur="500"/>
                                        <p:tgtEl>
                                          <p:spTgt spid="96256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62563">
                                            <p:txEl>
                                              <p:pRg st="6" end="6"/>
                                            </p:txEl>
                                          </p:spTgt>
                                        </p:tgtEl>
                                        <p:attrNameLst>
                                          <p:attrName>style.visibility</p:attrName>
                                        </p:attrNameLst>
                                      </p:cBhvr>
                                      <p:to>
                                        <p:strVal val="visible"/>
                                      </p:to>
                                    </p:set>
                                    <p:animEffect transition="in" filter="dissolve">
                                      <p:cBhvr>
                                        <p:cTn id="23" dur="500"/>
                                        <p:tgtEl>
                                          <p:spTgt spid="962563">
                                            <p:txEl>
                                              <p:pRg st="6" end="6"/>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962563">
                                            <p:txEl>
                                              <p:pRg st="7" end="7"/>
                                            </p:txEl>
                                          </p:spTgt>
                                        </p:tgtEl>
                                        <p:attrNameLst>
                                          <p:attrName>style.visibility</p:attrName>
                                        </p:attrNameLst>
                                      </p:cBhvr>
                                      <p:to>
                                        <p:strVal val="visible"/>
                                      </p:to>
                                    </p:set>
                                    <p:animEffect transition="in" filter="dissolve">
                                      <p:cBhvr>
                                        <p:cTn id="26" dur="500"/>
                                        <p:tgtEl>
                                          <p:spTgt spid="962563">
                                            <p:txEl>
                                              <p:pRg st="7" end="7"/>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962563">
                                            <p:txEl>
                                              <p:pRg st="8" end="8"/>
                                            </p:txEl>
                                          </p:spTgt>
                                        </p:tgtEl>
                                        <p:attrNameLst>
                                          <p:attrName>style.visibility</p:attrName>
                                        </p:attrNameLst>
                                      </p:cBhvr>
                                      <p:to>
                                        <p:strVal val="visible"/>
                                      </p:to>
                                    </p:set>
                                    <p:animEffect transition="in" filter="dissolve">
                                      <p:cBhvr>
                                        <p:cTn id="29" dur="500"/>
                                        <p:tgtEl>
                                          <p:spTgt spid="96256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962563">
                                            <p:txEl>
                                              <p:pRg st="9" end="9"/>
                                            </p:txEl>
                                          </p:spTgt>
                                        </p:tgtEl>
                                        <p:attrNameLst>
                                          <p:attrName>style.visibility</p:attrName>
                                        </p:attrNameLst>
                                      </p:cBhvr>
                                      <p:to>
                                        <p:strVal val="visible"/>
                                      </p:to>
                                    </p:set>
                                    <p:animEffect transition="in" filter="dissolve">
                                      <p:cBhvr>
                                        <p:cTn id="34" dur="500"/>
                                        <p:tgtEl>
                                          <p:spTgt spid="962563">
                                            <p:txEl>
                                              <p:pRg st="9" end="9"/>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962563">
                                            <p:txEl>
                                              <p:pRg st="10" end="10"/>
                                            </p:txEl>
                                          </p:spTgt>
                                        </p:tgtEl>
                                        <p:attrNameLst>
                                          <p:attrName>style.visibility</p:attrName>
                                        </p:attrNameLst>
                                      </p:cBhvr>
                                      <p:to>
                                        <p:strVal val="visible"/>
                                      </p:to>
                                    </p:set>
                                    <p:animEffect transition="in" filter="dissolve">
                                      <p:cBhvr>
                                        <p:cTn id="37" dur="500"/>
                                        <p:tgtEl>
                                          <p:spTgt spid="962563">
                                            <p:txEl>
                                              <p:pRg st="10" end="10"/>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962563">
                                            <p:txEl>
                                              <p:pRg st="11" end="11"/>
                                            </p:txEl>
                                          </p:spTgt>
                                        </p:tgtEl>
                                        <p:attrNameLst>
                                          <p:attrName>style.visibility</p:attrName>
                                        </p:attrNameLst>
                                      </p:cBhvr>
                                      <p:to>
                                        <p:strVal val="visible"/>
                                      </p:to>
                                    </p:set>
                                    <p:animEffect transition="in" filter="dissolve">
                                      <p:cBhvr>
                                        <p:cTn id="40" dur="500"/>
                                        <p:tgtEl>
                                          <p:spTgt spid="962563">
                                            <p:txEl>
                                              <p:pRg st="11" end="11"/>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962563">
                                            <p:txEl>
                                              <p:pRg st="12" end="12"/>
                                            </p:txEl>
                                          </p:spTgt>
                                        </p:tgtEl>
                                        <p:attrNameLst>
                                          <p:attrName>style.visibility</p:attrName>
                                        </p:attrNameLst>
                                      </p:cBhvr>
                                      <p:to>
                                        <p:strVal val="visible"/>
                                      </p:to>
                                    </p:set>
                                    <p:animEffect transition="in" filter="dissolve">
                                      <p:cBhvr>
                                        <p:cTn id="43" dur="500"/>
                                        <p:tgtEl>
                                          <p:spTgt spid="962563">
                                            <p:txEl>
                                              <p:pRg st="12" end="1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fill="hold"/>
                                        <p:tgtEl>
                                          <p:spTgt spid="6"/>
                                        </p:tgtEl>
                                        <p:attrNameLst>
                                          <p:attrName>ppt_x</p:attrName>
                                        </p:attrNameLst>
                                      </p:cBhvr>
                                      <p:tavLst>
                                        <p:tav tm="0">
                                          <p:val>
                                            <p:strVal val="#ppt_x"/>
                                          </p:val>
                                        </p:tav>
                                        <p:tav tm="100000">
                                          <p:val>
                                            <p:strVal val="#ppt_x"/>
                                          </p:val>
                                        </p:tav>
                                      </p:tavLst>
                                    </p:anim>
                                    <p:anim calcmode="lin" valueType="num">
                                      <p:cBhvr additive="base">
                                        <p:cTn id="4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8" presetClass="entr" presetSubtype="16"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diamond(in)">
                                      <p:cBhvr>
                                        <p:cTn id="54" dur="2000"/>
                                        <p:tgtEl>
                                          <p:spTgt spid="5"/>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500" fill="hold"/>
                                        <p:tgtEl>
                                          <p:spTgt spid="4"/>
                                        </p:tgtEl>
                                        <p:attrNameLst>
                                          <p:attrName>ppt_x</p:attrName>
                                        </p:attrNameLst>
                                      </p:cBhvr>
                                      <p:tavLst>
                                        <p:tav tm="0">
                                          <p:val>
                                            <p:strVal val="#ppt_x"/>
                                          </p:val>
                                        </p:tav>
                                        <p:tav tm="100000">
                                          <p:val>
                                            <p:strVal val="#ppt_x"/>
                                          </p:val>
                                        </p:tav>
                                      </p:tavLst>
                                    </p:anim>
                                    <p:anim calcmode="lin" valueType="num">
                                      <p:cBhvr additive="base">
                                        <p:cTn id="6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63" grpId="0" uiExpand="1" build="p"/>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Rectangle 2"/>
          <p:cNvSpPr>
            <a:spLocks noGrp="1" noChangeArrowheads="1"/>
          </p:cNvSpPr>
          <p:nvPr>
            <p:ph type="title"/>
          </p:nvPr>
        </p:nvSpPr>
        <p:spPr/>
        <p:txBody>
          <a:bodyPr/>
          <a:lstStyle/>
          <a:p>
            <a:r>
              <a:rPr lang="en-US" dirty="0"/>
              <a:t>How much work?</a:t>
            </a:r>
          </a:p>
        </p:txBody>
      </p:sp>
      <p:sp>
        <p:nvSpPr>
          <p:cNvPr id="963587" name="Rectangle 3"/>
          <p:cNvSpPr>
            <a:spLocks noGrp="1" noChangeArrowheads="1"/>
          </p:cNvSpPr>
          <p:nvPr>
            <p:ph type="body" idx="1"/>
          </p:nvPr>
        </p:nvSpPr>
        <p:spPr>
          <a:xfrm>
            <a:off x="457200" y="1600200"/>
            <a:ext cx="8458200" cy="4525963"/>
          </a:xfrm>
        </p:spPr>
        <p:txBody>
          <a:bodyPr/>
          <a:lstStyle/>
          <a:p>
            <a:pPr>
              <a:buNone/>
            </a:pPr>
            <a:r>
              <a:rPr lang="en-US" dirty="0" smtClean="0"/>
              <a:t>	table-select </a:t>
            </a:r>
            <a:r>
              <a:rPr lang="en-US" dirty="0"/>
              <a:t>is in </a:t>
            </a:r>
            <a:r>
              <a:rPr lang="en-US" dirty="0">
                <a:sym typeface="Symbol" pitchFamily="18" charset="2"/>
              </a:rPr>
              <a:t>(</a:t>
            </a:r>
            <a:r>
              <a:rPr lang="en-US" i="1" dirty="0">
                <a:latin typeface="Times New Roman" pitchFamily="18" charset="0"/>
                <a:sym typeface="Symbol" pitchFamily="18" charset="2"/>
              </a:rPr>
              <a:t>n</a:t>
            </a:r>
            <a:r>
              <a:rPr lang="en-US" dirty="0">
                <a:sym typeface="Symbol" pitchFamily="18" charset="2"/>
              </a:rPr>
              <a:t>) where </a:t>
            </a:r>
            <a:r>
              <a:rPr lang="en-US" i="1" dirty="0">
                <a:latin typeface="Times New Roman" pitchFamily="18" charset="0"/>
                <a:sym typeface="Symbol" pitchFamily="18" charset="2"/>
              </a:rPr>
              <a:t>n</a:t>
            </a:r>
            <a:r>
              <a:rPr lang="en-US" dirty="0">
                <a:sym typeface="Symbol" pitchFamily="18" charset="2"/>
              </a:rPr>
              <a:t> is the number of entries in the </a:t>
            </a:r>
            <a:r>
              <a:rPr lang="en-US" dirty="0" smtClean="0">
                <a:sym typeface="Symbol" pitchFamily="18" charset="2"/>
              </a:rPr>
              <a:t>table</a:t>
            </a:r>
          </a:p>
          <a:p>
            <a:pPr>
              <a:buNone/>
            </a:pPr>
            <a:r>
              <a:rPr lang="en-US" dirty="0" smtClean="0">
                <a:sym typeface="Symbol" pitchFamily="18" charset="2"/>
              </a:rPr>
              <a:t>Would </a:t>
            </a:r>
            <a:r>
              <a:rPr lang="en-US" dirty="0">
                <a:sym typeface="Symbol" pitchFamily="18" charset="2"/>
              </a:rPr>
              <a:t>your table-select work for Wal-Mart?</a:t>
            </a:r>
          </a:p>
          <a:p>
            <a:pPr lvl="1">
              <a:buNone/>
            </a:pPr>
            <a:r>
              <a:rPr lang="en-US" dirty="0" smtClean="0">
                <a:sym typeface="Symbol" pitchFamily="18" charset="2"/>
              </a:rPr>
              <a:t>	If </a:t>
            </a:r>
            <a:r>
              <a:rPr lang="en-US" dirty="0">
                <a:sym typeface="Symbol" pitchFamily="18" charset="2"/>
              </a:rPr>
              <a:t>1M entry table takes 1s, how long would it take Wal-Mart to select from </a:t>
            </a:r>
            <a:r>
              <a:rPr lang="en-US" dirty="0" smtClean="0">
                <a:sym typeface="Symbol" pitchFamily="18" charset="2"/>
              </a:rPr>
              <a:t>&gt;500</a:t>
            </a:r>
            <a:r>
              <a:rPr lang="en-US" dirty="0" smtClean="0">
                <a:sym typeface="Symbol" pitchFamily="18" charset="2"/>
              </a:rPr>
              <a:t>TB </a:t>
            </a:r>
            <a:r>
              <a:rPr lang="en-US" dirty="0">
                <a:sym typeface="Symbol" pitchFamily="18" charset="2"/>
              </a:rPr>
              <a:t>~ 2 Trillion Entries?</a:t>
            </a:r>
          </a:p>
        </p:txBody>
      </p:sp>
      <p:sp>
        <p:nvSpPr>
          <p:cNvPr id="963588" name="Text Box 4"/>
          <p:cNvSpPr txBox="1">
            <a:spLocks noChangeArrowheads="1"/>
          </p:cNvSpPr>
          <p:nvPr/>
        </p:nvSpPr>
        <p:spPr bwMode="auto">
          <a:xfrm>
            <a:off x="5125278" y="4303643"/>
            <a:ext cx="3621088" cy="519113"/>
          </a:xfrm>
          <a:prstGeom prst="rect">
            <a:avLst/>
          </a:prstGeom>
          <a:noFill/>
          <a:ln w="31750" algn="ctr">
            <a:noFill/>
            <a:miter lim="800000"/>
            <a:headEnd/>
            <a:tailEnd/>
          </a:ln>
          <a:effectLst/>
        </p:spPr>
        <p:txBody>
          <a:bodyPr wrap="none">
            <a:spAutoFit/>
          </a:bodyPr>
          <a:lstStyle/>
          <a:p>
            <a:r>
              <a:rPr lang="en-US" sz="2800" dirty="0"/>
              <a:t>2 000 000s ~ 23 days</a:t>
            </a:r>
          </a:p>
        </p:txBody>
      </p:sp>
      <p:sp>
        <p:nvSpPr>
          <p:cNvPr id="963589" name="Text Box 5"/>
          <p:cNvSpPr txBox="1">
            <a:spLocks noChangeArrowheads="1"/>
          </p:cNvSpPr>
          <p:nvPr/>
        </p:nvSpPr>
        <p:spPr bwMode="auto">
          <a:xfrm>
            <a:off x="675741" y="5074066"/>
            <a:ext cx="7706259" cy="977900"/>
          </a:xfrm>
          <a:prstGeom prst="rect">
            <a:avLst/>
          </a:prstGeom>
          <a:noFill/>
          <a:ln w="31750" algn="ctr">
            <a:solidFill>
              <a:srgbClr val="000080"/>
            </a:solidFill>
            <a:miter lim="800000"/>
            <a:headEnd/>
            <a:tailEnd/>
          </a:ln>
          <a:effectLst/>
        </p:spPr>
        <p:txBody>
          <a:bodyPr wrap="square">
            <a:spAutoFit/>
          </a:bodyPr>
          <a:lstStyle/>
          <a:p>
            <a:r>
              <a:rPr lang="en-US" sz="2800"/>
              <a:t>How do expensive databases perform table-select so much faster?</a:t>
            </a:r>
          </a:p>
        </p:txBody>
      </p:sp>
      <p:sp>
        <p:nvSpPr>
          <p:cNvPr id="6" name="TextBox 5"/>
          <p:cNvSpPr txBox="1"/>
          <p:nvPr/>
        </p:nvSpPr>
        <p:spPr>
          <a:xfrm>
            <a:off x="3685508" y="5771322"/>
            <a:ext cx="4848892" cy="461665"/>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sz="2400" dirty="0" smtClean="0"/>
              <a:t>Indexing is the key!  See Section 8.2.3</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63587">
                                            <p:txEl>
                                              <p:pRg st="0" end="0"/>
                                            </p:txEl>
                                          </p:spTgt>
                                        </p:tgtEl>
                                        <p:attrNameLst>
                                          <p:attrName>style.visibility</p:attrName>
                                        </p:attrNameLst>
                                      </p:cBhvr>
                                      <p:to>
                                        <p:strVal val="visible"/>
                                      </p:to>
                                    </p:set>
                                    <p:animEffect transition="in" filter="dissolve">
                                      <p:cBhvr>
                                        <p:cTn id="7" dur="500"/>
                                        <p:tgtEl>
                                          <p:spTgt spid="96358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63587">
                                            <p:txEl>
                                              <p:pRg st="1" end="1"/>
                                            </p:txEl>
                                          </p:spTgt>
                                        </p:tgtEl>
                                        <p:attrNameLst>
                                          <p:attrName>style.visibility</p:attrName>
                                        </p:attrNameLst>
                                      </p:cBhvr>
                                      <p:to>
                                        <p:strVal val="visible"/>
                                      </p:to>
                                    </p:set>
                                    <p:animEffect transition="in" filter="dissolve">
                                      <p:cBhvr>
                                        <p:cTn id="10" dur="500"/>
                                        <p:tgtEl>
                                          <p:spTgt spid="96358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63587">
                                            <p:txEl>
                                              <p:pRg st="2" end="2"/>
                                            </p:txEl>
                                          </p:spTgt>
                                        </p:tgtEl>
                                        <p:attrNameLst>
                                          <p:attrName>style.visibility</p:attrName>
                                        </p:attrNameLst>
                                      </p:cBhvr>
                                      <p:to>
                                        <p:strVal val="visible"/>
                                      </p:to>
                                    </p:set>
                                    <p:animEffect transition="in" filter="dissolve">
                                      <p:cBhvr>
                                        <p:cTn id="15" dur="500"/>
                                        <p:tgtEl>
                                          <p:spTgt spid="96358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963588"/>
                                        </p:tgtEl>
                                        <p:attrNameLst>
                                          <p:attrName>style.visibility</p:attrName>
                                        </p:attrNameLst>
                                      </p:cBhvr>
                                      <p:to>
                                        <p:strVal val="visible"/>
                                      </p:to>
                                    </p:set>
                                    <p:animEffect transition="in" filter="dissolve">
                                      <p:cBhvr>
                                        <p:cTn id="20" dur="500"/>
                                        <p:tgtEl>
                                          <p:spTgt spid="96358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963589"/>
                                        </p:tgtEl>
                                        <p:attrNameLst>
                                          <p:attrName>style.visibility</p:attrName>
                                        </p:attrNameLst>
                                      </p:cBhvr>
                                      <p:to>
                                        <p:strVal val="visible"/>
                                      </p:to>
                                    </p:set>
                                    <p:animEffect transition="in" filter="dissolve">
                                      <p:cBhvr>
                                        <p:cTn id="25" dur="500"/>
                                        <p:tgtEl>
                                          <p:spTgt spid="96358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linds(horizont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3587" grpId="0" build="p"/>
      <p:bldP spid="963588" grpId="0"/>
      <p:bldP spid="963589"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2"/>
          <p:cNvSpPr>
            <a:spLocks noGrp="1" noChangeArrowheads="1"/>
          </p:cNvSpPr>
          <p:nvPr>
            <p:ph type="title"/>
          </p:nvPr>
        </p:nvSpPr>
        <p:spPr/>
        <p:txBody>
          <a:bodyPr/>
          <a:lstStyle/>
          <a:p>
            <a:r>
              <a:rPr lang="en-US" dirty="0" smtClean="0"/>
              <a:t>Making Objects in Scheme</a:t>
            </a:r>
            <a:endParaRPr lang="en-US" dirty="0"/>
          </a:p>
        </p:txBody>
      </p:sp>
      <p:sp>
        <p:nvSpPr>
          <p:cNvPr id="930819" name="Rectangle 3"/>
          <p:cNvSpPr>
            <a:spLocks noChangeArrowheads="1"/>
          </p:cNvSpPr>
          <p:nvPr/>
        </p:nvSpPr>
        <p:spPr bwMode="auto">
          <a:xfrm>
            <a:off x="388938" y="1323975"/>
            <a:ext cx="8185150" cy="762000"/>
          </a:xfrm>
          <a:prstGeom prst="rect">
            <a:avLst/>
          </a:prstGeom>
          <a:noFill/>
          <a:ln w="31750" algn="ctr">
            <a:noFill/>
            <a:miter lim="800000"/>
            <a:headEnd/>
            <a:tailEnd/>
          </a:ln>
          <a:effectLst/>
        </p:spPr>
        <p:txBody>
          <a:bodyPr>
            <a:spAutoFit/>
          </a:bodyPr>
          <a:lstStyle/>
          <a:p>
            <a:endParaRPr lang="en-US" sz="4400"/>
          </a:p>
        </p:txBody>
      </p:sp>
      <p:sp>
        <p:nvSpPr>
          <p:cNvPr id="930820" name="Rectangle 4"/>
          <p:cNvSpPr>
            <a:spLocks noChangeArrowheads="1"/>
          </p:cNvSpPr>
          <p:nvPr/>
        </p:nvSpPr>
        <p:spPr bwMode="auto">
          <a:xfrm>
            <a:off x="304800" y="1373188"/>
            <a:ext cx="8747125" cy="4401205"/>
          </a:xfrm>
          <a:prstGeom prst="rect">
            <a:avLst/>
          </a:prstGeom>
          <a:noFill/>
          <a:ln w="31750">
            <a:noFill/>
            <a:miter lim="800000"/>
            <a:headEnd/>
            <a:tailEnd/>
          </a:ln>
          <a:effectLst/>
        </p:spPr>
        <p:txBody>
          <a:bodyPr>
            <a:spAutoFit/>
          </a:bodyPr>
          <a:lstStyle/>
          <a:p>
            <a:r>
              <a:rPr lang="en-US" sz="2800" dirty="0"/>
              <a:t>(define (make-counter)</a:t>
            </a:r>
          </a:p>
          <a:p>
            <a:r>
              <a:rPr lang="en-US" sz="2800" dirty="0"/>
              <a:t>   (let ((count 0))</a:t>
            </a:r>
          </a:p>
          <a:p>
            <a:r>
              <a:rPr lang="en-US" sz="2800" dirty="0"/>
              <a:t>      </a:t>
            </a:r>
            <a:r>
              <a:rPr lang="en-US" sz="2800" dirty="0">
                <a:solidFill>
                  <a:srgbClr val="FF0000"/>
                </a:solidFill>
              </a:rPr>
              <a:t>(lambda (message)</a:t>
            </a:r>
          </a:p>
          <a:p>
            <a:r>
              <a:rPr lang="en-US" sz="2800" dirty="0"/>
              <a:t>         (</a:t>
            </a:r>
            <a:r>
              <a:rPr lang="en-US" sz="2800" dirty="0" err="1"/>
              <a:t>cond</a:t>
            </a:r>
            <a:r>
              <a:rPr lang="en-US" sz="2800" dirty="0"/>
              <a:t> ((</a:t>
            </a:r>
            <a:r>
              <a:rPr lang="en-US" sz="2800" dirty="0" err="1"/>
              <a:t>eq</a:t>
            </a:r>
            <a:r>
              <a:rPr lang="en-US" sz="2800" dirty="0"/>
              <a:t>? message ’reset</a:t>
            </a:r>
            <a:r>
              <a:rPr lang="en-US" sz="2800" dirty="0" smtClean="0"/>
              <a:t>!) </a:t>
            </a:r>
            <a:r>
              <a:rPr lang="en-US" sz="2800" dirty="0"/>
              <a:t>(set! count 0))</a:t>
            </a:r>
          </a:p>
          <a:p>
            <a:r>
              <a:rPr lang="en-US" sz="2800" dirty="0" smtClean="0"/>
              <a:t>                    </a:t>
            </a:r>
            <a:r>
              <a:rPr lang="en-US" sz="2800" dirty="0"/>
              <a:t>((</a:t>
            </a:r>
            <a:r>
              <a:rPr lang="en-US" sz="2800" dirty="0" err="1"/>
              <a:t>eq</a:t>
            </a:r>
            <a:r>
              <a:rPr lang="en-US" sz="2800" dirty="0"/>
              <a:t>? message ’next!)</a:t>
            </a:r>
          </a:p>
          <a:p>
            <a:r>
              <a:rPr lang="en-US" sz="2800" dirty="0" smtClean="0"/>
              <a:t>                         </a:t>
            </a:r>
            <a:r>
              <a:rPr lang="en-US" sz="2800" dirty="0"/>
              <a:t>(set! count (+ 1 count)))</a:t>
            </a:r>
          </a:p>
          <a:p>
            <a:r>
              <a:rPr lang="en-US" sz="2800" dirty="0"/>
              <a:t>      </a:t>
            </a:r>
            <a:r>
              <a:rPr lang="en-US" sz="2800" dirty="0" smtClean="0"/>
              <a:t>             </a:t>
            </a:r>
            <a:r>
              <a:rPr lang="en-US" sz="2800" dirty="0"/>
              <a:t>((</a:t>
            </a:r>
            <a:r>
              <a:rPr lang="en-US" sz="2800" dirty="0" err="1"/>
              <a:t>eq</a:t>
            </a:r>
            <a:r>
              <a:rPr lang="en-US" sz="2800" dirty="0"/>
              <a:t>? message ’current) count)</a:t>
            </a:r>
          </a:p>
          <a:p>
            <a:r>
              <a:rPr lang="en-US" sz="2800" dirty="0"/>
              <a:t>       </a:t>
            </a:r>
            <a:r>
              <a:rPr lang="en-US" sz="2800" dirty="0" smtClean="0"/>
              <a:t>            </a:t>
            </a:r>
            <a:r>
              <a:rPr lang="en-US" sz="2800" dirty="0"/>
              <a:t>(else </a:t>
            </a:r>
          </a:p>
          <a:p>
            <a:r>
              <a:rPr lang="en-US" sz="2800" dirty="0"/>
              <a:t>                     (error "Unrecognized message"))))))</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30819"/>
                                        </p:tgtEl>
                                        <p:attrNameLst>
                                          <p:attrName>style.visibility</p:attrName>
                                        </p:attrNameLst>
                                      </p:cBhvr>
                                      <p:to>
                                        <p:strVal val="visible"/>
                                      </p:to>
                                    </p:set>
                                    <p:animEffect transition="in" filter="fade">
                                      <p:cBhvr>
                                        <p:cTn id="7" dur="2000"/>
                                        <p:tgtEl>
                                          <p:spTgt spid="930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8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Python Version</a:t>
            </a:r>
            <a:endParaRPr lang="en-US" dirty="0"/>
          </a:p>
        </p:txBody>
      </p:sp>
      <p:sp>
        <p:nvSpPr>
          <p:cNvPr id="4" name="Rectangle 3"/>
          <p:cNvSpPr/>
          <p:nvPr/>
        </p:nvSpPr>
        <p:spPr>
          <a:xfrm>
            <a:off x="533400" y="1600200"/>
            <a:ext cx="5729956" cy="3999542"/>
          </a:xfrm>
          <a:prstGeom prst="rect">
            <a:avLst/>
          </a:prstGeom>
        </p:spPr>
        <p:txBody>
          <a:bodyPr wrap="square">
            <a:spAutoFit/>
          </a:bodyPr>
          <a:lstStyle/>
          <a:p>
            <a:r>
              <a:rPr lang="en-US" sz="2800" b="1" dirty="0" smtClean="0"/>
              <a:t>class</a:t>
            </a:r>
            <a:r>
              <a:rPr lang="en-US" sz="2800" dirty="0" smtClean="0"/>
              <a:t> Counter:</a:t>
            </a:r>
          </a:p>
          <a:p>
            <a:r>
              <a:rPr lang="en-US" sz="2800" dirty="0" smtClean="0"/>
              <a:t>    </a:t>
            </a:r>
            <a:r>
              <a:rPr lang="en-US" sz="2800" b="1" dirty="0" smtClean="0"/>
              <a:t>def</a:t>
            </a:r>
            <a:r>
              <a:rPr lang="en-US" sz="2800" dirty="0" smtClean="0"/>
              <a:t> __init__(self):</a:t>
            </a:r>
          </a:p>
          <a:p>
            <a:r>
              <a:rPr lang="en-US" sz="2800" dirty="0" smtClean="0"/>
              <a:t>        </a:t>
            </a:r>
            <a:r>
              <a:rPr lang="en-US" sz="2800" dirty="0" err="1" smtClean="0"/>
              <a:t>self.count</a:t>
            </a:r>
            <a:r>
              <a:rPr lang="en-US" sz="2800" dirty="0" smtClean="0"/>
              <a:t> = 0</a:t>
            </a:r>
          </a:p>
          <a:p>
            <a:r>
              <a:rPr lang="en-US" sz="2800" dirty="0" smtClean="0"/>
              <a:t>    </a:t>
            </a:r>
            <a:r>
              <a:rPr lang="en-US" sz="2800" b="1" dirty="0" smtClean="0"/>
              <a:t>def</a:t>
            </a:r>
            <a:r>
              <a:rPr lang="en-US" sz="2800" dirty="0" smtClean="0"/>
              <a:t> reset(self):</a:t>
            </a:r>
          </a:p>
          <a:p>
            <a:r>
              <a:rPr lang="en-US" sz="2800" dirty="0" smtClean="0"/>
              <a:t>        </a:t>
            </a:r>
            <a:r>
              <a:rPr lang="en-US" sz="2800" dirty="0" err="1" smtClean="0"/>
              <a:t>self.count</a:t>
            </a:r>
            <a:r>
              <a:rPr lang="en-US" sz="2800" dirty="0" smtClean="0"/>
              <a:t> = 0</a:t>
            </a:r>
          </a:p>
          <a:p>
            <a:r>
              <a:rPr lang="en-US" sz="2800" dirty="0" smtClean="0"/>
              <a:t>    </a:t>
            </a:r>
            <a:r>
              <a:rPr lang="en-US" sz="2800" b="1" dirty="0" smtClean="0"/>
              <a:t>def</a:t>
            </a:r>
            <a:r>
              <a:rPr lang="en-US" sz="2800" dirty="0" smtClean="0"/>
              <a:t> current(self):</a:t>
            </a:r>
          </a:p>
          <a:p>
            <a:r>
              <a:rPr lang="en-US" sz="2800" dirty="0" smtClean="0"/>
              <a:t>        </a:t>
            </a:r>
            <a:r>
              <a:rPr lang="en-US" sz="2800" b="1" dirty="0" smtClean="0"/>
              <a:t>return</a:t>
            </a:r>
            <a:r>
              <a:rPr lang="en-US" sz="2800" dirty="0" smtClean="0"/>
              <a:t> </a:t>
            </a:r>
            <a:r>
              <a:rPr lang="en-US" sz="2800" dirty="0" err="1" smtClean="0"/>
              <a:t>self.count</a:t>
            </a:r>
            <a:endParaRPr lang="en-US" sz="2800" dirty="0" smtClean="0"/>
          </a:p>
          <a:p>
            <a:r>
              <a:rPr lang="en-US" sz="2800" dirty="0" smtClean="0"/>
              <a:t>    </a:t>
            </a:r>
            <a:r>
              <a:rPr lang="en-US" sz="2800" b="1" dirty="0" smtClean="0"/>
              <a:t>def</a:t>
            </a:r>
            <a:r>
              <a:rPr lang="en-US" sz="2800" dirty="0" smtClean="0"/>
              <a:t> advance(self):</a:t>
            </a:r>
          </a:p>
          <a:p>
            <a:r>
              <a:rPr lang="en-US" sz="2800" dirty="0" smtClean="0"/>
              <a:t>        </a:t>
            </a:r>
            <a:r>
              <a:rPr lang="en-US" sz="2800" dirty="0" err="1" smtClean="0"/>
              <a:t>self.count</a:t>
            </a:r>
            <a:r>
              <a:rPr lang="en-US" sz="2800" dirty="0" smtClean="0"/>
              <a:t> = </a:t>
            </a:r>
            <a:r>
              <a:rPr lang="en-US" sz="2800" dirty="0" err="1" smtClean="0"/>
              <a:t>self.count</a:t>
            </a:r>
            <a:r>
              <a:rPr lang="en-US" sz="2800" dirty="0" smtClean="0"/>
              <a:t> + 1</a:t>
            </a:r>
            <a:endParaRPr lang="en-US" sz="2800" dirty="0"/>
          </a:p>
        </p:txBody>
      </p:sp>
      <p:sp>
        <p:nvSpPr>
          <p:cNvPr id="5" name="TextBox 4"/>
          <p:cNvSpPr txBox="1"/>
          <p:nvPr/>
        </p:nvSpPr>
        <p:spPr>
          <a:xfrm>
            <a:off x="4724400" y="1447800"/>
            <a:ext cx="2528256"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b="1" dirty="0" smtClean="0"/>
              <a:t>class </a:t>
            </a:r>
            <a:r>
              <a:rPr lang="en-US" dirty="0" smtClean="0"/>
              <a:t>defines a new class</a:t>
            </a:r>
            <a:endParaRPr lang="en-US" dirty="0"/>
          </a:p>
        </p:txBody>
      </p:sp>
      <p:sp>
        <p:nvSpPr>
          <p:cNvPr id="6" name="TextBox 5"/>
          <p:cNvSpPr txBox="1"/>
          <p:nvPr/>
        </p:nvSpPr>
        <p:spPr>
          <a:xfrm>
            <a:off x="4383280" y="2041020"/>
            <a:ext cx="4305089" cy="646331"/>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smtClean="0"/>
              <a:t>The </a:t>
            </a:r>
            <a:r>
              <a:rPr lang="en-US" b="1" dirty="0" smtClean="0"/>
              <a:t>__init__</a:t>
            </a:r>
            <a:r>
              <a:rPr lang="en-US" dirty="0" smtClean="0"/>
              <a:t> method is special: it constructs</a:t>
            </a:r>
          </a:p>
          <a:p>
            <a:r>
              <a:rPr lang="en-US" dirty="0" smtClean="0"/>
              <a:t>a new object of the class.</a:t>
            </a:r>
            <a:endParaRPr lang="en-US" dirty="0"/>
          </a:p>
        </p:txBody>
      </p:sp>
      <p:sp>
        <p:nvSpPr>
          <p:cNvPr id="7" name="TextBox 6"/>
          <p:cNvSpPr txBox="1"/>
          <p:nvPr/>
        </p:nvSpPr>
        <p:spPr>
          <a:xfrm>
            <a:off x="4393963" y="2862841"/>
            <a:ext cx="4505721" cy="646331"/>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b="1" dirty="0" smtClean="0"/>
              <a:t>self</a:t>
            </a:r>
            <a:r>
              <a:rPr lang="en-US" dirty="0" smtClean="0"/>
              <a:t> is the object we are creating (for __init__)</a:t>
            </a:r>
          </a:p>
          <a:p>
            <a:r>
              <a:rPr lang="en-US" dirty="0" smtClean="0"/>
              <a:t>or manipulating (for the other methods).</a:t>
            </a:r>
          </a:p>
        </p:txBody>
      </p:sp>
      <p:sp>
        <p:nvSpPr>
          <p:cNvPr id="8" name="TextBox 7"/>
          <p:cNvSpPr txBox="1"/>
          <p:nvPr/>
        </p:nvSpPr>
        <p:spPr>
          <a:xfrm>
            <a:off x="4683095" y="3647630"/>
            <a:ext cx="4308505" cy="120032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b="1" dirty="0" err="1" smtClean="0"/>
              <a:t>self.count</a:t>
            </a:r>
            <a:r>
              <a:rPr lang="en-US" dirty="0" smtClean="0"/>
              <a:t> = 0 (like (let ((count 0)) …)</a:t>
            </a:r>
          </a:p>
          <a:p>
            <a:r>
              <a:rPr lang="en-US" dirty="0" smtClean="0"/>
              <a:t>In __init__: creates a new place named</a:t>
            </a:r>
          </a:p>
          <a:p>
            <a:r>
              <a:rPr lang="en-US" dirty="0" smtClean="0"/>
              <a:t>count as part of this object’s frame, and initializes its value to </a:t>
            </a:r>
            <a:r>
              <a:rPr lang="en-US" b="1" dirty="0" smtClean="0"/>
              <a:t>0</a:t>
            </a:r>
            <a:r>
              <a:rPr lang="en-US" dirty="0" smtClean="0"/>
              <a:t>. </a:t>
            </a:r>
          </a:p>
        </p:txBody>
      </p:sp>
      <p:sp>
        <p:nvSpPr>
          <p:cNvPr id="9" name="TextBox 8"/>
          <p:cNvSpPr txBox="1"/>
          <p:nvPr/>
        </p:nvSpPr>
        <p:spPr>
          <a:xfrm>
            <a:off x="1219201" y="5701937"/>
            <a:ext cx="67818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Python’s built-in support for objects should (soon) make this easier to read and understand than the Scheme object system.</a:t>
            </a:r>
            <a:endParaRPr lang="en-US" dirty="0"/>
          </a:p>
        </p:txBody>
      </p:sp>
      <p:cxnSp>
        <p:nvCxnSpPr>
          <p:cNvPr id="11" name="Straight Arrow Connector 10"/>
          <p:cNvCxnSpPr/>
          <p:nvPr/>
        </p:nvCxnSpPr>
        <p:spPr>
          <a:xfrm>
            <a:off x="3352800" y="2819400"/>
            <a:ext cx="12954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p:cNvSpPr>
            <a:spLocks noGrp="1" noChangeArrowheads="1"/>
          </p:cNvSpPr>
          <p:nvPr>
            <p:ph type="title"/>
          </p:nvPr>
        </p:nvSpPr>
        <p:spPr/>
        <p:txBody>
          <a:bodyPr/>
          <a:lstStyle/>
          <a:p>
            <a:r>
              <a:rPr lang="en-US" dirty="0"/>
              <a:t>Charge</a:t>
            </a:r>
          </a:p>
        </p:txBody>
      </p:sp>
      <p:sp>
        <p:nvSpPr>
          <p:cNvPr id="980995" name="Rectangle 3"/>
          <p:cNvSpPr>
            <a:spLocks noGrp="1" noChangeArrowheads="1"/>
          </p:cNvSpPr>
          <p:nvPr>
            <p:ph idx="1"/>
          </p:nvPr>
        </p:nvSpPr>
        <p:spPr>
          <a:xfrm>
            <a:off x="457200" y="1447800"/>
            <a:ext cx="8229600" cy="2667000"/>
          </a:xfrm>
        </p:spPr>
        <p:txBody>
          <a:bodyPr>
            <a:normAutofit/>
          </a:bodyPr>
          <a:lstStyle/>
          <a:p>
            <a:r>
              <a:rPr lang="en-US" sz="3600" dirty="0" smtClean="0"/>
              <a:t>PS6 will be posted tonight</a:t>
            </a:r>
            <a:endParaRPr lang="en-US" sz="3200" dirty="0" smtClean="0"/>
          </a:p>
          <a:p>
            <a:r>
              <a:rPr lang="en-US" sz="3600" dirty="0" smtClean="0"/>
              <a:t>Wednesday: Python, Object-Oriented Programming</a:t>
            </a:r>
          </a:p>
          <a:p>
            <a:r>
              <a:rPr lang="en-US" sz="3600" dirty="0" smtClean="0"/>
              <a:t>Friday: “Golden Age of Science”</a:t>
            </a:r>
            <a:endParaRPr lang="en-US" sz="3600" dirty="0"/>
          </a:p>
        </p:txBody>
      </p:sp>
      <p:sp>
        <p:nvSpPr>
          <p:cNvPr id="4" name="Rectangle 3"/>
          <p:cNvSpPr/>
          <p:nvPr/>
        </p:nvSpPr>
        <p:spPr>
          <a:xfrm>
            <a:off x="304800" y="4114800"/>
            <a:ext cx="8382000" cy="212365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buNone/>
            </a:pPr>
            <a:r>
              <a:rPr lang="en-US" sz="3600" dirty="0" smtClean="0"/>
              <a:t>Start thinking about Project ideas</a:t>
            </a:r>
          </a:p>
          <a:p>
            <a:pPr lvl="1">
              <a:buNone/>
            </a:pPr>
            <a:r>
              <a:rPr lang="en-US" sz="3200" dirty="0" smtClean="0"/>
              <a:t>If </a:t>
            </a:r>
            <a:r>
              <a:rPr lang="en-US" sz="3200" dirty="0" smtClean="0"/>
              <a:t>you want to do an “extra ambitious” </a:t>
            </a:r>
            <a:r>
              <a:rPr lang="en-US" sz="3200" dirty="0" smtClean="0"/>
              <a:t>project (instead of PS7) </a:t>
            </a:r>
            <a:r>
              <a:rPr lang="en-US" sz="3200" dirty="0" smtClean="0"/>
              <a:t>convince me your idea is worthy before November 1</a:t>
            </a:r>
            <a:endParaRPr lang="en-US"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2"/>
          <p:cNvSpPr>
            <a:spLocks noGrp="1" noChangeArrowheads="1"/>
          </p:cNvSpPr>
          <p:nvPr>
            <p:ph type="title"/>
          </p:nvPr>
        </p:nvSpPr>
        <p:spPr>
          <a:xfrm>
            <a:off x="457200" y="228600"/>
            <a:ext cx="8229600" cy="639762"/>
          </a:xfrm>
        </p:spPr>
        <p:txBody>
          <a:bodyPr>
            <a:normAutofit fontScale="90000"/>
          </a:bodyPr>
          <a:lstStyle/>
          <a:p>
            <a:r>
              <a:rPr lang="en-US" dirty="0"/>
              <a:t>Remaining Problem Sets</a:t>
            </a:r>
          </a:p>
        </p:txBody>
      </p:sp>
      <p:sp>
        <p:nvSpPr>
          <p:cNvPr id="985092" name="Rectangle 4"/>
          <p:cNvSpPr>
            <a:spLocks noChangeArrowheads="1"/>
          </p:cNvSpPr>
          <p:nvPr/>
        </p:nvSpPr>
        <p:spPr bwMode="auto">
          <a:xfrm>
            <a:off x="541338" y="893931"/>
            <a:ext cx="4538662" cy="1015663"/>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nchor="ctr">
            <a:spAutoFit/>
          </a:bodyPr>
          <a:lstStyle/>
          <a:p>
            <a:pPr algn="ctr"/>
            <a:endParaRPr lang="en-US" sz="2000" dirty="0"/>
          </a:p>
          <a:p>
            <a:pPr algn="ctr"/>
            <a:r>
              <a:rPr lang="en-US" sz="2000" dirty="0"/>
              <a:t>PS6: Programming with Objects</a:t>
            </a:r>
          </a:p>
          <a:p>
            <a:pPr algn="ctr"/>
            <a:endParaRPr lang="en-US" sz="2000" dirty="0"/>
          </a:p>
        </p:txBody>
      </p:sp>
      <p:sp>
        <p:nvSpPr>
          <p:cNvPr id="985093" name="Rectangle 5"/>
          <p:cNvSpPr>
            <a:spLocks noChangeArrowheads="1"/>
          </p:cNvSpPr>
          <p:nvPr/>
        </p:nvSpPr>
        <p:spPr bwMode="auto">
          <a:xfrm>
            <a:off x="515701" y="2036352"/>
            <a:ext cx="4548187" cy="1015663"/>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anchor="ctr">
            <a:spAutoFit/>
          </a:bodyPr>
          <a:lstStyle/>
          <a:p>
            <a:pPr algn="ctr"/>
            <a:endParaRPr lang="en-US" sz="2000" dirty="0"/>
          </a:p>
          <a:p>
            <a:pPr algn="ctr"/>
            <a:r>
              <a:rPr lang="en-US" sz="2000" dirty="0"/>
              <a:t>PS7: Implementing Interpreters</a:t>
            </a:r>
          </a:p>
          <a:p>
            <a:pPr algn="ctr"/>
            <a:endParaRPr lang="en-US" sz="2000" dirty="0"/>
          </a:p>
        </p:txBody>
      </p:sp>
      <p:sp>
        <p:nvSpPr>
          <p:cNvPr id="985095" name="Text Box 7"/>
          <p:cNvSpPr txBox="1">
            <a:spLocks noChangeArrowheads="1"/>
          </p:cNvSpPr>
          <p:nvPr/>
        </p:nvSpPr>
        <p:spPr bwMode="auto">
          <a:xfrm rot="5400000">
            <a:off x="5327479" y="3306128"/>
            <a:ext cx="1224053" cy="523220"/>
          </a:xfrm>
          <a:prstGeom prst="rect">
            <a:avLst/>
          </a:prstGeom>
          <a:noFill/>
          <a:ln w="31750">
            <a:noFill/>
            <a:miter lim="800000"/>
            <a:headEnd/>
            <a:tailEnd/>
          </a:ln>
          <a:effectLst/>
        </p:spPr>
        <p:txBody>
          <a:bodyPr wrap="none">
            <a:spAutoFit/>
          </a:bodyPr>
          <a:lstStyle/>
          <a:p>
            <a:pPr algn="ctr"/>
            <a:r>
              <a:rPr lang="en-US" sz="2800" dirty="0"/>
              <a:t>Python</a:t>
            </a:r>
          </a:p>
        </p:txBody>
      </p:sp>
      <p:sp>
        <p:nvSpPr>
          <p:cNvPr id="985098" name="AutoShape 10"/>
          <p:cNvSpPr>
            <a:spLocks/>
          </p:cNvSpPr>
          <p:nvPr/>
        </p:nvSpPr>
        <p:spPr bwMode="auto">
          <a:xfrm>
            <a:off x="5235575" y="914400"/>
            <a:ext cx="250825" cy="5287963"/>
          </a:xfrm>
          <a:prstGeom prst="rightBrace">
            <a:avLst>
              <a:gd name="adj1" fmla="val 136656"/>
              <a:gd name="adj2" fmla="val 50000"/>
            </a:avLst>
          </a:prstGeom>
          <a:noFill/>
          <a:ln w="31750">
            <a:solidFill>
              <a:srgbClr val="FF0000"/>
            </a:solidFill>
            <a:round/>
            <a:headEnd/>
            <a:tailEnd/>
          </a:ln>
          <a:effectLst/>
        </p:spPr>
        <p:txBody>
          <a:bodyPr anchor="ctr">
            <a:noAutofit/>
          </a:bodyPr>
          <a:lstStyle/>
          <a:p>
            <a:endParaRPr lang="en-US"/>
          </a:p>
        </p:txBody>
      </p:sp>
      <p:sp>
        <p:nvSpPr>
          <p:cNvPr id="985099" name="Rectangle 11"/>
          <p:cNvSpPr>
            <a:spLocks noChangeArrowheads="1"/>
          </p:cNvSpPr>
          <p:nvPr/>
        </p:nvSpPr>
        <p:spPr bwMode="auto">
          <a:xfrm>
            <a:off x="515700" y="3157074"/>
            <a:ext cx="4548187" cy="40011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nchor="ctr">
            <a:spAutoFit/>
          </a:bodyPr>
          <a:lstStyle/>
          <a:p>
            <a:pPr algn="ctr"/>
            <a:r>
              <a:rPr lang="en-US" sz="2000" dirty="0" smtClean="0"/>
              <a:t>Tutorial: Web Applications (was PS8)</a:t>
            </a:r>
            <a:endParaRPr lang="en-US" sz="2000" dirty="0"/>
          </a:p>
        </p:txBody>
      </p:sp>
      <p:sp>
        <p:nvSpPr>
          <p:cNvPr id="985100" name="Rectangle 12"/>
          <p:cNvSpPr>
            <a:spLocks noChangeArrowheads="1"/>
          </p:cNvSpPr>
          <p:nvPr/>
        </p:nvSpPr>
        <p:spPr bwMode="auto">
          <a:xfrm>
            <a:off x="541338" y="3657600"/>
            <a:ext cx="4548187" cy="2514599"/>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wrap="square" anchor="ctr">
            <a:noAutofit/>
          </a:bodyPr>
          <a:lstStyle/>
          <a:p>
            <a:pPr algn="ctr"/>
            <a:endParaRPr lang="en-US" sz="2000" dirty="0"/>
          </a:p>
          <a:p>
            <a:pPr algn="ctr"/>
            <a:r>
              <a:rPr lang="en-US" sz="2000" dirty="0" smtClean="0"/>
              <a:t>Project:</a:t>
            </a:r>
            <a:endParaRPr lang="en-US" sz="2000" dirty="0"/>
          </a:p>
          <a:p>
            <a:pPr algn="ctr"/>
            <a:r>
              <a:rPr lang="en-US" sz="2000" dirty="0"/>
              <a:t>Build a </a:t>
            </a:r>
            <a:r>
              <a:rPr lang="en-US" sz="2000" dirty="0" smtClean="0"/>
              <a:t>Dynamic Web Application</a:t>
            </a:r>
            <a:endParaRPr lang="en-US" sz="2000" dirty="0"/>
          </a:p>
          <a:p>
            <a:pPr algn="ctr"/>
            <a:endParaRPr lang="en-US" sz="2000" dirty="0"/>
          </a:p>
        </p:txBody>
      </p:sp>
      <p:sp>
        <p:nvSpPr>
          <p:cNvPr id="985101" name="Text Box 13"/>
          <p:cNvSpPr txBox="1">
            <a:spLocks noChangeArrowheads="1"/>
          </p:cNvSpPr>
          <p:nvPr/>
        </p:nvSpPr>
        <p:spPr bwMode="auto">
          <a:xfrm>
            <a:off x="7162800" y="4191000"/>
            <a:ext cx="1228725" cy="1015663"/>
          </a:xfrm>
          <a:prstGeom prst="rect">
            <a:avLst/>
          </a:prstGeom>
          <a:noFill/>
          <a:ln w="31750">
            <a:noFill/>
            <a:miter lim="800000"/>
            <a:headEnd/>
            <a:tailEnd/>
          </a:ln>
          <a:effectLst/>
        </p:spPr>
        <p:txBody>
          <a:bodyPr wrap="square">
            <a:spAutoFit/>
          </a:bodyPr>
          <a:lstStyle/>
          <a:p>
            <a:r>
              <a:rPr lang="en-US" sz="2000" dirty="0" err="1" smtClean="0"/>
              <a:t>Django</a:t>
            </a:r>
            <a:r>
              <a:rPr lang="en-US" sz="2000" dirty="0" smtClean="0"/>
              <a:t>, </a:t>
            </a:r>
            <a:r>
              <a:rPr lang="en-US" sz="2000" dirty="0" smtClean="0"/>
              <a:t>HTML, SQL</a:t>
            </a:r>
            <a:endParaRPr lang="en-US" sz="2000" dirty="0"/>
          </a:p>
        </p:txBody>
      </p:sp>
      <p:sp>
        <p:nvSpPr>
          <p:cNvPr id="985102" name="AutoShape 14"/>
          <p:cNvSpPr>
            <a:spLocks/>
          </p:cNvSpPr>
          <p:nvPr/>
        </p:nvSpPr>
        <p:spPr bwMode="auto">
          <a:xfrm>
            <a:off x="6756400" y="3352800"/>
            <a:ext cx="250825" cy="2817813"/>
          </a:xfrm>
          <a:prstGeom prst="rightBrace">
            <a:avLst>
              <a:gd name="adj1" fmla="val 93618"/>
              <a:gd name="adj2" fmla="val 50000"/>
            </a:avLst>
          </a:prstGeom>
          <a:noFill/>
          <a:ln w="31750">
            <a:solidFill>
              <a:srgbClr val="FFCC00"/>
            </a:solidFill>
            <a:round/>
            <a:headEnd/>
            <a:tailEnd/>
          </a:ln>
          <a:effectLst/>
        </p:spPr>
        <p:txBody>
          <a:bodyPr anchor="ctr">
            <a:spAutoFit/>
          </a:bodyPr>
          <a:lstStyle/>
          <a:p>
            <a:endParaRPr lang="en-US"/>
          </a:p>
        </p:txBody>
      </p:sp>
      <p:sp>
        <p:nvSpPr>
          <p:cNvPr id="14" name="TextBox 13"/>
          <p:cNvSpPr txBox="1"/>
          <p:nvPr/>
        </p:nvSpPr>
        <p:spPr>
          <a:xfrm>
            <a:off x="5733516" y="2168495"/>
            <a:ext cx="1776384" cy="369332"/>
          </a:xfrm>
          <a:prstGeom prst="rect">
            <a:avLst/>
          </a:prstGeom>
          <a:noFill/>
        </p:spPr>
        <p:txBody>
          <a:bodyPr wrap="none" rtlCol="0">
            <a:spAutoFit/>
          </a:bodyPr>
          <a:lstStyle/>
          <a:p>
            <a:r>
              <a:rPr lang="en-US" dirty="0" smtClean="0"/>
              <a:t>Due 9 November</a:t>
            </a:r>
            <a:endParaRPr lang="en-US" dirty="0"/>
          </a:p>
        </p:txBody>
      </p:sp>
      <p:sp>
        <p:nvSpPr>
          <p:cNvPr id="15" name="TextBox 14"/>
          <p:cNvSpPr txBox="1"/>
          <p:nvPr/>
        </p:nvSpPr>
        <p:spPr>
          <a:xfrm>
            <a:off x="5638800" y="1143000"/>
            <a:ext cx="1926681" cy="646331"/>
          </a:xfrm>
          <a:prstGeom prst="rect">
            <a:avLst/>
          </a:prstGeom>
          <a:noFill/>
        </p:spPr>
        <p:txBody>
          <a:bodyPr wrap="none" rtlCol="0">
            <a:spAutoFit/>
          </a:bodyPr>
          <a:lstStyle/>
          <a:p>
            <a:r>
              <a:rPr lang="en-US" dirty="0" smtClean="0"/>
              <a:t>Posted later today,</a:t>
            </a:r>
          </a:p>
          <a:p>
            <a:r>
              <a:rPr lang="en-US" dirty="0" smtClean="0"/>
              <a:t>Due 30 October</a:t>
            </a:r>
            <a:endParaRPr lang="en-US" dirty="0"/>
          </a:p>
        </p:txBody>
      </p:sp>
      <p:sp>
        <p:nvSpPr>
          <p:cNvPr id="16" name="TextBox 15"/>
          <p:cNvSpPr txBox="1"/>
          <p:nvPr/>
        </p:nvSpPr>
        <p:spPr>
          <a:xfrm>
            <a:off x="5410200" y="6096000"/>
            <a:ext cx="2057399" cy="646331"/>
          </a:xfrm>
          <a:prstGeom prst="rect">
            <a:avLst/>
          </a:prstGeom>
          <a:noFill/>
        </p:spPr>
        <p:txBody>
          <a:bodyPr wrap="square" rtlCol="0">
            <a:spAutoFit/>
          </a:bodyPr>
          <a:lstStyle/>
          <a:p>
            <a:r>
              <a:rPr lang="en-US" dirty="0" smtClean="0"/>
              <a:t>Due last day of class (7 December)</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Rectangle 2"/>
          <p:cNvSpPr>
            <a:spLocks noGrp="1" noChangeArrowheads="1"/>
          </p:cNvSpPr>
          <p:nvPr>
            <p:ph type="title"/>
          </p:nvPr>
        </p:nvSpPr>
        <p:spPr/>
        <p:txBody>
          <a:bodyPr/>
          <a:lstStyle/>
          <a:p>
            <a:r>
              <a:rPr lang="en-US" dirty="0" smtClean="0"/>
              <a:t>Project </a:t>
            </a:r>
            <a:r>
              <a:rPr lang="en-US" dirty="0"/>
              <a:t>Assignment</a:t>
            </a:r>
          </a:p>
        </p:txBody>
      </p:sp>
      <p:sp>
        <p:nvSpPr>
          <p:cNvPr id="987139" name="Rectangle 3"/>
          <p:cNvSpPr>
            <a:spLocks noGrp="1" noChangeArrowheads="1"/>
          </p:cNvSpPr>
          <p:nvPr>
            <p:ph type="body" idx="1"/>
          </p:nvPr>
        </p:nvSpPr>
        <p:spPr>
          <a:xfrm>
            <a:off x="431562" y="2301667"/>
            <a:ext cx="8179038" cy="3946733"/>
          </a:xfrm>
        </p:spPr>
        <p:txBody>
          <a:bodyPr>
            <a:normAutofit fontScale="85000" lnSpcReduction="20000"/>
          </a:bodyPr>
          <a:lstStyle/>
          <a:p>
            <a:r>
              <a:rPr lang="en-US" dirty="0"/>
              <a:t>Teams of </a:t>
            </a:r>
            <a:r>
              <a:rPr lang="en-US" dirty="0" smtClean="0"/>
              <a:t>1-61 </a:t>
            </a:r>
            <a:r>
              <a:rPr lang="en-US" dirty="0" smtClean="0"/>
              <a:t>students</a:t>
            </a:r>
          </a:p>
          <a:p>
            <a:pPr lvl="1"/>
            <a:r>
              <a:rPr lang="en-US" dirty="0" smtClean="0"/>
              <a:t>Mostly teams of 3 (need a good reason for a smaller or larger team)</a:t>
            </a:r>
          </a:p>
          <a:p>
            <a:pPr lvl="1"/>
            <a:r>
              <a:rPr lang="en-US" dirty="0" smtClean="0"/>
              <a:t>You can form your own teams, or be assigned team</a:t>
            </a:r>
          </a:p>
          <a:p>
            <a:pPr lvl="1"/>
            <a:r>
              <a:rPr lang="en-US" dirty="0" smtClean="0"/>
              <a:t>You will be asked to rate your teammates at the end of the project</a:t>
            </a:r>
            <a:endParaRPr lang="en-US" dirty="0"/>
          </a:p>
          <a:p>
            <a:r>
              <a:rPr lang="en-US" dirty="0"/>
              <a:t>Can be anything you want that:</a:t>
            </a:r>
          </a:p>
          <a:p>
            <a:pPr lvl="1"/>
            <a:r>
              <a:rPr lang="en-US" dirty="0"/>
              <a:t>Involves interesting computation</a:t>
            </a:r>
          </a:p>
          <a:p>
            <a:pPr lvl="1"/>
            <a:r>
              <a:rPr lang="en-US" dirty="0"/>
              <a:t>Follows University’s use policies (or on external server)</a:t>
            </a:r>
          </a:p>
          <a:p>
            <a:pPr lvl="1"/>
            <a:r>
              <a:rPr lang="en-US" dirty="0"/>
              <a:t>Complies with ADA Section 508 (accessible)</a:t>
            </a:r>
          </a:p>
        </p:txBody>
      </p:sp>
      <p:sp>
        <p:nvSpPr>
          <p:cNvPr id="987140" name="Text Box 4"/>
          <p:cNvSpPr txBox="1">
            <a:spLocks noChangeArrowheads="1"/>
          </p:cNvSpPr>
          <p:nvPr/>
        </p:nvSpPr>
        <p:spPr bwMode="auto">
          <a:xfrm>
            <a:off x="1143000" y="1447800"/>
            <a:ext cx="7223067" cy="523220"/>
          </a:xfrm>
          <a:prstGeom prst="rect">
            <a:avLst/>
          </a:prstGeom>
          <a:noFill/>
          <a:ln w="31750">
            <a:solidFill>
              <a:srgbClr val="008000"/>
            </a:solidFill>
            <a:miter lim="800000"/>
            <a:headEnd/>
            <a:tailEnd/>
          </a:ln>
          <a:effectLst/>
        </p:spPr>
        <p:txBody>
          <a:bodyPr wrap="none">
            <a:spAutoFit/>
          </a:bodyPr>
          <a:lstStyle/>
          <a:p>
            <a:pPr algn="ctr"/>
            <a:r>
              <a:rPr lang="en-US" sz="2800" b="1" dirty="0"/>
              <a:t>Problem:</a:t>
            </a:r>
            <a:r>
              <a:rPr lang="en-US" sz="2800" dirty="0"/>
              <a:t> Make an interesting dynamic web site.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5" name="Rectangle 3"/>
          <p:cNvSpPr>
            <a:spLocks noChangeArrowheads="1"/>
          </p:cNvSpPr>
          <p:nvPr/>
        </p:nvSpPr>
        <p:spPr bwMode="auto">
          <a:xfrm>
            <a:off x="911225" y="206375"/>
            <a:ext cx="3248025" cy="1158875"/>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nchor="ctr">
            <a:noAutofit/>
          </a:bodyPr>
          <a:lstStyle/>
          <a:p>
            <a:pPr algn="ctr"/>
            <a:endParaRPr lang="en-US" dirty="0"/>
          </a:p>
          <a:p>
            <a:pPr algn="ctr"/>
            <a:r>
              <a:rPr lang="en-US" dirty="0" smtClean="0"/>
              <a:t>PS6: </a:t>
            </a:r>
            <a:r>
              <a:rPr lang="en-US" sz="1400" dirty="0" smtClean="0"/>
              <a:t>Programming with Objects</a:t>
            </a:r>
          </a:p>
          <a:p>
            <a:pPr algn="ctr"/>
            <a:endParaRPr lang="en-US" sz="2000" dirty="0"/>
          </a:p>
        </p:txBody>
      </p:sp>
      <p:sp>
        <p:nvSpPr>
          <p:cNvPr id="986116" name="Rectangle 4"/>
          <p:cNvSpPr>
            <a:spLocks noChangeArrowheads="1"/>
          </p:cNvSpPr>
          <p:nvPr/>
        </p:nvSpPr>
        <p:spPr bwMode="auto">
          <a:xfrm>
            <a:off x="919771" y="1427147"/>
            <a:ext cx="3254375" cy="1296528"/>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anchor="ctr">
            <a:noAutofit/>
          </a:bodyPr>
          <a:lstStyle/>
          <a:p>
            <a:pPr algn="ctr"/>
            <a:endParaRPr lang="en-US" dirty="0"/>
          </a:p>
          <a:p>
            <a:pPr algn="ctr"/>
            <a:r>
              <a:rPr lang="en-US" dirty="0"/>
              <a:t>PS7: </a:t>
            </a:r>
            <a:r>
              <a:rPr lang="en-US" sz="1600" dirty="0"/>
              <a:t>Implementing Interpreters</a:t>
            </a:r>
          </a:p>
          <a:p>
            <a:pPr algn="ctr"/>
            <a:endParaRPr lang="en-US" sz="2000" dirty="0"/>
          </a:p>
        </p:txBody>
      </p:sp>
      <p:sp>
        <p:nvSpPr>
          <p:cNvPr id="986122" name="Rectangle 10"/>
          <p:cNvSpPr>
            <a:spLocks noChangeArrowheads="1"/>
          </p:cNvSpPr>
          <p:nvPr/>
        </p:nvSpPr>
        <p:spPr bwMode="auto">
          <a:xfrm>
            <a:off x="911225" y="2819400"/>
            <a:ext cx="3254375" cy="2819400"/>
          </a:xfrm>
          <a:prstGeom prst="rect">
            <a:avLst/>
          </a:prstGeom>
          <a:solidFill>
            <a:srgbClr val="CC99FF"/>
          </a:solidFill>
          <a:ln w="31750">
            <a:solidFill>
              <a:srgbClr val="800080"/>
            </a:solidFill>
            <a:miter lim="800000"/>
            <a:headEnd/>
            <a:tailEnd/>
          </a:ln>
          <a:effectLst/>
        </p:spPr>
        <p:txBody>
          <a:bodyPr wrap="square" anchor="ctr">
            <a:noAutofit/>
          </a:bodyPr>
          <a:lstStyle/>
          <a:p>
            <a:pPr algn="ctr"/>
            <a:endParaRPr lang="en-US" sz="2800" dirty="0"/>
          </a:p>
          <a:p>
            <a:pPr algn="ctr"/>
            <a:r>
              <a:rPr lang="en-US" dirty="0" smtClean="0"/>
              <a:t>Project</a:t>
            </a:r>
            <a:endParaRPr lang="en-US" dirty="0"/>
          </a:p>
          <a:p>
            <a:pPr algn="ctr"/>
            <a:r>
              <a:rPr lang="en-US" sz="1600" dirty="0"/>
              <a:t>Build a dynamic web application</a:t>
            </a:r>
          </a:p>
          <a:p>
            <a:pPr algn="ctr"/>
            <a:endParaRPr lang="en-US" sz="2800" dirty="0"/>
          </a:p>
        </p:txBody>
      </p:sp>
      <p:sp>
        <p:nvSpPr>
          <p:cNvPr id="986125" name="Rectangle 13"/>
          <p:cNvSpPr>
            <a:spLocks noChangeArrowheads="1"/>
          </p:cNvSpPr>
          <p:nvPr/>
        </p:nvSpPr>
        <p:spPr bwMode="auto">
          <a:xfrm>
            <a:off x="5195887" y="206375"/>
            <a:ext cx="2801938" cy="1158875"/>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nchor="ctr">
            <a:noAutofit/>
          </a:bodyPr>
          <a:lstStyle/>
          <a:p>
            <a:pPr algn="ctr"/>
            <a:endParaRPr lang="en-US" sz="2000"/>
          </a:p>
          <a:p>
            <a:pPr algn="ctr"/>
            <a:r>
              <a:rPr lang="en-US"/>
              <a:t>PS6</a:t>
            </a:r>
          </a:p>
          <a:p>
            <a:pPr algn="ctr"/>
            <a:endParaRPr lang="en-US"/>
          </a:p>
        </p:txBody>
      </p:sp>
      <p:sp>
        <p:nvSpPr>
          <p:cNvPr id="986128" name="Rectangle 16"/>
          <p:cNvSpPr>
            <a:spLocks noChangeArrowheads="1"/>
          </p:cNvSpPr>
          <p:nvPr/>
        </p:nvSpPr>
        <p:spPr bwMode="auto">
          <a:xfrm>
            <a:off x="5230812" y="1461331"/>
            <a:ext cx="2727325" cy="4177469"/>
          </a:xfrm>
          <a:prstGeom prst="rect">
            <a:avLst/>
          </a:prstGeom>
          <a:solidFill>
            <a:srgbClr val="CC99FF"/>
          </a:solidFill>
          <a:ln w="31750">
            <a:solidFill>
              <a:srgbClr val="800080"/>
            </a:solidFill>
            <a:miter lim="800000"/>
            <a:headEnd/>
            <a:tailEnd/>
          </a:ln>
          <a:effectLst/>
        </p:spPr>
        <p:txBody>
          <a:bodyPr anchor="ctr">
            <a:noAutofit/>
          </a:bodyPr>
          <a:lstStyle/>
          <a:p>
            <a:pPr algn="ctr"/>
            <a:endParaRPr lang="en-US" sz="5400" dirty="0"/>
          </a:p>
          <a:p>
            <a:pPr algn="ctr"/>
            <a:endParaRPr lang="en-US" dirty="0" smtClean="0"/>
          </a:p>
          <a:p>
            <a:pPr algn="ctr"/>
            <a:endParaRPr lang="en-US" dirty="0" smtClean="0"/>
          </a:p>
          <a:p>
            <a:pPr algn="ctr"/>
            <a:endParaRPr lang="en-US" dirty="0" smtClean="0"/>
          </a:p>
          <a:p>
            <a:pPr algn="ctr"/>
            <a:endParaRPr lang="en-US" dirty="0" smtClean="0"/>
          </a:p>
          <a:p>
            <a:pPr algn="ctr"/>
            <a:r>
              <a:rPr lang="en-US" dirty="0" smtClean="0"/>
              <a:t>Extra </a:t>
            </a:r>
            <a:r>
              <a:rPr lang="en-US" dirty="0"/>
              <a:t>Ambitious PS9 Project</a:t>
            </a:r>
          </a:p>
          <a:p>
            <a:pPr algn="ctr"/>
            <a:endParaRPr lang="en-US" dirty="0"/>
          </a:p>
          <a:p>
            <a:pPr algn="ctr"/>
            <a:endParaRPr lang="en-US" sz="5400" dirty="0"/>
          </a:p>
        </p:txBody>
      </p:sp>
      <p:sp>
        <p:nvSpPr>
          <p:cNvPr id="986133" name="Text Box 21"/>
          <p:cNvSpPr txBox="1">
            <a:spLocks noChangeArrowheads="1"/>
          </p:cNvSpPr>
          <p:nvPr/>
        </p:nvSpPr>
        <p:spPr bwMode="auto">
          <a:xfrm>
            <a:off x="2026115" y="5802313"/>
            <a:ext cx="869019" cy="369332"/>
          </a:xfrm>
          <a:prstGeom prst="rect">
            <a:avLst/>
          </a:prstGeom>
          <a:noFill/>
          <a:ln w="31750">
            <a:noFill/>
            <a:miter lim="800000"/>
            <a:headEnd/>
            <a:tailEnd/>
          </a:ln>
          <a:effectLst/>
        </p:spPr>
        <p:txBody>
          <a:bodyPr wrap="none">
            <a:spAutoFit/>
          </a:bodyPr>
          <a:lstStyle/>
          <a:p>
            <a:pPr algn="ctr"/>
            <a:r>
              <a:rPr lang="en-US" dirty="0"/>
              <a:t>Default</a:t>
            </a:r>
          </a:p>
        </p:txBody>
      </p:sp>
      <p:sp>
        <p:nvSpPr>
          <p:cNvPr id="986136" name="Text Box 24"/>
          <p:cNvSpPr txBox="1">
            <a:spLocks noChangeArrowheads="1"/>
          </p:cNvSpPr>
          <p:nvPr/>
        </p:nvSpPr>
        <p:spPr bwMode="auto">
          <a:xfrm>
            <a:off x="5238777" y="5829538"/>
            <a:ext cx="2988319" cy="369332"/>
          </a:xfrm>
          <a:prstGeom prst="rect">
            <a:avLst/>
          </a:prstGeom>
          <a:noFill/>
          <a:ln w="31750">
            <a:noFill/>
            <a:miter lim="800000"/>
            <a:headEnd/>
            <a:tailEnd/>
          </a:ln>
          <a:effectLst/>
        </p:spPr>
        <p:txBody>
          <a:bodyPr wrap="none">
            <a:spAutoFit/>
          </a:bodyPr>
          <a:lstStyle/>
          <a:p>
            <a:pPr algn="ctr"/>
            <a:r>
              <a:rPr lang="en-US" dirty="0"/>
              <a:t>Negotiate with me in advance</a:t>
            </a:r>
          </a:p>
        </p:txBody>
      </p:sp>
      <p:sp>
        <p:nvSpPr>
          <p:cNvPr id="986137" name="Rectangle 25"/>
          <p:cNvSpPr>
            <a:spLocks noChangeArrowheads="1"/>
          </p:cNvSpPr>
          <p:nvPr/>
        </p:nvSpPr>
        <p:spPr bwMode="auto">
          <a:xfrm>
            <a:off x="914400" y="2971800"/>
            <a:ext cx="7010400" cy="276999"/>
          </a:xfrm>
          <a:prstGeom prst="rect">
            <a:avLst/>
          </a:prstGeom>
          <a:solidFill>
            <a:srgbClr val="800000"/>
          </a:solidFill>
          <a:ln w="31750">
            <a:solidFill>
              <a:srgbClr val="FF0000"/>
            </a:solidFill>
            <a:miter lim="800000"/>
            <a:headEnd/>
            <a:tailEnd/>
          </a:ln>
          <a:effectLst/>
        </p:spPr>
        <p:txBody>
          <a:bodyPr wrap="square" tIns="0" bIns="0" anchor="ctr">
            <a:spAutoFit/>
          </a:bodyPr>
          <a:lstStyle/>
          <a:p>
            <a:pPr algn="ctr"/>
            <a:r>
              <a:rPr lang="en-US">
                <a:solidFill>
                  <a:schemeClr val="bg1"/>
                </a:solidFill>
              </a:rPr>
              <a:t>Exam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86137"/>
                                        </p:tgtEl>
                                        <p:attrNameLst>
                                          <p:attrName>style.visibility</p:attrName>
                                        </p:attrNameLst>
                                      </p:cBhvr>
                                      <p:to>
                                        <p:strVal val="visible"/>
                                      </p:to>
                                    </p:set>
                                    <p:animEffect transition="in" filter="dissolve">
                                      <p:cBhvr>
                                        <p:cTn id="7" dur="500"/>
                                        <p:tgtEl>
                                          <p:spTgt spid="986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6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711" name="Text Box 15"/>
          <p:cNvSpPr txBox="1">
            <a:spLocks noChangeArrowheads="1"/>
          </p:cNvSpPr>
          <p:nvPr/>
        </p:nvSpPr>
        <p:spPr bwMode="auto">
          <a:xfrm>
            <a:off x="4800600" y="4343400"/>
            <a:ext cx="3056029" cy="923330"/>
          </a:xfrm>
          <a:prstGeom prst="rect">
            <a:avLst/>
          </a:prstGeom>
          <a:solidFill>
            <a:srgbClr val="C0C0C0"/>
          </a:solidFill>
          <a:ln w="28575">
            <a:noFill/>
            <a:miter lim="800000"/>
            <a:headEnd/>
            <a:tailEnd type="none" w="med" len="lg"/>
          </a:ln>
          <a:effectLst/>
        </p:spPr>
        <p:txBody>
          <a:bodyPr wrap="none">
            <a:spAutoFit/>
          </a:bodyPr>
          <a:lstStyle/>
          <a:p>
            <a:pPr eaLnBrk="0" hangingPunct="0"/>
            <a:r>
              <a:rPr lang="en-US" dirty="0"/>
              <a:t>environment:</a:t>
            </a:r>
          </a:p>
          <a:p>
            <a:pPr eaLnBrk="0" hangingPunct="0"/>
            <a:r>
              <a:rPr lang="en-US" dirty="0"/>
              <a:t>parameters: () </a:t>
            </a:r>
            <a:br>
              <a:rPr lang="en-US" dirty="0"/>
            </a:br>
            <a:r>
              <a:rPr lang="en-US" dirty="0"/>
              <a:t>body: </a:t>
            </a:r>
            <a:r>
              <a:rPr lang="en-US" dirty="0" smtClean="0"/>
              <a:t>(</a:t>
            </a:r>
            <a:r>
              <a:rPr lang="en-US" dirty="0"/>
              <a:t>begin (set! x (+ x 1)) x)</a:t>
            </a:r>
            <a:r>
              <a:rPr lang="en-US" b="1" dirty="0">
                <a:latin typeface="Courier New" pitchFamily="49" charset="0"/>
              </a:rPr>
              <a:t> </a:t>
            </a:r>
          </a:p>
        </p:txBody>
      </p:sp>
      <p:sp>
        <p:nvSpPr>
          <p:cNvPr id="925698" name="Rectangle 2"/>
          <p:cNvSpPr>
            <a:spLocks noGrp="1" noChangeArrowheads="1"/>
          </p:cNvSpPr>
          <p:nvPr>
            <p:ph type="title"/>
          </p:nvPr>
        </p:nvSpPr>
        <p:spPr>
          <a:xfrm>
            <a:off x="558800" y="71438"/>
            <a:ext cx="8229600" cy="842962"/>
          </a:xfrm>
        </p:spPr>
        <p:txBody>
          <a:bodyPr/>
          <a:lstStyle/>
          <a:p>
            <a:r>
              <a:rPr lang="en-US" dirty="0"/>
              <a:t>from Class </a:t>
            </a:r>
            <a:r>
              <a:rPr lang="en-US" dirty="0" smtClean="0"/>
              <a:t>22: </a:t>
            </a:r>
            <a:r>
              <a:rPr lang="en-US" dirty="0" err="1"/>
              <a:t>nextx</a:t>
            </a:r>
            <a:endParaRPr lang="en-US" dirty="0"/>
          </a:p>
        </p:txBody>
      </p:sp>
      <p:sp>
        <p:nvSpPr>
          <p:cNvPr id="925699" name="Rectangle 3"/>
          <p:cNvSpPr>
            <a:spLocks noChangeArrowheads="1"/>
          </p:cNvSpPr>
          <p:nvPr/>
        </p:nvSpPr>
        <p:spPr bwMode="auto">
          <a:xfrm>
            <a:off x="395288" y="760413"/>
            <a:ext cx="4848225" cy="5578475"/>
          </a:xfrm>
          <a:prstGeom prst="rect">
            <a:avLst/>
          </a:prstGeom>
          <a:noFill/>
          <a:ln w="31750" algn="ctr">
            <a:noFill/>
            <a:miter lim="800000"/>
            <a:headEnd/>
            <a:tailEnd/>
          </a:ln>
          <a:effectLst/>
        </p:spPr>
        <p:txBody>
          <a:bodyPr>
            <a:spAutoFit/>
          </a:bodyPr>
          <a:lstStyle/>
          <a:p>
            <a:r>
              <a:rPr lang="en-US" sz="4000"/>
              <a:t>(define x 0)</a:t>
            </a:r>
          </a:p>
          <a:p>
            <a:r>
              <a:rPr lang="en-US" sz="4000"/>
              <a:t>(define (nextx)</a:t>
            </a:r>
          </a:p>
          <a:p>
            <a:r>
              <a:rPr lang="en-US" sz="4000"/>
              <a:t>  (set! x (+ x 1))</a:t>
            </a:r>
          </a:p>
          <a:p>
            <a:r>
              <a:rPr lang="en-US" sz="4000"/>
              <a:t>  x)</a:t>
            </a:r>
          </a:p>
          <a:p>
            <a:r>
              <a:rPr lang="en-US" sz="4000"/>
              <a:t>&gt; (nextx)</a:t>
            </a:r>
          </a:p>
          <a:p>
            <a:r>
              <a:rPr lang="en-US" sz="4000"/>
              <a:t>1</a:t>
            </a:r>
          </a:p>
          <a:p>
            <a:r>
              <a:rPr lang="en-US" sz="4000"/>
              <a:t>&gt; (set! x 23)</a:t>
            </a:r>
          </a:p>
          <a:p>
            <a:r>
              <a:rPr lang="en-US" sz="4000"/>
              <a:t>&gt; (next x)</a:t>
            </a:r>
          </a:p>
          <a:p>
            <a:r>
              <a:rPr lang="en-US" sz="4000"/>
              <a:t>24</a:t>
            </a:r>
          </a:p>
        </p:txBody>
      </p:sp>
      <p:sp>
        <p:nvSpPr>
          <p:cNvPr id="925700" name="Rectangle 4"/>
          <p:cNvSpPr>
            <a:spLocks noChangeArrowheads="1"/>
          </p:cNvSpPr>
          <p:nvPr/>
        </p:nvSpPr>
        <p:spPr bwMode="auto">
          <a:xfrm>
            <a:off x="4646613" y="1787525"/>
            <a:ext cx="4203700" cy="1687513"/>
          </a:xfrm>
          <a:prstGeom prst="rect">
            <a:avLst/>
          </a:prstGeom>
          <a:noFill/>
          <a:ln w="31750" algn="ctr">
            <a:solidFill>
              <a:srgbClr val="008000"/>
            </a:solidFill>
            <a:miter lim="800000"/>
            <a:headEnd/>
            <a:tailEnd/>
          </a:ln>
          <a:effectLst/>
        </p:spPr>
        <p:txBody>
          <a:bodyPr anchor="ctr">
            <a:spAutoFit/>
          </a:bodyPr>
          <a:lstStyle/>
          <a:p>
            <a:endParaRPr lang="en-US"/>
          </a:p>
        </p:txBody>
      </p:sp>
      <p:sp>
        <p:nvSpPr>
          <p:cNvPr id="925701" name="Text Box 5"/>
          <p:cNvSpPr txBox="1">
            <a:spLocks noChangeArrowheads="1"/>
          </p:cNvSpPr>
          <p:nvPr/>
        </p:nvSpPr>
        <p:spPr bwMode="auto">
          <a:xfrm>
            <a:off x="4659313" y="1050925"/>
            <a:ext cx="1589087" cy="701675"/>
          </a:xfrm>
          <a:prstGeom prst="rect">
            <a:avLst/>
          </a:prstGeom>
          <a:noFill/>
          <a:ln w="31750" algn="ctr">
            <a:noFill/>
            <a:miter lim="800000"/>
            <a:headEnd/>
            <a:tailEnd/>
          </a:ln>
          <a:effectLst/>
        </p:spPr>
        <p:txBody>
          <a:bodyPr wrap="none">
            <a:spAutoFit/>
          </a:bodyPr>
          <a:lstStyle/>
          <a:p>
            <a:r>
              <a:rPr lang="en-US" sz="2000"/>
              <a:t>global</a:t>
            </a:r>
          </a:p>
          <a:p>
            <a:r>
              <a:rPr lang="en-US" sz="2000"/>
              <a:t>environment</a:t>
            </a:r>
          </a:p>
        </p:txBody>
      </p:sp>
      <p:sp>
        <p:nvSpPr>
          <p:cNvPr id="925703" name="Text Box 7"/>
          <p:cNvSpPr txBox="1">
            <a:spLocks noChangeArrowheads="1"/>
          </p:cNvSpPr>
          <p:nvPr/>
        </p:nvSpPr>
        <p:spPr bwMode="auto">
          <a:xfrm>
            <a:off x="4994275" y="1965325"/>
            <a:ext cx="2443163" cy="428625"/>
          </a:xfrm>
          <a:prstGeom prst="rect">
            <a:avLst/>
          </a:prstGeom>
          <a:noFill/>
          <a:ln w="31750" algn="ctr">
            <a:solidFill>
              <a:schemeClr val="tx1"/>
            </a:solidFill>
            <a:miter lim="800000"/>
            <a:headEnd/>
            <a:tailEnd/>
          </a:ln>
          <a:effectLst/>
        </p:spPr>
        <p:txBody>
          <a:bodyPr wrap="none">
            <a:spAutoFit/>
          </a:bodyPr>
          <a:lstStyle/>
          <a:p>
            <a:r>
              <a:rPr lang="en-US" sz="2000"/>
              <a:t>+ : #&lt;primitive:+&gt;</a:t>
            </a:r>
          </a:p>
        </p:txBody>
      </p:sp>
      <p:sp>
        <p:nvSpPr>
          <p:cNvPr id="925704" name="Text Box 8"/>
          <p:cNvSpPr txBox="1">
            <a:spLocks noChangeArrowheads="1"/>
          </p:cNvSpPr>
          <p:nvPr/>
        </p:nvSpPr>
        <p:spPr bwMode="auto">
          <a:xfrm>
            <a:off x="6699250" y="2692400"/>
            <a:ext cx="1304925" cy="428625"/>
          </a:xfrm>
          <a:prstGeom prst="rect">
            <a:avLst/>
          </a:prstGeom>
          <a:noFill/>
          <a:ln w="31750" algn="ctr">
            <a:solidFill>
              <a:schemeClr val="tx1"/>
            </a:solidFill>
            <a:miter lim="800000"/>
            <a:headEnd/>
            <a:tailEnd/>
          </a:ln>
          <a:effectLst/>
        </p:spPr>
        <p:txBody>
          <a:bodyPr>
            <a:spAutoFit/>
          </a:bodyPr>
          <a:lstStyle/>
          <a:p>
            <a:r>
              <a:rPr lang="en-US" sz="2000"/>
              <a:t>nextx: </a:t>
            </a:r>
          </a:p>
        </p:txBody>
      </p:sp>
      <p:sp>
        <p:nvSpPr>
          <p:cNvPr id="925705" name="Text Box 9"/>
          <p:cNvSpPr txBox="1">
            <a:spLocks noChangeArrowheads="1"/>
          </p:cNvSpPr>
          <p:nvPr/>
        </p:nvSpPr>
        <p:spPr bwMode="auto">
          <a:xfrm>
            <a:off x="5387975" y="2776538"/>
            <a:ext cx="866775" cy="428625"/>
          </a:xfrm>
          <a:prstGeom prst="rect">
            <a:avLst/>
          </a:prstGeom>
          <a:noFill/>
          <a:ln w="31750" algn="ctr">
            <a:solidFill>
              <a:schemeClr val="tx1"/>
            </a:solidFill>
            <a:miter lim="800000"/>
            <a:headEnd/>
            <a:tailEnd/>
          </a:ln>
          <a:effectLst/>
        </p:spPr>
        <p:txBody>
          <a:bodyPr wrap="none">
            <a:spAutoFit/>
          </a:bodyPr>
          <a:lstStyle/>
          <a:p>
            <a:r>
              <a:rPr lang="en-US" sz="2000"/>
              <a:t>x : 24</a:t>
            </a:r>
          </a:p>
        </p:txBody>
      </p:sp>
      <p:sp>
        <p:nvSpPr>
          <p:cNvPr id="925709" name="Oval 13"/>
          <p:cNvSpPr>
            <a:spLocks noChangeAspect="1" noChangeArrowheads="1"/>
          </p:cNvSpPr>
          <p:nvPr/>
        </p:nvSpPr>
        <p:spPr bwMode="auto">
          <a:xfrm>
            <a:off x="6324600" y="4419600"/>
            <a:ext cx="119062" cy="119062"/>
          </a:xfrm>
          <a:prstGeom prst="ellipse">
            <a:avLst/>
          </a:prstGeom>
          <a:solidFill>
            <a:schemeClr val="tx1"/>
          </a:solidFill>
          <a:ln w="28575">
            <a:solidFill>
              <a:schemeClr val="tx1"/>
            </a:solidFill>
            <a:round/>
            <a:headEnd/>
            <a:tailEnd type="none" w="med" len="lg"/>
          </a:ln>
          <a:effectLst/>
        </p:spPr>
        <p:txBody>
          <a:bodyPr wrap="none" anchor="ctr"/>
          <a:lstStyle/>
          <a:p>
            <a:endParaRPr lang="en-US"/>
          </a:p>
        </p:txBody>
      </p:sp>
      <p:sp>
        <p:nvSpPr>
          <p:cNvPr id="925712" name="Freeform 16"/>
          <p:cNvSpPr>
            <a:spLocks/>
          </p:cNvSpPr>
          <p:nvPr/>
        </p:nvSpPr>
        <p:spPr bwMode="auto">
          <a:xfrm>
            <a:off x="5497513" y="2895600"/>
            <a:ext cx="2338387" cy="1414463"/>
          </a:xfrm>
          <a:custGeom>
            <a:avLst/>
            <a:gdLst/>
            <a:ahLst/>
            <a:cxnLst>
              <a:cxn ang="0">
                <a:pos x="1160" y="0"/>
              </a:cxn>
              <a:cxn ang="0">
                <a:pos x="1160" y="240"/>
              </a:cxn>
              <a:cxn ang="0">
                <a:pos x="632" y="288"/>
              </a:cxn>
              <a:cxn ang="0">
                <a:pos x="104" y="384"/>
              </a:cxn>
              <a:cxn ang="0">
                <a:pos x="8" y="624"/>
              </a:cxn>
            </a:cxnLst>
            <a:rect l="0" t="0" r="r" b="b"/>
            <a:pathLst>
              <a:path w="1248" h="624">
                <a:moveTo>
                  <a:pt x="1160" y="0"/>
                </a:moveTo>
                <a:cubicBezTo>
                  <a:pt x="1204" y="96"/>
                  <a:pt x="1248" y="192"/>
                  <a:pt x="1160" y="240"/>
                </a:cubicBezTo>
                <a:cubicBezTo>
                  <a:pt x="1072" y="288"/>
                  <a:pt x="808" y="264"/>
                  <a:pt x="632" y="288"/>
                </a:cubicBezTo>
                <a:cubicBezTo>
                  <a:pt x="456" y="312"/>
                  <a:pt x="208" y="328"/>
                  <a:pt x="104" y="384"/>
                </a:cubicBezTo>
                <a:cubicBezTo>
                  <a:pt x="0" y="440"/>
                  <a:pt x="4" y="532"/>
                  <a:pt x="8" y="624"/>
                </a:cubicBezTo>
              </a:path>
            </a:pathLst>
          </a:custGeom>
          <a:noFill/>
          <a:ln w="31750" cap="flat" cmpd="sng">
            <a:solidFill>
              <a:schemeClr val="tx1"/>
            </a:solidFill>
            <a:prstDash val="solid"/>
            <a:round/>
            <a:headEnd type="none" w="med" len="med"/>
            <a:tailEnd type="triangle" w="med" len="med"/>
          </a:ln>
          <a:effectLst/>
        </p:spPr>
        <p:txBody>
          <a:bodyPr>
            <a:spAutoFit/>
          </a:bodyPr>
          <a:lstStyle/>
          <a:p>
            <a:endParaRPr lang="en-US"/>
          </a:p>
        </p:txBody>
      </p:sp>
      <p:cxnSp>
        <p:nvCxnSpPr>
          <p:cNvPr id="925713" name="AutoShape 17"/>
          <p:cNvCxnSpPr>
            <a:cxnSpLocks noChangeShapeType="1"/>
            <a:stCxn id="925709" idx="6"/>
            <a:endCxn id="925700" idx="3"/>
          </p:cNvCxnSpPr>
          <p:nvPr/>
        </p:nvCxnSpPr>
        <p:spPr bwMode="auto">
          <a:xfrm flipV="1">
            <a:off x="6443662" y="2631282"/>
            <a:ext cx="2406651" cy="1847849"/>
          </a:xfrm>
          <a:prstGeom prst="bentConnector3">
            <a:avLst>
              <a:gd name="adj1" fmla="val 109499"/>
            </a:avLst>
          </a:prstGeom>
          <a:noFill/>
          <a:ln w="31750">
            <a:solidFill>
              <a:schemeClr val="tx2"/>
            </a:solidFill>
            <a:miter lim="800000"/>
            <a:headEnd/>
            <a:tailEnd type="triangl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5700"/>
                                        </p:tgtEl>
                                        <p:attrNameLst>
                                          <p:attrName>style.visibility</p:attrName>
                                        </p:attrNameLst>
                                      </p:cBhvr>
                                      <p:to>
                                        <p:strVal val="visible"/>
                                      </p:to>
                                    </p:set>
                                    <p:animEffect transition="in" filter="dissolve">
                                      <p:cBhvr>
                                        <p:cTn id="7" dur="500"/>
                                        <p:tgtEl>
                                          <p:spTgt spid="92570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25701"/>
                                        </p:tgtEl>
                                        <p:attrNameLst>
                                          <p:attrName>style.visibility</p:attrName>
                                        </p:attrNameLst>
                                      </p:cBhvr>
                                      <p:to>
                                        <p:strVal val="visible"/>
                                      </p:to>
                                    </p:set>
                                    <p:animEffect transition="in" filter="dissolve">
                                      <p:cBhvr>
                                        <p:cTn id="10" dur="500"/>
                                        <p:tgtEl>
                                          <p:spTgt spid="92570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25703"/>
                                        </p:tgtEl>
                                        <p:attrNameLst>
                                          <p:attrName>style.visibility</p:attrName>
                                        </p:attrNameLst>
                                      </p:cBhvr>
                                      <p:to>
                                        <p:strVal val="visible"/>
                                      </p:to>
                                    </p:set>
                                    <p:animEffect transition="in" filter="dissolve">
                                      <p:cBhvr>
                                        <p:cTn id="13" dur="500"/>
                                        <p:tgtEl>
                                          <p:spTgt spid="92570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25704"/>
                                        </p:tgtEl>
                                        <p:attrNameLst>
                                          <p:attrName>style.visibility</p:attrName>
                                        </p:attrNameLst>
                                      </p:cBhvr>
                                      <p:to>
                                        <p:strVal val="visible"/>
                                      </p:to>
                                    </p:set>
                                    <p:animEffect transition="in" filter="dissolve">
                                      <p:cBhvr>
                                        <p:cTn id="16" dur="500"/>
                                        <p:tgtEl>
                                          <p:spTgt spid="92570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25705"/>
                                        </p:tgtEl>
                                        <p:attrNameLst>
                                          <p:attrName>style.visibility</p:attrName>
                                        </p:attrNameLst>
                                      </p:cBhvr>
                                      <p:to>
                                        <p:strVal val="visible"/>
                                      </p:to>
                                    </p:set>
                                    <p:animEffect transition="in" filter="dissolve">
                                      <p:cBhvr>
                                        <p:cTn id="19" dur="500"/>
                                        <p:tgtEl>
                                          <p:spTgt spid="92570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25709"/>
                                        </p:tgtEl>
                                        <p:attrNameLst>
                                          <p:attrName>style.visibility</p:attrName>
                                        </p:attrNameLst>
                                      </p:cBhvr>
                                      <p:to>
                                        <p:strVal val="visible"/>
                                      </p:to>
                                    </p:set>
                                    <p:animEffect transition="in" filter="dissolve">
                                      <p:cBhvr>
                                        <p:cTn id="22" dur="500"/>
                                        <p:tgtEl>
                                          <p:spTgt spid="925709"/>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925711"/>
                                        </p:tgtEl>
                                        <p:attrNameLst>
                                          <p:attrName>style.visibility</p:attrName>
                                        </p:attrNameLst>
                                      </p:cBhvr>
                                      <p:to>
                                        <p:strVal val="visible"/>
                                      </p:to>
                                    </p:set>
                                    <p:animEffect transition="in" filter="dissolve">
                                      <p:cBhvr>
                                        <p:cTn id="25" dur="500"/>
                                        <p:tgtEl>
                                          <p:spTgt spid="925711"/>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925712"/>
                                        </p:tgtEl>
                                        <p:attrNameLst>
                                          <p:attrName>style.visibility</p:attrName>
                                        </p:attrNameLst>
                                      </p:cBhvr>
                                      <p:to>
                                        <p:strVal val="visible"/>
                                      </p:to>
                                    </p:set>
                                    <p:animEffect transition="in" filter="dissolve">
                                      <p:cBhvr>
                                        <p:cTn id="28" dur="500"/>
                                        <p:tgtEl>
                                          <p:spTgt spid="925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711" grpId="0" animBg="1"/>
      <p:bldP spid="925700" grpId="0" animBg="1"/>
      <p:bldP spid="925701" grpId="0"/>
      <p:bldP spid="925703" grpId="0" animBg="1"/>
      <p:bldP spid="925704" grpId="0" animBg="1"/>
      <p:bldP spid="925705" grpId="0" animBg="1"/>
      <p:bldP spid="925709" grpId="0" animBg="1"/>
      <p:bldP spid="9257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2"/>
          <p:cNvSpPr>
            <a:spLocks noGrp="1" noChangeArrowheads="1"/>
          </p:cNvSpPr>
          <p:nvPr>
            <p:ph type="title"/>
          </p:nvPr>
        </p:nvSpPr>
        <p:spPr/>
        <p:txBody>
          <a:bodyPr/>
          <a:lstStyle/>
          <a:p>
            <a:r>
              <a:rPr lang="en-US" dirty="0"/>
              <a:t>A Better Counter</a:t>
            </a:r>
          </a:p>
        </p:txBody>
      </p:sp>
      <p:sp>
        <p:nvSpPr>
          <p:cNvPr id="926723" name="Rectangle 3"/>
          <p:cNvSpPr>
            <a:spLocks noGrp="1" noChangeArrowheads="1"/>
          </p:cNvSpPr>
          <p:nvPr>
            <p:ph type="body" idx="1"/>
          </p:nvPr>
        </p:nvSpPr>
        <p:spPr/>
        <p:txBody>
          <a:bodyPr/>
          <a:lstStyle/>
          <a:p>
            <a:r>
              <a:rPr lang="en-US" sz="3600"/>
              <a:t>The place that keeps track of the count should be part of the counter, not part of the global environment</a:t>
            </a:r>
          </a:p>
          <a:p>
            <a:pPr lvl="1"/>
            <a:r>
              <a:rPr lang="en-US" sz="3200"/>
              <a:t>Can have more than one counter</a:t>
            </a:r>
          </a:p>
          <a:p>
            <a:pPr lvl="1"/>
            <a:r>
              <a:rPr lang="en-US" sz="3200"/>
              <a:t>Counter state is </a:t>
            </a:r>
            <a:r>
              <a:rPr lang="en-US" sz="3200" i="1"/>
              <a:t>encapsulated</a:t>
            </a:r>
            <a:r>
              <a:rPr lang="en-US" sz="3200"/>
              <a:t>: can only be modified by counter procedure</a:t>
            </a:r>
          </a:p>
          <a:p>
            <a:r>
              <a:rPr lang="en-US" sz="3600"/>
              <a:t>Can we do this?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2"/>
          <p:cNvSpPr>
            <a:spLocks noGrp="1" noChangeArrowheads="1"/>
          </p:cNvSpPr>
          <p:nvPr>
            <p:ph type="title"/>
          </p:nvPr>
        </p:nvSpPr>
        <p:spPr/>
        <p:txBody>
          <a:bodyPr/>
          <a:lstStyle/>
          <a:p>
            <a:r>
              <a:rPr lang="en-US" dirty="0" err="1" smtClean="0"/>
              <a:t>Stateful</a:t>
            </a:r>
            <a:r>
              <a:rPr lang="en-US" dirty="0" smtClean="0"/>
              <a:t> Application Rule:</a:t>
            </a:r>
            <a:endParaRPr lang="en-US" dirty="0"/>
          </a:p>
        </p:txBody>
      </p:sp>
      <p:sp>
        <p:nvSpPr>
          <p:cNvPr id="4" name="Rectangle 3"/>
          <p:cNvSpPr/>
          <p:nvPr/>
        </p:nvSpPr>
        <p:spPr>
          <a:xfrm>
            <a:off x="544875" y="1692956"/>
            <a:ext cx="7998977" cy="4154984"/>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400" dirty="0" smtClean="0"/>
              <a:t>To apply a constructed procedure:</a:t>
            </a:r>
          </a:p>
          <a:p>
            <a:pPr marL="342900" indent="-342900">
              <a:buFont typeface="+mj-lt"/>
              <a:buAutoNum type="arabicPeriod"/>
            </a:pPr>
            <a:r>
              <a:rPr lang="en-US" sz="2400" b="1" dirty="0" smtClean="0"/>
              <a:t>Construct a new environment</a:t>
            </a:r>
            <a:r>
              <a:rPr lang="en-US" sz="2400" dirty="0" smtClean="0"/>
              <a:t>, whose parent is the environment of the applied procedure.</a:t>
            </a:r>
          </a:p>
          <a:p>
            <a:pPr marL="342900" indent="-342900">
              <a:buFont typeface="+mj-lt"/>
              <a:buAutoNum type="arabicPeriod"/>
            </a:pPr>
            <a:r>
              <a:rPr lang="en-US" sz="2400" b="1" dirty="0" smtClean="0"/>
              <a:t>For each procedure parameter, create a place </a:t>
            </a:r>
            <a:r>
              <a:rPr lang="en-US" sz="2400" dirty="0" smtClean="0"/>
              <a:t>in the frame of the new environment with the name of the parameter.  Evaluate each operand expression in the environment or the application and initialize the value in each place to the value of the corresponding operand expression.</a:t>
            </a:r>
          </a:p>
          <a:p>
            <a:pPr marL="342900" indent="-342900">
              <a:buFont typeface="+mj-lt"/>
              <a:buAutoNum type="arabicPeriod"/>
            </a:pPr>
            <a:r>
              <a:rPr lang="en-US" sz="2400" b="1" dirty="0" smtClean="0"/>
              <a:t>Evaluate</a:t>
            </a:r>
            <a:r>
              <a:rPr lang="en-US" sz="2400" dirty="0" smtClean="0"/>
              <a:t> the body of the procedure </a:t>
            </a:r>
            <a:r>
              <a:rPr lang="en-US" sz="2400" b="1" dirty="0" smtClean="0"/>
              <a:t>in the newly created environment. </a:t>
            </a:r>
            <a:r>
              <a:rPr lang="en-US" sz="2400" dirty="0" smtClean="0"/>
              <a:t>The resulting value is the value of the application.</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ChangeArrowheads="1"/>
          </p:cNvSpPr>
          <p:nvPr>
            <p:ph type="title"/>
          </p:nvPr>
        </p:nvSpPr>
        <p:spPr/>
        <p:txBody>
          <a:bodyPr/>
          <a:lstStyle/>
          <a:p>
            <a:r>
              <a:rPr lang="en-US" dirty="0"/>
              <a:t>A Better Counter</a:t>
            </a:r>
          </a:p>
        </p:txBody>
      </p:sp>
      <p:sp>
        <p:nvSpPr>
          <p:cNvPr id="928771" name="Rectangle 3"/>
          <p:cNvSpPr>
            <a:spLocks noChangeArrowheads="1"/>
          </p:cNvSpPr>
          <p:nvPr/>
        </p:nvSpPr>
        <p:spPr bwMode="auto">
          <a:xfrm>
            <a:off x="457200" y="1447800"/>
            <a:ext cx="8185150" cy="4111625"/>
          </a:xfrm>
          <a:prstGeom prst="rect">
            <a:avLst/>
          </a:prstGeom>
          <a:noFill/>
          <a:ln w="31750" algn="ctr">
            <a:noFill/>
            <a:miter lim="800000"/>
            <a:headEnd/>
            <a:tailEnd/>
          </a:ln>
          <a:effectLst/>
        </p:spPr>
        <p:txBody>
          <a:bodyPr>
            <a:spAutoFit/>
          </a:bodyPr>
          <a:lstStyle/>
          <a:p>
            <a:r>
              <a:rPr lang="en-US" sz="4400"/>
              <a:t>(define (make-counter)</a:t>
            </a:r>
          </a:p>
          <a:p>
            <a:r>
              <a:rPr lang="en-US" sz="4400"/>
              <a:t>   </a:t>
            </a:r>
            <a:r>
              <a:rPr lang="en-US" sz="4400">
                <a:solidFill>
                  <a:srgbClr val="FF33CC"/>
                </a:solidFill>
              </a:rPr>
              <a:t>(</a:t>
            </a:r>
            <a:r>
              <a:rPr lang="en-US" sz="4400">
                <a:solidFill>
                  <a:schemeClr val="hlink"/>
                </a:solidFill>
              </a:rPr>
              <a:t>(lambda (count)</a:t>
            </a:r>
          </a:p>
          <a:p>
            <a:r>
              <a:rPr lang="en-US" sz="4400">
                <a:solidFill>
                  <a:schemeClr val="accent2"/>
                </a:solidFill>
              </a:rPr>
              <a:t>      (lambda ()</a:t>
            </a:r>
          </a:p>
          <a:p>
            <a:r>
              <a:rPr lang="en-US" sz="4400">
                <a:solidFill>
                  <a:schemeClr val="accent2"/>
                </a:solidFill>
              </a:rPr>
              <a:t>        (set! count (+ 1 count))</a:t>
            </a:r>
          </a:p>
          <a:p>
            <a:r>
              <a:rPr lang="en-US" sz="4400">
                <a:solidFill>
                  <a:schemeClr val="accent2"/>
                </a:solidFill>
              </a:rPr>
              <a:t>        count))</a:t>
            </a:r>
          </a:p>
          <a:p>
            <a:r>
              <a:rPr lang="en-US" sz="4400"/>
              <a:t>   </a:t>
            </a:r>
            <a:r>
              <a:rPr lang="en-US" sz="4400">
                <a:solidFill>
                  <a:srgbClr val="FF01FF"/>
                </a:solidFill>
              </a:rPr>
              <a:t>0)</a:t>
            </a:r>
            <a:r>
              <a:rPr lang="en-US" sz="44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8771"/>
                                        </p:tgtEl>
                                        <p:attrNameLst>
                                          <p:attrName>style.visibility</p:attrName>
                                        </p:attrNameLst>
                                      </p:cBhvr>
                                      <p:to>
                                        <p:strVal val="visible"/>
                                      </p:to>
                                    </p:set>
                                    <p:animEffect transition="in" filter="fade">
                                      <p:cBhvr>
                                        <p:cTn id="7" dur="2000"/>
                                        <p:tgtEl>
                                          <p:spTgt spid="928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87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2944</TotalTime>
  <Words>1406</Words>
  <Application>Microsoft Office PowerPoint</Application>
  <PresentationFormat>On-screen Show (4:3)</PresentationFormat>
  <Paragraphs>273</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Class 23:  Objectifying  Objects</vt:lpstr>
      <vt:lpstr>Menu</vt:lpstr>
      <vt:lpstr>Remaining Problem Sets</vt:lpstr>
      <vt:lpstr>Project Assignment</vt:lpstr>
      <vt:lpstr>Slide 5</vt:lpstr>
      <vt:lpstr>from Class 22: nextx</vt:lpstr>
      <vt:lpstr>A Better Counter</vt:lpstr>
      <vt:lpstr>Stateful Application Rule:</vt:lpstr>
      <vt:lpstr>A Better Counter</vt:lpstr>
      <vt:lpstr>Sweeter Version</vt:lpstr>
      <vt:lpstr>Slide 11</vt:lpstr>
      <vt:lpstr>Slide 12</vt:lpstr>
      <vt:lpstr>Versatile Counter</vt:lpstr>
      <vt:lpstr>An Even Sweeter Counter</vt:lpstr>
      <vt:lpstr>Using Counter</vt:lpstr>
      <vt:lpstr>Objects</vt:lpstr>
      <vt:lpstr>Problem-Solving Strategies</vt:lpstr>
      <vt:lpstr>PS5</vt:lpstr>
      <vt:lpstr>Real Databases</vt:lpstr>
      <vt:lpstr>How big are big databases?</vt:lpstr>
      <vt:lpstr>Slide 21</vt:lpstr>
      <vt:lpstr>Slide 22</vt:lpstr>
      <vt:lpstr>Big Databases Today</vt:lpstr>
      <vt:lpstr>How much work?</vt:lpstr>
      <vt:lpstr>Making Objects in Scheme</vt:lpstr>
      <vt:lpstr>Python Version</vt:lpstr>
      <vt:lpstr>Charge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Evans</dc:creator>
  <cp:lastModifiedBy>David Evans</cp:lastModifiedBy>
  <cp:revision>99</cp:revision>
  <dcterms:created xsi:type="dcterms:W3CDTF">2009-10-12T15:00:50Z</dcterms:created>
  <dcterms:modified xsi:type="dcterms:W3CDTF">2009-10-19T13:35:41Z</dcterms:modified>
</cp:coreProperties>
</file>