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0" r:id="rId3"/>
    <p:sldId id="283" r:id="rId4"/>
    <p:sldId id="284" r:id="rId5"/>
    <p:sldId id="285" r:id="rId6"/>
    <p:sldId id="313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314" r:id="rId17"/>
    <p:sldId id="296" r:id="rId18"/>
    <p:sldId id="267" r:id="rId19"/>
    <p:sldId id="298" r:id="rId20"/>
    <p:sldId id="303" r:id="rId21"/>
    <p:sldId id="304" r:id="rId22"/>
    <p:sldId id="305" r:id="rId23"/>
    <p:sldId id="300" r:id="rId24"/>
    <p:sldId id="301" r:id="rId25"/>
    <p:sldId id="299" r:id="rId26"/>
    <p:sldId id="29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623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A913D-81E9-45C0-B7D0-704BD8ABA6DD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B14CC-1ABD-4EF0-A9BE-C5099E9AB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BF3160-B75C-4CB0-BD5D-4D60ED40D252}" type="slidenum">
              <a:rPr lang="en-US"/>
              <a:pPr/>
              <a:t>3</a:t>
            </a:fld>
            <a:endParaRPr lang="en-US"/>
          </a:p>
        </p:txBody>
      </p:sp>
      <p:sp>
        <p:nvSpPr>
          <p:cNvPr id="121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5C745-66C2-4DB8-BA3F-42395683B8B4}" type="slidenum">
              <a:rPr lang="en-US"/>
              <a:pPr/>
              <a:t>13</a:t>
            </a:fld>
            <a:endParaRPr lang="en-US"/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6BC83-0474-44D8-A378-BF6B13C64096}" type="slidenum">
              <a:rPr lang="en-US"/>
              <a:pPr/>
              <a:t>14</a:t>
            </a:fld>
            <a:endParaRPr lang="en-US"/>
          </a:p>
        </p:txBody>
      </p:sp>
      <p:sp>
        <p:nvSpPr>
          <p:cNvPr id="121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4CAF5-65B3-4797-80CC-5AED8E6F1F82}" type="slidenum">
              <a:rPr lang="en-US"/>
              <a:pPr/>
              <a:t>15</a:t>
            </a:fld>
            <a:endParaRPr lang="en-US"/>
          </a:p>
        </p:txBody>
      </p:sp>
      <p:sp>
        <p:nvSpPr>
          <p:cNvPr id="121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33552-D7B2-483F-B7C6-A25B44E75F80}" type="slidenum">
              <a:rPr lang="en-US"/>
              <a:pPr/>
              <a:t>18</a:t>
            </a:fld>
            <a:endParaRPr lang="en-US"/>
          </a:p>
        </p:txBody>
      </p:sp>
      <p:sp>
        <p:nvSpPr>
          <p:cNvPr id="103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71C914-4F7B-455F-BB0B-5FDF773A05A3}" type="slidenum">
              <a:rPr lang="en-US"/>
              <a:pPr/>
              <a:t>4</a:t>
            </a:fld>
            <a:endParaRPr lang="en-US"/>
          </a:p>
        </p:txBody>
      </p:sp>
      <p:sp>
        <p:nvSpPr>
          <p:cNvPr id="120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0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21203-1991-4376-8EB8-212F85268BE1}" type="slidenum">
              <a:rPr lang="en-US"/>
              <a:pPr/>
              <a:t>5</a:t>
            </a:fld>
            <a:endParaRPr lang="en-US"/>
          </a:p>
        </p:txBody>
      </p:sp>
      <p:sp>
        <p:nvSpPr>
          <p:cNvPr id="121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71C914-4F7B-455F-BB0B-5FDF773A05A3}" type="slidenum">
              <a:rPr lang="en-US"/>
              <a:pPr/>
              <a:t>6</a:t>
            </a:fld>
            <a:endParaRPr lang="en-US"/>
          </a:p>
        </p:txBody>
      </p:sp>
      <p:sp>
        <p:nvSpPr>
          <p:cNvPr id="120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0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4DF60-8213-420B-AE51-9E6B662EEA2B}" type="slidenum">
              <a:rPr lang="en-US"/>
              <a:pPr/>
              <a:t>7</a:t>
            </a:fld>
            <a:endParaRPr lang="en-US"/>
          </a:p>
        </p:txBody>
      </p:sp>
      <p:sp>
        <p:nvSpPr>
          <p:cNvPr id="122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C6EA6-DC95-47AA-944D-BEF6537A97AB}" type="slidenum">
              <a:rPr lang="en-US"/>
              <a:pPr/>
              <a:t>8</a:t>
            </a:fld>
            <a:endParaRPr lang="en-US"/>
          </a:p>
        </p:txBody>
      </p:sp>
      <p:sp>
        <p:nvSpPr>
          <p:cNvPr id="122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4276B-9A9C-45FE-BE9D-FFC687C16681}" type="slidenum">
              <a:rPr lang="en-US"/>
              <a:pPr/>
              <a:t>9</a:t>
            </a:fld>
            <a:endParaRPr lang="en-US"/>
          </a:p>
        </p:txBody>
      </p:sp>
      <p:sp>
        <p:nvSpPr>
          <p:cNvPr id="122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22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632BC-31C4-407E-9D8E-64BDFAD39043}" type="slidenum">
              <a:rPr lang="en-US"/>
              <a:pPr/>
              <a:t>10</a:t>
            </a:fld>
            <a:endParaRPr lang="en-US"/>
          </a:p>
        </p:txBody>
      </p:sp>
      <p:sp>
        <p:nvSpPr>
          <p:cNvPr id="123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D3C4D-8D9E-4B7E-A9AB-D4157A2111B9}" type="slidenum">
              <a:rPr lang="en-US"/>
              <a:pPr/>
              <a:t>11</a:t>
            </a:fld>
            <a:endParaRPr lang="en-US"/>
          </a:p>
        </p:txBody>
      </p:sp>
      <p:sp>
        <p:nvSpPr>
          <p:cNvPr id="123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072A-0012-4E99-BE9E-627A9E04A268}" type="datetimeFigureOut">
              <a:rPr lang="en-US" smtClean="0"/>
              <a:pPr/>
              <a:t>10/21/2009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2C591-BCE7-4CDC-9C08-074DFC52B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4" descr="big-P10100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6908" cy="686099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29" y="-2137"/>
            <a:ext cx="3733801" cy="2438400"/>
          </a:xfr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24: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Programming with Objects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5791200"/>
            <a:ext cx="4953000" cy="10668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solidFill>
                  <a:schemeClr val="tx1"/>
                </a:solidFill>
              </a:rPr>
              <a:t>University of Virginia cs1120</a:t>
            </a:r>
            <a:endParaRPr lang="en-US" sz="2800" dirty="0">
              <a:solidFill>
                <a:schemeClr val="tx1"/>
              </a:solidFill>
            </a:endParaRPr>
          </a:p>
          <a:p>
            <a:pPr algn="r"/>
            <a:r>
              <a:rPr lang="en-US" sz="2800" dirty="0" smtClean="0">
                <a:solidFill>
                  <a:schemeClr val="tx1"/>
                </a:solidFill>
              </a:rPr>
              <a:t>David Evans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74638"/>
            <a:ext cx="8636000" cy="1143000"/>
          </a:xfrm>
        </p:spPr>
        <p:txBody>
          <a:bodyPr/>
          <a:lstStyle/>
          <a:p>
            <a:r>
              <a:rPr lang="en-US" sz="4000"/>
              <a:t>Reason 3: Deepening Understanding</a:t>
            </a:r>
          </a:p>
        </p:txBody>
      </p:sp>
      <p:sp>
        <p:nvSpPr>
          <p:cNvPr id="1232900" name="Text Box 4"/>
          <p:cNvSpPr txBox="1">
            <a:spLocks noChangeArrowheads="1"/>
          </p:cNvSpPr>
          <p:nvPr/>
        </p:nvSpPr>
        <p:spPr bwMode="auto">
          <a:xfrm>
            <a:off x="899267" y="2291149"/>
            <a:ext cx="7600950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/>
              <a:t>By seeing how the same concepts we encountered in Scheme are implemented by a different language, you will understand those concepts better (especially </a:t>
            </a:r>
            <a:r>
              <a:rPr lang="en-US" sz="3200" dirty="0" smtClean="0"/>
              <a:t>procedures, assignment</a:t>
            </a:r>
            <a:r>
              <a:rPr lang="en-US" sz="3200" dirty="0"/>
              <a:t>, data abstraction).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4: Building Confidence</a:t>
            </a:r>
          </a:p>
        </p:txBody>
      </p:sp>
      <p:sp>
        <p:nvSpPr>
          <p:cNvPr id="1230852" name="Text Box 4"/>
          <p:cNvSpPr txBox="1">
            <a:spLocks noChangeArrowheads="1"/>
          </p:cNvSpPr>
          <p:nvPr/>
        </p:nvSpPr>
        <p:spPr bwMode="auto">
          <a:xfrm>
            <a:off x="899267" y="1710034"/>
            <a:ext cx="7483475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dirty="0"/>
              <a:t>By learning Python (mostly) on your own, the next time you encounter a problem that is best solved using a language you don’t know, you will be confident you can learn it (rather than trying to use the wrong tool to solve the problem).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5557" y="5374592"/>
            <a:ext cx="714784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is also important for taking cs2110 this Spring: assumes you can learn Java on your own.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5: Fun</a:t>
            </a:r>
          </a:p>
        </p:txBody>
      </p:sp>
      <p:sp>
        <p:nvSpPr>
          <p:cNvPr id="1258500" name="Text Box 4"/>
          <p:cNvSpPr txBox="1">
            <a:spLocks noChangeArrowheads="1"/>
          </p:cNvSpPr>
          <p:nvPr/>
        </p:nvSpPr>
        <p:spPr bwMode="auto">
          <a:xfrm>
            <a:off x="276225" y="1722438"/>
            <a:ext cx="855821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800" dirty="0"/>
              <a:t>Programming in Python is </a:t>
            </a:r>
            <a:r>
              <a:rPr lang="en-US" sz="2800" dirty="0" smtClean="0"/>
              <a:t>fun (possibly even more fun than programming in Scheme!)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63951" y="3196019"/>
            <a:ext cx="7076630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Especially because:</a:t>
            </a:r>
          </a:p>
          <a:p>
            <a:pPr>
              <a:buFontTx/>
              <a:buChar char="•"/>
            </a:pPr>
            <a:r>
              <a:rPr lang="en-US" sz="2400" dirty="0" smtClean="0"/>
              <a:t> It is an elegant and simple language</a:t>
            </a:r>
          </a:p>
          <a:p>
            <a:pPr>
              <a:buFontTx/>
              <a:buChar char="•"/>
            </a:pPr>
            <a:r>
              <a:rPr lang="en-US" sz="2400" dirty="0" smtClean="0"/>
              <a:t> Most programs mean what you think they mean</a:t>
            </a:r>
          </a:p>
          <a:p>
            <a:pPr>
              <a:buFontTx/>
              <a:buChar char="•"/>
            </a:pPr>
            <a:r>
              <a:rPr lang="en-US" sz="2400" dirty="0" smtClean="0"/>
              <a:t> It is dynamic and interactive</a:t>
            </a:r>
          </a:p>
          <a:p>
            <a:pPr>
              <a:buFontTx/>
              <a:buChar char="•"/>
            </a:pPr>
            <a:r>
              <a:rPr lang="en-US" sz="2400" dirty="0" smtClean="0"/>
              <a:t> It can be used to easily build web applications </a:t>
            </a:r>
          </a:p>
          <a:p>
            <a:pPr>
              <a:buFontTx/>
              <a:buChar char="•"/>
            </a:pPr>
            <a:r>
              <a:rPr lang="en-US" sz="2400" dirty="0" smtClean="0"/>
              <a:t> It is named after </a:t>
            </a:r>
            <a:r>
              <a:rPr lang="en-US" sz="2400" i="1" dirty="0" smtClean="0"/>
              <a:t>Monty Python’s Flying Circus</a:t>
            </a:r>
          </a:p>
          <a:p>
            <a:pPr>
              <a:buFontTx/>
              <a:buChar char="•"/>
            </a:pPr>
            <a:r>
              <a:rPr lang="en-US" sz="2400" dirty="0" smtClean="0"/>
              <a:t> It was designed by someone named Guido.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A universal programming language</a:t>
            </a:r>
          </a:p>
          <a:p>
            <a:pPr lvl="1"/>
            <a:r>
              <a:rPr lang="en-US" dirty="0"/>
              <a:t>Everything you can compute in Scheme you can compute in Python, and vice </a:t>
            </a:r>
            <a:r>
              <a:rPr lang="en-US" dirty="0" smtClean="0"/>
              <a:t>versa</a:t>
            </a:r>
          </a:p>
          <a:p>
            <a:pPr lvl="1"/>
            <a:r>
              <a:rPr lang="en-US" dirty="0" smtClean="0"/>
              <a:t>Chapter 11/PS7: implement a Scheme interpreter in </a:t>
            </a:r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Chapter 12: more formal definition of a universal PL</a:t>
            </a:r>
            <a:endParaRPr lang="en-US" dirty="0"/>
          </a:p>
          <a:p>
            <a:pPr>
              <a:buNone/>
            </a:pPr>
            <a:r>
              <a:rPr lang="en-US" b="1" dirty="0"/>
              <a:t>Imperative Language</a:t>
            </a:r>
          </a:p>
          <a:p>
            <a:pPr lvl="1"/>
            <a:r>
              <a:rPr lang="en-US" dirty="0"/>
              <a:t>Designed to support a programming where most of the work is done using </a:t>
            </a:r>
            <a:r>
              <a:rPr lang="en-US" b="1" dirty="0"/>
              <a:t>assignment statements</a:t>
            </a:r>
            <a:r>
              <a:rPr lang="en-US" dirty="0"/>
              <a:t>: x = e</a:t>
            </a:r>
            <a:endParaRPr lang="en-US" b="1" dirty="0"/>
          </a:p>
          <a:p>
            <a:pPr>
              <a:buNone/>
            </a:pPr>
            <a:r>
              <a:rPr lang="en-US" b="1" dirty="0"/>
              <a:t>Object-Oriented Language</a:t>
            </a:r>
          </a:p>
          <a:p>
            <a:pPr lvl="1"/>
            <a:r>
              <a:rPr lang="en-US" dirty="0" smtClean="0"/>
              <a:t>All data are objects</a:t>
            </a:r>
            <a:endParaRPr lang="en-US" dirty="0"/>
          </a:p>
          <a:p>
            <a:pPr lvl="1"/>
            <a:r>
              <a:rPr lang="en-US" dirty="0"/>
              <a:t>Built in support for classes, </a:t>
            </a:r>
            <a:r>
              <a:rPr lang="en-US" dirty="0" smtClean="0"/>
              <a:t>methods, inheritance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New Languages</a:t>
            </a:r>
          </a:p>
        </p:txBody>
      </p:sp>
      <p:sp>
        <p:nvSpPr>
          <p:cNvPr id="1211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/>
              <a:t>Syntax</a:t>
            </a:r>
            <a:r>
              <a:rPr lang="en-US" sz="2800" dirty="0"/>
              <a:t>: Where the </a:t>
            </a:r>
            <a:r>
              <a:rPr lang="en-US" sz="2800" dirty="0" smtClean="0"/>
              <a:t>{,%;!,$, </a:t>
            </a:r>
            <a:r>
              <a:rPr lang="en-US" sz="2800" dirty="0"/>
              <a:t>etc. all go</a:t>
            </a:r>
          </a:p>
          <a:p>
            <a:pPr lvl="1">
              <a:buNone/>
            </a:pPr>
            <a:r>
              <a:rPr lang="en-US" sz="2400" dirty="0"/>
              <a:t>If you can understand a BNF grammar, this is </a:t>
            </a:r>
            <a:r>
              <a:rPr lang="en-US" sz="2400" dirty="0" smtClean="0"/>
              <a:t>easy</a:t>
            </a:r>
          </a:p>
          <a:p>
            <a:pPr lvl="1">
              <a:buNone/>
            </a:pPr>
            <a:r>
              <a:rPr lang="en-US" sz="2400" dirty="0" smtClean="0"/>
              <a:t>		(Okay, it still takes some getting used to a new syntax…)</a:t>
            </a:r>
            <a:endParaRPr lang="en-US" sz="2400" dirty="0"/>
          </a:p>
          <a:p>
            <a:pPr>
              <a:buNone/>
            </a:pPr>
            <a:r>
              <a:rPr lang="en-US" sz="2800" b="1" dirty="0"/>
              <a:t>Semantics</a:t>
            </a:r>
            <a:r>
              <a:rPr lang="en-US" sz="2800" dirty="0"/>
              <a:t>: What does it mean</a:t>
            </a:r>
          </a:p>
          <a:p>
            <a:pPr lvl="1">
              <a:buNone/>
            </a:pPr>
            <a:r>
              <a:rPr lang="en-US" sz="2400" dirty="0"/>
              <a:t>Learning the evaluation rules</a:t>
            </a:r>
          </a:p>
          <a:p>
            <a:pPr lvl="1">
              <a:buNone/>
            </a:pPr>
            <a:r>
              <a:rPr lang="en-US" sz="2400" dirty="0"/>
              <a:t>Harder, but most programming languages have very similar evaluation </a:t>
            </a:r>
            <a:r>
              <a:rPr lang="en-US" sz="2400" dirty="0" smtClean="0"/>
              <a:t>rules (but the subtle differences can cause lots of problems)</a:t>
            </a:r>
            <a:endParaRPr lang="en-US" sz="2400" dirty="0"/>
          </a:p>
          <a:p>
            <a:pPr>
              <a:buNone/>
            </a:pPr>
            <a:r>
              <a:rPr lang="en-US" sz="2800" b="1" dirty="0" smtClean="0"/>
              <a:t>Style: </a:t>
            </a:r>
            <a:r>
              <a:rPr lang="en-US" sz="2400" dirty="0" smtClean="0"/>
              <a:t>What </a:t>
            </a:r>
            <a:r>
              <a:rPr lang="en-US" sz="2400" dirty="0"/>
              <a:t>are the idioms and customs of experienced programmers in that language?</a:t>
            </a:r>
          </a:p>
          <a:p>
            <a:pPr lvl="2">
              <a:buNone/>
            </a:pPr>
            <a:r>
              <a:rPr lang="en-US" sz="2000" dirty="0"/>
              <a:t>Takes many years to </a:t>
            </a:r>
            <a:r>
              <a:rPr lang="en-US" sz="2000" dirty="0" smtClean="0"/>
              <a:t>learn - need </a:t>
            </a:r>
            <a:r>
              <a:rPr lang="en-US" sz="2000" dirty="0"/>
              <a:t>it to be a “professional” Python programmer, but not to make a useful </a:t>
            </a:r>
            <a:r>
              <a:rPr lang="en-US" sz="2000" dirty="0" smtClean="0"/>
              <a:t>program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1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1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1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1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1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1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11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13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If</a:t>
            </a:r>
          </a:p>
        </p:txBody>
      </p:sp>
      <p:sp>
        <p:nvSpPr>
          <p:cNvPr id="1213443" name="Rectangle 3"/>
          <p:cNvSpPr>
            <a:spLocks noChangeArrowheads="1"/>
          </p:cNvSpPr>
          <p:nvPr/>
        </p:nvSpPr>
        <p:spPr bwMode="auto">
          <a:xfrm>
            <a:off x="586440" y="1534518"/>
            <a:ext cx="7905231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Instruction</a:t>
            </a:r>
            <a:r>
              <a:rPr lang="en-US" sz="2800" dirty="0">
                <a:latin typeface="Times New Roman" pitchFamily="18" charset="0"/>
              </a:rPr>
              <a:t> ::= </a:t>
            </a:r>
            <a:r>
              <a:rPr lang="en-US" sz="2800" b="1" dirty="0"/>
              <a:t>if (</a:t>
            </a:r>
            <a:r>
              <a:rPr lang="en-US" sz="2800" i="1" dirty="0">
                <a:latin typeface="Times New Roman" pitchFamily="18" charset="0"/>
              </a:rPr>
              <a:t>Expression</a:t>
            </a:r>
            <a:r>
              <a:rPr lang="en-US" sz="2800" b="1" dirty="0"/>
              <a:t>) </a:t>
            </a:r>
            <a:r>
              <a:rPr lang="en-US" sz="2800" b="1" dirty="0" smtClean="0"/>
              <a:t>: </a:t>
            </a:r>
            <a:r>
              <a:rPr lang="en-US" sz="2800" i="1" dirty="0" err="1" smtClean="0">
                <a:latin typeface="Times New Roman" pitchFamily="18" charset="0"/>
              </a:rPr>
              <a:t>Block</a:t>
            </a:r>
            <a:r>
              <a:rPr lang="en-US" sz="2800" baseline="-25000" dirty="0" err="1" smtClean="0">
                <a:latin typeface="Times New Roman" pitchFamily="18" charset="0"/>
              </a:rPr>
              <a:t>C</a:t>
            </a:r>
            <a:r>
              <a:rPr lang="en-US" sz="2800" baseline="-25000" dirty="0" err="1" smtClean="0">
                <a:latin typeface="Times New Roman" pitchFamily="18" charset="0"/>
              </a:rPr>
              <a:t>onsequent</a:t>
            </a:r>
            <a:endParaRPr lang="en-US" sz="2800" baseline="-25000" dirty="0" smtClean="0">
              <a:latin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                       </a:t>
            </a:r>
            <a:r>
              <a:rPr lang="en-US" sz="2800" b="1" dirty="0" smtClean="0"/>
              <a:t>else: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</a:rPr>
              <a:t>Block</a:t>
            </a:r>
            <a:r>
              <a:rPr lang="en-US" sz="2800" baseline="-25000" dirty="0" err="1" smtClean="0">
                <a:latin typeface="Times New Roman" pitchFamily="18" charset="0"/>
              </a:rPr>
              <a:t>Alternate</a:t>
            </a:r>
            <a:endParaRPr lang="en-US" sz="2800" b="1" dirty="0"/>
          </a:p>
        </p:txBody>
      </p:sp>
      <p:sp>
        <p:nvSpPr>
          <p:cNvPr id="1213444" name="Text Box 4"/>
          <p:cNvSpPr txBox="1">
            <a:spLocks noChangeArrowheads="1"/>
          </p:cNvSpPr>
          <p:nvPr/>
        </p:nvSpPr>
        <p:spPr bwMode="auto">
          <a:xfrm>
            <a:off x="2229028" y="2639226"/>
            <a:ext cx="6105525" cy="138499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Evaluate </a:t>
            </a:r>
            <a:r>
              <a:rPr lang="en-US" sz="2800" i="1" dirty="0">
                <a:latin typeface="Times New Roman" pitchFamily="18" charset="0"/>
              </a:rPr>
              <a:t>Expression</a:t>
            </a:r>
            <a:r>
              <a:rPr lang="en-US" sz="2800" dirty="0"/>
              <a:t>.  If it evaluates to </a:t>
            </a:r>
            <a:r>
              <a:rPr lang="en-US" sz="2800" dirty="0" smtClean="0"/>
              <a:t>a true value, </a:t>
            </a:r>
            <a:r>
              <a:rPr lang="en-US" sz="2800" dirty="0"/>
              <a:t>evaluate the </a:t>
            </a:r>
            <a:r>
              <a:rPr lang="en-US" sz="2800" i="1" dirty="0" err="1" smtClean="0">
                <a:latin typeface="Times New Roman" pitchFamily="18" charset="0"/>
              </a:rPr>
              <a:t>Block</a:t>
            </a:r>
            <a:r>
              <a:rPr lang="en-US" sz="2800" baseline="-25000" dirty="0" err="1" smtClean="0">
                <a:latin typeface="Times New Roman" pitchFamily="18" charset="0"/>
              </a:rPr>
              <a:t>Consequent</a:t>
            </a:r>
            <a:r>
              <a:rPr lang="en-US" sz="2800" baseline="-25000" dirty="0" smtClean="0">
                <a:latin typeface="Times New Roman" pitchFamily="18" charset="0"/>
              </a:rPr>
              <a:t> </a:t>
            </a:r>
            <a:r>
              <a:rPr lang="en-US" sz="2800" dirty="0" smtClean="0"/>
              <a:t>; otherwise, evaluate the </a:t>
            </a:r>
            <a:r>
              <a:rPr lang="en-US" sz="2800" i="1" dirty="0" err="1" smtClean="0">
                <a:latin typeface="Times New Roman" pitchFamily="18" charset="0"/>
              </a:rPr>
              <a:t>Block</a:t>
            </a:r>
            <a:r>
              <a:rPr lang="en-US" sz="2800" baseline="-25000" dirty="0" err="1" smtClean="0">
                <a:latin typeface="Times New Roman" pitchFamily="18" charset="0"/>
              </a:rPr>
              <a:t>Alternate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213445" name="Text Box 5"/>
          <p:cNvSpPr txBox="1">
            <a:spLocks noChangeArrowheads="1"/>
          </p:cNvSpPr>
          <p:nvPr/>
        </p:nvSpPr>
        <p:spPr bwMode="auto">
          <a:xfrm>
            <a:off x="228600" y="4115512"/>
            <a:ext cx="8671132" cy="2246769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dirty="0" smtClean="0"/>
              <a:t>imilar </a:t>
            </a:r>
            <a:r>
              <a:rPr lang="en-US" sz="2000" dirty="0"/>
              <a:t>to (if </a:t>
            </a:r>
            <a:r>
              <a:rPr lang="en-US" sz="2000" i="1" dirty="0"/>
              <a:t>Expression</a:t>
            </a:r>
            <a:r>
              <a:rPr lang="en-US" sz="2000" dirty="0"/>
              <a:t> (begin </a:t>
            </a:r>
            <a:r>
              <a:rPr lang="en-US" sz="2000" i="1" dirty="0" err="1" smtClean="0">
                <a:latin typeface="Times New Roman" pitchFamily="18" charset="0"/>
              </a:rPr>
              <a:t>Block</a:t>
            </a:r>
            <a:r>
              <a:rPr lang="en-US" sz="2000" baseline="-25000" dirty="0" err="1" smtClean="0">
                <a:latin typeface="Times New Roman" pitchFamily="18" charset="0"/>
              </a:rPr>
              <a:t>Consequent</a:t>
            </a:r>
            <a:r>
              <a:rPr lang="en-US" sz="2000" dirty="0" smtClean="0"/>
              <a:t>) (begin </a:t>
            </a:r>
            <a:r>
              <a:rPr lang="en-US" sz="2000" i="1" dirty="0" err="1" smtClean="0">
                <a:latin typeface="Times New Roman" pitchFamily="18" charset="0"/>
              </a:rPr>
              <a:t>Block</a:t>
            </a:r>
            <a:r>
              <a:rPr lang="en-US" sz="2000" baseline="-25000" dirty="0" err="1" smtClean="0">
                <a:latin typeface="Times New Roman" pitchFamily="18" charset="0"/>
              </a:rPr>
              <a:t>Alternate</a:t>
            </a:r>
            <a:r>
              <a:rPr lang="en-US" sz="2000" dirty="0" smtClean="0"/>
              <a:t>))</a:t>
            </a:r>
            <a:endParaRPr lang="en-US" sz="2000" dirty="0"/>
          </a:p>
          <a:p>
            <a:r>
              <a:rPr lang="en-US" sz="2000" dirty="0"/>
              <a:t>Differences:</a:t>
            </a:r>
          </a:p>
          <a:p>
            <a:r>
              <a:rPr lang="en-US" sz="2000" dirty="0"/>
              <a:t>   Indenting and new lines matter!</a:t>
            </a:r>
          </a:p>
          <a:p>
            <a:r>
              <a:rPr lang="en-US" sz="2000" dirty="0"/>
              <a:t>      Changing the indentation changes meaning of code</a:t>
            </a:r>
          </a:p>
          <a:p>
            <a:r>
              <a:rPr lang="en-US" sz="2000" dirty="0"/>
              <a:t>   What </a:t>
            </a:r>
            <a:r>
              <a:rPr lang="en-US" sz="2000" dirty="0" smtClean="0"/>
              <a:t>is a “</a:t>
            </a:r>
            <a:r>
              <a:rPr lang="en-US" sz="2000" dirty="0" smtClean="0"/>
              <a:t>true value”: </a:t>
            </a:r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b="1" dirty="0" smtClean="0"/>
              <a:t>Scheme</a:t>
            </a:r>
            <a:r>
              <a:rPr lang="en-US" sz="2000" b="1" dirty="0"/>
              <a:t>:</a:t>
            </a:r>
            <a:r>
              <a:rPr lang="en-US" sz="2000" dirty="0"/>
              <a:t> anything that is not </a:t>
            </a:r>
            <a:r>
              <a:rPr lang="en-US" sz="2000" b="1" dirty="0" smtClean="0"/>
              <a:t>false</a:t>
            </a:r>
            <a:r>
              <a:rPr lang="en-US" sz="2000" dirty="0" smtClean="0"/>
              <a:t>.  </a:t>
            </a:r>
            <a:endParaRPr lang="en-US" sz="2000" dirty="0"/>
          </a:p>
          <a:p>
            <a:r>
              <a:rPr lang="en-US" sz="2000" dirty="0" smtClean="0"/>
              <a:t>       </a:t>
            </a:r>
            <a:r>
              <a:rPr lang="en-US" sz="2000" b="1" dirty="0" smtClean="0"/>
              <a:t>Python</a:t>
            </a:r>
            <a:r>
              <a:rPr lang="en-US" sz="2000" b="1" dirty="0"/>
              <a:t>:</a:t>
            </a:r>
            <a:r>
              <a:rPr lang="en-US" sz="2000" dirty="0"/>
              <a:t> anything that is not </a:t>
            </a:r>
            <a:r>
              <a:rPr lang="en-US" sz="2000" b="1" dirty="0"/>
              <a:t>False</a:t>
            </a:r>
            <a:r>
              <a:rPr lang="en-US" sz="2000" dirty="0"/>
              <a:t>, </a:t>
            </a:r>
            <a:r>
              <a:rPr lang="en-US" sz="2000" b="1" dirty="0"/>
              <a:t>None</a:t>
            </a:r>
            <a:r>
              <a:rPr lang="en-US" sz="2000" dirty="0"/>
              <a:t>, </a:t>
            </a:r>
            <a:r>
              <a:rPr lang="en-US" sz="2000" b="1" dirty="0"/>
              <a:t>0</a:t>
            </a:r>
            <a:r>
              <a:rPr lang="en-US" sz="2000" dirty="0"/>
              <a:t>, </a:t>
            </a:r>
            <a:r>
              <a:rPr lang="en-US" sz="2000" dirty="0" smtClean="0"/>
              <a:t>an </a:t>
            </a:r>
            <a:r>
              <a:rPr lang="en-US" sz="2000" dirty="0"/>
              <a:t>empty string or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34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90500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if []:</a:t>
            </a:r>
          </a:p>
          <a:p>
            <a:r>
              <a:rPr lang="en-US" sz="3200" dirty="0" smtClean="0"/>
              <a:t>   print </a:t>
            </a:r>
            <a:r>
              <a:rPr lang="en-US" sz="3200" dirty="0" smtClean="0"/>
              <a:t>"Empty is true!"</a:t>
            </a:r>
          </a:p>
          <a:p>
            <a:r>
              <a:rPr lang="en-US" sz="3200" dirty="0" smtClean="0"/>
              <a:t>else:</a:t>
            </a:r>
          </a:p>
          <a:p>
            <a:r>
              <a:rPr lang="en-US" sz="3200" dirty="0" smtClean="0"/>
              <a:t>   print </a:t>
            </a:r>
            <a:r>
              <a:rPr lang="en-US" sz="3200" dirty="0" smtClean="0"/>
              <a:t>"Empty is false</a:t>
            </a:r>
            <a:r>
              <a:rPr lang="en-US" sz="3200" dirty="0" smtClean="0"/>
              <a:t>!"</a:t>
            </a:r>
            <a:r>
              <a:rPr lang="en-US" sz="3200" dirty="0" smtClean="0"/>
              <a:t>	</a:t>
            </a:r>
          </a:p>
          <a:p>
            <a:r>
              <a:rPr lang="en-US" sz="3200" b="1" dirty="0" smtClean="0">
                <a:solidFill>
                  <a:schemeClr val="tx2"/>
                </a:solidFill>
              </a:rPr>
              <a:t>Empty is false!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introduce (usually informally) Python constructs in class as we use them, example code in PS6</a:t>
            </a:r>
          </a:p>
          <a:p>
            <a:r>
              <a:rPr lang="en-US" dirty="0" smtClean="0"/>
              <a:t>The “Schemer’s Guide to Python” is an introduction to Python: covers the most important constructs you need for PS6, etc.</a:t>
            </a:r>
          </a:p>
          <a:p>
            <a:r>
              <a:rPr lang="en-US" dirty="0" smtClean="0"/>
              <a:t>Course book: Chapter 11 introduces Python</a:t>
            </a:r>
          </a:p>
          <a:p>
            <a:pPr lvl="1"/>
            <a:r>
              <a:rPr lang="en-US" dirty="0" smtClean="0"/>
              <a:t>Read ahead Section 11.1</a:t>
            </a:r>
          </a:p>
          <a:p>
            <a:r>
              <a:rPr lang="en-US" dirty="0" smtClean="0"/>
              <a:t>On-line Python documentation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Making Objects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114800" y="4953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400" i="1" dirty="0" smtClean="0"/>
              <a:t>In Washington, it’s dog eat dog. In academia, it's exactly the opposite.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Robert Reich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59864" y="2480608"/>
            <a:ext cx="69262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class</a:t>
            </a:r>
            <a:r>
              <a:rPr lang="en-US" sz="4000" dirty="0" smtClean="0"/>
              <a:t> Dog:</a:t>
            </a:r>
          </a:p>
          <a:p>
            <a:r>
              <a:rPr lang="en-US" sz="4000" dirty="0" smtClean="0"/>
              <a:t>   </a:t>
            </a:r>
            <a:r>
              <a:rPr lang="en-US" sz="4000" b="1" dirty="0" smtClean="0"/>
              <a:t>def</a:t>
            </a:r>
            <a:r>
              <a:rPr lang="en-US" sz="4000" dirty="0" smtClean="0"/>
              <a:t> bark(self):</a:t>
            </a:r>
          </a:p>
          <a:p>
            <a:r>
              <a:rPr lang="en-US" sz="4000" dirty="0" smtClean="0"/>
              <a:t>         print “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”</a:t>
            </a:r>
            <a:endParaRPr lang="en-US" sz="4000" dirty="0"/>
          </a:p>
        </p:txBody>
      </p:sp>
      <p:sp>
        <p:nvSpPr>
          <p:cNvPr id="7" name="Oval 6"/>
          <p:cNvSpPr/>
          <p:nvPr/>
        </p:nvSpPr>
        <p:spPr>
          <a:xfrm>
            <a:off x="609600" y="2454258"/>
            <a:ext cx="2590800" cy="7349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50963" y="1692067"/>
            <a:ext cx="5632119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i="1" dirty="0" err="1" smtClean="0"/>
              <a:t>ClassDefinition</a:t>
            </a:r>
            <a:r>
              <a:rPr lang="en-US" sz="2400" dirty="0" smtClean="0"/>
              <a:t> ::= </a:t>
            </a:r>
            <a:r>
              <a:rPr lang="en-US" sz="2400" b="1" dirty="0" smtClean="0"/>
              <a:t>class</a:t>
            </a:r>
            <a:r>
              <a:rPr lang="en-US" sz="2400" dirty="0" smtClean="0"/>
              <a:t> </a:t>
            </a:r>
            <a:r>
              <a:rPr lang="en-US" sz="2400" i="1" dirty="0" smtClean="0"/>
              <a:t>Name</a:t>
            </a:r>
            <a:r>
              <a:rPr lang="en-US" sz="2400" b="1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                                           </a:t>
            </a:r>
            <a:r>
              <a:rPr lang="en-US" sz="2400" i="1" dirty="0" smtClean="0"/>
              <a:t>FunctionDefinitions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Dog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9363" y="1620332"/>
            <a:ext cx="68797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class</a:t>
            </a:r>
            <a:r>
              <a:rPr lang="en-US" sz="4000" dirty="0" smtClean="0"/>
              <a:t> Dog:</a:t>
            </a:r>
          </a:p>
          <a:p>
            <a:r>
              <a:rPr lang="en-US" sz="4000" dirty="0" smtClean="0"/>
              <a:t>   </a:t>
            </a:r>
            <a:r>
              <a:rPr lang="en-US" sz="4000" b="1" dirty="0" smtClean="0"/>
              <a:t>def</a:t>
            </a:r>
            <a:r>
              <a:rPr lang="en-US" sz="4000" dirty="0" smtClean="0"/>
              <a:t> bark(self):</a:t>
            </a:r>
          </a:p>
          <a:p>
            <a:r>
              <a:rPr lang="en-US" sz="4000" dirty="0" smtClean="0"/>
              <a:t>         print "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038600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spot = Dog()</a:t>
            </a:r>
            <a:endParaRPr lang="en-US" sz="2800" b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734511" y="4188644"/>
            <a:ext cx="4714431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AssignmentStatement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::=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Variable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=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Expression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58596" y="4805585"/>
            <a:ext cx="6925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Python assignments are like both </a:t>
            </a:r>
            <a:r>
              <a:rPr lang="en-US" b="1" dirty="0" smtClean="0"/>
              <a:t>define</a:t>
            </a:r>
            <a:r>
              <a:rPr lang="en-US" dirty="0" smtClean="0"/>
              <a:t> and </a:t>
            </a:r>
            <a:r>
              <a:rPr lang="en-US" b="1" dirty="0" smtClean="0"/>
              <a:t>set!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Variable name is not yet defined, it creates a new place.</a:t>
            </a:r>
          </a:p>
          <a:p>
            <a:r>
              <a:rPr lang="en-US" dirty="0" smtClean="0"/>
              <a:t>The value in the named place is initialized to the value of the </a:t>
            </a:r>
            <a:r>
              <a:rPr lang="en-US" i="1" dirty="0" smtClean="0"/>
              <a:t>Expression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</a:p>
          <a:p>
            <a:r>
              <a:rPr lang="en-US" dirty="0" smtClean="0"/>
              <a:t>Programming with Objects</a:t>
            </a:r>
          </a:p>
          <a:p>
            <a:r>
              <a:rPr lang="en-US" dirty="0" smtClean="0"/>
              <a:t>Inheritance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Procedures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67" y="1423779"/>
            <a:ext cx="68797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class</a:t>
            </a:r>
            <a:r>
              <a:rPr lang="en-US" sz="4000" dirty="0" smtClean="0"/>
              <a:t> Dog:</a:t>
            </a:r>
          </a:p>
          <a:p>
            <a:r>
              <a:rPr lang="en-US" sz="4000" dirty="0" smtClean="0"/>
              <a:t>   </a:t>
            </a:r>
            <a:r>
              <a:rPr lang="en-US" sz="4000" b="1" dirty="0" smtClean="0"/>
              <a:t>def</a:t>
            </a:r>
            <a:r>
              <a:rPr lang="en-US" sz="4000" dirty="0" smtClean="0"/>
              <a:t> bark(self):</a:t>
            </a:r>
          </a:p>
          <a:p>
            <a:r>
              <a:rPr lang="en-US" sz="4000" dirty="0" smtClean="0"/>
              <a:t>         print "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717847" y="3764678"/>
            <a:ext cx="7543800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FunctionDefinition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::=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Name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Block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::=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 |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Some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SomeParameters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b="1" i="1" dirty="0" smtClean="0">
                <a:solidFill>
                  <a:schemeClr val="tx1"/>
                </a:solidFill>
                <a:cs typeface="Arial" pitchFamily="34" charset="0"/>
              </a:rPr>
              <a:t>Name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| </a:t>
            </a:r>
            <a:r>
              <a:rPr lang="en-US" sz="2000" b="1" i="1" dirty="0" smtClean="0">
                <a:solidFill>
                  <a:schemeClr val="tx1"/>
                </a:solidFill>
                <a:cs typeface="Arial" pitchFamily="34" charset="0"/>
              </a:rPr>
              <a:t>Name,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omeParameters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Block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Block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::= </a:t>
            </a:r>
            <a:r>
              <a:rPr kumimoji="0" lang="en-US" sz="20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&lt;newline&gt;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indented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Statements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Statements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&lt;newline&gt;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MoreStatments</a:t>
            </a:r>
            <a:endParaRPr lang="en-US" sz="2000" i="1" dirty="0" smtClean="0">
              <a:solidFill>
                <a:schemeClr val="tx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MoreStatements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l-GR" sz="2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ε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|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&lt;newline&gt;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MoreStatments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Python Procedures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04958" y="1329127"/>
            <a:ext cx="7543800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FunctionDefinition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::=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Name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Block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::=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cs typeface="Times New Roman"/>
              </a:rPr>
              <a:t> |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Some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Parameters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SomeParameters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b="1" i="1" dirty="0" smtClean="0">
                <a:solidFill>
                  <a:schemeClr val="tx1"/>
                </a:solidFill>
                <a:cs typeface="Arial" pitchFamily="34" charset="0"/>
              </a:rPr>
              <a:t>Name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| </a:t>
            </a:r>
            <a:r>
              <a:rPr lang="en-US" sz="2000" b="1" i="1" dirty="0" smtClean="0">
                <a:solidFill>
                  <a:schemeClr val="tx1"/>
                </a:solidFill>
                <a:cs typeface="Arial" pitchFamily="34" charset="0"/>
              </a:rPr>
              <a:t>Name,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S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omeParameters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Block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Block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::= </a:t>
            </a:r>
            <a:r>
              <a:rPr kumimoji="0" lang="en-US" sz="20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&lt;newline&gt;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indented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Statements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Statements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&lt;newline&gt;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MoreStatments</a:t>
            </a:r>
            <a:endParaRPr lang="en-US" sz="2000" i="1" dirty="0" smtClean="0">
              <a:solidFill>
                <a:schemeClr val="tx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MoreStatements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::= </a:t>
            </a:r>
            <a:r>
              <a:rPr lang="el-GR" sz="2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ε</a:t>
            </a:r>
            <a:r>
              <a:rPr lang="en-US" sz="2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| </a:t>
            </a:r>
            <a:r>
              <a:rPr lang="en-US" sz="2000" i="1" dirty="0" smtClean="0">
                <a:solidFill>
                  <a:schemeClr val="tx1"/>
                </a:solidFill>
                <a:cs typeface="Arial" pitchFamily="34" charset="0"/>
              </a:rPr>
              <a:t>Statement </a:t>
            </a: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&lt;newline&gt; </a:t>
            </a:r>
            <a:r>
              <a:rPr lang="en-US" sz="2000" i="1" dirty="0" err="1" smtClean="0">
                <a:solidFill>
                  <a:schemeClr val="tx1"/>
                </a:solidFill>
                <a:cs typeface="Arial" pitchFamily="34" charset="0"/>
              </a:rPr>
              <a:t>MoreStatments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5908" y="4027206"/>
            <a:ext cx="22099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def </a:t>
            </a:r>
            <a:r>
              <a:rPr lang="en-US" sz="2800" dirty="0" smtClean="0"/>
              <a:t>square(x):</a:t>
            </a:r>
          </a:p>
          <a:p>
            <a:r>
              <a:rPr lang="en-US" sz="2800" b="1" dirty="0" smtClean="0"/>
              <a:t>    return </a:t>
            </a:r>
            <a:r>
              <a:rPr lang="en-US" sz="2800" dirty="0" smtClean="0"/>
              <a:t>x * x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4038600"/>
            <a:ext cx="242662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def </a:t>
            </a:r>
            <a:r>
              <a:rPr lang="en-US" sz="2800" dirty="0" smtClean="0"/>
              <a:t>bigger(</a:t>
            </a:r>
            <a:r>
              <a:rPr lang="en-US" sz="2800" dirty="0" err="1" smtClean="0"/>
              <a:t>a,b</a:t>
            </a:r>
            <a:r>
              <a:rPr lang="en-US" sz="2800" dirty="0" smtClean="0"/>
              <a:t>):</a:t>
            </a:r>
          </a:p>
          <a:p>
            <a:r>
              <a:rPr lang="en-US" sz="2800" b="1" dirty="0" smtClean="0"/>
              <a:t>    if </a:t>
            </a:r>
            <a:r>
              <a:rPr lang="en-US" sz="2800" dirty="0" smtClean="0"/>
              <a:t>a &gt; b:</a:t>
            </a:r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a</a:t>
            </a:r>
          </a:p>
          <a:p>
            <a:r>
              <a:rPr lang="en-US" sz="2800" b="1" dirty="0" smtClean="0"/>
              <a:t>    else:</a:t>
            </a:r>
            <a:endParaRPr lang="en-US" sz="2800" dirty="0" smtClean="0"/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b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Whitespace Matters!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76400"/>
            <a:ext cx="2426626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smtClean="0"/>
              <a:t>def </a:t>
            </a:r>
            <a:r>
              <a:rPr lang="en-US" sz="2800" dirty="0" smtClean="0"/>
              <a:t>bigger(</a:t>
            </a:r>
            <a:r>
              <a:rPr lang="en-US" sz="2800" dirty="0" err="1" smtClean="0"/>
              <a:t>a,b</a:t>
            </a:r>
            <a:r>
              <a:rPr lang="en-US" sz="2800" dirty="0" smtClean="0"/>
              <a:t>):</a:t>
            </a:r>
          </a:p>
          <a:p>
            <a:r>
              <a:rPr lang="en-US" sz="2800" b="1" dirty="0" smtClean="0"/>
              <a:t>    if </a:t>
            </a:r>
            <a:r>
              <a:rPr lang="en-US" sz="2800" dirty="0" smtClean="0"/>
              <a:t>a &gt; b:</a:t>
            </a:r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a</a:t>
            </a:r>
          </a:p>
          <a:p>
            <a:r>
              <a:rPr lang="en-US" sz="2800" b="1" dirty="0" smtClean="0"/>
              <a:t>    else:</a:t>
            </a:r>
            <a:endParaRPr lang="en-US" sz="2800" dirty="0" smtClean="0"/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b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746477" y="1709871"/>
            <a:ext cx="2426626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smtClean="0"/>
              <a:t>def </a:t>
            </a:r>
            <a:r>
              <a:rPr lang="en-US" sz="2800" dirty="0" smtClean="0"/>
              <a:t>bigger(</a:t>
            </a:r>
            <a:r>
              <a:rPr lang="en-US" sz="2800" dirty="0" err="1" smtClean="0"/>
              <a:t>a,b</a:t>
            </a:r>
            <a:r>
              <a:rPr lang="en-US" sz="2800" dirty="0" smtClean="0"/>
              <a:t>):</a:t>
            </a:r>
          </a:p>
          <a:p>
            <a:r>
              <a:rPr lang="en-US" sz="2800" b="1" dirty="0" smtClean="0"/>
              <a:t>    if </a:t>
            </a:r>
            <a:r>
              <a:rPr lang="en-US" sz="2800" dirty="0" smtClean="0"/>
              <a:t>a &gt; b:</a:t>
            </a:r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a</a:t>
            </a:r>
          </a:p>
          <a:p>
            <a:r>
              <a:rPr lang="en-US" sz="2800" b="1" dirty="0" smtClean="0"/>
              <a:t>  else:</a:t>
            </a:r>
            <a:endParaRPr lang="en-US" sz="2800" dirty="0" smtClean="0"/>
          </a:p>
          <a:p>
            <a:r>
              <a:rPr lang="en-US" sz="2800" dirty="0" smtClean="0"/>
              <a:t>     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b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302808" y="403880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File "&lt;pyshell#1&gt;", line 4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else: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^</a:t>
            </a:r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IndentationError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</a:rPr>
              <a:t>unindent</a:t>
            </a:r>
            <a:r>
              <a:rPr lang="en-US" sz="2000" b="1" dirty="0" smtClean="0">
                <a:solidFill>
                  <a:srgbClr val="FF0000"/>
                </a:solidFill>
              </a:rPr>
              <a:t> does not match any outer indentation level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1097" y="5974223"/>
            <a:ext cx="684212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Python requires you to format your code structurally!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Barking: Invoking Methods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25539" y="1278501"/>
            <a:ext cx="68797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class</a:t>
            </a:r>
            <a:r>
              <a:rPr lang="en-US" sz="4000" dirty="0" smtClean="0"/>
              <a:t> Dog:</a:t>
            </a:r>
          </a:p>
          <a:p>
            <a:r>
              <a:rPr lang="en-US" sz="4000" dirty="0" smtClean="0"/>
              <a:t>   </a:t>
            </a:r>
            <a:r>
              <a:rPr lang="en-US" sz="4000" b="1" dirty="0" smtClean="0"/>
              <a:t>def</a:t>
            </a:r>
            <a:r>
              <a:rPr lang="en-US" sz="4000" dirty="0" smtClean="0"/>
              <a:t> </a:t>
            </a:r>
            <a:r>
              <a:rPr lang="en-US" sz="4000" dirty="0" smtClean="0"/>
              <a:t>bark</a:t>
            </a:r>
            <a:r>
              <a:rPr lang="en-US" sz="4000" dirty="0" smtClean="0"/>
              <a:t>(self):</a:t>
            </a:r>
            <a:endParaRPr lang="en-US" sz="4000" dirty="0" smtClean="0"/>
          </a:p>
          <a:p>
            <a:r>
              <a:rPr lang="en-US" sz="4000" dirty="0" smtClean="0"/>
              <a:t>         print "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 </a:t>
            </a:r>
            <a:r>
              <a:rPr lang="en-US" sz="4000" dirty="0" err="1" smtClean="0"/>
              <a:t>wuff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88948" y="3636947"/>
            <a:ext cx="31806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spot = Dog()</a:t>
            </a:r>
          </a:p>
          <a:p>
            <a:r>
              <a:rPr lang="en-US" sz="2800" b="1" dirty="0" err="1" smtClean="0"/>
              <a:t>spot.bark</a:t>
            </a:r>
            <a:r>
              <a:rPr lang="en-US" sz="2800" b="1" dirty="0" smtClean="0"/>
              <a:t>(“Hello”)</a:t>
            </a:r>
          </a:p>
          <a:p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wuff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wuff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wuff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wuff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1443" y="3361180"/>
            <a:ext cx="4714431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err="1" smtClean="0"/>
              <a:t>ApplicationStatement</a:t>
            </a:r>
            <a:r>
              <a:rPr lang="en-US" dirty="0" smtClean="0"/>
              <a:t> ::= </a:t>
            </a:r>
            <a:r>
              <a:rPr lang="en-US" i="1" dirty="0" smtClean="0"/>
              <a:t>Name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dirty="0" smtClean="0"/>
              <a:t> </a:t>
            </a:r>
            <a:r>
              <a:rPr lang="en-US" i="1" dirty="0" smtClean="0"/>
              <a:t>Arguments</a:t>
            </a:r>
            <a:r>
              <a:rPr lang="en-US" dirty="0" smtClean="0"/>
              <a:t> </a:t>
            </a:r>
            <a:r>
              <a:rPr lang="en-US" b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Arguments</a:t>
            </a:r>
            <a:r>
              <a:rPr lang="en-US" dirty="0" smtClean="0"/>
              <a:t> ::= </a:t>
            </a:r>
            <a:r>
              <a:rPr lang="el-GR" dirty="0" smtClean="0">
                <a:latin typeface="Times New Roman"/>
                <a:cs typeface="Times New Roman"/>
              </a:rPr>
              <a:t>ε</a:t>
            </a:r>
            <a:r>
              <a:rPr lang="en-US" dirty="0" smtClean="0">
                <a:latin typeface="Times New Roman"/>
                <a:cs typeface="Times New Roman"/>
              </a:rPr>
              <a:t> | </a:t>
            </a:r>
            <a:r>
              <a:rPr lang="en-US" i="1" dirty="0" err="1" smtClean="0"/>
              <a:t>MoreArguments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/>
              <a:t>MoreArguments</a:t>
            </a:r>
            <a:r>
              <a:rPr lang="en-US" dirty="0" smtClean="0"/>
              <a:t> ::= </a:t>
            </a:r>
            <a:r>
              <a:rPr lang="en-US" i="1" dirty="0" smtClean="0"/>
              <a:t>Argument</a:t>
            </a:r>
            <a:r>
              <a:rPr lang="en-US" dirty="0" smtClean="0"/>
              <a:t> </a:t>
            </a:r>
            <a:r>
              <a:rPr lang="en-US" b="1" dirty="0" smtClean="0"/>
              <a:t>, </a:t>
            </a:r>
            <a:r>
              <a:rPr lang="en-US" i="1" dirty="0" err="1" smtClean="0"/>
              <a:t>MoreArguments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/>
              <a:t>MoreArguments</a:t>
            </a:r>
            <a:r>
              <a:rPr lang="en-US" dirty="0" smtClean="0"/>
              <a:t> ::= </a:t>
            </a:r>
            <a:r>
              <a:rPr lang="en-US" i="1" dirty="0" smtClean="0"/>
              <a:t>Argument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Argument</a:t>
            </a:r>
            <a:r>
              <a:rPr lang="en-US" dirty="0" smtClean="0"/>
              <a:t> ::= </a:t>
            </a:r>
            <a:r>
              <a:rPr lang="en-US" i="1" dirty="0" smtClean="0"/>
              <a:t>Expression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7123" y="5002138"/>
            <a:ext cx="7740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&lt;</a:t>
            </a:r>
            <a:r>
              <a:rPr lang="en-US" i="1" dirty="0" err="1" smtClean="0"/>
              <a:t>obj</a:t>
            </a:r>
            <a:r>
              <a:rPr lang="en-US" i="1" dirty="0" smtClean="0"/>
              <a:t>&gt;</a:t>
            </a:r>
            <a:r>
              <a:rPr lang="en-US" dirty="0" smtClean="0"/>
              <a:t>.</a:t>
            </a:r>
            <a:r>
              <a:rPr lang="en-US" i="1" dirty="0" smtClean="0"/>
              <a:t>&lt;method&gt;</a:t>
            </a:r>
            <a:r>
              <a:rPr lang="en-US" dirty="0" smtClean="0"/>
              <a:t>(</a:t>
            </a:r>
            <a:r>
              <a:rPr lang="en-US" i="1" dirty="0" smtClean="0"/>
              <a:t>&lt;arguments&gt;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Invoke method on obj.  The </a:t>
            </a:r>
            <a:r>
              <a:rPr lang="en-US" dirty="0" err="1" smtClean="0"/>
              <a:t>obj</a:t>
            </a:r>
            <a:r>
              <a:rPr lang="en-US" dirty="0" smtClean="0"/>
              <a:t> will be the first (self) parameter to the method.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Lingo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“Apply a procedure” :: “Invoke a method”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3479" y="3542944"/>
            <a:ext cx="4066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apply a procedure to parameters.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343401" y="40386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invoke a method on an object, and pass in parameters.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Dogs with Names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2054" y="1697244"/>
            <a:ext cx="469224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class</a:t>
            </a:r>
            <a:r>
              <a:rPr lang="en-US" sz="4000" dirty="0" smtClean="0"/>
              <a:t> Dog:</a:t>
            </a:r>
          </a:p>
          <a:p>
            <a:r>
              <a:rPr lang="en-US" sz="4000" dirty="0" smtClean="0"/>
              <a:t>   </a:t>
            </a:r>
            <a:r>
              <a:rPr lang="en-US" sz="4000" b="1" dirty="0" smtClean="0"/>
              <a:t>def </a:t>
            </a:r>
            <a:r>
              <a:rPr lang="en-US" sz="4000" dirty="0" smtClean="0"/>
              <a:t>__init__(self, n):</a:t>
            </a:r>
          </a:p>
          <a:p>
            <a:r>
              <a:rPr lang="en-US" sz="4000" dirty="0" smtClean="0"/>
              <a:t>         self.name =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7583" y="3879078"/>
            <a:ext cx="3985899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__init__ is a </a:t>
            </a:r>
            <a:r>
              <a:rPr lang="en-US" sz="2000" b="1" i="1" dirty="0" smtClean="0"/>
              <a:t>constructor</a:t>
            </a:r>
          </a:p>
          <a:p>
            <a:r>
              <a:rPr lang="en-US" sz="2000" dirty="0" smtClean="0"/>
              <a:t>It creates a new object of the type.</a:t>
            </a:r>
          </a:p>
          <a:p>
            <a:r>
              <a:rPr lang="en-US" sz="2000" dirty="0" smtClean="0"/>
              <a:t>It is called when Dog(n) is evaluated.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223" y="3765133"/>
            <a:ext cx="29931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spot = Dog(“Spot”)</a:t>
            </a:r>
          </a:p>
          <a:p>
            <a:r>
              <a:rPr lang="en-US" sz="2800" b="1" dirty="0" smtClean="0"/>
              <a:t>spot.name</a:t>
            </a:r>
          </a:p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Spot</a:t>
            </a:r>
          </a:p>
          <a:p>
            <a:r>
              <a:rPr lang="en-US" sz="2800" b="1" dirty="0" err="1" smtClean="0"/>
              <a:t>bo</a:t>
            </a:r>
            <a:r>
              <a:rPr lang="en-US" sz="2800" b="1" dirty="0" smtClean="0"/>
              <a:t> = Dog(“Bo”)</a:t>
            </a:r>
          </a:p>
          <a:p>
            <a:r>
              <a:rPr lang="en-US" sz="2800" b="1" dirty="0" smtClean="0"/>
              <a:t>bo.name</a:t>
            </a:r>
          </a:p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object packages state and procedures. 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provides procedures for making and manipulating a type of object.</a:t>
            </a:r>
          </a:p>
          <a:p>
            <a:r>
              <a:rPr lang="en-US" dirty="0" smtClean="0"/>
              <a:t>The procedures for manipulating objects are called </a:t>
            </a:r>
            <a:r>
              <a:rPr lang="en-US" b="1" dirty="0" smtClean="0"/>
              <a:t>methods. </a:t>
            </a:r>
            <a:r>
              <a:rPr lang="en-US" dirty="0" smtClean="0"/>
              <a:t>We invoke a method </a:t>
            </a:r>
            <a:r>
              <a:rPr lang="en-US" dirty="0" smtClean="0"/>
              <a:t>on an object.</a:t>
            </a:r>
          </a:p>
          <a:p>
            <a:r>
              <a:rPr lang="en-US" dirty="0" smtClean="0"/>
              <a:t>Friday</a:t>
            </a:r>
            <a:r>
              <a:rPr lang="en-US" dirty="0" smtClean="0"/>
              <a:t>: </a:t>
            </a:r>
            <a:r>
              <a:rPr lang="en-US" dirty="0" smtClean="0"/>
              <a:t>Inheritance</a:t>
            </a:r>
          </a:p>
          <a:p>
            <a:r>
              <a:rPr lang="en-US" dirty="0" smtClean="0"/>
              <a:t>Monday: Excursion </a:t>
            </a:r>
            <a:r>
              <a:rPr lang="en-US" dirty="0" smtClean="0"/>
              <a:t>on Exponential Growth</a:t>
            </a:r>
          </a:p>
          <a:p>
            <a:pPr lvl="1"/>
            <a:r>
              <a:rPr lang="en-US" b="1" dirty="0" smtClean="0"/>
              <a:t>Please ready Tyson essay before </a:t>
            </a:r>
            <a:r>
              <a:rPr lang="en-US" b="1" dirty="0" smtClean="0"/>
              <a:t>Monday</a:t>
            </a:r>
            <a:r>
              <a:rPr lang="en-US" b="1" dirty="0" smtClean="0"/>
              <a:t>!</a:t>
            </a:r>
            <a:r>
              <a:rPr lang="en-US" dirty="0" smtClean="0"/>
              <a:t>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5493" name="Picture 5" descr="python-logo-master-flat-symbolonly-cafepres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5025" y="385763"/>
            <a:ext cx="5672138" cy="5672137"/>
          </a:xfrm>
          <a:prstGeom prst="rect">
            <a:avLst/>
          </a:prstGeom>
          <a:noFill/>
        </p:spPr>
      </p:pic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2060575"/>
            <a:ext cx="3563938" cy="2257425"/>
          </a:xfrm>
        </p:spPr>
        <p:txBody>
          <a:bodyPr/>
          <a:lstStyle/>
          <a:p>
            <a:r>
              <a:rPr lang="en-US"/>
              <a:t>Why learn Python?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2075"/>
            <a:ext cx="8229600" cy="1143000"/>
          </a:xfrm>
        </p:spPr>
        <p:txBody>
          <a:bodyPr/>
          <a:lstStyle/>
          <a:p>
            <a:r>
              <a:rPr lang="en-US" dirty="0"/>
              <a:t>Reason 1: Vocational Skill</a:t>
            </a:r>
          </a:p>
        </p:txBody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305800" cy="5030788"/>
          </a:xfrm>
        </p:spPr>
        <p:txBody>
          <a:bodyPr/>
          <a:lstStyle/>
          <a:p>
            <a:pPr>
              <a:buFontTx/>
              <a:buNone/>
            </a:pPr>
            <a:endParaRPr lang="en-US" sz="4000" dirty="0"/>
          </a:p>
          <a:p>
            <a:pPr>
              <a:buFontTx/>
              <a:buNone/>
            </a:pPr>
            <a:endParaRPr lang="en-US" sz="4000" dirty="0"/>
          </a:p>
        </p:txBody>
      </p:sp>
      <p:sp>
        <p:nvSpPr>
          <p:cNvPr id="1207300" name="Text Box 4"/>
          <p:cNvSpPr txBox="1">
            <a:spLocks noChangeArrowheads="1"/>
          </p:cNvSpPr>
          <p:nvPr/>
        </p:nvSpPr>
        <p:spPr bwMode="auto">
          <a:xfrm>
            <a:off x="461324" y="1323886"/>
            <a:ext cx="7942752" cy="5847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Job listings at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/>
              <a:t>monster.com </a:t>
            </a:r>
            <a:r>
              <a:rPr lang="en-US" sz="3200" dirty="0" smtClean="0"/>
              <a:t>(20 October 2009)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71555" y="2157101"/>
          <a:ext cx="8091444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861"/>
                <a:gridCol w="2022861"/>
                <a:gridCol w="2022861"/>
                <a:gridCol w="2022861"/>
              </a:tblGrid>
              <a:tr h="1320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Keyword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US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Virginia Only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Typical Salary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Python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527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$60-180K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Java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5000+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$70-140K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SQL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5000+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783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$60-150K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Scheme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$100-999K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743200" y="31242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38862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45720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5334000"/>
            <a:ext cx="40386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3200" y="5334000"/>
            <a:ext cx="1905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3473" y="2362200"/>
            <a:ext cx="7768127" cy="4349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7540" name="Picture 4"/>
          <p:cNvPicPr>
            <a:picLocks noChangeAspect="1" noChangeArrowheads="1"/>
          </p:cNvPicPr>
          <p:nvPr/>
        </p:nvPicPr>
        <p:blipFill>
          <a:blip r:embed="rId3" cstate="print"/>
          <a:srcRect l="18861" t="11754" r="21411" b="8815"/>
          <a:stretch>
            <a:fillRect/>
          </a:stretch>
        </p:blipFill>
        <p:spPr bwMode="auto">
          <a:xfrm>
            <a:off x="157163" y="-85725"/>
            <a:ext cx="5891212" cy="67976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</p:pic>
      <p:sp>
        <p:nvSpPr>
          <p:cNvPr id="1217541" name="Rectangle 5"/>
          <p:cNvSpPr>
            <a:spLocks noGrp="1" noChangeArrowheads="1"/>
          </p:cNvSpPr>
          <p:nvPr>
            <p:ph type="title"/>
          </p:nvPr>
        </p:nvSpPr>
        <p:spPr>
          <a:xfrm rot="5400000">
            <a:off x="5037138" y="2270125"/>
            <a:ext cx="5113337" cy="2233613"/>
          </a:xfrm>
        </p:spPr>
        <p:txBody>
          <a:bodyPr/>
          <a:lstStyle/>
          <a:p>
            <a:r>
              <a:rPr lang="en-US" sz="5400" dirty="0"/>
              <a:t>“Scheme” Jobs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2075"/>
            <a:ext cx="8229600" cy="1143000"/>
          </a:xfrm>
        </p:spPr>
        <p:txBody>
          <a:bodyPr/>
          <a:lstStyle/>
          <a:p>
            <a:r>
              <a:rPr lang="en-US" dirty="0"/>
              <a:t>Reason 1: Vocational Skill</a:t>
            </a:r>
          </a:p>
        </p:txBody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305800" cy="5030788"/>
          </a:xfrm>
        </p:spPr>
        <p:txBody>
          <a:bodyPr/>
          <a:lstStyle/>
          <a:p>
            <a:pPr>
              <a:buFontTx/>
              <a:buNone/>
            </a:pPr>
            <a:endParaRPr lang="en-US" sz="4000" dirty="0"/>
          </a:p>
          <a:p>
            <a:pPr>
              <a:buFontTx/>
              <a:buNone/>
            </a:pPr>
            <a:endParaRPr lang="en-US" sz="4000" dirty="0"/>
          </a:p>
        </p:txBody>
      </p:sp>
      <p:sp>
        <p:nvSpPr>
          <p:cNvPr id="1207300" name="Text Box 4"/>
          <p:cNvSpPr txBox="1">
            <a:spLocks noChangeArrowheads="1"/>
          </p:cNvSpPr>
          <p:nvPr/>
        </p:nvSpPr>
        <p:spPr bwMode="auto">
          <a:xfrm>
            <a:off x="461324" y="1323886"/>
            <a:ext cx="7942752" cy="5847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Job listings at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/>
              <a:t>monster.com </a:t>
            </a:r>
            <a:r>
              <a:rPr lang="en-US" sz="3200" dirty="0" smtClean="0"/>
              <a:t>(20 October 2009)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71555" y="2157101"/>
          <a:ext cx="8091444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861"/>
                <a:gridCol w="2022861"/>
                <a:gridCol w="2022861"/>
                <a:gridCol w="2022861"/>
              </a:tblGrid>
              <a:tr h="1320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Keyword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US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Virginia Only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Typical Salary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Python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527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$60-180K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Java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5000+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$70-140K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SQL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5000+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783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$60-150K</a:t>
                      </a:r>
                      <a:endParaRPr lang="en-US" sz="2800" dirty="0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Scheme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$100-999K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743200" y="31242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38862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4572000"/>
            <a:ext cx="6019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274638"/>
            <a:ext cx="8678863" cy="1143000"/>
          </a:xfrm>
        </p:spPr>
        <p:txBody>
          <a:bodyPr/>
          <a:lstStyle/>
          <a:p>
            <a:r>
              <a:rPr lang="en-US"/>
              <a:t>Reason 2: Expanding Minds</a:t>
            </a:r>
          </a:p>
        </p:txBody>
      </p:sp>
      <p:sp>
        <p:nvSpPr>
          <p:cNvPr id="1220614" name="Rectangle 6"/>
          <p:cNvSpPr>
            <a:spLocks noChangeArrowheads="1"/>
          </p:cNvSpPr>
          <p:nvPr/>
        </p:nvSpPr>
        <p:spPr bwMode="auto">
          <a:xfrm>
            <a:off x="635727" y="4252096"/>
            <a:ext cx="8029302" cy="156966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/>
              <a:t>The more languages you know, the more different ways you have of </a:t>
            </a:r>
            <a:r>
              <a:rPr lang="en-US" sz="3200" dirty="0" smtClean="0"/>
              <a:t>expressing ideas and for thinking </a:t>
            </a:r>
            <a:r>
              <a:rPr lang="en-US" sz="3200" dirty="0"/>
              <a:t>about (and solving) problems.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5454" y="2052936"/>
            <a:ext cx="68627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Languages change the way we think.  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5081588"/>
            <a:ext cx="8428038" cy="1143000"/>
          </a:xfrm>
        </p:spPr>
        <p:txBody>
          <a:bodyPr>
            <a:normAutofit fontScale="90000"/>
          </a:bodyPr>
          <a:lstStyle/>
          <a:p>
            <a:r>
              <a:rPr lang="en-US" sz="2800"/>
              <a:t>“Jamais Jamais Jamais” from </a:t>
            </a:r>
            <a:r>
              <a:rPr lang="en-US" sz="2800" i="1"/>
              <a:t>Harmonice Musices Odhecaton A</a:t>
            </a:r>
            <a:r>
              <a:rPr lang="en-US" sz="2800"/>
              <a:t>. Printed by Ottaviano Dei Petrucci in 1501 (first music with movable type)</a:t>
            </a:r>
          </a:p>
        </p:txBody>
      </p:sp>
      <p:pic>
        <p:nvPicPr>
          <p:cNvPr id="1226755" name="Picture 3" descr="jjj1a"/>
          <p:cNvPicPr>
            <a:picLocks noChangeAspect="1" noChangeArrowheads="1"/>
          </p:cNvPicPr>
          <p:nvPr/>
        </p:nvPicPr>
        <p:blipFill>
          <a:blip r:embed="rId3" cstate="print"/>
          <a:srcRect l="4106" t="3471" r="6242" b="15129"/>
          <a:stretch>
            <a:fillRect/>
          </a:stretch>
        </p:blipFill>
        <p:spPr bwMode="auto">
          <a:xfrm>
            <a:off x="428625" y="50800"/>
            <a:ext cx="84582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02" name="Picture 2" descr="jsbwv2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9663" y="55563"/>
            <a:ext cx="3902075" cy="5719762"/>
          </a:xfrm>
          <a:prstGeom prst="rect">
            <a:avLst/>
          </a:prstGeom>
          <a:noFill/>
        </p:spPr>
      </p:pic>
      <p:sp>
        <p:nvSpPr>
          <p:cNvPr id="1228803" name="Rectangle 3"/>
          <p:cNvSpPr>
            <a:spLocks noChangeArrowheads="1"/>
          </p:cNvSpPr>
          <p:nvPr/>
        </p:nvSpPr>
        <p:spPr bwMode="auto">
          <a:xfrm>
            <a:off x="4875213" y="5222875"/>
            <a:ext cx="3908425" cy="914400"/>
          </a:xfrm>
          <a:prstGeom prst="rect">
            <a:avLst/>
          </a:prstGeom>
          <a:solidFill>
            <a:schemeClr val="bg1">
              <a:alpha val="96001"/>
            </a:schemeClr>
          </a:solidFill>
          <a:ln w="3175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>
                <a:latin typeface="Arial" charset="0"/>
              </a:rPr>
              <a:t>J S Bach, “Coffee Cantata”, BWV 211 (1732) </a:t>
            </a:r>
          </a:p>
          <a:p>
            <a:r>
              <a:rPr lang="en-US" sz="1400">
                <a:latin typeface="Arial" charset="0"/>
              </a:rPr>
              <a:t>www.npj.com/homepage/teritowe/jsbhand.html </a:t>
            </a:r>
          </a:p>
        </p:txBody>
      </p:sp>
      <p:pic>
        <p:nvPicPr>
          <p:cNvPr id="1228804" name="Picture 4" descr="jjj1a"/>
          <p:cNvPicPr>
            <a:picLocks noChangeAspect="1" noChangeArrowheads="1"/>
          </p:cNvPicPr>
          <p:nvPr/>
        </p:nvPicPr>
        <p:blipFill>
          <a:blip r:embed="rId4" cstate="print"/>
          <a:srcRect l="4106" t="3471" r="47131" b="15129"/>
          <a:stretch>
            <a:fillRect/>
          </a:stretch>
        </p:blipFill>
        <p:spPr bwMode="auto">
          <a:xfrm>
            <a:off x="174625" y="107950"/>
            <a:ext cx="4600575" cy="4876800"/>
          </a:xfrm>
          <a:prstGeom prst="rect">
            <a:avLst/>
          </a:prstGeom>
          <a:noFill/>
        </p:spPr>
      </p:pic>
      <p:sp>
        <p:nvSpPr>
          <p:cNvPr id="1228805" name="Rectangle 5"/>
          <p:cNvSpPr>
            <a:spLocks noChangeArrowheads="1"/>
          </p:cNvSpPr>
          <p:nvPr/>
        </p:nvSpPr>
        <p:spPr bwMode="auto">
          <a:xfrm>
            <a:off x="469900" y="5180013"/>
            <a:ext cx="4286250" cy="10064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charset="0"/>
              </a:rPr>
              <a:t>“Jamais Jamais Jamais” from 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Harmonice Musices Odhecaton A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. (1501)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1120</Words>
  <Application>Microsoft Office PowerPoint</Application>
  <PresentationFormat>On-screen Show (4:3)</PresentationFormat>
  <Paragraphs>217</Paragraphs>
  <Slides>26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Class 24:  Programming with Objects</vt:lpstr>
      <vt:lpstr>Menu</vt:lpstr>
      <vt:lpstr>Why learn Python?</vt:lpstr>
      <vt:lpstr>Reason 1: Vocational Skill</vt:lpstr>
      <vt:lpstr>“Scheme” Jobs</vt:lpstr>
      <vt:lpstr>Reason 1: Vocational Skill</vt:lpstr>
      <vt:lpstr>Reason 2: Expanding Minds</vt:lpstr>
      <vt:lpstr>“Jamais Jamais Jamais” from Harmonice Musices Odhecaton A. Printed by Ottaviano Dei Petrucci in 1501 (first music with movable type)</vt:lpstr>
      <vt:lpstr>Slide 9</vt:lpstr>
      <vt:lpstr>Reason 3: Deepening Understanding</vt:lpstr>
      <vt:lpstr>Reason 4: Building Confidence</vt:lpstr>
      <vt:lpstr>Reason 5: Fun</vt:lpstr>
      <vt:lpstr>Python</vt:lpstr>
      <vt:lpstr>Learning New Languages</vt:lpstr>
      <vt:lpstr>Python If</vt:lpstr>
      <vt:lpstr>If Example</vt:lpstr>
      <vt:lpstr>Learning Python</vt:lpstr>
      <vt:lpstr>Making Objects</vt:lpstr>
      <vt:lpstr>Making a Dog</vt:lpstr>
      <vt:lpstr>Python Procedures</vt:lpstr>
      <vt:lpstr>Some Python Procedures</vt:lpstr>
      <vt:lpstr>Whitespace Matters!</vt:lpstr>
      <vt:lpstr>Barking: Invoking Methods</vt:lpstr>
      <vt:lpstr>Object Lingo</vt:lpstr>
      <vt:lpstr>Dogs with Names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124</cp:revision>
  <dcterms:created xsi:type="dcterms:W3CDTF">2009-10-12T15:00:50Z</dcterms:created>
  <dcterms:modified xsi:type="dcterms:W3CDTF">2009-10-21T14:55:44Z</dcterms:modified>
</cp:coreProperties>
</file>