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33" r:id="rId3"/>
    <p:sldId id="340" r:id="rId4"/>
    <p:sldId id="341" r:id="rId5"/>
    <p:sldId id="334" r:id="rId6"/>
    <p:sldId id="335" r:id="rId7"/>
    <p:sldId id="338" r:id="rId8"/>
    <p:sldId id="337" r:id="rId9"/>
    <p:sldId id="266" r:id="rId10"/>
    <p:sldId id="307" r:id="rId11"/>
    <p:sldId id="308" r:id="rId12"/>
    <p:sldId id="309" r:id="rId13"/>
    <p:sldId id="277" r:id="rId14"/>
    <p:sldId id="278" r:id="rId15"/>
    <p:sldId id="279" r:id="rId16"/>
    <p:sldId id="310" r:id="rId17"/>
    <p:sldId id="311" r:id="rId18"/>
    <p:sldId id="312" r:id="rId19"/>
    <p:sldId id="297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59" autoAdjust="0"/>
  </p:normalViewPr>
  <p:slideViewPr>
    <p:cSldViewPr>
      <p:cViewPr varScale="1">
        <p:scale>
          <a:sx n="111" d="100"/>
          <a:sy n="111" d="100"/>
        </p:scale>
        <p:origin x="-10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623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A913D-81E9-45C0-B7D0-704BD8ABA6DD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B14CC-1ABD-4EF0-A9BE-C5099E9AB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4FE09-513C-4C2A-B0B7-80539D02F5D1}" type="slidenum">
              <a:rPr lang="en-US"/>
              <a:pPr/>
              <a:t>9</a:t>
            </a:fld>
            <a:endParaRPr lang="en-US"/>
          </a:p>
        </p:txBody>
      </p:sp>
      <p:sp>
        <p:nvSpPr>
          <p:cNvPr id="103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33552-D7B2-483F-B7C6-A25B44E75F80}" type="slidenum">
              <a:rPr lang="en-US"/>
              <a:pPr/>
              <a:t>10</a:t>
            </a:fld>
            <a:endParaRPr lang="en-US"/>
          </a:p>
        </p:txBody>
      </p:sp>
      <p:sp>
        <p:nvSpPr>
          <p:cNvPr id="103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6525F5-9BAA-4B7A-8F25-5BFBE6CE8C7C}" type="slidenum">
              <a:rPr lang="en-US"/>
              <a:pPr/>
              <a:t>13</a:t>
            </a:fld>
            <a:endParaRPr lang="en-US"/>
          </a:p>
        </p:txBody>
      </p:sp>
      <p:sp>
        <p:nvSpPr>
          <p:cNvPr id="105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A51284-E9E5-44AC-9F8B-570035106C74}" type="slidenum">
              <a:rPr lang="en-US"/>
              <a:pPr/>
              <a:t>14</a:t>
            </a:fld>
            <a:endParaRPr lang="en-US"/>
          </a:p>
        </p:txBody>
      </p:sp>
      <p:sp>
        <p:nvSpPr>
          <p:cNvPr id="99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F91699-717E-4241-A8CD-75247BCC485F}" type="slidenum">
              <a:rPr lang="en-US"/>
              <a:pPr/>
              <a:t>15</a:t>
            </a:fld>
            <a:endParaRPr lang="en-US"/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F91699-717E-4241-A8CD-75247BCC485F}" type="slidenum">
              <a:rPr lang="en-US"/>
              <a:pPr/>
              <a:t>16</a:t>
            </a:fld>
            <a:endParaRPr lang="en-US"/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F91699-717E-4241-A8CD-75247BCC485F}" type="slidenum">
              <a:rPr lang="en-US"/>
              <a:pPr/>
              <a:t>17</a:t>
            </a:fld>
            <a:endParaRPr lang="en-US"/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F91699-717E-4241-A8CD-75247BCC485F}" type="slidenum">
              <a:rPr lang="en-US"/>
              <a:pPr/>
              <a:t>18</a:t>
            </a:fld>
            <a:endParaRPr lang="en-US"/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072A-0012-4E99-BE9E-627A9E04A268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C591-BCE7-4CDC-9C08-074DFC52B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072A-0012-4E99-BE9E-627A9E04A268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C591-BCE7-4CDC-9C08-074DFC52B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072A-0012-4E99-BE9E-627A9E04A268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C591-BCE7-4CDC-9C08-074DFC52B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072A-0012-4E99-BE9E-627A9E04A268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C591-BCE7-4CDC-9C08-074DFC52B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072A-0012-4E99-BE9E-627A9E04A268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C591-BCE7-4CDC-9C08-074DFC52B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072A-0012-4E99-BE9E-627A9E04A268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C591-BCE7-4CDC-9C08-074DFC52B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072A-0012-4E99-BE9E-627A9E04A268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C591-BCE7-4CDC-9C08-074DFC52B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072A-0012-4E99-BE9E-627A9E04A268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C591-BCE7-4CDC-9C08-074DFC52B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072A-0012-4E99-BE9E-627A9E04A268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C591-BCE7-4CDC-9C08-074DFC52B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072A-0012-4E99-BE9E-627A9E04A268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C591-BCE7-4CDC-9C08-074DFC52B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072A-0012-4E99-BE9E-627A9E04A268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C591-BCE7-4CDC-9C08-074DFC52B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4072A-0012-4E99-BE9E-627A9E04A268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2C591-BCE7-4CDC-9C08-074DFC52B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29" y="-2137"/>
            <a:ext cx="5115371" cy="3278738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25: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Python, Objects, Bombs, 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Inheritance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5791200"/>
            <a:ext cx="4953000" cy="10668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University of Virginia cs1120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pPr algn="r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David Evans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There are many kinds of Dogs…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59864" y="1403838"/>
            <a:ext cx="558550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class</a:t>
            </a:r>
            <a:r>
              <a:rPr lang="en-US" sz="3200" dirty="0" smtClean="0"/>
              <a:t> Dog:</a:t>
            </a:r>
          </a:p>
          <a:p>
            <a:r>
              <a:rPr lang="en-US" sz="3200" dirty="0" smtClean="0"/>
              <a:t>   </a:t>
            </a:r>
            <a:r>
              <a:rPr lang="en-US" sz="3200" b="1" dirty="0" smtClean="0"/>
              <a:t>def </a:t>
            </a:r>
            <a:r>
              <a:rPr lang="en-US" sz="3200" dirty="0" smtClean="0"/>
              <a:t>__init__(self, n):</a:t>
            </a:r>
          </a:p>
          <a:p>
            <a:r>
              <a:rPr lang="en-US" sz="3200" dirty="0" smtClean="0"/>
              <a:t>         self.name = n</a:t>
            </a:r>
          </a:p>
          <a:p>
            <a:r>
              <a:rPr lang="en-US" sz="3200" b="1" dirty="0" smtClean="0"/>
              <a:t>   def</a:t>
            </a:r>
            <a:r>
              <a:rPr lang="en-US" sz="3200" dirty="0" smtClean="0"/>
              <a:t> bark(self):</a:t>
            </a:r>
          </a:p>
          <a:p>
            <a:r>
              <a:rPr lang="en-US" sz="3200" dirty="0" smtClean="0"/>
              <a:t>         print “</a:t>
            </a:r>
            <a:r>
              <a:rPr lang="en-US" sz="3200" dirty="0" err="1" smtClean="0"/>
              <a:t>wuff</a:t>
            </a:r>
            <a:r>
              <a:rPr lang="en-US" sz="3200" dirty="0" smtClean="0"/>
              <a:t> </a:t>
            </a:r>
            <a:r>
              <a:rPr lang="en-US" sz="3200" dirty="0" err="1" smtClean="0"/>
              <a:t>wuff</a:t>
            </a:r>
            <a:r>
              <a:rPr lang="en-US" sz="3200" dirty="0" smtClean="0"/>
              <a:t> </a:t>
            </a:r>
            <a:r>
              <a:rPr lang="en-US" sz="3200" dirty="0" err="1" smtClean="0"/>
              <a:t>wuff</a:t>
            </a:r>
            <a:r>
              <a:rPr lang="en-US" sz="3200" dirty="0" smtClean="0"/>
              <a:t> </a:t>
            </a:r>
            <a:r>
              <a:rPr lang="en-US" sz="3200" dirty="0" err="1" smtClean="0"/>
              <a:t>wuff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75532" y="4231073"/>
            <a:ext cx="50468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class</a:t>
            </a:r>
            <a:r>
              <a:rPr lang="en-US" sz="4000" dirty="0" smtClean="0"/>
              <a:t> </a:t>
            </a:r>
            <a:r>
              <a:rPr lang="en-US" sz="4000" dirty="0" err="1" smtClean="0"/>
              <a:t>TalkingDog</a:t>
            </a:r>
            <a:r>
              <a:rPr lang="en-US" sz="4000" dirty="0" smtClean="0"/>
              <a:t> (Dog):</a:t>
            </a:r>
          </a:p>
          <a:p>
            <a:r>
              <a:rPr lang="en-US" sz="4000" dirty="0" smtClean="0"/>
              <a:t>   </a:t>
            </a:r>
            <a:r>
              <a:rPr lang="en-US" sz="4000" b="1" dirty="0" smtClean="0"/>
              <a:t>def</a:t>
            </a:r>
            <a:r>
              <a:rPr lang="en-US" sz="4000" dirty="0" smtClean="0"/>
              <a:t> speak(self, stuff):</a:t>
            </a:r>
          </a:p>
          <a:p>
            <a:r>
              <a:rPr lang="en-US" sz="4000" dirty="0" smtClean="0"/>
              <a:t>         print stuff</a:t>
            </a:r>
            <a:endParaRPr lang="en-US" sz="4000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2959" y="3301525"/>
            <a:ext cx="2121553" cy="335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Subclasses</a:t>
            </a:r>
            <a:endParaRPr lang="en-US" dirty="0"/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776955" y="1369149"/>
            <a:ext cx="76962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ClassDefinition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::=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class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SubClassName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SuperClassName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/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                                          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FunctionDefinitions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3556" y="2735558"/>
            <a:ext cx="50468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class</a:t>
            </a:r>
            <a:r>
              <a:rPr lang="en-US" sz="4000" dirty="0" smtClean="0"/>
              <a:t> </a:t>
            </a:r>
            <a:r>
              <a:rPr lang="en-US" sz="4000" dirty="0" err="1" smtClean="0"/>
              <a:t>TalkingDog</a:t>
            </a:r>
            <a:r>
              <a:rPr lang="en-US" sz="4000" dirty="0" smtClean="0"/>
              <a:t> (Dog):</a:t>
            </a:r>
          </a:p>
          <a:p>
            <a:r>
              <a:rPr lang="en-US" sz="4000" dirty="0" smtClean="0"/>
              <a:t>   </a:t>
            </a:r>
            <a:r>
              <a:rPr lang="en-US" sz="4000" b="1" dirty="0" smtClean="0"/>
              <a:t>def</a:t>
            </a:r>
            <a:r>
              <a:rPr lang="en-US" sz="4000" dirty="0" smtClean="0"/>
              <a:t> speak(self, stuff):</a:t>
            </a:r>
          </a:p>
          <a:p>
            <a:r>
              <a:rPr lang="en-US" sz="4000" dirty="0" smtClean="0"/>
              <a:t>         print stuff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5334000"/>
            <a:ext cx="46124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TalkingDog</a:t>
            </a:r>
            <a:r>
              <a:rPr lang="en-US" sz="2400" dirty="0" smtClean="0"/>
              <a:t> is a </a:t>
            </a:r>
            <a:r>
              <a:rPr lang="en-US" sz="2400" b="1" dirty="0" smtClean="0"/>
              <a:t>subclass </a:t>
            </a:r>
            <a:r>
              <a:rPr lang="en-US" sz="2400" dirty="0" smtClean="0"/>
              <a:t>of Dog.</a:t>
            </a:r>
          </a:p>
          <a:p>
            <a:r>
              <a:rPr lang="en-US" sz="2400" dirty="0" smtClean="0"/>
              <a:t>Dog is the </a:t>
            </a:r>
            <a:r>
              <a:rPr lang="en-US" sz="2400" b="1" dirty="0" err="1" smtClean="0"/>
              <a:t>superclass</a:t>
            </a:r>
            <a:r>
              <a:rPr lang="en-US" sz="2400" dirty="0" smtClean="0"/>
              <a:t> of </a:t>
            </a:r>
            <a:r>
              <a:rPr lang="en-US" sz="2400" dirty="0" err="1" smtClean="0"/>
              <a:t>TalkingDog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 Dog has its Day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701" y="2421308"/>
            <a:ext cx="6934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&gt;&gt;&gt; </a:t>
            </a:r>
            <a:r>
              <a:rPr lang="en-US" sz="2000" dirty="0" err="1" smtClean="0"/>
              <a:t>bo</a:t>
            </a:r>
            <a:r>
              <a:rPr lang="en-US" sz="2000" dirty="0" smtClean="0"/>
              <a:t> = Dog('Bo')</a:t>
            </a:r>
          </a:p>
          <a:p>
            <a:r>
              <a:rPr lang="en-US" sz="2000" dirty="0" smtClean="0"/>
              <a:t>&gt;&gt;&gt; </a:t>
            </a:r>
            <a:r>
              <a:rPr lang="en-US" sz="2000" dirty="0" err="1" smtClean="0"/>
              <a:t>scooby</a:t>
            </a:r>
            <a:r>
              <a:rPr lang="en-US" sz="2000" dirty="0" smtClean="0"/>
              <a:t> = </a:t>
            </a:r>
            <a:r>
              <a:rPr lang="en-US" sz="2000" dirty="0" err="1" smtClean="0"/>
              <a:t>TalkingDog</a:t>
            </a:r>
            <a:r>
              <a:rPr lang="en-US" sz="2000" dirty="0" smtClean="0"/>
              <a:t>('Scooby Doo')</a:t>
            </a:r>
          </a:p>
          <a:p>
            <a:r>
              <a:rPr lang="en-US" sz="2000" dirty="0" smtClean="0"/>
              <a:t>&gt;&gt;&gt; </a:t>
            </a:r>
            <a:r>
              <a:rPr lang="en-US" sz="2000" dirty="0" err="1" smtClean="0"/>
              <a:t>scooby.speak</a:t>
            </a:r>
            <a:r>
              <a:rPr lang="en-US" sz="2000" dirty="0" smtClean="0"/>
              <a:t>('Ta-</a:t>
            </a:r>
            <a:r>
              <a:rPr lang="en-US" sz="2000" dirty="0" err="1" smtClean="0"/>
              <a:t>da</a:t>
            </a:r>
            <a:r>
              <a:rPr lang="en-US" sz="2000" dirty="0" smtClean="0"/>
              <a:t>!')</a:t>
            </a: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Ta-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</a:t>
            </a:r>
          </a:p>
          <a:p>
            <a:r>
              <a:rPr lang="en-US" sz="2000" dirty="0" smtClean="0"/>
              <a:t>&gt;&gt;&gt; </a:t>
            </a:r>
            <a:r>
              <a:rPr lang="en-US" sz="2000" dirty="0" err="1" smtClean="0"/>
              <a:t>bo.speak</a:t>
            </a:r>
            <a:r>
              <a:rPr lang="en-US" sz="2000" dirty="0" smtClean="0"/>
              <a:t>('Ta-</a:t>
            </a:r>
            <a:r>
              <a:rPr lang="en-US" sz="2000" dirty="0" err="1" smtClean="0"/>
              <a:t>da</a:t>
            </a:r>
            <a:r>
              <a:rPr lang="en-US" sz="2000" dirty="0" smtClean="0"/>
              <a:t>!')</a:t>
            </a: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Traceback</a:t>
            </a:r>
            <a:r>
              <a:rPr lang="en-US" sz="2000" b="1" dirty="0" smtClean="0">
                <a:solidFill>
                  <a:srgbClr val="FF0000"/>
                </a:solidFill>
              </a:rPr>
              <a:t> (most recent call last):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File "&lt;pyshell#11&gt;", line 1, in &lt;module&gt;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</a:t>
            </a:r>
            <a:r>
              <a:rPr lang="en-US" sz="2000" b="1" dirty="0" err="1" smtClean="0">
                <a:solidFill>
                  <a:srgbClr val="FF0000"/>
                </a:solidFill>
              </a:rPr>
              <a:t>bo.speak</a:t>
            </a:r>
            <a:r>
              <a:rPr lang="en-US" sz="2000" b="1" dirty="0" smtClean="0">
                <a:solidFill>
                  <a:srgbClr val="FF0000"/>
                </a:solidFill>
              </a:rPr>
              <a:t>('Ta-</a:t>
            </a:r>
            <a:r>
              <a:rPr lang="en-US" sz="2000" b="1" dirty="0" err="1" smtClean="0">
                <a:solidFill>
                  <a:srgbClr val="FF0000"/>
                </a:solidFill>
              </a:rPr>
              <a:t>da</a:t>
            </a:r>
            <a:r>
              <a:rPr lang="en-US" sz="2000" b="1" dirty="0" smtClean="0">
                <a:solidFill>
                  <a:srgbClr val="FF0000"/>
                </a:solidFill>
              </a:rPr>
              <a:t>!')</a:t>
            </a: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AttributeError</a:t>
            </a:r>
            <a:r>
              <a:rPr lang="en-US" sz="2000" b="1" dirty="0" smtClean="0">
                <a:solidFill>
                  <a:srgbClr val="FF0000"/>
                </a:solidFill>
              </a:rPr>
              <a:t>: Dog instance has no attribute 'speak‘</a:t>
            </a:r>
          </a:p>
          <a:p>
            <a:r>
              <a:rPr lang="en-US" sz="2000" dirty="0" smtClean="0"/>
              <a:t>&gt;&gt;&gt; </a:t>
            </a:r>
            <a:r>
              <a:rPr lang="en-US" sz="2000" dirty="0" err="1" smtClean="0"/>
              <a:t>scooby.bark</a:t>
            </a:r>
            <a:r>
              <a:rPr lang="en-US" sz="2000" dirty="0" smtClean="0"/>
              <a:t>()</a:t>
            </a:r>
          </a:p>
          <a:p>
            <a:r>
              <a:rPr lang="en-US" sz="2000" b="1" dirty="0" err="1" smtClean="0">
                <a:solidFill>
                  <a:schemeClr val="accent1"/>
                </a:solidFill>
              </a:rPr>
              <a:t>wuff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</a:rPr>
              <a:t>wuff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</a:rPr>
              <a:t>wuff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</a:rPr>
              <a:t>wuff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3509" y="1311779"/>
            <a:ext cx="4225644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class</a:t>
            </a:r>
            <a:r>
              <a:rPr lang="en-US" sz="2400" dirty="0" smtClean="0"/>
              <a:t> Dog:</a:t>
            </a:r>
          </a:p>
          <a:p>
            <a:r>
              <a:rPr lang="en-US" sz="2400" dirty="0" smtClean="0"/>
              <a:t>   </a:t>
            </a:r>
            <a:r>
              <a:rPr lang="en-US" sz="2400" b="1" dirty="0" smtClean="0"/>
              <a:t>def </a:t>
            </a:r>
            <a:r>
              <a:rPr lang="en-US" sz="2400" dirty="0" smtClean="0"/>
              <a:t>__init__(self, n):</a:t>
            </a:r>
          </a:p>
          <a:p>
            <a:r>
              <a:rPr lang="en-US" sz="2400" dirty="0" smtClean="0"/>
              <a:t>         self.name = n</a:t>
            </a:r>
          </a:p>
          <a:p>
            <a:r>
              <a:rPr lang="en-US" sz="2400" b="1" dirty="0" smtClean="0"/>
              <a:t>   def</a:t>
            </a:r>
            <a:r>
              <a:rPr lang="en-US" sz="2400" dirty="0" smtClean="0"/>
              <a:t> bark(self):</a:t>
            </a:r>
          </a:p>
          <a:p>
            <a:r>
              <a:rPr lang="en-US" sz="2400" dirty="0" smtClean="0"/>
              <a:t>         print “</a:t>
            </a:r>
            <a:r>
              <a:rPr lang="en-US" sz="2400" dirty="0" err="1" smtClean="0"/>
              <a:t>wuff</a:t>
            </a:r>
            <a:r>
              <a:rPr lang="en-US" sz="2400" dirty="0" smtClean="0"/>
              <a:t> </a:t>
            </a:r>
            <a:r>
              <a:rPr lang="en-US" sz="2400" dirty="0" err="1" smtClean="0"/>
              <a:t>wuff</a:t>
            </a:r>
            <a:r>
              <a:rPr lang="en-US" sz="2400" dirty="0" smtClean="0"/>
              <a:t> </a:t>
            </a:r>
            <a:r>
              <a:rPr lang="en-US" sz="2400" dirty="0" err="1" smtClean="0"/>
              <a:t>wuff</a:t>
            </a:r>
            <a:r>
              <a:rPr lang="en-US" sz="2400" dirty="0" smtClean="0"/>
              <a:t> </a:t>
            </a:r>
            <a:r>
              <a:rPr lang="en-US" sz="2400" dirty="0" err="1" smtClean="0"/>
              <a:t>wuff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73396" y="3438971"/>
            <a:ext cx="304442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class</a:t>
            </a:r>
            <a:r>
              <a:rPr lang="en-US" sz="2400" dirty="0" smtClean="0"/>
              <a:t> </a:t>
            </a:r>
            <a:r>
              <a:rPr lang="en-US" sz="2400" dirty="0" err="1" smtClean="0"/>
              <a:t>TalkingDog</a:t>
            </a:r>
            <a:r>
              <a:rPr lang="en-US" sz="2400" dirty="0" smtClean="0"/>
              <a:t> (Dog):</a:t>
            </a:r>
          </a:p>
          <a:p>
            <a:r>
              <a:rPr lang="en-US" sz="2400" dirty="0" smtClean="0"/>
              <a:t>   </a:t>
            </a:r>
            <a:r>
              <a:rPr lang="en-US" sz="2400" b="1" dirty="0" smtClean="0"/>
              <a:t>def</a:t>
            </a:r>
            <a:r>
              <a:rPr lang="en-US" sz="2400" dirty="0" smtClean="0"/>
              <a:t> speak(self, stuff):</a:t>
            </a:r>
          </a:p>
          <a:p>
            <a:r>
              <a:rPr lang="en-US" sz="2400" dirty="0" smtClean="0"/>
              <a:t>         print stuff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8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Speaking about Inheritance</a:t>
            </a:r>
          </a:p>
        </p:txBody>
      </p:sp>
      <p:sp>
        <p:nvSpPr>
          <p:cNvPr id="1052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31925" y="1690688"/>
            <a:ext cx="7712075" cy="4059237"/>
          </a:xfrm>
          <a:noFill/>
          <a:ln/>
        </p:spPr>
        <p:txBody>
          <a:bodyPr>
            <a:normAutofit/>
          </a:bodyPr>
          <a:lstStyle/>
          <a:p>
            <a:pPr lvl="1">
              <a:buFontTx/>
              <a:buNone/>
            </a:pPr>
            <a:r>
              <a:rPr lang="en-US" sz="3600" dirty="0" smtClean="0"/>
              <a:t>Inheritance is using the definition of one class to define another class.</a:t>
            </a:r>
          </a:p>
          <a:p>
            <a:pPr lvl="1">
              <a:buFontTx/>
              <a:buNone/>
            </a:pPr>
            <a:endParaRPr lang="en-US" sz="3600" dirty="0" smtClean="0"/>
          </a:p>
          <a:p>
            <a:pPr lvl="1">
              <a:buFontTx/>
              <a:buNone/>
            </a:pPr>
            <a:r>
              <a:rPr lang="en-US" sz="3600" dirty="0" err="1" smtClean="0"/>
              <a:t>TalkingDog</a:t>
            </a:r>
            <a:r>
              <a:rPr lang="en-US" sz="3600" dirty="0" smtClean="0"/>
              <a:t> </a:t>
            </a:r>
            <a:r>
              <a:rPr lang="en-US" sz="3600" b="1" i="1" dirty="0"/>
              <a:t>inherits</a:t>
            </a:r>
            <a:r>
              <a:rPr lang="en-US" sz="3600" dirty="0"/>
              <a:t> </a:t>
            </a:r>
            <a:r>
              <a:rPr lang="en-US" sz="3600" dirty="0" smtClean="0"/>
              <a:t>from Dog.</a:t>
            </a:r>
            <a:endParaRPr lang="en-US" sz="3600" dirty="0"/>
          </a:p>
          <a:p>
            <a:pPr lvl="1">
              <a:buFontTx/>
              <a:buNone/>
            </a:pPr>
            <a:r>
              <a:rPr lang="en-US" sz="3600" dirty="0" err="1" smtClean="0"/>
              <a:t>TalkingDog</a:t>
            </a:r>
            <a:r>
              <a:rPr lang="en-US" sz="3600" dirty="0" smtClean="0"/>
              <a:t> </a:t>
            </a:r>
            <a:r>
              <a:rPr lang="en-US" sz="3600" dirty="0"/>
              <a:t>is a </a:t>
            </a:r>
            <a:r>
              <a:rPr lang="en-US" sz="3600" b="1" i="1" dirty="0"/>
              <a:t>subclass</a:t>
            </a:r>
            <a:r>
              <a:rPr lang="en-US" sz="3600" dirty="0"/>
              <a:t> of </a:t>
            </a:r>
            <a:r>
              <a:rPr lang="en-US" sz="3600" dirty="0" smtClean="0"/>
              <a:t>Dog.</a:t>
            </a:r>
            <a:endParaRPr lang="en-US" sz="3600" dirty="0"/>
          </a:p>
          <a:p>
            <a:pPr lvl="1">
              <a:buFontTx/>
              <a:buNone/>
            </a:pPr>
            <a:r>
              <a:rPr lang="en-US" sz="3600" dirty="0"/>
              <a:t>The </a:t>
            </a:r>
            <a:r>
              <a:rPr lang="en-US" sz="3600" b="1" i="1" dirty="0" err="1"/>
              <a:t>superclass</a:t>
            </a:r>
            <a:r>
              <a:rPr lang="en-US" sz="3600" dirty="0"/>
              <a:t> of </a:t>
            </a:r>
            <a:r>
              <a:rPr lang="en-US" sz="3600" dirty="0" err="1" smtClean="0"/>
              <a:t>TalkingDog</a:t>
            </a:r>
            <a:r>
              <a:rPr lang="en-US" sz="3600" dirty="0" smtClean="0"/>
              <a:t> </a:t>
            </a:r>
            <a:r>
              <a:rPr lang="en-US" sz="3600" dirty="0"/>
              <a:t>is </a:t>
            </a:r>
            <a:r>
              <a:rPr lang="en-US" sz="3600" dirty="0" smtClean="0"/>
              <a:t>Dog.</a:t>
            </a:r>
            <a:endParaRPr lang="en-US" sz="3600" dirty="0"/>
          </a:p>
        </p:txBody>
      </p:sp>
      <p:sp>
        <p:nvSpPr>
          <p:cNvPr id="1052681" name="Text Box 9"/>
          <p:cNvSpPr txBox="1">
            <a:spLocks noChangeArrowheads="1"/>
          </p:cNvSpPr>
          <p:nvPr/>
        </p:nvSpPr>
        <p:spPr bwMode="auto">
          <a:xfrm>
            <a:off x="551412" y="2209800"/>
            <a:ext cx="742832" cy="55399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82880" tIns="137160" rIns="182880" bIns="137160">
            <a:spAutoFit/>
          </a:bodyPr>
          <a:lstStyle/>
          <a:p>
            <a:r>
              <a:rPr lang="en-US" dirty="0" smtClean="0"/>
              <a:t>Dog</a:t>
            </a:r>
            <a:endParaRPr lang="en-US" dirty="0"/>
          </a:p>
        </p:txBody>
      </p:sp>
      <p:sp>
        <p:nvSpPr>
          <p:cNvPr id="1052682" name="Text Box 10"/>
          <p:cNvSpPr txBox="1">
            <a:spLocks noChangeArrowheads="1"/>
          </p:cNvSpPr>
          <p:nvPr/>
        </p:nvSpPr>
        <p:spPr bwMode="auto">
          <a:xfrm>
            <a:off x="228600" y="3910012"/>
            <a:ext cx="1388457" cy="55399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82880" tIns="137160" rIns="182880" bIns="137160">
            <a:spAutoFit/>
          </a:bodyPr>
          <a:lstStyle/>
          <a:p>
            <a:r>
              <a:rPr lang="en-US" dirty="0" err="1" smtClean="0"/>
              <a:t>TalkingDog</a:t>
            </a:r>
            <a:endParaRPr lang="en-US" dirty="0"/>
          </a:p>
        </p:txBody>
      </p:sp>
      <p:cxnSp>
        <p:nvCxnSpPr>
          <p:cNvPr id="1052683" name="AutoShape 11"/>
          <p:cNvCxnSpPr>
            <a:cxnSpLocks noChangeShapeType="1"/>
            <a:stCxn id="1052682" idx="0"/>
            <a:endCxn id="1052681" idx="2"/>
          </p:cNvCxnSpPr>
          <p:nvPr/>
        </p:nvCxnSpPr>
        <p:spPr bwMode="auto">
          <a:xfrm rot="16200000" flipV="1">
            <a:off x="349722" y="3336904"/>
            <a:ext cx="1146214" cy="1"/>
          </a:xfrm>
          <a:prstGeom prst="straightConnector1">
            <a:avLst/>
          </a:prstGeom>
          <a:noFill/>
          <a:ln w="31750">
            <a:solidFill>
              <a:schemeClr val="accent3">
                <a:lumMod val="50000"/>
              </a:schemeClr>
            </a:solidFill>
            <a:round/>
            <a:headEnd/>
            <a:tailEnd type="arrow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057400" y="5638800"/>
            <a:ext cx="537679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These all mean the same thing.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5897562"/>
          </a:xfrm>
        </p:spPr>
        <p:txBody>
          <a:bodyPr/>
          <a:lstStyle/>
          <a:p>
            <a:r>
              <a:rPr lang="en-US"/>
              <a:t>PS6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Make an adventure game programming with objects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Many objects in our game have similar properties and behaviors, so we use inheritance.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3216275" cy="1116012"/>
          </a:xfrm>
          <a:noFill/>
          <a:ln/>
        </p:spPr>
        <p:txBody>
          <a:bodyPr/>
          <a:lstStyle/>
          <a:p>
            <a:r>
              <a:rPr lang="en-US" sz="4000" dirty="0"/>
              <a:t>PS6 Classes</a:t>
            </a:r>
          </a:p>
        </p:txBody>
      </p:sp>
      <p:sp>
        <p:nvSpPr>
          <p:cNvPr id="971779" name="Rectangle 3"/>
          <p:cNvSpPr>
            <a:spLocks noChangeArrowheads="1"/>
          </p:cNvSpPr>
          <p:nvPr/>
        </p:nvSpPr>
        <p:spPr bwMode="auto">
          <a:xfrm>
            <a:off x="4972077" y="533400"/>
            <a:ext cx="2108269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err="1" smtClean="0"/>
              <a:t>SimObject</a:t>
            </a:r>
            <a:endParaRPr lang="en-US" sz="3600" dirty="0"/>
          </a:p>
        </p:txBody>
      </p:sp>
      <p:sp>
        <p:nvSpPr>
          <p:cNvPr id="971780" name="Rectangle 4"/>
          <p:cNvSpPr>
            <a:spLocks noChangeArrowheads="1"/>
          </p:cNvSpPr>
          <p:nvPr/>
        </p:nvSpPr>
        <p:spPr bwMode="auto">
          <a:xfrm>
            <a:off x="2709130" y="1839913"/>
            <a:ext cx="3216275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en-US" sz="3600" dirty="0" err="1" smtClean="0"/>
              <a:t>PhysicalObject</a:t>
            </a:r>
            <a:endParaRPr lang="en-US" sz="3600" dirty="0"/>
          </a:p>
        </p:txBody>
      </p:sp>
      <p:sp>
        <p:nvSpPr>
          <p:cNvPr id="971781" name="Rectangle 5"/>
          <p:cNvSpPr>
            <a:spLocks noChangeArrowheads="1"/>
          </p:cNvSpPr>
          <p:nvPr/>
        </p:nvSpPr>
        <p:spPr bwMode="auto">
          <a:xfrm>
            <a:off x="7162800" y="1905000"/>
            <a:ext cx="1175322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smtClean="0"/>
              <a:t>Place</a:t>
            </a:r>
            <a:endParaRPr lang="en-US" sz="3600" dirty="0"/>
          </a:p>
        </p:txBody>
      </p:sp>
      <p:sp>
        <p:nvSpPr>
          <p:cNvPr id="971782" name="Rectangle 6"/>
          <p:cNvSpPr>
            <a:spLocks noChangeArrowheads="1"/>
          </p:cNvSpPr>
          <p:nvPr/>
        </p:nvSpPr>
        <p:spPr bwMode="auto">
          <a:xfrm>
            <a:off x="2367097" y="2971800"/>
            <a:ext cx="2743059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err="1" smtClean="0"/>
              <a:t>MobileObject</a:t>
            </a:r>
            <a:endParaRPr lang="en-US" sz="3600" dirty="0"/>
          </a:p>
        </p:txBody>
      </p:sp>
      <p:sp>
        <p:nvSpPr>
          <p:cNvPr id="971783" name="Rectangle 7"/>
          <p:cNvSpPr>
            <a:spLocks noChangeArrowheads="1"/>
          </p:cNvSpPr>
          <p:nvPr/>
        </p:nvSpPr>
        <p:spPr bwMode="auto">
          <a:xfrm>
            <a:off x="304800" y="4116388"/>
            <a:ext cx="309892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err="1" smtClean="0"/>
              <a:t>OwnableObject</a:t>
            </a:r>
            <a:endParaRPr lang="en-US" sz="3600" dirty="0"/>
          </a:p>
        </p:txBody>
      </p:sp>
      <p:sp>
        <p:nvSpPr>
          <p:cNvPr id="971784" name="Rectangle 8"/>
          <p:cNvSpPr>
            <a:spLocks noChangeArrowheads="1"/>
          </p:cNvSpPr>
          <p:nvPr/>
        </p:nvSpPr>
        <p:spPr bwMode="auto">
          <a:xfrm>
            <a:off x="4586801" y="4181475"/>
            <a:ext cx="1462773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smtClean="0"/>
              <a:t>Person</a:t>
            </a:r>
            <a:endParaRPr lang="en-US" sz="3600" dirty="0"/>
          </a:p>
        </p:txBody>
      </p:sp>
      <p:sp>
        <p:nvSpPr>
          <p:cNvPr id="971785" name="Rectangle 9"/>
          <p:cNvSpPr>
            <a:spLocks noChangeArrowheads="1"/>
          </p:cNvSpPr>
          <p:nvPr/>
        </p:nvSpPr>
        <p:spPr bwMode="auto">
          <a:xfrm>
            <a:off x="3200400" y="5410200"/>
            <a:ext cx="1655133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/>
              <a:t>S</a:t>
            </a:r>
            <a:r>
              <a:rPr lang="en-US" sz="3600" dirty="0" smtClean="0"/>
              <a:t>tudent</a:t>
            </a:r>
            <a:endParaRPr lang="en-US" sz="3600" dirty="0"/>
          </a:p>
        </p:txBody>
      </p:sp>
      <p:sp>
        <p:nvSpPr>
          <p:cNvPr id="971786" name="Rectangle 10"/>
          <p:cNvSpPr>
            <a:spLocks noChangeArrowheads="1"/>
          </p:cNvSpPr>
          <p:nvPr/>
        </p:nvSpPr>
        <p:spPr bwMode="auto">
          <a:xfrm>
            <a:off x="5791200" y="5410200"/>
            <a:ext cx="2569038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err="1" smtClean="0"/>
              <a:t>PoliceOfficer</a:t>
            </a:r>
            <a:endParaRPr lang="en-US" sz="3600" dirty="0"/>
          </a:p>
        </p:txBody>
      </p:sp>
      <p:cxnSp>
        <p:nvCxnSpPr>
          <p:cNvPr id="971787" name="AutoShape 11"/>
          <p:cNvCxnSpPr>
            <a:cxnSpLocks noChangeShapeType="1"/>
            <a:stCxn id="971785" idx="0"/>
            <a:endCxn id="971784" idx="2"/>
          </p:cNvCxnSpPr>
          <p:nvPr/>
        </p:nvCxnSpPr>
        <p:spPr bwMode="auto">
          <a:xfrm rot="5400000" flipH="1" flipV="1">
            <a:off x="4381880" y="4473893"/>
            <a:ext cx="582394" cy="1290221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88" name="AutoShape 12"/>
          <p:cNvCxnSpPr>
            <a:cxnSpLocks noChangeShapeType="1"/>
          </p:cNvCxnSpPr>
          <p:nvPr/>
        </p:nvCxnSpPr>
        <p:spPr bwMode="auto">
          <a:xfrm rot="16200000">
            <a:off x="2411474" y="2976673"/>
            <a:ext cx="504825" cy="1760537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89" name="AutoShape 13"/>
          <p:cNvCxnSpPr>
            <a:cxnSpLocks noChangeShapeType="1"/>
            <a:stCxn id="971782" idx="0"/>
            <a:endCxn id="971780" idx="2"/>
          </p:cNvCxnSpPr>
          <p:nvPr/>
        </p:nvCxnSpPr>
        <p:spPr bwMode="auto">
          <a:xfrm rot="5400000" flipH="1" flipV="1">
            <a:off x="3785169" y="2439702"/>
            <a:ext cx="485556" cy="578641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90" name="AutoShape 14"/>
          <p:cNvCxnSpPr>
            <a:cxnSpLocks noChangeShapeType="1"/>
            <a:stCxn id="971781" idx="0"/>
            <a:endCxn id="971779" idx="2"/>
          </p:cNvCxnSpPr>
          <p:nvPr/>
        </p:nvCxnSpPr>
        <p:spPr bwMode="auto">
          <a:xfrm rot="16200000" flipV="1">
            <a:off x="6525703" y="680241"/>
            <a:ext cx="725269" cy="1724249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91" name="AutoShape 15"/>
          <p:cNvCxnSpPr>
            <a:cxnSpLocks noChangeShapeType="1"/>
          </p:cNvCxnSpPr>
          <p:nvPr/>
        </p:nvCxnSpPr>
        <p:spPr bwMode="auto">
          <a:xfrm rot="5400000" flipH="1">
            <a:off x="4484749" y="3110022"/>
            <a:ext cx="504825" cy="1579563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92" name="AutoShape 16"/>
          <p:cNvCxnSpPr>
            <a:cxnSpLocks noChangeShapeType="1"/>
          </p:cNvCxnSpPr>
          <p:nvPr/>
        </p:nvCxnSpPr>
        <p:spPr bwMode="auto">
          <a:xfrm rot="16200000">
            <a:off x="4654550" y="679450"/>
            <a:ext cx="628650" cy="17081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93" name="AutoShape 17"/>
          <p:cNvCxnSpPr>
            <a:cxnSpLocks noChangeShapeType="1"/>
          </p:cNvCxnSpPr>
          <p:nvPr/>
        </p:nvCxnSpPr>
        <p:spPr bwMode="auto">
          <a:xfrm rot="16200000" flipV="1">
            <a:off x="6059581" y="4240237"/>
            <a:ext cx="582394" cy="1757531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Rectangle 3"/>
          <p:cNvSpPr>
            <a:spLocks noChangeArrowheads="1"/>
          </p:cNvSpPr>
          <p:nvPr/>
        </p:nvSpPr>
        <p:spPr bwMode="auto">
          <a:xfrm>
            <a:off x="4972077" y="533400"/>
            <a:ext cx="2108269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err="1" smtClean="0"/>
              <a:t>SimObject</a:t>
            </a:r>
            <a:endParaRPr lang="en-US" sz="3600" dirty="0"/>
          </a:p>
        </p:txBody>
      </p:sp>
      <p:sp>
        <p:nvSpPr>
          <p:cNvPr id="971780" name="Rectangle 4"/>
          <p:cNvSpPr>
            <a:spLocks noChangeArrowheads="1"/>
          </p:cNvSpPr>
          <p:nvPr/>
        </p:nvSpPr>
        <p:spPr bwMode="auto">
          <a:xfrm>
            <a:off x="2709130" y="1839913"/>
            <a:ext cx="3216275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en-US" sz="3600" dirty="0" err="1" smtClean="0"/>
              <a:t>PhysicalObject</a:t>
            </a:r>
            <a:endParaRPr lang="en-US" sz="3600" dirty="0"/>
          </a:p>
        </p:txBody>
      </p:sp>
      <p:sp>
        <p:nvSpPr>
          <p:cNvPr id="971781" name="Rectangle 5"/>
          <p:cNvSpPr>
            <a:spLocks noChangeArrowheads="1"/>
          </p:cNvSpPr>
          <p:nvPr/>
        </p:nvSpPr>
        <p:spPr bwMode="auto">
          <a:xfrm>
            <a:off x="7162800" y="1905000"/>
            <a:ext cx="1175322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smtClean="0"/>
              <a:t>Place</a:t>
            </a:r>
            <a:endParaRPr lang="en-US" sz="3600" dirty="0"/>
          </a:p>
        </p:txBody>
      </p:sp>
      <p:sp>
        <p:nvSpPr>
          <p:cNvPr id="971782" name="Rectangle 6"/>
          <p:cNvSpPr>
            <a:spLocks noChangeArrowheads="1"/>
          </p:cNvSpPr>
          <p:nvPr/>
        </p:nvSpPr>
        <p:spPr bwMode="auto">
          <a:xfrm>
            <a:off x="2367097" y="2971800"/>
            <a:ext cx="2743059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err="1" smtClean="0"/>
              <a:t>MobileObject</a:t>
            </a:r>
            <a:endParaRPr lang="en-US" sz="3600" dirty="0"/>
          </a:p>
        </p:txBody>
      </p:sp>
      <p:sp>
        <p:nvSpPr>
          <p:cNvPr id="971783" name="Rectangle 7"/>
          <p:cNvSpPr>
            <a:spLocks noChangeArrowheads="1"/>
          </p:cNvSpPr>
          <p:nvPr/>
        </p:nvSpPr>
        <p:spPr bwMode="auto">
          <a:xfrm>
            <a:off x="304800" y="4116388"/>
            <a:ext cx="309892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err="1" smtClean="0"/>
              <a:t>OwnableObject</a:t>
            </a:r>
            <a:endParaRPr lang="en-US" sz="3600" dirty="0"/>
          </a:p>
        </p:txBody>
      </p:sp>
      <p:sp>
        <p:nvSpPr>
          <p:cNvPr id="971784" name="Rectangle 8"/>
          <p:cNvSpPr>
            <a:spLocks noChangeArrowheads="1"/>
          </p:cNvSpPr>
          <p:nvPr/>
        </p:nvSpPr>
        <p:spPr bwMode="auto">
          <a:xfrm>
            <a:off x="4586801" y="4181475"/>
            <a:ext cx="1462773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smtClean="0"/>
              <a:t>Person</a:t>
            </a:r>
            <a:endParaRPr lang="en-US" sz="3600" dirty="0"/>
          </a:p>
        </p:txBody>
      </p:sp>
      <p:sp>
        <p:nvSpPr>
          <p:cNvPr id="971785" name="Rectangle 9"/>
          <p:cNvSpPr>
            <a:spLocks noChangeArrowheads="1"/>
          </p:cNvSpPr>
          <p:nvPr/>
        </p:nvSpPr>
        <p:spPr bwMode="auto">
          <a:xfrm>
            <a:off x="3200400" y="5410200"/>
            <a:ext cx="1655133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/>
              <a:t>S</a:t>
            </a:r>
            <a:r>
              <a:rPr lang="en-US" sz="3600" dirty="0" smtClean="0"/>
              <a:t>tudent</a:t>
            </a:r>
            <a:endParaRPr lang="en-US" sz="3600" dirty="0"/>
          </a:p>
        </p:txBody>
      </p:sp>
      <p:sp>
        <p:nvSpPr>
          <p:cNvPr id="971786" name="Rectangle 10"/>
          <p:cNvSpPr>
            <a:spLocks noChangeArrowheads="1"/>
          </p:cNvSpPr>
          <p:nvPr/>
        </p:nvSpPr>
        <p:spPr bwMode="auto">
          <a:xfrm>
            <a:off x="5791200" y="5410200"/>
            <a:ext cx="2569038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err="1" smtClean="0"/>
              <a:t>PoliceOfficer</a:t>
            </a:r>
            <a:endParaRPr lang="en-US" sz="3600" dirty="0"/>
          </a:p>
        </p:txBody>
      </p:sp>
      <p:cxnSp>
        <p:nvCxnSpPr>
          <p:cNvPr id="971787" name="AutoShape 11"/>
          <p:cNvCxnSpPr>
            <a:cxnSpLocks noChangeShapeType="1"/>
            <a:stCxn id="971785" idx="0"/>
            <a:endCxn id="971784" idx="2"/>
          </p:cNvCxnSpPr>
          <p:nvPr/>
        </p:nvCxnSpPr>
        <p:spPr bwMode="auto">
          <a:xfrm rot="5400000" flipH="1" flipV="1">
            <a:off x="4381880" y="4473893"/>
            <a:ext cx="582394" cy="1290221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88" name="AutoShape 12"/>
          <p:cNvCxnSpPr>
            <a:cxnSpLocks noChangeShapeType="1"/>
          </p:cNvCxnSpPr>
          <p:nvPr/>
        </p:nvCxnSpPr>
        <p:spPr bwMode="auto">
          <a:xfrm rot="16200000">
            <a:off x="2411474" y="2976673"/>
            <a:ext cx="504825" cy="1760537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89" name="AutoShape 13"/>
          <p:cNvCxnSpPr>
            <a:cxnSpLocks noChangeShapeType="1"/>
            <a:stCxn id="971782" idx="0"/>
            <a:endCxn id="971780" idx="2"/>
          </p:cNvCxnSpPr>
          <p:nvPr/>
        </p:nvCxnSpPr>
        <p:spPr bwMode="auto">
          <a:xfrm rot="5400000" flipH="1" flipV="1">
            <a:off x="3785169" y="2439702"/>
            <a:ext cx="485556" cy="578641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90" name="AutoShape 14"/>
          <p:cNvCxnSpPr>
            <a:cxnSpLocks noChangeShapeType="1"/>
            <a:stCxn id="971781" idx="0"/>
            <a:endCxn id="971779" idx="2"/>
          </p:cNvCxnSpPr>
          <p:nvPr/>
        </p:nvCxnSpPr>
        <p:spPr bwMode="auto">
          <a:xfrm rot="16200000" flipV="1">
            <a:off x="6525703" y="680241"/>
            <a:ext cx="725269" cy="1724249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91" name="AutoShape 15"/>
          <p:cNvCxnSpPr>
            <a:cxnSpLocks noChangeShapeType="1"/>
          </p:cNvCxnSpPr>
          <p:nvPr/>
        </p:nvCxnSpPr>
        <p:spPr bwMode="auto">
          <a:xfrm rot="5400000" flipH="1">
            <a:off x="4484749" y="3110022"/>
            <a:ext cx="504825" cy="1579563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92" name="AutoShape 16"/>
          <p:cNvCxnSpPr>
            <a:cxnSpLocks noChangeShapeType="1"/>
          </p:cNvCxnSpPr>
          <p:nvPr/>
        </p:nvCxnSpPr>
        <p:spPr bwMode="auto">
          <a:xfrm rot="16200000">
            <a:off x="4654550" y="679450"/>
            <a:ext cx="628650" cy="17081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93" name="AutoShape 17"/>
          <p:cNvCxnSpPr>
            <a:cxnSpLocks noChangeShapeType="1"/>
          </p:cNvCxnSpPr>
          <p:nvPr/>
        </p:nvCxnSpPr>
        <p:spPr bwMode="auto">
          <a:xfrm rot="16200000" flipV="1">
            <a:off x="6059581" y="4240237"/>
            <a:ext cx="582394" cy="1757531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304800" y="152400"/>
            <a:ext cx="3505201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SimObject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def</a:t>
            </a:r>
            <a:r>
              <a:rPr lang="en-US" dirty="0" smtClean="0"/>
              <a:t> __init__(self, name):</a:t>
            </a:r>
          </a:p>
          <a:p>
            <a:r>
              <a:rPr lang="en-US" dirty="0" smtClean="0"/>
              <a:t>        self.name = name</a:t>
            </a:r>
          </a:p>
          <a:p>
            <a:r>
              <a:rPr lang="en-US" b="1" dirty="0" smtClean="0"/>
              <a:t>    def</a:t>
            </a:r>
            <a:r>
              <a:rPr lang="en-US" dirty="0" smtClean="0"/>
              <a:t> note(self, </a:t>
            </a:r>
            <a:r>
              <a:rPr lang="en-US" dirty="0" err="1" smtClean="0"/>
              <a:t>msg</a:t>
            </a:r>
            <a:r>
              <a:rPr lang="en-US" dirty="0" smtClean="0"/>
              <a:t>):</a:t>
            </a:r>
          </a:p>
          <a:p>
            <a:r>
              <a:rPr lang="en-US" dirty="0" smtClean="0"/>
              <a:t>        print "%s: %s" % (self, </a:t>
            </a:r>
            <a:r>
              <a:rPr lang="en-US" dirty="0" err="1" smtClean="0"/>
              <a:t>msg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04800" y="2895600"/>
            <a:ext cx="4191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PhysicalObject</a:t>
            </a:r>
            <a:r>
              <a:rPr lang="en-US" dirty="0" smtClean="0"/>
              <a:t> (</a:t>
            </a:r>
            <a:r>
              <a:rPr lang="en-US" dirty="0" err="1" smtClean="0"/>
              <a:t>SimObject</a:t>
            </a:r>
            <a:r>
              <a:rPr lang="en-US" dirty="0" smtClean="0"/>
              <a:t>):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def</a:t>
            </a:r>
            <a:r>
              <a:rPr lang="en-US" dirty="0" smtClean="0"/>
              <a:t> __init__(self, name):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SimObject.__init</a:t>
            </a:r>
            <a:r>
              <a:rPr lang="en-US" dirty="0" smtClean="0"/>
              <a:t>__(self, name)</a:t>
            </a:r>
          </a:p>
          <a:p>
            <a:r>
              <a:rPr lang="en-US" b="1" dirty="0" smtClean="0"/>
              <a:t>        </a:t>
            </a:r>
            <a:r>
              <a:rPr lang="en-US" b="1" dirty="0" err="1" smtClean="0"/>
              <a:t>self.location</a:t>
            </a:r>
            <a:r>
              <a:rPr lang="en-US" b="1" dirty="0" smtClean="0"/>
              <a:t> = None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def</a:t>
            </a:r>
            <a:r>
              <a:rPr lang="en-US" dirty="0" smtClean="0"/>
              <a:t> install(self, loc):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self.note</a:t>
            </a:r>
            <a:r>
              <a:rPr lang="en-US" dirty="0" smtClean="0"/>
              <a:t> ("Installing at " + </a:t>
            </a:r>
            <a:r>
              <a:rPr lang="en-US" dirty="0" err="1" smtClean="0"/>
              <a:t>str</a:t>
            </a:r>
            <a:r>
              <a:rPr lang="en-US" dirty="0" smtClean="0"/>
              <a:t>(loc))</a:t>
            </a:r>
          </a:p>
          <a:p>
            <a:r>
              <a:rPr lang="en-US" b="1" dirty="0" smtClean="0"/>
              <a:t>        </a:t>
            </a:r>
            <a:r>
              <a:rPr lang="en-US" b="1" dirty="0" err="1" smtClean="0"/>
              <a:t>self.location</a:t>
            </a:r>
            <a:r>
              <a:rPr lang="en-US" b="1" dirty="0" smtClean="0"/>
              <a:t> = loc</a:t>
            </a:r>
          </a:p>
          <a:p>
            <a:r>
              <a:rPr lang="en-US" dirty="0" smtClean="0"/>
              <a:t>        </a:t>
            </a:r>
            <a:r>
              <a:rPr lang="en-US" b="1" dirty="0" err="1" smtClean="0"/>
              <a:t>loc.add_thing</a:t>
            </a:r>
            <a:r>
              <a:rPr lang="en-US" dirty="0" smtClean="0"/>
              <a:t>(self)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124200" y="4724400"/>
            <a:ext cx="45720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MobileObject</a:t>
            </a:r>
            <a:r>
              <a:rPr lang="en-US" dirty="0" smtClean="0"/>
              <a:t> (</a:t>
            </a:r>
            <a:r>
              <a:rPr lang="en-US" dirty="0" err="1" smtClean="0"/>
              <a:t>PhysicalObject</a:t>
            </a:r>
            <a:r>
              <a:rPr lang="en-US" dirty="0" smtClean="0"/>
              <a:t>):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def</a:t>
            </a:r>
            <a:r>
              <a:rPr lang="en-US" dirty="0" smtClean="0"/>
              <a:t> </a:t>
            </a:r>
            <a:r>
              <a:rPr lang="en-US" dirty="0" err="1" smtClean="0"/>
              <a:t>change_location</a:t>
            </a:r>
            <a:r>
              <a:rPr lang="en-US" dirty="0" smtClean="0"/>
              <a:t>(self, loc):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self.location.remove_thing</a:t>
            </a:r>
            <a:r>
              <a:rPr lang="en-US" dirty="0" smtClean="0"/>
              <a:t>(self)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loc.add_thing</a:t>
            </a:r>
            <a:r>
              <a:rPr lang="en-US" dirty="0" smtClean="0"/>
              <a:t>(self)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self.location</a:t>
            </a:r>
            <a:r>
              <a:rPr lang="en-US" dirty="0" smtClean="0"/>
              <a:t> = loc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Rectangle 3"/>
          <p:cNvSpPr>
            <a:spLocks noChangeArrowheads="1"/>
          </p:cNvSpPr>
          <p:nvPr/>
        </p:nvSpPr>
        <p:spPr bwMode="auto">
          <a:xfrm>
            <a:off x="4972077" y="533400"/>
            <a:ext cx="2108269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err="1" smtClean="0"/>
              <a:t>SimObject</a:t>
            </a:r>
            <a:endParaRPr lang="en-US" sz="3600" dirty="0"/>
          </a:p>
        </p:txBody>
      </p:sp>
      <p:sp>
        <p:nvSpPr>
          <p:cNvPr id="971780" name="Rectangle 4"/>
          <p:cNvSpPr>
            <a:spLocks noChangeArrowheads="1"/>
          </p:cNvSpPr>
          <p:nvPr/>
        </p:nvSpPr>
        <p:spPr bwMode="auto">
          <a:xfrm>
            <a:off x="2709130" y="1839913"/>
            <a:ext cx="3216275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en-US" sz="3600" dirty="0" err="1" smtClean="0"/>
              <a:t>PhysicalObject</a:t>
            </a:r>
            <a:endParaRPr lang="en-US" sz="3600" dirty="0"/>
          </a:p>
        </p:txBody>
      </p:sp>
      <p:sp>
        <p:nvSpPr>
          <p:cNvPr id="971781" name="Rectangle 5"/>
          <p:cNvSpPr>
            <a:spLocks noChangeArrowheads="1"/>
          </p:cNvSpPr>
          <p:nvPr/>
        </p:nvSpPr>
        <p:spPr bwMode="auto">
          <a:xfrm>
            <a:off x="7162800" y="1905000"/>
            <a:ext cx="1175322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smtClean="0"/>
              <a:t>Place</a:t>
            </a:r>
            <a:endParaRPr lang="en-US" sz="3600" dirty="0"/>
          </a:p>
        </p:txBody>
      </p:sp>
      <p:sp>
        <p:nvSpPr>
          <p:cNvPr id="971782" name="Rectangle 6"/>
          <p:cNvSpPr>
            <a:spLocks noChangeArrowheads="1"/>
          </p:cNvSpPr>
          <p:nvPr/>
        </p:nvSpPr>
        <p:spPr bwMode="auto">
          <a:xfrm>
            <a:off x="2367097" y="2971800"/>
            <a:ext cx="2743059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err="1" smtClean="0"/>
              <a:t>MobileObject</a:t>
            </a:r>
            <a:endParaRPr lang="en-US" sz="3600" dirty="0"/>
          </a:p>
        </p:txBody>
      </p:sp>
      <p:sp>
        <p:nvSpPr>
          <p:cNvPr id="971783" name="Rectangle 7"/>
          <p:cNvSpPr>
            <a:spLocks noChangeArrowheads="1"/>
          </p:cNvSpPr>
          <p:nvPr/>
        </p:nvSpPr>
        <p:spPr bwMode="auto">
          <a:xfrm>
            <a:off x="304800" y="4116388"/>
            <a:ext cx="309892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err="1" smtClean="0"/>
              <a:t>OwnableObject</a:t>
            </a:r>
            <a:endParaRPr lang="en-US" sz="3600" dirty="0"/>
          </a:p>
        </p:txBody>
      </p:sp>
      <p:sp>
        <p:nvSpPr>
          <p:cNvPr id="971784" name="Rectangle 8"/>
          <p:cNvSpPr>
            <a:spLocks noChangeArrowheads="1"/>
          </p:cNvSpPr>
          <p:nvPr/>
        </p:nvSpPr>
        <p:spPr bwMode="auto">
          <a:xfrm>
            <a:off x="4586801" y="4181475"/>
            <a:ext cx="1462773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smtClean="0"/>
              <a:t>Person</a:t>
            </a:r>
            <a:endParaRPr lang="en-US" sz="3600" dirty="0"/>
          </a:p>
        </p:txBody>
      </p:sp>
      <p:sp>
        <p:nvSpPr>
          <p:cNvPr id="971785" name="Rectangle 9"/>
          <p:cNvSpPr>
            <a:spLocks noChangeArrowheads="1"/>
          </p:cNvSpPr>
          <p:nvPr/>
        </p:nvSpPr>
        <p:spPr bwMode="auto">
          <a:xfrm>
            <a:off x="3200400" y="5410200"/>
            <a:ext cx="1655133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/>
              <a:t>S</a:t>
            </a:r>
            <a:r>
              <a:rPr lang="en-US" sz="3600" dirty="0" smtClean="0"/>
              <a:t>tudent</a:t>
            </a:r>
            <a:endParaRPr lang="en-US" sz="3600" dirty="0"/>
          </a:p>
        </p:txBody>
      </p:sp>
      <p:sp>
        <p:nvSpPr>
          <p:cNvPr id="971786" name="Rectangle 10"/>
          <p:cNvSpPr>
            <a:spLocks noChangeArrowheads="1"/>
          </p:cNvSpPr>
          <p:nvPr/>
        </p:nvSpPr>
        <p:spPr bwMode="auto">
          <a:xfrm>
            <a:off x="5791200" y="5410200"/>
            <a:ext cx="2569038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err="1" smtClean="0"/>
              <a:t>PoliceOfficer</a:t>
            </a:r>
            <a:endParaRPr lang="en-US" sz="3600" dirty="0"/>
          </a:p>
        </p:txBody>
      </p:sp>
      <p:cxnSp>
        <p:nvCxnSpPr>
          <p:cNvPr id="971787" name="AutoShape 11"/>
          <p:cNvCxnSpPr>
            <a:cxnSpLocks noChangeShapeType="1"/>
            <a:stCxn id="971785" idx="0"/>
            <a:endCxn id="971784" idx="2"/>
          </p:cNvCxnSpPr>
          <p:nvPr/>
        </p:nvCxnSpPr>
        <p:spPr bwMode="auto">
          <a:xfrm rot="5400000" flipH="1" flipV="1">
            <a:off x="4381880" y="4473893"/>
            <a:ext cx="582394" cy="1290221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88" name="AutoShape 12"/>
          <p:cNvCxnSpPr>
            <a:cxnSpLocks noChangeShapeType="1"/>
          </p:cNvCxnSpPr>
          <p:nvPr/>
        </p:nvCxnSpPr>
        <p:spPr bwMode="auto">
          <a:xfrm rot="16200000">
            <a:off x="2411474" y="2976673"/>
            <a:ext cx="504825" cy="1760537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89" name="AutoShape 13"/>
          <p:cNvCxnSpPr>
            <a:cxnSpLocks noChangeShapeType="1"/>
            <a:stCxn id="971782" idx="0"/>
            <a:endCxn id="971780" idx="2"/>
          </p:cNvCxnSpPr>
          <p:nvPr/>
        </p:nvCxnSpPr>
        <p:spPr bwMode="auto">
          <a:xfrm rot="5400000" flipH="1" flipV="1">
            <a:off x="3785169" y="2439702"/>
            <a:ext cx="485556" cy="578641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90" name="AutoShape 14"/>
          <p:cNvCxnSpPr>
            <a:cxnSpLocks noChangeShapeType="1"/>
            <a:stCxn id="971781" idx="0"/>
            <a:endCxn id="971779" idx="2"/>
          </p:cNvCxnSpPr>
          <p:nvPr/>
        </p:nvCxnSpPr>
        <p:spPr bwMode="auto">
          <a:xfrm rot="16200000" flipV="1">
            <a:off x="6525703" y="680241"/>
            <a:ext cx="725269" cy="1724249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91" name="AutoShape 15"/>
          <p:cNvCxnSpPr>
            <a:cxnSpLocks noChangeShapeType="1"/>
          </p:cNvCxnSpPr>
          <p:nvPr/>
        </p:nvCxnSpPr>
        <p:spPr bwMode="auto">
          <a:xfrm rot="5400000" flipH="1">
            <a:off x="4484749" y="3110022"/>
            <a:ext cx="504825" cy="1579563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92" name="AutoShape 16"/>
          <p:cNvCxnSpPr>
            <a:cxnSpLocks noChangeShapeType="1"/>
          </p:cNvCxnSpPr>
          <p:nvPr/>
        </p:nvCxnSpPr>
        <p:spPr bwMode="auto">
          <a:xfrm rot="16200000">
            <a:off x="4654550" y="679450"/>
            <a:ext cx="628650" cy="17081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93" name="AutoShape 17"/>
          <p:cNvCxnSpPr>
            <a:cxnSpLocks noChangeShapeType="1"/>
          </p:cNvCxnSpPr>
          <p:nvPr/>
        </p:nvCxnSpPr>
        <p:spPr bwMode="auto">
          <a:xfrm rot="16200000" flipV="1">
            <a:off x="6059581" y="4240237"/>
            <a:ext cx="582394" cy="1757531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457200" y="1447800"/>
            <a:ext cx="45720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MobileObject</a:t>
            </a:r>
            <a:r>
              <a:rPr lang="en-US" dirty="0" smtClean="0"/>
              <a:t> (</a:t>
            </a:r>
            <a:r>
              <a:rPr lang="en-US" dirty="0" err="1" smtClean="0"/>
              <a:t>PhysicalObject</a:t>
            </a:r>
            <a:r>
              <a:rPr lang="en-US" dirty="0" smtClean="0"/>
              <a:t>):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def</a:t>
            </a:r>
            <a:r>
              <a:rPr lang="en-US" dirty="0" smtClean="0"/>
              <a:t> </a:t>
            </a:r>
            <a:r>
              <a:rPr lang="en-US" dirty="0" err="1" smtClean="0"/>
              <a:t>change_location</a:t>
            </a:r>
            <a:r>
              <a:rPr lang="en-US" dirty="0" smtClean="0"/>
              <a:t>(self, loc):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self.location.remove_thing</a:t>
            </a:r>
            <a:r>
              <a:rPr lang="en-US" dirty="0" smtClean="0"/>
              <a:t>(self)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loc.add_thing</a:t>
            </a:r>
            <a:r>
              <a:rPr lang="en-US" dirty="0" smtClean="0"/>
              <a:t>(self)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self.location</a:t>
            </a:r>
            <a:r>
              <a:rPr lang="en-US" dirty="0" smtClean="0"/>
              <a:t> = loc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85800" y="4876800"/>
            <a:ext cx="45720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OwnableObject</a:t>
            </a:r>
            <a:r>
              <a:rPr lang="en-US" dirty="0" smtClean="0"/>
              <a:t> (</a:t>
            </a:r>
            <a:r>
              <a:rPr lang="en-US" dirty="0" err="1" smtClean="0"/>
              <a:t>MobileObject</a:t>
            </a:r>
            <a:r>
              <a:rPr lang="en-US" dirty="0" smtClean="0"/>
              <a:t>):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def</a:t>
            </a:r>
            <a:r>
              <a:rPr lang="en-US" dirty="0" smtClean="0"/>
              <a:t> __init__(self, name):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MobileObject.__init</a:t>
            </a:r>
            <a:r>
              <a:rPr lang="en-US" dirty="0" smtClean="0"/>
              <a:t>__(self, name)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self.owner</a:t>
            </a:r>
            <a:r>
              <a:rPr lang="en-US" dirty="0" smtClean="0"/>
              <a:t> = None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  <a:r>
              <a:rPr lang="en-US" b="1" dirty="0" smtClean="0"/>
              <a:t>def</a:t>
            </a:r>
            <a:r>
              <a:rPr lang="en-US" dirty="0" smtClean="0"/>
              <a:t> </a:t>
            </a:r>
            <a:r>
              <a:rPr lang="en-US" dirty="0" err="1" smtClean="0"/>
              <a:t>is_ownable</a:t>
            </a:r>
            <a:r>
              <a:rPr lang="en-US" dirty="0" smtClean="0"/>
              <a:t>(self): </a:t>
            </a:r>
            <a:r>
              <a:rPr lang="en-US" b="1" dirty="0" smtClean="0"/>
              <a:t>return</a:t>
            </a:r>
            <a:r>
              <a:rPr lang="en-US" dirty="0" smtClean="0"/>
              <a:t> True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Rectangle 3"/>
          <p:cNvSpPr>
            <a:spLocks noChangeArrowheads="1"/>
          </p:cNvSpPr>
          <p:nvPr/>
        </p:nvSpPr>
        <p:spPr bwMode="auto">
          <a:xfrm>
            <a:off x="4972077" y="533400"/>
            <a:ext cx="2108269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err="1" smtClean="0"/>
              <a:t>SimObject</a:t>
            </a:r>
            <a:endParaRPr lang="en-US" sz="3600" dirty="0"/>
          </a:p>
        </p:txBody>
      </p:sp>
      <p:sp>
        <p:nvSpPr>
          <p:cNvPr id="971780" name="Rectangle 4"/>
          <p:cNvSpPr>
            <a:spLocks noChangeArrowheads="1"/>
          </p:cNvSpPr>
          <p:nvPr/>
        </p:nvSpPr>
        <p:spPr bwMode="auto">
          <a:xfrm>
            <a:off x="2709130" y="1839913"/>
            <a:ext cx="3216275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en-US" sz="3600" dirty="0" err="1" smtClean="0"/>
              <a:t>PhysicalObject</a:t>
            </a:r>
            <a:endParaRPr lang="en-US" sz="3600" dirty="0"/>
          </a:p>
        </p:txBody>
      </p:sp>
      <p:sp>
        <p:nvSpPr>
          <p:cNvPr id="971781" name="Rectangle 5"/>
          <p:cNvSpPr>
            <a:spLocks noChangeArrowheads="1"/>
          </p:cNvSpPr>
          <p:nvPr/>
        </p:nvSpPr>
        <p:spPr bwMode="auto">
          <a:xfrm>
            <a:off x="7162800" y="1905000"/>
            <a:ext cx="1175322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smtClean="0"/>
              <a:t>Place</a:t>
            </a:r>
            <a:endParaRPr lang="en-US" sz="3600" dirty="0"/>
          </a:p>
        </p:txBody>
      </p:sp>
      <p:sp>
        <p:nvSpPr>
          <p:cNvPr id="971782" name="Rectangle 6"/>
          <p:cNvSpPr>
            <a:spLocks noChangeArrowheads="1"/>
          </p:cNvSpPr>
          <p:nvPr/>
        </p:nvSpPr>
        <p:spPr bwMode="auto">
          <a:xfrm>
            <a:off x="2367097" y="2971800"/>
            <a:ext cx="2743059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err="1" smtClean="0"/>
              <a:t>MobileObject</a:t>
            </a:r>
            <a:endParaRPr lang="en-US" sz="3600" dirty="0"/>
          </a:p>
        </p:txBody>
      </p:sp>
      <p:sp>
        <p:nvSpPr>
          <p:cNvPr id="971783" name="Rectangle 7"/>
          <p:cNvSpPr>
            <a:spLocks noChangeArrowheads="1"/>
          </p:cNvSpPr>
          <p:nvPr/>
        </p:nvSpPr>
        <p:spPr bwMode="auto">
          <a:xfrm>
            <a:off x="304800" y="4116388"/>
            <a:ext cx="309892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err="1" smtClean="0"/>
              <a:t>OwnableObject</a:t>
            </a:r>
            <a:endParaRPr lang="en-US" sz="3600" dirty="0"/>
          </a:p>
        </p:txBody>
      </p:sp>
      <p:sp>
        <p:nvSpPr>
          <p:cNvPr id="971784" name="Rectangle 8"/>
          <p:cNvSpPr>
            <a:spLocks noChangeArrowheads="1"/>
          </p:cNvSpPr>
          <p:nvPr/>
        </p:nvSpPr>
        <p:spPr bwMode="auto">
          <a:xfrm>
            <a:off x="4586801" y="4181475"/>
            <a:ext cx="1462773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smtClean="0"/>
              <a:t>Person</a:t>
            </a:r>
            <a:endParaRPr lang="en-US" sz="3600" dirty="0"/>
          </a:p>
        </p:txBody>
      </p:sp>
      <p:sp>
        <p:nvSpPr>
          <p:cNvPr id="971785" name="Rectangle 9"/>
          <p:cNvSpPr>
            <a:spLocks noChangeArrowheads="1"/>
          </p:cNvSpPr>
          <p:nvPr/>
        </p:nvSpPr>
        <p:spPr bwMode="auto">
          <a:xfrm>
            <a:off x="3200400" y="5410200"/>
            <a:ext cx="1655133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/>
              <a:t>S</a:t>
            </a:r>
            <a:r>
              <a:rPr lang="en-US" sz="3600" dirty="0" smtClean="0"/>
              <a:t>tudent</a:t>
            </a:r>
            <a:endParaRPr lang="en-US" sz="3600" dirty="0"/>
          </a:p>
        </p:txBody>
      </p:sp>
      <p:sp>
        <p:nvSpPr>
          <p:cNvPr id="971786" name="Rectangle 10"/>
          <p:cNvSpPr>
            <a:spLocks noChangeArrowheads="1"/>
          </p:cNvSpPr>
          <p:nvPr/>
        </p:nvSpPr>
        <p:spPr bwMode="auto">
          <a:xfrm>
            <a:off x="5791200" y="5410200"/>
            <a:ext cx="2569038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err="1" smtClean="0"/>
              <a:t>PoliceOfficer</a:t>
            </a:r>
            <a:endParaRPr lang="en-US" sz="3600" dirty="0"/>
          </a:p>
        </p:txBody>
      </p:sp>
      <p:cxnSp>
        <p:nvCxnSpPr>
          <p:cNvPr id="971787" name="AutoShape 11"/>
          <p:cNvCxnSpPr>
            <a:cxnSpLocks noChangeShapeType="1"/>
            <a:stCxn id="971785" idx="0"/>
            <a:endCxn id="971784" idx="2"/>
          </p:cNvCxnSpPr>
          <p:nvPr/>
        </p:nvCxnSpPr>
        <p:spPr bwMode="auto">
          <a:xfrm rot="5400000" flipH="1" flipV="1">
            <a:off x="4381880" y="4473893"/>
            <a:ext cx="582394" cy="1290221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88" name="AutoShape 12"/>
          <p:cNvCxnSpPr>
            <a:cxnSpLocks noChangeShapeType="1"/>
          </p:cNvCxnSpPr>
          <p:nvPr/>
        </p:nvCxnSpPr>
        <p:spPr bwMode="auto">
          <a:xfrm rot="16200000">
            <a:off x="2411474" y="2976673"/>
            <a:ext cx="504825" cy="1760537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89" name="AutoShape 13"/>
          <p:cNvCxnSpPr>
            <a:cxnSpLocks noChangeShapeType="1"/>
            <a:stCxn id="971782" idx="0"/>
            <a:endCxn id="971780" idx="2"/>
          </p:cNvCxnSpPr>
          <p:nvPr/>
        </p:nvCxnSpPr>
        <p:spPr bwMode="auto">
          <a:xfrm rot="5400000" flipH="1" flipV="1">
            <a:off x="3785169" y="2439702"/>
            <a:ext cx="485556" cy="578641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90" name="AutoShape 14"/>
          <p:cNvCxnSpPr>
            <a:cxnSpLocks noChangeShapeType="1"/>
            <a:stCxn id="971781" idx="0"/>
            <a:endCxn id="971779" idx="2"/>
          </p:cNvCxnSpPr>
          <p:nvPr/>
        </p:nvCxnSpPr>
        <p:spPr bwMode="auto">
          <a:xfrm rot="16200000" flipV="1">
            <a:off x="6525703" y="680241"/>
            <a:ext cx="725269" cy="1724249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91" name="AutoShape 15"/>
          <p:cNvCxnSpPr>
            <a:cxnSpLocks noChangeShapeType="1"/>
          </p:cNvCxnSpPr>
          <p:nvPr/>
        </p:nvCxnSpPr>
        <p:spPr bwMode="auto">
          <a:xfrm rot="5400000" flipH="1">
            <a:off x="4484749" y="3110022"/>
            <a:ext cx="504825" cy="1579563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92" name="AutoShape 16"/>
          <p:cNvCxnSpPr>
            <a:cxnSpLocks noChangeShapeType="1"/>
          </p:cNvCxnSpPr>
          <p:nvPr/>
        </p:nvCxnSpPr>
        <p:spPr bwMode="auto">
          <a:xfrm rot="16200000">
            <a:off x="4654550" y="679450"/>
            <a:ext cx="628650" cy="17081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93" name="AutoShape 17"/>
          <p:cNvCxnSpPr>
            <a:cxnSpLocks noChangeShapeType="1"/>
          </p:cNvCxnSpPr>
          <p:nvPr/>
        </p:nvCxnSpPr>
        <p:spPr bwMode="auto">
          <a:xfrm rot="16200000" flipV="1">
            <a:off x="6059581" y="4240237"/>
            <a:ext cx="582394" cy="1757531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3761" y="351253"/>
            <a:ext cx="3216275" cy="1116012"/>
          </a:xfrm>
          <a:noFill/>
          <a:ln/>
        </p:spPr>
        <p:txBody>
          <a:bodyPr/>
          <a:lstStyle/>
          <a:p>
            <a:r>
              <a:rPr lang="en-US" sz="4000" dirty="0"/>
              <a:t>PS6 </a:t>
            </a:r>
            <a:r>
              <a:rPr lang="en-US" sz="4000" i="1" dirty="0"/>
              <a:t>Objects</a:t>
            </a:r>
          </a:p>
        </p:txBody>
      </p:sp>
      <p:sp>
        <p:nvSpPr>
          <p:cNvPr id="23" name="Oval 22"/>
          <p:cNvSpPr/>
          <p:nvPr/>
        </p:nvSpPr>
        <p:spPr>
          <a:xfrm>
            <a:off x="6172200" y="2895600"/>
            <a:ext cx="2743200" cy="762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Place(‘Cabal Hall’)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62000" y="6096000"/>
            <a:ext cx="4572000" cy="762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aph</a:t>
            </a:r>
            <a:r>
              <a:rPr lang="en-US" dirty="0" smtClean="0"/>
              <a:t> = Student(‘Alyssa P. Hacker’)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310660" y="3886200"/>
            <a:ext cx="268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</a:t>
            </a:r>
            <a:r>
              <a:rPr lang="en-US" b="1" dirty="0" smtClean="0"/>
              <a:t>object</a:t>
            </a:r>
            <a:r>
              <a:rPr lang="en-US" dirty="0" smtClean="0"/>
              <a:t> that is an </a:t>
            </a:r>
            <a:r>
              <a:rPr lang="en-US" b="1" dirty="0" smtClean="0"/>
              <a:t>instance </a:t>
            </a:r>
            <a:r>
              <a:rPr lang="en-US" dirty="0" smtClean="0"/>
              <a:t>of the </a:t>
            </a:r>
            <a:r>
              <a:rPr lang="en-US" b="1" dirty="0" smtClean="0"/>
              <a:t>Place </a:t>
            </a:r>
            <a:r>
              <a:rPr lang="en-US" dirty="0" smtClean="0"/>
              <a:t>class.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Object-Oriented 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 </a:t>
            </a:r>
            <a:r>
              <a:rPr lang="en-US" b="1" dirty="0" smtClean="0"/>
              <a:t>object packages state and procedures. 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class</a:t>
            </a:r>
            <a:r>
              <a:rPr lang="en-US" dirty="0" smtClean="0"/>
              <a:t> provides procedures for making and manipulating a type of object.</a:t>
            </a:r>
          </a:p>
          <a:p>
            <a:r>
              <a:rPr lang="en-US" dirty="0" smtClean="0"/>
              <a:t>The procedures for manipulating objects are called </a:t>
            </a:r>
            <a:r>
              <a:rPr lang="en-US" b="1" dirty="0" smtClean="0"/>
              <a:t>methods. </a:t>
            </a:r>
            <a:r>
              <a:rPr lang="en-US" dirty="0" smtClean="0"/>
              <a:t>We invoke a method on an object.</a:t>
            </a:r>
          </a:p>
          <a:p>
            <a:r>
              <a:rPr lang="en-US" b="1" dirty="0" smtClean="0"/>
              <a:t>Inheritance allows one class to refine and reuse the behavior of another. This is a good thing.</a:t>
            </a:r>
          </a:p>
          <a:p>
            <a:r>
              <a:rPr lang="en-US" dirty="0" smtClean="0"/>
              <a:t>Friday: Excursion on Exponential Growth</a:t>
            </a:r>
          </a:p>
          <a:p>
            <a:pPr lvl="1"/>
            <a:r>
              <a:rPr lang="en-US" b="1" dirty="0" smtClean="0"/>
              <a:t>Please ready Tyson essay before Friday!</a:t>
            </a:r>
            <a:r>
              <a:rPr lang="en-US" dirty="0" smtClean="0"/>
              <a:t> 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PS5: end-auction! running time</a:t>
            </a:r>
          </a:p>
          <a:p>
            <a:r>
              <a:rPr lang="en-US" dirty="0" smtClean="0"/>
              <a:t>Lists in Python</a:t>
            </a:r>
          </a:p>
          <a:p>
            <a:r>
              <a:rPr lang="en-US" smtClean="0"/>
              <a:t>Inheritance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end-auction!</a:t>
            </a:r>
            <a:endParaRPr lang="en-US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57200" y="1586299"/>
            <a:ext cx="85344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(define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end-auction!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(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mmap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 (lambda (item-entry)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   (let ((item-name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list-get-element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item-entry (table-field-number items 'item-name))))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     (let ((high-bid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get-highest-bid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item-name)))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       (if (null? high-bid)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           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printf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"No bids on ~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a.~n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“ (list-get-element item-entry (table-field-number items 'item-name)))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           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printf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"Congratulations ~a!  You have won the ~a for $~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a.~n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"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                     (list-get-element high-bid (table-field-number bids 'bidder-name))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                     item-name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                     (list-get-element high-bid (table-field-number bids 'amount)))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             (list-get-element high-bid (table-field-number bids 'amount))))))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 (table-entries items))))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1069" y="3720270"/>
            <a:ext cx="579120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/>
              <a:t>mmap</a:t>
            </a:r>
            <a:r>
              <a:rPr lang="en-US" sz="2400" b="1" dirty="0" smtClean="0"/>
              <a:t>:</a:t>
            </a:r>
            <a:r>
              <a:rPr lang="en-US" sz="2400" dirty="0" smtClean="0"/>
              <a:t> N applications of mapping procedure</a:t>
            </a:r>
          </a:p>
          <a:p>
            <a:r>
              <a:rPr lang="en-US" sz="2400" dirty="0" smtClean="0"/>
              <a:t>list-get-element running time is in </a:t>
            </a:r>
            <a:r>
              <a:rPr lang="en-US" sz="2400" dirty="0" smtClean="0">
                <a:sym typeface="Symbol"/>
              </a:rPr>
              <a:t>(N)</a:t>
            </a:r>
          </a:p>
          <a:p>
            <a:r>
              <a:rPr lang="en-US" sz="2400" dirty="0" smtClean="0">
                <a:sym typeface="Symbol"/>
              </a:rPr>
              <a:t>get-highest-bid running time is in </a:t>
            </a:r>
            <a:r>
              <a:rPr lang="en-US" sz="2400" dirty="0" smtClean="0">
                <a:sym typeface="Symbol"/>
              </a:rPr>
              <a:t>(N</a:t>
            </a:r>
            <a:r>
              <a:rPr lang="en-US" sz="2400" dirty="0" smtClean="0">
                <a:sym typeface="Symbol"/>
              </a:rPr>
              <a:t>)</a:t>
            </a:r>
          </a:p>
          <a:p>
            <a:r>
              <a:rPr lang="en-US" sz="2400" dirty="0" smtClean="0">
                <a:sym typeface="Symbol"/>
              </a:rPr>
              <a:t>Overall running time:</a:t>
            </a:r>
          </a:p>
          <a:p>
            <a:r>
              <a:rPr lang="en-US" sz="2400" dirty="0" smtClean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N * (</a:t>
            </a:r>
            <a:r>
              <a:rPr lang="en-US" sz="2400" dirty="0" smtClean="0">
                <a:sym typeface="Symbol"/>
              </a:rPr>
              <a:t>(N</a:t>
            </a:r>
            <a:r>
              <a:rPr lang="en-US" sz="2400" dirty="0" smtClean="0">
                <a:sym typeface="Symbol"/>
              </a:rPr>
              <a:t>) + </a:t>
            </a:r>
            <a:r>
              <a:rPr lang="en-US" sz="2400" dirty="0" smtClean="0">
                <a:sym typeface="Symbol"/>
              </a:rPr>
              <a:t>(N</a:t>
            </a:r>
            <a:r>
              <a:rPr lang="en-US" sz="2400" dirty="0" smtClean="0">
                <a:sym typeface="Symbol"/>
              </a:rPr>
              <a:t>)) = </a:t>
            </a:r>
            <a:r>
              <a:rPr lang="en-US" sz="2400" dirty="0" smtClean="0">
                <a:sym typeface="Symbol"/>
              </a:rPr>
              <a:t>(</a:t>
            </a:r>
            <a:r>
              <a:rPr lang="en-US" sz="2400" dirty="0" smtClean="0">
                <a:sym typeface="Symbol"/>
              </a:rPr>
              <a:t>N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482554" y="5748471"/>
            <a:ext cx="57912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WRONG: need to be careful what </a:t>
            </a:r>
            <a:r>
              <a:rPr lang="en-US" sz="2400" i="1" dirty="0" smtClean="0"/>
              <a:t>N</a:t>
            </a:r>
            <a:r>
              <a:rPr lang="en-US" sz="2400" dirty="0" smtClean="0"/>
              <a:t> means!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end-auction!</a:t>
            </a:r>
            <a:endParaRPr lang="en-US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57200" y="1586299"/>
            <a:ext cx="85344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(define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end-auction!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(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mmap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 (lambda (item-entry)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   (let ((item-name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list-get-element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item-entry (table-field-number items 'item-name))))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     (let ((high-bid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get-highest-bid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item-name)))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       (if (null? high-bid)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           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printf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"No bids on ~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a.~n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“ (list-get-element item-entry (table-field-number items 'item-name)))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           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printf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"Congratulations ~a!  You have won the ~a for $~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a.~n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"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                     (list-get-element high-bid (table-field-number bids 'bidder-name))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                     item-name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                     (list-get-element high-bid (table-field-number bids 'amount)))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             (list-get-element high-bid (table-field-number bids 'amount))))))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 (table-entries items))))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752600"/>
            <a:ext cx="7315200" cy="415498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/>
              <a:t>mmap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en-US" sz="2400" i="1" dirty="0" smtClean="0"/>
              <a:t>t</a:t>
            </a:r>
            <a:r>
              <a:rPr lang="en-US" sz="2400" dirty="0" smtClean="0"/>
              <a:t> applications of mapping procedure</a:t>
            </a:r>
          </a:p>
          <a:p>
            <a:r>
              <a:rPr lang="en-US" sz="2400" dirty="0" smtClean="0"/>
              <a:t>    	</a:t>
            </a:r>
            <a:r>
              <a:rPr lang="en-US" sz="2400" i="1" dirty="0" smtClean="0"/>
              <a:t>t</a:t>
            </a:r>
            <a:r>
              <a:rPr lang="en-US" sz="2400" dirty="0" smtClean="0"/>
              <a:t> is the number of entries in the items table</a:t>
            </a:r>
          </a:p>
          <a:p>
            <a:r>
              <a:rPr lang="en-US" sz="2400" b="1" dirty="0" smtClean="0"/>
              <a:t>list-get-element</a:t>
            </a:r>
            <a:r>
              <a:rPr lang="en-US" sz="2400" dirty="0" smtClean="0"/>
              <a:t> running time is in </a:t>
            </a:r>
            <a:r>
              <a:rPr lang="en-US" sz="2400" dirty="0" smtClean="0">
                <a:sym typeface="Symbol"/>
              </a:rPr>
              <a:t>(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) =&gt; constant time</a:t>
            </a:r>
          </a:p>
          <a:p>
            <a:r>
              <a:rPr lang="en-US" sz="2400" dirty="0" smtClean="0">
                <a:sym typeface="Symbol"/>
              </a:rPr>
              <a:t>	</a:t>
            </a:r>
            <a:r>
              <a:rPr lang="en-US" sz="2400" i="1" dirty="0" smtClean="0">
                <a:sym typeface="Symbol"/>
              </a:rPr>
              <a:t>N </a:t>
            </a:r>
            <a:r>
              <a:rPr lang="en-US" sz="2400" dirty="0" smtClean="0">
                <a:sym typeface="Symbol"/>
              </a:rPr>
              <a:t>is the number of elements in input list: </a:t>
            </a:r>
          </a:p>
          <a:p>
            <a:r>
              <a:rPr lang="en-US" sz="2400" dirty="0" smtClean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here, number of fields in items: constant</a:t>
            </a:r>
          </a:p>
          <a:p>
            <a:r>
              <a:rPr lang="en-US" sz="2400" b="1" dirty="0" smtClean="0">
                <a:sym typeface="Symbol"/>
              </a:rPr>
              <a:t>get-highest-bid</a:t>
            </a:r>
            <a:r>
              <a:rPr lang="en-US" sz="2400" dirty="0" smtClean="0">
                <a:sym typeface="Symbol"/>
              </a:rPr>
              <a:t> running time is in </a:t>
            </a:r>
            <a:r>
              <a:rPr lang="en-US" sz="2400" dirty="0" smtClean="0">
                <a:sym typeface="Symbol"/>
              </a:rPr>
              <a:t>(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) =&gt; </a:t>
            </a:r>
            <a:r>
              <a:rPr lang="en-US" sz="2400" dirty="0" smtClean="0">
                <a:sym typeface="Symbol"/>
              </a:rPr>
              <a:t>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dirty="0" smtClean="0">
                <a:sym typeface="Symbol"/>
              </a:rPr>
              <a:t>)</a:t>
            </a:r>
          </a:p>
          <a:p>
            <a:r>
              <a:rPr lang="en-US" sz="2400" dirty="0" smtClean="0">
                <a:sym typeface="Symbol"/>
              </a:rPr>
              <a:t>	</a:t>
            </a:r>
            <a:r>
              <a:rPr lang="en-US" sz="2400" i="1" dirty="0" smtClean="0">
                <a:sym typeface="Symbol"/>
              </a:rPr>
              <a:t>N </a:t>
            </a:r>
            <a:r>
              <a:rPr lang="en-US" sz="2400" dirty="0" smtClean="0">
                <a:sym typeface="Symbol"/>
              </a:rPr>
              <a:t>is number of entries in bids table, </a:t>
            </a:r>
            <a:r>
              <a:rPr lang="en-US" sz="2400" i="1" dirty="0" smtClean="0">
                <a:sym typeface="Symbol"/>
              </a:rPr>
              <a:t>b</a:t>
            </a: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Overall running time:</a:t>
            </a:r>
          </a:p>
          <a:p>
            <a:r>
              <a:rPr lang="en-US" sz="2400" dirty="0" smtClean="0">
                <a:sym typeface="Symbol"/>
              </a:rPr>
              <a:t>	</a:t>
            </a:r>
            <a:r>
              <a:rPr lang="en-US" sz="2400" i="1" dirty="0" smtClean="0">
                <a:sym typeface="Symbol"/>
              </a:rPr>
              <a:t>t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* 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O</a:t>
            </a:r>
            <a:r>
              <a:rPr lang="en-US" sz="2400" dirty="0" smtClean="0">
                <a:sym typeface="Symbol"/>
              </a:rPr>
              <a:t>(1) </a:t>
            </a:r>
            <a:r>
              <a:rPr lang="en-US" sz="2400" dirty="0" smtClean="0">
                <a:sym typeface="Symbol"/>
              </a:rPr>
              <a:t>+ 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dirty="0" smtClean="0">
                <a:sym typeface="Symbol"/>
              </a:rPr>
              <a:t>)) </a:t>
            </a:r>
            <a:r>
              <a:rPr lang="en-US" sz="2400" dirty="0" smtClean="0">
                <a:sym typeface="Symbol"/>
              </a:rPr>
              <a:t>= 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err="1" smtClean="0">
                <a:sym typeface="Symbol"/>
              </a:rPr>
              <a:t>tb</a:t>
            </a:r>
            <a:r>
              <a:rPr lang="en-US" sz="2400" dirty="0" smtClean="0">
                <a:sym typeface="Symbol"/>
              </a:rPr>
              <a:t>) where</a:t>
            </a:r>
          </a:p>
          <a:p>
            <a:r>
              <a:rPr lang="en-US" sz="2400" dirty="0" smtClean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</a:t>
            </a:r>
            <a:r>
              <a:rPr lang="en-US" sz="2400" i="1" dirty="0" smtClean="0">
                <a:sym typeface="Symbol"/>
              </a:rPr>
              <a:t>t</a:t>
            </a:r>
            <a:r>
              <a:rPr lang="en-US" sz="2400" dirty="0" smtClean="0">
                <a:sym typeface="Symbol"/>
              </a:rPr>
              <a:t> is number of items, 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dirty="0" smtClean="0">
                <a:sym typeface="Symbol"/>
              </a:rPr>
              <a:t> is number of bids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Built-in </a:t>
            </a:r>
            <a:r>
              <a:rPr lang="en-US" dirty="0" err="1" smtClean="0"/>
              <a:t>datatypes</a:t>
            </a:r>
            <a:r>
              <a:rPr lang="en-US" dirty="0" smtClean="0"/>
              <a:t> for both mutable lists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[]</a:t>
            </a:r>
            <a:r>
              <a:rPr lang="en-US" dirty="0" smtClean="0"/>
              <a:t> </a:t>
            </a:r>
            <a:r>
              <a:rPr lang="en-US" dirty="0" smtClean="0"/>
              <a:t>and immutable </a:t>
            </a:r>
            <a:r>
              <a:rPr lang="en-US" dirty="0" err="1" smtClean="0"/>
              <a:t>tuples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()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743200"/>
            <a:ext cx="355988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&gt;&gt;&gt; m = range(1, 1000)</a:t>
            </a:r>
          </a:p>
          <a:p>
            <a:r>
              <a:rPr lang="en-US" sz="2800" dirty="0" smtClean="0"/>
              <a:t>&gt;&gt;&gt; m[0]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</a:p>
          <a:p>
            <a:r>
              <a:rPr lang="en-US" sz="2800" dirty="0" smtClean="0"/>
              <a:t>&gt;&gt;&gt; m[-1]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999</a:t>
            </a:r>
          </a:p>
          <a:p>
            <a:r>
              <a:rPr lang="en-US" sz="2800" dirty="0" smtClean="0"/>
              <a:t>&gt;&gt;&gt; </a:t>
            </a:r>
            <a:r>
              <a:rPr lang="en-US" sz="2800" dirty="0" err="1" smtClean="0"/>
              <a:t>len</a:t>
            </a:r>
            <a:r>
              <a:rPr lang="en-US" sz="2800" dirty="0" smtClean="0"/>
              <a:t>(m)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999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&gt;&gt;&gt; m[1:]</a:t>
            </a:r>
          </a:p>
          <a:p>
            <a:r>
              <a:rPr lang="en-US" sz="2800" dirty="0" smtClean="0"/>
              <a:t>[2, ..., 999]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220056" y="2827234"/>
            <a:ext cx="281939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range(1,1000) </a:t>
            </a:r>
            <a:r>
              <a:rPr lang="en-US" dirty="0" smtClean="0">
                <a:sym typeface="Symbol"/>
              </a:rPr>
              <a:t></a:t>
            </a:r>
            <a:r>
              <a:rPr lang="en-US" dirty="0" smtClean="0"/>
              <a:t> (</a:t>
            </a:r>
            <a:r>
              <a:rPr lang="en-US" dirty="0" err="1" smtClean="0"/>
              <a:t>intsto</a:t>
            </a:r>
            <a:r>
              <a:rPr lang="en-US" dirty="0" smtClean="0"/>
              <a:t> 999)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20056" y="3292267"/>
            <a:ext cx="281939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</a:t>
            </a:r>
            <a:r>
              <a:rPr lang="en-US" dirty="0" smtClean="0"/>
              <a:t>[0] </a:t>
            </a:r>
            <a:r>
              <a:rPr lang="en-US" dirty="0" smtClean="0">
                <a:sym typeface="Symbol"/>
              </a:rPr>
              <a:t></a:t>
            </a:r>
            <a:r>
              <a:rPr lang="en-US" dirty="0" smtClean="0"/>
              <a:t> (</a:t>
            </a:r>
            <a:r>
              <a:rPr lang="en-US" dirty="0" err="1" smtClean="0"/>
              <a:t>mcar</a:t>
            </a:r>
            <a:r>
              <a:rPr lang="en-US" dirty="0" smtClean="0"/>
              <a:t> 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4191000"/>
            <a:ext cx="4114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Python lists can access any element in approx. constant time!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5867400"/>
            <a:ext cx="281939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m[1:] </a:t>
            </a:r>
            <a:r>
              <a:rPr lang="en-US" dirty="0" smtClean="0">
                <a:sym typeface="Symbol"/>
              </a:rPr>
              <a:t></a:t>
            </a:r>
            <a:r>
              <a:rPr lang="en-US" dirty="0" smtClean="0"/>
              <a:t> (</a:t>
            </a:r>
            <a:r>
              <a:rPr lang="en-US" dirty="0" err="1" smtClean="0"/>
              <a:t>mcdr</a:t>
            </a:r>
            <a:r>
              <a:rPr lang="en-US" dirty="0" smtClean="0"/>
              <a:t> m) 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4953000"/>
            <a:ext cx="4114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len</a:t>
            </a:r>
            <a:r>
              <a:rPr lang="en-US" dirty="0" smtClean="0"/>
              <a:t> is also constant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m[1:] like </a:t>
            </a:r>
            <a:r>
              <a:rPr lang="en-US" dirty="0" err="1" smtClean="0"/>
              <a:t>mcdr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190500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/>
              <a:t>&gt;&gt;&gt; m1 = m[1:]</a:t>
            </a:r>
          </a:p>
          <a:p>
            <a:r>
              <a:rPr lang="en-US" sz="3200" dirty="0" smtClean="0"/>
              <a:t>&gt;&gt;&gt; m1[0]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  <a:p>
            <a:r>
              <a:rPr lang="en-US" sz="3200" dirty="0" smtClean="0"/>
              <a:t>&gt;&gt;&gt; m[1]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  <a:p>
            <a:r>
              <a:rPr lang="en-US" sz="3200" dirty="0" smtClean="0"/>
              <a:t>&gt;&gt;&gt; m1[0] = 3</a:t>
            </a:r>
          </a:p>
          <a:p>
            <a:r>
              <a:rPr lang="en-US" sz="3200" dirty="0" smtClean="0"/>
              <a:t>&gt;&gt;&gt; </a:t>
            </a:r>
            <a:r>
              <a:rPr lang="en-US" sz="3200" dirty="0" smtClean="0"/>
              <a:t>m[1]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2438400"/>
            <a:ext cx="3912289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m[1:] is a new copy of the list,</a:t>
            </a:r>
          </a:p>
          <a:p>
            <a:r>
              <a:rPr lang="en-US" sz="2400" dirty="0" smtClean="0"/>
              <a:t>except for the first element.</a:t>
            </a:r>
          </a:p>
          <a:p>
            <a:r>
              <a:rPr lang="en-US" sz="2400" dirty="0" smtClean="0"/>
              <a:t>Uses </a:t>
            </a:r>
            <a:r>
              <a:rPr lang="en-US" sz="2400" dirty="0" smtClean="0">
                <a:sym typeface="Symbol"/>
              </a:rPr>
              <a:t>(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) time and space!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list-map in Python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5400" y="1676400"/>
            <a:ext cx="66294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def</a:t>
            </a:r>
            <a:r>
              <a:rPr lang="en-US" sz="2400" dirty="0" smtClean="0"/>
              <a:t> </a:t>
            </a:r>
            <a:r>
              <a:rPr lang="en-US" sz="2400" dirty="0" err="1" smtClean="0"/>
              <a:t>schemish_list_map</a:t>
            </a:r>
            <a:r>
              <a:rPr lang="en-US" sz="2400" dirty="0" smtClean="0"/>
              <a:t>(f, p):</a:t>
            </a:r>
          </a:p>
          <a:p>
            <a:r>
              <a:rPr lang="en-US" sz="2400" dirty="0" smtClean="0"/>
              <a:t>    </a:t>
            </a:r>
            <a:r>
              <a:rPr lang="en-US" sz="2400" b="1" dirty="0" smtClean="0"/>
              <a:t>if</a:t>
            </a:r>
            <a:r>
              <a:rPr lang="en-US" sz="2400" dirty="0" smtClean="0"/>
              <a:t> not p:</a:t>
            </a:r>
          </a:p>
          <a:p>
            <a:r>
              <a:rPr lang="en-US" sz="2400" dirty="0" smtClean="0"/>
              <a:t>        </a:t>
            </a:r>
            <a:r>
              <a:rPr lang="en-US" sz="2400" b="1" dirty="0" smtClean="0"/>
              <a:t>return</a:t>
            </a:r>
            <a:r>
              <a:rPr lang="en-US" sz="2400" dirty="0" smtClean="0"/>
              <a:t> []</a:t>
            </a:r>
          </a:p>
          <a:p>
            <a:r>
              <a:rPr lang="en-US" sz="2400" dirty="0" smtClean="0"/>
              <a:t>    </a:t>
            </a:r>
            <a:r>
              <a:rPr lang="en-US" sz="2400" b="1" dirty="0" smtClean="0"/>
              <a:t>else:</a:t>
            </a:r>
          </a:p>
          <a:p>
            <a:r>
              <a:rPr lang="en-US" sz="2400" dirty="0" smtClean="0"/>
              <a:t>        </a:t>
            </a:r>
            <a:r>
              <a:rPr lang="en-US" sz="2400" b="1" dirty="0" smtClean="0"/>
              <a:t>return</a:t>
            </a:r>
            <a:r>
              <a:rPr lang="en-US" sz="2400" dirty="0" smtClean="0"/>
              <a:t> [f(p[0])] + </a:t>
            </a:r>
            <a:r>
              <a:rPr lang="en-US" sz="2400" dirty="0" err="1" smtClean="0"/>
              <a:t>schemish_list_map</a:t>
            </a:r>
            <a:r>
              <a:rPr lang="en-US" sz="2400" dirty="0" smtClean="0"/>
              <a:t>(f, p[1:])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4495800"/>
            <a:ext cx="474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“Literal” translation...not a good way to do this.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0469" y="4903861"/>
            <a:ext cx="698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74975" y="3783651"/>
            <a:ext cx="592950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Running time is in </a:t>
            </a:r>
            <a:r>
              <a:rPr lang="en-US" dirty="0" smtClean="0">
                <a:sym typeface="Symbol"/>
              </a:rPr>
              <a:t>(</a:t>
            </a:r>
            <a:r>
              <a:rPr lang="en-US" i="1" dirty="0" smtClean="0">
                <a:sym typeface="Symbol"/>
              </a:rPr>
              <a:t>N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) where N is number of elements in p.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6019800"/>
            <a:ext cx="4227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Note: there is a built-in </a:t>
            </a:r>
            <a:r>
              <a:rPr lang="en-US" sz="2000" b="1" dirty="0" smtClean="0"/>
              <a:t>map</a:t>
            </a:r>
            <a:r>
              <a:rPr lang="en-US" sz="2000" dirty="0" smtClean="0"/>
              <a:t> in Python.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Pythonic</a:t>
            </a:r>
            <a:r>
              <a:rPr lang="en-US" dirty="0" smtClean="0"/>
              <a:t> Mapping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2209800"/>
            <a:ext cx="5410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3600" b="1" dirty="0" smtClean="0"/>
              <a:t>def</a:t>
            </a:r>
            <a:r>
              <a:rPr lang="nn-NO" sz="3600" dirty="0" smtClean="0"/>
              <a:t> mlist_map(f, p):</a:t>
            </a:r>
          </a:p>
          <a:p>
            <a:r>
              <a:rPr lang="nn-NO" sz="3600" dirty="0" smtClean="0"/>
              <a:t>    </a:t>
            </a:r>
            <a:r>
              <a:rPr lang="nn-NO" sz="3600" b="1" dirty="0" smtClean="0"/>
              <a:t>for</a:t>
            </a:r>
            <a:r>
              <a:rPr lang="nn-NO" sz="3600" dirty="0" smtClean="0"/>
              <a:t> i </a:t>
            </a:r>
            <a:r>
              <a:rPr lang="nn-NO" sz="3600" b="1" dirty="0" smtClean="0"/>
              <a:t>in</a:t>
            </a:r>
            <a:r>
              <a:rPr lang="nn-NO" sz="3600" dirty="0" smtClean="0"/>
              <a:t> range(0, len(p)):</a:t>
            </a:r>
          </a:p>
          <a:p>
            <a:r>
              <a:rPr lang="nn-NO" sz="3600" dirty="0" smtClean="0"/>
              <a:t>        p[i] = f(p[i</a:t>
            </a:r>
            <a:r>
              <a:rPr lang="nn-NO" sz="3600" dirty="0" smtClean="0"/>
              <a:t>])</a:t>
            </a:r>
          </a:p>
          <a:p>
            <a:r>
              <a:rPr lang="nn-NO" sz="3600" dirty="0" smtClean="0"/>
              <a:t> </a:t>
            </a:r>
            <a:r>
              <a:rPr lang="nn-NO" sz="3600" dirty="0" smtClean="0"/>
              <a:t>   </a:t>
            </a:r>
            <a:r>
              <a:rPr lang="nn-NO" sz="3600" b="1" dirty="0" smtClean="0"/>
              <a:t>return</a:t>
            </a:r>
            <a:r>
              <a:rPr lang="nn-NO" sz="3600" dirty="0" smtClean="0"/>
              <a:t> p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4876800"/>
            <a:ext cx="597881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Unlike the previous one, this mutates p.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195" name="Picture 3" descr="royal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275" y="260350"/>
            <a:ext cx="6838950" cy="5092700"/>
          </a:xfrm>
          <a:prstGeom prst="rect">
            <a:avLst/>
          </a:prstGeom>
          <a:noFill/>
        </p:spPr>
      </p:pic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3810000"/>
            <a:ext cx="3962400" cy="1143000"/>
          </a:xfrm>
        </p:spPr>
        <p:txBody>
          <a:bodyPr/>
          <a:lstStyle/>
          <a:p>
            <a:r>
              <a:rPr lang="en-US"/>
              <a:t>Inheritance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6185</TotalTime>
  <Words>1080</Words>
  <Application>Microsoft Office PowerPoint</Application>
  <PresentationFormat>On-screen Show (4:3)</PresentationFormat>
  <Paragraphs>223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Class 25:  Python, Objects, Bombs, and Inheritance</vt:lpstr>
      <vt:lpstr>Menu</vt:lpstr>
      <vt:lpstr>end-auction!</vt:lpstr>
      <vt:lpstr>end-auction!</vt:lpstr>
      <vt:lpstr>Python Lists</vt:lpstr>
      <vt:lpstr>Is m[1:] like mcdr?</vt:lpstr>
      <vt:lpstr>Implementing list-map in Python</vt:lpstr>
      <vt:lpstr>Pythonic Mapping</vt:lpstr>
      <vt:lpstr>Inheritance</vt:lpstr>
      <vt:lpstr>There are many kinds of Dogs…</vt:lpstr>
      <vt:lpstr>Subclasses</vt:lpstr>
      <vt:lpstr>Every Dog has its Day</vt:lpstr>
      <vt:lpstr>Speaking about Inheritance</vt:lpstr>
      <vt:lpstr>PS6  Make an adventure game programming with objects  Many objects in our game have similar properties and behaviors, so we use inheritance.</vt:lpstr>
      <vt:lpstr>PS6 Classes</vt:lpstr>
      <vt:lpstr>Slide 16</vt:lpstr>
      <vt:lpstr>Slide 17</vt:lpstr>
      <vt:lpstr>PS6 Objects</vt:lpstr>
      <vt:lpstr>Object-Oriented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Evans</dc:creator>
  <cp:lastModifiedBy>David Evans</cp:lastModifiedBy>
  <cp:revision>155</cp:revision>
  <dcterms:created xsi:type="dcterms:W3CDTF">2009-10-12T15:00:50Z</dcterms:created>
  <dcterms:modified xsi:type="dcterms:W3CDTF">2009-10-23T17:47:28Z</dcterms:modified>
</cp:coreProperties>
</file>