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4" r:id="rId2"/>
    <p:sldId id="345" r:id="rId3"/>
    <p:sldId id="381" r:id="rId4"/>
    <p:sldId id="346" r:id="rId5"/>
    <p:sldId id="347" r:id="rId6"/>
    <p:sldId id="348" r:id="rId7"/>
    <p:sldId id="349" r:id="rId8"/>
    <p:sldId id="350" r:id="rId9"/>
    <p:sldId id="351" r:id="rId10"/>
    <p:sldId id="384" r:id="rId11"/>
    <p:sldId id="385" r:id="rId12"/>
    <p:sldId id="352" r:id="rId13"/>
    <p:sldId id="382" r:id="rId14"/>
    <p:sldId id="353" r:id="rId15"/>
    <p:sldId id="354" r:id="rId16"/>
    <p:sldId id="357" r:id="rId17"/>
    <p:sldId id="355" r:id="rId18"/>
    <p:sldId id="356" r:id="rId19"/>
    <p:sldId id="387" r:id="rId20"/>
    <p:sldId id="386" r:id="rId21"/>
    <p:sldId id="383"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9" r:id="rId35"/>
    <p:sldId id="380" r:id="rId36"/>
    <p:sldId id="373" r:id="rId37"/>
    <p:sldId id="372" r:id="rId38"/>
    <p:sldId id="374" r:id="rId39"/>
    <p:sldId id="375" r:id="rId40"/>
    <p:sldId id="376" r:id="rId41"/>
    <p:sldId id="377"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87045" autoAdjust="0"/>
  </p:normalViewPr>
  <p:slideViewPr>
    <p:cSldViewPr>
      <p:cViewPr varScale="1">
        <p:scale>
          <a:sx n="118" d="100"/>
          <a:sy n="118" d="100"/>
        </p:scale>
        <p:origin x="-846" y="-96"/>
      </p:cViewPr>
      <p:guideLst>
        <p:guide orient="horz" pos="2160"/>
        <p:guide pos="2880"/>
      </p:guideLst>
    </p:cSldViewPr>
  </p:slideViewPr>
  <p:outlineViewPr>
    <p:cViewPr>
      <p:scale>
        <a:sx n="33" d="100"/>
        <a:sy n="33" d="100"/>
      </p:scale>
      <p:origin x="264" y="16233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lecture26.pp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965496101308499"/>
          <c:y val="3.8615155119998495E-2"/>
          <c:w val="0.87034503898691495"/>
          <c:h val="0.85790573840140505"/>
        </c:manualLayout>
      </c:layout>
      <c:lineChart>
        <c:grouping val="standard"/>
        <c:ser>
          <c:idx val="1"/>
          <c:order val="0"/>
          <c:spPr>
            <a:ln>
              <a:solidFill>
                <a:schemeClr val="tx2">
                  <a:lumMod val="60000"/>
                  <a:lumOff val="40000"/>
                </a:schemeClr>
              </a:solidFill>
            </a:ln>
          </c:spPr>
          <c:marker>
            <c:spPr>
              <a:solidFill>
                <a:schemeClr val="accent1"/>
              </a:solidFill>
            </c:spPr>
          </c:marker>
          <c:cat>
            <c:numRef>
              <c:f>'[Chart in lecture26.pptx]Sheet1'!$D$41:$D$69</c:f>
              <c:numCache>
                <c:formatCode>General</c:formatCode>
                <c:ptCount val="29"/>
                <c:pt idx="0">
                  <c:v>2008</c:v>
                </c:pt>
                <c:pt idx="1">
                  <c:v>2009.5</c:v>
                </c:pt>
                <c:pt idx="2">
                  <c:v>2011</c:v>
                </c:pt>
                <c:pt idx="3">
                  <c:v>2012.5</c:v>
                </c:pt>
                <c:pt idx="4">
                  <c:v>2014</c:v>
                </c:pt>
                <c:pt idx="5">
                  <c:v>2015.5</c:v>
                </c:pt>
                <c:pt idx="6">
                  <c:v>2017</c:v>
                </c:pt>
                <c:pt idx="7">
                  <c:v>2018.5</c:v>
                </c:pt>
                <c:pt idx="8">
                  <c:v>2020</c:v>
                </c:pt>
                <c:pt idx="9">
                  <c:v>2021.5</c:v>
                </c:pt>
                <c:pt idx="10">
                  <c:v>2023</c:v>
                </c:pt>
                <c:pt idx="11">
                  <c:v>2024.5</c:v>
                </c:pt>
                <c:pt idx="12">
                  <c:v>2026</c:v>
                </c:pt>
                <c:pt idx="13">
                  <c:v>2027.5</c:v>
                </c:pt>
                <c:pt idx="14">
                  <c:v>2029</c:v>
                </c:pt>
                <c:pt idx="15">
                  <c:v>2030.5</c:v>
                </c:pt>
                <c:pt idx="16">
                  <c:v>2032</c:v>
                </c:pt>
                <c:pt idx="17">
                  <c:v>2033.5</c:v>
                </c:pt>
                <c:pt idx="18">
                  <c:v>2035</c:v>
                </c:pt>
                <c:pt idx="19">
                  <c:v>2036.5</c:v>
                </c:pt>
                <c:pt idx="20">
                  <c:v>2038</c:v>
                </c:pt>
                <c:pt idx="21">
                  <c:v>2039.5</c:v>
                </c:pt>
                <c:pt idx="22">
                  <c:v>2041</c:v>
                </c:pt>
                <c:pt idx="23">
                  <c:v>2042.5</c:v>
                </c:pt>
                <c:pt idx="24">
                  <c:v>2044</c:v>
                </c:pt>
                <c:pt idx="25">
                  <c:v>2045.5</c:v>
                </c:pt>
                <c:pt idx="26">
                  <c:v>2047</c:v>
                </c:pt>
                <c:pt idx="27">
                  <c:v>2048.5</c:v>
                </c:pt>
                <c:pt idx="28">
                  <c:v>2050</c:v>
                </c:pt>
              </c:numCache>
            </c:numRef>
          </c:cat>
          <c:val>
            <c:numRef>
              <c:f>'[Chart in lecture26.pptx]Sheet1'!$E$41:$E$69</c:f>
              <c:numCache>
                <c:formatCode>General</c:formatCode>
                <c:ptCount val="29"/>
                <c:pt idx="0">
                  <c:v>1</c:v>
                </c:pt>
                <c:pt idx="1">
                  <c:v>1.587</c:v>
                </c:pt>
                <c:pt idx="2">
                  <c:v>2.5185689999999994</c:v>
                </c:pt>
                <c:pt idx="3">
                  <c:v>3.9969690029999998</c:v>
                </c:pt>
                <c:pt idx="4">
                  <c:v>6.3431898077609974</c:v>
                </c:pt>
                <c:pt idx="5">
                  <c:v>10.066642224916707</c:v>
                </c:pt>
                <c:pt idx="6">
                  <c:v>15.975761210942814</c:v>
                </c:pt>
                <c:pt idx="7">
                  <c:v>25.353533041766234</c:v>
                </c:pt>
                <c:pt idx="8">
                  <c:v>40.236056937283031</c:v>
                </c:pt>
                <c:pt idx="9">
                  <c:v>63.854622359468145</c:v>
                </c:pt>
                <c:pt idx="10">
                  <c:v>101.33728568447599</c:v>
                </c:pt>
                <c:pt idx="11">
                  <c:v>160.82227238126342</c:v>
                </c:pt>
                <c:pt idx="12">
                  <c:v>255.22494626906496</c:v>
                </c:pt>
                <c:pt idx="13">
                  <c:v>405.04198972900616</c:v>
                </c:pt>
                <c:pt idx="14">
                  <c:v>642.8016376999326</c:v>
                </c:pt>
                <c:pt idx="15">
                  <c:v>1020.1261990297932</c:v>
                </c:pt>
                <c:pt idx="16">
                  <c:v>1618.9402778602819</c:v>
                </c:pt>
                <c:pt idx="17">
                  <c:v>2569.2582209642665</c:v>
                </c:pt>
                <c:pt idx="18">
                  <c:v>4077.4127966702922</c:v>
                </c:pt>
                <c:pt idx="19">
                  <c:v>6470.8541083157534</c:v>
                </c:pt>
                <c:pt idx="20">
                  <c:v>10269.245469897101</c:v>
                </c:pt>
                <c:pt idx="21">
                  <c:v>16297.292560726699</c:v>
                </c:pt>
                <c:pt idx="22">
                  <c:v>25863.803293873265</c:v>
                </c:pt>
                <c:pt idx="23">
                  <c:v>41045.855827376894</c:v>
                </c:pt>
                <c:pt idx="24">
                  <c:v>65139.773198047107</c:v>
                </c:pt>
                <c:pt idx="25">
                  <c:v>103376.82006530075</c:v>
                </c:pt>
                <c:pt idx="26">
                  <c:v>164059.01344363231</c:v>
                </c:pt>
                <c:pt idx="27">
                  <c:v>260361.65433504441</c:v>
                </c:pt>
                <c:pt idx="28">
                  <c:v>413193.94542971556</c:v>
                </c:pt>
              </c:numCache>
            </c:numRef>
          </c:val>
        </c:ser>
        <c:marker val="1"/>
        <c:axId val="70861184"/>
        <c:axId val="72499200"/>
      </c:lineChart>
      <c:catAx>
        <c:axId val="70861184"/>
        <c:scaling>
          <c:orientation val="minMax"/>
        </c:scaling>
        <c:axPos val="b"/>
        <c:numFmt formatCode="General" sourceLinked="1"/>
        <c:tickLblPos val="nextTo"/>
        <c:crossAx val="72499200"/>
        <c:crosses val="autoZero"/>
        <c:auto val="1"/>
        <c:lblAlgn val="ctr"/>
        <c:lblOffset val="100"/>
        <c:tickLblSkip val="2"/>
      </c:catAx>
      <c:valAx>
        <c:axId val="72499200"/>
        <c:scaling>
          <c:orientation val="minMax"/>
        </c:scaling>
        <c:axPos val="l"/>
        <c:majorGridlines/>
        <c:numFmt formatCode="#,##0" sourceLinked="0"/>
        <c:tickLblPos val="nextTo"/>
        <c:crossAx val="70861184"/>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99BA913D-81E9-45C0-B7D0-704BD8ABA6DD}" type="datetimeFigureOut">
              <a:rPr lang="en-US" smtClean="0"/>
              <a:pPr/>
              <a:t>10/23/2009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F1B14CC-1ABD-4EF0-A9BE-C5099E9AB8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2CFD5-3058-467A-9167-9F8BF2E7C82F}" type="slidenum">
              <a:rPr lang="en-US"/>
              <a:pPr/>
              <a:t>1</a:t>
            </a:fld>
            <a:endParaRPr lang="en-US"/>
          </a:p>
        </p:txBody>
      </p:sp>
      <p:sp>
        <p:nvSpPr>
          <p:cNvPr id="404482" name="Rectangle 2"/>
          <p:cNvSpPr>
            <a:spLocks noRot="1" noChangeArrowheads="1" noTextEdit="1"/>
          </p:cNvSpPr>
          <p:nvPr>
            <p:ph type="sldImg"/>
          </p:nvPr>
        </p:nvSpPr>
        <p:spPr>
          <a:ln/>
        </p:spPr>
      </p:sp>
      <p:sp>
        <p:nvSpPr>
          <p:cNvPr id="40448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50C0D-3F48-45D1-91B5-0A3F890016BD}" type="slidenum">
              <a:rPr lang="en-US"/>
              <a:pPr/>
              <a:t>2</a:t>
            </a:fld>
            <a:endParaRPr lang="en-US"/>
          </a:p>
        </p:txBody>
      </p:sp>
      <p:sp>
        <p:nvSpPr>
          <p:cNvPr id="884738" name="Rectangle 2"/>
          <p:cNvSpPr>
            <a:spLocks noRot="1" noChangeArrowheads="1" noTextEdit="1"/>
          </p:cNvSpPr>
          <p:nvPr>
            <p:ph type="sldImg"/>
          </p:nvPr>
        </p:nvSpPr>
        <p:spPr>
          <a:ln/>
        </p:spPr>
      </p:sp>
      <p:sp>
        <p:nvSpPr>
          <p:cNvPr id="88473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(computing-power </a:t>
            </a:r>
            <a:r>
              <a:rPr lang="en-US" dirty="0" err="1" smtClean="0"/>
              <a:t>nyears</a:t>
            </a:r>
            <a:r>
              <a:rPr lang="en-US" dirty="0" smtClean="0"/>
              <a:t>)</a:t>
            </a:r>
          </a:p>
          <a:p>
            <a:r>
              <a:rPr lang="en-US" dirty="0" smtClean="0"/>
              <a:t>  (if (= </a:t>
            </a:r>
            <a:r>
              <a:rPr lang="en-US" dirty="0" err="1" smtClean="0"/>
              <a:t>nyears</a:t>
            </a:r>
            <a:r>
              <a:rPr lang="en-US" dirty="0" smtClean="0"/>
              <a:t> 0) 1 </a:t>
            </a:r>
          </a:p>
          <a:p>
            <a:r>
              <a:rPr lang="en-US" dirty="0" smtClean="0"/>
              <a:t>      (* 1.587 (computing-power (- </a:t>
            </a:r>
            <a:r>
              <a:rPr lang="en-US" dirty="0" err="1" smtClean="0"/>
              <a:t>nyears</a:t>
            </a:r>
            <a:r>
              <a:rPr lang="en-US" dirty="0" smtClean="0"/>
              <a:t> 1)))))</a:t>
            </a:r>
          </a:p>
          <a:p>
            <a:endParaRPr lang="en-US" dirty="0" smtClean="0"/>
          </a:p>
          <a:p>
            <a:r>
              <a:rPr lang="en-US" dirty="0" smtClean="0"/>
              <a:t>;;; Simulation is </a:t>
            </a:r>
            <a:r>
              <a:rPr lang="en-US" dirty="0" smtClean="0">
                <a:sym typeface="Symbol" pitchFamily="18" charset="2"/>
              </a:rPr>
              <a:t></a:t>
            </a:r>
            <a:r>
              <a:rPr lang="en-US" dirty="0" smtClean="0"/>
              <a:t>(n</a:t>
            </a:r>
            <a:r>
              <a:rPr lang="en-US" baseline="30000" dirty="0" smtClean="0"/>
              <a:t>3</a:t>
            </a:r>
            <a:r>
              <a:rPr lang="en-US" dirty="0" smtClean="0"/>
              <a:t>) work</a:t>
            </a:r>
            <a:endParaRPr lang="en-US" sz="2000" dirty="0" smtClean="0"/>
          </a:p>
          <a:p>
            <a:r>
              <a:rPr lang="en-US" dirty="0" smtClean="0"/>
              <a:t>(define (simulation-work scale) </a:t>
            </a:r>
          </a:p>
          <a:p>
            <a:r>
              <a:rPr lang="en-US" dirty="0" smtClean="0"/>
              <a:t>   (* scale </a:t>
            </a:r>
            <a:r>
              <a:rPr lang="en-US" dirty="0" err="1" smtClean="0"/>
              <a:t>scale</a:t>
            </a:r>
            <a:r>
              <a:rPr lang="en-US" dirty="0" smtClean="0"/>
              <a:t> </a:t>
            </a:r>
            <a:r>
              <a:rPr lang="en-US" dirty="0" err="1" smtClean="0"/>
              <a:t>scale</a:t>
            </a:r>
            <a:r>
              <a:rPr lang="en-US" dirty="0" smtClean="0"/>
              <a:t>)) </a:t>
            </a:r>
          </a:p>
          <a:p>
            <a:endParaRPr lang="en-US" dirty="0" smtClean="0"/>
          </a:p>
          <a:p>
            <a:r>
              <a:rPr lang="en-US" dirty="0" smtClean="0"/>
              <a:t>(define (log10 x)  (/ (log x) (log 10))) ;;; log is base </a:t>
            </a:r>
            <a:r>
              <a:rPr lang="en-US" i="1" dirty="0" smtClean="0"/>
              <a:t>e</a:t>
            </a:r>
            <a:endParaRPr lang="en-US" dirty="0" smtClean="0"/>
          </a:p>
          <a:p>
            <a:r>
              <a:rPr lang="en-US" sz="1400" dirty="0" smtClean="0"/>
              <a:t>;;; knowledge of the universe is log</a:t>
            </a:r>
            <a:r>
              <a:rPr lang="en-US" sz="1400" baseline="-25000" dirty="0" smtClean="0"/>
              <a:t>10</a:t>
            </a:r>
            <a:r>
              <a:rPr lang="en-US" sz="1400" dirty="0" smtClean="0"/>
              <a:t> the scale of universe 	</a:t>
            </a:r>
          </a:p>
          <a:p>
            <a:r>
              <a:rPr lang="en-US" sz="1400" dirty="0" smtClean="0"/>
              <a:t>;;; we can simulate</a:t>
            </a:r>
            <a:endParaRPr lang="en-US" sz="1800" dirty="0" smtClean="0"/>
          </a:p>
          <a:p>
            <a:r>
              <a:rPr lang="en-US" dirty="0" smtClean="0"/>
              <a:t>(define (knowledge-of-universe scale) (log10 scale))</a:t>
            </a:r>
          </a:p>
          <a:p>
            <a:endParaRPr lang="en-US" dirty="0"/>
          </a:p>
        </p:txBody>
      </p:sp>
      <p:sp>
        <p:nvSpPr>
          <p:cNvPr id="4" name="Slide Number Placeholder 3"/>
          <p:cNvSpPr>
            <a:spLocks noGrp="1"/>
          </p:cNvSpPr>
          <p:nvPr>
            <p:ph type="sldNum" sz="quarter" idx="10"/>
          </p:nvPr>
        </p:nvSpPr>
        <p:spPr/>
        <p:txBody>
          <a:bodyPr/>
          <a:lstStyle/>
          <a:p>
            <a:fld id="{EF1B14CC-1ABD-4EF0-A9BE-C5099E9AB8A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4072A-0012-4E99-BE9E-627A9E04A268}" type="datetimeFigureOut">
              <a:rPr lang="en-US" smtClean="0"/>
              <a:pPr/>
              <a:t>10/23/2009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2C591-BCE7-4CDC-9C08-074DFC52B3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4072A-0012-4E99-BE9E-627A9E04A268}" type="datetimeFigureOut">
              <a:rPr lang="en-US" smtClean="0"/>
              <a:pPr/>
              <a:t>10/23/2009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2C591-BCE7-4CDC-9C08-074DFC52B3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Char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amazon.com/exec/obidos/redirect?link_code=as2&amp;path=ASIN/0393062244&amp;tag=neildegrastysonh&amp;camp=1789&amp;creative=932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89" name="Picture 33"/>
          <p:cNvPicPr>
            <a:picLocks noChangeAspect="1" noChangeArrowheads="1"/>
          </p:cNvPicPr>
          <p:nvPr/>
        </p:nvPicPr>
        <p:blipFill>
          <a:blip r:embed="rId3" cstate="print"/>
          <a:srcRect/>
          <a:stretch>
            <a:fillRect/>
          </a:stretch>
        </p:blipFill>
        <p:spPr bwMode="auto">
          <a:xfrm>
            <a:off x="-1" y="0"/>
            <a:ext cx="6330905" cy="6858000"/>
          </a:xfrm>
          <a:prstGeom prst="rect">
            <a:avLst/>
          </a:prstGeom>
          <a:noFill/>
          <a:ln w="9525">
            <a:noFill/>
            <a:miter lim="800000"/>
            <a:headEnd/>
            <a:tailEnd/>
          </a:ln>
          <a:effectLst/>
        </p:spPr>
      </p:pic>
      <p:sp>
        <p:nvSpPr>
          <p:cNvPr id="403464" name="Rectangle 8"/>
          <p:cNvSpPr>
            <a:spLocks noChangeArrowheads="1"/>
          </p:cNvSpPr>
          <p:nvPr/>
        </p:nvSpPr>
        <p:spPr bwMode="auto">
          <a:xfrm>
            <a:off x="6323888" y="979652"/>
            <a:ext cx="2820112" cy="2601748"/>
          </a:xfrm>
          <a:prstGeom prst="rect">
            <a:avLst/>
          </a:prstGeom>
          <a:solidFill>
            <a:schemeClr val="bg1">
              <a:alpha val="62000"/>
            </a:schemeClr>
          </a:solidFill>
          <a:ln w="9525">
            <a:noFill/>
            <a:miter lim="800000"/>
            <a:headEnd/>
            <a:tailEnd/>
          </a:ln>
          <a:effectLst/>
        </p:spPr>
        <p:txBody>
          <a:bodyPr anchor="ctr"/>
          <a:lstStyle/>
          <a:p>
            <a:pPr algn="r"/>
            <a:r>
              <a:rPr lang="en-US" sz="4400" dirty="0"/>
              <a:t>Lecture </a:t>
            </a:r>
            <a:r>
              <a:rPr lang="en-US" sz="4400" dirty="0" smtClean="0"/>
              <a:t>26: </a:t>
            </a:r>
            <a:r>
              <a:rPr lang="en-US" sz="4400" dirty="0"/>
              <a:t>Sex, Religion, and Politics</a:t>
            </a:r>
          </a:p>
        </p:txBody>
      </p:sp>
      <p:sp>
        <p:nvSpPr>
          <p:cNvPr id="403458" name="Rectangle 2"/>
          <p:cNvSpPr>
            <a:spLocks noGrp="1" noChangeArrowheads="1"/>
          </p:cNvSpPr>
          <p:nvPr>
            <p:ph type="subTitle" idx="1"/>
          </p:nvPr>
        </p:nvSpPr>
        <p:spPr>
          <a:xfrm>
            <a:off x="6400799" y="4724401"/>
            <a:ext cx="2590801" cy="1447800"/>
          </a:xfrm>
          <a:solidFill>
            <a:schemeClr val="bg1">
              <a:lumMod val="75000"/>
            </a:schemeClr>
          </a:solidFill>
        </p:spPr>
        <p:txBody>
          <a:bodyPr>
            <a:normAutofit/>
          </a:bodyPr>
          <a:lstStyle/>
          <a:p>
            <a:pPr algn="r">
              <a:lnSpc>
                <a:spcPct val="80000"/>
              </a:lnSpc>
            </a:pPr>
            <a:r>
              <a:rPr lang="en-US" sz="2400" dirty="0" smtClean="0">
                <a:solidFill>
                  <a:schemeClr val="tx2"/>
                </a:solidFill>
              </a:rPr>
              <a:t>University of Virginia </a:t>
            </a:r>
          </a:p>
          <a:p>
            <a:pPr algn="r">
              <a:lnSpc>
                <a:spcPct val="80000"/>
              </a:lnSpc>
            </a:pPr>
            <a:r>
              <a:rPr lang="en-US" sz="2400" dirty="0" smtClean="0">
                <a:solidFill>
                  <a:schemeClr val="tx2"/>
                </a:solidFill>
              </a:rPr>
              <a:t>cs1120 Fall 2009</a:t>
            </a:r>
          </a:p>
          <a:p>
            <a:pPr algn="r">
              <a:lnSpc>
                <a:spcPct val="80000"/>
              </a:lnSpc>
            </a:pPr>
            <a:r>
              <a:rPr lang="en-US" sz="2400" dirty="0" smtClean="0">
                <a:solidFill>
                  <a:schemeClr val="tx2"/>
                </a:solidFill>
              </a:rPr>
              <a:t>David Evans</a:t>
            </a:r>
            <a:endParaRPr lang="en-US" sz="2400" dirty="0">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a:t>
            </a:r>
            <a:endParaRPr lang="en-US" dirty="0"/>
          </a:p>
        </p:txBody>
      </p:sp>
      <p:sp>
        <p:nvSpPr>
          <p:cNvPr id="10241" name="Rectangle 1"/>
          <p:cNvSpPr>
            <a:spLocks noChangeArrowheads="1"/>
          </p:cNvSpPr>
          <p:nvPr/>
        </p:nvSpPr>
        <p:spPr bwMode="auto">
          <a:xfrm>
            <a:off x="1143000" y="1676400"/>
            <a:ext cx="6497613"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cs typeface="Arial" pitchFamily="34" charset="0"/>
              </a:rPr>
              <a:t>Statement</a:t>
            </a:r>
            <a:r>
              <a:rPr kumimoji="0" lang="en-US" sz="3200" b="0" i="0" u="none" strike="noStrike" cap="none" normalizeH="0" baseline="0" dirty="0" smtClean="0">
                <a:ln>
                  <a:noFill/>
                </a:ln>
                <a:solidFill>
                  <a:schemeClr val="tx1"/>
                </a:solidFill>
                <a:effectLst/>
                <a:cs typeface="Arial" pitchFamily="34" charset="0"/>
              </a:rPr>
              <a:t> ::= </a:t>
            </a:r>
            <a:r>
              <a:rPr kumimoji="0" lang="en-US" sz="3200" b="1" i="0" u="none" strike="noStrike" cap="none" normalizeH="0" baseline="0" dirty="0" smtClean="0">
                <a:ln>
                  <a:noFill/>
                </a:ln>
                <a:solidFill>
                  <a:schemeClr val="tx1"/>
                </a:solidFill>
                <a:effectLst/>
                <a:cs typeface="Arial" pitchFamily="34" charset="0"/>
              </a:rPr>
              <a:t>while </a:t>
            </a:r>
            <a:r>
              <a:rPr kumimoji="0" lang="en-US" sz="3200" b="0" i="1" u="none" strike="noStrike" cap="none" normalizeH="0" baseline="0" dirty="0" smtClean="0">
                <a:ln>
                  <a:noFill/>
                </a:ln>
                <a:solidFill>
                  <a:schemeClr val="tx1"/>
                </a:solidFill>
                <a:effectLst/>
                <a:cs typeface="Arial" pitchFamily="34" charset="0"/>
              </a:rPr>
              <a:t>Expression</a:t>
            </a:r>
            <a:r>
              <a:rPr kumimoji="0" lang="en-US" sz="3200" b="1" u="none" strike="noStrike" cap="none" normalizeH="0" baseline="0" dirty="0" smtClean="0">
                <a:ln>
                  <a:noFill/>
                </a:ln>
                <a:solidFill>
                  <a:schemeClr val="tx1"/>
                </a:solidFill>
                <a:effectLst/>
                <a:cs typeface="Arial" pitchFamily="34" charset="0"/>
              </a:rPr>
              <a:t>:</a:t>
            </a:r>
            <a:r>
              <a:rPr kumimoji="0" lang="en-US" sz="3200" b="1" i="0" u="none" strike="noStrike" cap="none" normalizeH="0" baseline="0" dirty="0" smtClean="0">
                <a:ln>
                  <a:noFill/>
                </a:ln>
                <a:solidFill>
                  <a:schemeClr val="tx1"/>
                </a:solidFill>
                <a:effectLst/>
                <a:cs typeface="Arial" pitchFamily="34" charset="0"/>
              </a:rPr>
              <a:t> </a:t>
            </a:r>
            <a:r>
              <a:rPr kumimoji="0" lang="en-US" sz="3200" i="1" u="none" strike="noStrike" cap="none" normalizeH="0" baseline="0" dirty="0" smtClean="0">
                <a:ln>
                  <a:noFill/>
                </a:ln>
                <a:solidFill>
                  <a:schemeClr val="tx1"/>
                </a:solidFill>
                <a:effectLst/>
                <a:cs typeface="Arial" pitchFamily="34" charset="0"/>
              </a:rPr>
              <a:t>Block</a:t>
            </a:r>
            <a:r>
              <a:rPr kumimoji="0" lang="en-US" sz="3200" b="1" i="0" u="none" strike="noStrike" cap="none" normalizeH="0" baseline="0" dirty="0" smtClean="0">
                <a:ln>
                  <a:noFill/>
                </a:ln>
                <a:solidFill>
                  <a:schemeClr val="tx1"/>
                </a:solidFill>
                <a:effectLst/>
                <a:cs typeface="Arial" pitchFamily="34" charset="0"/>
              </a:rPr>
              <a:t> </a:t>
            </a:r>
            <a:endParaRPr kumimoji="0" lang="en-US" sz="3200" b="0" i="0" u="none" strike="noStrike" cap="none" normalizeH="0" baseline="0" dirty="0" smtClean="0">
              <a:ln>
                <a:noFill/>
              </a:ln>
              <a:solidFill>
                <a:schemeClr val="tx1"/>
              </a:solidFill>
              <a:effectLst/>
              <a:cs typeface="Arial" pitchFamily="34" charset="0"/>
            </a:endParaRPr>
          </a:p>
        </p:txBody>
      </p:sp>
      <p:sp>
        <p:nvSpPr>
          <p:cNvPr id="4" name="TextBox 3"/>
          <p:cNvSpPr txBox="1"/>
          <p:nvPr/>
        </p:nvSpPr>
        <p:spPr>
          <a:xfrm>
            <a:off x="4800600" y="2514600"/>
            <a:ext cx="3791060"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(define (while </a:t>
            </a:r>
            <a:r>
              <a:rPr lang="en-US" sz="2000" dirty="0" err="1" smtClean="0"/>
              <a:t>pred</a:t>
            </a:r>
            <a:r>
              <a:rPr lang="en-US" sz="2000" dirty="0" smtClean="0"/>
              <a:t> body)</a:t>
            </a:r>
          </a:p>
          <a:p>
            <a:r>
              <a:rPr lang="en-US" sz="2000" dirty="0" smtClean="0"/>
              <a:t>   (if (</a:t>
            </a:r>
            <a:r>
              <a:rPr lang="en-US" sz="2000" dirty="0" err="1" smtClean="0"/>
              <a:t>pred</a:t>
            </a:r>
            <a:r>
              <a:rPr lang="en-US" sz="2000" dirty="0" smtClean="0"/>
              <a:t>)</a:t>
            </a:r>
          </a:p>
          <a:p>
            <a:r>
              <a:rPr lang="en-US" sz="2000" dirty="0" smtClean="0"/>
              <a:t>        (begin </a:t>
            </a:r>
          </a:p>
          <a:p>
            <a:r>
              <a:rPr lang="en-US" sz="2000" dirty="0" smtClean="0"/>
              <a:t>            (body)</a:t>
            </a:r>
          </a:p>
          <a:p>
            <a:r>
              <a:rPr lang="en-US" sz="2000" dirty="0" smtClean="0"/>
              <a:t>            (while </a:t>
            </a:r>
            <a:r>
              <a:rPr lang="en-US" sz="2000" dirty="0" err="1" smtClean="0"/>
              <a:t>pred</a:t>
            </a:r>
            <a:r>
              <a:rPr lang="en-US" sz="2000" dirty="0" smtClean="0"/>
              <a:t> body))))</a:t>
            </a:r>
          </a:p>
          <a:p>
            <a:endParaRPr lang="en-US" sz="2000" dirty="0" smtClean="0"/>
          </a:p>
          <a:p>
            <a:r>
              <a:rPr lang="en-US" sz="2000" dirty="0" smtClean="0"/>
              <a:t>(define x 1)</a:t>
            </a:r>
          </a:p>
          <a:p>
            <a:r>
              <a:rPr lang="en-US" sz="2000" dirty="0" smtClean="0"/>
              <a:t>(define sum 0)</a:t>
            </a:r>
          </a:p>
          <a:p>
            <a:r>
              <a:rPr lang="en-US" sz="2000" dirty="0" smtClean="0"/>
              <a:t>(while (lambda </a:t>
            </a:r>
            <a:r>
              <a:rPr lang="en-US" sz="2000" dirty="0" smtClean="0"/>
              <a:t>() (&lt; </a:t>
            </a:r>
            <a:r>
              <a:rPr lang="en-US" sz="2000" dirty="0" smtClean="0"/>
              <a:t>x 100))</a:t>
            </a:r>
          </a:p>
          <a:p>
            <a:r>
              <a:rPr lang="en-US" sz="2000" dirty="0" smtClean="0"/>
              <a:t>       (lambda ()</a:t>
            </a:r>
          </a:p>
          <a:p>
            <a:r>
              <a:rPr lang="en-US" sz="2000" dirty="0" smtClean="0"/>
              <a:t>         (set! sum (+ sum x))</a:t>
            </a:r>
          </a:p>
          <a:p>
            <a:r>
              <a:rPr lang="en-US" sz="2000" dirty="0" smtClean="0"/>
              <a:t>         (set! x (+ x 1))))</a:t>
            </a:r>
            <a:endParaRPr lang="en-US" sz="2000" dirty="0" smtClean="0"/>
          </a:p>
        </p:txBody>
      </p:sp>
      <p:sp>
        <p:nvSpPr>
          <p:cNvPr id="5" name="Rectangle 4"/>
          <p:cNvSpPr/>
          <p:nvPr/>
        </p:nvSpPr>
        <p:spPr>
          <a:xfrm>
            <a:off x="1143000" y="2819400"/>
            <a:ext cx="289560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smtClean="0"/>
              <a:t>x = 1</a:t>
            </a:r>
          </a:p>
          <a:p>
            <a:r>
              <a:rPr lang="en-US" sz="2800" dirty="0" smtClean="0"/>
              <a:t>res = 0</a:t>
            </a:r>
          </a:p>
          <a:p>
            <a:r>
              <a:rPr lang="en-US" sz="2800" b="1" dirty="0" smtClean="0"/>
              <a:t>while</a:t>
            </a:r>
            <a:r>
              <a:rPr lang="en-US" sz="2800" dirty="0" smtClean="0"/>
              <a:t> x &lt; 100:</a:t>
            </a:r>
          </a:p>
          <a:p>
            <a:r>
              <a:rPr lang="en-US" sz="2800" dirty="0" smtClean="0"/>
              <a:t>    res = res + x</a:t>
            </a:r>
          </a:p>
          <a:p>
            <a:r>
              <a:rPr lang="en-US" sz="2800" dirty="0" smtClean="0"/>
              <a:t>    x = x + 1</a:t>
            </a:r>
          </a:p>
          <a:p>
            <a:r>
              <a:rPr lang="en-US" sz="2800" dirty="0" smtClean="0"/>
              <a:t>print res</a:t>
            </a:r>
            <a:endParaRPr lang="en-US" sz="2800" dirty="0"/>
          </a:p>
        </p:txBody>
      </p:sp>
      <p:sp>
        <p:nvSpPr>
          <p:cNvPr id="6" name="Rectangle 5"/>
          <p:cNvSpPr/>
          <p:nvPr/>
        </p:nvSpPr>
        <p:spPr>
          <a:xfrm>
            <a:off x="762000" y="3124200"/>
            <a:ext cx="2895600" cy="224676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800" dirty="0" smtClean="0"/>
              <a:t>x = 1</a:t>
            </a:r>
          </a:p>
          <a:p>
            <a:r>
              <a:rPr lang="en-US" sz="2800" dirty="0" smtClean="0"/>
              <a:t>res = 0</a:t>
            </a:r>
          </a:p>
          <a:p>
            <a:r>
              <a:rPr lang="en-US" sz="2800" b="1" dirty="0" smtClean="0"/>
              <a:t>while</a:t>
            </a:r>
            <a:r>
              <a:rPr lang="en-US" sz="2800" dirty="0" smtClean="0"/>
              <a:t> x &lt; 100:</a:t>
            </a:r>
          </a:p>
          <a:p>
            <a:r>
              <a:rPr lang="en-US" sz="2800" dirty="0" smtClean="0"/>
              <a:t>    res = res + x</a:t>
            </a:r>
          </a:p>
          <a:p>
            <a:r>
              <a:rPr lang="en-US" sz="2800" dirty="0" smtClean="0"/>
              <a:t>print </a:t>
            </a:r>
            <a:r>
              <a:rPr lang="en-US" sz="2800" dirty="0" smtClean="0"/>
              <a:t>res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nvSpPr>
        <p:spPr bwMode="auto">
          <a:xfrm>
            <a:off x="304800" y="1371600"/>
            <a:ext cx="8458200" cy="4124206"/>
          </a:xfrm>
          <a:prstGeom prst="rect">
            <a:avLst/>
          </a:prstGeom>
          <a:solidFill>
            <a:schemeClr val="bg1"/>
          </a:solidFill>
          <a:ln w="31750">
            <a:noFill/>
            <a:miter lim="800000"/>
            <a:headEnd/>
            <a:tailEnd/>
          </a:ln>
          <a:effectLst/>
        </p:spPr>
        <p:txBody>
          <a:bodyPr wrap="square">
            <a:spAutoFit/>
          </a:bodyPr>
          <a:lstStyle/>
          <a:p>
            <a:r>
              <a:rPr lang="en-US" b="1" dirty="0" smtClean="0"/>
              <a:t>def</a:t>
            </a:r>
            <a:r>
              <a:rPr lang="en-US" dirty="0" smtClean="0"/>
              <a:t> </a:t>
            </a:r>
            <a:r>
              <a:rPr lang="en-US" dirty="0" err="1" smtClean="0"/>
              <a:t>computing_power</a:t>
            </a:r>
            <a:r>
              <a:rPr lang="en-US" dirty="0" smtClean="0"/>
              <a:t>(</a:t>
            </a:r>
            <a:r>
              <a:rPr lang="en-US" dirty="0" err="1" smtClean="0"/>
              <a:t>nyears</a:t>
            </a:r>
            <a:r>
              <a:rPr lang="en-US" dirty="0" smtClean="0"/>
              <a:t>):</a:t>
            </a:r>
          </a:p>
          <a:p>
            <a:r>
              <a:rPr lang="en-US" dirty="0" smtClean="0"/>
              <a:t>    </a:t>
            </a:r>
            <a:r>
              <a:rPr lang="en-US" b="1" dirty="0" smtClean="0"/>
              <a:t>return</a:t>
            </a:r>
            <a:r>
              <a:rPr lang="en-US" dirty="0" smtClean="0"/>
              <a:t> </a:t>
            </a:r>
            <a:r>
              <a:rPr lang="en-US" dirty="0" err="1" smtClean="0"/>
              <a:t>yearlyrate</a:t>
            </a:r>
            <a:r>
              <a:rPr lang="en-US" dirty="0" smtClean="0"/>
              <a:t> ** </a:t>
            </a:r>
            <a:r>
              <a:rPr lang="en-US" dirty="0" err="1" smtClean="0"/>
              <a:t>nyears</a:t>
            </a:r>
            <a:endParaRPr lang="en-US" dirty="0" smtClean="0"/>
          </a:p>
          <a:p>
            <a:endParaRPr lang="en-US" dirty="0" smtClean="0"/>
          </a:p>
          <a:p>
            <a:r>
              <a:rPr lang="en-US" b="1" dirty="0" smtClean="0"/>
              <a:t>def</a:t>
            </a:r>
            <a:r>
              <a:rPr lang="en-US" dirty="0" smtClean="0"/>
              <a:t> </a:t>
            </a:r>
            <a:r>
              <a:rPr lang="en-US" dirty="0" err="1" smtClean="0"/>
              <a:t>simulation_work</a:t>
            </a:r>
            <a:r>
              <a:rPr lang="en-US" dirty="0" smtClean="0"/>
              <a:t>(scale):</a:t>
            </a:r>
          </a:p>
          <a:p>
            <a:r>
              <a:rPr lang="en-US" dirty="0" smtClean="0"/>
              <a:t>    </a:t>
            </a:r>
            <a:r>
              <a:rPr lang="en-US" b="1" dirty="0" smtClean="0"/>
              <a:t>return</a:t>
            </a:r>
            <a:r>
              <a:rPr lang="en-US" dirty="0" smtClean="0"/>
              <a:t> scale ** 3</a:t>
            </a:r>
          </a:p>
          <a:p>
            <a:endParaRPr lang="en-US" dirty="0" smtClean="0"/>
          </a:p>
          <a:p>
            <a:r>
              <a:rPr lang="en-US" b="1" dirty="0" smtClean="0"/>
              <a:t>def</a:t>
            </a:r>
            <a:r>
              <a:rPr lang="en-US" dirty="0" smtClean="0"/>
              <a:t> </a:t>
            </a:r>
            <a:r>
              <a:rPr lang="en-US" dirty="0" err="1" smtClean="0"/>
              <a:t>knowledge_of_universe</a:t>
            </a:r>
            <a:r>
              <a:rPr lang="en-US" dirty="0" smtClean="0"/>
              <a:t>(scale):</a:t>
            </a:r>
          </a:p>
          <a:p>
            <a:r>
              <a:rPr lang="en-US" dirty="0" smtClean="0"/>
              <a:t>    </a:t>
            </a:r>
            <a:r>
              <a:rPr lang="en-US" b="1" dirty="0" smtClean="0"/>
              <a:t>return</a:t>
            </a:r>
            <a:r>
              <a:rPr lang="en-US" dirty="0" smtClean="0"/>
              <a:t> math.log(scale, 10) # log base 10</a:t>
            </a:r>
          </a:p>
          <a:p>
            <a:endParaRPr lang="en-US" dirty="0" smtClean="0"/>
          </a:p>
          <a:p>
            <a:r>
              <a:rPr lang="en-US" sz="2000" b="1" dirty="0" smtClean="0"/>
              <a:t>def </a:t>
            </a:r>
            <a:r>
              <a:rPr lang="en-US" sz="2000" dirty="0" err="1" smtClean="0"/>
              <a:t>relative_knowledge_of_universe</a:t>
            </a:r>
            <a:r>
              <a:rPr lang="en-US" sz="2000" dirty="0" smtClean="0"/>
              <a:t>(</a:t>
            </a:r>
            <a:r>
              <a:rPr lang="en-US" sz="2000" dirty="0" err="1" smtClean="0"/>
              <a:t>nyears</a:t>
            </a:r>
            <a:r>
              <a:rPr lang="en-US" sz="2000" dirty="0" smtClean="0"/>
              <a:t>):</a:t>
            </a:r>
          </a:p>
          <a:p>
            <a:r>
              <a:rPr lang="en-US" sz="2000" dirty="0" smtClean="0"/>
              <a:t>    scale = 1</a:t>
            </a:r>
          </a:p>
          <a:p>
            <a:r>
              <a:rPr lang="en-US" sz="2000" dirty="0" smtClean="0"/>
              <a:t>    </a:t>
            </a:r>
            <a:r>
              <a:rPr lang="en-US" sz="2000" b="1" dirty="0" smtClean="0"/>
              <a:t>while</a:t>
            </a:r>
            <a:r>
              <a:rPr lang="en-US" sz="2000" dirty="0" smtClean="0"/>
              <a:t> </a:t>
            </a:r>
            <a:r>
              <a:rPr lang="en-US" sz="2000" dirty="0" err="1" smtClean="0"/>
              <a:t>simulation_work</a:t>
            </a:r>
            <a:r>
              <a:rPr lang="en-US" sz="2000" dirty="0" smtClean="0"/>
              <a:t>(scale + 1) &lt;= 1000 </a:t>
            </a:r>
            <a:r>
              <a:rPr lang="en-US" sz="2000" dirty="0" smtClean="0"/>
              <a:t>* </a:t>
            </a:r>
            <a:r>
              <a:rPr lang="en-US" sz="2000" dirty="0" err="1" smtClean="0"/>
              <a:t>computing_power</a:t>
            </a:r>
            <a:r>
              <a:rPr lang="en-US" sz="2000" dirty="0" smtClean="0"/>
              <a:t>(</a:t>
            </a:r>
            <a:r>
              <a:rPr lang="en-US" sz="2000" dirty="0" err="1" smtClean="0"/>
              <a:t>nyears</a:t>
            </a:r>
            <a:r>
              <a:rPr lang="en-US" sz="2000" dirty="0" smtClean="0"/>
              <a:t>):</a:t>
            </a:r>
          </a:p>
          <a:p>
            <a:r>
              <a:rPr lang="en-US" sz="2000" dirty="0" smtClean="0"/>
              <a:t>        scale = scale + 1</a:t>
            </a:r>
          </a:p>
          <a:p>
            <a:r>
              <a:rPr lang="en-US" sz="2000" dirty="0" smtClean="0"/>
              <a:t>    </a:t>
            </a:r>
            <a:r>
              <a:rPr lang="en-US" sz="2000" b="1" dirty="0" smtClean="0"/>
              <a:t>return</a:t>
            </a:r>
            <a:r>
              <a:rPr lang="en-US" sz="2000" dirty="0" smtClean="0"/>
              <a:t> </a:t>
            </a:r>
            <a:r>
              <a:rPr lang="en-US" sz="2000" dirty="0" err="1" smtClean="0"/>
              <a:t>knowledge_of_universe</a:t>
            </a:r>
            <a:r>
              <a:rPr lang="en-US" sz="2000" dirty="0" smtClean="0"/>
              <a:t>(scale)</a:t>
            </a:r>
          </a:p>
        </p:txBody>
      </p:sp>
      <p:sp>
        <p:nvSpPr>
          <p:cNvPr id="890883" name="Rectangle 3"/>
          <p:cNvSpPr>
            <a:spLocks noGrp="1" noChangeArrowheads="1"/>
          </p:cNvSpPr>
          <p:nvPr>
            <p:ph type="title"/>
          </p:nvPr>
        </p:nvSpPr>
        <p:spPr/>
        <p:txBody>
          <a:bodyPr/>
          <a:lstStyle/>
          <a:p>
            <a:r>
              <a:rPr lang="en-US"/>
              <a:t>Knowledge of the Universe</a:t>
            </a:r>
          </a:p>
        </p:txBody>
      </p:sp>
      <p:sp>
        <p:nvSpPr>
          <p:cNvPr id="4" name="TextBox 3"/>
          <p:cNvSpPr txBox="1"/>
          <p:nvPr/>
        </p:nvSpPr>
        <p:spPr>
          <a:xfrm>
            <a:off x="4648200" y="5715000"/>
            <a:ext cx="4080284" cy="646331"/>
          </a:xfrm>
          <a:prstGeom prst="rect">
            <a:avLst/>
          </a:prstGeom>
          <a:noFill/>
        </p:spPr>
        <p:txBody>
          <a:bodyPr wrap="none" rtlCol="0">
            <a:spAutoFit/>
          </a:bodyPr>
          <a:lstStyle/>
          <a:p>
            <a:r>
              <a:rPr lang="en-US" dirty="0" smtClean="0"/>
              <a:t>(Note: with a little bit of math, could</a:t>
            </a:r>
          </a:p>
          <a:p>
            <a:r>
              <a:rPr lang="en-US" dirty="0" smtClean="0"/>
              <a:t>compute this directly using a log instead.)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533400" y="457200"/>
            <a:ext cx="4800600" cy="5016758"/>
          </a:xfrm>
          <a:prstGeom prst="rect">
            <a:avLst/>
          </a:prstGeom>
          <a:noFill/>
          <a:ln w="31750">
            <a:noFill/>
            <a:miter lim="800000"/>
            <a:headEnd/>
            <a:tailEnd/>
          </a:ln>
          <a:effectLst/>
        </p:spPr>
        <p:txBody>
          <a:bodyPr>
            <a:spAutoFit/>
          </a:bodyPr>
          <a:lstStyle/>
          <a:p>
            <a:r>
              <a:rPr lang="en-US" sz="2000" dirty="0" smtClean="0"/>
              <a:t>&gt; &gt;&gt;&gt; </a:t>
            </a:r>
            <a:r>
              <a:rPr lang="en-US" sz="2000" dirty="0" err="1" smtClean="0"/>
              <a:t>relative_knowledge_of_universe</a:t>
            </a:r>
            <a:r>
              <a:rPr lang="en-US" sz="2000" dirty="0" smtClean="0"/>
              <a:t>(0)</a:t>
            </a:r>
          </a:p>
          <a:p>
            <a:r>
              <a:rPr lang="en-US" sz="2000" b="1" dirty="0" smtClean="0">
                <a:solidFill>
                  <a:schemeClr val="tx2">
                    <a:lumMod val="60000"/>
                    <a:lumOff val="40000"/>
                  </a:schemeClr>
                </a:solidFill>
              </a:rPr>
              <a:t>1.0</a:t>
            </a:r>
          </a:p>
          <a:p>
            <a:r>
              <a:rPr lang="en-US" sz="2000" dirty="0" smtClean="0"/>
              <a:t>&gt;&gt;&gt; </a:t>
            </a:r>
            <a:r>
              <a:rPr lang="en-US" sz="2000" dirty="0" err="1" smtClean="0"/>
              <a:t>relative_knowledge_of_universe</a:t>
            </a:r>
            <a:r>
              <a:rPr lang="en-US" sz="2000" dirty="0" smtClean="0"/>
              <a:t>(1)</a:t>
            </a:r>
          </a:p>
          <a:p>
            <a:r>
              <a:rPr lang="en-US" sz="2000" b="1" dirty="0" smtClean="0">
                <a:solidFill>
                  <a:schemeClr val="tx2">
                    <a:lumMod val="60000"/>
                    <a:lumOff val="40000"/>
                  </a:schemeClr>
                </a:solidFill>
              </a:rPr>
              <a:t>1.0413926851582249</a:t>
            </a:r>
          </a:p>
          <a:p>
            <a:r>
              <a:rPr lang="en-US" sz="2000" dirty="0" smtClean="0"/>
              <a:t>&gt;&gt;&gt; </a:t>
            </a:r>
            <a:r>
              <a:rPr lang="en-US" sz="2000" dirty="0" err="1" smtClean="0"/>
              <a:t>relative_knowledge_of_universe</a:t>
            </a:r>
            <a:r>
              <a:rPr lang="en-US" sz="2000" dirty="0" smtClean="0"/>
              <a:t>(2)</a:t>
            </a:r>
          </a:p>
          <a:p>
            <a:r>
              <a:rPr lang="en-US" sz="2000" b="1" dirty="0" smtClean="0">
                <a:solidFill>
                  <a:schemeClr val="tx2">
                    <a:lumMod val="60000"/>
                    <a:lumOff val="40000"/>
                  </a:schemeClr>
                </a:solidFill>
              </a:rPr>
              <a:t>1.1139433523068367</a:t>
            </a:r>
          </a:p>
          <a:p>
            <a:r>
              <a:rPr lang="en-US" sz="2000" dirty="0" smtClean="0"/>
              <a:t>&gt;&gt;&gt; </a:t>
            </a:r>
            <a:r>
              <a:rPr lang="en-US" sz="2000" dirty="0" err="1" smtClean="0"/>
              <a:t>relative_knowledge_of_universe</a:t>
            </a:r>
            <a:r>
              <a:rPr lang="en-US" sz="2000" dirty="0" smtClean="0"/>
              <a:t>(10)</a:t>
            </a:r>
          </a:p>
          <a:p>
            <a:r>
              <a:rPr lang="en-US" sz="2000" b="1" dirty="0" smtClean="0">
                <a:solidFill>
                  <a:schemeClr val="tx2">
                    <a:lumMod val="60000"/>
                    <a:lumOff val="40000"/>
                  </a:schemeClr>
                </a:solidFill>
              </a:rPr>
              <a:t>1.6627578316815739</a:t>
            </a:r>
          </a:p>
          <a:p>
            <a:r>
              <a:rPr lang="en-US" sz="2000" dirty="0" smtClean="0"/>
              <a:t>&gt;&gt;&gt; </a:t>
            </a:r>
            <a:r>
              <a:rPr lang="en-US" sz="2000" dirty="0" err="1" smtClean="0"/>
              <a:t>relative_knowledge_of_universe</a:t>
            </a:r>
            <a:r>
              <a:rPr lang="en-US" sz="2000" dirty="0" smtClean="0"/>
              <a:t>(15)</a:t>
            </a:r>
          </a:p>
          <a:p>
            <a:r>
              <a:rPr lang="en-US" sz="2000" b="1" dirty="0" smtClean="0">
                <a:solidFill>
                  <a:schemeClr val="tx2">
                    <a:lumMod val="60000"/>
                    <a:lumOff val="40000"/>
                  </a:schemeClr>
                </a:solidFill>
              </a:rPr>
              <a:t>2.0</a:t>
            </a:r>
          </a:p>
          <a:p>
            <a:r>
              <a:rPr lang="en-US" sz="2000" dirty="0" smtClean="0"/>
              <a:t>&gt;&gt;&gt; </a:t>
            </a:r>
            <a:r>
              <a:rPr lang="en-US" sz="2000" dirty="0" err="1" smtClean="0"/>
              <a:t>relative_knowledge_of_universe</a:t>
            </a:r>
            <a:r>
              <a:rPr lang="en-US" sz="2000" dirty="0" smtClean="0"/>
              <a:t>(30)</a:t>
            </a:r>
          </a:p>
          <a:p>
            <a:r>
              <a:rPr lang="en-US" sz="2000" b="1" dirty="0" smtClean="0">
                <a:solidFill>
                  <a:schemeClr val="tx2">
                    <a:lumMod val="60000"/>
                    <a:lumOff val="40000"/>
                  </a:schemeClr>
                </a:solidFill>
              </a:rPr>
              <a:t>3.0064660422492313</a:t>
            </a:r>
          </a:p>
          <a:p>
            <a:r>
              <a:rPr lang="en-US" sz="2000" dirty="0" smtClean="0"/>
              <a:t>&gt;&gt;&gt; </a:t>
            </a:r>
            <a:r>
              <a:rPr lang="en-US" sz="2000" dirty="0" err="1" smtClean="0"/>
              <a:t>relative_knowledge_of_universe</a:t>
            </a:r>
            <a:r>
              <a:rPr lang="en-US" sz="2000" dirty="0" smtClean="0"/>
              <a:t>(60)</a:t>
            </a:r>
          </a:p>
          <a:p>
            <a:r>
              <a:rPr lang="en-US" sz="2000" b="1" dirty="0" smtClean="0">
                <a:solidFill>
                  <a:schemeClr val="tx2">
                    <a:lumMod val="60000"/>
                    <a:lumOff val="40000"/>
                  </a:schemeClr>
                </a:solidFill>
              </a:rPr>
              <a:t>5.0137301937137719</a:t>
            </a:r>
          </a:p>
          <a:p>
            <a:r>
              <a:rPr lang="en-US" sz="2000" dirty="0" smtClean="0"/>
              <a:t>&gt;&gt;&gt; </a:t>
            </a:r>
            <a:r>
              <a:rPr lang="en-US" sz="2000" dirty="0" err="1" smtClean="0"/>
              <a:t>relative_knowledge_of_universe</a:t>
            </a:r>
            <a:r>
              <a:rPr lang="en-US" sz="2000" dirty="0" smtClean="0"/>
              <a:t>(80)</a:t>
            </a:r>
          </a:p>
          <a:p>
            <a:r>
              <a:rPr lang="en-US" sz="2000" b="1" dirty="0" smtClean="0">
                <a:solidFill>
                  <a:schemeClr val="tx2">
                    <a:lumMod val="60000"/>
                    <a:lumOff val="40000"/>
                  </a:schemeClr>
                </a:solidFill>
              </a:rPr>
              <a:t>6.351644238569782</a:t>
            </a:r>
            <a:endParaRPr lang="en-US" sz="2000" b="1" dirty="0">
              <a:solidFill>
                <a:schemeClr val="tx2">
                  <a:lumMod val="60000"/>
                  <a:lumOff val="40000"/>
                </a:schemeClr>
              </a:solidFill>
            </a:endParaRPr>
          </a:p>
        </p:txBody>
      </p:sp>
      <p:sp>
        <p:nvSpPr>
          <p:cNvPr id="891907" name="Text Box 3"/>
          <p:cNvSpPr txBox="1">
            <a:spLocks noChangeArrowheads="1"/>
          </p:cNvSpPr>
          <p:nvPr/>
        </p:nvSpPr>
        <p:spPr bwMode="auto">
          <a:xfrm>
            <a:off x="838200" y="5670550"/>
            <a:ext cx="7696200" cy="461665"/>
          </a:xfrm>
          <a:prstGeom prst="rect">
            <a:avLst/>
          </a:prstGeom>
          <a:noFill/>
          <a:ln w="31750">
            <a:noFill/>
            <a:miter lim="800000"/>
            <a:headEnd/>
            <a:tailEnd/>
          </a:ln>
          <a:effectLst/>
        </p:spPr>
        <p:txBody>
          <a:bodyPr wrap="square">
            <a:spAutoFit/>
          </a:bodyPr>
          <a:lstStyle/>
          <a:p>
            <a:r>
              <a:rPr lang="en-US" sz="2400" dirty="0"/>
              <a:t>Will there be any </a:t>
            </a:r>
            <a:r>
              <a:rPr lang="en-US" sz="2400" i="1" dirty="0"/>
              <a:t>mystery</a:t>
            </a:r>
            <a:r>
              <a:rPr lang="en-US" sz="2400" dirty="0"/>
              <a:t> left in the Universe when you die?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1906">
                                            <p:txEl>
                                              <p:pRg st="0" end="0"/>
                                            </p:txEl>
                                          </p:spTgt>
                                        </p:tgtEl>
                                        <p:attrNameLst>
                                          <p:attrName>style.visibility</p:attrName>
                                        </p:attrNameLst>
                                      </p:cBhvr>
                                      <p:to>
                                        <p:strVal val="visible"/>
                                      </p:to>
                                    </p:set>
                                    <p:animEffect transition="in" filter="fade">
                                      <p:cBhvr>
                                        <p:cTn id="7" dur="500"/>
                                        <p:tgtEl>
                                          <p:spTgt spid="891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1906">
                                            <p:txEl>
                                              <p:pRg st="1" end="1"/>
                                            </p:txEl>
                                          </p:spTgt>
                                        </p:tgtEl>
                                        <p:attrNameLst>
                                          <p:attrName>style.visibility</p:attrName>
                                        </p:attrNameLst>
                                      </p:cBhvr>
                                      <p:to>
                                        <p:strVal val="visible"/>
                                      </p:to>
                                    </p:set>
                                    <p:animEffect transition="in" filter="fade">
                                      <p:cBhvr>
                                        <p:cTn id="12" dur="500"/>
                                        <p:tgtEl>
                                          <p:spTgt spid="8919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1906">
                                            <p:txEl>
                                              <p:pRg st="2" end="2"/>
                                            </p:txEl>
                                          </p:spTgt>
                                        </p:tgtEl>
                                        <p:attrNameLst>
                                          <p:attrName>style.visibility</p:attrName>
                                        </p:attrNameLst>
                                      </p:cBhvr>
                                      <p:to>
                                        <p:strVal val="visible"/>
                                      </p:to>
                                    </p:set>
                                    <p:animEffect transition="in" filter="fade">
                                      <p:cBhvr>
                                        <p:cTn id="17" dur="500"/>
                                        <p:tgtEl>
                                          <p:spTgt spid="8919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91906">
                                            <p:txEl>
                                              <p:pRg st="3" end="3"/>
                                            </p:txEl>
                                          </p:spTgt>
                                        </p:tgtEl>
                                        <p:attrNameLst>
                                          <p:attrName>style.visibility</p:attrName>
                                        </p:attrNameLst>
                                      </p:cBhvr>
                                      <p:to>
                                        <p:strVal val="visible"/>
                                      </p:to>
                                    </p:set>
                                    <p:animEffect transition="in" filter="fade">
                                      <p:cBhvr>
                                        <p:cTn id="22" dur="500"/>
                                        <p:tgtEl>
                                          <p:spTgt spid="8919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91906">
                                            <p:txEl>
                                              <p:pRg st="4" end="4"/>
                                            </p:txEl>
                                          </p:spTgt>
                                        </p:tgtEl>
                                        <p:attrNameLst>
                                          <p:attrName>style.visibility</p:attrName>
                                        </p:attrNameLst>
                                      </p:cBhvr>
                                      <p:to>
                                        <p:strVal val="visible"/>
                                      </p:to>
                                    </p:set>
                                    <p:animEffect transition="in" filter="fade">
                                      <p:cBhvr>
                                        <p:cTn id="27" dur="500"/>
                                        <p:tgtEl>
                                          <p:spTgt spid="8919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1906">
                                            <p:txEl>
                                              <p:pRg st="5" end="5"/>
                                            </p:txEl>
                                          </p:spTgt>
                                        </p:tgtEl>
                                        <p:attrNameLst>
                                          <p:attrName>style.visibility</p:attrName>
                                        </p:attrNameLst>
                                      </p:cBhvr>
                                      <p:to>
                                        <p:strVal val="visible"/>
                                      </p:to>
                                    </p:set>
                                    <p:animEffect transition="in" filter="fade">
                                      <p:cBhvr>
                                        <p:cTn id="32" dur="500"/>
                                        <p:tgtEl>
                                          <p:spTgt spid="8919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1906">
                                            <p:txEl>
                                              <p:pRg st="6" end="6"/>
                                            </p:txEl>
                                          </p:spTgt>
                                        </p:tgtEl>
                                        <p:attrNameLst>
                                          <p:attrName>style.visibility</p:attrName>
                                        </p:attrNameLst>
                                      </p:cBhvr>
                                      <p:to>
                                        <p:strVal val="visible"/>
                                      </p:to>
                                    </p:set>
                                    <p:animEffect transition="in" filter="fade">
                                      <p:cBhvr>
                                        <p:cTn id="37" dur="500"/>
                                        <p:tgtEl>
                                          <p:spTgt spid="8919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91906">
                                            <p:txEl>
                                              <p:pRg st="7" end="7"/>
                                            </p:txEl>
                                          </p:spTgt>
                                        </p:tgtEl>
                                        <p:attrNameLst>
                                          <p:attrName>style.visibility</p:attrName>
                                        </p:attrNameLst>
                                      </p:cBhvr>
                                      <p:to>
                                        <p:strVal val="visible"/>
                                      </p:to>
                                    </p:set>
                                    <p:animEffect transition="in" filter="fade">
                                      <p:cBhvr>
                                        <p:cTn id="42" dur="500"/>
                                        <p:tgtEl>
                                          <p:spTgt spid="8919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91906">
                                            <p:txEl>
                                              <p:pRg st="8" end="8"/>
                                            </p:txEl>
                                          </p:spTgt>
                                        </p:tgtEl>
                                        <p:attrNameLst>
                                          <p:attrName>style.visibility</p:attrName>
                                        </p:attrNameLst>
                                      </p:cBhvr>
                                      <p:to>
                                        <p:strVal val="visible"/>
                                      </p:to>
                                    </p:set>
                                    <p:animEffect transition="in" filter="fade">
                                      <p:cBhvr>
                                        <p:cTn id="47" dur="500"/>
                                        <p:tgtEl>
                                          <p:spTgt spid="8919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91906">
                                            <p:txEl>
                                              <p:pRg st="9" end="9"/>
                                            </p:txEl>
                                          </p:spTgt>
                                        </p:tgtEl>
                                        <p:attrNameLst>
                                          <p:attrName>style.visibility</p:attrName>
                                        </p:attrNameLst>
                                      </p:cBhvr>
                                      <p:to>
                                        <p:strVal val="visible"/>
                                      </p:to>
                                    </p:set>
                                    <p:animEffect transition="in" filter="fade">
                                      <p:cBhvr>
                                        <p:cTn id="52" dur="500"/>
                                        <p:tgtEl>
                                          <p:spTgt spid="8919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1906">
                                            <p:txEl>
                                              <p:pRg st="10" end="10"/>
                                            </p:txEl>
                                          </p:spTgt>
                                        </p:tgtEl>
                                        <p:attrNameLst>
                                          <p:attrName>style.visibility</p:attrName>
                                        </p:attrNameLst>
                                      </p:cBhvr>
                                      <p:to>
                                        <p:strVal val="visible"/>
                                      </p:to>
                                    </p:set>
                                    <p:animEffect transition="in" filter="fade">
                                      <p:cBhvr>
                                        <p:cTn id="57" dur="500"/>
                                        <p:tgtEl>
                                          <p:spTgt spid="89190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91906">
                                            <p:txEl>
                                              <p:pRg st="11" end="11"/>
                                            </p:txEl>
                                          </p:spTgt>
                                        </p:tgtEl>
                                        <p:attrNameLst>
                                          <p:attrName>style.visibility</p:attrName>
                                        </p:attrNameLst>
                                      </p:cBhvr>
                                      <p:to>
                                        <p:strVal val="visible"/>
                                      </p:to>
                                    </p:set>
                                    <p:animEffect transition="in" filter="fade">
                                      <p:cBhvr>
                                        <p:cTn id="62" dur="500"/>
                                        <p:tgtEl>
                                          <p:spTgt spid="89190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91906">
                                            <p:txEl>
                                              <p:pRg st="12" end="12"/>
                                            </p:txEl>
                                          </p:spTgt>
                                        </p:tgtEl>
                                        <p:attrNameLst>
                                          <p:attrName>style.visibility</p:attrName>
                                        </p:attrNameLst>
                                      </p:cBhvr>
                                      <p:to>
                                        <p:strVal val="visible"/>
                                      </p:to>
                                    </p:set>
                                    <p:animEffect transition="in" filter="fade">
                                      <p:cBhvr>
                                        <p:cTn id="67" dur="500"/>
                                        <p:tgtEl>
                                          <p:spTgt spid="89190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91906">
                                            <p:txEl>
                                              <p:pRg st="13" end="13"/>
                                            </p:txEl>
                                          </p:spTgt>
                                        </p:tgtEl>
                                        <p:attrNameLst>
                                          <p:attrName>style.visibility</p:attrName>
                                        </p:attrNameLst>
                                      </p:cBhvr>
                                      <p:to>
                                        <p:strVal val="visible"/>
                                      </p:to>
                                    </p:set>
                                    <p:animEffect transition="in" filter="fade">
                                      <p:cBhvr>
                                        <p:cTn id="72" dur="500"/>
                                        <p:tgtEl>
                                          <p:spTgt spid="89190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91906">
                                            <p:txEl>
                                              <p:pRg st="14" end="14"/>
                                            </p:txEl>
                                          </p:spTgt>
                                        </p:tgtEl>
                                        <p:attrNameLst>
                                          <p:attrName>style.visibility</p:attrName>
                                        </p:attrNameLst>
                                      </p:cBhvr>
                                      <p:to>
                                        <p:strVal val="visible"/>
                                      </p:to>
                                    </p:set>
                                    <p:animEffect transition="in" filter="fade">
                                      <p:cBhvr>
                                        <p:cTn id="77" dur="500"/>
                                        <p:tgtEl>
                                          <p:spTgt spid="89190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91906">
                                            <p:txEl>
                                              <p:pRg st="15" end="15"/>
                                            </p:txEl>
                                          </p:spTgt>
                                        </p:tgtEl>
                                        <p:attrNameLst>
                                          <p:attrName>style.visibility</p:attrName>
                                        </p:attrNameLst>
                                      </p:cBhvr>
                                      <p:to>
                                        <p:strVal val="visible"/>
                                      </p:to>
                                    </p:set>
                                    <p:animEffect transition="in" filter="fade">
                                      <p:cBhvr>
                                        <p:cTn id="82" dur="500"/>
                                        <p:tgtEl>
                                          <p:spTgt spid="89190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4" fill="hold" grpId="0" nodeType="clickEffect">
                                  <p:stCondLst>
                                    <p:cond delay="0"/>
                                  </p:stCondLst>
                                  <p:childTnLst>
                                    <p:set>
                                      <p:cBhvr>
                                        <p:cTn id="86" dur="1" fill="hold">
                                          <p:stCondLst>
                                            <p:cond delay="0"/>
                                          </p:stCondLst>
                                        </p:cTn>
                                        <p:tgtEl>
                                          <p:spTgt spid="891907"/>
                                        </p:tgtEl>
                                        <p:attrNameLst>
                                          <p:attrName>style.visibility</p:attrName>
                                        </p:attrNameLst>
                                      </p:cBhvr>
                                      <p:to>
                                        <p:strVal val="visible"/>
                                      </p:to>
                                    </p:set>
                                    <p:animEffect transition="in" filter="wheel(4)">
                                      <p:cBhvr>
                                        <p:cTn id="87" dur="2000"/>
                                        <p:tgtEl>
                                          <p:spTgt spid="891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6" grpId="0" build="p"/>
      <p:bldP spid="8919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1" y="914400"/>
            <a:ext cx="3962400" cy="3970318"/>
          </a:xfrm>
          <a:prstGeom prst="rect">
            <a:avLst/>
          </a:prstGeom>
          <a:noFill/>
          <a:ln w="31750">
            <a:noFill/>
            <a:miter lim="800000"/>
            <a:headEnd/>
            <a:tailEnd/>
          </a:ln>
          <a:effectLst/>
        </p:spPr>
        <p:txBody>
          <a:bodyPr wrap="square">
            <a:spAutoFit/>
          </a:bodyPr>
          <a:lstStyle/>
          <a:p>
            <a:r>
              <a:rPr lang="en-US" sz="3600" i="1" dirty="0"/>
              <a:t>Only two things are infinite, the universe and human stupidity, and I'm not sure about the former. </a:t>
            </a:r>
          </a:p>
          <a:p>
            <a:pPr algn="r"/>
            <a:r>
              <a:rPr lang="en-US" sz="3600" dirty="0"/>
              <a:t>Albert Einstein</a:t>
            </a:r>
          </a:p>
        </p:txBody>
      </p:sp>
      <p:pic>
        <p:nvPicPr>
          <p:cNvPr id="8194" name="Picture 2"/>
          <p:cNvPicPr>
            <a:picLocks noChangeAspect="1" noChangeArrowheads="1"/>
          </p:cNvPicPr>
          <p:nvPr/>
        </p:nvPicPr>
        <p:blipFill>
          <a:blip r:embed="rId2" cstate="print"/>
          <a:srcRect/>
          <a:stretch>
            <a:fillRect/>
          </a:stretch>
        </p:blipFill>
        <p:spPr bwMode="auto">
          <a:xfrm>
            <a:off x="4191000" y="0"/>
            <a:ext cx="4953000" cy="6865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The Endless Golden Age</a:t>
            </a:r>
          </a:p>
        </p:txBody>
      </p:sp>
      <p:sp>
        <p:nvSpPr>
          <p:cNvPr id="904195" name="Rectangle 3"/>
          <p:cNvSpPr>
            <a:spLocks noGrp="1" noChangeArrowheads="1"/>
          </p:cNvSpPr>
          <p:nvPr>
            <p:ph type="body" idx="1"/>
          </p:nvPr>
        </p:nvSpPr>
        <p:spPr/>
        <p:txBody>
          <a:bodyPr/>
          <a:lstStyle/>
          <a:p>
            <a:pPr>
              <a:lnSpc>
                <a:spcPct val="90000"/>
              </a:lnSpc>
            </a:pPr>
            <a:r>
              <a:rPr lang="en-US"/>
              <a:t>Golden Age – period in which knowledge/quality of something doubles quickly</a:t>
            </a:r>
          </a:p>
          <a:p>
            <a:pPr>
              <a:lnSpc>
                <a:spcPct val="90000"/>
              </a:lnSpc>
            </a:pPr>
            <a:r>
              <a:rPr lang="en-US"/>
              <a:t>At any point in history, half of what is known about astrophysics was discovered in the previous 15 years!</a:t>
            </a:r>
          </a:p>
          <a:p>
            <a:pPr lvl="1">
              <a:lnSpc>
                <a:spcPct val="90000"/>
              </a:lnSpc>
            </a:pPr>
            <a:r>
              <a:rPr lang="en-US"/>
              <a:t>Moore’s law today, but other advances previously: telescopes, photocopiers, clocks, agriculture, etc.</a:t>
            </a:r>
          </a:p>
          <a:p>
            <a:pPr>
              <a:lnSpc>
                <a:spcPct val="90000"/>
              </a:lnSpc>
            </a:pPr>
            <a:endParaRPr lang="en-US"/>
          </a:p>
        </p:txBody>
      </p:sp>
      <p:sp>
        <p:nvSpPr>
          <p:cNvPr id="4" name="TextBox 3"/>
          <p:cNvSpPr txBox="1"/>
          <p:nvPr/>
        </p:nvSpPr>
        <p:spPr>
          <a:xfrm>
            <a:off x="1066800" y="5562600"/>
            <a:ext cx="694504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Accumulating 4% per year =&gt; doubling every 15 years!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r>
              <a:rPr lang="en-US"/>
              <a:t>Endless/Short Golden Ages</a:t>
            </a:r>
          </a:p>
        </p:txBody>
      </p:sp>
      <p:sp>
        <p:nvSpPr>
          <p:cNvPr id="905219" name="Rectangle 3"/>
          <p:cNvSpPr>
            <a:spLocks noGrp="1" noChangeArrowheads="1"/>
          </p:cNvSpPr>
          <p:nvPr>
            <p:ph type="body" idx="1"/>
          </p:nvPr>
        </p:nvSpPr>
        <p:spPr>
          <a:xfrm>
            <a:off x="304800" y="1219200"/>
            <a:ext cx="8362950" cy="5133975"/>
          </a:xfrm>
        </p:spPr>
        <p:txBody>
          <a:bodyPr>
            <a:normAutofit/>
          </a:bodyPr>
          <a:lstStyle/>
          <a:p>
            <a:pPr>
              <a:lnSpc>
                <a:spcPct val="90000"/>
              </a:lnSpc>
              <a:buNone/>
            </a:pPr>
            <a:r>
              <a:rPr lang="en-US" b="1" dirty="0"/>
              <a:t>Endless golden age</a:t>
            </a:r>
            <a:r>
              <a:rPr lang="en-US" dirty="0"/>
              <a:t>: at any point in history, the amount known is twice what was known 15 years ago</a:t>
            </a:r>
          </a:p>
          <a:p>
            <a:pPr lvl="1">
              <a:lnSpc>
                <a:spcPct val="90000"/>
              </a:lnSpc>
              <a:buNone/>
            </a:pPr>
            <a:r>
              <a:rPr lang="en-US" dirty="0" smtClean="0"/>
              <a:t>Continuous exponential </a:t>
            </a:r>
            <a:r>
              <a:rPr lang="en-US" dirty="0"/>
              <a:t>growth: </a:t>
            </a:r>
            <a:r>
              <a:rPr lang="en-US" dirty="0">
                <a:sym typeface="Symbol" pitchFamily="18" charset="2"/>
              </a:rPr>
              <a:t></a:t>
            </a:r>
            <a:r>
              <a:rPr lang="en-US" dirty="0">
                <a:latin typeface="Times New Roman" pitchFamily="18" charset="0"/>
                <a:sym typeface="Symbol" pitchFamily="18" charset="2"/>
              </a:rPr>
              <a:t>(</a:t>
            </a:r>
            <a:r>
              <a:rPr lang="en-US" i="1" dirty="0" err="1">
                <a:latin typeface="Times New Roman" pitchFamily="18" charset="0"/>
                <a:sym typeface="Symbol" pitchFamily="18" charset="2"/>
              </a:rPr>
              <a:t>k</a:t>
            </a:r>
            <a:r>
              <a:rPr lang="en-US" i="1" baseline="30000" dirty="0" err="1">
                <a:latin typeface="Times New Roman" pitchFamily="18" charset="0"/>
                <a:sym typeface="Symbol" pitchFamily="18" charset="2"/>
              </a:rPr>
              <a:t>n</a:t>
            </a:r>
            <a:r>
              <a:rPr lang="en-US" dirty="0">
                <a:latin typeface="Times New Roman" pitchFamily="18" charset="0"/>
                <a:sym typeface="Symbol" pitchFamily="18" charset="2"/>
              </a:rPr>
              <a:t>)</a:t>
            </a:r>
          </a:p>
          <a:p>
            <a:pPr lvl="2">
              <a:lnSpc>
                <a:spcPct val="90000"/>
              </a:lnSpc>
              <a:buFontTx/>
              <a:buNone/>
            </a:pPr>
            <a:r>
              <a:rPr lang="en-US" i="1" dirty="0">
                <a:latin typeface="Times New Roman" pitchFamily="18" charset="0"/>
              </a:rPr>
              <a:t>k</a:t>
            </a:r>
            <a:r>
              <a:rPr lang="en-US" dirty="0"/>
              <a:t> is some </a:t>
            </a:r>
            <a:r>
              <a:rPr lang="en-US" dirty="0" smtClean="0"/>
              <a:t>constant (e.g., 1.04), </a:t>
            </a:r>
            <a:r>
              <a:rPr lang="en-US" i="1" dirty="0">
                <a:latin typeface="Times New Roman" pitchFamily="18" charset="0"/>
              </a:rPr>
              <a:t>n</a:t>
            </a:r>
            <a:r>
              <a:rPr lang="en-US" dirty="0"/>
              <a:t> is number of </a:t>
            </a:r>
            <a:r>
              <a:rPr lang="en-US" dirty="0" smtClean="0"/>
              <a:t>years</a:t>
            </a:r>
            <a:endParaRPr lang="en-US" dirty="0" smtClean="0">
              <a:latin typeface="Times New Roman" pitchFamily="18" charset="0"/>
              <a:sym typeface="Symbol" pitchFamily="18" charset="2"/>
            </a:endParaRPr>
          </a:p>
          <a:p>
            <a:pPr lvl="2">
              <a:lnSpc>
                <a:spcPct val="90000"/>
              </a:lnSpc>
              <a:buFontTx/>
              <a:buNone/>
            </a:pPr>
            <a:endParaRPr lang="en-US" sz="1600" b="1" dirty="0" smtClean="0"/>
          </a:p>
          <a:p>
            <a:pPr>
              <a:lnSpc>
                <a:spcPct val="90000"/>
              </a:lnSpc>
              <a:buNone/>
            </a:pPr>
            <a:r>
              <a:rPr lang="en-US" b="1" dirty="0" smtClean="0"/>
              <a:t>Short </a:t>
            </a:r>
            <a:r>
              <a:rPr lang="en-US" b="1" dirty="0"/>
              <a:t>golden age:</a:t>
            </a:r>
            <a:r>
              <a:rPr lang="en-US" dirty="0"/>
              <a:t> knowledge doubles during a short, “golden” period, but only improves linearly most of the time</a:t>
            </a:r>
          </a:p>
          <a:p>
            <a:pPr lvl="1">
              <a:lnSpc>
                <a:spcPct val="90000"/>
              </a:lnSpc>
              <a:buNone/>
            </a:pPr>
            <a:r>
              <a:rPr lang="en-US" dirty="0" smtClean="0"/>
              <a:t>Mostly linear </a:t>
            </a:r>
            <a:r>
              <a:rPr lang="en-US" dirty="0"/>
              <a:t>growth: </a:t>
            </a:r>
            <a:r>
              <a:rPr lang="en-US" dirty="0">
                <a:sym typeface="Symbol" pitchFamily="18" charset="2"/>
              </a:rPr>
              <a:t></a:t>
            </a:r>
            <a:r>
              <a:rPr lang="en-US" dirty="0">
                <a:latin typeface="Times New Roman" pitchFamily="18" charset="0"/>
                <a:sym typeface="Symbol" pitchFamily="18" charset="2"/>
              </a:rPr>
              <a:t>(</a:t>
            </a:r>
            <a:r>
              <a:rPr lang="en-US" i="1" dirty="0">
                <a:latin typeface="Times New Roman" pitchFamily="18" charset="0"/>
                <a:sym typeface="Symbol" pitchFamily="18" charset="2"/>
              </a:rPr>
              <a:t>n</a:t>
            </a:r>
            <a:r>
              <a:rPr lang="en-US" dirty="0">
                <a:latin typeface="Times New Roman" pitchFamily="18" charset="0"/>
                <a:sym typeface="Symbol" pitchFamily="18" charset="2"/>
              </a:rPr>
              <a:t>)</a:t>
            </a:r>
          </a:p>
          <a:p>
            <a:pPr lvl="2">
              <a:lnSpc>
                <a:spcPct val="90000"/>
              </a:lnSpc>
              <a:buFontTx/>
              <a:buNone/>
            </a:pPr>
            <a:r>
              <a:rPr lang="en-US" i="1" dirty="0">
                <a:latin typeface="Times New Roman" pitchFamily="18" charset="0"/>
              </a:rPr>
              <a:t>n</a:t>
            </a:r>
            <a:r>
              <a:rPr lang="en-US" dirty="0"/>
              <a:t> is number of years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6250" name="Object 10"/>
          <p:cNvGraphicFramePr>
            <a:graphicFrameLocks noChangeAspect="1"/>
          </p:cNvGraphicFramePr>
          <p:nvPr/>
        </p:nvGraphicFramePr>
        <p:xfrm>
          <a:off x="609600" y="327025"/>
          <a:ext cx="8229600" cy="5997575"/>
        </p:xfrm>
        <a:graphic>
          <a:graphicData uri="http://schemas.openxmlformats.org/presentationml/2006/ole">
            <p:oleObj spid="_x0000_s5122" name="Chart" r:id="rId3" imgW="5476721" imgH="3991113" progId="Excel.Chart.8">
              <p:embed/>
            </p:oleObj>
          </a:graphicData>
        </a:graphic>
      </p:graphicFrame>
      <p:sp>
        <p:nvSpPr>
          <p:cNvPr id="906243" name="Text Box 3"/>
          <p:cNvSpPr txBox="1">
            <a:spLocks noChangeArrowheads="1"/>
          </p:cNvSpPr>
          <p:nvPr/>
        </p:nvSpPr>
        <p:spPr bwMode="auto">
          <a:xfrm rot="-5400000">
            <a:off x="-2029897" y="2868097"/>
            <a:ext cx="5038726" cy="369332"/>
          </a:xfrm>
          <a:prstGeom prst="rect">
            <a:avLst/>
          </a:prstGeom>
          <a:noFill/>
          <a:ln w="9525">
            <a:noFill/>
            <a:miter lim="800000"/>
            <a:headEnd/>
            <a:tailEnd/>
          </a:ln>
          <a:effectLst/>
        </p:spPr>
        <p:txBody>
          <a:bodyPr wrap="square">
            <a:spAutoFit/>
          </a:bodyPr>
          <a:lstStyle/>
          <a:p>
            <a:pPr algn="ctr"/>
            <a:r>
              <a:rPr lang="en-US" dirty="0"/>
              <a:t>Average Goals per Game, FIFA World Cups</a:t>
            </a:r>
          </a:p>
        </p:txBody>
      </p:sp>
      <p:sp>
        <p:nvSpPr>
          <p:cNvPr id="906244" name="Line 4"/>
          <p:cNvSpPr>
            <a:spLocks noChangeShapeType="1"/>
          </p:cNvSpPr>
          <p:nvPr/>
        </p:nvSpPr>
        <p:spPr bwMode="auto">
          <a:xfrm>
            <a:off x="6781800" y="3048000"/>
            <a:ext cx="206375" cy="422275"/>
          </a:xfrm>
          <a:prstGeom prst="line">
            <a:avLst/>
          </a:prstGeom>
          <a:noFill/>
          <a:ln w="19050">
            <a:solidFill>
              <a:schemeClr val="tx1"/>
            </a:solidFill>
            <a:round/>
            <a:headEnd/>
            <a:tailEnd type="triangle" w="med" len="med"/>
          </a:ln>
          <a:effectLst/>
        </p:spPr>
        <p:txBody>
          <a:bodyPr/>
          <a:lstStyle/>
          <a:p>
            <a:endParaRPr lang="en-US"/>
          </a:p>
        </p:txBody>
      </p:sp>
      <p:sp>
        <p:nvSpPr>
          <p:cNvPr id="906245" name="Text Box 5"/>
          <p:cNvSpPr txBox="1">
            <a:spLocks noChangeArrowheads="1"/>
          </p:cNvSpPr>
          <p:nvPr/>
        </p:nvSpPr>
        <p:spPr bwMode="auto">
          <a:xfrm>
            <a:off x="5572125" y="2357438"/>
            <a:ext cx="2473325" cy="701675"/>
          </a:xfrm>
          <a:prstGeom prst="rect">
            <a:avLst/>
          </a:prstGeom>
          <a:solidFill>
            <a:schemeClr val="bg1">
              <a:alpha val="50000"/>
            </a:schemeClr>
          </a:solidFill>
          <a:ln w="9525">
            <a:noFill/>
            <a:miter lim="800000"/>
            <a:headEnd/>
            <a:tailEnd/>
          </a:ln>
          <a:effectLst/>
        </p:spPr>
        <p:txBody>
          <a:bodyPr wrap="none">
            <a:spAutoFit/>
          </a:bodyPr>
          <a:lstStyle/>
          <a:p>
            <a:r>
              <a:rPr lang="en-US" sz="2000"/>
              <a:t>Changed goalkeeper</a:t>
            </a:r>
          </a:p>
          <a:p>
            <a:r>
              <a:rPr lang="en-US" sz="2000"/>
              <a:t>passback rule</a:t>
            </a:r>
          </a:p>
        </p:txBody>
      </p:sp>
      <p:sp>
        <p:nvSpPr>
          <p:cNvPr id="906246" name="Text Box 6"/>
          <p:cNvSpPr txBox="1">
            <a:spLocks noChangeArrowheads="1"/>
          </p:cNvSpPr>
          <p:nvPr/>
        </p:nvSpPr>
        <p:spPr bwMode="auto">
          <a:xfrm>
            <a:off x="2895600" y="152400"/>
            <a:ext cx="1976438" cy="457200"/>
          </a:xfrm>
          <a:prstGeom prst="rect">
            <a:avLst/>
          </a:prstGeom>
          <a:noFill/>
          <a:ln w="31750">
            <a:noFill/>
            <a:miter lim="800000"/>
            <a:headEnd/>
            <a:tailEnd/>
          </a:ln>
          <a:effectLst/>
        </p:spPr>
        <p:txBody>
          <a:bodyPr wrap="none">
            <a:spAutoFit/>
          </a:bodyPr>
          <a:lstStyle/>
          <a:p>
            <a:r>
              <a:rPr lang="en-US"/>
              <a:t>Goal-den age</a:t>
            </a:r>
          </a:p>
        </p:txBody>
      </p:sp>
      <p:sp>
        <p:nvSpPr>
          <p:cNvPr id="906248" name="Rectangle 8"/>
          <p:cNvSpPr>
            <a:spLocks noChangeArrowheads="1"/>
          </p:cNvSpPr>
          <p:nvPr/>
        </p:nvSpPr>
        <p:spPr bwMode="auto">
          <a:xfrm>
            <a:off x="3095625" y="685800"/>
            <a:ext cx="1539875" cy="5540375"/>
          </a:xfrm>
          <a:prstGeom prst="rect">
            <a:avLst/>
          </a:prstGeom>
          <a:solidFill>
            <a:srgbClr val="FFFF00">
              <a:alpha val="39999"/>
            </a:srgbClr>
          </a:solidFill>
          <a:ln w="9525">
            <a:solidFill>
              <a:schemeClr val="tx1"/>
            </a:solidFill>
            <a:miter lim="800000"/>
            <a:headEnd/>
            <a:tailEnd/>
          </a:ln>
          <a:effectLst/>
        </p:spPr>
        <p:txBody>
          <a:bodyPr wrap="none" anchor="ctr"/>
          <a:lstStyle/>
          <a:p>
            <a:pPr algn="ctr"/>
            <a:endParaRPr lang="en-US"/>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a:p>
            <a:pPr algn="ct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6248"/>
                                        </p:tgtEl>
                                        <p:attrNameLst>
                                          <p:attrName>style.visibility</p:attrName>
                                        </p:attrNameLst>
                                      </p:cBhvr>
                                      <p:to>
                                        <p:strVal val="visible"/>
                                      </p:to>
                                    </p:set>
                                    <p:animEffect transition="in" filter="fade">
                                      <p:cBhvr>
                                        <p:cTn id="7" dur="2000"/>
                                        <p:tgtEl>
                                          <p:spTgt spid="9062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6246"/>
                                        </p:tgtEl>
                                        <p:attrNameLst>
                                          <p:attrName>style.visibility</p:attrName>
                                        </p:attrNameLst>
                                      </p:cBhvr>
                                      <p:to>
                                        <p:strVal val="visible"/>
                                      </p:to>
                                    </p:set>
                                    <p:animEffect transition="in" filter="dissolve">
                                      <p:cBhvr>
                                        <p:cTn id="12" dur="500"/>
                                        <p:tgtEl>
                                          <p:spTgt spid="906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6243"/>
                                        </p:tgtEl>
                                        <p:attrNameLst>
                                          <p:attrName>style.visibility</p:attrName>
                                        </p:attrNameLst>
                                      </p:cBhvr>
                                      <p:to>
                                        <p:strVal val="visible"/>
                                      </p:to>
                                    </p:set>
                                    <p:animEffect transition="in" filter="fade">
                                      <p:cBhvr>
                                        <p:cTn id="17" dur="2000"/>
                                        <p:tgtEl>
                                          <p:spTgt spid="9062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06244"/>
                                        </p:tgtEl>
                                        <p:attrNameLst>
                                          <p:attrName>style.visibility</p:attrName>
                                        </p:attrNameLst>
                                      </p:cBhvr>
                                      <p:to>
                                        <p:strVal val="visible"/>
                                      </p:to>
                                    </p:set>
                                    <p:animEffect transition="in" filter="dissolve">
                                      <p:cBhvr>
                                        <p:cTn id="22" dur="500"/>
                                        <p:tgtEl>
                                          <p:spTgt spid="90624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06245"/>
                                        </p:tgtEl>
                                        <p:attrNameLst>
                                          <p:attrName>style.visibility</p:attrName>
                                        </p:attrNameLst>
                                      </p:cBhvr>
                                      <p:to>
                                        <p:strVal val="visible"/>
                                      </p:to>
                                    </p:set>
                                    <p:animEffect transition="in" filter="dissolve">
                                      <p:cBhvr>
                                        <p:cTn id="25"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p:bldP spid="906244" grpId="0" animBg="1"/>
      <p:bldP spid="906245" grpId="0" animBg="1"/>
      <p:bldP spid="906246" grpId="0"/>
      <p:bldP spid="9062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7508" name="Object 4"/>
          <p:cNvGraphicFramePr>
            <a:graphicFrameLocks noChangeAspect="1"/>
          </p:cNvGraphicFramePr>
          <p:nvPr/>
        </p:nvGraphicFramePr>
        <p:xfrm>
          <a:off x="1293813" y="1450975"/>
          <a:ext cx="6791325" cy="4752975"/>
        </p:xfrm>
        <a:graphic>
          <a:graphicData uri="http://schemas.openxmlformats.org/presentationml/2006/ole">
            <p:oleObj spid="_x0000_s3074" name="Chart" r:id="rId3" imgW="6791479" imgH="4752941" progId="Excel.Chart.8">
              <p:embed/>
            </p:oleObj>
          </a:graphicData>
        </a:graphic>
      </p:graphicFrame>
      <p:sp>
        <p:nvSpPr>
          <p:cNvPr id="917509" name="Rectangle 5"/>
          <p:cNvSpPr>
            <a:spLocks noChangeArrowheads="1"/>
          </p:cNvSpPr>
          <p:nvPr/>
        </p:nvSpPr>
        <p:spPr bwMode="auto">
          <a:xfrm>
            <a:off x="152400" y="41275"/>
            <a:ext cx="8991600" cy="1470025"/>
          </a:xfrm>
          <a:prstGeom prst="rect">
            <a:avLst/>
          </a:prstGeom>
          <a:noFill/>
          <a:ln w="9525">
            <a:noFill/>
            <a:miter lim="800000"/>
            <a:headEnd/>
            <a:tailEnd/>
          </a:ln>
          <a:effectLst/>
        </p:spPr>
        <p:txBody>
          <a:bodyPr anchor="ctr"/>
          <a:lstStyle/>
          <a:p>
            <a:pPr algn="ctr"/>
            <a:r>
              <a:rPr lang="en-US" sz="4400">
                <a:solidFill>
                  <a:schemeClr val="tx2"/>
                </a:solidFill>
              </a:rPr>
              <a:t>Computing Power 1969-2008</a:t>
            </a:r>
            <a:br>
              <a:rPr lang="en-US" sz="4400">
                <a:solidFill>
                  <a:schemeClr val="tx2"/>
                </a:solidFill>
              </a:rPr>
            </a:br>
            <a:r>
              <a:rPr lang="en-US" sz="4400">
                <a:solidFill>
                  <a:schemeClr val="tx2"/>
                </a:solidFill>
              </a:rPr>
              <a:t>(in Apollo Control Computer Units)</a:t>
            </a:r>
          </a:p>
        </p:txBody>
      </p:sp>
      <p:sp>
        <p:nvSpPr>
          <p:cNvPr id="917510" name="Text Box 6"/>
          <p:cNvSpPr txBox="1">
            <a:spLocks noChangeArrowheads="1"/>
          </p:cNvSpPr>
          <p:nvPr/>
        </p:nvSpPr>
        <p:spPr bwMode="auto">
          <a:xfrm>
            <a:off x="749300" y="1871663"/>
            <a:ext cx="5651500" cy="1569660"/>
          </a:xfrm>
          <a:prstGeom prst="rect">
            <a:avLst/>
          </a:prstGeom>
          <a:solidFill>
            <a:schemeClr val="bg1"/>
          </a:solidFill>
          <a:ln w="9525">
            <a:solidFill>
              <a:schemeClr val="tx1"/>
            </a:solidFill>
            <a:miter lim="800000"/>
            <a:headEnd/>
            <a:tailEnd/>
          </a:ln>
          <a:effectLst/>
        </p:spPr>
        <p:txBody>
          <a:bodyPr wrap="square">
            <a:spAutoFit/>
          </a:bodyPr>
          <a:lstStyle/>
          <a:p>
            <a:r>
              <a:rPr lang="en-US" sz="3200" dirty="0"/>
              <a:t>Moore’s “Law”: </a:t>
            </a:r>
            <a:r>
              <a:rPr lang="en-US" sz="3200" dirty="0" smtClean="0"/>
              <a:t>number of transistors per dollar roughly </a:t>
            </a:r>
            <a:r>
              <a:rPr lang="en-US" sz="3200" dirty="0"/>
              <a:t>doubles every 18 months!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0578" name="Object 2"/>
          <p:cNvGraphicFramePr>
            <a:graphicFrameLocks noChangeAspect="1"/>
          </p:cNvGraphicFramePr>
          <p:nvPr/>
        </p:nvGraphicFramePr>
        <p:xfrm>
          <a:off x="1293813" y="1450975"/>
          <a:ext cx="6791325" cy="4752975"/>
        </p:xfrm>
        <a:graphic>
          <a:graphicData uri="http://schemas.openxmlformats.org/presentationml/2006/ole">
            <p:oleObj spid="_x0000_s4098" name="Chart" r:id="rId3" imgW="6791325" imgH="4752848" progId="Excel.Chart.8">
              <p:embed/>
            </p:oleObj>
          </a:graphicData>
        </a:graphic>
      </p:graphicFrame>
      <p:sp>
        <p:nvSpPr>
          <p:cNvPr id="920579" name="Rectangle 3"/>
          <p:cNvSpPr>
            <a:spLocks noChangeArrowheads="1"/>
          </p:cNvSpPr>
          <p:nvPr/>
        </p:nvSpPr>
        <p:spPr bwMode="auto">
          <a:xfrm>
            <a:off x="152400" y="41275"/>
            <a:ext cx="8991600" cy="1470025"/>
          </a:xfrm>
          <a:prstGeom prst="rect">
            <a:avLst/>
          </a:prstGeom>
          <a:noFill/>
          <a:ln w="9525">
            <a:noFill/>
            <a:miter lim="800000"/>
            <a:headEnd/>
            <a:tailEnd/>
          </a:ln>
          <a:effectLst/>
        </p:spPr>
        <p:txBody>
          <a:bodyPr anchor="ctr"/>
          <a:lstStyle/>
          <a:p>
            <a:pPr algn="ctr"/>
            <a:r>
              <a:rPr lang="en-US" sz="4400" dirty="0">
                <a:solidFill>
                  <a:schemeClr val="tx2"/>
                </a:solidFill>
              </a:rPr>
              <a:t>Computing Power 1969-</a:t>
            </a:r>
            <a:r>
              <a:rPr lang="en-US" sz="4400" b="1" dirty="0">
                <a:solidFill>
                  <a:schemeClr val="accent2"/>
                </a:solidFill>
              </a:rPr>
              <a:t>1990</a:t>
            </a:r>
            <a:r>
              <a:rPr lang="en-US" sz="4400" dirty="0">
                <a:solidFill>
                  <a:schemeClr val="tx2"/>
                </a:solidFill>
              </a:rPr>
              <a:t/>
            </a:r>
            <a:br>
              <a:rPr lang="en-US" sz="4400" dirty="0">
                <a:solidFill>
                  <a:schemeClr val="tx2"/>
                </a:solidFill>
              </a:rPr>
            </a:br>
            <a:r>
              <a:rPr lang="en-US" sz="4400" dirty="0">
                <a:solidFill>
                  <a:schemeClr val="tx2"/>
                </a:solidFill>
              </a:rPr>
              <a:t>(in Apollo Control Computer Units)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9" name="Rectangle 5"/>
          <p:cNvSpPr>
            <a:spLocks noChangeArrowheads="1"/>
          </p:cNvSpPr>
          <p:nvPr/>
        </p:nvSpPr>
        <p:spPr bwMode="auto">
          <a:xfrm>
            <a:off x="152400" y="41275"/>
            <a:ext cx="8991600" cy="1470025"/>
          </a:xfrm>
          <a:prstGeom prst="rect">
            <a:avLst/>
          </a:prstGeom>
          <a:noFill/>
          <a:ln w="9525">
            <a:noFill/>
            <a:miter lim="800000"/>
            <a:headEnd/>
            <a:tailEnd/>
          </a:ln>
          <a:effectLst/>
        </p:spPr>
        <p:txBody>
          <a:bodyPr anchor="ctr"/>
          <a:lstStyle/>
          <a:p>
            <a:pPr algn="ctr"/>
            <a:r>
              <a:rPr lang="en-US" sz="4400" dirty="0">
                <a:solidFill>
                  <a:schemeClr val="tx2"/>
                </a:solidFill>
              </a:rPr>
              <a:t>Computing Power </a:t>
            </a:r>
            <a:r>
              <a:rPr lang="en-US" sz="4400" dirty="0" smtClean="0">
                <a:solidFill>
                  <a:schemeClr val="tx2"/>
                </a:solidFill>
              </a:rPr>
              <a:t>2009-2050?</a:t>
            </a:r>
            <a:endParaRPr lang="en-US" sz="4400" dirty="0">
              <a:solidFill>
                <a:schemeClr val="tx2"/>
              </a:solidFill>
            </a:endParaRPr>
          </a:p>
        </p:txBody>
      </p:sp>
      <p:graphicFrame>
        <p:nvGraphicFramePr>
          <p:cNvPr id="5" name="Chart 4"/>
          <p:cNvGraphicFramePr/>
          <p:nvPr/>
        </p:nvGraphicFramePr>
        <p:xfrm>
          <a:off x="1371600" y="1143000"/>
          <a:ext cx="6263640" cy="5295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248400"/>
            <a:ext cx="2476640" cy="369332"/>
          </a:xfrm>
          <a:prstGeom prst="rect">
            <a:avLst/>
          </a:prstGeom>
          <a:noFill/>
        </p:spPr>
        <p:txBody>
          <a:bodyPr wrap="none" rtlCol="0">
            <a:spAutoFit/>
          </a:bodyPr>
          <a:lstStyle/>
          <a:p>
            <a:r>
              <a:rPr lang="en-US" dirty="0" smtClean="0"/>
              <a:t>2008 = 1 computing unit</a:t>
            </a:r>
            <a:endParaRPr lang="en-US" dirty="0"/>
          </a:p>
        </p:txBody>
      </p:sp>
      <p:sp>
        <p:nvSpPr>
          <p:cNvPr id="10" name="TextBox 9"/>
          <p:cNvSpPr txBox="1"/>
          <p:nvPr/>
        </p:nvSpPr>
        <p:spPr>
          <a:xfrm>
            <a:off x="5715000" y="4191000"/>
            <a:ext cx="2434321"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Human brain:</a:t>
            </a:r>
          </a:p>
          <a:p>
            <a:r>
              <a:rPr lang="en-US" dirty="0" smtClean="0"/>
              <a:t>~100 Billion neurons</a:t>
            </a:r>
          </a:p>
          <a:p>
            <a:r>
              <a:rPr lang="en-US" b="1" dirty="0" smtClean="0"/>
              <a:t>100 Trillion</a:t>
            </a:r>
            <a:r>
              <a:rPr lang="en-US" dirty="0" smtClean="0"/>
              <a:t> connections</a:t>
            </a:r>
          </a:p>
        </p:txBody>
      </p:sp>
      <p:sp>
        <p:nvSpPr>
          <p:cNvPr id="11" name="TextBox 10"/>
          <p:cNvSpPr txBox="1"/>
          <p:nvPr/>
        </p:nvSpPr>
        <p:spPr>
          <a:xfrm>
            <a:off x="228600" y="4800600"/>
            <a:ext cx="3835152"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Brain simulator today (IBM Blue Brain):</a:t>
            </a:r>
          </a:p>
          <a:p>
            <a:r>
              <a:rPr lang="en-US" dirty="0" smtClean="0"/>
              <a:t>10,000 neurons</a:t>
            </a:r>
          </a:p>
          <a:p>
            <a:r>
              <a:rPr lang="en-US" dirty="0" smtClean="0"/>
              <a:t>30 Million connections</a:t>
            </a:r>
          </a:p>
        </p:txBody>
      </p:sp>
      <p:sp>
        <p:nvSpPr>
          <p:cNvPr id="12" name="TextBox 11"/>
          <p:cNvSpPr txBox="1"/>
          <p:nvPr/>
        </p:nvSpPr>
        <p:spPr>
          <a:xfrm>
            <a:off x="5831660" y="5188344"/>
            <a:ext cx="21336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33 years from now!</a:t>
            </a:r>
            <a:endParaRPr lang="en-US" dirty="0"/>
          </a:p>
        </p:txBody>
      </p:sp>
      <p:sp>
        <p:nvSpPr>
          <p:cNvPr id="13" name="TextBox 12"/>
          <p:cNvSpPr txBox="1"/>
          <p:nvPr/>
        </p:nvSpPr>
        <p:spPr>
          <a:xfrm>
            <a:off x="609600" y="2133600"/>
            <a:ext cx="3810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“There’s an unwritten rule in astrophysics: your computer simulation must end before you die.”</a:t>
            </a:r>
          </a:p>
          <a:p>
            <a:pPr algn="r"/>
            <a:r>
              <a:rPr lang="en-US" dirty="0" smtClean="0"/>
              <a:t>Neil </a:t>
            </a:r>
            <a:r>
              <a:rPr lang="en-US" dirty="0" err="1" smtClean="0"/>
              <a:t>deGrasse</a:t>
            </a:r>
            <a:r>
              <a:rPr lang="en-US" dirty="0" smtClean="0"/>
              <a:t> Tyson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9" name="Picture 7" descr="rosecenter2"/>
          <p:cNvPicPr>
            <a:picLocks noChangeAspect="1" noChangeArrowheads="1"/>
          </p:cNvPicPr>
          <p:nvPr/>
        </p:nvPicPr>
        <p:blipFill>
          <a:blip r:embed="rId3" cstate="print"/>
          <a:srcRect/>
          <a:stretch>
            <a:fillRect/>
          </a:stretch>
        </p:blipFill>
        <p:spPr bwMode="auto">
          <a:xfrm>
            <a:off x="896" y="0"/>
            <a:ext cx="9143104" cy="6858000"/>
          </a:xfrm>
          <a:prstGeom prst="rect">
            <a:avLst/>
          </a:prstGeom>
          <a:noFill/>
        </p:spPr>
      </p:pic>
      <p:sp>
        <p:nvSpPr>
          <p:cNvPr id="883715" name="Text Box 3"/>
          <p:cNvSpPr txBox="1">
            <a:spLocks noChangeArrowheads="1"/>
          </p:cNvSpPr>
          <p:nvPr/>
        </p:nvSpPr>
        <p:spPr bwMode="auto">
          <a:xfrm>
            <a:off x="762000" y="1981200"/>
            <a:ext cx="7924800" cy="396875"/>
          </a:xfrm>
          <a:prstGeom prst="rect">
            <a:avLst/>
          </a:prstGeom>
          <a:noFill/>
          <a:ln w="9525">
            <a:noFill/>
            <a:miter lim="800000"/>
            <a:headEnd/>
            <a:tailEnd/>
          </a:ln>
          <a:effectLst/>
        </p:spPr>
        <p:txBody>
          <a:bodyPr>
            <a:spAutoFit/>
          </a:bodyPr>
          <a:lstStyle/>
          <a:p>
            <a:pPr>
              <a:spcBef>
                <a:spcPct val="50000"/>
              </a:spcBef>
            </a:pPr>
            <a:endParaRPr lang="en-US" sz="2000"/>
          </a:p>
        </p:txBody>
      </p:sp>
      <p:sp>
        <p:nvSpPr>
          <p:cNvPr id="883716" name="Text Box 4"/>
          <p:cNvSpPr txBox="1">
            <a:spLocks noChangeArrowheads="1"/>
          </p:cNvSpPr>
          <p:nvPr/>
        </p:nvSpPr>
        <p:spPr bwMode="auto">
          <a:xfrm>
            <a:off x="8455025" y="3101975"/>
            <a:ext cx="184150" cy="457200"/>
          </a:xfrm>
          <a:prstGeom prst="rect">
            <a:avLst/>
          </a:prstGeom>
          <a:noFill/>
          <a:ln w="9525">
            <a:noFill/>
            <a:miter lim="800000"/>
            <a:headEnd/>
            <a:tailEnd/>
          </a:ln>
          <a:effectLst/>
        </p:spPr>
        <p:txBody>
          <a:bodyPr wrap="none">
            <a:spAutoFit/>
          </a:bodyPr>
          <a:lstStyle/>
          <a:p>
            <a:pPr algn="r"/>
            <a:endParaRPr lang="en-US"/>
          </a:p>
        </p:txBody>
      </p:sp>
      <p:sp>
        <p:nvSpPr>
          <p:cNvPr id="883717" name="Text Box 5"/>
          <p:cNvSpPr txBox="1">
            <a:spLocks noChangeArrowheads="1"/>
          </p:cNvSpPr>
          <p:nvPr/>
        </p:nvSpPr>
        <p:spPr bwMode="auto">
          <a:xfrm>
            <a:off x="547688" y="2459038"/>
            <a:ext cx="8181975" cy="519112"/>
          </a:xfrm>
          <a:prstGeom prst="rect">
            <a:avLst/>
          </a:prstGeom>
          <a:noFill/>
          <a:ln w="9525">
            <a:noFill/>
            <a:miter lim="800000"/>
            <a:headEnd/>
            <a:tailEnd/>
          </a:ln>
          <a:effectLst/>
        </p:spPr>
        <p:txBody>
          <a:bodyPr>
            <a:spAutoFit/>
          </a:bodyPr>
          <a:lstStyle/>
          <a:p>
            <a:endParaRPr lang="en-US" sz="2800"/>
          </a:p>
        </p:txBody>
      </p:sp>
      <p:pic>
        <p:nvPicPr>
          <p:cNvPr id="883724" name="Picture 12" descr="DeathByBlackHole">
            <a:hlinkClick r:id="rId4" tooltip="buy this book from amazon"/>
          </p:cNvPr>
          <p:cNvPicPr>
            <a:picLocks noChangeAspect="1" noChangeArrowheads="1"/>
          </p:cNvPicPr>
          <p:nvPr/>
        </p:nvPicPr>
        <p:blipFill>
          <a:blip r:embed="rId5" cstate="print"/>
          <a:srcRect/>
          <a:stretch>
            <a:fillRect/>
          </a:stretch>
        </p:blipFill>
        <p:spPr bwMode="auto">
          <a:xfrm>
            <a:off x="0" y="1371600"/>
            <a:ext cx="2618326" cy="3962400"/>
          </a:xfrm>
          <a:prstGeom prst="rect">
            <a:avLst/>
          </a:prstGeom>
          <a:noFill/>
        </p:spPr>
      </p:pic>
      <p:sp>
        <p:nvSpPr>
          <p:cNvPr id="883726" name="Rectangle 14"/>
          <p:cNvSpPr>
            <a:spLocks noChangeArrowheads="1"/>
          </p:cNvSpPr>
          <p:nvPr/>
        </p:nvSpPr>
        <p:spPr bwMode="auto">
          <a:xfrm>
            <a:off x="542925" y="247720"/>
            <a:ext cx="8067675" cy="707886"/>
          </a:xfrm>
          <a:prstGeom prst="rect">
            <a:avLst/>
          </a:prstGeom>
          <a:noFill/>
          <a:ln w="31750">
            <a:noFill/>
            <a:miter lim="800000"/>
            <a:headEnd/>
            <a:tailEnd/>
          </a:ln>
          <a:effectLst/>
        </p:spPr>
        <p:txBody>
          <a:bodyPr anchor="ctr">
            <a:spAutoFit/>
          </a:bodyPr>
          <a:lstStyle/>
          <a:p>
            <a:pPr algn="ctr"/>
            <a:r>
              <a:rPr lang="en-US" sz="4000" i="1" dirty="0" smtClean="0">
                <a:solidFill>
                  <a:srgbClr val="FFFF00"/>
                </a:solidFill>
              </a:rPr>
              <a:t>Science’s </a:t>
            </a:r>
            <a:r>
              <a:rPr lang="en-US" sz="4000" i="1" dirty="0">
                <a:solidFill>
                  <a:srgbClr val="FFFF00"/>
                </a:solidFill>
              </a:rPr>
              <a:t>Endless Golden Age</a:t>
            </a:r>
            <a:r>
              <a:rPr lang="en-US" sz="4000" dirty="0">
                <a:solidFill>
                  <a:srgbClr val="FFFF00"/>
                </a:solidFill>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en-US" dirty="0" smtClean="0"/>
              <a:t>ore Moore’s Law?</a:t>
            </a:r>
            <a:endParaRPr lang="en-US" dirty="0"/>
          </a:p>
        </p:txBody>
      </p:sp>
      <p:sp>
        <p:nvSpPr>
          <p:cNvPr id="5" name="Rectangle 4"/>
          <p:cNvSpPr/>
          <p:nvPr/>
        </p:nvSpPr>
        <p:spPr>
          <a:xfrm>
            <a:off x="1066800" y="2743200"/>
            <a:ext cx="762000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t>An analysis of the history of technology shows that technological change is exponential, contrary to the common-sense 'intuitive linear' view. So we won't experience 100 years of progress in the 21st century-it will be more like 20,000 years of progress (at </a:t>
            </a:r>
            <a:r>
              <a:rPr lang="en-US" dirty="0" smtClean="0"/>
              <a:t>today’s </a:t>
            </a:r>
            <a:r>
              <a:rPr lang="en-US" dirty="0" smtClean="0"/>
              <a:t>rate). The 'returns,' such as chip speed and cost-effectiveness, also increase exponentially. </a:t>
            </a:r>
            <a:r>
              <a:rPr lang="en-US" dirty="0" smtClean="0"/>
              <a:t>There’s </a:t>
            </a:r>
            <a:r>
              <a:rPr lang="en-US" dirty="0" smtClean="0"/>
              <a:t>even exponential growth in the rate of exponential growth. Within a few decades, machine intelligence will surpass human intelligence, leading to the Singularity — technological change so rapid and profound it represents a rupture in the fabric of human history. The implications include the merger of biological and non-biological intelligence, immortal software-based humans, and ultra-high levels of intelligence that expand outward in the universe at the speed of light</a:t>
            </a:r>
            <a:r>
              <a:rPr lang="en-US" dirty="0" smtClean="0"/>
              <a:t>.</a:t>
            </a:r>
          </a:p>
          <a:p>
            <a:pPr algn="r"/>
            <a:r>
              <a:rPr lang="en-US" dirty="0" smtClean="0"/>
              <a:t>Ray </a:t>
            </a:r>
            <a:r>
              <a:rPr lang="en-US" dirty="0" err="1" smtClean="0"/>
              <a:t>Kurzweil</a:t>
            </a:r>
            <a:endParaRPr lang="en-US" dirty="0"/>
          </a:p>
        </p:txBody>
      </p:sp>
      <p:sp>
        <p:nvSpPr>
          <p:cNvPr id="6" name="Rectangle 5"/>
          <p:cNvSpPr/>
          <p:nvPr/>
        </p:nvSpPr>
        <p:spPr>
          <a:xfrm>
            <a:off x="609600" y="1447800"/>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dirty="0" smtClean="0"/>
              <a:t>“Any physical quantity that’s growing exponentially predicts a disaster</a:t>
            </a:r>
            <a:r>
              <a:rPr lang="en-US" dirty="0" smtClean="0"/>
              <a:t>, you </a:t>
            </a:r>
            <a:r>
              <a:rPr lang="en-US" dirty="0" smtClean="0"/>
              <a:t>simply can’t go beyond certain major limits</a:t>
            </a:r>
            <a:r>
              <a:rPr lang="en-US" dirty="0" smtClean="0"/>
              <a:t>.”</a:t>
            </a:r>
          </a:p>
          <a:p>
            <a:r>
              <a:rPr lang="en-US" dirty="0" smtClean="0"/>
              <a:t>Gordon Moore (2007)</a:t>
            </a:r>
            <a:endParaRPr lang="en-US" dirty="0"/>
          </a:p>
        </p:txBody>
      </p:sp>
      <p:sp>
        <p:nvSpPr>
          <p:cNvPr id="7" name="TextBox 6"/>
          <p:cNvSpPr txBox="1"/>
          <p:nvPr/>
        </p:nvSpPr>
        <p:spPr>
          <a:xfrm>
            <a:off x="5257800" y="1600200"/>
            <a:ext cx="3429000" cy="646331"/>
          </a:xfrm>
          <a:prstGeom prst="rect">
            <a:avLst/>
          </a:prstGeom>
          <a:noFill/>
        </p:spPr>
        <p:txBody>
          <a:bodyPr wrap="square" rtlCol="0">
            <a:spAutoFit/>
          </a:bodyPr>
          <a:lstStyle/>
          <a:p>
            <a:r>
              <a:rPr lang="en-US" dirty="0" smtClean="0"/>
              <a:t>Current technologies are already</a:t>
            </a:r>
          </a:p>
          <a:p>
            <a:r>
              <a:rPr lang="en-US" dirty="0" smtClean="0"/>
              <a:t>slowing down...</a:t>
            </a:r>
            <a:endParaRPr lang="en-US" dirty="0"/>
          </a:p>
        </p:txBody>
      </p:sp>
      <p:sp>
        <p:nvSpPr>
          <p:cNvPr id="8" name="TextBox 7"/>
          <p:cNvSpPr txBox="1"/>
          <p:nvPr/>
        </p:nvSpPr>
        <p:spPr>
          <a:xfrm>
            <a:off x="344586" y="5850542"/>
            <a:ext cx="5410200" cy="923330"/>
          </a:xfrm>
          <a:prstGeom prst="rect">
            <a:avLst/>
          </a:prstGeom>
          <a:solidFill>
            <a:schemeClr val="bg1"/>
          </a:solidFill>
        </p:spPr>
        <p:txBody>
          <a:bodyPr wrap="square" rtlCol="0">
            <a:spAutoFit/>
          </a:bodyPr>
          <a:lstStyle/>
          <a:p>
            <a:r>
              <a:rPr lang="en-US" dirty="0" smtClean="0"/>
              <a:t>but advances won’t come from more transistors with current technologies...new technologies, algorithms, parallelization, architectures,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533400" y="18937"/>
            <a:ext cx="8077200" cy="6762863"/>
          </a:xfrm>
          <a:prstGeom prst="rect">
            <a:avLst/>
          </a:prstGeom>
          <a:noFill/>
          <a:ln w="9525">
            <a:noFill/>
            <a:miter lim="800000"/>
            <a:headEnd/>
            <a:tailEnd/>
          </a:ln>
        </p:spPr>
      </p:pic>
      <p:sp>
        <p:nvSpPr>
          <p:cNvPr id="5" name="Rectangle 4"/>
          <p:cNvSpPr/>
          <p:nvPr/>
        </p:nvSpPr>
        <p:spPr>
          <a:xfrm>
            <a:off x="1752600" y="76199"/>
            <a:ext cx="5715000" cy="684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4419600"/>
            <a:ext cx="1905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5181600"/>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433388" y="60325"/>
            <a:ext cx="8229600" cy="1143000"/>
          </a:xfrm>
        </p:spPr>
        <p:txBody>
          <a:bodyPr/>
          <a:lstStyle/>
          <a:p>
            <a:r>
              <a:rPr lang="en-US"/>
              <a:t>The Real Golden Rule?</a:t>
            </a:r>
          </a:p>
        </p:txBody>
      </p:sp>
      <p:sp>
        <p:nvSpPr>
          <p:cNvPr id="909315" name="Rectangle 3"/>
          <p:cNvSpPr>
            <a:spLocks noGrp="1" noChangeArrowheads="1"/>
          </p:cNvSpPr>
          <p:nvPr>
            <p:ph type="body" idx="1"/>
          </p:nvPr>
        </p:nvSpPr>
        <p:spPr>
          <a:xfrm>
            <a:off x="192088" y="947738"/>
            <a:ext cx="8570912" cy="5373687"/>
          </a:xfrm>
        </p:spPr>
        <p:txBody>
          <a:bodyPr/>
          <a:lstStyle/>
          <a:p>
            <a:pPr>
              <a:buFontTx/>
              <a:buNone/>
            </a:pPr>
            <a:r>
              <a:rPr lang="en-US" sz="2800" dirty="0"/>
              <a:t>	Why do fields like astrophysics, medicine, biology and computer science have “endless golden ages”, but fields like</a:t>
            </a:r>
          </a:p>
          <a:p>
            <a:pPr lvl="1"/>
            <a:r>
              <a:rPr lang="en-US" sz="2400" dirty="0"/>
              <a:t>music (1775-1825)</a:t>
            </a:r>
          </a:p>
          <a:p>
            <a:pPr lvl="1"/>
            <a:r>
              <a:rPr lang="en-US" sz="2400" dirty="0"/>
              <a:t>rock n’ roll (</a:t>
            </a:r>
            <a:r>
              <a:rPr lang="en-US" sz="2400" dirty="0" smtClean="0"/>
              <a:t>1962-1973)*</a:t>
            </a:r>
            <a:endParaRPr lang="en-US" sz="2400" dirty="0"/>
          </a:p>
          <a:p>
            <a:pPr lvl="1"/>
            <a:r>
              <a:rPr lang="en-US" sz="2400" dirty="0"/>
              <a:t>philosophy (400BC-350BC?)</a:t>
            </a:r>
          </a:p>
          <a:p>
            <a:pPr lvl="1"/>
            <a:r>
              <a:rPr lang="en-US" sz="2400" dirty="0"/>
              <a:t>art (1875-1925?)</a:t>
            </a:r>
          </a:p>
          <a:p>
            <a:pPr lvl="1"/>
            <a:r>
              <a:rPr lang="en-US" sz="2400" dirty="0"/>
              <a:t>soccer (1950-1966)</a:t>
            </a:r>
          </a:p>
          <a:p>
            <a:pPr lvl="1"/>
            <a:r>
              <a:rPr lang="en-US" sz="2400" dirty="0"/>
              <a:t>baseball (1925-1950?)</a:t>
            </a:r>
          </a:p>
          <a:p>
            <a:pPr lvl="1"/>
            <a:r>
              <a:rPr lang="en-US" sz="2400" dirty="0"/>
              <a:t>movies (1920-1940?) </a:t>
            </a:r>
          </a:p>
          <a:p>
            <a:pPr lvl="1">
              <a:buFontTx/>
              <a:buNone/>
            </a:pPr>
            <a:r>
              <a:rPr lang="en-US" dirty="0"/>
              <a:t>have short golden ages?  </a:t>
            </a:r>
          </a:p>
        </p:txBody>
      </p:sp>
      <p:sp>
        <p:nvSpPr>
          <p:cNvPr id="5" name="Rectangle 4"/>
          <p:cNvSpPr/>
          <p:nvPr/>
        </p:nvSpPr>
        <p:spPr>
          <a:xfrm>
            <a:off x="4191000" y="5943600"/>
            <a:ext cx="4495800" cy="369332"/>
          </a:xfrm>
          <a:prstGeom prst="rect">
            <a:avLst/>
          </a:prstGeom>
        </p:spPr>
        <p:txBody>
          <a:bodyPr wrap="square">
            <a:spAutoFit/>
          </a:bodyPr>
          <a:lstStyle/>
          <a:p>
            <a:r>
              <a:rPr lang="en-US" dirty="0" smtClean="0"/>
              <a:t>* or </a:t>
            </a:r>
            <a:r>
              <a:rPr lang="en-US" dirty="0" smtClean="0"/>
              <a:t>whatever was popular when you were </a:t>
            </a:r>
            <a:r>
              <a:rPr lang="en-US" dirty="0" smtClean="0"/>
              <a:t>16.</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4" name="Rectangle 4"/>
          <p:cNvSpPr>
            <a:spLocks noGrp="1" noChangeArrowheads="1"/>
          </p:cNvSpPr>
          <p:nvPr>
            <p:ph type="title"/>
          </p:nvPr>
        </p:nvSpPr>
        <p:spPr>
          <a:xfrm>
            <a:off x="533400" y="1981200"/>
            <a:ext cx="8229600" cy="1143000"/>
          </a:xfrm>
        </p:spPr>
        <p:txBody>
          <a:bodyPr>
            <a:normAutofit fontScale="90000"/>
          </a:bodyPr>
          <a:lstStyle/>
          <a:p>
            <a:r>
              <a:rPr lang="en-US" sz="6000"/>
              <a:t>Golden Ages</a:t>
            </a:r>
            <a:br>
              <a:rPr lang="en-US" sz="6000"/>
            </a:br>
            <a:r>
              <a:rPr lang="en-US" sz="6000"/>
              <a:t>or</a:t>
            </a:r>
            <a:br>
              <a:rPr lang="en-US" sz="6000"/>
            </a:br>
            <a:r>
              <a:rPr lang="en-US" sz="6000"/>
              <a:t>Golden Catastrophes?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lstStyle/>
          <a:p>
            <a:r>
              <a:rPr lang="en-US"/>
              <a:t>PS4, Question 1e</a:t>
            </a:r>
          </a:p>
        </p:txBody>
      </p:sp>
      <p:sp>
        <p:nvSpPr>
          <p:cNvPr id="870403" name="Rectangle 3"/>
          <p:cNvSpPr>
            <a:spLocks noChangeArrowheads="1"/>
          </p:cNvSpPr>
          <p:nvPr/>
        </p:nvSpPr>
        <p:spPr bwMode="auto">
          <a:xfrm>
            <a:off x="460375" y="1730375"/>
            <a:ext cx="8534400" cy="3503613"/>
          </a:xfrm>
          <a:prstGeom prst="rect">
            <a:avLst/>
          </a:prstGeom>
          <a:noFill/>
          <a:ln w="31750">
            <a:noFill/>
            <a:miter lim="800000"/>
            <a:headEnd/>
            <a:tailEnd/>
          </a:ln>
          <a:effectLst/>
        </p:spPr>
        <p:txBody>
          <a:bodyPr anchor="ctr">
            <a:spAutoFit/>
          </a:bodyPr>
          <a:lstStyle/>
          <a:p>
            <a:r>
              <a:rPr lang="en-US" sz="3200" b="1"/>
              <a:t>Question 1:</a:t>
            </a:r>
            <a:r>
              <a:rPr lang="en-US" sz="3200"/>
              <a:t> For each </a:t>
            </a:r>
            <a:r>
              <a:rPr lang="en-US" sz="3200" i="1">
                <a:latin typeface="Times New Roman" pitchFamily="18" charset="0"/>
              </a:rPr>
              <a:t>f</a:t>
            </a:r>
            <a:r>
              <a:rPr lang="en-US" sz="3200"/>
              <a:t> and </a:t>
            </a:r>
            <a:r>
              <a:rPr lang="en-US" sz="3200" i="1">
                <a:latin typeface="Times New Roman" pitchFamily="18" charset="0"/>
              </a:rPr>
              <a:t>g</a:t>
            </a:r>
            <a:r>
              <a:rPr lang="en-US" sz="3200"/>
              <a:t> pair below, argue convincingly whether or not </a:t>
            </a:r>
            <a:r>
              <a:rPr lang="en-US" sz="3200" i="1">
                <a:latin typeface="Times New Roman" pitchFamily="18" charset="0"/>
              </a:rPr>
              <a:t>g</a:t>
            </a:r>
            <a:r>
              <a:rPr lang="en-US" sz="3200"/>
              <a:t> is (1) </a:t>
            </a:r>
            <a:r>
              <a:rPr lang="en-US" sz="3200" i="1">
                <a:latin typeface="Times New Roman" pitchFamily="18" charset="0"/>
              </a:rPr>
              <a:t>O</a:t>
            </a:r>
            <a:r>
              <a:rPr lang="en-US" sz="3200">
                <a:latin typeface="Times New Roman" pitchFamily="18" charset="0"/>
              </a:rPr>
              <a:t>(</a:t>
            </a:r>
            <a:r>
              <a:rPr lang="en-US" sz="3200" i="1">
                <a:latin typeface="Times New Roman" pitchFamily="18" charset="0"/>
              </a:rPr>
              <a:t>f</a:t>
            </a:r>
            <a:r>
              <a:rPr lang="en-US" sz="3200">
                <a:latin typeface="Times New Roman" pitchFamily="18" charset="0"/>
              </a:rPr>
              <a:t>)</a:t>
            </a:r>
            <a:r>
              <a:rPr lang="en-US" sz="3200"/>
              <a:t>, (2) </a:t>
            </a:r>
            <a:r>
              <a:rPr lang="en-US" sz="3200">
                <a:latin typeface="Times New Roman" pitchFamily="18" charset="0"/>
              </a:rPr>
              <a:t>Ω(</a:t>
            </a:r>
            <a:r>
              <a:rPr lang="en-US" sz="3200" i="1">
                <a:latin typeface="Times New Roman" pitchFamily="18" charset="0"/>
              </a:rPr>
              <a:t>f</a:t>
            </a:r>
            <a:r>
              <a:rPr lang="en-US" sz="3200">
                <a:latin typeface="Times New Roman" pitchFamily="18" charset="0"/>
              </a:rPr>
              <a:t>)</a:t>
            </a:r>
            <a:r>
              <a:rPr lang="en-US" sz="3200"/>
              <a:t>, and (3) </a:t>
            </a:r>
            <a:r>
              <a:rPr lang="en-US" sz="3200">
                <a:latin typeface="Times New Roman" pitchFamily="18" charset="0"/>
              </a:rPr>
              <a:t>Θ(</a:t>
            </a:r>
            <a:r>
              <a:rPr lang="en-US" sz="3200" i="1">
                <a:latin typeface="Times New Roman" pitchFamily="18" charset="0"/>
              </a:rPr>
              <a:t>g</a:t>
            </a:r>
            <a:r>
              <a:rPr lang="en-US" sz="3200">
                <a:latin typeface="Times New Roman" pitchFamily="18" charset="0"/>
              </a:rPr>
              <a:t>)</a:t>
            </a:r>
            <a:r>
              <a:rPr lang="en-US" sz="3200"/>
              <a:t> …</a:t>
            </a:r>
          </a:p>
          <a:p>
            <a:endParaRPr lang="en-US" sz="3200"/>
          </a:p>
          <a:p>
            <a:r>
              <a:rPr lang="en-US" sz="3200"/>
              <a:t>(e) 	</a:t>
            </a:r>
            <a:r>
              <a:rPr lang="en-US" sz="3200" i="1">
                <a:latin typeface="Times New Roman" pitchFamily="18" charset="0"/>
              </a:rPr>
              <a:t>g</a:t>
            </a:r>
            <a:r>
              <a:rPr lang="en-US" sz="3200"/>
              <a:t>: the federal debt </a:t>
            </a:r>
            <a:r>
              <a:rPr lang="en-US" sz="3200" i="1">
                <a:latin typeface="Times New Roman" pitchFamily="18" charset="0"/>
              </a:rPr>
              <a:t>n</a:t>
            </a:r>
            <a:r>
              <a:rPr lang="en-US" sz="3200"/>
              <a:t> years from today, </a:t>
            </a:r>
          </a:p>
          <a:p>
            <a:r>
              <a:rPr lang="en-US" sz="3200"/>
              <a:t>      	</a:t>
            </a:r>
            <a:r>
              <a:rPr lang="en-US" sz="3200" i="1">
                <a:latin typeface="Times New Roman" pitchFamily="18" charset="0"/>
              </a:rPr>
              <a:t>f</a:t>
            </a:r>
            <a:r>
              <a:rPr lang="en-US" sz="3200"/>
              <a:t>: the US population </a:t>
            </a:r>
            <a:r>
              <a:rPr lang="en-US" sz="3200" i="1">
                <a:latin typeface="Times New Roman" pitchFamily="18" charset="0"/>
              </a:rPr>
              <a:t>n</a:t>
            </a:r>
            <a:r>
              <a:rPr lang="en-US" sz="3200"/>
              <a:t> years from today</a:t>
            </a:r>
          </a:p>
          <a:p>
            <a:pPr eaLnBrk="0" hangingPunct="0"/>
            <a:endParaRPr lang="en-US" sz="3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r>
              <a:rPr lang="en-US"/>
              <a:t>Malthusian Catastrophe</a:t>
            </a:r>
          </a:p>
        </p:txBody>
      </p:sp>
      <p:sp>
        <p:nvSpPr>
          <p:cNvPr id="871427" name="Rectangle 3"/>
          <p:cNvSpPr>
            <a:spLocks noGrp="1" noChangeArrowheads="1"/>
          </p:cNvSpPr>
          <p:nvPr>
            <p:ph type="body" idx="1"/>
          </p:nvPr>
        </p:nvSpPr>
        <p:spPr>
          <a:xfrm>
            <a:off x="152400" y="1371600"/>
            <a:ext cx="8763000" cy="1066800"/>
          </a:xfrm>
        </p:spPr>
        <p:txBody>
          <a:bodyPr/>
          <a:lstStyle/>
          <a:p>
            <a:pPr>
              <a:buFontTx/>
              <a:buNone/>
            </a:pPr>
            <a:r>
              <a:rPr lang="en-US"/>
              <a:t>	Reverend Thomas Robert Malthus, </a:t>
            </a:r>
            <a:r>
              <a:rPr lang="en-US" i="1"/>
              <a:t>Essay on the Principle of Population</a:t>
            </a:r>
            <a:r>
              <a:rPr lang="en-US"/>
              <a:t>, 1798</a:t>
            </a:r>
          </a:p>
          <a:p>
            <a:endParaRPr lang="en-US">
              <a:latin typeface="Times New Roman" pitchFamily="18" charset="0"/>
              <a:sym typeface="Symbol" pitchFamily="18" charset="2"/>
            </a:endParaRPr>
          </a:p>
        </p:txBody>
      </p:sp>
      <p:sp>
        <p:nvSpPr>
          <p:cNvPr id="871428" name="Rectangle 4"/>
          <p:cNvSpPr>
            <a:spLocks noChangeArrowheads="1"/>
          </p:cNvSpPr>
          <p:nvPr/>
        </p:nvSpPr>
        <p:spPr bwMode="auto">
          <a:xfrm>
            <a:off x="76200" y="2362200"/>
            <a:ext cx="6553200" cy="4154984"/>
          </a:xfrm>
          <a:prstGeom prst="rect">
            <a:avLst/>
          </a:prstGeom>
          <a:noFill/>
          <a:ln w="31750">
            <a:noFill/>
            <a:miter lim="800000"/>
            <a:headEnd/>
            <a:tailEnd/>
          </a:ln>
          <a:effectLst/>
        </p:spPr>
        <p:txBody>
          <a:bodyPr wrap="square" anchor="ctr">
            <a:spAutoFit/>
          </a:bodyPr>
          <a:lstStyle/>
          <a:p>
            <a:r>
              <a:rPr lang="en-US" sz="2400" dirty="0"/>
              <a:t>“The great and unlooked for discoveries that have taken place of late years in natural philosophy, the increasing diffusion of general knowledge from the extension of the art of printing, the ardent and unshackled spirit of inquiry that prevails throughout the lettered and even unlettered world, … have all concurred to lead many able men into the opinion that we were touching on a period big with the most important changes, changes that would in some measure be decisive of the future fate of mankind.” </a:t>
            </a:r>
          </a:p>
        </p:txBody>
      </p:sp>
      <p:pic>
        <p:nvPicPr>
          <p:cNvPr id="871429" name="Picture 5"/>
          <p:cNvPicPr>
            <a:picLocks noChangeAspect="1" noChangeArrowheads="1"/>
          </p:cNvPicPr>
          <p:nvPr/>
        </p:nvPicPr>
        <p:blipFill>
          <a:blip r:embed="rId2" cstate="print"/>
          <a:srcRect/>
          <a:stretch>
            <a:fillRect/>
          </a:stretch>
        </p:blipFill>
        <p:spPr bwMode="auto">
          <a:xfrm>
            <a:off x="6644309" y="2514600"/>
            <a:ext cx="2499691" cy="3481388"/>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en-US"/>
              <a:t>Malthus’ Postulates</a:t>
            </a:r>
          </a:p>
        </p:txBody>
      </p:sp>
      <p:sp>
        <p:nvSpPr>
          <p:cNvPr id="872451" name="Rectangle 3"/>
          <p:cNvSpPr>
            <a:spLocks noGrp="1" noChangeArrowheads="1"/>
          </p:cNvSpPr>
          <p:nvPr>
            <p:ph idx="1"/>
          </p:nvPr>
        </p:nvSpPr>
        <p:spPr/>
        <p:txBody>
          <a:bodyPr>
            <a:normAutofit lnSpcReduction="10000"/>
          </a:bodyPr>
          <a:lstStyle/>
          <a:p>
            <a:pPr>
              <a:lnSpc>
                <a:spcPct val="80000"/>
              </a:lnSpc>
              <a:buFontTx/>
              <a:buNone/>
            </a:pPr>
            <a:r>
              <a:rPr lang="en-US" sz="2800" dirty="0"/>
              <a:t>  “</a:t>
            </a:r>
            <a:r>
              <a:rPr lang="en-US" dirty="0"/>
              <a:t>I think I may fairly make two </a:t>
            </a:r>
            <a:r>
              <a:rPr lang="en-US" dirty="0" err="1"/>
              <a:t>postulata</a:t>
            </a:r>
            <a:r>
              <a:rPr lang="en-US" dirty="0"/>
              <a:t>. </a:t>
            </a:r>
          </a:p>
          <a:p>
            <a:pPr lvl="1">
              <a:lnSpc>
                <a:spcPct val="80000"/>
              </a:lnSpc>
            </a:pPr>
            <a:r>
              <a:rPr lang="en-US" sz="3200" dirty="0"/>
              <a:t>First, that food is necessary to the existence of man. </a:t>
            </a:r>
          </a:p>
          <a:p>
            <a:pPr lvl="1">
              <a:lnSpc>
                <a:spcPct val="80000"/>
              </a:lnSpc>
            </a:pPr>
            <a:r>
              <a:rPr lang="en-US" sz="3200" dirty="0"/>
              <a:t>Secondly, that the passion between the sexes is necessary and will remain nearly in its present state.</a:t>
            </a:r>
          </a:p>
          <a:p>
            <a:pPr>
              <a:lnSpc>
                <a:spcPct val="80000"/>
              </a:lnSpc>
              <a:buFontTx/>
              <a:buNone/>
            </a:pPr>
            <a:r>
              <a:rPr lang="en-US" dirty="0"/>
              <a:t> 	These two laws, ever since we have had any knowledge of mankind, appear to have been fixed laws of our nature, and, as we have not hitherto seen any alteration in them, we have no right to conclude that they will ever cease to be what they now are…</a:t>
            </a:r>
            <a:r>
              <a:rPr lang="en-US" sz="2800"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r>
              <a:rPr lang="en-US"/>
              <a:t>Malthus’ Conclusion</a:t>
            </a:r>
          </a:p>
        </p:txBody>
      </p:sp>
      <p:sp>
        <p:nvSpPr>
          <p:cNvPr id="873475" name="Rectangle 3"/>
          <p:cNvSpPr>
            <a:spLocks noChangeArrowheads="1"/>
          </p:cNvSpPr>
          <p:nvPr/>
        </p:nvSpPr>
        <p:spPr bwMode="auto">
          <a:xfrm>
            <a:off x="381000" y="1438305"/>
            <a:ext cx="8153400" cy="4524315"/>
          </a:xfrm>
          <a:prstGeom prst="rect">
            <a:avLst/>
          </a:prstGeom>
          <a:noFill/>
          <a:ln w="31750">
            <a:noFill/>
            <a:miter lim="800000"/>
            <a:headEnd/>
            <a:tailEnd/>
          </a:ln>
          <a:effectLst/>
        </p:spPr>
        <p:txBody>
          <a:bodyPr anchor="ctr">
            <a:spAutoFit/>
          </a:bodyPr>
          <a:lstStyle/>
          <a:p>
            <a:r>
              <a:rPr lang="en-US" sz="3200" dirty="0"/>
              <a:t>“Assuming then my </a:t>
            </a:r>
            <a:r>
              <a:rPr lang="en-US" sz="3200" dirty="0" err="1"/>
              <a:t>postulata</a:t>
            </a:r>
            <a:r>
              <a:rPr lang="en-US" sz="3200" dirty="0"/>
              <a:t> as granted, I say, that the power of population is indefinitely greater than the power in the earth to produce subsistence for man. </a:t>
            </a:r>
          </a:p>
          <a:p>
            <a:r>
              <a:rPr lang="en-US" sz="3200" dirty="0"/>
              <a:t>    Population, when unchecked, </a:t>
            </a:r>
            <a:r>
              <a:rPr lang="en-US" sz="3200" b="1" dirty="0"/>
              <a:t>increases in a geometrical ratio</a:t>
            </a:r>
            <a:r>
              <a:rPr lang="en-US" sz="3200" dirty="0"/>
              <a:t>. Subsistence </a:t>
            </a:r>
            <a:r>
              <a:rPr lang="en-US" sz="3200" b="1" dirty="0"/>
              <a:t>increases only in an arithmetical ratio</a:t>
            </a:r>
            <a:r>
              <a:rPr lang="en-US" sz="3200" dirty="0"/>
              <a:t>. A slight acquaintance with numbers will show the immensity of the first power in comparison of the second.”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r>
              <a:rPr lang="en-US"/>
              <a:t>Malthusian Catastrophe</a:t>
            </a:r>
          </a:p>
        </p:txBody>
      </p:sp>
      <p:sp>
        <p:nvSpPr>
          <p:cNvPr id="874499" name="Rectangle 3"/>
          <p:cNvSpPr>
            <a:spLocks noGrp="1" noChangeArrowheads="1"/>
          </p:cNvSpPr>
          <p:nvPr>
            <p:ph type="body" idx="1"/>
          </p:nvPr>
        </p:nvSpPr>
        <p:spPr>
          <a:xfrm>
            <a:off x="457200" y="1600200"/>
            <a:ext cx="8534400" cy="4525963"/>
          </a:xfrm>
        </p:spPr>
        <p:txBody>
          <a:bodyPr/>
          <a:lstStyle/>
          <a:p>
            <a:r>
              <a:rPr lang="en-US"/>
              <a:t>Population growth is geometric: </a:t>
            </a:r>
            <a:r>
              <a:rPr lang="en-US">
                <a:sym typeface="Symbol" pitchFamily="18" charset="2"/>
              </a:rPr>
              <a:t></a:t>
            </a:r>
            <a:r>
              <a:rPr lang="en-US">
                <a:latin typeface="Times New Roman" pitchFamily="18" charset="0"/>
                <a:sym typeface="Symbol" pitchFamily="18" charset="2"/>
              </a:rPr>
              <a:t>(</a:t>
            </a:r>
            <a:r>
              <a:rPr lang="en-US" i="1">
                <a:latin typeface="Times New Roman" pitchFamily="18" charset="0"/>
                <a:sym typeface="Symbol" pitchFamily="18" charset="2"/>
              </a:rPr>
              <a:t>k</a:t>
            </a:r>
            <a:r>
              <a:rPr lang="en-US" i="1" baseline="30000">
                <a:latin typeface="Times New Roman" pitchFamily="18" charset="0"/>
                <a:sym typeface="Symbol" pitchFamily="18" charset="2"/>
              </a:rPr>
              <a:t>n</a:t>
            </a:r>
            <a:r>
              <a:rPr lang="en-US">
                <a:latin typeface="Times New Roman" pitchFamily="18" charset="0"/>
                <a:sym typeface="Symbol" pitchFamily="18" charset="2"/>
              </a:rPr>
              <a:t>) </a:t>
            </a:r>
            <a:r>
              <a:rPr lang="en-US">
                <a:sym typeface="Symbol" pitchFamily="18" charset="2"/>
              </a:rPr>
              <a:t>(</a:t>
            </a:r>
            <a:r>
              <a:rPr lang="en-US" i="1">
                <a:latin typeface="Times New Roman" pitchFamily="18" charset="0"/>
                <a:sym typeface="Symbol" pitchFamily="18" charset="2"/>
              </a:rPr>
              <a:t>k</a:t>
            </a:r>
            <a:r>
              <a:rPr lang="en-US">
                <a:latin typeface="Times New Roman" pitchFamily="18" charset="0"/>
                <a:sym typeface="Symbol" pitchFamily="18" charset="2"/>
              </a:rPr>
              <a:t> &gt; 1</a:t>
            </a:r>
            <a:r>
              <a:rPr lang="en-US">
                <a:sym typeface="Symbol" pitchFamily="18" charset="2"/>
              </a:rPr>
              <a:t>)</a:t>
            </a:r>
          </a:p>
          <a:p>
            <a:r>
              <a:rPr lang="en-US"/>
              <a:t>Food supply growth is linear: </a:t>
            </a:r>
            <a:r>
              <a:rPr lang="en-US">
                <a:sym typeface="Symbol" pitchFamily="18" charset="2"/>
              </a:rPr>
              <a:t></a:t>
            </a:r>
            <a:r>
              <a:rPr lang="en-US">
                <a:latin typeface="Times New Roman" pitchFamily="18" charset="0"/>
                <a:sym typeface="Symbol" pitchFamily="18" charset="2"/>
              </a:rPr>
              <a:t>(</a:t>
            </a:r>
            <a:r>
              <a:rPr lang="en-US" i="1">
                <a:latin typeface="Times New Roman" pitchFamily="18" charset="0"/>
                <a:sym typeface="Symbol" pitchFamily="18" charset="2"/>
              </a:rPr>
              <a:t>n</a:t>
            </a:r>
            <a:r>
              <a:rPr lang="en-US">
                <a:latin typeface="Times New Roman" pitchFamily="18" charset="0"/>
                <a:sym typeface="Symbol" pitchFamily="18" charset="2"/>
              </a:rPr>
              <a:t>)</a:t>
            </a:r>
          </a:p>
          <a:p>
            <a:endParaRPr lang="en-US">
              <a:latin typeface="Times New Roman" pitchFamily="18" charset="0"/>
              <a:sym typeface="Symbol" pitchFamily="18" charset="2"/>
            </a:endParaRPr>
          </a:p>
        </p:txBody>
      </p:sp>
      <p:sp>
        <p:nvSpPr>
          <p:cNvPr id="874500" name="Text Box 4"/>
          <p:cNvSpPr txBox="1">
            <a:spLocks noChangeArrowheads="1"/>
          </p:cNvSpPr>
          <p:nvPr/>
        </p:nvSpPr>
        <p:spPr bwMode="auto">
          <a:xfrm>
            <a:off x="1676400" y="3276600"/>
            <a:ext cx="5795963" cy="579438"/>
          </a:xfrm>
          <a:prstGeom prst="rect">
            <a:avLst/>
          </a:prstGeom>
          <a:noFill/>
          <a:ln w="31750">
            <a:noFill/>
            <a:miter lim="800000"/>
            <a:headEnd/>
            <a:tailEnd/>
          </a:ln>
          <a:effectLst/>
        </p:spPr>
        <p:txBody>
          <a:bodyPr wrap="none">
            <a:spAutoFit/>
          </a:bodyPr>
          <a:lstStyle/>
          <a:p>
            <a:r>
              <a:rPr lang="en-US" sz="3200"/>
              <a:t>What does this mean as </a:t>
            </a:r>
            <a:r>
              <a:rPr lang="en-US" sz="3200" i="1">
                <a:latin typeface="Times New Roman" pitchFamily="18" charset="0"/>
              </a:rPr>
              <a:t>n</a:t>
            </a:r>
            <a:r>
              <a:rPr lang="en-US" sz="3200">
                <a:sym typeface="Symbol" pitchFamily="18" charset="2"/>
              </a:rPr>
              <a:t></a:t>
            </a:r>
            <a:r>
              <a:rPr lang="en-US" sz="2800"/>
              <a:t>?</a:t>
            </a:r>
          </a:p>
        </p:txBody>
      </p:sp>
      <p:sp>
        <p:nvSpPr>
          <p:cNvPr id="874501" name="Text Box 5"/>
          <p:cNvSpPr txBox="1">
            <a:spLocks noChangeArrowheads="1"/>
          </p:cNvSpPr>
          <p:nvPr/>
        </p:nvSpPr>
        <p:spPr bwMode="auto">
          <a:xfrm>
            <a:off x="609600" y="4114800"/>
            <a:ext cx="8001000" cy="2062103"/>
          </a:xfrm>
          <a:prstGeom prst="rect">
            <a:avLst/>
          </a:prstGeom>
          <a:noFill/>
          <a:ln w="31750">
            <a:noFill/>
            <a:miter lim="800000"/>
            <a:headEnd/>
            <a:tailEnd/>
          </a:ln>
          <a:effectLst/>
        </p:spPr>
        <p:txBody>
          <a:bodyPr>
            <a:spAutoFit/>
          </a:bodyPr>
          <a:lstStyle/>
          <a:p>
            <a:r>
              <a:rPr lang="en-US" sz="3200" dirty="0"/>
              <a:t>Food per person = food supply / population</a:t>
            </a:r>
          </a:p>
          <a:p>
            <a:r>
              <a:rPr lang="en-US" sz="3200" dirty="0"/>
              <a:t>                        = </a:t>
            </a:r>
            <a:r>
              <a:rPr lang="en-US" sz="3200" dirty="0">
                <a:sym typeface="Symbol" pitchFamily="18" charset="2"/>
              </a:rPr>
              <a:t></a:t>
            </a:r>
            <a:r>
              <a:rPr lang="en-US" sz="3200" dirty="0">
                <a:latin typeface="Times New Roman" pitchFamily="18" charset="0"/>
                <a:sym typeface="Symbol" pitchFamily="18" charset="2"/>
              </a:rPr>
              <a:t>(</a:t>
            </a:r>
            <a:r>
              <a:rPr lang="en-US" sz="3200" i="1" dirty="0">
                <a:latin typeface="Times New Roman" pitchFamily="18" charset="0"/>
                <a:sym typeface="Symbol" pitchFamily="18" charset="2"/>
              </a:rPr>
              <a:t>n</a:t>
            </a:r>
            <a:r>
              <a:rPr lang="en-US" sz="3200" dirty="0">
                <a:latin typeface="Times New Roman" pitchFamily="18" charset="0"/>
                <a:sym typeface="Symbol" pitchFamily="18" charset="2"/>
              </a:rPr>
              <a:t>) / (</a:t>
            </a:r>
            <a:r>
              <a:rPr lang="en-US" sz="3200" i="1" dirty="0" err="1">
                <a:latin typeface="Times New Roman" pitchFamily="18" charset="0"/>
                <a:sym typeface="Symbol" pitchFamily="18" charset="2"/>
              </a:rPr>
              <a:t>k</a:t>
            </a:r>
            <a:r>
              <a:rPr lang="en-US" sz="3200" i="1" baseline="30000" dirty="0" err="1">
                <a:latin typeface="Times New Roman" pitchFamily="18" charset="0"/>
                <a:sym typeface="Symbol" pitchFamily="18" charset="2"/>
              </a:rPr>
              <a:t>n</a:t>
            </a:r>
            <a:r>
              <a:rPr lang="en-US" sz="3200" dirty="0">
                <a:latin typeface="Times New Roman" pitchFamily="18" charset="0"/>
                <a:sym typeface="Symbol" pitchFamily="18" charset="2"/>
              </a:rPr>
              <a:t>)</a:t>
            </a:r>
          </a:p>
          <a:p>
            <a:r>
              <a:rPr lang="en-US" sz="3200" dirty="0">
                <a:sym typeface="Symbol" pitchFamily="18" charset="2"/>
              </a:rPr>
              <a:t>As </a:t>
            </a:r>
            <a:r>
              <a:rPr lang="en-US" sz="3200" i="1" dirty="0">
                <a:latin typeface="Times New Roman" pitchFamily="18" charset="0"/>
                <a:sym typeface="Symbol" pitchFamily="18" charset="2"/>
              </a:rPr>
              <a:t>n</a:t>
            </a:r>
            <a:r>
              <a:rPr lang="en-US" sz="3200" dirty="0">
                <a:sym typeface="Symbol" pitchFamily="18" charset="2"/>
              </a:rPr>
              <a:t> approaches infinity,  food per person approaches zero!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p:txBody>
          <a:bodyPr/>
          <a:lstStyle/>
          <a:p>
            <a:r>
              <a:rPr lang="en-US"/>
              <a:t>Malthus’ Fallacy</a:t>
            </a:r>
          </a:p>
        </p:txBody>
      </p:sp>
      <p:pic>
        <p:nvPicPr>
          <p:cNvPr id="875523" name="Picture 3"/>
          <p:cNvPicPr>
            <a:picLocks noChangeAspect="1" noChangeArrowheads="1"/>
          </p:cNvPicPr>
          <p:nvPr/>
        </p:nvPicPr>
        <p:blipFill>
          <a:blip r:embed="rId2" cstate="print"/>
          <a:srcRect/>
          <a:stretch>
            <a:fillRect/>
          </a:stretch>
        </p:blipFill>
        <p:spPr bwMode="auto">
          <a:xfrm>
            <a:off x="2514600" y="1219200"/>
            <a:ext cx="4219575" cy="5029200"/>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7315200" cy="4031873"/>
          </a:xfrm>
          <a:prstGeom prst="rect">
            <a:avLst/>
          </a:prstGeom>
        </p:spPr>
        <p:txBody>
          <a:bodyPr wrap="square">
            <a:spAutoFit/>
          </a:bodyPr>
          <a:lstStyle/>
          <a:p>
            <a:r>
              <a:rPr lang="en-US" sz="3200" dirty="0" smtClean="0"/>
              <a:t>“If you’re going to use your computer to simulate some phenomenon in the universe, then it only becomes interesting if you change the scale of that phenomenon by at least a factor of 10. … For a 3D simulation, an increase by a factor of 10 in each of the three dimensions increases your volume by a factor of 1000.”</a:t>
            </a:r>
            <a:endParaRPr lang="en-US" sz="3200" dirty="0"/>
          </a:p>
        </p:txBody>
      </p:sp>
      <p:sp>
        <p:nvSpPr>
          <p:cNvPr id="5" name="Rectangle 4"/>
          <p:cNvSpPr/>
          <p:nvPr/>
        </p:nvSpPr>
        <p:spPr>
          <a:xfrm>
            <a:off x="1676400" y="5105400"/>
            <a:ext cx="556260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800" dirty="0" smtClean="0"/>
              <a:t>What is the asymptotic running time for simulating the universe</a:t>
            </a:r>
            <a:r>
              <a:rPr lang="en-US" sz="2800" dirty="0" smtClean="0">
                <a:sym typeface="Symbol" pitchFamily="18" charset="2"/>
              </a:rPr>
              <a:t>?</a:t>
            </a:r>
            <a:endParaRPr lang="en-US" sz="2800" dirty="0">
              <a:sym typeface="Symbol" pitchFamily="18" charset="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r>
              <a:rPr lang="en-US"/>
              <a:t>Malthus’ Fallacy</a:t>
            </a:r>
          </a:p>
        </p:txBody>
      </p:sp>
      <p:sp>
        <p:nvSpPr>
          <p:cNvPr id="913411" name="Rectangle 3"/>
          <p:cNvSpPr>
            <a:spLocks noGrp="1" noChangeArrowheads="1"/>
          </p:cNvSpPr>
          <p:nvPr>
            <p:ph type="body" idx="1"/>
          </p:nvPr>
        </p:nvSpPr>
        <p:spPr>
          <a:xfrm>
            <a:off x="381000" y="1371600"/>
            <a:ext cx="8534400" cy="4525963"/>
          </a:xfrm>
        </p:spPr>
        <p:txBody>
          <a:bodyPr/>
          <a:lstStyle/>
          <a:p>
            <a:pPr>
              <a:lnSpc>
                <a:spcPct val="90000"/>
              </a:lnSpc>
              <a:buFontTx/>
              <a:buNone/>
            </a:pPr>
            <a:r>
              <a:rPr lang="en-US" sz="2800" dirty="0"/>
              <a:t>	</a:t>
            </a:r>
            <a:r>
              <a:rPr lang="en-US" sz="3600" dirty="0"/>
              <a:t>He forgot how he started: </a:t>
            </a:r>
            <a:endParaRPr lang="en-US" sz="3600" dirty="0" smtClean="0"/>
          </a:p>
          <a:p>
            <a:pPr>
              <a:lnSpc>
                <a:spcPct val="90000"/>
              </a:lnSpc>
              <a:buFontTx/>
              <a:buNone/>
            </a:pPr>
            <a:endParaRPr lang="en-US" sz="3600" dirty="0"/>
          </a:p>
          <a:p>
            <a:pPr>
              <a:lnSpc>
                <a:spcPct val="90000"/>
              </a:lnSpc>
              <a:buFontTx/>
              <a:buNone/>
            </a:pPr>
            <a:r>
              <a:rPr lang="en-US" dirty="0"/>
              <a:t>	“The great and unlooked for discoveries that have taken place of late years in natural philosophy, the increasing diffusion of general knowledge from the extension of the art of printing, the ardent and unshackled spirit of inquiry that prevails throughout the lettered and even unlettered world…”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3411">
                                            <p:txEl>
                                              <p:pRg st="0" end="0"/>
                                            </p:txEl>
                                          </p:spTgt>
                                        </p:tgtEl>
                                        <p:attrNameLst>
                                          <p:attrName>style.visibility</p:attrName>
                                        </p:attrNameLst>
                                      </p:cBhvr>
                                      <p:to>
                                        <p:strVal val="visible"/>
                                      </p:to>
                                    </p:set>
                                    <p:animEffect transition="in" filter="dissolve">
                                      <p:cBhvr>
                                        <p:cTn id="7" dur="500"/>
                                        <p:tgtEl>
                                          <p:spTgt spid="913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3411">
                                            <p:txEl>
                                              <p:pRg st="2" end="2"/>
                                            </p:txEl>
                                          </p:spTgt>
                                        </p:tgtEl>
                                        <p:attrNameLst>
                                          <p:attrName>style.visibility</p:attrName>
                                        </p:attrNameLst>
                                      </p:cBhvr>
                                      <p:to>
                                        <p:strVal val="visible"/>
                                      </p:to>
                                    </p:set>
                                    <p:animEffect transition="in" filter="dissolve">
                                      <p:cBhvr>
                                        <p:cTn id="12" dur="500"/>
                                        <p:tgtEl>
                                          <p:spTgt spid="913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p:txBody>
          <a:bodyPr/>
          <a:lstStyle/>
          <a:p>
            <a:r>
              <a:rPr lang="en-US"/>
              <a:t>Golden Age of Food Production</a:t>
            </a:r>
          </a:p>
        </p:txBody>
      </p:sp>
      <p:sp>
        <p:nvSpPr>
          <p:cNvPr id="876547" name="Rectangle 3"/>
          <p:cNvSpPr>
            <a:spLocks noGrp="1" noChangeArrowheads="1"/>
          </p:cNvSpPr>
          <p:nvPr>
            <p:ph type="body" idx="1"/>
          </p:nvPr>
        </p:nvSpPr>
        <p:spPr>
          <a:xfrm>
            <a:off x="381000" y="1371600"/>
            <a:ext cx="8534400" cy="4525963"/>
          </a:xfrm>
        </p:spPr>
        <p:txBody>
          <a:bodyPr/>
          <a:lstStyle/>
          <a:p>
            <a:pPr>
              <a:buNone/>
            </a:pPr>
            <a:r>
              <a:rPr lang="en-US" sz="3600" dirty="0" smtClean="0"/>
              <a:t>	Agriculture </a:t>
            </a:r>
            <a:r>
              <a:rPr lang="en-US" sz="3600" b="1" dirty="0"/>
              <a:t>is</a:t>
            </a:r>
            <a:r>
              <a:rPr lang="en-US" sz="3600" dirty="0"/>
              <a:t> an “endless golden age” field: p</a:t>
            </a:r>
            <a:r>
              <a:rPr lang="en-US" dirty="0"/>
              <a:t>roduction from the same land increases as ~ </a:t>
            </a:r>
            <a:r>
              <a:rPr lang="en-US" dirty="0">
                <a:latin typeface="Times New Roman" pitchFamily="18" charset="0"/>
                <a:sym typeface="Symbol" pitchFamily="18" charset="2"/>
              </a:rPr>
              <a:t>(1.02</a:t>
            </a:r>
            <a:r>
              <a:rPr lang="en-US" i="1" baseline="30000" dirty="0">
                <a:latin typeface="Times New Roman" pitchFamily="18" charset="0"/>
                <a:sym typeface="Symbol" pitchFamily="18" charset="2"/>
              </a:rPr>
              <a:t>n</a:t>
            </a:r>
            <a:r>
              <a:rPr lang="en-US" dirty="0" smtClean="0">
                <a:latin typeface="Times New Roman" pitchFamily="18" charset="0"/>
                <a:sym typeface="Symbol" pitchFamily="18" charset="2"/>
              </a:rPr>
              <a:t>)</a:t>
            </a:r>
            <a:endParaRPr lang="en-US" dirty="0">
              <a:latin typeface="Times New Roman" pitchFamily="18" charset="0"/>
              <a:sym typeface="Symbol" pitchFamily="18" charset="2"/>
            </a:endParaRPr>
          </a:p>
        </p:txBody>
      </p:sp>
      <p:sp>
        <p:nvSpPr>
          <p:cNvPr id="4" name="Rectangle 3"/>
          <p:cNvSpPr/>
          <p:nvPr/>
        </p:nvSpPr>
        <p:spPr>
          <a:xfrm>
            <a:off x="1066800" y="3733800"/>
            <a:ext cx="7086600" cy="2062103"/>
          </a:xfrm>
          <a:prstGeom prst="rect">
            <a:avLst/>
          </a:prstGeom>
          <a:gradFill flip="none"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dirty="0" smtClean="0"/>
              <a:t>Increasing knowledge of farming, weather forecasting, plant domestication, genetic engineering, pest repellants, distribution channels, </a:t>
            </a:r>
            <a:r>
              <a:rPr lang="en-US" sz="3200" dirty="0" smtClean="0"/>
              <a:t>preservatives, etc</a:t>
            </a:r>
            <a:r>
              <a:rPr lang="en-US" sz="3200" dirty="0" smtClean="0"/>
              <a:t>.</a:t>
            </a:r>
            <a:endParaRPr lang="en-US" sz="3200" i="1" baseline="30000" dirty="0">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Effect transition="in" filter="dissolve">
                                      <p:cBhvr>
                                        <p:cTn id="7" dur="500"/>
                                        <p:tgtEl>
                                          <p:spTgt spid="876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457200" y="0"/>
            <a:ext cx="8229600" cy="1143000"/>
          </a:xfrm>
        </p:spPr>
        <p:txBody>
          <a:bodyPr/>
          <a:lstStyle/>
          <a:p>
            <a:r>
              <a:rPr lang="en-US"/>
              <a:t>Growing Corn</a:t>
            </a:r>
          </a:p>
        </p:txBody>
      </p:sp>
      <p:pic>
        <p:nvPicPr>
          <p:cNvPr id="914437" name="Picture 5" descr="corn_p3"/>
          <p:cNvPicPr>
            <a:picLocks noChangeAspect="1" noChangeArrowheads="1"/>
          </p:cNvPicPr>
          <p:nvPr/>
        </p:nvPicPr>
        <p:blipFill>
          <a:blip r:embed="rId2" cstate="print"/>
          <a:srcRect l="16835"/>
          <a:stretch>
            <a:fillRect/>
          </a:stretch>
        </p:blipFill>
        <p:spPr bwMode="auto">
          <a:xfrm>
            <a:off x="3935413" y="996950"/>
            <a:ext cx="5089525" cy="3598863"/>
          </a:xfrm>
          <a:prstGeom prst="rect">
            <a:avLst/>
          </a:prstGeom>
          <a:noFill/>
        </p:spPr>
      </p:pic>
      <p:sp>
        <p:nvSpPr>
          <p:cNvPr id="914438" name="Text Box 6"/>
          <p:cNvSpPr txBox="1">
            <a:spLocks noChangeArrowheads="1"/>
          </p:cNvSpPr>
          <p:nvPr/>
        </p:nvSpPr>
        <p:spPr bwMode="auto">
          <a:xfrm>
            <a:off x="4724400" y="4772025"/>
            <a:ext cx="3440113" cy="1077218"/>
          </a:xfrm>
          <a:prstGeom prst="rect">
            <a:avLst/>
          </a:prstGeom>
          <a:noFill/>
          <a:ln w="31750">
            <a:noFill/>
            <a:miter lim="800000"/>
            <a:headEnd/>
            <a:tailEnd/>
          </a:ln>
          <a:effectLst/>
        </p:spPr>
        <p:txBody>
          <a:bodyPr wrap="square">
            <a:spAutoFit/>
          </a:bodyPr>
          <a:lstStyle/>
          <a:p>
            <a:r>
              <a:rPr lang="en-US" sz="3200" dirty="0"/>
              <a:t>2006: 10,000 pounds per acre</a:t>
            </a:r>
          </a:p>
        </p:txBody>
      </p:sp>
      <p:sp>
        <p:nvSpPr>
          <p:cNvPr id="914439" name="Text Box 7"/>
          <p:cNvSpPr txBox="1">
            <a:spLocks noChangeArrowheads="1"/>
          </p:cNvSpPr>
          <p:nvPr/>
        </p:nvSpPr>
        <p:spPr bwMode="auto">
          <a:xfrm>
            <a:off x="4724400" y="6324600"/>
            <a:ext cx="4122602" cy="400110"/>
          </a:xfrm>
          <a:prstGeom prst="rect">
            <a:avLst/>
          </a:prstGeom>
          <a:noFill/>
          <a:ln w="31750">
            <a:noFill/>
            <a:miter lim="800000"/>
            <a:headEnd/>
            <a:tailEnd/>
          </a:ln>
          <a:effectLst/>
        </p:spPr>
        <p:txBody>
          <a:bodyPr wrap="none">
            <a:spAutoFit/>
          </a:bodyPr>
          <a:lstStyle/>
          <a:p>
            <a:pPr algn="ctr"/>
            <a:r>
              <a:rPr lang="en-US" dirty="0"/>
              <a:t>Michael </a:t>
            </a:r>
            <a:r>
              <a:rPr lang="en-US" dirty="0" err="1"/>
              <a:t>Pollan’s</a:t>
            </a:r>
            <a:r>
              <a:rPr lang="en-US" dirty="0"/>
              <a:t> </a:t>
            </a:r>
            <a:r>
              <a:rPr lang="en-US" sz="2000" i="1" dirty="0"/>
              <a:t>The</a:t>
            </a:r>
            <a:r>
              <a:rPr lang="en-US" i="1" dirty="0"/>
              <a:t> Omnivore’s Dilemma</a:t>
            </a:r>
            <a:endParaRPr lang="en-US" dirty="0"/>
          </a:p>
        </p:txBody>
      </p:sp>
      <p:sp>
        <p:nvSpPr>
          <p:cNvPr id="914443" name="Text Box 11"/>
          <p:cNvSpPr txBox="1">
            <a:spLocks noChangeArrowheads="1"/>
          </p:cNvSpPr>
          <p:nvPr/>
        </p:nvSpPr>
        <p:spPr bwMode="auto">
          <a:xfrm>
            <a:off x="541338" y="4714875"/>
            <a:ext cx="2971800" cy="954107"/>
          </a:xfrm>
          <a:prstGeom prst="rect">
            <a:avLst/>
          </a:prstGeom>
          <a:noFill/>
          <a:ln w="31750">
            <a:noFill/>
            <a:miter lim="800000"/>
            <a:headEnd/>
            <a:tailEnd/>
          </a:ln>
          <a:effectLst/>
        </p:spPr>
        <p:txBody>
          <a:bodyPr>
            <a:spAutoFit/>
          </a:bodyPr>
          <a:lstStyle/>
          <a:p>
            <a:r>
              <a:rPr lang="en-US" sz="2800" dirty="0"/>
              <a:t>1906: &lt; 1,000 pounds per acre</a:t>
            </a:r>
          </a:p>
        </p:txBody>
      </p:sp>
      <p:pic>
        <p:nvPicPr>
          <p:cNvPr id="914445" name="Picture 13" descr="s403"/>
          <p:cNvPicPr>
            <a:picLocks noChangeAspect="1" noChangeArrowheads="1"/>
          </p:cNvPicPr>
          <p:nvPr/>
        </p:nvPicPr>
        <p:blipFill>
          <a:blip r:embed="rId3" cstate="print"/>
          <a:srcRect/>
          <a:stretch>
            <a:fillRect/>
          </a:stretch>
        </p:blipFill>
        <p:spPr bwMode="auto">
          <a:xfrm>
            <a:off x="115888" y="1433513"/>
            <a:ext cx="3770312" cy="281781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p:txBody>
          <a:bodyPr/>
          <a:lstStyle/>
          <a:p>
            <a:r>
              <a:rPr lang="en-US"/>
              <a:t>Corn Yield</a:t>
            </a:r>
          </a:p>
        </p:txBody>
      </p:sp>
      <p:pic>
        <p:nvPicPr>
          <p:cNvPr id="915460" name="Picture 4" descr="v2n1a10-f01"/>
          <p:cNvPicPr>
            <a:picLocks noChangeAspect="1" noChangeArrowheads="1"/>
          </p:cNvPicPr>
          <p:nvPr/>
        </p:nvPicPr>
        <p:blipFill>
          <a:blip r:embed="rId2" cstate="print"/>
          <a:srcRect/>
          <a:stretch>
            <a:fillRect/>
          </a:stretch>
        </p:blipFill>
        <p:spPr bwMode="auto">
          <a:xfrm>
            <a:off x="1022350" y="1417638"/>
            <a:ext cx="7010400" cy="4237037"/>
          </a:xfrm>
          <a:prstGeom prst="rect">
            <a:avLst/>
          </a:prstGeom>
          <a:noFill/>
        </p:spPr>
      </p:pic>
      <p:sp>
        <p:nvSpPr>
          <p:cNvPr id="915461" name="Text Box 5"/>
          <p:cNvSpPr txBox="1">
            <a:spLocks noChangeArrowheads="1"/>
          </p:cNvSpPr>
          <p:nvPr/>
        </p:nvSpPr>
        <p:spPr bwMode="auto">
          <a:xfrm rot="16200000">
            <a:off x="-364331" y="3283744"/>
            <a:ext cx="2217738" cy="457200"/>
          </a:xfrm>
          <a:prstGeom prst="rect">
            <a:avLst/>
          </a:prstGeom>
          <a:noFill/>
          <a:ln w="31750">
            <a:noFill/>
            <a:miter lim="800000"/>
            <a:headEnd/>
            <a:tailEnd/>
          </a:ln>
          <a:effectLst/>
        </p:spPr>
        <p:txBody>
          <a:bodyPr wrap="none">
            <a:spAutoFit/>
          </a:bodyPr>
          <a:lstStyle/>
          <a:p>
            <a:r>
              <a:rPr lang="en-US"/>
              <a:t>Note: Log axis!</a:t>
            </a:r>
          </a:p>
        </p:txBody>
      </p:sp>
      <p:sp>
        <p:nvSpPr>
          <p:cNvPr id="915462" name="Rectangle 6"/>
          <p:cNvSpPr>
            <a:spLocks noChangeArrowheads="1"/>
          </p:cNvSpPr>
          <p:nvPr/>
        </p:nvSpPr>
        <p:spPr bwMode="auto">
          <a:xfrm>
            <a:off x="1543050" y="5673725"/>
            <a:ext cx="7481888" cy="457200"/>
          </a:xfrm>
          <a:prstGeom prst="rect">
            <a:avLst/>
          </a:prstGeom>
          <a:noFill/>
          <a:ln w="31750">
            <a:noFill/>
            <a:miter lim="800000"/>
            <a:headEnd/>
            <a:tailEnd/>
          </a:ln>
          <a:effectLst/>
        </p:spPr>
        <p:txBody>
          <a:bodyPr wrap="none">
            <a:spAutoFit/>
          </a:bodyPr>
          <a:lstStyle/>
          <a:p>
            <a:r>
              <a:rPr lang="en-US"/>
              <a:t>http://www.agbioforum.org/v2n1/v2n1a10-ruttan.htm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Revolution</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 y="1219200"/>
            <a:ext cx="3276600" cy="4714533"/>
          </a:xfrm>
          <a:prstGeom prst="rect">
            <a:avLst/>
          </a:prstGeom>
          <a:noFill/>
          <a:ln w="9525">
            <a:noFill/>
            <a:miter lim="800000"/>
            <a:headEnd/>
            <a:tailEnd/>
          </a:ln>
        </p:spPr>
      </p:pic>
      <p:sp>
        <p:nvSpPr>
          <p:cNvPr id="5" name="Rectangle 4"/>
          <p:cNvSpPr/>
          <p:nvPr/>
        </p:nvSpPr>
        <p:spPr>
          <a:xfrm>
            <a:off x="2743200" y="6096000"/>
            <a:ext cx="5062604" cy="584775"/>
          </a:xfrm>
          <a:prstGeom prst="rect">
            <a:avLst/>
          </a:prstGeom>
        </p:spPr>
        <p:txBody>
          <a:bodyPr wrap="none">
            <a:spAutoFit/>
          </a:bodyPr>
          <a:lstStyle/>
          <a:p>
            <a:r>
              <a:rPr lang="en-US" sz="3200" dirty="0" smtClean="0"/>
              <a:t>Norman Borlaug (1914-2009)</a:t>
            </a:r>
            <a:endParaRPr lang="en-US" sz="3200" dirty="0"/>
          </a:p>
        </p:txBody>
      </p:sp>
      <p:pic>
        <p:nvPicPr>
          <p:cNvPr id="6148" name="Picture 4"/>
          <p:cNvPicPr>
            <a:picLocks noChangeAspect="1" noChangeArrowheads="1"/>
          </p:cNvPicPr>
          <p:nvPr/>
        </p:nvPicPr>
        <p:blipFill>
          <a:blip r:embed="rId3" cstate="print"/>
          <a:srcRect/>
          <a:stretch>
            <a:fillRect/>
          </a:stretch>
        </p:blipFill>
        <p:spPr bwMode="auto">
          <a:xfrm>
            <a:off x="3886200" y="1600200"/>
            <a:ext cx="4905375"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001000" cy="6165790"/>
          </a:xfrm>
          <a:prstGeom prst="rect">
            <a:avLst/>
          </a:prstGeom>
        </p:spPr>
        <p:txBody>
          <a:bodyPr wrap="square">
            <a:spAutoFit/>
          </a:bodyPr>
          <a:lstStyle/>
          <a:p>
            <a:pPr lvl="0">
              <a:spcBef>
                <a:spcPts val="799"/>
              </a:spcBef>
              <a:buClr>
                <a:srgbClr val="000000"/>
              </a:buClr>
              <a:buSzPct val="100000"/>
              <a:tabLst>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sz="2400" dirty="0" smtClean="0">
                <a:solidFill>
                  <a:srgbClr val="000000"/>
                </a:solidFill>
                <a:ea typeface="ＭＳ Ｐゴシック" pitchFamily="50"/>
                <a:cs typeface="ＭＳ Ｐゴシック" pitchFamily="50"/>
              </a:rPr>
              <a:t>“At </a:t>
            </a:r>
            <a:r>
              <a:rPr lang="en-US" sz="2400" dirty="0" smtClean="0">
                <a:solidFill>
                  <a:srgbClr val="000000"/>
                </a:solidFill>
                <a:ea typeface="ＭＳ Ｐゴシック" pitchFamily="50"/>
                <a:cs typeface="ＭＳ Ｐゴシック" pitchFamily="50"/>
              </a:rPr>
              <a:t>a time when doom-</a:t>
            </a:r>
            <a:r>
              <a:rPr lang="en-US" sz="2400" dirty="0" err="1" smtClean="0">
                <a:solidFill>
                  <a:srgbClr val="000000"/>
                </a:solidFill>
                <a:ea typeface="ＭＳ Ｐゴシック" pitchFamily="50"/>
                <a:cs typeface="ＭＳ Ｐゴシック" pitchFamily="50"/>
              </a:rPr>
              <a:t>sayers</a:t>
            </a:r>
            <a:r>
              <a:rPr lang="en-US" sz="2400" dirty="0" smtClean="0">
                <a:solidFill>
                  <a:srgbClr val="000000"/>
                </a:solidFill>
                <a:ea typeface="ＭＳ Ｐゴシック" pitchFamily="50"/>
                <a:cs typeface="ＭＳ Ｐゴシック" pitchFamily="50"/>
              </a:rPr>
              <a:t> were hopping around saying everyone was going to starve, Norman was working. He moved to Mexico and lived among the people there until he figured out how to improve the output of the farmers. So that saved a million lives. Then he packed up his family and moved to India, where in spite of a war with Pakistan, he managed to introduce new wheat strains that quadrupled their food output. So that saved another million. You get it? But he wasn't done. He did the same thing with a new rice in China. He's doing the same thing in Africa -- as much of Africa as he's allowed to visit. </a:t>
            </a:r>
            <a:r>
              <a:rPr lang="en-US" sz="2400" dirty="0" smtClean="0">
                <a:solidFill>
                  <a:srgbClr val="0000FF"/>
                </a:solidFill>
                <a:ea typeface="ＭＳ Ｐゴシック" pitchFamily="50"/>
                <a:cs typeface="ＭＳ Ｐゴシック" pitchFamily="50"/>
              </a:rPr>
              <a:t>When he won the Nobel Prize in 1970, they said he had saved a billion people.</a:t>
            </a:r>
            <a:r>
              <a:rPr lang="en-US" sz="2400" dirty="0" smtClean="0">
                <a:solidFill>
                  <a:srgbClr val="000000"/>
                </a:solidFill>
                <a:ea typeface="ＭＳ Ｐゴシック" pitchFamily="50"/>
                <a:cs typeface="ＭＳ Ｐゴシック" pitchFamily="50"/>
              </a:rPr>
              <a:t> That's BILLION! BUH! That's Carl Sagan BILLION with a "B"! And most of them were a different race from him. </a:t>
            </a:r>
            <a:r>
              <a:rPr lang="en-US" sz="2400" dirty="0" smtClean="0">
                <a:solidFill>
                  <a:srgbClr val="0000FF"/>
                </a:solidFill>
                <a:ea typeface="ＭＳ Ｐゴシック" pitchFamily="50"/>
                <a:cs typeface="ＭＳ Ｐゴシック" pitchFamily="50"/>
              </a:rPr>
              <a:t>Norman is the greatest human being, and you probably never heard of him</a:t>
            </a:r>
            <a:r>
              <a:rPr lang="en-US" sz="2400" dirty="0" smtClean="0">
                <a:solidFill>
                  <a:srgbClr val="0000FF"/>
                </a:solidFill>
                <a:ea typeface="ＭＳ Ｐゴシック" pitchFamily="50"/>
                <a:cs typeface="ＭＳ Ｐゴシック" pitchFamily="50"/>
              </a:rPr>
              <a:t>.</a:t>
            </a:r>
            <a:r>
              <a:rPr lang="en-US" sz="2400" dirty="0" smtClean="0">
                <a:solidFill>
                  <a:srgbClr val="000000"/>
                </a:solidFill>
                <a:ea typeface="ＭＳ Ｐゴシック" pitchFamily="50"/>
                <a:cs typeface="ＭＳ Ｐゴシック" pitchFamily="50"/>
              </a:rPr>
              <a:t>”</a:t>
            </a:r>
          </a:p>
          <a:p>
            <a:pPr algn="r">
              <a:spcBef>
                <a:spcPts val="799"/>
              </a:spcBef>
              <a:buClr>
                <a:srgbClr val="000000"/>
              </a:buClr>
              <a:buSzPct val="100000"/>
              <a:tabLst>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sz="2800" dirty="0" smtClean="0">
                <a:solidFill>
                  <a:srgbClr val="000000"/>
                </a:solidFill>
                <a:ea typeface="ＭＳ Ｐゴシック" pitchFamily="50"/>
                <a:cs typeface="ＭＳ Ｐゴシック" pitchFamily="50"/>
              </a:rPr>
              <a:t>Penn </a:t>
            </a:r>
            <a:r>
              <a:rPr lang="en-US" sz="2800" dirty="0" err="1" smtClean="0">
                <a:solidFill>
                  <a:srgbClr val="000000"/>
                </a:solidFill>
                <a:ea typeface="ＭＳ Ｐゴシック" pitchFamily="50"/>
                <a:cs typeface="ＭＳ Ｐゴシック" pitchFamily="50"/>
              </a:rPr>
              <a:t>Jillette</a:t>
            </a:r>
            <a:r>
              <a:rPr lang="en-US" sz="2800" dirty="0" smtClean="0">
                <a:solidFill>
                  <a:srgbClr val="000000"/>
                </a:solidFill>
                <a:ea typeface="ＭＳ Ｐゴシック" pitchFamily="50"/>
                <a:cs typeface="ＭＳ Ｐゴシック" pitchFamily="50"/>
              </a:rPr>
              <a:t> (</a:t>
            </a:r>
            <a:r>
              <a:rPr lang="en-US" sz="2800" i="1" dirty="0" smtClean="0">
                <a:solidFill>
                  <a:srgbClr val="000000"/>
                </a:solidFill>
                <a:ea typeface="ＭＳ Ｐゴシック" pitchFamily="50"/>
                <a:cs typeface="ＭＳ Ｐゴシック" pitchFamily="50"/>
              </a:rPr>
              <a:t>Penn </a:t>
            </a:r>
            <a:r>
              <a:rPr lang="en-US" sz="2800" i="1" dirty="0" smtClean="0">
                <a:solidFill>
                  <a:srgbClr val="000000"/>
                </a:solidFill>
                <a:ea typeface="ＭＳ Ｐゴシック" pitchFamily="50"/>
                <a:cs typeface="ＭＳ Ｐゴシック" pitchFamily="50"/>
              </a:rPr>
              <a:t>&amp; </a:t>
            </a:r>
            <a:r>
              <a:rPr lang="en-US" sz="2800" i="1" dirty="0" smtClean="0">
                <a:solidFill>
                  <a:srgbClr val="000000"/>
                </a:solidFill>
                <a:ea typeface="ＭＳ Ｐゴシック" pitchFamily="50"/>
                <a:cs typeface="ＭＳ Ｐゴシック" pitchFamily="50"/>
              </a:rPr>
              <a:t>Teller</a:t>
            </a:r>
            <a:r>
              <a:rPr lang="en-US" sz="2800" dirty="0" smtClean="0">
                <a:solidFill>
                  <a:srgbClr val="000000"/>
                </a:solidFill>
                <a:ea typeface="ＭＳ Ｐゴシック" pitchFamily="50"/>
                <a:cs typeface="ＭＳ Ｐゴシック" pitchFamily="50"/>
              </a:rPr>
              <a:t>)</a:t>
            </a:r>
            <a:endParaRPr lang="en-US" sz="2800" dirty="0" smtClean="0">
              <a:solidFill>
                <a:srgbClr val="000000"/>
              </a:solidFill>
              <a:ea typeface="ＭＳ Ｐゴシック" pitchFamily="50"/>
              <a:cs typeface="ＭＳ Ｐゴシック" pitchFamily="5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xfrm>
            <a:off x="152400" y="274638"/>
            <a:ext cx="8839200" cy="1143000"/>
          </a:xfrm>
        </p:spPr>
        <p:txBody>
          <a:bodyPr/>
          <a:lstStyle/>
          <a:p>
            <a:r>
              <a:rPr lang="en-US"/>
              <a:t>Malthus was wrong about #2 Also</a:t>
            </a:r>
          </a:p>
        </p:txBody>
      </p:sp>
      <p:pic>
        <p:nvPicPr>
          <p:cNvPr id="878595" name="Picture 3"/>
          <p:cNvPicPr>
            <a:picLocks noChangeAspect="1" noChangeArrowheads="1"/>
          </p:cNvPicPr>
          <p:nvPr/>
        </p:nvPicPr>
        <p:blipFill>
          <a:blip r:embed="rId2" cstate="print"/>
          <a:srcRect/>
          <a:stretch>
            <a:fillRect/>
          </a:stretch>
        </p:blipFill>
        <p:spPr bwMode="auto">
          <a:xfrm>
            <a:off x="95250" y="1300163"/>
            <a:ext cx="4524375" cy="3019425"/>
          </a:xfrm>
          <a:prstGeom prst="rect">
            <a:avLst/>
          </a:prstGeom>
          <a:noFill/>
          <a:ln w="31750">
            <a:noFill/>
            <a:miter lim="800000"/>
            <a:headEnd/>
            <a:tailEnd/>
          </a:ln>
          <a:effectLst/>
        </p:spPr>
      </p:pic>
      <p:pic>
        <p:nvPicPr>
          <p:cNvPr id="878596" name="Picture 4"/>
          <p:cNvPicPr>
            <a:picLocks noChangeAspect="1" noChangeArrowheads="1"/>
          </p:cNvPicPr>
          <p:nvPr/>
        </p:nvPicPr>
        <p:blipFill>
          <a:blip r:embed="rId3" cstate="print"/>
          <a:srcRect/>
          <a:stretch>
            <a:fillRect/>
          </a:stretch>
        </p:blipFill>
        <p:spPr bwMode="auto">
          <a:xfrm>
            <a:off x="4648200" y="2657475"/>
            <a:ext cx="4419600" cy="3400425"/>
          </a:xfrm>
          <a:prstGeom prst="rect">
            <a:avLst/>
          </a:prstGeom>
          <a:noFill/>
          <a:ln w="31750">
            <a:noFill/>
            <a:miter lim="800000"/>
            <a:headEnd/>
            <a:tailEnd/>
          </a:ln>
          <a:effectLst/>
        </p:spPr>
      </p:pic>
      <p:sp>
        <p:nvSpPr>
          <p:cNvPr id="878597" name="Text Box 5"/>
          <p:cNvSpPr txBox="1">
            <a:spLocks noChangeArrowheads="1"/>
          </p:cNvSpPr>
          <p:nvPr/>
        </p:nvSpPr>
        <p:spPr bwMode="auto">
          <a:xfrm>
            <a:off x="180975" y="4403725"/>
            <a:ext cx="4267200" cy="1920875"/>
          </a:xfrm>
          <a:prstGeom prst="rect">
            <a:avLst/>
          </a:prstGeom>
          <a:noFill/>
          <a:ln w="31750">
            <a:noFill/>
            <a:miter lim="800000"/>
            <a:headEnd/>
            <a:tailEnd/>
          </a:ln>
          <a:effectLst/>
        </p:spPr>
        <p:txBody>
          <a:bodyPr>
            <a:spAutoFit/>
          </a:bodyPr>
          <a:lstStyle/>
          <a:p>
            <a:r>
              <a:rPr lang="en-US" sz="2000"/>
              <a:t>Advances in science (birth control), medicine (higher life expectancy), education, and societal and political changes (e.g., regulation in China) have reduced </a:t>
            </a:r>
            <a:r>
              <a:rPr lang="en-US" sz="2000" i="1">
                <a:latin typeface="Times New Roman" pitchFamily="18" charset="0"/>
              </a:rPr>
              <a:t>k</a:t>
            </a:r>
            <a:r>
              <a:rPr lang="en-US" sz="2000"/>
              <a:t> (it is &lt; 1 in many countries now!)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8596"/>
                                        </p:tgtEl>
                                        <p:attrNameLst>
                                          <p:attrName>style.visibility</p:attrName>
                                        </p:attrNameLst>
                                      </p:cBhvr>
                                      <p:to>
                                        <p:strVal val="visible"/>
                                      </p:to>
                                    </p:set>
                                    <p:animEffect transition="in" filter="dissolve">
                                      <p:cBhvr>
                                        <p:cTn id="7" dur="500"/>
                                        <p:tgtEl>
                                          <p:spTgt spid="8785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8597"/>
                                        </p:tgtEl>
                                        <p:attrNameLst>
                                          <p:attrName>style.visibility</p:attrName>
                                        </p:attrNameLst>
                                      </p:cBhvr>
                                      <p:to>
                                        <p:strVal val="visible"/>
                                      </p:to>
                                    </p:set>
                                    <p:animEffect transition="in" filter="dissolve">
                                      <p:cBhvr>
                                        <p:cTn id="12"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sz="4000"/>
              <a:t>Upcoming Malthusian Catastrophes?</a:t>
            </a:r>
          </a:p>
        </p:txBody>
      </p:sp>
      <p:sp>
        <p:nvSpPr>
          <p:cNvPr id="877571" name="Rectangle 3"/>
          <p:cNvSpPr>
            <a:spLocks noGrp="1" noChangeArrowheads="1"/>
          </p:cNvSpPr>
          <p:nvPr>
            <p:ph type="body" idx="1"/>
          </p:nvPr>
        </p:nvSpPr>
        <p:spPr>
          <a:xfrm>
            <a:off x="228600" y="1752600"/>
            <a:ext cx="3810000" cy="4373563"/>
          </a:xfrm>
        </p:spPr>
        <p:txBody>
          <a:bodyPr/>
          <a:lstStyle/>
          <a:p>
            <a:r>
              <a:rPr lang="en-US"/>
              <a:t>Human consumption of fossil fuels grows as </a:t>
            </a:r>
            <a:r>
              <a:rPr lang="en-US">
                <a:sym typeface="Symbol" pitchFamily="18" charset="2"/>
              </a:rPr>
              <a:t></a:t>
            </a:r>
            <a:r>
              <a:rPr lang="en-US">
                <a:latin typeface="Times New Roman" pitchFamily="18" charset="0"/>
                <a:sym typeface="Symbol" pitchFamily="18" charset="2"/>
              </a:rPr>
              <a:t>(</a:t>
            </a:r>
            <a:r>
              <a:rPr lang="en-US" i="1">
                <a:latin typeface="Times New Roman" pitchFamily="18" charset="0"/>
                <a:sym typeface="Symbol" pitchFamily="18" charset="2"/>
              </a:rPr>
              <a:t>k</a:t>
            </a:r>
            <a:r>
              <a:rPr lang="en-US" i="1" baseline="30000">
                <a:latin typeface="Times New Roman" pitchFamily="18" charset="0"/>
                <a:sym typeface="Symbol" pitchFamily="18" charset="2"/>
              </a:rPr>
              <a:t>n</a:t>
            </a:r>
            <a:r>
              <a:rPr lang="en-US">
                <a:latin typeface="Times New Roman" pitchFamily="18" charset="0"/>
                <a:sym typeface="Symbol" pitchFamily="18" charset="2"/>
              </a:rPr>
              <a:t>) </a:t>
            </a:r>
            <a:r>
              <a:rPr lang="en-US"/>
              <a:t>(fairly large </a:t>
            </a:r>
            <a:r>
              <a:rPr lang="en-US" i="1">
                <a:latin typeface="Times New Roman" pitchFamily="18" charset="0"/>
              </a:rPr>
              <a:t>k</a:t>
            </a:r>
            <a:r>
              <a:rPr lang="en-US"/>
              <a:t> like 1.08?)</a:t>
            </a:r>
          </a:p>
          <a:p>
            <a:r>
              <a:rPr lang="en-US"/>
              <a:t>Available fuel is constant (?)</a:t>
            </a:r>
          </a:p>
        </p:txBody>
      </p:sp>
      <p:pic>
        <p:nvPicPr>
          <p:cNvPr id="877572" name="Picture 4"/>
          <p:cNvPicPr>
            <a:picLocks noChangeAspect="1" noChangeArrowheads="1"/>
          </p:cNvPicPr>
          <p:nvPr/>
        </p:nvPicPr>
        <p:blipFill>
          <a:blip r:embed="rId2" cstate="print"/>
          <a:srcRect r="9474"/>
          <a:stretch>
            <a:fillRect/>
          </a:stretch>
        </p:blipFill>
        <p:spPr bwMode="auto">
          <a:xfrm>
            <a:off x="4016375" y="1600200"/>
            <a:ext cx="4914900" cy="4013200"/>
          </a:xfrm>
          <a:prstGeom prst="rect">
            <a:avLst/>
          </a:prstGeom>
          <a:noFill/>
          <a:ln w="31750">
            <a:noFill/>
            <a:miter lim="800000"/>
            <a:headEnd/>
            <a:tailEnd/>
          </a:ln>
          <a:effectLst/>
        </p:spPr>
      </p:pic>
      <p:sp>
        <p:nvSpPr>
          <p:cNvPr id="877573" name="Rectangle 5"/>
          <p:cNvSpPr>
            <a:spLocks noChangeArrowheads="1"/>
          </p:cNvSpPr>
          <p:nvPr/>
        </p:nvSpPr>
        <p:spPr bwMode="auto">
          <a:xfrm>
            <a:off x="4724400" y="5486400"/>
            <a:ext cx="4202113" cy="228600"/>
          </a:xfrm>
          <a:prstGeom prst="rect">
            <a:avLst/>
          </a:prstGeom>
          <a:noFill/>
          <a:ln w="31750">
            <a:noFill/>
            <a:miter lim="800000"/>
            <a:headEnd/>
            <a:tailEnd/>
          </a:ln>
          <a:effectLst/>
        </p:spPr>
        <p:txBody>
          <a:bodyPr wrap="none">
            <a:spAutoFit/>
          </a:bodyPr>
          <a:lstStyle/>
          <a:p>
            <a:r>
              <a:rPr lang="en-US" sz="900"/>
              <a:t>http://wwwwp.mext.go.jp/hakusyo/book/hpag200001/hpag200001_2_006.html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t>PS4, Question 1e</a:t>
            </a:r>
          </a:p>
        </p:txBody>
      </p:sp>
      <p:sp>
        <p:nvSpPr>
          <p:cNvPr id="882691" name="Rectangle 3"/>
          <p:cNvSpPr>
            <a:spLocks noChangeArrowheads="1"/>
          </p:cNvSpPr>
          <p:nvPr/>
        </p:nvSpPr>
        <p:spPr bwMode="auto">
          <a:xfrm>
            <a:off x="714375" y="1203325"/>
            <a:ext cx="8077200" cy="946150"/>
          </a:xfrm>
          <a:prstGeom prst="rect">
            <a:avLst/>
          </a:prstGeom>
          <a:noFill/>
          <a:ln w="31750">
            <a:noFill/>
            <a:miter lim="800000"/>
            <a:headEnd/>
            <a:tailEnd/>
          </a:ln>
          <a:effectLst/>
        </p:spPr>
        <p:txBody>
          <a:bodyPr anchor="ctr">
            <a:spAutoFit/>
          </a:bodyPr>
          <a:lstStyle/>
          <a:p>
            <a:r>
              <a:rPr lang="en-US" sz="2800" i="1">
                <a:latin typeface="Times New Roman" pitchFamily="18" charset="0"/>
              </a:rPr>
              <a:t>      g</a:t>
            </a:r>
            <a:r>
              <a:rPr lang="en-US" sz="2800"/>
              <a:t>: the federal debt </a:t>
            </a:r>
            <a:r>
              <a:rPr lang="en-US" sz="2800" i="1">
                <a:latin typeface="Times New Roman" pitchFamily="18" charset="0"/>
              </a:rPr>
              <a:t>n</a:t>
            </a:r>
            <a:r>
              <a:rPr lang="en-US" sz="2800"/>
              <a:t> years from today, </a:t>
            </a:r>
          </a:p>
          <a:p>
            <a:r>
              <a:rPr lang="en-US" sz="2800"/>
              <a:t>     </a:t>
            </a:r>
            <a:r>
              <a:rPr lang="en-US" sz="2800" i="1">
                <a:latin typeface="Times New Roman" pitchFamily="18" charset="0"/>
              </a:rPr>
              <a:t>f</a:t>
            </a:r>
            <a:r>
              <a:rPr lang="en-US" sz="2800"/>
              <a:t>: the US population </a:t>
            </a:r>
            <a:r>
              <a:rPr lang="en-US" sz="2800" i="1">
                <a:latin typeface="Times New Roman" pitchFamily="18" charset="0"/>
              </a:rPr>
              <a:t>n</a:t>
            </a:r>
            <a:r>
              <a:rPr lang="en-US" sz="2800"/>
              <a:t> years from today</a:t>
            </a:r>
          </a:p>
        </p:txBody>
      </p:sp>
      <p:sp>
        <p:nvSpPr>
          <p:cNvPr id="882692" name="Text Box 4"/>
          <p:cNvSpPr txBox="1">
            <a:spLocks noChangeArrowheads="1"/>
          </p:cNvSpPr>
          <p:nvPr/>
        </p:nvSpPr>
        <p:spPr bwMode="auto">
          <a:xfrm>
            <a:off x="190500" y="2247900"/>
            <a:ext cx="8802688" cy="3081338"/>
          </a:xfrm>
          <a:prstGeom prst="rect">
            <a:avLst/>
          </a:prstGeom>
          <a:noFill/>
          <a:ln w="31750">
            <a:noFill/>
            <a:miter lim="800000"/>
            <a:headEnd/>
            <a:tailEnd/>
          </a:ln>
          <a:effectLst/>
        </p:spPr>
        <p:txBody>
          <a:bodyPr>
            <a:spAutoFit/>
          </a:bodyPr>
          <a:lstStyle/>
          <a:p>
            <a:r>
              <a:rPr lang="en-US" sz="2800"/>
              <a:t>Debt increases:</a:t>
            </a:r>
          </a:p>
          <a:p>
            <a:r>
              <a:rPr lang="en-US" sz="2800"/>
              <a:t>	   Spending – Revenues</a:t>
            </a:r>
          </a:p>
          <a:p>
            <a:r>
              <a:rPr lang="en-US" sz="2800"/>
              <a:t>			this varies, but usually positive</a:t>
            </a:r>
          </a:p>
          <a:p>
            <a:r>
              <a:rPr lang="en-US" sz="2800"/>
              <a:t>	+ Interest on the previous debt (exponential)  </a:t>
            </a:r>
          </a:p>
          <a:p>
            <a:r>
              <a:rPr lang="en-US" sz="2800"/>
              <a:t>        = </a:t>
            </a:r>
            <a:r>
              <a:rPr lang="en-US" sz="2800">
                <a:latin typeface="Times New Roman" pitchFamily="18" charset="0"/>
                <a:sym typeface="Symbol" pitchFamily="18" charset="2"/>
              </a:rPr>
              <a:t>(</a:t>
            </a:r>
            <a:r>
              <a:rPr lang="en-US" sz="2800" i="1">
                <a:latin typeface="Times New Roman" pitchFamily="18" charset="0"/>
                <a:sym typeface="Symbol" pitchFamily="18" charset="2"/>
              </a:rPr>
              <a:t>k</a:t>
            </a:r>
            <a:r>
              <a:rPr lang="en-US" sz="2800" i="1" baseline="30000">
                <a:latin typeface="Times New Roman" pitchFamily="18" charset="0"/>
                <a:sym typeface="Symbol" pitchFamily="18" charset="2"/>
              </a:rPr>
              <a:t>n</a:t>
            </a:r>
            <a:r>
              <a:rPr lang="en-US" sz="2800">
                <a:latin typeface="Times New Roman" pitchFamily="18" charset="0"/>
                <a:sym typeface="Symbol" pitchFamily="18" charset="2"/>
              </a:rPr>
              <a:t>)</a:t>
            </a:r>
          </a:p>
          <a:p>
            <a:r>
              <a:rPr lang="en-US" sz="2800"/>
              <a:t>Population increase is not exponential: </a:t>
            </a:r>
          </a:p>
          <a:p>
            <a:r>
              <a:rPr lang="en-US" sz="2800"/>
              <a:t>rate continues to decrease</a:t>
            </a:r>
            <a:endParaRPr lang="en-US" sz="3200">
              <a:latin typeface="Times New Roman" pitchFamily="18" charset="0"/>
              <a:sym typeface="Symbol" pitchFamily="18" charset="2"/>
            </a:endParaRPr>
          </a:p>
        </p:txBody>
      </p:sp>
      <p:sp>
        <p:nvSpPr>
          <p:cNvPr id="882693" name="Rectangle 5"/>
          <p:cNvSpPr>
            <a:spLocks noChangeArrowheads="1"/>
          </p:cNvSpPr>
          <p:nvPr/>
        </p:nvSpPr>
        <p:spPr bwMode="auto">
          <a:xfrm>
            <a:off x="900113" y="5246688"/>
            <a:ext cx="5881687" cy="400110"/>
          </a:xfrm>
          <a:prstGeom prst="rect">
            <a:avLst/>
          </a:prstGeom>
          <a:noFill/>
          <a:ln w="31750">
            <a:noFill/>
            <a:miter lim="800000"/>
            <a:headEnd/>
            <a:tailEnd/>
          </a:ln>
          <a:effectLst/>
        </p:spPr>
        <p:txBody>
          <a:bodyPr wrap="square">
            <a:spAutoFit/>
          </a:bodyPr>
          <a:lstStyle/>
          <a:p>
            <a:r>
              <a:rPr lang="en-US" sz="2000" dirty="0"/>
              <a:t>=&gt; as </a:t>
            </a:r>
            <a:r>
              <a:rPr lang="en-US" sz="2000" i="1" dirty="0">
                <a:latin typeface="Times New Roman" pitchFamily="18" charset="0"/>
              </a:rPr>
              <a:t>n</a:t>
            </a:r>
            <a:r>
              <a:rPr lang="en-US" sz="2000" dirty="0"/>
              <a:t> increases, debt per person approaches infinity!</a:t>
            </a:r>
            <a:endParaRPr lang="en-US" sz="2000" dirty="0">
              <a:sym typeface="Symbol" pitchFamily="18" charset="2"/>
            </a:endParaRPr>
          </a:p>
        </p:txBody>
      </p:sp>
      <p:sp>
        <p:nvSpPr>
          <p:cNvPr id="882694" name="Text Box 6"/>
          <p:cNvSpPr txBox="1">
            <a:spLocks noChangeArrowheads="1"/>
          </p:cNvSpPr>
          <p:nvPr/>
        </p:nvSpPr>
        <p:spPr bwMode="auto">
          <a:xfrm>
            <a:off x="418596" y="5773738"/>
            <a:ext cx="8403646" cy="430887"/>
          </a:xfrm>
          <a:prstGeom prst="rect">
            <a:avLst/>
          </a:prstGeom>
          <a:noFill/>
          <a:ln w="31750">
            <a:noFill/>
            <a:miter lim="800000"/>
            <a:headEnd/>
            <a:tailEnd/>
          </a:ln>
          <a:effectLst/>
        </p:spPr>
        <p:txBody>
          <a:bodyPr wrap="none">
            <a:spAutoFit/>
          </a:bodyPr>
          <a:lstStyle/>
          <a:p>
            <a:pPr algn="ctr"/>
            <a:r>
              <a:rPr lang="en-US" sz="2200" dirty="0"/>
              <a:t>This will </a:t>
            </a:r>
            <a:r>
              <a:rPr lang="en-US" sz="2200" i="1" dirty="0"/>
              <a:t>eventually</a:t>
            </a:r>
            <a:r>
              <a:rPr lang="en-US" sz="2200" dirty="0"/>
              <a:t> be a problem, but growth analysis doesn’t say </a:t>
            </a:r>
            <a:r>
              <a:rPr lang="en-US" sz="2200" i="1" dirty="0"/>
              <a:t>when</a:t>
            </a:r>
            <a:r>
              <a:rPr lang="en-US" sz="2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2692"/>
                                        </p:tgtEl>
                                        <p:attrNameLst>
                                          <p:attrName>style.visibility</p:attrName>
                                        </p:attrNameLst>
                                      </p:cBhvr>
                                      <p:to>
                                        <p:strVal val="visible"/>
                                      </p:to>
                                    </p:set>
                                    <p:animEffect transition="in" filter="dissolve">
                                      <p:cBhvr>
                                        <p:cTn id="7" dur="500"/>
                                        <p:tgtEl>
                                          <p:spTgt spid="8826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2693"/>
                                        </p:tgtEl>
                                        <p:attrNameLst>
                                          <p:attrName>style.visibility</p:attrName>
                                        </p:attrNameLst>
                                      </p:cBhvr>
                                      <p:to>
                                        <p:strVal val="visible"/>
                                      </p:to>
                                    </p:set>
                                    <p:animEffect transition="in" filter="dissolve">
                                      <p:cBhvr>
                                        <p:cTn id="12" dur="500"/>
                                        <p:tgtEl>
                                          <p:spTgt spid="88269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2694"/>
                                        </p:tgtEl>
                                        <p:attrNameLst>
                                          <p:attrName>style.visibility</p:attrName>
                                        </p:attrNameLst>
                                      </p:cBhvr>
                                      <p:to>
                                        <p:strVal val="visible"/>
                                      </p:to>
                                    </p:set>
                                    <p:animEffect transition="in" filter="dissolve">
                                      <p:cBhvr>
                                        <p:cTn id="17" dur="500"/>
                                        <p:tgtEl>
                                          <p:spTgt spid="882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2" grpId="0"/>
      <p:bldP spid="882693" grpId="0"/>
      <p:bldP spid="8826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a:t>“</a:t>
            </a:r>
            <a:r>
              <a:rPr lang="en-US">
                <a:solidFill>
                  <a:srgbClr val="FFCC00"/>
                </a:solidFill>
              </a:rPr>
              <a:t>Corn</a:t>
            </a:r>
            <a:r>
              <a:rPr lang="en-US">
                <a:solidFill>
                  <a:schemeClr val="tx1"/>
                </a:solidFill>
              </a:rPr>
              <a:t>ucopian</a:t>
            </a:r>
            <a:r>
              <a:rPr lang="en-US"/>
              <a:t> View”</a:t>
            </a:r>
          </a:p>
        </p:txBody>
      </p:sp>
      <p:sp>
        <p:nvSpPr>
          <p:cNvPr id="879619" name="Rectangle 3"/>
          <p:cNvSpPr>
            <a:spLocks noGrp="1" noChangeArrowheads="1"/>
          </p:cNvSpPr>
          <p:nvPr>
            <p:ph type="body" idx="1"/>
          </p:nvPr>
        </p:nvSpPr>
        <p:spPr/>
        <p:txBody>
          <a:bodyPr>
            <a:normAutofit/>
          </a:bodyPr>
          <a:lstStyle/>
          <a:p>
            <a:pPr>
              <a:buNone/>
            </a:pPr>
            <a:r>
              <a:rPr lang="en-US" dirty="0"/>
              <a:t>Few resources are really finite</a:t>
            </a:r>
          </a:p>
          <a:p>
            <a:pPr>
              <a:buNone/>
            </a:pPr>
            <a:r>
              <a:rPr lang="en-US" dirty="0"/>
              <a:t>All scientific things </a:t>
            </a:r>
            <a:r>
              <a:rPr lang="en-US" dirty="0" smtClean="0"/>
              <a:t>have </a:t>
            </a:r>
            <a:r>
              <a:rPr lang="en-US" dirty="0"/>
              <a:t>endless golden </a:t>
            </a:r>
            <a:r>
              <a:rPr lang="en-US" dirty="0" smtClean="0"/>
              <a:t>ages</a:t>
            </a:r>
          </a:p>
          <a:p>
            <a:pPr>
              <a:buNone/>
            </a:pPr>
            <a:r>
              <a:rPr lang="en-US" dirty="0" smtClean="0"/>
              <a:t>	</a:t>
            </a:r>
            <a:r>
              <a:rPr lang="en-US" dirty="0" smtClean="0"/>
              <a:t>Knowledge accumulates</a:t>
            </a:r>
          </a:p>
          <a:p>
            <a:pPr>
              <a:buNone/>
            </a:pPr>
            <a:r>
              <a:rPr lang="en-US" dirty="0" smtClean="0"/>
              <a:t>	Knowledge makes it easier to acquire more</a:t>
            </a:r>
            <a:endParaRPr lang="en-US" dirty="0"/>
          </a:p>
          <a:p>
            <a:pPr>
              <a:buNone/>
            </a:pPr>
            <a:r>
              <a:rPr lang="en-US" dirty="0"/>
              <a:t>(We hope) Human ingenuity and economics and politics </a:t>
            </a:r>
            <a:r>
              <a:rPr lang="en-US" dirty="0" smtClean="0"/>
              <a:t>will continue </a:t>
            </a:r>
            <a:r>
              <a:rPr lang="en-US" dirty="0"/>
              <a:t>solve problems before they become catastrophes</a:t>
            </a:r>
          </a:p>
          <a:p>
            <a:pPr lvl="1">
              <a:buNone/>
            </a:pPr>
            <a:r>
              <a:rPr lang="en-US" dirty="0" smtClean="0"/>
              <a:t>	No </a:t>
            </a:r>
            <a:r>
              <a:rPr lang="en-US" dirty="0"/>
              <a:t>one will sell the last gallon of gas for $</a:t>
            </a:r>
            <a:r>
              <a:rPr lang="en-US" dirty="0" smtClean="0"/>
              <a:t>2.45</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457200" y="184150"/>
            <a:ext cx="8229600" cy="1143000"/>
          </a:xfrm>
        </p:spPr>
        <p:txBody>
          <a:bodyPr/>
          <a:lstStyle/>
          <a:p>
            <a:r>
              <a:rPr lang="en-US" dirty="0" smtClean="0"/>
              <a:t>Simulating the Universe</a:t>
            </a:r>
            <a:endParaRPr lang="en-US" dirty="0"/>
          </a:p>
        </p:txBody>
      </p:sp>
      <p:sp>
        <p:nvSpPr>
          <p:cNvPr id="885764" name="Rectangle 4"/>
          <p:cNvSpPr>
            <a:spLocks noChangeArrowheads="1"/>
          </p:cNvSpPr>
          <p:nvPr/>
        </p:nvSpPr>
        <p:spPr bwMode="auto">
          <a:xfrm>
            <a:off x="2971800" y="3276600"/>
            <a:ext cx="1787525" cy="914400"/>
          </a:xfrm>
          <a:prstGeom prst="rect">
            <a:avLst/>
          </a:prstGeom>
          <a:noFill/>
          <a:ln w="31750">
            <a:noFill/>
            <a:miter lim="800000"/>
            <a:headEnd/>
            <a:tailEnd/>
          </a:ln>
          <a:effectLst/>
        </p:spPr>
        <p:txBody>
          <a:bodyPr wrap="none">
            <a:spAutoFit/>
          </a:bodyPr>
          <a:lstStyle/>
          <a:p>
            <a:r>
              <a:rPr lang="en-US" sz="5400" dirty="0">
                <a:sym typeface="Symbol" pitchFamily="18" charset="2"/>
              </a:rPr>
              <a:t>(</a:t>
            </a:r>
            <a:r>
              <a:rPr lang="en-US" sz="5400" i="1" dirty="0">
                <a:latin typeface="Times New Roman" pitchFamily="18" charset="0"/>
                <a:sym typeface="Symbol" pitchFamily="18" charset="2"/>
              </a:rPr>
              <a:t>n</a:t>
            </a:r>
            <a:r>
              <a:rPr lang="en-US" sz="5400" baseline="30000" dirty="0">
                <a:latin typeface="Times New Roman" pitchFamily="18" charset="0"/>
                <a:sym typeface="Symbol" pitchFamily="18" charset="2"/>
              </a:rPr>
              <a:t>3</a:t>
            </a:r>
            <a:r>
              <a:rPr lang="en-US" sz="5400" dirty="0">
                <a:sym typeface="Symbol" pitchFamily="18" charset="2"/>
              </a:rPr>
              <a:t>)</a:t>
            </a:r>
          </a:p>
        </p:txBody>
      </p:sp>
      <p:sp>
        <p:nvSpPr>
          <p:cNvPr id="885765" name="Text Box 5"/>
          <p:cNvSpPr txBox="1">
            <a:spLocks noChangeArrowheads="1"/>
          </p:cNvSpPr>
          <p:nvPr/>
        </p:nvSpPr>
        <p:spPr bwMode="auto">
          <a:xfrm>
            <a:off x="3962400" y="4953000"/>
            <a:ext cx="4568825" cy="1015663"/>
          </a:xfrm>
          <a:prstGeom prst="rect">
            <a:avLst/>
          </a:prstGeom>
          <a:noFill/>
          <a:ln w="31750">
            <a:noFill/>
            <a:miter lim="800000"/>
            <a:headEnd/>
            <a:tailEnd/>
          </a:ln>
          <a:effectLst/>
        </p:spPr>
        <p:txBody>
          <a:bodyPr wrap="square">
            <a:spAutoFit/>
          </a:bodyPr>
          <a:lstStyle/>
          <a:p>
            <a:r>
              <a:rPr lang="en-US" sz="2000" dirty="0"/>
              <a:t>When we double the </a:t>
            </a:r>
            <a:r>
              <a:rPr lang="en-US" sz="2000" dirty="0" smtClean="0"/>
              <a:t>scale </a:t>
            </a:r>
            <a:r>
              <a:rPr lang="en-US" sz="2000" dirty="0"/>
              <a:t>of the simulation, the work </a:t>
            </a:r>
            <a:r>
              <a:rPr lang="en-US" sz="2000" dirty="0" err="1"/>
              <a:t>octuples</a:t>
            </a:r>
            <a:r>
              <a:rPr lang="en-US" sz="2000" dirty="0"/>
              <a:t>!  (Just like oceanography octopi simulations)</a:t>
            </a:r>
          </a:p>
        </p:txBody>
      </p:sp>
      <p:sp>
        <p:nvSpPr>
          <p:cNvPr id="6" name="Content Placeholder 5"/>
          <p:cNvSpPr>
            <a:spLocks noGrp="1"/>
          </p:cNvSpPr>
          <p:nvPr>
            <p:ph idx="1"/>
          </p:nvPr>
        </p:nvSpPr>
        <p:spPr>
          <a:xfrm>
            <a:off x="457200" y="1600201"/>
            <a:ext cx="8229600" cy="1295400"/>
          </a:xfrm>
        </p:spPr>
        <p:txBody>
          <a:bodyPr/>
          <a:lstStyle/>
          <a:p>
            <a:pPr>
              <a:buNone/>
            </a:pPr>
            <a:r>
              <a:rPr lang="en-US" dirty="0" smtClean="0"/>
              <a:t>	Work scales linearly with volume of simulation: scales cubically with scale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5764"/>
                                        </p:tgtEl>
                                        <p:attrNameLst>
                                          <p:attrName>style.visibility</p:attrName>
                                        </p:attrNameLst>
                                      </p:cBhvr>
                                      <p:to>
                                        <p:strVal val="visible"/>
                                      </p:to>
                                    </p:set>
                                    <p:animEffect transition="in" filter="fade">
                                      <p:cBhvr>
                                        <p:cTn id="7" dur="2000"/>
                                        <p:tgtEl>
                                          <p:spTgt spid="8857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5765"/>
                                        </p:tgtEl>
                                        <p:attrNameLst>
                                          <p:attrName>style.visibility</p:attrName>
                                        </p:attrNameLst>
                                      </p:cBhvr>
                                      <p:to>
                                        <p:strVal val="visible"/>
                                      </p:to>
                                    </p:set>
                                    <p:animEffect transition="in" filter="blinds(horizontal)">
                                      <p:cBhvr>
                                        <p:cTn id="12" dur="500"/>
                                        <p:tgtEl>
                                          <p:spTgt spid="88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4" grpId="0"/>
      <p:bldP spid="8857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r>
              <a:rPr lang="en-US"/>
              <a:t>“Kay”-sian View</a:t>
            </a:r>
          </a:p>
        </p:txBody>
      </p:sp>
      <p:sp>
        <p:nvSpPr>
          <p:cNvPr id="880643" name="Rectangle 3"/>
          <p:cNvSpPr>
            <a:spLocks noChangeArrowheads="1"/>
          </p:cNvSpPr>
          <p:nvPr/>
        </p:nvSpPr>
        <p:spPr bwMode="auto">
          <a:xfrm>
            <a:off x="457200" y="1905000"/>
            <a:ext cx="3886200" cy="3477875"/>
          </a:xfrm>
          <a:prstGeom prst="rect">
            <a:avLst/>
          </a:prstGeom>
          <a:noFill/>
          <a:ln w="31750">
            <a:noFill/>
            <a:miter lim="800000"/>
            <a:headEnd/>
            <a:tailEnd/>
          </a:ln>
          <a:effectLst/>
        </p:spPr>
        <p:txBody>
          <a:bodyPr wrap="square" anchor="ctr">
            <a:spAutoFit/>
          </a:bodyPr>
          <a:lstStyle/>
          <a:p>
            <a:r>
              <a:rPr lang="en-US" sz="4400" dirty="0"/>
              <a:t>The best way to predict the future is to invent it. </a:t>
            </a:r>
          </a:p>
          <a:p>
            <a:pPr algn="r"/>
            <a:r>
              <a:rPr lang="en-US" sz="4400" dirty="0"/>
              <a:t>— Alan Kay </a:t>
            </a:r>
          </a:p>
        </p:txBody>
      </p:sp>
      <p:pic>
        <p:nvPicPr>
          <p:cNvPr id="7170" name="Picture 2"/>
          <p:cNvPicPr>
            <a:picLocks noChangeAspect="1" noChangeArrowheads="1"/>
          </p:cNvPicPr>
          <p:nvPr/>
        </p:nvPicPr>
        <p:blipFill>
          <a:blip r:embed="rId2" cstate="print"/>
          <a:srcRect r="40678"/>
          <a:stretch>
            <a:fillRect/>
          </a:stretch>
        </p:blipFill>
        <p:spPr bwMode="auto">
          <a:xfrm>
            <a:off x="4648200" y="1524000"/>
            <a:ext cx="3733800" cy="4720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lstStyle/>
          <a:p>
            <a:r>
              <a:rPr lang="en-US" dirty="0"/>
              <a:t>Charge</a:t>
            </a:r>
          </a:p>
        </p:txBody>
      </p:sp>
      <p:sp>
        <p:nvSpPr>
          <p:cNvPr id="916483" name="Rectangle 3"/>
          <p:cNvSpPr>
            <a:spLocks noGrp="1" noChangeArrowheads="1"/>
          </p:cNvSpPr>
          <p:nvPr>
            <p:ph type="body" idx="1"/>
          </p:nvPr>
        </p:nvSpPr>
        <p:spPr/>
        <p:txBody>
          <a:bodyPr/>
          <a:lstStyle/>
          <a:p>
            <a:pPr>
              <a:lnSpc>
                <a:spcPct val="90000"/>
              </a:lnSpc>
            </a:pPr>
            <a:r>
              <a:rPr lang="en-US" dirty="0"/>
              <a:t>When picking majors, pick a short golden age field that is about to enter its short golden age</a:t>
            </a:r>
          </a:p>
          <a:p>
            <a:pPr lvl="1">
              <a:lnSpc>
                <a:spcPct val="90000"/>
              </a:lnSpc>
            </a:pPr>
            <a:r>
              <a:rPr lang="en-US" dirty="0"/>
              <a:t>This requires vision and luck!</a:t>
            </a:r>
          </a:p>
          <a:p>
            <a:pPr>
              <a:lnSpc>
                <a:spcPct val="90000"/>
              </a:lnSpc>
            </a:pPr>
            <a:r>
              <a:rPr lang="en-US" dirty="0"/>
              <a:t>Play it safe by picking an endless golden age field (CS is a good choice for this!)</a:t>
            </a:r>
          </a:p>
          <a:p>
            <a:pPr>
              <a:lnSpc>
                <a:spcPct val="90000"/>
              </a:lnSpc>
            </a:pPr>
            <a:r>
              <a:rPr lang="en-US" dirty="0" smtClean="0"/>
              <a:t>Wednesday: History of Object-Oriented Programming</a:t>
            </a:r>
            <a:r>
              <a:rPr lang="en-US" dirty="0" smtClean="0"/>
              <a:t>;</a:t>
            </a:r>
            <a:r>
              <a:rPr lang="en-US" dirty="0" smtClean="0"/>
              <a:t> Interpreters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lstStyle/>
          <a:p>
            <a:r>
              <a:rPr lang="en-US"/>
              <a:t>Orders of Growth</a:t>
            </a:r>
          </a:p>
        </p:txBody>
      </p:sp>
      <p:graphicFrame>
        <p:nvGraphicFramePr>
          <p:cNvPr id="886787" name="Object 3"/>
          <p:cNvGraphicFramePr>
            <a:graphicFrameLocks noChangeAspect="1"/>
          </p:cNvGraphicFramePr>
          <p:nvPr/>
        </p:nvGraphicFramePr>
        <p:xfrm>
          <a:off x="454025" y="990600"/>
          <a:ext cx="7900988" cy="5284788"/>
        </p:xfrm>
        <a:graphic>
          <a:graphicData uri="http://schemas.openxmlformats.org/presentationml/2006/ole">
            <p:oleObj spid="_x0000_s1026" name="Chart" r:id="rId3" imgW="6096090" imgH="4076730" progId="Excel.Chart.8">
              <p:embed followColorScheme="full"/>
            </p:oleObj>
          </a:graphicData>
        </a:graphic>
      </p:graphicFrame>
      <p:sp>
        <p:nvSpPr>
          <p:cNvPr id="886788" name="Text Box 4"/>
          <p:cNvSpPr txBox="1">
            <a:spLocks noChangeArrowheads="1"/>
          </p:cNvSpPr>
          <p:nvPr/>
        </p:nvSpPr>
        <p:spPr bwMode="auto">
          <a:xfrm>
            <a:off x="7696200" y="4562475"/>
            <a:ext cx="1211263" cy="366713"/>
          </a:xfrm>
          <a:prstGeom prst="rect">
            <a:avLst/>
          </a:prstGeom>
          <a:noFill/>
          <a:ln w="31750">
            <a:noFill/>
            <a:miter lim="800000"/>
            <a:headEnd/>
            <a:tailEnd/>
          </a:ln>
          <a:effectLst/>
        </p:spPr>
        <p:txBody>
          <a:bodyPr wrap="none">
            <a:spAutoFit/>
          </a:bodyPr>
          <a:lstStyle/>
          <a:p>
            <a:r>
              <a:rPr lang="en-US" sz="1800"/>
              <a:t>insert-sort</a:t>
            </a:r>
          </a:p>
        </p:txBody>
      </p:sp>
      <p:sp>
        <p:nvSpPr>
          <p:cNvPr id="886789" name="Text Box 5"/>
          <p:cNvSpPr txBox="1">
            <a:spLocks noChangeArrowheads="1"/>
          </p:cNvSpPr>
          <p:nvPr/>
        </p:nvSpPr>
        <p:spPr bwMode="auto">
          <a:xfrm>
            <a:off x="7659688" y="1443038"/>
            <a:ext cx="1212850" cy="641350"/>
          </a:xfrm>
          <a:prstGeom prst="rect">
            <a:avLst/>
          </a:prstGeom>
          <a:noFill/>
          <a:ln w="31750">
            <a:noFill/>
            <a:miter lim="800000"/>
            <a:headEnd/>
            <a:tailEnd/>
          </a:ln>
          <a:effectLst/>
        </p:spPr>
        <p:txBody>
          <a:bodyPr wrap="none">
            <a:spAutoFit/>
          </a:bodyPr>
          <a:lstStyle/>
          <a:p>
            <a:r>
              <a:rPr lang="en-US" sz="1800"/>
              <a:t>simulating</a:t>
            </a:r>
          </a:p>
          <a:p>
            <a:r>
              <a:rPr lang="en-US" sz="1800"/>
              <a:t>universe</a:t>
            </a:r>
          </a:p>
        </p:txBody>
      </p:sp>
      <p:sp>
        <p:nvSpPr>
          <p:cNvPr id="886790" name="Text Box 6"/>
          <p:cNvSpPr txBox="1">
            <a:spLocks noChangeArrowheads="1"/>
          </p:cNvSpPr>
          <p:nvPr/>
        </p:nvSpPr>
        <p:spPr bwMode="auto">
          <a:xfrm>
            <a:off x="7726363" y="5481638"/>
            <a:ext cx="1071562" cy="366712"/>
          </a:xfrm>
          <a:prstGeom prst="rect">
            <a:avLst/>
          </a:prstGeom>
          <a:noFill/>
          <a:ln w="31750">
            <a:noFill/>
            <a:miter lim="800000"/>
            <a:headEnd/>
            <a:tailEnd/>
          </a:ln>
          <a:effectLst/>
        </p:spPr>
        <p:txBody>
          <a:bodyPr wrap="none">
            <a:spAutoFit/>
          </a:bodyPr>
          <a:lstStyle/>
          <a:p>
            <a:r>
              <a:rPr lang="en-US" sz="1800"/>
              <a:t>find-best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6788"/>
                                        </p:tgtEl>
                                        <p:attrNameLst>
                                          <p:attrName>style.visibility</p:attrName>
                                        </p:attrNameLst>
                                      </p:cBhvr>
                                      <p:to>
                                        <p:strVal val="visible"/>
                                      </p:to>
                                    </p:set>
                                    <p:animEffect transition="in" filter="dissolve">
                                      <p:cBhvr>
                                        <p:cTn id="7" dur="500"/>
                                        <p:tgtEl>
                                          <p:spTgt spid="8867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6790"/>
                                        </p:tgtEl>
                                        <p:attrNameLst>
                                          <p:attrName>style.visibility</p:attrName>
                                        </p:attrNameLst>
                                      </p:cBhvr>
                                      <p:to>
                                        <p:strVal val="visible"/>
                                      </p:to>
                                    </p:set>
                                    <p:animEffect transition="in" filter="dissolve">
                                      <p:cBhvr>
                                        <p:cTn id="12" dur="500"/>
                                        <p:tgtEl>
                                          <p:spTgt spid="88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8" grpId="0"/>
      <p:bldP spid="8867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en-US"/>
              <a:t>Orders of Growth</a:t>
            </a:r>
          </a:p>
        </p:txBody>
      </p:sp>
      <p:graphicFrame>
        <p:nvGraphicFramePr>
          <p:cNvPr id="887811" name="Object 3"/>
          <p:cNvGraphicFramePr>
            <a:graphicFrameLocks noChangeAspect="1"/>
          </p:cNvGraphicFramePr>
          <p:nvPr/>
        </p:nvGraphicFramePr>
        <p:xfrm>
          <a:off x="454025" y="990600"/>
          <a:ext cx="7900988" cy="5284788"/>
        </p:xfrm>
        <a:graphic>
          <a:graphicData uri="http://schemas.openxmlformats.org/presentationml/2006/ole">
            <p:oleObj spid="_x0000_s2050" name="Chart" r:id="rId3" imgW="6096090" imgH="4076730" progId="Excel.Chart.8">
              <p:embed followColorScheme="full"/>
            </p:oleObj>
          </a:graphicData>
        </a:graphic>
      </p:graphicFrame>
      <p:sp>
        <p:nvSpPr>
          <p:cNvPr id="887812" name="Text Box 4"/>
          <p:cNvSpPr txBox="1">
            <a:spLocks noChangeArrowheads="1"/>
          </p:cNvSpPr>
          <p:nvPr/>
        </p:nvSpPr>
        <p:spPr bwMode="auto">
          <a:xfrm>
            <a:off x="7491413" y="5289550"/>
            <a:ext cx="1211262" cy="366713"/>
          </a:xfrm>
          <a:prstGeom prst="rect">
            <a:avLst/>
          </a:prstGeom>
          <a:noFill/>
          <a:ln w="31750">
            <a:noFill/>
            <a:miter lim="800000"/>
            <a:headEnd/>
            <a:tailEnd/>
          </a:ln>
          <a:effectLst/>
        </p:spPr>
        <p:txBody>
          <a:bodyPr wrap="none">
            <a:spAutoFit/>
          </a:bodyPr>
          <a:lstStyle/>
          <a:p>
            <a:r>
              <a:rPr lang="en-US" sz="1800"/>
              <a:t>insert-sort</a:t>
            </a:r>
          </a:p>
        </p:txBody>
      </p:sp>
      <p:sp>
        <p:nvSpPr>
          <p:cNvPr id="887813" name="Text Box 5"/>
          <p:cNvSpPr txBox="1">
            <a:spLocks noChangeArrowheads="1"/>
          </p:cNvSpPr>
          <p:nvPr/>
        </p:nvSpPr>
        <p:spPr bwMode="auto">
          <a:xfrm>
            <a:off x="7594600" y="1639888"/>
            <a:ext cx="1212850" cy="641350"/>
          </a:xfrm>
          <a:prstGeom prst="rect">
            <a:avLst/>
          </a:prstGeom>
          <a:noFill/>
          <a:ln w="31750">
            <a:noFill/>
            <a:miter lim="800000"/>
            <a:headEnd/>
            <a:tailEnd/>
          </a:ln>
          <a:effectLst/>
        </p:spPr>
        <p:txBody>
          <a:bodyPr wrap="none">
            <a:spAutoFit/>
          </a:bodyPr>
          <a:lstStyle/>
          <a:p>
            <a:r>
              <a:rPr lang="en-US" sz="1800"/>
              <a:t>simulating</a:t>
            </a:r>
          </a:p>
          <a:p>
            <a:r>
              <a:rPr lang="en-US" sz="1800"/>
              <a:t>universe</a:t>
            </a:r>
          </a:p>
        </p:txBody>
      </p:sp>
      <p:sp>
        <p:nvSpPr>
          <p:cNvPr id="887814" name="Text Box 6"/>
          <p:cNvSpPr txBox="1">
            <a:spLocks noChangeArrowheads="1"/>
          </p:cNvSpPr>
          <p:nvPr/>
        </p:nvSpPr>
        <p:spPr bwMode="auto">
          <a:xfrm>
            <a:off x="7467600" y="5486400"/>
            <a:ext cx="1071563" cy="366713"/>
          </a:xfrm>
          <a:prstGeom prst="rect">
            <a:avLst/>
          </a:prstGeom>
          <a:noFill/>
          <a:ln w="31750">
            <a:noFill/>
            <a:miter lim="800000"/>
            <a:headEnd/>
            <a:tailEnd/>
          </a:ln>
          <a:effectLst/>
        </p:spPr>
        <p:txBody>
          <a:bodyPr wrap="none">
            <a:spAutoFit/>
          </a:bodyPr>
          <a:lstStyle/>
          <a:p>
            <a:r>
              <a:rPr lang="en-US" sz="1800"/>
              <a:t>find-best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r>
              <a:rPr lang="en-US"/>
              <a:t>Astrophysics and Moore’s Law</a:t>
            </a:r>
          </a:p>
        </p:txBody>
      </p:sp>
      <p:sp>
        <p:nvSpPr>
          <p:cNvPr id="888835" name="Rectangle 3"/>
          <p:cNvSpPr>
            <a:spLocks noGrp="1" noChangeArrowheads="1"/>
          </p:cNvSpPr>
          <p:nvPr>
            <p:ph idx="1"/>
          </p:nvPr>
        </p:nvSpPr>
        <p:spPr/>
        <p:txBody>
          <a:bodyPr/>
          <a:lstStyle/>
          <a:p>
            <a:pPr>
              <a:lnSpc>
                <a:spcPct val="80000"/>
              </a:lnSpc>
            </a:pPr>
            <a:r>
              <a:rPr lang="en-US" sz="4000" dirty="0">
                <a:sym typeface="Symbol" pitchFamily="18" charset="2"/>
              </a:rPr>
              <a:t>Simulating universe is</a:t>
            </a:r>
            <a:r>
              <a:rPr lang="en-US" sz="4400" dirty="0">
                <a:sym typeface="Symbol" pitchFamily="18" charset="2"/>
              </a:rPr>
              <a:t> </a:t>
            </a:r>
            <a:r>
              <a:rPr lang="en-US" sz="4800" dirty="0">
                <a:sym typeface="Symbol" pitchFamily="18" charset="2"/>
              </a:rPr>
              <a:t>(</a:t>
            </a:r>
            <a:r>
              <a:rPr lang="en-US" sz="4800" i="1" dirty="0">
                <a:latin typeface="Times New Roman" pitchFamily="18" charset="0"/>
                <a:sym typeface="Symbol" pitchFamily="18" charset="2"/>
              </a:rPr>
              <a:t>n</a:t>
            </a:r>
            <a:r>
              <a:rPr lang="en-US" sz="4800" baseline="30000" dirty="0">
                <a:latin typeface="Times New Roman" pitchFamily="18" charset="0"/>
                <a:sym typeface="Symbol" pitchFamily="18" charset="2"/>
              </a:rPr>
              <a:t>3</a:t>
            </a:r>
            <a:r>
              <a:rPr lang="en-US" sz="4800" dirty="0">
                <a:sym typeface="Symbol" pitchFamily="18" charset="2"/>
              </a:rPr>
              <a:t>)</a:t>
            </a:r>
          </a:p>
          <a:p>
            <a:pPr>
              <a:lnSpc>
                <a:spcPct val="80000"/>
              </a:lnSpc>
            </a:pPr>
            <a:r>
              <a:rPr lang="en-US" sz="4000" dirty="0">
                <a:sym typeface="Symbol" pitchFamily="18" charset="2"/>
              </a:rPr>
              <a:t>Moore’s </a:t>
            </a:r>
            <a:r>
              <a:rPr lang="en-US" sz="4000" dirty="0" smtClean="0">
                <a:sym typeface="Symbol" pitchFamily="18" charset="2"/>
              </a:rPr>
              <a:t>“law”: </a:t>
            </a:r>
            <a:r>
              <a:rPr lang="en-US" sz="4000" dirty="0">
                <a:sym typeface="Symbol" pitchFamily="18" charset="2"/>
              </a:rPr>
              <a:t>computing power doubles every 18 months</a:t>
            </a:r>
          </a:p>
          <a:p>
            <a:pPr>
              <a:lnSpc>
                <a:spcPct val="80000"/>
              </a:lnSpc>
            </a:pPr>
            <a:r>
              <a:rPr lang="en-US" sz="4000" dirty="0">
                <a:sym typeface="Symbol" pitchFamily="18" charset="2"/>
              </a:rPr>
              <a:t>Dr. Tyson: to understand something new about the universe, need to scale by </a:t>
            </a:r>
            <a:r>
              <a:rPr lang="en-US" sz="4000" dirty="0" smtClean="0">
                <a:sym typeface="Symbol" pitchFamily="18" charset="2"/>
              </a:rPr>
              <a:t>10x</a:t>
            </a:r>
            <a:endParaRPr lang="en-US" sz="4000" dirty="0">
              <a:sym typeface="Symbol" pitchFamily="18" charset="2"/>
            </a:endParaRPr>
          </a:p>
        </p:txBody>
      </p:sp>
      <p:sp>
        <p:nvSpPr>
          <p:cNvPr id="4" name="Rectangle 3"/>
          <p:cNvSpPr/>
          <p:nvPr/>
        </p:nvSpPr>
        <p:spPr>
          <a:xfrm>
            <a:off x="1295400" y="5181600"/>
            <a:ext cx="6324600" cy="8802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80000"/>
              </a:lnSpc>
            </a:pPr>
            <a:r>
              <a:rPr lang="en-US" sz="3200" dirty="0" smtClean="0">
                <a:sym typeface="Symbol" pitchFamily="18" charset="2"/>
              </a:rPr>
              <a:t>How long does it take to know </a:t>
            </a:r>
            <a:r>
              <a:rPr lang="en-US" sz="3200" i="1" dirty="0" smtClean="0">
                <a:sym typeface="Symbol" pitchFamily="18" charset="2"/>
              </a:rPr>
              <a:t>twice </a:t>
            </a:r>
            <a:r>
              <a:rPr lang="en-US" sz="3200" dirty="0" smtClean="0">
                <a:sym typeface="Symbol" pitchFamily="18" charset="2"/>
              </a:rPr>
              <a:t>as much about the universe?</a:t>
            </a:r>
            <a:endParaRPr lang="en-US" sz="3200" dirty="0">
              <a:sym typeface="Symbol" pitchFamily="18"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ChangeArrowheads="1"/>
          </p:cNvSpPr>
          <p:nvPr/>
        </p:nvSpPr>
        <p:spPr bwMode="auto">
          <a:xfrm>
            <a:off x="3886200" y="1371600"/>
            <a:ext cx="5029200" cy="369332"/>
          </a:xfrm>
          <a:prstGeom prst="rect">
            <a:avLst/>
          </a:prstGeom>
          <a:solidFill>
            <a:schemeClr val="bg1"/>
          </a:solidFill>
          <a:ln w="31750">
            <a:noFill/>
            <a:miter lim="800000"/>
            <a:headEnd/>
            <a:tailEnd/>
          </a:ln>
          <a:effectLst/>
        </p:spPr>
        <p:txBody>
          <a:bodyPr wrap="square">
            <a:spAutoFit/>
          </a:bodyPr>
          <a:lstStyle/>
          <a:p>
            <a:endParaRPr lang="en-US" dirty="0"/>
          </a:p>
        </p:txBody>
      </p:sp>
      <p:sp>
        <p:nvSpPr>
          <p:cNvPr id="889859" name="Rectangle 3"/>
          <p:cNvSpPr>
            <a:spLocks noGrp="1" noChangeArrowheads="1"/>
          </p:cNvSpPr>
          <p:nvPr>
            <p:ph type="title"/>
          </p:nvPr>
        </p:nvSpPr>
        <p:spPr/>
        <p:txBody>
          <a:bodyPr/>
          <a:lstStyle/>
          <a:p>
            <a:r>
              <a:rPr lang="en-US" dirty="0"/>
              <a:t>Knowledge of the Universe</a:t>
            </a:r>
          </a:p>
        </p:txBody>
      </p:sp>
      <p:sp>
        <p:nvSpPr>
          <p:cNvPr id="4" name="Rectangle 3"/>
          <p:cNvSpPr/>
          <p:nvPr/>
        </p:nvSpPr>
        <p:spPr>
          <a:xfrm>
            <a:off x="838200" y="1447800"/>
            <a:ext cx="6553200" cy="4401205"/>
          </a:xfrm>
          <a:prstGeom prst="rect">
            <a:avLst/>
          </a:prstGeom>
        </p:spPr>
        <p:txBody>
          <a:bodyPr wrap="square">
            <a:spAutoFit/>
          </a:bodyPr>
          <a:lstStyle/>
          <a:p>
            <a:r>
              <a:rPr lang="en-US" sz="2000" b="1" dirty="0" smtClean="0"/>
              <a:t>import</a:t>
            </a:r>
            <a:r>
              <a:rPr lang="en-US" sz="2000" dirty="0" smtClean="0"/>
              <a:t> math</a:t>
            </a:r>
          </a:p>
          <a:p>
            <a:endParaRPr lang="en-US" sz="2000" dirty="0" smtClean="0"/>
          </a:p>
          <a:p>
            <a:r>
              <a:rPr lang="en-US" sz="2000" dirty="0" smtClean="0"/>
              <a:t># 18 months * 2 = 12 months * 3</a:t>
            </a:r>
          </a:p>
          <a:p>
            <a:r>
              <a:rPr lang="en-US" sz="2000" dirty="0" err="1" smtClean="0"/>
              <a:t>yearlyrate</a:t>
            </a:r>
            <a:r>
              <a:rPr lang="en-US" sz="2000" dirty="0" smtClean="0"/>
              <a:t> = math.pow(4, 1.0/3.0) # cube root</a:t>
            </a:r>
          </a:p>
          <a:p>
            <a:endParaRPr lang="en-US" sz="2000" dirty="0" smtClean="0"/>
          </a:p>
          <a:p>
            <a:r>
              <a:rPr lang="en-US" sz="2000" b="1" dirty="0" smtClean="0"/>
              <a:t>def</a:t>
            </a:r>
            <a:r>
              <a:rPr lang="en-US" sz="2000" dirty="0" smtClean="0"/>
              <a:t> </a:t>
            </a:r>
            <a:r>
              <a:rPr lang="en-US" sz="2000" dirty="0" err="1" smtClean="0"/>
              <a:t>computing_power</a:t>
            </a:r>
            <a:r>
              <a:rPr lang="en-US" sz="2000" dirty="0" smtClean="0"/>
              <a:t>(</a:t>
            </a:r>
            <a:r>
              <a:rPr lang="en-US" sz="2000" dirty="0" err="1" smtClean="0"/>
              <a:t>nyears</a:t>
            </a:r>
            <a:r>
              <a:rPr lang="en-US" sz="2000" dirty="0" smtClean="0"/>
              <a:t>):</a:t>
            </a:r>
          </a:p>
          <a:p>
            <a:r>
              <a:rPr lang="en-US" sz="2000" dirty="0" smtClean="0"/>
              <a:t>    </a:t>
            </a:r>
            <a:r>
              <a:rPr lang="en-US" sz="2000" b="1" dirty="0" smtClean="0"/>
              <a:t>if</a:t>
            </a:r>
            <a:r>
              <a:rPr lang="en-US" sz="2000" dirty="0" smtClean="0"/>
              <a:t> </a:t>
            </a:r>
            <a:r>
              <a:rPr lang="en-US" sz="2000" dirty="0" err="1" smtClean="0"/>
              <a:t>nyears</a:t>
            </a:r>
            <a:r>
              <a:rPr lang="en-US" sz="2000" dirty="0" smtClean="0"/>
              <a:t> == 0: </a:t>
            </a:r>
            <a:r>
              <a:rPr lang="en-US" sz="2000" b="1" dirty="0" smtClean="0"/>
              <a:t>return</a:t>
            </a:r>
            <a:r>
              <a:rPr lang="en-US" sz="2000" dirty="0" smtClean="0"/>
              <a:t> 1</a:t>
            </a:r>
          </a:p>
          <a:p>
            <a:r>
              <a:rPr lang="en-US" sz="2000" dirty="0" smtClean="0"/>
              <a:t>    </a:t>
            </a:r>
            <a:r>
              <a:rPr lang="en-US" sz="2000" b="1" dirty="0" smtClean="0"/>
              <a:t>else: return</a:t>
            </a:r>
            <a:r>
              <a:rPr lang="en-US" sz="2000" dirty="0" smtClean="0"/>
              <a:t> </a:t>
            </a:r>
            <a:r>
              <a:rPr lang="en-US" sz="2000" dirty="0" err="1" smtClean="0"/>
              <a:t>yearlyrate</a:t>
            </a:r>
            <a:r>
              <a:rPr lang="en-US" sz="2000" dirty="0" smtClean="0"/>
              <a:t> * </a:t>
            </a:r>
            <a:r>
              <a:rPr lang="en-US" sz="2000" dirty="0" err="1" smtClean="0"/>
              <a:t>computing_power</a:t>
            </a:r>
            <a:r>
              <a:rPr lang="en-US" sz="2000" dirty="0" smtClean="0"/>
              <a:t>(</a:t>
            </a:r>
            <a:r>
              <a:rPr lang="en-US" sz="2000" dirty="0" err="1" smtClean="0"/>
              <a:t>nyears</a:t>
            </a:r>
            <a:r>
              <a:rPr lang="en-US" sz="2000" dirty="0" smtClean="0"/>
              <a:t> - 1)</a:t>
            </a:r>
          </a:p>
          <a:p>
            <a:endParaRPr lang="en-US" sz="2000" dirty="0" smtClean="0"/>
          </a:p>
          <a:p>
            <a:r>
              <a:rPr lang="en-US" sz="2000" b="1" dirty="0" smtClean="0"/>
              <a:t>def</a:t>
            </a:r>
            <a:r>
              <a:rPr lang="en-US" sz="2000" dirty="0" smtClean="0"/>
              <a:t> </a:t>
            </a:r>
            <a:r>
              <a:rPr lang="en-US" sz="2000" dirty="0" err="1" smtClean="0"/>
              <a:t>simulation_work</a:t>
            </a:r>
            <a:r>
              <a:rPr lang="en-US" sz="2000" dirty="0" smtClean="0"/>
              <a:t>(scale):</a:t>
            </a:r>
          </a:p>
          <a:p>
            <a:r>
              <a:rPr lang="en-US" sz="2000" dirty="0" smtClean="0"/>
              <a:t>    </a:t>
            </a:r>
            <a:r>
              <a:rPr lang="en-US" sz="2000" b="1" dirty="0" smtClean="0"/>
              <a:t>return</a:t>
            </a:r>
            <a:r>
              <a:rPr lang="en-US" sz="2000" dirty="0" smtClean="0"/>
              <a:t> scale ** 3</a:t>
            </a:r>
          </a:p>
          <a:p>
            <a:endParaRPr lang="en-US" sz="2000" dirty="0" smtClean="0"/>
          </a:p>
          <a:p>
            <a:r>
              <a:rPr lang="en-US" sz="2000" b="1" dirty="0" smtClean="0"/>
              <a:t>def</a:t>
            </a:r>
            <a:r>
              <a:rPr lang="en-US" sz="2000" dirty="0" smtClean="0"/>
              <a:t> </a:t>
            </a:r>
            <a:r>
              <a:rPr lang="en-US" sz="2000" dirty="0" err="1" smtClean="0"/>
              <a:t>knowledge_of_universe</a:t>
            </a:r>
            <a:r>
              <a:rPr lang="en-US" sz="2000" dirty="0" smtClean="0"/>
              <a:t>(scale):</a:t>
            </a:r>
          </a:p>
          <a:p>
            <a:r>
              <a:rPr lang="en-US" sz="2000" dirty="0" smtClean="0"/>
              <a:t>    </a:t>
            </a:r>
            <a:r>
              <a:rPr lang="en-US" sz="2000" b="1" dirty="0" smtClean="0"/>
              <a:t>return</a:t>
            </a:r>
            <a:r>
              <a:rPr lang="en-US" sz="2000" dirty="0" smtClean="0"/>
              <a:t> math.log(scale</a:t>
            </a:r>
            <a:r>
              <a:rPr lang="en-US" sz="2000" dirty="0" smtClean="0"/>
              <a:t>, 10) # log base 10</a:t>
            </a:r>
            <a:endParaRPr lang="en-US" sz="2000" dirty="0"/>
          </a:p>
        </p:txBody>
      </p:sp>
      <p:sp>
        <p:nvSpPr>
          <p:cNvPr id="5" name="Rectangle 4"/>
          <p:cNvSpPr/>
          <p:nvPr/>
        </p:nvSpPr>
        <p:spPr>
          <a:xfrm>
            <a:off x="4953000" y="4114800"/>
            <a:ext cx="3352800" cy="646331"/>
          </a:xfrm>
          <a:prstGeom prst="rect">
            <a:avLst/>
          </a:prstGeom>
        </p:spPr>
        <p:txBody>
          <a:bodyPr wrap="square">
            <a:spAutoFit/>
          </a:bodyPr>
          <a:lstStyle/>
          <a:p>
            <a:r>
              <a:rPr lang="en-US" b="1" dirty="0" smtClean="0"/>
              <a:t>def</a:t>
            </a:r>
            <a:r>
              <a:rPr lang="en-US" dirty="0" smtClean="0"/>
              <a:t> </a:t>
            </a:r>
            <a:r>
              <a:rPr lang="en-US" dirty="0" err="1" smtClean="0"/>
              <a:t>computing_power</a:t>
            </a:r>
            <a:r>
              <a:rPr lang="en-US" dirty="0" smtClean="0"/>
              <a:t>(</a:t>
            </a:r>
            <a:r>
              <a:rPr lang="en-US" dirty="0" err="1" smtClean="0"/>
              <a:t>nyears</a:t>
            </a:r>
            <a:r>
              <a:rPr lang="en-US" dirty="0" smtClean="0"/>
              <a:t>):</a:t>
            </a:r>
          </a:p>
          <a:p>
            <a:r>
              <a:rPr lang="en-US" dirty="0" smtClean="0"/>
              <a:t>    </a:t>
            </a:r>
            <a:r>
              <a:rPr lang="en-US" b="1" dirty="0" smtClean="0"/>
              <a:t>return</a:t>
            </a:r>
            <a:r>
              <a:rPr lang="en-US" dirty="0" smtClean="0"/>
              <a:t> </a:t>
            </a:r>
            <a:r>
              <a:rPr lang="en-US" dirty="0" err="1" smtClean="0"/>
              <a:t>yearlyrate</a:t>
            </a:r>
            <a:r>
              <a:rPr lang="en-US" dirty="0" smtClean="0"/>
              <a:t> ** </a:t>
            </a:r>
            <a:r>
              <a:rPr lang="en-US" dirty="0" err="1" smtClean="0"/>
              <a:t>nyears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nvSpPr>
        <p:spPr bwMode="auto">
          <a:xfrm>
            <a:off x="304800" y="1371600"/>
            <a:ext cx="8458200" cy="4124206"/>
          </a:xfrm>
          <a:prstGeom prst="rect">
            <a:avLst/>
          </a:prstGeom>
          <a:solidFill>
            <a:schemeClr val="bg1"/>
          </a:solidFill>
          <a:ln w="31750">
            <a:noFill/>
            <a:miter lim="800000"/>
            <a:headEnd/>
            <a:tailEnd/>
          </a:ln>
          <a:effectLst/>
        </p:spPr>
        <p:txBody>
          <a:bodyPr wrap="square">
            <a:spAutoFit/>
          </a:bodyPr>
          <a:lstStyle/>
          <a:p>
            <a:r>
              <a:rPr lang="en-US" b="1" dirty="0" smtClean="0"/>
              <a:t>def</a:t>
            </a:r>
            <a:r>
              <a:rPr lang="en-US" dirty="0" smtClean="0"/>
              <a:t> </a:t>
            </a:r>
            <a:r>
              <a:rPr lang="en-US" dirty="0" err="1" smtClean="0"/>
              <a:t>computing_power</a:t>
            </a:r>
            <a:r>
              <a:rPr lang="en-US" dirty="0" smtClean="0"/>
              <a:t>(</a:t>
            </a:r>
            <a:r>
              <a:rPr lang="en-US" dirty="0" err="1" smtClean="0"/>
              <a:t>nyears</a:t>
            </a:r>
            <a:r>
              <a:rPr lang="en-US" dirty="0" smtClean="0"/>
              <a:t>):</a:t>
            </a:r>
          </a:p>
          <a:p>
            <a:r>
              <a:rPr lang="en-US" dirty="0" smtClean="0"/>
              <a:t>    </a:t>
            </a:r>
            <a:r>
              <a:rPr lang="en-US" b="1" dirty="0" smtClean="0"/>
              <a:t>return</a:t>
            </a:r>
            <a:r>
              <a:rPr lang="en-US" dirty="0" smtClean="0"/>
              <a:t> </a:t>
            </a:r>
            <a:r>
              <a:rPr lang="en-US" dirty="0" err="1" smtClean="0"/>
              <a:t>yearlyrate</a:t>
            </a:r>
            <a:r>
              <a:rPr lang="en-US" dirty="0" smtClean="0"/>
              <a:t> ** </a:t>
            </a:r>
            <a:r>
              <a:rPr lang="en-US" dirty="0" err="1" smtClean="0"/>
              <a:t>nyears</a:t>
            </a:r>
            <a:endParaRPr lang="en-US" dirty="0" smtClean="0"/>
          </a:p>
          <a:p>
            <a:endParaRPr lang="en-US" dirty="0" smtClean="0"/>
          </a:p>
          <a:p>
            <a:r>
              <a:rPr lang="en-US" b="1" dirty="0" smtClean="0"/>
              <a:t>def</a:t>
            </a:r>
            <a:r>
              <a:rPr lang="en-US" dirty="0" smtClean="0"/>
              <a:t> </a:t>
            </a:r>
            <a:r>
              <a:rPr lang="en-US" dirty="0" err="1" smtClean="0"/>
              <a:t>simulation_work</a:t>
            </a:r>
            <a:r>
              <a:rPr lang="en-US" dirty="0" smtClean="0"/>
              <a:t>(scale):</a:t>
            </a:r>
          </a:p>
          <a:p>
            <a:r>
              <a:rPr lang="en-US" dirty="0" smtClean="0"/>
              <a:t>    </a:t>
            </a:r>
            <a:r>
              <a:rPr lang="en-US" b="1" dirty="0" smtClean="0"/>
              <a:t>return</a:t>
            </a:r>
            <a:r>
              <a:rPr lang="en-US" dirty="0" smtClean="0"/>
              <a:t> scale ** 3</a:t>
            </a:r>
          </a:p>
          <a:p>
            <a:endParaRPr lang="en-US" dirty="0" smtClean="0"/>
          </a:p>
          <a:p>
            <a:r>
              <a:rPr lang="en-US" b="1" dirty="0" smtClean="0"/>
              <a:t>def</a:t>
            </a:r>
            <a:r>
              <a:rPr lang="en-US" dirty="0" smtClean="0"/>
              <a:t> </a:t>
            </a:r>
            <a:r>
              <a:rPr lang="en-US" dirty="0" err="1" smtClean="0"/>
              <a:t>knowledge_of_universe</a:t>
            </a:r>
            <a:r>
              <a:rPr lang="en-US" dirty="0" smtClean="0"/>
              <a:t>(scale):</a:t>
            </a:r>
          </a:p>
          <a:p>
            <a:r>
              <a:rPr lang="en-US" dirty="0" smtClean="0"/>
              <a:t>    </a:t>
            </a:r>
            <a:r>
              <a:rPr lang="en-US" b="1" dirty="0" smtClean="0"/>
              <a:t>return</a:t>
            </a:r>
            <a:r>
              <a:rPr lang="en-US" dirty="0" smtClean="0"/>
              <a:t> math.log(scale, 10) # log base 10</a:t>
            </a:r>
          </a:p>
          <a:p>
            <a:endParaRPr lang="en-US" dirty="0" smtClean="0"/>
          </a:p>
          <a:p>
            <a:r>
              <a:rPr lang="en-US" sz="2000" b="1" dirty="0" smtClean="0"/>
              <a:t>def </a:t>
            </a:r>
            <a:r>
              <a:rPr lang="en-US" sz="2000" dirty="0" err="1" smtClean="0"/>
              <a:t>relative_knowledge_of_universe</a:t>
            </a:r>
            <a:r>
              <a:rPr lang="en-US" sz="2000" dirty="0" smtClean="0"/>
              <a:t>(</a:t>
            </a:r>
            <a:r>
              <a:rPr lang="en-US" sz="2000" dirty="0" err="1" smtClean="0"/>
              <a:t>nyears</a:t>
            </a:r>
            <a:r>
              <a:rPr lang="en-US" sz="2000" dirty="0" smtClean="0"/>
              <a:t>):</a:t>
            </a:r>
          </a:p>
          <a:p>
            <a:r>
              <a:rPr lang="en-US" sz="2000" dirty="0" smtClean="0"/>
              <a:t>    scale = 1</a:t>
            </a:r>
          </a:p>
          <a:p>
            <a:r>
              <a:rPr lang="en-US" sz="2000" dirty="0" smtClean="0"/>
              <a:t>    </a:t>
            </a:r>
            <a:r>
              <a:rPr lang="en-US" sz="2000" b="1" dirty="0" smtClean="0"/>
              <a:t>while</a:t>
            </a:r>
            <a:r>
              <a:rPr lang="en-US" sz="2000" dirty="0" smtClean="0"/>
              <a:t> </a:t>
            </a:r>
            <a:r>
              <a:rPr lang="en-US" sz="2000" dirty="0" err="1" smtClean="0"/>
              <a:t>simulation_work</a:t>
            </a:r>
            <a:r>
              <a:rPr lang="en-US" sz="2000" dirty="0" smtClean="0"/>
              <a:t>(scale + 1) &lt;= 1000 </a:t>
            </a:r>
            <a:r>
              <a:rPr lang="en-US" sz="2000" dirty="0" smtClean="0"/>
              <a:t>* </a:t>
            </a:r>
            <a:r>
              <a:rPr lang="en-US" sz="2000" dirty="0" err="1" smtClean="0"/>
              <a:t>computing_power</a:t>
            </a:r>
            <a:r>
              <a:rPr lang="en-US" sz="2000" dirty="0" smtClean="0"/>
              <a:t>(</a:t>
            </a:r>
            <a:r>
              <a:rPr lang="en-US" sz="2000" dirty="0" err="1" smtClean="0"/>
              <a:t>nyears</a:t>
            </a:r>
            <a:r>
              <a:rPr lang="en-US" sz="2000" dirty="0" smtClean="0"/>
              <a:t>):</a:t>
            </a:r>
          </a:p>
          <a:p>
            <a:r>
              <a:rPr lang="en-US" sz="2000" dirty="0" smtClean="0"/>
              <a:t>        scale = scale + 1</a:t>
            </a:r>
          </a:p>
          <a:p>
            <a:r>
              <a:rPr lang="en-US" sz="2000" dirty="0" smtClean="0"/>
              <a:t>    </a:t>
            </a:r>
            <a:r>
              <a:rPr lang="en-US" sz="2000" b="1" dirty="0" smtClean="0"/>
              <a:t>return</a:t>
            </a:r>
            <a:r>
              <a:rPr lang="en-US" sz="2000" dirty="0" smtClean="0"/>
              <a:t> </a:t>
            </a:r>
            <a:r>
              <a:rPr lang="en-US" sz="2000" dirty="0" err="1" smtClean="0"/>
              <a:t>knowledge_of_universe</a:t>
            </a:r>
            <a:r>
              <a:rPr lang="en-US" sz="2000" dirty="0" smtClean="0"/>
              <a:t>(scale)</a:t>
            </a:r>
          </a:p>
        </p:txBody>
      </p:sp>
      <p:sp>
        <p:nvSpPr>
          <p:cNvPr id="890883" name="Rectangle 3"/>
          <p:cNvSpPr>
            <a:spLocks noGrp="1" noChangeArrowheads="1"/>
          </p:cNvSpPr>
          <p:nvPr>
            <p:ph type="title"/>
          </p:nvPr>
        </p:nvSpPr>
        <p:spPr/>
        <p:txBody>
          <a:bodyPr/>
          <a:lstStyle/>
          <a:p>
            <a:r>
              <a:rPr lang="en-US"/>
              <a:t>Knowledge of the Universe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9989</TotalTime>
  <Words>1889</Words>
  <Application>Microsoft Office PowerPoint</Application>
  <PresentationFormat>On-screen Show (4:3)</PresentationFormat>
  <Paragraphs>280</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Microsoft Office Excel Chart</vt:lpstr>
      <vt:lpstr>Slide 1</vt:lpstr>
      <vt:lpstr>Slide 2</vt:lpstr>
      <vt:lpstr>Slide 3</vt:lpstr>
      <vt:lpstr>Simulating the Universe</vt:lpstr>
      <vt:lpstr>Orders of Growth</vt:lpstr>
      <vt:lpstr>Orders of Growth</vt:lpstr>
      <vt:lpstr>Astrophysics and Moore’s Law</vt:lpstr>
      <vt:lpstr>Knowledge of the Universe</vt:lpstr>
      <vt:lpstr>Knowledge of the Universe</vt:lpstr>
      <vt:lpstr>While Loop</vt:lpstr>
      <vt:lpstr>Knowledge of the Universe</vt:lpstr>
      <vt:lpstr>Slide 12</vt:lpstr>
      <vt:lpstr>Slide 13</vt:lpstr>
      <vt:lpstr>The Endless Golden Age</vt:lpstr>
      <vt:lpstr>Endless/Short Golden Ages</vt:lpstr>
      <vt:lpstr>Slide 16</vt:lpstr>
      <vt:lpstr>Slide 17</vt:lpstr>
      <vt:lpstr>Slide 18</vt:lpstr>
      <vt:lpstr>Slide 19</vt:lpstr>
      <vt:lpstr>More Moore’s Law?</vt:lpstr>
      <vt:lpstr>Slide 21</vt:lpstr>
      <vt:lpstr>The Real Golden Rule?</vt:lpstr>
      <vt:lpstr>Golden Ages or Golden Catastrophes?</vt:lpstr>
      <vt:lpstr>PS4, Question 1e</vt:lpstr>
      <vt:lpstr>Malthusian Catastrophe</vt:lpstr>
      <vt:lpstr>Malthus’ Postulates</vt:lpstr>
      <vt:lpstr>Malthus’ Conclusion</vt:lpstr>
      <vt:lpstr>Malthusian Catastrophe</vt:lpstr>
      <vt:lpstr>Malthus’ Fallacy</vt:lpstr>
      <vt:lpstr>Malthus’ Fallacy</vt:lpstr>
      <vt:lpstr>Golden Age of Food Production</vt:lpstr>
      <vt:lpstr>Growing Corn</vt:lpstr>
      <vt:lpstr>Corn Yield</vt:lpstr>
      <vt:lpstr>Green Revolution</vt:lpstr>
      <vt:lpstr>Slide 35</vt:lpstr>
      <vt:lpstr>Malthus was wrong about #2 Also</vt:lpstr>
      <vt:lpstr>Upcoming Malthusian Catastrophes?</vt:lpstr>
      <vt:lpstr>PS4, Question 1e</vt:lpstr>
      <vt:lpstr>“Cornucopian View”</vt:lpstr>
      <vt:lpstr>“Kay”-sian View</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David Evans</cp:lastModifiedBy>
  <cp:revision>363</cp:revision>
  <dcterms:created xsi:type="dcterms:W3CDTF">2009-10-12T15:00:50Z</dcterms:created>
  <dcterms:modified xsi:type="dcterms:W3CDTF">2009-10-26T15:56:51Z</dcterms:modified>
</cp:coreProperties>
</file>