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98" r:id="rId4"/>
    <p:sldId id="282" r:id="rId5"/>
    <p:sldId id="284" r:id="rId6"/>
    <p:sldId id="286" r:id="rId7"/>
    <p:sldId id="290" r:id="rId8"/>
    <p:sldId id="291" r:id="rId9"/>
    <p:sldId id="292" r:id="rId10"/>
    <p:sldId id="285" r:id="rId11"/>
    <p:sldId id="287" r:id="rId12"/>
    <p:sldId id="293" r:id="rId13"/>
    <p:sldId id="294" r:id="rId14"/>
    <p:sldId id="295" r:id="rId15"/>
    <p:sldId id="257" r:id="rId16"/>
    <p:sldId id="296" r:id="rId17"/>
    <p:sldId id="280" r:id="rId18"/>
    <p:sldId id="258" r:id="rId19"/>
    <p:sldId id="259" r:id="rId20"/>
    <p:sldId id="260" r:id="rId21"/>
    <p:sldId id="278" r:id="rId22"/>
    <p:sldId id="261" r:id="rId23"/>
    <p:sldId id="262" r:id="rId24"/>
    <p:sldId id="299"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0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8B14F-F4E5-4BC7-BF03-8D991903E6FE}" type="datetimeFigureOut">
              <a:rPr lang="en-US" smtClean="0"/>
              <a:pPr/>
              <a:t>10/26/2009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8B4E2-B493-42F9-AFF5-02A1CB91E9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http://en.wikipedia.org/wiki/File:Tsar01.jpg</a:t>
            </a:r>
            <a:endParaRPr lang="en-US" dirty="0"/>
          </a:p>
        </p:txBody>
      </p:sp>
      <p:sp>
        <p:nvSpPr>
          <p:cNvPr id="4" name="Slide Number Placeholder 3"/>
          <p:cNvSpPr>
            <a:spLocks noGrp="1"/>
          </p:cNvSpPr>
          <p:nvPr>
            <p:ph type="sldNum" sz="quarter" idx="10"/>
          </p:nvPr>
        </p:nvSpPr>
        <p:spPr/>
        <p:txBody>
          <a:bodyPr/>
          <a:lstStyle/>
          <a:p>
            <a:fld id="{B048B4E2-B493-42F9-AFF5-02A1CB91E90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641C-2970-48E0-AA58-82604AF86C0A}" type="slidenum">
              <a:rPr lang="en-US"/>
              <a:pPr/>
              <a:t>15</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C260B-38D4-47F2-A3AF-17AFAEA2D1FE}" type="slidenum">
              <a:rPr lang="en-US"/>
              <a:pPr/>
              <a:t>18</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7FCFB-50BD-41B6-AC1A-6BF33D60A3E6}" type="slidenum">
              <a:rPr lang="en-US"/>
              <a:pPr/>
              <a:t>19</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43B77-1062-4C74-A59A-48963E2DEA8B}" type="slidenum">
              <a:rPr lang="en-US"/>
              <a:pPr/>
              <a:t>21</a:t>
            </a:fld>
            <a:endParaRPr lang="en-US"/>
          </a:p>
        </p:txBody>
      </p:sp>
      <p:sp>
        <p:nvSpPr>
          <p:cNvPr id="1132546" name="Rectangle 2"/>
          <p:cNvSpPr>
            <a:spLocks noRo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FF454-C075-4AFE-B90D-5099BF42096D}" type="datetimeFigureOut">
              <a:rPr lang="en-US" smtClean="0"/>
              <a:pPr/>
              <a:t>10/26/2009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E755E-8318-4B51-8DDA-A6A9A98488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FF454-C075-4AFE-B90D-5099BF42096D}" type="datetimeFigureOut">
              <a:rPr lang="en-US" smtClean="0"/>
              <a:pPr/>
              <a:t>10/26/2009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E755E-8318-4B51-8DDA-A6A9A98488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0"/>
            <a:ext cx="10390909" cy="6858000"/>
          </a:xfrm>
          <a:prstGeom prst="rect">
            <a:avLst/>
          </a:prstGeom>
          <a:noFill/>
          <a:ln w="9525">
            <a:noFill/>
            <a:miter lim="800000"/>
            <a:headEnd/>
            <a:tailEnd/>
          </a:ln>
        </p:spPr>
      </p:pic>
      <p:sp>
        <p:nvSpPr>
          <p:cNvPr id="6" name="TextBox 5"/>
          <p:cNvSpPr txBox="1"/>
          <p:nvPr/>
        </p:nvSpPr>
        <p:spPr>
          <a:xfrm>
            <a:off x="1295400" y="685800"/>
            <a:ext cx="6841104" cy="707886"/>
          </a:xfrm>
          <a:prstGeom prst="rect">
            <a:avLst/>
          </a:prstGeom>
          <a:noFill/>
        </p:spPr>
        <p:txBody>
          <a:bodyPr wrap="none" rtlCol="0">
            <a:spAutoFit/>
          </a:bodyPr>
          <a:lstStyle/>
          <a:p>
            <a:r>
              <a:rPr lang="en-US" sz="4000" dirty="0" smtClean="0"/>
              <a:t>Class 27: Taming of the </a:t>
            </a:r>
            <a:r>
              <a:rPr lang="en-US" sz="4000" dirty="0" err="1" smtClean="0"/>
              <a:t>Plagarist</a:t>
            </a:r>
            <a:endParaRPr lang="en-US" sz="4000" dirty="0"/>
          </a:p>
        </p:txBody>
      </p:sp>
      <p:sp>
        <p:nvSpPr>
          <p:cNvPr id="7" name="TextBox 6"/>
          <p:cNvSpPr txBox="1"/>
          <p:nvPr/>
        </p:nvSpPr>
        <p:spPr>
          <a:xfrm>
            <a:off x="6781800" y="1524000"/>
            <a:ext cx="1730154" cy="646331"/>
          </a:xfrm>
          <a:prstGeom prst="rect">
            <a:avLst/>
          </a:prstGeom>
          <a:noFill/>
        </p:spPr>
        <p:txBody>
          <a:bodyPr wrap="none" rtlCol="0">
            <a:spAutoFit/>
          </a:bodyPr>
          <a:lstStyle/>
          <a:p>
            <a:pPr algn="r"/>
            <a:r>
              <a:rPr lang="en-US" dirty="0" smtClean="0"/>
              <a:t>cs1120 Fall 2009</a:t>
            </a:r>
          </a:p>
          <a:p>
            <a:pPr algn="r"/>
            <a:r>
              <a:rPr lang="en-US" dirty="0" smtClean="0"/>
              <a:t>David Evans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t>Author Fingerprinting</a:t>
            </a:r>
            <a:br>
              <a:rPr lang="en-US" dirty="0" smtClean="0"/>
            </a:br>
            <a:r>
              <a:rPr lang="en-US" dirty="0" smtClean="0"/>
              <a:t>(aka </a:t>
            </a:r>
            <a:r>
              <a:rPr lang="en-US" dirty="0" err="1" smtClean="0"/>
              <a:t>Plagarism</a:t>
            </a:r>
            <a:r>
              <a:rPr lang="en-US" dirty="0" smtClean="0"/>
              <a:t> Detection)</a:t>
            </a:r>
            <a:endParaRPr lang="en-US" dirty="0"/>
          </a:p>
        </p:txBody>
      </p:sp>
      <p:sp>
        <p:nvSpPr>
          <p:cNvPr id="5" name="Rectangle 4"/>
          <p:cNvSpPr/>
          <p:nvPr/>
        </p:nvSpPr>
        <p:spPr>
          <a:xfrm>
            <a:off x="1828800" y="1905000"/>
            <a:ext cx="5638800" cy="3785652"/>
          </a:xfrm>
          <a:prstGeom prst="rect">
            <a:avLst/>
          </a:prstGeom>
        </p:spPr>
        <p:txBody>
          <a:bodyPr wrap="square">
            <a:spAutoFit/>
          </a:bodyPr>
          <a:lstStyle/>
          <a:p>
            <a:r>
              <a:rPr lang="en-US" sz="2400" dirty="0" smtClean="0"/>
              <a:t>“The </a:t>
            </a:r>
            <a:r>
              <a:rPr lang="en-US" sz="2400" dirty="0" smtClean="0"/>
              <a:t>program identifies phrases of three words or more in an author’s known work and searches for them in unattributed plays. In tests where authors are known to be different, there are up to 20 matches because some phrases are in common usage. When </a:t>
            </a:r>
            <a:r>
              <a:rPr lang="en-US" sz="2400" i="1" dirty="0" smtClean="0"/>
              <a:t>Edward III</a:t>
            </a:r>
            <a:r>
              <a:rPr lang="en-US" sz="2400" dirty="0" smtClean="0"/>
              <a:t> was tested against Shakespeare’s works published before 1596 there were 200 matches</a:t>
            </a:r>
            <a:r>
              <a:rPr lang="en-US" sz="2400" dirty="0" smtClean="0"/>
              <a:t>.” </a:t>
            </a:r>
          </a:p>
          <a:p>
            <a:pPr algn="r"/>
            <a:r>
              <a:rPr lang="en-US" sz="2400" dirty="0" smtClean="0"/>
              <a:t>The Times, 12 October 2009</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45816"/>
            <a:ext cx="7620000" cy="4154984"/>
          </a:xfrm>
          <a:prstGeom prst="rect">
            <a:avLst/>
          </a:prstGeom>
        </p:spPr>
        <p:txBody>
          <a:bodyPr wrap="square">
            <a:spAutoFit/>
          </a:bodyPr>
          <a:lstStyle/>
          <a:p>
            <a:r>
              <a:rPr lang="en-US" sz="2400" b="1" dirty="0" smtClean="0"/>
              <a:t>def</a:t>
            </a:r>
            <a:r>
              <a:rPr lang="en-US" sz="2400" dirty="0" smtClean="0"/>
              <a:t> </a:t>
            </a:r>
            <a:r>
              <a:rPr lang="en-US" sz="2400" dirty="0" err="1" smtClean="0"/>
              <a:t>phrase_collector</a:t>
            </a:r>
            <a:r>
              <a:rPr lang="en-US" sz="2400" dirty="0" smtClean="0"/>
              <a:t>(text</a:t>
            </a:r>
            <a:r>
              <a:rPr lang="en-US" sz="2400" dirty="0" smtClean="0"/>
              <a:t>, </a:t>
            </a:r>
            <a:r>
              <a:rPr lang="en-US" sz="2400" b="1" dirty="0" err="1" smtClean="0">
                <a:solidFill>
                  <a:schemeClr val="accent2">
                    <a:lumMod val="75000"/>
                  </a:schemeClr>
                </a:solidFill>
              </a:rPr>
              <a:t>plen</a:t>
            </a:r>
            <a:r>
              <a:rPr lang="en-US" sz="2400" dirty="0" smtClean="0"/>
              <a:t>):</a:t>
            </a:r>
          </a:p>
          <a:p>
            <a:r>
              <a:rPr lang="en-US" sz="2400" dirty="0" smtClean="0"/>
              <a:t>    d = {}</a:t>
            </a:r>
          </a:p>
          <a:p>
            <a:r>
              <a:rPr lang="en-US" sz="2400" dirty="0" smtClean="0"/>
              <a:t>    words = </a:t>
            </a:r>
            <a:r>
              <a:rPr lang="en-US" sz="2400" dirty="0" err="1" smtClean="0"/>
              <a:t>text.split</a:t>
            </a:r>
            <a:r>
              <a:rPr lang="en-US" sz="2400" dirty="0" smtClean="0"/>
              <a:t>()</a:t>
            </a:r>
          </a:p>
          <a:p>
            <a:r>
              <a:rPr lang="en-US" sz="2400" dirty="0" smtClean="0"/>
              <a:t>    </a:t>
            </a:r>
            <a:r>
              <a:rPr lang="en-US" sz="2400" dirty="0" smtClean="0">
                <a:solidFill>
                  <a:srgbClr val="7030A0"/>
                </a:solidFill>
              </a:rPr>
              <a:t>words = map(lambda </a:t>
            </a:r>
            <a:r>
              <a:rPr lang="en-US" sz="2400" dirty="0" smtClean="0">
                <a:solidFill>
                  <a:srgbClr val="7030A0"/>
                </a:solidFill>
              </a:rPr>
              <a:t>s: </a:t>
            </a:r>
            <a:r>
              <a:rPr lang="en-US" sz="2400" dirty="0" err="1" smtClean="0">
                <a:solidFill>
                  <a:srgbClr val="7030A0"/>
                </a:solidFill>
              </a:rPr>
              <a:t>s.lower</a:t>
            </a:r>
            <a:r>
              <a:rPr lang="en-US" sz="2400" dirty="0" smtClean="0">
                <a:solidFill>
                  <a:srgbClr val="7030A0"/>
                </a:solidFill>
              </a:rPr>
              <a:t>(), words</a:t>
            </a:r>
            <a:r>
              <a:rPr lang="en-US" sz="2400" dirty="0" smtClean="0">
                <a:solidFill>
                  <a:srgbClr val="7030A0"/>
                </a:solidFill>
              </a:rPr>
              <a:t>)</a:t>
            </a:r>
            <a:endParaRPr lang="en-US" sz="2400" dirty="0" smtClean="0">
              <a:solidFill>
                <a:srgbClr val="7030A0"/>
              </a:solidFill>
            </a:endParaRPr>
          </a:p>
          <a:p>
            <a:r>
              <a:rPr lang="en-US" sz="2400" b="1" dirty="0" smtClean="0">
                <a:solidFill>
                  <a:schemeClr val="accent2">
                    <a:lumMod val="75000"/>
                  </a:schemeClr>
                </a:solidFill>
              </a:rPr>
              <a:t>    for </a:t>
            </a:r>
            <a:r>
              <a:rPr lang="en-US" sz="2400" b="1" dirty="0" err="1" smtClean="0">
                <a:solidFill>
                  <a:schemeClr val="accent2">
                    <a:lumMod val="75000"/>
                  </a:schemeClr>
                </a:solidFill>
              </a:rPr>
              <a:t>windex</a:t>
            </a:r>
            <a:r>
              <a:rPr lang="en-US" sz="2400" b="1" dirty="0" smtClean="0">
                <a:solidFill>
                  <a:schemeClr val="accent2">
                    <a:lumMod val="75000"/>
                  </a:schemeClr>
                </a:solidFill>
              </a:rPr>
              <a:t> in range(0, </a:t>
            </a:r>
            <a:r>
              <a:rPr lang="en-US" sz="2400" b="1" dirty="0" err="1" smtClean="0">
                <a:solidFill>
                  <a:schemeClr val="accent2">
                    <a:lumMod val="75000"/>
                  </a:schemeClr>
                </a:solidFill>
              </a:rPr>
              <a:t>len</a:t>
            </a:r>
            <a:r>
              <a:rPr lang="en-US" sz="2400" b="1" dirty="0" smtClean="0">
                <a:solidFill>
                  <a:schemeClr val="accent2">
                    <a:lumMod val="75000"/>
                  </a:schemeClr>
                </a:solidFill>
              </a:rPr>
              <a:t>(words) - </a:t>
            </a:r>
            <a:r>
              <a:rPr lang="en-US" sz="2400" b="1" dirty="0" err="1" smtClean="0">
                <a:solidFill>
                  <a:schemeClr val="accent2">
                    <a:lumMod val="75000"/>
                  </a:schemeClr>
                </a:solidFill>
              </a:rPr>
              <a:t>plen</a:t>
            </a:r>
            <a:r>
              <a:rPr lang="en-US" sz="2400" b="1" dirty="0" smtClean="0">
                <a:solidFill>
                  <a:schemeClr val="accent2">
                    <a:lumMod val="75000"/>
                  </a:schemeClr>
                </a:solidFill>
              </a:rPr>
              <a:t>):</a:t>
            </a:r>
          </a:p>
          <a:p>
            <a:r>
              <a:rPr lang="en-US" sz="2400" b="1" dirty="0" smtClean="0">
                <a:solidFill>
                  <a:schemeClr val="accent2">
                    <a:lumMod val="75000"/>
                  </a:schemeClr>
                </a:solidFill>
              </a:rPr>
              <a:t>       phrase = </a:t>
            </a:r>
            <a:r>
              <a:rPr lang="en-US" sz="2400" b="1" dirty="0" err="1" smtClean="0">
                <a:solidFill>
                  <a:schemeClr val="accent2">
                    <a:lumMod val="75000"/>
                  </a:schemeClr>
                </a:solidFill>
              </a:rPr>
              <a:t>tuple</a:t>
            </a:r>
            <a:r>
              <a:rPr lang="en-US" sz="2400" b="1" dirty="0" smtClean="0">
                <a:solidFill>
                  <a:schemeClr val="accent2">
                    <a:lumMod val="75000"/>
                  </a:schemeClr>
                </a:solidFill>
              </a:rPr>
              <a:t>(words[</a:t>
            </a:r>
            <a:r>
              <a:rPr lang="en-US" sz="2400" b="1" dirty="0" err="1" smtClean="0">
                <a:solidFill>
                  <a:schemeClr val="accent2">
                    <a:lumMod val="75000"/>
                  </a:schemeClr>
                </a:solidFill>
              </a:rPr>
              <a:t>windex:windex+plen</a:t>
            </a:r>
            <a:r>
              <a:rPr lang="en-US" sz="2400" b="1" dirty="0" smtClean="0">
                <a:solidFill>
                  <a:schemeClr val="accent2">
                    <a:lumMod val="75000"/>
                  </a:schemeClr>
                </a:solidFill>
              </a:rPr>
              <a:t>])</a:t>
            </a:r>
          </a:p>
          <a:p>
            <a:r>
              <a:rPr lang="en-US" sz="2400" dirty="0" smtClean="0"/>
              <a:t>       </a:t>
            </a:r>
            <a:r>
              <a:rPr lang="en-US" sz="2400" b="1" dirty="0" smtClean="0"/>
              <a:t>if</a:t>
            </a:r>
            <a:r>
              <a:rPr lang="en-US" sz="2400" dirty="0" smtClean="0"/>
              <a:t> phrase </a:t>
            </a:r>
            <a:r>
              <a:rPr lang="en-US" sz="2400" b="1" dirty="0" smtClean="0"/>
              <a:t>in</a:t>
            </a:r>
            <a:r>
              <a:rPr lang="en-US" sz="2400" dirty="0" smtClean="0"/>
              <a:t> d</a:t>
            </a:r>
            <a:r>
              <a:rPr lang="en-US" sz="2400" b="1" dirty="0" smtClean="0"/>
              <a:t>:</a:t>
            </a:r>
          </a:p>
          <a:p>
            <a:r>
              <a:rPr lang="en-US" sz="2400" dirty="0" smtClean="0"/>
              <a:t>           d[phrase] = d[phrase] + 1</a:t>
            </a:r>
          </a:p>
          <a:p>
            <a:r>
              <a:rPr lang="en-US" sz="2400" dirty="0" smtClean="0"/>
              <a:t>       </a:t>
            </a:r>
            <a:r>
              <a:rPr lang="en-US" sz="2400" b="1" dirty="0" smtClean="0"/>
              <a:t>else:</a:t>
            </a:r>
          </a:p>
          <a:p>
            <a:r>
              <a:rPr lang="en-US" sz="2400" dirty="0" smtClean="0"/>
              <a:t>           d[phrase]= 1</a:t>
            </a:r>
          </a:p>
          <a:p>
            <a:r>
              <a:rPr lang="en-US" sz="2400" dirty="0" smtClean="0"/>
              <a:t>    </a:t>
            </a:r>
            <a:r>
              <a:rPr lang="en-US" sz="2400" b="1" dirty="0" smtClean="0"/>
              <a:t>return</a:t>
            </a:r>
            <a:r>
              <a:rPr lang="en-US" sz="2400" dirty="0" smtClean="0"/>
              <a:t> d</a:t>
            </a:r>
            <a:endParaRPr lang="en-US" sz="2400" dirty="0"/>
          </a:p>
        </p:txBody>
      </p:sp>
      <p:sp>
        <p:nvSpPr>
          <p:cNvPr id="5" name="TextBox 4"/>
          <p:cNvSpPr txBox="1"/>
          <p:nvPr/>
        </p:nvSpPr>
        <p:spPr>
          <a:xfrm>
            <a:off x="5867400" y="4572000"/>
            <a:ext cx="2514600" cy="1200329"/>
          </a:xfrm>
          <a:prstGeom prst="rect">
            <a:avLst/>
          </a:prstGeom>
          <a:noFill/>
        </p:spPr>
        <p:txBody>
          <a:bodyPr wrap="square" rtlCol="0">
            <a:spAutoFit/>
          </a:bodyPr>
          <a:lstStyle/>
          <a:p>
            <a:r>
              <a:rPr lang="en-US" dirty="0" smtClean="0">
                <a:solidFill>
                  <a:schemeClr val="bg1">
                    <a:lumMod val="65000"/>
                  </a:schemeClr>
                </a:solidFill>
              </a:rPr>
              <a:t>Dictionary keys must be</a:t>
            </a:r>
          </a:p>
          <a:p>
            <a:r>
              <a:rPr lang="en-US" dirty="0" smtClean="0">
                <a:solidFill>
                  <a:schemeClr val="bg1">
                    <a:lumMod val="65000"/>
                  </a:schemeClr>
                </a:solidFill>
              </a:rPr>
              <a:t>immutable: convert the (mutable) list to an immutable </a:t>
            </a:r>
            <a:r>
              <a:rPr lang="en-US" dirty="0" err="1" smtClean="0">
                <a:solidFill>
                  <a:schemeClr val="bg1">
                    <a:lumMod val="65000"/>
                  </a:schemeClr>
                </a:solidFill>
              </a:rPr>
              <a:t>tuple</a:t>
            </a:r>
            <a:r>
              <a:rPr lang="en-US" dirty="0" smtClean="0">
                <a:solidFill>
                  <a:schemeClr val="bg1">
                    <a:lumMod val="65000"/>
                  </a:schemeClr>
                </a:solidFill>
              </a:rPr>
              <a:t>.</a:t>
            </a:r>
            <a:endParaRPr lang="en-US" dirty="0">
              <a:solidFill>
                <a:schemeClr val="bg1">
                  <a:lumMod val="65000"/>
                </a:schemeClr>
              </a:solidFill>
            </a:endParaRPr>
          </a:p>
        </p:txBody>
      </p:sp>
      <p:sp>
        <p:nvSpPr>
          <p:cNvPr id="6" name="Rectangle 5"/>
          <p:cNvSpPr/>
          <p:nvPr/>
        </p:nvSpPr>
        <p:spPr>
          <a:xfrm>
            <a:off x="5791200" y="228600"/>
            <a:ext cx="3124200" cy="34163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t>def</a:t>
            </a:r>
            <a:r>
              <a:rPr lang="en-US" sz="2400" dirty="0" smtClean="0"/>
              <a:t> histogram(text):</a:t>
            </a:r>
          </a:p>
          <a:p>
            <a:r>
              <a:rPr lang="en-US" sz="2400" dirty="0" smtClean="0"/>
              <a:t>    d = {}</a:t>
            </a:r>
          </a:p>
          <a:p>
            <a:r>
              <a:rPr lang="en-US" sz="2400" dirty="0" smtClean="0"/>
              <a:t>    words = </a:t>
            </a:r>
            <a:r>
              <a:rPr lang="en-US" sz="2400" dirty="0" err="1" smtClean="0"/>
              <a:t>text.split</a:t>
            </a:r>
            <a:r>
              <a:rPr lang="en-US" sz="2400" dirty="0" smtClean="0"/>
              <a:t>()</a:t>
            </a:r>
          </a:p>
          <a:p>
            <a:r>
              <a:rPr lang="en-US" sz="2400" dirty="0" smtClean="0"/>
              <a:t>    </a:t>
            </a:r>
            <a:r>
              <a:rPr lang="en-US" sz="2400" b="1" dirty="0" smtClean="0"/>
              <a:t>for</a:t>
            </a:r>
            <a:r>
              <a:rPr lang="en-US" sz="2400" dirty="0" smtClean="0"/>
              <a:t> w </a:t>
            </a:r>
            <a:r>
              <a:rPr lang="en-US" sz="2400" b="1" dirty="0" smtClean="0"/>
              <a:t>in</a:t>
            </a:r>
            <a:r>
              <a:rPr lang="en-US" sz="2400" dirty="0" smtClean="0"/>
              <a:t> words:</a:t>
            </a:r>
          </a:p>
          <a:p>
            <a:r>
              <a:rPr lang="en-US" sz="2400" dirty="0" smtClean="0"/>
              <a:t>        </a:t>
            </a:r>
            <a:r>
              <a:rPr lang="en-US" sz="2400" b="1" dirty="0" smtClean="0"/>
              <a:t>if</a:t>
            </a:r>
            <a:r>
              <a:rPr lang="en-US" sz="2400" dirty="0" smtClean="0"/>
              <a:t> w </a:t>
            </a:r>
            <a:r>
              <a:rPr lang="en-US" sz="2400" b="1" dirty="0" smtClean="0"/>
              <a:t>in</a:t>
            </a:r>
            <a:r>
              <a:rPr lang="en-US" sz="2400" dirty="0" smtClean="0"/>
              <a:t> d</a:t>
            </a:r>
            <a:r>
              <a:rPr lang="en-US" sz="2400" b="1" dirty="0" smtClean="0"/>
              <a:t>:</a:t>
            </a:r>
          </a:p>
          <a:p>
            <a:r>
              <a:rPr lang="en-US" sz="2400" dirty="0" smtClean="0"/>
              <a:t>            d[w] = d[w] + 1</a:t>
            </a:r>
          </a:p>
          <a:p>
            <a:r>
              <a:rPr lang="en-US" sz="2400" dirty="0" smtClean="0"/>
              <a:t>        </a:t>
            </a:r>
            <a:r>
              <a:rPr lang="en-US" sz="2400" b="1" dirty="0" smtClean="0"/>
              <a:t>else:</a:t>
            </a:r>
          </a:p>
          <a:p>
            <a:r>
              <a:rPr lang="en-US" sz="2400" dirty="0" smtClean="0"/>
              <a:t>            d[w] = 1</a:t>
            </a:r>
          </a:p>
          <a:p>
            <a:r>
              <a:rPr lang="en-US" sz="2400" dirty="0" smtClean="0"/>
              <a:t>    </a:t>
            </a:r>
            <a:r>
              <a:rPr lang="en-US" sz="2400" b="1" dirty="0" smtClean="0"/>
              <a:t>return</a:t>
            </a:r>
            <a:r>
              <a:rPr lang="en-US" sz="2400" dirty="0" smtClean="0"/>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441960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smtClean="0"/>
              <a:t>def</a:t>
            </a:r>
            <a:r>
              <a:rPr lang="en-US" sz="2400" dirty="0" smtClean="0"/>
              <a:t> </a:t>
            </a:r>
            <a:r>
              <a:rPr lang="en-US" sz="2400" dirty="0" err="1" smtClean="0"/>
              <a:t>common_phrases</a:t>
            </a:r>
            <a:r>
              <a:rPr lang="en-US" sz="2400" dirty="0" smtClean="0"/>
              <a:t>(d1, d2):</a:t>
            </a:r>
          </a:p>
          <a:p>
            <a:r>
              <a:rPr lang="en-US" sz="2400" dirty="0" smtClean="0"/>
              <a:t>    keys = d1.keys()</a:t>
            </a:r>
          </a:p>
          <a:p>
            <a:r>
              <a:rPr lang="en-US" sz="2400" dirty="0" smtClean="0"/>
              <a:t>    common = </a:t>
            </a:r>
            <a:r>
              <a:rPr lang="en-US" sz="2400" dirty="0" smtClean="0"/>
              <a:t>{}</a:t>
            </a:r>
            <a:endParaRPr lang="en-US" sz="2400" dirty="0" smtClean="0"/>
          </a:p>
          <a:p>
            <a:r>
              <a:rPr lang="en-US" sz="2400" dirty="0" smtClean="0"/>
              <a:t>    </a:t>
            </a:r>
            <a:r>
              <a:rPr lang="en-US" sz="2400" b="1" dirty="0" smtClean="0"/>
              <a:t>for</a:t>
            </a:r>
            <a:r>
              <a:rPr lang="en-US" sz="2400" dirty="0" smtClean="0"/>
              <a:t> k </a:t>
            </a:r>
            <a:r>
              <a:rPr lang="en-US" sz="2400" b="1" dirty="0" smtClean="0"/>
              <a:t>in</a:t>
            </a:r>
            <a:r>
              <a:rPr lang="en-US" sz="2400" dirty="0" smtClean="0"/>
              <a:t> keys:</a:t>
            </a:r>
          </a:p>
          <a:p>
            <a:r>
              <a:rPr lang="en-US" sz="2400" dirty="0" smtClean="0"/>
              <a:t>        </a:t>
            </a:r>
            <a:r>
              <a:rPr lang="en-US" sz="2400" b="1" dirty="0" smtClean="0"/>
              <a:t>if</a:t>
            </a:r>
            <a:r>
              <a:rPr lang="en-US" sz="2400" dirty="0" smtClean="0"/>
              <a:t> k </a:t>
            </a:r>
            <a:r>
              <a:rPr lang="en-US" sz="2400" b="1" dirty="0" smtClean="0"/>
              <a:t>in</a:t>
            </a:r>
            <a:r>
              <a:rPr lang="en-US" sz="2400" dirty="0" smtClean="0"/>
              <a:t> d2:</a:t>
            </a:r>
          </a:p>
          <a:p>
            <a:r>
              <a:rPr lang="en-US" sz="2400" dirty="0" smtClean="0"/>
              <a:t>            </a:t>
            </a:r>
            <a:r>
              <a:rPr lang="en-US" sz="2400" dirty="0" smtClean="0"/>
              <a:t>common[k] = (d1[k</a:t>
            </a:r>
            <a:r>
              <a:rPr lang="en-US" sz="2400" dirty="0" smtClean="0"/>
              <a:t>], d2[k</a:t>
            </a:r>
            <a:r>
              <a:rPr lang="en-US" sz="2400" dirty="0" smtClean="0"/>
              <a:t>])</a:t>
            </a:r>
            <a:endParaRPr lang="en-US" sz="2400" dirty="0" smtClean="0"/>
          </a:p>
          <a:p>
            <a:r>
              <a:rPr lang="en-US" sz="2400" dirty="0" smtClean="0"/>
              <a:t>    </a:t>
            </a:r>
            <a:r>
              <a:rPr lang="en-US" sz="2400" b="1" dirty="0" smtClean="0"/>
              <a:t>return</a:t>
            </a:r>
            <a:r>
              <a:rPr lang="en-US" sz="2400" dirty="0" smtClean="0"/>
              <a:t> common</a:t>
            </a:r>
            <a:endParaRPr lang="en-US" sz="2400" dirty="0"/>
          </a:p>
        </p:txBody>
      </p:sp>
      <p:sp>
        <p:nvSpPr>
          <p:cNvPr id="5" name="Rectangle 4"/>
          <p:cNvSpPr/>
          <p:nvPr/>
        </p:nvSpPr>
        <p:spPr>
          <a:xfrm>
            <a:off x="2286000" y="4343400"/>
            <a:ext cx="54102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t>&gt;&gt;&gt; </a:t>
            </a:r>
            <a:r>
              <a:rPr lang="en-US" dirty="0" err="1" smtClean="0"/>
              <a:t>ptj</a:t>
            </a:r>
            <a:r>
              <a:rPr lang="en-US" dirty="0" smtClean="0"/>
              <a:t> </a:t>
            </a:r>
            <a:r>
              <a:rPr lang="en-US" dirty="0" smtClean="0"/>
              <a:t>= </a:t>
            </a:r>
            <a:r>
              <a:rPr lang="en-US" dirty="0" err="1" smtClean="0"/>
              <a:t>phrase_collector</a:t>
            </a:r>
            <a:r>
              <a:rPr lang="en-US" dirty="0" smtClean="0"/>
              <a:t>(declaration</a:t>
            </a:r>
            <a:r>
              <a:rPr lang="en-US" dirty="0" smtClean="0"/>
              <a:t>, 3)</a:t>
            </a:r>
          </a:p>
          <a:p>
            <a:r>
              <a:rPr lang="en-US" dirty="0" smtClean="0"/>
              <a:t>&gt;&gt;&gt; </a:t>
            </a:r>
            <a:r>
              <a:rPr lang="en-US" dirty="0" err="1" smtClean="0"/>
              <a:t>pde</a:t>
            </a:r>
            <a:r>
              <a:rPr lang="en-US" dirty="0" smtClean="0"/>
              <a:t> </a:t>
            </a:r>
            <a:r>
              <a:rPr lang="en-US" dirty="0" smtClean="0"/>
              <a:t>= </a:t>
            </a:r>
            <a:r>
              <a:rPr lang="en-US" dirty="0" err="1" smtClean="0"/>
              <a:t>phrase_collector</a:t>
            </a:r>
            <a:r>
              <a:rPr lang="en-US" dirty="0" smtClean="0"/>
              <a:t>(</a:t>
            </a:r>
            <a:r>
              <a:rPr lang="en-US" dirty="0" err="1" smtClean="0"/>
              <a:t>get_my_homepage</a:t>
            </a:r>
            <a:r>
              <a:rPr lang="en-US" dirty="0" smtClean="0"/>
              <a:t>(), 3)</a:t>
            </a:r>
          </a:p>
          <a:p>
            <a:r>
              <a:rPr lang="en-US" dirty="0" smtClean="0"/>
              <a:t>&gt;&gt;&gt; c = </a:t>
            </a:r>
            <a:r>
              <a:rPr lang="en-US" dirty="0" err="1" smtClean="0"/>
              <a:t>common_phrases</a:t>
            </a:r>
            <a:r>
              <a:rPr lang="en-US" dirty="0" smtClean="0"/>
              <a:t>(</a:t>
            </a:r>
            <a:r>
              <a:rPr lang="en-US" dirty="0" err="1" smtClean="0"/>
              <a:t>ptj</a:t>
            </a:r>
            <a:r>
              <a:rPr lang="en-US" dirty="0" smtClean="0"/>
              <a:t>, </a:t>
            </a:r>
            <a:r>
              <a:rPr lang="en-US" dirty="0" err="1" smtClean="0"/>
              <a:t>pde</a:t>
            </a:r>
            <a:r>
              <a:rPr lang="en-US" dirty="0" smtClean="0"/>
              <a:t>)</a:t>
            </a:r>
            <a:endParaRPr lang="en-US" dirty="0" smtClean="0"/>
          </a:p>
          <a:p>
            <a:r>
              <a:rPr lang="en-US" dirty="0" smtClean="0"/>
              <a:t>&gt;&gt;&gt; </a:t>
            </a:r>
            <a:r>
              <a:rPr lang="en-US" dirty="0" err="1" smtClean="0"/>
              <a:t>len</a:t>
            </a:r>
            <a:r>
              <a:rPr lang="en-US" dirty="0" smtClean="0"/>
              <a:t>(c)</a:t>
            </a:r>
          </a:p>
          <a:p>
            <a:r>
              <a:rPr lang="en-US" dirty="0" smtClean="0">
                <a:solidFill>
                  <a:schemeClr val="tx2">
                    <a:lumMod val="75000"/>
                  </a:schemeClr>
                </a:solidFill>
              </a:rPr>
              <a:t>0</a:t>
            </a:r>
          </a:p>
        </p:txBody>
      </p:sp>
      <p:sp>
        <p:nvSpPr>
          <p:cNvPr id="7" name="Rectangle 6"/>
          <p:cNvSpPr/>
          <p:nvPr/>
        </p:nvSpPr>
        <p:spPr>
          <a:xfrm>
            <a:off x="304800" y="3124200"/>
            <a:ext cx="8686800" cy="707886"/>
          </a:xfrm>
          <a:prstGeom prst="rect">
            <a:avLst/>
          </a:prstGeom>
        </p:spPr>
        <p:txBody>
          <a:bodyPr wrap="square">
            <a:spAutoFit/>
          </a:bodyPr>
          <a:lstStyle/>
          <a:p>
            <a:r>
              <a:rPr lang="en-US" sz="2000" b="1" dirty="0" smtClean="0"/>
              <a:t>def</a:t>
            </a:r>
            <a:r>
              <a:rPr lang="en-US" sz="2000" dirty="0" smtClean="0"/>
              <a:t> </a:t>
            </a:r>
            <a:r>
              <a:rPr lang="en-US" sz="2000" dirty="0" err="1" smtClean="0"/>
              <a:t>get_my_homepage</a:t>
            </a:r>
            <a:r>
              <a:rPr lang="en-US" sz="2000" dirty="0" smtClean="0"/>
              <a:t>():</a:t>
            </a:r>
          </a:p>
          <a:p>
            <a:r>
              <a:rPr lang="en-US" sz="2000" dirty="0" smtClean="0"/>
              <a:t>    </a:t>
            </a:r>
            <a:r>
              <a:rPr lang="en-US" sz="2000" b="1" dirty="0" smtClean="0"/>
              <a:t>return </a:t>
            </a:r>
            <a:r>
              <a:rPr lang="en-US" sz="2000" dirty="0" err="1" smtClean="0"/>
              <a:t>urlopen</a:t>
            </a:r>
            <a:r>
              <a:rPr lang="en-US" sz="2000" dirty="0" smtClean="0"/>
              <a:t>('http://www.cs.virginia.edu/evans/index.html').read()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5562600" cy="64633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&gt;&gt;&gt; </a:t>
            </a:r>
            <a:r>
              <a:rPr lang="en-US" dirty="0" err="1" smtClean="0"/>
              <a:t>pde</a:t>
            </a:r>
            <a:r>
              <a:rPr lang="en-US" dirty="0" smtClean="0"/>
              <a:t> = </a:t>
            </a:r>
            <a:r>
              <a:rPr lang="en-US" dirty="0" err="1" smtClean="0"/>
              <a:t>phrase_collector</a:t>
            </a:r>
            <a:r>
              <a:rPr lang="en-US" dirty="0" smtClean="0"/>
              <a:t>(</a:t>
            </a:r>
            <a:r>
              <a:rPr lang="en-US" dirty="0" err="1" smtClean="0"/>
              <a:t>get_my_homepage</a:t>
            </a:r>
            <a:r>
              <a:rPr lang="en-US" dirty="0" smtClean="0"/>
              <a:t>(), 2)</a:t>
            </a:r>
          </a:p>
          <a:p>
            <a:r>
              <a:rPr lang="en-US" dirty="0" smtClean="0"/>
              <a:t>&gt;&gt;&gt; </a:t>
            </a:r>
            <a:r>
              <a:rPr lang="en-US" dirty="0" err="1" smtClean="0"/>
              <a:t>ptj</a:t>
            </a:r>
            <a:r>
              <a:rPr lang="en-US" dirty="0" smtClean="0"/>
              <a:t> = </a:t>
            </a:r>
            <a:r>
              <a:rPr lang="en-US" dirty="0" err="1" smtClean="0"/>
              <a:t>phrase_collector</a:t>
            </a:r>
            <a:r>
              <a:rPr lang="en-US" dirty="0" smtClean="0"/>
              <a:t>(declaration, 2)</a:t>
            </a:r>
          </a:p>
          <a:p>
            <a:r>
              <a:rPr lang="en-US" dirty="0" smtClean="0"/>
              <a:t>&gt;&gt;&gt; c = </a:t>
            </a:r>
            <a:r>
              <a:rPr lang="en-US" dirty="0" err="1" smtClean="0"/>
              <a:t>common_phrases</a:t>
            </a:r>
            <a:r>
              <a:rPr lang="en-US" dirty="0" smtClean="0"/>
              <a:t>(</a:t>
            </a:r>
            <a:r>
              <a:rPr lang="en-US" dirty="0" err="1" smtClean="0"/>
              <a:t>ptj</a:t>
            </a:r>
            <a:r>
              <a:rPr lang="en-US" dirty="0" smtClean="0"/>
              <a:t>, </a:t>
            </a:r>
            <a:r>
              <a:rPr lang="en-US" dirty="0" err="1" smtClean="0"/>
              <a:t>pde</a:t>
            </a:r>
            <a:r>
              <a:rPr lang="en-US" dirty="0" smtClean="0"/>
              <a:t>)</a:t>
            </a:r>
          </a:p>
          <a:p>
            <a:r>
              <a:rPr lang="en-US" dirty="0" smtClean="0"/>
              <a:t>&gt;&gt;&gt; </a:t>
            </a:r>
            <a:r>
              <a:rPr lang="en-US" dirty="0" err="1" smtClean="0"/>
              <a:t>show_phrases</a:t>
            </a:r>
            <a:r>
              <a:rPr lang="en-US" dirty="0" smtClean="0"/>
              <a:t>(c)</a:t>
            </a:r>
          </a:p>
          <a:p>
            <a:r>
              <a:rPr lang="en-US" dirty="0" smtClean="0"/>
              <a:t>('principles', 'and'): (1, 1)</a:t>
            </a:r>
          </a:p>
          <a:p>
            <a:r>
              <a:rPr lang="en-US" dirty="0" smtClean="0"/>
              <a:t>('has', 'kept'): (1, 1)</a:t>
            </a:r>
          </a:p>
          <a:p>
            <a:r>
              <a:rPr lang="en-US" dirty="0" smtClean="0"/>
              <a:t>('has', 'been'): (1, 1)</a:t>
            </a:r>
          </a:p>
          <a:p>
            <a:r>
              <a:rPr lang="en-US" dirty="0" smtClean="0"/>
              <a:t>('and', 'our'): (1, 1)</a:t>
            </a:r>
          </a:p>
          <a:p>
            <a:r>
              <a:rPr lang="en-US" dirty="0" smtClean="0"/>
              <a:t>('design', 'to'): (1, 1)</a:t>
            </a:r>
          </a:p>
          <a:p>
            <a:r>
              <a:rPr lang="en-US" dirty="0" smtClean="0"/>
              <a:t>('not', 'be'): (1, 1)</a:t>
            </a:r>
          </a:p>
          <a:p>
            <a:r>
              <a:rPr lang="en-US" dirty="0" smtClean="0"/>
              <a:t>('of', 'all'): (1, 1)</a:t>
            </a:r>
          </a:p>
          <a:p>
            <a:r>
              <a:rPr lang="en-US" dirty="0" smtClean="0"/>
              <a:t>('they', 'have'): (1, 1)</a:t>
            </a:r>
          </a:p>
          <a:p>
            <a:r>
              <a:rPr lang="en-US" dirty="0" smtClean="0"/>
              <a:t>('by', 'the'): (1, 1)</a:t>
            </a:r>
          </a:p>
          <a:p>
            <a:r>
              <a:rPr lang="en-US" dirty="0" smtClean="0"/>
              <a:t>('protection', 'of'): (1, 1)</a:t>
            </a:r>
          </a:p>
          <a:p>
            <a:r>
              <a:rPr lang="en-US" dirty="0" smtClean="0"/>
              <a:t>('with', 'a'): (1, 1)</a:t>
            </a:r>
          </a:p>
          <a:p>
            <a:r>
              <a:rPr lang="en-US" dirty="0" smtClean="0"/>
              <a:t>('as', 'we'): (1, 1)</a:t>
            </a:r>
          </a:p>
          <a:p>
            <a:r>
              <a:rPr lang="en-US" dirty="0" smtClean="0"/>
              <a:t>('is', 'the'): (2, 1)</a:t>
            </a:r>
          </a:p>
          <a:p>
            <a:r>
              <a:rPr lang="en-US" dirty="0" smtClean="0"/>
              <a:t>('them', 'to'): (1, 2)</a:t>
            </a:r>
          </a:p>
          <a:p>
            <a:r>
              <a:rPr lang="en-US" dirty="0" smtClean="0"/>
              <a:t>('to', 'a'): (1, 2)</a:t>
            </a:r>
          </a:p>
          <a:p>
            <a:r>
              <a:rPr lang="en-US" dirty="0" smtClean="0"/>
              <a:t>('the', 'state'): (1, 2)</a:t>
            </a:r>
          </a:p>
          <a:p>
            <a:r>
              <a:rPr lang="en-US" dirty="0" smtClean="0"/>
              <a:t>('people', 'to'): (1, 2)</a:t>
            </a:r>
          </a:p>
          <a:p>
            <a:r>
              <a:rPr lang="en-US" dirty="0" smtClean="0"/>
              <a:t>...  </a:t>
            </a:r>
          </a:p>
          <a:p>
            <a:r>
              <a:rPr lang="en-US" dirty="0" smtClean="0"/>
              <a:t>('of', 'the'): (4, 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Project Idea</a:t>
            </a:r>
            <a:endParaRPr lang="en-US" dirty="0"/>
          </a:p>
        </p:txBody>
      </p:sp>
      <p:sp>
        <p:nvSpPr>
          <p:cNvPr id="3" name="Content Placeholder 2"/>
          <p:cNvSpPr>
            <a:spLocks noGrp="1"/>
          </p:cNvSpPr>
          <p:nvPr>
            <p:ph idx="1"/>
          </p:nvPr>
        </p:nvSpPr>
        <p:spPr/>
        <p:txBody>
          <a:bodyPr/>
          <a:lstStyle/>
          <a:p>
            <a:pPr>
              <a:buNone/>
            </a:pPr>
            <a:r>
              <a:rPr lang="en-US" dirty="0" smtClean="0"/>
              <a:t>	Make a website that allows visitors to compare text samples for common phrases.</a:t>
            </a:r>
            <a:endParaRPr lang="en-US" dirty="0"/>
          </a:p>
        </p:txBody>
      </p:sp>
      <p:sp>
        <p:nvSpPr>
          <p:cNvPr id="4" name="TextBox 3"/>
          <p:cNvSpPr txBox="1"/>
          <p:nvPr/>
        </p:nvSpPr>
        <p:spPr>
          <a:xfrm>
            <a:off x="762000" y="3733800"/>
            <a:ext cx="7239000"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Reminder: if you want to do a “super ambitious” web application project instead of PS7, you need to convince me by Monday (November 2).  You should have a team, idea for a project, and justification explaining why it is “super ambitious”.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a:xfrm>
            <a:off x="457200" y="228600"/>
            <a:ext cx="8229600" cy="2722562"/>
          </a:xfrm>
        </p:spPr>
        <p:txBody>
          <a:bodyPr/>
          <a:lstStyle/>
          <a:p>
            <a:r>
              <a:rPr lang="en-US" sz="4800" dirty="0"/>
              <a:t>History of</a:t>
            </a:r>
            <a:br>
              <a:rPr lang="en-US" sz="4800" dirty="0"/>
            </a:br>
            <a:r>
              <a:rPr lang="en-US" sz="4800" dirty="0"/>
              <a:t>Object-Oriented Programming</a:t>
            </a:r>
          </a:p>
        </p:txBody>
      </p:sp>
      <p:sp>
        <p:nvSpPr>
          <p:cNvPr id="3" name="Rectangle 2"/>
          <p:cNvSpPr/>
          <p:nvPr/>
        </p:nvSpPr>
        <p:spPr>
          <a:xfrm>
            <a:off x="533400" y="2514600"/>
            <a:ext cx="7239000" cy="1384995"/>
          </a:xfrm>
          <a:prstGeom prst="rect">
            <a:avLst/>
          </a:prstGeom>
        </p:spPr>
        <p:txBody>
          <a:bodyPr wrap="square">
            <a:spAutoFit/>
          </a:bodyPr>
          <a:lstStyle/>
          <a:p>
            <a:r>
              <a:rPr lang="en-US" sz="2800" i="1" dirty="0" smtClean="0"/>
              <a:t>Object-oriented programming is an exceptionally bad idea which could only have originated in </a:t>
            </a:r>
            <a:r>
              <a:rPr lang="en-US" sz="2800" i="1" dirty="0" smtClean="0"/>
              <a:t>California.                                          </a:t>
            </a:r>
            <a:r>
              <a:rPr lang="en-US" sz="2800" dirty="0" err="1" smtClean="0"/>
              <a:t>Edsger</a:t>
            </a:r>
            <a:r>
              <a:rPr lang="en-US" sz="2800" dirty="0" smtClean="0"/>
              <a:t> </a:t>
            </a:r>
            <a:r>
              <a:rPr lang="en-US" sz="2800" dirty="0" err="1" smtClean="0"/>
              <a:t>Dijkstra</a:t>
            </a:r>
            <a:r>
              <a:rPr lang="en-US" sz="2800" dirty="0" smtClean="0"/>
              <a:t> </a:t>
            </a:r>
            <a:endParaRPr lang="en-US" sz="2800" dirty="0"/>
          </a:p>
        </p:txBody>
      </p:sp>
      <p:sp>
        <p:nvSpPr>
          <p:cNvPr id="4" name="Rectangle 3"/>
          <p:cNvSpPr/>
          <p:nvPr/>
        </p:nvSpPr>
        <p:spPr>
          <a:xfrm>
            <a:off x="2286000" y="4343400"/>
            <a:ext cx="6442075" cy="1815882"/>
          </a:xfrm>
          <a:prstGeom prst="rect">
            <a:avLst/>
          </a:prstGeom>
        </p:spPr>
        <p:txBody>
          <a:bodyPr wrap="square">
            <a:spAutoFit/>
          </a:bodyPr>
          <a:lstStyle/>
          <a:p>
            <a:r>
              <a:rPr lang="en-US" sz="2800" i="1" dirty="0" smtClean="0"/>
              <a:t>I don’t </a:t>
            </a:r>
            <a:r>
              <a:rPr lang="en-US" sz="2800" i="1" dirty="0" smtClean="0"/>
              <a:t>know how many of you have ever met </a:t>
            </a:r>
            <a:r>
              <a:rPr lang="en-US" sz="2800" i="1" dirty="0" err="1" smtClean="0"/>
              <a:t>Dijkstra</a:t>
            </a:r>
            <a:r>
              <a:rPr lang="en-US" sz="2800" i="1" dirty="0" smtClean="0"/>
              <a:t>, but you probably know that arrogance in computer science is measured in </a:t>
            </a:r>
            <a:r>
              <a:rPr lang="en-US" sz="2800" i="1" dirty="0" err="1" smtClean="0"/>
              <a:t>nano</a:t>
            </a:r>
            <a:r>
              <a:rPr lang="en-US" sz="2800" i="1" dirty="0" smtClean="0"/>
              <a:t>-</a:t>
            </a:r>
            <a:r>
              <a:rPr lang="en-US" sz="2800" i="1" dirty="0" err="1" smtClean="0"/>
              <a:t>Dijkstras</a:t>
            </a:r>
            <a:r>
              <a:rPr lang="en-US" sz="2800" i="1" dirty="0" smtClean="0"/>
              <a:t>.                             </a:t>
            </a:r>
            <a:r>
              <a:rPr lang="en-US" sz="2800" dirty="0" smtClean="0"/>
              <a:t>Alan Kay</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304800"/>
            <a:ext cx="4495800" cy="4893647"/>
          </a:xfrm>
          <a:prstGeom prst="rect">
            <a:avLst/>
          </a:prstGeom>
        </p:spPr>
        <p:txBody>
          <a:bodyPr wrap="square">
            <a:spAutoFit/>
          </a:bodyPr>
          <a:lstStyle/>
          <a:p>
            <a:r>
              <a:rPr lang="en-US" sz="2400" dirty="0" smtClean="0"/>
              <a:t>The people who are the worst at programming are the people who refuse to accept the fact that their brains aren't equal to the task. Their egos keep them from being great programmers. The more you learn to compensate for your small brain, the better a programmer </a:t>
            </a:r>
            <a:r>
              <a:rPr lang="en-US" sz="2400" dirty="0" smtClean="0"/>
              <a:t>you’ll </a:t>
            </a:r>
            <a:r>
              <a:rPr lang="en-US" sz="2400" dirty="0" smtClean="0"/>
              <a:t>be. The more humble you are, the faster </a:t>
            </a:r>
            <a:r>
              <a:rPr lang="en-US" sz="2400" dirty="0" smtClean="0"/>
              <a:t>you’ll </a:t>
            </a:r>
            <a:r>
              <a:rPr lang="en-US" sz="2400" dirty="0" smtClean="0"/>
              <a:t>improve</a:t>
            </a:r>
            <a:r>
              <a:rPr lang="en-US" sz="2400" dirty="0" smtClean="0"/>
              <a:t>.</a:t>
            </a:r>
          </a:p>
          <a:p>
            <a:endParaRPr lang="en-US" sz="2400" dirty="0" smtClean="0"/>
          </a:p>
          <a:p>
            <a:pPr algn="r"/>
            <a:r>
              <a:rPr lang="en-US" sz="2400" dirty="0" err="1" smtClean="0"/>
              <a:t>Edsger</a:t>
            </a:r>
            <a:r>
              <a:rPr lang="en-US" sz="2400" dirty="0" smtClean="0"/>
              <a:t> </a:t>
            </a:r>
            <a:r>
              <a:rPr lang="en-US" sz="2400" dirty="0" err="1" smtClean="0"/>
              <a:t>Dijkstra</a:t>
            </a:r>
            <a:r>
              <a:rPr lang="en-US" sz="2400" dirty="0" smtClean="0"/>
              <a:t>, 1972 Turing Award</a:t>
            </a:r>
            <a:endParaRPr lang="en-US" sz="2400" dirty="0"/>
          </a:p>
        </p:txBody>
      </p:sp>
      <p:pic>
        <p:nvPicPr>
          <p:cNvPr id="4098" name="Picture 2"/>
          <p:cNvPicPr>
            <a:picLocks noChangeAspect="1" noChangeArrowheads="1"/>
          </p:cNvPicPr>
          <p:nvPr/>
        </p:nvPicPr>
        <p:blipFill>
          <a:blip r:embed="rId2" cstate="print"/>
          <a:srcRect/>
          <a:stretch>
            <a:fillRect/>
          </a:stretch>
        </p:blipFill>
        <p:spPr bwMode="auto">
          <a:xfrm>
            <a:off x="95250" y="381000"/>
            <a:ext cx="4400550" cy="5867400"/>
          </a:xfrm>
          <a:prstGeom prst="rect">
            <a:avLst/>
          </a:prstGeom>
          <a:noFill/>
          <a:ln w="9525">
            <a:noFill/>
            <a:miter lim="800000"/>
            <a:headEnd/>
            <a:tailEnd/>
          </a:ln>
        </p:spPr>
      </p:pic>
      <p:sp>
        <p:nvSpPr>
          <p:cNvPr id="6" name="Rectangle 5"/>
          <p:cNvSpPr/>
          <p:nvPr/>
        </p:nvSpPr>
        <p:spPr>
          <a:xfrm>
            <a:off x="2667000" y="6324600"/>
            <a:ext cx="6096000" cy="369332"/>
          </a:xfrm>
          <a:prstGeom prst="rect">
            <a:avLst/>
          </a:prstGeom>
        </p:spPr>
        <p:txBody>
          <a:bodyPr wrap="square">
            <a:spAutoFit/>
          </a:bodyPr>
          <a:lstStyle/>
          <a:p>
            <a:r>
              <a:rPr lang="en-US" dirty="0" smtClean="0"/>
              <a:t>http://www.cs.utexas.edu/users/EWD/ewd03xx/EWD340.PDF</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in World War II</a:t>
            </a:r>
            <a:endParaRPr lang="en-US" dirty="0"/>
          </a:p>
        </p:txBody>
      </p:sp>
      <p:sp>
        <p:nvSpPr>
          <p:cNvPr id="3" name="Content Placeholder 2"/>
          <p:cNvSpPr>
            <a:spLocks noGrp="1"/>
          </p:cNvSpPr>
          <p:nvPr>
            <p:ph idx="1"/>
          </p:nvPr>
        </p:nvSpPr>
        <p:spPr/>
        <p:txBody>
          <a:bodyPr/>
          <a:lstStyle/>
          <a:p>
            <a:pPr>
              <a:buNone/>
            </a:pPr>
            <a:r>
              <a:rPr lang="en-US" b="1" dirty="0" smtClean="0"/>
              <a:t>Cryptanalysis</a:t>
            </a:r>
            <a:r>
              <a:rPr lang="en-US" dirty="0" smtClean="0"/>
              <a:t> (Lorenz: </a:t>
            </a:r>
            <a:r>
              <a:rPr lang="en-US" dirty="0" err="1" smtClean="0"/>
              <a:t>Collossus</a:t>
            </a:r>
            <a:r>
              <a:rPr lang="en-US" dirty="0" smtClean="0"/>
              <a:t> at Bletchley Park, Enigma: Bombes at Bletchley, NCR in US)</a:t>
            </a:r>
          </a:p>
          <a:p>
            <a:pPr>
              <a:buNone/>
            </a:pPr>
            <a:r>
              <a:rPr lang="en-US" b="1" dirty="0" smtClean="0"/>
              <a:t>Ballistics Tables, calculations for Hydrogen bomb</a:t>
            </a:r>
            <a:r>
              <a:rPr lang="en-US" dirty="0" smtClean="0"/>
              <a:t> (ENIAC at U. Pennsylvania)</a:t>
            </a:r>
          </a:p>
          <a:p>
            <a:pPr>
              <a:buNone/>
            </a:pPr>
            <a:r>
              <a:rPr lang="en-US" b="1" dirty="0" smtClean="0"/>
              <a:t>Batch processing</a:t>
            </a:r>
            <a:r>
              <a:rPr lang="en-US" dirty="0" smtClean="0"/>
              <a:t>: submit a program and its data, wait your turn, get a result</a:t>
            </a:r>
          </a:p>
          <a:p>
            <a:endParaRPr lang="en-US" dirty="0"/>
          </a:p>
        </p:txBody>
      </p:sp>
      <p:sp>
        <p:nvSpPr>
          <p:cNvPr id="4" name="TextBox 3"/>
          <p:cNvSpPr txBox="1"/>
          <p:nvPr/>
        </p:nvSpPr>
        <p:spPr>
          <a:xfrm>
            <a:off x="533400" y="5486400"/>
            <a:ext cx="8388643"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Building a flight simulator required a different type of computing: </a:t>
            </a:r>
          </a:p>
          <a:p>
            <a:pPr algn="ctr"/>
            <a:r>
              <a:rPr lang="en-US" sz="2400" dirty="0" smtClean="0"/>
              <a:t>interactive computing</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normAutofit fontScale="90000"/>
          </a:bodyPr>
          <a:lstStyle/>
          <a:p>
            <a:r>
              <a:rPr lang="en-US" sz="4000"/>
              <a:t>Pre-History:</a:t>
            </a:r>
            <a:br>
              <a:rPr lang="en-US" sz="4000"/>
            </a:br>
            <a:r>
              <a:rPr lang="en-US" sz="3600"/>
              <a:t>MIT’s Project Whirlwind (1947-1960s)</a:t>
            </a:r>
          </a:p>
        </p:txBody>
      </p:sp>
      <p:pic>
        <p:nvPicPr>
          <p:cNvPr id="1129475" name="Picture 3" descr="Photograph:WhirlwindPart of the Whirlwind computer, installed at the Massachusetts Institute of Technology, with one of Whirlwind's designers, Jay Forrester (far left, facing the camera). Occupying approximately 3,300 square feet (300 square metres) of floor space, the machine featured a new type of magnetic memory that allowed it to respond to commands with unprecedented speed. It was employed in setting up aircraft simulations and air traffic control."/>
          <p:cNvPicPr>
            <a:picLocks noChangeAspect="1" noChangeArrowheads="1"/>
          </p:cNvPicPr>
          <p:nvPr/>
        </p:nvPicPr>
        <p:blipFill>
          <a:blip r:embed="rId3" cstate="print"/>
          <a:srcRect/>
          <a:stretch>
            <a:fillRect/>
          </a:stretch>
        </p:blipFill>
        <p:spPr bwMode="auto">
          <a:xfrm>
            <a:off x="1809750" y="1644650"/>
            <a:ext cx="6049963" cy="4152900"/>
          </a:xfrm>
          <a:prstGeom prst="rect">
            <a:avLst/>
          </a:prstGeom>
          <a:noFill/>
        </p:spPr>
      </p:pic>
      <p:sp>
        <p:nvSpPr>
          <p:cNvPr id="1129476" name="Text Box 4"/>
          <p:cNvSpPr txBox="1">
            <a:spLocks noChangeArrowheads="1"/>
          </p:cNvSpPr>
          <p:nvPr/>
        </p:nvSpPr>
        <p:spPr bwMode="auto">
          <a:xfrm>
            <a:off x="277813" y="5822950"/>
            <a:ext cx="1930400" cy="457200"/>
          </a:xfrm>
          <a:prstGeom prst="rect">
            <a:avLst/>
          </a:prstGeom>
          <a:noFill/>
          <a:ln w="31750">
            <a:noFill/>
            <a:miter lim="800000"/>
            <a:headEnd/>
            <a:tailEnd/>
          </a:ln>
          <a:effectLst/>
        </p:spPr>
        <p:txBody>
          <a:bodyPr wrap="none">
            <a:spAutoFit/>
          </a:bodyPr>
          <a:lstStyle/>
          <a:p>
            <a:r>
              <a:rPr lang="en-US"/>
              <a:t>Jay Forrester</a:t>
            </a:r>
          </a:p>
        </p:txBody>
      </p:sp>
      <p:sp>
        <p:nvSpPr>
          <p:cNvPr id="1129477" name="Line 5"/>
          <p:cNvSpPr>
            <a:spLocks noChangeShapeType="1"/>
          </p:cNvSpPr>
          <p:nvPr/>
        </p:nvSpPr>
        <p:spPr bwMode="auto">
          <a:xfrm flipV="1">
            <a:off x="1143000" y="4953000"/>
            <a:ext cx="1143000" cy="838200"/>
          </a:xfrm>
          <a:prstGeom prst="line">
            <a:avLst/>
          </a:prstGeom>
          <a:noFill/>
          <a:ln w="31750">
            <a:solidFill>
              <a:schemeClr val="accent1"/>
            </a:solidFill>
            <a:round/>
            <a:headEnd/>
            <a:tailEnd type="triangle" w="med" len="me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US" sz="4000"/>
              <a:t>Whirlwind Innovations</a:t>
            </a:r>
            <a:endParaRPr lang="en-US" sz="3600"/>
          </a:p>
        </p:txBody>
      </p:sp>
      <p:pic>
        <p:nvPicPr>
          <p:cNvPr id="1133571" name="Picture 3" descr="wwtea"/>
          <p:cNvPicPr>
            <a:picLocks noChangeAspect="1" noChangeArrowheads="1"/>
          </p:cNvPicPr>
          <p:nvPr/>
        </p:nvPicPr>
        <p:blipFill>
          <a:blip r:embed="rId3" cstate="print"/>
          <a:srcRect/>
          <a:stretch>
            <a:fillRect/>
          </a:stretch>
        </p:blipFill>
        <p:spPr bwMode="auto">
          <a:xfrm>
            <a:off x="4800601" y="1249494"/>
            <a:ext cx="4280462" cy="4236905"/>
          </a:xfrm>
          <a:prstGeom prst="rect">
            <a:avLst/>
          </a:prstGeom>
          <a:noFill/>
        </p:spPr>
      </p:pic>
      <p:pic>
        <p:nvPicPr>
          <p:cNvPr id="1133572" name="Picture 4" descr="computer03"/>
          <p:cNvPicPr>
            <a:picLocks noChangeAspect="1" noChangeArrowheads="1"/>
          </p:cNvPicPr>
          <p:nvPr/>
        </p:nvPicPr>
        <p:blipFill>
          <a:blip r:embed="rId4" cstate="print"/>
          <a:srcRect/>
          <a:stretch>
            <a:fillRect/>
          </a:stretch>
        </p:blipFill>
        <p:spPr bwMode="auto">
          <a:xfrm>
            <a:off x="-76200" y="1219200"/>
            <a:ext cx="4850651" cy="4267200"/>
          </a:xfrm>
          <a:prstGeom prst="rect">
            <a:avLst/>
          </a:prstGeom>
          <a:noFill/>
        </p:spPr>
      </p:pic>
      <p:sp>
        <p:nvSpPr>
          <p:cNvPr id="1133573" name="Text Box 5"/>
          <p:cNvSpPr txBox="1">
            <a:spLocks noChangeArrowheads="1"/>
          </p:cNvSpPr>
          <p:nvPr/>
        </p:nvSpPr>
        <p:spPr bwMode="auto">
          <a:xfrm>
            <a:off x="152400" y="5638800"/>
            <a:ext cx="4699000" cy="822325"/>
          </a:xfrm>
          <a:prstGeom prst="rect">
            <a:avLst/>
          </a:prstGeom>
          <a:noFill/>
          <a:ln w="31750">
            <a:noFill/>
            <a:miter lim="800000"/>
            <a:headEnd/>
            <a:tailEnd/>
          </a:ln>
          <a:effectLst/>
        </p:spPr>
        <p:txBody>
          <a:bodyPr wrap="none">
            <a:spAutoFit/>
          </a:bodyPr>
          <a:lstStyle/>
          <a:p>
            <a:pPr algn="ctr"/>
            <a:r>
              <a:rPr lang="en-US" dirty="0"/>
              <a:t>Magnetic Core Memory</a:t>
            </a:r>
          </a:p>
          <a:p>
            <a:pPr algn="ctr"/>
            <a:r>
              <a:rPr lang="en-US" dirty="0"/>
              <a:t>(first version used vacuum tubes)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lstStyle/>
          <a:p>
            <a:r>
              <a:rPr lang="en-US" dirty="0" smtClean="0"/>
              <a:t>Python Dictionaries</a:t>
            </a:r>
          </a:p>
          <a:p>
            <a:r>
              <a:rPr lang="en-US" dirty="0" smtClean="0"/>
              <a:t>History of Object-Oriented Programming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181600" y="381000"/>
            <a:ext cx="3549561" cy="954107"/>
          </a:xfrm>
          <a:prstGeom prst="rect">
            <a:avLst/>
          </a:prstGeom>
          <a:noFill/>
        </p:spPr>
        <p:txBody>
          <a:bodyPr wrap="none" rtlCol="0">
            <a:spAutoFit/>
          </a:bodyPr>
          <a:lstStyle/>
          <a:p>
            <a:r>
              <a:rPr lang="en-US" sz="2800" dirty="0" smtClean="0">
                <a:solidFill>
                  <a:srgbClr val="FFFF00"/>
                </a:solidFill>
              </a:rPr>
              <a:t>August 29, 1949:</a:t>
            </a:r>
          </a:p>
          <a:p>
            <a:r>
              <a:rPr lang="en-US" sz="2800" dirty="0" smtClean="0">
                <a:solidFill>
                  <a:srgbClr val="FFFF00"/>
                </a:solidFill>
              </a:rPr>
              <a:t>First Soviet Atomic Test</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457200" y="115888"/>
            <a:ext cx="8229600" cy="1143000"/>
          </a:xfrm>
        </p:spPr>
        <p:txBody>
          <a:bodyPr>
            <a:normAutofit fontScale="90000"/>
          </a:bodyPr>
          <a:lstStyle/>
          <a:p>
            <a:r>
              <a:rPr lang="en-US" dirty="0" smtClean="0"/>
              <a:t>Short or Endless Golden Age of Nuclear Weapons?</a:t>
            </a:r>
            <a:endParaRPr lang="en-US" dirty="0"/>
          </a:p>
        </p:txBody>
      </p:sp>
      <p:graphicFrame>
        <p:nvGraphicFramePr>
          <p:cNvPr id="1131523" name="Object 3"/>
          <p:cNvGraphicFramePr>
            <a:graphicFrameLocks noChangeAspect="1"/>
          </p:cNvGraphicFramePr>
          <p:nvPr/>
        </p:nvGraphicFramePr>
        <p:xfrm>
          <a:off x="581025" y="1233488"/>
          <a:ext cx="8174038" cy="4733925"/>
        </p:xfrm>
        <a:graphic>
          <a:graphicData uri="http://schemas.openxmlformats.org/presentationml/2006/ole">
            <p:oleObj spid="_x0000_s2050" name="Chart" r:id="rId4" imgW="5619846" imgH="3295620" progId="Excel.Chart.8">
              <p:embed/>
            </p:oleObj>
          </a:graphicData>
        </a:graphic>
      </p:graphicFrame>
      <p:sp>
        <p:nvSpPr>
          <p:cNvPr id="1131524" name="Text Box 4"/>
          <p:cNvSpPr txBox="1">
            <a:spLocks noChangeArrowheads="1"/>
          </p:cNvSpPr>
          <p:nvPr/>
        </p:nvSpPr>
        <p:spPr bwMode="auto">
          <a:xfrm>
            <a:off x="457200" y="5773738"/>
            <a:ext cx="3648075" cy="398462"/>
          </a:xfrm>
          <a:prstGeom prst="rect">
            <a:avLst/>
          </a:prstGeom>
          <a:solidFill>
            <a:srgbClr val="FFFF99"/>
          </a:solidFill>
          <a:ln w="31750">
            <a:solidFill>
              <a:srgbClr val="FFCC00"/>
            </a:solidFill>
            <a:miter lim="800000"/>
            <a:headEnd/>
            <a:tailEnd/>
          </a:ln>
          <a:effectLst/>
        </p:spPr>
        <p:txBody>
          <a:bodyPr wrap="none">
            <a:spAutoFit/>
          </a:bodyPr>
          <a:lstStyle/>
          <a:p>
            <a:r>
              <a:rPr lang="en-US" sz="1800"/>
              <a:t>Hiroshima (12kt), Nagasaki (20kt)</a:t>
            </a:r>
          </a:p>
        </p:txBody>
      </p:sp>
      <p:sp>
        <p:nvSpPr>
          <p:cNvPr id="1131525" name="Text Box 5"/>
          <p:cNvSpPr txBox="1">
            <a:spLocks noChangeArrowheads="1"/>
          </p:cNvSpPr>
          <p:nvPr/>
        </p:nvSpPr>
        <p:spPr bwMode="auto">
          <a:xfrm>
            <a:off x="2832100" y="4292600"/>
            <a:ext cx="2282825" cy="398463"/>
          </a:xfrm>
          <a:prstGeom prst="rect">
            <a:avLst/>
          </a:prstGeom>
          <a:solidFill>
            <a:srgbClr val="FFFF99"/>
          </a:solidFill>
          <a:ln w="31750">
            <a:solidFill>
              <a:srgbClr val="FFCC00"/>
            </a:solidFill>
            <a:miter lim="800000"/>
            <a:headEnd/>
            <a:tailEnd/>
          </a:ln>
          <a:effectLst/>
        </p:spPr>
        <p:txBody>
          <a:bodyPr wrap="none">
            <a:spAutoFit/>
          </a:bodyPr>
          <a:lstStyle/>
          <a:p>
            <a:r>
              <a:rPr lang="en-US" sz="1800"/>
              <a:t>First H-Bomb (10Mt)</a:t>
            </a:r>
          </a:p>
        </p:txBody>
      </p:sp>
      <p:sp>
        <p:nvSpPr>
          <p:cNvPr id="1131526" name="Text Box 6"/>
          <p:cNvSpPr txBox="1">
            <a:spLocks noChangeArrowheads="1"/>
          </p:cNvSpPr>
          <p:nvPr/>
        </p:nvSpPr>
        <p:spPr bwMode="auto">
          <a:xfrm>
            <a:off x="3463925" y="1647825"/>
            <a:ext cx="4882042" cy="369332"/>
          </a:xfrm>
          <a:prstGeom prst="rect">
            <a:avLst/>
          </a:prstGeom>
          <a:solidFill>
            <a:srgbClr val="FFFF99"/>
          </a:solidFill>
          <a:ln w="31750">
            <a:solidFill>
              <a:srgbClr val="FFCC00"/>
            </a:solidFill>
            <a:miter lim="800000"/>
            <a:headEnd/>
            <a:tailEnd/>
          </a:ln>
          <a:effectLst/>
        </p:spPr>
        <p:txBody>
          <a:bodyPr wrap="none">
            <a:spAutoFit/>
          </a:bodyPr>
          <a:lstStyle/>
          <a:p>
            <a:r>
              <a:rPr lang="en-US" sz="1800" dirty="0"/>
              <a:t>Tsar </a:t>
            </a:r>
            <a:r>
              <a:rPr lang="en-US" sz="1800" dirty="0" err="1"/>
              <a:t>Bomba</a:t>
            </a:r>
            <a:r>
              <a:rPr lang="en-US" sz="1800" dirty="0"/>
              <a:t> </a:t>
            </a:r>
            <a:r>
              <a:rPr lang="en-US" sz="1800" dirty="0" smtClean="0"/>
              <a:t>(50 Mt, largest ever = 10x all of WWII)</a:t>
            </a:r>
            <a:endParaRPr lang="en-US" sz="1800" dirty="0"/>
          </a:p>
        </p:txBody>
      </p:sp>
      <p:sp>
        <p:nvSpPr>
          <p:cNvPr id="1131527" name="Text Box 7"/>
          <p:cNvSpPr txBox="1">
            <a:spLocks noChangeArrowheads="1"/>
          </p:cNvSpPr>
          <p:nvPr/>
        </p:nvSpPr>
        <p:spPr bwMode="auto">
          <a:xfrm>
            <a:off x="5934075" y="4238625"/>
            <a:ext cx="2811463" cy="673100"/>
          </a:xfrm>
          <a:prstGeom prst="rect">
            <a:avLst/>
          </a:prstGeom>
          <a:solidFill>
            <a:srgbClr val="FFFF99"/>
          </a:solidFill>
          <a:ln w="31750">
            <a:solidFill>
              <a:srgbClr val="FFCC00"/>
            </a:solidFill>
            <a:miter lim="800000"/>
            <a:headEnd/>
            <a:tailEnd/>
          </a:ln>
          <a:effectLst/>
        </p:spPr>
        <p:txBody>
          <a:bodyPr wrap="none">
            <a:spAutoFit/>
          </a:bodyPr>
          <a:lstStyle/>
          <a:p>
            <a:r>
              <a:rPr lang="en-US" sz="1800"/>
              <a:t>B83 (1.2Mt), largest</a:t>
            </a:r>
          </a:p>
          <a:p>
            <a:r>
              <a:rPr lang="en-US" sz="1800"/>
              <a:t>in currently active arsenal</a:t>
            </a:r>
          </a:p>
        </p:txBody>
      </p:sp>
      <p:sp>
        <p:nvSpPr>
          <p:cNvPr id="1131531" name="AutoShape 11"/>
          <p:cNvSpPr>
            <a:spLocks noChangeArrowheads="1"/>
          </p:cNvSpPr>
          <p:nvPr/>
        </p:nvSpPr>
        <p:spPr bwMode="auto">
          <a:xfrm>
            <a:off x="2057400" y="5181600"/>
            <a:ext cx="228600" cy="228600"/>
          </a:xfrm>
          <a:prstGeom prst="triangle">
            <a:avLst>
              <a:gd name="adj" fmla="val 50000"/>
            </a:avLst>
          </a:prstGeom>
          <a:solidFill>
            <a:srgbClr val="FF0000"/>
          </a:solidFill>
          <a:ln w="31750">
            <a:solidFill>
              <a:srgbClr val="FF0000"/>
            </a:solidFill>
            <a:miter lim="800000"/>
            <a:headEnd/>
            <a:tailEnd/>
          </a:ln>
          <a:effectLst/>
        </p:spPr>
        <p:txBody>
          <a:bodyPr wrap="none" anchor="ctr">
            <a:spAutoFit/>
          </a:bodyPr>
          <a:lstStyle/>
          <a:p>
            <a:endParaRPr lang="en-US"/>
          </a:p>
        </p:txBody>
      </p:sp>
      <p:sp>
        <p:nvSpPr>
          <p:cNvPr id="12" name="TextBox 11"/>
          <p:cNvSpPr txBox="1"/>
          <p:nvPr/>
        </p:nvSpPr>
        <p:spPr>
          <a:xfrm rot="16200000">
            <a:off x="-49040" y="3630440"/>
            <a:ext cx="924612" cy="369332"/>
          </a:xfrm>
          <a:prstGeom prst="rect">
            <a:avLst/>
          </a:prstGeom>
          <a:noFill/>
        </p:spPr>
        <p:txBody>
          <a:bodyPr wrap="none" rtlCol="0">
            <a:spAutoFit/>
          </a:bodyPr>
          <a:lstStyle/>
          <a:p>
            <a:r>
              <a:rPr lang="en-US" dirty="0" smtClean="0"/>
              <a:t>kilotons</a:t>
            </a:r>
            <a:endParaRPr lang="en-US" dirty="0"/>
          </a:p>
        </p:txBody>
      </p:sp>
      <p:sp>
        <p:nvSpPr>
          <p:cNvPr id="14" name="AutoShape 11"/>
          <p:cNvSpPr>
            <a:spLocks noChangeArrowheads="1"/>
          </p:cNvSpPr>
          <p:nvPr/>
        </p:nvSpPr>
        <p:spPr bwMode="auto">
          <a:xfrm>
            <a:off x="3124200" y="2086598"/>
            <a:ext cx="228600" cy="228600"/>
          </a:xfrm>
          <a:prstGeom prst="triangle">
            <a:avLst>
              <a:gd name="adj" fmla="val 50000"/>
            </a:avLst>
          </a:prstGeom>
          <a:solidFill>
            <a:srgbClr val="FF0000"/>
          </a:solidFill>
          <a:ln w="31750">
            <a:solidFill>
              <a:srgbClr val="FF0000"/>
            </a:solid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15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15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15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15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1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15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31523" grpId="0"/>
      <p:bldP spid="1131524" grpId="0" animBg="1"/>
      <p:bldP spid="1131525" grpId="0" animBg="1"/>
      <p:bldP spid="1131526" grpId="0" animBg="1"/>
      <p:bldP spid="1131527" grpId="0" animBg="1"/>
      <p:bldP spid="1131531" grpId="0" animBg="1"/>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4572000" cy="5943600"/>
          </a:xfrm>
        </p:spPr>
        <p:txBody>
          <a:bodyPr>
            <a:noAutofit/>
          </a:bodyPr>
          <a:lstStyle/>
          <a:p>
            <a:pPr marL="0" indent="0">
              <a:buNone/>
            </a:pPr>
            <a:r>
              <a:rPr lang="en-US" b="1" dirty="0" smtClean="0"/>
              <a:t>Semi-Automatic Ground Environment (SAGE)</a:t>
            </a:r>
          </a:p>
          <a:p>
            <a:pPr marL="0" indent="0">
              <a:buNone/>
            </a:pPr>
            <a:r>
              <a:rPr lang="en-US" dirty="0" smtClean="0"/>
              <a:t>MIT/IBM, 1950-1982</a:t>
            </a:r>
          </a:p>
          <a:p>
            <a:pPr>
              <a:buNone/>
            </a:pPr>
            <a:r>
              <a:rPr lang="en-US" dirty="0" smtClean="0"/>
              <a:t>Coordinate radar stations in real-time to track incoming bombers</a:t>
            </a:r>
          </a:p>
          <a:p>
            <a:pPr>
              <a:buNone/>
            </a:pPr>
            <a:r>
              <a:rPr lang="en-US" dirty="0" smtClean="0"/>
              <a:t>Total cost: ~$55B </a:t>
            </a:r>
          </a:p>
          <a:p>
            <a:pPr>
              <a:buNone/>
            </a:pPr>
            <a:r>
              <a:rPr lang="en-US" dirty="0" smtClean="0"/>
              <a:t>	(more than Manhattan Project)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293405" y="304800"/>
            <a:ext cx="4850595"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838200"/>
            <a:ext cx="1543050" cy="4733925"/>
          </a:xfrm>
          <a:prstGeom prst="rect">
            <a:avLst/>
          </a:prstGeom>
          <a:noFill/>
          <a:ln w="9525">
            <a:noFill/>
            <a:miter lim="800000"/>
            <a:headEnd/>
            <a:tailEnd/>
          </a:ln>
        </p:spPr>
      </p:pic>
      <p:sp>
        <p:nvSpPr>
          <p:cNvPr id="5" name="TextBox 4"/>
          <p:cNvSpPr txBox="1"/>
          <p:nvPr/>
        </p:nvSpPr>
        <p:spPr>
          <a:xfrm>
            <a:off x="991312" y="5535538"/>
            <a:ext cx="1496051" cy="369332"/>
          </a:xfrm>
          <a:prstGeom prst="rect">
            <a:avLst/>
          </a:prstGeom>
          <a:noFill/>
        </p:spPr>
        <p:txBody>
          <a:bodyPr wrap="none" rtlCol="0">
            <a:spAutoFit/>
          </a:bodyPr>
          <a:lstStyle/>
          <a:p>
            <a:r>
              <a:rPr lang="en-US" b="1" dirty="0" smtClean="0"/>
              <a:t>R-7 </a:t>
            </a:r>
            <a:r>
              <a:rPr lang="en-US" b="1" dirty="0" err="1" smtClean="0"/>
              <a:t>Semyorka</a:t>
            </a:r>
            <a:endParaRPr lang="en-US" dirty="0"/>
          </a:p>
        </p:txBody>
      </p:sp>
      <p:sp>
        <p:nvSpPr>
          <p:cNvPr id="6" name="TextBox 5"/>
          <p:cNvSpPr txBox="1"/>
          <p:nvPr/>
        </p:nvSpPr>
        <p:spPr>
          <a:xfrm>
            <a:off x="2590800" y="1600200"/>
            <a:ext cx="5534079" cy="954107"/>
          </a:xfrm>
          <a:prstGeom prst="rect">
            <a:avLst/>
          </a:prstGeom>
          <a:noFill/>
        </p:spPr>
        <p:txBody>
          <a:bodyPr wrap="none" rtlCol="0">
            <a:spAutoFit/>
          </a:bodyPr>
          <a:lstStyle/>
          <a:p>
            <a:r>
              <a:rPr lang="en-US" sz="2800" dirty="0" smtClean="0"/>
              <a:t>First intercontinental ballistic missile</a:t>
            </a:r>
          </a:p>
          <a:p>
            <a:r>
              <a:rPr lang="en-US" sz="2800" dirty="0" smtClean="0"/>
              <a:t>First successful test: August 21, 1957</a:t>
            </a:r>
            <a:endParaRPr lang="en-US" sz="2800" dirty="0"/>
          </a:p>
        </p:txBody>
      </p:sp>
      <p:pic>
        <p:nvPicPr>
          <p:cNvPr id="3075" name="Picture 3"/>
          <p:cNvPicPr>
            <a:picLocks noChangeAspect="1" noChangeArrowheads="1"/>
          </p:cNvPicPr>
          <p:nvPr/>
        </p:nvPicPr>
        <p:blipFill>
          <a:blip r:embed="rId3" cstate="print"/>
          <a:srcRect/>
          <a:stretch>
            <a:fillRect/>
          </a:stretch>
        </p:blipFill>
        <p:spPr bwMode="auto">
          <a:xfrm>
            <a:off x="4114800" y="2895600"/>
            <a:ext cx="3105150" cy="2545205"/>
          </a:xfrm>
          <a:prstGeom prst="rect">
            <a:avLst/>
          </a:prstGeom>
          <a:noFill/>
          <a:ln w="9525">
            <a:noFill/>
            <a:miter lim="800000"/>
            <a:headEnd/>
            <a:tailEnd/>
          </a:ln>
        </p:spPr>
      </p:pic>
      <p:sp>
        <p:nvSpPr>
          <p:cNvPr id="8" name="TextBox 7"/>
          <p:cNvSpPr txBox="1"/>
          <p:nvPr/>
        </p:nvSpPr>
        <p:spPr>
          <a:xfrm>
            <a:off x="3886200" y="5715000"/>
            <a:ext cx="4135876" cy="369332"/>
          </a:xfrm>
          <a:prstGeom prst="rect">
            <a:avLst/>
          </a:prstGeom>
          <a:noFill/>
        </p:spPr>
        <p:txBody>
          <a:bodyPr wrap="none" rtlCol="0">
            <a:spAutoFit/>
          </a:bodyPr>
          <a:lstStyle/>
          <a:p>
            <a:r>
              <a:rPr lang="en-US" b="1" dirty="0" smtClean="0"/>
              <a:t>Sputnik:</a:t>
            </a:r>
            <a:r>
              <a:rPr lang="en-US" dirty="0" smtClean="0"/>
              <a:t> launched by R-7, October 4, 1957</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What does all this have to do with object-oriented programming?</a:t>
            </a:r>
            <a:endParaRPr lang="en-US" dirty="0"/>
          </a:p>
        </p:txBody>
      </p:sp>
      <p:sp>
        <p:nvSpPr>
          <p:cNvPr id="5" name="Subtitle 4"/>
          <p:cNvSpPr>
            <a:spLocks noGrp="1"/>
          </p:cNvSpPr>
          <p:nvPr>
            <p:ph type="subTitle" idx="1"/>
          </p:nvPr>
        </p:nvSpPr>
        <p:spPr/>
        <p:txBody>
          <a:bodyPr/>
          <a:lstStyle/>
          <a:p>
            <a:r>
              <a:rPr lang="en-US" dirty="0" smtClean="0"/>
              <a:t>(To be continued Friday...)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b="1" dirty="0" smtClean="0"/>
              <a:t>PS6 due Friday</a:t>
            </a:r>
          </a:p>
          <a:p>
            <a:r>
              <a:rPr lang="en-US" dirty="0" smtClean="0"/>
              <a:t>Friday: Trick-or-Treat Protocols, Interpreters</a:t>
            </a:r>
            <a:endParaRPr lang="en-US" dirty="0"/>
          </a:p>
        </p:txBody>
      </p:sp>
      <p:sp>
        <p:nvSpPr>
          <p:cNvPr id="4" name="Rectangle 3"/>
          <p:cNvSpPr/>
          <p:nvPr/>
        </p:nvSpPr>
        <p:spPr>
          <a:xfrm>
            <a:off x="609600" y="3048000"/>
            <a:ext cx="76962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smtClean="0"/>
              <a:t>PS6-related talk </a:t>
            </a:r>
            <a:r>
              <a:rPr lang="en-US" sz="2000" b="1" dirty="0" smtClean="0"/>
              <a:t>tomorrow</a:t>
            </a:r>
            <a:r>
              <a:rPr lang="en-US" sz="2000" dirty="0" smtClean="0"/>
              <a:t>:</a:t>
            </a:r>
          </a:p>
          <a:p>
            <a:r>
              <a:rPr lang="en-US" sz="2000" dirty="0" smtClean="0"/>
              <a:t>Thursday, October 29 at </a:t>
            </a:r>
            <a:r>
              <a:rPr lang="en-US" sz="2000" b="1" dirty="0" smtClean="0"/>
              <a:t>2:00 </a:t>
            </a:r>
            <a:r>
              <a:rPr lang="en-US" sz="2000" b="1" dirty="0" err="1" smtClean="0"/>
              <a:t>p.m</a:t>
            </a:r>
            <a:r>
              <a:rPr lang="en-US" sz="2000" dirty="0" smtClean="0"/>
              <a:t>, Scholars’ Lab in the Alderman Library</a:t>
            </a:r>
          </a:p>
          <a:p>
            <a:endParaRPr lang="en-US" sz="2000" dirty="0" smtClean="0"/>
          </a:p>
          <a:p>
            <a:r>
              <a:rPr lang="en-US" sz="2000" dirty="0" smtClean="0"/>
              <a:t>	“Disruptive Construction of Game Worlds” </a:t>
            </a:r>
            <a:br>
              <a:rPr lang="en-US" sz="2000" dirty="0" smtClean="0"/>
            </a:br>
            <a:r>
              <a:rPr lang="en-US" sz="2000" dirty="0" smtClean="0"/>
              <a:t>	</a:t>
            </a:r>
            <a:r>
              <a:rPr lang="en-US" sz="2000" b="1" dirty="0" smtClean="0"/>
              <a:t>Shane </a:t>
            </a:r>
            <a:r>
              <a:rPr lang="en-US" sz="2000" b="1" dirty="0" err="1" smtClean="0"/>
              <a:t>Liesegang</a:t>
            </a:r>
            <a:r>
              <a:rPr lang="en-US" sz="2000" dirty="0" smtClean="0"/>
              <a:t> (</a:t>
            </a:r>
            <a:r>
              <a:rPr lang="en-US" sz="2000" dirty="0" err="1" smtClean="0"/>
              <a:t>UVa</a:t>
            </a:r>
            <a:r>
              <a:rPr lang="en-US" sz="2000" dirty="0" smtClean="0"/>
              <a:t> 2004 </a:t>
            </a:r>
            <a:r>
              <a:rPr lang="en-US" sz="2000" dirty="0" err="1" smtClean="0"/>
              <a:t>CogSci</a:t>
            </a:r>
            <a:r>
              <a:rPr lang="en-US" sz="2000" dirty="0" smtClean="0"/>
              <a:t> major/CS minor)</a:t>
            </a:r>
            <a:br>
              <a:rPr lang="en-US" sz="2000" dirty="0" smtClean="0"/>
            </a:br>
            <a:r>
              <a:rPr lang="en-US" sz="2000" dirty="0" smtClean="0"/>
              <a:t>	</a:t>
            </a:r>
            <a:r>
              <a:rPr lang="en-US" sz="2000" i="1" dirty="0" smtClean="0"/>
              <a:t>Bethesda </a:t>
            </a:r>
            <a:r>
              <a:rPr lang="en-US" sz="2000" i="1" dirty="0" err="1" smtClean="0"/>
              <a:t>Softworks</a:t>
            </a:r>
            <a:r>
              <a:rPr lang="en-US" sz="2000" dirty="0" smtClean="0"/>
              <a:t> </a:t>
            </a:r>
            <a:endParaRPr lang="en-US" sz="2000" dirty="0" smtClean="0"/>
          </a:p>
          <a:p>
            <a:endParaRPr lang="en-US" sz="2000" dirty="0" smtClean="0"/>
          </a:p>
          <a:p>
            <a:r>
              <a:rPr lang="en-US" sz="2000" b="1" dirty="0" smtClean="0"/>
              <a:t>For extra credit on PS6:</a:t>
            </a:r>
            <a:r>
              <a:rPr lang="en-US" sz="2000" dirty="0" smtClean="0"/>
              <a:t> mention something in your answer to Question 8 that you learned from this talk.</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840" t="15366" r="1681" b="4730"/>
          <a:stretch>
            <a:fillRect/>
          </a:stretch>
        </p:blipFill>
        <p:spPr bwMode="auto">
          <a:xfrm>
            <a:off x="-1" y="2743200"/>
            <a:ext cx="9179169" cy="4114800"/>
          </a:xfrm>
          <a:prstGeom prst="rect">
            <a:avLst/>
          </a:prstGeom>
          <a:noFill/>
          <a:ln w="9525">
            <a:noFill/>
            <a:miter lim="800000"/>
            <a:headEnd/>
            <a:tailEnd/>
          </a:ln>
        </p:spPr>
      </p:pic>
      <p:sp>
        <p:nvSpPr>
          <p:cNvPr id="5" name="Rectangle 4"/>
          <p:cNvSpPr/>
          <p:nvPr/>
        </p:nvSpPr>
        <p:spPr>
          <a:xfrm>
            <a:off x="457200" y="152400"/>
            <a:ext cx="85344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smtClean="0"/>
              <a:t>PS6-related talk </a:t>
            </a:r>
            <a:r>
              <a:rPr lang="en-US" sz="2000" b="1" dirty="0" smtClean="0"/>
              <a:t>tomorrow</a:t>
            </a:r>
            <a:r>
              <a:rPr lang="en-US" sz="2000" dirty="0" smtClean="0"/>
              <a:t>:</a:t>
            </a:r>
          </a:p>
          <a:p>
            <a:r>
              <a:rPr lang="en-US" sz="2000" dirty="0" smtClean="0"/>
              <a:t>Thursday, October 29 at </a:t>
            </a:r>
            <a:r>
              <a:rPr lang="en-US" sz="2000" b="1" dirty="0" smtClean="0"/>
              <a:t>2:00 </a:t>
            </a:r>
            <a:r>
              <a:rPr lang="en-US" sz="2000" b="1" dirty="0" err="1" smtClean="0"/>
              <a:t>p.m</a:t>
            </a:r>
            <a:r>
              <a:rPr lang="en-US" sz="2000" dirty="0" smtClean="0"/>
              <a:t>, </a:t>
            </a:r>
            <a:r>
              <a:rPr lang="en-US" sz="2000" dirty="0" smtClean="0"/>
              <a:t>Scholars’ </a:t>
            </a:r>
            <a:r>
              <a:rPr lang="en-US" sz="2000" dirty="0" smtClean="0"/>
              <a:t>Lab in the Alderman Library</a:t>
            </a:r>
          </a:p>
          <a:p>
            <a:endParaRPr lang="en-US" sz="2000" dirty="0" smtClean="0"/>
          </a:p>
          <a:p>
            <a:r>
              <a:rPr lang="en-US" sz="2000" dirty="0" smtClean="0"/>
              <a:t>	“</a:t>
            </a:r>
            <a:r>
              <a:rPr lang="en-US" sz="2000" dirty="0" smtClean="0"/>
              <a:t>Disruptive Construction of Game Worlds” </a:t>
            </a:r>
            <a:br>
              <a:rPr lang="en-US" sz="2000" dirty="0" smtClean="0"/>
            </a:br>
            <a:r>
              <a:rPr lang="en-US" sz="2000" dirty="0" smtClean="0"/>
              <a:t>	</a:t>
            </a:r>
            <a:r>
              <a:rPr lang="en-US" sz="2000" b="1" dirty="0" smtClean="0"/>
              <a:t>Shane </a:t>
            </a:r>
            <a:r>
              <a:rPr lang="en-US" sz="2000" b="1" dirty="0" err="1" smtClean="0"/>
              <a:t>Liesegang</a:t>
            </a:r>
            <a:r>
              <a:rPr lang="en-US" sz="2000" dirty="0" smtClean="0"/>
              <a:t> </a:t>
            </a:r>
            <a:r>
              <a:rPr lang="en-US" sz="2000" dirty="0" smtClean="0"/>
              <a:t>(</a:t>
            </a:r>
            <a:r>
              <a:rPr lang="en-US" sz="2000" dirty="0" err="1" smtClean="0"/>
              <a:t>UVa</a:t>
            </a:r>
            <a:r>
              <a:rPr lang="en-US" sz="2000" dirty="0" smtClean="0"/>
              <a:t> 2004 </a:t>
            </a:r>
            <a:r>
              <a:rPr lang="en-US" sz="2000" dirty="0" err="1" smtClean="0"/>
              <a:t>CogSci</a:t>
            </a:r>
            <a:r>
              <a:rPr lang="en-US" sz="2000" dirty="0" smtClean="0"/>
              <a:t> major/CS minor)</a:t>
            </a:r>
            <a:r>
              <a:rPr lang="en-US" sz="2000" dirty="0" smtClean="0"/>
              <a:t/>
            </a:r>
            <a:br>
              <a:rPr lang="en-US" sz="2000" dirty="0" smtClean="0"/>
            </a:br>
            <a:r>
              <a:rPr lang="en-US" sz="2000" dirty="0" smtClean="0"/>
              <a:t>	</a:t>
            </a:r>
            <a:r>
              <a:rPr lang="en-US" sz="2000" i="1" dirty="0" smtClean="0"/>
              <a:t>Bethesda </a:t>
            </a:r>
            <a:r>
              <a:rPr lang="en-US" sz="2000" i="1" dirty="0" err="1" smtClean="0"/>
              <a:t>Softworks</a:t>
            </a:r>
            <a:r>
              <a:rPr lang="en-US" sz="2000" dirty="0" smtClean="0"/>
              <a:t> </a:t>
            </a:r>
            <a:endParaRPr lang="en-US" sz="2000" dirty="0" smtClean="0"/>
          </a:p>
          <a:p>
            <a:r>
              <a:rPr lang="en-US" sz="2000" b="1" dirty="0" smtClean="0"/>
              <a:t>For extra credit on PS6:</a:t>
            </a:r>
            <a:r>
              <a:rPr lang="en-US" sz="2000" dirty="0" smtClean="0"/>
              <a:t> mention something in your answer to Question 8 that you learned from this talk.</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Dictionary</a:t>
            </a:r>
            <a:endParaRPr lang="en-US" dirty="0"/>
          </a:p>
        </p:txBody>
      </p:sp>
      <p:sp>
        <p:nvSpPr>
          <p:cNvPr id="3" name="Content Placeholder 2"/>
          <p:cNvSpPr>
            <a:spLocks noGrp="1"/>
          </p:cNvSpPr>
          <p:nvPr>
            <p:ph idx="1"/>
          </p:nvPr>
        </p:nvSpPr>
        <p:spPr/>
        <p:txBody>
          <a:bodyPr>
            <a:normAutofit/>
          </a:bodyPr>
          <a:lstStyle/>
          <a:p>
            <a:pPr>
              <a:buNone/>
            </a:pPr>
            <a:r>
              <a:rPr lang="en-US" b="1" dirty="0" smtClean="0"/>
              <a:t>Dictionary</a:t>
            </a:r>
            <a:r>
              <a:rPr lang="en-US" dirty="0" smtClean="0"/>
              <a:t> abstraction provides a lookup table.  Each entry in a dictionary is a </a:t>
            </a:r>
          </a:p>
          <a:p>
            <a:pPr>
              <a:buNone/>
            </a:pPr>
            <a:r>
              <a:rPr lang="en-US" dirty="0" smtClean="0"/>
              <a:t>	</a:t>
            </a:r>
            <a:r>
              <a:rPr lang="en-US" dirty="0" smtClean="0"/>
              <a:t>		&lt;</a:t>
            </a:r>
            <a:r>
              <a:rPr lang="en-US" i="1" dirty="0" smtClean="0"/>
              <a:t>key</a:t>
            </a:r>
            <a:r>
              <a:rPr lang="en-US" dirty="0" smtClean="0"/>
              <a:t>, </a:t>
            </a:r>
            <a:r>
              <a:rPr lang="en-US" i="1" dirty="0" smtClean="0"/>
              <a:t>value</a:t>
            </a:r>
            <a:r>
              <a:rPr lang="en-US" dirty="0" smtClean="0"/>
              <a:t>&gt;</a:t>
            </a:r>
          </a:p>
          <a:p>
            <a:pPr>
              <a:buNone/>
            </a:pPr>
            <a:r>
              <a:rPr lang="en-US" dirty="0" smtClean="0"/>
              <a:t>	</a:t>
            </a:r>
            <a:r>
              <a:rPr lang="en-US" dirty="0" smtClean="0"/>
              <a:t>pair.  The </a:t>
            </a:r>
            <a:r>
              <a:rPr lang="en-US" i="1" dirty="0" smtClean="0"/>
              <a:t>key</a:t>
            </a:r>
            <a:r>
              <a:rPr lang="en-US" dirty="0" smtClean="0"/>
              <a:t> must be an immutable object.  The </a:t>
            </a:r>
            <a:r>
              <a:rPr lang="en-US" i="1" dirty="0" smtClean="0"/>
              <a:t>value</a:t>
            </a:r>
            <a:r>
              <a:rPr lang="en-US" dirty="0" smtClean="0"/>
              <a:t> can be anything.</a:t>
            </a:r>
          </a:p>
          <a:p>
            <a:pPr>
              <a:buNone/>
            </a:pPr>
            <a:r>
              <a:rPr lang="en-US" i="1" dirty="0" smtClean="0"/>
              <a:t>dictionary</a:t>
            </a:r>
            <a:r>
              <a:rPr lang="en-US" dirty="0" smtClean="0"/>
              <a:t>[</a:t>
            </a:r>
            <a:r>
              <a:rPr lang="en-US" i="1" dirty="0" smtClean="0"/>
              <a:t>key</a:t>
            </a:r>
            <a:r>
              <a:rPr lang="en-US" dirty="0" smtClean="0"/>
              <a:t>] evaluates to the </a:t>
            </a:r>
            <a:r>
              <a:rPr lang="en-US" i="1" dirty="0" smtClean="0"/>
              <a:t>value</a:t>
            </a:r>
            <a:r>
              <a:rPr lang="en-US" dirty="0" smtClean="0"/>
              <a:t> associated with </a:t>
            </a:r>
            <a:r>
              <a:rPr lang="en-US" i="1" dirty="0" smtClean="0"/>
              <a:t>key</a:t>
            </a:r>
            <a:r>
              <a:rPr lang="en-US" dirty="0" smtClean="0"/>
              <a:t>.  Running time is approximately constant!</a:t>
            </a:r>
            <a:r>
              <a:rPr lang="en-US" dirty="0" smtClean="0"/>
              <a:t>	</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Example</a:t>
            </a:r>
            <a:endParaRPr lang="en-US" dirty="0"/>
          </a:p>
        </p:txBody>
      </p:sp>
      <p:sp>
        <p:nvSpPr>
          <p:cNvPr id="5" name="Rectangle 4"/>
          <p:cNvSpPr/>
          <p:nvPr/>
        </p:nvSpPr>
        <p:spPr>
          <a:xfrm>
            <a:off x="914400" y="1447800"/>
            <a:ext cx="7391400" cy="4524315"/>
          </a:xfrm>
          <a:prstGeom prst="rect">
            <a:avLst/>
          </a:prstGeom>
        </p:spPr>
        <p:txBody>
          <a:bodyPr wrap="square">
            <a:spAutoFit/>
          </a:bodyPr>
          <a:lstStyle/>
          <a:p>
            <a:r>
              <a:rPr lang="en-US" sz="2400" dirty="0" smtClean="0"/>
              <a:t>&gt;&gt;&gt; d = {}</a:t>
            </a:r>
          </a:p>
          <a:p>
            <a:r>
              <a:rPr lang="en-US" sz="2400" dirty="0" smtClean="0"/>
              <a:t>&gt;&gt;&gt; d['</a:t>
            </a:r>
            <a:r>
              <a:rPr lang="en-US" sz="2400" dirty="0" err="1" smtClean="0"/>
              <a:t>UVa</a:t>
            </a:r>
            <a:r>
              <a:rPr lang="en-US" sz="2400" dirty="0" smtClean="0"/>
              <a:t>'] = </a:t>
            </a:r>
            <a:r>
              <a:rPr lang="en-US" sz="2400" dirty="0" smtClean="0"/>
              <a:t>1818</a:t>
            </a:r>
          </a:p>
          <a:p>
            <a:r>
              <a:rPr lang="en-US" sz="2400" dirty="0" smtClean="0"/>
              <a:t>&gt;&gt;&gt; d[</a:t>
            </a:r>
            <a:r>
              <a:rPr lang="en-US" sz="2400" dirty="0" smtClean="0"/>
              <a:t>'</a:t>
            </a:r>
            <a:r>
              <a:rPr lang="en-US" sz="2400" dirty="0" err="1" smtClean="0"/>
              <a:t>UVa</a:t>
            </a:r>
            <a:r>
              <a:rPr lang="en-US" sz="2400" dirty="0" smtClean="0"/>
              <a:t>'] = </a:t>
            </a:r>
            <a:r>
              <a:rPr lang="en-US" sz="2400" dirty="0" smtClean="0"/>
              <a:t>1819</a:t>
            </a:r>
            <a:endParaRPr lang="en-US" sz="2400" dirty="0" smtClean="0"/>
          </a:p>
          <a:p>
            <a:r>
              <a:rPr lang="en-US" sz="2400" dirty="0" smtClean="0"/>
              <a:t>&gt;&gt;&gt; </a:t>
            </a:r>
            <a:r>
              <a:rPr lang="en-US" sz="2400" dirty="0" smtClean="0"/>
              <a:t>d['Cambridge'] = 1209</a:t>
            </a:r>
          </a:p>
          <a:p>
            <a:r>
              <a:rPr lang="en-US" sz="2400" dirty="0" smtClean="0"/>
              <a:t>&gt;&gt;&gt; d['</a:t>
            </a:r>
            <a:r>
              <a:rPr lang="en-US" sz="2400" dirty="0" err="1" smtClean="0"/>
              <a:t>UVa</a:t>
            </a:r>
            <a:r>
              <a:rPr lang="en-US" sz="2400" dirty="0" smtClean="0"/>
              <a:t>']</a:t>
            </a:r>
          </a:p>
          <a:p>
            <a:r>
              <a:rPr lang="en-US" sz="2400" dirty="0" smtClean="0">
                <a:solidFill>
                  <a:schemeClr val="tx2">
                    <a:lumMod val="60000"/>
                    <a:lumOff val="40000"/>
                  </a:schemeClr>
                </a:solidFill>
              </a:rPr>
              <a:t>1819</a:t>
            </a:r>
          </a:p>
          <a:p>
            <a:r>
              <a:rPr lang="en-US" sz="2400" dirty="0" smtClean="0"/>
              <a:t>&gt;&gt;&gt; d['Oxford']</a:t>
            </a:r>
          </a:p>
          <a:p>
            <a:endParaRPr lang="en-US" sz="2400" dirty="0" smtClean="0">
              <a:solidFill>
                <a:srgbClr val="FF0000"/>
              </a:solidFill>
            </a:endParaRPr>
          </a:p>
          <a:p>
            <a:r>
              <a:rPr lang="en-US" sz="2400" dirty="0" err="1" smtClean="0">
                <a:solidFill>
                  <a:srgbClr val="FF0000"/>
                </a:solidFill>
              </a:rPr>
              <a:t>Traceback</a:t>
            </a:r>
            <a:r>
              <a:rPr lang="en-US" sz="2400" dirty="0" smtClean="0">
                <a:solidFill>
                  <a:srgbClr val="FF0000"/>
                </a:solidFill>
              </a:rPr>
              <a:t> (most recent call last):</a:t>
            </a:r>
          </a:p>
          <a:p>
            <a:r>
              <a:rPr lang="en-US" sz="2400" dirty="0" smtClean="0">
                <a:solidFill>
                  <a:srgbClr val="FF0000"/>
                </a:solidFill>
              </a:rPr>
              <a:t>  File "&lt;pyshell#93&gt;", line 1, in &lt;module&gt;</a:t>
            </a:r>
          </a:p>
          <a:p>
            <a:r>
              <a:rPr lang="en-US" sz="2400" dirty="0" smtClean="0">
                <a:solidFill>
                  <a:srgbClr val="FF0000"/>
                </a:solidFill>
              </a:rPr>
              <a:t>    d['Oxford']</a:t>
            </a:r>
          </a:p>
          <a:p>
            <a:r>
              <a:rPr lang="en-US" sz="2400" dirty="0" err="1" smtClean="0">
                <a:solidFill>
                  <a:srgbClr val="FF0000"/>
                </a:solidFill>
              </a:rPr>
              <a:t>KeyError</a:t>
            </a:r>
            <a:r>
              <a:rPr lang="en-US" sz="2400" dirty="0" smtClean="0">
                <a:solidFill>
                  <a:srgbClr val="FF0000"/>
                </a:solidFill>
              </a:rPr>
              <a:t>: 'Oxford'</a:t>
            </a:r>
            <a:endParaRPr lang="en-US" sz="2400" dirty="0">
              <a:solidFill>
                <a:srgbClr val="FF0000"/>
              </a:solidFill>
            </a:endParaRPr>
          </a:p>
        </p:txBody>
      </p:sp>
      <p:sp>
        <p:nvSpPr>
          <p:cNvPr id="6" name="TextBox 5"/>
          <p:cNvSpPr txBox="1"/>
          <p:nvPr/>
        </p:nvSpPr>
        <p:spPr>
          <a:xfrm>
            <a:off x="3124200" y="1371600"/>
            <a:ext cx="310411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Create a new, empty dictionary</a:t>
            </a:r>
            <a:endParaRPr lang="en-US" dirty="0"/>
          </a:p>
        </p:txBody>
      </p:sp>
      <p:sp>
        <p:nvSpPr>
          <p:cNvPr id="7" name="TextBox 6"/>
          <p:cNvSpPr txBox="1"/>
          <p:nvPr/>
        </p:nvSpPr>
        <p:spPr>
          <a:xfrm>
            <a:off x="3641933" y="1819542"/>
            <a:ext cx="348332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Add an entry: key ‘</a:t>
            </a:r>
            <a:r>
              <a:rPr lang="en-US" dirty="0" err="1" smtClean="0"/>
              <a:t>UVa</a:t>
            </a:r>
            <a:r>
              <a:rPr lang="en-US" dirty="0" smtClean="0"/>
              <a:t>’, value 1818</a:t>
            </a:r>
            <a:endParaRPr lang="en-US" dirty="0"/>
          </a:p>
        </p:txBody>
      </p:sp>
      <p:sp>
        <p:nvSpPr>
          <p:cNvPr id="8" name="TextBox 7"/>
          <p:cNvSpPr txBox="1"/>
          <p:nvPr/>
        </p:nvSpPr>
        <p:spPr>
          <a:xfrm>
            <a:off x="3640509" y="2219770"/>
            <a:ext cx="3881832"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Update the value: key ‘</a:t>
            </a:r>
            <a:r>
              <a:rPr lang="en-US" dirty="0" err="1" smtClean="0"/>
              <a:t>UVa</a:t>
            </a:r>
            <a:r>
              <a:rPr lang="en-US" dirty="0" smtClean="0"/>
              <a:t>’, value 1819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l="1903" t="13991" r="13993" b="6043"/>
          <a:stretch>
            <a:fillRect/>
          </a:stretch>
        </p:blipFill>
        <p:spPr bwMode="auto">
          <a:xfrm>
            <a:off x="0" y="0"/>
            <a:ext cx="5094370" cy="68580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572000" y="76200"/>
            <a:ext cx="4572000" cy="3759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191000" y="3793668"/>
            <a:ext cx="4953000" cy="4651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Histogramming</a:t>
            </a:r>
            <a:endParaRPr lang="en-US" dirty="0"/>
          </a:p>
        </p:txBody>
      </p:sp>
      <p:sp>
        <p:nvSpPr>
          <p:cNvPr id="5" name="TextBox 4"/>
          <p:cNvSpPr txBox="1"/>
          <p:nvPr/>
        </p:nvSpPr>
        <p:spPr>
          <a:xfrm>
            <a:off x="990600" y="1371600"/>
            <a:ext cx="7010400" cy="1569660"/>
          </a:xfrm>
          <a:prstGeom prst="rect">
            <a:avLst/>
          </a:prstGeom>
          <a:noFill/>
        </p:spPr>
        <p:txBody>
          <a:bodyPr wrap="square" rtlCol="0">
            <a:spAutoFit/>
          </a:bodyPr>
          <a:lstStyle/>
          <a:p>
            <a:r>
              <a:rPr lang="en-US" sz="2400" dirty="0" smtClean="0"/>
              <a:t>Define a procedure histogram that takes a text string as its input, and returns a dictionary that maps each word in the input text to the number of </a:t>
            </a:r>
            <a:r>
              <a:rPr lang="en-US" sz="2400" dirty="0" err="1" smtClean="0"/>
              <a:t>occurences</a:t>
            </a:r>
            <a:r>
              <a:rPr lang="en-US" sz="2400" dirty="0" smtClean="0"/>
              <a:t> in the text.</a:t>
            </a:r>
            <a:endParaRPr lang="en-US" sz="2400" dirty="0"/>
          </a:p>
        </p:txBody>
      </p:sp>
      <p:sp>
        <p:nvSpPr>
          <p:cNvPr id="6" name="TextBox 5"/>
          <p:cNvSpPr txBox="1"/>
          <p:nvPr/>
        </p:nvSpPr>
        <p:spPr>
          <a:xfrm>
            <a:off x="2514600" y="3733800"/>
            <a:ext cx="5933419" cy="1938992"/>
          </a:xfrm>
          <a:prstGeom prst="rect">
            <a:avLst/>
          </a:prstGeom>
          <a:noFill/>
        </p:spPr>
        <p:txBody>
          <a:bodyPr wrap="none" rtlCol="0">
            <a:spAutoFit/>
          </a:bodyPr>
          <a:lstStyle/>
          <a:p>
            <a:r>
              <a:rPr lang="en-US" sz="2400" dirty="0" smtClean="0"/>
              <a:t>Useful string method: split()</a:t>
            </a:r>
          </a:p>
          <a:p>
            <a:r>
              <a:rPr lang="en-US" sz="2400" dirty="0" smtClean="0"/>
              <a:t>	outputs a list of the words in the string</a:t>
            </a:r>
            <a:endParaRPr lang="en-US" sz="2400" dirty="0" smtClean="0"/>
          </a:p>
          <a:p>
            <a:endParaRPr lang="en-US" sz="2400" dirty="0" smtClean="0"/>
          </a:p>
          <a:p>
            <a:r>
              <a:rPr lang="en-US" sz="2400" dirty="0" smtClean="0"/>
              <a:t>&gt;&gt;&gt; 'here we </a:t>
            </a:r>
            <a:r>
              <a:rPr lang="en-US" sz="2400" dirty="0" err="1" smtClean="0"/>
              <a:t>go'.split</a:t>
            </a:r>
            <a:r>
              <a:rPr lang="en-US" sz="2400" dirty="0" smtClean="0"/>
              <a:t>() </a:t>
            </a:r>
          </a:p>
          <a:p>
            <a:r>
              <a:rPr lang="en-US" sz="2400" b="1" dirty="0" smtClean="0">
                <a:solidFill>
                  <a:schemeClr val="tx2">
                    <a:lumMod val="60000"/>
                    <a:lumOff val="40000"/>
                  </a:schemeClr>
                </a:solidFill>
              </a:rPr>
              <a:t>['here', 'we', 'go</a:t>
            </a:r>
            <a:r>
              <a:rPr lang="en-US" sz="2400" b="1" dirty="0" smtClean="0">
                <a:solidFill>
                  <a:schemeClr val="tx2">
                    <a:lumMod val="60000"/>
                    <a:lumOff val="40000"/>
                  </a:schemeClr>
                </a:solidFill>
              </a:rPr>
              <a:t>']</a:t>
            </a:r>
            <a:endParaRPr lang="en-US" sz="2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143000"/>
            <a:ext cx="3962400"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dirty="0" smtClean="0"/>
              <a:t>def</a:t>
            </a:r>
            <a:r>
              <a:rPr lang="en-US" sz="2800" dirty="0" smtClean="0"/>
              <a:t> histogram(text):</a:t>
            </a:r>
          </a:p>
          <a:p>
            <a:r>
              <a:rPr lang="en-US" sz="2800" dirty="0" smtClean="0"/>
              <a:t>    d = {}</a:t>
            </a:r>
          </a:p>
          <a:p>
            <a:r>
              <a:rPr lang="en-US" sz="2800" dirty="0" smtClean="0"/>
              <a:t>    words = </a:t>
            </a:r>
            <a:r>
              <a:rPr lang="en-US" sz="2800" dirty="0" err="1" smtClean="0"/>
              <a:t>text.split</a:t>
            </a:r>
            <a:r>
              <a:rPr lang="en-US" sz="2800" dirty="0" smtClean="0"/>
              <a:t>()</a:t>
            </a:r>
          </a:p>
          <a:p>
            <a:r>
              <a:rPr lang="en-US" sz="2800" dirty="0" smtClean="0"/>
              <a:t>    </a:t>
            </a:r>
            <a:r>
              <a:rPr lang="en-US" sz="2800" b="1" dirty="0" smtClean="0"/>
              <a:t>for</a:t>
            </a:r>
            <a:r>
              <a:rPr lang="en-US" sz="2800" dirty="0" smtClean="0"/>
              <a:t> w </a:t>
            </a:r>
            <a:r>
              <a:rPr lang="en-US" sz="2800" b="1" dirty="0" smtClean="0"/>
              <a:t>in</a:t>
            </a:r>
            <a:r>
              <a:rPr lang="en-US" sz="2800" dirty="0" smtClean="0"/>
              <a:t> words:</a:t>
            </a:r>
          </a:p>
          <a:p>
            <a:r>
              <a:rPr lang="en-US" sz="2800" dirty="0" smtClean="0"/>
              <a:t>        </a:t>
            </a:r>
            <a:r>
              <a:rPr lang="en-US" sz="2800" b="1" dirty="0" smtClean="0"/>
              <a:t>if</a:t>
            </a:r>
            <a:r>
              <a:rPr lang="en-US" sz="2800" dirty="0" smtClean="0"/>
              <a:t> w </a:t>
            </a:r>
            <a:r>
              <a:rPr lang="en-US" sz="2800" b="1" dirty="0" smtClean="0"/>
              <a:t>in</a:t>
            </a:r>
            <a:r>
              <a:rPr lang="en-US" sz="2800" dirty="0" smtClean="0"/>
              <a:t> d</a:t>
            </a:r>
            <a:r>
              <a:rPr lang="en-US" sz="2800" b="1" dirty="0" smtClean="0"/>
              <a:t>:</a:t>
            </a:r>
          </a:p>
          <a:p>
            <a:r>
              <a:rPr lang="en-US" sz="2800" dirty="0" smtClean="0"/>
              <a:t>            d[w] = d[w] + 1</a:t>
            </a:r>
          </a:p>
          <a:p>
            <a:r>
              <a:rPr lang="en-US" sz="2800" dirty="0" smtClean="0"/>
              <a:t>        </a:t>
            </a:r>
            <a:r>
              <a:rPr lang="en-US" sz="2800" b="1" dirty="0" smtClean="0"/>
              <a:t>else:</a:t>
            </a:r>
          </a:p>
          <a:p>
            <a:r>
              <a:rPr lang="en-US" sz="2800" dirty="0" smtClean="0"/>
              <a:t>            d[w] = 1</a:t>
            </a:r>
          </a:p>
          <a:p>
            <a:r>
              <a:rPr lang="en-US" sz="2800" dirty="0" smtClean="0"/>
              <a:t>    </a:t>
            </a:r>
            <a:r>
              <a:rPr lang="en-US" sz="2800" b="1" dirty="0" smtClean="0"/>
              <a:t>return</a:t>
            </a:r>
            <a:r>
              <a:rPr lang="en-US" sz="2800" dirty="0" smtClean="0"/>
              <a:t> d</a:t>
            </a:r>
          </a:p>
        </p:txBody>
      </p:sp>
      <p:sp>
        <p:nvSpPr>
          <p:cNvPr id="5" name="Rectangle 4"/>
          <p:cNvSpPr/>
          <p:nvPr/>
        </p:nvSpPr>
        <p:spPr>
          <a:xfrm>
            <a:off x="5410200" y="1219200"/>
            <a:ext cx="3124200" cy="4247317"/>
          </a:xfrm>
          <a:prstGeom prst="rect">
            <a:avLst/>
          </a:prstGeom>
        </p:spPr>
        <p:txBody>
          <a:bodyPr wrap="square">
            <a:spAutoFit/>
          </a:bodyPr>
          <a:lstStyle/>
          <a:p>
            <a:r>
              <a:rPr lang="en-US" dirty="0" smtClean="0"/>
              <a:t>&gt;&gt;&gt; d = histogram(declaration)</a:t>
            </a:r>
          </a:p>
          <a:p>
            <a:r>
              <a:rPr lang="en-US" dirty="0" smtClean="0"/>
              <a:t>&gt;&gt;&gt; </a:t>
            </a:r>
            <a:r>
              <a:rPr lang="en-US" dirty="0" err="1" smtClean="0"/>
              <a:t>show_dictionary</a:t>
            </a:r>
            <a:r>
              <a:rPr lang="en-US" dirty="0" smtClean="0"/>
              <a:t>(d)</a:t>
            </a:r>
          </a:p>
          <a:p>
            <a:r>
              <a:rPr lang="en-US" dirty="0" smtClean="0">
                <a:solidFill>
                  <a:schemeClr val="tx2">
                    <a:lumMod val="60000"/>
                    <a:lumOff val="40000"/>
                  </a:schemeClr>
                </a:solidFill>
              </a:rPr>
              <a:t>of: 79</a:t>
            </a:r>
          </a:p>
          <a:p>
            <a:r>
              <a:rPr lang="en-US" dirty="0" smtClean="0">
                <a:solidFill>
                  <a:schemeClr val="tx2">
                    <a:lumMod val="60000"/>
                    <a:lumOff val="40000"/>
                  </a:schemeClr>
                </a:solidFill>
              </a:rPr>
              <a:t>the: 76</a:t>
            </a:r>
          </a:p>
          <a:p>
            <a:r>
              <a:rPr lang="en-US" dirty="0" smtClean="0">
                <a:solidFill>
                  <a:schemeClr val="tx2">
                    <a:lumMod val="60000"/>
                    <a:lumOff val="40000"/>
                  </a:schemeClr>
                </a:solidFill>
              </a:rPr>
              <a:t>to: 64</a:t>
            </a:r>
          </a:p>
          <a:p>
            <a:r>
              <a:rPr lang="en-US" dirty="0" smtClean="0">
                <a:solidFill>
                  <a:schemeClr val="tx2">
                    <a:lumMod val="60000"/>
                    <a:lumOff val="40000"/>
                  </a:schemeClr>
                </a:solidFill>
              </a:rPr>
              <a:t>and: 55</a:t>
            </a:r>
          </a:p>
          <a:p>
            <a:r>
              <a:rPr lang="en-US" dirty="0" smtClean="0">
                <a:solidFill>
                  <a:schemeClr val="tx2">
                    <a:lumMod val="60000"/>
                    <a:lumOff val="40000"/>
                  </a:schemeClr>
                </a:solidFill>
              </a:rPr>
              <a:t>our: 25</a:t>
            </a:r>
          </a:p>
          <a:p>
            <a:r>
              <a:rPr lang="en-US" dirty="0" smtClean="0">
                <a:solidFill>
                  <a:schemeClr val="tx2">
                    <a:lumMod val="60000"/>
                    <a:lumOff val="40000"/>
                  </a:schemeClr>
                </a:solidFill>
              </a:rPr>
              <a:t>their: 20</a:t>
            </a:r>
          </a:p>
          <a:p>
            <a:r>
              <a:rPr lang="en-US" dirty="0" smtClean="0">
                <a:solidFill>
                  <a:schemeClr val="tx2">
                    <a:lumMod val="60000"/>
                    <a:lumOff val="40000"/>
                  </a:schemeClr>
                </a:solidFill>
              </a:rPr>
              <a:t>has: 20</a:t>
            </a:r>
          </a:p>
          <a:p>
            <a:r>
              <a:rPr lang="en-US" dirty="0" smtClean="0">
                <a:solidFill>
                  <a:schemeClr val="tx2">
                    <a:lumMod val="60000"/>
                    <a:lumOff val="40000"/>
                  </a:schemeClr>
                </a:solidFill>
              </a:rPr>
              <a:t>for: 20</a:t>
            </a:r>
          </a:p>
          <a:p>
            <a:r>
              <a:rPr lang="en-US" dirty="0" smtClean="0">
                <a:solidFill>
                  <a:schemeClr val="tx2">
                    <a:lumMod val="60000"/>
                    <a:lumOff val="40000"/>
                  </a:schemeClr>
                </a:solidFill>
              </a:rPr>
              <a:t>in: 18</a:t>
            </a:r>
          </a:p>
          <a:p>
            <a:r>
              <a:rPr lang="en-US" dirty="0" smtClean="0">
                <a:solidFill>
                  <a:schemeClr val="tx2">
                    <a:lumMod val="60000"/>
                    <a:lumOff val="40000"/>
                  </a:schemeClr>
                </a:solidFill>
              </a:rPr>
              <a:t>He: 18</a:t>
            </a:r>
          </a:p>
          <a:p>
            <a:r>
              <a:rPr lang="en-US" dirty="0" smtClean="0">
                <a:solidFill>
                  <a:schemeClr val="tx2">
                    <a:lumMod val="60000"/>
                    <a:lumOff val="40000"/>
                  </a:schemeClr>
                </a:solidFill>
              </a:rPr>
              <a:t>a: 15</a:t>
            </a:r>
          </a:p>
          <a:p>
            <a:r>
              <a:rPr lang="en-US" dirty="0" smtClean="0">
                <a:solidFill>
                  <a:schemeClr val="tx2">
                    <a:lumMod val="60000"/>
                    <a:lumOff val="40000"/>
                  </a:schemeClr>
                </a:solidFill>
              </a:rPr>
              <a:t>these: 13</a:t>
            </a:r>
          </a:p>
          <a:p>
            <a:r>
              <a:rPr lang="en-US" dirty="0" smtClean="0">
                <a:solidFill>
                  <a:schemeClr val="tx2">
                    <a:lumMod val="60000"/>
                    <a:lumOff val="40000"/>
                  </a:schemeClr>
                </a:solidFill>
              </a:rPr>
              <a:t>...</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the Dictionary</a:t>
            </a:r>
            <a:endParaRPr lang="en-US" dirty="0"/>
          </a:p>
        </p:txBody>
      </p:sp>
      <p:sp>
        <p:nvSpPr>
          <p:cNvPr id="4" name="Rectangle 3"/>
          <p:cNvSpPr/>
          <p:nvPr/>
        </p:nvSpPr>
        <p:spPr>
          <a:xfrm>
            <a:off x="685800" y="2133600"/>
            <a:ext cx="7772400" cy="2246769"/>
          </a:xfrm>
          <a:prstGeom prst="rect">
            <a:avLst/>
          </a:prstGeom>
        </p:spPr>
        <p:txBody>
          <a:bodyPr wrap="square">
            <a:spAutoFit/>
          </a:bodyPr>
          <a:lstStyle/>
          <a:p>
            <a:r>
              <a:rPr lang="en-US" sz="2800" b="1" dirty="0" smtClean="0"/>
              <a:t>def</a:t>
            </a:r>
            <a:r>
              <a:rPr lang="en-US" sz="2800" dirty="0" smtClean="0"/>
              <a:t> </a:t>
            </a:r>
            <a:r>
              <a:rPr lang="en-US" sz="2800" dirty="0" err="1" smtClean="0"/>
              <a:t>show_dictionary</a:t>
            </a:r>
            <a:r>
              <a:rPr lang="en-US" sz="2800" dirty="0" smtClean="0"/>
              <a:t>(d):</a:t>
            </a:r>
          </a:p>
          <a:p>
            <a:r>
              <a:rPr lang="en-US" sz="2800" dirty="0" smtClean="0"/>
              <a:t>    keys = </a:t>
            </a:r>
            <a:r>
              <a:rPr lang="en-US" sz="2800" dirty="0" err="1" smtClean="0"/>
              <a:t>d.keys</a:t>
            </a:r>
            <a:r>
              <a:rPr lang="en-US" sz="2800" dirty="0" smtClean="0"/>
              <a:t>()</a:t>
            </a:r>
          </a:p>
          <a:p>
            <a:r>
              <a:rPr lang="en-US" sz="2800" dirty="0" smtClean="0"/>
              <a:t>    </a:t>
            </a:r>
            <a:r>
              <a:rPr lang="en-US" sz="2800" dirty="0" err="1" smtClean="0"/>
              <a:t>okeys</a:t>
            </a:r>
            <a:r>
              <a:rPr lang="en-US" sz="2800" dirty="0" smtClean="0"/>
              <a:t> = sorted(keys, </a:t>
            </a:r>
            <a:r>
              <a:rPr lang="en-US" sz="2800" b="1" dirty="0" smtClean="0"/>
              <a:t>lambda</a:t>
            </a:r>
            <a:r>
              <a:rPr lang="en-US" sz="2800" dirty="0" smtClean="0"/>
              <a:t> k1, k2: d[k2] - d[k1])</a:t>
            </a:r>
          </a:p>
          <a:p>
            <a:r>
              <a:rPr lang="en-US" sz="2800" dirty="0" smtClean="0"/>
              <a:t>    </a:t>
            </a:r>
            <a:r>
              <a:rPr lang="en-US" sz="2800" b="1" dirty="0" smtClean="0"/>
              <a:t>for</a:t>
            </a:r>
            <a:r>
              <a:rPr lang="en-US" sz="2800" dirty="0" smtClean="0"/>
              <a:t> k </a:t>
            </a:r>
            <a:r>
              <a:rPr lang="en-US" sz="2800" b="1" dirty="0" smtClean="0"/>
              <a:t>in</a:t>
            </a:r>
            <a:r>
              <a:rPr lang="en-US" sz="2800" dirty="0" smtClean="0"/>
              <a:t> </a:t>
            </a:r>
            <a:r>
              <a:rPr lang="en-US" sz="2800" dirty="0" err="1" smtClean="0"/>
              <a:t>okeys</a:t>
            </a:r>
            <a:r>
              <a:rPr lang="en-US" sz="2800" dirty="0" smtClean="0"/>
              <a:t>:</a:t>
            </a:r>
          </a:p>
          <a:p>
            <a:r>
              <a:rPr lang="en-US" sz="2800" dirty="0" smtClean="0"/>
              <a:t>        print </a:t>
            </a:r>
            <a:r>
              <a:rPr lang="en-US" sz="2800" dirty="0" err="1" smtClean="0"/>
              <a:t>str</a:t>
            </a:r>
            <a:r>
              <a:rPr lang="en-US" sz="2800" dirty="0" smtClean="0"/>
              <a:t>(k) + ": " + </a:t>
            </a:r>
            <a:r>
              <a:rPr lang="en-US" sz="2800" dirty="0" err="1" smtClean="0"/>
              <a:t>str</a:t>
            </a:r>
            <a:r>
              <a:rPr lang="en-US" sz="2800" dirty="0" smtClean="0"/>
              <a:t>(d[k])</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TotalTime>
  <Words>1207</Words>
  <Application>Microsoft Office PowerPoint</Application>
  <PresentationFormat>On-screen Show (4:3)</PresentationFormat>
  <Paragraphs>187</Paragraphs>
  <Slides>25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Microsoft Office Excel Chart</vt:lpstr>
      <vt:lpstr>Slide 1</vt:lpstr>
      <vt:lpstr>Menu</vt:lpstr>
      <vt:lpstr>Slide 3</vt:lpstr>
      <vt:lpstr>Python Dictionary</vt:lpstr>
      <vt:lpstr>Dictionary Example</vt:lpstr>
      <vt:lpstr>Slide 6</vt:lpstr>
      <vt:lpstr>Histogramming</vt:lpstr>
      <vt:lpstr>Slide 8</vt:lpstr>
      <vt:lpstr>Showing the Dictionary</vt:lpstr>
      <vt:lpstr>Author Fingerprinting (aka Plagarism Detection)</vt:lpstr>
      <vt:lpstr>Slide 11</vt:lpstr>
      <vt:lpstr>Slide 12</vt:lpstr>
      <vt:lpstr>Slide 13</vt:lpstr>
      <vt:lpstr>Possible Project Idea</vt:lpstr>
      <vt:lpstr>History of Object-Oriented Programming</vt:lpstr>
      <vt:lpstr>Slide 16</vt:lpstr>
      <vt:lpstr>Computing in World War II</vt:lpstr>
      <vt:lpstr>Pre-History: MIT’s Project Whirlwind (1947-1960s)</vt:lpstr>
      <vt:lpstr>Whirlwind Innovations</vt:lpstr>
      <vt:lpstr>Slide 20</vt:lpstr>
      <vt:lpstr>Short or Endless Golden Age of Nuclear Weapons?</vt:lpstr>
      <vt:lpstr>Slide 22</vt:lpstr>
      <vt:lpstr>Slide 23</vt:lpstr>
      <vt:lpstr>What does all this have to do with object-oriented programming?</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84</cp:revision>
  <dcterms:created xsi:type="dcterms:W3CDTF">2009-10-24T16:03:07Z</dcterms:created>
  <dcterms:modified xsi:type="dcterms:W3CDTF">2009-10-28T15:03:57Z</dcterms:modified>
</cp:coreProperties>
</file>