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99" r:id="rId4"/>
    <p:sldId id="300" r:id="rId5"/>
    <p:sldId id="305" r:id="rId6"/>
    <p:sldId id="302" r:id="rId7"/>
    <p:sldId id="303" r:id="rId8"/>
    <p:sldId id="331" r:id="rId9"/>
    <p:sldId id="306" r:id="rId10"/>
    <p:sldId id="332" r:id="rId11"/>
    <p:sldId id="307" r:id="rId12"/>
    <p:sldId id="308" r:id="rId13"/>
    <p:sldId id="309" r:id="rId14"/>
    <p:sldId id="310" r:id="rId15"/>
    <p:sldId id="312" r:id="rId16"/>
    <p:sldId id="315" r:id="rId17"/>
    <p:sldId id="311" r:id="rId18"/>
    <p:sldId id="317" r:id="rId19"/>
    <p:sldId id="318" r:id="rId20"/>
    <p:sldId id="319" r:id="rId21"/>
    <p:sldId id="320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56EE-D523-4B77-9BC3-D8414A27D573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97A9-8865-4C9B-A553-72A6DC7E5D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3771A-9615-4B8D-97A8-A3D557AAE1C3}" type="slidenum">
              <a:rPr lang="en-US"/>
              <a:pPr/>
              <a:t>1</a:t>
            </a:fld>
            <a:endParaRPr lang="en-US"/>
          </a:p>
        </p:txBody>
      </p:sp>
      <p:sp>
        <p:nvSpPr>
          <p:cNvPr id="889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81C0B-794A-4AF1-AFB9-1F8F4D91BF70}" type="slidenum">
              <a:rPr lang="en-US"/>
              <a:pPr/>
              <a:t>19</a:t>
            </a:fld>
            <a:endParaRPr lang="en-US"/>
          </a:p>
        </p:txBody>
      </p:sp>
      <p:sp>
        <p:nvSpPr>
          <p:cNvPr id="1257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81C0B-794A-4AF1-AFB9-1F8F4D91BF70}" type="slidenum">
              <a:rPr lang="en-US"/>
              <a:pPr/>
              <a:t>20</a:t>
            </a:fld>
            <a:endParaRPr lang="en-US"/>
          </a:p>
        </p:txBody>
      </p:sp>
      <p:sp>
        <p:nvSpPr>
          <p:cNvPr id="1257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81C0B-794A-4AF1-AFB9-1F8F4D91BF70}" type="slidenum">
              <a:rPr lang="en-US"/>
              <a:pPr/>
              <a:t>21</a:t>
            </a:fld>
            <a:endParaRPr lang="en-US"/>
          </a:p>
        </p:txBody>
      </p:sp>
      <p:sp>
        <p:nvSpPr>
          <p:cNvPr id="1257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10894-E9B2-47C1-B9BD-1F6B1643666A}" type="slidenum">
              <a:rPr lang="en-US"/>
              <a:pPr/>
              <a:t>11</a:t>
            </a:fld>
            <a:endParaRPr lang="en-US"/>
          </a:p>
        </p:txBody>
      </p:sp>
      <p:sp>
        <p:nvSpPr>
          <p:cNvPr id="1235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38944-1A2B-4B55-8BCF-B9816CEC4856}" type="slidenum">
              <a:rPr lang="en-US"/>
              <a:pPr/>
              <a:t>12</a:t>
            </a:fld>
            <a:endParaRPr lang="en-US"/>
          </a:p>
        </p:txBody>
      </p:sp>
      <p:sp>
        <p:nvSpPr>
          <p:cNvPr id="1239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340D1-8372-4358-BF00-CD4119A933EF}" type="slidenum">
              <a:rPr lang="en-US"/>
              <a:pPr/>
              <a:t>13</a:t>
            </a:fld>
            <a:endParaRPr lang="en-US"/>
          </a:p>
        </p:txBody>
      </p:sp>
      <p:sp>
        <p:nvSpPr>
          <p:cNvPr id="1241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F8E78-1D66-4481-8BB7-366EF8F08A38}" type="slidenum">
              <a:rPr lang="en-US"/>
              <a:pPr/>
              <a:t>14</a:t>
            </a:fld>
            <a:endParaRPr lang="en-US"/>
          </a:p>
        </p:txBody>
      </p:sp>
      <p:sp>
        <p:nvSpPr>
          <p:cNvPr id="1247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C98D5-847A-4C34-831C-D29C7180FEA4}" type="slidenum">
              <a:rPr lang="en-US"/>
              <a:pPr/>
              <a:t>15</a:t>
            </a:fld>
            <a:endParaRPr lang="en-US"/>
          </a:p>
        </p:txBody>
      </p:sp>
      <p:sp>
        <p:nvSpPr>
          <p:cNvPr id="1251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81C0B-794A-4AF1-AFB9-1F8F4D91BF70}" type="slidenum">
              <a:rPr lang="en-US"/>
              <a:pPr/>
              <a:t>16</a:t>
            </a:fld>
            <a:endParaRPr lang="en-US"/>
          </a:p>
        </p:txBody>
      </p:sp>
      <p:sp>
        <p:nvSpPr>
          <p:cNvPr id="1257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CF7AD-EE8F-4BD4-B48B-384632F44B6B}" type="slidenum">
              <a:rPr lang="en-US"/>
              <a:pPr/>
              <a:t>17</a:t>
            </a:fld>
            <a:endParaRPr lang="en-US"/>
          </a:p>
        </p:txBody>
      </p:sp>
      <p:sp>
        <p:nvSpPr>
          <p:cNvPr id="1249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81C0B-794A-4AF1-AFB9-1F8F4D91BF70}" type="slidenum">
              <a:rPr lang="en-US"/>
              <a:pPr/>
              <a:t>18</a:t>
            </a:fld>
            <a:endParaRPr lang="en-US"/>
          </a:p>
        </p:txBody>
      </p:sp>
      <p:sp>
        <p:nvSpPr>
          <p:cNvPr id="1257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41A0-5565-4198-A24B-CEBAFA42C9EB}" type="datetimeFigureOut">
              <a:rPr lang="en-US" smtClean="0"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4A13-5F48-4AF2-AD7A-C18339CEB5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1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888838" name="Text Box 6"/>
          <p:cNvSpPr txBox="1">
            <a:spLocks noChangeArrowheads="1"/>
          </p:cNvSpPr>
          <p:nvPr/>
        </p:nvSpPr>
        <p:spPr bwMode="auto">
          <a:xfrm>
            <a:off x="8455025" y="3101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en-US" sz="2400"/>
          </a:p>
        </p:txBody>
      </p:sp>
      <p:sp>
        <p:nvSpPr>
          <p:cNvPr id="888839" name="Text Box 7"/>
          <p:cNvSpPr txBox="1">
            <a:spLocks noChangeArrowheads="1"/>
          </p:cNvSpPr>
          <p:nvPr/>
        </p:nvSpPr>
        <p:spPr bwMode="auto">
          <a:xfrm>
            <a:off x="547688" y="2459038"/>
            <a:ext cx="818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888840" name="Rectangle 8"/>
          <p:cNvSpPr>
            <a:spLocks noChangeArrowheads="1"/>
          </p:cNvSpPr>
          <p:nvPr/>
        </p:nvSpPr>
        <p:spPr bwMode="auto">
          <a:xfrm>
            <a:off x="152400" y="381000"/>
            <a:ext cx="4038600" cy="248285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Class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28: Interpreters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638800"/>
            <a:ext cx="1730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cs1120 Fall 2009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David Evans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Trick-or-Treating </a:t>
            </a:r>
            <a:br>
              <a:rPr lang="en-US" dirty="0" smtClean="0"/>
            </a:br>
            <a:r>
              <a:rPr lang="en-US" dirty="0" smtClean="0"/>
              <a:t>without Calling the </a:t>
            </a:r>
            <a:r>
              <a:rPr lang="en-US" dirty="0" err="1" smtClean="0"/>
              <a:t>Tricker’s</a:t>
            </a:r>
            <a:r>
              <a:rPr lang="en-US" dirty="0" smtClean="0"/>
              <a:t> Bureau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534814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29187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1600200"/>
            <a:ext cx="3111500" cy="4648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1062" y="2316163"/>
            <a:ext cx="1758950" cy="304800"/>
          </a:xfrm>
          <a:prstGeom prst="rect">
            <a:avLst/>
          </a:prstGeom>
          <a:solidFill>
            <a:schemeClr val="accent1"/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TRICKER’S LICENSE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6775" y="4203700"/>
            <a:ext cx="295275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29000" y="5867400"/>
            <a:ext cx="5410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know what you need to survive tomorrow....we’ll talk more about how this works on the web later.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/>
              <a:t>Implementing</a:t>
            </a:r>
            <a:br>
              <a:rPr lang="en-US" sz="6600"/>
            </a:br>
            <a:r>
              <a:rPr lang="en-US" sz="6600"/>
              <a:t>Interpreters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4495800"/>
            <a:ext cx="67284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Problem Set 7:</a:t>
            </a:r>
            <a:r>
              <a:rPr lang="en-US" sz="2000" dirty="0" smtClean="0"/>
              <a:t> posted today, due Monday 9 November.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Understand the </a:t>
            </a:r>
            <a:r>
              <a:rPr lang="en-US" sz="2000" dirty="0" err="1" smtClean="0"/>
              <a:t>Charme</a:t>
            </a:r>
            <a:r>
              <a:rPr lang="en-US" sz="2000" dirty="0" smtClean="0"/>
              <a:t> interpreter (described in Chapter 11)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Modify it to create a new language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/>
              <a:t>a Language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Design the grammar</a:t>
            </a:r>
          </a:p>
          <a:p>
            <a:pPr lvl="1">
              <a:buNone/>
            </a:pPr>
            <a:r>
              <a:rPr lang="en-US" dirty="0"/>
              <a:t>What strings are in the language?</a:t>
            </a:r>
          </a:p>
          <a:p>
            <a:pPr lvl="1">
              <a:buNone/>
            </a:pPr>
            <a:r>
              <a:rPr lang="en-US" dirty="0"/>
              <a:t>Use BNF to describe all the strings in the language</a:t>
            </a:r>
          </a:p>
          <a:p>
            <a:pPr>
              <a:buNone/>
            </a:pPr>
            <a:r>
              <a:rPr lang="en-US" b="1" dirty="0"/>
              <a:t>Make up the evaluation rules</a:t>
            </a:r>
          </a:p>
          <a:p>
            <a:pPr lvl="1">
              <a:buNone/>
            </a:pPr>
            <a:r>
              <a:rPr lang="en-US" dirty="0"/>
              <a:t>Describe what </a:t>
            </a:r>
            <a:r>
              <a:rPr lang="en-US" dirty="0" smtClean="0"/>
              <a:t>every string in the language means</a:t>
            </a:r>
            <a:endParaRPr lang="en-US" dirty="0"/>
          </a:p>
          <a:p>
            <a:pPr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Build 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evaluator</a:t>
            </a:r>
          </a:p>
          <a:p>
            <a:pPr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800" dirty="0" smtClean="0"/>
              <a:t>Implement a procedure that takes a string in the language as input and an environment and outputs its value:</a:t>
            </a:r>
          </a:p>
          <a:p>
            <a:pPr lvl="1">
              <a:buNone/>
            </a:pPr>
            <a:r>
              <a:rPr lang="en-US" b="1" dirty="0" smtClean="0"/>
              <a:t>		</a:t>
            </a:r>
            <a:r>
              <a:rPr lang="en-US" b="1" dirty="0" err="1" smtClean="0"/>
              <a:t>meval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 </a:t>
            </a:r>
            <a:r>
              <a:rPr lang="en-US" i="1" dirty="0" smtClean="0">
                <a:sym typeface="Symbol"/>
              </a:rPr>
              <a:t>Environment</a:t>
            </a:r>
            <a:r>
              <a:rPr lang="en-US" dirty="0" smtClean="0">
                <a:sym typeface="Symbol"/>
              </a:rPr>
              <a:t> → </a:t>
            </a:r>
            <a:r>
              <a:rPr lang="en-US" i="1" dirty="0" smtClean="0">
                <a:sym typeface="Symbol"/>
              </a:rPr>
              <a:t>Value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Is this an exaggeration?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724400" cy="4906963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no exaggeration to regard this as the most fundamental idea in programming:</a:t>
            </a:r>
          </a:p>
          <a:p>
            <a:pPr marL="182880" indent="0">
              <a:buFontTx/>
              <a:buNone/>
            </a:pPr>
            <a:r>
              <a:rPr lang="en-US" sz="2400" b="1" dirty="0" smtClean="0"/>
              <a:t>The </a:t>
            </a:r>
            <a:r>
              <a:rPr lang="en-US" sz="2400" b="1" dirty="0"/>
              <a:t>evaluator, </a:t>
            </a:r>
            <a:r>
              <a:rPr lang="en-US" sz="2400" b="1" dirty="0" smtClean="0"/>
              <a:t>which determines </a:t>
            </a:r>
            <a:r>
              <a:rPr lang="en-US" sz="2400" b="1" dirty="0"/>
              <a:t>the </a:t>
            </a:r>
            <a:r>
              <a:rPr lang="en-US" sz="2400" b="1" dirty="0" smtClean="0"/>
              <a:t>meaning of </a:t>
            </a:r>
            <a:r>
              <a:rPr lang="en-US" sz="2400" b="1" dirty="0"/>
              <a:t>expressions in the </a:t>
            </a:r>
            <a:r>
              <a:rPr lang="en-US" sz="2400" b="1" dirty="0" smtClean="0"/>
              <a:t>programming </a:t>
            </a:r>
            <a:r>
              <a:rPr lang="en-US" sz="2400" b="1" dirty="0"/>
              <a:t>language, is </a:t>
            </a:r>
            <a:r>
              <a:rPr lang="en-US" sz="2400" b="1" dirty="0" smtClean="0"/>
              <a:t>just another program</a:t>
            </a:r>
            <a:r>
              <a:rPr lang="en-US" sz="2400" b="1" dirty="0"/>
              <a:t>.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To </a:t>
            </a:r>
            <a:r>
              <a:rPr lang="en-US" sz="2400" dirty="0"/>
              <a:t>appreciate this point is to change our images of ourselves as programmers.  We come to see ourselves as designers of languages, rather than only users of languages designed by others.</a:t>
            </a:r>
          </a:p>
        </p:txBody>
      </p:sp>
      <p:sp>
        <p:nvSpPr>
          <p:cNvPr id="1240068" name="Text Box 4"/>
          <p:cNvSpPr txBox="1">
            <a:spLocks noChangeArrowheads="1"/>
          </p:cNvSpPr>
          <p:nvPr/>
        </p:nvSpPr>
        <p:spPr bwMode="auto">
          <a:xfrm>
            <a:off x="4953000" y="5334000"/>
            <a:ext cx="4038600" cy="1200329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Abelson and </a:t>
            </a:r>
            <a:r>
              <a:rPr lang="en-US" sz="2400" dirty="0" err="1" smtClean="0"/>
              <a:t>Sussman</a:t>
            </a:r>
            <a:r>
              <a:rPr lang="en-US" sz="2400" dirty="0" smtClean="0"/>
              <a:t>, </a:t>
            </a:r>
            <a:r>
              <a:rPr lang="en-US" sz="2400" i="1" dirty="0" smtClean="0"/>
              <a:t>Structure and Interpretation of Computer Programs </a:t>
            </a:r>
            <a:r>
              <a:rPr lang="en-US" sz="2400" dirty="0" smtClean="0"/>
              <a:t>(p</a:t>
            </a:r>
            <a:r>
              <a:rPr lang="en-US" sz="2400" dirty="0"/>
              <a:t>. 360)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916" y="1371600"/>
            <a:ext cx="425408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Building an Evaluator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build an evaluator we need to:</a:t>
            </a:r>
          </a:p>
          <a:p>
            <a:pPr lvl="1"/>
            <a:r>
              <a:rPr lang="en-US" dirty="0" smtClean="0"/>
              <a:t>Figure out how to represent data in programs</a:t>
            </a:r>
          </a:p>
          <a:p>
            <a:pPr lvl="2">
              <a:buNone/>
            </a:pPr>
            <a:r>
              <a:rPr lang="en-US" dirty="0"/>
              <a:t>W</a:t>
            </a:r>
            <a:r>
              <a:rPr lang="en-US" dirty="0" smtClean="0"/>
              <a:t>hat is a procedure, frame, environment, etc.</a:t>
            </a:r>
          </a:p>
          <a:p>
            <a:pPr lvl="1"/>
            <a:r>
              <a:rPr lang="en-US" dirty="0" smtClean="0"/>
              <a:t>Implement the evaluation rules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For each evaluation rule, define a procedure that 	follows the behavior of that rule.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181600"/>
            <a:ext cx="758438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Next: we’ll look at a high-level how the application rule is implemented</a:t>
            </a:r>
          </a:p>
          <a:p>
            <a:r>
              <a:rPr lang="en-US" sz="2000" dirty="0" smtClean="0"/>
              <a:t>Next week and Chapter 11: detailed walk-through of the interpreter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7" name="Rectangle 3"/>
          <p:cNvSpPr>
            <a:spLocks noChangeArrowheads="1"/>
          </p:cNvSpPr>
          <p:nvPr/>
        </p:nvSpPr>
        <p:spPr bwMode="auto">
          <a:xfrm>
            <a:off x="457200" y="1447800"/>
            <a:ext cx="829627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5030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7489936" cy="65556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def</a:t>
            </a:r>
            <a:r>
              <a:rPr lang="en-US" sz="2800" dirty="0" smtClean="0"/>
              <a:t> </a:t>
            </a:r>
            <a:r>
              <a:rPr lang="en-US" sz="2800" dirty="0" err="1" smtClean="0"/>
              <a:t>meval</a:t>
            </a:r>
            <a:r>
              <a:rPr lang="en-US" sz="2800" dirty="0" smtClean="0"/>
              <a:t>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expr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env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    </a:t>
            </a:r>
            <a:r>
              <a:rPr lang="en-US" sz="2800" b="1" dirty="0" smtClean="0"/>
              <a:t>if</a:t>
            </a:r>
            <a:r>
              <a:rPr lang="en-US" sz="2800" dirty="0" smtClean="0"/>
              <a:t> </a:t>
            </a:r>
            <a:r>
              <a:rPr lang="en-US" sz="2800" dirty="0" err="1" smtClean="0"/>
              <a:t>isPrimitive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       </a:t>
            </a:r>
            <a:r>
              <a:rPr lang="en-US" sz="2800" b="1" dirty="0" smtClean="0"/>
              <a:t>return </a:t>
            </a:r>
            <a:r>
              <a:rPr lang="en-US" sz="2800" dirty="0" err="1" smtClean="0"/>
              <a:t>evalPrimitive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</a:t>
            </a:r>
            <a:r>
              <a:rPr lang="en-US" sz="2800" b="1" dirty="0" err="1" smtClean="0"/>
              <a:t>elif</a:t>
            </a:r>
            <a:r>
              <a:rPr lang="en-US" sz="2800" dirty="0" smtClean="0"/>
              <a:t> </a:t>
            </a:r>
            <a:r>
              <a:rPr lang="en-US" sz="2800" dirty="0" err="1" smtClean="0"/>
              <a:t>isIf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):             </a:t>
            </a:r>
          </a:p>
          <a:p>
            <a:r>
              <a:rPr lang="en-US" sz="2800" dirty="0" smtClean="0"/>
              <a:t>        </a:t>
            </a:r>
            <a:r>
              <a:rPr lang="en-US" sz="2800" b="1" dirty="0" smtClean="0"/>
              <a:t>return</a:t>
            </a:r>
            <a:r>
              <a:rPr lang="en-US" sz="2800" dirty="0" smtClean="0"/>
              <a:t> </a:t>
            </a:r>
            <a:r>
              <a:rPr lang="en-US" sz="2800" dirty="0" err="1" smtClean="0"/>
              <a:t>evalIf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, </a:t>
            </a:r>
            <a:r>
              <a:rPr lang="en-US" sz="2800" dirty="0" err="1" smtClean="0"/>
              <a:t>env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    </a:t>
            </a:r>
            <a:r>
              <a:rPr lang="en-US" sz="2800" b="1" dirty="0" err="1" smtClean="0"/>
              <a:t>elif</a:t>
            </a:r>
            <a:r>
              <a:rPr lang="en-US" sz="2800" dirty="0" smtClean="0"/>
              <a:t> </a:t>
            </a:r>
            <a:r>
              <a:rPr lang="en-US" sz="2800" dirty="0" err="1" smtClean="0"/>
              <a:t>isDefinition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):                </a:t>
            </a:r>
          </a:p>
          <a:p>
            <a:r>
              <a:rPr lang="en-US" sz="2800" dirty="0" smtClean="0"/>
              <a:t>       </a:t>
            </a:r>
            <a:r>
              <a:rPr lang="en-US" sz="2800" dirty="0" err="1" smtClean="0"/>
              <a:t>evalDefinition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, </a:t>
            </a:r>
            <a:r>
              <a:rPr lang="en-US" sz="2800" dirty="0" err="1" smtClean="0"/>
              <a:t>env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</a:t>
            </a:r>
            <a:r>
              <a:rPr lang="en-US" sz="2800" b="1" dirty="0" err="1" smtClean="0"/>
              <a:t>elif</a:t>
            </a:r>
            <a:r>
              <a:rPr lang="en-US" sz="2800" dirty="0" smtClean="0"/>
              <a:t> </a:t>
            </a:r>
            <a:r>
              <a:rPr lang="en-US" sz="2800" dirty="0" err="1" smtClean="0"/>
              <a:t>isName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       </a:t>
            </a:r>
            <a:r>
              <a:rPr lang="en-US" sz="2800" b="1" dirty="0" smtClean="0"/>
              <a:t>return</a:t>
            </a:r>
            <a:r>
              <a:rPr lang="en-US" sz="2800" dirty="0" smtClean="0"/>
              <a:t> </a:t>
            </a:r>
            <a:r>
              <a:rPr lang="en-US" sz="2800" dirty="0" err="1" smtClean="0"/>
              <a:t>evalName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, </a:t>
            </a:r>
            <a:r>
              <a:rPr lang="en-US" sz="2800" dirty="0" err="1" smtClean="0"/>
              <a:t>env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</a:t>
            </a:r>
            <a:r>
              <a:rPr lang="en-US" sz="2800" b="1" dirty="0" err="1" smtClean="0"/>
              <a:t>elif</a:t>
            </a:r>
            <a:r>
              <a:rPr lang="en-US" sz="2800" dirty="0" smtClean="0"/>
              <a:t> </a:t>
            </a:r>
            <a:r>
              <a:rPr lang="en-US" sz="2800" dirty="0" err="1" smtClean="0"/>
              <a:t>isLambda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       </a:t>
            </a:r>
            <a:r>
              <a:rPr lang="en-US" sz="2800" b="1" dirty="0" smtClean="0"/>
              <a:t>return</a:t>
            </a:r>
            <a:r>
              <a:rPr lang="en-US" sz="2800" dirty="0" smtClean="0"/>
              <a:t> </a:t>
            </a:r>
            <a:r>
              <a:rPr lang="en-US" sz="2800" dirty="0" err="1" smtClean="0"/>
              <a:t>evalLambda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, </a:t>
            </a:r>
            <a:r>
              <a:rPr lang="en-US" sz="2800" dirty="0" err="1" smtClean="0"/>
              <a:t>env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elif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isApplication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expr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return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evalApplication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expr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env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 smtClean="0"/>
              <a:t>    </a:t>
            </a:r>
            <a:r>
              <a:rPr lang="en-US" sz="2800" b="1" dirty="0" smtClean="0"/>
              <a:t>else:</a:t>
            </a:r>
          </a:p>
          <a:p>
            <a:r>
              <a:rPr lang="en-US" sz="2800" dirty="0" smtClean="0"/>
              <a:t>       error ('Unknown expression type: ' + </a:t>
            </a:r>
            <a:r>
              <a:rPr lang="en-US" sz="2800" dirty="0" err="1" smtClean="0"/>
              <a:t>str</a:t>
            </a:r>
            <a:r>
              <a:rPr lang="en-US" sz="2800" dirty="0" smtClean="0"/>
              <a:t>(</a:t>
            </a:r>
            <a:r>
              <a:rPr lang="en-US" sz="2800" dirty="0" err="1" smtClean="0"/>
              <a:t>expr</a:t>
            </a:r>
            <a:r>
              <a:rPr lang="en-US" sz="2800" dirty="0" smtClean="0"/>
              <a:t>))</a:t>
            </a:r>
            <a:endParaRPr lang="en-US" sz="2800" dirty="0"/>
          </a:p>
        </p:txBody>
      </p:sp>
      <p:sp>
        <p:nvSpPr>
          <p:cNvPr id="1250310" name="Text Box 6"/>
          <p:cNvSpPr txBox="1">
            <a:spLocks noChangeArrowheads="1"/>
          </p:cNvSpPr>
          <p:nvPr/>
        </p:nvSpPr>
        <p:spPr bwMode="auto">
          <a:xfrm>
            <a:off x="5486400" y="533400"/>
            <a:ext cx="3276600" cy="175432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/>
              <a:t>Core of the evaluator:</a:t>
            </a:r>
          </a:p>
          <a:p>
            <a:r>
              <a:rPr lang="en-US" sz="3600" b="1" dirty="0" err="1" smtClean="0"/>
              <a:t>meval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0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0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0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0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0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50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50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50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50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50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03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503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503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503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457200" y="1447800"/>
            <a:ext cx="829627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5423" y="1636216"/>
            <a:ext cx="7998977" cy="415498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To apply a constructed 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Construct a new environment</a:t>
            </a:r>
            <a:r>
              <a:rPr lang="en-US" sz="2400" dirty="0" smtClean="0"/>
              <a:t>, whose parent is the environment of the applied procedure.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For each procedure parameter, create a place </a:t>
            </a:r>
            <a:r>
              <a:rPr lang="en-US" sz="2400" dirty="0" smtClean="0"/>
              <a:t>in the frame of the new environment with the name of the parameter.  Evaluate each operand expression in the environment </a:t>
            </a:r>
            <a:r>
              <a:rPr lang="en-US" sz="2400" dirty="0" smtClean="0"/>
              <a:t>of </a:t>
            </a:r>
            <a:r>
              <a:rPr lang="en-US" sz="2400" dirty="0" smtClean="0"/>
              <a:t>the application and initialize the value in each place to the value of the corresponding operand expression.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Evaluate</a:t>
            </a:r>
            <a:r>
              <a:rPr lang="en-US" sz="2400" dirty="0" smtClean="0"/>
              <a:t> the body of the procedure </a:t>
            </a:r>
            <a:r>
              <a:rPr lang="en-US" sz="2400" b="1" dirty="0" smtClean="0"/>
              <a:t>in the newly created environment. </a:t>
            </a:r>
            <a:r>
              <a:rPr lang="en-US" sz="2400" dirty="0" smtClean="0"/>
              <a:t>The resulting value is the value of the application.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Application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258" name="Picture 2" descr="HM00280_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350838"/>
            <a:ext cx="5484813" cy="5516562"/>
          </a:xfrm>
          <a:noFill/>
          <a:ln/>
        </p:spPr>
      </p:pic>
      <p:sp>
        <p:nvSpPr>
          <p:cNvPr id="1248259" name="Text Box 3"/>
          <p:cNvSpPr txBox="1">
            <a:spLocks noChangeArrowheads="1"/>
          </p:cNvSpPr>
          <p:nvPr/>
        </p:nvSpPr>
        <p:spPr bwMode="auto">
          <a:xfrm>
            <a:off x="5811838" y="1193800"/>
            <a:ext cx="1833562" cy="1098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Eval</a:t>
            </a:r>
          </a:p>
        </p:txBody>
      </p:sp>
      <p:sp>
        <p:nvSpPr>
          <p:cNvPr id="1248260" name="Text Box 4"/>
          <p:cNvSpPr txBox="1">
            <a:spLocks noChangeArrowheads="1"/>
          </p:cNvSpPr>
          <p:nvPr/>
        </p:nvSpPr>
        <p:spPr bwMode="auto">
          <a:xfrm>
            <a:off x="3813175" y="3654425"/>
            <a:ext cx="2339975" cy="1006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Apply</a:t>
            </a:r>
          </a:p>
        </p:txBody>
      </p:sp>
      <p:sp>
        <p:nvSpPr>
          <p:cNvPr id="1248261" name="Text Box 5"/>
          <p:cNvSpPr txBox="1">
            <a:spLocks noChangeArrowheads="1"/>
          </p:cNvSpPr>
          <p:nvPr/>
        </p:nvSpPr>
        <p:spPr bwMode="auto">
          <a:xfrm>
            <a:off x="457200" y="2174875"/>
            <a:ext cx="2762250" cy="286232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/>
              <a:t>Eval</a:t>
            </a:r>
            <a:r>
              <a:rPr lang="en-US" sz="3600" dirty="0"/>
              <a:t> and Apply are defined in terms of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457200" y="1447800"/>
            <a:ext cx="829627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223" y="1295400"/>
            <a:ext cx="4112777" cy="452431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To apply a constructed 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Construct a new environment</a:t>
            </a:r>
            <a:r>
              <a:rPr lang="en-US" dirty="0" smtClean="0"/>
              <a:t>, whose parent is the environment of the applied procedure.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For each procedure parameter, create a place </a:t>
            </a:r>
            <a:r>
              <a:rPr lang="en-US" dirty="0" smtClean="0"/>
              <a:t>in the frame of the new environment with the name of the parameter.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Evaluate each operand expression in the environment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application</a:t>
            </a:r>
            <a:r>
              <a:rPr lang="en-US" dirty="0" smtClean="0"/>
              <a:t> and initialize the value in each place to the value of the corresponding operand expression.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Evaluate</a:t>
            </a:r>
            <a:r>
              <a:rPr lang="en-US" dirty="0" smtClean="0"/>
              <a:t> the body of the procedure </a:t>
            </a:r>
            <a:r>
              <a:rPr lang="en-US" b="1" dirty="0" smtClean="0"/>
              <a:t>in the newly created environment. </a:t>
            </a:r>
            <a:r>
              <a:rPr lang="en-US" dirty="0" smtClean="0"/>
              <a:t>The resulting value is the value of the application.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evalApplication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4495800"/>
            <a:ext cx="64008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evalApplication</a:t>
            </a:r>
            <a:r>
              <a:rPr lang="en-US" dirty="0" smtClean="0"/>
              <a:t>(</a:t>
            </a:r>
            <a:r>
              <a:rPr lang="en-US" dirty="0" err="1" smtClean="0"/>
              <a:t>expr</a:t>
            </a:r>
            <a:r>
              <a:rPr lang="en-US" dirty="0" smtClean="0"/>
              <a:t>, </a:t>
            </a:r>
            <a:r>
              <a:rPr lang="en-US" dirty="0" err="1" smtClean="0"/>
              <a:t>env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subexprs</a:t>
            </a:r>
            <a:r>
              <a:rPr lang="en-US" dirty="0" smtClean="0"/>
              <a:t> = </a:t>
            </a:r>
            <a:r>
              <a:rPr lang="en-US" dirty="0" err="1" smtClean="0"/>
              <a:t>expr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subexprvals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lambda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sexpr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meval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sexpr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env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subexprs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return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mapply</a:t>
            </a:r>
            <a:r>
              <a:rPr lang="en-US" dirty="0" smtClean="0"/>
              <a:t>(</a:t>
            </a:r>
            <a:r>
              <a:rPr lang="en-US" dirty="0" err="1" smtClean="0"/>
              <a:t>subexprvals</a:t>
            </a:r>
            <a:r>
              <a:rPr lang="en-US" dirty="0" smtClean="0"/>
              <a:t>[0], </a:t>
            </a:r>
            <a:r>
              <a:rPr lang="en-US" dirty="0" err="1" smtClean="0"/>
              <a:t>subexprvals</a:t>
            </a:r>
            <a:r>
              <a:rPr lang="en-US" dirty="0" smtClean="0"/>
              <a:t>[1:])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457200" y="1447800"/>
            <a:ext cx="829627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4112777" cy="452431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To apply a constructed 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Construct a new environment, whose parent is the environment of the applied procedure.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For each procedure parameter, create a place </a:t>
            </a:r>
            <a:r>
              <a:rPr lang="en-US" dirty="0" smtClean="0"/>
              <a:t>in the frame of the new environment with the name of the parameter.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Evaluate each operand expression in the environment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application</a:t>
            </a:r>
            <a:r>
              <a:rPr lang="en-US" dirty="0" smtClean="0"/>
              <a:t> and initialize the value in each place to the value of the corresponding operand expression.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Evaluate</a:t>
            </a:r>
            <a:r>
              <a:rPr lang="en-US" dirty="0" smtClean="0"/>
              <a:t> the body of the procedure </a:t>
            </a:r>
            <a:r>
              <a:rPr lang="en-US" b="1" dirty="0" smtClean="0"/>
              <a:t>in the newly created environment. </a:t>
            </a:r>
            <a:r>
              <a:rPr lang="en-US" dirty="0" smtClean="0"/>
              <a:t>The resulting value is the value of the application.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76400" y="3733800"/>
            <a:ext cx="70866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mapply</a:t>
            </a:r>
            <a:r>
              <a:rPr lang="en-US" sz="2400" dirty="0" smtClean="0"/>
              <a:t>(proc, operands):</a:t>
            </a:r>
          </a:p>
          <a:p>
            <a:r>
              <a:rPr lang="en-US" sz="2400" dirty="0" smtClean="0"/>
              <a:t>    </a:t>
            </a:r>
            <a:r>
              <a:rPr lang="en-US" sz="2400" b="1" dirty="0" smtClean="0"/>
              <a:t>if</a:t>
            </a:r>
            <a:r>
              <a:rPr lang="en-US" sz="2400" dirty="0" smtClean="0"/>
              <a:t> (</a:t>
            </a:r>
            <a:r>
              <a:rPr lang="en-US" sz="2400" dirty="0" err="1" smtClean="0"/>
              <a:t>isPrimitiveProcedure</a:t>
            </a:r>
            <a:r>
              <a:rPr lang="en-US" sz="2400" dirty="0" smtClean="0"/>
              <a:t>(proc)): ...</a:t>
            </a:r>
          </a:p>
          <a:p>
            <a:r>
              <a:rPr lang="en-US" sz="2400" b="1" dirty="0" smtClean="0"/>
              <a:t>    </a:t>
            </a:r>
            <a:r>
              <a:rPr lang="en-US" sz="2400" b="1" dirty="0" err="1" smtClean="0"/>
              <a:t>elif</a:t>
            </a:r>
            <a:r>
              <a:rPr lang="en-US" sz="2400" dirty="0" smtClean="0"/>
              <a:t> </a:t>
            </a:r>
            <a:r>
              <a:rPr lang="en-US" sz="2400" dirty="0" err="1" smtClean="0"/>
              <a:t>isinstance</a:t>
            </a:r>
            <a:r>
              <a:rPr lang="en-US" sz="2400" dirty="0" smtClean="0"/>
              <a:t>(proc, Procedure):</a:t>
            </a:r>
          </a:p>
          <a:p>
            <a:r>
              <a:rPr lang="en-US" sz="2400" dirty="0" smtClean="0"/>
              <a:t>        </a:t>
            </a:r>
            <a:r>
              <a:rPr lang="en-US" sz="2400" dirty="0" err="1" smtClean="0"/>
              <a:t>params</a:t>
            </a:r>
            <a:r>
              <a:rPr lang="en-US" sz="2400" dirty="0" smtClean="0"/>
              <a:t> = </a:t>
            </a:r>
            <a:r>
              <a:rPr lang="en-US" sz="2400" dirty="0" err="1" smtClean="0"/>
              <a:t>proc.getParams</a:t>
            </a:r>
            <a:r>
              <a:rPr lang="en-US" sz="2400" dirty="0" smtClean="0"/>
              <a:t>()</a:t>
            </a:r>
          </a:p>
          <a:p>
            <a:r>
              <a:rPr lang="en-US" sz="2400" dirty="0" smtClean="0"/>
              <a:t>        </a:t>
            </a:r>
            <a:r>
              <a:rPr lang="en-US" sz="2400" b="1" dirty="0" err="1" smtClean="0">
                <a:solidFill>
                  <a:schemeClr val="accent6"/>
                </a:solidFill>
              </a:rPr>
              <a:t>newenv</a:t>
            </a:r>
            <a:r>
              <a:rPr lang="en-US" sz="2400" b="1" dirty="0" smtClean="0">
                <a:solidFill>
                  <a:schemeClr val="accent6"/>
                </a:solidFill>
              </a:rPr>
              <a:t> = Environment(</a:t>
            </a:r>
            <a:r>
              <a:rPr lang="en-US" sz="2400" b="1" dirty="0" err="1" smtClean="0">
                <a:solidFill>
                  <a:schemeClr val="accent6"/>
                </a:solidFill>
              </a:rPr>
              <a:t>proc.getEnvironment</a:t>
            </a:r>
            <a:r>
              <a:rPr lang="en-US" sz="2400" b="1" dirty="0" smtClean="0">
                <a:solidFill>
                  <a:schemeClr val="accent6"/>
                </a:solidFill>
              </a:rPr>
              <a:t>())</a:t>
            </a:r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2400" dirty="0" smtClean="0">
                <a:solidFill>
                  <a:schemeClr val="tx1"/>
                </a:solidFill>
              </a:rPr>
              <a:t>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1371600"/>
            <a:ext cx="44958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class</a:t>
            </a:r>
            <a:r>
              <a:rPr lang="en-US" sz="2000" dirty="0" smtClean="0"/>
              <a:t> Environment:</a:t>
            </a:r>
          </a:p>
          <a:p>
            <a:r>
              <a:rPr lang="en-US" sz="2000" dirty="0" smtClean="0"/>
              <a:t>    </a:t>
            </a:r>
            <a:r>
              <a:rPr lang="en-US" sz="2000" b="1" dirty="0" smtClean="0"/>
              <a:t>def</a:t>
            </a:r>
            <a:r>
              <a:rPr lang="en-US" sz="2000" dirty="0" smtClean="0"/>
              <a:t> __init__(self, parent):</a:t>
            </a:r>
          </a:p>
          <a:p>
            <a:r>
              <a:rPr lang="en-US" sz="2000" dirty="0" smtClean="0"/>
              <a:t>        </a:t>
            </a:r>
            <a:r>
              <a:rPr lang="en-US" sz="2000" dirty="0" err="1" smtClean="0"/>
              <a:t>self._parent</a:t>
            </a:r>
            <a:r>
              <a:rPr lang="en-US" sz="2000" dirty="0" smtClean="0"/>
              <a:t> = parent</a:t>
            </a:r>
          </a:p>
          <a:p>
            <a:r>
              <a:rPr lang="en-US" sz="2000" dirty="0" smtClean="0"/>
              <a:t>        </a:t>
            </a:r>
            <a:r>
              <a:rPr lang="en-US" sz="2000" dirty="0" err="1" smtClean="0"/>
              <a:t>self._frame</a:t>
            </a:r>
            <a:r>
              <a:rPr lang="en-US" sz="2000" dirty="0" smtClean="0"/>
              <a:t> = {}</a:t>
            </a:r>
          </a:p>
          <a:p>
            <a:r>
              <a:rPr lang="en-US" sz="2000" dirty="0" smtClean="0"/>
              <a:t>    </a:t>
            </a:r>
            <a:r>
              <a:rPr lang="en-US" sz="2000" b="1" dirty="0" smtClean="0"/>
              <a:t>def</a:t>
            </a:r>
            <a:r>
              <a:rPr lang="en-US" sz="2000" dirty="0" smtClean="0"/>
              <a:t> </a:t>
            </a:r>
            <a:r>
              <a:rPr lang="en-US" sz="2000" dirty="0" err="1" smtClean="0"/>
              <a:t>addVariable</a:t>
            </a:r>
            <a:r>
              <a:rPr lang="en-US" sz="2000" dirty="0" smtClean="0"/>
              <a:t>(self, name, value): ...</a:t>
            </a:r>
          </a:p>
          <a:p>
            <a:r>
              <a:rPr lang="en-US" sz="2000" b="1" dirty="0" smtClean="0"/>
              <a:t>    def</a:t>
            </a:r>
            <a:r>
              <a:rPr lang="en-US" sz="2000" dirty="0" smtClean="0"/>
              <a:t> </a:t>
            </a:r>
            <a:r>
              <a:rPr lang="en-US" sz="2000" dirty="0" err="1" smtClean="0"/>
              <a:t>lookupVariable</a:t>
            </a:r>
            <a:r>
              <a:rPr lang="en-US" sz="2000" dirty="0" smtClean="0"/>
              <a:t>(self, name):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74625"/>
            <a:ext cx="8229600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524000"/>
            <a:ext cx="8610600" cy="4654550"/>
          </a:xfrm>
        </p:spPr>
        <p:txBody>
          <a:bodyPr/>
          <a:lstStyle/>
          <a:p>
            <a:r>
              <a:rPr lang="en-US" dirty="0" smtClean="0"/>
              <a:t>Introduction to Interpreters</a:t>
            </a:r>
          </a:p>
          <a:p>
            <a:r>
              <a:rPr lang="en-US" dirty="0" smtClean="0"/>
              <a:t>History of Object-Oriented Programming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(time permitting)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457200" y="1447800"/>
            <a:ext cx="829627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4112777" cy="452431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To apply a constructed 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Construct a new environment, whose parent is the environment of the applied procedure.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For each procedure parameter, create a place in the frame of the new environment with the name of the parameter.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Evaluate each operand expression in the environment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application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and initialize the value in each place to the value of the corresponding operand expression.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Evaluate</a:t>
            </a:r>
            <a:r>
              <a:rPr lang="en-US" dirty="0" smtClean="0"/>
              <a:t> the body of the procedure </a:t>
            </a:r>
            <a:r>
              <a:rPr lang="en-US" b="1" dirty="0" smtClean="0"/>
              <a:t>in the newly created environment. </a:t>
            </a:r>
            <a:r>
              <a:rPr lang="en-US" dirty="0" smtClean="0"/>
              <a:t>The resulting value is the value of the application.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0" y="3886200"/>
            <a:ext cx="54864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mapply</a:t>
            </a:r>
            <a:r>
              <a:rPr lang="en-US" dirty="0" smtClean="0"/>
              <a:t>(proc, operands):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dirty="0" err="1" smtClean="0"/>
              <a:t>isPrimitiveProcedure</a:t>
            </a:r>
            <a:r>
              <a:rPr lang="en-US" dirty="0" smtClean="0"/>
              <a:t>(proc)): ...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elif</a:t>
            </a:r>
            <a:r>
              <a:rPr lang="en-US" dirty="0" smtClean="0"/>
              <a:t> </a:t>
            </a:r>
            <a:r>
              <a:rPr lang="en-US" dirty="0" err="1" smtClean="0"/>
              <a:t>isinstance</a:t>
            </a:r>
            <a:r>
              <a:rPr lang="en-US" dirty="0" smtClean="0"/>
              <a:t>(proc, Procedure):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params</a:t>
            </a:r>
            <a:r>
              <a:rPr lang="en-US" dirty="0" smtClean="0"/>
              <a:t> = </a:t>
            </a:r>
            <a:r>
              <a:rPr lang="en-US" dirty="0" err="1" smtClean="0"/>
              <a:t>proc.getParams</a:t>
            </a:r>
            <a:r>
              <a:rPr lang="en-US" dirty="0" smtClean="0"/>
              <a:t>()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dirty="0" err="1" smtClean="0">
                <a:solidFill>
                  <a:schemeClr val="tx1"/>
                </a:solidFill>
              </a:rPr>
              <a:t>newenv</a:t>
            </a:r>
            <a:r>
              <a:rPr lang="en-US" dirty="0" smtClean="0">
                <a:solidFill>
                  <a:schemeClr val="tx1"/>
                </a:solidFill>
              </a:rPr>
              <a:t> = Environment(</a:t>
            </a:r>
            <a:r>
              <a:rPr lang="en-US" dirty="0" err="1" smtClean="0">
                <a:solidFill>
                  <a:schemeClr val="tx1"/>
                </a:solidFill>
              </a:rPr>
              <a:t>proc.getEnvironment</a:t>
            </a:r>
            <a:r>
              <a:rPr lang="en-US" dirty="0" smtClean="0">
                <a:solidFill>
                  <a:schemeClr val="tx1"/>
                </a:solidFill>
              </a:rPr>
              <a:t>())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for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range(0,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params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)):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newenv.addVariable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params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], operands[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])        </a:t>
            </a:r>
          </a:p>
          <a:p>
            <a:r>
              <a:rPr lang="en-US" dirty="0" smtClean="0"/>
              <a:t>        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457200" y="1447800"/>
            <a:ext cx="829627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3023" y="1219200"/>
            <a:ext cx="4112777" cy="452431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To apply a constructed 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Construct a new environment, whose parent is the environment of the applied procedure.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For each procedure parameter, create a place in the frame of the new environment with the name of the parameter.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Evaluate each operand expression in the environment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application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initialize the value in each place to the value of the corresponding operand expression.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Evaluate the body of the procedure in the newly created environment. The resulting value is the value of the application.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609600"/>
            <a:ext cx="617220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def</a:t>
            </a:r>
            <a:r>
              <a:rPr lang="en-US" sz="2000" dirty="0" smtClean="0"/>
              <a:t> </a:t>
            </a:r>
            <a:r>
              <a:rPr lang="en-US" sz="2000" dirty="0" err="1" smtClean="0"/>
              <a:t>mapply</a:t>
            </a:r>
            <a:r>
              <a:rPr lang="en-US" sz="2000" dirty="0" smtClean="0"/>
              <a:t>(proc, operands):</a:t>
            </a:r>
          </a:p>
          <a:p>
            <a:r>
              <a:rPr lang="en-US" sz="2000" dirty="0" smtClean="0"/>
              <a:t>    </a:t>
            </a:r>
            <a:r>
              <a:rPr lang="en-US" sz="2000" b="1" dirty="0" smtClean="0"/>
              <a:t>if</a:t>
            </a:r>
            <a:r>
              <a:rPr lang="en-US" sz="2000" dirty="0" smtClean="0"/>
              <a:t> (</a:t>
            </a:r>
            <a:r>
              <a:rPr lang="en-US" sz="2000" dirty="0" err="1" smtClean="0"/>
              <a:t>isPrimitiveProcedure</a:t>
            </a:r>
            <a:r>
              <a:rPr lang="en-US" sz="2000" dirty="0" smtClean="0"/>
              <a:t>(proc)): ...</a:t>
            </a:r>
          </a:p>
          <a:p>
            <a:r>
              <a:rPr lang="en-US" sz="2000" dirty="0" smtClean="0"/>
              <a:t>    </a:t>
            </a:r>
            <a:r>
              <a:rPr lang="en-US" sz="2000" b="1" dirty="0" err="1" smtClean="0"/>
              <a:t>elif</a:t>
            </a:r>
            <a:r>
              <a:rPr lang="en-US" sz="2000" dirty="0" smtClean="0"/>
              <a:t> </a:t>
            </a:r>
            <a:r>
              <a:rPr lang="en-US" sz="2000" dirty="0" err="1" smtClean="0"/>
              <a:t>isinstance</a:t>
            </a:r>
            <a:r>
              <a:rPr lang="en-US" sz="2000" dirty="0" smtClean="0"/>
              <a:t>(proc, Procedure):</a:t>
            </a:r>
          </a:p>
          <a:p>
            <a:r>
              <a:rPr lang="en-US" sz="2000" dirty="0" smtClean="0"/>
              <a:t>        </a:t>
            </a:r>
            <a:r>
              <a:rPr lang="en-US" sz="2000" dirty="0" err="1" smtClean="0"/>
              <a:t>params</a:t>
            </a:r>
            <a:r>
              <a:rPr lang="en-US" sz="2000" dirty="0" smtClean="0"/>
              <a:t> = </a:t>
            </a:r>
            <a:r>
              <a:rPr lang="en-US" sz="2000" dirty="0" err="1" smtClean="0"/>
              <a:t>proc.getParams</a:t>
            </a:r>
            <a:r>
              <a:rPr lang="en-US" sz="2000" dirty="0" smtClean="0"/>
              <a:t>()</a:t>
            </a:r>
          </a:p>
          <a:p>
            <a:r>
              <a:rPr lang="en-US" sz="2000" dirty="0" smtClean="0"/>
              <a:t>        </a:t>
            </a:r>
            <a:r>
              <a:rPr lang="en-US" sz="2000" dirty="0" err="1" smtClean="0"/>
              <a:t>newenv</a:t>
            </a:r>
            <a:r>
              <a:rPr lang="en-US" sz="2000" dirty="0" smtClean="0"/>
              <a:t> = Environment(</a:t>
            </a:r>
            <a:r>
              <a:rPr lang="en-US" sz="2000" dirty="0" err="1" smtClean="0"/>
              <a:t>proc.getEnvironment</a:t>
            </a:r>
            <a:r>
              <a:rPr lang="en-US" sz="2000" dirty="0" smtClean="0"/>
              <a:t>())</a:t>
            </a:r>
          </a:p>
          <a:p>
            <a:r>
              <a:rPr lang="en-US" sz="2000" dirty="0" smtClean="0"/>
              <a:t>        </a:t>
            </a:r>
            <a:r>
              <a:rPr lang="en-US" sz="2000" b="1" dirty="0" smtClean="0"/>
              <a:t>for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b="1" dirty="0" smtClean="0"/>
              <a:t>in</a:t>
            </a:r>
            <a:r>
              <a:rPr lang="en-US" sz="2000" dirty="0" smtClean="0"/>
              <a:t> range(0, </a:t>
            </a:r>
            <a:r>
              <a:rPr lang="en-US" sz="2000" dirty="0" err="1" smtClean="0"/>
              <a:t>len</a:t>
            </a:r>
            <a:r>
              <a:rPr lang="en-US" sz="2000" dirty="0" smtClean="0"/>
              <a:t>(</a:t>
            </a:r>
            <a:r>
              <a:rPr lang="en-US" sz="2000" dirty="0" err="1" smtClean="0"/>
              <a:t>params</a:t>
            </a:r>
            <a:r>
              <a:rPr lang="en-US" sz="2000" dirty="0" smtClean="0"/>
              <a:t>)):</a:t>
            </a:r>
          </a:p>
          <a:p>
            <a:r>
              <a:rPr lang="en-US" sz="2000" dirty="0" smtClean="0"/>
              <a:t>               </a:t>
            </a:r>
            <a:r>
              <a:rPr lang="en-US" sz="2000" dirty="0" err="1" smtClean="0"/>
              <a:t>newenv.addVariable</a:t>
            </a:r>
            <a:r>
              <a:rPr lang="en-US" sz="2000" dirty="0" smtClean="0"/>
              <a:t>(</a:t>
            </a:r>
            <a:r>
              <a:rPr lang="en-US" sz="2000" dirty="0" err="1" smtClean="0"/>
              <a:t>params</a:t>
            </a:r>
            <a:r>
              <a:rPr lang="en-US" sz="2000" dirty="0" smtClean="0"/>
              <a:t>[</a:t>
            </a:r>
            <a:r>
              <a:rPr lang="en-US" sz="2000" dirty="0" err="1" smtClean="0"/>
              <a:t>i</a:t>
            </a:r>
            <a:r>
              <a:rPr lang="en-US" sz="2000" dirty="0" smtClean="0"/>
              <a:t>], operands[</a:t>
            </a:r>
            <a:r>
              <a:rPr lang="en-US" sz="2000" dirty="0" err="1" smtClean="0"/>
              <a:t>i</a:t>
            </a:r>
            <a:r>
              <a:rPr lang="en-US" sz="2000" dirty="0" smtClean="0"/>
              <a:t>])        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return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meval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proc.getBody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(),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newenv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        </a:t>
            </a:r>
          </a:p>
        </p:txBody>
      </p:sp>
      <p:pic>
        <p:nvPicPr>
          <p:cNvPr id="7" name="Picture 2" descr="HM00280_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3429000"/>
            <a:ext cx="2954697" cy="2971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Read Chapter 11</a:t>
            </a:r>
          </a:p>
          <a:p>
            <a:r>
              <a:rPr lang="en-US" dirty="0" smtClean="0"/>
              <a:t>PS7 posted today, due Monday, Nov 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91000"/>
            <a:ext cx="43434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Remember to make “Trick-or-</a:t>
            </a:r>
            <a:r>
              <a:rPr lang="en-US" sz="3200" dirty="0" err="1" smtClean="0"/>
              <a:t>Treaters</a:t>
            </a:r>
            <a:r>
              <a:rPr lang="en-US" sz="3200" dirty="0" smtClean="0"/>
              <a:t>” to solve your challenge!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91" y="0"/>
            <a:ext cx="3289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“Trick or Treat” Protocols</a:t>
            </a:r>
          </a:p>
        </p:txBody>
      </p:sp>
      <p:pic>
        <p:nvPicPr>
          <p:cNvPr id="1106948" name="Picture 4" descr="tricktre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47888"/>
            <a:ext cx="4983163" cy="376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“Trick or Treat” Protocols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495800"/>
          </a:xfrm>
        </p:spPr>
        <p:txBody>
          <a:bodyPr/>
          <a:lstStyle/>
          <a:p>
            <a:r>
              <a:rPr lang="en-US" dirty="0"/>
              <a:t>Trick-or-</a:t>
            </a:r>
            <a:r>
              <a:rPr lang="en-US" dirty="0" err="1"/>
              <a:t>Treater</a:t>
            </a:r>
            <a:r>
              <a:rPr lang="en-US" dirty="0"/>
              <a:t> must convince victim that she poses a credible threat</a:t>
            </a:r>
          </a:p>
          <a:p>
            <a:r>
              <a:rPr lang="en-US" dirty="0"/>
              <a:t>Need to </a:t>
            </a:r>
            <a:r>
              <a:rPr lang="en-US" b="1" dirty="0"/>
              <a:t>prove </a:t>
            </a:r>
            <a:r>
              <a:rPr lang="en-US" dirty="0"/>
              <a:t>you know </a:t>
            </a:r>
            <a:r>
              <a:rPr lang="en-US" dirty="0" smtClean="0"/>
              <a:t>are a qualified </a:t>
            </a:r>
            <a:r>
              <a:rPr lang="en-US" dirty="0" err="1" smtClean="0"/>
              <a:t>tricker</a:t>
            </a:r>
            <a:endParaRPr lang="en-US" dirty="0" smtClean="0"/>
          </a:p>
          <a:p>
            <a:r>
              <a:rPr lang="en-US" dirty="0" smtClean="0"/>
              <a:t>But, revealing trickiness shouldn’t allow victim to impersonate a </a:t>
            </a:r>
            <a:r>
              <a:rPr lang="en-US" dirty="0" err="1" smtClean="0"/>
              <a:t>tricker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8077200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Except around Halloween, this is called an “authentication protocol”.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Trick-or-Treat</a:t>
            </a:r>
          </a:p>
        </p:txBody>
      </p:sp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558925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512888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838200" y="3886200"/>
            <a:ext cx="998928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Trickers</a:t>
            </a:r>
            <a:r>
              <a:rPr lang="en-US" dirty="0"/>
              <a:t>?</a:t>
            </a: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743200" y="2590800"/>
            <a:ext cx="2592388" cy="6381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>
            <a:off x="2895600" y="2057400"/>
            <a:ext cx="1715278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“Trick or Treat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819400" y="3505200"/>
            <a:ext cx="2438400" cy="685800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048000" y="3352800"/>
            <a:ext cx="1168333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“Prove it!”</a:t>
            </a:r>
            <a:endParaRPr lang="en-US" dirty="0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819400" y="4572000"/>
            <a:ext cx="2592388" cy="6381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200400" y="4343400"/>
            <a:ext cx="3083216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“The magic word is: </a:t>
            </a:r>
            <a:r>
              <a:rPr lang="en-US" dirty="0" err="1" smtClean="0"/>
              <a:t>shazam</a:t>
            </a:r>
            <a:r>
              <a:rPr lang="en-US" dirty="0" smtClean="0"/>
              <a:t>!”</a:t>
            </a:r>
            <a:endParaRPr lang="en-US" dirty="0"/>
          </a:p>
        </p:txBody>
      </p:sp>
      <p:pic>
        <p:nvPicPr>
          <p:cNvPr id="20" name="Picture 30"/>
          <p:cNvPicPr>
            <a:picLocks noChangeAspect="1" noChangeArrowheads="1"/>
          </p:cNvPicPr>
          <p:nvPr/>
        </p:nvPicPr>
        <p:blipFill>
          <a:blip r:embed="rId4" cstate="print"/>
          <a:srcRect t="30582" b="30531"/>
          <a:stretch>
            <a:fillRect/>
          </a:stretch>
        </p:blipFill>
        <p:spPr bwMode="auto">
          <a:xfrm>
            <a:off x="3124200" y="6019800"/>
            <a:ext cx="2266950" cy="728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782887" y="5592763"/>
            <a:ext cx="2627313" cy="417512"/>
          </a:xfrm>
          <a:prstGeom prst="line">
            <a:avLst/>
          </a:prstGeom>
          <a:noFill/>
          <a:ln w="317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128774" y="3962400"/>
            <a:ext cx="780983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Victim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72200" y="5715000"/>
            <a:ext cx="269894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Any problems with this?</a:t>
            </a:r>
            <a:endParaRPr lang="en-US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Cryptographic Hash Functions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30363"/>
            <a:ext cx="8786812" cy="4419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b="1"/>
              <a:t>One-way</a:t>
            </a:r>
          </a:p>
          <a:p>
            <a:pPr marL="990600" lvl="1" indent="-533400">
              <a:buFontTx/>
              <a:buNone/>
            </a:pPr>
            <a:r>
              <a:rPr lang="en-US" sz="3200"/>
              <a:t>Given </a:t>
            </a:r>
            <a:r>
              <a:rPr lang="en-US" sz="3200" i="1">
                <a:latin typeface="Times New Roman" pitchFamily="18" charset="0"/>
              </a:rPr>
              <a:t>h</a:t>
            </a:r>
            <a:r>
              <a:rPr lang="en-US" sz="3200"/>
              <a:t>, it is hard to find </a:t>
            </a:r>
            <a:r>
              <a:rPr lang="en-US" sz="3200" i="1">
                <a:latin typeface="Times New Roman" pitchFamily="18" charset="0"/>
              </a:rPr>
              <a:t>x</a:t>
            </a:r>
            <a:r>
              <a:rPr lang="en-US" sz="3200"/>
              <a:t> </a:t>
            </a:r>
          </a:p>
          <a:p>
            <a:pPr marL="990600" lvl="1" indent="-533400">
              <a:buFontTx/>
              <a:buNone/>
            </a:pPr>
            <a:r>
              <a:rPr lang="en-US" sz="3200"/>
              <a:t>	such that </a:t>
            </a:r>
            <a:r>
              <a:rPr lang="en-US" sz="3200" i="1">
                <a:latin typeface="Times New Roman" pitchFamily="18" charset="0"/>
              </a:rPr>
              <a:t>H</a:t>
            </a:r>
            <a:r>
              <a:rPr lang="en-US" sz="3200">
                <a:latin typeface="Times New Roman" pitchFamily="18" charset="0"/>
              </a:rPr>
              <a:t>(</a:t>
            </a:r>
            <a:r>
              <a:rPr lang="en-US" sz="3200" i="1">
                <a:latin typeface="Times New Roman" pitchFamily="18" charset="0"/>
              </a:rPr>
              <a:t>x</a:t>
            </a:r>
            <a:r>
              <a:rPr lang="en-US" sz="3200">
                <a:latin typeface="Times New Roman" pitchFamily="18" charset="0"/>
              </a:rPr>
              <a:t>) = </a:t>
            </a:r>
            <a:r>
              <a:rPr lang="en-US" sz="3200" i="1">
                <a:latin typeface="Times New Roman" pitchFamily="18" charset="0"/>
              </a:rPr>
              <a:t>h</a:t>
            </a:r>
            <a:r>
              <a:rPr lang="en-US" sz="3200"/>
              <a:t>.</a:t>
            </a:r>
          </a:p>
          <a:p>
            <a:pPr marL="609600" indent="-609600">
              <a:buFontTx/>
              <a:buNone/>
            </a:pPr>
            <a:endParaRPr lang="en-US" b="1"/>
          </a:p>
          <a:p>
            <a:pPr marL="609600" indent="-609600">
              <a:buFontTx/>
              <a:buNone/>
            </a:pPr>
            <a:r>
              <a:rPr lang="en-US" b="1"/>
              <a:t>Collision resistance</a:t>
            </a:r>
            <a:endParaRPr lang="en-US"/>
          </a:p>
          <a:p>
            <a:pPr marL="990600" lvl="1" indent="-533400">
              <a:buFontTx/>
              <a:buNone/>
            </a:pPr>
            <a:r>
              <a:rPr lang="en-US" sz="3200"/>
              <a:t>Given </a:t>
            </a:r>
            <a:r>
              <a:rPr lang="en-US" sz="3200" i="1">
                <a:latin typeface="Times New Roman" pitchFamily="18" charset="0"/>
              </a:rPr>
              <a:t>x</a:t>
            </a:r>
            <a:r>
              <a:rPr lang="en-US" sz="3200"/>
              <a:t>, it is hard to find </a:t>
            </a:r>
            <a:r>
              <a:rPr lang="en-US" sz="3200" i="1">
                <a:latin typeface="Times New Roman" pitchFamily="18" charset="0"/>
              </a:rPr>
              <a:t>y </a:t>
            </a:r>
            <a:r>
              <a:rPr lang="en-US" sz="3200" i="1">
                <a:latin typeface="Times New Roman" pitchFamily="18" charset="0"/>
                <a:sym typeface="Symbol" pitchFamily="18" charset="2"/>
              </a:rPr>
              <a:t> x</a:t>
            </a:r>
            <a:r>
              <a:rPr lang="en-US" sz="3200"/>
              <a:t> </a:t>
            </a:r>
          </a:p>
          <a:p>
            <a:pPr marL="990600" lvl="1" indent="-533400">
              <a:buFontTx/>
              <a:buNone/>
            </a:pPr>
            <a:r>
              <a:rPr lang="en-US" sz="3200"/>
              <a:t>	such that </a:t>
            </a:r>
            <a:r>
              <a:rPr lang="en-US" sz="3200" i="1">
                <a:latin typeface="Times New Roman" pitchFamily="18" charset="0"/>
              </a:rPr>
              <a:t>H</a:t>
            </a:r>
            <a:r>
              <a:rPr lang="en-US" sz="3200">
                <a:latin typeface="Times New Roman" pitchFamily="18" charset="0"/>
              </a:rPr>
              <a:t>(</a:t>
            </a:r>
            <a:r>
              <a:rPr lang="en-US" sz="3200" i="1">
                <a:latin typeface="Times New Roman" pitchFamily="18" charset="0"/>
              </a:rPr>
              <a:t>y</a:t>
            </a:r>
            <a:r>
              <a:rPr lang="en-US" sz="3200">
                <a:latin typeface="Times New Roman" pitchFamily="18" charset="0"/>
              </a:rPr>
              <a:t>) = </a:t>
            </a:r>
            <a:r>
              <a:rPr lang="en-US" sz="3200" i="1">
                <a:latin typeface="Times New Roman" pitchFamily="18" charset="0"/>
              </a:rPr>
              <a:t>H</a:t>
            </a:r>
            <a:r>
              <a:rPr lang="en-US" sz="3200">
                <a:latin typeface="Times New Roman" pitchFamily="18" charset="0"/>
              </a:rPr>
              <a:t>(</a:t>
            </a:r>
            <a:r>
              <a:rPr lang="en-US" sz="3200" i="1">
                <a:latin typeface="Times New Roman" pitchFamily="18" charset="0"/>
              </a:rPr>
              <a:t>x</a:t>
            </a:r>
            <a:r>
              <a:rPr lang="en-US" sz="3200">
                <a:latin typeface="Times New Roman" pitchFamily="18" charset="0"/>
              </a:rPr>
              <a:t>)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One-Way-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/>
              <a:t>Function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3600" b="1" dirty="0"/>
              <a:t>Input:</a:t>
            </a:r>
            <a:r>
              <a:rPr lang="en-US" sz="3600" dirty="0"/>
              <a:t> two 100 digit numbers, 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en-US" sz="3600" baseline="-25000" dirty="0" smtClean="0">
                <a:latin typeface="Times New Roman" pitchFamily="18" charset="0"/>
              </a:rPr>
              <a:t>1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en-US" sz="3600" baseline="-25000" dirty="0" smtClean="0">
                <a:latin typeface="Times New Roman" pitchFamily="18" charset="0"/>
              </a:rPr>
              <a:t>2</a:t>
            </a:r>
            <a:endParaRPr lang="en-US" sz="3600" i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3600" dirty="0"/>
              <a:t>	</a:t>
            </a:r>
            <a:r>
              <a:rPr lang="en-US" sz="3600" b="1" dirty="0"/>
              <a:t>Output:</a:t>
            </a:r>
            <a:r>
              <a:rPr lang="en-US" sz="3600" dirty="0"/>
              <a:t> the middle 100 digits of 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en-US" sz="3600" baseline="-25000" dirty="0" smtClean="0">
                <a:latin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sym typeface="Symbol"/>
              </a:rPr>
              <a:t></a:t>
            </a:r>
            <a:r>
              <a:rPr lang="en-US" sz="3600" i="1" dirty="0">
                <a:latin typeface="Times New Roman" pitchFamily="18" charset="0"/>
                <a:sym typeface="Symbol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x</a:t>
            </a:r>
            <a:r>
              <a:rPr lang="en-US" sz="3600" baseline="-25000" dirty="0" smtClean="0">
                <a:latin typeface="Times New Roman" pitchFamily="18" charset="0"/>
              </a:rPr>
              <a:t>2</a:t>
            </a:r>
            <a:endParaRPr lang="en-US" sz="3600" i="1" dirty="0">
              <a:latin typeface="Times New Roman" pitchFamily="18" charset="0"/>
            </a:endParaRPr>
          </a:p>
        </p:txBody>
      </p:sp>
      <p:sp>
        <p:nvSpPr>
          <p:cNvPr id="1120260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7956730" cy="206210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Given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i="1" dirty="0" smtClean="0">
                <a:latin typeface="Times New Roman" pitchFamily="18" charset="0"/>
              </a:rPr>
              <a:t>x = </a:t>
            </a:r>
            <a:r>
              <a:rPr lang="en-US" sz="3200" dirty="0" smtClean="0">
                <a:latin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baseline="-25000" dirty="0" smtClean="0">
                <a:latin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baseline="-25000" dirty="0" smtClean="0">
                <a:latin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</a:rPr>
              <a:t>)</a:t>
            </a:r>
            <a:r>
              <a:rPr lang="en-US" sz="3200" dirty="0" smtClean="0">
                <a:latin typeface="Arial" charset="0"/>
              </a:rPr>
              <a:t>: </a:t>
            </a:r>
            <a:r>
              <a:rPr lang="en-US" sz="3200" dirty="0" smtClean="0"/>
              <a:t>easy </a:t>
            </a:r>
            <a:r>
              <a:rPr lang="en-US" sz="3200" dirty="0"/>
              <a:t>to calculate </a:t>
            </a:r>
            <a:r>
              <a:rPr lang="en-US" sz="3200" i="1" dirty="0" smtClean="0">
                <a:latin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</a:rPr>
              <a:t>).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</a:p>
          <a:p>
            <a:endParaRPr lang="en-US" sz="3200" dirty="0" smtClean="0"/>
          </a:p>
          <a:p>
            <a:r>
              <a:rPr lang="en-US" sz="3200" dirty="0" smtClean="0"/>
              <a:t>Given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i="1" dirty="0" smtClean="0">
                <a:latin typeface="Times New Roman" pitchFamily="18" charset="0"/>
              </a:rPr>
              <a:t>h = f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</a:rPr>
              <a:t>)</a:t>
            </a:r>
            <a:r>
              <a:rPr lang="en-US" sz="3200" dirty="0" smtClean="0"/>
              <a:t>: </a:t>
            </a:r>
            <a:r>
              <a:rPr lang="en-US" sz="3200" dirty="0"/>
              <a:t>hard to find </a:t>
            </a:r>
            <a:r>
              <a:rPr lang="en-US" sz="3200" dirty="0" smtClean="0"/>
              <a:t>an </a:t>
            </a:r>
            <a:r>
              <a:rPr lang="en-US" sz="3200" i="1" dirty="0" smtClean="0">
                <a:latin typeface="Times New Roman" pitchFamily="18" charset="0"/>
              </a:rPr>
              <a:t>z </a:t>
            </a:r>
            <a:r>
              <a:rPr lang="en-US" sz="3200" dirty="0" smtClean="0"/>
              <a:t>such </a:t>
            </a:r>
            <a:r>
              <a:rPr lang="en-US" sz="3200" i="1" dirty="0" smtClean="0">
                <a:latin typeface="Times New Roman" pitchFamily="18" charset="0"/>
              </a:rPr>
              <a:t>h = f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(</a:t>
            </a:r>
            <a:r>
              <a:rPr lang="en-US" sz="3200" i="1" dirty="0">
                <a:latin typeface="Times New Roman" pitchFamily="18" charset="0"/>
              </a:rPr>
              <a:t>z</a:t>
            </a:r>
            <a:r>
              <a:rPr lang="en-US" sz="3200" dirty="0" smtClean="0">
                <a:latin typeface="Times New Roman" pitchFamily="18" charset="0"/>
              </a:rPr>
              <a:t>).</a:t>
            </a:r>
            <a:endParaRPr lang="en-US" sz="3200" i="1" dirty="0" smtClean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657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“Easy” means there is a procedure with running time in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where </a:t>
            </a:r>
            <a:r>
              <a:rPr lang="en-US" sz="2400" i="1" dirty="0" smtClean="0"/>
              <a:t>N</a:t>
            </a:r>
            <a:r>
              <a:rPr lang="en-US" sz="2400" dirty="0" smtClean="0"/>
              <a:t> is number of digits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371600" y="51816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“Hard” means (we hope) the fastest possible procedure has running time in </a:t>
            </a:r>
            <a:r>
              <a:rPr lang="en-US" sz="2400" dirty="0" smtClean="0">
                <a:sym typeface="Symbol"/>
              </a:rPr>
              <a:t></a:t>
            </a:r>
            <a:r>
              <a:rPr lang="en-US" sz="2400" dirty="0" smtClean="0"/>
              <a:t>(2</a:t>
            </a:r>
            <a:r>
              <a:rPr lang="en-US" sz="2400" i="1" baseline="30000" dirty="0" smtClean="0"/>
              <a:t>N</a:t>
            </a:r>
            <a:r>
              <a:rPr lang="en-US" sz="2400" dirty="0" smtClean="0"/>
              <a:t>) .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Trick-or-Treat</a:t>
            </a:r>
          </a:p>
        </p:txBody>
      </p:sp>
      <p:pic>
        <p:nvPicPr>
          <p:cNvPr id="112334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195388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334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512888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0" name="Text Box 22"/>
          <p:cNvSpPr txBox="1">
            <a:spLocks noChangeArrowheads="1"/>
          </p:cNvSpPr>
          <p:nvPr/>
        </p:nvSpPr>
        <p:spPr bwMode="auto">
          <a:xfrm>
            <a:off x="669925" y="3536950"/>
            <a:ext cx="1084263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Trickers?</a:t>
            </a:r>
          </a:p>
        </p:txBody>
      </p:sp>
      <p:sp>
        <p:nvSpPr>
          <p:cNvPr id="1123351" name="Line 23"/>
          <p:cNvSpPr>
            <a:spLocks noChangeShapeType="1"/>
          </p:cNvSpPr>
          <p:nvPr/>
        </p:nvSpPr>
        <p:spPr bwMode="auto">
          <a:xfrm>
            <a:off x="2743200" y="2590800"/>
            <a:ext cx="2592388" cy="6381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3352" name="Text Box 24"/>
          <p:cNvSpPr txBox="1">
            <a:spLocks noChangeArrowheads="1"/>
          </p:cNvSpPr>
          <p:nvPr/>
        </p:nvSpPr>
        <p:spPr bwMode="auto">
          <a:xfrm>
            <a:off x="2925763" y="1778000"/>
            <a:ext cx="1803571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“Trick or Treat?”, 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3353" name="AutoShape 25"/>
          <p:cNvSpPr>
            <a:spLocks noChangeArrowheads="1"/>
          </p:cNvSpPr>
          <p:nvPr/>
        </p:nvSpPr>
        <p:spPr bwMode="auto">
          <a:xfrm>
            <a:off x="7596188" y="4529138"/>
            <a:ext cx="1382712" cy="963612"/>
          </a:xfrm>
          <a:prstGeom prst="cube">
            <a:avLst>
              <a:gd name="adj" fmla="val 12963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/>
              <a:t>Trickers</a:t>
            </a:r>
          </a:p>
          <a:p>
            <a:pPr algn="ctr"/>
            <a:r>
              <a:rPr lang="en-US" sz="2400"/>
              <a:t>Bureau</a:t>
            </a:r>
          </a:p>
        </p:txBody>
      </p:sp>
      <p:sp>
        <p:nvSpPr>
          <p:cNvPr id="1123354" name="Line 26"/>
          <p:cNvSpPr>
            <a:spLocks noChangeShapeType="1"/>
          </p:cNvSpPr>
          <p:nvPr/>
        </p:nvSpPr>
        <p:spPr bwMode="auto">
          <a:xfrm>
            <a:off x="6094413" y="3784600"/>
            <a:ext cx="1604962" cy="83026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3355" name="Text Box 27"/>
          <p:cNvSpPr txBox="1">
            <a:spLocks noChangeArrowheads="1"/>
          </p:cNvSpPr>
          <p:nvPr/>
        </p:nvSpPr>
        <p:spPr bwMode="auto">
          <a:xfrm>
            <a:off x="7210425" y="3884613"/>
            <a:ext cx="119062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H </a:t>
            </a:r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secret</a:t>
            </a:r>
            <a:r>
              <a:rPr lang="en-US"/>
              <a:t>)</a:t>
            </a:r>
          </a:p>
        </p:txBody>
      </p:sp>
      <p:sp>
        <p:nvSpPr>
          <p:cNvPr id="1123356" name="Line 28"/>
          <p:cNvSpPr>
            <a:spLocks noChangeShapeType="1"/>
          </p:cNvSpPr>
          <p:nvPr/>
        </p:nvSpPr>
        <p:spPr bwMode="auto">
          <a:xfrm flipH="1">
            <a:off x="6096000" y="4876800"/>
            <a:ext cx="14478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3357" name="Text Box 29"/>
          <p:cNvSpPr txBox="1">
            <a:spLocks noChangeArrowheads="1"/>
          </p:cNvSpPr>
          <p:nvPr/>
        </p:nvSpPr>
        <p:spPr bwMode="auto">
          <a:xfrm>
            <a:off x="5946775" y="4614863"/>
            <a:ext cx="833438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Valid!</a:t>
            </a:r>
          </a:p>
        </p:txBody>
      </p:sp>
      <p:pic>
        <p:nvPicPr>
          <p:cNvPr id="1123358" name="Picture 30"/>
          <p:cNvPicPr>
            <a:picLocks noChangeAspect="1" noChangeArrowheads="1"/>
          </p:cNvPicPr>
          <p:nvPr/>
        </p:nvPicPr>
        <p:blipFill>
          <a:blip r:embed="rId4" cstate="print"/>
          <a:srcRect t="30582" b="30531"/>
          <a:stretch>
            <a:fillRect/>
          </a:stretch>
        </p:blipFill>
        <p:spPr bwMode="auto">
          <a:xfrm>
            <a:off x="2616200" y="4733925"/>
            <a:ext cx="2266950" cy="728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3359" name="Line 31"/>
          <p:cNvSpPr>
            <a:spLocks noChangeShapeType="1"/>
          </p:cNvSpPr>
          <p:nvPr/>
        </p:nvSpPr>
        <p:spPr bwMode="auto">
          <a:xfrm flipH="1">
            <a:off x="2425700" y="5602288"/>
            <a:ext cx="2627313" cy="41751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3360" name="Text Box 32"/>
          <p:cNvSpPr txBox="1">
            <a:spLocks noChangeArrowheads="1"/>
          </p:cNvSpPr>
          <p:nvPr/>
        </p:nvSpPr>
        <p:spPr bwMode="auto">
          <a:xfrm>
            <a:off x="4876800" y="5715000"/>
            <a:ext cx="4114800" cy="1015663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Ouch!  Now victim knows</a:t>
            </a:r>
          </a:p>
          <a:p>
            <a:r>
              <a:rPr lang="en-US" sz="2000" dirty="0"/>
              <a:t>enough to be a </a:t>
            </a:r>
            <a:r>
              <a:rPr lang="en-US" sz="2000" dirty="0" err="1" smtClean="0"/>
              <a:t>tricker</a:t>
            </a:r>
            <a:r>
              <a:rPr lang="en-US" sz="2000" dirty="0" smtClean="0"/>
              <a:t>: can just replay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/>
              <a:t>to the next victim.</a:t>
            </a:r>
            <a:endParaRPr lang="en-US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53" grpId="0" animBg="1"/>
      <p:bldP spid="1123354" grpId="0" animBg="1"/>
      <p:bldP spid="1123355" grpId="0"/>
      <p:bldP spid="1123356" grpId="0" animBg="1"/>
      <p:bldP spid="1123357" grpId="0"/>
      <p:bldP spid="1123359" grpId="0" animBg="1"/>
      <p:bldP spid="1123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Trick-or-Treat</a:t>
            </a:r>
          </a:p>
        </p:txBody>
      </p:sp>
      <p:pic>
        <p:nvPicPr>
          <p:cNvPr id="1126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195388"/>
            <a:ext cx="2219325" cy="2214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1126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512888"/>
            <a:ext cx="2095500" cy="23050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6405" name="Text Box 5"/>
          <p:cNvSpPr txBox="1">
            <a:spLocks noChangeArrowheads="1"/>
          </p:cNvSpPr>
          <p:nvPr/>
        </p:nvSpPr>
        <p:spPr bwMode="auto">
          <a:xfrm>
            <a:off x="669925" y="3536950"/>
            <a:ext cx="1084263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Trickers?</a:t>
            </a:r>
          </a:p>
        </p:txBody>
      </p:sp>
      <p:sp>
        <p:nvSpPr>
          <p:cNvPr id="1126406" name="Line 6"/>
          <p:cNvSpPr>
            <a:spLocks noChangeShapeType="1"/>
          </p:cNvSpPr>
          <p:nvPr/>
        </p:nvSpPr>
        <p:spPr bwMode="auto">
          <a:xfrm>
            <a:off x="2716213" y="2170113"/>
            <a:ext cx="2647950" cy="2444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07" name="Text Box 7"/>
          <p:cNvSpPr txBox="1">
            <a:spLocks noChangeArrowheads="1"/>
          </p:cNvSpPr>
          <p:nvPr/>
        </p:nvSpPr>
        <p:spPr bwMode="auto">
          <a:xfrm>
            <a:off x="2925763" y="1778000"/>
            <a:ext cx="1846262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“Trick or Treat?”</a:t>
            </a:r>
          </a:p>
        </p:txBody>
      </p:sp>
      <p:sp>
        <p:nvSpPr>
          <p:cNvPr id="1126408" name="AutoShape 8"/>
          <p:cNvSpPr>
            <a:spLocks noChangeArrowheads="1"/>
          </p:cNvSpPr>
          <p:nvPr/>
        </p:nvSpPr>
        <p:spPr bwMode="auto">
          <a:xfrm>
            <a:off x="7596188" y="4529138"/>
            <a:ext cx="1382712" cy="963612"/>
          </a:xfrm>
          <a:prstGeom prst="cube">
            <a:avLst>
              <a:gd name="adj" fmla="val 12963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/>
              <a:t>Trickers</a:t>
            </a:r>
          </a:p>
          <a:p>
            <a:pPr algn="ctr"/>
            <a:r>
              <a:rPr lang="en-US" sz="2400"/>
              <a:t>Bureau</a:t>
            </a:r>
          </a:p>
        </p:txBody>
      </p:sp>
      <p:sp>
        <p:nvSpPr>
          <p:cNvPr id="1126409" name="Line 9"/>
          <p:cNvSpPr>
            <a:spLocks noChangeShapeType="1"/>
          </p:cNvSpPr>
          <p:nvPr/>
        </p:nvSpPr>
        <p:spPr bwMode="auto">
          <a:xfrm>
            <a:off x="6094413" y="3784600"/>
            <a:ext cx="1604962" cy="83026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10" name="Text Box 10"/>
          <p:cNvSpPr txBox="1">
            <a:spLocks noChangeArrowheads="1"/>
          </p:cNvSpPr>
          <p:nvPr/>
        </p:nvSpPr>
        <p:spPr bwMode="auto">
          <a:xfrm>
            <a:off x="7210425" y="3884613"/>
            <a:ext cx="569387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R,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11" name="Line 11"/>
          <p:cNvSpPr>
            <a:spLocks noChangeShapeType="1"/>
          </p:cNvSpPr>
          <p:nvPr/>
        </p:nvSpPr>
        <p:spPr bwMode="auto">
          <a:xfrm flipH="1">
            <a:off x="6096000" y="4876800"/>
            <a:ext cx="14478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12" name="Text Box 12"/>
          <p:cNvSpPr txBox="1">
            <a:spLocks noChangeArrowheads="1"/>
          </p:cNvSpPr>
          <p:nvPr/>
        </p:nvSpPr>
        <p:spPr bwMode="auto">
          <a:xfrm>
            <a:off x="5946775" y="4614863"/>
            <a:ext cx="833438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Valid!</a:t>
            </a:r>
          </a:p>
        </p:txBody>
      </p:sp>
      <p:pic>
        <p:nvPicPr>
          <p:cNvPr id="1126413" name="Picture 13"/>
          <p:cNvPicPr>
            <a:picLocks noChangeAspect="1" noChangeArrowheads="1"/>
          </p:cNvPicPr>
          <p:nvPr/>
        </p:nvPicPr>
        <p:blipFill>
          <a:blip r:embed="rId4" cstate="print"/>
          <a:srcRect t="30582" b="30531"/>
          <a:stretch>
            <a:fillRect/>
          </a:stretch>
        </p:blipFill>
        <p:spPr bwMode="auto">
          <a:xfrm>
            <a:off x="2616200" y="4733925"/>
            <a:ext cx="2266950" cy="728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1126414" name="Line 14"/>
          <p:cNvSpPr>
            <a:spLocks noChangeShapeType="1"/>
          </p:cNvSpPr>
          <p:nvPr/>
        </p:nvSpPr>
        <p:spPr bwMode="auto">
          <a:xfrm flipH="1">
            <a:off x="2425700" y="5602288"/>
            <a:ext cx="2627313" cy="41751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16" name="Line 16"/>
          <p:cNvSpPr>
            <a:spLocks noChangeShapeType="1"/>
          </p:cNvSpPr>
          <p:nvPr/>
        </p:nvSpPr>
        <p:spPr bwMode="auto">
          <a:xfrm flipH="1">
            <a:off x="2819400" y="2743200"/>
            <a:ext cx="2514600" cy="304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17" name="Text Box 17"/>
          <p:cNvSpPr txBox="1">
            <a:spLocks noChangeArrowheads="1"/>
          </p:cNvSpPr>
          <p:nvPr/>
        </p:nvSpPr>
        <p:spPr bwMode="auto">
          <a:xfrm>
            <a:off x="3397250" y="2460625"/>
            <a:ext cx="1349728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Challenge: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18" name="Line 18"/>
          <p:cNvSpPr>
            <a:spLocks noChangeShapeType="1"/>
          </p:cNvSpPr>
          <p:nvPr/>
        </p:nvSpPr>
        <p:spPr bwMode="auto">
          <a:xfrm>
            <a:off x="2762250" y="3413125"/>
            <a:ext cx="2647950" cy="2444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19" name="Text Box 19"/>
          <p:cNvSpPr txBox="1">
            <a:spLocks noChangeArrowheads="1"/>
          </p:cNvSpPr>
          <p:nvPr/>
        </p:nvSpPr>
        <p:spPr bwMode="auto">
          <a:xfrm>
            <a:off x="2662238" y="3670300"/>
            <a:ext cx="1865191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</a:rPr>
              <a:t>H</a:t>
            </a:r>
            <a:r>
              <a:rPr lang="en-US" dirty="0"/>
              <a:t> (</a:t>
            </a:r>
            <a:r>
              <a:rPr lang="en-US" dirty="0" smtClean="0">
                <a:solidFill>
                  <a:srgbClr val="FF0000"/>
                </a:solidFill>
              </a:rPr>
              <a:t>secret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1126409" grpId="0" animBg="1"/>
      <p:bldP spid="1126410" grpId="0"/>
      <p:bldP spid="1126411" grpId="0" animBg="1"/>
      <p:bldP spid="1126412" grpId="0"/>
      <p:bldP spid="11264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1255</Words>
  <Application>Microsoft Office PowerPoint</Application>
  <PresentationFormat>On-screen Show (4:3)</PresentationFormat>
  <Paragraphs>175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Menu</vt:lpstr>
      <vt:lpstr>“Trick or Treat” Protocols</vt:lpstr>
      <vt:lpstr>“Trick or Treat” Protocols</vt:lpstr>
      <vt:lpstr>Trick-or-Treat</vt:lpstr>
      <vt:lpstr>Cryptographic Hash Functions</vt:lpstr>
      <vt:lpstr>Example One-Way-ish Function</vt:lpstr>
      <vt:lpstr>Trick-or-Treat</vt:lpstr>
      <vt:lpstr>Trick-or-Treat</vt:lpstr>
      <vt:lpstr>Trick-or-Treating  without Calling the Tricker’s Bureau</vt:lpstr>
      <vt:lpstr>Implementing Interpreters</vt:lpstr>
      <vt:lpstr>Building a Language</vt:lpstr>
      <vt:lpstr>Is this an exaggeration?</vt:lpstr>
      <vt:lpstr>Building an Evaluator</vt:lpstr>
      <vt:lpstr>Slide 15</vt:lpstr>
      <vt:lpstr>Stateful Application Rule</vt:lpstr>
      <vt:lpstr>Slide 17</vt:lpstr>
      <vt:lpstr>evalApplication</vt:lpstr>
      <vt:lpstr>Slide 19</vt:lpstr>
      <vt:lpstr>Slide 20</vt:lpstr>
      <vt:lpstr>Slide 21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442</cp:revision>
  <dcterms:created xsi:type="dcterms:W3CDTF">2009-10-28T01:04:02Z</dcterms:created>
  <dcterms:modified xsi:type="dcterms:W3CDTF">2009-11-01T23:23:58Z</dcterms:modified>
</cp:coreProperties>
</file>