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8" r:id="rId3"/>
    <p:sldId id="283" r:id="rId4"/>
    <p:sldId id="284" r:id="rId5"/>
    <p:sldId id="285" r:id="rId6"/>
    <p:sldId id="287" r:id="rId7"/>
    <p:sldId id="286" r:id="rId8"/>
    <p:sldId id="288" r:id="rId9"/>
    <p:sldId id="289" r:id="rId10"/>
    <p:sldId id="290" r:id="rId11"/>
    <p:sldId id="291" r:id="rId12"/>
    <p:sldId id="292" r:id="rId13"/>
    <p:sldId id="294" r:id="rId14"/>
    <p:sldId id="295" r:id="rId15"/>
    <p:sldId id="296" r:id="rId16"/>
    <p:sldId id="29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545" autoAdjust="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7ED4169-3E49-4DBC-B8B2-F4102B9C7F4F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89FBA2-9770-4E62-BEE7-659BB4CA44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F8E78-1D66-4481-8BB7-366EF8F08A38}" type="slidenum">
              <a:rPr lang="en-US"/>
              <a:pPr/>
              <a:t>3</a:t>
            </a:fld>
            <a:endParaRPr lang="en-US"/>
          </a:p>
        </p:txBody>
      </p:sp>
      <p:sp>
        <p:nvSpPr>
          <p:cNvPr id="12472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C98D5-847A-4C34-831C-D29C7180FEA4}" type="slidenum">
              <a:rPr lang="en-US"/>
              <a:pPr/>
              <a:t>6</a:t>
            </a:fld>
            <a:endParaRPr lang="en-US"/>
          </a:p>
        </p:txBody>
      </p:sp>
      <p:sp>
        <p:nvSpPr>
          <p:cNvPr id="1251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C98D5-847A-4C34-831C-D29C7180FEA4}" type="slidenum">
              <a:rPr lang="en-US"/>
              <a:pPr/>
              <a:t>9</a:t>
            </a:fld>
            <a:endParaRPr lang="en-US"/>
          </a:p>
        </p:txBody>
      </p:sp>
      <p:sp>
        <p:nvSpPr>
          <p:cNvPr id="1251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C98D5-847A-4C34-831C-D29C7180FEA4}" type="slidenum">
              <a:rPr lang="en-US"/>
              <a:pPr/>
              <a:t>12</a:t>
            </a:fld>
            <a:endParaRPr lang="en-US"/>
          </a:p>
        </p:txBody>
      </p:sp>
      <p:sp>
        <p:nvSpPr>
          <p:cNvPr id="1251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C98D5-847A-4C34-831C-D29C7180FEA4}" type="slidenum">
              <a:rPr lang="en-US"/>
              <a:pPr/>
              <a:t>15</a:t>
            </a:fld>
            <a:endParaRPr lang="en-US"/>
          </a:p>
        </p:txBody>
      </p:sp>
      <p:sp>
        <p:nvSpPr>
          <p:cNvPr id="1251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9FBA2-9770-4E62-BEE7-659BB4CA445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70A7-0470-44B2-B306-68629FE67634}" type="datetimeFigureOut">
              <a:rPr lang="en-US" smtClean="0"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11466-5850-4BAA-B41F-E76231F29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838201"/>
            <a:ext cx="3505200" cy="276225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Class 29: </a:t>
            </a:r>
            <a:r>
              <a:rPr lang="en-US" sz="4800" dirty="0" err="1" smtClean="0"/>
              <a:t>Charme</a:t>
            </a:r>
            <a:r>
              <a:rPr lang="en-US" sz="4800" dirty="0" smtClean="0"/>
              <a:t> School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4953000"/>
            <a:ext cx="4114800" cy="1752600"/>
          </a:xfrm>
        </p:spPr>
        <p:txBody>
          <a:bodyPr/>
          <a:lstStyle/>
          <a:p>
            <a:pPr algn="r"/>
            <a:r>
              <a:rPr lang="en-US" dirty="0" smtClean="0"/>
              <a:t>cs1120 Fall 2009</a:t>
            </a:r>
          </a:p>
          <a:p>
            <a:pPr algn="r"/>
            <a:r>
              <a:rPr lang="en-US" dirty="0" smtClean="0"/>
              <a:t>University of Virginia</a:t>
            </a:r>
          </a:p>
          <a:p>
            <a:pPr algn="r"/>
            <a:r>
              <a:rPr lang="en-US" dirty="0" smtClean="0"/>
              <a:t>David Evans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52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295400"/>
            <a:ext cx="731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isDefinition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isSpecialForm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, 'define')</a:t>
            </a:r>
          </a:p>
          <a:p>
            <a:endParaRPr lang="en-US" sz="2400" dirty="0" smtClean="0"/>
          </a:p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evalDefinition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, </a:t>
            </a:r>
            <a:r>
              <a:rPr lang="en-US" sz="2400" dirty="0" err="1" smtClean="0"/>
              <a:t>env</a:t>
            </a:r>
            <a:r>
              <a:rPr lang="en-US" sz="2400" dirty="0" smtClean="0"/>
              <a:t>):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assert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isDefinition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if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len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!= 3: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evalError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('Bad definition: %s' %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))</a:t>
            </a:r>
          </a:p>
          <a:p>
            <a:r>
              <a:rPr lang="en-US" sz="2400" dirty="0" smtClean="0"/>
              <a:t>    name = </a:t>
            </a:r>
            <a:r>
              <a:rPr lang="en-US" sz="2400" dirty="0" err="1" smtClean="0"/>
              <a:t>expr</a:t>
            </a:r>
            <a:r>
              <a:rPr lang="en-US" sz="2400" dirty="0" smtClean="0"/>
              <a:t>[1]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isinstance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(name,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):</a:t>
            </a:r>
          </a:p>
          <a:p>
            <a:r>
              <a:rPr lang="en-US" sz="2400" dirty="0" smtClean="0"/>
              <a:t>        value = </a:t>
            </a:r>
            <a:r>
              <a:rPr lang="en-US" sz="2400" dirty="0" err="1" smtClean="0"/>
              <a:t>meval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[2], </a:t>
            </a:r>
            <a:r>
              <a:rPr lang="en-US" sz="2400" dirty="0" err="1" smtClean="0"/>
              <a:t>env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env.addVariable</a:t>
            </a:r>
            <a:r>
              <a:rPr lang="en-US" sz="2400" dirty="0" smtClean="0"/>
              <a:t>(name, value)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else:</a:t>
            </a:r>
          </a:p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evalError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('Bad definition: %s' %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))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76600"/>
            <a:ext cx="5562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def</a:t>
            </a:r>
            <a:r>
              <a:rPr lang="en-US" sz="2800" dirty="0" smtClean="0"/>
              <a:t> </a:t>
            </a:r>
            <a:r>
              <a:rPr lang="en-US" sz="2800" dirty="0" err="1" smtClean="0"/>
              <a:t>isName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</a:t>
            </a:r>
            <a:r>
              <a:rPr lang="en-US" sz="2800" dirty="0" err="1" smtClean="0"/>
              <a:t>isinstance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str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b="1" dirty="0" smtClean="0"/>
              <a:t>def</a:t>
            </a:r>
            <a:r>
              <a:rPr lang="en-US" sz="2800" dirty="0" smtClean="0"/>
              <a:t> </a:t>
            </a:r>
            <a:r>
              <a:rPr lang="en-US" sz="2800" dirty="0" err="1" smtClean="0"/>
              <a:t>evalName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assert </a:t>
            </a:r>
            <a:r>
              <a:rPr lang="en-US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isName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</a:t>
            </a:r>
            <a:r>
              <a:rPr lang="en-US" sz="2800" dirty="0" err="1" smtClean="0"/>
              <a:t>env.lookupVariable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276600" y="228600"/>
            <a:ext cx="5791200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class</a:t>
            </a:r>
            <a:r>
              <a:rPr lang="en-US" sz="2000" dirty="0" smtClean="0"/>
              <a:t> Environment:</a:t>
            </a:r>
          </a:p>
          <a:p>
            <a:r>
              <a:rPr lang="en-US" sz="2000" dirty="0" smtClean="0"/>
              <a:t>    ...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def</a:t>
            </a:r>
            <a:r>
              <a:rPr lang="en-US" sz="2000" dirty="0" smtClean="0"/>
              <a:t> </a:t>
            </a:r>
            <a:r>
              <a:rPr lang="en-US" sz="2000" dirty="0" err="1" smtClean="0"/>
              <a:t>lookupVariable</a:t>
            </a:r>
            <a:r>
              <a:rPr lang="en-US" sz="2000" dirty="0" smtClean="0"/>
              <a:t>(self, name):</a:t>
            </a:r>
          </a:p>
          <a:p>
            <a:r>
              <a:rPr lang="en-US" sz="2000" dirty="0" smtClean="0"/>
              <a:t>        </a:t>
            </a:r>
            <a:r>
              <a:rPr lang="en-US" sz="2000" b="1" dirty="0" smtClean="0"/>
              <a:t>if</a:t>
            </a:r>
            <a:r>
              <a:rPr lang="en-US" sz="2000" dirty="0" smtClean="0"/>
              <a:t> </a:t>
            </a:r>
            <a:r>
              <a:rPr lang="en-US" sz="2000" dirty="0" err="1" smtClean="0"/>
              <a:t>self._frame.has_key</a:t>
            </a:r>
            <a:r>
              <a:rPr lang="en-US" sz="2000" dirty="0" smtClean="0"/>
              <a:t>(name):</a:t>
            </a:r>
          </a:p>
          <a:p>
            <a:r>
              <a:rPr lang="en-US" sz="2000" dirty="0" smtClean="0"/>
              <a:t>            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dirty="0" err="1" smtClean="0"/>
              <a:t>self._frame</a:t>
            </a:r>
            <a:r>
              <a:rPr lang="en-US" sz="2000" dirty="0" smtClean="0"/>
              <a:t>[name]</a:t>
            </a:r>
          </a:p>
          <a:p>
            <a:r>
              <a:rPr lang="en-US" sz="2000" dirty="0" smtClean="0"/>
              <a:t>        </a:t>
            </a:r>
            <a:r>
              <a:rPr lang="en-US" sz="2000" b="1" dirty="0" err="1" smtClean="0"/>
              <a:t>elif</a:t>
            </a:r>
            <a:r>
              <a:rPr lang="en-US" sz="2000" dirty="0" smtClean="0"/>
              <a:t> (</a:t>
            </a:r>
            <a:r>
              <a:rPr lang="en-US" sz="2000" dirty="0" err="1" smtClean="0"/>
              <a:t>self._parent</a:t>
            </a:r>
            <a:r>
              <a:rPr lang="en-US" sz="2000" dirty="0" smtClean="0"/>
              <a:t>):</a:t>
            </a:r>
          </a:p>
          <a:p>
            <a:r>
              <a:rPr lang="en-US" sz="2000" dirty="0" smtClean="0"/>
              <a:t>            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dirty="0" err="1" smtClean="0"/>
              <a:t>self._parent.lookupVariable</a:t>
            </a:r>
            <a:r>
              <a:rPr lang="en-US" sz="2000" dirty="0" smtClean="0"/>
              <a:t>(name)</a:t>
            </a:r>
          </a:p>
          <a:p>
            <a:r>
              <a:rPr lang="en-US" sz="2000" dirty="0" smtClean="0"/>
              <a:t>        </a:t>
            </a:r>
            <a:r>
              <a:rPr lang="en-US" sz="2000" b="1" dirty="0" smtClean="0"/>
              <a:t>else:</a:t>
            </a:r>
          </a:p>
          <a:p>
            <a:r>
              <a:rPr lang="en-US" sz="2000" dirty="0" smtClean="0"/>
              <a:t>            </a:t>
            </a:r>
            <a:r>
              <a:rPr lang="en-US" sz="2000" dirty="0" err="1" smtClean="0"/>
              <a:t>evalError</a:t>
            </a:r>
            <a:r>
              <a:rPr lang="en-US" sz="2000" dirty="0" smtClean="0"/>
              <a:t>('Undefined name: %s' % (name))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7" name="Rectangle 3"/>
          <p:cNvSpPr>
            <a:spLocks noChangeArrowheads="1"/>
          </p:cNvSpPr>
          <p:nvPr/>
        </p:nvSpPr>
        <p:spPr bwMode="auto">
          <a:xfrm>
            <a:off x="457200" y="1447800"/>
            <a:ext cx="8296275" cy="4572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50308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7489936" cy="655564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def</a:t>
            </a:r>
            <a:r>
              <a:rPr lang="en-US" sz="2800" dirty="0" smtClean="0"/>
              <a:t> </a:t>
            </a:r>
            <a:r>
              <a:rPr lang="en-US" sz="2800" dirty="0" err="1" smtClean="0"/>
              <a:t>meval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expr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env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/>
              <a:t>if</a:t>
            </a:r>
            <a:r>
              <a:rPr lang="en-US" sz="2800" dirty="0" smtClean="0"/>
              <a:t> </a:t>
            </a:r>
            <a:r>
              <a:rPr lang="en-US" sz="2800" dirty="0" err="1" smtClean="0"/>
              <a:t>isPrimitive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   </a:t>
            </a:r>
            <a:r>
              <a:rPr lang="en-US" sz="2800" b="1" dirty="0" smtClean="0"/>
              <a:t>return </a:t>
            </a:r>
            <a:r>
              <a:rPr lang="en-US" sz="2800" dirty="0" err="1" smtClean="0"/>
              <a:t>evalPrimitive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isIf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             </a:t>
            </a:r>
          </a:p>
          <a:p>
            <a:r>
              <a:rPr lang="en-US" sz="2800" dirty="0" smtClean="0"/>
              <a:t>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</a:t>
            </a:r>
            <a:r>
              <a:rPr lang="en-US" sz="2800" dirty="0" err="1" smtClean="0"/>
              <a:t>evalIf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</a:rPr>
              <a:t>elif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isDefinition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               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dirty="0" err="1" smtClean="0">
                <a:solidFill>
                  <a:srgbClr val="0070C0"/>
                </a:solidFill>
              </a:rPr>
              <a:t>evalDefinition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env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</a:rPr>
              <a:t>elif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isName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b="1" dirty="0" smtClean="0">
                <a:solidFill>
                  <a:srgbClr val="0070C0"/>
                </a:solidFill>
              </a:rPr>
              <a:t>return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evalName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env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</a:rPr>
              <a:t>elif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isLambda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b="1" dirty="0" smtClean="0">
                <a:solidFill>
                  <a:srgbClr val="0070C0"/>
                </a:solidFill>
              </a:rPr>
              <a:t>return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evalLambda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env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elif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isApplication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return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evalApplication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env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else: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 error ('Unknown expression type: ' + </a:t>
            </a:r>
            <a:r>
              <a:rPr lang="en-US" sz="2800" dirty="0" err="1" smtClean="0">
                <a:solidFill>
                  <a:srgbClr val="FF0000"/>
                </a:solidFill>
              </a:rPr>
              <a:t>str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expr</a:t>
            </a:r>
            <a:r>
              <a:rPr lang="en-US" sz="2800" dirty="0" smtClean="0">
                <a:solidFill>
                  <a:srgbClr val="FF0000"/>
                </a:solidFill>
              </a:rPr>
              <a:t>))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isPrimitive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return </a:t>
            </a:r>
            <a:r>
              <a:rPr lang="en-US" sz="2400" dirty="0" smtClean="0"/>
              <a:t>(</a:t>
            </a:r>
            <a:r>
              <a:rPr lang="en-US" sz="2400" dirty="0" err="1" smtClean="0"/>
              <a:t>isNumber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 </a:t>
            </a:r>
            <a:r>
              <a:rPr lang="en-US" sz="2400" b="1" dirty="0" smtClean="0"/>
              <a:t>or</a:t>
            </a:r>
            <a:r>
              <a:rPr lang="en-US" sz="2400" dirty="0" smtClean="0"/>
              <a:t> </a:t>
            </a:r>
            <a:r>
              <a:rPr lang="en-US" sz="2400" dirty="0" err="1" smtClean="0"/>
              <a:t>isPrimitiveProcedure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))</a:t>
            </a:r>
          </a:p>
          <a:p>
            <a:endParaRPr lang="en-US" sz="2400" dirty="0" smtClean="0"/>
          </a:p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isNumber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isinstance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, </a:t>
            </a:r>
            <a:r>
              <a:rPr lang="en-US" sz="2400" dirty="0" err="1" smtClean="0"/>
              <a:t>str</a:t>
            </a:r>
            <a:r>
              <a:rPr lang="en-US" sz="2400" dirty="0" smtClean="0"/>
              <a:t>) and </a:t>
            </a:r>
            <a:r>
              <a:rPr lang="en-US" sz="2400" dirty="0" err="1" smtClean="0"/>
              <a:t>expr.isdigit</a:t>
            </a:r>
            <a:r>
              <a:rPr lang="en-US" sz="2400" dirty="0" smtClean="0"/>
              <a:t>()</a:t>
            </a:r>
          </a:p>
          <a:p>
            <a:endParaRPr lang="en-US" sz="2400" dirty="0" smtClean="0"/>
          </a:p>
          <a:p>
            <a:r>
              <a:rPr lang="en-US" sz="2400" b="1" dirty="0" smtClean="0"/>
              <a:t>def </a:t>
            </a:r>
            <a:r>
              <a:rPr lang="en-US" sz="2400" dirty="0" err="1" smtClean="0"/>
              <a:t>isPrimitiveProcedure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callable(</a:t>
            </a:r>
            <a:r>
              <a:rPr lang="en-US" sz="2400" dirty="0" err="1" smtClean="0"/>
              <a:t>expr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evalPrimitive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isNumber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(</a:t>
            </a:r>
            <a:r>
              <a:rPr lang="en-US" sz="2400" dirty="0" err="1" smtClean="0"/>
              <a:t>expr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else:</a:t>
            </a:r>
          </a:p>
          <a:p>
            <a:r>
              <a:rPr lang="en-US" sz="2400" dirty="0" smtClean="0"/>
              <a:t>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expr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Primitive Procedures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5943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primitivePlus</a:t>
            </a:r>
            <a:r>
              <a:rPr lang="en-US" dirty="0" smtClean="0"/>
              <a:t> (operands):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len</a:t>
            </a:r>
            <a:r>
              <a:rPr lang="en-US" dirty="0" smtClean="0"/>
              <a:t>(operands) == 0):</a:t>
            </a:r>
          </a:p>
          <a:p>
            <a:r>
              <a:rPr lang="en-US" dirty="0" smtClean="0"/>
              <a:t>       </a:t>
            </a:r>
            <a:r>
              <a:rPr lang="en-US" b="1" dirty="0" smtClean="0"/>
              <a:t>return</a:t>
            </a:r>
            <a:r>
              <a:rPr lang="en-US" dirty="0" smtClean="0"/>
              <a:t> 0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else:</a:t>
            </a:r>
          </a:p>
          <a:p>
            <a:r>
              <a:rPr lang="en-US" dirty="0" smtClean="0"/>
              <a:t>       </a:t>
            </a:r>
            <a:r>
              <a:rPr lang="en-US" b="1" dirty="0" smtClean="0"/>
              <a:t>return</a:t>
            </a:r>
            <a:r>
              <a:rPr lang="en-US" dirty="0" smtClean="0"/>
              <a:t> operands[0] </a:t>
            </a:r>
            <a:r>
              <a:rPr lang="en-US" b="1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r>
              <a:rPr lang="en-US" dirty="0" err="1" smtClean="0"/>
              <a:t>primitivePlus</a:t>
            </a:r>
            <a:r>
              <a:rPr lang="en-US" dirty="0" smtClean="0"/>
              <a:t> (operands[1:])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primitiveEquals</a:t>
            </a:r>
            <a:r>
              <a:rPr lang="en-US" dirty="0" smtClean="0"/>
              <a:t> (operands):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checkOperands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(operands, 2, '=')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operands[0] </a:t>
            </a:r>
            <a:r>
              <a:rPr lang="en-US" b="1" dirty="0" smtClean="0">
                <a:solidFill>
                  <a:srgbClr val="FF0000"/>
                </a:solidFill>
              </a:rPr>
              <a:t>==</a:t>
            </a:r>
            <a:r>
              <a:rPr lang="en-US" dirty="0" smtClean="0"/>
              <a:t> operands[1]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42559" y="4784221"/>
            <a:ext cx="457200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b="1" dirty="0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mapply</a:t>
            </a:r>
            <a:r>
              <a:rPr lang="en-US" dirty="0" smtClean="0"/>
              <a:t>(proc, operands):</a:t>
            </a:r>
          </a:p>
          <a:p>
            <a:r>
              <a:rPr lang="en-US" dirty="0" smtClean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(</a:t>
            </a:r>
            <a:r>
              <a:rPr lang="en-US" dirty="0" err="1" smtClean="0"/>
              <a:t>isPrimitiveProcedure</a:t>
            </a:r>
            <a:r>
              <a:rPr lang="en-US" dirty="0" smtClean="0"/>
              <a:t>(proc)):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return</a:t>
            </a:r>
            <a:r>
              <a:rPr lang="en-US" dirty="0" smtClean="0"/>
              <a:t> proc(operands)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dirty="0" err="1" smtClean="0"/>
              <a:t>isinstance</a:t>
            </a:r>
            <a:r>
              <a:rPr lang="en-US" dirty="0" smtClean="0"/>
              <a:t>(proc, Procedure):</a:t>
            </a:r>
          </a:p>
          <a:p>
            <a:r>
              <a:rPr lang="en-US" dirty="0"/>
              <a:t> </a:t>
            </a:r>
            <a:r>
              <a:rPr lang="en-US" dirty="0" smtClean="0"/>
              <a:t>       ...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4572000"/>
            <a:ext cx="220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apply a primitive procedure, “just do it”.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7" name="Rectangle 3"/>
          <p:cNvSpPr>
            <a:spLocks noChangeArrowheads="1"/>
          </p:cNvSpPr>
          <p:nvPr/>
        </p:nvSpPr>
        <p:spPr bwMode="auto">
          <a:xfrm>
            <a:off x="457200" y="1447800"/>
            <a:ext cx="8296275" cy="4572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50308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7489936" cy="655564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def</a:t>
            </a:r>
            <a:r>
              <a:rPr lang="en-US" sz="2800" dirty="0" smtClean="0"/>
              <a:t> </a:t>
            </a:r>
            <a:r>
              <a:rPr lang="en-US" sz="2800" dirty="0" err="1" smtClean="0"/>
              <a:t>meval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expr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env</a:t>
            </a:r>
            <a:r>
              <a:rPr lang="en-US" sz="2800" dirty="0" smtClean="0"/>
              <a:t>):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</a:rPr>
              <a:t>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isPrimitive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b="1" dirty="0" smtClean="0">
                <a:solidFill>
                  <a:srgbClr val="0070C0"/>
                </a:solidFill>
              </a:rPr>
              <a:t>return </a:t>
            </a:r>
            <a:r>
              <a:rPr lang="en-US" sz="2800" dirty="0" err="1" smtClean="0">
                <a:solidFill>
                  <a:srgbClr val="0070C0"/>
                </a:solidFill>
              </a:rPr>
              <a:t>evalPrimitive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isIf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             </a:t>
            </a:r>
          </a:p>
          <a:p>
            <a:r>
              <a:rPr lang="en-US" sz="2800" dirty="0" smtClean="0"/>
              <a:t>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</a:t>
            </a:r>
            <a:r>
              <a:rPr lang="en-US" sz="2800" dirty="0" err="1" smtClean="0"/>
              <a:t>evalIf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</a:rPr>
              <a:t>elif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isDefinition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               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dirty="0" err="1" smtClean="0">
                <a:solidFill>
                  <a:srgbClr val="0070C0"/>
                </a:solidFill>
              </a:rPr>
              <a:t>evalDefinition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env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</a:rPr>
              <a:t>elif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isName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b="1" dirty="0" smtClean="0">
                <a:solidFill>
                  <a:srgbClr val="0070C0"/>
                </a:solidFill>
              </a:rPr>
              <a:t>return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evalName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env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</a:rPr>
              <a:t>elif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isLambda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b="1" dirty="0" smtClean="0">
                <a:solidFill>
                  <a:srgbClr val="0070C0"/>
                </a:solidFill>
              </a:rPr>
              <a:t>return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evalLambda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env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elif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isApplication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return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evalApplication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env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else: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 error ('Unknown expression type: ' + </a:t>
            </a:r>
            <a:r>
              <a:rPr lang="en-US" sz="2800" dirty="0" err="1" smtClean="0">
                <a:solidFill>
                  <a:srgbClr val="FF0000"/>
                </a:solidFill>
              </a:rPr>
              <a:t>str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expr</a:t>
            </a:r>
            <a:r>
              <a:rPr lang="en-US" sz="2800" dirty="0" smtClean="0">
                <a:solidFill>
                  <a:srgbClr val="FF0000"/>
                </a:solidFill>
              </a:rPr>
              <a:t>))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600200"/>
            <a:ext cx="3865482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What’s left: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special forms (</a:t>
            </a:r>
            <a:r>
              <a:rPr lang="en-US" sz="2000" dirty="0" err="1" smtClean="0"/>
              <a:t>evalIf</a:t>
            </a:r>
            <a:r>
              <a:rPr lang="en-US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setting up the global environment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2296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Start working on PS7 (after you’ve finished reading Chapter 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7563443"/>
            <a:ext cx="2133600" cy="365125"/>
          </a:xfrm>
        </p:spPr>
        <p:txBody>
          <a:bodyPr/>
          <a:lstStyle/>
          <a:p>
            <a:fld id="{0BD2BB8E-2E7D-4979-9350-48B9A211363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667001"/>
            <a:ext cx="77724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09159" y="2320184"/>
            <a:ext cx="5638800" cy="49921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2895600"/>
            <a:ext cx="152400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3775816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4461616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3090016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1600" y="3775816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1600" y="4461616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3090016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66800" y="5105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66800" y="44196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51054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81600" y="4419600"/>
            <a:ext cx="28956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60230" y="3424124"/>
            <a:ext cx="249696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abc8a  … dwa2x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416061" y="3476878"/>
            <a:ext cx="2425536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eab8d  … jsw8a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371600" y="4724400"/>
            <a:ext cx="2305888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jta9nk … mz2h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4724400"/>
            <a:ext cx="223619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os9e … wch9a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PS6: </a:t>
            </a:r>
            <a:r>
              <a:rPr lang="en-US" dirty="0" err="1" smtClean="0"/>
              <a:t>Charlottansville</a:t>
            </a:r>
            <a:r>
              <a:rPr lang="en-US" dirty="0" smtClean="0"/>
              <a:t> is an interesting and scary place!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People who get drunk and do silly things: </a:t>
            </a:r>
            <a:r>
              <a:rPr lang="en-US" dirty="0" err="1" smtClean="0"/>
              <a:t>FirstYear</a:t>
            </a:r>
            <a:r>
              <a:rPr lang="en-US" dirty="0" smtClean="0"/>
              <a:t>, Greek, </a:t>
            </a:r>
            <a:r>
              <a:rPr lang="en-US" dirty="0" err="1" smtClean="0"/>
              <a:t>FratStar</a:t>
            </a:r>
            <a:r>
              <a:rPr lang="en-US" dirty="0" smtClean="0"/>
              <a:t>, </a:t>
            </a:r>
            <a:r>
              <a:rPr lang="en-US" dirty="0" err="1" smtClean="0"/>
              <a:t>PartyingStudent</a:t>
            </a:r>
            <a:r>
              <a:rPr lang="en-US" dirty="0" smtClean="0"/>
              <a:t>, </a:t>
            </a:r>
            <a:r>
              <a:rPr lang="en-US" dirty="0" err="1" smtClean="0"/>
              <a:t>FratBoy</a:t>
            </a:r>
            <a:endParaRPr lang="en-US" dirty="0" smtClean="0"/>
          </a:p>
          <a:p>
            <a:r>
              <a:rPr lang="en-US" dirty="0" smtClean="0"/>
              <a:t>Things that attack students: </a:t>
            </a:r>
            <a:r>
              <a:rPr lang="en-US" dirty="0" smtClean="0"/>
              <a:t>Zombie, Aliens, Corpses, </a:t>
            </a:r>
            <a:r>
              <a:rPr lang="en-US" dirty="0" err="1" smtClean="0"/>
              <a:t>Grue</a:t>
            </a:r>
            <a:r>
              <a:rPr lang="en-US" dirty="0" smtClean="0"/>
              <a:t>, Person with swine flu who infects other students, Cops who give parking tickets, </a:t>
            </a:r>
            <a:r>
              <a:rPr lang="en-US" dirty="0" err="1" smtClean="0"/>
              <a:t>Swiper</a:t>
            </a:r>
            <a:r>
              <a:rPr lang="en-US" dirty="0" smtClean="0"/>
              <a:t> who steals clothes, </a:t>
            </a:r>
            <a:r>
              <a:rPr lang="en-US" dirty="0" err="1" smtClean="0"/>
              <a:t>Tablers</a:t>
            </a:r>
            <a:r>
              <a:rPr lang="en-US" dirty="0" smtClean="0"/>
              <a:t> who hand out flyers, </a:t>
            </a:r>
            <a:r>
              <a:rPr lang="en-US" dirty="0" err="1" smtClean="0"/>
              <a:t>BrotherMicah</a:t>
            </a:r>
            <a:r>
              <a:rPr lang="en-US" dirty="0" smtClean="0"/>
              <a:t> who proselytizes</a:t>
            </a:r>
          </a:p>
          <a:p>
            <a:r>
              <a:rPr lang="en-US" dirty="0" smtClean="0"/>
              <a:t>Squirrels: </a:t>
            </a:r>
            <a:r>
              <a:rPr lang="en-US" dirty="0" err="1" smtClean="0"/>
              <a:t>DevilSquirrel</a:t>
            </a:r>
            <a:r>
              <a:rPr lang="en-US" dirty="0" smtClean="0"/>
              <a:t>, Squirrel, Squirrel</a:t>
            </a:r>
          </a:p>
          <a:p>
            <a:r>
              <a:rPr lang="en-US" dirty="0" err="1" smtClean="0"/>
              <a:t>FirstYear</a:t>
            </a:r>
            <a:r>
              <a:rPr lang="en-US" dirty="0" smtClean="0"/>
              <a:t>, Visitor, </a:t>
            </a:r>
            <a:r>
              <a:rPr lang="en-US" dirty="0" err="1" smtClean="0"/>
              <a:t>NewStudent</a:t>
            </a:r>
            <a:r>
              <a:rPr lang="en-US" dirty="0" smtClean="0"/>
              <a:t>, </a:t>
            </a:r>
            <a:r>
              <a:rPr lang="en-US" dirty="0" err="1" smtClean="0"/>
              <a:t>HighSchooler</a:t>
            </a:r>
            <a:endParaRPr lang="en-US" dirty="0" smtClean="0"/>
          </a:p>
          <a:p>
            <a:r>
              <a:rPr lang="en-US" dirty="0" err="1" smtClean="0"/>
              <a:t>Hullabahoo</a:t>
            </a:r>
            <a:endParaRPr lang="en-US" dirty="0" smtClean="0"/>
          </a:p>
          <a:p>
            <a:r>
              <a:rPr lang="en-US" dirty="0" err="1" smtClean="0"/>
              <a:t>GusBurger</a:t>
            </a:r>
            <a:endParaRPr lang="en-US" dirty="0" smtClean="0"/>
          </a:p>
          <a:p>
            <a:r>
              <a:rPr lang="en-US" dirty="0" err="1" smtClean="0"/>
              <a:t>StreakingGnome</a:t>
            </a:r>
            <a:endParaRPr lang="en-US" dirty="0" smtClean="0"/>
          </a:p>
          <a:p>
            <a:r>
              <a:rPr lang="en-US" dirty="0" err="1" smtClean="0"/>
              <a:t>Academicish</a:t>
            </a:r>
            <a:r>
              <a:rPr lang="en-US" dirty="0" smtClean="0"/>
              <a:t> things: Nutritionist; Coach, </a:t>
            </a:r>
            <a:r>
              <a:rPr lang="en-US" dirty="0" err="1" smtClean="0"/>
              <a:t>AssistantCoach</a:t>
            </a:r>
            <a:r>
              <a:rPr lang="en-US" dirty="0" smtClean="0"/>
              <a:t>; TAs who can be “bribed” with Treats; </a:t>
            </a:r>
            <a:r>
              <a:rPr lang="en-US" dirty="0" err="1" smtClean="0"/>
              <a:t>SlackerStudent</a:t>
            </a:r>
            <a:r>
              <a:rPr lang="en-US" dirty="0" smtClean="0"/>
              <a:t> who avoids library and makes dumb CS jokes; </a:t>
            </a:r>
            <a:r>
              <a:rPr lang="en-US" dirty="0" err="1" smtClean="0"/>
              <a:t>KingPython</a:t>
            </a:r>
            <a:r>
              <a:rPr lang="en-US" dirty="0" smtClean="0"/>
              <a:t>, </a:t>
            </a:r>
            <a:r>
              <a:rPr lang="en-US" dirty="0" err="1" smtClean="0"/>
              <a:t>LordEvans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3124200"/>
            <a:ext cx="7086600" cy="23083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“MINION SCHEMERS!  WE MUST CONQUER THE LANDS WITH OUR INTERPRETERS!  DO NOT LOSE YOUR STRENGTH AND PERSERVERANCE!”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2209800"/>
            <a:ext cx="7467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Building an Evaluator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build an evaluator we need to:</a:t>
            </a:r>
          </a:p>
          <a:p>
            <a:pPr lvl="1"/>
            <a:r>
              <a:rPr lang="en-US" dirty="0" smtClean="0"/>
              <a:t>Figure out how to represent data in programs</a:t>
            </a:r>
          </a:p>
          <a:p>
            <a:pPr lvl="2">
              <a:buNone/>
            </a:pPr>
            <a:r>
              <a:rPr lang="en-US" dirty="0"/>
              <a:t>W</a:t>
            </a:r>
            <a:r>
              <a:rPr lang="en-US" dirty="0" smtClean="0"/>
              <a:t>hat is a procedure, frame, environment, etc.</a:t>
            </a:r>
          </a:p>
          <a:p>
            <a:pPr lvl="1"/>
            <a:r>
              <a:rPr lang="en-US" dirty="0" smtClean="0"/>
              <a:t>Implement the evaluation rules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For each evaluation rule, define a procedure that 	follows the behavior of that rule.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we represent programs?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133600"/>
            <a:ext cx="1412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“(+ 1 2)”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2362200"/>
            <a:ext cx="316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Its a string of characters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3820180"/>
            <a:ext cx="1765227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['+', '1', '2']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124200"/>
            <a:ext cx="7347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Represent as a Python object: lists give structure: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648200"/>
            <a:ext cx="70866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We provide a definition of </a:t>
            </a:r>
            <a:r>
              <a:rPr lang="en-US" sz="2400" b="1" dirty="0" smtClean="0"/>
              <a:t>parse(s)</a:t>
            </a:r>
            <a:r>
              <a:rPr lang="en-US" sz="2400" dirty="0" smtClean="0"/>
              <a:t>.  It takes a string as input, and outputs a list of Python objects showing the structure of the input program text.  You should understand it but won’t need to change it in PS7.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&gt;&gt;&gt; parse(</a:t>
            </a:r>
            <a:r>
              <a:rPr lang="en-US" dirty="0" smtClean="0">
                <a:solidFill>
                  <a:srgbClr val="00B050"/>
                </a:solidFill>
              </a:rPr>
              <a:t>"(+ 1 2)"</a:t>
            </a:r>
            <a:r>
              <a:rPr lang="en-US" dirty="0" smtClean="0"/>
              <a:t>)[0]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['+', '1', '2']</a:t>
            </a:r>
          </a:p>
          <a:p>
            <a:r>
              <a:rPr lang="en-US" dirty="0" smtClean="0"/>
              <a:t>&gt;&gt;&gt; parse(</a:t>
            </a:r>
            <a:r>
              <a:rPr lang="en-US" dirty="0" smtClean="0">
                <a:solidFill>
                  <a:srgbClr val="00B050"/>
                </a:solidFill>
              </a:rPr>
              <a:t>"(define x 3)"</a:t>
            </a:r>
            <a:r>
              <a:rPr lang="en-US" dirty="0" smtClean="0"/>
              <a:t>)[0]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['define', 'x', '3']</a:t>
            </a:r>
          </a:p>
          <a:p>
            <a:r>
              <a:rPr lang="en-US" dirty="0" smtClean="0"/>
              <a:t>&gt;&gt;&gt; parse(</a:t>
            </a:r>
            <a:r>
              <a:rPr lang="en-US" dirty="0" smtClean="0">
                <a:solidFill>
                  <a:srgbClr val="00B050"/>
                </a:solidFill>
              </a:rPr>
              <a:t>"(define x (+ 1 2))"</a:t>
            </a:r>
            <a:r>
              <a:rPr lang="en-US" dirty="0" smtClean="0"/>
              <a:t>)[0]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['define', 'x', ['+', '1', '2']]</a:t>
            </a:r>
          </a:p>
          <a:p>
            <a:r>
              <a:rPr lang="en-US" dirty="0" smtClean="0"/>
              <a:t>&gt;&gt;&gt; parse(</a:t>
            </a:r>
            <a:r>
              <a:rPr lang="en-US" dirty="0" smtClean="0">
                <a:solidFill>
                  <a:srgbClr val="00B050"/>
                </a:solidFill>
              </a:rPr>
              <a:t>"(define bigger (lambda (a b) (if (&gt; a b) a b))))"</a:t>
            </a:r>
            <a:r>
              <a:rPr lang="en-US" dirty="0" smtClean="0"/>
              <a:t>)[0]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Parse error: Unmatched close </a:t>
            </a:r>
            <a:r>
              <a:rPr lang="en-US" dirty="0" err="1" smtClean="0">
                <a:solidFill>
                  <a:srgbClr val="FF0000"/>
                </a:solidFill>
              </a:rPr>
              <a:t>paren</a:t>
            </a:r>
            <a:r>
              <a:rPr lang="en-US" dirty="0" smtClean="0">
                <a:solidFill>
                  <a:srgbClr val="FF0000"/>
                </a:solidFill>
              </a:rPr>
              <a:t>: (define bigger (lambda (a b) (if (&gt; a b) a b))))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Traceback</a:t>
            </a:r>
            <a:r>
              <a:rPr lang="en-US" dirty="0" smtClean="0">
                <a:solidFill>
                  <a:srgbClr val="FF0000"/>
                </a:solidFill>
              </a:rPr>
              <a:t> (most recent call last):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File "&lt;pyshell#5&gt;", line 1, in &lt;module&gt;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parse("(define bigger (lambda (a b) (if (&gt; a b) a b))))")[0]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TypeError</a:t>
            </a:r>
            <a:r>
              <a:rPr lang="en-US" dirty="0" smtClean="0">
                <a:solidFill>
                  <a:srgbClr val="FF0000"/>
                </a:solidFill>
              </a:rPr>
              <a:t>: '</a:t>
            </a:r>
            <a:r>
              <a:rPr lang="en-US" dirty="0" err="1" smtClean="0">
                <a:solidFill>
                  <a:srgbClr val="FF0000"/>
                </a:solidFill>
              </a:rPr>
              <a:t>NoneType</a:t>
            </a:r>
            <a:r>
              <a:rPr lang="en-US" dirty="0" smtClean="0">
                <a:solidFill>
                  <a:srgbClr val="FF0000"/>
                </a:solidFill>
              </a:rPr>
              <a:t>' object is </a:t>
            </a:r>
            <a:r>
              <a:rPr lang="en-US" dirty="0" err="1" smtClean="0">
                <a:solidFill>
                  <a:srgbClr val="FF0000"/>
                </a:solidFill>
              </a:rPr>
              <a:t>unsubscriptable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&gt;&gt;&gt; parse(</a:t>
            </a:r>
            <a:r>
              <a:rPr lang="en-US" dirty="0" smtClean="0">
                <a:solidFill>
                  <a:srgbClr val="00B050"/>
                </a:solidFill>
              </a:rPr>
              <a:t>"(define bigger (lambda (a b) (if (&gt; a b) a b)))"</a:t>
            </a:r>
            <a:r>
              <a:rPr lang="en-US" dirty="0" smtClean="0"/>
              <a:t>)[0]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['define', 'bigger', ['lambda', ['a', 'b'], ['if', ['&gt;', 'a', 'b'], 'a’ 'b']]]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7" name="Rectangle 3"/>
          <p:cNvSpPr>
            <a:spLocks noChangeArrowheads="1"/>
          </p:cNvSpPr>
          <p:nvPr/>
        </p:nvSpPr>
        <p:spPr bwMode="auto">
          <a:xfrm>
            <a:off x="457200" y="1447800"/>
            <a:ext cx="8296275" cy="4572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50308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7489936" cy="655564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def</a:t>
            </a:r>
            <a:r>
              <a:rPr lang="en-US" sz="2800" dirty="0" smtClean="0"/>
              <a:t> </a:t>
            </a:r>
            <a:r>
              <a:rPr lang="en-US" sz="2800" dirty="0" err="1" smtClean="0"/>
              <a:t>meval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expr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env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/>
              <a:t>if</a:t>
            </a:r>
            <a:r>
              <a:rPr lang="en-US" sz="2800" dirty="0" smtClean="0"/>
              <a:t> </a:t>
            </a:r>
            <a:r>
              <a:rPr lang="en-US" sz="2800" dirty="0" err="1" smtClean="0"/>
              <a:t>isPrimitive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   </a:t>
            </a:r>
            <a:r>
              <a:rPr lang="en-US" sz="2800" b="1" dirty="0" smtClean="0"/>
              <a:t>return </a:t>
            </a:r>
            <a:r>
              <a:rPr lang="en-US" sz="2800" dirty="0" err="1" smtClean="0"/>
              <a:t>evalPrimitive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isIf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             </a:t>
            </a:r>
          </a:p>
          <a:p>
            <a:r>
              <a:rPr lang="en-US" sz="2800" dirty="0" smtClean="0"/>
              <a:t>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</a:t>
            </a:r>
            <a:r>
              <a:rPr lang="en-US" sz="2800" dirty="0" err="1" smtClean="0"/>
              <a:t>evalIf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 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isDefinition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                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evalDefinition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isName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</a:t>
            </a:r>
            <a:r>
              <a:rPr lang="en-US" sz="2800" dirty="0" err="1" smtClean="0"/>
              <a:t>evalName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</a:rPr>
              <a:t>elif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isLambda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b="1" dirty="0" smtClean="0">
                <a:solidFill>
                  <a:srgbClr val="0070C0"/>
                </a:solidFill>
              </a:rPr>
              <a:t>return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evalLambda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env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elif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isApplication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return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evalApplication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env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/>
              <a:t>else:</a:t>
            </a:r>
          </a:p>
          <a:p>
            <a:r>
              <a:rPr lang="en-US" sz="2800" dirty="0" smtClean="0"/>
              <a:t>       error ('Unknown expression type: ' + </a:t>
            </a:r>
            <a:r>
              <a:rPr lang="en-US" sz="2800" dirty="0" err="1" smtClean="0"/>
              <a:t>str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))</a:t>
            </a:r>
            <a:endParaRPr lang="en-US" sz="2800" dirty="0"/>
          </a:p>
        </p:txBody>
      </p:sp>
      <p:sp>
        <p:nvSpPr>
          <p:cNvPr id="1250310" name="Text Box 6"/>
          <p:cNvSpPr txBox="1">
            <a:spLocks noChangeArrowheads="1"/>
          </p:cNvSpPr>
          <p:nvPr/>
        </p:nvSpPr>
        <p:spPr bwMode="auto">
          <a:xfrm>
            <a:off x="5486400" y="533400"/>
            <a:ext cx="3276600" cy="175432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Core of the evaluator:</a:t>
            </a:r>
          </a:p>
          <a:p>
            <a:r>
              <a:rPr lang="en-US" sz="3600" b="1" dirty="0" err="1" smtClean="0"/>
              <a:t>meval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Environments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13025" y="2570162"/>
            <a:ext cx="4203700" cy="1687513"/>
          </a:xfrm>
          <a:prstGeom prst="rect">
            <a:avLst/>
          </a:prstGeom>
          <a:noFill/>
          <a:ln w="3175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51125" y="1752600"/>
            <a:ext cx="1589087" cy="7016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global</a:t>
            </a:r>
          </a:p>
          <a:p>
            <a:r>
              <a:rPr lang="en-US" sz="2000" dirty="0"/>
              <a:t>environment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600200" y="5035550"/>
            <a:ext cx="1866900" cy="693737"/>
          </a:xfrm>
          <a:prstGeom prst="rect">
            <a:avLst/>
          </a:prstGeom>
          <a:noFill/>
          <a:ln w="31750" algn="ctr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7" name="AutoShape 18"/>
          <p:cNvCxnSpPr>
            <a:cxnSpLocks noChangeShapeType="1"/>
            <a:stCxn id="6" idx="0"/>
            <a:endCxn id="4" idx="2"/>
          </p:cNvCxnSpPr>
          <p:nvPr/>
        </p:nvCxnSpPr>
        <p:spPr bwMode="auto">
          <a:xfrm flipV="1">
            <a:off x="2533650" y="4273550"/>
            <a:ext cx="2181225" cy="7461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811337" y="5173662"/>
            <a:ext cx="1336675" cy="40011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count </a:t>
            </a:r>
            <a:r>
              <a:rPr lang="en-US" sz="2000" dirty="0" smtClean="0"/>
              <a:t>: 3  </a:t>
            </a:r>
            <a:endParaRPr lang="en-US" sz="2000" dirty="0"/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971801" y="3200400"/>
            <a:ext cx="685800" cy="40011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x</a:t>
            </a:r>
            <a:r>
              <a:rPr lang="en-US" sz="2000" dirty="0" smtClean="0"/>
              <a:t>: </a:t>
            </a:r>
            <a:r>
              <a:rPr lang="en-US" sz="2000" dirty="0" smtClean="0"/>
              <a:t>12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962400" y="3505200"/>
            <a:ext cx="1676400" cy="40011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name: “Alice”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295400"/>
            <a:ext cx="7239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class</a:t>
            </a:r>
            <a:r>
              <a:rPr lang="en-US" sz="2400" dirty="0" smtClean="0"/>
              <a:t> Environment: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def</a:t>
            </a:r>
            <a:r>
              <a:rPr lang="en-US" sz="2400" dirty="0" smtClean="0"/>
              <a:t> __init__(self, parent):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self._parent</a:t>
            </a:r>
            <a:r>
              <a:rPr lang="en-US" sz="2400" dirty="0" smtClean="0"/>
              <a:t> = parent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self._frame</a:t>
            </a:r>
            <a:r>
              <a:rPr lang="en-US" sz="2400" dirty="0" smtClean="0"/>
              <a:t> = {}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addVariable</a:t>
            </a:r>
            <a:r>
              <a:rPr lang="en-US" sz="2400" dirty="0" smtClean="0"/>
              <a:t>(self, name, value):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self._frame</a:t>
            </a:r>
            <a:r>
              <a:rPr lang="en-US" sz="2400" dirty="0" smtClean="0"/>
              <a:t>[name] = value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lookupVariable</a:t>
            </a:r>
            <a:r>
              <a:rPr lang="en-US" sz="2400" dirty="0" smtClean="0"/>
              <a:t>(self, name):</a:t>
            </a:r>
          </a:p>
          <a:p>
            <a:r>
              <a:rPr lang="en-US" sz="2400" dirty="0" smtClean="0"/>
              <a:t>   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 err="1" smtClean="0"/>
              <a:t>self._frame.has_key</a:t>
            </a:r>
            <a:r>
              <a:rPr lang="en-US" sz="2400" dirty="0" smtClean="0"/>
              <a:t>(name):</a:t>
            </a:r>
          </a:p>
          <a:p>
            <a:r>
              <a:rPr lang="en-US" sz="2400" dirty="0" smtClean="0"/>
              <a:t>  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self._frame</a:t>
            </a:r>
            <a:r>
              <a:rPr lang="en-US" sz="2400" dirty="0" smtClean="0"/>
              <a:t>[name]</a:t>
            </a:r>
          </a:p>
          <a:p>
            <a:r>
              <a:rPr lang="en-US" sz="2400" dirty="0" smtClean="0"/>
              <a:t>        </a:t>
            </a:r>
            <a:r>
              <a:rPr lang="en-US" sz="2400" b="1" dirty="0" err="1" smtClean="0"/>
              <a:t>elif</a:t>
            </a:r>
            <a:r>
              <a:rPr lang="en-US" sz="2400" dirty="0" smtClean="0"/>
              <a:t> (</a:t>
            </a:r>
            <a:r>
              <a:rPr lang="en-US" sz="2400" dirty="0" err="1" smtClean="0"/>
              <a:t>self._parent</a:t>
            </a:r>
            <a:r>
              <a:rPr lang="en-US" sz="2400" dirty="0" smtClean="0"/>
              <a:t>):</a:t>
            </a:r>
          </a:p>
          <a:p>
            <a:r>
              <a:rPr lang="en-US" sz="2400" dirty="0" smtClean="0"/>
              <a:t>  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 smtClean="0"/>
              <a:t>self._parent.lookupVariable</a:t>
            </a:r>
            <a:r>
              <a:rPr lang="en-US" sz="2400" dirty="0" smtClean="0"/>
              <a:t>(name)</a:t>
            </a:r>
          </a:p>
          <a:p>
            <a:r>
              <a:rPr lang="en-US" sz="2400" dirty="0" smtClean="0"/>
              <a:t>        </a:t>
            </a:r>
            <a:r>
              <a:rPr lang="en-US" sz="2400" b="1" dirty="0" smtClean="0"/>
              <a:t>else:</a:t>
            </a:r>
          </a:p>
          <a:p>
            <a:r>
              <a:rPr lang="en-US" sz="2400" dirty="0" smtClean="0"/>
              <a:t>            </a:t>
            </a:r>
            <a:r>
              <a:rPr lang="en-US" sz="2400" dirty="0" err="1" smtClean="0"/>
              <a:t>evalError</a:t>
            </a:r>
            <a:r>
              <a:rPr lang="en-US" sz="2400" dirty="0" smtClean="0"/>
              <a:t>('Undefined name: %s' % (name))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7" name="Rectangle 3"/>
          <p:cNvSpPr>
            <a:spLocks noChangeArrowheads="1"/>
          </p:cNvSpPr>
          <p:nvPr/>
        </p:nvSpPr>
        <p:spPr bwMode="auto">
          <a:xfrm>
            <a:off x="457200" y="1447800"/>
            <a:ext cx="8296275" cy="4572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50308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7489936" cy="655564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def</a:t>
            </a:r>
            <a:r>
              <a:rPr lang="en-US" sz="2800" dirty="0" smtClean="0"/>
              <a:t> </a:t>
            </a:r>
            <a:r>
              <a:rPr lang="en-US" sz="2800" dirty="0" err="1" smtClean="0"/>
              <a:t>meval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expr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env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/>
              <a:t>if</a:t>
            </a:r>
            <a:r>
              <a:rPr lang="en-US" sz="2800" dirty="0" smtClean="0"/>
              <a:t> </a:t>
            </a:r>
            <a:r>
              <a:rPr lang="en-US" sz="2800" dirty="0" err="1" smtClean="0"/>
              <a:t>isPrimitive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   </a:t>
            </a:r>
            <a:r>
              <a:rPr lang="en-US" sz="2800" b="1" dirty="0" smtClean="0"/>
              <a:t>return </a:t>
            </a:r>
            <a:r>
              <a:rPr lang="en-US" sz="2800" dirty="0" err="1" smtClean="0"/>
              <a:t>evalPrimitive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isIf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             </a:t>
            </a:r>
          </a:p>
          <a:p>
            <a:r>
              <a:rPr lang="en-US" sz="2800" dirty="0" smtClean="0"/>
              <a:t> 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</a:t>
            </a:r>
            <a:r>
              <a:rPr lang="en-US" sz="2800" dirty="0" err="1" smtClean="0"/>
              <a:t>evalIf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 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isDefinition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                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evalDefinition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isName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</a:t>
            </a:r>
            <a:r>
              <a:rPr lang="en-US" sz="2800" dirty="0" err="1" smtClean="0"/>
              <a:t>evalName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, </a:t>
            </a:r>
            <a:r>
              <a:rPr lang="en-US" sz="2800" dirty="0" err="1" smtClean="0"/>
              <a:t>env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</a:rPr>
              <a:t>elif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isLambda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      </a:t>
            </a:r>
            <a:r>
              <a:rPr lang="en-US" sz="2800" b="1" dirty="0" smtClean="0">
                <a:solidFill>
                  <a:srgbClr val="0070C0"/>
                </a:solidFill>
              </a:rPr>
              <a:t>return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evalLambda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expr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env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elif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isApplication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):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return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evalApplication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expr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env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r>
              <a:rPr lang="en-US" sz="2800" dirty="0" smtClean="0"/>
              <a:t>    </a:t>
            </a:r>
            <a:r>
              <a:rPr lang="en-US" sz="2800" b="1" dirty="0" smtClean="0"/>
              <a:t>else:</a:t>
            </a:r>
          </a:p>
          <a:p>
            <a:r>
              <a:rPr lang="en-US" sz="2800" dirty="0" smtClean="0"/>
              <a:t>       error ('Unknown expression type: ' + </a:t>
            </a:r>
            <a:r>
              <a:rPr lang="en-US" sz="2800" dirty="0" err="1" smtClean="0"/>
              <a:t>str</a:t>
            </a:r>
            <a:r>
              <a:rPr lang="en-US" sz="2800" dirty="0" smtClean="0"/>
              <a:t>(</a:t>
            </a:r>
            <a:r>
              <a:rPr lang="en-US" sz="2800" dirty="0" err="1" smtClean="0"/>
              <a:t>expr</a:t>
            </a:r>
            <a:r>
              <a:rPr lang="en-US" sz="2800" dirty="0" smtClean="0"/>
              <a:t>))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50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250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1250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1250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1184</Words>
  <Application>Microsoft Office PowerPoint</Application>
  <PresentationFormat>On-screen Show (4:3)</PresentationFormat>
  <Paragraphs>200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Class 29: Charme School</vt:lpstr>
      <vt:lpstr>PS6: Charlottansville is an interesting and scary place!</vt:lpstr>
      <vt:lpstr>Building an Evaluator</vt:lpstr>
      <vt:lpstr>How should we represent programs?</vt:lpstr>
      <vt:lpstr>Examples</vt:lpstr>
      <vt:lpstr>Slide 6</vt:lpstr>
      <vt:lpstr>Representing Environments</vt:lpstr>
      <vt:lpstr>Environments</vt:lpstr>
      <vt:lpstr>Slide 9</vt:lpstr>
      <vt:lpstr>Definitions</vt:lpstr>
      <vt:lpstr>Names</vt:lpstr>
      <vt:lpstr>Slide 12</vt:lpstr>
      <vt:lpstr>Primitives</vt:lpstr>
      <vt:lpstr>Making Primitive Procedures</vt:lpstr>
      <vt:lpstr>Slide 15</vt:lpstr>
      <vt:lpstr>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29: Charme School</dc:title>
  <dc:creator>David Evans</dc:creator>
  <cp:lastModifiedBy>David Evans</cp:lastModifiedBy>
  <cp:revision>22</cp:revision>
  <dcterms:created xsi:type="dcterms:W3CDTF">2009-11-01T23:24:23Z</dcterms:created>
  <dcterms:modified xsi:type="dcterms:W3CDTF">2009-11-02T16:01:33Z</dcterms:modified>
</cp:coreProperties>
</file>