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98" r:id="rId3"/>
    <p:sldId id="283" r:id="rId4"/>
    <p:sldId id="284" r:id="rId5"/>
    <p:sldId id="285" r:id="rId6"/>
    <p:sldId id="287" r:id="rId7"/>
    <p:sldId id="286" r:id="rId8"/>
    <p:sldId id="288" r:id="rId9"/>
    <p:sldId id="289" r:id="rId10"/>
    <p:sldId id="290" r:id="rId11"/>
    <p:sldId id="291" r:id="rId12"/>
    <p:sldId id="292" r:id="rId13"/>
    <p:sldId id="294" r:id="rId14"/>
    <p:sldId id="295" r:id="rId15"/>
    <p:sldId id="296" r:id="rId16"/>
    <p:sldId id="297" r:id="rId1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545" autoAdjust="0"/>
  </p:normalViewPr>
  <p:slideViewPr>
    <p:cSldViewPr>
      <p:cViewPr varScale="1">
        <p:scale>
          <a:sx n="111" d="100"/>
          <a:sy n="111" d="100"/>
        </p:scale>
        <p:origin x="-10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7ED4169-3E49-4DBC-B8B2-F4102B9C7F4F}" type="datetimeFigureOut">
              <a:rPr lang="en-US" smtClean="0"/>
              <a:t>11/1/2009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89FBA2-9770-4E62-BEE7-659BB4CA445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EF8E78-1D66-4481-8BB7-366EF8F08A38}" type="slidenum">
              <a:rPr lang="en-US"/>
              <a:pPr/>
              <a:t>3</a:t>
            </a:fld>
            <a:endParaRPr lang="en-US"/>
          </a:p>
        </p:txBody>
      </p:sp>
      <p:sp>
        <p:nvSpPr>
          <p:cNvPr id="124723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257300" y="720725"/>
            <a:ext cx="4802188" cy="3600450"/>
          </a:xfrm>
          <a:ln/>
        </p:spPr>
      </p:sp>
      <p:sp>
        <p:nvSpPr>
          <p:cNvPr id="1247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6C98D5-847A-4C34-831C-D29C7180FEA4}" type="slidenum">
              <a:rPr lang="en-US"/>
              <a:pPr/>
              <a:t>6</a:t>
            </a:fld>
            <a:endParaRPr lang="en-US"/>
          </a:p>
        </p:txBody>
      </p:sp>
      <p:sp>
        <p:nvSpPr>
          <p:cNvPr id="125133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257300" y="720725"/>
            <a:ext cx="4802188" cy="3600450"/>
          </a:xfrm>
          <a:ln/>
        </p:spPr>
      </p:sp>
      <p:sp>
        <p:nvSpPr>
          <p:cNvPr id="1251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6C98D5-847A-4C34-831C-D29C7180FEA4}" type="slidenum">
              <a:rPr lang="en-US"/>
              <a:pPr/>
              <a:t>9</a:t>
            </a:fld>
            <a:endParaRPr lang="en-US"/>
          </a:p>
        </p:txBody>
      </p:sp>
      <p:sp>
        <p:nvSpPr>
          <p:cNvPr id="125133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257300" y="720725"/>
            <a:ext cx="4802188" cy="3600450"/>
          </a:xfrm>
          <a:ln/>
        </p:spPr>
      </p:sp>
      <p:sp>
        <p:nvSpPr>
          <p:cNvPr id="1251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6C98D5-847A-4C34-831C-D29C7180FEA4}" type="slidenum">
              <a:rPr lang="en-US"/>
              <a:pPr/>
              <a:t>12</a:t>
            </a:fld>
            <a:endParaRPr lang="en-US"/>
          </a:p>
        </p:txBody>
      </p:sp>
      <p:sp>
        <p:nvSpPr>
          <p:cNvPr id="125133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257300" y="720725"/>
            <a:ext cx="4802188" cy="3600450"/>
          </a:xfrm>
          <a:ln/>
        </p:spPr>
      </p:sp>
      <p:sp>
        <p:nvSpPr>
          <p:cNvPr id="1251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6C98D5-847A-4C34-831C-D29C7180FEA4}" type="slidenum">
              <a:rPr lang="en-US"/>
              <a:pPr/>
              <a:t>15</a:t>
            </a:fld>
            <a:endParaRPr lang="en-US"/>
          </a:p>
        </p:txBody>
      </p:sp>
      <p:sp>
        <p:nvSpPr>
          <p:cNvPr id="125133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257300" y="720725"/>
            <a:ext cx="4802188" cy="3600450"/>
          </a:xfrm>
          <a:ln/>
        </p:spPr>
      </p:sp>
      <p:sp>
        <p:nvSpPr>
          <p:cNvPr id="1251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9FBA2-9770-4E62-BEE7-659BB4CA445D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70A7-0470-44B2-B306-68629FE67634}" type="datetimeFigureOut">
              <a:rPr lang="en-US" smtClean="0"/>
              <a:t>11/1/2009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11466-5850-4BAA-B41F-E76231F29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70A7-0470-44B2-B306-68629FE67634}" type="datetimeFigureOut">
              <a:rPr lang="en-US" smtClean="0"/>
              <a:t>11/1/2009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11466-5850-4BAA-B41F-E76231F29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70A7-0470-44B2-B306-68629FE67634}" type="datetimeFigureOut">
              <a:rPr lang="en-US" smtClean="0"/>
              <a:t>11/1/2009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11466-5850-4BAA-B41F-E76231F29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70A7-0470-44B2-B306-68629FE67634}" type="datetimeFigureOut">
              <a:rPr lang="en-US" smtClean="0"/>
              <a:t>11/1/2009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11466-5850-4BAA-B41F-E76231F29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70A7-0470-44B2-B306-68629FE67634}" type="datetimeFigureOut">
              <a:rPr lang="en-US" smtClean="0"/>
              <a:t>11/1/2009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11466-5850-4BAA-B41F-E76231F29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70A7-0470-44B2-B306-68629FE67634}" type="datetimeFigureOut">
              <a:rPr lang="en-US" smtClean="0"/>
              <a:t>11/1/2009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11466-5850-4BAA-B41F-E76231F29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70A7-0470-44B2-B306-68629FE67634}" type="datetimeFigureOut">
              <a:rPr lang="en-US" smtClean="0"/>
              <a:t>11/1/2009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11466-5850-4BAA-B41F-E76231F29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70A7-0470-44B2-B306-68629FE67634}" type="datetimeFigureOut">
              <a:rPr lang="en-US" smtClean="0"/>
              <a:t>11/1/2009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11466-5850-4BAA-B41F-E76231F29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70A7-0470-44B2-B306-68629FE67634}" type="datetimeFigureOut">
              <a:rPr lang="en-US" smtClean="0"/>
              <a:t>11/1/2009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11466-5850-4BAA-B41F-E76231F29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70A7-0470-44B2-B306-68629FE67634}" type="datetimeFigureOut">
              <a:rPr lang="en-US" smtClean="0"/>
              <a:t>11/1/2009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11466-5850-4BAA-B41F-E76231F29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70A7-0470-44B2-B306-68629FE67634}" type="datetimeFigureOut">
              <a:rPr lang="en-US" smtClean="0"/>
              <a:t>11/1/2009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11466-5850-4BAA-B41F-E76231F29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170A7-0470-44B2-B306-68629FE67634}" type="datetimeFigureOut">
              <a:rPr lang="en-US" smtClean="0"/>
              <a:t>11/1/2009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11466-5850-4BAA-B41F-E76231F295E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53000" y="838201"/>
            <a:ext cx="3505200" cy="2762250"/>
          </a:xfrm>
        </p:spPr>
        <p:txBody>
          <a:bodyPr>
            <a:normAutofit/>
          </a:bodyPr>
          <a:lstStyle/>
          <a:p>
            <a:pPr algn="l"/>
            <a:r>
              <a:rPr lang="en-US" sz="4800" dirty="0" smtClean="0"/>
              <a:t>Class 29: </a:t>
            </a:r>
            <a:r>
              <a:rPr lang="en-US" sz="4800" dirty="0" err="1" smtClean="0"/>
              <a:t>Charme</a:t>
            </a:r>
            <a:r>
              <a:rPr lang="en-US" sz="4800" dirty="0" smtClean="0"/>
              <a:t> School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76800" y="4953000"/>
            <a:ext cx="4114800" cy="1752600"/>
          </a:xfrm>
        </p:spPr>
        <p:txBody>
          <a:bodyPr/>
          <a:lstStyle/>
          <a:p>
            <a:pPr algn="r"/>
            <a:r>
              <a:rPr lang="en-US" dirty="0" smtClean="0"/>
              <a:t>cs1120 Fall 2009</a:t>
            </a:r>
          </a:p>
          <a:p>
            <a:pPr algn="r"/>
            <a:r>
              <a:rPr lang="en-US" dirty="0" smtClean="0"/>
              <a:t>University of Virginia</a:t>
            </a:r>
          </a:p>
          <a:p>
            <a:pPr algn="r"/>
            <a:r>
              <a:rPr lang="en-US" dirty="0" smtClean="0"/>
              <a:t>David Evans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57526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1295400"/>
            <a:ext cx="73152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def</a:t>
            </a:r>
            <a:r>
              <a:rPr lang="en-US" sz="2400" dirty="0" smtClean="0"/>
              <a:t> </a:t>
            </a:r>
            <a:r>
              <a:rPr lang="en-US" sz="2400" dirty="0" err="1" smtClean="0"/>
              <a:t>isDefinition</a:t>
            </a:r>
            <a:r>
              <a:rPr lang="en-US" sz="2400" dirty="0" smtClean="0"/>
              <a:t>(</a:t>
            </a:r>
            <a:r>
              <a:rPr lang="en-US" sz="2400" dirty="0" err="1" smtClean="0"/>
              <a:t>expr</a:t>
            </a:r>
            <a:r>
              <a:rPr lang="en-US" sz="2400" dirty="0" smtClean="0"/>
              <a:t>):</a:t>
            </a:r>
          </a:p>
          <a:p>
            <a:r>
              <a:rPr lang="en-US" sz="2400" dirty="0" smtClean="0"/>
              <a:t>    </a:t>
            </a:r>
            <a:r>
              <a:rPr lang="en-US" sz="2400" b="1" dirty="0" smtClean="0"/>
              <a:t>return</a:t>
            </a:r>
            <a:r>
              <a:rPr lang="en-US" sz="2400" dirty="0" smtClean="0"/>
              <a:t> </a:t>
            </a:r>
            <a:r>
              <a:rPr lang="en-US" sz="2400" dirty="0" err="1" smtClean="0"/>
              <a:t>isSpecialForm</a:t>
            </a:r>
            <a:r>
              <a:rPr lang="en-US" sz="2400" dirty="0" smtClean="0"/>
              <a:t>(</a:t>
            </a:r>
            <a:r>
              <a:rPr lang="en-US" sz="2400" dirty="0" err="1" smtClean="0"/>
              <a:t>expr</a:t>
            </a:r>
            <a:r>
              <a:rPr lang="en-US" sz="2400" dirty="0" smtClean="0"/>
              <a:t>, 'define')</a:t>
            </a:r>
          </a:p>
          <a:p>
            <a:endParaRPr lang="en-US" sz="2400" dirty="0" smtClean="0"/>
          </a:p>
          <a:p>
            <a:r>
              <a:rPr lang="en-US" sz="2400" b="1" dirty="0" smtClean="0"/>
              <a:t>def</a:t>
            </a:r>
            <a:r>
              <a:rPr lang="en-US" sz="2400" dirty="0" smtClean="0"/>
              <a:t> </a:t>
            </a:r>
            <a:r>
              <a:rPr lang="en-US" sz="2400" dirty="0" err="1" smtClean="0"/>
              <a:t>evalDefinition</a:t>
            </a:r>
            <a:r>
              <a:rPr lang="en-US" sz="2400" dirty="0" smtClean="0"/>
              <a:t>(</a:t>
            </a:r>
            <a:r>
              <a:rPr lang="en-US" sz="2400" dirty="0" err="1" smtClean="0"/>
              <a:t>expr</a:t>
            </a:r>
            <a:r>
              <a:rPr lang="en-US" sz="2400" dirty="0" smtClean="0"/>
              <a:t>, </a:t>
            </a:r>
            <a:r>
              <a:rPr lang="en-US" sz="2400" dirty="0" err="1" smtClean="0"/>
              <a:t>env</a:t>
            </a:r>
            <a:r>
              <a:rPr lang="en-US" sz="2400" dirty="0" smtClean="0"/>
              <a:t>):</a:t>
            </a:r>
          </a:p>
          <a:p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assert </a:t>
            </a:r>
            <a:r>
              <a:rPr lang="en-US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isDefinition</a:t>
            </a:r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</a:t>
            </a:r>
            <a:r>
              <a:rPr lang="en-US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expr</a:t>
            </a:r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)</a:t>
            </a:r>
          </a:p>
          <a:p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if </a:t>
            </a:r>
            <a:r>
              <a:rPr lang="en-US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len</a:t>
            </a:r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</a:t>
            </a:r>
            <a:r>
              <a:rPr lang="en-US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expr</a:t>
            </a:r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) != 3:</a:t>
            </a:r>
          </a:p>
          <a:p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   </a:t>
            </a:r>
            <a:r>
              <a:rPr lang="en-US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evalError</a:t>
            </a:r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('Bad definition: %s' % </a:t>
            </a:r>
            <a:r>
              <a:rPr lang="en-US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str</a:t>
            </a:r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</a:t>
            </a:r>
            <a:r>
              <a:rPr lang="en-US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expr</a:t>
            </a:r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))</a:t>
            </a:r>
          </a:p>
          <a:p>
            <a:r>
              <a:rPr lang="en-US" sz="2400" dirty="0" smtClean="0"/>
              <a:t>    name = </a:t>
            </a:r>
            <a:r>
              <a:rPr lang="en-US" sz="2400" dirty="0" err="1" smtClean="0"/>
              <a:t>expr</a:t>
            </a:r>
            <a:r>
              <a:rPr lang="en-US" sz="2400" dirty="0" smtClean="0"/>
              <a:t>[1]</a:t>
            </a:r>
          </a:p>
          <a:p>
            <a:r>
              <a:rPr lang="en-US" sz="2400" dirty="0" smtClean="0"/>
              <a:t>    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if</a:t>
            </a:r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isinstance</a:t>
            </a:r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(name, </a:t>
            </a:r>
            <a:r>
              <a:rPr lang="en-US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str</a:t>
            </a:r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):</a:t>
            </a:r>
          </a:p>
          <a:p>
            <a:r>
              <a:rPr lang="en-US" sz="2400" dirty="0" smtClean="0"/>
              <a:t>        value = </a:t>
            </a:r>
            <a:r>
              <a:rPr lang="en-US" sz="2400" dirty="0" err="1" smtClean="0"/>
              <a:t>meval</a:t>
            </a:r>
            <a:r>
              <a:rPr lang="en-US" sz="2400" dirty="0" smtClean="0"/>
              <a:t>(</a:t>
            </a:r>
            <a:r>
              <a:rPr lang="en-US" sz="2400" dirty="0" err="1" smtClean="0"/>
              <a:t>expr</a:t>
            </a:r>
            <a:r>
              <a:rPr lang="en-US" sz="2400" dirty="0" smtClean="0"/>
              <a:t>[2], </a:t>
            </a:r>
            <a:r>
              <a:rPr lang="en-US" sz="2400" dirty="0" err="1" smtClean="0"/>
              <a:t>env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        </a:t>
            </a:r>
            <a:r>
              <a:rPr lang="en-US" sz="2400" dirty="0" err="1" smtClean="0"/>
              <a:t>env.addVariable</a:t>
            </a:r>
            <a:r>
              <a:rPr lang="en-US" sz="2400" dirty="0" smtClean="0"/>
              <a:t>(name, value)</a:t>
            </a:r>
          </a:p>
          <a:p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else:</a:t>
            </a:r>
          </a:p>
          <a:p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   </a:t>
            </a:r>
            <a:r>
              <a:rPr lang="en-US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evalError</a:t>
            </a:r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('Bad definition: %s' % </a:t>
            </a:r>
            <a:r>
              <a:rPr lang="en-US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str</a:t>
            </a:r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</a:t>
            </a:r>
            <a:r>
              <a:rPr lang="en-US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expr</a:t>
            </a:r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))</a:t>
            </a:r>
            <a:endParaRPr lang="en-US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276600" cy="1143000"/>
          </a:xfrm>
        </p:spPr>
        <p:txBody>
          <a:bodyPr/>
          <a:lstStyle/>
          <a:p>
            <a:r>
              <a:rPr lang="en-US" dirty="0" smtClean="0"/>
              <a:t>Names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3276600"/>
            <a:ext cx="5562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def</a:t>
            </a:r>
            <a:r>
              <a:rPr lang="en-US" sz="2800" dirty="0" smtClean="0"/>
              <a:t> </a:t>
            </a:r>
            <a:r>
              <a:rPr lang="en-US" sz="2800" dirty="0" err="1" smtClean="0"/>
              <a:t>isName</a:t>
            </a:r>
            <a:r>
              <a:rPr lang="en-US" sz="2800" dirty="0" smtClean="0"/>
              <a:t>(</a:t>
            </a:r>
            <a:r>
              <a:rPr lang="en-US" sz="2800" dirty="0" err="1" smtClean="0"/>
              <a:t>expr</a:t>
            </a:r>
            <a:r>
              <a:rPr lang="en-US" sz="2800" dirty="0" smtClean="0"/>
              <a:t>):</a:t>
            </a:r>
          </a:p>
          <a:p>
            <a:r>
              <a:rPr lang="en-US" sz="2800" dirty="0" smtClean="0"/>
              <a:t>    </a:t>
            </a:r>
            <a:r>
              <a:rPr lang="en-US" sz="2800" b="1" dirty="0" smtClean="0"/>
              <a:t>return</a:t>
            </a:r>
            <a:r>
              <a:rPr lang="en-US" sz="2800" dirty="0" smtClean="0"/>
              <a:t> </a:t>
            </a:r>
            <a:r>
              <a:rPr lang="en-US" sz="2800" dirty="0" err="1" smtClean="0"/>
              <a:t>isinstance</a:t>
            </a:r>
            <a:r>
              <a:rPr lang="en-US" sz="2800" dirty="0" smtClean="0"/>
              <a:t>(</a:t>
            </a:r>
            <a:r>
              <a:rPr lang="en-US" sz="2800" dirty="0" err="1" smtClean="0"/>
              <a:t>expr</a:t>
            </a:r>
            <a:r>
              <a:rPr lang="en-US" sz="2800" dirty="0" smtClean="0"/>
              <a:t>, </a:t>
            </a:r>
            <a:r>
              <a:rPr lang="en-US" sz="2800" dirty="0" err="1" smtClean="0"/>
              <a:t>str</a:t>
            </a:r>
            <a:r>
              <a:rPr lang="en-US" sz="2800" dirty="0" smtClean="0"/>
              <a:t>)</a:t>
            </a:r>
          </a:p>
          <a:p>
            <a:endParaRPr lang="en-US" sz="2800" dirty="0" smtClean="0"/>
          </a:p>
          <a:p>
            <a:r>
              <a:rPr lang="en-US" sz="2800" b="1" dirty="0" smtClean="0"/>
              <a:t>def</a:t>
            </a:r>
            <a:r>
              <a:rPr lang="en-US" sz="2800" dirty="0" smtClean="0"/>
              <a:t> </a:t>
            </a:r>
            <a:r>
              <a:rPr lang="en-US" sz="2800" dirty="0" err="1" smtClean="0"/>
              <a:t>evalName</a:t>
            </a:r>
            <a:r>
              <a:rPr lang="en-US" sz="2800" dirty="0" smtClean="0"/>
              <a:t>(</a:t>
            </a:r>
            <a:r>
              <a:rPr lang="en-US" sz="2800" dirty="0" err="1" smtClean="0"/>
              <a:t>expr</a:t>
            </a:r>
            <a:r>
              <a:rPr lang="en-US" sz="2800" dirty="0" smtClean="0"/>
              <a:t>, </a:t>
            </a:r>
            <a:r>
              <a:rPr lang="en-US" sz="2800" dirty="0" err="1" smtClean="0"/>
              <a:t>env</a:t>
            </a:r>
            <a:r>
              <a:rPr lang="en-US" sz="2800" dirty="0" smtClean="0"/>
              <a:t>):</a:t>
            </a:r>
          </a:p>
          <a:p>
            <a:r>
              <a:rPr lang="en-US" sz="2800" dirty="0" smtClean="0"/>
              <a:t>    </a:t>
            </a:r>
            <a:r>
              <a:rPr 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assert </a:t>
            </a:r>
            <a:r>
              <a:rPr lang="en-US" sz="2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isName</a:t>
            </a:r>
            <a:r>
              <a:rPr 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</a:t>
            </a:r>
            <a:r>
              <a:rPr lang="en-US" sz="2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expr</a:t>
            </a:r>
            <a:r>
              <a:rPr 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)</a:t>
            </a:r>
          </a:p>
          <a:p>
            <a:r>
              <a:rPr lang="en-US" sz="2800" dirty="0" smtClean="0"/>
              <a:t>    </a:t>
            </a:r>
            <a:r>
              <a:rPr lang="en-US" sz="2800" b="1" dirty="0" smtClean="0"/>
              <a:t>return</a:t>
            </a:r>
            <a:r>
              <a:rPr lang="en-US" sz="2800" dirty="0" smtClean="0"/>
              <a:t> </a:t>
            </a:r>
            <a:r>
              <a:rPr lang="en-US" sz="2800" dirty="0" err="1" smtClean="0"/>
              <a:t>env.lookupVariable</a:t>
            </a:r>
            <a:r>
              <a:rPr lang="en-US" sz="2800" dirty="0" smtClean="0"/>
              <a:t>(</a:t>
            </a:r>
            <a:r>
              <a:rPr lang="en-US" sz="2800" dirty="0" err="1" smtClean="0"/>
              <a:t>expr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3276600" y="228600"/>
            <a:ext cx="5791200" cy="286232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b="1" dirty="0" smtClean="0"/>
              <a:t>class</a:t>
            </a:r>
            <a:r>
              <a:rPr lang="en-US" sz="2000" dirty="0" smtClean="0"/>
              <a:t> Environment:</a:t>
            </a:r>
          </a:p>
          <a:p>
            <a:r>
              <a:rPr lang="en-US" sz="2000" dirty="0" smtClean="0"/>
              <a:t>    ...</a:t>
            </a:r>
          </a:p>
          <a:p>
            <a:r>
              <a:rPr lang="en-US" sz="2000" b="1" dirty="0"/>
              <a:t> </a:t>
            </a:r>
            <a:r>
              <a:rPr lang="en-US" sz="2000" b="1" dirty="0" smtClean="0"/>
              <a:t>  def</a:t>
            </a:r>
            <a:r>
              <a:rPr lang="en-US" sz="2000" dirty="0" smtClean="0"/>
              <a:t> </a:t>
            </a:r>
            <a:r>
              <a:rPr lang="en-US" sz="2000" dirty="0" err="1" smtClean="0"/>
              <a:t>lookupVariable</a:t>
            </a:r>
            <a:r>
              <a:rPr lang="en-US" sz="2000" dirty="0" smtClean="0"/>
              <a:t>(self, name):</a:t>
            </a:r>
          </a:p>
          <a:p>
            <a:r>
              <a:rPr lang="en-US" sz="2000" dirty="0" smtClean="0"/>
              <a:t>        </a:t>
            </a:r>
            <a:r>
              <a:rPr lang="en-US" sz="2000" b="1" dirty="0" smtClean="0"/>
              <a:t>if</a:t>
            </a:r>
            <a:r>
              <a:rPr lang="en-US" sz="2000" dirty="0" smtClean="0"/>
              <a:t> </a:t>
            </a:r>
            <a:r>
              <a:rPr lang="en-US" sz="2000" dirty="0" err="1" smtClean="0"/>
              <a:t>self._frame.has_key</a:t>
            </a:r>
            <a:r>
              <a:rPr lang="en-US" sz="2000" dirty="0" smtClean="0"/>
              <a:t>(name):</a:t>
            </a:r>
          </a:p>
          <a:p>
            <a:r>
              <a:rPr lang="en-US" sz="2000" dirty="0" smtClean="0"/>
              <a:t>            </a:t>
            </a:r>
            <a:r>
              <a:rPr lang="en-US" sz="2000" b="1" dirty="0" smtClean="0"/>
              <a:t>return</a:t>
            </a:r>
            <a:r>
              <a:rPr lang="en-US" sz="2000" dirty="0" smtClean="0"/>
              <a:t> </a:t>
            </a:r>
            <a:r>
              <a:rPr lang="en-US" sz="2000" dirty="0" err="1" smtClean="0"/>
              <a:t>self._frame</a:t>
            </a:r>
            <a:r>
              <a:rPr lang="en-US" sz="2000" dirty="0" smtClean="0"/>
              <a:t>[name]</a:t>
            </a:r>
          </a:p>
          <a:p>
            <a:r>
              <a:rPr lang="en-US" sz="2000" dirty="0" smtClean="0"/>
              <a:t>        </a:t>
            </a:r>
            <a:r>
              <a:rPr lang="en-US" sz="2000" b="1" dirty="0" err="1" smtClean="0"/>
              <a:t>elif</a:t>
            </a:r>
            <a:r>
              <a:rPr lang="en-US" sz="2000" dirty="0" smtClean="0"/>
              <a:t> (</a:t>
            </a:r>
            <a:r>
              <a:rPr lang="en-US" sz="2000" dirty="0" err="1" smtClean="0"/>
              <a:t>self._parent</a:t>
            </a:r>
            <a:r>
              <a:rPr lang="en-US" sz="2000" dirty="0" smtClean="0"/>
              <a:t>):</a:t>
            </a:r>
          </a:p>
          <a:p>
            <a:r>
              <a:rPr lang="en-US" sz="2000" dirty="0" smtClean="0"/>
              <a:t>            </a:t>
            </a:r>
            <a:r>
              <a:rPr lang="en-US" sz="2000" b="1" dirty="0" smtClean="0"/>
              <a:t>return</a:t>
            </a:r>
            <a:r>
              <a:rPr lang="en-US" sz="2000" dirty="0" smtClean="0"/>
              <a:t> </a:t>
            </a:r>
            <a:r>
              <a:rPr lang="en-US" sz="2000" dirty="0" err="1" smtClean="0"/>
              <a:t>self._parent.lookupVariable</a:t>
            </a:r>
            <a:r>
              <a:rPr lang="en-US" sz="2000" dirty="0" smtClean="0"/>
              <a:t>(name)</a:t>
            </a:r>
          </a:p>
          <a:p>
            <a:r>
              <a:rPr lang="en-US" sz="2000" dirty="0" smtClean="0"/>
              <a:t>        </a:t>
            </a:r>
            <a:r>
              <a:rPr lang="en-US" sz="2000" b="1" dirty="0" smtClean="0"/>
              <a:t>else:</a:t>
            </a:r>
          </a:p>
          <a:p>
            <a:r>
              <a:rPr lang="en-US" sz="2000" dirty="0" smtClean="0"/>
              <a:t>            </a:t>
            </a:r>
            <a:r>
              <a:rPr lang="en-US" sz="2000" dirty="0" err="1" smtClean="0"/>
              <a:t>evalError</a:t>
            </a:r>
            <a:r>
              <a:rPr lang="en-US" sz="2000" dirty="0" smtClean="0"/>
              <a:t>('Undefined name: %s' % (name))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307" name="Rectangle 3"/>
          <p:cNvSpPr>
            <a:spLocks noChangeArrowheads="1"/>
          </p:cNvSpPr>
          <p:nvPr/>
        </p:nvSpPr>
        <p:spPr bwMode="auto">
          <a:xfrm>
            <a:off x="457200" y="1447800"/>
            <a:ext cx="8296275" cy="457200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250308" name="Text Box 4"/>
          <p:cNvSpPr txBox="1">
            <a:spLocks noChangeArrowheads="1"/>
          </p:cNvSpPr>
          <p:nvPr/>
        </p:nvSpPr>
        <p:spPr bwMode="auto">
          <a:xfrm>
            <a:off x="228600" y="152400"/>
            <a:ext cx="7489936" cy="655564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/>
              <a:t>def</a:t>
            </a:r>
            <a:r>
              <a:rPr lang="en-US" sz="2800" dirty="0" smtClean="0"/>
              <a:t> </a:t>
            </a:r>
            <a:r>
              <a:rPr lang="en-US" sz="2800" dirty="0" err="1" smtClean="0"/>
              <a:t>meval</a:t>
            </a:r>
            <a:r>
              <a:rPr lang="en-US" sz="2800" dirty="0" smtClean="0"/>
              <a:t>(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</a:rPr>
              <a:t>expr</a:t>
            </a:r>
            <a:r>
              <a:rPr lang="en-US" sz="2800" dirty="0" smtClean="0"/>
              <a:t>,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</a:rPr>
              <a:t>env</a:t>
            </a:r>
            <a:r>
              <a:rPr lang="en-US" sz="2800" dirty="0" smtClean="0"/>
              <a:t>):</a:t>
            </a:r>
          </a:p>
          <a:p>
            <a:r>
              <a:rPr lang="en-US" sz="2800" dirty="0" smtClean="0"/>
              <a:t>    </a:t>
            </a:r>
            <a:r>
              <a:rPr lang="en-US" sz="2800" b="1" dirty="0" smtClean="0"/>
              <a:t>if</a:t>
            </a:r>
            <a:r>
              <a:rPr lang="en-US" sz="2800" dirty="0" smtClean="0"/>
              <a:t> </a:t>
            </a:r>
            <a:r>
              <a:rPr lang="en-US" sz="2800" dirty="0" err="1" smtClean="0"/>
              <a:t>isPrimitive</a:t>
            </a:r>
            <a:r>
              <a:rPr lang="en-US" sz="2800" dirty="0" smtClean="0"/>
              <a:t>(</a:t>
            </a:r>
            <a:r>
              <a:rPr lang="en-US" sz="2800" dirty="0" err="1" smtClean="0"/>
              <a:t>expr</a:t>
            </a:r>
            <a:r>
              <a:rPr lang="en-US" sz="2800" dirty="0" smtClean="0"/>
              <a:t>):</a:t>
            </a:r>
          </a:p>
          <a:p>
            <a:r>
              <a:rPr lang="en-US" sz="2800" dirty="0" smtClean="0"/>
              <a:t>       </a:t>
            </a:r>
            <a:r>
              <a:rPr lang="en-US" sz="2800" b="1" dirty="0" smtClean="0"/>
              <a:t>return </a:t>
            </a:r>
            <a:r>
              <a:rPr lang="en-US" sz="2800" dirty="0" err="1" smtClean="0"/>
              <a:t>evalPrimitive</a:t>
            </a:r>
            <a:r>
              <a:rPr lang="en-US" sz="2800" dirty="0" smtClean="0"/>
              <a:t>(</a:t>
            </a:r>
            <a:r>
              <a:rPr lang="en-US" sz="2800" dirty="0" err="1" smtClean="0"/>
              <a:t>expr</a:t>
            </a:r>
            <a:r>
              <a:rPr lang="en-US" sz="2800" dirty="0" smtClean="0"/>
              <a:t>)</a:t>
            </a:r>
          </a:p>
          <a:p>
            <a:r>
              <a:rPr lang="en-US" sz="2800" dirty="0" smtClean="0"/>
              <a:t>    </a:t>
            </a:r>
            <a:r>
              <a:rPr lang="en-US" sz="2800" b="1" dirty="0" err="1" smtClean="0"/>
              <a:t>elif</a:t>
            </a:r>
            <a:r>
              <a:rPr lang="en-US" sz="2800" dirty="0" smtClean="0"/>
              <a:t> </a:t>
            </a:r>
            <a:r>
              <a:rPr lang="en-US" sz="2800" dirty="0" err="1" smtClean="0"/>
              <a:t>isIf</a:t>
            </a:r>
            <a:r>
              <a:rPr lang="en-US" sz="2800" dirty="0" smtClean="0"/>
              <a:t>(</a:t>
            </a:r>
            <a:r>
              <a:rPr lang="en-US" sz="2800" dirty="0" err="1" smtClean="0"/>
              <a:t>expr</a:t>
            </a:r>
            <a:r>
              <a:rPr lang="en-US" sz="2800" dirty="0" smtClean="0"/>
              <a:t>):             </a:t>
            </a:r>
          </a:p>
          <a:p>
            <a:r>
              <a:rPr lang="en-US" sz="2800" dirty="0" smtClean="0"/>
              <a:t>        </a:t>
            </a:r>
            <a:r>
              <a:rPr lang="en-US" sz="2800" b="1" dirty="0" smtClean="0"/>
              <a:t>return</a:t>
            </a:r>
            <a:r>
              <a:rPr lang="en-US" sz="2800" dirty="0" smtClean="0"/>
              <a:t> </a:t>
            </a:r>
            <a:r>
              <a:rPr lang="en-US" sz="2800" dirty="0" err="1" smtClean="0"/>
              <a:t>evalIf</a:t>
            </a:r>
            <a:r>
              <a:rPr lang="en-US" sz="2800" dirty="0" smtClean="0"/>
              <a:t>(</a:t>
            </a:r>
            <a:r>
              <a:rPr lang="en-US" sz="2800" dirty="0" err="1" smtClean="0"/>
              <a:t>expr</a:t>
            </a:r>
            <a:r>
              <a:rPr lang="en-US" sz="2800" dirty="0" smtClean="0"/>
              <a:t>, </a:t>
            </a:r>
            <a:r>
              <a:rPr lang="en-US" sz="2800" dirty="0" err="1" smtClean="0"/>
              <a:t>env</a:t>
            </a:r>
            <a:r>
              <a:rPr lang="en-US" sz="2800" dirty="0" smtClean="0"/>
              <a:t>) 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    </a:t>
            </a:r>
            <a:r>
              <a:rPr lang="en-US" sz="2800" b="1" dirty="0" err="1" smtClean="0">
                <a:solidFill>
                  <a:srgbClr val="0070C0"/>
                </a:solidFill>
              </a:rPr>
              <a:t>elif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isDefinition</a:t>
            </a:r>
            <a:r>
              <a:rPr lang="en-US" sz="2800" dirty="0" smtClean="0">
                <a:solidFill>
                  <a:srgbClr val="0070C0"/>
                </a:solidFill>
              </a:rPr>
              <a:t>(</a:t>
            </a:r>
            <a:r>
              <a:rPr lang="en-US" sz="2800" dirty="0" err="1" smtClean="0">
                <a:solidFill>
                  <a:srgbClr val="0070C0"/>
                </a:solidFill>
              </a:rPr>
              <a:t>expr</a:t>
            </a:r>
            <a:r>
              <a:rPr lang="en-US" sz="2800" dirty="0" smtClean="0">
                <a:solidFill>
                  <a:srgbClr val="0070C0"/>
                </a:solidFill>
              </a:rPr>
              <a:t>):                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       </a:t>
            </a:r>
            <a:r>
              <a:rPr lang="en-US" sz="2800" dirty="0" err="1" smtClean="0">
                <a:solidFill>
                  <a:srgbClr val="0070C0"/>
                </a:solidFill>
              </a:rPr>
              <a:t>evalDefinition</a:t>
            </a:r>
            <a:r>
              <a:rPr lang="en-US" sz="2800" dirty="0" smtClean="0">
                <a:solidFill>
                  <a:srgbClr val="0070C0"/>
                </a:solidFill>
              </a:rPr>
              <a:t>(</a:t>
            </a:r>
            <a:r>
              <a:rPr lang="en-US" sz="2800" dirty="0" err="1" smtClean="0">
                <a:solidFill>
                  <a:srgbClr val="0070C0"/>
                </a:solidFill>
              </a:rPr>
              <a:t>expr</a:t>
            </a:r>
            <a:r>
              <a:rPr lang="en-US" sz="2800" dirty="0" smtClean="0">
                <a:solidFill>
                  <a:srgbClr val="0070C0"/>
                </a:solidFill>
              </a:rPr>
              <a:t>, </a:t>
            </a:r>
            <a:r>
              <a:rPr lang="en-US" sz="2800" dirty="0" err="1" smtClean="0">
                <a:solidFill>
                  <a:srgbClr val="0070C0"/>
                </a:solidFill>
              </a:rPr>
              <a:t>env</a:t>
            </a:r>
            <a:r>
              <a:rPr lang="en-US" sz="2800" dirty="0" smtClean="0">
                <a:solidFill>
                  <a:srgbClr val="0070C0"/>
                </a:solidFill>
              </a:rPr>
              <a:t>)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    </a:t>
            </a:r>
            <a:r>
              <a:rPr lang="en-US" sz="2800" b="1" dirty="0" err="1" smtClean="0">
                <a:solidFill>
                  <a:srgbClr val="0070C0"/>
                </a:solidFill>
              </a:rPr>
              <a:t>elif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isName</a:t>
            </a:r>
            <a:r>
              <a:rPr lang="en-US" sz="2800" dirty="0" smtClean="0">
                <a:solidFill>
                  <a:srgbClr val="0070C0"/>
                </a:solidFill>
              </a:rPr>
              <a:t>(</a:t>
            </a:r>
            <a:r>
              <a:rPr lang="en-US" sz="2800" dirty="0" err="1" smtClean="0">
                <a:solidFill>
                  <a:srgbClr val="0070C0"/>
                </a:solidFill>
              </a:rPr>
              <a:t>expr</a:t>
            </a:r>
            <a:r>
              <a:rPr lang="en-US" sz="2800" dirty="0" smtClean="0">
                <a:solidFill>
                  <a:srgbClr val="0070C0"/>
                </a:solidFill>
              </a:rPr>
              <a:t>):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       </a:t>
            </a:r>
            <a:r>
              <a:rPr lang="en-US" sz="2800" b="1" dirty="0" smtClean="0">
                <a:solidFill>
                  <a:srgbClr val="0070C0"/>
                </a:solidFill>
              </a:rPr>
              <a:t>return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evalName</a:t>
            </a:r>
            <a:r>
              <a:rPr lang="en-US" sz="2800" dirty="0" smtClean="0">
                <a:solidFill>
                  <a:srgbClr val="0070C0"/>
                </a:solidFill>
              </a:rPr>
              <a:t>(</a:t>
            </a:r>
            <a:r>
              <a:rPr lang="en-US" sz="2800" dirty="0" err="1" smtClean="0">
                <a:solidFill>
                  <a:srgbClr val="0070C0"/>
                </a:solidFill>
              </a:rPr>
              <a:t>expr</a:t>
            </a:r>
            <a:r>
              <a:rPr lang="en-US" sz="2800" dirty="0" smtClean="0">
                <a:solidFill>
                  <a:srgbClr val="0070C0"/>
                </a:solidFill>
              </a:rPr>
              <a:t>, </a:t>
            </a:r>
            <a:r>
              <a:rPr lang="en-US" sz="2800" dirty="0" err="1" smtClean="0">
                <a:solidFill>
                  <a:srgbClr val="0070C0"/>
                </a:solidFill>
              </a:rPr>
              <a:t>env</a:t>
            </a:r>
            <a:r>
              <a:rPr lang="en-US" sz="2800" dirty="0" smtClean="0">
                <a:solidFill>
                  <a:srgbClr val="0070C0"/>
                </a:solidFill>
              </a:rPr>
              <a:t>)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    </a:t>
            </a:r>
            <a:r>
              <a:rPr lang="en-US" sz="2800" b="1" dirty="0" err="1" smtClean="0">
                <a:solidFill>
                  <a:srgbClr val="0070C0"/>
                </a:solidFill>
              </a:rPr>
              <a:t>elif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isLambda</a:t>
            </a:r>
            <a:r>
              <a:rPr lang="en-US" sz="2800" dirty="0" smtClean="0">
                <a:solidFill>
                  <a:srgbClr val="0070C0"/>
                </a:solidFill>
              </a:rPr>
              <a:t>(</a:t>
            </a:r>
            <a:r>
              <a:rPr lang="en-US" sz="2800" dirty="0" err="1" smtClean="0">
                <a:solidFill>
                  <a:srgbClr val="0070C0"/>
                </a:solidFill>
              </a:rPr>
              <a:t>expr</a:t>
            </a:r>
            <a:r>
              <a:rPr lang="en-US" sz="2800" dirty="0" smtClean="0">
                <a:solidFill>
                  <a:srgbClr val="0070C0"/>
                </a:solidFill>
              </a:rPr>
              <a:t>):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       </a:t>
            </a:r>
            <a:r>
              <a:rPr lang="en-US" sz="2800" b="1" dirty="0" smtClean="0">
                <a:solidFill>
                  <a:srgbClr val="0070C0"/>
                </a:solidFill>
              </a:rPr>
              <a:t>return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evalLambda</a:t>
            </a:r>
            <a:r>
              <a:rPr lang="en-US" sz="2800" dirty="0" smtClean="0">
                <a:solidFill>
                  <a:srgbClr val="0070C0"/>
                </a:solidFill>
              </a:rPr>
              <a:t>(</a:t>
            </a:r>
            <a:r>
              <a:rPr lang="en-US" sz="2800" dirty="0" err="1" smtClean="0">
                <a:solidFill>
                  <a:srgbClr val="0070C0"/>
                </a:solidFill>
              </a:rPr>
              <a:t>expr</a:t>
            </a:r>
            <a:r>
              <a:rPr lang="en-US" sz="2800" dirty="0" smtClean="0">
                <a:solidFill>
                  <a:srgbClr val="0070C0"/>
                </a:solidFill>
              </a:rPr>
              <a:t>, </a:t>
            </a:r>
            <a:r>
              <a:rPr lang="en-US" sz="2800" dirty="0" err="1" smtClean="0">
                <a:solidFill>
                  <a:srgbClr val="0070C0"/>
                </a:solidFill>
              </a:rPr>
              <a:t>env</a:t>
            </a:r>
            <a:r>
              <a:rPr lang="en-US" sz="2800" dirty="0" smtClean="0">
                <a:solidFill>
                  <a:srgbClr val="0070C0"/>
                </a:solidFill>
              </a:rPr>
              <a:t>)</a:t>
            </a:r>
          </a:p>
          <a:p>
            <a:r>
              <a:rPr lang="en-US" sz="2800" dirty="0" smtClean="0"/>
              <a:t>    </a:t>
            </a:r>
            <a:r>
              <a:rPr lang="en-US" sz="2800" b="1" dirty="0" err="1" smtClean="0">
                <a:solidFill>
                  <a:schemeClr val="accent2">
                    <a:lumMod val="75000"/>
                  </a:schemeClr>
                </a:solidFill>
              </a:rPr>
              <a:t>elif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</a:rPr>
              <a:t>isApplication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</a:rPr>
              <a:t>expr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):</a:t>
            </a:r>
          </a:p>
          <a:p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       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return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</a:rPr>
              <a:t>evalApplication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</a:rPr>
              <a:t>expr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</a:rPr>
              <a:t>env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r>
              <a:rPr lang="en-US" sz="2800" dirty="0" smtClean="0"/>
              <a:t>    </a:t>
            </a:r>
            <a:r>
              <a:rPr lang="en-US" sz="2800" b="1" dirty="0" smtClean="0">
                <a:solidFill>
                  <a:srgbClr val="FF0000"/>
                </a:solidFill>
              </a:rPr>
              <a:t>else: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       error ('Unknown expression type: ' + </a:t>
            </a:r>
            <a:r>
              <a:rPr lang="en-US" sz="2800" dirty="0" err="1" smtClean="0">
                <a:solidFill>
                  <a:srgbClr val="FF0000"/>
                </a:solidFill>
              </a:rPr>
              <a:t>str</a:t>
            </a:r>
            <a:r>
              <a:rPr lang="en-US" sz="2800" dirty="0" smtClean="0">
                <a:solidFill>
                  <a:srgbClr val="FF0000"/>
                </a:solidFill>
              </a:rPr>
              <a:t>(</a:t>
            </a:r>
            <a:r>
              <a:rPr lang="en-US" sz="2800" dirty="0" err="1" smtClean="0">
                <a:solidFill>
                  <a:srgbClr val="FF0000"/>
                </a:solidFill>
              </a:rPr>
              <a:t>expr</a:t>
            </a:r>
            <a:r>
              <a:rPr lang="en-US" sz="2800" dirty="0" smtClean="0">
                <a:solidFill>
                  <a:srgbClr val="FF0000"/>
                </a:solidFill>
              </a:rPr>
              <a:t>))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Primitives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1219200"/>
            <a:ext cx="8001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def</a:t>
            </a:r>
            <a:r>
              <a:rPr lang="en-US" sz="2400" dirty="0" smtClean="0"/>
              <a:t> </a:t>
            </a:r>
            <a:r>
              <a:rPr lang="en-US" sz="2400" dirty="0" err="1" smtClean="0"/>
              <a:t>isPrimitive</a:t>
            </a:r>
            <a:r>
              <a:rPr lang="en-US" sz="2400" dirty="0" smtClean="0"/>
              <a:t>(</a:t>
            </a:r>
            <a:r>
              <a:rPr lang="en-US" sz="2400" dirty="0" err="1" smtClean="0"/>
              <a:t>expr</a:t>
            </a:r>
            <a:r>
              <a:rPr lang="en-US" sz="2400" dirty="0" smtClean="0"/>
              <a:t>):</a:t>
            </a:r>
          </a:p>
          <a:p>
            <a:r>
              <a:rPr lang="en-US" sz="2400" dirty="0" smtClean="0"/>
              <a:t>    </a:t>
            </a:r>
            <a:r>
              <a:rPr lang="en-US" sz="2400" b="1" dirty="0" smtClean="0"/>
              <a:t>return </a:t>
            </a:r>
            <a:r>
              <a:rPr lang="en-US" sz="2400" dirty="0" smtClean="0"/>
              <a:t>(</a:t>
            </a:r>
            <a:r>
              <a:rPr lang="en-US" sz="2400" dirty="0" err="1" smtClean="0"/>
              <a:t>isNumber</a:t>
            </a:r>
            <a:r>
              <a:rPr lang="en-US" sz="2400" dirty="0" smtClean="0"/>
              <a:t>(</a:t>
            </a:r>
            <a:r>
              <a:rPr lang="en-US" sz="2400" dirty="0" err="1" smtClean="0"/>
              <a:t>expr</a:t>
            </a:r>
            <a:r>
              <a:rPr lang="en-US" sz="2400" dirty="0" smtClean="0"/>
              <a:t>) </a:t>
            </a:r>
            <a:r>
              <a:rPr lang="en-US" sz="2400" b="1" dirty="0" smtClean="0"/>
              <a:t>or</a:t>
            </a:r>
            <a:r>
              <a:rPr lang="en-US" sz="2400" dirty="0" smtClean="0"/>
              <a:t> </a:t>
            </a:r>
            <a:r>
              <a:rPr lang="en-US" sz="2400" dirty="0" err="1" smtClean="0"/>
              <a:t>isPrimitiveProcedure</a:t>
            </a:r>
            <a:r>
              <a:rPr lang="en-US" sz="2400" dirty="0" smtClean="0"/>
              <a:t>(</a:t>
            </a:r>
            <a:r>
              <a:rPr lang="en-US" sz="2400" dirty="0" err="1" smtClean="0"/>
              <a:t>expr</a:t>
            </a:r>
            <a:r>
              <a:rPr lang="en-US" sz="2400" dirty="0" smtClean="0"/>
              <a:t>))</a:t>
            </a:r>
          </a:p>
          <a:p>
            <a:endParaRPr lang="en-US" sz="2400" dirty="0" smtClean="0"/>
          </a:p>
          <a:p>
            <a:r>
              <a:rPr lang="en-US" sz="2400" b="1" dirty="0" smtClean="0"/>
              <a:t>def</a:t>
            </a:r>
            <a:r>
              <a:rPr lang="en-US" sz="2400" dirty="0" smtClean="0"/>
              <a:t> </a:t>
            </a:r>
            <a:r>
              <a:rPr lang="en-US" sz="2400" dirty="0" err="1" smtClean="0"/>
              <a:t>isNumber</a:t>
            </a:r>
            <a:r>
              <a:rPr lang="en-US" sz="2400" dirty="0" smtClean="0"/>
              <a:t>(</a:t>
            </a:r>
            <a:r>
              <a:rPr lang="en-US" sz="2400" dirty="0" err="1" smtClean="0"/>
              <a:t>expr</a:t>
            </a:r>
            <a:r>
              <a:rPr lang="en-US" sz="2400" dirty="0" smtClean="0"/>
              <a:t>):</a:t>
            </a:r>
          </a:p>
          <a:p>
            <a:r>
              <a:rPr lang="en-US" sz="2400" dirty="0" smtClean="0"/>
              <a:t>    </a:t>
            </a:r>
            <a:r>
              <a:rPr lang="en-US" sz="2400" b="1" dirty="0" smtClean="0"/>
              <a:t>return</a:t>
            </a:r>
            <a:r>
              <a:rPr lang="en-US" sz="2400" dirty="0" smtClean="0"/>
              <a:t> </a:t>
            </a:r>
            <a:r>
              <a:rPr lang="en-US" sz="2400" dirty="0" err="1" smtClean="0"/>
              <a:t>isinstance</a:t>
            </a:r>
            <a:r>
              <a:rPr lang="en-US" sz="2400" dirty="0" smtClean="0"/>
              <a:t>(</a:t>
            </a:r>
            <a:r>
              <a:rPr lang="en-US" sz="2400" dirty="0" err="1" smtClean="0"/>
              <a:t>expr</a:t>
            </a:r>
            <a:r>
              <a:rPr lang="en-US" sz="2400" dirty="0" smtClean="0"/>
              <a:t>, </a:t>
            </a:r>
            <a:r>
              <a:rPr lang="en-US" sz="2400" dirty="0" err="1" smtClean="0"/>
              <a:t>str</a:t>
            </a:r>
            <a:r>
              <a:rPr lang="en-US" sz="2400" dirty="0" smtClean="0"/>
              <a:t>) and </a:t>
            </a:r>
            <a:r>
              <a:rPr lang="en-US" sz="2400" dirty="0" err="1" smtClean="0"/>
              <a:t>expr.isdigit</a:t>
            </a:r>
            <a:r>
              <a:rPr lang="en-US" sz="2400" dirty="0" smtClean="0"/>
              <a:t>()</a:t>
            </a:r>
          </a:p>
          <a:p>
            <a:endParaRPr lang="en-US" sz="2400" dirty="0" smtClean="0"/>
          </a:p>
          <a:p>
            <a:r>
              <a:rPr lang="en-US" sz="2400" b="1" dirty="0" smtClean="0"/>
              <a:t>def </a:t>
            </a:r>
            <a:r>
              <a:rPr lang="en-US" sz="2400" dirty="0" err="1" smtClean="0"/>
              <a:t>isPrimitiveProcedure</a:t>
            </a:r>
            <a:r>
              <a:rPr lang="en-US" sz="2400" dirty="0" smtClean="0"/>
              <a:t>(</a:t>
            </a:r>
            <a:r>
              <a:rPr lang="en-US" sz="2400" dirty="0" err="1" smtClean="0"/>
              <a:t>expr</a:t>
            </a:r>
            <a:r>
              <a:rPr lang="en-US" sz="2400" dirty="0" smtClean="0"/>
              <a:t>):</a:t>
            </a:r>
          </a:p>
          <a:p>
            <a:r>
              <a:rPr lang="en-US" sz="2400" dirty="0" smtClean="0"/>
              <a:t>    </a:t>
            </a:r>
            <a:r>
              <a:rPr lang="en-US" sz="2400" b="1" dirty="0" smtClean="0"/>
              <a:t>return</a:t>
            </a:r>
            <a:r>
              <a:rPr lang="en-US" sz="2400" dirty="0" smtClean="0"/>
              <a:t> callable(</a:t>
            </a:r>
            <a:r>
              <a:rPr lang="en-US" sz="2400" dirty="0" err="1" smtClean="0"/>
              <a:t>expr</a:t>
            </a:r>
            <a:r>
              <a:rPr lang="en-US" sz="2400" dirty="0" smtClean="0"/>
              <a:t>)</a:t>
            </a:r>
          </a:p>
          <a:p>
            <a:endParaRPr lang="en-US" sz="2400" dirty="0" smtClean="0"/>
          </a:p>
          <a:p>
            <a:r>
              <a:rPr lang="en-US" sz="2400" b="1" dirty="0" smtClean="0"/>
              <a:t>def</a:t>
            </a:r>
            <a:r>
              <a:rPr lang="en-US" sz="2400" dirty="0" smtClean="0"/>
              <a:t> </a:t>
            </a:r>
            <a:r>
              <a:rPr lang="en-US" sz="2400" dirty="0" err="1" smtClean="0"/>
              <a:t>evalPrimitive</a:t>
            </a:r>
            <a:r>
              <a:rPr lang="en-US" sz="2400" dirty="0" smtClean="0"/>
              <a:t>(</a:t>
            </a:r>
            <a:r>
              <a:rPr lang="en-US" sz="2400" dirty="0" err="1" smtClean="0"/>
              <a:t>expr</a:t>
            </a:r>
            <a:r>
              <a:rPr lang="en-US" sz="2400" dirty="0" smtClean="0"/>
              <a:t>):</a:t>
            </a:r>
          </a:p>
          <a:p>
            <a:r>
              <a:rPr lang="en-US" sz="2400" dirty="0" smtClean="0"/>
              <a:t>    </a:t>
            </a:r>
            <a:r>
              <a:rPr lang="en-US" sz="2400" b="1" dirty="0" smtClean="0"/>
              <a:t>if</a:t>
            </a:r>
            <a:r>
              <a:rPr lang="en-US" sz="2400" dirty="0" smtClean="0"/>
              <a:t> </a:t>
            </a:r>
            <a:r>
              <a:rPr lang="en-US" sz="2400" dirty="0" err="1" smtClean="0"/>
              <a:t>isNumber</a:t>
            </a:r>
            <a:r>
              <a:rPr lang="en-US" sz="2400" dirty="0" smtClean="0"/>
              <a:t>(</a:t>
            </a:r>
            <a:r>
              <a:rPr lang="en-US" sz="2400" dirty="0" err="1" smtClean="0"/>
              <a:t>expr</a:t>
            </a:r>
            <a:r>
              <a:rPr lang="en-US" sz="2400" dirty="0" smtClean="0"/>
              <a:t>):</a:t>
            </a:r>
          </a:p>
          <a:p>
            <a:r>
              <a:rPr lang="en-US" sz="2400" dirty="0" smtClean="0"/>
              <a:t>        </a:t>
            </a:r>
            <a:r>
              <a:rPr lang="en-US" sz="2400" b="1" dirty="0" smtClean="0"/>
              <a:t>return</a:t>
            </a:r>
            <a:r>
              <a:rPr lang="en-US" sz="2400" dirty="0" smtClean="0"/>
              <a:t> </a:t>
            </a:r>
            <a:r>
              <a:rPr lang="en-US" sz="2400" dirty="0" err="1" smtClean="0"/>
              <a:t>int</a:t>
            </a:r>
            <a:r>
              <a:rPr lang="en-US" sz="2400" dirty="0" smtClean="0"/>
              <a:t>(</a:t>
            </a:r>
            <a:r>
              <a:rPr lang="en-US" sz="2400" dirty="0" err="1" smtClean="0"/>
              <a:t>expr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    </a:t>
            </a:r>
            <a:r>
              <a:rPr lang="en-US" sz="2400" b="1" dirty="0" smtClean="0"/>
              <a:t>else:</a:t>
            </a:r>
          </a:p>
          <a:p>
            <a:r>
              <a:rPr lang="en-US" sz="2400" dirty="0" smtClean="0"/>
              <a:t>        </a:t>
            </a:r>
            <a:r>
              <a:rPr lang="en-US" sz="2400" b="1" dirty="0" smtClean="0"/>
              <a:t>return</a:t>
            </a:r>
            <a:r>
              <a:rPr lang="en-US" sz="2400" dirty="0" smtClean="0"/>
              <a:t> </a:t>
            </a:r>
            <a:r>
              <a:rPr lang="en-US" sz="2400" dirty="0" err="1" smtClean="0"/>
              <a:t>expr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Primitive Procedures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1676400"/>
            <a:ext cx="5943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def</a:t>
            </a:r>
            <a:r>
              <a:rPr lang="en-US" dirty="0" smtClean="0"/>
              <a:t> </a:t>
            </a:r>
            <a:r>
              <a:rPr lang="en-US" dirty="0" err="1" smtClean="0"/>
              <a:t>primitivePlus</a:t>
            </a:r>
            <a:r>
              <a:rPr lang="en-US" dirty="0" smtClean="0"/>
              <a:t> (operands):</a:t>
            </a:r>
          </a:p>
          <a:p>
            <a:r>
              <a:rPr lang="en-US" dirty="0" smtClean="0"/>
              <a:t>    </a:t>
            </a:r>
            <a:r>
              <a:rPr lang="en-US" b="1" dirty="0" smtClean="0"/>
              <a:t>if</a:t>
            </a:r>
            <a:r>
              <a:rPr lang="en-US" dirty="0" smtClean="0"/>
              <a:t> (</a:t>
            </a:r>
            <a:r>
              <a:rPr lang="en-US" dirty="0" err="1" smtClean="0"/>
              <a:t>len</a:t>
            </a:r>
            <a:r>
              <a:rPr lang="en-US" dirty="0" smtClean="0"/>
              <a:t>(operands) == 0):</a:t>
            </a:r>
          </a:p>
          <a:p>
            <a:r>
              <a:rPr lang="en-US" dirty="0" smtClean="0"/>
              <a:t>       </a:t>
            </a:r>
            <a:r>
              <a:rPr lang="en-US" b="1" dirty="0" smtClean="0"/>
              <a:t>return</a:t>
            </a:r>
            <a:r>
              <a:rPr lang="en-US" dirty="0" smtClean="0"/>
              <a:t> 0</a:t>
            </a:r>
          </a:p>
          <a:p>
            <a:r>
              <a:rPr lang="en-US" dirty="0" smtClean="0"/>
              <a:t>    </a:t>
            </a:r>
            <a:r>
              <a:rPr lang="en-US" b="1" dirty="0" smtClean="0"/>
              <a:t>else:</a:t>
            </a:r>
          </a:p>
          <a:p>
            <a:r>
              <a:rPr lang="en-US" dirty="0" smtClean="0"/>
              <a:t>       </a:t>
            </a:r>
            <a:r>
              <a:rPr lang="en-US" b="1" dirty="0" smtClean="0"/>
              <a:t>return</a:t>
            </a:r>
            <a:r>
              <a:rPr lang="en-US" dirty="0" smtClean="0"/>
              <a:t> operands[0] </a:t>
            </a:r>
            <a:r>
              <a:rPr lang="en-US" b="1" dirty="0" smtClean="0">
                <a:solidFill>
                  <a:srgbClr val="FF0000"/>
                </a:solidFill>
              </a:rPr>
              <a:t>+</a:t>
            </a:r>
            <a:r>
              <a:rPr lang="en-US" dirty="0" smtClean="0"/>
              <a:t> </a:t>
            </a:r>
            <a:r>
              <a:rPr lang="en-US" dirty="0" err="1" smtClean="0"/>
              <a:t>primitivePlus</a:t>
            </a:r>
            <a:r>
              <a:rPr lang="en-US" dirty="0" smtClean="0"/>
              <a:t> (operands[1:])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382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/>
              <a:t>def</a:t>
            </a:r>
            <a:r>
              <a:rPr lang="en-US" dirty="0" smtClean="0"/>
              <a:t> </a:t>
            </a:r>
            <a:r>
              <a:rPr lang="en-US" dirty="0" err="1" smtClean="0"/>
              <a:t>primitiveEquals</a:t>
            </a:r>
            <a:r>
              <a:rPr lang="en-US" dirty="0" smtClean="0"/>
              <a:t> (operands):</a:t>
            </a:r>
          </a:p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checkOperands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(operands, 2, '=')</a:t>
            </a:r>
          </a:p>
          <a:p>
            <a:r>
              <a:rPr lang="en-US" dirty="0" smtClean="0"/>
              <a:t>    </a:t>
            </a:r>
            <a:r>
              <a:rPr lang="en-US" b="1" dirty="0" smtClean="0"/>
              <a:t>return</a:t>
            </a:r>
            <a:r>
              <a:rPr lang="en-US" dirty="0" smtClean="0"/>
              <a:t> operands[0] </a:t>
            </a:r>
            <a:r>
              <a:rPr lang="en-US" b="1" dirty="0" smtClean="0">
                <a:solidFill>
                  <a:srgbClr val="FF0000"/>
                </a:solidFill>
              </a:rPr>
              <a:t>==</a:t>
            </a:r>
            <a:r>
              <a:rPr lang="en-US" dirty="0" smtClean="0"/>
              <a:t> operands[1]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42559" y="4784221"/>
            <a:ext cx="4572000" cy="147732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n-US" b="1" dirty="0" smtClean="0"/>
              <a:t>def</a:t>
            </a:r>
            <a:r>
              <a:rPr lang="en-US" dirty="0" smtClean="0"/>
              <a:t> </a:t>
            </a:r>
            <a:r>
              <a:rPr lang="en-US" dirty="0" err="1" smtClean="0"/>
              <a:t>mapply</a:t>
            </a:r>
            <a:r>
              <a:rPr lang="en-US" dirty="0" smtClean="0"/>
              <a:t>(proc, operands):</a:t>
            </a:r>
          </a:p>
          <a:p>
            <a:r>
              <a:rPr lang="en-US" dirty="0" smtClean="0"/>
              <a:t>    </a:t>
            </a:r>
            <a:r>
              <a:rPr lang="en-US" b="1" dirty="0" smtClean="0"/>
              <a:t>if</a:t>
            </a:r>
            <a:r>
              <a:rPr lang="en-US" dirty="0" smtClean="0"/>
              <a:t> (</a:t>
            </a:r>
            <a:r>
              <a:rPr lang="en-US" dirty="0" err="1" smtClean="0"/>
              <a:t>isPrimitiveProcedure</a:t>
            </a:r>
            <a:r>
              <a:rPr lang="en-US" dirty="0" smtClean="0"/>
              <a:t>(proc)):</a:t>
            </a:r>
          </a:p>
          <a:p>
            <a:r>
              <a:rPr lang="en-US" dirty="0" smtClean="0"/>
              <a:t>        </a:t>
            </a:r>
            <a:r>
              <a:rPr lang="en-US" b="1" dirty="0" smtClean="0"/>
              <a:t>return</a:t>
            </a:r>
            <a:r>
              <a:rPr lang="en-US" dirty="0" smtClean="0"/>
              <a:t> proc(operands)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elif</a:t>
            </a:r>
            <a:r>
              <a:rPr lang="en-US" dirty="0" smtClean="0"/>
              <a:t> </a:t>
            </a:r>
            <a:r>
              <a:rPr lang="en-US" dirty="0" err="1" smtClean="0"/>
              <a:t>isinstance</a:t>
            </a:r>
            <a:r>
              <a:rPr lang="en-US" dirty="0" smtClean="0"/>
              <a:t>(proc, Procedure):</a:t>
            </a:r>
          </a:p>
          <a:p>
            <a:r>
              <a:rPr lang="en-US" dirty="0"/>
              <a:t> </a:t>
            </a:r>
            <a:r>
              <a:rPr lang="en-US" dirty="0" smtClean="0"/>
              <a:t>       ...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934200" y="4572000"/>
            <a:ext cx="2209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To apply a primitive procedure, “just do it”.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307" name="Rectangle 3"/>
          <p:cNvSpPr>
            <a:spLocks noChangeArrowheads="1"/>
          </p:cNvSpPr>
          <p:nvPr/>
        </p:nvSpPr>
        <p:spPr bwMode="auto">
          <a:xfrm>
            <a:off x="457200" y="1447800"/>
            <a:ext cx="8296275" cy="457200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250308" name="Text Box 4"/>
          <p:cNvSpPr txBox="1">
            <a:spLocks noChangeArrowheads="1"/>
          </p:cNvSpPr>
          <p:nvPr/>
        </p:nvSpPr>
        <p:spPr bwMode="auto">
          <a:xfrm>
            <a:off x="228600" y="152400"/>
            <a:ext cx="7489936" cy="655564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/>
              <a:t>def</a:t>
            </a:r>
            <a:r>
              <a:rPr lang="en-US" sz="2800" dirty="0" smtClean="0"/>
              <a:t> </a:t>
            </a:r>
            <a:r>
              <a:rPr lang="en-US" sz="2800" dirty="0" err="1" smtClean="0"/>
              <a:t>meval</a:t>
            </a:r>
            <a:r>
              <a:rPr lang="en-US" sz="2800" dirty="0" smtClean="0"/>
              <a:t>(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</a:rPr>
              <a:t>expr</a:t>
            </a:r>
            <a:r>
              <a:rPr lang="en-US" sz="2800" dirty="0" smtClean="0"/>
              <a:t>,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</a:rPr>
              <a:t>env</a:t>
            </a:r>
            <a:r>
              <a:rPr lang="en-US" sz="2800" dirty="0" smtClean="0"/>
              <a:t>):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    </a:t>
            </a:r>
            <a:r>
              <a:rPr lang="en-US" sz="2800" b="1" dirty="0" smtClean="0">
                <a:solidFill>
                  <a:srgbClr val="0070C0"/>
                </a:solidFill>
              </a:rPr>
              <a:t>if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isPrimitive</a:t>
            </a:r>
            <a:r>
              <a:rPr lang="en-US" sz="2800" dirty="0" smtClean="0">
                <a:solidFill>
                  <a:srgbClr val="0070C0"/>
                </a:solidFill>
              </a:rPr>
              <a:t>(</a:t>
            </a:r>
            <a:r>
              <a:rPr lang="en-US" sz="2800" dirty="0" err="1" smtClean="0">
                <a:solidFill>
                  <a:srgbClr val="0070C0"/>
                </a:solidFill>
              </a:rPr>
              <a:t>expr</a:t>
            </a:r>
            <a:r>
              <a:rPr lang="en-US" sz="2800" dirty="0" smtClean="0">
                <a:solidFill>
                  <a:srgbClr val="0070C0"/>
                </a:solidFill>
              </a:rPr>
              <a:t>):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       </a:t>
            </a:r>
            <a:r>
              <a:rPr lang="en-US" sz="2800" b="1" dirty="0" smtClean="0">
                <a:solidFill>
                  <a:srgbClr val="0070C0"/>
                </a:solidFill>
              </a:rPr>
              <a:t>return </a:t>
            </a:r>
            <a:r>
              <a:rPr lang="en-US" sz="2800" dirty="0" err="1" smtClean="0">
                <a:solidFill>
                  <a:srgbClr val="0070C0"/>
                </a:solidFill>
              </a:rPr>
              <a:t>evalPrimitive</a:t>
            </a:r>
            <a:r>
              <a:rPr lang="en-US" sz="2800" dirty="0" smtClean="0">
                <a:solidFill>
                  <a:srgbClr val="0070C0"/>
                </a:solidFill>
              </a:rPr>
              <a:t>(</a:t>
            </a:r>
            <a:r>
              <a:rPr lang="en-US" sz="2800" dirty="0" err="1" smtClean="0">
                <a:solidFill>
                  <a:srgbClr val="0070C0"/>
                </a:solidFill>
              </a:rPr>
              <a:t>expr</a:t>
            </a:r>
            <a:r>
              <a:rPr lang="en-US" sz="2800" dirty="0" smtClean="0">
                <a:solidFill>
                  <a:srgbClr val="0070C0"/>
                </a:solidFill>
              </a:rPr>
              <a:t>)</a:t>
            </a:r>
          </a:p>
          <a:p>
            <a:r>
              <a:rPr lang="en-US" sz="2800" dirty="0" smtClean="0"/>
              <a:t>    </a:t>
            </a:r>
            <a:r>
              <a:rPr lang="en-US" sz="2800" b="1" dirty="0" err="1" smtClean="0"/>
              <a:t>elif</a:t>
            </a:r>
            <a:r>
              <a:rPr lang="en-US" sz="2800" dirty="0" smtClean="0"/>
              <a:t> </a:t>
            </a:r>
            <a:r>
              <a:rPr lang="en-US" sz="2800" dirty="0" err="1" smtClean="0"/>
              <a:t>isIf</a:t>
            </a:r>
            <a:r>
              <a:rPr lang="en-US" sz="2800" dirty="0" smtClean="0"/>
              <a:t>(</a:t>
            </a:r>
            <a:r>
              <a:rPr lang="en-US" sz="2800" dirty="0" err="1" smtClean="0"/>
              <a:t>expr</a:t>
            </a:r>
            <a:r>
              <a:rPr lang="en-US" sz="2800" dirty="0" smtClean="0"/>
              <a:t>):             </a:t>
            </a:r>
          </a:p>
          <a:p>
            <a:r>
              <a:rPr lang="en-US" sz="2800" dirty="0" smtClean="0"/>
              <a:t>        </a:t>
            </a:r>
            <a:r>
              <a:rPr lang="en-US" sz="2800" b="1" dirty="0" smtClean="0"/>
              <a:t>return</a:t>
            </a:r>
            <a:r>
              <a:rPr lang="en-US" sz="2800" dirty="0" smtClean="0"/>
              <a:t> </a:t>
            </a:r>
            <a:r>
              <a:rPr lang="en-US" sz="2800" dirty="0" err="1" smtClean="0"/>
              <a:t>evalIf</a:t>
            </a:r>
            <a:r>
              <a:rPr lang="en-US" sz="2800" dirty="0" smtClean="0"/>
              <a:t>(</a:t>
            </a:r>
            <a:r>
              <a:rPr lang="en-US" sz="2800" dirty="0" err="1" smtClean="0"/>
              <a:t>expr</a:t>
            </a:r>
            <a:r>
              <a:rPr lang="en-US" sz="2800" dirty="0" smtClean="0"/>
              <a:t>, </a:t>
            </a:r>
            <a:r>
              <a:rPr lang="en-US" sz="2800" dirty="0" err="1" smtClean="0"/>
              <a:t>env</a:t>
            </a:r>
            <a:r>
              <a:rPr lang="en-US" sz="2800" dirty="0" smtClean="0"/>
              <a:t>) 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    </a:t>
            </a:r>
            <a:r>
              <a:rPr lang="en-US" sz="2800" b="1" dirty="0" err="1" smtClean="0">
                <a:solidFill>
                  <a:srgbClr val="0070C0"/>
                </a:solidFill>
              </a:rPr>
              <a:t>elif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isDefinition</a:t>
            </a:r>
            <a:r>
              <a:rPr lang="en-US" sz="2800" dirty="0" smtClean="0">
                <a:solidFill>
                  <a:srgbClr val="0070C0"/>
                </a:solidFill>
              </a:rPr>
              <a:t>(</a:t>
            </a:r>
            <a:r>
              <a:rPr lang="en-US" sz="2800" dirty="0" err="1" smtClean="0">
                <a:solidFill>
                  <a:srgbClr val="0070C0"/>
                </a:solidFill>
              </a:rPr>
              <a:t>expr</a:t>
            </a:r>
            <a:r>
              <a:rPr lang="en-US" sz="2800" dirty="0" smtClean="0">
                <a:solidFill>
                  <a:srgbClr val="0070C0"/>
                </a:solidFill>
              </a:rPr>
              <a:t>):                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       </a:t>
            </a:r>
            <a:r>
              <a:rPr lang="en-US" sz="2800" dirty="0" err="1" smtClean="0">
                <a:solidFill>
                  <a:srgbClr val="0070C0"/>
                </a:solidFill>
              </a:rPr>
              <a:t>evalDefinition</a:t>
            </a:r>
            <a:r>
              <a:rPr lang="en-US" sz="2800" dirty="0" smtClean="0">
                <a:solidFill>
                  <a:srgbClr val="0070C0"/>
                </a:solidFill>
              </a:rPr>
              <a:t>(</a:t>
            </a:r>
            <a:r>
              <a:rPr lang="en-US" sz="2800" dirty="0" err="1" smtClean="0">
                <a:solidFill>
                  <a:srgbClr val="0070C0"/>
                </a:solidFill>
              </a:rPr>
              <a:t>expr</a:t>
            </a:r>
            <a:r>
              <a:rPr lang="en-US" sz="2800" dirty="0" smtClean="0">
                <a:solidFill>
                  <a:srgbClr val="0070C0"/>
                </a:solidFill>
              </a:rPr>
              <a:t>, </a:t>
            </a:r>
            <a:r>
              <a:rPr lang="en-US" sz="2800" dirty="0" err="1" smtClean="0">
                <a:solidFill>
                  <a:srgbClr val="0070C0"/>
                </a:solidFill>
              </a:rPr>
              <a:t>env</a:t>
            </a:r>
            <a:r>
              <a:rPr lang="en-US" sz="2800" dirty="0" smtClean="0">
                <a:solidFill>
                  <a:srgbClr val="0070C0"/>
                </a:solidFill>
              </a:rPr>
              <a:t>)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    </a:t>
            </a:r>
            <a:r>
              <a:rPr lang="en-US" sz="2800" b="1" dirty="0" err="1" smtClean="0">
                <a:solidFill>
                  <a:srgbClr val="0070C0"/>
                </a:solidFill>
              </a:rPr>
              <a:t>elif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isName</a:t>
            </a:r>
            <a:r>
              <a:rPr lang="en-US" sz="2800" dirty="0" smtClean="0">
                <a:solidFill>
                  <a:srgbClr val="0070C0"/>
                </a:solidFill>
              </a:rPr>
              <a:t>(</a:t>
            </a:r>
            <a:r>
              <a:rPr lang="en-US" sz="2800" dirty="0" err="1" smtClean="0">
                <a:solidFill>
                  <a:srgbClr val="0070C0"/>
                </a:solidFill>
              </a:rPr>
              <a:t>expr</a:t>
            </a:r>
            <a:r>
              <a:rPr lang="en-US" sz="2800" dirty="0" smtClean="0">
                <a:solidFill>
                  <a:srgbClr val="0070C0"/>
                </a:solidFill>
              </a:rPr>
              <a:t>):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       </a:t>
            </a:r>
            <a:r>
              <a:rPr lang="en-US" sz="2800" b="1" dirty="0" smtClean="0">
                <a:solidFill>
                  <a:srgbClr val="0070C0"/>
                </a:solidFill>
              </a:rPr>
              <a:t>return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evalName</a:t>
            </a:r>
            <a:r>
              <a:rPr lang="en-US" sz="2800" dirty="0" smtClean="0">
                <a:solidFill>
                  <a:srgbClr val="0070C0"/>
                </a:solidFill>
              </a:rPr>
              <a:t>(</a:t>
            </a:r>
            <a:r>
              <a:rPr lang="en-US" sz="2800" dirty="0" err="1" smtClean="0">
                <a:solidFill>
                  <a:srgbClr val="0070C0"/>
                </a:solidFill>
              </a:rPr>
              <a:t>expr</a:t>
            </a:r>
            <a:r>
              <a:rPr lang="en-US" sz="2800" dirty="0" smtClean="0">
                <a:solidFill>
                  <a:srgbClr val="0070C0"/>
                </a:solidFill>
              </a:rPr>
              <a:t>, </a:t>
            </a:r>
            <a:r>
              <a:rPr lang="en-US" sz="2800" dirty="0" err="1" smtClean="0">
                <a:solidFill>
                  <a:srgbClr val="0070C0"/>
                </a:solidFill>
              </a:rPr>
              <a:t>env</a:t>
            </a:r>
            <a:r>
              <a:rPr lang="en-US" sz="2800" dirty="0" smtClean="0">
                <a:solidFill>
                  <a:srgbClr val="0070C0"/>
                </a:solidFill>
              </a:rPr>
              <a:t>)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    </a:t>
            </a:r>
            <a:r>
              <a:rPr lang="en-US" sz="2800" b="1" dirty="0" err="1" smtClean="0">
                <a:solidFill>
                  <a:srgbClr val="0070C0"/>
                </a:solidFill>
              </a:rPr>
              <a:t>elif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isLambda</a:t>
            </a:r>
            <a:r>
              <a:rPr lang="en-US" sz="2800" dirty="0" smtClean="0">
                <a:solidFill>
                  <a:srgbClr val="0070C0"/>
                </a:solidFill>
              </a:rPr>
              <a:t>(</a:t>
            </a:r>
            <a:r>
              <a:rPr lang="en-US" sz="2800" dirty="0" err="1" smtClean="0">
                <a:solidFill>
                  <a:srgbClr val="0070C0"/>
                </a:solidFill>
              </a:rPr>
              <a:t>expr</a:t>
            </a:r>
            <a:r>
              <a:rPr lang="en-US" sz="2800" dirty="0" smtClean="0">
                <a:solidFill>
                  <a:srgbClr val="0070C0"/>
                </a:solidFill>
              </a:rPr>
              <a:t>):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       </a:t>
            </a:r>
            <a:r>
              <a:rPr lang="en-US" sz="2800" b="1" dirty="0" smtClean="0">
                <a:solidFill>
                  <a:srgbClr val="0070C0"/>
                </a:solidFill>
              </a:rPr>
              <a:t>return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evalLambda</a:t>
            </a:r>
            <a:r>
              <a:rPr lang="en-US" sz="2800" dirty="0" smtClean="0">
                <a:solidFill>
                  <a:srgbClr val="0070C0"/>
                </a:solidFill>
              </a:rPr>
              <a:t>(</a:t>
            </a:r>
            <a:r>
              <a:rPr lang="en-US" sz="2800" dirty="0" err="1" smtClean="0">
                <a:solidFill>
                  <a:srgbClr val="0070C0"/>
                </a:solidFill>
              </a:rPr>
              <a:t>expr</a:t>
            </a:r>
            <a:r>
              <a:rPr lang="en-US" sz="2800" dirty="0" smtClean="0">
                <a:solidFill>
                  <a:srgbClr val="0070C0"/>
                </a:solidFill>
              </a:rPr>
              <a:t>, </a:t>
            </a:r>
            <a:r>
              <a:rPr lang="en-US" sz="2800" dirty="0" err="1" smtClean="0">
                <a:solidFill>
                  <a:srgbClr val="0070C0"/>
                </a:solidFill>
              </a:rPr>
              <a:t>env</a:t>
            </a:r>
            <a:r>
              <a:rPr lang="en-US" sz="2800" dirty="0" smtClean="0">
                <a:solidFill>
                  <a:srgbClr val="0070C0"/>
                </a:solidFill>
              </a:rPr>
              <a:t>)</a:t>
            </a:r>
          </a:p>
          <a:p>
            <a:r>
              <a:rPr lang="en-US" sz="2800" dirty="0" smtClean="0"/>
              <a:t>    </a:t>
            </a:r>
            <a:r>
              <a:rPr lang="en-US" sz="2800" b="1" dirty="0" err="1" smtClean="0">
                <a:solidFill>
                  <a:schemeClr val="accent2">
                    <a:lumMod val="75000"/>
                  </a:schemeClr>
                </a:solidFill>
              </a:rPr>
              <a:t>elif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</a:rPr>
              <a:t>isApplication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</a:rPr>
              <a:t>expr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):</a:t>
            </a:r>
          </a:p>
          <a:p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       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return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</a:rPr>
              <a:t>evalApplication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</a:rPr>
              <a:t>expr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</a:rPr>
              <a:t>env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r>
              <a:rPr lang="en-US" sz="2800" dirty="0" smtClean="0"/>
              <a:t>    </a:t>
            </a:r>
            <a:r>
              <a:rPr lang="en-US" sz="2800" b="1" dirty="0" smtClean="0">
                <a:solidFill>
                  <a:srgbClr val="FF0000"/>
                </a:solidFill>
              </a:rPr>
              <a:t>else: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       error ('Unknown expression type: ' + </a:t>
            </a:r>
            <a:r>
              <a:rPr lang="en-US" sz="2800" dirty="0" err="1" smtClean="0">
                <a:solidFill>
                  <a:srgbClr val="FF0000"/>
                </a:solidFill>
              </a:rPr>
              <a:t>str</a:t>
            </a:r>
            <a:r>
              <a:rPr lang="en-US" sz="2800" dirty="0" smtClean="0">
                <a:solidFill>
                  <a:srgbClr val="FF0000"/>
                </a:solidFill>
              </a:rPr>
              <a:t>(</a:t>
            </a:r>
            <a:r>
              <a:rPr lang="en-US" sz="2800" dirty="0" err="1" smtClean="0">
                <a:solidFill>
                  <a:srgbClr val="FF0000"/>
                </a:solidFill>
              </a:rPr>
              <a:t>expr</a:t>
            </a:r>
            <a:r>
              <a:rPr lang="en-US" sz="2800" dirty="0" smtClean="0">
                <a:solidFill>
                  <a:srgbClr val="FF0000"/>
                </a:solidFill>
              </a:rPr>
              <a:t>))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29200" y="1600200"/>
            <a:ext cx="3865482" cy="10156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dirty="0" smtClean="0"/>
              <a:t>What’s left: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special forms (</a:t>
            </a:r>
            <a:r>
              <a:rPr lang="en-US" sz="2000" dirty="0" err="1" smtClean="0"/>
              <a:t>evalIf</a:t>
            </a:r>
            <a:r>
              <a:rPr lang="en-US" sz="2000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/>
              <a:t> </a:t>
            </a:r>
            <a:r>
              <a:rPr lang="en-US" sz="2000" dirty="0" smtClean="0"/>
              <a:t>setting up the global environment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Charge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1"/>
            <a:ext cx="8229600" cy="1295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Start working on PS7 (after you’ve finished reading Chapter 11)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7563443"/>
            <a:ext cx="2133600" cy="365125"/>
          </a:xfrm>
        </p:spPr>
        <p:txBody>
          <a:bodyPr/>
          <a:lstStyle/>
          <a:p>
            <a:fld id="{0BD2BB8E-2E7D-4979-9350-48B9A2113630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5800" y="2667001"/>
            <a:ext cx="7772400" cy="3276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709159" y="2320184"/>
            <a:ext cx="5638800" cy="49921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Front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09600" y="2895600"/>
            <a:ext cx="152400" cy="83820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66800" y="3775816"/>
            <a:ext cx="2895600" cy="6096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066800" y="4461616"/>
            <a:ext cx="2895600" cy="6096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66800" y="3090016"/>
            <a:ext cx="2895600" cy="6096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181600" y="3775816"/>
            <a:ext cx="2895600" cy="6096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181600" y="4461616"/>
            <a:ext cx="2895600" cy="6096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181600" y="3090016"/>
            <a:ext cx="2895600" cy="6096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66800" y="5105400"/>
            <a:ext cx="2895600" cy="6096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66800" y="4419600"/>
            <a:ext cx="2895600" cy="6096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181600" y="5105400"/>
            <a:ext cx="2895600" cy="6096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181600" y="4419600"/>
            <a:ext cx="2895600" cy="6096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1260230" y="3424124"/>
            <a:ext cx="2496966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/>
              <a:t>abc8a  … dwa2x</a:t>
            </a:r>
            <a:endParaRPr lang="en-US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5416061" y="3476878"/>
            <a:ext cx="2425536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/>
              <a:t>eab8d  … jsw8a</a:t>
            </a:r>
            <a:endParaRPr lang="en-US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1371600" y="4724400"/>
            <a:ext cx="2305888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/>
              <a:t>jta9nk … mz2h</a:t>
            </a:r>
            <a:endParaRPr lang="en-US" sz="2800" dirty="0"/>
          </a:p>
        </p:txBody>
      </p:sp>
      <p:sp>
        <p:nvSpPr>
          <p:cNvPr id="23" name="TextBox 22"/>
          <p:cNvSpPr txBox="1"/>
          <p:nvPr/>
        </p:nvSpPr>
        <p:spPr>
          <a:xfrm>
            <a:off x="5486400" y="4724400"/>
            <a:ext cx="2236190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/>
              <a:t>os9e … wch9a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PS6: </a:t>
            </a:r>
            <a:r>
              <a:rPr lang="en-US" dirty="0" err="1" smtClean="0"/>
              <a:t>Charlottansville</a:t>
            </a:r>
            <a:r>
              <a:rPr lang="en-US" dirty="0" smtClean="0"/>
              <a:t> is an interesting and scary place!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People who get drunk and do silly things: </a:t>
            </a:r>
            <a:r>
              <a:rPr lang="en-US" dirty="0" err="1" smtClean="0"/>
              <a:t>FirstYear</a:t>
            </a:r>
            <a:r>
              <a:rPr lang="en-US" dirty="0" smtClean="0"/>
              <a:t>, Greek, </a:t>
            </a:r>
            <a:r>
              <a:rPr lang="en-US" dirty="0" err="1" smtClean="0"/>
              <a:t>FratStar</a:t>
            </a:r>
            <a:r>
              <a:rPr lang="en-US" dirty="0" smtClean="0"/>
              <a:t>, </a:t>
            </a:r>
            <a:r>
              <a:rPr lang="en-US" dirty="0" err="1" smtClean="0"/>
              <a:t>PartyingStudent</a:t>
            </a:r>
            <a:r>
              <a:rPr lang="en-US" dirty="0" smtClean="0"/>
              <a:t>, </a:t>
            </a:r>
            <a:r>
              <a:rPr lang="en-US" dirty="0" err="1" smtClean="0"/>
              <a:t>FratBoy</a:t>
            </a:r>
            <a:endParaRPr lang="en-US" dirty="0" smtClean="0"/>
          </a:p>
          <a:p>
            <a:r>
              <a:rPr lang="en-US" dirty="0" smtClean="0"/>
              <a:t>Things that attack students: </a:t>
            </a:r>
            <a:r>
              <a:rPr lang="en-US" dirty="0" smtClean="0"/>
              <a:t>Zombie, Aliens, Corpses, </a:t>
            </a:r>
            <a:r>
              <a:rPr lang="en-US" dirty="0" err="1" smtClean="0"/>
              <a:t>Grue</a:t>
            </a:r>
            <a:r>
              <a:rPr lang="en-US" dirty="0" smtClean="0"/>
              <a:t>, Person with swine flu who infects other students, Cops who give parking tickets, </a:t>
            </a:r>
            <a:r>
              <a:rPr lang="en-US" dirty="0" err="1" smtClean="0"/>
              <a:t>Swiper</a:t>
            </a:r>
            <a:r>
              <a:rPr lang="en-US" dirty="0" smtClean="0"/>
              <a:t> who steals clothes, </a:t>
            </a:r>
            <a:r>
              <a:rPr lang="en-US" dirty="0" err="1" smtClean="0"/>
              <a:t>Tablers</a:t>
            </a:r>
            <a:r>
              <a:rPr lang="en-US" dirty="0" smtClean="0"/>
              <a:t> who hand out flyers, </a:t>
            </a:r>
            <a:r>
              <a:rPr lang="en-US" dirty="0" err="1" smtClean="0"/>
              <a:t>BrotherMicah</a:t>
            </a:r>
            <a:r>
              <a:rPr lang="en-US" dirty="0" smtClean="0"/>
              <a:t> who proselytizes</a:t>
            </a:r>
          </a:p>
          <a:p>
            <a:r>
              <a:rPr lang="en-US" dirty="0" smtClean="0"/>
              <a:t>Squirrels: </a:t>
            </a:r>
            <a:r>
              <a:rPr lang="en-US" dirty="0" err="1" smtClean="0"/>
              <a:t>DevilSquirrel</a:t>
            </a:r>
            <a:r>
              <a:rPr lang="en-US" dirty="0" smtClean="0"/>
              <a:t>, Squirrel, Squirrel</a:t>
            </a:r>
          </a:p>
          <a:p>
            <a:r>
              <a:rPr lang="en-US" dirty="0" err="1" smtClean="0"/>
              <a:t>FirstYear</a:t>
            </a:r>
            <a:r>
              <a:rPr lang="en-US" dirty="0" smtClean="0"/>
              <a:t>, Visitor, </a:t>
            </a:r>
            <a:r>
              <a:rPr lang="en-US" dirty="0" err="1" smtClean="0"/>
              <a:t>NewStudent</a:t>
            </a:r>
            <a:r>
              <a:rPr lang="en-US" dirty="0" smtClean="0"/>
              <a:t>, </a:t>
            </a:r>
            <a:r>
              <a:rPr lang="en-US" dirty="0" err="1" smtClean="0"/>
              <a:t>HighSchooler</a:t>
            </a:r>
            <a:endParaRPr lang="en-US" dirty="0" smtClean="0"/>
          </a:p>
          <a:p>
            <a:r>
              <a:rPr lang="en-US" dirty="0" err="1" smtClean="0"/>
              <a:t>Hullabahoo</a:t>
            </a:r>
            <a:endParaRPr lang="en-US" dirty="0" smtClean="0"/>
          </a:p>
          <a:p>
            <a:r>
              <a:rPr lang="en-US" dirty="0" err="1" smtClean="0"/>
              <a:t>GusBurger</a:t>
            </a:r>
            <a:endParaRPr lang="en-US" dirty="0" smtClean="0"/>
          </a:p>
          <a:p>
            <a:r>
              <a:rPr lang="en-US" dirty="0" err="1" smtClean="0"/>
              <a:t>StreakingGnome</a:t>
            </a:r>
            <a:endParaRPr lang="en-US" dirty="0" smtClean="0"/>
          </a:p>
          <a:p>
            <a:r>
              <a:rPr lang="en-US" dirty="0" err="1" smtClean="0"/>
              <a:t>Academicish</a:t>
            </a:r>
            <a:r>
              <a:rPr lang="en-US" dirty="0" smtClean="0"/>
              <a:t> things: Nutritionist; Coach, </a:t>
            </a:r>
            <a:r>
              <a:rPr lang="en-US" dirty="0" err="1" smtClean="0"/>
              <a:t>AssistantCoach</a:t>
            </a:r>
            <a:r>
              <a:rPr lang="en-US" dirty="0" smtClean="0"/>
              <a:t>; TAs who can be “bribed” with Treats; </a:t>
            </a:r>
            <a:r>
              <a:rPr lang="en-US" dirty="0" err="1" smtClean="0"/>
              <a:t>SlackerStudent</a:t>
            </a:r>
            <a:r>
              <a:rPr lang="en-US" dirty="0" smtClean="0"/>
              <a:t> who avoids library and makes dumb CS jokes; </a:t>
            </a:r>
            <a:r>
              <a:rPr lang="en-US" dirty="0" err="1" smtClean="0"/>
              <a:t>KingPython</a:t>
            </a:r>
            <a:r>
              <a:rPr lang="en-US" dirty="0" smtClean="0"/>
              <a:t>, </a:t>
            </a:r>
            <a:r>
              <a:rPr lang="en-US" dirty="0" err="1" smtClean="0"/>
              <a:t>LordEvans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447800" y="3124200"/>
            <a:ext cx="7086600" cy="2308324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600" dirty="0" smtClean="0"/>
              <a:t>“MINION SCHEMERS!  WE MUST CONQUER THE LANDS WITH OUR INTERPRETERS!  DO NOT LOSE YOUR STRENGTH AND PERSERVERANCE!”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2000" y="2209800"/>
            <a:ext cx="7467600" cy="990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6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Building an Evaluator</a:t>
            </a:r>
            <a:endParaRPr lang="en-US" sz="4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To build an evaluator we need to:</a:t>
            </a:r>
          </a:p>
          <a:p>
            <a:pPr lvl="1"/>
            <a:r>
              <a:rPr lang="en-US" dirty="0" smtClean="0"/>
              <a:t>Figure out how to represent data in programs</a:t>
            </a:r>
          </a:p>
          <a:p>
            <a:pPr lvl="2">
              <a:buNone/>
            </a:pPr>
            <a:r>
              <a:rPr lang="en-US" dirty="0"/>
              <a:t>W</a:t>
            </a:r>
            <a:r>
              <a:rPr lang="en-US" dirty="0" smtClean="0"/>
              <a:t>hat is a procedure, frame, environment, etc.</a:t>
            </a:r>
          </a:p>
          <a:p>
            <a:pPr lvl="1"/>
            <a:r>
              <a:rPr lang="en-US" dirty="0" smtClean="0"/>
              <a:t>Implement the evaluation rules</a:t>
            </a:r>
          </a:p>
          <a:p>
            <a:pPr lvl="1">
              <a:buNone/>
            </a:pPr>
            <a:r>
              <a:rPr lang="en-US" dirty="0"/>
              <a:t>	</a:t>
            </a:r>
            <a:r>
              <a:rPr lang="en-US" dirty="0" smtClean="0"/>
              <a:t>	For each evaluation rule, define a procedure that 	follows the behavior of that rule.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should we represent programs?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2133600"/>
            <a:ext cx="14125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“(+ 1 2)”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3048000" y="2362200"/>
            <a:ext cx="31607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Its a string of characters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181600" y="3820180"/>
            <a:ext cx="1765227" cy="5232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800" dirty="0" smtClean="0"/>
              <a:t>['+', '1', '2']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990600" y="3124200"/>
            <a:ext cx="73472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Represent as a Python object: lists give structure: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914400" y="4648200"/>
            <a:ext cx="7086600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We provide a definition of </a:t>
            </a:r>
            <a:r>
              <a:rPr lang="en-US" sz="2400" b="1" dirty="0" smtClean="0"/>
              <a:t>parse(s)</a:t>
            </a:r>
            <a:r>
              <a:rPr lang="en-US" sz="2400" dirty="0" smtClean="0"/>
              <a:t>.  It takes a string as input, and outputs a list of Python objects showing the structure of the input program text.  You should understand it but won’t need to change it in PS7.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1524000"/>
            <a:ext cx="81534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&gt;&gt;&gt; parse(</a:t>
            </a:r>
            <a:r>
              <a:rPr lang="en-US" dirty="0" smtClean="0">
                <a:solidFill>
                  <a:srgbClr val="00B050"/>
                </a:solidFill>
              </a:rPr>
              <a:t>"(+ 1 2)"</a:t>
            </a:r>
            <a:r>
              <a:rPr lang="en-US" dirty="0" smtClean="0"/>
              <a:t>)[0]</a:t>
            </a:r>
          </a:p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['+', '1', '2']</a:t>
            </a:r>
          </a:p>
          <a:p>
            <a:r>
              <a:rPr lang="en-US" dirty="0" smtClean="0"/>
              <a:t>&gt;&gt;&gt; parse(</a:t>
            </a:r>
            <a:r>
              <a:rPr lang="en-US" dirty="0" smtClean="0">
                <a:solidFill>
                  <a:srgbClr val="00B050"/>
                </a:solidFill>
              </a:rPr>
              <a:t>"(define x 3)"</a:t>
            </a:r>
            <a:r>
              <a:rPr lang="en-US" dirty="0" smtClean="0"/>
              <a:t>)[0]</a:t>
            </a:r>
          </a:p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['define', 'x', '3']</a:t>
            </a:r>
          </a:p>
          <a:p>
            <a:r>
              <a:rPr lang="en-US" dirty="0" smtClean="0"/>
              <a:t>&gt;&gt;&gt; parse(</a:t>
            </a:r>
            <a:r>
              <a:rPr lang="en-US" dirty="0" smtClean="0">
                <a:solidFill>
                  <a:srgbClr val="00B050"/>
                </a:solidFill>
              </a:rPr>
              <a:t>"(define x (+ 1 2))"</a:t>
            </a:r>
            <a:r>
              <a:rPr lang="en-US" dirty="0" smtClean="0"/>
              <a:t>)[0]</a:t>
            </a:r>
          </a:p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['define', 'x', ['+', '1', '2']]</a:t>
            </a:r>
          </a:p>
          <a:p>
            <a:r>
              <a:rPr lang="en-US" dirty="0" smtClean="0"/>
              <a:t>&gt;&gt;&gt; parse(</a:t>
            </a:r>
            <a:r>
              <a:rPr lang="en-US" dirty="0" smtClean="0">
                <a:solidFill>
                  <a:srgbClr val="00B050"/>
                </a:solidFill>
              </a:rPr>
              <a:t>"(define bigger (lambda (a b) (if (&gt; a b) a b))))"</a:t>
            </a:r>
            <a:r>
              <a:rPr lang="en-US" dirty="0" smtClean="0"/>
              <a:t>)[0]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Parse error: Unmatched close </a:t>
            </a:r>
            <a:r>
              <a:rPr lang="en-US" dirty="0" err="1" smtClean="0">
                <a:solidFill>
                  <a:srgbClr val="FF0000"/>
                </a:solidFill>
              </a:rPr>
              <a:t>paren</a:t>
            </a:r>
            <a:r>
              <a:rPr lang="en-US" dirty="0" smtClean="0">
                <a:solidFill>
                  <a:srgbClr val="FF0000"/>
                </a:solidFill>
              </a:rPr>
              <a:t>: (define bigger (lambda (a b) (if (&gt; a b) a b))))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Traceback</a:t>
            </a:r>
            <a:r>
              <a:rPr lang="en-US" dirty="0" smtClean="0">
                <a:solidFill>
                  <a:srgbClr val="FF0000"/>
                </a:solidFill>
              </a:rPr>
              <a:t> (most recent call last):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File "&lt;pyshell#5&gt;", line 1, in &lt;module&gt;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 parse("(define bigger (lambda (a b) (if (&gt; a b) a b))))")[0]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TypeError</a:t>
            </a:r>
            <a:r>
              <a:rPr lang="en-US" dirty="0" smtClean="0">
                <a:solidFill>
                  <a:srgbClr val="FF0000"/>
                </a:solidFill>
              </a:rPr>
              <a:t>: '</a:t>
            </a:r>
            <a:r>
              <a:rPr lang="en-US" dirty="0" err="1" smtClean="0">
                <a:solidFill>
                  <a:srgbClr val="FF0000"/>
                </a:solidFill>
              </a:rPr>
              <a:t>NoneType</a:t>
            </a:r>
            <a:r>
              <a:rPr lang="en-US" dirty="0" smtClean="0">
                <a:solidFill>
                  <a:srgbClr val="FF0000"/>
                </a:solidFill>
              </a:rPr>
              <a:t>' object is </a:t>
            </a:r>
            <a:r>
              <a:rPr lang="en-US" dirty="0" err="1" smtClean="0">
                <a:solidFill>
                  <a:srgbClr val="FF0000"/>
                </a:solidFill>
              </a:rPr>
              <a:t>unsubscriptable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&gt;&gt;&gt; parse(</a:t>
            </a:r>
            <a:r>
              <a:rPr lang="en-US" dirty="0" smtClean="0">
                <a:solidFill>
                  <a:srgbClr val="00B050"/>
                </a:solidFill>
              </a:rPr>
              <a:t>"(define bigger (lambda (a b) (if (&gt; a b) a b)))"</a:t>
            </a:r>
            <a:r>
              <a:rPr lang="en-US" dirty="0" smtClean="0"/>
              <a:t>)[0]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['define', 'bigger', ['lambda', ['a', 'b'], ['if', ['&gt;', 'a', 'b'], 'a’ 'b']]]</a:t>
            </a:r>
            <a:endParaRPr lang="en-US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307" name="Rectangle 3"/>
          <p:cNvSpPr>
            <a:spLocks noChangeArrowheads="1"/>
          </p:cNvSpPr>
          <p:nvPr/>
        </p:nvSpPr>
        <p:spPr bwMode="auto">
          <a:xfrm>
            <a:off x="457200" y="1447800"/>
            <a:ext cx="8296275" cy="457200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250308" name="Text Box 4"/>
          <p:cNvSpPr txBox="1">
            <a:spLocks noChangeArrowheads="1"/>
          </p:cNvSpPr>
          <p:nvPr/>
        </p:nvSpPr>
        <p:spPr bwMode="auto">
          <a:xfrm>
            <a:off x="228600" y="152400"/>
            <a:ext cx="7489936" cy="655564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/>
              <a:t>def</a:t>
            </a:r>
            <a:r>
              <a:rPr lang="en-US" sz="2800" dirty="0" smtClean="0"/>
              <a:t> </a:t>
            </a:r>
            <a:r>
              <a:rPr lang="en-US" sz="2800" dirty="0" err="1" smtClean="0"/>
              <a:t>meval</a:t>
            </a:r>
            <a:r>
              <a:rPr lang="en-US" sz="2800" dirty="0" smtClean="0"/>
              <a:t>(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</a:rPr>
              <a:t>expr</a:t>
            </a:r>
            <a:r>
              <a:rPr lang="en-US" sz="2800" dirty="0" smtClean="0"/>
              <a:t>,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</a:rPr>
              <a:t>env</a:t>
            </a:r>
            <a:r>
              <a:rPr lang="en-US" sz="2800" dirty="0" smtClean="0"/>
              <a:t>):</a:t>
            </a:r>
          </a:p>
          <a:p>
            <a:r>
              <a:rPr lang="en-US" sz="2800" dirty="0" smtClean="0"/>
              <a:t>    </a:t>
            </a:r>
            <a:r>
              <a:rPr lang="en-US" sz="2800" b="1" dirty="0" smtClean="0"/>
              <a:t>if</a:t>
            </a:r>
            <a:r>
              <a:rPr lang="en-US" sz="2800" dirty="0" smtClean="0"/>
              <a:t> </a:t>
            </a:r>
            <a:r>
              <a:rPr lang="en-US" sz="2800" dirty="0" err="1" smtClean="0"/>
              <a:t>isPrimitive</a:t>
            </a:r>
            <a:r>
              <a:rPr lang="en-US" sz="2800" dirty="0" smtClean="0"/>
              <a:t>(</a:t>
            </a:r>
            <a:r>
              <a:rPr lang="en-US" sz="2800" dirty="0" err="1" smtClean="0"/>
              <a:t>expr</a:t>
            </a:r>
            <a:r>
              <a:rPr lang="en-US" sz="2800" dirty="0" smtClean="0"/>
              <a:t>):</a:t>
            </a:r>
          </a:p>
          <a:p>
            <a:r>
              <a:rPr lang="en-US" sz="2800" dirty="0" smtClean="0"/>
              <a:t>       </a:t>
            </a:r>
            <a:r>
              <a:rPr lang="en-US" sz="2800" b="1" dirty="0" smtClean="0"/>
              <a:t>return </a:t>
            </a:r>
            <a:r>
              <a:rPr lang="en-US" sz="2800" dirty="0" err="1" smtClean="0"/>
              <a:t>evalPrimitive</a:t>
            </a:r>
            <a:r>
              <a:rPr lang="en-US" sz="2800" dirty="0" smtClean="0"/>
              <a:t>(</a:t>
            </a:r>
            <a:r>
              <a:rPr lang="en-US" sz="2800" dirty="0" err="1" smtClean="0"/>
              <a:t>expr</a:t>
            </a:r>
            <a:r>
              <a:rPr lang="en-US" sz="2800" dirty="0" smtClean="0"/>
              <a:t>)</a:t>
            </a:r>
          </a:p>
          <a:p>
            <a:r>
              <a:rPr lang="en-US" sz="2800" dirty="0" smtClean="0"/>
              <a:t>    </a:t>
            </a:r>
            <a:r>
              <a:rPr lang="en-US" sz="2800" b="1" dirty="0" err="1" smtClean="0"/>
              <a:t>elif</a:t>
            </a:r>
            <a:r>
              <a:rPr lang="en-US" sz="2800" dirty="0" smtClean="0"/>
              <a:t> </a:t>
            </a:r>
            <a:r>
              <a:rPr lang="en-US" sz="2800" dirty="0" err="1" smtClean="0"/>
              <a:t>isIf</a:t>
            </a:r>
            <a:r>
              <a:rPr lang="en-US" sz="2800" dirty="0" smtClean="0"/>
              <a:t>(</a:t>
            </a:r>
            <a:r>
              <a:rPr lang="en-US" sz="2800" dirty="0" err="1" smtClean="0"/>
              <a:t>expr</a:t>
            </a:r>
            <a:r>
              <a:rPr lang="en-US" sz="2800" dirty="0" smtClean="0"/>
              <a:t>):             </a:t>
            </a:r>
          </a:p>
          <a:p>
            <a:r>
              <a:rPr lang="en-US" sz="2800" dirty="0" smtClean="0"/>
              <a:t>        </a:t>
            </a:r>
            <a:r>
              <a:rPr lang="en-US" sz="2800" b="1" dirty="0" smtClean="0"/>
              <a:t>return</a:t>
            </a:r>
            <a:r>
              <a:rPr lang="en-US" sz="2800" dirty="0" smtClean="0"/>
              <a:t> </a:t>
            </a:r>
            <a:r>
              <a:rPr lang="en-US" sz="2800" dirty="0" err="1" smtClean="0"/>
              <a:t>evalIf</a:t>
            </a:r>
            <a:r>
              <a:rPr lang="en-US" sz="2800" dirty="0" smtClean="0"/>
              <a:t>(</a:t>
            </a:r>
            <a:r>
              <a:rPr lang="en-US" sz="2800" dirty="0" err="1" smtClean="0"/>
              <a:t>expr</a:t>
            </a:r>
            <a:r>
              <a:rPr lang="en-US" sz="2800" dirty="0" smtClean="0"/>
              <a:t>, </a:t>
            </a:r>
            <a:r>
              <a:rPr lang="en-US" sz="2800" dirty="0" err="1" smtClean="0"/>
              <a:t>env</a:t>
            </a:r>
            <a:r>
              <a:rPr lang="en-US" sz="2800" dirty="0" smtClean="0"/>
              <a:t>) </a:t>
            </a:r>
          </a:p>
          <a:p>
            <a:r>
              <a:rPr lang="en-US" sz="2800" dirty="0" smtClean="0"/>
              <a:t>    </a:t>
            </a:r>
            <a:r>
              <a:rPr lang="en-US" sz="2800" b="1" dirty="0" err="1" smtClean="0"/>
              <a:t>elif</a:t>
            </a:r>
            <a:r>
              <a:rPr lang="en-US" sz="2800" dirty="0" smtClean="0"/>
              <a:t> </a:t>
            </a:r>
            <a:r>
              <a:rPr lang="en-US" sz="2800" dirty="0" err="1" smtClean="0"/>
              <a:t>isDefinition</a:t>
            </a:r>
            <a:r>
              <a:rPr lang="en-US" sz="2800" dirty="0" smtClean="0"/>
              <a:t>(</a:t>
            </a:r>
            <a:r>
              <a:rPr lang="en-US" sz="2800" dirty="0" err="1" smtClean="0"/>
              <a:t>expr</a:t>
            </a:r>
            <a:r>
              <a:rPr lang="en-US" sz="2800" dirty="0" smtClean="0"/>
              <a:t>):                </a:t>
            </a:r>
          </a:p>
          <a:p>
            <a:r>
              <a:rPr lang="en-US" sz="2800" dirty="0" smtClean="0"/>
              <a:t>       </a:t>
            </a:r>
            <a:r>
              <a:rPr lang="en-US" sz="2800" dirty="0" err="1" smtClean="0"/>
              <a:t>evalDefinition</a:t>
            </a:r>
            <a:r>
              <a:rPr lang="en-US" sz="2800" dirty="0" smtClean="0"/>
              <a:t>(</a:t>
            </a:r>
            <a:r>
              <a:rPr lang="en-US" sz="2800" dirty="0" err="1" smtClean="0"/>
              <a:t>expr</a:t>
            </a:r>
            <a:r>
              <a:rPr lang="en-US" sz="2800" dirty="0" smtClean="0"/>
              <a:t>, </a:t>
            </a:r>
            <a:r>
              <a:rPr lang="en-US" sz="2800" dirty="0" err="1" smtClean="0"/>
              <a:t>env</a:t>
            </a:r>
            <a:r>
              <a:rPr lang="en-US" sz="2800" dirty="0" smtClean="0"/>
              <a:t>)</a:t>
            </a:r>
          </a:p>
          <a:p>
            <a:r>
              <a:rPr lang="en-US" sz="2800" dirty="0" smtClean="0"/>
              <a:t>    </a:t>
            </a:r>
            <a:r>
              <a:rPr lang="en-US" sz="2800" b="1" dirty="0" err="1" smtClean="0"/>
              <a:t>elif</a:t>
            </a:r>
            <a:r>
              <a:rPr lang="en-US" sz="2800" dirty="0" smtClean="0"/>
              <a:t> </a:t>
            </a:r>
            <a:r>
              <a:rPr lang="en-US" sz="2800" dirty="0" err="1" smtClean="0"/>
              <a:t>isName</a:t>
            </a:r>
            <a:r>
              <a:rPr lang="en-US" sz="2800" dirty="0" smtClean="0"/>
              <a:t>(</a:t>
            </a:r>
            <a:r>
              <a:rPr lang="en-US" sz="2800" dirty="0" err="1" smtClean="0"/>
              <a:t>expr</a:t>
            </a:r>
            <a:r>
              <a:rPr lang="en-US" sz="2800" dirty="0" smtClean="0"/>
              <a:t>):</a:t>
            </a:r>
          </a:p>
          <a:p>
            <a:r>
              <a:rPr lang="en-US" sz="2800" dirty="0" smtClean="0"/>
              <a:t>       </a:t>
            </a:r>
            <a:r>
              <a:rPr lang="en-US" sz="2800" b="1" dirty="0" smtClean="0"/>
              <a:t>return</a:t>
            </a:r>
            <a:r>
              <a:rPr lang="en-US" sz="2800" dirty="0" smtClean="0"/>
              <a:t> </a:t>
            </a:r>
            <a:r>
              <a:rPr lang="en-US" sz="2800" dirty="0" err="1" smtClean="0"/>
              <a:t>evalName</a:t>
            </a:r>
            <a:r>
              <a:rPr lang="en-US" sz="2800" dirty="0" smtClean="0"/>
              <a:t>(</a:t>
            </a:r>
            <a:r>
              <a:rPr lang="en-US" sz="2800" dirty="0" err="1" smtClean="0"/>
              <a:t>expr</a:t>
            </a:r>
            <a:r>
              <a:rPr lang="en-US" sz="2800" dirty="0" smtClean="0"/>
              <a:t>, </a:t>
            </a:r>
            <a:r>
              <a:rPr lang="en-US" sz="2800" dirty="0" err="1" smtClean="0"/>
              <a:t>env</a:t>
            </a:r>
            <a:r>
              <a:rPr lang="en-US" sz="2800" dirty="0" smtClean="0"/>
              <a:t>)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    </a:t>
            </a:r>
            <a:r>
              <a:rPr lang="en-US" sz="2800" b="1" dirty="0" err="1" smtClean="0">
                <a:solidFill>
                  <a:srgbClr val="0070C0"/>
                </a:solidFill>
              </a:rPr>
              <a:t>elif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isLambda</a:t>
            </a:r>
            <a:r>
              <a:rPr lang="en-US" sz="2800" dirty="0" smtClean="0">
                <a:solidFill>
                  <a:srgbClr val="0070C0"/>
                </a:solidFill>
              </a:rPr>
              <a:t>(</a:t>
            </a:r>
            <a:r>
              <a:rPr lang="en-US" sz="2800" dirty="0" err="1" smtClean="0">
                <a:solidFill>
                  <a:srgbClr val="0070C0"/>
                </a:solidFill>
              </a:rPr>
              <a:t>expr</a:t>
            </a:r>
            <a:r>
              <a:rPr lang="en-US" sz="2800" dirty="0" smtClean="0">
                <a:solidFill>
                  <a:srgbClr val="0070C0"/>
                </a:solidFill>
              </a:rPr>
              <a:t>):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       </a:t>
            </a:r>
            <a:r>
              <a:rPr lang="en-US" sz="2800" b="1" dirty="0" smtClean="0">
                <a:solidFill>
                  <a:srgbClr val="0070C0"/>
                </a:solidFill>
              </a:rPr>
              <a:t>return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evalLambda</a:t>
            </a:r>
            <a:r>
              <a:rPr lang="en-US" sz="2800" dirty="0" smtClean="0">
                <a:solidFill>
                  <a:srgbClr val="0070C0"/>
                </a:solidFill>
              </a:rPr>
              <a:t>(</a:t>
            </a:r>
            <a:r>
              <a:rPr lang="en-US" sz="2800" dirty="0" err="1" smtClean="0">
                <a:solidFill>
                  <a:srgbClr val="0070C0"/>
                </a:solidFill>
              </a:rPr>
              <a:t>expr</a:t>
            </a:r>
            <a:r>
              <a:rPr lang="en-US" sz="2800" dirty="0" smtClean="0">
                <a:solidFill>
                  <a:srgbClr val="0070C0"/>
                </a:solidFill>
              </a:rPr>
              <a:t>, </a:t>
            </a:r>
            <a:r>
              <a:rPr lang="en-US" sz="2800" dirty="0" err="1" smtClean="0">
                <a:solidFill>
                  <a:srgbClr val="0070C0"/>
                </a:solidFill>
              </a:rPr>
              <a:t>env</a:t>
            </a:r>
            <a:r>
              <a:rPr lang="en-US" sz="2800" dirty="0" smtClean="0">
                <a:solidFill>
                  <a:srgbClr val="0070C0"/>
                </a:solidFill>
              </a:rPr>
              <a:t>)</a:t>
            </a:r>
          </a:p>
          <a:p>
            <a:r>
              <a:rPr lang="en-US" sz="2800" dirty="0" smtClean="0"/>
              <a:t>    </a:t>
            </a:r>
            <a:r>
              <a:rPr lang="en-US" sz="2800" b="1" dirty="0" err="1" smtClean="0">
                <a:solidFill>
                  <a:schemeClr val="accent2">
                    <a:lumMod val="75000"/>
                  </a:schemeClr>
                </a:solidFill>
              </a:rPr>
              <a:t>elif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</a:rPr>
              <a:t>isApplication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</a:rPr>
              <a:t>expr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):</a:t>
            </a:r>
          </a:p>
          <a:p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       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return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</a:rPr>
              <a:t>evalApplication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</a:rPr>
              <a:t>expr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</a:rPr>
              <a:t>env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r>
              <a:rPr lang="en-US" sz="2800" dirty="0" smtClean="0"/>
              <a:t>    </a:t>
            </a:r>
            <a:r>
              <a:rPr lang="en-US" sz="2800" b="1" dirty="0" smtClean="0"/>
              <a:t>else:</a:t>
            </a:r>
          </a:p>
          <a:p>
            <a:r>
              <a:rPr lang="en-US" sz="2800" dirty="0" smtClean="0"/>
              <a:t>       error ('Unknown expression type: ' + </a:t>
            </a:r>
            <a:r>
              <a:rPr lang="en-US" sz="2800" dirty="0" err="1" smtClean="0"/>
              <a:t>str</a:t>
            </a:r>
            <a:r>
              <a:rPr lang="en-US" sz="2800" dirty="0" smtClean="0"/>
              <a:t>(</a:t>
            </a:r>
            <a:r>
              <a:rPr lang="en-US" sz="2800" dirty="0" err="1" smtClean="0"/>
              <a:t>expr</a:t>
            </a:r>
            <a:r>
              <a:rPr lang="en-US" sz="2800" dirty="0" smtClean="0"/>
              <a:t>))</a:t>
            </a:r>
            <a:endParaRPr lang="en-US" sz="2800" dirty="0"/>
          </a:p>
        </p:txBody>
      </p:sp>
      <p:sp>
        <p:nvSpPr>
          <p:cNvPr id="1250310" name="Text Box 6"/>
          <p:cNvSpPr txBox="1">
            <a:spLocks noChangeArrowheads="1"/>
          </p:cNvSpPr>
          <p:nvPr/>
        </p:nvSpPr>
        <p:spPr bwMode="auto">
          <a:xfrm>
            <a:off x="5486400" y="533400"/>
            <a:ext cx="3276600" cy="1754326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dirty="0" smtClean="0"/>
              <a:t>Core of the evaluator:</a:t>
            </a:r>
          </a:p>
          <a:p>
            <a:r>
              <a:rPr lang="en-US" sz="3600" b="1" dirty="0" err="1" smtClean="0"/>
              <a:t>meval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Representing Environments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613025" y="2570162"/>
            <a:ext cx="4203700" cy="1687513"/>
          </a:xfrm>
          <a:prstGeom prst="rect">
            <a:avLst/>
          </a:prstGeom>
          <a:noFill/>
          <a:ln w="31750" algn="ctr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651125" y="1752600"/>
            <a:ext cx="1589087" cy="701675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global</a:t>
            </a:r>
          </a:p>
          <a:p>
            <a:r>
              <a:rPr lang="en-US" sz="2000" dirty="0"/>
              <a:t>environment</a:t>
            </a:r>
          </a:p>
        </p:txBody>
      </p:sp>
      <p:sp>
        <p:nvSpPr>
          <p:cNvPr id="6" name="Rectangle 17"/>
          <p:cNvSpPr>
            <a:spLocks noChangeArrowheads="1"/>
          </p:cNvSpPr>
          <p:nvPr/>
        </p:nvSpPr>
        <p:spPr bwMode="auto">
          <a:xfrm>
            <a:off x="1600200" y="5035550"/>
            <a:ext cx="1866900" cy="693737"/>
          </a:xfrm>
          <a:prstGeom prst="rect">
            <a:avLst/>
          </a:prstGeom>
          <a:noFill/>
          <a:ln w="31750" algn="ctr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cxnSp>
        <p:nvCxnSpPr>
          <p:cNvPr id="7" name="AutoShape 18"/>
          <p:cNvCxnSpPr>
            <a:cxnSpLocks noChangeShapeType="1"/>
            <a:stCxn id="6" idx="0"/>
            <a:endCxn id="4" idx="2"/>
          </p:cNvCxnSpPr>
          <p:nvPr/>
        </p:nvCxnSpPr>
        <p:spPr bwMode="auto">
          <a:xfrm flipV="1">
            <a:off x="2533650" y="4273550"/>
            <a:ext cx="2181225" cy="7461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8" name="Text Box 19"/>
          <p:cNvSpPr txBox="1">
            <a:spLocks noChangeArrowheads="1"/>
          </p:cNvSpPr>
          <p:nvPr/>
        </p:nvSpPr>
        <p:spPr bwMode="auto">
          <a:xfrm>
            <a:off x="1811337" y="5173662"/>
            <a:ext cx="1336675" cy="400110"/>
          </a:xfrm>
          <a:prstGeom prst="rect">
            <a:avLst/>
          </a:prstGeom>
          <a:noFill/>
          <a:ln w="317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dirty="0"/>
              <a:t>count </a:t>
            </a:r>
            <a:r>
              <a:rPr lang="en-US" sz="2000" dirty="0" smtClean="0"/>
              <a:t>: 3  </a:t>
            </a:r>
            <a:endParaRPr lang="en-US" sz="2000" dirty="0"/>
          </a:p>
        </p:txBody>
      </p:sp>
      <p:sp>
        <p:nvSpPr>
          <p:cNvPr id="9" name="Text Box 19"/>
          <p:cNvSpPr txBox="1">
            <a:spLocks noChangeArrowheads="1"/>
          </p:cNvSpPr>
          <p:nvPr/>
        </p:nvSpPr>
        <p:spPr bwMode="auto">
          <a:xfrm>
            <a:off x="2971801" y="3200400"/>
            <a:ext cx="685800" cy="400110"/>
          </a:xfrm>
          <a:prstGeom prst="rect">
            <a:avLst/>
          </a:prstGeom>
          <a:noFill/>
          <a:ln w="317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/>
              <a:t>x</a:t>
            </a:r>
            <a:r>
              <a:rPr lang="en-US" sz="2000" dirty="0" smtClean="0"/>
              <a:t>: </a:t>
            </a:r>
            <a:r>
              <a:rPr lang="en-US" sz="2000" dirty="0" smtClean="0"/>
              <a:t>12</a:t>
            </a:r>
            <a:r>
              <a:rPr lang="en-US" sz="2000" dirty="0" smtClean="0"/>
              <a:t>  </a:t>
            </a:r>
            <a:endParaRPr lang="en-US" sz="2000" dirty="0"/>
          </a:p>
        </p:txBody>
      </p:sp>
      <p:sp>
        <p:nvSpPr>
          <p:cNvPr id="10" name="Text Box 19"/>
          <p:cNvSpPr txBox="1">
            <a:spLocks noChangeArrowheads="1"/>
          </p:cNvSpPr>
          <p:nvPr/>
        </p:nvSpPr>
        <p:spPr bwMode="auto">
          <a:xfrm>
            <a:off x="3962400" y="3505200"/>
            <a:ext cx="1676400" cy="400110"/>
          </a:xfrm>
          <a:prstGeom prst="rect">
            <a:avLst/>
          </a:prstGeom>
          <a:noFill/>
          <a:ln w="317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 smtClean="0"/>
              <a:t>name: “Alice”  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62000" y="1295400"/>
            <a:ext cx="7239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class</a:t>
            </a:r>
            <a:r>
              <a:rPr lang="en-US" sz="2400" dirty="0" smtClean="0"/>
              <a:t> Environment:</a:t>
            </a:r>
          </a:p>
          <a:p>
            <a:r>
              <a:rPr lang="en-US" sz="2400" dirty="0" smtClean="0"/>
              <a:t>    </a:t>
            </a:r>
            <a:r>
              <a:rPr lang="en-US" sz="2400" b="1" dirty="0" smtClean="0"/>
              <a:t>def</a:t>
            </a:r>
            <a:r>
              <a:rPr lang="en-US" sz="2400" dirty="0" smtClean="0"/>
              <a:t> __init__(self, parent):</a:t>
            </a:r>
          </a:p>
          <a:p>
            <a:r>
              <a:rPr lang="en-US" sz="2400" dirty="0" smtClean="0"/>
              <a:t>        </a:t>
            </a:r>
            <a:r>
              <a:rPr lang="en-US" sz="2400" dirty="0" err="1" smtClean="0"/>
              <a:t>self._parent</a:t>
            </a:r>
            <a:r>
              <a:rPr lang="en-US" sz="2400" dirty="0" smtClean="0"/>
              <a:t> = parent</a:t>
            </a:r>
          </a:p>
          <a:p>
            <a:r>
              <a:rPr lang="en-US" sz="2400" dirty="0" smtClean="0"/>
              <a:t>        </a:t>
            </a:r>
            <a:r>
              <a:rPr lang="en-US" sz="2400" dirty="0" err="1" smtClean="0"/>
              <a:t>self._frame</a:t>
            </a:r>
            <a:r>
              <a:rPr lang="en-US" sz="2400" dirty="0" smtClean="0"/>
              <a:t> = {}</a:t>
            </a:r>
          </a:p>
          <a:p>
            <a:r>
              <a:rPr lang="en-US" sz="2400" dirty="0" smtClean="0"/>
              <a:t>    </a:t>
            </a:r>
            <a:r>
              <a:rPr lang="en-US" sz="2400" b="1" dirty="0" smtClean="0"/>
              <a:t>def</a:t>
            </a:r>
            <a:r>
              <a:rPr lang="en-US" sz="2400" dirty="0" smtClean="0"/>
              <a:t> </a:t>
            </a:r>
            <a:r>
              <a:rPr lang="en-US" sz="2400" dirty="0" err="1" smtClean="0"/>
              <a:t>addVariable</a:t>
            </a:r>
            <a:r>
              <a:rPr lang="en-US" sz="2400" dirty="0" smtClean="0"/>
              <a:t>(self, name, value):</a:t>
            </a:r>
          </a:p>
          <a:p>
            <a:r>
              <a:rPr lang="en-US" sz="2400" dirty="0" smtClean="0"/>
              <a:t>        </a:t>
            </a:r>
            <a:r>
              <a:rPr lang="en-US" sz="2400" dirty="0" err="1" smtClean="0"/>
              <a:t>self._frame</a:t>
            </a:r>
            <a:r>
              <a:rPr lang="en-US" sz="2400" dirty="0" smtClean="0"/>
              <a:t>[name] = value</a:t>
            </a:r>
          </a:p>
          <a:p>
            <a:r>
              <a:rPr lang="en-US" sz="2400" dirty="0" smtClean="0"/>
              <a:t>    </a:t>
            </a:r>
            <a:r>
              <a:rPr lang="en-US" sz="2400" b="1" dirty="0" smtClean="0"/>
              <a:t>def</a:t>
            </a:r>
            <a:r>
              <a:rPr lang="en-US" sz="2400" dirty="0" smtClean="0"/>
              <a:t> </a:t>
            </a:r>
            <a:r>
              <a:rPr lang="en-US" sz="2400" dirty="0" err="1" smtClean="0"/>
              <a:t>lookupVariable</a:t>
            </a:r>
            <a:r>
              <a:rPr lang="en-US" sz="2400" dirty="0" smtClean="0"/>
              <a:t>(self, name):</a:t>
            </a:r>
          </a:p>
          <a:p>
            <a:r>
              <a:rPr lang="en-US" sz="2400" dirty="0" smtClean="0"/>
              <a:t>        </a:t>
            </a:r>
            <a:r>
              <a:rPr lang="en-US" sz="2400" b="1" dirty="0" smtClean="0"/>
              <a:t>if</a:t>
            </a:r>
            <a:r>
              <a:rPr lang="en-US" sz="2400" dirty="0" smtClean="0"/>
              <a:t> </a:t>
            </a:r>
            <a:r>
              <a:rPr lang="en-US" sz="2400" dirty="0" err="1" smtClean="0"/>
              <a:t>self._frame.has_key</a:t>
            </a:r>
            <a:r>
              <a:rPr lang="en-US" sz="2400" dirty="0" smtClean="0"/>
              <a:t>(name):</a:t>
            </a:r>
          </a:p>
          <a:p>
            <a:r>
              <a:rPr lang="en-US" sz="2400" dirty="0" smtClean="0"/>
              <a:t>            </a:t>
            </a:r>
            <a:r>
              <a:rPr lang="en-US" sz="2400" b="1" dirty="0" smtClean="0"/>
              <a:t>return</a:t>
            </a:r>
            <a:r>
              <a:rPr lang="en-US" sz="2400" dirty="0" smtClean="0"/>
              <a:t> </a:t>
            </a:r>
            <a:r>
              <a:rPr lang="en-US" sz="2400" dirty="0" err="1" smtClean="0"/>
              <a:t>self._frame</a:t>
            </a:r>
            <a:r>
              <a:rPr lang="en-US" sz="2400" dirty="0" smtClean="0"/>
              <a:t>[name]</a:t>
            </a:r>
          </a:p>
          <a:p>
            <a:r>
              <a:rPr lang="en-US" sz="2400" dirty="0" smtClean="0"/>
              <a:t>        </a:t>
            </a:r>
            <a:r>
              <a:rPr lang="en-US" sz="2400" b="1" dirty="0" err="1" smtClean="0"/>
              <a:t>elif</a:t>
            </a:r>
            <a:r>
              <a:rPr lang="en-US" sz="2400" dirty="0" smtClean="0"/>
              <a:t> (</a:t>
            </a:r>
            <a:r>
              <a:rPr lang="en-US" sz="2400" dirty="0" err="1" smtClean="0"/>
              <a:t>self._parent</a:t>
            </a:r>
            <a:r>
              <a:rPr lang="en-US" sz="2400" dirty="0" smtClean="0"/>
              <a:t>):</a:t>
            </a:r>
          </a:p>
          <a:p>
            <a:r>
              <a:rPr lang="en-US" sz="2400" dirty="0" smtClean="0"/>
              <a:t>            </a:t>
            </a:r>
            <a:r>
              <a:rPr lang="en-US" sz="2400" b="1" dirty="0" smtClean="0"/>
              <a:t>return</a:t>
            </a:r>
            <a:r>
              <a:rPr lang="en-US" sz="2400" dirty="0" smtClean="0"/>
              <a:t> </a:t>
            </a:r>
            <a:r>
              <a:rPr lang="en-US" sz="2400" dirty="0" err="1" smtClean="0"/>
              <a:t>self._parent.lookupVariable</a:t>
            </a:r>
            <a:r>
              <a:rPr lang="en-US" sz="2400" dirty="0" smtClean="0"/>
              <a:t>(name)</a:t>
            </a:r>
          </a:p>
          <a:p>
            <a:r>
              <a:rPr lang="en-US" sz="2400" dirty="0" smtClean="0"/>
              <a:t>        </a:t>
            </a:r>
            <a:r>
              <a:rPr lang="en-US" sz="2400" b="1" dirty="0" smtClean="0"/>
              <a:t>else:</a:t>
            </a:r>
          </a:p>
          <a:p>
            <a:r>
              <a:rPr lang="en-US" sz="2400" dirty="0" smtClean="0"/>
              <a:t>            </a:t>
            </a:r>
            <a:r>
              <a:rPr lang="en-US" sz="2400" dirty="0" err="1" smtClean="0"/>
              <a:t>evalError</a:t>
            </a:r>
            <a:r>
              <a:rPr lang="en-US" sz="2400" dirty="0" smtClean="0"/>
              <a:t>('Undefined name: %s' % (name))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307" name="Rectangle 3"/>
          <p:cNvSpPr>
            <a:spLocks noChangeArrowheads="1"/>
          </p:cNvSpPr>
          <p:nvPr/>
        </p:nvSpPr>
        <p:spPr bwMode="auto">
          <a:xfrm>
            <a:off x="457200" y="1447800"/>
            <a:ext cx="8296275" cy="457200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250308" name="Text Box 4"/>
          <p:cNvSpPr txBox="1">
            <a:spLocks noChangeArrowheads="1"/>
          </p:cNvSpPr>
          <p:nvPr/>
        </p:nvSpPr>
        <p:spPr bwMode="auto">
          <a:xfrm>
            <a:off x="228600" y="152400"/>
            <a:ext cx="7489936" cy="655564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/>
              <a:t>def</a:t>
            </a:r>
            <a:r>
              <a:rPr lang="en-US" sz="2800" dirty="0" smtClean="0"/>
              <a:t> </a:t>
            </a:r>
            <a:r>
              <a:rPr lang="en-US" sz="2800" dirty="0" err="1" smtClean="0"/>
              <a:t>meval</a:t>
            </a:r>
            <a:r>
              <a:rPr lang="en-US" sz="2800" dirty="0" smtClean="0"/>
              <a:t>(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</a:rPr>
              <a:t>expr</a:t>
            </a:r>
            <a:r>
              <a:rPr lang="en-US" sz="2800" dirty="0" smtClean="0"/>
              <a:t>,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</a:rPr>
              <a:t>env</a:t>
            </a:r>
            <a:r>
              <a:rPr lang="en-US" sz="2800" dirty="0" smtClean="0"/>
              <a:t>):</a:t>
            </a:r>
          </a:p>
          <a:p>
            <a:r>
              <a:rPr lang="en-US" sz="2800" dirty="0" smtClean="0"/>
              <a:t>    </a:t>
            </a:r>
            <a:r>
              <a:rPr lang="en-US" sz="2800" b="1" dirty="0" smtClean="0"/>
              <a:t>if</a:t>
            </a:r>
            <a:r>
              <a:rPr lang="en-US" sz="2800" dirty="0" smtClean="0"/>
              <a:t> </a:t>
            </a:r>
            <a:r>
              <a:rPr lang="en-US" sz="2800" dirty="0" err="1" smtClean="0"/>
              <a:t>isPrimitive</a:t>
            </a:r>
            <a:r>
              <a:rPr lang="en-US" sz="2800" dirty="0" smtClean="0"/>
              <a:t>(</a:t>
            </a:r>
            <a:r>
              <a:rPr lang="en-US" sz="2800" dirty="0" err="1" smtClean="0"/>
              <a:t>expr</a:t>
            </a:r>
            <a:r>
              <a:rPr lang="en-US" sz="2800" dirty="0" smtClean="0"/>
              <a:t>):</a:t>
            </a:r>
          </a:p>
          <a:p>
            <a:r>
              <a:rPr lang="en-US" sz="2800" dirty="0" smtClean="0"/>
              <a:t>       </a:t>
            </a:r>
            <a:r>
              <a:rPr lang="en-US" sz="2800" b="1" dirty="0" smtClean="0"/>
              <a:t>return </a:t>
            </a:r>
            <a:r>
              <a:rPr lang="en-US" sz="2800" dirty="0" err="1" smtClean="0"/>
              <a:t>evalPrimitive</a:t>
            </a:r>
            <a:r>
              <a:rPr lang="en-US" sz="2800" dirty="0" smtClean="0"/>
              <a:t>(</a:t>
            </a:r>
            <a:r>
              <a:rPr lang="en-US" sz="2800" dirty="0" err="1" smtClean="0"/>
              <a:t>expr</a:t>
            </a:r>
            <a:r>
              <a:rPr lang="en-US" sz="2800" dirty="0" smtClean="0"/>
              <a:t>)</a:t>
            </a:r>
          </a:p>
          <a:p>
            <a:r>
              <a:rPr lang="en-US" sz="2800" dirty="0" smtClean="0"/>
              <a:t>    </a:t>
            </a:r>
            <a:r>
              <a:rPr lang="en-US" sz="2800" b="1" dirty="0" err="1" smtClean="0"/>
              <a:t>elif</a:t>
            </a:r>
            <a:r>
              <a:rPr lang="en-US" sz="2800" dirty="0" smtClean="0"/>
              <a:t> </a:t>
            </a:r>
            <a:r>
              <a:rPr lang="en-US" sz="2800" dirty="0" err="1" smtClean="0"/>
              <a:t>isIf</a:t>
            </a:r>
            <a:r>
              <a:rPr lang="en-US" sz="2800" dirty="0" smtClean="0"/>
              <a:t>(</a:t>
            </a:r>
            <a:r>
              <a:rPr lang="en-US" sz="2800" dirty="0" err="1" smtClean="0"/>
              <a:t>expr</a:t>
            </a:r>
            <a:r>
              <a:rPr lang="en-US" sz="2800" dirty="0" smtClean="0"/>
              <a:t>):             </a:t>
            </a:r>
          </a:p>
          <a:p>
            <a:r>
              <a:rPr lang="en-US" sz="2800" dirty="0" smtClean="0"/>
              <a:t>        </a:t>
            </a:r>
            <a:r>
              <a:rPr lang="en-US" sz="2800" b="1" dirty="0" smtClean="0"/>
              <a:t>return</a:t>
            </a:r>
            <a:r>
              <a:rPr lang="en-US" sz="2800" dirty="0" smtClean="0"/>
              <a:t> </a:t>
            </a:r>
            <a:r>
              <a:rPr lang="en-US" sz="2800" dirty="0" err="1" smtClean="0"/>
              <a:t>evalIf</a:t>
            </a:r>
            <a:r>
              <a:rPr lang="en-US" sz="2800" dirty="0" smtClean="0"/>
              <a:t>(</a:t>
            </a:r>
            <a:r>
              <a:rPr lang="en-US" sz="2800" dirty="0" err="1" smtClean="0"/>
              <a:t>expr</a:t>
            </a:r>
            <a:r>
              <a:rPr lang="en-US" sz="2800" dirty="0" smtClean="0"/>
              <a:t>, </a:t>
            </a:r>
            <a:r>
              <a:rPr lang="en-US" sz="2800" dirty="0" err="1" smtClean="0"/>
              <a:t>env</a:t>
            </a:r>
            <a:r>
              <a:rPr lang="en-US" sz="2800" dirty="0" smtClean="0"/>
              <a:t>) </a:t>
            </a:r>
          </a:p>
          <a:p>
            <a:r>
              <a:rPr lang="en-US" sz="2800" dirty="0" smtClean="0"/>
              <a:t>    </a:t>
            </a:r>
            <a:r>
              <a:rPr lang="en-US" sz="2800" b="1" dirty="0" err="1" smtClean="0"/>
              <a:t>elif</a:t>
            </a:r>
            <a:r>
              <a:rPr lang="en-US" sz="2800" dirty="0" smtClean="0"/>
              <a:t> </a:t>
            </a:r>
            <a:r>
              <a:rPr lang="en-US" sz="2800" dirty="0" err="1" smtClean="0"/>
              <a:t>isDefinition</a:t>
            </a:r>
            <a:r>
              <a:rPr lang="en-US" sz="2800" dirty="0" smtClean="0"/>
              <a:t>(</a:t>
            </a:r>
            <a:r>
              <a:rPr lang="en-US" sz="2800" dirty="0" err="1" smtClean="0"/>
              <a:t>expr</a:t>
            </a:r>
            <a:r>
              <a:rPr lang="en-US" sz="2800" dirty="0" smtClean="0"/>
              <a:t>):                </a:t>
            </a:r>
          </a:p>
          <a:p>
            <a:r>
              <a:rPr lang="en-US" sz="2800" dirty="0" smtClean="0"/>
              <a:t>       </a:t>
            </a:r>
            <a:r>
              <a:rPr lang="en-US" sz="2800" dirty="0" err="1" smtClean="0"/>
              <a:t>evalDefinition</a:t>
            </a:r>
            <a:r>
              <a:rPr lang="en-US" sz="2800" dirty="0" smtClean="0"/>
              <a:t>(</a:t>
            </a:r>
            <a:r>
              <a:rPr lang="en-US" sz="2800" dirty="0" err="1" smtClean="0"/>
              <a:t>expr</a:t>
            </a:r>
            <a:r>
              <a:rPr lang="en-US" sz="2800" dirty="0" smtClean="0"/>
              <a:t>, </a:t>
            </a:r>
            <a:r>
              <a:rPr lang="en-US" sz="2800" dirty="0" err="1" smtClean="0"/>
              <a:t>env</a:t>
            </a:r>
            <a:r>
              <a:rPr lang="en-US" sz="2800" dirty="0" smtClean="0"/>
              <a:t>)</a:t>
            </a:r>
          </a:p>
          <a:p>
            <a:r>
              <a:rPr lang="en-US" sz="2800" dirty="0" smtClean="0"/>
              <a:t>    </a:t>
            </a:r>
            <a:r>
              <a:rPr lang="en-US" sz="2800" b="1" dirty="0" err="1" smtClean="0"/>
              <a:t>elif</a:t>
            </a:r>
            <a:r>
              <a:rPr lang="en-US" sz="2800" dirty="0" smtClean="0"/>
              <a:t> </a:t>
            </a:r>
            <a:r>
              <a:rPr lang="en-US" sz="2800" dirty="0" err="1" smtClean="0"/>
              <a:t>isName</a:t>
            </a:r>
            <a:r>
              <a:rPr lang="en-US" sz="2800" dirty="0" smtClean="0"/>
              <a:t>(</a:t>
            </a:r>
            <a:r>
              <a:rPr lang="en-US" sz="2800" dirty="0" err="1" smtClean="0"/>
              <a:t>expr</a:t>
            </a:r>
            <a:r>
              <a:rPr lang="en-US" sz="2800" dirty="0" smtClean="0"/>
              <a:t>):</a:t>
            </a:r>
          </a:p>
          <a:p>
            <a:r>
              <a:rPr lang="en-US" sz="2800" dirty="0" smtClean="0"/>
              <a:t>       </a:t>
            </a:r>
            <a:r>
              <a:rPr lang="en-US" sz="2800" b="1" dirty="0" smtClean="0"/>
              <a:t>return</a:t>
            </a:r>
            <a:r>
              <a:rPr lang="en-US" sz="2800" dirty="0" smtClean="0"/>
              <a:t> </a:t>
            </a:r>
            <a:r>
              <a:rPr lang="en-US" sz="2800" dirty="0" err="1" smtClean="0"/>
              <a:t>evalName</a:t>
            </a:r>
            <a:r>
              <a:rPr lang="en-US" sz="2800" dirty="0" smtClean="0"/>
              <a:t>(</a:t>
            </a:r>
            <a:r>
              <a:rPr lang="en-US" sz="2800" dirty="0" err="1" smtClean="0"/>
              <a:t>expr</a:t>
            </a:r>
            <a:r>
              <a:rPr lang="en-US" sz="2800" dirty="0" smtClean="0"/>
              <a:t>, </a:t>
            </a:r>
            <a:r>
              <a:rPr lang="en-US" sz="2800" dirty="0" err="1" smtClean="0"/>
              <a:t>env</a:t>
            </a:r>
            <a:r>
              <a:rPr lang="en-US" sz="2800" dirty="0" smtClean="0"/>
              <a:t>)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    </a:t>
            </a:r>
            <a:r>
              <a:rPr lang="en-US" sz="2800" b="1" dirty="0" err="1" smtClean="0">
                <a:solidFill>
                  <a:srgbClr val="0070C0"/>
                </a:solidFill>
              </a:rPr>
              <a:t>elif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isLambda</a:t>
            </a:r>
            <a:r>
              <a:rPr lang="en-US" sz="2800" dirty="0" smtClean="0">
                <a:solidFill>
                  <a:srgbClr val="0070C0"/>
                </a:solidFill>
              </a:rPr>
              <a:t>(</a:t>
            </a:r>
            <a:r>
              <a:rPr lang="en-US" sz="2800" dirty="0" err="1" smtClean="0">
                <a:solidFill>
                  <a:srgbClr val="0070C0"/>
                </a:solidFill>
              </a:rPr>
              <a:t>expr</a:t>
            </a:r>
            <a:r>
              <a:rPr lang="en-US" sz="2800" dirty="0" smtClean="0">
                <a:solidFill>
                  <a:srgbClr val="0070C0"/>
                </a:solidFill>
              </a:rPr>
              <a:t>):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       </a:t>
            </a:r>
            <a:r>
              <a:rPr lang="en-US" sz="2800" b="1" dirty="0" smtClean="0">
                <a:solidFill>
                  <a:srgbClr val="0070C0"/>
                </a:solidFill>
              </a:rPr>
              <a:t>return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evalLambda</a:t>
            </a:r>
            <a:r>
              <a:rPr lang="en-US" sz="2800" dirty="0" smtClean="0">
                <a:solidFill>
                  <a:srgbClr val="0070C0"/>
                </a:solidFill>
              </a:rPr>
              <a:t>(</a:t>
            </a:r>
            <a:r>
              <a:rPr lang="en-US" sz="2800" dirty="0" err="1" smtClean="0">
                <a:solidFill>
                  <a:srgbClr val="0070C0"/>
                </a:solidFill>
              </a:rPr>
              <a:t>expr</a:t>
            </a:r>
            <a:r>
              <a:rPr lang="en-US" sz="2800" dirty="0" smtClean="0">
                <a:solidFill>
                  <a:srgbClr val="0070C0"/>
                </a:solidFill>
              </a:rPr>
              <a:t>, </a:t>
            </a:r>
            <a:r>
              <a:rPr lang="en-US" sz="2800" dirty="0" err="1" smtClean="0">
                <a:solidFill>
                  <a:srgbClr val="0070C0"/>
                </a:solidFill>
              </a:rPr>
              <a:t>env</a:t>
            </a:r>
            <a:r>
              <a:rPr lang="en-US" sz="2800" dirty="0" smtClean="0">
                <a:solidFill>
                  <a:srgbClr val="0070C0"/>
                </a:solidFill>
              </a:rPr>
              <a:t>)</a:t>
            </a:r>
          </a:p>
          <a:p>
            <a:r>
              <a:rPr lang="en-US" sz="2800" dirty="0" smtClean="0"/>
              <a:t>    </a:t>
            </a:r>
            <a:r>
              <a:rPr lang="en-US" sz="2800" b="1" dirty="0" err="1" smtClean="0">
                <a:solidFill>
                  <a:schemeClr val="accent2">
                    <a:lumMod val="75000"/>
                  </a:schemeClr>
                </a:solidFill>
              </a:rPr>
              <a:t>elif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</a:rPr>
              <a:t>isApplication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</a:rPr>
              <a:t>expr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):</a:t>
            </a:r>
          </a:p>
          <a:p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       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return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</a:rPr>
              <a:t>evalApplication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</a:rPr>
              <a:t>expr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</a:rPr>
              <a:t>env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r>
              <a:rPr lang="en-US" sz="2800" dirty="0" smtClean="0"/>
              <a:t>    </a:t>
            </a:r>
            <a:r>
              <a:rPr lang="en-US" sz="2800" b="1" dirty="0" smtClean="0"/>
              <a:t>else:</a:t>
            </a:r>
          </a:p>
          <a:p>
            <a:r>
              <a:rPr lang="en-US" sz="2800" dirty="0" smtClean="0"/>
              <a:t>       error ('Unknown expression type: ' + </a:t>
            </a:r>
            <a:r>
              <a:rPr lang="en-US" sz="2800" dirty="0" err="1" smtClean="0"/>
              <a:t>str</a:t>
            </a:r>
            <a:r>
              <a:rPr lang="en-US" sz="2800" dirty="0" smtClean="0"/>
              <a:t>(</a:t>
            </a:r>
            <a:r>
              <a:rPr lang="en-US" sz="2800" dirty="0" err="1" smtClean="0"/>
              <a:t>expr</a:t>
            </a:r>
            <a:r>
              <a:rPr lang="en-US" sz="2800" dirty="0" smtClean="0"/>
              <a:t>))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12503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" dur="2000" fill="hold"/>
                                        <p:tgtEl>
                                          <p:spTgt spid="12503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" dur="2000" fill="hold"/>
                                        <p:tgtEl>
                                          <p:spTgt spid="12503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" dur="2000" fill="hold"/>
                                        <p:tgtEl>
                                          <p:spTgt spid="12503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997</TotalTime>
  <Words>1184</Words>
  <Application>Microsoft Office PowerPoint</Application>
  <PresentationFormat>On-screen Show (4:3)</PresentationFormat>
  <Paragraphs>200</Paragraphs>
  <Slides>16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Class 29: Charme School</vt:lpstr>
      <vt:lpstr>PS6: Charlottansville is an interesting and scary place!</vt:lpstr>
      <vt:lpstr>Building an Evaluator</vt:lpstr>
      <vt:lpstr>How should we represent programs?</vt:lpstr>
      <vt:lpstr>Examples</vt:lpstr>
      <vt:lpstr>Slide 6</vt:lpstr>
      <vt:lpstr>Representing Environments</vt:lpstr>
      <vt:lpstr>Environments</vt:lpstr>
      <vt:lpstr>Slide 9</vt:lpstr>
      <vt:lpstr>Definitions</vt:lpstr>
      <vt:lpstr>Names</vt:lpstr>
      <vt:lpstr>Slide 12</vt:lpstr>
      <vt:lpstr>Primitives</vt:lpstr>
      <vt:lpstr>Making Primitive Procedures</vt:lpstr>
      <vt:lpstr>Slide 15</vt:lpstr>
      <vt:lpstr>Charge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29: Charme School</dc:title>
  <dc:creator>David Evans</dc:creator>
  <cp:lastModifiedBy>David Evans</cp:lastModifiedBy>
  <cp:revision>22</cp:revision>
  <dcterms:created xsi:type="dcterms:W3CDTF">2009-11-01T23:24:23Z</dcterms:created>
  <dcterms:modified xsi:type="dcterms:W3CDTF">2009-11-02T16:01:33Z</dcterms:modified>
</cp:coreProperties>
</file>