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53" r:id="rId3"/>
    <p:sldId id="350" r:id="rId4"/>
    <p:sldId id="351" r:id="rId5"/>
    <p:sldId id="352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55" r:id="rId14"/>
    <p:sldId id="356" r:id="rId15"/>
    <p:sldId id="357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59" r:id="rId26"/>
    <p:sldId id="361" r:id="rId27"/>
    <p:sldId id="360" r:id="rId28"/>
    <p:sldId id="362" r:id="rId29"/>
    <p:sldId id="363" r:id="rId30"/>
    <p:sldId id="344" r:id="rId31"/>
    <p:sldId id="345" r:id="rId32"/>
    <p:sldId id="346" r:id="rId33"/>
    <p:sldId id="347" r:id="rId34"/>
    <p:sldId id="358" r:id="rId35"/>
    <p:sldId id="348" r:id="rId36"/>
    <p:sldId id="349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Val val="1"/>
            <c:showCatName val="1"/>
            <c:showLeaderLines val="1"/>
          </c:dLbls>
          <c:cat>
            <c:strRef>
              <c:f>Sheet1!$A$2:$A$5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Missing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29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92C623-049F-4826-A588-614A34539C23}" type="datetimeFigureOut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015D09-0813-45EC-A34C-593BF90F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5D09-0813-45EC-A34C-593BF90FC68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3889-339F-426F-AD2D-9FE0C49F38D6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5B44-F915-4D61-A41D-4A18A6DAB441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547B-8FBB-463A-8129-53C12123E16B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1239-DE3E-4432-B81B-F56487613B41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AD83-15FF-4111-A714-DA36CBE28523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CDE1-0D7F-4B5D-83FB-452C45B1F9BF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F7AF-4010-44C1-9011-A5E7549D9C0B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D8F0-47E8-4920-9943-E7EC3B1DAA54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6F93-789C-4408-9F26-3F03E1F78FCB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5419-5E95-4D8F-9F84-2BA67C6AC862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EB5C-4489-483E-A556-E6295BD861EA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31AA-05F9-436C-BD6F-F4BEC2E9628B}" type="datetime1">
              <a:rPr lang="en-US" smtClean="0"/>
              <a:pPr/>
              <a:t>8/31/2009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1143000"/>
            <a:ext cx="2743200" cy="3429000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Class 3: Rules of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5562600"/>
            <a:ext cx="3124200" cy="1066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David Evans</a:t>
            </a:r>
          </a:p>
          <a:p>
            <a:pPr algn="l"/>
            <a:r>
              <a:rPr lang="en-US" dirty="0" smtClean="0"/>
              <a:t>cs1120 Fall 2009</a:t>
            </a:r>
            <a:endParaRPr lang="en-US" dirty="0"/>
          </a:p>
        </p:txBody>
      </p:sp>
      <p:pic>
        <p:nvPicPr>
          <p:cNvPr id="5" name="Picture 2" descr="A13"/>
          <p:cNvPicPr>
            <a:picLocks noChangeAspect="1" noChangeArrowheads="1"/>
          </p:cNvPicPr>
          <p:nvPr/>
        </p:nvPicPr>
        <p:blipFill>
          <a:blip r:embed="rId2" cstate="print"/>
          <a:srcRect l="9052" r="8429"/>
          <a:stretch>
            <a:fillRect/>
          </a:stretch>
        </p:blipFill>
        <p:spPr bwMode="auto">
          <a:xfrm>
            <a:off x="381000" y="228600"/>
            <a:ext cx="6070600" cy="511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Group 2"/>
          <p:cNvGraphicFramePr>
            <a:graphicFrameLocks noGrp="1"/>
          </p:cNvGraphicFramePr>
          <p:nvPr>
            <p:ph sz="half" idx="2"/>
          </p:nvPr>
        </p:nvGraphicFramePr>
        <p:xfrm>
          <a:off x="101600" y="595313"/>
          <a:ext cx="8847138" cy="5296535"/>
        </p:xfrm>
        <a:graphic>
          <a:graphicData uri="http://schemas.openxmlformats.org/drawingml/2006/table">
            <a:tbl>
              <a:tblPr/>
              <a:tblGrid>
                <a:gridCol w="1903413"/>
                <a:gridCol w="1506537"/>
                <a:gridCol w="776288"/>
                <a:gridCol w="185737"/>
                <a:gridCol w="668338"/>
                <a:gridCol w="2641600"/>
                <a:gridCol w="525462"/>
                <a:gridCol w="639763"/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Pages in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Revised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Report on the Algorithmic Language Scheme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Pages in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C++ Language Specification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(1998)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Procedures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 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Identifiers, numerals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Procedures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 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Identifiers, numerals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356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Combination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Expressions, Statements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 Structure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Abstraction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Declarations, Classes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pages total (includes formal specification and examples)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pages total (includes no formal specification or examples)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1470" name="Text Box 46"/>
          <p:cNvSpPr txBox="1">
            <a:spLocks noChangeArrowheads="1"/>
          </p:cNvSpPr>
          <p:nvPr/>
        </p:nvSpPr>
        <p:spPr bwMode="auto">
          <a:xfrm>
            <a:off x="3962400" y="6019800"/>
            <a:ext cx="48768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C++ Core language issues list has </a:t>
            </a:r>
            <a:r>
              <a:rPr lang="en-US" sz="2000" b="1" dirty="0" smtClean="0"/>
              <a:t>948 </a:t>
            </a:r>
            <a:r>
              <a:rPr lang="en-US" sz="2000" b="1" dirty="0"/>
              <a:t>items!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Group 2"/>
          <p:cNvGraphicFramePr>
            <a:graphicFrameLocks noGrp="1"/>
          </p:cNvGraphicFramePr>
          <p:nvPr>
            <p:ph sz="half" idx="2"/>
          </p:nvPr>
        </p:nvGraphicFramePr>
        <p:xfrm>
          <a:off x="101600" y="595313"/>
          <a:ext cx="8847138" cy="5191760"/>
        </p:xfrm>
        <a:graphic>
          <a:graphicData uri="http://schemas.openxmlformats.org/drawingml/2006/table">
            <a:tbl>
              <a:tblPr/>
              <a:tblGrid>
                <a:gridCol w="1903413"/>
                <a:gridCol w="1506537"/>
                <a:gridCol w="776288"/>
                <a:gridCol w="185737"/>
                <a:gridCol w="668338"/>
                <a:gridCol w="2478087"/>
                <a:gridCol w="1328738"/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Pages in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Revised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Report on the Algorithmic Language Scheme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Procedures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 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Identifiers, numerals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Morphemes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Words in Oxford English Dictionary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500,000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Combination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Grammar Rules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 Grammar for Dummies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100s (?)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384 pages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Abstraction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Pronouns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~20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pages total (includes formal specification and examples)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2494" name="Picture 46" descr="e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1459" y="4343400"/>
            <a:ext cx="1838325" cy="231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aluationrules-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823" y="-9899"/>
            <a:ext cx="9248334" cy="6881346"/>
          </a:xfrm>
          <a:prstGeom prst="rect">
            <a:avLst/>
          </a:prstGeom>
        </p:spPr>
      </p:pic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00200"/>
            <a:ext cx="3581400" cy="305117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Rules of Evaluation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3337"/>
            <a:ext cx="8229600" cy="804863"/>
          </a:xfrm>
        </p:spPr>
        <p:txBody>
          <a:bodyPr/>
          <a:lstStyle/>
          <a:p>
            <a:r>
              <a:rPr lang="en-US" dirty="0" smtClean="0"/>
              <a:t>Scheme Grammar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/>
              <a:t>Program	   </a:t>
            </a:r>
            <a:r>
              <a:rPr lang="en-US" sz="2400" dirty="0" smtClean="0"/>
              <a:t>::= </a:t>
            </a:r>
            <a:r>
              <a:rPr lang="el-GR" sz="2400" dirty="0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|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 smtClean="0"/>
              <a:t>ProgramElement</a:t>
            </a:r>
            <a:r>
              <a:rPr lang="en-US" sz="2400" i="1" dirty="0" smtClean="0"/>
              <a:t> Program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/>
              <a:t>ProgramElement</a:t>
            </a:r>
            <a:r>
              <a:rPr lang="en-US" sz="2400" i="1" dirty="0" smtClean="0"/>
              <a:t>  </a:t>
            </a:r>
            <a:r>
              <a:rPr lang="en-US" sz="2400" dirty="0" smtClean="0"/>
              <a:t>::=</a:t>
            </a:r>
            <a:r>
              <a:rPr lang="en-US" sz="2400" i="1" dirty="0" smtClean="0"/>
              <a:t> Expression </a:t>
            </a:r>
            <a:r>
              <a:rPr lang="en-US" sz="2400" dirty="0" smtClean="0"/>
              <a:t>| </a:t>
            </a:r>
            <a:r>
              <a:rPr lang="en-US" sz="2400" i="1" dirty="0" smtClean="0"/>
              <a:t>Definition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/>
              <a:t>Definition	   </a:t>
            </a:r>
            <a:r>
              <a:rPr lang="en-US" sz="2400" dirty="0" smtClean="0"/>
              <a:t>::= </a:t>
            </a:r>
            <a:r>
              <a:rPr lang="en-US" sz="2400" b="1" dirty="0" smtClean="0">
                <a:solidFill>
                  <a:schemeClr val="accent1"/>
                </a:solidFill>
              </a:rPr>
              <a:t>(define</a:t>
            </a:r>
            <a:r>
              <a:rPr lang="en-US" sz="2400" dirty="0" smtClean="0"/>
              <a:t> </a:t>
            </a:r>
            <a:r>
              <a:rPr lang="en-US" sz="2400" b="1" i="1" dirty="0" smtClean="0"/>
              <a:t>Name</a:t>
            </a:r>
            <a:r>
              <a:rPr lang="en-US" sz="2400" dirty="0" smtClean="0"/>
              <a:t> </a:t>
            </a:r>
            <a:r>
              <a:rPr lang="en-US" sz="2400" i="1" dirty="0" smtClean="0"/>
              <a:t>Expression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endParaRPr lang="en-US" sz="2400" b="1" i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/>
              <a:t>Expression</a:t>
            </a:r>
            <a:r>
              <a:rPr lang="en-US" sz="2400" i="1" dirty="0"/>
              <a:t>	</a:t>
            </a:r>
            <a:r>
              <a:rPr lang="en-US" sz="2400" i="1" dirty="0" smtClean="0"/>
              <a:t>   </a:t>
            </a:r>
            <a:r>
              <a:rPr lang="en-US" sz="2400" dirty="0" smtClean="0"/>
              <a:t>::= </a:t>
            </a:r>
            <a:r>
              <a:rPr lang="en-US" sz="2400" i="1" dirty="0" err="1" smtClean="0"/>
              <a:t>PrimitiveExpression</a:t>
            </a:r>
            <a:r>
              <a:rPr lang="en-US" sz="2400" i="1" dirty="0" smtClean="0"/>
              <a:t> </a:t>
            </a:r>
            <a:r>
              <a:rPr lang="en-US" sz="2400" dirty="0" smtClean="0"/>
              <a:t>| </a:t>
            </a:r>
            <a:r>
              <a:rPr lang="en-US" sz="2400" i="1" dirty="0" err="1" smtClean="0"/>
              <a:t>NameExpression</a:t>
            </a:r>
            <a:endParaRPr lang="en-US" sz="24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/>
              <a:t>			         </a:t>
            </a:r>
            <a:r>
              <a:rPr lang="en-US" sz="2400" dirty="0" smtClean="0"/>
              <a:t>|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ApplicationExpression</a:t>
            </a:r>
            <a:endParaRPr lang="en-US" sz="24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/>
              <a:t>			         </a:t>
            </a:r>
            <a:r>
              <a:rPr lang="en-US" sz="2400" dirty="0" smtClean="0"/>
              <a:t>| </a:t>
            </a:r>
            <a:r>
              <a:rPr lang="en-US" sz="2400" i="1" dirty="0" err="1" smtClean="0"/>
              <a:t>ProcedureExpression</a:t>
            </a:r>
            <a:r>
              <a:rPr lang="en-US" sz="2400" i="1" dirty="0" smtClean="0"/>
              <a:t> </a:t>
            </a:r>
            <a:r>
              <a:rPr lang="en-US" sz="2400" dirty="0" smtClean="0"/>
              <a:t>|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IfExpression</a:t>
            </a:r>
            <a:endParaRPr lang="en-US" sz="24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/>
              <a:t>PrimitiveExpression</a:t>
            </a:r>
            <a:r>
              <a:rPr lang="en-US" sz="2400" i="1" dirty="0" smtClean="0"/>
              <a:t>   </a:t>
            </a:r>
            <a:r>
              <a:rPr lang="en-US" sz="2400" dirty="0"/>
              <a:t>::= </a:t>
            </a:r>
            <a:r>
              <a:rPr lang="en-US" sz="2400" b="1" i="1" dirty="0">
                <a:solidFill>
                  <a:srgbClr val="0070C0"/>
                </a:solidFill>
              </a:rPr>
              <a:t>Number</a:t>
            </a:r>
            <a:r>
              <a:rPr lang="en-US" sz="2400" dirty="0"/>
              <a:t> </a:t>
            </a:r>
            <a:r>
              <a:rPr lang="en-US" sz="2400" dirty="0" smtClean="0"/>
              <a:t>| </a:t>
            </a:r>
            <a:r>
              <a:rPr lang="en-US" sz="2400" b="1" dirty="0" smtClean="0">
                <a:solidFill>
                  <a:schemeClr val="accent1"/>
                </a:solidFill>
              </a:rPr>
              <a:t>true</a:t>
            </a:r>
            <a:r>
              <a:rPr lang="en-US" sz="2400" dirty="0" smtClean="0"/>
              <a:t> | </a:t>
            </a:r>
            <a:r>
              <a:rPr lang="en-US" sz="2400" b="1" dirty="0" smtClean="0">
                <a:solidFill>
                  <a:schemeClr val="accent1"/>
                </a:solidFill>
              </a:rPr>
              <a:t>false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              |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PrimitiveProcedure</a:t>
            </a:r>
            <a:endParaRPr lang="en-US" sz="2400" b="1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/>
              <a:t>NameExpression</a:t>
            </a:r>
            <a:r>
              <a:rPr lang="en-US" sz="2400" i="1" dirty="0" smtClean="0"/>
              <a:t>  </a:t>
            </a:r>
            <a:r>
              <a:rPr lang="en-US" sz="2400" dirty="0" smtClean="0"/>
              <a:t>::= </a:t>
            </a:r>
            <a:r>
              <a:rPr lang="en-US" sz="2400" b="1" i="1" dirty="0" smtClean="0">
                <a:solidFill>
                  <a:srgbClr val="0070C0"/>
                </a:solidFill>
              </a:rPr>
              <a:t>Name 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/>
              <a:t>ApplicationExpression</a:t>
            </a:r>
            <a:r>
              <a:rPr lang="en-US" sz="2400" i="1" dirty="0" smtClean="0"/>
              <a:t> :</a:t>
            </a:r>
            <a:r>
              <a:rPr lang="en-US" sz="2400" dirty="0" smtClean="0"/>
              <a:t>:= 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i="1" dirty="0" smtClean="0"/>
              <a:t>Expression </a:t>
            </a:r>
            <a:r>
              <a:rPr lang="en-US" sz="2400" i="1" dirty="0" err="1" smtClean="0"/>
              <a:t>MoreExpressions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/>
              <a:t>MoreExpressions</a:t>
            </a:r>
            <a:r>
              <a:rPr lang="en-US" sz="2400" i="1" dirty="0" smtClean="0"/>
              <a:t> </a:t>
            </a:r>
            <a:r>
              <a:rPr lang="en-US" sz="2400" dirty="0" smtClean="0"/>
              <a:t>::= </a:t>
            </a:r>
            <a:r>
              <a:rPr lang="el-GR" sz="2400" dirty="0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| </a:t>
            </a:r>
            <a:r>
              <a:rPr lang="en-US" sz="2400" i="1" dirty="0" smtClean="0">
                <a:cs typeface="Times New Roman"/>
              </a:rPr>
              <a:t>Expression </a:t>
            </a:r>
            <a:r>
              <a:rPr lang="en-US" sz="2400" i="1" dirty="0" err="1" smtClean="0">
                <a:cs typeface="Times New Roman"/>
              </a:rPr>
              <a:t>MoreExpressions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/>
              <a:t>ProcedureExpression</a:t>
            </a:r>
            <a:r>
              <a:rPr lang="en-US" sz="2400" i="1" dirty="0" smtClean="0"/>
              <a:t> </a:t>
            </a:r>
            <a:r>
              <a:rPr lang="en-US" sz="2400" dirty="0" smtClean="0"/>
              <a:t>::= </a:t>
            </a:r>
            <a:r>
              <a:rPr lang="en-US" sz="2400" b="1" dirty="0" smtClean="0">
                <a:solidFill>
                  <a:schemeClr val="accent1"/>
                </a:solidFill>
              </a:rPr>
              <a:t>(lambda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(</a:t>
            </a:r>
            <a:r>
              <a:rPr lang="en-US" sz="2400" i="1" dirty="0" smtClean="0"/>
              <a:t>Parameters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r>
              <a:rPr lang="en-US" sz="2400" i="1" dirty="0" smtClean="0"/>
              <a:t> Expression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/>
              <a:t>Parameters 	   </a:t>
            </a:r>
            <a:r>
              <a:rPr lang="en-US" sz="2400" dirty="0" smtClean="0"/>
              <a:t>::= </a:t>
            </a:r>
            <a:r>
              <a:rPr lang="el-GR" sz="2400" dirty="0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cs typeface="Times New Roman"/>
              </a:rPr>
              <a:t>| </a:t>
            </a:r>
            <a:r>
              <a:rPr lang="en-US" sz="2400" b="1" i="1" dirty="0" smtClean="0">
                <a:solidFill>
                  <a:schemeClr val="accent1"/>
                </a:solidFill>
                <a:cs typeface="Times New Roman"/>
              </a:rPr>
              <a:t>Name</a:t>
            </a:r>
            <a:r>
              <a:rPr lang="en-US" sz="2400" i="1" dirty="0" smtClean="0">
                <a:cs typeface="Times New Roman"/>
              </a:rPr>
              <a:t> Parameters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/>
              <a:t>IfExpression</a:t>
            </a:r>
            <a:r>
              <a:rPr lang="en-US" sz="2400" dirty="0" smtClean="0"/>
              <a:t> ::= </a:t>
            </a:r>
            <a:r>
              <a:rPr lang="en-US" sz="2400" b="1" dirty="0" smtClean="0">
                <a:solidFill>
                  <a:schemeClr val="accent1"/>
                </a:solidFill>
              </a:rPr>
              <a:t>(if </a:t>
            </a:r>
            <a:r>
              <a:rPr lang="en-US" sz="2400" i="1" dirty="0" err="1" smtClean="0"/>
              <a:t>Expression</a:t>
            </a:r>
            <a:r>
              <a:rPr lang="en-US" sz="2400" baseline="-25000" dirty="0" err="1" smtClean="0"/>
              <a:t>Pred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Expression</a:t>
            </a:r>
            <a:r>
              <a:rPr lang="en-US" sz="2400" baseline="-25000" dirty="0" err="1" smtClean="0"/>
              <a:t>Consequent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Expression</a:t>
            </a:r>
            <a:r>
              <a:rPr lang="en-US" sz="2400" baseline="-25000" dirty="0" err="1" smtClean="0"/>
              <a:t>Alt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4863"/>
          </a:xfrm>
        </p:spPr>
        <p:txBody>
          <a:bodyPr/>
          <a:lstStyle/>
          <a:p>
            <a:r>
              <a:rPr lang="en-US" dirty="0" smtClean="0"/>
              <a:t>Assigning Meanings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340" y="1053353"/>
            <a:ext cx="8113059" cy="38234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/>
              <a:t>Program	   </a:t>
            </a:r>
            <a:r>
              <a:rPr lang="en-US" sz="1800" dirty="0" smtClean="0"/>
              <a:t>::= </a:t>
            </a:r>
            <a:r>
              <a:rPr lang="el-GR" sz="1800" dirty="0" smtClean="0">
                <a:latin typeface="Times New Roman"/>
                <a:cs typeface="Times New Roman"/>
              </a:rPr>
              <a:t>ε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cs typeface="Times New Roman"/>
              </a:rPr>
              <a:t>|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i="1" dirty="0" err="1" smtClean="0"/>
              <a:t>ProgramElement</a:t>
            </a:r>
            <a:r>
              <a:rPr lang="en-US" sz="1800" i="1" dirty="0" smtClean="0"/>
              <a:t> Program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/>
              <a:t>ProgramElement</a:t>
            </a:r>
            <a:r>
              <a:rPr lang="en-US" sz="1800" i="1" dirty="0" smtClean="0"/>
              <a:t>  </a:t>
            </a:r>
            <a:r>
              <a:rPr lang="en-US" sz="1800" dirty="0" smtClean="0"/>
              <a:t>::=</a:t>
            </a:r>
            <a:r>
              <a:rPr lang="en-US" sz="1800" i="1" dirty="0" smtClean="0"/>
              <a:t> Expression </a:t>
            </a:r>
            <a:r>
              <a:rPr lang="en-US" sz="1800" dirty="0" smtClean="0"/>
              <a:t>| </a:t>
            </a:r>
            <a:r>
              <a:rPr lang="en-US" sz="1800" i="1" dirty="0" smtClean="0"/>
              <a:t>Definition</a:t>
            </a: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/>
              <a:t>Definition	   </a:t>
            </a:r>
            <a:r>
              <a:rPr lang="en-US" sz="1800" dirty="0" smtClean="0"/>
              <a:t>::= </a:t>
            </a:r>
            <a:r>
              <a:rPr lang="en-US" sz="1800" b="1" dirty="0" smtClean="0">
                <a:solidFill>
                  <a:schemeClr val="accent1"/>
                </a:solidFill>
              </a:rPr>
              <a:t>(define</a:t>
            </a:r>
            <a:r>
              <a:rPr lang="en-US" sz="1800" dirty="0" smtClean="0"/>
              <a:t> </a:t>
            </a:r>
            <a:r>
              <a:rPr lang="en-US" sz="1800" b="1" i="1" dirty="0" smtClean="0"/>
              <a:t>Name</a:t>
            </a:r>
            <a:r>
              <a:rPr lang="en-US" sz="1800" dirty="0" smtClean="0"/>
              <a:t> </a:t>
            </a:r>
            <a:r>
              <a:rPr lang="en-US" sz="1800" i="1" dirty="0" smtClean="0"/>
              <a:t>Expression</a:t>
            </a:r>
            <a:r>
              <a:rPr lang="en-US" sz="1800" b="1" dirty="0" smtClean="0">
                <a:solidFill>
                  <a:schemeClr val="accent1"/>
                </a:solidFill>
              </a:rPr>
              <a:t>)</a:t>
            </a:r>
            <a:endParaRPr lang="en-US" sz="1800" b="1" i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/>
              <a:t>Expression  </a:t>
            </a:r>
            <a:r>
              <a:rPr lang="en-US" sz="1800" dirty="0" smtClean="0"/>
              <a:t>::= </a:t>
            </a:r>
            <a:r>
              <a:rPr lang="en-US" sz="1800" i="1" dirty="0" err="1" smtClean="0"/>
              <a:t>PrimitiveExpression</a:t>
            </a:r>
            <a:r>
              <a:rPr lang="en-US" sz="1800" i="1" dirty="0" smtClean="0"/>
              <a:t> </a:t>
            </a:r>
            <a:r>
              <a:rPr lang="en-US" sz="1800" dirty="0" smtClean="0"/>
              <a:t>| </a:t>
            </a:r>
            <a:r>
              <a:rPr lang="en-US" sz="1800" i="1" dirty="0" err="1" smtClean="0"/>
              <a:t>NameExpression</a:t>
            </a:r>
            <a:endParaRPr lang="en-US" sz="18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/>
              <a:t>		        </a:t>
            </a:r>
            <a:r>
              <a:rPr lang="en-US" sz="1800" dirty="0" smtClean="0"/>
              <a:t>|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ApplicationExpression</a:t>
            </a:r>
            <a:r>
              <a:rPr lang="en-US" sz="1800" i="1" dirty="0" smtClean="0"/>
              <a:t> </a:t>
            </a:r>
            <a:r>
              <a:rPr lang="en-US" sz="1800" dirty="0" smtClean="0"/>
              <a:t>| </a:t>
            </a:r>
            <a:r>
              <a:rPr lang="en-US" sz="1800" i="1" dirty="0" err="1" smtClean="0"/>
              <a:t>ProcedureExpression</a:t>
            </a:r>
            <a:r>
              <a:rPr lang="en-US" sz="1800" i="1" dirty="0" smtClean="0"/>
              <a:t> </a:t>
            </a:r>
            <a:r>
              <a:rPr lang="en-US" sz="1800" dirty="0" smtClean="0"/>
              <a:t>|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IfExpression</a:t>
            </a:r>
            <a:endParaRPr lang="en-US" sz="18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/>
              <a:t>PrimitiveExpression</a:t>
            </a:r>
            <a:r>
              <a:rPr lang="en-US" sz="1800" i="1" dirty="0" smtClean="0"/>
              <a:t>   </a:t>
            </a:r>
            <a:r>
              <a:rPr lang="en-US" sz="1800" dirty="0"/>
              <a:t>::= </a:t>
            </a:r>
            <a:r>
              <a:rPr lang="en-US" sz="1800" b="1" i="1" dirty="0">
                <a:solidFill>
                  <a:srgbClr val="0070C0"/>
                </a:solidFill>
              </a:rPr>
              <a:t>Number</a:t>
            </a:r>
            <a:r>
              <a:rPr lang="en-US" sz="1800" dirty="0"/>
              <a:t> </a:t>
            </a:r>
            <a:r>
              <a:rPr lang="en-US" sz="1800" dirty="0" smtClean="0"/>
              <a:t>| </a:t>
            </a:r>
            <a:r>
              <a:rPr lang="en-US" sz="1800" b="1" dirty="0" smtClean="0">
                <a:solidFill>
                  <a:schemeClr val="accent1"/>
                </a:solidFill>
              </a:rPr>
              <a:t>true</a:t>
            </a:r>
            <a:r>
              <a:rPr lang="en-US" sz="1800" dirty="0" smtClean="0"/>
              <a:t> | </a:t>
            </a:r>
            <a:r>
              <a:rPr lang="en-US" sz="1800" b="1" dirty="0" smtClean="0">
                <a:solidFill>
                  <a:schemeClr val="accent1"/>
                </a:solidFill>
              </a:rPr>
              <a:t>false</a:t>
            </a:r>
            <a:r>
              <a:rPr lang="en-US" sz="1800" dirty="0" smtClean="0"/>
              <a:t>| </a:t>
            </a:r>
            <a:r>
              <a:rPr lang="en-US" sz="1800" b="1" i="1" dirty="0" err="1" smtClean="0">
                <a:solidFill>
                  <a:schemeClr val="accent1"/>
                </a:solidFill>
              </a:rPr>
              <a:t>PrimitiveProcedure</a:t>
            </a:r>
            <a:endParaRPr lang="en-US" sz="1800" b="1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/>
              <a:t>NameExpression</a:t>
            </a:r>
            <a:r>
              <a:rPr lang="en-US" sz="1800" i="1" dirty="0" smtClean="0"/>
              <a:t>  </a:t>
            </a:r>
            <a:r>
              <a:rPr lang="en-US" sz="1800" dirty="0" smtClean="0"/>
              <a:t>::= </a:t>
            </a:r>
            <a:r>
              <a:rPr lang="en-US" sz="1800" b="1" i="1" dirty="0" smtClean="0">
                <a:solidFill>
                  <a:srgbClr val="0070C0"/>
                </a:solidFill>
              </a:rPr>
              <a:t>Name </a:t>
            </a:r>
            <a:endParaRPr lang="en-US" sz="18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/>
              <a:t>ApplicationExpression</a:t>
            </a:r>
            <a:r>
              <a:rPr lang="en-US" sz="1800" i="1" dirty="0" smtClean="0"/>
              <a:t> :</a:t>
            </a:r>
            <a:r>
              <a:rPr lang="en-US" sz="1800" dirty="0" smtClean="0"/>
              <a:t>:= </a:t>
            </a:r>
            <a:r>
              <a:rPr lang="en-US" sz="1800" b="1" dirty="0" smtClean="0">
                <a:solidFill>
                  <a:srgbClr val="0070C0"/>
                </a:solidFill>
              </a:rPr>
              <a:t>(</a:t>
            </a:r>
            <a:r>
              <a:rPr lang="en-US" sz="1800" i="1" dirty="0" smtClean="0"/>
              <a:t>Expression </a:t>
            </a:r>
            <a:r>
              <a:rPr lang="en-US" sz="1800" i="1" dirty="0" err="1" smtClean="0"/>
              <a:t>MoreExpressions</a:t>
            </a:r>
            <a:r>
              <a:rPr lang="en-US" sz="1800" b="1" dirty="0" smtClean="0">
                <a:solidFill>
                  <a:srgbClr val="0070C0"/>
                </a:solidFill>
              </a:rPr>
              <a:t>)</a:t>
            </a:r>
            <a:endParaRPr lang="en-US" sz="18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/>
              <a:t>MoreExpressions</a:t>
            </a:r>
            <a:r>
              <a:rPr lang="en-US" sz="1800" i="1" dirty="0" smtClean="0"/>
              <a:t> </a:t>
            </a:r>
            <a:r>
              <a:rPr lang="en-US" sz="1800" dirty="0" smtClean="0"/>
              <a:t>::= </a:t>
            </a:r>
            <a:r>
              <a:rPr lang="el-GR" sz="1800" dirty="0" smtClean="0">
                <a:latin typeface="Times New Roman"/>
                <a:cs typeface="Times New Roman"/>
              </a:rPr>
              <a:t>ε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cs typeface="Times New Roman"/>
              </a:rPr>
              <a:t>| </a:t>
            </a:r>
            <a:r>
              <a:rPr lang="en-US" sz="1800" i="1" dirty="0" smtClean="0">
                <a:cs typeface="Times New Roman"/>
              </a:rPr>
              <a:t>Expression </a:t>
            </a:r>
            <a:r>
              <a:rPr lang="en-US" sz="1800" i="1" dirty="0" err="1" smtClean="0">
                <a:cs typeface="Times New Roman"/>
              </a:rPr>
              <a:t>MoreExpressions</a:t>
            </a: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/>
              <a:t>ProcedureExpression</a:t>
            </a:r>
            <a:r>
              <a:rPr lang="en-US" sz="1800" i="1" dirty="0" smtClean="0"/>
              <a:t> </a:t>
            </a:r>
            <a:r>
              <a:rPr lang="en-US" sz="1800" dirty="0" smtClean="0"/>
              <a:t>::= </a:t>
            </a:r>
            <a:r>
              <a:rPr lang="en-US" sz="1800" b="1" dirty="0" smtClean="0">
                <a:solidFill>
                  <a:schemeClr val="accent1"/>
                </a:solidFill>
              </a:rPr>
              <a:t>(lambda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(</a:t>
            </a:r>
            <a:r>
              <a:rPr lang="en-US" sz="1800" i="1" dirty="0" smtClean="0"/>
              <a:t>Parameters</a:t>
            </a:r>
            <a:r>
              <a:rPr lang="en-US" sz="1800" b="1" dirty="0" smtClean="0">
                <a:solidFill>
                  <a:schemeClr val="accent1"/>
                </a:solidFill>
              </a:rPr>
              <a:t>)</a:t>
            </a:r>
            <a:r>
              <a:rPr lang="en-US" sz="1800" i="1" dirty="0" smtClean="0"/>
              <a:t> Expression</a:t>
            </a:r>
            <a:r>
              <a:rPr lang="en-US" sz="1800" b="1" dirty="0" smtClean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/>
              <a:t>Parameters 	   </a:t>
            </a:r>
            <a:r>
              <a:rPr lang="en-US" sz="1800" dirty="0" smtClean="0"/>
              <a:t>::= </a:t>
            </a:r>
            <a:r>
              <a:rPr lang="el-GR" sz="1800" dirty="0" smtClean="0">
                <a:latin typeface="Times New Roman"/>
                <a:cs typeface="Times New Roman"/>
              </a:rPr>
              <a:t>ε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cs typeface="Times New Roman"/>
              </a:rPr>
              <a:t>| </a:t>
            </a:r>
            <a:r>
              <a:rPr lang="en-US" sz="1800" b="1" i="1" dirty="0" smtClean="0">
                <a:solidFill>
                  <a:schemeClr val="accent1"/>
                </a:solidFill>
                <a:cs typeface="Times New Roman"/>
              </a:rPr>
              <a:t>Name</a:t>
            </a:r>
            <a:r>
              <a:rPr lang="en-US" sz="1800" i="1" dirty="0" smtClean="0">
                <a:cs typeface="Times New Roman"/>
              </a:rPr>
              <a:t> Parameters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/>
              <a:t>IfExpression</a:t>
            </a:r>
            <a:r>
              <a:rPr lang="en-US" sz="1800" dirty="0" smtClean="0"/>
              <a:t> ::= </a:t>
            </a:r>
            <a:r>
              <a:rPr lang="en-US" sz="1800" b="1" dirty="0" smtClean="0">
                <a:solidFill>
                  <a:schemeClr val="accent1"/>
                </a:solidFill>
              </a:rPr>
              <a:t>(if </a:t>
            </a:r>
            <a:r>
              <a:rPr lang="en-US" sz="1800" i="1" dirty="0" err="1" smtClean="0"/>
              <a:t>Expression</a:t>
            </a:r>
            <a:r>
              <a:rPr lang="en-US" sz="1800" baseline="-25000" dirty="0" err="1" smtClean="0"/>
              <a:t>Pred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Expression</a:t>
            </a:r>
            <a:r>
              <a:rPr lang="en-US" sz="1800" baseline="-25000" dirty="0" err="1" smtClean="0"/>
              <a:t>Consequent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Expression</a:t>
            </a:r>
            <a:r>
              <a:rPr lang="en-US" sz="1800" baseline="-25000" dirty="0" err="1" smtClean="0"/>
              <a:t>Alt</a:t>
            </a:r>
            <a:r>
              <a:rPr lang="en-US" sz="1800" b="1" dirty="0" smtClean="0">
                <a:solidFill>
                  <a:schemeClr val="accent1"/>
                </a:solidFill>
              </a:rPr>
              <a:t>)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105400"/>
            <a:ext cx="7948201" cy="70788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grammar generates (nearly) all surface forms in the Scheme language.</a:t>
            </a:r>
          </a:p>
          <a:p>
            <a:r>
              <a:rPr lang="en-US" sz="2000" dirty="0" smtClean="0"/>
              <a:t>What do we need to do to know the meaning of every Scheme program?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7472082" cy="10085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	A definition associates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value of its expression </a:t>
            </a:r>
            <a:r>
              <a:rPr lang="en-US" dirty="0" smtClean="0"/>
              <a:t>with the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411" y="1295401"/>
            <a:ext cx="7216589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	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|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ProgramElement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ProgramElement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(define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419600"/>
            <a:ext cx="3108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(define two 2)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181600"/>
            <a:ext cx="629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this definition, the value associated with the name </a:t>
            </a:r>
            <a:r>
              <a:rPr lang="en-US" b="1" dirty="0" smtClean="0"/>
              <a:t>two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Expressions and Values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(Almost) every </a:t>
            </a:r>
            <a:r>
              <a:rPr lang="en-US" i="1" dirty="0"/>
              <a:t>expression</a:t>
            </a:r>
            <a:r>
              <a:rPr lang="en-US" dirty="0"/>
              <a:t> has a </a:t>
            </a:r>
            <a:r>
              <a:rPr lang="en-US" i="1" dirty="0" smtClean="0"/>
              <a:t>value</a:t>
            </a:r>
          </a:p>
          <a:p>
            <a:pPr lvl="1"/>
            <a:r>
              <a:rPr lang="en-US" dirty="0" smtClean="0"/>
              <a:t>Have you seen any expressions that don’t have values?</a:t>
            </a:r>
            <a:r>
              <a:rPr lang="en-US" i="1" dirty="0" smtClean="0"/>
              <a:t> 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an expression with a value is </a:t>
            </a:r>
            <a:r>
              <a:rPr lang="en-US" i="1" dirty="0"/>
              <a:t>evaluated</a:t>
            </a:r>
            <a:r>
              <a:rPr lang="en-US" dirty="0"/>
              <a:t>, its value is produced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7696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goal is to define a meaning function,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</a:t>
            </a:r>
            <a:r>
              <a:rPr lang="en-US" sz="2800" dirty="0" smtClean="0"/>
              <a:t>, that defines the value of every Scheme expression:</a:t>
            </a:r>
          </a:p>
          <a:p>
            <a:r>
              <a:rPr lang="en-US" sz="2800" dirty="0" smtClean="0"/>
              <a:t>	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</a:t>
            </a:r>
            <a:r>
              <a:rPr lang="en-US" sz="2800" dirty="0" smtClean="0"/>
              <a:t>(</a:t>
            </a:r>
            <a:r>
              <a:rPr lang="en-US" sz="2800" i="1" dirty="0" smtClean="0"/>
              <a:t>Expression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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Value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Today we do this informally with rules in English.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Expressions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286435"/>
            <a:ext cx="8728364" cy="466165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None/>
              <a:defRPr/>
            </a:pPr>
            <a:r>
              <a:rPr lang="en-US" sz="2400" i="1" dirty="0" err="1" smtClean="0"/>
              <a:t>PrimitiveExpression</a:t>
            </a:r>
            <a:r>
              <a:rPr lang="en-US" sz="2400" i="1" dirty="0" smtClean="0"/>
              <a:t>   </a:t>
            </a:r>
            <a:r>
              <a:rPr lang="en-US" sz="2400" dirty="0" smtClean="0"/>
              <a:t>::= </a:t>
            </a:r>
            <a:r>
              <a:rPr lang="en-US" sz="2400" b="1" i="1" dirty="0" smtClean="0">
                <a:solidFill>
                  <a:srgbClr val="0070C0"/>
                </a:solidFill>
              </a:rPr>
              <a:t>Number</a:t>
            </a:r>
            <a:r>
              <a:rPr lang="en-US" sz="2400" dirty="0" smtClean="0"/>
              <a:t> | </a:t>
            </a:r>
            <a:r>
              <a:rPr lang="en-US" sz="2400" b="1" dirty="0" smtClean="0">
                <a:solidFill>
                  <a:schemeClr val="accent1"/>
                </a:solidFill>
              </a:rPr>
              <a:t>true</a:t>
            </a:r>
            <a:r>
              <a:rPr lang="en-US" sz="2400" dirty="0" smtClean="0"/>
              <a:t> | </a:t>
            </a:r>
            <a:r>
              <a:rPr lang="en-US" sz="2400" b="1" dirty="0" smtClean="0">
                <a:solidFill>
                  <a:schemeClr val="accent1"/>
                </a:solidFill>
              </a:rPr>
              <a:t>false </a:t>
            </a:r>
            <a:r>
              <a:rPr lang="en-US" sz="2400" dirty="0" smtClean="0"/>
              <a:t>|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PrimitiveProcedure</a:t>
            </a:r>
            <a:endParaRPr lang="en-US" sz="2400" i="1" dirty="0"/>
          </a:p>
          <a:p>
            <a:pPr>
              <a:buFontTx/>
              <a:buNone/>
            </a:pP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primitiv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327" y="1863273"/>
            <a:ext cx="7087873" cy="4731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Rule 1: Primitives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666875"/>
            <a:ext cx="7935912" cy="112553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400" dirty="0"/>
              <a:t>	</a:t>
            </a:r>
            <a:r>
              <a:rPr lang="en-US" sz="4000" dirty="0"/>
              <a:t>If the expression is a </a:t>
            </a:r>
            <a:r>
              <a:rPr lang="en-US" sz="4000" i="1" dirty="0"/>
              <a:t>primitive</a:t>
            </a:r>
            <a:r>
              <a:rPr lang="en-US" sz="4000" dirty="0"/>
              <a:t>, it evaluates to its pre-defined value.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851772" y="3118037"/>
            <a:ext cx="2836769" cy="26776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&gt; 2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2</a:t>
            </a:r>
          </a:p>
          <a:p>
            <a:r>
              <a:rPr lang="en-US" sz="2800" dirty="0"/>
              <a:t>&gt; </a:t>
            </a:r>
            <a:r>
              <a:rPr lang="en-US" sz="2800" dirty="0" smtClean="0"/>
              <a:t>true</a:t>
            </a:r>
            <a:endParaRPr lang="en-US" sz="2800" dirty="0"/>
          </a:p>
          <a:p>
            <a:r>
              <a:rPr lang="en-US" sz="2800" b="1" dirty="0">
                <a:solidFill>
                  <a:schemeClr val="accent1"/>
                </a:solidFill>
              </a:rPr>
              <a:t>#t</a:t>
            </a:r>
          </a:p>
          <a:p>
            <a:r>
              <a:rPr lang="en-US" sz="2800" dirty="0"/>
              <a:t>&gt; +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#&lt;primitive:+&gt;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124200"/>
            <a:ext cx="3505200" cy="267765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Primitives are the smallest units of meaning: they can’t be broken down further, you need to know what they mean.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Expressions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i="1" dirty="0"/>
              <a:t>Expression </a:t>
            </a:r>
            <a:r>
              <a:rPr lang="en-US" dirty="0"/>
              <a:t>::= </a:t>
            </a:r>
            <a:r>
              <a:rPr lang="en-US" i="1" dirty="0" err="1" smtClean="0"/>
              <a:t>NameExpression</a:t>
            </a:r>
            <a:endParaRPr lang="en-US" i="1" dirty="0"/>
          </a:p>
          <a:p>
            <a:pPr>
              <a:buFontTx/>
              <a:buNone/>
            </a:pPr>
            <a:r>
              <a:rPr lang="en-US" i="1" dirty="0" err="1"/>
              <a:t>NameExpression</a:t>
            </a:r>
            <a:r>
              <a:rPr lang="en-US" i="1" dirty="0"/>
              <a:t> </a:t>
            </a:r>
            <a:r>
              <a:rPr lang="en-US" dirty="0"/>
              <a:t>::=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Notes</a:t>
            </a:r>
          </a:p>
          <a:p>
            <a:pPr lvl="1"/>
            <a:r>
              <a:rPr lang="en-US" dirty="0" smtClean="0"/>
              <a:t>Computing </a:t>
            </a:r>
            <a:r>
              <a:rPr lang="en-US" dirty="0" err="1" smtClean="0"/>
              <a:t>photomosaics</a:t>
            </a:r>
            <a:r>
              <a:rPr lang="en-US" dirty="0" smtClean="0"/>
              <a:t>, non-recursive languages, hardest language elements to learn</a:t>
            </a:r>
          </a:p>
          <a:p>
            <a:r>
              <a:rPr lang="en-US" dirty="0" smtClean="0"/>
              <a:t>Scheme’s Rules of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(break: Survey Responses)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Rule 2: Names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600200"/>
            <a:ext cx="8826500" cy="1520825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US" sz="3600" dirty="0"/>
              <a:t>	</a:t>
            </a:r>
            <a:r>
              <a:rPr lang="en-US" sz="3600" dirty="0" smtClean="0"/>
              <a:t>A </a:t>
            </a:r>
            <a:r>
              <a:rPr lang="en-US" sz="3600" i="1" dirty="0" smtClean="0"/>
              <a:t>name</a:t>
            </a:r>
            <a:r>
              <a:rPr lang="en-US" sz="3600" dirty="0" smtClean="0"/>
              <a:t> </a:t>
            </a:r>
            <a:r>
              <a:rPr lang="en-US" sz="3600" dirty="0"/>
              <a:t>evaluates to the value associated with that name.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676400" y="3124200"/>
            <a:ext cx="5399087" cy="1920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/>
              <a:t>&gt; (define two 2)</a:t>
            </a:r>
          </a:p>
          <a:p>
            <a:r>
              <a:rPr lang="en-US" sz="4000" dirty="0"/>
              <a:t>&gt; two</a:t>
            </a:r>
          </a:p>
          <a:p>
            <a:r>
              <a:rPr lang="en-US" sz="4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5181600"/>
            <a:ext cx="548640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Caveat: this simple rule only works if the value associated with a name never changes (until PS5).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Expressions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i="1" dirty="0"/>
              <a:t>Expression </a:t>
            </a:r>
            <a:r>
              <a:rPr lang="en-US" dirty="0"/>
              <a:t>::= </a:t>
            </a:r>
            <a:r>
              <a:rPr lang="en-US" i="1" dirty="0"/>
              <a:t>Application Expression</a:t>
            </a:r>
          </a:p>
          <a:p>
            <a:pPr>
              <a:buFontTx/>
              <a:buNone/>
            </a:pPr>
            <a:r>
              <a:rPr lang="en-US" i="1" dirty="0" err="1"/>
              <a:t>ApplicationExpression</a:t>
            </a:r>
            <a:r>
              <a:rPr lang="en-US" i="1" dirty="0"/>
              <a:t> </a:t>
            </a:r>
            <a:endParaRPr lang="en-US" i="1" dirty="0" smtClean="0"/>
          </a:p>
          <a:p>
            <a:pPr>
              <a:buFontTx/>
              <a:buNone/>
            </a:pPr>
            <a:r>
              <a:rPr lang="en-US" i="1" dirty="0" smtClean="0"/>
              <a:t>                    </a:t>
            </a:r>
            <a:r>
              <a:rPr lang="en-US" dirty="0" smtClean="0"/>
              <a:t>::=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i="1" dirty="0"/>
              <a:t>Expression </a:t>
            </a:r>
            <a:r>
              <a:rPr lang="en-US" i="1" dirty="0" err="1"/>
              <a:t>MoreExpressions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buFontTx/>
              <a:buNone/>
            </a:pPr>
            <a:r>
              <a:rPr lang="en-US" i="1" dirty="0" err="1" smtClean="0"/>
              <a:t>MoreExpressions</a:t>
            </a:r>
            <a:r>
              <a:rPr lang="en-US" i="1" dirty="0" smtClean="0"/>
              <a:t> </a:t>
            </a:r>
            <a:r>
              <a:rPr lang="en-US" dirty="0"/>
              <a:t>::= </a:t>
            </a:r>
            <a:r>
              <a:rPr lang="el-GR" dirty="0">
                <a:cs typeface="Tahoma" pitchFamily="34" charset="0"/>
              </a:rPr>
              <a:t>ε</a:t>
            </a:r>
            <a:endParaRPr lang="el-GR" i="1" dirty="0">
              <a:cs typeface="Tahoma" pitchFamily="34" charset="0"/>
            </a:endParaRPr>
          </a:p>
          <a:p>
            <a:pPr>
              <a:buFontTx/>
              <a:buNone/>
            </a:pPr>
            <a:r>
              <a:rPr lang="en-US" i="1" dirty="0" err="1"/>
              <a:t>MoreExpressions</a:t>
            </a:r>
            <a:r>
              <a:rPr lang="en-US" i="1" dirty="0"/>
              <a:t> </a:t>
            </a:r>
            <a:r>
              <a:rPr lang="en-US" dirty="0" smtClean="0"/>
              <a:t>::= </a:t>
            </a:r>
            <a:r>
              <a:rPr lang="en-US" i="1" dirty="0"/>
              <a:t>Expression </a:t>
            </a:r>
            <a:r>
              <a:rPr lang="en-US" i="1" dirty="0" err="1"/>
              <a:t>MoreExpressions</a:t>
            </a:r>
            <a:endParaRPr lang="el-GR" i="1" dirty="0">
              <a:cs typeface="Tahoma" pitchFamily="34" charset="0"/>
            </a:endParaRPr>
          </a:p>
          <a:p>
            <a:pPr>
              <a:buFontTx/>
              <a:buNone/>
            </a:pPr>
            <a:endParaRPr lang="en-US" b="1" i="1" u="sng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Rule 3: Application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dirty="0" smtClean="0"/>
              <a:t>To evaluation an application expression:</a:t>
            </a:r>
            <a:endParaRPr lang="en-US" dirty="0"/>
          </a:p>
          <a:p>
            <a:pPr marL="990600" lvl="1" indent="-533400">
              <a:buFontTx/>
              <a:buAutoNum type="alphaLcParenR"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Evaluate</a:t>
            </a:r>
            <a:r>
              <a:rPr lang="en-US" dirty="0"/>
              <a:t> all the </a:t>
            </a:r>
            <a:r>
              <a:rPr lang="en-US" dirty="0" err="1"/>
              <a:t>subexpressions</a:t>
            </a:r>
            <a:r>
              <a:rPr lang="en-US" dirty="0"/>
              <a:t> (in any order)</a:t>
            </a:r>
          </a:p>
          <a:p>
            <a:pPr marL="990600" lvl="1" indent="-533400">
              <a:buFontTx/>
              <a:buAutoNum type="alphaLcParenR"/>
            </a:pPr>
            <a:r>
              <a:rPr lang="en-US" b="1" dirty="0">
                <a:solidFill>
                  <a:srgbClr val="7030A0"/>
                </a:solidFill>
              </a:rPr>
              <a:t>Apply</a:t>
            </a:r>
            <a:r>
              <a:rPr lang="en-US" dirty="0"/>
              <a:t> the value of the first </a:t>
            </a:r>
            <a:r>
              <a:rPr lang="en-US" dirty="0" err="1"/>
              <a:t>subexpression</a:t>
            </a:r>
            <a:r>
              <a:rPr lang="en-US" dirty="0"/>
              <a:t> to the values of all the other </a:t>
            </a:r>
            <a:r>
              <a:rPr lang="en-US" dirty="0" err="1"/>
              <a:t>subexpressions</a:t>
            </a:r>
            <a:r>
              <a:rPr lang="en-US" dirty="0"/>
              <a:t>.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066800" y="4433888"/>
            <a:ext cx="750411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(</a:t>
            </a:r>
            <a:r>
              <a:rPr lang="en-US" sz="3200" i="1" dirty="0"/>
              <a:t>Expression</a:t>
            </a:r>
            <a:r>
              <a:rPr lang="en-US" sz="3200" baseline="-25000" dirty="0"/>
              <a:t>0</a:t>
            </a:r>
            <a:r>
              <a:rPr lang="en-US" sz="3200" dirty="0"/>
              <a:t> </a:t>
            </a:r>
            <a:r>
              <a:rPr lang="en-US" sz="3200" i="1" dirty="0"/>
              <a:t>Expression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en-US" sz="3200" i="1" dirty="0"/>
              <a:t>Expression</a:t>
            </a:r>
            <a:r>
              <a:rPr lang="en-US" sz="3200" baseline="-25000" dirty="0"/>
              <a:t>2</a:t>
            </a:r>
            <a:r>
              <a:rPr lang="en-US" sz="3200" dirty="0"/>
              <a:t> … 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Application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5575"/>
            <a:ext cx="8229600" cy="452596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b="1" dirty="0"/>
              <a:t>Primitives. </a:t>
            </a:r>
            <a:r>
              <a:rPr lang="en-US" dirty="0"/>
              <a:t>If the procedure to apply is a </a:t>
            </a:r>
            <a:r>
              <a:rPr lang="en-US" i="1" dirty="0" smtClean="0"/>
              <a:t>primitive procedure</a:t>
            </a:r>
            <a:r>
              <a:rPr lang="en-US" dirty="0" smtClean="0"/>
              <a:t>, </a:t>
            </a:r>
            <a:r>
              <a:rPr lang="en-US" dirty="0"/>
              <a:t>just do it.</a:t>
            </a:r>
          </a:p>
          <a:p>
            <a:pPr marL="609600" indent="-609600">
              <a:buFontTx/>
              <a:buAutoNum type="arabicPeriod"/>
            </a:pP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b="1" dirty="0"/>
              <a:t>Constructed Procedures. </a:t>
            </a:r>
            <a:r>
              <a:rPr lang="en-US" dirty="0"/>
              <a:t>If the procedure is a </a:t>
            </a:r>
            <a:r>
              <a:rPr lang="en-US" i="1" dirty="0"/>
              <a:t>constructed procedure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evaluate</a:t>
            </a:r>
            <a:r>
              <a:rPr lang="en-US" dirty="0"/>
              <a:t> the body of the procedure with each </a:t>
            </a:r>
            <a:r>
              <a:rPr lang="en-US" dirty="0" smtClean="0"/>
              <a:t>parameter name bound to the corresponding input expression </a:t>
            </a:r>
            <a:r>
              <a:rPr lang="en-US" dirty="0"/>
              <a:t>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HM00280_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52400"/>
            <a:ext cx="5484813" cy="5516562"/>
          </a:xfrm>
          <a:noFill/>
          <a:ln/>
        </p:spPr>
      </p:pic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6038851" y="995362"/>
            <a:ext cx="1833562" cy="1098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Eval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4040188" y="3455987"/>
            <a:ext cx="2339975" cy="1006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Apply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537882" y="423677"/>
            <a:ext cx="3119718" cy="5509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Eval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rgbClr val="7030A0"/>
                </a:solidFill>
              </a:rPr>
              <a:t>Apply</a:t>
            </a:r>
            <a:r>
              <a:rPr lang="en-US" sz="3200" dirty="0"/>
              <a:t> are defined in terms of each other.</a:t>
            </a:r>
          </a:p>
          <a:p>
            <a:endParaRPr lang="en-US" sz="3200" dirty="0"/>
          </a:p>
          <a:p>
            <a:r>
              <a:rPr lang="en-US" sz="3200" dirty="0"/>
              <a:t>Without </a:t>
            </a:r>
            <a:r>
              <a:rPr lang="en-US" sz="3200" b="1" dirty="0" err="1">
                <a:solidFill>
                  <a:srgbClr val="0070C0"/>
                </a:solidFill>
              </a:rPr>
              <a:t>Eval</a:t>
            </a:r>
            <a:r>
              <a:rPr lang="en-US" sz="3200" dirty="0"/>
              <a:t>, there would be no </a:t>
            </a:r>
            <a:r>
              <a:rPr lang="en-US" sz="3200" b="1" dirty="0">
                <a:solidFill>
                  <a:srgbClr val="7030A0"/>
                </a:solidFill>
              </a:rPr>
              <a:t>Apply</a:t>
            </a:r>
            <a:r>
              <a:rPr lang="en-US" sz="3200" dirty="0"/>
              <a:t>, </a:t>
            </a:r>
            <a:r>
              <a:rPr lang="en-US" sz="3200" dirty="0" smtClean="0"/>
              <a:t>without </a:t>
            </a:r>
            <a:r>
              <a:rPr lang="en-US" sz="3200" b="1" dirty="0">
                <a:solidFill>
                  <a:srgbClr val="7030A0"/>
                </a:solidFill>
              </a:rPr>
              <a:t>Apply</a:t>
            </a:r>
            <a:r>
              <a:rPr lang="en-US" sz="3200" dirty="0"/>
              <a:t> there would be no </a:t>
            </a:r>
            <a:r>
              <a:rPr lang="en-US" sz="3200" b="1" dirty="0" err="1">
                <a:solidFill>
                  <a:schemeClr val="accent1"/>
                </a:solidFill>
              </a:rPr>
              <a:t>Eval</a:t>
            </a:r>
            <a:r>
              <a:rPr lang="en-US" sz="3200" dirty="0"/>
              <a:t>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Responses: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28 </a:t>
            </a:r>
            <a:r>
              <a:rPr lang="en-US" dirty="0" smtClean="0"/>
              <a:t>	Cognitive </a:t>
            </a:r>
            <a:r>
              <a:rPr lang="en-US" dirty="0" smtClean="0"/>
              <a:t>Science</a:t>
            </a:r>
          </a:p>
          <a:p>
            <a:pPr>
              <a:buNone/>
            </a:pPr>
            <a:r>
              <a:rPr lang="en-US" dirty="0" smtClean="0"/>
              <a:t>20 </a:t>
            </a:r>
            <a:r>
              <a:rPr lang="en-US" dirty="0" smtClean="0"/>
              <a:t>	Computer </a:t>
            </a:r>
            <a:r>
              <a:rPr lang="en-US" dirty="0" smtClean="0"/>
              <a:t>Science</a:t>
            </a:r>
          </a:p>
          <a:p>
            <a:pPr>
              <a:buNone/>
            </a:pPr>
            <a:r>
              <a:rPr lang="en-US" dirty="0" smtClean="0"/>
              <a:t> 7 </a:t>
            </a:r>
            <a:r>
              <a:rPr lang="en-US" dirty="0" smtClean="0"/>
              <a:t>		Psychology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4 </a:t>
            </a:r>
            <a:r>
              <a:rPr lang="en-US" dirty="0" smtClean="0"/>
              <a:t>		Math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3 </a:t>
            </a:r>
            <a:r>
              <a:rPr lang="en-US" dirty="0" smtClean="0"/>
              <a:t>		Economics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3 </a:t>
            </a:r>
            <a:r>
              <a:rPr lang="en-US" dirty="0" smtClean="0"/>
              <a:t>		Commerce/Pre-Commerce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3 </a:t>
            </a:r>
            <a:r>
              <a:rPr lang="en-US" dirty="0" smtClean="0"/>
              <a:t>		Undeclared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2 		Physics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1 </a:t>
            </a:r>
            <a:r>
              <a:rPr lang="en-US" dirty="0" smtClean="0"/>
              <a:t>		Environmental </a:t>
            </a:r>
            <a:r>
              <a:rPr lang="en-US" dirty="0" smtClean="0"/>
              <a:t>Sciences, English, Music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Responses: PS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257800"/>
            <a:ext cx="6763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PS2 everyone will be assigned a partner.</a:t>
            </a:r>
          </a:p>
          <a:p>
            <a:r>
              <a:rPr lang="en-US" sz="2400" dirty="0" smtClean="0"/>
              <a:t>For other problem sets, you’ll have different options.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Responses: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office hours: (</a:t>
            </a:r>
            <a:r>
              <a:rPr lang="en-US" b="1" dirty="0" smtClean="0"/>
              <a:t>Set Cover Problem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Input: a set of sets of available times</a:t>
            </a:r>
          </a:p>
          <a:p>
            <a:pPr lvl="1"/>
            <a:r>
              <a:rPr lang="en-US" dirty="0" smtClean="0"/>
              <a:t>Output: the minimum size set that includes at least one element from each of the input sets</a:t>
            </a:r>
          </a:p>
          <a:p>
            <a:endParaRPr lang="en-US" dirty="0" smtClean="0"/>
          </a:p>
          <a:p>
            <a:r>
              <a:rPr lang="en-US" dirty="0" smtClean="0"/>
              <a:t>My office hours will be:</a:t>
            </a:r>
          </a:p>
          <a:p>
            <a:pPr lvl="1"/>
            <a:r>
              <a:rPr lang="en-US" dirty="0" smtClean="0"/>
              <a:t>Mondays, 1:30-2:30pm [Olsson 236A]</a:t>
            </a:r>
          </a:p>
          <a:p>
            <a:pPr lvl="1"/>
            <a:r>
              <a:rPr lang="en-US" dirty="0" smtClean="0"/>
              <a:t>Tuesdays, 10:30-11:30am [</a:t>
            </a:r>
            <a:r>
              <a:rPr lang="en-US" dirty="0" err="1" smtClean="0"/>
              <a:t>Wilsdorf</a:t>
            </a:r>
            <a:r>
              <a:rPr lang="en-US" dirty="0" smtClean="0"/>
              <a:t> Cafe]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845314"/>
            <a:ext cx="8839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a set cover: Everyone who selected at least three possible times can make at least one of these.  If you can’t make office hours, email to arrange an appointment.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3657600"/>
            <a:ext cx="61722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Later in the course, we’ll see that this problem is equivalent to the problem of computing an optimal </a:t>
            </a:r>
            <a:r>
              <a:rPr lang="en-US" dirty="0" err="1" smtClean="0"/>
              <a:t>photomosaic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Honor Pledge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04863"/>
          </a:xfrm>
        </p:spPr>
        <p:txBody>
          <a:bodyPr/>
          <a:lstStyle/>
          <a:p>
            <a:r>
              <a:rPr lang="en-US" dirty="0" smtClean="0"/>
              <a:t>Finishing Scheme Meanings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3059" cy="38234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/>
              <a:t>Program	   </a:t>
            </a:r>
            <a:r>
              <a:rPr lang="en-US" sz="1800" dirty="0" smtClean="0"/>
              <a:t>::= </a:t>
            </a:r>
            <a:r>
              <a:rPr lang="el-GR" sz="1800" dirty="0" smtClean="0">
                <a:latin typeface="Times New Roman"/>
                <a:cs typeface="Times New Roman"/>
              </a:rPr>
              <a:t>ε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cs typeface="Times New Roman"/>
              </a:rPr>
              <a:t>|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i="1" dirty="0" err="1" smtClean="0"/>
              <a:t>ProgramElement</a:t>
            </a:r>
            <a:r>
              <a:rPr lang="en-US" sz="1800" i="1" dirty="0" smtClean="0"/>
              <a:t> Program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/>
              <a:t>ProgramElement</a:t>
            </a:r>
            <a:r>
              <a:rPr lang="en-US" sz="1800" i="1" dirty="0" smtClean="0"/>
              <a:t>  </a:t>
            </a:r>
            <a:r>
              <a:rPr lang="en-US" sz="1800" dirty="0" smtClean="0"/>
              <a:t>::=</a:t>
            </a:r>
            <a:r>
              <a:rPr lang="en-US" sz="1800" i="1" dirty="0" smtClean="0"/>
              <a:t> Expression </a:t>
            </a:r>
            <a:r>
              <a:rPr lang="en-US" sz="1800" dirty="0" smtClean="0"/>
              <a:t>| </a:t>
            </a:r>
            <a:r>
              <a:rPr lang="en-US" sz="1800" i="1" dirty="0" smtClean="0"/>
              <a:t>Definition</a:t>
            </a: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Definition	  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::=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(define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Name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Expression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Expression 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::= 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PrimitiveExpression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| 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NameExpression</a:t>
            </a:r>
            <a:endParaRPr lang="en-US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		       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ApplicationExpression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| 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ProcedureExpression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IfExpression</a:t>
            </a:r>
            <a:endParaRPr lang="en-US" sz="18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PrimitiveExpression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::= 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Number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|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true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|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false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| </a:t>
            </a:r>
            <a:r>
              <a:rPr lang="en-US" sz="1800" b="1" i="1" dirty="0" err="1" smtClean="0">
                <a:solidFill>
                  <a:schemeClr val="bg2">
                    <a:lumMod val="50000"/>
                  </a:schemeClr>
                </a:solidFill>
              </a:rPr>
              <a:t>PrimitiveProcedure</a:t>
            </a:r>
            <a:endParaRPr lang="en-US" sz="18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NameExpression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::= 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Name 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ApplicationExpression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: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:=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Expression 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MoreExpressions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</a:rPr>
              <a:t>MoreExpressions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::= </a:t>
            </a:r>
            <a:r>
              <a:rPr lang="el-GR" sz="1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ε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cs typeface="Times New Roman"/>
              </a:rPr>
              <a:t>|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  <a:cs typeface="Times New Roman"/>
              </a:rPr>
              <a:t>Expression </a:t>
            </a:r>
            <a:r>
              <a:rPr lang="en-US" sz="1800" i="1" dirty="0" err="1" smtClean="0">
                <a:solidFill>
                  <a:schemeClr val="bg2">
                    <a:lumMod val="50000"/>
                  </a:schemeClr>
                </a:solidFill>
                <a:cs typeface="Times New Roman"/>
              </a:rPr>
              <a:t>MoreExpressions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dirty="0" err="1" smtClean="0"/>
              <a:t>ProcedureExpression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::= </a:t>
            </a:r>
            <a:r>
              <a:rPr lang="en-US" sz="1800" b="1" dirty="0" smtClean="0">
                <a:solidFill>
                  <a:schemeClr val="accent1"/>
                </a:solidFill>
              </a:rPr>
              <a:t>(lambda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(</a:t>
            </a:r>
            <a:r>
              <a:rPr lang="en-US" sz="1800" b="1" i="1" dirty="0" smtClean="0"/>
              <a:t>Parameters</a:t>
            </a:r>
            <a:r>
              <a:rPr lang="en-US" sz="1800" b="1" dirty="0" smtClean="0">
                <a:solidFill>
                  <a:schemeClr val="accent1"/>
                </a:solidFill>
              </a:rPr>
              <a:t>)</a:t>
            </a:r>
            <a:r>
              <a:rPr lang="en-US" sz="1800" b="1" i="1" dirty="0" smtClean="0"/>
              <a:t> Expression</a:t>
            </a:r>
            <a:r>
              <a:rPr lang="en-US" sz="1800" b="1" dirty="0" smtClean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dirty="0" smtClean="0"/>
              <a:t>Parameters 	   </a:t>
            </a:r>
            <a:r>
              <a:rPr lang="en-US" sz="1800" b="1" dirty="0" smtClean="0"/>
              <a:t>::= </a:t>
            </a:r>
            <a:r>
              <a:rPr lang="el-GR" sz="1800" b="1" dirty="0" smtClean="0">
                <a:latin typeface="Times New Roman"/>
                <a:cs typeface="Times New Roman"/>
              </a:rPr>
              <a:t>ε</a:t>
            </a:r>
            <a:r>
              <a:rPr lang="en-US" sz="1800" b="1" dirty="0" smtClean="0"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cs typeface="Times New Roman"/>
              </a:rPr>
              <a:t>| </a:t>
            </a:r>
            <a:r>
              <a:rPr lang="en-US" sz="1800" b="1" i="1" dirty="0" smtClean="0">
                <a:solidFill>
                  <a:schemeClr val="accent1"/>
                </a:solidFill>
                <a:cs typeface="Times New Roman"/>
              </a:rPr>
              <a:t>Name</a:t>
            </a:r>
            <a:r>
              <a:rPr lang="en-US" sz="1800" b="1" i="1" dirty="0" smtClean="0">
                <a:cs typeface="Times New Roman"/>
              </a:rPr>
              <a:t> Parameters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dirty="0" err="1" smtClean="0"/>
              <a:t>IfExpression</a:t>
            </a:r>
            <a:r>
              <a:rPr lang="en-US" sz="1800" b="1" dirty="0" smtClean="0"/>
              <a:t> ::= </a:t>
            </a:r>
            <a:r>
              <a:rPr lang="en-US" sz="1800" b="1" dirty="0" smtClean="0">
                <a:solidFill>
                  <a:schemeClr val="accent1"/>
                </a:solidFill>
              </a:rPr>
              <a:t>(if </a:t>
            </a:r>
            <a:r>
              <a:rPr lang="en-US" sz="1800" b="1" i="1" dirty="0" err="1" smtClean="0"/>
              <a:t>Expression</a:t>
            </a:r>
            <a:r>
              <a:rPr lang="en-US" sz="1800" b="1" baseline="-25000" dirty="0" err="1" smtClean="0"/>
              <a:t>Pred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Expression</a:t>
            </a:r>
            <a:r>
              <a:rPr lang="en-US" sz="1800" b="1" baseline="-25000" dirty="0" err="1" smtClean="0"/>
              <a:t>Consequent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Expression</a:t>
            </a:r>
            <a:r>
              <a:rPr lang="en-US" sz="1800" b="1" baseline="-25000" dirty="0" err="1" smtClean="0"/>
              <a:t>Alt</a:t>
            </a:r>
            <a:r>
              <a:rPr lang="en-US" sz="1800" b="1" dirty="0" smtClean="0">
                <a:solidFill>
                  <a:schemeClr val="accent1"/>
                </a:solidFill>
              </a:rPr>
              <a:t>)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31750"/>
            <a:ext cx="91440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If it takes 60 seconds to compute a </a:t>
            </a:r>
            <a:r>
              <a:rPr lang="en-US" sz="2800" dirty="0" err="1"/>
              <a:t>photomosaic</a:t>
            </a:r>
            <a:r>
              <a:rPr lang="en-US" sz="2800" dirty="0"/>
              <a:t> for Problem Set 1 today on a typical PC, estimate how long it will take </a:t>
            </a:r>
            <a:r>
              <a:rPr lang="en-US" sz="2800" dirty="0" smtClean="0"/>
              <a:t>cs1120 students </a:t>
            </a:r>
            <a:r>
              <a:rPr lang="en-US" sz="2800" dirty="0"/>
              <a:t>in </a:t>
            </a:r>
            <a:r>
              <a:rPr lang="en-US" sz="2800" dirty="0" smtClean="0"/>
              <a:t>2012 </a:t>
            </a:r>
            <a:r>
              <a:rPr lang="en-US" sz="2800" dirty="0"/>
              <a:t>to compute the same </a:t>
            </a:r>
            <a:r>
              <a:rPr lang="en-US" sz="2800" dirty="0" err="1"/>
              <a:t>photomosaic</a:t>
            </a:r>
            <a:r>
              <a:rPr lang="en-US" sz="2800" dirty="0"/>
              <a:t>? How long will it take in </a:t>
            </a:r>
            <a:r>
              <a:rPr lang="en-US" sz="2800" dirty="0" smtClean="0"/>
              <a:t>2015?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8313" y="1901825"/>
            <a:ext cx="5399087" cy="37856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&gt; (/ (* (- </a:t>
            </a:r>
            <a:r>
              <a:rPr lang="en-US" sz="2400" dirty="0" smtClean="0"/>
              <a:t>2012 2009) </a:t>
            </a:r>
            <a:r>
              <a:rPr lang="en-US" sz="2400" dirty="0"/>
              <a:t>12) 18)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2</a:t>
            </a:r>
          </a:p>
          <a:p>
            <a:r>
              <a:rPr lang="en-US" sz="2400" dirty="0"/>
              <a:t>&gt; (/ 60 (* 2 2))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15</a:t>
            </a:r>
          </a:p>
          <a:p>
            <a:r>
              <a:rPr lang="en-US" sz="2400" dirty="0"/>
              <a:t>&gt; (/ (* (- </a:t>
            </a:r>
            <a:r>
              <a:rPr lang="en-US" sz="2400" dirty="0" smtClean="0"/>
              <a:t>2015 2009) </a:t>
            </a:r>
            <a:r>
              <a:rPr lang="en-US" sz="2400" dirty="0"/>
              <a:t>12) 18)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4</a:t>
            </a:r>
          </a:p>
          <a:p>
            <a:r>
              <a:rPr lang="en-US" sz="2400" dirty="0"/>
              <a:t>&gt; (/ 60 (* 2 2 2 2))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15/4</a:t>
            </a:r>
          </a:p>
          <a:p>
            <a:r>
              <a:rPr lang="en-US" sz="2400" dirty="0"/>
              <a:t>&gt; (exact-&gt;inexact (/ 60 (* 2 2 2 2)))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3.75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352800" y="2343150"/>
            <a:ext cx="5791200" cy="947738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Difference in years * 12 = number of months</a:t>
            </a:r>
          </a:p>
          <a:p>
            <a:r>
              <a:rPr lang="en-US" dirty="0"/>
              <a:t>Number of months / 18 = number of doublings</a:t>
            </a:r>
          </a:p>
          <a:p>
            <a:r>
              <a:rPr lang="en-US" dirty="0"/>
              <a:t>   according to Moore’s Law</a:t>
            </a:r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 flipV="1">
            <a:off x="2438400" y="2286000"/>
            <a:ext cx="903288" cy="3810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419600" y="3733800"/>
            <a:ext cx="4194175" cy="646331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60 seconds today, 2 doublings by </a:t>
            </a:r>
            <a:r>
              <a:rPr lang="en-US" dirty="0" smtClean="0"/>
              <a:t>2012</a:t>
            </a:r>
            <a:endParaRPr lang="en-US" dirty="0"/>
          </a:p>
          <a:p>
            <a:r>
              <a:rPr lang="en-US" dirty="0"/>
              <a:t>15 seconds in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H="1" flipV="1">
            <a:off x="1447800" y="3276600"/>
            <a:ext cx="2962275" cy="75088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2282825" y="5422900"/>
            <a:ext cx="4194175" cy="646331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60 seconds today, 4 doublings by </a:t>
            </a:r>
            <a:r>
              <a:rPr lang="en-US" dirty="0" smtClean="0"/>
              <a:t>2015</a:t>
            </a:r>
            <a:endParaRPr lang="en-US" dirty="0"/>
          </a:p>
          <a:p>
            <a:r>
              <a:rPr lang="en-US" dirty="0"/>
              <a:t>3.75 seconds in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H="1" flipV="1">
            <a:off x="1284288" y="5491163"/>
            <a:ext cx="989012" cy="225425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629400" y="5257800"/>
            <a:ext cx="2362200" cy="1015663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/>
              <a:t>Reality check: Moore’s “law” is just </a:t>
            </a:r>
            <a:r>
              <a:rPr lang="en-US" sz="2000" smtClean="0"/>
              <a:t>an “observation</a:t>
            </a:r>
            <a:r>
              <a:rPr lang="en-US" sz="2000"/>
              <a:t>”.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5" grpId="0" animBg="1"/>
      <p:bldP spid="78856" grpId="0" animBg="1"/>
      <p:bldP spid="78858" grpId="0" animBg="1"/>
      <p:bldP spid="78859" grpId="0" animBg="1"/>
      <p:bldP spid="78860" grpId="0" animBg="1"/>
      <p:bldP spid="78861" grpId="0" animBg="1"/>
      <p:bldP spid="788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Procedures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chemeClr val="accent1"/>
                </a:solidFill>
              </a:rPr>
              <a:t>lambda</a:t>
            </a:r>
            <a:r>
              <a:rPr lang="en-US" b="1" dirty="0"/>
              <a:t> </a:t>
            </a:r>
            <a:r>
              <a:rPr lang="en-US" dirty="0"/>
              <a:t>means “make a procedure”</a:t>
            </a:r>
          </a:p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r>
              <a:rPr lang="en-US" i="1" dirty="0"/>
              <a:t>Expression </a:t>
            </a:r>
            <a:r>
              <a:rPr lang="en-US" dirty="0"/>
              <a:t>::= </a:t>
            </a:r>
            <a:r>
              <a:rPr lang="en-US" i="1" dirty="0" err="1"/>
              <a:t>ProcedureExpression</a:t>
            </a:r>
            <a:endParaRPr lang="en-US" i="1" dirty="0"/>
          </a:p>
          <a:p>
            <a:pPr>
              <a:buFontTx/>
              <a:buNone/>
            </a:pPr>
            <a:r>
              <a:rPr lang="en-US" i="1" dirty="0" err="1"/>
              <a:t>ProcedureExpression</a:t>
            </a:r>
            <a:r>
              <a:rPr lang="en-US" dirty="0"/>
              <a:t> ::= 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1"/>
                </a:solidFill>
              </a:rPr>
              <a:t>             </a:t>
            </a:r>
            <a:r>
              <a:rPr lang="en-US" b="1" dirty="0">
                <a:solidFill>
                  <a:schemeClr val="accent1"/>
                </a:solidFill>
              </a:rPr>
              <a:t>(lambda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i="1" dirty="0"/>
              <a:t>Parameters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r>
              <a:rPr lang="en-US" dirty="0"/>
              <a:t> </a:t>
            </a:r>
            <a:r>
              <a:rPr lang="en-US" i="1" dirty="0"/>
              <a:t>Expression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i="1" dirty="0"/>
              <a:t>Parameters</a:t>
            </a:r>
            <a:r>
              <a:rPr lang="en-US" dirty="0"/>
              <a:t> ::= </a:t>
            </a:r>
            <a:r>
              <a:rPr lang="el-GR" dirty="0">
                <a:cs typeface="Tahoma" pitchFamily="34" charset="0"/>
              </a:rPr>
              <a:t>ε</a:t>
            </a:r>
          </a:p>
          <a:p>
            <a:pPr>
              <a:buFontTx/>
              <a:buNone/>
            </a:pPr>
            <a:r>
              <a:rPr lang="en-US" i="1" dirty="0"/>
              <a:t>Parameters</a:t>
            </a:r>
            <a:r>
              <a:rPr lang="en-US" dirty="0"/>
              <a:t> ::= </a:t>
            </a:r>
            <a:r>
              <a:rPr lang="en-US" b="1" i="1" dirty="0">
                <a:solidFill>
                  <a:schemeClr val="accent1"/>
                </a:solidFill>
              </a:rPr>
              <a:t>Name</a:t>
            </a:r>
            <a:r>
              <a:rPr lang="en-US" i="1" dirty="0"/>
              <a:t> Parameters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Rule 4: Lambda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2895599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600" dirty="0" smtClean="0"/>
              <a:t>	A </a:t>
            </a:r>
            <a:r>
              <a:rPr lang="en-US" sz="3600" b="1" dirty="0" smtClean="0">
                <a:solidFill>
                  <a:schemeClr val="accent1"/>
                </a:solidFill>
              </a:rPr>
              <a:t>lambda</a:t>
            </a:r>
            <a:r>
              <a:rPr lang="en-US" sz="3600" dirty="0" smtClean="0"/>
              <a:t> expression evaluates </a:t>
            </a:r>
            <a:r>
              <a:rPr lang="en-US" sz="3600" dirty="0"/>
              <a:t>to a </a:t>
            </a:r>
            <a:r>
              <a:rPr lang="en-US" sz="3600" dirty="0" smtClean="0"/>
              <a:t>procedure </a:t>
            </a:r>
            <a:r>
              <a:rPr lang="en-US" sz="3600" dirty="0"/>
              <a:t>that takes the </a:t>
            </a:r>
            <a:r>
              <a:rPr lang="en-US" sz="3600" dirty="0" smtClean="0"/>
              <a:t>given parameters </a:t>
            </a:r>
            <a:r>
              <a:rPr lang="en-US" sz="3600" dirty="0"/>
              <a:t>and has the expression as </a:t>
            </a:r>
            <a:r>
              <a:rPr lang="en-US" sz="3600" dirty="0" smtClean="0"/>
              <a:t>its </a:t>
            </a:r>
            <a:r>
              <a:rPr lang="en-US" sz="3600" dirty="0"/>
              <a:t>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4800600"/>
            <a:ext cx="6257365" cy="735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ProcedureExpression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(lambda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Expression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 	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ε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|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Name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3" y="139700"/>
            <a:ext cx="8918575" cy="1143000"/>
          </a:xfrm>
        </p:spPr>
        <p:txBody>
          <a:bodyPr/>
          <a:lstStyle/>
          <a:p>
            <a:r>
              <a:rPr lang="en-US" sz="4000"/>
              <a:t>Lambda Example: Tautology Function</a:t>
            </a:r>
          </a:p>
        </p:txBody>
      </p:sp>
      <p:sp>
        <p:nvSpPr>
          <p:cNvPr id="2406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(lambda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 ()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true)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&gt; ((lambda () </a:t>
            </a:r>
            <a:r>
              <a:rPr lang="en-US" dirty="0" smtClean="0"/>
              <a:t>true) 1120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#&lt;procedure&gt;: expects no arguments, given 1: </a:t>
            </a:r>
            <a:r>
              <a:rPr lang="en-US" sz="2800" dirty="0" smtClean="0">
                <a:solidFill>
                  <a:srgbClr val="FF0000"/>
                </a:solidFill>
              </a:rPr>
              <a:t>1120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&gt; ((lambda () </a:t>
            </a:r>
            <a:r>
              <a:rPr lang="en-US" dirty="0" smtClean="0"/>
              <a:t>true))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accent1"/>
                </a:solidFill>
              </a:rPr>
              <a:t>#t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&gt; ((lambda (x) x) </a:t>
            </a:r>
            <a:r>
              <a:rPr lang="en-US" dirty="0" smtClean="0"/>
              <a:t>1120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accent1"/>
                </a:solidFill>
              </a:rPr>
              <a:t>1120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622550" y="1298575"/>
            <a:ext cx="3454600" cy="156966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/>
              <a:t>make a procedure</a:t>
            </a:r>
          </a:p>
          <a:p>
            <a:r>
              <a:rPr lang="en-US" sz="3200" i="1" dirty="0"/>
              <a:t>with no parameters</a:t>
            </a:r>
          </a:p>
          <a:p>
            <a:r>
              <a:rPr lang="en-US" sz="3200" i="1" dirty="0"/>
              <a:t>with body</a:t>
            </a:r>
            <a:r>
              <a:rPr lang="en-US" sz="3200" dirty="0"/>
              <a:t> </a:t>
            </a:r>
            <a:r>
              <a:rPr lang="en-US" sz="3200" dirty="0" smtClean="0"/>
              <a:t>true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399" y="5647764"/>
            <a:ext cx="472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Next class we’ll follow the evaluation rules through more interesting examples.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  <p:bldP spid="24064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Evaluation Rule 5: If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098550"/>
            <a:ext cx="8339137" cy="511651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None/>
              <a:defRPr/>
            </a:pPr>
            <a:r>
              <a:rPr lang="en-US" b="1" dirty="0"/>
              <a:t>	</a:t>
            </a:r>
            <a:r>
              <a:rPr lang="en-US" i="1" dirty="0" err="1" smtClean="0"/>
              <a:t>IfExpression</a:t>
            </a:r>
            <a:r>
              <a:rPr lang="en-US" dirty="0" smtClean="0"/>
              <a:t> 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en-US" dirty="0" smtClean="0"/>
              <a:t>       ::= </a:t>
            </a:r>
            <a:r>
              <a:rPr lang="en-US" b="1" dirty="0" smtClean="0">
                <a:solidFill>
                  <a:schemeClr val="accent1"/>
                </a:solidFill>
              </a:rPr>
              <a:t>(if </a:t>
            </a:r>
            <a:r>
              <a:rPr lang="en-US" i="1" dirty="0" err="1" smtClean="0"/>
              <a:t>Expression</a:t>
            </a:r>
            <a:r>
              <a:rPr lang="en-US" baseline="-25000" dirty="0" err="1" smtClean="0"/>
              <a:t>Predicate</a:t>
            </a:r>
            <a:r>
              <a:rPr lang="en-US" i="1" dirty="0" smtClean="0"/>
              <a:t> 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en-US" i="1" dirty="0" smtClean="0"/>
              <a:t>                  </a:t>
            </a:r>
            <a:r>
              <a:rPr lang="en-US" i="1" dirty="0" err="1" smtClean="0"/>
              <a:t>Expression</a:t>
            </a:r>
            <a:r>
              <a:rPr lang="en-US" baseline="-25000" dirty="0" err="1" smtClean="0"/>
              <a:t>Consequent</a:t>
            </a:r>
            <a:r>
              <a:rPr lang="en-US" i="1" dirty="0" smtClean="0"/>
              <a:t> 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en-US" i="1" dirty="0" smtClean="0"/>
              <a:t>                  </a:t>
            </a:r>
            <a:r>
              <a:rPr lang="en-US" i="1" dirty="0" err="1" smtClean="0"/>
              <a:t>Expression</a:t>
            </a:r>
            <a:r>
              <a:rPr lang="en-US" baseline="-25000" dirty="0" err="1" smtClean="0"/>
              <a:t>Alternate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pPr marL="990600" lvl="1" indent="-533400">
              <a:buFontTx/>
              <a:buNone/>
            </a:pPr>
            <a:endParaRPr lang="en-US" dirty="0"/>
          </a:p>
          <a:p>
            <a:pPr marL="990600" lvl="1" indent="-533400">
              <a:buFontTx/>
              <a:buNone/>
            </a:pPr>
            <a:r>
              <a:rPr lang="en-US" dirty="0"/>
              <a:t>To evaluate an if expression:</a:t>
            </a:r>
          </a:p>
          <a:p>
            <a:pPr marL="990600" lvl="1" indent="-533400">
              <a:buFontTx/>
              <a:buAutoNum type="alphaLcParenBoth"/>
            </a:pPr>
            <a:r>
              <a:rPr lang="en-US" dirty="0"/>
              <a:t>Evaluate </a:t>
            </a:r>
            <a:r>
              <a:rPr lang="en-US" i="1" dirty="0" err="1"/>
              <a:t>Expression</a:t>
            </a:r>
            <a:r>
              <a:rPr lang="en-US" baseline="-25000" dirty="0" err="1"/>
              <a:t>Predicate</a:t>
            </a:r>
            <a:r>
              <a:rPr lang="en-US" dirty="0"/>
              <a:t>.  </a:t>
            </a:r>
          </a:p>
          <a:p>
            <a:pPr marL="990600" lvl="1" indent="-533400">
              <a:buFontTx/>
              <a:buAutoNum type="alphaLcParenBoth"/>
            </a:pPr>
            <a:r>
              <a:rPr lang="en-US" dirty="0" smtClean="0"/>
              <a:t>If </a:t>
            </a:r>
            <a:r>
              <a:rPr lang="en-US" dirty="0"/>
              <a:t>it evaluates to </a:t>
            </a:r>
            <a:r>
              <a:rPr lang="en-US" dirty="0" smtClean="0"/>
              <a:t>a false value, </a:t>
            </a:r>
            <a:r>
              <a:rPr lang="en-US" dirty="0"/>
              <a:t>the value of the if expression is the value of </a:t>
            </a:r>
            <a:r>
              <a:rPr lang="en-US" i="1" dirty="0" err="1" smtClean="0"/>
              <a:t>Expression</a:t>
            </a:r>
            <a:r>
              <a:rPr lang="en-US" baseline="-25000" dirty="0" err="1" smtClean="0"/>
              <a:t>Alternate</a:t>
            </a:r>
            <a:r>
              <a:rPr lang="en-US" dirty="0" smtClean="0"/>
              <a:t>; otherwise</a:t>
            </a:r>
            <a:r>
              <a:rPr lang="en-US" dirty="0"/>
              <a:t>, the value of the if expression is the value of </a:t>
            </a:r>
            <a:r>
              <a:rPr lang="en-US" i="1" dirty="0" err="1"/>
              <a:t>Expression</a:t>
            </a:r>
            <a:r>
              <a:rPr lang="en-US" baseline="-25000" dirty="0" err="1"/>
              <a:t>Consequent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02"/>
            <a:ext cx="8229600" cy="1143000"/>
          </a:xfrm>
        </p:spPr>
        <p:txBody>
          <a:bodyPr/>
          <a:lstStyle/>
          <a:p>
            <a:r>
              <a:rPr lang="en-US" dirty="0" smtClean="0"/>
              <a:t>Completeness of Evaluation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4448" y="990600"/>
            <a:ext cx="8113059" cy="3823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	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ε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|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ProgramElement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ProgramElement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	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(define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Expression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Expression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PrimitiveExpression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NameExpression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ApplicationExpression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ProcedureExpression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IfExpression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PrimitiveExpression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false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PrimitiveProcedure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NameExpression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ApplicationExpression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Expression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MoreExpressions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MoreExpressions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ε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|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Expression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MoreExpressions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ProcedureExpression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(lambda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Expression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 	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::=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ε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|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Name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IfExpression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::=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(if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Expression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Expression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Consequent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Expression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905" y="4890246"/>
            <a:ext cx="7490012" cy="142192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Since we have an evaluation rule for each grammar rule, we can determine the meaning of any Scheme program!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Can Write Any Program!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You know enough now to define a procedure that performs every possible computation!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We’ll prove this later in the course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We’ll learn some more useful Scheme forms: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There are a few more special forms (like </a:t>
            </a:r>
            <a:r>
              <a:rPr lang="en-US" b="1" dirty="0"/>
              <a:t>if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But, none of these are necessary…just helpful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have not </a:t>
            </a:r>
            <a:r>
              <a:rPr lang="en-US" dirty="0" smtClean="0"/>
              <a:t>defined </a:t>
            </a:r>
            <a:r>
              <a:rPr lang="en-US" dirty="0"/>
              <a:t>the evaluation rules precisely enough to unambiguously understand all programs (e.g., what does “value associated with a name” mean?)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PS1 Due at beginning of class Wednesday</a:t>
            </a:r>
          </a:p>
          <a:p>
            <a:r>
              <a:rPr lang="en-US" dirty="0" smtClean="0"/>
              <a:t>Read Chapter 4 by Friday</a:t>
            </a:r>
          </a:p>
          <a:p>
            <a:r>
              <a:rPr lang="en-US" dirty="0" smtClean="0"/>
              <a:t>Now you know enough to produce every computation, the rest is just gravy:</a:t>
            </a:r>
          </a:p>
          <a:p>
            <a:pPr lvl="1"/>
            <a:r>
              <a:rPr lang="en-US" dirty="0" smtClean="0"/>
              <a:t>More efficient, elegant ways to express computations</a:t>
            </a:r>
          </a:p>
          <a:p>
            <a:pPr lvl="1"/>
            <a:r>
              <a:rPr lang="en-US" dirty="0" smtClean="0"/>
              <a:t>Ways to analyze the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539750"/>
            <a:ext cx="8229600" cy="174625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Are there any non-recursive natural languages? What would happen to a society that spoke one? 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7772400" cy="3046988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/>
              <a:t>Not for humans at least.  </a:t>
            </a:r>
          </a:p>
          <a:p>
            <a:r>
              <a:rPr lang="en-US" sz="3200"/>
              <a:t>They would run out of original things to say.</a:t>
            </a:r>
          </a:p>
          <a:p>
            <a:endParaRPr lang="en-US" sz="3200"/>
          </a:p>
          <a:p>
            <a:r>
              <a:rPr lang="en-US" sz="3200"/>
              <a:t>Chimps and Dolphins are able to learn non-recursive “languages</a:t>
            </a:r>
            <a:r>
              <a:rPr lang="en-US" sz="3200" smtClean="0"/>
              <a:t>”, </a:t>
            </a:r>
            <a:r>
              <a:rPr lang="en-US" sz="3200"/>
              <a:t>but </a:t>
            </a:r>
            <a:r>
              <a:rPr lang="en-US" sz="3200" b="1"/>
              <a:t>only humans </a:t>
            </a:r>
            <a:r>
              <a:rPr lang="en-US" sz="3200" b="1" smtClean="0"/>
              <a:t>have  learned </a:t>
            </a:r>
            <a:r>
              <a:rPr lang="en-US" sz="3200" b="1"/>
              <a:t>recursive languages</a:t>
            </a:r>
            <a:r>
              <a:rPr lang="en-US" sz="320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out of Ideas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8113"/>
            <a:ext cx="87630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“Its all been said before.”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Eventually true for a non-recursive language.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Never true for a recursive language.  </a:t>
            </a:r>
          </a:p>
          <a:p>
            <a:pPr>
              <a:buFontTx/>
              <a:buNone/>
            </a:pPr>
            <a:r>
              <a:rPr lang="en-US"/>
              <a:t>	There is always something original left to say!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93663"/>
            <a:ext cx="8229600" cy="1143000"/>
          </a:xfrm>
        </p:spPr>
        <p:txBody>
          <a:bodyPr/>
          <a:lstStyle/>
          <a:p>
            <a:r>
              <a:rPr lang="en-US"/>
              <a:t>Language Elements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990600"/>
            <a:ext cx="6705600" cy="76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dirty="0"/>
              <a:t>When learning a foreign language, which elements are hardest to learn?</a:t>
            </a:r>
            <a:endParaRPr lang="en-US" sz="2400" dirty="0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463" y="1909763"/>
            <a:ext cx="8304212" cy="4589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Primitives: lots of them, and hard to learn real </a:t>
            </a:r>
            <a:r>
              <a:rPr lang="en-US" sz="2000" i="1" dirty="0"/>
              <a:t>meaning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Means of Combination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Complex, but, all natural languages have similar ones [Chomsky]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dirty="0"/>
              <a:t>SOV (45% of all languages) 	</a:t>
            </a:r>
            <a:r>
              <a:rPr lang="en-US" sz="1600" i="1" dirty="0"/>
              <a:t>Sentence </a:t>
            </a:r>
            <a:r>
              <a:rPr lang="en-US" sz="1600" dirty="0"/>
              <a:t>::=</a:t>
            </a:r>
            <a:r>
              <a:rPr lang="en-US" sz="1600" i="1" dirty="0"/>
              <a:t> Subject Object Verb  	</a:t>
            </a:r>
            <a:r>
              <a:rPr lang="en-US" sz="1600" dirty="0"/>
              <a:t>(Korean)</a:t>
            </a:r>
            <a:endParaRPr lang="en-US" sz="1600" i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dirty="0"/>
              <a:t>SVO (42%) 		</a:t>
            </a:r>
            <a:r>
              <a:rPr lang="en-US" sz="1600" dirty="0" smtClean="0"/>
              <a:t>	</a:t>
            </a:r>
            <a:r>
              <a:rPr lang="en-US" sz="1600" i="1" dirty="0" smtClean="0"/>
              <a:t>Sentence</a:t>
            </a:r>
            <a:r>
              <a:rPr lang="en-US" sz="1600" dirty="0" smtClean="0"/>
              <a:t> </a:t>
            </a:r>
            <a:r>
              <a:rPr lang="en-US" sz="1600" dirty="0"/>
              <a:t>::= </a:t>
            </a:r>
            <a:r>
              <a:rPr lang="en-US" sz="1600" i="1" dirty="0"/>
              <a:t>Subject</a:t>
            </a:r>
            <a:r>
              <a:rPr lang="en-US" sz="1600" dirty="0"/>
              <a:t> </a:t>
            </a:r>
            <a:r>
              <a:rPr lang="en-US" sz="1600" i="1" dirty="0"/>
              <a:t>Verb</a:t>
            </a:r>
            <a:r>
              <a:rPr lang="en-US" sz="1600" dirty="0"/>
              <a:t> </a:t>
            </a:r>
            <a:r>
              <a:rPr lang="en-US" sz="1600" i="1" dirty="0"/>
              <a:t>Object </a:t>
            </a:r>
            <a:r>
              <a:rPr lang="en-US" sz="1600" i="1" dirty="0" smtClean="0"/>
              <a:t> </a:t>
            </a:r>
            <a:r>
              <a:rPr lang="en-US" sz="1600" dirty="0" smtClean="0"/>
              <a:t>(English)</a:t>
            </a:r>
            <a:endParaRPr lang="en-US" sz="1600" i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dirty="0"/>
              <a:t>VSO (9%)			</a:t>
            </a:r>
            <a:r>
              <a:rPr lang="en-US" sz="1600" i="1" dirty="0"/>
              <a:t>Sentence </a:t>
            </a:r>
            <a:r>
              <a:rPr lang="en-US" sz="1600" dirty="0"/>
              <a:t>::= </a:t>
            </a:r>
            <a:r>
              <a:rPr lang="en-US" sz="1600" i="1" dirty="0"/>
              <a:t>Verb Subject Object 	</a:t>
            </a:r>
            <a:r>
              <a:rPr lang="en-US" sz="1600" dirty="0"/>
              <a:t>(Welsh)</a:t>
            </a:r>
            <a:endParaRPr lang="en-US" sz="1600" i="1" dirty="0"/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1400" dirty="0"/>
              <a:t>				</a:t>
            </a:r>
            <a:r>
              <a:rPr lang="en-US" sz="1400" dirty="0" smtClean="0"/>
              <a:t>   “</a:t>
            </a:r>
            <a:r>
              <a:rPr lang="en-US" sz="1400" dirty="0" err="1"/>
              <a:t>Lladdodd</a:t>
            </a:r>
            <a:r>
              <a:rPr lang="en-US" sz="1400" dirty="0"/>
              <a:t> y </a:t>
            </a:r>
            <a:r>
              <a:rPr lang="en-US" sz="1400" dirty="0" err="1"/>
              <a:t>ddraig</a:t>
            </a:r>
            <a:r>
              <a:rPr lang="en-US" sz="1400" dirty="0"/>
              <a:t> y </a:t>
            </a:r>
            <a:r>
              <a:rPr lang="en-US" sz="1400" dirty="0" err="1"/>
              <a:t>dyn</a:t>
            </a:r>
            <a:r>
              <a:rPr lang="en-US" sz="1400" dirty="0"/>
              <a:t>.” (Killed the dragon the man.)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dirty="0"/>
              <a:t>OSV (&lt;1%): 		</a:t>
            </a:r>
            <a:r>
              <a:rPr lang="en-US" sz="1600" dirty="0" err="1"/>
              <a:t>Tobati</a:t>
            </a:r>
            <a:r>
              <a:rPr lang="en-US" sz="1600" dirty="0"/>
              <a:t> (New Guinea)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chemeClr val="accent1"/>
                </a:solidFill>
              </a:rPr>
              <a:t>Scheme: </a:t>
            </a:r>
            <a:r>
              <a:rPr lang="en-US" sz="1600" b="1" dirty="0">
                <a:solidFill>
                  <a:schemeClr val="accent1"/>
                </a:solidFill>
              </a:rPr>
              <a:t>		</a:t>
            </a:r>
            <a:r>
              <a:rPr lang="en-US" sz="1600" b="1" dirty="0" smtClean="0">
                <a:solidFill>
                  <a:schemeClr val="accent1"/>
                </a:solidFill>
              </a:rPr>
              <a:t>	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Means of Abstraction: few of these, but tricky to learn differences across languages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/>
              <a:t>	English: 	I, we</a:t>
            </a:r>
          </a:p>
          <a:p>
            <a:pPr lvl="1" indent="-1005840">
              <a:lnSpc>
                <a:spcPct val="9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Tok </a:t>
            </a:r>
            <a:r>
              <a:rPr lang="en-US" sz="1800" dirty="0"/>
              <a:t>Pisin (Papua New Guinea): mi (I), </a:t>
            </a:r>
            <a:r>
              <a:rPr lang="en-US" sz="1800" dirty="0" err="1"/>
              <a:t>mitupela</a:t>
            </a:r>
            <a:r>
              <a:rPr lang="en-US" sz="1800" dirty="0"/>
              <a:t> (he/she and I), </a:t>
            </a:r>
            <a:r>
              <a:rPr lang="en-US" sz="1800" dirty="0" err="1"/>
              <a:t>mitripela</a:t>
            </a:r>
            <a:r>
              <a:rPr lang="en-US" sz="1800" dirty="0"/>
              <a:t> (both </a:t>
            </a:r>
            <a:r>
              <a:rPr lang="en-US" sz="1800" dirty="0" smtClean="0"/>
              <a:t>	of </a:t>
            </a:r>
            <a:r>
              <a:rPr lang="en-US" sz="1800" dirty="0"/>
              <a:t>them and I), </a:t>
            </a:r>
            <a:r>
              <a:rPr lang="en-US" sz="1800" dirty="0" err="1"/>
              <a:t>mipela</a:t>
            </a:r>
            <a:r>
              <a:rPr lang="en-US" sz="1800" dirty="0"/>
              <a:t> (all of them and I), </a:t>
            </a:r>
            <a:r>
              <a:rPr lang="en-US" sz="1800" dirty="0" err="1"/>
              <a:t>yumitupela</a:t>
            </a:r>
            <a:r>
              <a:rPr lang="en-US" sz="1800" dirty="0"/>
              <a:t> (you and I), </a:t>
            </a:r>
            <a:r>
              <a:rPr lang="en-US" sz="1800" dirty="0" err="1"/>
              <a:t>yumitripela</a:t>
            </a:r>
            <a:r>
              <a:rPr lang="en-US" sz="1800" dirty="0"/>
              <a:t> </a:t>
            </a:r>
            <a:r>
              <a:rPr lang="en-US" sz="1800" dirty="0" smtClean="0"/>
              <a:t>	(both </a:t>
            </a:r>
            <a:r>
              <a:rPr lang="en-US" sz="1800" dirty="0"/>
              <a:t>of you and I), </a:t>
            </a:r>
            <a:r>
              <a:rPr lang="en-US" sz="1800" dirty="0" err="1"/>
              <a:t>yumipela</a:t>
            </a:r>
            <a:r>
              <a:rPr lang="en-US" sz="1800" dirty="0"/>
              <a:t> (all of you and I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	Scheme:	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6005" y="4149769"/>
            <a:ext cx="281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Expression</a:t>
            </a:r>
            <a:r>
              <a:rPr lang="en-US" b="1" dirty="0" smtClean="0">
                <a:solidFill>
                  <a:schemeClr val="accent1"/>
                </a:solidFill>
              </a:rPr>
              <a:t> ::= (</a:t>
            </a:r>
            <a:r>
              <a:rPr lang="en-US" b="1" i="1" dirty="0" smtClean="0">
                <a:solidFill>
                  <a:schemeClr val="accent1"/>
                </a:solidFill>
              </a:rPr>
              <a:t>Verb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Object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8272" y="6113040"/>
            <a:ext cx="790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define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7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7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7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7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7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7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7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7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7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7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73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uiExpand="1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Group 2"/>
          <p:cNvGraphicFramePr>
            <a:graphicFrameLocks noGrp="1"/>
          </p:cNvGraphicFramePr>
          <p:nvPr>
            <p:ph sz="half" idx="2"/>
          </p:nvPr>
        </p:nvGraphicFramePr>
        <p:xfrm>
          <a:off x="269875" y="595313"/>
          <a:ext cx="4945063" cy="5292725"/>
        </p:xfrm>
        <a:graphic>
          <a:graphicData uri="http://schemas.openxmlformats.org/drawingml/2006/table">
            <a:tbl>
              <a:tblPr/>
              <a:tblGrid>
                <a:gridCol w="1863725"/>
                <a:gridCol w="1481138"/>
                <a:gridCol w="762000"/>
                <a:gridCol w="182562"/>
                <a:gridCol w="655638"/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Pages in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Revised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Report on the Algorithmic Language Scheme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Combination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Abstraction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pages total (includes formal specification and examples)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Group 2"/>
          <p:cNvGraphicFramePr>
            <a:graphicFrameLocks noGrp="1"/>
          </p:cNvGraphicFramePr>
          <p:nvPr>
            <p:ph sz="half" idx="2"/>
          </p:nvPr>
        </p:nvGraphicFramePr>
        <p:xfrm>
          <a:off x="269875" y="595313"/>
          <a:ext cx="4945063" cy="5292725"/>
        </p:xfrm>
        <a:graphic>
          <a:graphicData uri="http://schemas.openxmlformats.org/drawingml/2006/table">
            <a:tbl>
              <a:tblPr/>
              <a:tblGrid>
                <a:gridCol w="1863725"/>
                <a:gridCol w="1481138"/>
                <a:gridCol w="762000"/>
                <a:gridCol w="182562"/>
                <a:gridCol w="655638"/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Pages in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Revised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Report on the Algorithmic Language Scheme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Procedures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 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Identifiers, numerals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Combination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Abstraction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pages total (includes formal specification and examples)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Group 2"/>
          <p:cNvGraphicFramePr>
            <a:graphicFrameLocks noGrp="1"/>
          </p:cNvGraphicFramePr>
          <p:nvPr>
            <p:ph sz="half" idx="2"/>
          </p:nvPr>
        </p:nvGraphicFramePr>
        <p:xfrm>
          <a:off x="269875" y="595313"/>
          <a:ext cx="8678863" cy="5292725"/>
        </p:xfrm>
        <a:graphic>
          <a:graphicData uri="http://schemas.openxmlformats.org/drawingml/2006/table">
            <a:tbl>
              <a:tblPr/>
              <a:tblGrid>
                <a:gridCol w="1863725"/>
                <a:gridCol w="1481138"/>
                <a:gridCol w="762000"/>
                <a:gridCol w="182562"/>
                <a:gridCol w="655638"/>
                <a:gridCol w="2590800"/>
                <a:gridCol w="515937"/>
                <a:gridCol w="627063"/>
              </a:tblGrid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Pages in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Revised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Report on the Algorithmic Language Scheme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Pages in C++ Language Specification (1998)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Procedures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Primitive 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Identifiers, numerals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Combination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Expressions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Means of Abstraction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pages total (includes formal specification and examples)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1293</Words>
  <Application>Microsoft Office PowerPoint</Application>
  <PresentationFormat>On-screen Show (4:3)</PresentationFormat>
  <Paragraphs>372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Class 3: Rules of Evaluation</vt:lpstr>
      <vt:lpstr>Menu</vt:lpstr>
      <vt:lpstr>Slide 3</vt:lpstr>
      <vt:lpstr>Slide 4</vt:lpstr>
      <vt:lpstr>Running out of Ideas</vt:lpstr>
      <vt:lpstr>Language Elements</vt:lpstr>
      <vt:lpstr>Slide 7</vt:lpstr>
      <vt:lpstr>Slide 8</vt:lpstr>
      <vt:lpstr>Slide 9</vt:lpstr>
      <vt:lpstr>Slide 10</vt:lpstr>
      <vt:lpstr>Slide 11</vt:lpstr>
      <vt:lpstr>Rules of Evaluation</vt:lpstr>
      <vt:lpstr>Scheme Grammar</vt:lpstr>
      <vt:lpstr>Assigning Meanings</vt:lpstr>
      <vt:lpstr>Definitions</vt:lpstr>
      <vt:lpstr>Expressions and Values</vt:lpstr>
      <vt:lpstr>Primitive Expressions</vt:lpstr>
      <vt:lpstr>Evaluation Rule 1: Primitives</vt:lpstr>
      <vt:lpstr>Name Expressions</vt:lpstr>
      <vt:lpstr>Evaluation Rule 2: Names</vt:lpstr>
      <vt:lpstr>Application Expressions</vt:lpstr>
      <vt:lpstr>Evaluation Rule 3: Application</vt:lpstr>
      <vt:lpstr>Rules for Application</vt:lpstr>
      <vt:lpstr>Slide 24</vt:lpstr>
      <vt:lpstr>Survey Responses: Majors</vt:lpstr>
      <vt:lpstr>Survey Responses: PS Partners</vt:lpstr>
      <vt:lpstr>Survey Responses: Office Hours</vt:lpstr>
      <vt:lpstr>Honor Pledge</vt:lpstr>
      <vt:lpstr>Finishing Scheme Meanings</vt:lpstr>
      <vt:lpstr>Making Procedures</vt:lpstr>
      <vt:lpstr>Evaluation Rule 4: Lambda</vt:lpstr>
      <vt:lpstr>Lambda Example: Tautology Function</vt:lpstr>
      <vt:lpstr>Evaluation Rule 5: If</vt:lpstr>
      <vt:lpstr>Completeness of Evaluation Rules</vt:lpstr>
      <vt:lpstr>Now You Can Write Any Program!</vt:lpstr>
      <vt:lpstr>Charge</vt:lpstr>
    </vt:vector>
  </TitlesOfParts>
  <Company>University of Virginia</Company>
  <LinksUpToDate>false</LinksUpToDate>
  <SharedDoc>false</SharedDoc>
  <HyperlinkBase>http://www.cs.virginia.edu/cs1120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3: Rules of Evaluation</dc:title>
  <dc:subject>Scheme evaluation rules, meaning of language</dc:subject>
  <dc:creator>David Evans</dc:creator>
  <cp:keywords>rules of evaluation, scheme, meaning of language</cp:keywords>
  <cp:lastModifiedBy>David Evans</cp:lastModifiedBy>
  <cp:revision>157</cp:revision>
  <dcterms:created xsi:type="dcterms:W3CDTF">2009-08-26T17:18:21Z</dcterms:created>
  <dcterms:modified xsi:type="dcterms:W3CDTF">2009-08-31T13:39:11Z</dcterms:modified>
</cp:coreProperties>
</file>