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75" r:id="rId2"/>
    <p:sldId id="276" r:id="rId3"/>
    <p:sldId id="296" r:id="rId4"/>
    <p:sldId id="279" r:id="rId5"/>
    <p:sldId id="280" r:id="rId6"/>
    <p:sldId id="257" r:id="rId7"/>
    <p:sldId id="258" r:id="rId8"/>
    <p:sldId id="259" r:id="rId9"/>
    <p:sldId id="281" r:id="rId10"/>
    <p:sldId id="283" r:id="rId11"/>
    <p:sldId id="285" r:id="rId12"/>
    <p:sldId id="286" r:id="rId13"/>
    <p:sldId id="297" r:id="rId14"/>
    <p:sldId id="288" r:id="rId15"/>
    <p:sldId id="287" r:id="rId16"/>
    <p:sldId id="290" r:id="rId17"/>
    <p:sldId id="260" r:id="rId18"/>
    <p:sldId id="261" r:id="rId19"/>
    <p:sldId id="262" r:id="rId20"/>
    <p:sldId id="263" r:id="rId21"/>
    <p:sldId id="264" r:id="rId22"/>
    <p:sldId id="265" r:id="rId23"/>
    <p:sldId id="295" r:id="rId24"/>
    <p:sldId id="266" r:id="rId25"/>
    <p:sldId id="267" r:id="rId26"/>
    <p:sldId id="268" r:id="rId27"/>
    <p:sldId id="269" r:id="rId28"/>
    <p:sldId id="270" r:id="rId29"/>
    <p:sldId id="271" r:id="rId30"/>
    <p:sldId id="273" r:id="rId31"/>
    <p:sldId id="274" r:id="rId32"/>
    <p:sldId id="28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02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81FD15-C4ED-40D9-90DA-A66F01C62E5E}" type="datetimeFigureOut">
              <a:rPr lang="en-US" smtClean="0"/>
              <a:t>11/2/2009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DEE327-9499-4908-AAD3-D4BFB436858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cl.cam.ac.uk/TechReports/UCAM-CL-TR-574.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33771A-9615-4B8D-97A8-A3D557AAE1C3}" type="slidenum">
              <a:rPr lang="en-US"/>
              <a:pPr/>
              <a:t>1</a:t>
            </a:fld>
            <a:endParaRPr lang="en-US"/>
          </a:p>
        </p:txBody>
      </p:sp>
      <p:sp>
        <p:nvSpPr>
          <p:cNvPr id="889858" name="Rectangle 2"/>
          <p:cNvSpPr>
            <a:spLocks noRot="1" noChangeArrowheads="1" noTextEdit="1"/>
          </p:cNvSpPr>
          <p:nvPr>
            <p:ph type="sldImg"/>
          </p:nvPr>
        </p:nvSpPr>
        <p:spPr>
          <a:ln/>
        </p:spPr>
      </p:sp>
      <p:sp>
        <p:nvSpPr>
          <p:cNvPr id="889859" name="Rectangle 3"/>
          <p:cNvSpPr>
            <a:spLocks noGrp="1" noChangeArrowheads="1"/>
          </p:cNvSpPr>
          <p:nvPr>
            <p:ph type="body" idx="1"/>
          </p:nvPr>
        </p:nvSpPr>
        <p:spPr>
          <a:xfrm>
            <a:off x="913805" y="4343704"/>
            <a:ext cx="5030391" cy="4113892"/>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79FD87-6F00-400E-B646-8FBF27E9FA2E}" type="slidenum">
              <a:rPr lang="en-US"/>
              <a:pPr/>
              <a:t>19</a:t>
            </a:fld>
            <a:endParaRPr lang="en-US"/>
          </a:p>
        </p:txBody>
      </p:sp>
      <p:sp>
        <p:nvSpPr>
          <p:cNvPr id="1138690" name="Rectangle 2"/>
          <p:cNvSpPr>
            <a:spLocks noGrp="1" noRot="1" noChangeAspect="1" noChangeArrowheads="1" noTextEdit="1"/>
          </p:cNvSpPr>
          <p:nvPr>
            <p:ph type="sldImg"/>
          </p:nvPr>
        </p:nvSpPr>
        <p:spPr>
          <a:xfrm>
            <a:off x="1180207" y="686405"/>
            <a:ext cx="4499074" cy="3427489"/>
          </a:xfrm>
          <a:ln/>
        </p:spPr>
      </p:sp>
      <p:sp>
        <p:nvSpPr>
          <p:cNvPr id="1138691" name="Rectangle 3"/>
          <p:cNvSpPr>
            <a:spLocks noGrp="1" noChangeArrowheads="1"/>
          </p:cNvSpPr>
          <p:nvPr>
            <p:ph type="body" idx="1"/>
          </p:nvPr>
        </p:nvSpPr>
        <p:spPr>
          <a:xfrm>
            <a:off x="913805" y="4342191"/>
            <a:ext cx="5030391" cy="4115405"/>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DD1A8B-5E3D-4629-9AAC-6CDA94437A6E}" type="slidenum">
              <a:rPr lang="en-US"/>
              <a:pPr/>
              <a:t>20</a:t>
            </a:fld>
            <a:endParaRPr lang="en-US"/>
          </a:p>
        </p:txBody>
      </p:sp>
      <p:sp>
        <p:nvSpPr>
          <p:cNvPr id="1140738" name="Rectangle 2"/>
          <p:cNvSpPr>
            <a:spLocks noGrp="1" noRot="1" noChangeAspect="1" noChangeArrowheads="1" noTextEdit="1"/>
          </p:cNvSpPr>
          <p:nvPr>
            <p:ph type="sldImg"/>
          </p:nvPr>
        </p:nvSpPr>
        <p:spPr>
          <a:xfrm>
            <a:off x="1144588" y="685800"/>
            <a:ext cx="4568825" cy="3427413"/>
          </a:xfrm>
          <a:ln/>
        </p:spPr>
      </p:sp>
      <p:sp>
        <p:nvSpPr>
          <p:cNvPr id="1140739" name="Rectangle 3"/>
          <p:cNvSpPr>
            <a:spLocks noGrp="1" noChangeArrowheads="1"/>
          </p:cNvSpPr>
          <p:nvPr>
            <p:ph type="body" idx="1"/>
          </p:nvPr>
        </p:nvSpPr>
        <p:spPr>
          <a:xfrm>
            <a:off x="913805" y="4342191"/>
            <a:ext cx="5030391" cy="4115405"/>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F8E0A9-D65D-44A0-AA12-5C4071D9ED24}" type="slidenum">
              <a:rPr lang="en-US"/>
              <a:pPr/>
              <a:t>21</a:t>
            </a:fld>
            <a:endParaRPr lang="en-US"/>
          </a:p>
        </p:txBody>
      </p:sp>
      <p:sp>
        <p:nvSpPr>
          <p:cNvPr id="1142786" name="Rectangle 2"/>
          <p:cNvSpPr>
            <a:spLocks noGrp="1" noRot="1" noChangeAspect="1" noChangeArrowheads="1" noTextEdit="1"/>
          </p:cNvSpPr>
          <p:nvPr>
            <p:ph type="sldImg"/>
          </p:nvPr>
        </p:nvSpPr>
        <p:spPr>
          <a:ln/>
        </p:spPr>
      </p:sp>
      <p:sp>
        <p:nvSpPr>
          <p:cNvPr id="1142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9C8C9E-C525-4E14-9408-973AD0B99FDA}" type="slidenum">
              <a:rPr lang="en-US"/>
              <a:pPr/>
              <a:t>22</a:t>
            </a:fld>
            <a:endParaRPr lang="en-US"/>
          </a:p>
        </p:txBody>
      </p:sp>
      <p:sp>
        <p:nvSpPr>
          <p:cNvPr id="1144834" name="Rectangle 2"/>
          <p:cNvSpPr>
            <a:spLocks noGrp="1" noRot="1" noChangeAspect="1" noChangeArrowheads="1" noTextEdit="1"/>
          </p:cNvSpPr>
          <p:nvPr>
            <p:ph type="sldImg"/>
          </p:nvPr>
        </p:nvSpPr>
        <p:spPr>
          <a:ln/>
        </p:spPr>
      </p:sp>
      <p:sp>
        <p:nvSpPr>
          <p:cNvPr id="1144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CF993C-7D2D-4720-9071-A32E243AB0F7}" type="slidenum">
              <a:rPr lang="en-US"/>
              <a:pPr/>
              <a:t>24</a:t>
            </a:fld>
            <a:endParaRPr lang="en-US"/>
          </a:p>
        </p:txBody>
      </p:sp>
      <p:sp>
        <p:nvSpPr>
          <p:cNvPr id="1146882" name="Rectangle 2"/>
          <p:cNvSpPr>
            <a:spLocks noGrp="1" noRot="1" noChangeAspect="1" noChangeArrowheads="1" noTextEdit="1"/>
          </p:cNvSpPr>
          <p:nvPr>
            <p:ph type="sldImg"/>
          </p:nvPr>
        </p:nvSpPr>
        <p:spPr>
          <a:ln/>
        </p:spPr>
      </p:sp>
      <p:sp>
        <p:nvSpPr>
          <p:cNvPr id="1146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132F02-4497-4C5B-91A4-F0D369FF9906}" type="slidenum">
              <a:rPr lang="en-US"/>
              <a:pPr/>
              <a:t>25</a:t>
            </a:fld>
            <a:endParaRPr lang="en-US"/>
          </a:p>
        </p:txBody>
      </p:sp>
      <p:sp>
        <p:nvSpPr>
          <p:cNvPr id="1148930" name="Rectangle 2"/>
          <p:cNvSpPr>
            <a:spLocks noGrp="1" noRot="1" noChangeAspect="1" noChangeArrowheads="1" noTextEdit="1"/>
          </p:cNvSpPr>
          <p:nvPr>
            <p:ph type="sldImg"/>
          </p:nvPr>
        </p:nvSpPr>
        <p:spPr>
          <a:ln/>
        </p:spPr>
      </p:sp>
      <p:sp>
        <p:nvSpPr>
          <p:cNvPr id="1148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8BBACB-4ABA-40BD-8369-95698C3CA7CC}" type="slidenum">
              <a:rPr lang="en-US"/>
              <a:pPr/>
              <a:t>26</a:t>
            </a:fld>
            <a:endParaRPr lang="en-US"/>
          </a:p>
        </p:txBody>
      </p:sp>
      <p:sp>
        <p:nvSpPr>
          <p:cNvPr id="1150978" name="Rectangle 2"/>
          <p:cNvSpPr>
            <a:spLocks noGrp="1" noRot="1" noChangeAspect="1" noChangeArrowheads="1" noTextEdit="1"/>
          </p:cNvSpPr>
          <p:nvPr>
            <p:ph type="sldImg"/>
          </p:nvPr>
        </p:nvSpPr>
        <p:spPr>
          <a:ln/>
        </p:spPr>
      </p:sp>
      <p:sp>
        <p:nvSpPr>
          <p:cNvPr id="1150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03E37A-6D33-4937-87A2-4CC17950036B}" type="slidenum">
              <a:rPr lang="en-US"/>
              <a:pPr/>
              <a:t>27</a:t>
            </a:fld>
            <a:endParaRPr lang="en-US"/>
          </a:p>
        </p:txBody>
      </p:sp>
      <p:sp>
        <p:nvSpPr>
          <p:cNvPr id="1153026" name="Rectangle 2"/>
          <p:cNvSpPr>
            <a:spLocks noGrp="1" noRot="1" noChangeAspect="1" noChangeArrowheads="1" noTextEdit="1"/>
          </p:cNvSpPr>
          <p:nvPr>
            <p:ph type="sldImg"/>
          </p:nvPr>
        </p:nvSpPr>
        <p:spPr>
          <a:ln/>
        </p:spPr>
      </p:sp>
      <p:sp>
        <p:nvSpPr>
          <p:cNvPr id="1153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D9148C-5BFF-458E-8F86-0A89C50C07E2}" type="slidenum">
              <a:rPr lang="en-US"/>
              <a:pPr/>
              <a:t>28</a:t>
            </a:fld>
            <a:endParaRPr lang="en-US"/>
          </a:p>
        </p:txBody>
      </p:sp>
      <p:sp>
        <p:nvSpPr>
          <p:cNvPr id="1155074" name="Rectangle 2"/>
          <p:cNvSpPr>
            <a:spLocks noGrp="1" noRot="1" noChangeAspect="1" noChangeArrowheads="1" noTextEdit="1"/>
          </p:cNvSpPr>
          <p:nvPr>
            <p:ph type="sldImg"/>
          </p:nvPr>
        </p:nvSpPr>
        <p:spPr>
          <a:ln/>
        </p:spPr>
      </p:sp>
      <p:sp>
        <p:nvSpPr>
          <p:cNvPr id="1155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B9DB9F-1F23-459E-AC6B-1422837C992C}" type="slidenum">
              <a:rPr lang="en-US"/>
              <a:pPr/>
              <a:t>29</a:t>
            </a:fld>
            <a:endParaRPr lang="en-US"/>
          </a:p>
        </p:txBody>
      </p:sp>
      <p:sp>
        <p:nvSpPr>
          <p:cNvPr id="1157122" name="Rectangle 2"/>
          <p:cNvSpPr>
            <a:spLocks noGrp="1" noRot="1" noChangeAspect="1" noChangeArrowheads="1" noTextEdit="1"/>
          </p:cNvSpPr>
          <p:nvPr>
            <p:ph type="sldImg"/>
          </p:nvPr>
        </p:nvSpPr>
        <p:spPr>
          <a:ln/>
        </p:spPr>
      </p:sp>
      <p:sp>
        <p:nvSpPr>
          <p:cNvPr id="1157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EF8E78-1D66-4481-8BB7-366EF8F08A38}" type="slidenum">
              <a:rPr lang="en-US"/>
              <a:pPr/>
              <a:t>4</a:t>
            </a:fld>
            <a:endParaRPr lang="en-US"/>
          </a:p>
        </p:txBody>
      </p:sp>
      <p:sp>
        <p:nvSpPr>
          <p:cNvPr id="1247234" name="Rectangle 2"/>
          <p:cNvSpPr>
            <a:spLocks noRot="1" noChangeArrowheads="1" noTextEdit="1"/>
          </p:cNvSpPr>
          <p:nvPr>
            <p:ph type="sldImg"/>
          </p:nvPr>
        </p:nvSpPr>
        <p:spPr>
          <a:xfrm>
            <a:off x="1144588" y="685800"/>
            <a:ext cx="4570412" cy="3429000"/>
          </a:xfrm>
          <a:ln/>
        </p:spPr>
      </p:sp>
      <p:sp>
        <p:nvSpPr>
          <p:cNvPr id="1247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6D641C-2970-48E0-AA58-82604AF86C0A}" type="slidenum">
              <a:rPr lang="en-US"/>
              <a:pPr/>
              <a:t>30</a:t>
            </a:fld>
            <a:endParaRPr lang="en-US"/>
          </a:p>
        </p:txBody>
      </p:sp>
      <p:sp>
        <p:nvSpPr>
          <p:cNvPr id="1128450" name="Rectangle 2"/>
          <p:cNvSpPr>
            <a:spLocks noGrp="1" noRot="1" noChangeAspect="1" noChangeArrowheads="1" noTextEdit="1"/>
          </p:cNvSpPr>
          <p:nvPr>
            <p:ph type="sldImg"/>
          </p:nvPr>
        </p:nvSpPr>
        <p:spPr>
          <a:ln/>
        </p:spPr>
      </p:sp>
      <p:sp>
        <p:nvSpPr>
          <p:cNvPr id="1128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1B9EC7-329D-4236-9FBA-FB8A7C08350B}" type="slidenum">
              <a:rPr lang="en-US"/>
              <a:pPr/>
              <a:t>31</a:t>
            </a:fld>
            <a:endParaRPr lang="en-US"/>
          </a:p>
        </p:txBody>
      </p:sp>
      <p:sp>
        <p:nvSpPr>
          <p:cNvPr id="1165314" name="Rectangle 2"/>
          <p:cNvSpPr>
            <a:spLocks noGrp="1" noRot="1" noChangeAspect="1" noChangeArrowheads="1" noTextEdit="1"/>
          </p:cNvSpPr>
          <p:nvPr>
            <p:ph type="sldImg"/>
          </p:nvPr>
        </p:nvSpPr>
        <p:spPr>
          <a:ln/>
        </p:spPr>
      </p:sp>
      <p:sp>
        <p:nvSpPr>
          <p:cNvPr id="1165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6A8C1F-FAAA-47FE-B230-705EC73BC42A}" type="slidenum">
              <a:rPr lang="en-US"/>
              <a:pPr/>
              <a:t>6</a:t>
            </a:fld>
            <a:endParaRPr lang="en-US"/>
          </a:p>
        </p:txBody>
      </p:sp>
      <p:sp>
        <p:nvSpPr>
          <p:cNvPr id="1333250" name="Rectangle 2"/>
          <p:cNvSpPr>
            <a:spLocks noRot="1" noChangeArrowheads="1" noTextEdit="1"/>
          </p:cNvSpPr>
          <p:nvPr>
            <p:ph type="sldImg"/>
          </p:nvPr>
        </p:nvSpPr>
        <p:spPr>
          <a:ln/>
        </p:spPr>
      </p:sp>
      <p:sp>
        <p:nvSpPr>
          <p:cNvPr id="133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238863-F563-4F10-B9B3-6C34389E127E}" type="slidenum">
              <a:rPr lang="en-US"/>
              <a:pPr/>
              <a:t>7</a:t>
            </a:fld>
            <a:endParaRPr lang="en-US"/>
          </a:p>
        </p:txBody>
      </p:sp>
      <p:sp>
        <p:nvSpPr>
          <p:cNvPr id="1335298" name="Rectangle 2"/>
          <p:cNvSpPr>
            <a:spLocks noRot="1" noChangeArrowheads="1" noTextEdit="1"/>
          </p:cNvSpPr>
          <p:nvPr>
            <p:ph type="sldImg"/>
          </p:nvPr>
        </p:nvSpPr>
        <p:spPr>
          <a:ln/>
        </p:spPr>
      </p:sp>
      <p:sp>
        <p:nvSpPr>
          <p:cNvPr id="133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E8563E-ACBA-4E7A-8AC6-3BB37AE9BE3C}" type="slidenum">
              <a:rPr lang="en-US"/>
              <a:pPr/>
              <a:t>8</a:t>
            </a:fld>
            <a:endParaRPr lang="en-US"/>
          </a:p>
        </p:txBody>
      </p:sp>
      <p:sp>
        <p:nvSpPr>
          <p:cNvPr id="1338370" name="Rectangle 2"/>
          <p:cNvSpPr>
            <a:spLocks noRot="1" noChangeArrowheads="1" noTextEdit="1"/>
          </p:cNvSpPr>
          <p:nvPr>
            <p:ph type="sldImg"/>
          </p:nvPr>
        </p:nvSpPr>
        <p:spPr>
          <a:ln/>
        </p:spPr>
      </p:sp>
      <p:sp>
        <p:nvSpPr>
          <p:cNvPr id="133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EF8E78-1D66-4481-8BB7-366EF8F08A38}" type="slidenum">
              <a:rPr lang="en-US"/>
              <a:pPr/>
              <a:t>9</a:t>
            </a:fld>
            <a:endParaRPr lang="en-US"/>
          </a:p>
        </p:txBody>
      </p:sp>
      <p:sp>
        <p:nvSpPr>
          <p:cNvPr id="1247234" name="Rectangle 2"/>
          <p:cNvSpPr>
            <a:spLocks noRot="1" noChangeArrowheads="1" noTextEdit="1"/>
          </p:cNvSpPr>
          <p:nvPr>
            <p:ph type="sldImg"/>
          </p:nvPr>
        </p:nvSpPr>
        <p:spPr>
          <a:xfrm>
            <a:off x="1144588" y="685800"/>
            <a:ext cx="4570412" cy="3429000"/>
          </a:xfrm>
          <a:ln/>
        </p:spPr>
      </p:sp>
      <p:sp>
        <p:nvSpPr>
          <p:cNvPr id="1247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EF8E78-1D66-4481-8BB7-366EF8F08A38}" type="slidenum">
              <a:rPr lang="en-US"/>
              <a:pPr/>
              <a:t>16</a:t>
            </a:fld>
            <a:endParaRPr lang="en-US"/>
          </a:p>
        </p:txBody>
      </p:sp>
      <p:sp>
        <p:nvSpPr>
          <p:cNvPr id="1247234" name="Rectangle 2"/>
          <p:cNvSpPr>
            <a:spLocks noRot="1" noChangeArrowheads="1" noTextEdit="1"/>
          </p:cNvSpPr>
          <p:nvPr>
            <p:ph type="sldImg"/>
          </p:nvPr>
        </p:nvSpPr>
        <p:spPr>
          <a:xfrm>
            <a:off x="1144588" y="685800"/>
            <a:ext cx="4570412" cy="3429000"/>
          </a:xfrm>
          <a:ln/>
        </p:spPr>
      </p:sp>
      <p:sp>
        <p:nvSpPr>
          <p:cNvPr id="1247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6D641C-2970-48E0-AA58-82604AF86C0A}" type="slidenum">
              <a:rPr lang="en-US"/>
              <a:pPr/>
              <a:t>17</a:t>
            </a:fld>
            <a:endParaRPr lang="en-US"/>
          </a:p>
        </p:txBody>
      </p:sp>
      <p:sp>
        <p:nvSpPr>
          <p:cNvPr id="1128450" name="Rectangle 2"/>
          <p:cNvSpPr>
            <a:spLocks noGrp="1" noRot="1" noChangeAspect="1" noChangeArrowheads="1" noTextEdit="1"/>
          </p:cNvSpPr>
          <p:nvPr>
            <p:ph type="sldImg"/>
          </p:nvPr>
        </p:nvSpPr>
        <p:spPr>
          <a:ln/>
        </p:spPr>
      </p:sp>
      <p:sp>
        <p:nvSpPr>
          <p:cNvPr id="1128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6AE849-7609-4803-9873-D14205A96DAD}" type="slidenum">
              <a:rPr lang="en-US"/>
              <a:pPr/>
              <a:t>18</a:t>
            </a:fld>
            <a:endParaRPr lang="en-US"/>
          </a:p>
        </p:txBody>
      </p:sp>
      <p:sp>
        <p:nvSpPr>
          <p:cNvPr id="1136642" name="Rectangle 2"/>
          <p:cNvSpPr>
            <a:spLocks noGrp="1" noRot="1" noChangeAspect="1" noChangeArrowheads="1" noTextEdit="1"/>
          </p:cNvSpPr>
          <p:nvPr>
            <p:ph type="sldImg"/>
          </p:nvPr>
        </p:nvSpPr>
        <p:spPr>
          <a:xfrm>
            <a:off x="1144588" y="685800"/>
            <a:ext cx="4568825" cy="3427413"/>
          </a:xfrm>
          <a:ln/>
        </p:spPr>
      </p:sp>
      <p:sp>
        <p:nvSpPr>
          <p:cNvPr id="1136643" name="Rectangle 3"/>
          <p:cNvSpPr>
            <a:spLocks noGrp="1" noChangeArrowheads="1"/>
          </p:cNvSpPr>
          <p:nvPr>
            <p:ph type="body" idx="1"/>
          </p:nvPr>
        </p:nvSpPr>
        <p:spPr>
          <a:xfrm>
            <a:off x="913805" y="4342191"/>
            <a:ext cx="5030391" cy="4115405"/>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Verdana" pitchFamily="34" charset="0"/>
                <a:hlinkClick r:id="rId3"/>
              </a:rPr>
              <a:t>http://www.cl.cam.ac.uk/TechReports/UCAM-CL-TR-574.pdf</a:t>
            </a:r>
            <a:endParaRPr lang="en-US" sz="1200" dirty="0" smtClean="0">
              <a:latin typeface="Verdana" pitchFamily="34" charset="0"/>
            </a:endParaRP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8852DD-2D3A-4B15-ADC3-6A0495CB8EDF}" type="datetimeFigureOut">
              <a:rPr lang="en-US" smtClean="0"/>
              <a:t>11/2/2009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C6F27-9A49-4188-8A81-55901918F1D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8852DD-2D3A-4B15-ADC3-6A0495CB8EDF}" type="datetimeFigureOut">
              <a:rPr lang="en-US" smtClean="0"/>
              <a:t>11/2/2009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C6F27-9A49-4188-8A81-55901918F1D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8852DD-2D3A-4B15-ADC3-6A0495CB8EDF}" type="datetimeFigureOut">
              <a:rPr lang="en-US" smtClean="0"/>
              <a:t>11/2/2009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C6F27-9A49-4188-8A81-55901918F1D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8852DD-2D3A-4B15-ADC3-6A0495CB8EDF}" type="datetimeFigureOut">
              <a:rPr lang="en-US" smtClean="0"/>
              <a:t>11/2/2009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C6F27-9A49-4188-8A81-55901918F1D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8852DD-2D3A-4B15-ADC3-6A0495CB8EDF}" type="datetimeFigureOut">
              <a:rPr lang="en-US" smtClean="0"/>
              <a:t>11/2/2009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C6F27-9A49-4188-8A81-55901918F1D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8852DD-2D3A-4B15-ADC3-6A0495CB8EDF}" type="datetimeFigureOut">
              <a:rPr lang="en-US" smtClean="0"/>
              <a:t>11/2/2009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FC6F27-9A49-4188-8A81-55901918F1D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8852DD-2D3A-4B15-ADC3-6A0495CB8EDF}" type="datetimeFigureOut">
              <a:rPr lang="en-US" smtClean="0"/>
              <a:t>11/2/2009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FC6F27-9A49-4188-8A81-55901918F1D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8852DD-2D3A-4B15-ADC3-6A0495CB8EDF}" type="datetimeFigureOut">
              <a:rPr lang="en-US" smtClean="0"/>
              <a:t>11/2/2009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FC6F27-9A49-4188-8A81-55901918F1D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8852DD-2D3A-4B15-ADC3-6A0495CB8EDF}" type="datetimeFigureOut">
              <a:rPr lang="en-US" smtClean="0"/>
              <a:t>11/2/2009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FC6F27-9A49-4188-8A81-55901918F1D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8852DD-2D3A-4B15-ADC3-6A0495CB8EDF}" type="datetimeFigureOut">
              <a:rPr lang="en-US" smtClean="0"/>
              <a:t>11/2/2009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FC6F27-9A49-4188-8A81-55901918F1D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8852DD-2D3A-4B15-ADC3-6A0495CB8EDF}" type="datetimeFigureOut">
              <a:rPr lang="en-US" smtClean="0"/>
              <a:t>11/2/2009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FC6F27-9A49-4188-8A81-55901918F1D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8852DD-2D3A-4B15-ADC3-6A0495CB8EDF}" type="datetimeFigureOut">
              <a:rPr lang="en-US" smtClean="0"/>
              <a:t>11/2/2009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FC6F27-9A49-4188-8A81-55901918F1D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cs.virginia.edu/cs112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bradblog.com/archives/00002526.ht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304800" y="0"/>
            <a:ext cx="10274157" cy="6858000"/>
          </a:xfrm>
          <a:prstGeom prst="rect">
            <a:avLst/>
          </a:prstGeom>
          <a:noFill/>
          <a:ln w="9525">
            <a:noFill/>
            <a:miter lim="800000"/>
            <a:headEnd/>
            <a:tailEnd/>
          </a:ln>
        </p:spPr>
      </p:pic>
      <p:sp>
        <p:nvSpPr>
          <p:cNvPr id="888837" name="Text Box 5"/>
          <p:cNvSpPr txBox="1">
            <a:spLocks noChangeArrowheads="1"/>
          </p:cNvSpPr>
          <p:nvPr/>
        </p:nvSpPr>
        <p:spPr bwMode="auto">
          <a:xfrm>
            <a:off x="762000" y="1981200"/>
            <a:ext cx="7924800" cy="396875"/>
          </a:xfrm>
          <a:prstGeom prst="rect">
            <a:avLst/>
          </a:prstGeom>
          <a:noFill/>
          <a:ln w="9525">
            <a:noFill/>
            <a:miter lim="800000"/>
            <a:headEnd/>
            <a:tailEnd/>
          </a:ln>
          <a:effectLst/>
        </p:spPr>
        <p:txBody>
          <a:bodyPr>
            <a:spAutoFit/>
          </a:bodyPr>
          <a:lstStyle/>
          <a:p>
            <a:pPr>
              <a:spcBef>
                <a:spcPct val="50000"/>
              </a:spcBef>
            </a:pPr>
            <a:endParaRPr lang="en-US" sz="2000"/>
          </a:p>
        </p:txBody>
      </p:sp>
      <p:sp>
        <p:nvSpPr>
          <p:cNvPr id="888838" name="Text Box 6"/>
          <p:cNvSpPr txBox="1">
            <a:spLocks noChangeArrowheads="1"/>
          </p:cNvSpPr>
          <p:nvPr/>
        </p:nvSpPr>
        <p:spPr bwMode="auto">
          <a:xfrm>
            <a:off x="8455025" y="3101975"/>
            <a:ext cx="184150" cy="457200"/>
          </a:xfrm>
          <a:prstGeom prst="rect">
            <a:avLst/>
          </a:prstGeom>
          <a:noFill/>
          <a:ln w="9525">
            <a:noFill/>
            <a:miter lim="800000"/>
            <a:headEnd/>
            <a:tailEnd/>
          </a:ln>
          <a:effectLst/>
        </p:spPr>
        <p:txBody>
          <a:bodyPr wrap="none">
            <a:spAutoFit/>
          </a:bodyPr>
          <a:lstStyle/>
          <a:p>
            <a:pPr algn="r"/>
            <a:endParaRPr lang="en-US" sz="2400"/>
          </a:p>
        </p:txBody>
      </p:sp>
      <p:sp>
        <p:nvSpPr>
          <p:cNvPr id="888839" name="Text Box 7"/>
          <p:cNvSpPr txBox="1">
            <a:spLocks noChangeArrowheads="1"/>
          </p:cNvSpPr>
          <p:nvPr/>
        </p:nvSpPr>
        <p:spPr bwMode="auto">
          <a:xfrm>
            <a:off x="547688" y="2459038"/>
            <a:ext cx="8181975" cy="519112"/>
          </a:xfrm>
          <a:prstGeom prst="rect">
            <a:avLst/>
          </a:prstGeom>
          <a:noFill/>
          <a:ln w="9525">
            <a:noFill/>
            <a:miter lim="800000"/>
            <a:headEnd/>
            <a:tailEnd/>
          </a:ln>
          <a:effectLst/>
        </p:spPr>
        <p:txBody>
          <a:bodyPr>
            <a:spAutoFit/>
          </a:bodyPr>
          <a:lstStyle/>
          <a:p>
            <a:endParaRPr lang="en-US" sz="2800"/>
          </a:p>
        </p:txBody>
      </p:sp>
      <p:sp>
        <p:nvSpPr>
          <p:cNvPr id="888840" name="Rectangle 8"/>
          <p:cNvSpPr>
            <a:spLocks noChangeArrowheads="1"/>
          </p:cNvSpPr>
          <p:nvPr/>
        </p:nvSpPr>
        <p:spPr bwMode="auto">
          <a:xfrm>
            <a:off x="304800" y="533400"/>
            <a:ext cx="4038600" cy="2482850"/>
          </a:xfrm>
          <a:prstGeom prst="rect">
            <a:avLst/>
          </a:prstGeom>
          <a:solidFill>
            <a:schemeClr val="bg1">
              <a:alpha val="41000"/>
            </a:schemeClr>
          </a:solidFill>
          <a:ln w="9525">
            <a:noFill/>
            <a:miter lim="800000"/>
            <a:headEnd/>
            <a:tailEnd/>
          </a:ln>
          <a:effectLst/>
        </p:spPr>
        <p:txBody>
          <a:bodyPr anchor="ctr"/>
          <a:lstStyle/>
          <a:p>
            <a:r>
              <a:rPr lang="en-US" sz="4800" dirty="0"/>
              <a:t>Class </a:t>
            </a:r>
            <a:r>
              <a:rPr lang="en-US" sz="4800" dirty="0" smtClean="0"/>
              <a:t>30: Language Construction</a:t>
            </a:r>
          </a:p>
        </p:txBody>
      </p:sp>
      <p:sp>
        <p:nvSpPr>
          <p:cNvPr id="13" name="TextBox 12"/>
          <p:cNvSpPr txBox="1"/>
          <p:nvPr/>
        </p:nvSpPr>
        <p:spPr>
          <a:xfrm>
            <a:off x="7543800" y="6019800"/>
            <a:ext cx="1730154" cy="646331"/>
          </a:xfrm>
          <a:prstGeom prst="rect">
            <a:avLst/>
          </a:prstGeom>
          <a:noFill/>
        </p:spPr>
        <p:txBody>
          <a:bodyPr wrap="none" rtlCol="0">
            <a:spAutoFit/>
          </a:bodyPr>
          <a:lstStyle/>
          <a:p>
            <a:r>
              <a:rPr lang="en-US" dirty="0" smtClean="0">
                <a:solidFill>
                  <a:schemeClr val="bg1">
                    <a:lumMod val="95000"/>
                  </a:schemeClr>
                </a:solidFill>
              </a:rPr>
              <a:t>cs1120 Fall 2009</a:t>
            </a:r>
          </a:p>
          <a:p>
            <a:r>
              <a:rPr lang="en-US" dirty="0" smtClean="0">
                <a:solidFill>
                  <a:schemeClr val="bg1">
                    <a:lumMod val="95000"/>
                  </a:schemeClr>
                </a:solidFill>
              </a:rPr>
              <a:t>David Evans</a:t>
            </a:r>
            <a:endParaRPr lang="en-US" dirty="0">
              <a:solidFill>
                <a:schemeClr val="bg1">
                  <a:lumMod val="95000"/>
                </a:schemeClr>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Primitives</a:t>
            </a:r>
            <a:endParaRPr lang="en-US" dirty="0"/>
          </a:p>
        </p:txBody>
      </p:sp>
      <p:sp>
        <p:nvSpPr>
          <p:cNvPr id="4" name="Rectangle 2"/>
          <p:cNvSpPr txBox="1">
            <a:spLocks noChangeArrowheads="1"/>
          </p:cNvSpPr>
          <p:nvPr/>
        </p:nvSpPr>
        <p:spPr>
          <a:xfrm>
            <a:off x="304800" y="22098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Evaluation Rule 1: Primitives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Rectangle 3"/>
          <p:cNvSpPr txBox="1">
            <a:spLocks noChangeArrowheads="1"/>
          </p:cNvSpPr>
          <p:nvPr/>
        </p:nvSpPr>
        <p:spPr>
          <a:xfrm>
            <a:off x="455613" y="3602037"/>
            <a:ext cx="7935912" cy="1125538"/>
          </a:xfrm>
          <a:prstGeom prst="rect">
            <a:avLst/>
          </a:prstGeom>
        </p:spPr>
        <p:txBody>
          <a:bodyPr vert="horz" lIns="91440" tIns="45720" rIns="91440" bIns="45720" rtlCol="0">
            <a:noAutofit/>
          </a:bodyPr>
          <a:lstStyle/>
          <a:p>
            <a:pPr marL="609600" marR="0" lvl="0" indent="-609600" algn="l" defTabSz="914400" rtl="0" eaLnBrk="1" fontAlgn="auto" latinLnBrk="0" hangingPunct="1">
              <a:lnSpc>
                <a:spcPct val="80000"/>
              </a:lnSpc>
              <a:spcBef>
                <a:spcPct val="20000"/>
              </a:spcBef>
              <a:spcAft>
                <a:spcPts val="0"/>
              </a:spcAft>
              <a:buClrTx/>
              <a:buSzTx/>
              <a:buFontTx/>
              <a:buNone/>
              <a:tabLst/>
              <a:defRPr/>
            </a:pPr>
            <a:r>
              <a:rPr lang="en-US" dirty="0"/>
              <a:t>	</a:t>
            </a:r>
            <a:r>
              <a:rPr kumimoji="0" lang="en-US" sz="4800" b="0" i="0" u="none" strike="noStrike" kern="1200" cap="none" spc="0" normalizeH="0" baseline="0" noProof="0" dirty="0" smtClean="0">
                <a:ln>
                  <a:noFill/>
                </a:ln>
                <a:solidFill>
                  <a:schemeClr val="tx1"/>
                </a:solidFill>
                <a:effectLst/>
                <a:uLnTx/>
                <a:uFillTx/>
                <a:latin typeface="+mn-lt"/>
                <a:ea typeface="+mn-ea"/>
                <a:cs typeface="+mn-cs"/>
              </a:rPr>
              <a:t>A </a:t>
            </a:r>
            <a:r>
              <a:rPr kumimoji="0" lang="en-US" sz="4800" b="0" i="1" u="none" strike="noStrike" kern="1200" cap="none" spc="0" normalizeH="0" baseline="0" noProof="0" dirty="0" smtClean="0">
                <a:ln>
                  <a:noFill/>
                </a:ln>
                <a:solidFill>
                  <a:schemeClr val="tx1"/>
                </a:solidFill>
                <a:effectLst/>
                <a:uLnTx/>
                <a:uFillTx/>
                <a:latin typeface="+mn-lt"/>
                <a:ea typeface="+mn-ea"/>
                <a:cs typeface="+mn-cs"/>
              </a:rPr>
              <a:t>primitive</a:t>
            </a:r>
            <a:r>
              <a:rPr kumimoji="0" lang="en-US" sz="4800" b="0" i="0" u="none" strike="noStrike" kern="1200" cap="none" spc="0" normalizeH="0" baseline="0" noProof="0" dirty="0" smtClean="0">
                <a:ln>
                  <a:noFill/>
                </a:ln>
                <a:solidFill>
                  <a:schemeClr val="tx1"/>
                </a:solidFill>
                <a:effectLst/>
                <a:uLnTx/>
                <a:uFillTx/>
                <a:latin typeface="+mn-lt"/>
                <a:ea typeface="+mn-ea"/>
                <a:cs typeface="+mn-cs"/>
              </a:rPr>
              <a:t> evaluates to its pre-defined value.</a:t>
            </a:r>
            <a:endParaRPr kumimoji="0" lang="en-US" sz="4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1066800" y="5410200"/>
            <a:ext cx="7049302" cy="40011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000" dirty="0" smtClean="0"/>
              <a:t>To implement a primitive, we need to give it its pre-defined value!</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Primitives</a:t>
            </a:r>
            <a:endParaRPr lang="en-US" dirty="0"/>
          </a:p>
        </p:txBody>
      </p:sp>
      <p:sp>
        <p:nvSpPr>
          <p:cNvPr id="4" name="Rectangle 3"/>
          <p:cNvSpPr/>
          <p:nvPr/>
        </p:nvSpPr>
        <p:spPr>
          <a:xfrm>
            <a:off x="457200" y="1219200"/>
            <a:ext cx="8001000" cy="5262979"/>
          </a:xfrm>
          <a:prstGeom prst="rect">
            <a:avLst/>
          </a:prstGeom>
        </p:spPr>
        <p:txBody>
          <a:bodyPr wrap="square">
            <a:spAutoFit/>
          </a:bodyPr>
          <a:lstStyle/>
          <a:p>
            <a:r>
              <a:rPr lang="en-US" sz="2400" b="1" dirty="0" smtClean="0"/>
              <a:t>def</a:t>
            </a:r>
            <a:r>
              <a:rPr lang="en-US" sz="2400" dirty="0" smtClean="0"/>
              <a:t> </a:t>
            </a:r>
            <a:r>
              <a:rPr lang="en-US" sz="2400" dirty="0" err="1" smtClean="0"/>
              <a:t>isPrimitive</a:t>
            </a:r>
            <a:r>
              <a:rPr lang="en-US" sz="2400" dirty="0" smtClean="0"/>
              <a:t>(</a:t>
            </a:r>
            <a:r>
              <a:rPr lang="en-US" sz="2400" dirty="0" err="1" smtClean="0"/>
              <a:t>expr</a:t>
            </a:r>
            <a:r>
              <a:rPr lang="en-US" sz="2400" dirty="0" smtClean="0"/>
              <a:t>):</a:t>
            </a:r>
          </a:p>
          <a:p>
            <a:r>
              <a:rPr lang="en-US" sz="2400" dirty="0" smtClean="0"/>
              <a:t>    </a:t>
            </a:r>
            <a:r>
              <a:rPr lang="en-US" sz="2400" b="1" dirty="0" smtClean="0"/>
              <a:t>return </a:t>
            </a:r>
            <a:r>
              <a:rPr lang="en-US" sz="2400" dirty="0" smtClean="0"/>
              <a:t>(</a:t>
            </a:r>
            <a:r>
              <a:rPr lang="en-US" sz="2400" dirty="0" err="1" smtClean="0"/>
              <a:t>isNumber</a:t>
            </a:r>
            <a:r>
              <a:rPr lang="en-US" sz="2400" dirty="0" smtClean="0"/>
              <a:t>(</a:t>
            </a:r>
            <a:r>
              <a:rPr lang="en-US" sz="2400" dirty="0" err="1" smtClean="0"/>
              <a:t>expr</a:t>
            </a:r>
            <a:r>
              <a:rPr lang="en-US" sz="2400" dirty="0" smtClean="0"/>
              <a:t>) </a:t>
            </a:r>
            <a:r>
              <a:rPr lang="en-US" sz="2400" b="1" dirty="0" smtClean="0"/>
              <a:t>or</a:t>
            </a:r>
            <a:r>
              <a:rPr lang="en-US" sz="2400" dirty="0" smtClean="0"/>
              <a:t> </a:t>
            </a:r>
            <a:r>
              <a:rPr lang="en-US" sz="2400" dirty="0" err="1" smtClean="0"/>
              <a:t>isPrimitiveProcedure</a:t>
            </a:r>
            <a:r>
              <a:rPr lang="en-US" sz="2400" dirty="0" smtClean="0"/>
              <a:t>(</a:t>
            </a:r>
            <a:r>
              <a:rPr lang="en-US" sz="2400" dirty="0" err="1" smtClean="0"/>
              <a:t>expr</a:t>
            </a:r>
            <a:r>
              <a:rPr lang="en-US" sz="2400" dirty="0" smtClean="0"/>
              <a:t>))</a:t>
            </a:r>
          </a:p>
          <a:p>
            <a:endParaRPr lang="en-US" sz="2400" dirty="0" smtClean="0"/>
          </a:p>
          <a:p>
            <a:r>
              <a:rPr lang="en-US" sz="2400" b="1" dirty="0" smtClean="0"/>
              <a:t>def</a:t>
            </a:r>
            <a:r>
              <a:rPr lang="en-US" sz="2400" dirty="0" smtClean="0"/>
              <a:t> </a:t>
            </a:r>
            <a:r>
              <a:rPr lang="en-US" sz="2400" dirty="0" err="1" smtClean="0"/>
              <a:t>isNumber</a:t>
            </a:r>
            <a:r>
              <a:rPr lang="en-US" sz="2400" dirty="0" smtClean="0"/>
              <a:t>(</a:t>
            </a:r>
            <a:r>
              <a:rPr lang="en-US" sz="2400" dirty="0" err="1" smtClean="0"/>
              <a:t>expr</a:t>
            </a:r>
            <a:r>
              <a:rPr lang="en-US" sz="2400" dirty="0" smtClean="0"/>
              <a:t>):</a:t>
            </a:r>
          </a:p>
          <a:p>
            <a:r>
              <a:rPr lang="en-US" sz="2400" dirty="0" smtClean="0"/>
              <a:t>    </a:t>
            </a:r>
            <a:r>
              <a:rPr lang="en-US" sz="2400" b="1" dirty="0" smtClean="0"/>
              <a:t>return</a:t>
            </a:r>
            <a:r>
              <a:rPr lang="en-US" sz="2400" dirty="0" smtClean="0"/>
              <a:t> </a:t>
            </a:r>
            <a:r>
              <a:rPr lang="en-US" sz="2400" dirty="0" err="1" smtClean="0"/>
              <a:t>isinstance</a:t>
            </a:r>
            <a:r>
              <a:rPr lang="en-US" sz="2400" dirty="0" smtClean="0"/>
              <a:t>(</a:t>
            </a:r>
            <a:r>
              <a:rPr lang="en-US" sz="2400" dirty="0" err="1" smtClean="0"/>
              <a:t>expr</a:t>
            </a:r>
            <a:r>
              <a:rPr lang="en-US" sz="2400" dirty="0" smtClean="0"/>
              <a:t>, </a:t>
            </a:r>
            <a:r>
              <a:rPr lang="en-US" sz="2400" dirty="0" err="1" smtClean="0"/>
              <a:t>str</a:t>
            </a:r>
            <a:r>
              <a:rPr lang="en-US" sz="2400" dirty="0" smtClean="0"/>
              <a:t>) and </a:t>
            </a:r>
            <a:r>
              <a:rPr lang="en-US" sz="2400" dirty="0" err="1" smtClean="0"/>
              <a:t>expr.isdigit</a:t>
            </a:r>
            <a:r>
              <a:rPr lang="en-US" sz="2400" dirty="0" smtClean="0"/>
              <a:t>()</a:t>
            </a:r>
          </a:p>
          <a:p>
            <a:endParaRPr lang="en-US" sz="2400" dirty="0" smtClean="0"/>
          </a:p>
          <a:p>
            <a:r>
              <a:rPr lang="en-US" sz="2400" b="1" dirty="0" smtClean="0"/>
              <a:t>def </a:t>
            </a:r>
            <a:r>
              <a:rPr lang="en-US" sz="2400" dirty="0" err="1" smtClean="0"/>
              <a:t>isPrimitiveProcedure</a:t>
            </a:r>
            <a:r>
              <a:rPr lang="en-US" sz="2400" dirty="0" smtClean="0"/>
              <a:t>(</a:t>
            </a:r>
            <a:r>
              <a:rPr lang="en-US" sz="2400" dirty="0" err="1" smtClean="0"/>
              <a:t>expr</a:t>
            </a:r>
            <a:r>
              <a:rPr lang="en-US" sz="2400" dirty="0" smtClean="0"/>
              <a:t>):</a:t>
            </a:r>
          </a:p>
          <a:p>
            <a:r>
              <a:rPr lang="en-US" sz="2400" dirty="0" smtClean="0"/>
              <a:t>    </a:t>
            </a:r>
            <a:r>
              <a:rPr lang="en-US" sz="2400" b="1" dirty="0" smtClean="0"/>
              <a:t>return</a:t>
            </a:r>
            <a:r>
              <a:rPr lang="en-US" sz="2400" dirty="0" smtClean="0"/>
              <a:t> callable(</a:t>
            </a:r>
            <a:r>
              <a:rPr lang="en-US" sz="2400" dirty="0" err="1" smtClean="0"/>
              <a:t>expr</a:t>
            </a:r>
            <a:r>
              <a:rPr lang="en-US" sz="2400" dirty="0" smtClean="0"/>
              <a:t>)</a:t>
            </a:r>
          </a:p>
          <a:p>
            <a:endParaRPr lang="en-US" sz="2400" dirty="0" smtClean="0"/>
          </a:p>
          <a:p>
            <a:r>
              <a:rPr lang="en-US" sz="2400" b="1" dirty="0" smtClean="0"/>
              <a:t>def</a:t>
            </a:r>
            <a:r>
              <a:rPr lang="en-US" sz="2400" dirty="0" smtClean="0"/>
              <a:t> </a:t>
            </a:r>
            <a:r>
              <a:rPr lang="en-US" sz="2400" dirty="0" err="1" smtClean="0"/>
              <a:t>evalPrimitive</a:t>
            </a:r>
            <a:r>
              <a:rPr lang="en-US" sz="2400" dirty="0" smtClean="0"/>
              <a:t>(</a:t>
            </a:r>
            <a:r>
              <a:rPr lang="en-US" sz="2400" dirty="0" err="1" smtClean="0"/>
              <a:t>expr</a:t>
            </a:r>
            <a:r>
              <a:rPr lang="en-US" sz="2400" dirty="0" smtClean="0"/>
              <a:t>):</a:t>
            </a:r>
          </a:p>
          <a:p>
            <a:r>
              <a:rPr lang="en-US" sz="2400" dirty="0" smtClean="0"/>
              <a:t>    </a:t>
            </a:r>
            <a:r>
              <a:rPr lang="en-US" sz="2400" b="1" dirty="0" smtClean="0"/>
              <a:t>if</a:t>
            </a:r>
            <a:r>
              <a:rPr lang="en-US" sz="2400" dirty="0" smtClean="0"/>
              <a:t> </a:t>
            </a:r>
            <a:r>
              <a:rPr lang="en-US" sz="2400" dirty="0" err="1" smtClean="0"/>
              <a:t>isNumber</a:t>
            </a:r>
            <a:r>
              <a:rPr lang="en-US" sz="2400" dirty="0" smtClean="0"/>
              <a:t>(</a:t>
            </a:r>
            <a:r>
              <a:rPr lang="en-US" sz="2400" dirty="0" err="1" smtClean="0"/>
              <a:t>expr</a:t>
            </a:r>
            <a:r>
              <a:rPr lang="en-US" sz="2400" dirty="0" smtClean="0"/>
              <a:t>):</a:t>
            </a:r>
          </a:p>
          <a:p>
            <a:r>
              <a:rPr lang="en-US" sz="2400" dirty="0" smtClean="0"/>
              <a:t>        </a:t>
            </a:r>
            <a:r>
              <a:rPr lang="en-US" sz="2400" b="1" dirty="0" smtClean="0"/>
              <a:t>return</a:t>
            </a:r>
            <a:r>
              <a:rPr lang="en-US" sz="2400" dirty="0" smtClean="0"/>
              <a:t> </a:t>
            </a:r>
            <a:r>
              <a:rPr lang="en-US" sz="2400" dirty="0" err="1" smtClean="0"/>
              <a:t>int</a:t>
            </a:r>
            <a:r>
              <a:rPr lang="en-US" sz="2400" dirty="0" smtClean="0"/>
              <a:t>(</a:t>
            </a:r>
            <a:r>
              <a:rPr lang="en-US" sz="2400" dirty="0" err="1" smtClean="0"/>
              <a:t>expr</a:t>
            </a:r>
            <a:r>
              <a:rPr lang="en-US" sz="2400" dirty="0" smtClean="0"/>
              <a:t>)</a:t>
            </a:r>
          </a:p>
          <a:p>
            <a:r>
              <a:rPr lang="en-US" sz="2400" dirty="0" smtClean="0"/>
              <a:t>    </a:t>
            </a:r>
            <a:r>
              <a:rPr lang="en-US" sz="2400" b="1" dirty="0" smtClean="0"/>
              <a:t>else:</a:t>
            </a:r>
          </a:p>
          <a:p>
            <a:r>
              <a:rPr lang="en-US" sz="2400" dirty="0" smtClean="0"/>
              <a:t>        </a:t>
            </a:r>
            <a:r>
              <a:rPr lang="en-US" sz="2400" b="1" dirty="0" smtClean="0"/>
              <a:t>return</a:t>
            </a:r>
            <a:r>
              <a:rPr lang="en-US" sz="2400" dirty="0" smtClean="0"/>
              <a:t> </a:t>
            </a:r>
            <a:r>
              <a:rPr lang="en-US" sz="2400" dirty="0" err="1" smtClean="0"/>
              <a:t>expr</a:t>
            </a:r>
            <a:endParaRPr lang="en-US" sz="24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Primitive Procedures</a:t>
            </a:r>
            <a:endParaRPr lang="en-US" dirty="0"/>
          </a:p>
        </p:txBody>
      </p:sp>
      <p:sp>
        <p:nvSpPr>
          <p:cNvPr id="4" name="Rectangle 3"/>
          <p:cNvSpPr/>
          <p:nvPr/>
        </p:nvSpPr>
        <p:spPr>
          <a:xfrm>
            <a:off x="838200" y="1676400"/>
            <a:ext cx="5943600" cy="1631216"/>
          </a:xfrm>
          <a:prstGeom prst="rect">
            <a:avLst/>
          </a:prstGeom>
        </p:spPr>
        <p:txBody>
          <a:bodyPr wrap="square">
            <a:spAutoFit/>
          </a:bodyPr>
          <a:lstStyle/>
          <a:p>
            <a:r>
              <a:rPr lang="en-US" sz="2000" b="1" dirty="0" smtClean="0"/>
              <a:t>def</a:t>
            </a:r>
            <a:r>
              <a:rPr lang="en-US" sz="2000" dirty="0" smtClean="0"/>
              <a:t> </a:t>
            </a:r>
            <a:r>
              <a:rPr lang="en-US" sz="2000" dirty="0" err="1" smtClean="0"/>
              <a:t>primitivePlus</a:t>
            </a:r>
            <a:r>
              <a:rPr lang="en-US" sz="2000" dirty="0" smtClean="0"/>
              <a:t> (operands):</a:t>
            </a:r>
          </a:p>
          <a:p>
            <a:r>
              <a:rPr lang="en-US" sz="2000" dirty="0" smtClean="0"/>
              <a:t>    </a:t>
            </a:r>
            <a:r>
              <a:rPr lang="en-US" sz="2000" b="1" dirty="0" smtClean="0"/>
              <a:t>if</a:t>
            </a:r>
            <a:r>
              <a:rPr lang="en-US" sz="2000" dirty="0" smtClean="0"/>
              <a:t> (</a:t>
            </a:r>
            <a:r>
              <a:rPr lang="en-US" sz="2000" dirty="0" err="1" smtClean="0"/>
              <a:t>len</a:t>
            </a:r>
            <a:r>
              <a:rPr lang="en-US" sz="2000" dirty="0" smtClean="0"/>
              <a:t>(operands) == 0):</a:t>
            </a:r>
          </a:p>
          <a:p>
            <a:r>
              <a:rPr lang="en-US" sz="2000" dirty="0" smtClean="0"/>
              <a:t>       </a:t>
            </a:r>
            <a:r>
              <a:rPr lang="en-US" sz="2000" b="1" dirty="0" smtClean="0"/>
              <a:t>return</a:t>
            </a:r>
            <a:r>
              <a:rPr lang="en-US" sz="2000" dirty="0" smtClean="0"/>
              <a:t> 0</a:t>
            </a:r>
          </a:p>
          <a:p>
            <a:r>
              <a:rPr lang="en-US" sz="2000" dirty="0" smtClean="0"/>
              <a:t>    </a:t>
            </a:r>
            <a:r>
              <a:rPr lang="en-US" sz="2000" b="1" dirty="0" smtClean="0"/>
              <a:t>else:</a:t>
            </a:r>
          </a:p>
          <a:p>
            <a:r>
              <a:rPr lang="en-US" sz="2000" dirty="0" smtClean="0"/>
              <a:t>       </a:t>
            </a:r>
            <a:r>
              <a:rPr lang="en-US" sz="2000" b="1" dirty="0" smtClean="0"/>
              <a:t>return</a:t>
            </a:r>
            <a:r>
              <a:rPr lang="en-US" sz="2000" dirty="0" smtClean="0"/>
              <a:t> operands[0] </a:t>
            </a:r>
            <a:r>
              <a:rPr lang="en-US" sz="2000" b="1" dirty="0" smtClean="0">
                <a:solidFill>
                  <a:srgbClr val="FF0000"/>
                </a:solidFill>
              </a:rPr>
              <a:t>+</a:t>
            </a:r>
            <a:r>
              <a:rPr lang="en-US" sz="2000" dirty="0" smtClean="0"/>
              <a:t> </a:t>
            </a:r>
            <a:r>
              <a:rPr lang="en-US" sz="2000" dirty="0" err="1" smtClean="0"/>
              <a:t>primitivePlus</a:t>
            </a:r>
            <a:r>
              <a:rPr lang="en-US" sz="2000" dirty="0" smtClean="0"/>
              <a:t> (operands[1:])</a:t>
            </a:r>
            <a:endParaRPr lang="en-US" sz="2000" dirty="0"/>
          </a:p>
        </p:txBody>
      </p:sp>
      <p:sp>
        <p:nvSpPr>
          <p:cNvPr id="5" name="Rectangle 4"/>
          <p:cNvSpPr/>
          <p:nvPr/>
        </p:nvSpPr>
        <p:spPr>
          <a:xfrm>
            <a:off x="838200" y="3403937"/>
            <a:ext cx="4572000" cy="1015663"/>
          </a:xfrm>
          <a:prstGeom prst="rect">
            <a:avLst/>
          </a:prstGeom>
        </p:spPr>
        <p:txBody>
          <a:bodyPr>
            <a:spAutoFit/>
          </a:bodyPr>
          <a:lstStyle/>
          <a:p>
            <a:r>
              <a:rPr lang="en-US" sz="2000" b="1" dirty="0" smtClean="0"/>
              <a:t>def</a:t>
            </a:r>
            <a:r>
              <a:rPr lang="en-US" sz="2000" dirty="0" smtClean="0"/>
              <a:t> </a:t>
            </a:r>
            <a:r>
              <a:rPr lang="en-US" sz="2000" dirty="0" err="1" smtClean="0"/>
              <a:t>primitiveEquals</a:t>
            </a:r>
            <a:r>
              <a:rPr lang="en-US" sz="2000" dirty="0" smtClean="0"/>
              <a:t> (operands):</a:t>
            </a:r>
          </a:p>
          <a:p>
            <a:r>
              <a:rPr lang="en-US" sz="2000" dirty="0" smtClean="0">
                <a:solidFill>
                  <a:schemeClr val="accent2">
                    <a:lumMod val="60000"/>
                    <a:lumOff val="40000"/>
                  </a:schemeClr>
                </a:solidFill>
              </a:rPr>
              <a:t>    </a:t>
            </a:r>
            <a:r>
              <a:rPr lang="en-US" sz="2000" dirty="0" err="1" smtClean="0">
                <a:solidFill>
                  <a:schemeClr val="accent2">
                    <a:lumMod val="60000"/>
                    <a:lumOff val="40000"/>
                  </a:schemeClr>
                </a:solidFill>
              </a:rPr>
              <a:t>checkOperands</a:t>
            </a:r>
            <a:r>
              <a:rPr lang="en-US" sz="2000" dirty="0" smtClean="0">
                <a:solidFill>
                  <a:schemeClr val="accent2">
                    <a:lumMod val="60000"/>
                    <a:lumOff val="40000"/>
                  </a:schemeClr>
                </a:solidFill>
              </a:rPr>
              <a:t> (operands, 2, '=')</a:t>
            </a:r>
          </a:p>
          <a:p>
            <a:r>
              <a:rPr lang="en-US" sz="2000" dirty="0" smtClean="0"/>
              <a:t>    </a:t>
            </a:r>
            <a:r>
              <a:rPr lang="en-US" sz="2000" b="1" dirty="0" smtClean="0"/>
              <a:t>return</a:t>
            </a:r>
            <a:r>
              <a:rPr lang="en-US" sz="2000" dirty="0" smtClean="0"/>
              <a:t> operands[0] </a:t>
            </a:r>
            <a:r>
              <a:rPr lang="en-US" sz="2000" b="1" dirty="0" smtClean="0">
                <a:solidFill>
                  <a:srgbClr val="FF0000"/>
                </a:solidFill>
              </a:rPr>
              <a:t>==</a:t>
            </a:r>
            <a:r>
              <a:rPr lang="en-US" sz="2000" dirty="0" smtClean="0"/>
              <a:t> operands[1]</a:t>
            </a:r>
            <a:endParaRPr lang="en-US" sz="2000" dirty="0"/>
          </a:p>
        </p:txBody>
      </p:sp>
      <p:sp>
        <p:nvSpPr>
          <p:cNvPr id="6" name="Rectangle 5"/>
          <p:cNvSpPr/>
          <p:nvPr/>
        </p:nvSpPr>
        <p:spPr>
          <a:xfrm>
            <a:off x="2242559" y="4784221"/>
            <a:ext cx="4572000" cy="1477328"/>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r>
              <a:rPr lang="en-US" b="1" dirty="0" smtClean="0"/>
              <a:t>def</a:t>
            </a:r>
            <a:r>
              <a:rPr lang="en-US" dirty="0" smtClean="0"/>
              <a:t> </a:t>
            </a:r>
            <a:r>
              <a:rPr lang="en-US" dirty="0" err="1" smtClean="0"/>
              <a:t>mapply</a:t>
            </a:r>
            <a:r>
              <a:rPr lang="en-US" dirty="0" smtClean="0"/>
              <a:t>(proc, operands):</a:t>
            </a:r>
          </a:p>
          <a:p>
            <a:r>
              <a:rPr lang="en-US" dirty="0" smtClean="0"/>
              <a:t>    </a:t>
            </a:r>
            <a:r>
              <a:rPr lang="en-US" b="1" dirty="0" smtClean="0"/>
              <a:t>if</a:t>
            </a:r>
            <a:r>
              <a:rPr lang="en-US" dirty="0" smtClean="0"/>
              <a:t> (</a:t>
            </a:r>
            <a:r>
              <a:rPr lang="en-US" dirty="0" err="1" smtClean="0"/>
              <a:t>isPrimitiveProcedure</a:t>
            </a:r>
            <a:r>
              <a:rPr lang="en-US" dirty="0" smtClean="0"/>
              <a:t>(proc)):</a:t>
            </a:r>
          </a:p>
          <a:p>
            <a:r>
              <a:rPr lang="en-US" dirty="0" smtClean="0"/>
              <a:t>        </a:t>
            </a:r>
            <a:r>
              <a:rPr lang="en-US" b="1" dirty="0" smtClean="0"/>
              <a:t>return</a:t>
            </a:r>
            <a:r>
              <a:rPr lang="en-US" dirty="0" smtClean="0"/>
              <a:t> proc(operands)</a:t>
            </a:r>
          </a:p>
          <a:p>
            <a:r>
              <a:rPr lang="en-US" dirty="0" smtClean="0"/>
              <a:t>    </a:t>
            </a:r>
            <a:r>
              <a:rPr lang="en-US" dirty="0" err="1" smtClean="0"/>
              <a:t>elif</a:t>
            </a:r>
            <a:r>
              <a:rPr lang="en-US" dirty="0" smtClean="0"/>
              <a:t> </a:t>
            </a:r>
            <a:r>
              <a:rPr lang="en-US" dirty="0" err="1" smtClean="0"/>
              <a:t>isinstance</a:t>
            </a:r>
            <a:r>
              <a:rPr lang="en-US" dirty="0" smtClean="0"/>
              <a:t>(proc, Procedure):</a:t>
            </a:r>
          </a:p>
          <a:p>
            <a:r>
              <a:rPr lang="en-US" dirty="0"/>
              <a:t> </a:t>
            </a:r>
            <a:r>
              <a:rPr lang="en-US" dirty="0" smtClean="0"/>
              <a:t>       ...</a:t>
            </a:r>
            <a:endParaRPr lang="en-US" dirty="0"/>
          </a:p>
        </p:txBody>
      </p:sp>
      <p:sp>
        <p:nvSpPr>
          <p:cNvPr id="7" name="TextBox 6"/>
          <p:cNvSpPr txBox="1"/>
          <p:nvPr/>
        </p:nvSpPr>
        <p:spPr>
          <a:xfrm>
            <a:off x="6934200" y="4572000"/>
            <a:ext cx="2209800" cy="1815882"/>
          </a:xfrm>
          <a:prstGeom prst="rect">
            <a:avLst/>
          </a:prstGeom>
          <a:noFill/>
        </p:spPr>
        <p:txBody>
          <a:bodyPr wrap="square" rtlCol="0">
            <a:spAutoFit/>
          </a:bodyPr>
          <a:lstStyle/>
          <a:p>
            <a:r>
              <a:rPr lang="en-US" sz="2800" dirty="0" smtClean="0"/>
              <a:t>To apply a primitive procedure, “just do it”.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heckerboard(across)">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what do we do with the primitives?</a:t>
            </a:r>
            <a:endParaRPr lang="en-US" dirty="0"/>
          </a:p>
        </p:txBody>
      </p:sp>
      <p:sp>
        <p:nvSpPr>
          <p:cNvPr id="4" name="Rectangle 3"/>
          <p:cNvSpPr/>
          <p:nvPr/>
        </p:nvSpPr>
        <p:spPr>
          <a:xfrm>
            <a:off x="533400" y="1447800"/>
            <a:ext cx="8001000" cy="4524315"/>
          </a:xfrm>
          <a:prstGeom prst="rect">
            <a:avLst/>
          </a:prstGeom>
        </p:spPr>
        <p:txBody>
          <a:bodyPr wrap="square">
            <a:spAutoFit/>
          </a:bodyPr>
          <a:lstStyle/>
          <a:p>
            <a:r>
              <a:rPr lang="en-US" sz="2400" b="1" dirty="0" smtClean="0"/>
              <a:t>def</a:t>
            </a:r>
            <a:r>
              <a:rPr lang="en-US" sz="2400" dirty="0" smtClean="0"/>
              <a:t> </a:t>
            </a:r>
            <a:r>
              <a:rPr lang="en-US" sz="2400" dirty="0" err="1" smtClean="0"/>
              <a:t>initializeGlobalEnvironment</a:t>
            </a:r>
            <a:r>
              <a:rPr lang="en-US" sz="2400" dirty="0" smtClean="0"/>
              <a:t>():</a:t>
            </a:r>
          </a:p>
          <a:p>
            <a:r>
              <a:rPr lang="en-US" sz="2400" dirty="0" smtClean="0"/>
              <a:t>    </a:t>
            </a:r>
            <a:r>
              <a:rPr lang="en-US" sz="2400" b="1" dirty="0" smtClean="0"/>
              <a:t>global</a:t>
            </a:r>
            <a:r>
              <a:rPr lang="en-US" sz="2400" dirty="0" smtClean="0"/>
              <a:t> </a:t>
            </a:r>
            <a:r>
              <a:rPr lang="en-US" sz="2400" dirty="0" err="1" smtClean="0"/>
              <a:t>globalEnvironment</a:t>
            </a:r>
            <a:endParaRPr lang="en-US" sz="2400" dirty="0" smtClean="0"/>
          </a:p>
          <a:p>
            <a:r>
              <a:rPr lang="en-US" sz="2400" dirty="0" smtClean="0"/>
              <a:t>    </a:t>
            </a:r>
            <a:r>
              <a:rPr lang="en-US" sz="2400" dirty="0" err="1" smtClean="0"/>
              <a:t>globalEnvironment</a:t>
            </a:r>
            <a:r>
              <a:rPr lang="en-US" sz="2400" dirty="0" smtClean="0"/>
              <a:t> = Environment(None)</a:t>
            </a:r>
          </a:p>
          <a:p>
            <a:r>
              <a:rPr lang="en-US" sz="2400" dirty="0" smtClean="0"/>
              <a:t>    </a:t>
            </a:r>
            <a:r>
              <a:rPr lang="en-US" sz="2400" dirty="0" err="1" smtClean="0"/>
              <a:t>globalEnvironment.addVariable</a:t>
            </a:r>
            <a:r>
              <a:rPr lang="en-US" sz="2400" dirty="0" smtClean="0"/>
              <a:t>('true', True)</a:t>
            </a:r>
          </a:p>
          <a:p>
            <a:r>
              <a:rPr lang="en-US" sz="2400" dirty="0" smtClean="0"/>
              <a:t>    </a:t>
            </a:r>
            <a:r>
              <a:rPr lang="en-US" sz="2400" dirty="0" err="1" smtClean="0"/>
              <a:t>globalEnvironment.addVariable</a:t>
            </a:r>
            <a:r>
              <a:rPr lang="en-US" sz="2400" dirty="0" smtClean="0"/>
              <a:t>('false', False)</a:t>
            </a:r>
          </a:p>
          <a:p>
            <a:r>
              <a:rPr lang="en-US" sz="2400" dirty="0" smtClean="0"/>
              <a:t>    </a:t>
            </a:r>
            <a:r>
              <a:rPr lang="en-US" sz="2400" dirty="0" err="1" smtClean="0"/>
              <a:t>globalEnvironment.addVariable</a:t>
            </a:r>
            <a:r>
              <a:rPr lang="en-US" sz="2400" dirty="0" smtClean="0"/>
              <a:t>('+', </a:t>
            </a:r>
            <a:r>
              <a:rPr lang="en-US" sz="2400" dirty="0" err="1" smtClean="0"/>
              <a:t>primitivePlus</a:t>
            </a:r>
            <a:r>
              <a:rPr lang="en-US" sz="2400" dirty="0" smtClean="0"/>
              <a:t>)</a:t>
            </a:r>
          </a:p>
          <a:p>
            <a:r>
              <a:rPr lang="en-US" sz="2400" dirty="0" smtClean="0"/>
              <a:t>    </a:t>
            </a:r>
            <a:r>
              <a:rPr lang="en-US" sz="2400" dirty="0" err="1" smtClean="0"/>
              <a:t>globalEnvironment.addVariable</a:t>
            </a:r>
            <a:r>
              <a:rPr lang="en-US" sz="2400" dirty="0" smtClean="0"/>
              <a:t>('-', </a:t>
            </a:r>
            <a:r>
              <a:rPr lang="en-US" sz="2400" dirty="0" err="1" smtClean="0"/>
              <a:t>primitiveMinus</a:t>
            </a:r>
            <a:r>
              <a:rPr lang="en-US" sz="2400" dirty="0" smtClean="0"/>
              <a:t>)</a:t>
            </a:r>
          </a:p>
          <a:p>
            <a:r>
              <a:rPr lang="en-US" sz="2400" dirty="0" smtClean="0"/>
              <a:t>    </a:t>
            </a:r>
            <a:r>
              <a:rPr lang="en-US" sz="2400" dirty="0" err="1" smtClean="0"/>
              <a:t>globalEnvironment.addVariable</a:t>
            </a:r>
            <a:r>
              <a:rPr lang="en-US" sz="2400" dirty="0" smtClean="0"/>
              <a:t>('*', </a:t>
            </a:r>
            <a:r>
              <a:rPr lang="en-US" sz="2400" dirty="0" err="1" smtClean="0"/>
              <a:t>primitiveTimes</a:t>
            </a:r>
            <a:r>
              <a:rPr lang="en-US" sz="2400" dirty="0" smtClean="0"/>
              <a:t>)</a:t>
            </a:r>
          </a:p>
          <a:p>
            <a:r>
              <a:rPr lang="en-US" sz="2400" dirty="0" smtClean="0"/>
              <a:t>    </a:t>
            </a:r>
            <a:r>
              <a:rPr lang="en-US" sz="2400" dirty="0" err="1" smtClean="0"/>
              <a:t>globalEnvironment.addVariable</a:t>
            </a:r>
            <a:r>
              <a:rPr lang="en-US" sz="2400" dirty="0" smtClean="0"/>
              <a:t>('=', </a:t>
            </a:r>
            <a:r>
              <a:rPr lang="en-US" sz="2400" dirty="0" err="1" smtClean="0"/>
              <a:t>primitiveEquals</a:t>
            </a:r>
            <a:r>
              <a:rPr lang="en-US" sz="2400" dirty="0" smtClean="0"/>
              <a:t>)</a:t>
            </a:r>
          </a:p>
          <a:p>
            <a:r>
              <a:rPr lang="en-US" sz="2400" dirty="0" smtClean="0"/>
              <a:t>    </a:t>
            </a:r>
            <a:r>
              <a:rPr lang="en-US" sz="2400" dirty="0" err="1" smtClean="0"/>
              <a:t>globalEnvironment.addVariable</a:t>
            </a:r>
            <a:r>
              <a:rPr lang="en-US" sz="2400" dirty="0" smtClean="0"/>
              <a:t>('zero?', </a:t>
            </a:r>
            <a:r>
              <a:rPr lang="en-US" sz="2400" dirty="0" err="1" smtClean="0"/>
              <a:t>primitiveZero</a:t>
            </a:r>
            <a:r>
              <a:rPr lang="en-US" sz="2400" dirty="0" smtClean="0"/>
              <a:t>)</a:t>
            </a:r>
          </a:p>
          <a:p>
            <a:r>
              <a:rPr lang="en-US" sz="2400" dirty="0" smtClean="0"/>
              <a:t>    </a:t>
            </a:r>
            <a:r>
              <a:rPr lang="en-US" sz="2400" dirty="0" err="1" smtClean="0"/>
              <a:t>globalEnvironment.addVariable</a:t>
            </a:r>
            <a:r>
              <a:rPr lang="en-US" sz="2400" dirty="0" smtClean="0"/>
              <a:t>('&gt;', </a:t>
            </a:r>
            <a:r>
              <a:rPr lang="en-US" sz="2400" dirty="0" err="1" smtClean="0"/>
              <a:t>primitiveGreater</a:t>
            </a:r>
            <a:r>
              <a:rPr lang="en-US" sz="2400" dirty="0" smtClean="0"/>
              <a:t>)</a:t>
            </a:r>
          </a:p>
          <a:p>
            <a:r>
              <a:rPr lang="en-US" sz="2400" dirty="0" smtClean="0"/>
              <a:t>    </a:t>
            </a:r>
            <a:r>
              <a:rPr lang="en-US" sz="2400" dirty="0" err="1" smtClean="0"/>
              <a:t>globalEnvironment.addVariable</a:t>
            </a:r>
            <a:r>
              <a:rPr lang="en-US" sz="2400" dirty="0" smtClean="0"/>
              <a:t>('&lt;', </a:t>
            </a:r>
            <a:r>
              <a:rPr lang="en-US" sz="2400" dirty="0" err="1" smtClean="0"/>
              <a:t>primitiveLessThan</a:t>
            </a:r>
            <a:r>
              <a:rPr lang="en-US" sz="2400" dirty="0" smtClean="0"/>
              <a: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457200" y="152400"/>
            <a:ext cx="8229600" cy="1143000"/>
          </a:xfrm>
        </p:spPr>
        <p:txBody>
          <a:bodyPr/>
          <a:lstStyle/>
          <a:p>
            <a:r>
              <a:rPr lang="en-US"/>
              <a:t>Evaluation Rule 5: If</a:t>
            </a:r>
          </a:p>
        </p:txBody>
      </p:sp>
      <p:sp>
        <p:nvSpPr>
          <p:cNvPr id="244739" name="Rectangle 3"/>
          <p:cNvSpPr>
            <a:spLocks noGrp="1" noChangeArrowheads="1"/>
          </p:cNvSpPr>
          <p:nvPr>
            <p:ph type="body" idx="1"/>
          </p:nvPr>
        </p:nvSpPr>
        <p:spPr>
          <a:xfrm>
            <a:off x="271463" y="1098550"/>
            <a:ext cx="8339137" cy="5116513"/>
          </a:xfrm>
        </p:spPr>
        <p:txBody>
          <a:bodyPr>
            <a:normAutofit lnSpcReduction="10000"/>
          </a:bodyPr>
          <a:lstStyle/>
          <a:p>
            <a:pPr lvl="0">
              <a:lnSpc>
                <a:spcPct val="90000"/>
              </a:lnSpc>
              <a:buNone/>
              <a:defRPr/>
            </a:pPr>
            <a:r>
              <a:rPr lang="en-US" b="1" dirty="0"/>
              <a:t>	</a:t>
            </a:r>
            <a:r>
              <a:rPr lang="en-US" i="1" dirty="0" err="1" smtClean="0"/>
              <a:t>IfExpression</a:t>
            </a:r>
            <a:r>
              <a:rPr lang="en-US" dirty="0" smtClean="0"/>
              <a:t> </a:t>
            </a:r>
          </a:p>
          <a:p>
            <a:pPr lvl="0">
              <a:lnSpc>
                <a:spcPct val="90000"/>
              </a:lnSpc>
              <a:buNone/>
              <a:defRPr/>
            </a:pPr>
            <a:r>
              <a:rPr lang="en-US" dirty="0" smtClean="0"/>
              <a:t>       ::= </a:t>
            </a:r>
            <a:r>
              <a:rPr lang="en-US" b="1" dirty="0" smtClean="0">
                <a:solidFill>
                  <a:schemeClr val="accent1"/>
                </a:solidFill>
              </a:rPr>
              <a:t>(if </a:t>
            </a:r>
            <a:r>
              <a:rPr lang="en-US" i="1" dirty="0" err="1" smtClean="0"/>
              <a:t>Expression</a:t>
            </a:r>
            <a:r>
              <a:rPr lang="en-US" baseline="-25000" dirty="0" err="1" smtClean="0"/>
              <a:t>Predicate</a:t>
            </a:r>
            <a:r>
              <a:rPr lang="en-US" i="1" dirty="0" smtClean="0"/>
              <a:t> </a:t>
            </a:r>
          </a:p>
          <a:p>
            <a:pPr lvl="0">
              <a:lnSpc>
                <a:spcPct val="90000"/>
              </a:lnSpc>
              <a:buNone/>
              <a:defRPr/>
            </a:pPr>
            <a:r>
              <a:rPr lang="en-US" i="1" dirty="0" smtClean="0"/>
              <a:t>                  </a:t>
            </a:r>
            <a:r>
              <a:rPr lang="en-US" i="1" dirty="0" err="1" smtClean="0"/>
              <a:t>Expression</a:t>
            </a:r>
            <a:r>
              <a:rPr lang="en-US" baseline="-25000" dirty="0" err="1" smtClean="0"/>
              <a:t>Consequent</a:t>
            </a:r>
            <a:r>
              <a:rPr lang="en-US" i="1" dirty="0" smtClean="0"/>
              <a:t> </a:t>
            </a:r>
          </a:p>
          <a:p>
            <a:pPr lvl="0">
              <a:lnSpc>
                <a:spcPct val="90000"/>
              </a:lnSpc>
              <a:buNone/>
              <a:defRPr/>
            </a:pPr>
            <a:r>
              <a:rPr lang="en-US" i="1" dirty="0" smtClean="0"/>
              <a:t>                  </a:t>
            </a:r>
            <a:r>
              <a:rPr lang="en-US" i="1" dirty="0" err="1" smtClean="0"/>
              <a:t>Expression</a:t>
            </a:r>
            <a:r>
              <a:rPr lang="en-US" baseline="-25000" dirty="0" err="1" smtClean="0"/>
              <a:t>Alternate</a:t>
            </a:r>
            <a:r>
              <a:rPr lang="en-US" b="1" dirty="0" smtClean="0">
                <a:solidFill>
                  <a:schemeClr val="accent1"/>
                </a:solidFill>
              </a:rPr>
              <a:t>)</a:t>
            </a:r>
          </a:p>
          <a:p>
            <a:pPr marL="990600" lvl="1" indent="-533400">
              <a:buFontTx/>
              <a:buNone/>
            </a:pPr>
            <a:endParaRPr lang="en-US" dirty="0"/>
          </a:p>
          <a:p>
            <a:pPr marL="990600" lvl="1" indent="-533400">
              <a:buFontTx/>
              <a:buNone/>
            </a:pPr>
            <a:r>
              <a:rPr lang="en-US" dirty="0"/>
              <a:t>To evaluate an if expression:</a:t>
            </a:r>
          </a:p>
          <a:p>
            <a:pPr marL="990600" lvl="1" indent="-533400">
              <a:buFontTx/>
              <a:buAutoNum type="alphaLcParenBoth"/>
            </a:pPr>
            <a:r>
              <a:rPr lang="en-US" dirty="0"/>
              <a:t>Evaluate </a:t>
            </a:r>
            <a:r>
              <a:rPr lang="en-US" i="1" dirty="0" err="1"/>
              <a:t>Expression</a:t>
            </a:r>
            <a:r>
              <a:rPr lang="en-US" baseline="-25000" dirty="0" err="1"/>
              <a:t>Predicate</a:t>
            </a:r>
            <a:r>
              <a:rPr lang="en-US" dirty="0"/>
              <a:t>.  </a:t>
            </a:r>
          </a:p>
          <a:p>
            <a:pPr marL="990600" lvl="1" indent="-533400">
              <a:buFontTx/>
              <a:buAutoNum type="alphaLcParenBoth"/>
            </a:pPr>
            <a:r>
              <a:rPr lang="en-US" dirty="0" smtClean="0"/>
              <a:t>If </a:t>
            </a:r>
            <a:r>
              <a:rPr lang="en-US" dirty="0"/>
              <a:t>it evaluates to </a:t>
            </a:r>
            <a:r>
              <a:rPr lang="en-US" dirty="0" smtClean="0"/>
              <a:t>a false value, </a:t>
            </a:r>
            <a:r>
              <a:rPr lang="en-US" dirty="0"/>
              <a:t>the value of the if expression is the value of </a:t>
            </a:r>
            <a:r>
              <a:rPr lang="en-US" i="1" dirty="0" err="1" smtClean="0"/>
              <a:t>Expression</a:t>
            </a:r>
            <a:r>
              <a:rPr lang="en-US" baseline="-25000" dirty="0" err="1" smtClean="0"/>
              <a:t>Alternate</a:t>
            </a:r>
            <a:r>
              <a:rPr lang="en-US" dirty="0" smtClean="0"/>
              <a:t>; otherwise</a:t>
            </a:r>
            <a:r>
              <a:rPr lang="en-US" dirty="0"/>
              <a:t>, the value of the if expression is the value of </a:t>
            </a:r>
            <a:r>
              <a:rPr lang="en-US" i="1" dirty="0" err="1"/>
              <a:t>Expression</a:t>
            </a:r>
            <a:r>
              <a:rPr lang="en-US" baseline="-25000" dirty="0" err="1"/>
              <a:t>Consequent</a:t>
            </a:r>
            <a:r>
              <a:rPr lang="en-US" dirty="0"/>
              <a:t>.</a:t>
            </a:r>
          </a:p>
        </p:txBody>
      </p:sp>
      <p:sp>
        <p:nvSpPr>
          <p:cNvPr id="4" name="Slide Number Placeholder 3"/>
          <p:cNvSpPr>
            <a:spLocks noGrp="1"/>
          </p:cNvSpPr>
          <p:nvPr>
            <p:ph type="sldNum" sz="quarter" idx="12"/>
          </p:nvPr>
        </p:nvSpPr>
        <p:spPr/>
        <p:txBody>
          <a:bodyPr/>
          <a:lstStyle/>
          <a:p>
            <a:fld id="{DE22E2F4-1A73-48E5-A465-DA37AA75C2BE}"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Special Forms</a:t>
            </a:r>
            <a:endParaRPr lang="en-US" dirty="0"/>
          </a:p>
        </p:txBody>
      </p:sp>
      <p:sp>
        <p:nvSpPr>
          <p:cNvPr id="4" name="Rectangle 3"/>
          <p:cNvSpPr/>
          <p:nvPr/>
        </p:nvSpPr>
        <p:spPr>
          <a:xfrm>
            <a:off x="762000" y="1447800"/>
            <a:ext cx="7162800" cy="4154984"/>
          </a:xfrm>
          <a:prstGeom prst="rect">
            <a:avLst/>
          </a:prstGeom>
        </p:spPr>
        <p:txBody>
          <a:bodyPr wrap="square">
            <a:spAutoFit/>
          </a:bodyPr>
          <a:lstStyle/>
          <a:p>
            <a:r>
              <a:rPr lang="en-US" sz="2400" b="1" dirty="0" smtClean="0"/>
              <a:t>def</a:t>
            </a:r>
            <a:r>
              <a:rPr lang="en-US" sz="2400" dirty="0" smtClean="0"/>
              <a:t> </a:t>
            </a:r>
            <a:r>
              <a:rPr lang="en-US" sz="2400" dirty="0" err="1" smtClean="0"/>
              <a:t>isIf</a:t>
            </a:r>
            <a:r>
              <a:rPr lang="en-US" sz="2400" dirty="0" smtClean="0"/>
              <a:t>(</a:t>
            </a:r>
            <a:r>
              <a:rPr lang="en-US" sz="2400" dirty="0" err="1" smtClean="0"/>
              <a:t>expr</a:t>
            </a:r>
            <a:r>
              <a:rPr lang="en-US" sz="2400" dirty="0" smtClean="0"/>
              <a:t>):</a:t>
            </a:r>
          </a:p>
          <a:p>
            <a:r>
              <a:rPr lang="en-US" sz="2400" dirty="0" smtClean="0"/>
              <a:t>    </a:t>
            </a:r>
            <a:r>
              <a:rPr lang="en-US" sz="2400" b="1" dirty="0" smtClean="0"/>
              <a:t>return</a:t>
            </a:r>
            <a:r>
              <a:rPr lang="en-US" sz="2400" dirty="0" smtClean="0"/>
              <a:t> </a:t>
            </a:r>
            <a:r>
              <a:rPr lang="en-US" sz="2400" dirty="0" err="1" smtClean="0"/>
              <a:t>isSpecialForm</a:t>
            </a:r>
            <a:r>
              <a:rPr lang="en-US" sz="2400" dirty="0" smtClean="0"/>
              <a:t>(</a:t>
            </a:r>
            <a:r>
              <a:rPr lang="en-US" sz="2400" dirty="0" err="1" smtClean="0"/>
              <a:t>expr</a:t>
            </a:r>
            <a:r>
              <a:rPr lang="en-US" sz="2400" dirty="0" smtClean="0"/>
              <a:t>, 'if')</a:t>
            </a:r>
          </a:p>
          <a:p>
            <a:endParaRPr lang="en-US" sz="2400" dirty="0" smtClean="0"/>
          </a:p>
          <a:p>
            <a:r>
              <a:rPr lang="en-US" sz="2400" b="1" dirty="0" smtClean="0"/>
              <a:t>def</a:t>
            </a:r>
            <a:r>
              <a:rPr lang="en-US" sz="2400" dirty="0" smtClean="0"/>
              <a:t> </a:t>
            </a:r>
            <a:r>
              <a:rPr lang="en-US" sz="2400" dirty="0" err="1" smtClean="0"/>
              <a:t>evalIf</a:t>
            </a:r>
            <a:r>
              <a:rPr lang="en-US" sz="2400" dirty="0" smtClean="0"/>
              <a:t>(</a:t>
            </a:r>
            <a:r>
              <a:rPr lang="en-US" sz="2400" dirty="0" err="1" smtClean="0"/>
              <a:t>expr,env</a:t>
            </a:r>
            <a:r>
              <a:rPr lang="en-US" sz="2400" dirty="0" smtClean="0"/>
              <a:t>):</a:t>
            </a:r>
          </a:p>
          <a:p>
            <a:r>
              <a:rPr lang="en-US" sz="2400" dirty="0" smtClean="0">
                <a:solidFill>
                  <a:srgbClr val="C00000"/>
                </a:solidFill>
              </a:rPr>
              <a:t>    assert </a:t>
            </a:r>
            <a:r>
              <a:rPr lang="en-US" sz="2400" dirty="0" err="1" smtClean="0">
                <a:solidFill>
                  <a:srgbClr val="C00000"/>
                </a:solidFill>
              </a:rPr>
              <a:t>isIf</a:t>
            </a:r>
            <a:r>
              <a:rPr lang="en-US" sz="2400" dirty="0" smtClean="0">
                <a:solidFill>
                  <a:srgbClr val="C00000"/>
                </a:solidFill>
              </a:rPr>
              <a:t>(</a:t>
            </a:r>
            <a:r>
              <a:rPr lang="en-US" sz="2400" dirty="0" err="1" smtClean="0">
                <a:solidFill>
                  <a:srgbClr val="C00000"/>
                </a:solidFill>
              </a:rPr>
              <a:t>expr</a:t>
            </a:r>
            <a:r>
              <a:rPr lang="en-US" sz="2400" dirty="0" smtClean="0">
                <a:solidFill>
                  <a:srgbClr val="C00000"/>
                </a:solidFill>
              </a:rPr>
              <a:t>)</a:t>
            </a:r>
          </a:p>
          <a:p>
            <a:r>
              <a:rPr lang="en-US" sz="2400" dirty="0" smtClean="0">
                <a:solidFill>
                  <a:srgbClr val="C00000"/>
                </a:solidFill>
              </a:rPr>
              <a:t>    if </a:t>
            </a:r>
            <a:r>
              <a:rPr lang="en-US" sz="2400" dirty="0" err="1" smtClean="0">
                <a:solidFill>
                  <a:srgbClr val="C00000"/>
                </a:solidFill>
              </a:rPr>
              <a:t>len</a:t>
            </a:r>
            <a:r>
              <a:rPr lang="en-US" sz="2400" dirty="0" smtClean="0">
                <a:solidFill>
                  <a:srgbClr val="C00000"/>
                </a:solidFill>
              </a:rPr>
              <a:t>(</a:t>
            </a:r>
            <a:r>
              <a:rPr lang="en-US" sz="2400" dirty="0" err="1" smtClean="0">
                <a:solidFill>
                  <a:srgbClr val="C00000"/>
                </a:solidFill>
              </a:rPr>
              <a:t>expr</a:t>
            </a:r>
            <a:r>
              <a:rPr lang="en-US" sz="2400" dirty="0" smtClean="0">
                <a:solidFill>
                  <a:srgbClr val="C00000"/>
                </a:solidFill>
              </a:rPr>
              <a:t>) != 4:</a:t>
            </a:r>
          </a:p>
          <a:p>
            <a:r>
              <a:rPr lang="en-US" sz="2400" dirty="0" smtClean="0">
                <a:solidFill>
                  <a:srgbClr val="C00000"/>
                </a:solidFill>
              </a:rPr>
              <a:t>        </a:t>
            </a:r>
            <a:r>
              <a:rPr lang="en-US" sz="2400" dirty="0" err="1" smtClean="0">
                <a:solidFill>
                  <a:srgbClr val="C00000"/>
                </a:solidFill>
              </a:rPr>
              <a:t>evalError</a:t>
            </a:r>
            <a:r>
              <a:rPr lang="en-US" sz="2400" dirty="0" smtClean="0">
                <a:solidFill>
                  <a:srgbClr val="C00000"/>
                </a:solidFill>
              </a:rPr>
              <a:t> ('Bad if expression: %s' % </a:t>
            </a:r>
            <a:r>
              <a:rPr lang="en-US" sz="2400" dirty="0" err="1" smtClean="0">
                <a:solidFill>
                  <a:srgbClr val="C00000"/>
                </a:solidFill>
              </a:rPr>
              <a:t>str</a:t>
            </a:r>
            <a:r>
              <a:rPr lang="en-US" sz="2400" dirty="0" smtClean="0">
                <a:solidFill>
                  <a:srgbClr val="C00000"/>
                </a:solidFill>
              </a:rPr>
              <a:t>(</a:t>
            </a:r>
            <a:r>
              <a:rPr lang="en-US" sz="2400" dirty="0" err="1" smtClean="0">
                <a:solidFill>
                  <a:srgbClr val="C00000"/>
                </a:solidFill>
              </a:rPr>
              <a:t>expr</a:t>
            </a:r>
            <a:r>
              <a:rPr lang="en-US" sz="2400" dirty="0" smtClean="0">
                <a:solidFill>
                  <a:srgbClr val="C00000"/>
                </a:solidFill>
              </a:rPr>
              <a:t>))</a:t>
            </a:r>
          </a:p>
          <a:p>
            <a:r>
              <a:rPr lang="en-US" sz="2400" dirty="0" smtClean="0"/>
              <a:t>    </a:t>
            </a:r>
            <a:r>
              <a:rPr lang="en-US" sz="2400" b="1" dirty="0" smtClean="0"/>
              <a:t>if</a:t>
            </a:r>
            <a:r>
              <a:rPr lang="en-US" sz="2400" dirty="0" smtClean="0"/>
              <a:t> </a:t>
            </a:r>
            <a:r>
              <a:rPr lang="en-US" sz="2400" dirty="0" err="1" smtClean="0"/>
              <a:t>meval</a:t>
            </a:r>
            <a:r>
              <a:rPr lang="en-US" sz="2400" dirty="0" smtClean="0"/>
              <a:t>(</a:t>
            </a:r>
            <a:r>
              <a:rPr lang="en-US" sz="2400" dirty="0" err="1" smtClean="0"/>
              <a:t>expr</a:t>
            </a:r>
            <a:r>
              <a:rPr lang="en-US" sz="2400" dirty="0" smtClean="0"/>
              <a:t>[1], </a:t>
            </a:r>
            <a:r>
              <a:rPr lang="en-US" sz="2400" dirty="0" err="1" smtClean="0"/>
              <a:t>env</a:t>
            </a:r>
            <a:r>
              <a:rPr lang="en-US" sz="2400" dirty="0" smtClean="0"/>
              <a:t>) != False:</a:t>
            </a:r>
          </a:p>
          <a:p>
            <a:r>
              <a:rPr lang="en-US" sz="2400" dirty="0" smtClean="0"/>
              <a:t>        </a:t>
            </a:r>
            <a:r>
              <a:rPr lang="en-US" sz="2400" b="1" dirty="0" smtClean="0"/>
              <a:t>return</a:t>
            </a:r>
            <a:r>
              <a:rPr lang="en-US" sz="2400" dirty="0" smtClean="0"/>
              <a:t> </a:t>
            </a:r>
            <a:r>
              <a:rPr lang="en-US" sz="2400" dirty="0" err="1" smtClean="0"/>
              <a:t>meval</a:t>
            </a:r>
            <a:r>
              <a:rPr lang="en-US" sz="2400" dirty="0" smtClean="0"/>
              <a:t>(</a:t>
            </a:r>
            <a:r>
              <a:rPr lang="en-US" sz="2400" dirty="0" err="1" smtClean="0"/>
              <a:t>expr</a:t>
            </a:r>
            <a:r>
              <a:rPr lang="en-US" sz="2400" dirty="0" smtClean="0"/>
              <a:t>[2],</a:t>
            </a:r>
            <a:r>
              <a:rPr lang="en-US" sz="2400" dirty="0" err="1" smtClean="0"/>
              <a:t>env</a:t>
            </a:r>
            <a:r>
              <a:rPr lang="en-US" sz="2400" dirty="0" smtClean="0"/>
              <a:t>)</a:t>
            </a:r>
          </a:p>
          <a:p>
            <a:r>
              <a:rPr lang="en-US" sz="2400" dirty="0" smtClean="0"/>
              <a:t>    </a:t>
            </a:r>
            <a:r>
              <a:rPr lang="en-US" sz="2400" b="1" dirty="0" smtClean="0"/>
              <a:t>else:</a:t>
            </a:r>
          </a:p>
          <a:p>
            <a:r>
              <a:rPr lang="en-US" sz="2400" dirty="0" smtClean="0"/>
              <a:t>        </a:t>
            </a:r>
            <a:r>
              <a:rPr lang="en-US" sz="2400" b="1" dirty="0" smtClean="0"/>
              <a:t>return</a:t>
            </a:r>
            <a:r>
              <a:rPr lang="en-US" sz="2400" dirty="0" smtClean="0"/>
              <a:t> </a:t>
            </a:r>
            <a:r>
              <a:rPr lang="en-US" sz="2400" dirty="0" err="1" smtClean="0"/>
              <a:t>meval</a:t>
            </a:r>
            <a:r>
              <a:rPr lang="en-US" sz="2400" dirty="0" smtClean="0"/>
              <a:t>(</a:t>
            </a:r>
            <a:r>
              <a:rPr lang="en-US" sz="2400" dirty="0" err="1" smtClean="0"/>
              <a:t>expr</a:t>
            </a:r>
            <a:r>
              <a:rPr lang="en-US" sz="2400" dirty="0" smtClean="0"/>
              <a:t>[3],</a:t>
            </a:r>
            <a:r>
              <a:rPr lang="en-US" sz="2400" dirty="0" err="1" smtClean="0"/>
              <a:t>env</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6210" name="Rectangle 2"/>
          <p:cNvSpPr>
            <a:spLocks noGrp="1" noChangeArrowheads="1"/>
          </p:cNvSpPr>
          <p:nvPr>
            <p:ph type="title"/>
          </p:nvPr>
        </p:nvSpPr>
        <p:spPr/>
        <p:txBody>
          <a:bodyPr/>
          <a:lstStyle/>
          <a:p>
            <a:r>
              <a:rPr lang="en-US" sz="4000" dirty="0" smtClean="0"/>
              <a:t>All Done!</a:t>
            </a:r>
            <a:endParaRPr lang="en-US" sz="4000" dirty="0"/>
          </a:p>
        </p:txBody>
      </p:sp>
      <p:sp>
        <p:nvSpPr>
          <p:cNvPr id="5" name="Text Box 4"/>
          <p:cNvSpPr txBox="1">
            <a:spLocks noChangeArrowheads="1"/>
          </p:cNvSpPr>
          <p:nvPr/>
        </p:nvSpPr>
        <p:spPr bwMode="auto">
          <a:xfrm>
            <a:off x="533400" y="1524000"/>
            <a:ext cx="4038600" cy="470898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b="1" dirty="0" smtClean="0">
                <a:solidFill>
                  <a:schemeClr val="tx1"/>
                </a:solidFill>
              </a:rPr>
              <a:t>def</a:t>
            </a:r>
            <a:r>
              <a:rPr lang="en-US" sz="2000" dirty="0" smtClean="0">
                <a:solidFill>
                  <a:schemeClr val="tx1"/>
                </a:solidFill>
              </a:rPr>
              <a:t> </a:t>
            </a:r>
            <a:r>
              <a:rPr lang="en-US" sz="2000" dirty="0" err="1" smtClean="0">
                <a:solidFill>
                  <a:schemeClr val="tx1"/>
                </a:solidFill>
              </a:rPr>
              <a:t>meval</a:t>
            </a:r>
            <a:r>
              <a:rPr lang="en-US" sz="2000" dirty="0" smtClean="0">
                <a:solidFill>
                  <a:schemeClr val="tx1"/>
                </a:solidFill>
              </a:rPr>
              <a:t>(</a:t>
            </a:r>
            <a:r>
              <a:rPr lang="en-US" sz="2000" dirty="0" err="1" smtClean="0">
                <a:solidFill>
                  <a:schemeClr val="tx1"/>
                </a:solidFill>
              </a:rPr>
              <a:t>expr</a:t>
            </a:r>
            <a:r>
              <a:rPr lang="en-US" sz="2000" dirty="0" smtClean="0">
                <a:solidFill>
                  <a:schemeClr val="tx1"/>
                </a:solidFill>
              </a:rPr>
              <a:t>, </a:t>
            </a:r>
            <a:r>
              <a:rPr lang="en-US" sz="2000" dirty="0" err="1" smtClean="0">
                <a:solidFill>
                  <a:schemeClr val="tx1"/>
                </a:solidFill>
              </a:rPr>
              <a:t>env</a:t>
            </a:r>
            <a:r>
              <a:rPr lang="en-US" sz="2000" dirty="0" smtClean="0">
                <a:solidFill>
                  <a:schemeClr val="tx1"/>
                </a:solidFill>
              </a:rPr>
              <a:t>):</a:t>
            </a:r>
          </a:p>
          <a:p>
            <a:r>
              <a:rPr lang="en-US" sz="2000" dirty="0" smtClean="0">
                <a:solidFill>
                  <a:schemeClr val="tx1"/>
                </a:solidFill>
              </a:rPr>
              <a:t>    </a:t>
            </a:r>
            <a:r>
              <a:rPr lang="en-US" sz="2000" b="1" dirty="0" smtClean="0">
                <a:solidFill>
                  <a:schemeClr val="tx1"/>
                </a:solidFill>
              </a:rPr>
              <a:t>if</a:t>
            </a:r>
            <a:r>
              <a:rPr lang="en-US" sz="2000" dirty="0" smtClean="0">
                <a:solidFill>
                  <a:schemeClr val="tx1"/>
                </a:solidFill>
              </a:rPr>
              <a:t> </a:t>
            </a:r>
            <a:r>
              <a:rPr lang="en-US" sz="2000" dirty="0" err="1" smtClean="0">
                <a:solidFill>
                  <a:schemeClr val="tx1"/>
                </a:solidFill>
              </a:rPr>
              <a:t>isPrimitive</a:t>
            </a:r>
            <a:r>
              <a:rPr lang="en-US" sz="2000" dirty="0" smtClean="0">
                <a:solidFill>
                  <a:schemeClr val="tx1"/>
                </a:solidFill>
              </a:rPr>
              <a:t>(</a:t>
            </a:r>
            <a:r>
              <a:rPr lang="en-US" sz="2000" dirty="0" err="1" smtClean="0">
                <a:solidFill>
                  <a:schemeClr val="tx1"/>
                </a:solidFill>
              </a:rPr>
              <a:t>expr</a:t>
            </a:r>
            <a:r>
              <a:rPr lang="en-US" sz="2000" dirty="0" smtClean="0">
                <a:solidFill>
                  <a:schemeClr val="tx1"/>
                </a:solidFill>
              </a:rPr>
              <a:t>):</a:t>
            </a:r>
          </a:p>
          <a:p>
            <a:r>
              <a:rPr lang="en-US" sz="2000" dirty="0" smtClean="0">
                <a:solidFill>
                  <a:schemeClr val="tx1"/>
                </a:solidFill>
              </a:rPr>
              <a:t>       </a:t>
            </a:r>
            <a:r>
              <a:rPr lang="en-US" sz="2000" b="1" dirty="0" smtClean="0">
                <a:solidFill>
                  <a:schemeClr val="tx1"/>
                </a:solidFill>
              </a:rPr>
              <a:t>return </a:t>
            </a:r>
            <a:r>
              <a:rPr lang="en-US" sz="2000" dirty="0" err="1" smtClean="0">
                <a:solidFill>
                  <a:schemeClr val="tx1"/>
                </a:solidFill>
              </a:rPr>
              <a:t>evalPrimitive</a:t>
            </a:r>
            <a:r>
              <a:rPr lang="en-US" sz="2000" dirty="0" smtClean="0">
                <a:solidFill>
                  <a:schemeClr val="tx1"/>
                </a:solidFill>
              </a:rPr>
              <a:t>(</a:t>
            </a:r>
            <a:r>
              <a:rPr lang="en-US" sz="2000" dirty="0" err="1" smtClean="0">
                <a:solidFill>
                  <a:schemeClr val="tx1"/>
                </a:solidFill>
              </a:rPr>
              <a:t>expr</a:t>
            </a:r>
            <a:r>
              <a:rPr lang="en-US" sz="2000" dirty="0" smtClean="0">
                <a:solidFill>
                  <a:schemeClr val="tx1"/>
                </a:solidFill>
              </a:rPr>
              <a:t>)</a:t>
            </a:r>
          </a:p>
          <a:p>
            <a:r>
              <a:rPr lang="en-US" sz="2000" dirty="0" smtClean="0">
                <a:solidFill>
                  <a:schemeClr val="tx1"/>
                </a:solidFill>
              </a:rPr>
              <a:t>    </a:t>
            </a:r>
            <a:r>
              <a:rPr lang="en-US" sz="2000" b="1" dirty="0" err="1" smtClean="0">
                <a:solidFill>
                  <a:schemeClr val="tx1"/>
                </a:solidFill>
              </a:rPr>
              <a:t>elif</a:t>
            </a:r>
            <a:r>
              <a:rPr lang="en-US" sz="2000" dirty="0" smtClean="0">
                <a:solidFill>
                  <a:schemeClr val="tx1"/>
                </a:solidFill>
              </a:rPr>
              <a:t> </a:t>
            </a:r>
            <a:r>
              <a:rPr lang="en-US" sz="2000" dirty="0" err="1" smtClean="0">
                <a:solidFill>
                  <a:schemeClr val="tx1"/>
                </a:solidFill>
              </a:rPr>
              <a:t>isIf</a:t>
            </a:r>
            <a:r>
              <a:rPr lang="en-US" sz="2000" dirty="0" smtClean="0">
                <a:solidFill>
                  <a:schemeClr val="tx1"/>
                </a:solidFill>
              </a:rPr>
              <a:t>(</a:t>
            </a:r>
            <a:r>
              <a:rPr lang="en-US" sz="2000" dirty="0" err="1" smtClean="0">
                <a:solidFill>
                  <a:schemeClr val="tx1"/>
                </a:solidFill>
              </a:rPr>
              <a:t>expr</a:t>
            </a:r>
            <a:r>
              <a:rPr lang="en-US" sz="2000" dirty="0" smtClean="0">
                <a:solidFill>
                  <a:schemeClr val="tx1"/>
                </a:solidFill>
              </a:rPr>
              <a:t>):             </a:t>
            </a:r>
          </a:p>
          <a:p>
            <a:r>
              <a:rPr lang="en-US" sz="2000" dirty="0" smtClean="0">
                <a:solidFill>
                  <a:schemeClr val="tx1"/>
                </a:solidFill>
              </a:rPr>
              <a:t>        </a:t>
            </a:r>
            <a:r>
              <a:rPr lang="en-US" sz="2000" b="1" dirty="0" smtClean="0">
                <a:solidFill>
                  <a:schemeClr val="tx1"/>
                </a:solidFill>
              </a:rPr>
              <a:t>return</a:t>
            </a:r>
            <a:r>
              <a:rPr lang="en-US" sz="2000" dirty="0" smtClean="0">
                <a:solidFill>
                  <a:schemeClr val="tx1"/>
                </a:solidFill>
              </a:rPr>
              <a:t> </a:t>
            </a:r>
            <a:r>
              <a:rPr lang="en-US" sz="2000" dirty="0" err="1" smtClean="0">
                <a:solidFill>
                  <a:schemeClr val="tx1"/>
                </a:solidFill>
              </a:rPr>
              <a:t>evalIf</a:t>
            </a:r>
            <a:r>
              <a:rPr lang="en-US" sz="2000" dirty="0" smtClean="0">
                <a:solidFill>
                  <a:schemeClr val="tx1"/>
                </a:solidFill>
              </a:rPr>
              <a:t>(</a:t>
            </a:r>
            <a:r>
              <a:rPr lang="en-US" sz="2000" dirty="0" err="1" smtClean="0">
                <a:solidFill>
                  <a:schemeClr val="tx1"/>
                </a:solidFill>
              </a:rPr>
              <a:t>expr</a:t>
            </a:r>
            <a:r>
              <a:rPr lang="en-US" sz="2000" dirty="0" smtClean="0">
                <a:solidFill>
                  <a:schemeClr val="tx1"/>
                </a:solidFill>
              </a:rPr>
              <a:t>, </a:t>
            </a:r>
            <a:r>
              <a:rPr lang="en-US" sz="2000" dirty="0" err="1" smtClean="0">
                <a:solidFill>
                  <a:schemeClr val="tx1"/>
                </a:solidFill>
              </a:rPr>
              <a:t>env</a:t>
            </a:r>
            <a:r>
              <a:rPr lang="en-US" sz="2000" dirty="0" smtClean="0">
                <a:solidFill>
                  <a:schemeClr val="tx1"/>
                </a:solidFill>
              </a:rPr>
              <a:t>) </a:t>
            </a:r>
          </a:p>
          <a:p>
            <a:r>
              <a:rPr lang="en-US" sz="2000" dirty="0" smtClean="0">
                <a:solidFill>
                  <a:schemeClr val="tx1"/>
                </a:solidFill>
              </a:rPr>
              <a:t>    </a:t>
            </a:r>
            <a:r>
              <a:rPr lang="en-US" sz="2000" b="1" dirty="0" err="1" smtClean="0">
                <a:solidFill>
                  <a:schemeClr val="tx1"/>
                </a:solidFill>
              </a:rPr>
              <a:t>elif</a:t>
            </a:r>
            <a:r>
              <a:rPr lang="en-US" sz="2000" dirty="0" smtClean="0">
                <a:solidFill>
                  <a:schemeClr val="tx1"/>
                </a:solidFill>
              </a:rPr>
              <a:t> </a:t>
            </a:r>
            <a:r>
              <a:rPr lang="en-US" sz="2000" dirty="0" err="1" smtClean="0">
                <a:solidFill>
                  <a:schemeClr val="tx1"/>
                </a:solidFill>
              </a:rPr>
              <a:t>isDefinition</a:t>
            </a:r>
            <a:r>
              <a:rPr lang="en-US" sz="2000" dirty="0" smtClean="0">
                <a:solidFill>
                  <a:schemeClr val="tx1"/>
                </a:solidFill>
              </a:rPr>
              <a:t>(</a:t>
            </a:r>
            <a:r>
              <a:rPr lang="en-US" sz="2000" dirty="0" err="1" smtClean="0">
                <a:solidFill>
                  <a:schemeClr val="tx1"/>
                </a:solidFill>
              </a:rPr>
              <a:t>expr</a:t>
            </a:r>
            <a:r>
              <a:rPr lang="en-US" sz="2000" dirty="0" smtClean="0">
                <a:solidFill>
                  <a:schemeClr val="tx1"/>
                </a:solidFill>
              </a:rPr>
              <a:t>):                </a:t>
            </a:r>
          </a:p>
          <a:p>
            <a:r>
              <a:rPr lang="en-US" sz="2000" dirty="0" smtClean="0">
                <a:solidFill>
                  <a:schemeClr val="tx1"/>
                </a:solidFill>
              </a:rPr>
              <a:t>       </a:t>
            </a:r>
            <a:r>
              <a:rPr lang="en-US" sz="2000" dirty="0" err="1" smtClean="0">
                <a:solidFill>
                  <a:schemeClr val="tx1"/>
                </a:solidFill>
              </a:rPr>
              <a:t>evalDefinition</a:t>
            </a:r>
            <a:r>
              <a:rPr lang="en-US" sz="2000" dirty="0" smtClean="0">
                <a:solidFill>
                  <a:schemeClr val="tx1"/>
                </a:solidFill>
              </a:rPr>
              <a:t>(</a:t>
            </a:r>
            <a:r>
              <a:rPr lang="en-US" sz="2000" dirty="0" err="1" smtClean="0">
                <a:solidFill>
                  <a:schemeClr val="tx1"/>
                </a:solidFill>
              </a:rPr>
              <a:t>expr</a:t>
            </a:r>
            <a:r>
              <a:rPr lang="en-US" sz="2000" dirty="0" smtClean="0">
                <a:solidFill>
                  <a:schemeClr val="tx1"/>
                </a:solidFill>
              </a:rPr>
              <a:t>, </a:t>
            </a:r>
            <a:r>
              <a:rPr lang="en-US" sz="2000" dirty="0" err="1" smtClean="0">
                <a:solidFill>
                  <a:schemeClr val="tx1"/>
                </a:solidFill>
              </a:rPr>
              <a:t>env</a:t>
            </a:r>
            <a:r>
              <a:rPr lang="en-US" sz="2000" dirty="0" smtClean="0">
                <a:solidFill>
                  <a:schemeClr val="tx1"/>
                </a:solidFill>
              </a:rPr>
              <a:t>)</a:t>
            </a:r>
          </a:p>
          <a:p>
            <a:r>
              <a:rPr lang="en-US" sz="2000" dirty="0" smtClean="0">
                <a:solidFill>
                  <a:schemeClr val="tx1"/>
                </a:solidFill>
              </a:rPr>
              <a:t>    </a:t>
            </a:r>
            <a:r>
              <a:rPr lang="en-US" sz="2000" b="1" dirty="0" err="1" smtClean="0">
                <a:solidFill>
                  <a:schemeClr val="tx1"/>
                </a:solidFill>
              </a:rPr>
              <a:t>elif</a:t>
            </a:r>
            <a:r>
              <a:rPr lang="en-US" sz="2000" dirty="0" smtClean="0">
                <a:solidFill>
                  <a:schemeClr val="tx1"/>
                </a:solidFill>
              </a:rPr>
              <a:t> </a:t>
            </a:r>
            <a:r>
              <a:rPr lang="en-US" sz="2000" dirty="0" err="1" smtClean="0">
                <a:solidFill>
                  <a:schemeClr val="tx1"/>
                </a:solidFill>
              </a:rPr>
              <a:t>isName</a:t>
            </a:r>
            <a:r>
              <a:rPr lang="en-US" sz="2000" dirty="0" smtClean="0">
                <a:solidFill>
                  <a:schemeClr val="tx1"/>
                </a:solidFill>
              </a:rPr>
              <a:t>(</a:t>
            </a:r>
            <a:r>
              <a:rPr lang="en-US" sz="2000" dirty="0" err="1" smtClean="0">
                <a:solidFill>
                  <a:schemeClr val="tx1"/>
                </a:solidFill>
              </a:rPr>
              <a:t>expr</a:t>
            </a:r>
            <a:r>
              <a:rPr lang="en-US" sz="2000" dirty="0" smtClean="0">
                <a:solidFill>
                  <a:schemeClr val="tx1"/>
                </a:solidFill>
              </a:rPr>
              <a:t>):</a:t>
            </a:r>
          </a:p>
          <a:p>
            <a:r>
              <a:rPr lang="en-US" sz="2000" dirty="0" smtClean="0">
                <a:solidFill>
                  <a:schemeClr val="tx1"/>
                </a:solidFill>
              </a:rPr>
              <a:t>       </a:t>
            </a:r>
            <a:r>
              <a:rPr lang="en-US" sz="2000" b="1" dirty="0" smtClean="0">
                <a:solidFill>
                  <a:schemeClr val="tx1"/>
                </a:solidFill>
              </a:rPr>
              <a:t>return</a:t>
            </a:r>
            <a:r>
              <a:rPr lang="en-US" sz="2000" dirty="0" smtClean="0">
                <a:solidFill>
                  <a:schemeClr val="tx1"/>
                </a:solidFill>
              </a:rPr>
              <a:t> </a:t>
            </a:r>
            <a:r>
              <a:rPr lang="en-US" sz="2000" dirty="0" err="1" smtClean="0">
                <a:solidFill>
                  <a:schemeClr val="tx1"/>
                </a:solidFill>
              </a:rPr>
              <a:t>evalName</a:t>
            </a:r>
            <a:r>
              <a:rPr lang="en-US" sz="2000" dirty="0" smtClean="0">
                <a:solidFill>
                  <a:schemeClr val="tx1"/>
                </a:solidFill>
              </a:rPr>
              <a:t>(</a:t>
            </a:r>
            <a:r>
              <a:rPr lang="en-US" sz="2000" dirty="0" err="1" smtClean="0">
                <a:solidFill>
                  <a:schemeClr val="tx1"/>
                </a:solidFill>
              </a:rPr>
              <a:t>expr</a:t>
            </a:r>
            <a:r>
              <a:rPr lang="en-US" sz="2000" dirty="0" smtClean="0">
                <a:solidFill>
                  <a:schemeClr val="tx1"/>
                </a:solidFill>
              </a:rPr>
              <a:t>, </a:t>
            </a:r>
            <a:r>
              <a:rPr lang="en-US" sz="2000" dirty="0" err="1" smtClean="0">
                <a:solidFill>
                  <a:schemeClr val="tx1"/>
                </a:solidFill>
              </a:rPr>
              <a:t>env</a:t>
            </a:r>
            <a:r>
              <a:rPr lang="en-US" sz="2000" dirty="0" smtClean="0">
                <a:solidFill>
                  <a:schemeClr val="tx1"/>
                </a:solidFill>
              </a:rPr>
              <a:t>)</a:t>
            </a:r>
          </a:p>
          <a:p>
            <a:r>
              <a:rPr lang="en-US" sz="2000" dirty="0" smtClean="0">
                <a:solidFill>
                  <a:schemeClr val="tx1"/>
                </a:solidFill>
              </a:rPr>
              <a:t>    </a:t>
            </a:r>
            <a:r>
              <a:rPr lang="en-US" sz="2000" b="1" dirty="0" err="1" smtClean="0">
                <a:solidFill>
                  <a:schemeClr val="tx1"/>
                </a:solidFill>
              </a:rPr>
              <a:t>elif</a:t>
            </a:r>
            <a:r>
              <a:rPr lang="en-US" sz="2000" dirty="0" smtClean="0">
                <a:solidFill>
                  <a:schemeClr val="tx1"/>
                </a:solidFill>
              </a:rPr>
              <a:t> </a:t>
            </a:r>
            <a:r>
              <a:rPr lang="en-US" sz="2000" dirty="0" err="1" smtClean="0">
                <a:solidFill>
                  <a:schemeClr val="tx1"/>
                </a:solidFill>
              </a:rPr>
              <a:t>isLambda</a:t>
            </a:r>
            <a:r>
              <a:rPr lang="en-US" sz="2000" dirty="0" smtClean="0">
                <a:solidFill>
                  <a:schemeClr val="tx1"/>
                </a:solidFill>
              </a:rPr>
              <a:t>(</a:t>
            </a:r>
            <a:r>
              <a:rPr lang="en-US" sz="2000" dirty="0" err="1" smtClean="0">
                <a:solidFill>
                  <a:schemeClr val="tx1"/>
                </a:solidFill>
              </a:rPr>
              <a:t>expr</a:t>
            </a:r>
            <a:r>
              <a:rPr lang="en-US" sz="2000" dirty="0" smtClean="0">
                <a:solidFill>
                  <a:schemeClr val="tx1"/>
                </a:solidFill>
              </a:rPr>
              <a:t>):</a:t>
            </a:r>
          </a:p>
          <a:p>
            <a:r>
              <a:rPr lang="en-US" sz="2000" dirty="0" smtClean="0">
                <a:solidFill>
                  <a:schemeClr val="tx1"/>
                </a:solidFill>
              </a:rPr>
              <a:t>       </a:t>
            </a:r>
            <a:r>
              <a:rPr lang="en-US" sz="2000" b="1" dirty="0" smtClean="0">
                <a:solidFill>
                  <a:schemeClr val="tx1"/>
                </a:solidFill>
              </a:rPr>
              <a:t>return</a:t>
            </a:r>
            <a:r>
              <a:rPr lang="en-US" sz="2000" dirty="0" smtClean="0">
                <a:solidFill>
                  <a:schemeClr val="tx1"/>
                </a:solidFill>
              </a:rPr>
              <a:t> </a:t>
            </a:r>
            <a:r>
              <a:rPr lang="en-US" sz="2000" dirty="0" err="1" smtClean="0">
                <a:solidFill>
                  <a:schemeClr val="tx1"/>
                </a:solidFill>
              </a:rPr>
              <a:t>evalLambda</a:t>
            </a:r>
            <a:r>
              <a:rPr lang="en-US" sz="2000" dirty="0" smtClean="0">
                <a:solidFill>
                  <a:schemeClr val="tx1"/>
                </a:solidFill>
              </a:rPr>
              <a:t>(</a:t>
            </a:r>
            <a:r>
              <a:rPr lang="en-US" sz="2000" dirty="0" err="1" smtClean="0">
                <a:solidFill>
                  <a:schemeClr val="tx1"/>
                </a:solidFill>
              </a:rPr>
              <a:t>expr</a:t>
            </a:r>
            <a:r>
              <a:rPr lang="en-US" sz="2000" dirty="0" smtClean="0">
                <a:solidFill>
                  <a:schemeClr val="tx1"/>
                </a:solidFill>
              </a:rPr>
              <a:t>, </a:t>
            </a:r>
            <a:r>
              <a:rPr lang="en-US" sz="2000" dirty="0" err="1" smtClean="0">
                <a:solidFill>
                  <a:schemeClr val="tx1"/>
                </a:solidFill>
              </a:rPr>
              <a:t>env</a:t>
            </a:r>
            <a:r>
              <a:rPr lang="en-US" sz="2000" dirty="0" smtClean="0">
                <a:solidFill>
                  <a:schemeClr val="tx1"/>
                </a:solidFill>
              </a:rPr>
              <a:t>)</a:t>
            </a:r>
          </a:p>
          <a:p>
            <a:r>
              <a:rPr lang="en-US" sz="2000" dirty="0" smtClean="0">
                <a:solidFill>
                  <a:schemeClr val="tx1"/>
                </a:solidFill>
              </a:rPr>
              <a:t>    </a:t>
            </a:r>
            <a:r>
              <a:rPr lang="en-US" sz="2000" b="1" dirty="0" err="1" smtClean="0">
                <a:solidFill>
                  <a:schemeClr val="tx1"/>
                </a:solidFill>
              </a:rPr>
              <a:t>elif</a:t>
            </a:r>
            <a:r>
              <a:rPr lang="en-US" sz="2000" dirty="0" smtClean="0">
                <a:solidFill>
                  <a:schemeClr val="tx1"/>
                </a:solidFill>
              </a:rPr>
              <a:t> </a:t>
            </a:r>
            <a:r>
              <a:rPr lang="en-US" sz="2000" dirty="0" err="1" smtClean="0">
                <a:solidFill>
                  <a:schemeClr val="tx1"/>
                </a:solidFill>
              </a:rPr>
              <a:t>isApplication</a:t>
            </a:r>
            <a:r>
              <a:rPr lang="en-US" sz="2000" dirty="0" smtClean="0">
                <a:solidFill>
                  <a:schemeClr val="tx1"/>
                </a:solidFill>
              </a:rPr>
              <a:t>(</a:t>
            </a:r>
            <a:r>
              <a:rPr lang="en-US" sz="2000" dirty="0" err="1" smtClean="0">
                <a:solidFill>
                  <a:schemeClr val="tx1"/>
                </a:solidFill>
              </a:rPr>
              <a:t>expr</a:t>
            </a:r>
            <a:r>
              <a:rPr lang="en-US" sz="2000" dirty="0" smtClean="0">
                <a:solidFill>
                  <a:schemeClr val="tx1"/>
                </a:solidFill>
              </a:rPr>
              <a:t>):</a:t>
            </a:r>
          </a:p>
          <a:p>
            <a:r>
              <a:rPr lang="en-US" sz="2000" dirty="0" smtClean="0">
                <a:solidFill>
                  <a:schemeClr val="tx1"/>
                </a:solidFill>
              </a:rPr>
              <a:t>       </a:t>
            </a:r>
            <a:r>
              <a:rPr lang="en-US" sz="2000" b="1" dirty="0" smtClean="0">
                <a:solidFill>
                  <a:schemeClr val="tx1"/>
                </a:solidFill>
              </a:rPr>
              <a:t>return</a:t>
            </a:r>
            <a:r>
              <a:rPr lang="en-US" sz="2000" dirty="0" smtClean="0">
                <a:solidFill>
                  <a:schemeClr val="tx1"/>
                </a:solidFill>
              </a:rPr>
              <a:t> </a:t>
            </a:r>
            <a:r>
              <a:rPr lang="en-US" sz="2000" dirty="0" err="1" smtClean="0">
                <a:solidFill>
                  <a:schemeClr val="tx1"/>
                </a:solidFill>
              </a:rPr>
              <a:t>evalApplication</a:t>
            </a:r>
            <a:r>
              <a:rPr lang="en-US" sz="2000" dirty="0" smtClean="0">
                <a:solidFill>
                  <a:schemeClr val="tx1"/>
                </a:solidFill>
              </a:rPr>
              <a:t>(</a:t>
            </a:r>
            <a:r>
              <a:rPr lang="en-US" sz="2000" dirty="0" err="1" smtClean="0">
                <a:solidFill>
                  <a:schemeClr val="tx1"/>
                </a:solidFill>
              </a:rPr>
              <a:t>expr</a:t>
            </a:r>
            <a:r>
              <a:rPr lang="en-US" sz="2000" dirty="0" smtClean="0">
                <a:solidFill>
                  <a:schemeClr val="tx1"/>
                </a:solidFill>
              </a:rPr>
              <a:t>, </a:t>
            </a:r>
            <a:r>
              <a:rPr lang="en-US" sz="2000" dirty="0" err="1" smtClean="0">
                <a:solidFill>
                  <a:schemeClr val="tx1"/>
                </a:solidFill>
              </a:rPr>
              <a:t>env</a:t>
            </a:r>
            <a:r>
              <a:rPr lang="en-US" sz="2000" dirty="0" smtClean="0">
                <a:solidFill>
                  <a:schemeClr val="tx1"/>
                </a:solidFill>
              </a:rPr>
              <a:t>)</a:t>
            </a:r>
          </a:p>
          <a:p>
            <a:r>
              <a:rPr lang="en-US" sz="2000" dirty="0" smtClean="0">
                <a:solidFill>
                  <a:schemeClr val="tx1"/>
                </a:solidFill>
              </a:rPr>
              <a:t>    </a:t>
            </a:r>
            <a:r>
              <a:rPr lang="en-US" sz="2000" b="1" dirty="0" smtClean="0">
                <a:solidFill>
                  <a:schemeClr val="tx1"/>
                </a:solidFill>
              </a:rPr>
              <a:t>else:</a:t>
            </a:r>
          </a:p>
          <a:p>
            <a:r>
              <a:rPr lang="en-US" sz="2000" dirty="0" smtClean="0">
                <a:solidFill>
                  <a:schemeClr val="tx1"/>
                </a:solidFill>
              </a:rPr>
              <a:t>       error ('Unknown expression ...)</a:t>
            </a:r>
            <a:endParaRPr lang="en-US" sz="2000" dirty="0">
              <a:solidFill>
                <a:schemeClr val="tx1"/>
              </a:solidFill>
            </a:endParaRPr>
          </a:p>
        </p:txBody>
      </p:sp>
      <p:sp>
        <p:nvSpPr>
          <p:cNvPr id="4" name="TextBox 3"/>
          <p:cNvSpPr txBox="1"/>
          <p:nvPr/>
        </p:nvSpPr>
        <p:spPr>
          <a:xfrm>
            <a:off x="4953000" y="1981200"/>
            <a:ext cx="3505200" cy="2246769"/>
          </a:xfrm>
          <a:prstGeom prst="rect">
            <a:avLst/>
          </a:prstGeom>
          <a:noFill/>
        </p:spPr>
        <p:txBody>
          <a:bodyPr wrap="square" rtlCol="0">
            <a:spAutoFit/>
          </a:bodyPr>
          <a:lstStyle/>
          <a:p>
            <a:r>
              <a:rPr lang="en-US" sz="2800" dirty="0" smtClean="0"/>
              <a:t>This is a universal programming language – we can define every procedure in </a:t>
            </a:r>
            <a:r>
              <a:rPr lang="en-US" sz="2800" dirty="0" err="1" smtClean="0"/>
              <a:t>Charme</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127426" name="Rectangle 2"/>
          <p:cNvSpPr>
            <a:spLocks noGrp="1" noChangeArrowheads="1"/>
          </p:cNvSpPr>
          <p:nvPr>
            <p:ph type="title"/>
          </p:nvPr>
        </p:nvSpPr>
        <p:spPr>
          <a:xfrm>
            <a:off x="0" y="152400"/>
            <a:ext cx="3581400" cy="2286000"/>
          </a:xfrm>
        </p:spPr>
        <p:txBody>
          <a:bodyPr>
            <a:normAutofit fontScale="90000"/>
          </a:bodyPr>
          <a:lstStyle/>
          <a:p>
            <a:pPr algn="r"/>
            <a:r>
              <a:rPr lang="en-US" dirty="0">
                <a:solidFill>
                  <a:srgbClr val="FFFF00"/>
                </a:solidFill>
              </a:rPr>
              <a:t>History of</a:t>
            </a:r>
            <a:br>
              <a:rPr lang="en-US" dirty="0">
                <a:solidFill>
                  <a:srgbClr val="FFFF00"/>
                </a:solidFill>
              </a:rPr>
            </a:br>
            <a:r>
              <a:rPr lang="en-US" dirty="0">
                <a:solidFill>
                  <a:srgbClr val="FFFF00"/>
                </a:solidFill>
              </a:rPr>
              <a:t>Object-Oriented Programming</a:t>
            </a:r>
          </a:p>
        </p:txBody>
      </p:sp>
      <p:sp>
        <p:nvSpPr>
          <p:cNvPr id="3" name="Rectangle 2"/>
          <p:cNvSpPr/>
          <p:nvPr/>
        </p:nvSpPr>
        <p:spPr>
          <a:xfrm>
            <a:off x="533400" y="5432989"/>
            <a:ext cx="8528703" cy="1384995"/>
          </a:xfrm>
          <a:prstGeom prst="rect">
            <a:avLst/>
          </a:prstGeom>
        </p:spPr>
        <p:txBody>
          <a:bodyPr wrap="square">
            <a:spAutoFit/>
          </a:bodyPr>
          <a:lstStyle/>
          <a:p>
            <a:pPr algn="r"/>
            <a:r>
              <a:rPr lang="en-US" sz="2800" i="1" dirty="0" smtClean="0">
                <a:solidFill>
                  <a:srgbClr val="FFFF00"/>
                </a:solidFill>
              </a:rPr>
              <a:t>Object-oriented programming is an exceptionally bad idea which could only have originated in California.                                          </a:t>
            </a:r>
            <a:r>
              <a:rPr lang="en-US" sz="2800" dirty="0" err="1" smtClean="0">
                <a:solidFill>
                  <a:srgbClr val="FFFF00"/>
                </a:solidFill>
              </a:rPr>
              <a:t>Edsger</a:t>
            </a:r>
            <a:r>
              <a:rPr lang="en-US" sz="2800" dirty="0" smtClean="0">
                <a:solidFill>
                  <a:srgbClr val="FFFF00"/>
                </a:solidFill>
              </a:rPr>
              <a:t> </a:t>
            </a:r>
            <a:r>
              <a:rPr lang="en-US" sz="2800" dirty="0" err="1" smtClean="0">
                <a:solidFill>
                  <a:srgbClr val="FFFF00"/>
                </a:solidFill>
              </a:rPr>
              <a:t>Dijkstra</a:t>
            </a:r>
            <a:r>
              <a:rPr lang="en-US" sz="2800" dirty="0" smtClean="0">
                <a:solidFill>
                  <a:srgbClr val="FFFF00"/>
                </a:solidFill>
              </a:rPr>
              <a:t> </a:t>
            </a:r>
            <a:endParaRPr lang="en-US" sz="2800" dirty="0">
              <a:solidFill>
                <a:srgbClr val="FFFF00"/>
              </a:solidFill>
            </a:endParaRPr>
          </a:p>
        </p:txBody>
      </p:sp>
      <p:pic>
        <p:nvPicPr>
          <p:cNvPr id="5" name="Picture 2"/>
          <p:cNvPicPr>
            <a:picLocks noChangeAspect="1" noChangeArrowheads="1"/>
          </p:cNvPicPr>
          <p:nvPr/>
        </p:nvPicPr>
        <p:blipFill>
          <a:blip r:embed="rId4" cstate="print"/>
          <a:srcRect/>
          <a:stretch>
            <a:fillRect/>
          </a:stretch>
        </p:blipFill>
        <p:spPr bwMode="auto">
          <a:xfrm>
            <a:off x="5943600" y="-1"/>
            <a:ext cx="3048000" cy="39263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5620" name="Picture 4" descr="image of Euclid some 2,300 years before CAD software"/>
          <p:cNvPicPr>
            <a:picLocks noChangeAspect="1" noChangeArrowheads="1"/>
          </p:cNvPicPr>
          <p:nvPr/>
        </p:nvPicPr>
        <p:blipFill>
          <a:blip r:embed="rId3" cstate="print"/>
          <a:srcRect/>
          <a:stretch>
            <a:fillRect/>
          </a:stretch>
        </p:blipFill>
        <p:spPr bwMode="auto">
          <a:xfrm>
            <a:off x="0" y="-556340"/>
            <a:ext cx="9144000" cy="7414340"/>
          </a:xfrm>
          <a:prstGeom prst="rect">
            <a:avLst/>
          </a:prstGeom>
          <a:noFill/>
        </p:spPr>
      </p:pic>
      <p:sp>
        <p:nvSpPr>
          <p:cNvPr id="1135618" name="Rectangle 2"/>
          <p:cNvSpPr>
            <a:spLocks noGrp="1" noChangeArrowheads="1"/>
          </p:cNvSpPr>
          <p:nvPr>
            <p:ph type="title"/>
          </p:nvPr>
        </p:nvSpPr>
        <p:spPr>
          <a:xfrm>
            <a:off x="2438400" y="0"/>
            <a:ext cx="5943600" cy="1447800"/>
          </a:xfrm>
          <a:solidFill>
            <a:schemeClr val="bg1">
              <a:lumMod val="75000"/>
              <a:alpha val="73000"/>
            </a:schemeClr>
          </a:solidFill>
        </p:spPr>
        <p:txBody>
          <a:bodyPr>
            <a:noAutofit/>
          </a:bodyPr>
          <a:lstStyle/>
          <a:p>
            <a:r>
              <a:rPr lang="en-US" sz="3200" b="1" dirty="0" smtClean="0">
                <a:solidFill>
                  <a:schemeClr val="accent2">
                    <a:lumMod val="50000"/>
                  </a:schemeClr>
                </a:solidFill>
              </a:rPr>
              <a:t>Sketchpad</a:t>
            </a:r>
            <a:br>
              <a:rPr lang="en-US" sz="3200" b="1" dirty="0" smtClean="0">
                <a:solidFill>
                  <a:schemeClr val="accent2">
                    <a:lumMod val="50000"/>
                  </a:schemeClr>
                </a:solidFill>
              </a:rPr>
            </a:br>
            <a:r>
              <a:rPr lang="en-US" sz="2800" dirty="0" smtClean="0">
                <a:solidFill>
                  <a:schemeClr val="tx2">
                    <a:lumMod val="50000"/>
                  </a:schemeClr>
                </a:solidFill>
              </a:rPr>
              <a:t>Ivan Sutherland’s 1963 PhD thesis </a:t>
            </a:r>
            <a:br>
              <a:rPr lang="en-US" sz="2800" dirty="0" smtClean="0">
                <a:solidFill>
                  <a:schemeClr val="tx2">
                    <a:lumMod val="50000"/>
                  </a:schemeClr>
                </a:solidFill>
              </a:rPr>
            </a:br>
            <a:r>
              <a:rPr lang="en-US" sz="2800" dirty="0" smtClean="0">
                <a:solidFill>
                  <a:schemeClr val="tx2">
                    <a:lumMod val="50000"/>
                  </a:schemeClr>
                </a:solidFill>
              </a:rPr>
              <a:t>(</a:t>
            </a:r>
            <a:r>
              <a:rPr lang="en-US" sz="2800" dirty="0" smtClean="0">
                <a:solidFill>
                  <a:schemeClr val="tx2">
                    <a:lumMod val="50000"/>
                  </a:schemeClr>
                </a:solidFill>
              </a:rPr>
              <a:t>supervised by Claude Shannon)</a:t>
            </a:r>
            <a:endParaRPr lang="en-US" sz="3200" dirty="0">
              <a:solidFill>
                <a:schemeClr val="tx2">
                  <a:lumMod val="50000"/>
                </a:schemeClr>
              </a:solidFill>
            </a:endParaRPr>
          </a:p>
        </p:txBody>
      </p:sp>
      <p:sp>
        <p:nvSpPr>
          <p:cNvPr id="6" name="Rectangle 5"/>
          <p:cNvSpPr/>
          <p:nvPr/>
        </p:nvSpPr>
        <p:spPr>
          <a:xfrm>
            <a:off x="228600" y="6019800"/>
            <a:ext cx="3124200" cy="646331"/>
          </a:xfrm>
          <a:prstGeom prst="rect">
            <a:avLst/>
          </a:prstGeom>
        </p:spPr>
        <p:txBody>
          <a:bodyPr wrap="square">
            <a:spAutoFit/>
          </a:bodyPr>
          <a:lstStyle/>
          <a:p>
            <a:pPr>
              <a:buNone/>
            </a:pPr>
            <a:r>
              <a:rPr lang="en-US" dirty="0" smtClean="0">
                <a:solidFill>
                  <a:schemeClr val="bg1">
                    <a:lumMod val="85000"/>
                  </a:schemeClr>
                </a:solidFill>
              </a:rPr>
              <a:t>Interactive drawing program</a:t>
            </a:r>
          </a:p>
          <a:p>
            <a:pPr>
              <a:buNone/>
            </a:pPr>
            <a:r>
              <a:rPr lang="en-US" dirty="0" smtClean="0">
                <a:solidFill>
                  <a:schemeClr val="bg1">
                    <a:lumMod val="85000"/>
                  </a:schemeClr>
                </a:solidFill>
              </a:rPr>
              <a:t>Light pen</a:t>
            </a:r>
            <a:endParaRPr lang="en-US" dirty="0">
              <a:solidFill>
                <a:schemeClr val="bg1">
                  <a:lumMod val="8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7666" name="Rectangle 2"/>
          <p:cNvSpPr>
            <a:spLocks noGrp="1" noChangeArrowheads="1"/>
          </p:cNvSpPr>
          <p:nvPr>
            <p:ph type="title"/>
          </p:nvPr>
        </p:nvSpPr>
        <p:spPr>
          <a:xfrm>
            <a:off x="14288" y="274638"/>
            <a:ext cx="3802062" cy="3840162"/>
          </a:xfrm>
        </p:spPr>
        <p:txBody>
          <a:bodyPr/>
          <a:lstStyle/>
          <a:p>
            <a:r>
              <a:rPr lang="en-US" dirty="0"/>
              <a:t>Components in Sketchpad</a:t>
            </a:r>
          </a:p>
        </p:txBody>
      </p:sp>
      <p:pic>
        <p:nvPicPr>
          <p:cNvPr id="1137667" name="Picture 3"/>
          <p:cNvPicPr>
            <a:picLocks noChangeAspect="1" noChangeArrowheads="1"/>
          </p:cNvPicPr>
          <p:nvPr/>
        </p:nvPicPr>
        <p:blipFill>
          <a:blip r:embed="rId3" cstate="print"/>
          <a:srcRect l="27319" t="16919" r="23186" b="7245"/>
          <a:stretch>
            <a:fillRect/>
          </a:stretch>
        </p:blipFill>
        <p:spPr bwMode="auto">
          <a:xfrm>
            <a:off x="3775075" y="-4763"/>
            <a:ext cx="5262563" cy="6116638"/>
          </a:xfrm>
          <a:prstGeom prst="rect">
            <a:avLst/>
          </a:prstGeom>
          <a:noFill/>
          <a:ln w="31750">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Menu</a:t>
            </a:r>
            <a:endParaRPr lang="en-US" dirty="0"/>
          </a:p>
        </p:txBody>
      </p:sp>
      <p:sp>
        <p:nvSpPr>
          <p:cNvPr id="3" name="Content Placeholder 2"/>
          <p:cNvSpPr>
            <a:spLocks noGrp="1"/>
          </p:cNvSpPr>
          <p:nvPr>
            <p:ph idx="1"/>
          </p:nvPr>
        </p:nvSpPr>
        <p:spPr>
          <a:xfrm>
            <a:off x="457200" y="2819400"/>
            <a:ext cx="8229600" cy="3306763"/>
          </a:xfrm>
        </p:spPr>
        <p:txBody>
          <a:bodyPr/>
          <a:lstStyle/>
          <a:p>
            <a:r>
              <a:rPr lang="en-US" dirty="0" smtClean="0"/>
              <a:t>Completing the </a:t>
            </a:r>
            <a:r>
              <a:rPr lang="en-US" dirty="0" err="1" smtClean="0"/>
              <a:t>Charme</a:t>
            </a:r>
            <a:r>
              <a:rPr lang="en-US" dirty="0" smtClean="0"/>
              <a:t> Interpreter</a:t>
            </a:r>
          </a:p>
          <a:p>
            <a:r>
              <a:rPr lang="en-US" dirty="0" smtClean="0"/>
              <a:t>History of Object-Oriented Programming</a:t>
            </a:r>
            <a:endParaRPr lang="en-US" dirty="0"/>
          </a:p>
        </p:txBody>
      </p:sp>
      <p:sp>
        <p:nvSpPr>
          <p:cNvPr id="4" name="TextBox 3"/>
          <p:cNvSpPr txBox="1"/>
          <p:nvPr/>
        </p:nvSpPr>
        <p:spPr>
          <a:xfrm>
            <a:off x="2590800" y="1371600"/>
            <a:ext cx="3294620" cy="1200329"/>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3600" dirty="0" smtClean="0">
                <a:hlinkClick r:id="rId2"/>
              </a:rPr>
              <a:t>Checking Grades</a:t>
            </a:r>
            <a:endParaRPr lang="en-US" sz="3600" dirty="0" smtClean="0"/>
          </a:p>
          <a:p>
            <a:r>
              <a:rPr lang="en-US" sz="3600" dirty="0" smtClean="0"/>
              <a:t>Plans for Exam 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714" name="Rectangle 2"/>
          <p:cNvSpPr>
            <a:spLocks noGrp="1" noChangeArrowheads="1"/>
          </p:cNvSpPr>
          <p:nvPr>
            <p:ph type="title"/>
          </p:nvPr>
        </p:nvSpPr>
        <p:spPr/>
        <p:txBody>
          <a:bodyPr/>
          <a:lstStyle/>
          <a:p>
            <a:r>
              <a:rPr lang="en-US"/>
              <a:t>Objects in Sketchpad</a:t>
            </a:r>
          </a:p>
        </p:txBody>
      </p:sp>
      <p:sp>
        <p:nvSpPr>
          <p:cNvPr id="1139715" name="Rectangle 3"/>
          <p:cNvSpPr>
            <a:spLocks noChangeArrowheads="1"/>
          </p:cNvSpPr>
          <p:nvPr/>
        </p:nvSpPr>
        <p:spPr bwMode="auto">
          <a:xfrm>
            <a:off x="304800" y="1458912"/>
            <a:ext cx="8609013" cy="3785652"/>
          </a:xfrm>
          <a:prstGeom prst="rect">
            <a:avLst/>
          </a:prstGeom>
          <a:noFill/>
          <a:ln w="31750">
            <a:noFill/>
            <a:miter lim="800000"/>
            <a:headEnd/>
            <a:tailEnd/>
          </a:ln>
          <a:effectLst/>
        </p:spPr>
        <p:txBody>
          <a:bodyPr wrap="square">
            <a:spAutoFit/>
          </a:bodyPr>
          <a:lstStyle/>
          <a:p>
            <a:r>
              <a:rPr lang="en-US" sz="2000" dirty="0"/>
              <a:t>In the process of making the Sketchpad system operate, </a:t>
            </a:r>
            <a:r>
              <a:rPr lang="en-US" sz="2000" b="1" dirty="0"/>
              <a:t>a few very general functions were developed which make no reference at all to the specific types of entities on which they operate.</a:t>
            </a:r>
            <a:r>
              <a:rPr lang="en-US" sz="2000" dirty="0"/>
              <a:t> These general functions give the Sketchpad system the ability to operate on a wide range of problems. The motivation for making the functions as general as possible came from the desire to get as much result as possible from the programming effort involved. For example, the general function for expanding instances makes it possible for Sketchpad to handle </a:t>
            </a:r>
            <a:r>
              <a:rPr lang="en-US" sz="2000" i="1" dirty="0"/>
              <a:t>any </a:t>
            </a:r>
            <a:r>
              <a:rPr lang="en-US" sz="2000" dirty="0"/>
              <a:t>fixed geometry </a:t>
            </a:r>
            <a:r>
              <a:rPr lang="en-US" sz="2000" dirty="0" err="1"/>
              <a:t>subpicture</a:t>
            </a:r>
            <a:r>
              <a:rPr lang="en-US" sz="2000" dirty="0"/>
              <a:t>. The rewards that come from implementing general functions are so great that the author has become reluctant to write any programs for specific </a:t>
            </a:r>
            <a:r>
              <a:rPr lang="en-US" sz="2000" dirty="0" smtClean="0"/>
              <a:t>jobs.  </a:t>
            </a:r>
            <a:r>
              <a:rPr lang="en-US" sz="2000" b="1" dirty="0" smtClean="0"/>
              <a:t>Each </a:t>
            </a:r>
            <a:r>
              <a:rPr lang="en-US" sz="2000" b="1" dirty="0"/>
              <a:t>of the general functions implemented in the Sketchpad system abstracts, in some sense, some common property of pictures independent of the specific subject matter of the pictures themselves. </a:t>
            </a:r>
          </a:p>
        </p:txBody>
      </p:sp>
      <p:sp>
        <p:nvSpPr>
          <p:cNvPr id="1139716" name="Text Box 4"/>
          <p:cNvSpPr txBox="1">
            <a:spLocks noChangeArrowheads="1"/>
          </p:cNvSpPr>
          <p:nvPr/>
        </p:nvSpPr>
        <p:spPr bwMode="auto">
          <a:xfrm>
            <a:off x="1371600" y="5257800"/>
            <a:ext cx="7523163" cy="707886"/>
          </a:xfrm>
          <a:prstGeom prst="rect">
            <a:avLst/>
          </a:prstGeom>
          <a:noFill/>
          <a:ln w="31750">
            <a:noFill/>
            <a:miter lim="800000"/>
            <a:headEnd/>
            <a:tailEnd/>
          </a:ln>
          <a:effectLst/>
        </p:spPr>
        <p:txBody>
          <a:bodyPr wrap="square">
            <a:spAutoFit/>
          </a:bodyPr>
          <a:lstStyle/>
          <a:p>
            <a:pPr algn="r"/>
            <a:r>
              <a:rPr lang="en-US" sz="2000" dirty="0"/>
              <a:t>Ivan Sutherland, </a:t>
            </a:r>
            <a:endParaRPr lang="en-US" sz="2000" dirty="0" smtClean="0"/>
          </a:p>
          <a:p>
            <a:pPr algn="r"/>
            <a:r>
              <a:rPr lang="en-US" sz="2000" i="1" dirty="0" smtClean="0"/>
              <a:t>Sketchpad</a:t>
            </a:r>
            <a:r>
              <a:rPr lang="en-US" sz="2000" i="1" dirty="0"/>
              <a:t>: a Man-Machine Graphical Communication System</a:t>
            </a:r>
            <a:r>
              <a:rPr lang="en-US" sz="2000" dirty="0"/>
              <a:t>, </a:t>
            </a:r>
            <a:r>
              <a:rPr lang="en-US" sz="2000" dirty="0" smtClean="0"/>
              <a:t>1963 </a:t>
            </a:r>
            <a:endParaRPr lang="en-US" sz="20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762" name="Rectangle 2"/>
          <p:cNvSpPr>
            <a:spLocks noGrp="1" noChangeArrowheads="1"/>
          </p:cNvSpPr>
          <p:nvPr>
            <p:ph type="title"/>
          </p:nvPr>
        </p:nvSpPr>
        <p:spPr/>
        <p:txBody>
          <a:bodyPr/>
          <a:lstStyle/>
          <a:p>
            <a:r>
              <a:rPr lang="en-US"/>
              <a:t>Simula</a:t>
            </a:r>
          </a:p>
        </p:txBody>
      </p:sp>
      <p:sp>
        <p:nvSpPr>
          <p:cNvPr id="1141763" name="Rectangle 3"/>
          <p:cNvSpPr>
            <a:spLocks noGrp="1" noChangeArrowheads="1"/>
          </p:cNvSpPr>
          <p:nvPr>
            <p:ph type="body" idx="1"/>
          </p:nvPr>
        </p:nvSpPr>
        <p:spPr>
          <a:xfrm>
            <a:off x="152400" y="1295400"/>
            <a:ext cx="4114800" cy="4830763"/>
          </a:xfrm>
        </p:spPr>
        <p:txBody>
          <a:bodyPr>
            <a:normAutofit fontScale="92500" lnSpcReduction="10000"/>
          </a:bodyPr>
          <a:lstStyle/>
          <a:p>
            <a:r>
              <a:rPr lang="en-US" dirty="0"/>
              <a:t>Considered the first “object-oriented” programming language</a:t>
            </a:r>
          </a:p>
          <a:p>
            <a:r>
              <a:rPr lang="en-US" dirty="0"/>
              <a:t>Language designed for </a:t>
            </a:r>
            <a:r>
              <a:rPr lang="en-US" i="1" dirty="0"/>
              <a:t>simula</a:t>
            </a:r>
            <a:r>
              <a:rPr lang="en-US" dirty="0"/>
              <a:t>tion by Kristen </a:t>
            </a:r>
            <a:r>
              <a:rPr lang="en-US" dirty="0" err="1"/>
              <a:t>Nygaard</a:t>
            </a:r>
            <a:r>
              <a:rPr lang="en-US" dirty="0"/>
              <a:t> and Ole-Johan Dahl (Norway, 1962)</a:t>
            </a:r>
          </a:p>
          <a:p>
            <a:r>
              <a:rPr lang="en-US" dirty="0"/>
              <a:t>Had special syntax for defining classes that packages state and procedures together</a:t>
            </a:r>
          </a:p>
        </p:txBody>
      </p:sp>
      <p:pic>
        <p:nvPicPr>
          <p:cNvPr id="5123" name="Picture 3"/>
          <p:cNvPicPr>
            <a:picLocks noChangeAspect="1" noChangeArrowheads="1"/>
          </p:cNvPicPr>
          <p:nvPr/>
        </p:nvPicPr>
        <p:blipFill>
          <a:blip r:embed="rId3" cstate="print"/>
          <a:srcRect/>
          <a:stretch>
            <a:fillRect/>
          </a:stretch>
        </p:blipFill>
        <p:spPr bwMode="auto">
          <a:xfrm>
            <a:off x="4414060" y="1828800"/>
            <a:ext cx="4729940" cy="3867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810" name="Rectangle 2"/>
          <p:cNvSpPr>
            <a:spLocks noGrp="1" noChangeArrowheads="1"/>
          </p:cNvSpPr>
          <p:nvPr>
            <p:ph type="title"/>
          </p:nvPr>
        </p:nvSpPr>
        <p:spPr/>
        <p:txBody>
          <a:bodyPr>
            <a:normAutofit/>
          </a:bodyPr>
          <a:lstStyle/>
          <a:p>
            <a:r>
              <a:rPr lang="en-US"/>
              <a:t>Counter in Simula</a:t>
            </a:r>
          </a:p>
        </p:txBody>
      </p:sp>
      <p:sp>
        <p:nvSpPr>
          <p:cNvPr id="1143811" name="Rectangle 3"/>
          <p:cNvSpPr>
            <a:spLocks noGrp="1" noChangeArrowheads="1"/>
          </p:cNvSpPr>
          <p:nvPr>
            <p:ph idx="1"/>
          </p:nvPr>
        </p:nvSpPr>
        <p:spPr/>
        <p:txBody>
          <a:bodyPr>
            <a:normAutofit fontScale="92500" lnSpcReduction="20000"/>
          </a:bodyPr>
          <a:lstStyle/>
          <a:p>
            <a:pPr>
              <a:buFontTx/>
              <a:buNone/>
            </a:pPr>
            <a:r>
              <a:rPr lang="en-US" b="1" dirty="0"/>
              <a:t>class</a:t>
            </a:r>
            <a:r>
              <a:rPr lang="en-US" dirty="0"/>
              <a:t> counter; </a:t>
            </a:r>
          </a:p>
          <a:p>
            <a:pPr>
              <a:buFontTx/>
              <a:buNone/>
            </a:pPr>
            <a:r>
              <a:rPr lang="en-US" dirty="0"/>
              <a:t>   integer count;</a:t>
            </a:r>
          </a:p>
          <a:p>
            <a:pPr>
              <a:buFontTx/>
              <a:buNone/>
            </a:pPr>
            <a:r>
              <a:rPr lang="en-US" dirty="0"/>
              <a:t>   </a:t>
            </a:r>
            <a:r>
              <a:rPr lang="en-US" b="1" dirty="0"/>
              <a:t>begin</a:t>
            </a:r>
          </a:p>
          <a:p>
            <a:pPr>
              <a:buFontTx/>
              <a:buNone/>
            </a:pPr>
            <a:r>
              <a:rPr lang="en-US" dirty="0"/>
              <a:t>     </a:t>
            </a:r>
            <a:r>
              <a:rPr lang="en-US" b="1" dirty="0"/>
              <a:t>procedure </a:t>
            </a:r>
            <a:r>
              <a:rPr lang="en-US" dirty="0"/>
              <a:t>reset(); count := 0; </a:t>
            </a:r>
            <a:r>
              <a:rPr lang="en-US" b="1" dirty="0"/>
              <a:t>end;</a:t>
            </a:r>
            <a:r>
              <a:rPr lang="en-US" dirty="0"/>
              <a:t>       </a:t>
            </a:r>
          </a:p>
          <a:p>
            <a:pPr>
              <a:buFontTx/>
              <a:buNone/>
            </a:pPr>
            <a:r>
              <a:rPr lang="en-US" dirty="0"/>
              <a:t>     </a:t>
            </a:r>
            <a:r>
              <a:rPr lang="en-US" b="1" dirty="0"/>
              <a:t>procedure </a:t>
            </a:r>
            <a:r>
              <a:rPr lang="en-US" dirty="0"/>
              <a:t>next(); </a:t>
            </a:r>
          </a:p>
          <a:p>
            <a:pPr>
              <a:buFontTx/>
              <a:buNone/>
            </a:pPr>
            <a:r>
              <a:rPr lang="en-US" dirty="0"/>
              <a:t>          count := count + 1; </a:t>
            </a:r>
            <a:r>
              <a:rPr lang="en-US" b="1" dirty="0"/>
              <a:t>end;</a:t>
            </a:r>
          </a:p>
          <a:p>
            <a:pPr>
              <a:buFontTx/>
              <a:buNone/>
            </a:pPr>
            <a:r>
              <a:rPr lang="en-US" b="1" dirty="0"/>
              <a:t>     </a:t>
            </a:r>
            <a:r>
              <a:rPr lang="en-US" dirty="0"/>
              <a:t>integer </a:t>
            </a:r>
            <a:r>
              <a:rPr lang="en-US" b="1" dirty="0"/>
              <a:t>procedure</a:t>
            </a:r>
            <a:r>
              <a:rPr lang="en-US" dirty="0"/>
              <a:t> current();</a:t>
            </a:r>
          </a:p>
          <a:p>
            <a:pPr>
              <a:buFontTx/>
              <a:buNone/>
            </a:pPr>
            <a:r>
              <a:rPr lang="en-US" dirty="0"/>
              <a:t>         current := count; </a:t>
            </a:r>
            <a:r>
              <a:rPr lang="en-US" b="1" dirty="0"/>
              <a:t>end;</a:t>
            </a:r>
          </a:p>
          <a:p>
            <a:pPr>
              <a:buFontTx/>
              <a:buNone/>
            </a:pPr>
            <a:r>
              <a:rPr lang="en-US" b="1" dirty="0"/>
              <a:t>   end</a:t>
            </a:r>
          </a:p>
        </p:txBody>
      </p:sp>
      <p:sp>
        <p:nvSpPr>
          <p:cNvPr id="4" name="TextBox 3"/>
          <p:cNvSpPr txBox="1"/>
          <p:nvPr/>
        </p:nvSpPr>
        <p:spPr>
          <a:xfrm>
            <a:off x="2971800" y="5486400"/>
            <a:ext cx="54864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smtClean="0"/>
              <a:t>Does this have everything we need for “object-oriented programming”?</a:t>
            </a: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p:txBody>
          <a:bodyPr/>
          <a:lstStyle/>
          <a:p>
            <a:r>
              <a:rPr lang="en-US" sz="4000" dirty="0"/>
              <a:t>Object-Oriented Programming</a:t>
            </a:r>
          </a:p>
        </p:txBody>
      </p:sp>
      <p:sp>
        <p:nvSpPr>
          <p:cNvPr id="855043" name="Rectangle 3"/>
          <p:cNvSpPr>
            <a:spLocks noGrp="1" noChangeArrowheads="1"/>
          </p:cNvSpPr>
          <p:nvPr>
            <p:ph idx="1"/>
          </p:nvPr>
        </p:nvSpPr>
        <p:spPr/>
        <p:txBody>
          <a:bodyPr>
            <a:noAutofit/>
          </a:bodyPr>
          <a:lstStyle/>
          <a:p>
            <a:pPr>
              <a:lnSpc>
                <a:spcPct val="90000"/>
              </a:lnSpc>
            </a:pPr>
            <a:r>
              <a:rPr lang="en-US" dirty="0"/>
              <a:t>Object-Oriented Programming is a </a:t>
            </a:r>
            <a:r>
              <a:rPr lang="en-US" i="1" dirty="0"/>
              <a:t>state of mind</a:t>
            </a:r>
            <a:r>
              <a:rPr lang="en-US" dirty="0"/>
              <a:t> where you program by </a:t>
            </a:r>
            <a:r>
              <a:rPr lang="en-US" i="1" dirty="0"/>
              <a:t>thinking about objects</a:t>
            </a:r>
          </a:p>
          <a:p>
            <a:pPr>
              <a:lnSpc>
                <a:spcPct val="90000"/>
              </a:lnSpc>
            </a:pPr>
            <a:r>
              <a:rPr lang="en-US" dirty="0"/>
              <a:t>It is difficult to reach that state of mind if your language doesn’t </a:t>
            </a:r>
            <a:r>
              <a:rPr lang="en-US" dirty="0" smtClean="0"/>
              <a:t>have mechanisms </a:t>
            </a:r>
            <a:r>
              <a:rPr lang="en-US" dirty="0"/>
              <a:t>for packaging state and </a:t>
            </a:r>
            <a:r>
              <a:rPr lang="en-US" dirty="0" smtClean="0"/>
              <a:t>procedures (Python </a:t>
            </a:r>
            <a:r>
              <a:rPr lang="en-US" dirty="0"/>
              <a:t>has </a:t>
            </a:r>
            <a:r>
              <a:rPr lang="en-US" b="1" dirty="0" smtClean="0"/>
              <a:t>class</a:t>
            </a:r>
            <a:r>
              <a:rPr lang="en-US" dirty="0" smtClean="0"/>
              <a:t>,</a:t>
            </a:r>
            <a:r>
              <a:rPr lang="en-US" b="1" dirty="0" smtClean="0"/>
              <a:t> </a:t>
            </a:r>
            <a:r>
              <a:rPr lang="en-US" dirty="0" smtClean="0"/>
              <a:t>Scheme has lambda expressions)</a:t>
            </a:r>
            <a:endParaRPr lang="en-US" dirty="0"/>
          </a:p>
          <a:p>
            <a:pPr>
              <a:lnSpc>
                <a:spcPct val="90000"/>
              </a:lnSpc>
            </a:pPr>
            <a:r>
              <a:rPr lang="en-US" dirty="0" smtClean="0"/>
              <a:t>Other </a:t>
            </a:r>
            <a:r>
              <a:rPr lang="en-US" dirty="0"/>
              <a:t>things can help: dynamic dispatch, inheritance, automatic memory management, </a:t>
            </a:r>
            <a:r>
              <a:rPr lang="en-US" dirty="0" err="1"/>
              <a:t>mixins</a:t>
            </a:r>
            <a:r>
              <a:rPr lang="en-US" dirty="0"/>
              <a:t>, good donuts, etc.</a:t>
            </a:r>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858" name="Rectangle 2"/>
          <p:cNvSpPr>
            <a:spLocks noGrp="1" noChangeArrowheads="1"/>
          </p:cNvSpPr>
          <p:nvPr>
            <p:ph type="title"/>
          </p:nvPr>
        </p:nvSpPr>
        <p:spPr/>
        <p:txBody>
          <a:bodyPr>
            <a:normAutofit/>
          </a:bodyPr>
          <a:lstStyle/>
          <a:p>
            <a:r>
              <a:rPr lang="en-US" sz="3600" dirty="0"/>
              <a:t>XEROX Palo Alto Research Center (PARC)</a:t>
            </a:r>
          </a:p>
        </p:txBody>
      </p:sp>
      <p:sp>
        <p:nvSpPr>
          <p:cNvPr id="1145859" name="Rectangle 3"/>
          <p:cNvSpPr>
            <a:spLocks noGrp="1" noChangeArrowheads="1"/>
          </p:cNvSpPr>
          <p:nvPr>
            <p:ph idx="1"/>
          </p:nvPr>
        </p:nvSpPr>
        <p:spPr>
          <a:xfrm>
            <a:off x="457200" y="1600200"/>
            <a:ext cx="5486400" cy="4525963"/>
          </a:xfrm>
        </p:spPr>
        <p:txBody>
          <a:bodyPr>
            <a:normAutofit fontScale="92500" lnSpcReduction="20000"/>
          </a:bodyPr>
          <a:lstStyle/>
          <a:p>
            <a:pPr>
              <a:buFontTx/>
              <a:buNone/>
            </a:pPr>
            <a:r>
              <a:rPr lang="en-US" dirty="0"/>
              <a:t>1970s:</a:t>
            </a:r>
          </a:p>
          <a:p>
            <a:r>
              <a:rPr lang="en-US" dirty="0"/>
              <a:t>Bitmapped display</a:t>
            </a:r>
          </a:p>
          <a:p>
            <a:r>
              <a:rPr lang="en-US" dirty="0"/>
              <a:t>Graphical User Interface </a:t>
            </a:r>
          </a:p>
          <a:p>
            <a:pPr lvl="1"/>
            <a:r>
              <a:rPr lang="en-US" dirty="0"/>
              <a:t>Steve Jobs paid $1M to visit and PARC, and returned to make Apple Lisa/Mac</a:t>
            </a:r>
          </a:p>
          <a:p>
            <a:r>
              <a:rPr lang="en-US" dirty="0"/>
              <a:t>Ethernet</a:t>
            </a:r>
          </a:p>
          <a:p>
            <a:r>
              <a:rPr lang="en-US" dirty="0"/>
              <a:t>First personal computer (Alto)</a:t>
            </a:r>
          </a:p>
          <a:p>
            <a:r>
              <a:rPr lang="en-US" dirty="0"/>
              <a:t>PostScript Printers</a:t>
            </a:r>
          </a:p>
          <a:p>
            <a:r>
              <a:rPr lang="en-US" b="1" dirty="0"/>
              <a:t>Object-Oriented Programming</a:t>
            </a:r>
          </a:p>
        </p:txBody>
      </p:sp>
      <p:pic>
        <p:nvPicPr>
          <p:cNvPr id="3074" name="Picture 2"/>
          <p:cNvPicPr>
            <a:picLocks noChangeAspect="1" noChangeArrowheads="1"/>
          </p:cNvPicPr>
          <p:nvPr/>
        </p:nvPicPr>
        <p:blipFill>
          <a:blip r:embed="rId3" cstate="print"/>
          <a:srcRect l="36800"/>
          <a:stretch>
            <a:fillRect/>
          </a:stretch>
        </p:blipFill>
        <p:spPr bwMode="auto">
          <a:xfrm>
            <a:off x="6019800" y="1828800"/>
            <a:ext cx="3009900" cy="3762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7907" name="Picture 3" descr="01_Dynabook"/>
          <p:cNvPicPr>
            <a:picLocks noChangeAspect="1" noChangeArrowheads="1"/>
          </p:cNvPicPr>
          <p:nvPr/>
        </p:nvPicPr>
        <p:blipFill>
          <a:blip r:embed="rId3" cstate="print"/>
          <a:srcRect/>
          <a:stretch>
            <a:fillRect/>
          </a:stretch>
        </p:blipFill>
        <p:spPr bwMode="auto">
          <a:xfrm>
            <a:off x="0" y="0"/>
            <a:ext cx="9153832" cy="6858000"/>
          </a:xfrm>
          <a:prstGeom prst="rect">
            <a:avLst/>
          </a:prstGeom>
          <a:noFill/>
        </p:spPr>
      </p:pic>
      <p:sp>
        <p:nvSpPr>
          <p:cNvPr id="1147906" name="Rectangle 2"/>
          <p:cNvSpPr>
            <a:spLocks noGrp="1" noChangeArrowheads="1"/>
          </p:cNvSpPr>
          <p:nvPr>
            <p:ph type="title"/>
          </p:nvPr>
        </p:nvSpPr>
        <p:spPr>
          <a:xfrm>
            <a:off x="0" y="0"/>
            <a:ext cx="3657600" cy="1143000"/>
          </a:xfrm>
        </p:spPr>
        <p:txBody>
          <a:bodyPr>
            <a:normAutofit fontScale="90000"/>
          </a:bodyPr>
          <a:lstStyle/>
          <a:p>
            <a:r>
              <a:rPr lang="en-US" dirty="0" err="1">
                <a:solidFill>
                  <a:srgbClr val="FFFF00"/>
                </a:solidFill>
              </a:rPr>
              <a:t>Dynabook</a:t>
            </a:r>
            <a:r>
              <a:rPr lang="en-US" dirty="0">
                <a:solidFill>
                  <a:srgbClr val="FFFF00"/>
                </a:solidFill>
              </a:rPr>
              <a:t>, 1972</a:t>
            </a:r>
          </a:p>
        </p:txBody>
      </p:sp>
      <p:sp>
        <p:nvSpPr>
          <p:cNvPr id="1147908" name="Text Box 4"/>
          <p:cNvSpPr txBox="1">
            <a:spLocks noChangeArrowheads="1"/>
          </p:cNvSpPr>
          <p:nvPr/>
        </p:nvSpPr>
        <p:spPr bwMode="auto">
          <a:xfrm>
            <a:off x="228600" y="6019800"/>
            <a:ext cx="2222853" cy="523220"/>
          </a:xfrm>
          <a:prstGeom prst="rect">
            <a:avLst/>
          </a:prstGeom>
          <a:noFill/>
          <a:ln w="31750" algn="ctr">
            <a:noFill/>
            <a:miter lim="800000"/>
            <a:headEnd/>
            <a:tailEnd/>
          </a:ln>
          <a:effectLst/>
        </p:spPr>
        <p:txBody>
          <a:bodyPr wrap="none">
            <a:spAutoFit/>
          </a:bodyPr>
          <a:lstStyle/>
          <a:p>
            <a:r>
              <a:rPr lang="en-US" sz="2800" dirty="0">
                <a:solidFill>
                  <a:srgbClr val="FFFF00"/>
                </a:solidFill>
              </a:rPr>
              <a:t>(Just a model)</a:t>
            </a:r>
          </a:p>
        </p:txBody>
      </p:sp>
      <p:sp>
        <p:nvSpPr>
          <p:cNvPr id="1147909" name="Rectangle 5"/>
          <p:cNvSpPr>
            <a:spLocks noChangeArrowheads="1"/>
          </p:cNvSpPr>
          <p:nvPr/>
        </p:nvSpPr>
        <p:spPr bwMode="auto">
          <a:xfrm>
            <a:off x="4419600" y="4000128"/>
            <a:ext cx="4440238" cy="2323713"/>
          </a:xfrm>
          <a:prstGeom prst="rect">
            <a:avLst/>
          </a:prstGeom>
          <a:solidFill>
            <a:schemeClr val="tx1">
              <a:alpha val="46000"/>
            </a:schemeClr>
          </a:solidFill>
          <a:ln w="31750" algn="ctr">
            <a:noFill/>
            <a:miter lim="800000"/>
            <a:headEnd/>
            <a:tailEnd/>
          </a:ln>
          <a:effectLst/>
        </p:spPr>
        <p:txBody>
          <a:bodyPr wrap="square" anchor="ctr">
            <a:spAutoFit/>
          </a:bodyPr>
          <a:lstStyle/>
          <a:p>
            <a:r>
              <a:rPr lang="en-US" sz="2000" dirty="0">
                <a:solidFill>
                  <a:srgbClr val="FFFF00"/>
                </a:solidFill>
              </a:rPr>
              <a:t>“</a:t>
            </a:r>
            <a:r>
              <a:rPr lang="en-US" sz="2000" i="1" dirty="0">
                <a:solidFill>
                  <a:srgbClr val="FFFF00"/>
                </a:solidFill>
              </a:rPr>
              <a:t>Don’t worry about what anybody else is going to do… The best way to predict the future is to invent it. Really smart people with reasonable funding can do just about anything that doesn't violate too many of Newton's Laws</a:t>
            </a:r>
            <a:r>
              <a:rPr lang="en-US" sz="2000" i="1" dirty="0" smtClean="0">
                <a:solidFill>
                  <a:srgbClr val="FFFF00"/>
                </a:solidFill>
              </a:rPr>
              <a:t>!”</a:t>
            </a:r>
          </a:p>
          <a:p>
            <a:pPr algn="r"/>
            <a:r>
              <a:rPr lang="en-US" sz="100" i="1" dirty="0" smtClean="0">
                <a:solidFill>
                  <a:srgbClr val="FFFF00"/>
                </a:solidFill>
              </a:rPr>
              <a:t/>
            </a:r>
            <a:br>
              <a:rPr lang="en-US" sz="100" i="1" dirty="0" smtClean="0">
                <a:solidFill>
                  <a:srgbClr val="FFFF00"/>
                </a:solidFill>
              </a:rPr>
            </a:br>
            <a:r>
              <a:rPr lang="en-US" sz="2000" i="1" dirty="0" smtClean="0">
                <a:solidFill>
                  <a:srgbClr val="FFFF00"/>
                </a:solidFill>
              </a:rPr>
              <a:t>— Alan Kay, 1971</a:t>
            </a:r>
            <a:r>
              <a:rPr lang="en-US" sz="2000" dirty="0" smtClean="0">
                <a:solidFill>
                  <a:srgbClr val="FFFF00"/>
                </a:solidFill>
              </a:rPr>
              <a:t> </a:t>
            </a:r>
            <a:endParaRPr lang="en-US" sz="4400" i="1" dirty="0">
              <a:solidFill>
                <a:srgbClr val="FFFF00"/>
              </a:solidFill>
              <a:latin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954" name="Rectangle 2"/>
          <p:cNvSpPr>
            <a:spLocks noGrp="1" noChangeArrowheads="1"/>
          </p:cNvSpPr>
          <p:nvPr>
            <p:ph type="title"/>
          </p:nvPr>
        </p:nvSpPr>
        <p:spPr/>
        <p:txBody>
          <a:bodyPr/>
          <a:lstStyle/>
          <a:p>
            <a:r>
              <a:rPr lang="en-US" dirty="0" err="1"/>
              <a:t>Dynabook</a:t>
            </a:r>
            <a:r>
              <a:rPr lang="en-US" dirty="0"/>
              <a:t> 1972</a:t>
            </a:r>
          </a:p>
        </p:txBody>
      </p:sp>
      <p:sp>
        <p:nvSpPr>
          <p:cNvPr id="1149955" name="Rectangle 3"/>
          <p:cNvSpPr>
            <a:spLocks noGrp="1" noChangeArrowheads="1"/>
          </p:cNvSpPr>
          <p:nvPr>
            <p:ph idx="1"/>
          </p:nvPr>
        </p:nvSpPr>
        <p:spPr/>
        <p:txBody>
          <a:bodyPr>
            <a:normAutofit/>
          </a:bodyPr>
          <a:lstStyle/>
          <a:p>
            <a:r>
              <a:rPr lang="en-US" dirty="0"/>
              <a:t>Tablet </a:t>
            </a:r>
            <a:r>
              <a:rPr lang="en-US" dirty="0" smtClean="0"/>
              <a:t>computer intended </a:t>
            </a:r>
            <a:r>
              <a:rPr lang="en-US" dirty="0"/>
              <a:t>as tool for learning</a:t>
            </a:r>
          </a:p>
          <a:p>
            <a:r>
              <a:rPr lang="en-US" dirty="0" smtClean="0"/>
              <a:t>Alan Kay </a:t>
            </a:r>
            <a:r>
              <a:rPr lang="en-US" dirty="0"/>
              <a:t>wanted children to program it also</a:t>
            </a:r>
          </a:p>
          <a:p>
            <a:r>
              <a:rPr lang="en-US" dirty="0"/>
              <a:t>Hallway argument, Kay claims you could define “the most powerful language in the world in a page of code</a:t>
            </a:r>
            <a:r>
              <a:rPr lang="en-US" dirty="0" smtClean="0"/>
              <a:t>”</a:t>
            </a:r>
            <a:endParaRPr lang="en-US" dirty="0"/>
          </a:p>
        </p:txBody>
      </p:sp>
      <p:sp>
        <p:nvSpPr>
          <p:cNvPr id="4" name="Rectangle 3"/>
          <p:cNvSpPr/>
          <p:nvPr/>
        </p:nvSpPr>
        <p:spPr>
          <a:xfrm>
            <a:off x="762000" y="4419600"/>
            <a:ext cx="7391400" cy="181588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800" dirty="0" smtClean="0"/>
              <a:t>Proof: </a:t>
            </a:r>
            <a:r>
              <a:rPr lang="en-US" sz="2800" b="1" dirty="0" smtClean="0"/>
              <a:t>Smalltalk</a:t>
            </a:r>
            <a:r>
              <a:rPr lang="en-US" sz="2800" dirty="0" smtClean="0"/>
              <a:t> </a:t>
            </a:r>
          </a:p>
          <a:p>
            <a:pPr lvl="1"/>
            <a:r>
              <a:rPr lang="en-US" sz="2800" dirty="0" smtClean="0"/>
              <a:t>Scheme is as powerful, but takes two pages</a:t>
            </a:r>
          </a:p>
          <a:p>
            <a:pPr lvl="1"/>
            <a:r>
              <a:rPr lang="en-US" sz="2800" dirty="0" smtClean="0"/>
              <a:t>Before the end of the course, we will see an equally powerful language that fits in ¼ page</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002" name="Rectangle 2"/>
          <p:cNvSpPr>
            <a:spLocks noGrp="1" noChangeArrowheads="1"/>
          </p:cNvSpPr>
          <p:nvPr>
            <p:ph type="title"/>
          </p:nvPr>
        </p:nvSpPr>
        <p:spPr>
          <a:xfrm>
            <a:off x="5594350" y="2992438"/>
            <a:ext cx="3092450" cy="3187700"/>
          </a:xfrm>
        </p:spPr>
        <p:txBody>
          <a:bodyPr/>
          <a:lstStyle/>
          <a:p>
            <a:r>
              <a:rPr lang="en-US"/>
              <a:t>BYTE Magazine, August 1981</a:t>
            </a:r>
          </a:p>
        </p:txBody>
      </p:sp>
      <p:pic>
        <p:nvPicPr>
          <p:cNvPr id="1152003" name="Picture 3" descr="bytebloon"/>
          <p:cNvPicPr>
            <a:picLocks noChangeAspect="1" noChangeArrowheads="1"/>
          </p:cNvPicPr>
          <p:nvPr/>
        </p:nvPicPr>
        <p:blipFill>
          <a:blip r:embed="rId3" cstate="print"/>
          <a:srcRect/>
          <a:stretch>
            <a:fillRect/>
          </a:stretch>
        </p:blipFill>
        <p:spPr bwMode="auto">
          <a:xfrm>
            <a:off x="346075" y="31750"/>
            <a:ext cx="5022850" cy="67770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52003"/>
                                        </p:tgtEl>
                                        <p:attrNameLst>
                                          <p:attrName>style.visibility</p:attrName>
                                        </p:attrNameLst>
                                      </p:cBhvr>
                                      <p:to>
                                        <p:strVal val="visible"/>
                                      </p:to>
                                    </p:set>
                                    <p:animEffect transition="in" filter="fade">
                                      <p:cBhvr>
                                        <p:cTn id="7" dur="3000"/>
                                        <p:tgtEl>
                                          <p:spTgt spid="1152003"/>
                                        </p:tgtEl>
                                      </p:cBhvr>
                                    </p:animEffect>
                                    <p:anim calcmode="lin" valueType="num">
                                      <p:cBhvr>
                                        <p:cTn id="8" dur="3000" fill="hold"/>
                                        <p:tgtEl>
                                          <p:spTgt spid="1152003"/>
                                        </p:tgtEl>
                                        <p:attrNameLst>
                                          <p:attrName>ppt_x</p:attrName>
                                        </p:attrNameLst>
                                      </p:cBhvr>
                                      <p:tavLst>
                                        <p:tav tm="0">
                                          <p:val>
                                            <p:strVal val="#ppt_x"/>
                                          </p:val>
                                        </p:tav>
                                        <p:tav tm="100000">
                                          <p:val>
                                            <p:strVal val="#ppt_x"/>
                                          </p:val>
                                        </p:tav>
                                      </p:tavLst>
                                    </p:anim>
                                    <p:anim calcmode="lin" valueType="num">
                                      <p:cBhvr>
                                        <p:cTn id="9" dur="3000" fill="hold"/>
                                        <p:tgtEl>
                                          <p:spTgt spid="115200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xit" presetSubtype="0" fill="hold" nodeType="clickEffect">
                                  <p:stCondLst>
                                    <p:cond delay="0"/>
                                  </p:stCondLst>
                                  <p:childTnLst>
                                    <p:animEffect transition="out" filter="fade">
                                      <p:cBhvr>
                                        <p:cTn id="13" dur="3000"/>
                                        <p:tgtEl>
                                          <p:spTgt spid="1152003"/>
                                        </p:tgtEl>
                                      </p:cBhvr>
                                    </p:animEffect>
                                    <p:anim calcmode="lin" valueType="num">
                                      <p:cBhvr>
                                        <p:cTn id="14" dur="3000"/>
                                        <p:tgtEl>
                                          <p:spTgt spid="1152003"/>
                                        </p:tgtEl>
                                        <p:attrNameLst>
                                          <p:attrName>ppt_x</p:attrName>
                                        </p:attrNameLst>
                                      </p:cBhvr>
                                      <p:tavLst>
                                        <p:tav tm="0">
                                          <p:val>
                                            <p:strVal val="ppt_x"/>
                                          </p:val>
                                        </p:tav>
                                        <p:tav tm="100000">
                                          <p:val>
                                            <p:strVal val="ppt_x"/>
                                          </p:val>
                                        </p:tav>
                                      </p:tavLst>
                                    </p:anim>
                                    <p:anim calcmode="lin" valueType="num">
                                      <p:cBhvr>
                                        <p:cTn id="15" dur="3000"/>
                                        <p:tgtEl>
                                          <p:spTgt spid="1152003"/>
                                        </p:tgtEl>
                                        <p:attrNameLst>
                                          <p:attrName>ppt_y</p:attrName>
                                        </p:attrNameLst>
                                      </p:cBhvr>
                                      <p:tavLst>
                                        <p:tav tm="0">
                                          <p:val>
                                            <p:strVal val="ppt_y"/>
                                          </p:val>
                                        </p:tav>
                                        <p:tav tm="100000">
                                          <p:val>
                                            <p:strVal val="ppt_y-.1"/>
                                          </p:val>
                                        </p:tav>
                                      </p:tavLst>
                                    </p:anim>
                                    <p:set>
                                      <p:cBhvr>
                                        <p:cTn id="16" dur="1" fill="hold">
                                          <p:stCondLst>
                                            <p:cond delay="2999"/>
                                          </p:stCondLst>
                                        </p:cTn>
                                        <p:tgtEl>
                                          <p:spTgt spid="11520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50" name="Rectangle 2"/>
          <p:cNvSpPr>
            <a:spLocks noGrp="1" noChangeArrowheads="1"/>
          </p:cNvSpPr>
          <p:nvPr>
            <p:ph type="title"/>
          </p:nvPr>
        </p:nvSpPr>
        <p:spPr/>
        <p:txBody>
          <a:bodyPr/>
          <a:lstStyle/>
          <a:p>
            <a:r>
              <a:rPr lang="en-US"/>
              <a:t>Smalltalk</a:t>
            </a:r>
          </a:p>
        </p:txBody>
      </p:sp>
      <p:sp>
        <p:nvSpPr>
          <p:cNvPr id="1154051" name="Rectangle 3"/>
          <p:cNvSpPr>
            <a:spLocks noGrp="1" noChangeArrowheads="1"/>
          </p:cNvSpPr>
          <p:nvPr>
            <p:ph type="body" idx="1"/>
          </p:nvPr>
        </p:nvSpPr>
        <p:spPr>
          <a:xfrm>
            <a:off x="457200" y="1600200"/>
            <a:ext cx="8229600" cy="3352800"/>
          </a:xfrm>
        </p:spPr>
        <p:txBody>
          <a:bodyPr/>
          <a:lstStyle/>
          <a:p>
            <a:r>
              <a:rPr lang="en-US"/>
              <a:t>Everything is an </a:t>
            </a:r>
            <a:r>
              <a:rPr lang="en-US" i="1"/>
              <a:t>object</a:t>
            </a:r>
          </a:p>
          <a:p>
            <a:r>
              <a:rPr lang="en-US"/>
              <a:t>Objects communicate by sending and receiving </a:t>
            </a:r>
            <a:r>
              <a:rPr lang="en-US" i="1"/>
              <a:t>messages</a:t>
            </a:r>
            <a:endParaRPr lang="en-US"/>
          </a:p>
          <a:p>
            <a:r>
              <a:rPr lang="en-US"/>
              <a:t>Objects have their own state (which may contain other objects)</a:t>
            </a:r>
          </a:p>
          <a:p>
            <a:r>
              <a:rPr lang="en-US"/>
              <a:t>How do you do 3 + 4?</a:t>
            </a:r>
          </a:p>
        </p:txBody>
      </p:sp>
      <p:sp>
        <p:nvSpPr>
          <p:cNvPr id="1154052" name="Text Box 4"/>
          <p:cNvSpPr txBox="1">
            <a:spLocks noChangeArrowheads="1"/>
          </p:cNvSpPr>
          <p:nvPr/>
        </p:nvSpPr>
        <p:spPr bwMode="auto">
          <a:xfrm>
            <a:off x="1279525" y="5045075"/>
            <a:ext cx="6804025" cy="579438"/>
          </a:xfrm>
          <a:prstGeom prst="rect">
            <a:avLst/>
          </a:prstGeom>
          <a:noFill/>
          <a:ln w="31750" algn="ctr">
            <a:noFill/>
            <a:miter lim="800000"/>
            <a:headEnd/>
            <a:tailEnd/>
          </a:ln>
          <a:effectLst/>
        </p:spPr>
        <p:txBody>
          <a:bodyPr wrap="none">
            <a:spAutoFit/>
          </a:bodyPr>
          <a:lstStyle/>
          <a:p>
            <a:r>
              <a:rPr lang="en-US" sz="3200"/>
              <a:t>send the object </a:t>
            </a:r>
            <a:r>
              <a:rPr lang="en-US" sz="3200" b="1"/>
              <a:t>3</a:t>
            </a:r>
            <a:r>
              <a:rPr lang="en-US" sz="3200"/>
              <a:t> the message </a:t>
            </a:r>
            <a:r>
              <a:rPr lang="en-US" sz="3200" b="1"/>
              <a:t>“+ 4”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54052"/>
                                        </p:tgtEl>
                                        <p:attrNameLst>
                                          <p:attrName>style.visibility</p:attrName>
                                        </p:attrNameLst>
                                      </p:cBhvr>
                                      <p:to>
                                        <p:strVal val="visible"/>
                                      </p:to>
                                    </p:set>
                                    <p:animEffect transition="in" filter="fade">
                                      <p:cBhvr>
                                        <p:cTn id="7" dur="2000"/>
                                        <p:tgtEl>
                                          <p:spTgt spid="1154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405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6098" name="Rectangle 2"/>
          <p:cNvSpPr>
            <a:spLocks noGrp="1" noChangeArrowheads="1"/>
          </p:cNvSpPr>
          <p:nvPr>
            <p:ph type="title"/>
          </p:nvPr>
        </p:nvSpPr>
        <p:spPr/>
        <p:txBody>
          <a:bodyPr/>
          <a:lstStyle/>
          <a:p>
            <a:r>
              <a:rPr lang="en-US"/>
              <a:t>Counter in Smalltalk</a:t>
            </a:r>
          </a:p>
        </p:txBody>
      </p:sp>
      <p:sp>
        <p:nvSpPr>
          <p:cNvPr id="1156099" name="Rectangle 3"/>
          <p:cNvSpPr>
            <a:spLocks noGrp="1" noChangeArrowheads="1"/>
          </p:cNvSpPr>
          <p:nvPr>
            <p:ph idx="1"/>
          </p:nvPr>
        </p:nvSpPr>
        <p:spPr/>
        <p:txBody>
          <a:bodyPr/>
          <a:lstStyle/>
          <a:p>
            <a:pPr>
              <a:buFontTx/>
              <a:buNone/>
            </a:pPr>
            <a:r>
              <a:rPr lang="en-US" sz="3600" b="1" dirty="0"/>
              <a:t>class</a:t>
            </a:r>
            <a:r>
              <a:rPr lang="en-US" sz="3600" dirty="0"/>
              <a:t> </a:t>
            </a:r>
            <a:r>
              <a:rPr lang="en-US" sz="3600" b="1" dirty="0"/>
              <a:t>name</a:t>
            </a:r>
            <a:r>
              <a:rPr lang="en-US" sz="3600" dirty="0"/>
              <a:t> counter</a:t>
            </a:r>
          </a:p>
          <a:p>
            <a:pPr>
              <a:buFontTx/>
              <a:buNone/>
            </a:pPr>
            <a:r>
              <a:rPr lang="en-US" sz="3600" dirty="0"/>
              <a:t>   </a:t>
            </a:r>
            <a:r>
              <a:rPr lang="en-US" sz="3600" b="1" dirty="0"/>
              <a:t>instance variable names </a:t>
            </a:r>
            <a:r>
              <a:rPr lang="en-US" sz="3600" dirty="0"/>
              <a:t>count</a:t>
            </a:r>
          </a:p>
          <a:p>
            <a:pPr>
              <a:buFontTx/>
              <a:buNone/>
            </a:pPr>
            <a:r>
              <a:rPr lang="en-US" sz="3600" dirty="0">
                <a:solidFill>
                  <a:schemeClr val="tx2"/>
                </a:solidFill>
              </a:rPr>
              <a:t>   new</a:t>
            </a:r>
            <a:r>
              <a:rPr lang="en-US" sz="3600" dirty="0"/>
              <a:t> count &lt;- 0</a:t>
            </a:r>
          </a:p>
          <a:p>
            <a:pPr>
              <a:buFontTx/>
              <a:buNone/>
            </a:pPr>
            <a:r>
              <a:rPr lang="en-US" sz="3600" dirty="0">
                <a:solidFill>
                  <a:schemeClr val="tx2"/>
                </a:solidFill>
              </a:rPr>
              <a:t>   next</a:t>
            </a:r>
            <a:r>
              <a:rPr lang="en-US" sz="3600" dirty="0"/>
              <a:t> count &lt;- count + 1</a:t>
            </a:r>
          </a:p>
          <a:p>
            <a:pPr>
              <a:buFontTx/>
              <a:buNone/>
            </a:pPr>
            <a:r>
              <a:rPr lang="en-US" sz="3600" dirty="0">
                <a:solidFill>
                  <a:schemeClr val="tx2"/>
                </a:solidFill>
              </a:rPr>
              <a:t>   current</a:t>
            </a:r>
            <a:r>
              <a:rPr lang="en-US" sz="3600" dirty="0"/>
              <a:t> ^ count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Voting</a:t>
            </a:r>
            <a:endParaRPr lang="en-US" dirty="0"/>
          </a:p>
        </p:txBody>
      </p:sp>
      <p:pic>
        <p:nvPicPr>
          <p:cNvPr id="4" name="Picture 16" descr="Ben at the ballot box."/>
          <p:cNvPicPr>
            <a:picLocks noChangeAspect="1" noChangeArrowheads="1"/>
          </p:cNvPicPr>
          <p:nvPr/>
        </p:nvPicPr>
        <p:blipFill>
          <a:blip r:embed="rId2" cstate="print"/>
          <a:srcRect/>
          <a:stretch>
            <a:fillRect/>
          </a:stretch>
        </p:blipFill>
        <p:spPr bwMode="auto">
          <a:xfrm>
            <a:off x="1066800" y="1600200"/>
            <a:ext cx="2174788" cy="1676400"/>
          </a:xfrm>
          <a:prstGeom prst="rect">
            <a:avLst/>
          </a:prstGeom>
          <a:noFill/>
        </p:spPr>
      </p:pic>
      <p:pic>
        <p:nvPicPr>
          <p:cNvPr id="5" name="Picture 5" descr="Walter Cronkite With Univac Computer"/>
          <p:cNvPicPr>
            <a:picLocks noChangeAspect="1" noChangeArrowheads="1"/>
          </p:cNvPicPr>
          <p:nvPr/>
        </p:nvPicPr>
        <p:blipFill>
          <a:blip r:embed="rId3" cstate="print"/>
          <a:srcRect/>
          <a:stretch>
            <a:fillRect/>
          </a:stretch>
        </p:blipFill>
        <p:spPr bwMode="auto">
          <a:xfrm>
            <a:off x="4191000" y="1295400"/>
            <a:ext cx="4665558" cy="3008313"/>
          </a:xfrm>
          <a:prstGeom prst="rect">
            <a:avLst/>
          </a:prstGeom>
          <a:noFill/>
        </p:spPr>
      </p:pic>
      <p:sp>
        <p:nvSpPr>
          <p:cNvPr id="6" name="Text Box 8"/>
          <p:cNvSpPr txBox="1">
            <a:spLocks noChangeArrowheads="1"/>
          </p:cNvSpPr>
          <p:nvPr/>
        </p:nvSpPr>
        <p:spPr bwMode="auto">
          <a:xfrm>
            <a:off x="4267200" y="4419600"/>
            <a:ext cx="4480907" cy="369332"/>
          </a:xfrm>
          <a:prstGeom prst="rect">
            <a:avLst/>
          </a:prstGeom>
          <a:noFill/>
          <a:ln w="9525">
            <a:noFill/>
            <a:miter lim="800000"/>
            <a:headEnd/>
            <a:tailEnd/>
          </a:ln>
          <a:effectLst/>
        </p:spPr>
        <p:txBody>
          <a:bodyPr wrap="none">
            <a:spAutoFit/>
          </a:bodyPr>
          <a:lstStyle/>
          <a:p>
            <a:r>
              <a:rPr lang="en-US" dirty="0"/>
              <a:t>Univac predicts big win for </a:t>
            </a:r>
            <a:r>
              <a:rPr lang="en-US" dirty="0" smtClean="0"/>
              <a:t>Eisenhower (1952)</a:t>
            </a:r>
            <a:endParaRPr lang="en-US" dirty="0"/>
          </a:p>
        </p:txBody>
      </p:sp>
      <p:pic>
        <p:nvPicPr>
          <p:cNvPr id="7" name="Picture 7" descr="HartInterCivic_eSlate">
            <a:hlinkClick r:id="rId4"/>
          </p:cNvPr>
          <p:cNvPicPr>
            <a:picLocks noChangeAspect="1" noChangeArrowheads="1"/>
          </p:cNvPicPr>
          <p:nvPr/>
        </p:nvPicPr>
        <p:blipFill>
          <a:blip r:embed="rId5" cstate="print"/>
          <a:srcRect/>
          <a:stretch>
            <a:fillRect/>
          </a:stretch>
        </p:blipFill>
        <p:spPr bwMode="auto">
          <a:xfrm>
            <a:off x="304800" y="3505200"/>
            <a:ext cx="3358485" cy="3048000"/>
          </a:xfrm>
          <a:prstGeom prst="rect">
            <a:avLst/>
          </a:prstGeom>
          <a:noFill/>
        </p:spPr>
      </p:pic>
      <p:sp>
        <p:nvSpPr>
          <p:cNvPr id="8" name="Rectangle 7"/>
          <p:cNvSpPr/>
          <p:nvPr/>
        </p:nvSpPr>
        <p:spPr>
          <a:xfrm>
            <a:off x="3886200" y="5105400"/>
            <a:ext cx="4953000" cy="1200329"/>
          </a:xfrm>
          <a:prstGeom prst="rect">
            <a:avLst/>
          </a:prstGeom>
        </p:spPr>
        <p:txBody>
          <a:bodyPr wrap="square">
            <a:spAutoFit/>
          </a:bodyPr>
          <a:lstStyle/>
          <a:p>
            <a:pPr eaLnBrk="0" hangingPunct="0"/>
            <a:r>
              <a:rPr lang="en-US" dirty="0" smtClean="0"/>
              <a:t>“We do have people complain and say they don’t get it,  I completely understand what they’re saying, but it's not something I can control.” </a:t>
            </a:r>
          </a:p>
          <a:p>
            <a:pPr eaLnBrk="0" hangingPunct="0"/>
            <a:r>
              <a:rPr lang="en-US" dirty="0" smtClean="0"/>
              <a:t>– Sheri </a:t>
            </a:r>
            <a:r>
              <a:rPr lang="en-US" dirty="0" err="1" smtClean="0"/>
              <a:t>Iachetta</a:t>
            </a:r>
            <a:r>
              <a:rPr lang="en-US" dirty="0" smtClean="0"/>
              <a:t>, Charlottesville general registrar</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26" name="Rectangle 2"/>
          <p:cNvSpPr>
            <a:spLocks noGrp="1" noChangeArrowheads="1"/>
          </p:cNvSpPr>
          <p:nvPr>
            <p:ph type="title"/>
          </p:nvPr>
        </p:nvSpPr>
        <p:spPr>
          <a:xfrm>
            <a:off x="0" y="0"/>
            <a:ext cx="4114800" cy="2971800"/>
          </a:xfrm>
        </p:spPr>
        <p:txBody>
          <a:bodyPr>
            <a:normAutofit fontScale="90000"/>
          </a:bodyPr>
          <a:lstStyle/>
          <a:p>
            <a:r>
              <a:rPr lang="en-US" sz="4800" dirty="0" smtClean="0"/>
              <a:t>So, who really was the first object-oriented programmer?</a:t>
            </a:r>
            <a:endParaRPr lang="en-US" sz="4800" dirty="0"/>
          </a:p>
        </p:txBody>
      </p:sp>
      <p:sp>
        <p:nvSpPr>
          <p:cNvPr id="3" name="Rectangle 2"/>
          <p:cNvSpPr/>
          <p:nvPr/>
        </p:nvSpPr>
        <p:spPr>
          <a:xfrm>
            <a:off x="5257800" y="3810000"/>
            <a:ext cx="3733800" cy="2677656"/>
          </a:xfrm>
          <a:prstGeom prst="rect">
            <a:avLst/>
          </a:prstGeom>
        </p:spPr>
        <p:txBody>
          <a:bodyPr wrap="square">
            <a:spAutoFit/>
          </a:bodyPr>
          <a:lstStyle/>
          <a:p>
            <a:r>
              <a:rPr lang="en-US" sz="2800" i="1" dirty="0" smtClean="0"/>
              <a:t>Object-oriented programming is an exceptionally bad idea which could only have originated in </a:t>
            </a:r>
            <a:r>
              <a:rPr lang="en-US" sz="2800" i="1" dirty="0" smtClean="0"/>
              <a:t>California.                                          </a:t>
            </a:r>
            <a:r>
              <a:rPr lang="en-US" sz="2800" dirty="0" err="1" smtClean="0"/>
              <a:t>Edsger</a:t>
            </a:r>
            <a:r>
              <a:rPr lang="en-US" sz="2800" dirty="0" smtClean="0"/>
              <a:t> </a:t>
            </a:r>
            <a:r>
              <a:rPr lang="en-US" sz="2800" dirty="0" err="1" smtClean="0"/>
              <a:t>Dijkstra</a:t>
            </a:r>
            <a:r>
              <a:rPr lang="en-US" sz="2800" dirty="0" smtClean="0"/>
              <a:t> </a:t>
            </a:r>
            <a:endParaRPr lang="en-US" sz="2800" dirty="0"/>
          </a:p>
        </p:txBody>
      </p:sp>
      <p:pic>
        <p:nvPicPr>
          <p:cNvPr id="6146" name="Picture 2"/>
          <p:cNvPicPr>
            <a:picLocks noChangeAspect="1" noChangeArrowheads="1"/>
          </p:cNvPicPr>
          <p:nvPr/>
        </p:nvPicPr>
        <p:blipFill>
          <a:blip r:embed="rId3" cstate="print"/>
          <a:srcRect/>
          <a:stretch>
            <a:fillRect/>
          </a:stretch>
        </p:blipFill>
        <p:spPr bwMode="auto">
          <a:xfrm>
            <a:off x="0" y="3028950"/>
            <a:ext cx="5105400" cy="3829050"/>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3886200" y="0"/>
            <a:ext cx="52578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4291" name="Text Box 3"/>
          <p:cNvSpPr txBox="1">
            <a:spLocks noChangeArrowheads="1"/>
          </p:cNvSpPr>
          <p:nvPr/>
        </p:nvSpPr>
        <p:spPr bwMode="auto">
          <a:xfrm>
            <a:off x="3124200" y="5605567"/>
            <a:ext cx="5907992" cy="954107"/>
          </a:xfrm>
          <a:prstGeom prst="rect">
            <a:avLst/>
          </a:prstGeom>
          <a:noFill/>
          <a:ln w="9525">
            <a:noFill/>
            <a:miter lim="800000"/>
            <a:headEnd/>
            <a:tailEnd/>
          </a:ln>
          <a:effectLst/>
        </p:spPr>
        <p:txBody>
          <a:bodyPr wrap="square">
            <a:spAutoFit/>
          </a:bodyPr>
          <a:lstStyle/>
          <a:p>
            <a:pPr lvl="1" algn="r">
              <a:lnSpc>
                <a:spcPct val="90000"/>
              </a:lnSpc>
              <a:spcBef>
                <a:spcPct val="20000"/>
              </a:spcBef>
            </a:pPr>
            <a:r>
              <a:rPr lang="en-US" sz="2800" dirty="0" err="1"/>
              <a:t>Ada</a:t>
            </a:r>
            <a:r>
              <a:rPr lang="en-US" sz="2800" dirty="0"/>
              <a:t>, Countess of Lovelace, </a:t>
            </a:r>
            <a:endParaRPr lang="en-US" sz="2800" dirty="0" smtClean="0"/>
          </a:p>
          <a:p>
            <a:pPr lvl="1" algn="r">
              <a:lnSpc>
                <a:spcPct val="90000"/>
              </a:lnSpc>
              <a:spcBef>
                <a:spcPct val="20000"/>
              </a:spcBef>
            </a:pPr>
            <a:r>
              <a:rPr lang="en-US" sz="2800" dirty="0" smtClean="0"/>
              <a:t>around </a:t>
            </a:r>
            <a:r>
              <a:rPr lang="en-US" sz="2800" dirty="0"/>
              <a:t>1843</a:t>
            </a:r>
          </a:p>
        </p:txBody>
      </p:sp>
      <p:pic>
        <p:nvPicPr>
          <p:cNvPr id="2050" name="Picture 2"/>
          <p:cNvPicPr>
            <a:picLocks noChangeAspect="1" noChangeArrowheads="1"/>
          </p:cNvPicPr>
          <p:nvPr/>
        </p:nvPicPr>
        <p:blipFill>
          <a:blip r:embed="rId3" cstate="print"/>
          <a:srcRect/>
          <a:stretch>
            <a:fillRect/>
          </a:stretch>
        </p:blipFill>
        <p:spPr bwMode="auto">
          <a:xfrm>
            <a:off x="6231309" y="1051133"/>
            <a:ext cx="2775623" cy="4410075"/>
          </a:xfrm>
          <a:prstGeom prst="rect">
            <a:avLst/>
          </a:prstGeom>
          <a:noFill/>
          <a:ln w="9525">
            <a:noFill/>
            <a:miter lim="800000"/>
            <a:headEnd/>
            <a:tailEnd/>
          </a:ln>
        </p:spPr>
      </p:pic>
      <p:sp>
        <p:nvSpPr>
          <p:cNvPr id="1164290" name="Text Box 2"/>
          <p:cNvSpPr txBox="1">
            <a:spLocks noChangeArrowheads="1"/>
          </p:cNvSpPr>
          <p:nvPr/>
        </p:nvSpPr>
        <p:spPr bwMode="auto">
          <a:xfrm>
            <a:off x="76200" y="457200"/>
            <a:ext cx="6170508" cy="5299912"/>
          </a:xfrm>
          <a:prstGeom prst="rect">
            <a:avLst/>
          </a:prstGeom>
          <a:noFill/>
          <a:ln w="9525">
            <a:noFill/>
            <a:miter lim="800000"/>
            <a:headEnd/>
            <a:tailEnd/>
          </a:ln>
          <a:effectLst/>
        </p:spPr>
        <p:txBody>
          <a:bodyPr wrap="square">
            <a:spAutoFit/>
          </a:bodyPr>
          <a:lstStyle/>
          <a:p>
            <a:pPr>
              <a:lnSpc>
                <a:spcPct val="90000"/>
              </a:lnSpc>
              <a:spcBef>
                <a:spcPct val="20000"/>
              </a:spcBef>
            </a:pPr>
            <a:r>
              <a:rPr lang="en-US" sz="2400" dirty="0"/>
              <a:t>By the word operation, we mean any process which alters the mutual relation of two or more things, be this relation of what kind it may. This is the most general definition, and would include all subjects in the universe.  Again, it might act upon other things besides number, were objects found whose mutual fundamental relations could be expressed by those of the abstract science of </a:t>
            </a:r>
            <a:r>
              <a:rPr lang="en-US" sz="2400" dirty="0" smtClean="0"/>
              <a:t>operations... </a:t>
            </a:r>
            <a:r>
              <a:rPr lang="en-US" sz="2400" dirty="0"/>
              <a:t>Supposing, for instance, that the fundamental relations of pitched sounds in the science of harmony and of musical composition were susceptible of such expression and adaptations, the engine might compose elaborate and scientific pieces of music of any degree of complexity or extent.</a:t>
            </a:r>
            <a:r>
              <a:rPr lang="en-US" sz="16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164291"/>
                                        </p:tgtEl>
                                        <p:attrNameLst>
                                          <p:attrName>style.visibility</p:attrName>
                                        </p:attrNameLst>
                                      </p:cBhvr>
                                      <p:to>
                                        <p:strVal val="visible"/>
                                      </p:to>
                                    </p:set>
                                    <p:animEffect transition="in" filter="blinds(horizontal)">
                                      <p:cBhvr>
                                        <p:cTn id="13" dur="500"/>
                                        <p:tgtEl>
                                          <p:spTgt spid="1164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4291"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Charge</a:t>
            </a:r>
            <a:endParaRPr lang="en-US" dirty="0"/>
          </a:p>
        </p:txBody>
      </p:sp>
      <p:sp>
        <p:nvSpPr>
          <p:cNvPr id="3" name="Content Placeholder 2"/>
          <p:cNvSpPr>
            <a:spLocks noGrp="1"/>
          </p:cNvSpPr>
          <p:nvPr>
            <p:ph idx="1"/>
          </p:nvPr>
        </p:nvSpPr>
        <p:spPr/>
        <p:txBody>
          <a:bodyPr/>
          <a:lstStyle/>
          <a:p>
            <a:r>
              <a:rPr lang="en-US" dirty="0" smtClean="0"/>
              <a:t>Friday: changing the language rules</a:t>
            </a:r>
          </a:p>
          <a:p>
            <a:r>
              <a:rPr lang="en-US" dirty="0" smtClean="0"/>
              <a:t>PS7 due Monday</a:t>
            </a:r>
            <a:endParaRPr lang="en-US" dirty="0"/>
          </a:p>
        </p:txBody>
      </p:sp>
      <p:sp>
        <p:nvSpPr>
          <p:cNvPr id="4" name="TextBox 3"/>
          <p:cNvSpPr txBox="1"/>
          <p:nvPr/>
        </p:nvSpPr>
        <p:spPr>
          <a:xfrm>
            <a:off x="685800" y="4114800"/>
            <a:ext cx="7391400"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200" dirty="0" smtClean="0"/>
              <a:t>Remember to vote (early and often!) in the Exam 2 poll before 5pm Thursday.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6210" name="Rectangle 2"/>
          <p:cNvSpPr>
            <a:spLocks noGrp="1" noChangeArrowheads="1"/>
          </p:cNvSpPr>
          <p:nvPr>
            <p:ph type="title"/>
          </p:nvPr>
        </p:nvSpPr>
        <p:spPr/>
        <p:txBody>
          <a:bodyPr/>
          <a:lstStyle/>
          <a:p>
            <a:r>
              <a:rPr lang="en-US" sz="4000" dirty="0" smtClean="0"/>
              <a:t>Recap</a:t>
            </a:r>
            <a:endParaRPr lang="en-US" sz="4000" dirty="0"/>
          </a:p>
        </p:txBody>
      </p:sp>
      <p:sp>
        <p:nvSpPr>
          <p:cNvPr id="4" name="Content Placeholder 3"/>
          <p:cNvSpPr>
            <a:spLocks noGrp="1"/>
          </p:cNvSpPr>
          <p:nvPr>
            <p:ph idx="1"/>
          </p:nvPr>
        </p:nvSpPr>
        <p:spPr>
          <a:xfrm>
            <a:off x="228600" y="1600200"/>
            <a:ext cx="4953000" cy="4724400"/>
          </a:xfrm>
        </p:spPr>
        <p:txBody>
          <a:bodyPr>
            <a:normAutofit fontScale="77500" lnSpcReduction="20000"/>
          </a:bodyPr>
          <a:lstStyle/>
          <a:p>
            <a:pPr>
              <a:buNone/>
            </a:pPr>
            <a:r>
              <a:rPr lang="en-US" dirty="0" smtClean="0"/>
              <a:t>To build an evaluator we need to:</a:t>
            </a:r>
          </a:p>
          <a:p>
            <a:r>
              <a:rPr lang="en-US" dirty="0" smtClean="0"/>
              <a:t>Figure out how to represent data in programs</a:t>
            </a:r>
          </a:p>
          <a:p>
            <a:pPr>
              <a:buNone/>
            </a:pPr>
            <a:r>
              <a:rPr lang="en-US" b="1" dirty="0">
                <a:solidFill>
                  <a:srgbClr val="0070C0"/>
                </a:solidFill>
              </a:rPr>
              <a:t>	</a:t>
            </a:r>
            <a:r>
              <a:rPr lang="en-US" b="1" dirty="0" smtClean="0">
                <a:solidFill>
                  <a:srgbClr val="0070C0"/>
                </a:solidFill>
              </a:rPr>
              <a:t>Last class: program text, Environment</a:t>
            </a:r>
          </a:p>
          <a:p>
            <a:pPr>
              <a:buNone/>
            </a:pPr>
            <a:r>
              <a:rPr lang="en-US" b="1" dirty="0">
                <a:solidFill>
                  <a:srgbClr val="0070C0"/>
                </a:solidFill>
              </a:rPr>
              <a:t>	</a:t>
            </a:r>
            <a:r>
              <a:rPr lang="en-US" b="1" dirty="0" smtClean="0"/>
              <a:t>Today: </a:t>
            </a:r>
            <a:r>
              <a:rPr lang="en-US" b="1" dirty="0" smtClean="0">
                <a:solidFill>
                  <a:srgbClr val="FF0000"/>
                </a:solidFill>
              </a:rPr>
              <a:t>Procedures</a:t>
            </a:r>
            <a:r>
              <a:rPr lang="en-US" b="1" dirty="0" smtClean="0"/>
              <a:t>, primitives</a:t>
            </a:r>
          </a:p>
          <a:p>
            <a:r>
              <a:rPr lang="en-US" dirty="0" smtClean="0"/>
              <a:t>Implement the evaluation rules</a:t>
            </a:r>
          </a:p>
          <a:p>
            <a:pPr lvl="1">
              <a:buNone/>
            </a:pPr>
            <a:r>
              <a:rPr lang="en-US" dirty="0" smtClean="0"/>
              <a:t>For each evaluation rule, define a procedure that 	follows the behavior of that rule.</a:t>
            </a:r>
          </a:p>
          <a:p>
            <a:pPr lvl="1">
              <a:buNone/>
            </a:pPr>
            <a:r>
              <a:rPr lang="en-US" b="1" dirty="0" smtClean="0">
                <a:solidFill>
                  <a:schemeClr val="accent2">
                    <a:lumMod val="75000"/>
                  </a:schemeClr>
                </a:solidFill>
              </a:rPr>
              <a:t>Friday: application</a:t>
            </a:r>
          </a:p>
          <a:p>
            <a:pPr lvl="1">
              <a:buNone/>
            </a:pPr>
            <a:r>
              <a:rPr lang="en-US" b="1" dirty="0" smtClean="0">
                <a:solidFill>
                  <a:srgbClr val="0070C0"/>
                </a:solidFill>
              </a:rPr>
              <a:t>Last class: definitions, names</a:t>
            </a:r>
          </a:p>
          <a:p>
            <a:pPr lvl="1">
              <a:buNone/>
            </a:pPr>
            <a:r>
              <a:rPr lang="en-US" b="1" dirty="0" smtClean="0"/>
              <a:t>Today: special forms, primitives</a:t>
            </a:r>
            <a:endParaRPr lang="en-US" dirty="0"/>
          </a:p>
        </p:txBody>
      </p:sp>
      <p:sp>
        <p:nvSpPr>
          <p:cNvPr id="5" name="Text Box 4"/>
          <p:cNvSpPr txBox="1">
            <a:spLocks noChangeArrowheads="1"/>
          </p:cNvSpPr>
          <p:nvPr/>
        </p:nvSpPr>
        <p:spPr bwMode="auto">
          <a:xfrm>
            <a:off x="4953000" y="1447800"/>
            <a:ext cx="4038600" cy="470898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b="1" dirty="0" smtClean="0"/>
              <a:t>def</a:t>
            </a:r>
            <a:r>
              <a:rPr lang="en-US" sz="2000" dirty="0" smtClean="0"/>
              <a:t> </a:t>
            </a:r>
            <a:r>
              <a:rPr lang="en-US" sz="2000" dirty="0" err="1" smtClean="0"/>
              <a:t>meval</a:t>
            </a:r>
            <a:r>
              <a:rPr lang="en-US" sz="2000" dirty="0" smtClean="0"/>
              <a:t>(</a:t>
            </a:r>
            <a:r>
              <a:rPr lang="en-US" sz="2000" dirty="0" err="1" smtClean="0">
                <a:solidFill>
                  <a:schemeClr val="accent6">
                    <a:lumMod val="75000"/>
                  </a:schemeClr>
                </a:solidFill>
              </a:rPr>
              <a:t>expr</a:t>
            </a:r>
            <a:r>
              <a:rPr lang="en-US" sz="2000" dirty="0" smtClean="0"/>
              <a:t>, </a:t>
            </a:r>
            <a:r>
              <a:rPr lang="en-US" sz="2000" dirty="0" err="1" smtClean="0">
                <a:solidFill>
                  <a:schemeClr val="accent6">
                    <a:lumMod val="75000"/>
                  </a:schemeClr>
                </a:solidFill>
              </a:rPr>
              <a:t>env</a:t>
            </a:r>
            <a:r>
              <a:rPr lang="en-US" sz="2000" dirty="0" smtClean="0"/>
              <a:t>):</a:t>
            </a:r>
          </a:p>
          <a:p>
            <a:r>
              <a:rPr lang="en-US" sz="2000" dirty="0" smtClean="0"/>
              <a:t>    </a:t>
            </a:r>
            <a:r>
              <a:rPr lang="en-US" sz="2000" b="1" dirty="0" smtClean="0"/>
              <a:t>if</a:t>
            </a:r>
            <a:r>
              <a:rPr lang="en-US" sz="2000" dirty="0" smtClean="0"/>
              <a:t> </a:t>
            </a:r>
            <a:r>
              <a:rPr lang="en-US" sz="2000" dirty="0" err="1" smtClean="0"/>
              <a:t>isPrimitive</a:t>
            </a:r>
            <a:r>
              <a:rPr lang="en-US" sz="2000" dirty="0" smtClean="0"/>
              <a:t>(</a:t>
            </a:r>
            <a:r>
              <a:rPr lang="en-US" sz="2000" dirty="0" err="1" smtClean="0"/>
              <a:t>expr</a:t>
            </a:r>
            <a:r>
              <a:rPr lang="en-US" sz="2000" dirty="0" smtClean="0"/>
              <a:t>):</a:t>
            </a:r>
          </a:p>
          <a:p>
            <a:r>
              <a:rPr lang="en-US" sz="2000" dirty="0" smtClean="0"/>
              <a:t>       </a:t>
            </a:r>
            <a:r>
              <a:rPr lang="en-US" sz="2000" b="1" dirty="0" smtClean="0"/>
              <a:t>return </a:t>
            </a:r>
            <a:r>
              <a:rPr lang="en-US" sz="2000" dirty="0" err="1" smtClean="0"/>
              <a:t>evalPrimitive</a:t>
            </a:r>
            <a:r>
              <a:rPr lang="en-US" sz="2000" dirty="0" smtClean="0"/>
              <a:t>(</a:t>
            </a:r>
            <a:r>
              <a:rPr lang="en-US" sz="2000" dirty="0" err="1" smtClean="0"/>
              <a:t>expr</a:t>
            </a:r>
            <a:r>
              <a:rPr lang="en-US" sz="2000" dirty="0" smtClean="0"/>
              <a:t>)</a:t>
            </a:r>
          </a:p>
          <a:p>
            <a:r>
              <a:rPr lang="en-US" sz="2000" dirty="0" smtClean="0"/>
              <a:t>    </a:t>
            </a:r>
            <a:r>
              <a:rPr lang="en-US" sz="2000" b="1" dirty="0" err="1" smtClean="0"/>
              <a:t>elif</a:t>
            </a:r>
            <a:r>
              <a:rPr lang="en-US" sz="2000" dirty="0" smtClean="0"/>
              <a:t> </a:t>
            </a:r>
            <a:r>
              <a:rPr lang="en-US" sz="2000" dirty="0" err="1" smtClean="0"/>
              <a:t>isIf</a:t>
            </a:r>
            <a:r>
              <a:rPr lang="en-US" sz="2000" dirty="0" smtClean="0"/>
              <a:t>(</a:t>
            </a:r>
            <a:r>
              <a:rPr lang="en-US" sz="2000" dirty="0" err="1" smtClean="0"/>
              <a:t>expr</a:t>
            </a:r>
            <a:r>
              <a:rPr lang="en-US" sz="2000" dirty="0" smtClean="0"/>
              <a:t>):             </a:t>
            </a:r>
          </a:p>
          <a:p>
            <a:r>
              <a:rPr lang="en-US" sz="2000" dirty="0" smtClean="0"/>
              <a:t>        </a:t>
            </a:r>
            <a:r>
              <a:rPr lang="en-US" sz="2000" b="1" dirty="0" smtClean="0"/>
              <a:t>return</a:t>
            </a:r>
            <a:r>
              <a:rPr lang="en-US" sz="2000" dirty="0" smtClean="0"/>
              <a:t> </a:t>
            </a:r>
            <a:r>
              <a:rPr lang="en-US" sz="2000" dirty="0" err="1" smtClean="0"/>
              <a:t>evalIf</a:t>
            </a:r>
            <a:r>
              <a:rPr lang="en-US" sz="2000" dirty="0" smtClean="0"/>
              <a:t>(</a:t>
            </a:r>
            <a:r>
              <a:rPr lang="en-US" sz="2000" dirty="0" err="1" smtClean="0"/>
              <a:t>expr</a:t>
            </a:r>
            <a:r>
              <a:rPr lang="en-US" sz="2000" dirty="0" smtClean="0"/>
              <a:t>, </a:t>
            </a:r>
            <a:r>
              <a:rPr lang="en-US" sz="2000" dirty="0" err="1" smtClean="0"/>
              <a:t>env</a:t>
            </a:r>
            <a:r>
              <a:rPr lang="en-US" sz="2000" dirty="0" smtClean="0"/>
              <a:t>) </a:t>
            </a:r>
          </a:p>
          <a:p>
            <a:r>
              <a:rPr lang="en-US" sz="2000" dirty="0" smtClean="0">
                <a:solidFill>
                  <a:srgbClr val="0070C0"/>
                </a:solidFill>
              </a:rPr>
              <a:t>    </a:t>
            </a:r>
            <a:r>
              <a:rPr lang="en-US" sz="2000" b="1" dirty="0" err="1" smtClean="0">
                <a:solidFill>
                  <a:srgbClr val="0070C0"/>
                </a:solidFill>
              </a:rPr>
              <a:t>elif</a:t>
            </a:r>
            <a:r>
              <a:rPr lang="en-US" sz="2000" dirty="0" smtClean="0">
                <a:solidFill>
                  <a:srgbClr val="0070C0"/>
                </a:solidFill>
              </a:rPr>
              <a:t> </a:t>
            </a:r>
            <a:r>
              <a:rPr lang="en-US" sz="2000" dirty="0" err="1" smtClean="0">
                <a:solidFill>
                  <a:srgbClr val="0070C0"/>
                </a:solidFill>
              </a:rPr>
              <a:t>isDefinition</a:t>
            </a:r>
            <a:r>
              <a:rPr lang="en-US" sz="2000" dirty="0" smtClean="0">
                <a:solidFill>
                  <a:srgbClr val="0070C0"/>
                </a:solidFill>
              </a:rPr>
              <a:t>(</a:t>
            </a:r>
            <a:r>
              <a:rPr lang="en-US" sz="2000" dirty="0" err="1" smtClean="0">
                <a:solidFill>
                  <a:srgbClr val="0070C0"/>
                </a:solidFill>
              </a:rPr>
              <a:t>expr</a:t>
            </a:r>
            <a:r>
              <a:rPr lang="en-US" sz="2000" dirty="0" smtClean="0">
                <a:solidFill>
                  <a:srgbClr val="0070C0"/>
                </a:solidFill>
              </a:rPr>
              <a:t>):                </a:t>
            </a:r>
          </a:p>
          <a:p>
            <a:r>
              <a:rPr lang="en-US" sz="2000" dirty="0" smtClean="0">
                <a:solidFill>
                  <a:srgbClr val="0070C0"/>
                </a:solidFill>
              </a:rPr>
              <a:t>       </a:t>
            </a:r>
            <a:r>
              <a:rPr lang="en-US" sz="2000" dirty="0" err="1" smtClean="0">
                <a:solidFill>
                  <a:srgbClr val="0070C0"/>
                </a:solidFill>
              </a:rPr>
              <a:t>evalDefinition</a:t>
            </a:r>
            <a:r>
              <a:rPr lang="en-US" sz="2000" dirty="0" smtClean="0">
                <a:solidFill>
                  <a:srgbClr val="0070C0"/>
                </a:solidFill>
              </a:rPr>
              <a:t>(</a:t>
            </a:r>
            <a:r>
              <a:rPr lang="en-US" sz="2000" dirty="0" err="1" smtClean="0">
                <a:solidFill>
                  <a:srgbClr val="0070C0"/>
                </a:solidFill>
              </a:rPr>
              <a:t>expr</a:t>
            </a:r>
            <a:r>
              <a:rPr lang="en-US" sz="2000" dirty="0" smtClean="0">
                <a:solidFill>
                  <a:srgbClr val="0070C0"/>
                </a:solidFill>
              </a:rPr>
              <a:t>, </a:t>
            </a:r>
            <a:r>
              <a:rPr lang="en-US" sz="2000" dirty="0" err="1" smtClean="0">
                <a:solidFill>
                  <a:srgbClr val="0070C0"/>
                </a:solidFill>
              </a:rPr>
              <a:t>env</a:t>
            </a:r>
            <a:r>
              <a:rPr lang="en-US" sz="2000" dirty="0" smtClean="0">
                <a:solidFill>
                  <a:srgbClr val="0070C0"/>
                </a:solidFill>
              </a:rPr>
              <a:t>)</a:t>
            </a:r>
          </a:p>
          <a:p>
            <a:r>
              <a:rPr lang="en-US" sz="2000" dirty="0" smtClean="0">
                <a:solidFill>
                  <a:srgbClr val="0070C0"/>
                </a:solidFill>
              </a:rPr>
              <a:t>    </a:t>
            </a:r>
            <a:r>
              <a:rPr lang="en-US" sz="2000" b="1" dirty="0" err="1" smtClean="0">
                <a:solidFill>
                  <a:srgbClr val="0070C0"/>
                </a:solidFill>
              </a:rPr>
              <a:t>elif</a:t>
            </a:r>
            <a:r>
              <a:rPr lang="en-US" sz="2000" dirty="0" smtClean="0">
                <a:solidFill>
                  <a:srgbClr val="0070C0"/>
                </a:solidFill>
              </a:rPr>
              <a:t> </a:t>
            </a:r>
            <a:r>
              <a:rPr lang="en-US" sz="2000" dirty="0" err="1" smtClean="0">
                <a:solidFill>
                  <a:srgbClr val="0070C0"/>
                </a:solidFill>
              </a:rPr>
              <a:t>isName</a:t>
            </a:r>
            <a:r>
              <a:rPr lang="en-US" sz="2000" dirty="0" smtClean="0">
                <a:solidFill>
                  <a:srgbClr val="0070C0"/>
                </a:solidFill>
              </a:rPr>
              <a:t>(</a:t>
            </a:r>
            <a:r>
              <a:rPr lang="en-US" sz="2000" dirty="0" err="1" smtClean="0">
                <a:solidFill>
                  <a:srgbClr val="0070C0"/>
                </a:solidFill>
              </a:rPr>
              <a:t>expr</a:t>
            </a:r>
            <a:r>
              <a:rPr lang="en-US" sz="2000" dirty="0" smtClean="0">
                <a:solidFill>
                  <a:srgbClr val="0070C0"/>
                </a:solidFill>
              </a:rPr>
              <a:t>):</a:t>
            </a:r>
          </a:p>
          <a:p>
            <a:r>
              <a:rPr lang="en-US" sz="2000" dirty="0" smtClean="0">
                <a:solidFill>
                  <a:srgbClr val="0070C0"/>
                </a:solidFill>
              </a:rPr>
              <a:t>       </a:t>
            </a:r>
            <a:r>
              <a:rPr lang="en-US" sz="2000" b="1" dirty="0" smtClean="0">
                <a:solidFill>
                  <a:srgbClr val="0070C0"/>
                </a:solidFill>
              </a:rPr>
              <a:t>return</a:t>
            </a:r>
            <a:r>
              <a:rPr lang="en-US" sz="2000" dirty="0" smtClean="0">
                <a:solidFill>
                  <a:srgbClr val="0070C0"/>
                </a:solidFill>
              </a:rPr>
              <a:t> </a:t>
            </a:r>
            <a:r>
              <a:rPr lang="en-US" sz="2000" dirty="0" err="1" smtClean="0">
                <a:solidFill>
                  <a:srgbClr val="0070C0"/>
                </a:solidFill>
              </a:rPr>
              <a:t>evalName</a:t>
            </a:r>
            <a:r>
              <a:rPr lang="en-US" sz="2000" dirty="0" smtClean="0">
                <a:solidFill>
                  <a:srgbClr val="0070C0"/>
                </a:solidFill>
              </a:rPr>
              <a:t>(</a:t>
            </a:r>
            <a:r>
              <a:rPr lang="en-US" sz="2000" dirty="0" err="1" smtClean="0">
                <a:solidFill>
                  <a:srgbClr val="0070C0"/>
                </a:solidFill>
              </a:rPr>
              <a:t>expr</a:t>
            </a:r>
            <a:r>
              <a:rPr lang="en-US" sz="2000" dirty="0" smtClean="0">
                <a:solidFill>
                  <a:srgbClr val="0070C0"/>
                </a:solidFill>
              </a:rPr>
              <a:t>, </a:t>
            </a:r>
            <a:r>
              <a:rPr lang="en-US" sz="2000" dirty="0" err="1" smtClean="0">
                <a:solidFill>
                  <a:srgbClr val="0070C0"/>
                </a:solidFill>
              </a:rPr>
              <a:t>env</a:t>
            </a:r>
            <a:r>
              <a:rPr lang="en-US" sz="2000" dirty="0" smtClean="0">
                <a:solidFill>
                  <a:srgbClr val="0070C0"/>
                </a:solidFill>
              </a:rPr>
              <a:t>)</a:t>
            </a:r>
          </a:p>
          <a:p>
            <a:r>
              <a:rPr lang="en-US" sz="2000" dirty="0" smtClean="0"/>
              <a:t>    </a:t>
            </a:r>
            <a:r>
              <a:rPr lang="en-US" sz="2000" b="1" dirty="0" err="1" smtClean="0"/>
              <a:t>elif</a:t>
            </a:r>
            <a:r>
              <a:rPr lang="en-US" sz="2000" dirty="0" smtClean="0"/>
              <a:t> </a:t>
            </a:r>
            <a:r>
              <a:rPr lang="en-US" sz="2000" dirty="0" err="1" smtClean="0"/>
              <a:t>isLambda</a:t>
            </a:r>
            <a:r>
              <a:rPr lang="en-US" sz="2000" dirty="0" smtClean="0"/>
              <a:t>(</a:t>
            </a:r>
            <a:r>
              <a:rPr lang="en-US" sz="2000" dirty="0" err="1" smtClean="0"/>
              <a:t>expr</a:t>
            </a:r>
            <a:r>
              <a:rPr lang="en-US" sz="2000" dirty="0" smtClean="0"/>
              <a:t>):</a:t>
            </a:r>
          </a:p>
          <a:p>
            <a:r>
              <a:rPr lang="en-US" sz="2000" dirty="0" smtClean="0"/>
              <a:t>       </a:t>
            </a:r>
            <a:r>
              <a:rPr lang="en-US" sz="2000" b="1" dirty="0" smtClean="0"/>
              <a:t>return</a:t>
            </a:r>
            <a:r>
              <a:rPr lang="en-US" sz="2000" dirty="0" smtClean="0"/>
              <a:t> </a:t>
            </a:r>
            <a:r>
              <a:rPr lang="en-US" sz="2000" dirty="0" err="1" smtClean="0"/>
              <a:t>evalLambda</a:t>
            </a:r>
            <a:r>
              <a:rPr lang="en-US" sz="2000" dirty="0" smtClean="0"/>
              <a:t>(</a:t>
            </a:r>
            <a:r>
              <a:rPr lang="en-US" sz="2000" dirty="0" err="1" smtClean="0"/>
              <a:t>expr</a:t>
            </a:r>
            <a:r>
              <a:rPr lang="en-US" sz="2000" dirty="0" smtClean="0"/>
              <a:t>, </a:t>
            </a:r>
            <a:r>
              <a:rPr lang="en-US" sz="2000" dirty="0" err="1" smtClean="0"/>
              <a:t>env</a:t>
            </a:r>
            <a:r>
              <a:rPr lang="en-US" sz="2000" dirty="0" smtClean="0"/>
              <a:t>)</a:t>
            </a:r>
          </a:p>
          <a:p>
            <a:r>
              <a:rPr lang="en-US" sz="2000" dirty="0" smtClean="0"/>
              <a:t>    </a:t>
            </a:r>
            <a:r>
              <a:rPr lang="en-US" sz="2000" b="1" dirty="0" err="1" smtClean="0">
                <a:solidFill>
                  <a:schemeClr val="accent2">
                    <a:lumMod val="75000"/>
                  </a:schemeClr>
                </a:solidFill>
              </a:rPr>
              <a:t>elif</a:t>
            </a:r>
            <a:r>
              <a:rPr lang="en-US" sz="2000" dirty="0" smtClean="0">
                <a:solidFill>
                  <a:schemeClr val="accent2">
                    <a:lumMod val="75000"/>
                  </a:schemeClr>
                </a:solidFill>
              </a:rPr>
              <a:t> </a:t>
            </a:r>
            <a:r>
              <a:rPr lang="en-US" sz="2000" dirty="0" err="1" smtClean="0">
                <a:solidFill>
                  <a:schemeClr val="accent2">
                    <a:lumMod val="75000"/>
                  </a:schemeClr>
                </a:solidFill>
              </a:rPr>
              <a:t>isApplication</a:t>
            </a:r>
            <a:r>
              <a:rPr lang="en-US" sz="2000" dirty="0" smtClean="0">
                <a:solidFill>
                  <a:schemeClr val="accent2">
                    <a:lumMod val="75000"/>
                  </a:schemeClr>
                </a:solidFill>
              </a:rPr>
              <a:t>(</a:t>
            </a:r>
            <a:r>
              <a:rPr lang="en-US" sz="2000" dirty="0" err="1" smtClean="0">
                <a:solidFill>
                  <a:schemeClr val="accent2">
                    <a:lumMod val="75000"/>
                  </a:schemeClr>
                </a:solidFill>
              </a:rPr>
              <a:t>expr</a:t>
            </a:r>
            <a:r>
              <a:rPr lang="en-US" sz="2000" dirty="0" smtClean="0">
                <a:solidFill>
                  <a:schemeClr val="accent2">
                    <a:lumMod val="75000"/>
                  </a:schemeClr>
                </a:solidFill>
              </a:rPr>
              <a:t>):</a:t>
            </a:r>
          </a:p>
          <a:p>
            <a:r>
              <a:rPr lang="en-US" sz="2000" dirty="0" smtClean="0">
                <a:solidFill>
                  <a:schemeClr val="accent2">
                    <a:lumMod val="75000"/>
                  </a:schemeClr>
                </a:solidFill>
              </a:rPr>
              <a:t>       </a:t>
            </a:r>
            <a:r>
              <a:rPr lang="en-US" sz="2000" b="1" dirty="0" smtClean="0">
                <a:solidFill>
                  <a:schemeClr val="accent2">
                    <a:lumMod val="75000"/>
                  </a:schemeClr>
                </a:solidFill>
              </a:rPr>
              <a:t>return</a:t>
            </a:r>
            <a:r>
              <a:rPr lang="en-US" sz="2000" dirty="0" smtClean="0">
                <a:solidFill>
                  <a:schemeClr val="accent2">
                    <a:lumMod val="75000"/>
                  </a:schemeClr>
                </a:solidFill>
              </a:rPr>
              <a:t> </a:t>
            </a:r>
            <a:r>
              <a:rPr lang="en-US" sz="2000" dirty="0" err="1" smtClean="0">
                <a:solidFill>
                  <a:schemeClr val="accent2">
                    <a:lumMod val="75000"/>
                  </a:schemeClr>
                </a:solidFill>
              </a:rPr>
              <a:t>evalApplication</a:t>
            </a:r>
            <a:r>
              <a:rPr lang="en-US" sz="2000" dirty="0" smtClean="0">
                <a:solidFill>
                  <a:schemeClr val="accent2">
                    <a:lumMod val="75000"/>
                  </a:schemeClr>
                </a:solidFill>
              </a:rPr>
              <a:t>(</a:t>
            </a:r>
            <a:r>
              <a:rPr lang="en-US" sz="2000" dirty="0" err="1" smtClean="0">
                <a:solidFill>
                  <a:schemeClr val="accent2">
                    <a:lumMod val="75000"/>
                  </a:schemeClr>
                </a:solidFill>
              </a:rPr>
              <a:t>expr</a:t>
            </a:r>
            <a:r>
              <a:rPr lang="en-US" sz="2000" dirty="0" smtClean="0">
                <a:solidFill>
                  <a:schemeClr val="accent2">
                    <a:lumMod val="75000"/>
                  </a:schemeClr>
                </a:solidFill>
              </a:rPr>
              <a:t>, </a:t>
            </a:r>
            <a:r>
              <a:rPr lang="en-US" sz="2000" dirty="0" err="1" smtClean="0">
                <a:solidFill>
                  <a:schemeClr val="accent2">
                    <a:lumMod val="75000"/>
                  </a:schemeClr>
                </a:solidFill>
              </a:rPr>
              <a:t>env</a:t>
            </a:r>
            <a:r>
              <a:rPr lang="en-US" sz="2000" dirty="0" smtClean="0">
                <a:solidFill>
                  <a:schemeClr val="accent2">
                    <a:lumMod val="75000"/>
                  </a:schemeClr>
                </a:solidFill>
              </a:rPr>
              <a:t>)</a:t>
            </a:r>
          </a:p>
          <a:p>
            <a:r>
              <a:rPr lang="en-US" sz="2000" dirty="0" smtClean="0"/>
              <a:t>    </a:t>
            </a:r>
            <a:r>
              <a:rPr lang="en-US" sz="2000" b="1" dirty="0" smtClean="0">
                <a:solidFill>
                  <a:srgbClr val="FF0000"/>
                </a:solidFill>
              </a:rPr>
              <a:t>else:</a:t>
            </a:r>
          </a:p>
          <a:p>
            <a:r>
              <a:rPr lang="en-US" sz="2000" dirty="0" smtClean="0">
                <a:solidFill>
                  <a:srgbClr val="FF0000"/>
                </a:solidFill>
              </a:rPr>
              <a:t>       error ('Unknown expression ...)</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should we represent procedures?</a:t>
            </a:r>
            <a:endParaRPr lang="en-US" dirty="0"/>
          </a:p>
        </p:txBody>
      </p:sp>
      <p:sp>
        <p:nvSpPr>
          <p:cNvPr id="4" name="TextBox 3"/>
          <p:cNvSpPr txBox="1"/>
          <p:nvPr/>
        </p:nvSpPr>
        <p:spPr>
          <a:xfrm>
            <a:off x="2209800" y="2209800"/>
            <a:ext cx="3296095" cy="584775"/>
          </a:xfrm>
          <a:prstGeom prst="rect">
            <a:avLst/>
          </a:prstGeom>
          <a:noFill/>
        </p:spPr>
        <p:txBody>
          <a:bodyPr wrap="none" rtlCol="0">
            <a:spAutoFit/>
          </a:bodyPr>
          <a:lstStyle/>
          <a:p>
            <a:r>
              <a:rPr lang="en-US" sz="3200" dirty="0" smtClean="0"/>
              <a:t>(lambda (x) (+ x </a:t>
            </a:r>
            <a:r>
              <a:rPr lang="en-US" sz="3200" dirty="0"/>
              <a:t>x</a:t>
            </a:r>
            <a:r>
              <a:rPr lang="en-US" sz="3200" dirty="0" smtClean="0"/>
              <a:t>))</a:t>
            </a:r>
            <a:endParaRPr lang="en-US"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226" name="Rectangle 2"/>
          <p:cNvSpPr>
            <a:spLocks noGrp="1" noChangeArrowheads="1"/>
          </p:cNvSpPr>
          <p:nvPr>
            <p:ph type="title"/>
          </p:nvPr>
        </p:nvSpPr>
        <p:spPr/>
        <p:txBody>
          <a:bodyPr/>
          <a:lstStyle/>
          <a:p>
            <a:r>
              <a:rPr lang="en-US" dirty="0" smtClean="0"/>
              <a:t>Representing Procedures</a:t>
            </a:r>
            <a:endParaRPr lang="en-US" dirty="0"/>
          </a:p>
        </p:txBody>
      </p:sp>
      <p:grpSp>
        <p:nvGrpSpPr>
          <p:cNvPr id="2" name="Group 4"/>
          <p:cNvGrpSpPr>
            <a:grpSpLocks/>
          </p:cNvGrpSpPr>
          <p:nvPr/>
        </p:nvGrpSpPr>
        <p:grpSpPr bwMode="auto">
          <a:xfrm>
            <a:off x="3708400" y="3238500"/>
            <a:ext cx="914400" cy="457200"/>
            <a:chOff x="1824" y="3312"/>
            <a:chExt cx="576" cy="288"/>
          </a:xfrm>
        </p:grpSpPr>
        <p:sp>
          <p:nvSpPr>
            <p:cNvPr id="1332229" name="Oval 5"/>
            <p:cNvSpPr>
              <a:spLocks noChangeArrowheads="1"/>
            </p:cNvSpPr>
            <p:nvPr/>
          </p:nvSpPr>
          <p:spPr bwMode="auto">
            <a:xfrm>
              <a:off x="1824" y="3312"/>
              <a:ext cx="288" cy="288"/>
            </a:xfrm>
            <a:prstGeom prst="ellipse">
              <a:avLst/>
            </a:prstGeom>
            <a:noFill/>
            <a:ln w="28575">
              <a:solidFill>
                <a:schemeClr val="tx1"/>
              </a:solidFill>
              <a:round/>
              <a:headEnd/>
              <a:tailEnd type="none" w="med" len="lg"/>
            </a:ln>
            <a:effectLst/>
          </p:spPr>
          <p:txBody>
            <a:bodyPr wrap="none" anchor="ctr"/>
            <a:lstStyle/>
            <a:p>
              <a:pPr algn="ctr" eaLnBrk="0" hangingPunct="0"/>
              <a:endParaRPr lang="en-US" b="1">
                <a:latin typeface="Courier New" pitchFamily="-108" charset="0"/>
              </a:endParaRPr>
            </a:p>
          </p:txBody>
        </p:sp>
        <p:sp>
          <p:nvSpPr>
            <p:cNvPr id="1332230" name="Oval 6"/>
            <p:cNvSpPr>
              <a:spLocks noChangeArrowheads="1"/>
            </p:cNvSpPr>
            <p:nvPr/>
          </p:nvSpPr>
          <p:spPr bwMode="auto">
            <a:xfrm>
              <a:off x="2112" y="3312"/>
              <a:ext cx="288" cy="288"/>
            </a:xfrm>
            <a:prstGeom prst="ellipse">
              <a:avLst/>
            </a:prstGeom>
            <a:noFill/>
            <a:ln w="28575">
              <a:solidFill>
                <a:schemeClr val="tx1"/>
              </a:solidFill>
              <a:round/>
              <a:headEnd/>
              <a:tailEnd type="none" w="med" len="lg"/>
            </a:ln>
            <a:effectLst/>
          </p:spPr>
          <p:txBody>
            <a:bodyPr wrap="none" anchor="ctr"/>
            <a:lstStyle/>
            <a:p>
              <a:pPr algn="ctr" eaLnBrk="0" hangingPunct="0"/>
              <a:endParaRPr lang="en-US" b="1">
                <a:latin typeface="Courier New" pitchFamily="-108" charset="0"/>
              </a:endParaRPr>
            </a:p>
          </p:txBody>
        </p:sp>
      </p:grpSp>
      <p:sp>
        <p:nvSpPr>
          <p:cNvPr id="1332231" name="Oval 7"/>
          <p:cNvSpPr>
            <a:spLocks noChangeAspect="1" noChangeArrowheads="1"/>
          </p:cNvSpPr>
          <p:nvPr/>
        </p:nvSpPr>
        <p:spPr bwMode="auto">
          <a:xfrm>
            <a:off x="4292600" y="3255963"/>
            <a:ext cx="269875" cy="269875"/>
          </a:xfrm>
          <a:prstGeom prst="ellipse">
            <a:avLst/>
          </a:prstGeom>
          <a:solidFill>
            <a:srgbClr val="0000FF"/>
          </a:solidFill>
          <a:ln w="28575">
            <a:solidFill>
              <a:schemeClr val="tx1"/>
            </a:solidFill>
            <a:round/>
            <a:headEnd/>
            <a:tailEnd type="none" w="med" len="lg"/>
          </a:ln>
          <a:effectLst/>
        </p:spPr>
        <p:txBody>
          <a:bodyPr wrap="none" anchor="ctr"/>
          <a:lstStyle/>
          <a:p>
            <a:endParaRPr lang="en-US"/>
          </a:p>
        </p:txBody>
      </p:sp>
      <p:sp>
        <p:nvSpPr>
          <p:cNvPr id="1332232" name="Freeform 8"/>
          <p:cNvSpPr>
            <a:spLocks/>
          </p:cNvSpPr>
          <p:nvPr/>
        </p:nvSpPr>
        <p:spPr bwMode="auto">
          <a:xfrm>
            <a:off x="4552950" y="2786063"/>
            <a:ext cx="642938" cy="609600"/>
          </a:xfrm>
          <a:custGeom>
            <a:avLst/>
            <a:gdLst/>
            <a:ahLst/>
            <a:cxnLst>
              <a:cxn ang="0">
                <a:pos x="0" y="384"/>
              </a:cxn>
              <a:cxn ang="0">
                <a:pos x="432" y="384"/>
              </a:cxn>
              <a:cxn ang="0">
                <a:pos x="432" y="0"/>
              </a:cxn>
            </a:cxnLst>
            <a:rect l="0" t="0" r="r" b="b"/>
            <a:pathLst>
              <a:path w="432" h="384">
                <a:moveTo>
                  <a:pt x="0" y="384"/>
                </a:moveTo>
                <a:lnTo>
                  <a:pt x="432" y="384"/>
                </a:lnTo>
                <a:lnTo>
                  <a:pt x="432" y="0"/>
                </a:lnTo>
              </a:path>
            </a:pathLst>
          </a:custGeom>
          <a:noFill/>
          <a:ln w="28575" cap="rnd" cmpd="sng">
            <a:solidFill>
              <a:schemeClr val="tx1"/>
            </a:solidFill>
            <a:prstDash val="sysDot"/>
            <a:round/>
            <a:headEnd type="none" w="med" len="med"/>
            <a:tailEnd type="triangle" w="med" len="lg"/>
          </a:ln>
          <a:effectLst/>
        </p:spPr>
        <p:txBody>
          <a:bodyPr wrap="none" anchor="ctr"/>
          <a:lstStyle/>
          <a:p>
            <a:endParaRPr lang="en-US" sz="2400"/>
          </a:p>
        </p:txBody>
      </p:sp>
      <p:sp>
        <p:nvSpPr>
          <p:cNvPr id="1332233" name="Text Box 9"/>
          <p:cNvSpPr txBox="1">
            <a:spLocks noChangeArrowheads="1"/>
          </p:cNvSpPr>
          <p:nvPr/>
        </p:nvSpPr>
        <p:spPr bwMode="auto">
          <a:xfrm>
            <a:off x="5348288" y="2457450"/>
            <a:ext cx="1789144" cy="830997"/>
          </a:xfrm>
          <a:prstGeom prst="rect">
            <a:avLst/>
          </a:prstGeom>
          <a:noFill/>
          <a:ln w="28575">
            <a:noFill/>
            <a:miter lim="800000"/>
            <a:headEnd/>
            <a:tailEnd type="none" w="med" len="lg"/>
          </a:ln>
          <a:effectLst/>
        </p:spPr>
        <p:txBody>
          <a:bodyPr wrap="none">
            <a:spAutoFit/>
          </a:bodyPr>
          <a:lstStyle/>
          <a:p>
            <a:pPr eaLnBrk="0" hangingPunct="0"/>
            <a:r>
              <a:rPr lang="en-US" sz="2400">
                <a:solidFill>
                  <a:schemeClr val="accent2"/>
                </a:solidFill>
              </a:rPr>
              <a:t>Environment</a:t>
            </a:r>
            <a:br>
              <a:rPr lang="en-US" sz="2400">
                <a:solidFill>
                  <a:schemeClr val="accent2"/>
                </a:solidFill>
              </a:rPr>
            </a:br>
            <a:r>
              <a:rPr lang="en-US" sz="2400">
                <a:solidFill>
                  <a:schemeClr val="accent2"/>
                </a:solidFill>
              </a:rPr>
              <a:t>pointer</a:t>
            </a:r>
            <a:endParaRPr lang="en-US" sz="2400"/>
          </a:p>
        </p:txBody>
      </p:sp>
      <p:sp>
        <p:nvSpPr>
          <p:cNvPr id="1332234" name="Oval 10"/>
          <p:cNvSpPr>
            <a:spLocks noChangeAspect="1" noChangeArrowheads="1"/>
          </p:cNvSpPr>
          <p:nvPr/>
        </p:nvSpPr>
        <p:spPr bwMode="auto">
          <a:xfrm>
            <a:off x="3768725" y="3390900"/>
            <a:ext cx="247650" cy="247650"/>
          </a:xfrm>
          <a:prstGeom prst="ellipse">
            <a:avLst/>
          </a:prstGeom>
          <a:solidFill>
            <a:srgbClr val="0000FF"/>
          </a:solidFill>
          <a:ln w="28575">
            <a:solidFill>
              <a:schemeClr val="tx1"/>
            </a:solidFill>
            <a:round/>
            <a:headEnd/>
            <a:tailEnd type="none" w="med" len="lg"/>
          </a:ln>
          <a:effectLst/>
        </p:spPr>
        <p:txBody>
          <a:bodyPr wrap="none" anchor="ctr"/>
          <a:lstStyle/>
          <a:p>
            <a:endParaRPr lang="en-US"/>
          </a:p>
        </p:txBody>
      </p:sp>
      <p:sp>
        <p:nvSpPr>
          <p:cNvPr id="1332235" name="Oval 11"/>
          <p:cNvSpPr>
            <a:spLocks noChangeArrowheads="1"/>
          </p:cNvSpPr>
          <p:nvPr/>
        </p:nvSpPr>
        <p:spPr bwMode="auto">
          <a:xfrm>
            <a:off x="3216275" y="2552700"/>
            <a:ext cx="1619250" cy="2819400"/>
          </a:xfrm>
          <a:prstGeom prst="ellipse">
            <a:avLst/>
          </a:prstGeom>
          <a:noFill/>
          <a:ln w="31750" algn="ctr">
            <a:solidFill>
              <a:schemeClr val="tx1"/>
            </a:solidFill>
            <a:round/>
            <a:headEnd/>
            <a:tailEnd/>
          </a:ln>
          <a:effectLst/>
        </p:spPr>
        <p:txBody>
          <a:bodyPr anchor="ctr">
            <a:spAutoFit/>
          </a:bodyPr>
          <a:lstStyle/>
          <a:p>
            <a:endParaRPr lang="en-US"/>
          </a:p>
        </p:txBody>
      </p:sp>
      <p:sp>
        <p:nvSpPr>
          <p:cNvPr id="1332236" name="Oval 12"/>
          <p:cNvSpPr>
            <a:spLocks noChangeArrowheads="1"/>
          </p:cNvSpPr>
          <p:nvPr/>
        </p:nvSpPr>
        <p:spPr bwMode="auto">
          <a:xfrm>
            <a:off x="3641725" y="4364038"/>
            <a:ext cx="914400" cy="601662"/>
          </a:xfrm>
          <a:prstGeom prst="ellipse">
            <a:avLst/>
          </a:prstGeom>
          <a:noFill/>
          <a:ln w="31750" algn="ctr">
            <a:solidFill>
              <a:srgbClr val="FF0000"/>
            </a:solidFill>
            <a:round/>
            <a:headEnd/>
            <a:tailEnd/>
          </a:ln>
          <a:effectLst/>
        </p:spPr>
        <p:txBody>
          <a:bodyPr anchor="ctr">
            <a:spAutoFit/>
          </a:bodyPr>
          <a:lstStyle/>
          <a:p>
            <a:endParaRPr lang="en-US"/>
          </a:p>
        </p:txBody>
      </p:sp>
      <p:sp>
        <p:nvSpPr>
          <p:cNvPr id="1332237" name="Text Box 13"/>
          <p:cNvSpPr txBox="1">
            <a:spLocks noChangeArrowheads="1"/>
          </p:cNvSpPr>
          <p:nvPr/>
        </p:nvSpPr>
        <p:spPr bwMode="auto">
          <a:xfrm>
            <a:off x="3911600" y="4408488"/>
            <a:ext cx="360363" cy="519112"/>
          </a:xfrm>
          <a:prstGeom prst="rect">
            <a:avLst/>
          </a:prstGeom>
          <a:noFill/>
          <a:ln w="31750" algn="ctr">
            <a:noFill/>
            <a:miter lim="800000"/>
            <a:headEnd/>
            <a:tailEnd/>
          </a:ln>
          <a:effectLst/>
        </p:spPr>
        <p:txBody>
          <a:bodyPr wrap="none">
            <a:spAutoFit/>
          </a:bodyPr>
          <a:lstStyle/>
          <a:p>
            <a:r>
              <a:rPr lang="en-US" sz="2800"/>
              <a:t>x</a:t>
            </a:r>
          </a:p>
        </p:txBody>
      </p:sp>
      <p:sp>
        <p:nvSpPr>
          <p:cNvPr id="1332238" name="Freeform 14"/>
          <p:cNvSpPr>
            <a:spLocks/>
          </p:cNvSpPr>
          <p:nvPr/>
        </p:nvSpPr>
        <p:spPr bwMode="auto">
          <a:xfrm>
            <a:off x="4378325" y="4991100"/>
            <a:ext cx="1295400" cy="800100"/>
          </a:xfrm>
          <a:custGeom>
            <a:avLst/>
            <a:gdLst/>
            <a:ahLst/>
            <a:cxnLst>
              <a:cxn ang="0">
                <a:pos x="0" y="144"/>
              </a:cxn>
              <a:cxn ang="0">
                <a:pos x="384" y="480"/>
              </a:cxn>
              <a:cxn ang="0">
                <a:pos x="816" y="0"/>
              </a:cxn>
            </a:cxnLst>
            <a:rect l="0" t="0" r="r" b="b"/>
            <a:pathLst>
              <a:path w="816" h="504">
                <a:moveTo>
                  <a:pt x="0" y="144"/>
                </a:moveTo>
                <a:cubicBezTo>
                  <a:pt x="124" y="324"/>
                  <a:pt x="248" y="504"/>
                  <a:pt x="384" y="480"/>
                </a:cubicBezTo>
                <a:cubicBezTo>
                  <a:pt x="520" y="456"/>
                  <a:pt x="668" y="228"/>
                  <a:pt x="816" y="0"/>
                </a:cubicBezTo>
              </a:path>
            </a:pathLst>
          </a:custGeom>
          <a:noFill/>
          <a:ln w="31750" cap="flat" cmpd="sng">
            <a:solidFill>
              <a:schemeClr val="tx1"/>
            </a:solidFill>
            <a:prstDash val="solid"/>
            <a:round/>
            <a:headEnd type="none" w="med" len="med"/>
            <a:tailEnd type="none" w="med" len="med"/>
          </a:ln>
          <a:effectLst/>
        </p:spPr>
        <p:txBody>
          <a:bodyPr wrap="none">
            <a:spAutoFit/>
          </a:bodyPr>
          <a:lstStyle/>
          <a:p>
            <a:endParaRPr lang="en-US"/>
          </a:p>
        </p:txBody>
      </p:sp>
      <p:sp>
        <p:nvSpPr>
          <p:cNvPr id="1332239" name="Line 15"/>
          <p:cNvSpPr>
            <a:spLocks noChangeShapeType="1"/>
          </p:cNvSpPr>
          <p:nvPr/>
        </p:nvSpPr>
        <p:spPr bwMode="auto">
          <a:xfrm flipV="1">
            <a:off x="5673725" y="4838700"/>
            <a:ext cx="0" cy="152400"/>
          </a:xfrm>
          <a:prstGeom prst="line">
            <a:avLst/>
          </a:prstGeom>
          <a:noFill/>
          <a:ln w="31750">
            <a:solidFill>
              <a:schemeClr val="tx1"/>
            </a:solidFill>
            <a:round/>
            <a:headEnd/>
            <a:tailEnd/>
          </a:ln>
          <a:effectLst/>
        </p:spPr>
        <p:txBody>
          <a:bodyPr wrap="none">
            <a:spAutoFit/>
          </a:bodyPr>
          <a:lstStyle/>
          <a:p>
            <a:endParaRPr lang="en-US"/>
          </a:p>
        </p:txBody>
      </p:sp>
      <p:sp>
        <p:nvSpPr>
          <p:cNvPr id="1332240" name="Line 16"/>
          <p:cNvSpPr>
            <a:spLocks noChangeShapeType="1"/>
          </p:cNvSpPr>
          <p:nvPr/>
        </p:nvSpPr>
        <p:spPr bwMode="auto">
          <a:xfrm>
            <a:off x="5673725" y="4991100"/>
            <a:ext cx="152400" cy="0"/>
          </a:xfrm>
          <a:prstGeom prst="line">
            <a:avLst/>
          </a:prstGeom>
          <a:noFill/>
          <a:ln w="31750">
            <a:solidFill>
              <a:schemeClr val="tx1"/>
            </a:solidFill>
            <a:round/>
            <a:headEnd/>
            <a:tailEnd/>
          </a:ln>
          <a:effectLst/>
        </p:spPr>
        <p:txBody>
          <a:bodyPr wrap="none">
            <a:spAutoFit/>
          </a:bodyPr>
          <a:lstStyle/>
          <a:p>
            <a:endParaRPr lang="en-US"/>
          </a:p>
        </p:txBody>
      </p:sp>
      <p:sp>
        <p:nvSpPr>
          <p:cNvPr id="1332241" name="Line 17"/>
          <p:cNvSpPr>
            <a:spLocks noChangeShapeType="1"/>
          </p:cNvSpPr>
          <p:nvPr/>
        </p:nvSpPr>
        <p:spPr bwMode="auto">
          <a:xfrm flipV="1">
            <a:off x="5673725" y="4914900"/>
            <a:ext cx="152400" cy="76200"/>
          </a:xfrm>
          <a:prstGeom prst="line">
            <a:avLst/>
          </a:prstGeom>
          <a:noFill/>
          <a:ln w="31750">
            <a:solidFill>
              <a:schemeClr val="tx1"/>
            </a:solidFill>
            <a:round/>
            <a:headEnd/>
            <a:tailEnd/>
          </a:ln>
          <a:effectLst/>
        </p:spPr>
        <p:txBody>
          <a:bodyPr wrap="none">
            <a:spAutoFit/>
          </a:bodyPr>
          <a:lstStyle/>
          <a:p>
            <a:endParaRPr lang="en-US"/>
          </a:p>
        </p:txBody>
      </p:sp>
      <p:sp>
        <p:nvSpPr>
          <p:cNvPr id="1332242" name="Line 18"/>
          <p:cNvSpPr>
            <a:spLocks noChangeShapeType="1"/>
          </p:cNvSpPr>
          <p:nvPr/>
        </p:nvSpPr>
        <p:spPr bwMode="auto">
          <a:xfrm flipV="1">
            <a:off x="5673725" y="4838700"/>
            <a:ext cx="76200" cy="152400"/>
          </a:xfrm>
          <a:prstGeom prst="line">
            <a:avLst/>
          </a:prstGeom>
          <a:noFill/>
          <a:ln w="31750">
            <a:solidFill>
              <a:schemeClr val="tx1"/>
            </a:solidFill>
            <a:round/>
            <a:headEnd/>
            <a:tailEnd/>
          </a:ln>
          <a:effectLst/>
        </p:spPr>
        <p:txBody>
          <a:bodyPr wrap="none">
            <a:spAutoFit/>
          </a:bodyPr>
          <a:lstStyle/>
          <a:p>
            <a:endParaRPr lang="en-US"/>
          </a:p>
        </p:txBody>
      </p:sp>
      <p:sp>
        <p:nvSpPr>
          <p:cNvPr id="1332243" name="Text Box 19"/>
          <p:cNvSpPr txBox="1">
            <a:spLocks noChangeArrowheads="1"/>
          </p:cNvSpPr>
          <p:nvPr/>
        </p:nvSpPr>
        <p:spPr bwMode="auto">
          <a:xfrm>
            <a:off x="5810250" y="4591050"/>
            <a:ext cx="1290638" cy="519113"/>
          </a:xfrm>
          <a:prstGeom prst="rect">
            <a:avLst/>
          </a:prstGeom>
          <a:noFill/>
          <a:ln w="31750" algn="ctr">
            <a:noFill/>
            <a:miter lim="800000"/>
            <a:headEnd/>
            <a:tailEnd/>
          </a:ln>
          <a:effectLst/>
        </p:spPr>
        <p:txBody>
          <a:bodyPr wrap="none">
            <a:spAutoFit/>
          </a:bodyPr>
          <a:lstStyle/>
          <a:p>
            <a:r>
              <a:rPr lang="en-US" sz="2800"/>
              <a:t>(+ x x)</a:t>
            </a:r>
          </a:p>
        </p:txBody>
      </p:sp>
      <p:sp>
        <p:nvSpPr>
          <p:cNvPr id="1332244" name="Text Box 20"/>
          <p:cNvSpPr txBox="1">
            <a:spLocks noChangeArrowheads="1"/>
          </p:cNvSpPr>
          <p:nvPr/>
        </p:nvSpPr>
        <p:spPr bwMode="auto">
          <a:xfrm>
            <a:off x="1219200" y="4648200"/>
            <a:ext cx="1810496" cy="646331"/>
          </a:xfrm>
          <a:prstGeom prst="rect">
            <a:avLst/>
          </a:prstGeom>
          <a:noFill/>
          <a:ln w="31750" algn="ctr">
            <a:noFill/>
            <a:miter lim="800000"/>
            <a:headEnd/>
            <a:tailEnd/>
          </a:ln>
          <a:effectLst/>
        </p:spPr>
        <p:txBody>
          <a:bodyPr wrap="none">
            <a:spAutoFit/>
          </a:bodyPr>
          <a:lstStyle/>
          <a:p>
            <a:r>
              <a:rPr lang="en-US" dirty="0"/>
              <a:t>Input parameters</a:t>
            </a:r>
          </a:p>
          <a:p>
            <a:r>
              <a:rPr lang="en-US" dirty="0"/>
              <a:t>(in  mouth)</a:t>
            </a:r>
          </a:p>
        </p:txBody>
      </p:sp>
      <p:sp>
        <p:nvSpPr>
          <p:cNvPr id="1332245" name="Text Box 21"/>
          <p:cNvSpPr txBox="1">
            <a:spLocks noChangeArrowheads="1"/>
          </p:cNvSpPr>
          <p:nvPr/>
        </p:nvSpPr>
        <p:spPr bwMode="auto">
          <a:xfrm>
            <a:off x="6226175" y="5246688"/>
            <a:ext cx="1676741" cy="369332"/>
          </a:xfrm>
          <a:prstGeom prst="rect">
            <a:avLst/>
          </a:prstGeom>
          <a:noFill/>
          <a:ln w="31750" algn="ctr">
            <a:noFill/>
            <a:miter lim="800000"/>
            <a:headEnd/>
            <a:tailEnd/>
          </a:ln>
          <a:effectLst/>
        </p:spPr>
        <p:txBody>
          <a:bodyPr wrap="none">
            <a:spAutoFit/>
          </a:bodyPr>
          <a:lstStyle/>
          <a:p>
            <a:r>
              <a:rPr lang="en-US" dirty="0"/>
              <a:t>Procedure Body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332232"/>
                                        </p:tgtEl>
                                        <p:attrNameLst>
                                          <p:attrName>style.visibility</p:attrName>
                                        </p:attrNameLst>
                                      </p:cBhvr>
                                      <p:to>
                                        <p:strVal val="visible"/>
                                      </p:to>
                                    </p:set>
                                    <p:animEffect transition="in" filter="blinds(horizontal)">
                                      <p:cBhvr>
                                        <p:cTn id="11" dur="500"/>
                                        <p:tgtEl>
                                          <p:spTgt spid="1332232"/>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1332233"/>
                                        </p:tgtEl>
                                        <p:attrNameLst>
                                          <p:attrName>style.visibility</p:attrName>
                                        </p:attrNameLst>
                                      </p:cBhvr>
                                      <p:to>
                                        <p:strVal val="visible"/>
                                      </p:to>
                                    </p:set>
                                    <p:animEffect transition="in" filter="blinds(horizontal)">
                                      <p:cBhvr>
                                        <p:cTn id="14" dur="500"/>
                                        <p:tgtEl>
                                          <p:spTgt spid="1332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32" grpId="0" animBg="1"/>
      <p:bldP spid="13322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4276" name="Text Box 4"/>
          <p:cNvSpPr txBox="1">
            <a:spLocks noChangeArrowheads="1"/>
          </p:cNvSpPr>
          <p:nvPr/>
        </p:nvSpPr>
        <p:spPr bwMode="auto">
          <a:xfrm>
            <a:off x="609600" y="1524000"/>
            <a:ext cx="7706405" cy="4093428"/>
          </a:xfrm>
          <a:prstGeom prst="rect">
            <a:avLst/>
          </a:prstGeom>
          <a:noFill/>
          <a:ln w="31750">
            <a:noFill/>
            <a:miter lim="800000"/>
            <a:headEnd/>
            <a:tailEnd/>
          </a:ln>
          <a:effectLst/>
        </p:spPr>
        <p:txBody>
          <a:bodyPr wrap="none">
            <a:spAutoFit/>
          </a:bodyPr>
          <a:lstStyle/>
          <a:p>
            <a:r>
              <a:rPr lang="en-US" sz="2000" b="1" dirty="0"/>
              <a:t>class</a:t>
            </a:r>
            <a:r>
              <a:rPr lang="en-US" sz="2000" dirty="0"/>
              <a:t> Procedure:</a:t>
            </a:r>
          </a:p>
          <a:p>
            <a:r>
              <a:rPr lang="en-US" sz="2000" dirty="0"/>
              <a:t>    </a:t>
            </a:r>
            <a:r>
              <a:rPr lang="en-US" sz="2000" b="1" dirty="0"/>
              <a:t>def</a:t>
            </a:r>
            <a:r>
              <a:rPr lang="en-US" sz="2000" dirty="0"/>
              <a:t> __init__(self, </a:t>
            </a:r>
            <a:r>
              <a:rPr lang="en-US" sz="2000" dirty="0" err="1"/>
              <a:t>params</a:t>
            </a:r>
            <a:r>
              <a:rPr lang="en-US" sz="2000" dirty="0"/>
              <a:t>, body, </a:t>
            </a:r>
            <a:r>
              <a:rPr lang="en-US" sz="2000" dirty="0" err="1"/>
              <a:t>env</a:t>
            </a:r>
            <a:r>
              <a:rPr lang="en-US" sz="2000" dirty="0"/>
              <a:t>):</a:t>
            </a:r>
          </a:p>
          <a:p>
            <a:r>
              <a:rPr lang="en-US" sz="2000" dirty="0"/>
              <a:t>        </a:t>
            </a:r>
            <a:r>
              <a:rPr lang="en-US" sz="2000" dirty="0" err="1"/>
              <a:t>self._params</a:t>
            </a:r>
            <a:r>
              <a:rPr lang="en-US" sz="2000" dirty="0"/>
              <a:t> = </a:t>
            </a:r>
            <a:r>
              <a:rPr lang="en-US" sz="2000" dirty="0" err="1"/>
              <a:t>params</a:t>
            </a:r>
            <a:endParaRPr lang="en-US" sz="2000" dirty="0"/>
          </a:p>
          <a:p>
            <a:r>
              <a:rPr lang="en-US" sz="2000" dirty="0"/>
              <a:t>        </a:t>
            </a:r>
            <a:r>
              <a:rPr lang="en-US" sz="2000" dirty="0" err="1"/>
              <a:t>self._body</a:t>
            </a:r>
            <a:r>
              <a:rPr lang="en-US" sz="2000" dirty="0"/>
              <a:t> = body</a:t>
            </a:r>
          </a:p>
          <a:p>
            <a:r>
              <a:rPr lang="en-US" sz="2000" dirty="0"/>
              <a:t>        </a:t>
            </a:r>
            <a:r>
              <a:rPr lang="en-US" sz="2000" dirty="0" err="1"/>
              <a:t>self._env</a:t>
            </a:r>
            <a:r>
              <a:rPr lang="en-US" sz="2000" dirty="0"/>
              <a:t> = </a:t>
            </a:r>
            <a:r>
              <a:rPr lang="en-US" sz="2000" dirty="0" err="1"/>
              <a:t>env</a:t>
            </a:r>
            <a:endParaRPr lang="en-US" sz="2000" dirty="0"/>
          </a:p>
          <a:p>
            <a:r>
              <a:rPr lang="en-US" sz="2000" dirty="0"/>
              <a:t>    </a:t>
            </a:r>
            <a:r>
              <a:rPr lang="en-US" sz="2000" b="1" dirty="0"/>
              <a:t>def</a:t>
            </a:r>
            <a:r>
              <a:rPr lang="en-US" sz="2000" dirty="0"/>
              <a:t> </a:t>
            </a:r>
            <a:r>
              <a:rPr lang="en-US" sz="2000" dirty="0" err="1"/>
              <a:t>getParams</a:t>
            </a:r>
            <a:r>
              <a:rPr lang="en-US" sz="2000" dirty="0"/>
              <a:t>(self):</a:t>
            </a:r>
          </a:p>
          <a:p>
            <a:r>
              <a:rPr lang="en-US" sz="2000" dirty="0"/>
              <a:t>        </a:t>
            </a:r>
            <a:r>
              <a:rPr lang="en-US" sz="2000" b="1" dirty="0"/>
              <a:t>return</a:t>
            </a:r>
            <a:r>
              <a:rPr lang="en-US" sz="2000" dirty="0"/>
              <a:t> </a:t>
            </a:r>
            <a:r>
              <a:rPr lang="en-US" sz="2000" dirty="0" err="1"/>
              <a:t>self._params</a:t>
            </a:r>
            <a:endParaRPr lang="en-US" sz="2000" dirty="0"/>
          </a:p>
          <a:p>
            <a:r>
              <a:rPr lang="en-US" sz="2000" dirty="0"/>
              <a:t>    </a:t>
            </a:r>
            <a:r>
              <a:rPr lang="en-US" sz="2000" b="1" dirty="0"/>
              <a:t>def</a:t>
            </a:r>
            <a:r>
              <a:rPr lang="en-US" sz="2000" dirty="0"/>
              <a:t> </a:t>
            </a:r>
            <a:r>
              <a:rPr lang="en-US" sz="2000" dirty="0" err="1"/>
              <a:t>getBody</a:t>
            </a:r>
            <a:r>
              <a:rPr lang="en-US" sz="2000" dirty="0"/>
              <a:t>(self):</a:t>
            </a:r>
          </a:p>
          <a:p>
            <a:r>
              <a:rPr lang="en-US" sz="2000" dirty="0"/>
              <a:t>        </a:t>
            </a:r>
            <a:r>
              <a:rPr lang="en-US" sz="2000" b="1" dirty="0"/>
              <a:t>return</a:t>
            </a:r>
            <a:r>
              <a:rPr lang="en-US" sz="2000" dirty="0"/>
              <a:t> </a:t>
            </a:r>
            <a:r>
              <a:rPr lang="en-US" sz="2000" dirty="0" err="1"/>
              <a:t>self._body</a:t>
            </a:r>
            <a:endParaRPr lang="en-US" sz="2000" dirty="0"/>
          </a:p>
          <a:p>
            <a:r>
              <a:rPr lang="en-US" sz="2000" dirty="0"/>
              <a:t>    </a:t>
            </a:r>
            <a:r>
              <a:rPr lang="en-US" sz="2000" b="1" dirty="0"/>
              <a:t>def</a:t>
            </a:r>
            <a:r>
              <a:rPr lang="en-US" sz="2000" dirty="0"/>
              <a:t> </a:t>
            </a:r>
            <a:r>
              <a:rPr lang="en-US" sz="2000" dirty="0" err="1"/>
              <a:t>getEnvironment</a:t>
            </a:r>
            <a:r>
              <a:rPr lang="en-US" sz="2000" dirty="0"/>
              <a:t>(self):</a:t>
            </a:r>
          </a:p>
          <a:p>
            <a:r>
              <a:rPr lang="en-US" sz="2000" dirty="0"/>
              <a:t>        return </a:t>
            </a:r>
            <a:r>
              <a:rPr lang="en-US" sz="2000" dirty="0" err="1"/>
              <a:t>self._env</a:t>
            </a:r>
            <a:r>
              <a:rPr lang="en-US" sz="2000" dirty="0"/>
              <a:t>    </a:t>
            </a:r>
            <a:endParaRPr lang="en-US" sz="2000" dirty="0" smtClean="0"/>
          </a:p>
          <a:p>
            <a:r>
              <a:rPr lang="en-US" sz="2000" dirty="0" smtClean="0"/>
              <a:t>    </a:t>
            </a:r>
            <a:r>
              <a:rPr lang="en-US" sz="2000" b="1" dirty="0" smtClean="0"/>
              <a:t>def</a:t>
            </a:r>
            <a:r>
              <a:rPr lang="en-US" sz="2000" dirty="0" smtClean="0"/>
              <a:t> __</a:t>
            </a:r>
            <a:r>
              <a:rPr lang="en-US" sz="2000" dirty="0" err="1" smtClean="0"/>
              <a:t>str</a:t>
            </a:r>
            <a:r>
              <a:rPr lang="en-US" sz="2000" dirty="0" smtClean="0"/>
              <a:t>__(self):</a:t>
            </a:r>
          </a:p>
          <a:p>
            <a:r>
              <a:rPr lang="en-US" sz="2000" dirty="0" smtClean="0"/>
              <a:t>        </a:t>
            </a:r>
            <a:r>
              <a:rPr lang="en-US" sz="2000" b="1" dirty="0" smtClean="0"/>
              <a:t>return</a:t>
            </a:r>
            <a:r>
              <a:rPr lang="en-US" sz="2000" dirty="0" smtClean="0"/>
              <a:t> '&lt;Procedure %s / %s&gt;' % (</a:t>
            </a:r>
            <a:r>
              <a:rPr lang="en-US" sz="2000" dirty="0" err="1" smtClean="0"/>
              <a:t>str</a:t>
            </a:r>
            <a:r>
              <a:rPr lang="en-US" sz="2000" dirty="0" smtClean="0"/>
              <a:t>(</a:t>
            </a:r>
            <a:r>
              <a:rPr lang="en-US" sz="2000" dirty="0" err="1" smtClean="0"/>
              <a:t>self._params</a:t>
            </a:r>
            <a:r>
              <a:rPr lang="en-US" sz="2000" dirty="0" smtClean="0"/>
              <a:t>), </a:t>
            </a:r>
            <a:r>
              <a:rPr lang="en-US" sz="2000" dirty="0" err="1" smtClean="0"/>
              <a:t>str</a:t>
            </a:r>
            <a:r>
              <a:rPr lang="en-US" sz="2000" dirty="0" smtClean="0"/>
              <a:t>(</a:t>
            </a:r>
            <a:r>
              <a:rPr lang="en-US" sz="2000" dirty="0" err="1" smtClean="0"/>
              <a:t>self._body</a:t>
            </a:r>
            <a:r>
              <a:rPr lang="en-US" sz="2000" dirty="0" smtClean="0"/>
              <a:t>))    </a:t>
            </a:r>
            <a:endParaRPr lang="en-US" sz="2000" dirty="0"/>
          </a:p>
        </p:txBody>
      </p:sp>
      <p:sp>
        <p:nvSpPr>
          <p:cNvPr id="1334278" name="Rectangle 6"/>
          <p:cNvSpPr>
            <a:spLocks noGrp="1" noChangeArrowheads="1"/>
          </p:cNvSpPr>
          <p:nvPr>
            <p:ph type="title"/>
          </p:nvPr>
        </p:nvSpPr>
        <p:spPr/>
        <p:txBody>
          <a:bodyPr/>
          <a:lstStyle/>
          <a:p>
            <a:r>
              <a:rPr lang="en-US"/>
              <a:t>Procedure Class</a:t>
            </a:r>
          </a:p>
        </p:txBody>
      </p:sp>
      <p:sp>
        <p:nvSpPr>
          <p:cNvPr id="4" name="Rectangle 3"/>
          <p:cNvSpPr/>
          <p:nvPr/>
        </p:nvSpPr>
        <p:spPr>
          <a:xfrm>
            <a:off x="2438400" y="3657600"/>
            <a:ext cx="6172200" cy="255454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2000" b="1" dirty="0" smtClean="0"/>
              <a:t>def</a:t>
            </a:r>
            <a:r>
              <a:rPr lang="en-US" sz="2000" dirty="0" smtClean="0"/>
              <a:t> </a:t>
            </a:r>
            <a:r>
              <a:rPr lang="en-US" sz="2000" dirty="0" err="1" smtClean="0"/>
              <a:t>mapply</a:t>
            </a:r>
            <a:r>
              <a:rPr lang="en-US" sz="2000" dirty="0" smtClean="0"/>
              <a:t>(proc, operands):</a:t>
            </a:r>
          </a:p>
          <a:p>
            <a:r>
              <a:rPr lang="en-US" sz="2000" dirty="0" smtClean="0"/>
              <a:t>    </a:t>
            </a:r>
            <a:r>
              <a:rPr lang="en-US" sz="2000" b="1" dirty="0" smtClean="0"/>
              <a:t>if</a:t>
            </a:r>
            <a:r>
              <a:rPr lang="en-US" sz="2000" dirty="0" smtClean="0"/>
              <a:t> (</a:t>
            </a:r>
            <a:r>
              <a:rPr lang="en-US" sz="2000" dirty="0" err="1" smtClean="0"/>
              <a:t>isPrimitiveProcedure</a:t>
            </a:r>
            <a:r>
              <a:rPr lang="en-US" sz="2000" dirty="0" smtClean="0"/>
              <a:t>(proc)): ...</a:t>
            </a:r>
          </a:p>
          <a:p>
            <a:r>
              <a:rPr lang="en-US" sz="2000" dirty="0" smtClean="0"/>
              <a:t>    </a:t>
            </a:r>
            <a:r>
              <a:rPr lang="en-US" sz="2000" b="1" dirty="0" err="1" smtClean="0"/>
              <a:t>elif</a:t>
            </a:r>
            <a:r>
              <a:rPr lang="en-US" sz="2000" dirty="0" smtClean="0"/>
              <a:t> </a:t>
            </a:r>
            <a:r>
              <a:rPr lang="en-US" sz="2000" dirty="0" err="1" smtClean="0"/>
              <a:t>isinstance</a:t>
            </a:r>
            <a:r>
              <a:rPr lang="en-US" sz="2000" dirty="0" smtClean="0"/>
              <a:t>(proc, Procedure):</a:t>
            </a:r>
          </a:p>
          <a:p>
            <a:r>
              <a:rPr lang="en-US" sz="2000" dirty="0" smtClean="0"/>
              <a:t>        </a:t>
            </a:r>
            <a:r>
              <a:rPr lang="en-US" sz="2000" dirty="0" err="1" smtClean="0"/>
              <a:t>params</a:t>
            </a:r>
            <a:r>
              <a:rPr lang="en-US" sz="2000" dirty="0" smtClean="0"/>
              <a:t> = </a:t>
            </a:r>
            <a:r>
              <a:rPr lang="en-US" sz="2000" dirty="0" err="1" smtClean="0"/>
              <a:t>proc.getParams</a:t>
            </a:r>
            <a:r>
              <a:rPr lang="en-US" sz="2000" dirty="0" smtClean="0"/>
              <a:t>()</a:t>
            </a:r>
          </a:p>
          <a:p>
            <a:r>
              <a:rPr lang="en-US" sz="2000" dirty="0" smtClean="0"/>
              <a:t>        </a:t>
            </a:r>
            <a:r>
              <a:rPr lang="en-US" sz="2000" dirty="0" err="1" smtClean="0"/>
              <a:t>newenv</a:t>
            </a:r>
            <a:r>
              <a:rPr lang="en-US" sz="2000" dirty="0" smtClean="0"/>
              <a:t> = Environment(</a:t>
            </a:r>
            <a:r>
              <a:rPr lang="en-US" sz="2000" dirty="0" err="1" smtClean="0"/>
              <a:t>proc.getEnvironment</a:t>
            </a:r>
            <a:r>
              <a:rPr lang="en-US" sz="2000" dirty="0" smtClean="0"/>
              <a:t>())</a:t>
            </a:r>
          </a:p>
          <a:p>
            <a:r>
              <a:rPr lang="en-US" sz="2000" dirty="0" smtClean="0"/>
              <a:t>        </a:t>
            </a:r>
            <a:r>
              <a:rPr lang="en-US" sz="2000" b="1" dirty="0" smtClean="0"/>
              <a:t>for</a:t>
            </a:r>
            <a:r>
              <a:rPr lang="en-US" sz="2000" dirty="0" smtClean="0"/>
              <a:t> </a:t>
            </a:r>
            <a:r>
              <a:rPr lang="en-US" sz="2000" dirty="0" err="1" smtClean="0"/>
              <a:t>i</a:t>
            </a:r>
            <a:r>
              <a:rPr lang="en-US" sz="2000" dirty="0" smtClean="0"/>
              <a:t> </a:t>
            </a:r>
            <a:r>
              <a:rPr lang="en-US" sz="2000" b="1" dirty="0" smtClean="0"/>
              <a:t>in</a:t>
            </a:r>
            <a:r>
              <a:rPr lang="en-US" sz="2000" dirty="0" smtClean="0"/>
              <a:t> range(0, </a:t>
            </a:r>
            <a:r>
              <a:rPr lang="en-US" sz="2000" dirty="0" err="1" smtClean="0"/>
              <a:t>len</a:t>
            </a:r>
            <a:r>
              <a:rPr lang="en-US" sz="2000" dirty="0" smtClean="0"/>
              <a:t>(</a:t>
            </a:r>
            <a:r>
              <a:rPr lang="en-US" sz="2000" dirty="0" err="1" smtClean="0"/>
              <a:t>params</a:t>
            </a:r>
            <a:r>
              <a:rPr lang="en-US" sz="2000" dirty="0" smtClean="0"/>
              <a:t>)):</a:t>
            </a:r>
          </a:p>
          <a:p>
            <a:r>
              <a:rPr lang="en-US" sz="2000" dirty="0" smtClean="0"/>
              <a:t>               </a:t>
            </a:r>
            <a:r>
              <a:rPr lang="en-US" sz="2000" dirty="0" err="1" smtClean="0"/>
              <a:t>newenv.addVariable</a:t>
            </a:r>
            <a:r>
              <a:rPr lang="en-US" sz="2000" dirty="0" smtClean="0"/>
              <a:t>(</a:t>
            </a:r>
            <a:r>
              <a:rPr lang="en-US" sz="2000" dirty="0" err="1" smtClean="0"/>
              <a:t>params</a:t>
            </a:r>
            <a:r>
              <a:rPr lang="en-US" sz="2000" dirty="0" smtClean="0"/>
              <a:t>[</a:t>
            </a:r>
            <a:r>
              <a:rPr lang="en-US" sz="2000" dirty="0" err="1" smtClean="0"/>
              <a:t>i</a:t>
            </a:r>
            <a:r>
              <a:rPr lang="en-US" sz="2000" dirty="0" smtClean="0"/>
              <a:t>], operands[</a:t>
            </a:r>
            <a:r>
              <a:rPr lang="en-US" sz="2000" dirty="0" err="1" smtClean="0"/>
              <a:t>i</a:t>
            </a:r>
            <a:r>
              <a:rPr lang="en-US" sz="2000" dirty="0" smtClean="0"/>
              <a:t>])        </a:t>
            </a:r>
          </a:p>
          <a:p>
            <a:r>
              <a:rPr lang="en-US" sz="2000" dirty="0" smtClean="0">
                <a:solidFill>
                  <a:schemeClr val="accent6">
                    <a:lumMod val="75000"/>
                  </a:schemeClr>
                </a:solidFill>
              </a:rPr>
              <a:t>        </a:t>
            </a:r>
            <a:r>
              <a:rPr lang="en-US" sz="2000" b="1" dirty="0" smtClean="0">
                <a:solidFill>
                  <a:schemeClr val="accent6">
                    <a:lumMod val="75000"/>
                  </a:schemeClr>
                </a:solidFill>
              </a:rPr>
              <a:t>return</a:t>
            </a:r>
            <a:r>
              <a:rPr lang="en-US" sz="2000" dirty="0" smtClean="0">
                <a:solidFill>
                  <a:schemeClr val="accent6">
                    <a:lumMod val="75000"/>
                  </a:schemeClr>
                </a:solidFill>
              </a:rPr>
              <a:t> </a:t>
            </a:r>
            <a:r>
              <a:rPr lang="en-US" sz="2000" dirty="0" err="1" smtClean="0">
                <a:solidFill>
                  <a:schemeClr val="accent6">
                    <a:lumMod val="75000"/>
                  </a:schemeClr>
                </a:solidFill>
              </a:rPr>
              <a:t>meval</a:t>
            </a:r>
            <a:r>
              <a:rPr lang="en-US" sz="2000" dirty="0" smtClean="0">
                <a:solidFill>
                  <a:schemeClr val="accent6">
                    <a:lumMod val="75000"/>
                  </a:schemeClr>
                </a:solidFill>
              </a:rPr>
              <a:t>(</a:t>
            </a:r>
            <a:r>
              <a:rPr lang="en-US" sz="2000" dirty="0" err="1" smtClean="0">
                <a:solidFill>
                  <a:schemeClr val="accent6">
                    <a:lumMod val="75000"/>
                  </a:schemeClr>
                </a:solidFill>
              </a:rPr>
              <a:t>proc.getBody</a:t>
            </a:r>
            <a:r>
              <a:rPr lang="en-US" sz="2000" dirty="0" smtClean="0">
                <a:solidFill>
                  <a:schemeClr val="accent6">
                    <a:lumMod val="75000"/>
                  </a:schemeClr>
                </a:solidFill>
              </a:rPr>
              <a:t>(), </a:t>
            </a:r>
            <a:r>
              <a:rPr lang="en-US" sz="2000" dirty="0" err="1" smtClean="0">
                <a:solidFill>
                  <a:schemeClr val="accent6">
                    <a:lumMod val="75000"/>
                  </a:schemeClr>
                </a:solidFill>
              </a:rPr>
              <a:t>newenv</a:t>
            </a:r>
            <a:r>
              <a:rPr lang="en-US" sz="2000" dirty="0" smtClean="0">
                <a:solidFill>
                  <a:schemeClr val="accent6">
                    <a:lumMod val="75000"/>
                  </a:schemeClr>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ox(in)">
                                      <p:cBhvr>
                                        <p:cTn id="7" dur="500"/>
                                        <p:tgtEl>
                                          <p:spTgt spid="4">
                                            <p:bg/>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ox(in)">
                                      <p:cBhvr>
                                        <p:cTn id="10" dur="500"/>
                                        <p:tgtEl>
                                          <p:spTgt spid="4">
                                            <p:txEl>
                                              <p:pRg st="0" end="0"/>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box(in)">
                                      <p:cBhvr>
                                        <p:cTn id="13" dur="500"/>
                                        <p:tgtEl>
                                          <p:spTgt spid="4">
                                            <p:txEl>
                                              <p:pRg st="1" end="1"/>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ox(in)">
                                      <p:cBhvr>
                                        <p:cTn id="16" dur="500"/>
                                        <p:tgtEl>
                                          <p:spTgt spid="4">
                                            <p:txEl>
                                              <p:pRg st="2" end="2"/>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box(in)">
                                      <p:cBhvr>
                                        <p:cTn id="19" dur="500"/>
                                        <p:tgtEl>
                                          <p:spTgt spid="4">
                                            <p:txEl>
                                              <p:pRg st="3" end="3"/>
                                            </p:txEl>
                                          </p:spTgt>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ox(in)">
                                      <p:cBhvr>
                                        <p:cTn id="22" dur="500"/>
                                        <p:tgtEl>
                                          <p:spTgt spid="4">
                                            <p:txEl>
                                              <p:pRg st="4" end="4"/>
                                            </p:txEl>
                                          </p:spTgt>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box(in)">
                                      <p:cBhvr>
                                        <p:cTn id="25" dur="500"/>
                                        <p:tgtEl>
                                          <p:spTgt spid="4">
                                            <p:txEl>
                                              <p:pRg st="5" end="5"/>
                                            </p:txEl>
                                          </p:spTgt>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box(in)">
                                      <p:cBhvr>
                                        <p:cTn id="28" dur="500"/>
                                        <p:tgtEl>
                                          <p:spTgt spid="4">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box(in)">
                                      <p:cBhvr>
                                        <p:cTn id="33"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7346" name="Rectangle 2"/>
          <p:cNvSpPr>
            <a:spLocks noGrp="1" noChangeArrowheads="1"/>
          </p:cNvSpPr>
          <p:nvPr>
            <p:ph type="title"/>
          </p:nvPr>
        </p:nvSpPr>
        <p:spPr/>
        <p:txBody>
          <a:bodyPr/>
          <a:lstStyle/>
          <a:p>
            <a:r>
              <a:rPr lang="en-US"/>
              <a:t>Evaluating Lambda Expressions</a:t>
            </a:r>
          </a:p>
        </p:txBody>
      </p:sp>
      <p:sp>
        <p:nvSpPr>
          <p:cNvPr id="1337348" name="Text Box 4"/>
          <p:cNvSpPr txBox="1">
            <a:spLocks noChangeArrowheads="1"/>
          </p:cNvSpPr>
          <p:nvPr/>
        </p:nvSpPr>
        <p:spPr bwMode="auto">
          <a:xfrm>
            <a:off x="533400" y="2667000"/>
            <a:ext cx="7315200" cy="3139321"/>
          </a:xfrm>
          <a:prstGeom prst="rect">
            <a:avLst/>
          </a:prstGeom>
          <a:noFill/>
          <a:ln w="31750">
            <a:noFill/>
            <a:miter lim="800000"/>
            <a:headEnd/>
            <a:tailEnd/>
          </a:ln>
          <a:effectLst/>
        </p:spPr>
        <p:txBody>
          <a:bodyPr wrap="square">
            <a:spAutoFit/>
          </a:bodyPr>
          <a:lstStyle/>
          <a:p>
            <a:r>
              <a:rPr lang="en-US" b="1" dirty="0" smtClean="0"/>
              <a:t>def </a:t>
            </a:r>
            <a:r>
              <a:rPr lang="en-US" dirty="0" err="1" smtClean="0"/>
              <a:t>isSpecialForm</a:t>
            </a:r>
            <a:r>
              <a:rPr lang="en-US" dirty="0" smtClean="0"/>
              <a:t>(</a:t>
            </a:r>
            <a:r>
              <a:rPr lang="en-US" dirty="0" err="1" smtClean="0"/>
              <a:t>expr</a:t>
            </a:r>
            <a:r>
              <a:rPr lang="en-US" dirty="0" smtClean="0"/>
              <a:t>, keyword):</a:t>
            </a:r>
          </a:p>
          <a:p>
            <a:r>
              <a:rPr lang="en-US" b="1" dirty="0" smtClean="0"/>
              <a:t>    return </a:t>
            </a:r>
            <a:r>
              <a:rPr lang="en-US" dirty="0" err="1" smtClean="0"/>
              <a:t>isinstance</a:t>
            </a:r>
            <a:r>
              <a:rPr lang="en-US" dirty="0" smtClean="0"/>
              <a:t>(</a:t>
            </a:r>
            <a:r>
              <a:rPr lang="en-US" dirty="0" err="1" smtClean="0"/>
              <a:t>expr</a:t>
            </a:r>
            <a:r>
              <a:rPr lang="en-US" dirty="0" smtClean="0"/>
              <a:t>, list) and </a:t>
            </a:r>
            <a:r>
              <a:rPr lang="en-US" dirty="0" err="1" smtClean="0"/>
              <a:t>len</a:t>
            </a:r>
            <a:r>
              <a:rPr lang="en-US" dirty="0" smtClean="0"/>
              <a:t>(</a:t>
            </a:r>
            <a:r>
              <a:rPr lang="en-US" dirty="0" err="1" smtClean="0"/>
              <a:t>expr</a:t>
            </a:r>
            <a:r>
              <a:rPr lang="en-US" dirty="0" smtClean="0"/>
              <a:t>) &gt; 0 and </a:t>
            </a:r>
            <a:r>
              <a:rPr lang="en-US" dirty="0" err="1" smtClean="0"/>
              <a:t>expr</a:t>
            </a:r>
            <a:r>
              <a:rPr lang="en-US" dirty="0" smtClean="0"/>
              <a:t>[0] == keyword</a:t>
            </a:r>
          </a:p>
          <a:p>
            <a:endParaRPr lang="en-US" b="1" dirty="0" smtClean="0"/>
          </a:p>
          <a:p>
            <a:r>
              <a:rPr lang="en-US" b="1" dirty="0" smtClean="0"/>
              <a:t>def </a:t>
            </a:r>
            <a:r>
              <a:rPr lang="en-US" dirty="0" err="1" smtClean="0"/>
              <a:t>isLambda</a:t>
            </a:r>
            <a:r>
              <a:rPr lang="en-US" dirty="0" smtClean="0"/>
              <a:t>(</a:t>
            </a:r>
            <a:r>
              <a:rPr lang="en-US" dirty="0" err="1" smtClean="0"/>
              <a:t>expr</a:t>
            </a:r>
            <a:r>
              <a:rPr lang="en-US" dirty="0" smtClean="0"/>
              <a:t>):</a:t>
            </a:r>
          </a:p>
          <a:p>
            <a:r>
              <a:rPr lang="en-US" b="1" dirty="0" smtClean="0"/>
              <a:t>    return </a:t>
            </a:r>
            <a:r>
              <a:rPr lang="en-US" dirty="0" err="1" smtClean="0"/>
              <a:t>isSpecialForm</a:t>
            </a:r>
            <a:r>
              <a:rPr lang="en-US" dirty="0" smtClean="0"/>
              <a:t>(</a:t>
            </a:r>
            <a:r>
              <a:rPr lang="en-US" dirty="0" err="1" smtClean="0"/>
              <a:t>expr</a:t>
            </a:r>
            <a:r>
              <a:rPr lang="en-US" dirty="0" smtClean="0"/>
              <a:t>, 'lambda')</a:t>
            </a:r>
          </a:p>
          <a:p>
            <a:endParaRPr lang="en-US" b="1" dirty="0" smtClean="0"/>
          </a:p>
          <a:p>
            <a:r>
              <a:rPr lang="en-US" b="1" dirty="0" smtClean="0"/>
              <a:t>def</a:t>
            </a:r>
            <a:r>
              <a:rPr lang="en-US" dirty="0" smtClean="0"/>
              <a:t> </a:t>
            </a:r>
            <a:r>
              <a:rPr lang="en-US" dirty="0" err="1"/>
              <a:t>evalLambda</a:t>
            </a:r>
            <a:r>
              <a:rPr lang="en-US" dirty="0"/>
              <a:t>(</a:t>
            </a:r>
            <a:r>
              <a:rPr lang="en-US" dirty="0" err="1"/>
              <a:t>expr,env</a:t>
            </a:r>
            <a:r>
              <a:rPr lang="en-US" dirty="0"/>
              <a:t>):</a:t>
            </a:r>
          </a:p>
          <a:p>
            <a:r>
              <a:rPr lang="en-US" dirty="0">
                <a:solidFill>
                  <a:schemeClr val="accent2">
                    <a:lumMod val="60000"/>
                    <a:lumOff val="40000"/>
                  </a:schemeClr>
                </a:solidFill>
              </a:rPr>
              <a:t>    assert </a:t>
            </a:r>
            <a:r>
              <a:rPr lang="en-US" dirty="0" err="1">
                <a:solidFill>
                  <a:schemeClr val="accent2">
                    <a:lumMod val="60000"/>
                    <a:lumOff val="40000"/>
                  </a:schemeClr>
                </a:solidFill>
              </a:rPr>
              <a:t>isLambda</a:t>
            </a:r>
            <a:r>
              <a:rPr lang="en-US" dirty="0">
                <a:solidFill>
                  <a:schemeClr val="accent2">
                    <a:lumMod val="60000"/>
                    <a:lumOff val="40000"/>
                  </a:schemeClr>
                </a:solidFill>
              </a:rPr>
              <a:t>(</a:t>
            </a:r>
            <a:r>
              <a:rPr lang="en-US" dirty="0" err="1">
                <a:solidFill>
                  <a:schemeClr val="accent2">
                    <a:lumMod val="60000"/>
                    <a:lumOff val="40000"/>
                  </a:schemeClr>
                </a:solidFill>
              </a:rPr>
              <a:t>expr</a:t>
            </a:r>
            <a:r>
              <a:rPr lang="en-US" dirty="0">
                <a:solidFill>
                  <a:schemeClr val="accent2">
                    <a:lumMod val="60000"/>
                    <a:lumOff val="40000"/>
                  </a:schemeClr>
                </a:solidFill>
              </a:rPr>
              <a:t>)</a:t>
            </a:r>
          </a:p>
          <a:p>
            <a:r>
              <a:rPr lang="en-US" dirty="0">
                <a:solidFill>
                  <a:schemeClr val="accent2">
                    <a:lumMod val="60000"/>
                    <a:lumOff val="40000"/>
                  </a:schemeClr>
                </a:solidFill>
              </a:rPr>
              <a:t>    if </a:t>
            </a:r>
            <a:r>
              <a:rPr lang="en-US" dirty="0" err="1">
                <a:solidFill>
                  <a:schemeClr val="accent2">
                    <a:lumMod val="60000"/>
                    <a:lumOff val="40000"/>
                  </a:schemeClr>
                </a:solidFill>
              </a:rPr>
              <a:t>len</a:t>
            </a:r>
            <a:r>
              <a:rPr lang="en-US" dirty="0">
                <a:solidFill>
                  <a:schemeClr val="accent2">
                    <a:lumMod val="60000"/>
                    <a:lumOff val="40000"/>
                  </a:schemeClr>
                </a:solidFill>
              </a:rPr>
              <a:t>(</a:t>
            </a:r>
            <a:r>
              <a:rPr lang="en-US" dirty="0" err="1">
                <a:solidFill>
                  <a:schemeClr val="accent2">
                    <a:lumMod val="60000"/>
                    <a:lumOff val="40000"/>
                  </a:schemeClr>
                </a:solidFill>
              </a:rPr>
              <a:t>expr</a:t>
            </a:r>
            <a:r>
              <a:rPr lang="en-US" dirty="0">
                <a:solidFill>
                  <a:schemeClr val="accent2">
                    <a:lumMod val="60000"/>
                    <a:lumOff val="40000"/>
                  </a:schemeClr>
                </a:solidFill>
              </a:rPr>
              <a:t>) != 3:</a:t>
            </a:r>
          </a:p>
          <a:p>
            <a:r>
              <a:rPr lang="en-US" dirty="0">
                <a:solidFill>
                  <a:schemeClr val="accent2">
                    <a:lumMod val="60000"/>
                    <a:lumOff val="40000"/>
                  </a:schemeClr>
                </a:solidFill>
              </a:rPr>
              <a:t>        </a:t>
            </a:r>
            <a:r>
              <a:rPr lang="en-US" dirty="0" err="1">
                <a:solidFill>
                  <a:schemeClr val="accent2">
                    <a:lumMod val="60000"/>
                    <a:lumOff val="40000"/>
                  </a:schemeClr>
                </a:solidFill>
              </a:rPr>
              <a:t>evalError</a:t>
            </a:r>
            <a:r>
              <a:rPr lang="en-US" dirty="0">
                <a:solidFill>
                  <a:schemeClr val="accent2">
                    <a:lumMod val="60000"/>
                    <a:lumOff val="40000"/>
                  </a:schemeClr>
                </a:solidFill>
              </a:rPr>
              <a:t> ("Bad lambda expression: %s" % </a:t>
            </a:r>
            <a:r>
              <a:rPr lang="en-US" dirty="0" err="1">
                <a:solidFill>
                  <a:schemeClr val="accent2">
                    <a:lumMod val="60000"/>
                    <a:lumOff val="40000"/>
                  </a:schemeClr>
                </a:solidFill>
              </a:rPr>
              <a:t>str</a:t>
            </a:r>
            <a:r>
              <a:rPr lang="en-US" dirty="0">
                <a:solidFill>
                  <a:schemeClr val="accent2">
                    <a:lumMod val="60000"/>
                    <a:lumOff val="40000"/>
                  </a:schemeClr>
                </a:solidFill>
              </a:rPr>
              <a:t>(</a:t>
            </a:r>
            <a:r>
              <a:rPr lang="en-US" dirty="0" err="1">
                <a:solidFill>
                  <a:schemeClr val="accent2">
                    <a:lumMod val="60000"/>
                    <a:lumOff val="40000"/>
                  </a:schemeClr>
                </a:solidFill>
              </a:rPr>
              <a:t>expr</a:t>
            </a:r>
            <a:r>
              <a:rPr lang="en-US" dirty="0">
                <a:solidFill>
                  <a:schemeClr val="accent2">
                    <a:lumMod val="60000"/>
                    <a:lumOff val="40000"/>
                  </a:schemeClr>
                </a:solidFill>
              </a:rPr>
              <a:t>))</a:t>
            </a:r>
          </a:p>
          <a:p>
            <a:r>
              <a:rPr lang="en-US" dirty="0"/>
              <a:t>    </a:t>
            </a:r>
            <a:r>
              <a:rPr lang="en-US" b="1" dirty="0"/>
              <a:t>return</a:t>
            </a:r>
            <a:r>
              <a:rPr lang="en-US" dirty="0"/>
              <a:t> Procedure(</a:t>
            </a:r>
            <a:r>
              <a:rPr lang="en-US" dirty="0" err="1"/>
              <a:t>expr</a:t>
            </a:r>
            <a:r>
              <a:rPr lang="en-US" dirty="0"/>
              <a:t>[1], </a:t>
            </a:r>
            <a:r>
              <a:rPr lang="en-US" dirty="0" err="1"/>
              <a:t>expr</a:t>
            </a:r>
            <a:r>
              <a:rPr lang="en-US" dirty="0"/>
              <a:t>[2], </a:t>
            </a:r>
            <a:r>
              <a:rPr lang="en-US" dirty="0" err="1"/>
              <a:t>env</a:t>
            </a:r>
            <a:r>
              <a:rPr lang="en-US" dirty="0"/>
              <a:t>)</a:t>
            </a:r>
          </a:p>
        </p:txBody>
      </p:sp>
      <p:sp>
        <p:nvSpPr>
          <p:cNvPr id="4" name="Rectangle 3"/>
          <p:cNvSpPr/>
          <p:nvPr/>
        </p:nvSpPr>
        <p:spPr>
          <a:xfrm>
            <a:off x="3124200" y="1600200"/>
            <a:ext cx="4020203" cy="830997"/>
          </a:xfrm>
          <a:prstGeom prst="rect">
            <a:avLst/>
          </a:prstGeom>
        </p:spPr>
        <p:txBody>
          <a:bodyPr wrap="none">
            <a:spAutoFit/>
          </a:bodyPr>
          <a:lstStyle/>
          <a:p>
            <a:r>
              <a:rPr lang="en-US" sz="2400" dirty="0" smtClean="0"/>
              <a:t>parse("</a:t>
            </a:r>
            <a:r>
              <a:rPr lang="en-US" sz="2400" dirty="0" smtClean="0">
                <a:solidFill>
                  <a:srgbClr val="00B050"/>
                </a:solidFill>
              </a:rPr>
              <a:t>(lambda (a) (+ a 1))</a:t>
            </a:r>
            <a:r>
              <a:rPr lang="en-US" sz="2400" dirty="0" smtClean="0"/>
              <a:t>")[0]</a:t>
            </a:r>
          </a:p>
          <a:p>
            <a:r>
              <a:rPr lang="en-US" sz="2400" b="1" dirty="0" smtClean="0">
                <a:solidFill>
                  <a:srgbClr val="0070C0"/>
                </a:solidFill>
              </a:rPr>
              <a:t>['lambda', ['a'], ['+', 'a', '1']]</a:t>
            </a:r>
            <a:endParaRPr lang="en-US"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7348"/>
                                        </p:tgtEl>
                                        <p:attrNameLst>
                                          <p:attrName>style.visibility</p:attrName>
                                        </p:attrNameLst>
                                      </p:cBhvr>
                                      <p:to>
                                        <p:strVal val="visible"/>
                                      </p:to>
                                    </p:set>
                                    <p:animEffect transition="in" filter="box(in)">
                                      <p:cBhvr>
                                        <p:cTn id="7" dur="500"/>
                                        <p:tgtEl>
                                          <p:spTgt spid="133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73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6210" name="Rectangle 2"/>
          <p:cNvSpPr>
            <a:spLocks noGrp="1" noChangeArrowheads="1"/>
          </p:cNvSpPr>
          <p:nvPr>
            <p:ph type="title"/>
          </p:nvPr>
        </p:nvSpPr>
        <p:spPr/>
        <p:txBody>
          <a:bodyPr/>
          <a:lstStyle/>
          <a:p>
            <a:r>
              <a:rPr lang="en-US" sz="4000" dirty="0" smtClean="0"/>
              <a:t>Recap</a:t>
            </a:r>
            <a:endParaRPr lang="en-US" sz="4000" dirty="0"/>
          </a:p>
        </p:txBody>
      </p:sp>
      <p:sp>
        <p:nvSpPr>
          <p:cNvPr id="5" name="Text Box 4"/>
          <p:cNvSpPr txBox="1">
            <a:spLocks noChangeArrowheads="1"/>
          </p:cNvSpPr>
          <p:nvPr/>
        </p:nvSpPr>
        <p:spPr bwMode="auto">
          <a:xfrm>
            <a:off x="533400" y="1524000"/>
            <a:ext cx="4038600" cy="470898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b="1" dirty="0" smtClean="0"/>
              <a:t>def</a:t>
            </a:r>
            <a:r>
              <a:rPr lang="en-US" sz="2000" dirty="0" smtClean="0"/>
              <a:t> </a:t>
            </a:r>
            <a:r>
              <a:rPr lang="en-US" sz="2000" dirty="0" err="1" smtClean="0"/>
              <a:t>meval</a:t>
            </a:r>
            <a:r>
              <a:rPr lang="en-US" sz="2000" dirty="0" smtClean="0"/>
              <a:t>(</a:t>
            </a:r>
            <a:r>
              <a:rPr lang="en-US" sz="2000" dirty="0" err="1" smtClean="0">
                <a:solidFill>
                  <a:schemeClr val="accent6">
                    <a:lumMod val="75000"/>
                  </a:schemeClr>
                </a:solidFill>
              </a:rPr>
              <a:t>expr</a:t>
            </a:r>
            <a:r>
              <a:rPr lang="en-US" sz="2000" dirty="0" smtClean="0"/>
              <a:t>, </a:t>
            </a:r>
            <a:r>
              <a:rPr lang="en-US" sz="2000" dirty="0" err="1" smtClean="0">
                <a:solidFill>
                  <a:schemeClr val="accent6">
                    <a:lumMod val="75000"/>
                  </a:schemeClr>
                </a:solidFill>
              </a:rPr>
              <a:t>env</a:t>
            </a:r>
            <a:r>
              <a:rPr lang="en-US" sz="2000" dirty="0" smtClean="0"/>
              <a:t>):</a:t>
            </a:r>
          </a:p>
          <a:p>
            <a:r>
              <a:rPr lang="en-US" sz="2000" dirty="0" smtClean="0"/>
              <a:t>    </a:t>
            </a:r>
            <a:r>
              <a:rPr lang="en-US" sz="2000" b="1" dirty="0" smtClean="0"/>
              <a:t>if</a:t>
            </a:r>
            <a:r>
              <a:rPr lang="en-US" sz="2000" dirty="0" smtClean="0"/>
              <a:t> </a:t>
            </a:r>
            <a:r>
              <a:rPr lang="en-US" sz="2000" dirty="0" err="1" smtClean="0"/>
              <a:t>isPrimitive</a:t>
            </a:r>
            <a:r>
              <a:rPr lang="en-US" sz="2000" dirty="0" smtClean="0"/>
              <a:t>(</a:t>
            </a:r>
            <a:r>
              <a:rPr lang="en-US" sz="2000" dirty="0" err="1" smtClean="0"/>
              <a:t>expr</a:t>
            </a:r>
            <a:r>
              <a:rPr lang="en-US" sz="2000" dirty="0" smtClean="0"/>
              <a:t>):</a:t>
            </a:r>
          </a:p>
          <a:p>
            <a:r>
              <a:rPr lang="en-US" sz="2000" dirty="0" smtClean="0"/>
              <a:t>       </a:t>
            </a:r>
            <a:r>
              <a:rPr lang="en-US" sz="2000" b="1" dirty="0" smtClean="0"/>
              <a:t>return </a:t>
            </a:r>
            <a:r>
              <a:rPr lang="en-US" sz="2000" dirty="0" err="1" smtClean="0"/>
              <a:t>evalPrimitive</a:t>
            </a:r>
            <a:r>
              <a:rPr lang="en-US" sz="2000" dirty="0" smtClean="0"/>
              <a:t>(</a:t>
            </a:r>
            <a:r>
              <a:rPr lang="en-US" sz="2000" dirty="0" err="1" smtClean="0"/>
              <a:t>expr</a:t>
            </a:r>
            <a:r>
              <a:rPr lang="en-US" sz="2000" dirty="0" smtClean="0"/>
              <a:t>)</a:t>
            </a:r>
          </a:p>
          <a:p>
            <a:r>
              <a:rPr lang="en-US" sz="2000" dirty="0" smtClean="0"/>
              <a:t>    </a:t>
            </a:r>
            <a:r>
              <a:rPr lang="en-US" sz="2000" b="1" dirty="0" err="1" smtClean="0"/>
              <a:t>elif</a:t>
            </a:r>
            <a:r>
              <a:rPr lang="en-US" sz="2000" dirty="0" smtClean="0"/>
              <a:t> </a:t>
            </a:r>
            <a:r>
              <a:rPr lang="en-US" sz="2000" dirty="0" err="1" smtClean="0"/>
              <a:t>isIf</a:t>
            </a:r>
            <a:r>
              <a:rPr lang="en-US" sz="2000" dirty="0" smtClean="0"/>
              <a:t>(</a:t>
            </a:r>
            <a:r>
              <a:rPr lang="en-US" sz="2000" dirty="0" err="1" smtClean="0"/>
              <a:t>expr</a:t>
            </a:r>
            <a:r>
              <a:rPr lang="en-US" sz="2000" dirty="0" smtClean="0"/>
              <a:t>):             </a:t>
            </a:r>
          </a:p>
          <a:p>
            <a:r>
              <a:rPr lang="en-US" sz="2000" dirty="0" smtClean="0"/>
              <a:t>        </a:t>
            </a:r>
            <a:r>
              <a:rPr lang="en-US" sz="2000" b="1" dirty="0" smtClean="0"/>
              <a:t>return</a:t>
            </a:r>
            <a:r>
              <a:rPr lang="en-US" sz="2000" dirty="0" smtClean="0"/>
              <a:t> </a:t>
            </a:r>
            <a:r>
              <a:rPr lang="en-US" sz="2000" dirty="0" err="1" smtClean="0"/>
              <a:t>evalIf</a:t>
            </a:r>
            <a:r>
              <a:rPr lang="en-US" sz="2000" dirty="0" smtClean="0"/>
              <a:t>(</a:t>
            </a:r>
            <a:r>
              <a:rPr lang="en-US" sz="2000" dirty="0" err="1" smtClean="0"/>
              <a:t>expr</a:t>
            </a:r>
            <a:r>
              <a:rPr lang="en-US" sz="2000" dirty="0" smtClean="0"/>
              <a:t>, </a:t>
            </a:r>
            <a:r>
              <a:rPr lang="en-US" sz="2000" dirty="0" err="1" smtClean="0"/>
              <a:t>env</a:t>
            </a:r>
            <a:r>
              <a:rPr lang="en-US" sz="2000" dirty="0" smtClean="0"/>
              <a:t>) </a:t>
            </a:r>
          </a:p>
          <a:p>
            <a:r>
              <a:rPr lang="en-US" sz="2000" dirty="0" smtClean="0">
                <a:solidFill>
                  <a:srgbClr val="0070C0"/>
                </a:solidFill>
              </a:rPr>
              <a:t>    </a:t>
            </a:r>
            <a:r>
              <a:rPr lang="en-US" sz="2000" b="1" dirty="0" err="1" smtClean="0">
                <a:solidFill>
                  <a:srgbClr val="0070C0"/>
                </a:solidFill>
              </a:rPr>
              <a:t>elif</a:t>
            </a:r>
            <a:r>
              <a:rPr lang="en-US" sz="2000" dirty="0" smtClean="0">
                <a:solidFill>
                  <a:srgbClr val="0070C0"/>
                </a:solidFill>
              </a:rPr>
              <a:t> </a:t>
            </a:r>
            <a:r>
              <a:rPr lang="en-US" sz="2000" dirty="0" err="1" smtClean="0">
                <a:solidFill>
                  <a:srgbClr val="0070C0"/>
                </a:solidFill>
              </a:rPr>
              <a:t>isDefinition</a:t>
            </a:r>
            <a:r>
              <a:rPr lang="en-US" sz="2000" dirty="0" smtClean="0">
                <a:solidFill>
                  <a:srgbClr val="0070C0"/>
                </a:solidFill>
              </a:rPr>
              <a:t>(</a:t>
            </a:r>
            <a:r>
              <a:rPr lang="en-US" sz="2000" dirty="0" err="1" smtClean="0">
                <a:solidFill>
                  <a:srgbClr val="0070C0"/>
                </a:solidFill>
              </a:rPr>
              <a:t>expr</a:t>
            </a:r>
            <a:r>
              <a:rPr lang="en-US" sz="2000" dirty="0" smtClean="0">
                <a:solidFill>
                  <a:srgbClr val="0070C0"/>
                </a:solidFill>
              </a:rPr>
              <a:t>):                </a:t>
            </a:r>
          </a:p>
          <a:p>
            <a:r>
              <a:rPr lang="en-US" sz="2000" dirty="0" smtClean="0">
                <a:solidFill>
                  <a:srgbClr val="0070C0"/>
                </a:solidFill>
              </a:rPr>
              <a:t>       </a:t>
            </a:r>
            <a:r>
              <a:rPr lang="en-US" sz="2000" dirty="0" err="1" smtClean="0">
                <a:solidFill>
                  <a:srgbClr val="0070C0"/>
                </a:solidFill>
              </a:rPr>
              <a:t>evalDefinition</a:t>
            </a:r>
            <a:r>
              <a:rPr lang="en-US" sz="2000" dirty="0" smtClean="0">
                <a:solidFill>
                  <a:srgbClr val="0070C0"/>
                </a:solidFill>
              </a:rPr>
              <a:t>(</a:t>
            </a:r>
            <a:r>
              <a:rPr lang="en-US" sz="2000" dirty="0" err="1" smtClean="0">
                <a:solidFill>
                  <a:srgbClr val="0070C0"/>
                </a:solidFill>
              </a:rPr>
              <a:t>expr</a:t>
            </a:r>
            <a:r>
              <a:rPr lang="en-US" sz="2000" dirty="0" smtClean="0">
                <a:solidFill>
                  <a:srgbClr val="0070C0"/>
                </a:solidFill>
              </a:rPr>
              <a:t>, </a:t>
            </a:r>
            <a:r>
              <a:rPr lang="en-US" sz="2000" dirty="0" err="1" smtClean="0">
                <a:solidFill>
                  <a:srgbClr val="0070C0"/>
                </a:solidFill>
              </a:rPr>
              <a:t>env</a:t>
            </a:r>
            <a:r>
              <a:rPr lang="en-US" sz="2000" dirty="0" smtClean="0">
                <a:solidFill>
                  <a:srgbClr val="0070C0"/>
                </a:solidFill>
              </a:rPr>
              <a:t>)</a:t>
            </a:r>
          </a:p>
          <a:p>
            <a:r>
              <a:rPr lang="en-US" sz="2000" dirty="0" smtClean="0">
                <a:solidFill>
                  <a:srgbClr val="0070C0"/>
                </a:solidFill>
              </a:rPr>
              <a:t>    </a:t>
            </a:r>
            <a:r>
              <a:rPr lang="en-US" sz="2000" b="1" dirty="0" err="1" smtClean="0">
                <a:solidFill>
                  <a:srgbClr val="0070C0"/>
                </a:solidFill>
              </a:rPr>
              <a:t>elif</a:t>
            </a:r>
            <a:r>
              <a:rPr lang="en-US" sz="2000" dirty="0" smtClean="0">
                <a:solidFill>
                  <a:srgbClr val="0070C0"/>
                </a:solidFill>
              </a:rPr>
              <a:t> </a:t>
            </a:r>
            <a:r>
              <a:rPr lang="en-US" sz="2000" dirty="0" err="1" smtClean="0">
                <a:solidFill>
                  <a:srgbClr val="0070C0"/>
                </a:solidFill>
              </a:rPr>
              <a:t>isName</a:t>
            </a:r>
            <a:r>
              <a:rPr lang="en-US" sz="2000" dirty="0" smtClean="0">
                <a:solidFill>
                  <a:srgbClr val="0070C0"/>
                </a:solidFill>
              </a:rPr>
              <a:t>(</a:t>
            </a:r>
            <a:r>
              <a:rPr lang="en-US" sz="2000" dirty="0" err="1" smtClean="0">
                <a:solidFill>
                  <a:srgbClr val="0070C0"/>
                </a:solidFill>
              </a:rPr>
              <a:t>expr</a:t>
            </a:r>
            <a:r>
              <a:rPr lang="en-US" sz="2000" dirty="0" smtClean="0">
                <a:solidFill>
                  <a:srgbClr val="0070C0"/>
                </a:solidFill>
              </a:rPr>
              <a:t>):</a:t>
            </a:r>
          </a:p>
          <a:p>
            <a:r>
              <a:rPr lang="en-US" sz="2000" dirty="0" smtClean="0">
                <a:solidFill>
                  <a:srgbClr val="0070C0"/>
                </a:solidFill>
              </a:rPr>
              <a:t>       </a:t>
            </a:r>
            <a:r>
              <a:rPr lang="en-US" sz="2000" b="1" dirty="0" smtClean="0">
                <a:solidFill>
                  <a:srgbClr val="0070C0"/>
                </a:solidFill>
              </a:rPr>
              <a:t>return</a:t>
            </a:r>
            <a:r>
              <a:rPr lang="en-US" sz="2000" dirty="0" smtClean="0">
                <a:solidFill>
                  <a:srgbClr val="0070C0"/>
                </a:solidFill>
              </a:rPr>
              <a:t> </a:t>
            </a:r>
            <a:r>
              <a:rPr lang="en-US" sz="2000" dirty="0" err="1" smtClean="0">
                <a:solidFill>
                  <a:srgbClr val="0070C0"/>
                </a:solidFill>
              </a:rPr>
              <a:t>evalName</a:t>
            </a:r>
            <a:r>
              <a:rPr lang="en-US" sz="2000" dirty="0" smtClean="0">
                <a:solidFill>
                  <a:srgbClr val="0070C0"/>
                </a:solidFill>
              </a:rPr>
              <a:t>(</a:t>
            </a:r>
            <a:r>
              <a:rPr lang="en-US" sz="2000" dirty="0" err="1" smtClean="0">
                <a:solidFill>
                  <a:srgbClr val="0070C0"/>
                </a:solidFill>
              </a:rPr>
              <a:t>expr</a:t>
            </a:r>
            <a:r>
              <a:rPr lang="en-US" sz="2000" dirty="0" smtClean="0">
                <a:solidFill>
                  <a:srgbClr val="0070C0"/>
                </a:solidFill>
              </a:rPr>
              <a:t>, </a:t>
            </a:r>
            <a:r>
              <a:rPr lang="en-US" sz="2000" dirty="0" err="1" smtClean="0">
                <a:solidFill>
                  <a:srgbClr val="0070C0"/>
                </a:solidFill>
              </a:rPr>
              <a:t>env</a:t>
            </a:r>
            <a:r>
              <a:rPr lang="en-US" sz="2000" dirty="0" smtClean="0">
                <a:solidFill>
                  <a:srgbClr val="0070C0"/>
                </a:solidFill>
              </a:rPr>
              <a:t>)</a:t>
            </a:r>
          </a:p>
          <a:p>
            <a:r>
              <a:rPr lang="en-US" sz="2000" dirty="0" smtClean="0">
                <a:solidFill>
                  <a:schemeClr val="accent1">
                    <a:lumMod val="75000"/>
                  </a:schemeClr>
                </a:solidFill>
              </a:rPr>
              <a:t>    </a:t>
            </a:r>
            <a:r>
              <a:rPr lang="en-US" sz="2000" b="1" dirty="0" err="1" smtClean="0">
                <a:solidFill>
                  <a:schemeClr val="accent1">
                    <a:lumMod val="75000"/>
                  </a:schemeClr>
                </a:solidFill>
              </a:rPr>
              <a:t>elif</a:t>
            </a:r>
            <a:r>
              <a:rPr lang="en-US" sz="2000" dirty="0" smtClean="0">
                <a:solidFill>
                  <a:schemeClr val="accent1">
                    <a:lumMod val="75000"/>
                  </a:schemeClr>
                </a:solidFill>
              </a:rPr>
              <a:t> </a:t>
            </a:r>
            <a:r>
              <a:rPr lang="en-US" sz="2000" dirty="0" err="1" smtClean="0">
                <a:solidFill>
                  <a:schemeClr val="accent1">
                    <a:lumMod val="75000"/>
                  </a:schemeClr>
                </a:solidFill>
              </a:rPr>
              <a:t>isLambda</a:t>
            </a:r>
            <a:r>
              <a:rPr lang="en-US" sz="2000" dirty="0" smtClean="0">
                <a:solidFill>
                  <a:schemeClr val="accent1">
                    <a:lumMod val="75000"/>
                  </a:schemeClr>
                </a:solidFill>
              </a:rPr>
              <a:t>(</a:t>
            </a:r>
            <a:r>
              <a:rPr lang="en-US" sz="2000" dirty="0" err="1" smtClean="0">
                <a:solidFill>
                  <a:schemeClr val="accent1">
                    <a:lumMod val="75000"/>
                  </a:schemeClr>
                </a:solidFill>
              </a:rPr>
              <a:t>expr</a:t>
            </a:r>
            <a:r>
              <a:rPr lang="en-US" sz="2000" dirty="0" smtClean="0">
                <a:solidFill>
                  <a:schemeClr val="accent1">
                    <a:lumMod val="75000"/>
                  </a:schemeClr>
                </a:solidFill>
              </a:rPr>
              <a:t>):</a:t>
            </a:r>
          </a:p>
          <a:p>
            <a:r>
              <a:rPr lang="en-US" sz="2000" dirty="0" smtClean="0">
                <a:solidFill>
                  <a:schemeClr val="accent1">
                    <a:lumMod val="75000"/>
                  </a:schemeClr>
                </a:solidFill>
              </a:rPr>
              <a:t>       </a:t>
            </a:r>
            <a:r>
              <a:rPr lang="en-US" sz="2000" b="1" dirty="0" smtClean="0">
                <a:solidFill>
                  <a:schemeClr val="accent1">
                    <a:lumMod val="75000"/>
                  </a:schemeClr>
                </a:solidFill>
              </a:rPr>
              <a:t>return</a:t>
            </a:r>
            <a:r>
              <a:rPr lang="en-US" sz="2000" dirty="0" smtClean="0">
                <a:solidFill>
                  <a:schemeClr val="accent1">
                    <a:lumMod val="75000"/>
                  </a:schemeClr>
                </a:solidFill>
              </a:rPr>
              <a:t> </a:t>
            </a:r>
            <a:r>
              <a:rPr lang="en-US" sz="2000" dirty="0" err="1" smtClean="0">
                <a:solidFill>
                  <a:schemeClr val="accent1">
                    <a:lumMod val="75000"/>
                  </a:schemeClr>
                </a:solidFill>
              </a:rPr>
              <a:t>evalLambda</a:t>
            </a:r>
            <a:r>
              <a:rPr lang="en-US" sz="2000" dirty="0" smtClean="0">
                <a:solidFill>
                  <a:schemeClr val="accent1">
                    <a:lumMod val="75000"/>
                  </a:schemeClr>
                </a:solidFill>
              </a:rPr>
              <a:t>(</a:t>
            </a:r>
            <a:r>
              <a:rPr lang="en-US" sz="2000" dirty="0" err="1" smtClean="0">
                <a:solidFill>
                  <a:schemeClr val="accent1">
                    <a:lumMod val="75000"/>
                  </a:schemeClr>
                </a:solidFill>
              </a:rPr>
              <a:t>expr</a:t>
            </a:r>
            <a:r>
              <a:rPr lang="en-US" sz="2000" dirty="0" smtClean="0">
                <a:solidFill>
                  <a:schemeClr val="accent1">
                    <a:lumMod val="75000"/>
                  </a:schemeClr>
                </a:solidFill>
              </a:rPr>
              <a:t>, </a:t>
            </a:r>
            <a:r>
              <a:rPr lang="en-US" sz="2000" dirty="0" err="1" smtClean="0">
                <a:solidFill>
                  <a:schemeClr val="accent1">
                    <a:lumMod val="75000"/>
                  </a:schemeClr>
                </a:solidFill>
              </a:rPr>
              <a:t>env</a:t>
            </a:r>
            <a:r>
              <a:rPr lang="en-US" sz="2000" dirty="0" smtClean="0">
                <a:solidFill>
                  <a:schemeClr val="accent1">
                    <a:lumMod val="75000"/>
                  </a:schemeClr>
                </a:solidFill>
              </a:rPr>
              <a:t>)</a:t>
            </a:r>
          </a:p>
          <a:p>
            <a:r>
              <a:rPr lang="en-US" sz="2000" dirty="0" smtClean="0"/>
              <a:t>    </a:t>
            </a:r>
            <a:r>
              <a:rPr lang="en-US" sz="2000" b="1" dirty="0" err="1" smtClean="0">
                <a:solidFill>
                  <a:schemeClr val="accent2">
                    <a:lumMod val="75000"/>
                  </a:schemeClr>
                </a:solidFill>
              </a:rPr>
              <a:t>elif</a:t>
            </a:r>
            <a:r>
              <a:rPr lang="en-US" sz="2000" dirty="0" smtClean="0">
                <a:solidFill>
                  <a:schemeClr val="accent2">
                    <a:lumMod val="75000"/>
                  </a:schemeClr>
                </a:solidFill>
              </a:rPr>
              <a:t> </a:t>
            </a:r>
            <a:r>
              <a:rPr lang="en-US" sz="2000" dirty="0" err="1" smtClean="0">
                <a:solidFill>
                  <a:schemeClr val="accent2">
                    <a:lumMod val="75000"/>
                  </a:schemeClr>
                </a:solidFill>
              </a:rPr>
              <a:t>isApplication</a:t>
            </a:r>
            <a:r>
              <a:rPr lang="en-US" sz="2000" dirty="0" smtClean="0">
                <a:solidFill>
                  <a:schemeClr val="accent2">
                    <a:lumMod val="75000"/>
                  </a:schemeClr>
                </a:solidFill>
              </a:rPr>
              <a:t>(</a:t>
            </a:r>
            <a:r>
              <a:rPr lang="en-US" sz="2000" dirty="0" err="1" smtClean="0">
                <a:solidFill>
                  <a:schemeClr val="accent2">
                    <a:lumMod val="75000"/>
                  </a:schemeClr>
                </a:solidFill>
              </a:rPr>
              <a:t>expr</a:t>
            </a:r>
            <a:r>
              <a:rPr lang="en-US" sz="2000" dirty="0" smtClean="0">
                <a:solidFill>
                  <a:schemeClr val="accent2">
                    <a:lumMod val="75000"/>
                  </a:schemeClr>
                </a:solidFill>
              </a:rPr>
              <a:t>):</a:t>
            </a:r>
          </a:p>
          <a:p>
            <a:r>
              <a:rPr lang="en-US" sz="2000" dirty="0" smtClean="0">
                <a:solidFill>
                  <a:schemeClr val="accent2">
                    <a:lumMod val="75000"/>
                  </a:schemeClr>
                </a:solidFill>
              </a:rPr>
              <a:t>       </a:t>
            </a:r>
            <a:r>
              <a:rPr lang="en-US" sz="2000" b="1" dirty="0" smtClean="0">
                <a:solidFill>
                  <a:schemeClr val="accent2">
                    <a:lumMod val="75000"/>
                  </a:schemeClr>
                </a:solidFill>
              </a:rPr>
              <a:t>return</a:t>
            </a:r>
            <a:r>
              <a:rPr lang="en-US" sz="2000" dirty="0" smtClean="0">
                <a:solidFill>
                  <a:schemeClr val="accent2">
                    <a:lumMod val="75000"/>
                  </a:schemeClr>
                </a:solidFill>
              </a:rPr>
              <a:t> </a:t>
            </a:r>
            <a:r>
              <a:rPr lang="en-US" sz="2000" dirty="0" err="1" smtClean="0">
                <a:solidFill>
                  <a:schemeClr val="accent2">
                    <a:lumMod val="75000"/>
                  </a:schemeClr>
                </a:solidFill>
              </a:rPr>
              <a:t>evalApplication</a:t>
            </a:r>
            <a:r>
              <a:rPr lang="en-US" sz="2000" dirty="0" smtClean="0">
                <a:solidFill>
                  <a:schemeClr val="accent2">
                    <a:lumMod val="75000"/>
                  </a:schemeClr>
                </a:solidFill>
              </a:rPr>
              <a:t>(</a:t>
            </a:r>
            <a:r>
              <a:rPr lang="en-US" sz="2000" dirty="0" err="1" smtClean="0">
                <a:solidFill>
                  <a:schemeClr val="accent2">
                    <a:lumMod val="75000"/>
                  </a:schemeClr>
                </a:solidFill>
              </a:rPr>
              <a:t>expr</a:t>
            </a:r>
            <a:r>
              <a:rPr lang="en-US" sz="2000" dirty="0" smtClean="0">
                <a:solidFill>
                  <a:schemeClr val="accent2">
                    <a:lumMod val="75000"/>
                  </a:schemeClr>
                </a:solidFill>
              </a:rPr>
              <a:t>, </a:t>
            </a:r>
            <a:r>
              <a:rPr lang="en-US" sz="2000" dirty="0" err="1" smtClean="0">
                <a:solidFill>
                  <a:schemeClr val="accent2">
                    <a:lumMod val="75000"/>
                  </a:schemeClr>
                </a:solidFill>
              </a:rPr>
              <a:t>env</a:t>
            </a:r>
            <a:r>
              <a:rPr lang="en-US" sz="2000" dirty="0" smtClean="0">
                <a:solidFill>
                  <a:schemeClr val="accent2">
                    <a:lumMod val="75000"/>
                  </a:schemeClr>
                </a:solidFill>
              </a:rPr>
              <a:t>)</a:t>
            </a:r>
          </a:p>
          <a:p>
            <a:r>
              <a:rPr lang="en-US" sz="2000" dirty="0" smtClean="0"/>
              <a:t>    </a:t>
            </a:r>
            <a:r>
              <a:rPr lang="en-US" sz="2000" b="1" dirty="0" smtClean="0">
                <a:solidFill>
                  <a:srgbClr val="FF0000"/>
                </a:solidFill>
              </a:rPr>
              <a:t>else:</a:t>
            </a:r>
          </a:p>
          <a:p>
            <a:r>
              <a:rPr lang="en-US" sz="2000" dirty="0" smtClean="0">
                <a:solidFill>
                  <a:srgbClr val="FF0000"/>
                </a:solidFill>
              </a:rPr>
              <a:t>       error ('Unknown expression ...)</a:t>
            </a:r>
            <a:endParaRPr lang="en-US" sz="2000"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3024</TotalTime>
  <Words>1680</Words>
  <Application>Microsoft Office PowerPoint</Application>
  <PresentationFormat>On-screen Show (4:3)</PresentationFormat>
  <Paragraphs>277</Paragraphs>
  <Slides>32</Slides>
  <Notes>21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Slide 1</vt:lpstr>
      <vt:lpstr>Menu</vt:lpstr>
      <vt:lpstr>Software Voting</vt:lpstr>
      <vt:lpstr>Recap</vt:lpstr>
      <vt:lpstr>How should we represent procedures?</vt:lpstr>
      <vt:lpstr>Representing Procedures</vt:lpstr>
      <vt:lpstr>Procedure Class</vt:lpstr>
      <vt:lpstr>Evaluating Lambda Expressions</vt:lpstr>
      <vt:lpstr>Recap</vt:lpstr>
      <vt:lpstr>Making Primitives</vt:lpstr>
      <vt:lpstr>Primitives</vt:lpstr>
      <vt:lpstr>Making Primitive Procedures</vt:lpstr>
      <vt:lpstr>So, what do we do with the primitives?</vt:lpstr>
      <vt:lpstr>Evaluation Rule 5: If</vt:lpstr>
      <vt:lpstr>Making Special Forms</vt:lpstr>
      <vt:lpstr>All Done!</vt:lpstr>
      <vt:lpstr>History of Object-Oriented Programming</vt:lpstr>
      <vt:lpstr>Sketchpad Ivan Sutherland’s 1963 PhD thesis  (supervised by Claude Shannon)</vt:lpstr>
      <vt:lpstr>Components in Sketchpad</vt:lpstr>
      <vt:lpstr>Objects in Sketchpad</vt:lpstr>
      <vt:lpstr>Simula</vt:lpstr>
      <vt:lpstr>Counter in Simula</vt:lpstr>
      <vt:lpstr>Object-Oriented Programming</vt:lpstr>
      <vt:lpstr>XEROX Palo Alto Research Center (PARC)</vt:lpstr>
      <vt:lpstr>Dynabook, 1972</vt:lpstr>
      <vt:lpstr>Dynabook 1972</vt:lpstr>
      <vt:lpstr>BYTE Magazine, August 1981</vt:lpstr>
      <vt:lpstr>Smalltalk</vt:lpstr>
      <vt:lpstr>Counter in Smalltalk</vt:lpstr>
      <vt:lpstr>So, who really was the first object-oriented programmer?</vt:lpstr>
      <vt:lpstr>Slide 31</vt:lpstr>
      <vt:lpstr>Charge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Evans</dc:creator>
  <cp:lastModifiedBy>David Evans</cp:lastModifiedBy>
  <cp:revision>16</cp:revision>
  <dcterms:created xsi:type="dcterms:W3CDTF">2009-11-02T16:00:53Z</dcterms:created>
  <dcterms:modified xsi:type="dcterms:W3CDTF">2009-11-04T18:25:16Z</dcterms:modified>
</cp:coreProperties>
</file>