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91" r:id="rId3"/>
    <p:sldId id="290" r:id="rId4"/>
    <p:sldId id="282" r:id="rId5"/>
    <p:sldId id="283" r:id="rId6"/>
    <p:sldId id="284" r:id="rId7"/>
    <p:sldId id="268" r:id="rId8"/>
    <p:sldId id="270" r:id="rId9"/>
    <p:sldId id="271" r:id="rId10"/>
    <p:sldId id="272" r:id="rId11"/>
    <p:sldId id="273" r:id="rId12"/>
    <p:sldId id="274" r:id="rId13"/>
    <p:sldId id="275" r:id="rId14"/>
    <p:sldId id="276" r:id="rId15"/>
    <p:sldId id="277" r:id="rId16"/>
    <p:sldId id="278" r:id="rId17"/>
    <p:sldId id="279" r:id="rId18"/>
    <p:sldId id="286" r:id="rId19"/>
    <p:sldId id="287" r:id="rId20"/>
    <p:sldId id="288" r:id="rId21"/>
    <p:sldId id="289" r:id="rId22"/>
    <p:sldId id="281"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8" d="100"/>
          <a:sy n="118" d="100"/>
        </p:scale>
        <p:origin x="-23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Sheet1!$B$1</c:f>
              <c:strCache>
                <c:ptCount val="1"/>
                <c:pt idx="0">
                  <c:v>Prefered</c:v>
                </c:pt>
              </c:strCache>
            </c:strRef>
          </c:tx>
          <c:cat>
            <c:strRef>
              <c:f>Sheet1!$A$2:$A$7</c:f>
              <c:strCache>
                <c:ptCount val="6"/>
                <c:pt idx="0">
                  <c:v>Later [Nov 20-25]</c:v>
                </c:pt>
                <c:pt idx="1">
                  <c:v>Longer [Nov 16-20]</c:v>
                </c:pt>
                <c:pt idx="2">
                  <c:v>Original [Nov 16-18]</c:v>
                </c:pt>
                <c:pt idx="3">
                  <c:v>Thanksgiving [Nov 25 - 30]</c:v>
                </c:pt>
                <c:pt idx="4">
                  <c:v>None</c:v>
                </c:pt>
                <c:pt idx="5">
                  <c:v>In Class [Nov 22]</c:v>
                </c:pt>
              </c:strCache>
            </c:strRef>
          </c:cat>
          <c:val>
            <c:numRef>
              <c:f>Sheet1!$B$2:$B$7</c:f>
              <c:numCache>
                <c:formatCode>General</c:formatCode>
                <c:ptCount val="6"/>
                <c:pt idx="0">
                  <c:v>12</c:v>
                </c:pt>
                <c:pt idx="1">
                  <c:v>10</c:v>
                </c:pt>
                <c:pt idx="2">
                  <c:v>3</c:v>
                </c:pt>
                <c:pt idx="3">
                  <c:v>5</c:v>
                </c:pt>
                <c:pt idx="4">
                  <c:v>1</c:v>
                </c:pt>
                <c:pt idx="5">
                  <c:v>0</c:v>
                </c:pt>
              </c:numCache>
            </c:numRef>
          </c:val>
        </c:ser>
        <c:ser>
          <c:idx val="1"/>
          <c:order val="1"/>
          <c:tx>
            <c:strRef>
              <c:f>Sheet1!$C$1</c:f>
              <c:strCache>
                <c:ptCount val="1"/>
                <c:pt idx="0">
                  <c:v>Least</c:v>
                </c:pt>
              </c:strCache>
            </c:strRef>
          </c:tx>
          <c:cat>
            <c:strRef>
              <c:f>Sheet1!$A$2:$A$7</c:f>
              <c:strCache>
                <c:ptCount val="6"/>
                <c:pt idx="0">
                  <c:v>Later [Nov 20-25]</c:v>
                </c:pt>
                <c:pt idx="1">
                  <c:v>Longer [Nov 16-20]</c:v>
                </c:pt>
                <c:pt idx="2">
                  <c:v>Original [Nov 16-18]</c:v>
                </c:pt>
                <c:pt idx="3">
                  <c:v>Thanksgiving [Nov 25 - 30]</c:v>
                </c:pt>
                <c:pt idx="4">
                  <c:v>None</c:v>
                </c:pt>
                <c:pt idx="5">
                  <c:v>In Class [Nov 22]</c:v>
                </c:pt>
              </c:strCache>
            </c:strRef>
          </c:cat>
          <c:val>
            <c:numRef>
              <c:f>Sheet1!$C$2:$C$7</c:f>
              <c:numCache>
                <c:formatCode>General</c:formatCode>
                <c:ptCount val="6"/>
                <c:pt idx="0">
                  <c:v>1</c:v>
                </c:pt>
                <c:pt idx="1">
                  <c:v>0</c:v>
                </c:pt>
                <c:pt idx="2">
                  <c:v>6</c:v>
                </c:pt>
                <c:pt idx="3">
                  <c:v>7</c:v>
                </c:pt>
                <c:pt idx="4">
                  <c:v>3</c:v>
                </c:pt>
                <c:pt idx="5">
                  <c:v>15</c:v>
                </c:pt>
              </c:numCache>
            </c:numRef>
          </c:val>
        </c:ser>
        <c:axId val="83772928"/>
        <c:axId val="83774464"/>
      </c:barChart>
      <c:catAx>
        <c:axId val="83772928"/>
        <c:scaling>
          <c:orientation val="minMax"/>
        </c:scaling>
        <c:axPos val="b"/>
        <c:tickLblPos val="nextTo"/>
        <c:crossAx val="83774464"/>
        <c:crosses val="autoZero"/>
        <c:auto val="1"/>
        <c:lblAlgn val="ctr"/>
        <c:lblOffset val="100"/>
      </c:catAx>
      <c:valAx>
        <c:axId val="83774464"/>
        <c:scaling>
          <c:orientation val="minMax"/>
        </c:scaling>
        <c:axPos val="l"/>
        <c:majorGridlines/>
        <c:numFmt formatCode="General" sourceLinked="1"/>
        <c:tickLblPos val="nextTo"/>
        <c:crossAx val="83772928"/>
        <c:crosses val="autoZero"/>
        <c:crossBetween val="between"/>
      </c:valAx>
    </c:plotArea>
    <c:legend>
      <c:legendPos val="r"/>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9A81FD15-C4ED-40D9-90DA-A66F01C62E5E}" type="datetimeFigureOut">
              <a:rPr lang="en-US" smtClean="0"/>
              <a:pPr/>
              <a:t>11/6/2009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FDEE327-9499-4908-AAD3-D4BFB436858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D9E121-0B77-4E3B-95C4-9F5B8D4BA161}" type="slidenum">
              <a:rPr lang="en-US"/>
              <a:pPr/>
              <a:t>1</a:t>
            </a:fld>
            <a:endParaRPr lang="en-US"/>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a:xfrm>
            <a:off x="974725" y="4560888"/>
            <a:ext cx="5365750" cy="4319587"/>
          </a:xfrm>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A5232D-E543-4314-B4B6-3D6ECB431F1B}" type="slidenum">
              <a:rPr lang="en-US"/>
              <a:pPr/>
              <a:t>15</a:t>
            </a:fld>
            <a:endParaRPr lang="en-US"/>
          </a:p>
        </p:txBody>
      </p:sp>
      <p:sp>
        <p:nvSpPr>
          <p:cNvPr id="1364994" name="Rectangle 2"/>
          <p:cNvSpPr>
            <a:spLocks noGrp="1" noRot="1" noChangeAspect="1" noChangeArrowheads="1" noTextEdit="1"/>
          </p:cNvSpPr>
          <p:nvPr>
            <p:ph type="sldImg"/>
          </p:nvPr>
        </p:nvSpPr>
        <p:spPr>
          <a:ln/>
        </p:spPr>
      </p:sp>
      <p:sp>
        <p:nvSpPr>
          <p:cNvPr id="136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B4A0CB-155E-45C4-90B2-87AE67DECB11}" type="slidenum">
              <a:rPr lang="en-US"/>
              <a:pPr/>
              <a:t>16</a:t>
            </a:fld>
            <a:endParaRPr lang="en-US"/>
          </a:p>
        </p:txBody>
      </p:sp>
      <p:sp>
        <p:nvSpPr>
          <p:cNvPr id="1367042" name="Rectangle 2"/>
          <p:cNvSpPr>
            <a:spLocks noGrp="1" noRot="1" noChangeAspect="1" noChangeArrowheads="1" noTextEdit="1"/>
          </p:cNvSpPr>
          <p:nvPr>
            <p:ph type="sldImg"/>
          </p:nvPr>
        </p:nvSpPr>
        <p:spPr>
          <a:ln/>
        </p:spPr>
      </p:sp>
      <p:sp>
        <p:nvSpPr>
          <p:cNvPr id="136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25B356-8784-4FF9-B086-30723193615A}" type="slidenum">
              <a:rPr lang="en-US"/>
              <a:pPr/>
              <a:t>17</a:t>
            </a:fld>
            <a:endParaRPr lang="en-US"/>
          </a:p>
        </p:txBody>
      </p:sp>
      <p:sp>
        <p:nvSpPr>
          <p:cNvPr id="1369090" name="Rectangle 2"/>
          <p:cNvSpPr>
            <a:spLocks noGrp="1" noRot="1" noChangeAspect="1" noChangeArrowheads="1" noTextEdit="1"/>
          </p:cNvSpPr>
          <p:nvPr>
            <p:ph type="sldImg"/>
          </p:nvPr>
        </p:nvSpPr>
        <p:spPr>
          <a:ln/>
        </p:spPr>
      </p:sp>
      <p:sp>
        <p:nvSpPr>
          <p:cNvPr id="136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1627DC-50B0-4620-9B72-33E7AF38DB5A}" type="slidenum">
              <a:rPr lang="en-US"/>
              <a:pPr/>
              <a:t>19</a:t>
            </a:fld>
            <a:endParaRPr lang="en-US"/>
          </a:p>
        </p:txBody>
      </p:sp>
      <p:sp>
        <p:nvSpPr>
          <p:cNvPr id="1378306" name="Rectangle 2"/>
          <p:cNvSpPr>
            <a:spLocks noGrp="1" noRot="1" noChangeAspect="1" noChangeArrowheads="1" noTextEdit="1"/>
          </p:cNvSpPr>
          <p:nvPr>
            <p:ph type="sldImg"/>
          </p:nvPr>
        </p:nvSpPr>
        <p:spPr>
          <a:ln/>
        </p:spPr>
      </p:sp>
      <p:sp>
        <p:nvSpPr>
          <p:cNvPr id="137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FE051A-0528-4BB4-AE33-3A9864977F18}" type="slidenum">
              <a:rPr lang="en-US"/>
              <a:pPr/>
              <a:t>20</a:t>
            </a:fld>
            <a:endParaRPr lang="en-US"/>
          </a:p>
        </p:txBody>
      </p:sp>
      <p:sp>
        <p:nvSpPr>
          <p:cNvPr id="1380354" name="Rectangle 2"/>
          <p:cNvSpPr>
            <a:spLocks noGrp="1" noRot="1" noChangeAspect="1" noChangeArrowheads="1" noTextEdit="1"/>
          </p:cNvSpPr>
          <p:nvPr>
            <p:ph type="sldImg"/>
          </p:nvPr>
        </p:nvSpPr>
        <p:spPr>
          <a:ln/>
        </p:spPr>
      </p:sp>
      <p:sp>
        <p:nvSpPr>
          <p:cNvPr id="138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D29AA0-B624-4A6F-81DF-BD96AD7AA941}" type="slidenum">
              <a:rPr lang="en-US"/>
              <a:pPr/>
              <a:t>21</a:t>
            </a:fld>
            <a:endParaRPr lang="en-US"/>
          </a:p>
        </p:txBody>
      </p:sp>
      <p:sp>
        <p:nvSpPr>
          <p:cNvPr id="1382402" name="Rectangle 2"/>
          <p:cNvSpPr>
            <a:spLocks noGrp="1" noRot="1" noChangeAspect="1" noChangeArrowheads="1" noTextEdit="1"/>
          </p:cNvSpPr>
          <p:nvPr>
            <p:ph type="sldImg"/>
          </p:nvPr>
        </p:nvSpPr>
        <p:spPr>
          <a:ln/>
        </p:spPr>
      </p:sp>
      <p:sp>
        <p:nvSpPr>
          <p:cNvPr id="138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0816CA-A905-427F-A43A-CB94A0B98719}" type="slidenum">
              <a:rPr lang="en-US"/>
              <a:pPr/>
              <a:t>22</a:t>
            </a:fld>
            <a:endParaRPr lang="en-US"/>
          </a:p>
        </p:txBody>
      </p:sp>
      <p:sp>
        <p:nvSpPr>
          <p:cNvPr id="1329154" name="Rectangle 2"/>
          <p:cNvSpPr>
            <a:spLocks noGrp="1" noRot="1" noChangeAspect="1" noChangeArrowheads="1" noTextEdit="1"/>
          </p:cNvSpPr>
          <p:nvPr>
            <p:ph type="sldImg"/>
          </p:nvPr>
        </p:nvSpPr>
        <p:spPr>
          <a:xfrm>
            <a:off x="1257300" y="720725"/>
            <a:ext cx="4800600" cy="3600450"/>
          </a:xfrm>
          <a:ln/>
        </p:spPr>
      </p:sp>
      <p:sp>
        <p:nvSpPr>
          <p:cNvPr id="132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0906EE-3772-4C1C-BB04-582B2A573087}" type="slidenum">
              <a:rPr lang="en-US"/>
              <a:pPr/>
              <a:t>7</a:t>
            </a:fld>
            <a:endParaRPr lang="en-US"/>
          </a:p>
        </p:txBody>
      </p:sp>
      <p:sp>
        <p:nvSpPr>
          <p:cNvPr id="1284098" name="Rectangle 2"/>
          <p:cNvSpPr>
            <a:spLocks noGrp="1" noRot="1" noChangeAspect="1" noChangeArrowheads="1" noTextEdit="1"/>
          </p:cNvSpPr>
          <p:nvPr>
            <p:ph type="sldImg"/>
          </p:nvPr>
        </p:nvSpPr>
        <p:spPr>
          <a:xfrm>
            <a:off x="1257300" y="720725"/>
            <a:ext cx="4800600" cy="3600450"/>
          </a:xfrm>
          <a:ln/>
        </p:spPr>
      </p:sp>
      <p:sp>
        <p:nvSpPr>
          <p:cNvPr id="128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0CA24C-C741-40E6-9F80-7BCE121D3E03}" type="slidenum">
              <a:rPr lang="en-US"/>
              <a:pPr/>
              <a:t>8</a:t>
            </a:fld>
            <a:endParaRPr lang="en-US"/>
          </a:p>
        </p:txBody>
      </p:sp>
      <p:sp>
        <p:nvSpPr>
          <p:cNvPr id="1292290" name="Rectangle 2"/>
          <p:cNvSpPr>
            <a:spLocks noGrp="1" noRot="1" noChangeAspect="1" noChangeArrowheads="1" noTextEdit="1"/>
          </p:cNvSpPr>
          <p:nvPr>
            <p:ph type="sldImg"/>
          </p:nvPr>
        </p:nvSpPr>
        <p:spPr>
          <a:xfrm>
            <a:off x="1257300" y="720725"/>
            <a:ext cx="4800600" cy="3600450"/>
          </a:xfrm>
          <a:ln/>
        </p:spPr>
      </p:sp>
      <p:sp>
        <p:nvSpPr>
          <p:cNvPr id="129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5CC592-DF54-4400-8B2F-1169DA2504FF}" type="slidenum">
              <a:rPr lang="en-US"/>
              <a:pPr/>
              <a:t>9</a:t>
            </a:fld>
            <a:endParaRPr lang="en-US"/>
          </a:p>
        </p:txBody>
      </p:sp>
      <p:sp>
        <p:nvSpPr>
          <p:cNvPr id="1294338" name="Rectangle 2"/>
          <p:cNvSpPr>
            <a:spLocks noGrp="1" noRot="1" noChangeAspect="1" noChangeArrowheads="1" noTextEdit="1"/>
          </p:cNvSpPr>
          <p:nvPr>
            <p:ph type="sldImg"/>
          </p:nvPr>
        </p:nvSpPr>
        <p:spPr>
          <a:xfrm>
            <a:off x="1257300" y="720725"/>
            <a:ext cx="4800600" cy="3600450"/>
          </a:xfrm>
          <a:ln/>
        </p:spPr>
      </p:sp>
      <p:sp>
        <p:nvSpPr>
          <p:cNvPr id="129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94E127-3471-46BD-B0E8-4376BDCA460B}" type="slidenum">
              <a:rPr lang="en-US"/>
              <a:pPr/>
              <a:t>10</a:t>
            </a:fld>
            <a:endParaRPr lang="en-US"/>
          </a:p>
        </p:txBody>
      </p:sp>
      <p:sp>
        <p:nvSpPr>
          <p:cNvPr id="1353730" name="Rectangle 2"/>
          <p:cNvSpPr>
            <a:spLocks noGrp="1" noRot="1" noChangeAspect="1" noChangeArrowheads="1" noTextEdit="1"/>
          </p:cNvSpPr>
          <p:nvPr>
            <p:ph type="sldImg"/>
          </p:nvPr>
        </p:nvSpPr>
        <p:spPr>
          <a:ln/>
        </p:spPr>
      </p:sp>
      <p:sp>
        <p:nvSpPr>
          <p:cNvPr id="135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DF44DC-9DD1-4B43-9575-828DC36BCDC9}" type="slidenum">
              <a:rPr lang="en-US"/>
              <a:pPr/>
              <a:t>11</a:t>
            </a:fld>
            <a:endParaRPr lang="en-US"/>
          </a:p>
        </p:txBody>
      </p:sp>
      <p:sp>
        <p:nvSpPr>
          <p:cNvPr id="1355778" name="Rectangle 2"/>
          <p:cNvSpPr>
            <a:spLocks noGrp="1" noRot="1" noChangeAspect="1" noChangeArrowheads="1" noTextEdit="1"/>
          </p:cNvSpPr>
          <p:nvPr>
            <p:ph type="sldImg"/>
          </p:nvPr>
        </p:nvSpPr>
        <p:spPr>
          <a:ln/>
        </p:spPr>
      </p:sp>
      <p:sp>
        <p:nvSpPr>
          <p:cNvPr id="135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84B2B8-8E25-4BF4-89A7-34D3F4245C50}" type="slidenum">
              <a:rPr lang="en-US"/>
              <a:pPr/>
              <a:t>12</a:t>
            </a:fld>
            <a:endParaRPr lang="en-US"/>
          </a:p>
        </p:txBody>
      </p:sp>
      <p:sp>
        <p:nvSpPr>
          <p:cNvPr id="1357826" name="Rectangle 2"/>
          <p:cNvSpPr>
            <a:spLocks noGrp="1" noRot="1" noChangeAspect="1" noChangeArrowheads="1" noTextEdit="1"/>
          </p:cNvSpPr>
          <p:nvPr>
            <p:ph type="sldImg"/>
          </p:nvPr>
        </p:nvSpPr>
        <p:spPr>
          <a:ln/>
        </p:spPr>
      </p:sp>
      <p:sp>
        <p:nvSpPr>
          <p:cNvPr id="135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199FDC-3037-43F1-8276-D4F39DF6774B}" type="slidenum">
              <a:rPr lang="en-US"/>
              <a:pPr/>
              <a:t>13</a:t>
            </a:fld>
            <a:endParaRPr lang="en-US"/>
          </a:p>
        </p:txBody>
      </p:sp>
      <p:sp>
        <p:nvSpPr>
          <p:cNvPr id="1359874" name="Rectangle 2"/>
          <p:cNvSpPr>
            <a:spLocks noGrp="1" noRot="1" noChangeAspect="1" noChangeArrowheads="1" noTextEdit="1"/>
          </p:cNvSpPr>
          <p:nvPr>
            <p:ph type="sldImg"/>
          </p:nvPr>
        </p:nvSpPr>
        <p:spPr>
          <a:ln/>
        </p:spPr>
      </p:sp>
      <p:sp>
        <p:nvSpPr>
          <p:cNvPr id="135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83FD40-0853-4939-9AB3-BF484E1F9CAB}" type="slidenum">
              <a:rPr lang="en-US"/>
              <a:pPr/>
              <a:t>14</a:t>
            </a:fld>
            <a:endParaRPr lang="en-US"/>
          </a:p>
        </p:txBody>
      </p:sp>
      <p:sp>
        <p:nvSpPr>
          <p:cNvPr id="1361922" name="Rectangle 2"/>
          <p:cNvSpPr>
            <a:spLocks noGrp="1" noRot="1" noChangeAspect="1" noChangeArrowheads="1" noTextEdit="1"/>
          </p:cNvSpPr>
          <p:nvPr>
            <p:ph type="sldImg"/>
          </p:nvPr>
        </p:nvSpPr>
        <p:spPr>
          <a:ln/>
        </p:spPr>
      </p:sp>
      <p:sp>
        <p:nvSpPr>
          <p:cNvPr id="13619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8852DD-2D3A-4B15-ADC3-6A0495CB8EDF}" type="datetimeFigureOut">
              <a:rPr lang="en-US" smtClean="0"/>
              <a:pPr/>
              <a:t>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C6F27-9A49-4188-8A81-55901918F1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8852DD-2D3A-4B15-ADC3-6A0495CB8EDF}" type="datetimeFigureOut">
              <a:rPr lang="en-US" smtClean="0"/>
              <a:pPr/>
              <a:t>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C6F27-9A49-4188-8A81-55901918F1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8852DD-2D3A-4B15-ADC3-6A0495CB8EDF}" type="datetimeFigureOut">
              <a:rPr lang="en-US" smtClean="0"/>
              <a:pPr/>
              <a:t>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C6F27-9A49-4188-8A81-55901918F1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8852DD-2D3A-4B15-ADC3-6A0495CB8EDF}" type="datetimeFigureOut">
              <a:rPr lang="en-US" smtClean="0"/>
              <a:pPr/>
              <a:t>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C6F27-9A49-4188-8A81-55901918F1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8852DD-2D3A-4B15-ADC3-6A0495CB8EDF}" type="datetimeFigureOut">
              <a:rPr lang="en-US" smtClean="0"/>
              <a:pPr/>
              <a:t>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C6F27-9A49-4188-8A81-55901918F1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8852DD-2D3A-4B15-ADC3-6A0495CB8EDF}" type="datetimeFigureOut">
              <a:rPr lang="en-US" smtClean="0"/>
              <a:pPr/>
              <a:t>11/6/2009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FC6F27-9A49-4188-8A81-55901918F1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8852DD-2D3A-4B15-ADC3-6A0495CB8EDF}" type="datetimeFigureOut">
              <a:rPr lang="en-US" smtClean="0"/>
              <a:pPr/>
              <a:t>11/6/2009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FC6F27-9A49-4188-8A81-55901918F1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8852DD-2D3A-4B15-ADC3-6A0495CB8EDF}" type="datetimeFigureOut">
              <a:rPr lang="en-US" smtClean="0"/>
              <a:pPr/>
              <a:t>11/6/2009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FC6F27-9A49-4188-8A81-55901918F1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852DD-2D3A-4B15-ADC3-6A0495CB8EDF}" type="datetimeFigureOut">
              <a:rPr lang="en-US" smtClean="0"/>
              <a:pPr/>
              <a:t>11/6/2009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FC6F27-9A49-4188-8A81-55901918F1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8852DD-2D3A-4B15-ADC3-6A0495CB8EDF}" type="datetimeFigureOut">
              <a:rPr lang="en-US" smtClean="0"/>
              <a:pPr/>
              <a:t>11/6/2009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FC6F27-9A49-4188-8A81-55901918F1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8852DD-2D3A-4B15-ADC3-6A0495CB8EDF}" type="datetimeFigureOut">
              <a:rPr lang="en-US" smtClean="0"/>
              <a:pPr/>
              <a:t>11/6/2009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FC6F27-9A49-4188-8A81-55901918F1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8852DD-2D3A-4B15-ADC3-6A0495CB8EDF}" type="datetimeFigureOut">
              <a:rPr lang="en-US" smtClean="0"/>
              <a:pPr/>
              <a:t>11/6/2009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C6F27-9A49-4188-8A81-55901918F1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3498" name="Picture 42" descr="calvin"/>
          <p:cNvPicPr>
            <a:picLocks noChangeAspect="1" noChangeArrowheads="1"/>
          </p:cNvPicPr>
          <p:nvPr/>
        </p:nvPicPr>
        <p:blipFill>
          <a:blip r:embed="rId3" cstate="print"/>
          <a:srcRect/>
          <a:stretch>
            <a:fillRect/>
          </a:stretch>
        </p:blipFill>
        <p:spPr bwMode="auto">
          <a:xfrm>
            <a:off x="0" y="-9561"/>
            <a:ext cx="9158622" cy="6334161"/>
          </a:xfrm>
          <a:prstGeom prst="rect">
            <a:avLst/>
          </a:prstGeom>
          <a:noFill/>
        </p:spPr>
      </p:pic>
      <p:sp>
        <p:nvSpPr>
          <p:cNvPr id="403464" name="Rectangle 8"/>
          <p:cNvSpPr>
            <a:spLocks noChangeArrowheads="1"/>
          </p:cNvSpPr>
          <p:nvPr/>
        </p:nvSpPr>
        <p:spPr bwMode="auto">
          <a:xfrm>
            <a:off x="152400" y="152400"/>
            <a:ext cx="4386263" cy="2214562"/>
          </a:xfrm>
          <a:prstGeom prst="rect">
            <a:avLst/>
          </a:prstGeom>
          <a:noFill/>
          <a:ln w="9525">
            <a:noFill/>
            <a:miter lim="800000"/>
            <a:headEnd/>
            <a:tailEnd/>
          </a:ln>
          <a:effectLst/>
        </p:spPr>
        <p:txBody>
          <a:bodyPr anchor="ctr"/>
          <a:lstStyle/>
          <a:p>
            <a:r>
              <a:rPr lang="en-US" sz="4400" dirty="0">
                <a:solidFill>
                  <a:srgbClr val="FFFF00"/>
                </a:solidFill>
                <a:effectLst>
                  <a:outerShdw blurRad="38100" dist="38100" dir="2700000" algn="tl">
                    <a:srgbClr val="C0C0C0"/>
                  </a:outerShdw>
                </a:effectLst>
              </a:rPr>
              <a:t>Lecture </a:t>
            </a:r>
            <a:r>
              <a:rPr lang="en-US" sz="4400" dirty="0" smtClean="0">
                <a:solidFill>
                  <a:srgbClr val="FFFF00"/>
                </a:solidFill>
                <a:effectLst>
                  <a:outerShdw blurRad="38100" dist="38100" dir="2700000" algn="tl">
                    <a:srgbClr val="C0C0C0"/>
                  </a:outerShdw>
                </a:effectLst>
              </a:rPr>
              <a:t>31: </a:t>
            </a:r>
            <a:r>
              <a:rPr lang="en-US" sz="4400" dirty="0">
                <a:solidFill>
                  <a:srgbClr val="FFFF00"/>
                </a:solidFill>
                <a:effectLst>
                  <a:outerShdw blurRad="38100" dist="38100" dir="2700000" algn="tl">
                    <a:srgbClr val="C0C0C0"/>
                  </a:outerShdw>
                </a:effectLst>
              </a:rPr>
              <a:t>Laziness</a:t>
            </a:r>
          </a:p>
        </p:txBody>
      </p:sp>
      <p:sp>
        <p:nvSpPr>
          <p:cNvPr id="6" name="Subtitle 5"/>
          <p:cNvSpPr>
            <a:spLocks noGrp="1"/>
          </p:cNvSpPr>
          <p:nvPr>
            <p:ph type="subTitle" idx="1"/>
          </p:nvPr>
        </p:nvSpPr>
        <p:spPr>
          <a:xfrm>
            <a:off x="2743200" y="6324600"/>
            <a:ext cx="6400800" cy="533400"/>
          </a:xfrm>
        </p:spPr>
        <p:txBody>
          <a:bodyPr>
            <a:normAutofit fontScale="47500" lnSpcReduction="20000"/>
          </a:bodyPr>
          <a:lstStyle/>
          <a:p>
            <a:pPr algn="r"/>
            <a:r>
              <a:rPr lang="en-US" dirty="0" smtClean="0">
                <a:solidFill>
                  <a:schemeClr val="tx2">
                    <a:lumMod val="75000"/>
                  </a:schemeClr>
                </a:solidFill>
              </a:rPr>
              <a:t>University of Virginia cs1120 Fall 2009</a:t>
            </a:r>
          </a:p>
          <a:p>
            <a:pPr algn="r"/>
            <a:r>
              <a:rPr lang="en-US" dirty="0" smtClean="0">
                <a:solidFill>
                  <a:schemeClr val="tx2">
                    <a:lumMod val="75000"/>
                  </a:schemeClr>
                </a:solidFill>
              </a:rPr>
              <a:t>David Evans</a:t>
            </a:r>
            <a:endParaRPr lang="en-US" dirty="0">
              <a:solidFill>
                <a:schemeClr val="tx2">
                  <a:lumMod val="75000"/>
                </a:schemeClr>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2706" name="Rectangle 2"/>
          <p:cNvSpPr>
            <a:spLocks noGrp="1" noChangeArrowheads="1"/>
          </p:cNvSpPr>
          <p:nvPr>
            <p:ph type="title"/>
          </p:nvPr>
        </p:nvSpPr>
        <p:spPr/>
        <p:txBody>
          <a:bodyPr>
            <a:normAutofit fontScale="90000"/>
          </a:bodyPr>
          <a:lstStyle/>
          <a:p>
            <a:r>
              <a:rPr lang="en-US" dirty="0" smtClean="0"/>
              <a:t>What do we need to delay evaluation?</a:t>
            </a:r>
            <a:endParaRPr lang="en-US" dirty="0"/>
          </a:p>
        </p:txBody>
      </p:sp>
      <p:sp>
        <p:nvSpPr>
          <p:cNvPr id="1352707" name="Rectangle 3"/>
          <p:cNvSpPr>
            <a:spLocks noGrp="1" noChangeArrowheads="1"/>
          </p:cNvSpPr>
          <p:nvPr>
            <p:ph type="body" idx="1"/>
          </p:nvPr>
        </p:nvSpPr>
        <p:spPr>
          <a:xfrm>
            <a:off x="457200" y="2971800"/>
            <a:ext cx="8305800" cy="3048000"/>
          </a:xfrm>
        </p:spPr>
        <p:txBody>
          <a:bodyPr>
            <a:normAutofit lnSpcReduction="10000"/>
          </a:bodyPr>
          <a:lstStyle/>
          <a:p>
            <a:r>
              <a:rPr lang="en-US" dirty="0"/>
              <a:t>Need to record everything we will need to evaluate the expression </a:t>
            </a:r>
            <a:r>
              <a:rPr lang="en-US" dirty="0" smtClean="0"/>
              <a:t>later: the expression to evaluate </a:t>
            </a:r>
            <a:r>
              <a:rPr lang="en-US" b="1" dirty="0" smtClean="0"/>
              <a:t>and</a:t>
            </a:r>
            <a:r>
              <a:rPr lang="en-US" dirty="0" smtClean="0"/>
              <a:t> the environment</a:t>
            </a:r>
            <a:endParaRPr lang="en-US" dirty="0"/>
          </a:p>
          <a:p>
            <a:r>
              <a:rPr lang="en-US" dirty="0"/>
              <a:t>After evaluating the expression, record the result for </a:t>
            </a:r>
            <a:r>
              <a:rPr lang="en-US" dirty="0" smtClean="0"/>
              <a:t>reuse: only evaluate operand expression once, even if it is used many times</a:t>
            </a:r>
            <a:endParaRPr lang="en-US" dirty="0"/>
          </a:p>
        </p:txBody>
      </p:sp>
      <p:sp>
        <p:nvSpPr>
          <p:cNvPr id="4" name="TextBox 3"/>
          <p:cNvSpPr txBox="1"/>
          <p:nvPr/>
        </p:nvSpPr>
        <p:spPr>
          <a:xfrm>
            <a:off x="1066800" y="1676400"/>
            <a:ext cx="7315200"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2400" b="1" dirty="0" smtClean="0"/>
              <a:t>Put something (a “</a:t>
            </a:r>
            <a:r>
              <a:rPr lang="en-US" sz="2400" b="1" dirty="0" err="1" smtClean="0"/>
              <a:t>thunk</a:t>
            </a:r>
            <a:r>
              <a:rPr lang="en-US" sz="2400" b="1" dirty="0" smtClean="0"/>
              <a:t>”) in that place that can be used later to get the value of that operand when it is needed.</a:t>
            </a:r>
            <a:endParaRPr lang="en-US" sz="2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4754" name="Rectangle 2"/>
          <p:cNvSpPr>
            <a:spLocks noGrp="1" noChangeArrowheads="1"/>
          </p:cNvSpPr>
          <p:nvPr>
            <p:ph type="title"/>
          </p:nvPr>
        </p:nvSpPr>
        <p:spPr/>
        <p:txBody>
          <a:bodyPr/>
          <a:lstStyle/>
          <a:p>
            <a:r>
              <a:rPr lang="en-US"/>
              <a:t>I Thunk I Can</a:t>
            </a:r>
          </a:p>
        </p:txBody>
      </p:sp>
      <p:sp>
        <p:nvSpPr>
          <p:cNvPr id="1354756" name="Text Box 4"/>
          <p:cNvSpPr txBox="1">
            <a:spLocks noChangeArrowheads="1"/>
          </p:cNvSpPr>
          <p:nvPr/>
        </p:nvSpPr>
        <p:spPr bwMode="auto">
          <a:xfrm>
            <a:off x="212725" y="1938338"/>
            <a:ext cx="184150" cy="457200"/>
          </a:xfrm>
          <a:prstGeom prst="rect">
            <a:avLst/>
          </a:prstGeom>
          <a:noFill/>
          <a:ln w="31750">
            <a:noFill/>
            <a:miter lim="800000"/>
            <a:headEnd/>
            <a:tailEnd/>
          </a:ln>
          <a:effectLst/>
        </p:spPr>
        <p:txBody>
          <a:bodyPr wrap="none">
            <a:spAutoFit/>
          </a:bodyPr>
          <a:lstStyle/>
          <a:p>
            <a:endParaRPr lang="en-US"/>
          </a:p>
        </p:txBody>
      </p:sp>
      <p:sp>
        <p:nvSpPr>
          <p:cNvPr id="1354757" name="Text Box 5"/>
          <p:cNvSpPr txBox="1">
            <a:spLocks noChangeArrowheads="1"/>
          </p:cNvSpPr>
          <p:nvPr/>
        </p:nvSpPr>
        <p:spPr bwMode="auto">
          <a:xfrm>
            <a:off x="974725" y="1535113"/>
            <a:ext cx="6370205" cy="3785652"/>
          </a:xfrm>
          <a:prstGeom prst="rect">
            <a:avLst/>
          </a:prstGeom>
          <a:noFill/>
          <a:ln w="31750">
            <a:noFill/>
            <a:miter lim="800000"/>
            <a:headEnd/>
            <a:tailEnd/>
          </a:ln>
          <a:effectLst/>
        </p:spPr>
        <p:txBody>
          <a:bodyPr wrap="none">
            <a:spAutoFit/>
          </a:bodyPr>
          <a:lstStyle/>
          <a:p>
            <a:r>
              <a:rPr lang="en-US" sz="2400" b="1" dirty="0"/>
              <a:t>class</a:t>
            </a:r>
            <a:r>
              <a:rPr lang="en-US" sz="2400" dirty="0"/>
              <a:t> </a:t>
            </a:r>
            <a:r>
              <a:rPr lang="en-US" sz="2400" dirty="0" err="1"/>
              <a:t>Thunk</a:t>
            </a:r>
            <a:r>
              <a:rPr lang="en-US" sz="2400" dirty="0"/>
              <a:t>:</a:t>
            </a:r>
          </a:p>
          <a:p>
            <a:r>
              <a:rPr lang="en-US" sz="2400" dirty="0"/>
              <a:t>    </a:t>
            </a:r>
            <a:r>
              <a:rPr lang="en-US" sz="2400" b="1" dirty="0"/>
              <a:t>def</a:t>
            </a:r>
            <a:r>
              <a:rPr lang="en-US" sz="2400" dirty="0"/>
              <a:t> __init__(self, </a:t>
            </a:r>
            <a:r>
              <a:rPr lang="en-US" sz="2400" dirty="0" err="1"/>
              <a:t>expr</a:t>
            </a:r>
            <a:r>
              <a:rPr lang="en-US" sz="2400" dirty="0"/>
              <a:t>, </a:t>
            </a:r>
            <a:r>
              <a:rPr lang="en-US" sz="2400" dirty="0" err="1"/>
              <a:t>env</a:t>
            </a:r>
            <a:r>
              <a:rPr lang="en-US" sz="2400" dirty="0"/>
              <a:t>):</a:t>
            </a:r>
          </a:p>
          <a:p>
            <a:r>
              <a:rPr lang="en-US" sz="2400" dirty="0"/>
              <a:t>        </a:t>
            </a:r>
            <a:r>
              <a:rPr lang="en-US" sz="2400" dirty="0" err="1"/>
              <a:t>self._expr</a:t>
            </a:r>
            <a:r>
              <a:rPr lang="en-US" sz="2400" dirty="0"/>
              <a:t> = </a:t>
            </a:r>
            <a:r>
              <a:rPr lang="en-US" sz="2400" dirty="0" err="1"/>
              <a:t>expr</a:t>
            </a:r>
            <a:endParaRPr lang="en-US" sz="2400" dirty="0"/>
          </a:p>
          <a:p>
            <a:r>
              <a:rPr lang="en-US" sz="2400" dirty="0"/>
              <a:t>        </a:t>
            </a:r>
            <a:r>
              <a:rPr lang="en-US" sz="2400" dirty="0" err="1"/>
              <a:t>self._env</a:t>
            </a:r>
            <a:r>
              <a:rPr lang="en-US" sz="2400" dirty="0"/>
              <a:t> = </a:t>
            </a:r>
            <a:r>
              <a:rPr lang="en-US" sz="2400" dirty="0" err="1"/>
              <a:t>env</a:t>
            </a:r>
            <a:endParaRPr lang="en-US" sz="2400" dirty="0"/>
          </a:p>
          <a:p>
            <a:r>
              <a:rPr lang="en-US" sz="2400" dirty="0"/>
              <a:t>        </a:t>
            </a:r>
            <a:r>
              <a:rPr lang="en-US" sz="2400" dirty="0" err="1"/>
              <a:t>self._evaluated</a:t>
            </a:r>
            <a:r>
              <a:rPr lang="en-US" sz="2400" dirty="0"/>
              <a:t> = False</a:t>
            </a:r>
          </a:p>
          <a:p>
            <a:r>
              <a:rPr lang="en-US" sz="2400" b="1" dirty="0"/>
              <a:t>    def</a:t>
            </a:r>
            <a:r>
              <a:rPr lang="en-US" sz="2400" dirty="0"/>
              <a:t> value(self):</a:t>
            </a:r>
          </a:p>
          <a:p>
            <a:r>
              <a:rPr lang="en-US" sz="2400" dirty="0"/>
              <a:t>        </a:t>
            </a:r>
            <a:r>
              <a:rPr lang="en-US" sz="2400" b="1" dirty="0"/>
              <a:t>if</a:t>
            </a:r>
            <a:r>
              <a:rPr lang="en-US" sz="2400" dirty="0"/>
              <a:t> </a:t>
            </a:r>
            <a:r>
              <a:rPr lang="en-US" sz="2400" b="1" dirty="0"/>
              <a:t>not</a:t>
            </a:r>
            <a:r>
              <a:rPr lang="en-US" sz="2400" dirty="0"/>
              <a:t> </a:t>
            </a:r>
            <a:r>
              <a:rPr lang="en-US" sz="2400" dirty="0" err="1"/>
              <a:t>self._evaluated</a:t>
            </a:r>
            <a:r>
              <a:rPr lang="en-US" sz="2400" dirty="0"/>
              <a:t>:</a:t>
            </a:r>
          </a:p>
          <a:p>
            <a:r>
              <a:rPr lang="en-US" sz="2400" dirty="0"/>
              <a:t>            </a:t>
            </a:r>
            <a:r>
              <a:rPr lang="en-US" sz="2400" dirty="0" err="1"/>
              <a:t>self._value</a:t>
            </a:r>
            <a:r>
              <a:rPr lang="en-US" sz="2400" dirty="0"/>
              <a:t> =</a:t>
            </a:r>
            <a:r>
              <a:rPr lang="en-US" sz="2400" b="1" dirty="0"/>
              <a:t> </a:t>
            </a:r>
            <a:r>
              <a:rPr lang="en-US" sz="2400" b="1" dirty="0" err="1" smtClean="0"/>
              <a:t>forceEval</a:t>
            </a:r>
            <a:r>
              <a:rPr lang="en-US" sz="2400" dirty="0" smtClean="0"/>
              <a:t>(</a:t>
            </a:r>
            <a:r>
              <a:rPr lang="en-US" sz="2400" dirty="0" err="1" smtClean="0"/>
              <a:t>self</a:t>
            </a:r>
            <a:r>
              <a:rPr lang="en-US" sz="2400" dirty="0" err="1"/>
              <a:t>._expr</a:t>
            </a:r>
            <a:r>
              <a:rPr lang="en-US" sz="2400" dirty="0"/>
              <a:t>, </a:t>
            </a:r>
            <a:r>
              <a:rPr lang="en-US" sz="2400" dirty="0" err="1"/>
              <a:t>self._env</a:t>
            </a:r>
            <a:r>
              <a:rPr lang="en-US" sz="2400" dirty="0"/>
              <a:t>)</a:t>
            </a:r>
          </a:p>
          <a:p>
            <a:r>
              <a:rPr lang="en-US" sz="2400" dirty="0"/>
              <a:t>            </a:t>
            </a:r>
            <a:r>
              <a:rPr lang="en-US" sz="2400" dirty="0" err="1"/>
              <a:t>self._evaluated</a:t>
            </a:r>
            <a:r>
              <a:rPr lang="en-US" sz="2400" dirty="0"/>
              <a:t> = True</a:t>
            </a:r>
          </a:p>
          <a:p>
            <a:r>
              <a:rPr lang="en-US" sz="2400" dirty="0"/>
              <a:t>        </a:t>
            </a:r>
            <a:r>
              <a:rPr lang="en-US" sz="2400" b="1" dirty="0"/>
              <a:t>return</a:t>
            </a:r>
            <a:r>
              <a:rPr lang="en-US" sz="2400" dirty="0"/>
              <a:t> </a:t>
            </a:r>
            <a:r>
              <a:rPr lang="en-US" sz="2400" dirty="0" err="1"/>
              <a:t>self._value</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54757"/>
                                        </p:tgtEl>
                                        <p:attrNameLst>
                                          <p:attrName>style.visibility</p:attrName>
                                        </p:attrNameLst>
                                      </p:cBhvr>
                                      <p:to>
                                        <p:strVal val="visible"/>
                                      </p:to>
                                    </p:set>
                                    <p:animEffect transition="in" filter="box(in)">
                                      <p:cBhvr>
                                        <p:cTn id="7" dur="500"/>
                                        <p:tgtEl>
                                          <p:spTgt spid="1354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475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6802" name="Rectangle 2"/>
          <p:cNvSpPr>
            <a:spLocks noGrp="1" noChangeArrowheads="1"/>
          </p:cNvSpPr>
          <p:nvPr>
            <p:ph type="title"/>
          </p:nvPr>
        </p:nvSpPr>
        <p:spPr/>
        <p:txBody>
          <a:bodyPr/>
          <a:lstStyle/>
          <a:p>
            <a:r>
              <a:rPr lang="en-US"/>
              <a:t>Lazy Application</a:t>
            </a:r>
          </a:p>
        </p:txBody>
      </p:sp>
      <p:sp>
        <p:nvSpPr>
          <p:cNvPr id="1356804" name="Text Box 4"/>
          <p:cNvSpPr txBox="1">
            <a:spLocks noChangeArrowheads="1"/>
          </p:cNvSpPr>
          <p:nvPr/>
        </p:nvSpPr>
        <p:spPr bwMode="auto">
          <a:xfrm>
            <a:off x="1143000" y="4343400"/>
            <a:ext cx="6264275" cy="1323439"/>
          </a:xfrm>
          <a:prstGeom prst="rect">
            <a:avLst/>
          </a:prstGeom>
          <a:noFill/>
          <a:ln w="31750">
            <a:solidFill>
              <a:srgbClr val="FF6600"/>
            </a:solidFill>
            <a:miter lim="800000"/>
            <a:headEnd/>
            <a:tailEnd/>
          </a:ln>
          <a:effectLst/>
        </p:spPr>
        <p:txBody>
          <a:bodyPr wrap="square">
            <a:spAutoFit/>
          </a:bodyPr>
          <a:lstStyle/>
          <a:p>
            <a:r>
              <a:rPr lang="en-US" sz="2000" b="1" dirty="0"/>
              <a:t>def</a:t>
            </a:r>
            <a:r>
              <a:rPr lang="en-US" sz="2000" dirty="0"/>
              <a:t> </a:t>
            </a:r>
            <a:r>
              <a:rPr lang="en-US" sz="2000" dirty="0" err="1"/>
              <a:t>evalApplication</a:t>
            </a:r>
            <a:r>
              <a:rPr lang="en-US" sz="2000" dirty="0"/>
              <a:t>(</a:t>
            </a:r>
            <a:r>
              <a:rPr lang="en-US" sz="2000" dirty="0" err="1"/>
              <a:t>expr</a:t>
            </a:r>
            <a:r>
              <a:rPr lang="en-US" sz="2000" dirty="0"/>
              <a:t>, </a:t>
            </a:r>
            <a:r>
              <a:rPr lang="en-US" sz="2000" dirty="0" err="1"/>
              <a:t>env</a:t>
            </a:r>
            <a:r>
              <a:rPr lang="en-US" sz="2000" dirty="0"/>
              <a:t>):</a:t>
            </a:r>
          </a:p>
          <a:p>
            <a:r>
              <a:rPr lang="en-US" sz="2000" dirty="0">
                <a:solidFill>
                  <a:schemeClr val="bg1">
                    <a:lumMod val="50000"/>
                  </a:schemeClr>
                </a:solidFill>
              </a:rPr>
              <a:t>    # make </a:t>
            </a:r>
            <a:r>
              <a:rPr lang="en-US" sz="2000" dirty="0" err="1">
                <a:solidFill>
                  <a:schemeClr val="bg1">
                    <a:lumMod val="50000"/>
                  </a:schemeClr>
                </a:solidFill>
              </a:rPr>
              <a:t>Thunk</a:t>
            </a:r>
            <a:r>
              <a:rPr lang="en-US" sz="2000" dirty="0">
                <a:solidFill>
                  <a:schemeClr val="bg1">
                    <a:lumMod val="50000"/>
                  </a:schemeClr>
                </a:solidFill>
              </a:rPr>
              <a:t> object for each operand expression</a:t>
            </a:r>
          </a:p>
          <a:p>
            <a:r>
              <a:rPr lang="en-US" sz="2000" dirty="0"/>
              <a:t>    ops = map (</a:t>
            </a:r>
            <a:r>
              <a:rPr lang="en-US" sz="2000" b="1" dirty="0"/>
              <a:t>lambda</a:t>
            </a:r>
            <a:r>
              <a:rPr lang="en-US" sz="2000" dirty="0"/>
              <a:t> </a:t>
            </a:r>
            <a:r>
              <a:rPr lang="en-US" sz="2000" dirty="0" err="1"/>
              <a:t>sexpr</a:t>
            </a:r>
            <a:r>
              <a:rPr lang="en-US" sz="2000" dirty="0"/>
              <a:t>: </a:t>
            </a:r>
            <a:r>
              <a:rPr lang="en-US" sz="2000" dirty="0" err="1"/>
              <a:t>Thunk</a:t>
            </a:r>
            <a:r>
              <a:rPr lang="en-US" sz="2000" dirty="0"/>
              <a:t>(</a:t>
            </a:r>
            <a:r>
              <a:rPr lang="en-US" sz="2000" dirty="0" err="1"/>
              <a:t>sexpr</a:t>
            </a:r>
            <a:r>
              <a:rPr lang="en-US" sz="2000" dirty="0"/>
              <a:t>, </a:t>
            </a:r>
            <a:r>
              <a:rPr lang="en-US" sz="2000" dirty="0" err="1"/>
              <a:t>env</a:t>
            </a:r>
            <a:r>
              <a:rPr lang="en-US" sz="2000" dirty="0"/>
              <a:t>), </a:t>
            </a:r>
            <a:r>
              <a:rPr lang="en-US" sz="2000" dirty="0" err="1"/>
              <a:t>expr</a:t>
            </a:r>
            <a:r>
              <a:rPr lang="en-US" sz="2000" dirty="0"/>
              <a:t>[1:])</a:t>
            </a:r>
          </a:p>
          <a:p>
            <a:r>
              <a:rPr lang="en-US" sz="2000" dirty="0"/>
              <a:t>    </a:t>
            </a:r>
            <a:r>
              <a:rPr lang="en-US" sz="2000" b="1" dirty="0"/>
              <a:t>return</a:t>
            </a:r>
            <a:r>
              <a:rPr lang="en-US" sz="2000" dirty="0"/>
              <a:t> </a:t>
            </a:r>
            <a:r>
              <a:rPr lang="en-US" sz="2000" dirty="0" err="1" smtClean="0"/>
              <a:t>mapply</a:t>
            </a:r>
            <a:r>
              <a:rPr lang="en-US" sz="2000" dirty="0" smtClean="0"/>
              <a:t>(</a:t>
            </a:r>
            <a:r>
              <a:rPr lang="en-US" sz="2000" b="1" dirty="0" err="1" smtClean="0">
                <a:solidFill>
                  <a:srgbClr val="FF33CC"/>
                </a:solidFill>
              </a:rPr>
              <a:t>forceEval</a:t>
            </a:r>
            <a:r>
              <a:rPr lang="en-US" sz="2000" dirty="0" smtClean="0"/>
              <a:t>(</a:t>
            </a:r>
            <a:r>
              <a:rPr lang="en-US" sz="2000" dirty="0" err="1" smtClean="0"/>
              <a:t>expr</a:t>
            </a:r>
            <a:r>
              <a:rPr lang="en-US" sz="2000" dirty="0" smtClean="0"/>
              <a:t>[0</a:t>
            </a:r>
            <a:r>
              <a:rPr lang="en-US" sz="2000" dirty="0"/>
              <a:t>], </a:t>
            </a:r>
            <a:r>
              <a:rPr lang="en-US" sz="2000" dirty="0" err="1"/>
              <a:t>env</a:t>
            </a:r>
            <a:r>
              <a:rPr lang="en-US" sz="2000" dirty="0"/>
              <a:t>), ops) </a:t>
            </a:r>
          </a:p>
        </p:txBody>
      </p:sp>
      <p:sp>
        <p:nvSpPr>
          <p:cNvPr id="1356805" name="Text Box 5"/>
          <p:cNvSpPr txBox="1">
            <a:spLocks noChangeArrowheads="1"/>
          </p:cNvSpPr>
          <p:nvPr/>
        </p:nvSpPr>
        <p:spPr bwMode="auto">
          <a:xfrm>
            <a:off x="1143000" y="2057400"/>
            <a:ext cx="6450484" cy="1015663"/>
          </a:xfrm>
          <a:prstGeom prst="rect">
            <a:avLst/>
          </a:prstGeom>
          <a:noFill/>
          <a:ln w="31750">
            <a:solidFill>
              <a:srgbClr val="993366"/>
            </a:solidFill>
            <a:miter lim="800000"/>
            <a:headEnd/>
            <a:tailEnd/>
          </a:ln>
          <a:effectLst/>
        </p:spPr>
        <p:txBody>
          <a:bodyPr wrap="none">
            <a:spAutoFit/>
          </a:bodyPr>
          <a:lstStyle/>
          <a:p>
            <a:r>
              <a:rPr lang="en-US" sz="2000" b="1" dirty="0"/>
              <a:t>def</a:t>
            </a:r>
            <a:r>
              <a:rPr lang="en-US" sz="2000" dirty="0"/>
              <a:t> </a:t>
            </a:r>
            <a:r>
              <a:rPr lang="en-US" sz="2000" dirty="0" err="1"/>
              <a:t>evalApplication</a:t>
            </a:r>
            <a:r>
              <a:rPr lang="en-US" sz="2000" dirty="0"/>
              <a:t>(</a:t>
            </a:r>
            <a:r>
              <a:rPr lang="en-US" sz="2000" dirty="0" err="1"/>
              <a:t>expr</a:t>
            </a:r>
            <a:r>
              <a:rPr lang="en-US" sz="2000" dirty="0"/>
              <a:t>, </a:t>
            </a:r>
            <a:r>
              <a:rPr lang="en-US" sz="2000" dirty="0" err="1"/>
              <a:t>env</a:t>
            </a:r>
            <a:r>
              <a:rPr lang="en-US" sz="2000" dirty="0"/>
              <a:t>):</a:t>
            </a:r>
          </a:p>
          <a:p>
            <a:r>
              <a:rPr lang="en-US" sz="2000" dirty="0"/>
              <a:t>   </a:t>
            </a:r>
            <a:r>
              <a:rPr lang="en-US" sz="2000" dirty="0" err="1"/>
              <a:t>subexprvals</a:t>
            </a:r>
            <a:r>
              <a:rPr lang="en-US" sz="2000" dirty="0"/>
              <a:t> = map (</a:t>
            </a:r>
            <a:r>
              <a:rPr lang="en-US" sz="2000" b="1" dirty="0"/>
              <a:t>lambda</a:t>
            </a:r>
            <a:r>
              <a:rPr lang="en-US" sz="2000" dirty="0"/>
              <a:t> </a:t>
            </a:r>
            <a:r>
              <a:rPr lang="en-US" sz="2000" dirty="0" err="1"/>
              <a:t>sexpr</a:t>
            </a:r>
            <a:r>
              <a:rPr lang="en-US" sz="2000" dirty="0"/>
              <a:t>: </a:t>
            </a:r>
            <a:r>
              <a:rPr lang="en-US" sz="2000" dirty="0" err="1"/>
              <a:t>meval</a:t>
            </a:r>
            <a:r>
              <a:rPr lang="en-US" sz="2000" dirty="0"/>
              <a:t>(</a:t>
            </a:r>
            <a:r>
              <a:rPr lang="en-US" sz="2000" dirty="0" err="1"/>
              <a:t>sexpr</a:t>
            </a:r>
            <a:r>
              <a:rPr lang="en-US" sz="2000" dirty="0"/>
              <a:t>, </a:t>
            </a:r>
            <a:r>
              <a:rPr lang="en-US" sz="2000" dirty="0" err="1"/>
              <a:t>env</a:t>
            </a:r>
            <a:r>
              <a:rPr lang="en-US" sz="2000" dirty="0"/>
              <a:t>), </a:t>
            </a:r>
            <a:r>
              <a:rPr lang="en-US" sz="2000" dirty="0" err="1"/>
              <a:t>expr</a:t>
            </a:r>
            <a:r>
              <a:rPr lang="en-US" sz="2000" dirty="0"/>
              <a:t>)</a:t>
            </a:r>
          </a:p>
          <a:p>
            <a:r>
              <a:rPr lang="en-US" sz="2000" b="1" dirty="0"/>
              <a:t>   return</a:t>
            </a:r>
            <a:r>
              <a:rPr lang="en-US" sz="2000" dirty="0"/>
              <a:t> </a:t>
            </a:r>
            <a:r>
              <a:rPr lang="en-US" sz="2000" dirty="0" err="1"/>
              <a:t>mapply</a:t>
            </a:r>
            <a:r>
              <a:rPr lang="en-US" sz="2000" dirty="0"/>
              <a:t>(</a:t>
            </a:r>
            <a:r>
              <a:rPr lang="en-US" sz="2000" dirty="0" err="1"/>
              <a:t>subexprvals</a:t>
            </a:r>
            <a:r>
              <a:rPr lang="en-US" sz="2000" dirty="0"/>
              <a:t>[0], </a:t>
            </a:r>
            <a:r>
              <a:rPr lang="en-US" sz="2000" dirty="0" err="1"/>
              <a:t>subexprvals</a:t>
            </a:r>
            <a:r>
              <a:rPr lang="en-US" sz="2000" dirty="0"/>
              <a:t>[1:])</a:t>
            </a:r>
          </a:p>
        </p:txBody>
      </p:sp>
      <p:sp>
        <p:nvSpPr>
          <p:cNvPr id="1356806" name="AutoShape 6"/>
          <p:cNvSpPr>
            <a:spLocks noChangeArrowheads="1"/>
          </p:cNvSpPr>
          <p:nvPr/>
        </p:nvSpPr>
        <p:spPr bwMode="auto">
          <a:xfrm>
            <a:off x="4191000" y="3276600"/>
            <a:ext cx="609600" cy="914400"/>
          </a:xfrm>
          <a:prstGeom prst="downArrow">
            <a:avLst>
              <a:gd name="adj1" fmla="val 50000"/>
              <a:gd name="adj2" fmla="val 37500"/>
            </a:avLst>
          </a:prstGeom>
          <a:noFill/>
          <a:ln w="31750">
            <a:solidFill>
              <a:srgbClr val="FF6600"/>
            </a:solid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56806"/>
                                        </p:tgtEl>
                                        <p:attrNameLst>
                                          <p:attrName>style.visibility</p:attrName>
                                        </p:attrNameLst>
                                      </p:cBhvr>
                                      <p:to>
                                        <p:strVal val="visible"/>
                                      </p:to>
                                    </p:set>
                                    <p:animEffect transition="in" filter="dissolve">
                                      <p:cBhvr>
                                        <p:cTn id="7" dur="500"/>
                                        <p:tgtEl>
                                          <p:spTgt spid="13568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56804"/>
                                        </p:tgtEl>
                                        <p:attrNameLst>
                                          <p:attrName>style.visibility</p:attrName>
                                        </p:attrNameLst>
                                      </p:cBhvr>
                                      <p:to>
                                        <p:strVal val="visible"/>
                                      </p:to>
                                    </p:set>
                                    <p:animEffect transition="in" filter="dissolve">
                                      <p:cBhvr>
                                        <p:cTn id="12" dur="500"/>
                                        <p:tgtEl>
                                          <p:spTgt spid="13568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6804" grpId="0" animBg="1"/>
      <p:bldP spid="135680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8850" name="Rectangle 2"/>
          <p:cNvSpPr>
            <a:spLocks noGrp="1" noChangeArrowheads="1"/>
          </p:cNvSpPr>
          <p:nvPr>
            <p:ph type="title"/>
          </p:nvPr>
        </p:nvSpPr>
        <p:spPr/>
        <p:txBody>
          <a:bodyPr/>
          <a:lstStyle/>
          <a:p>
            <a:r>
              <a:rPr lang="en-US"/>
              <a:t>Forcing Evaluation</a:t>
            </a:r>
          </a:p>
        </p:txBody>
      </p:sp>
      <p:sp>
        <p:nvSpPr>
          <p:cNvPr id="1358853" name="Text Box 5"/>
          <p:cNvSpPr txBox="1">
            <a:spLocks noChangeArrowheads="1"/>
          </p:cNvSpPr>
          <p:nvPr/>
        </p:nvSpPr>
        <p:spPr bwMode="auto">
          <a:xfrm>
            <a:off x="168275" y="1193800"/>
            <a:ext cx="5339988" cy="3170099"/>
          </a:xfrm>
          <a:prstGeom prst="rect">
            <a:avLst/>
          </a:prstGeom>
          <a:noFill/>
          <a:ln w="31750">
            <a:solidFill>
              <a:srgbClr val="CC99FF"/>
            </a:solidFill>
            <a:miter lim="800000"/>
            <a:headEnd/>
            <a:tailEnd/>
          </a:ln>
          <a:effectLst/>
        </p:spPr>
        <p:txBody>
          <a:bodyPr wrap="none">
            <a:spAutoFit/>
          </a:bodyPr>
          <a:lstStyle/>
          <a:p>
            <a:r>
              <a:rPr lang="en-US" sz="2000" b="1" dirty="0"/>
              <a:t>class</a:t>
            </a:r>
            <a:r>
              <a:rPr lang="en-US" sz="2000" dirty="0"/>
              <a:t> </a:t>
            </a:r>
            <a:r>
              <a:rPr lang="en-US" sz="2000" dirty="0" err="1"/>
              <a:t>Thunk</a:t>
            </a:r>
            <a:r>
              <a:rPr lang="en-US" sz="2000" dirty="0"/>
              <a:t>:</a:t>
            </a:r>
          </a:p>
          <a:p>
            <a:r>
              <a:rPr lang="en-US" sz="2000" dirty="0"/>
              <a:t>    </a:t>
            </a:r>
            <a:r>
              <a:rPr lang="en-US" sz="2000" b="1" dirty="0"/>
              <a:t>def</a:t>
            </a:r>
            <a:r>
              <a:rPr lang="en-US" sz="2000" dirty="0"/>
              <a:t> __init__(self, </a:t>
            </a:r>
            <a:r>
              <a:rPr lang="en-US" sz="2000" dirty="0" err="1"/>
              <a:t>expr</a:t>
            </a:r>
            <a:r>
              <a:rPr lang="en-US" sz="2000" dirty="0"/>
              <a:t>, </a:t>
            </a:r>
            <a:r>
              <a:rPr lang="en-US" sz="2000" dirty="0" err="1"/>
              <a:t>env</a:t>
            </a:r>
            <a:r>
              <a:rPr lang="en-US" sz="2000" dirty="0"/>
              <a:t>):</a:t>
            </a:r>
          </a:p>
          <a:p>
            <a:r>
              <a:rPr lang="en-US" sz="2000" dirty="0"/>
              <a:t>        </a:t>
            </a:r>
            <a:r>
              <a:rPr lang="en-US" sz="2000" dirty="0" err="1"/>
              <a:t>self._expr</a:t>
            </a:r>
            <a:r>
              <a:rPr lang="en-US" sz="2000" dirty="0"/>
              <a:t> = </a:t>
            </a:r>
            <a:r>
              <a:rPr lang="en-US" sz="2000" dirty="0" err="1"/>
              <a:t>expr</a:t>
            </a:r>
            <a:endParaRPr lang="en-US" sz="2000" dirty="0"/>
          </a:p>
          <a:p>
            <a:r>
              <a:rPr lang="en-US" sz="2000" dirty="0"/>
              <a:t>        </a:t>
            </a:r>
            <a:r>
              <a:rPr lang="en-US" sz="2000" dirty="0" err="1"/>
              <a:t>self._env</a:t>
            </a:r>
            <a:r>
              <a:rPr lang="en-US" sz="2000" dirty="0"/>
              <a:t> = </a:t>
            </a:r>
            <a:r>
              <a:rPr lang="en-US" sz="2000" dirty="0" err="1"/>
              <a:t>env</a:t>
            </a:r>
            <a:endParaRPr lang="en-US" sz="2000" dirty="0"/>
          </a:p>
          <a:p>
            <a:r>
              <a:rPr lang="en-US" sz="2000" dirty="0"/>
              <a:t>        </a:t>
            </a:r>
            <a:r>
              <a:rPr lang="en-US" sz="2000" dirty="0" err="1"/>
              <a:t>self._evaluated</a:t>
            </a:r>
            <a:r>
              <a:rPr lang="en-US" sz="2000" dirty="0"/>
              <a:t> = False</a:t>
            </a:r>
          </a:p>
          <a:p>
            <a:r>
              <a:rPr lang="en-US" sz="2000" b="1" dirty="0"/>
              <a:t>    def</a:t>
            </a:r>
            <a:r>
              <a:rPr lang="en-US" sz="2000" dirty="0"/>
              <a:t> value(self):</a:t>
            </a:r>
          </a:p>
          <a:p>
            <a:r>
              <a:rPr lang="en-US" sz="2000" dirty="0"/>
              <a:t>        </a:t>
            </a:r>
            <a:r>
              <a:rPr lang="en-US" sz="2000" b="1" dirty="0"/>
              <a:t>if</a:t>
            </a:r>
            <a:r>
              <a:rPr lang="en-US" sz="2000" dirty="0"/>
              <a:t> </a:t>
            </a:r>
            <a:r>
              <a:rPr lang="en-US" sz="2000" b="1" dirty="0"/>
              <a:t>not</a:t>
            </a:r>
            <a:r>
              <a:rPr lang="en-US" sz="2000" dirty="0"/>
              <a:t> </a:t>
            </a:r>
            <a:r>
              <a:rPr lang="en-US" sz="2000" dirty="0" err="1"/>
              <a:t>self._evaluated</a:t>
            </a:r>
            <a:r>
              <a:rPr lang="en-US" sz="2000" dirty="0"/>
              <a:t>:</a:t>
            </a:r>
          </a:p>
          <a:p>
            <a:r>
              <a:rPr lang="en-US" sz="2000" dirty="0"/>
              <a:t>            </a:t>
            </a:r>
            <a:r>
              <a:rPr lang="en-US" sz="2000" dirty="0" err="1"/>
              <a:t>self._value</a:t>
            </a:r>
            <a:r>
              <a:rPr lang="en-US" sz="2000" dirty="0"/>
              <a:t> = </a:t>
            </a:r>
            <a:r>
              <a:rPr lang="en-US" sz="2000" dirty="0" err="1" smtClean="0"/>
              <a:t>forceEval</a:t>
            </a:r>
            <a:r>
              <a:rPr lang="en-US" sz="2000" dirty="0" smtClean="0"/>
              <a:t>(</a:t>
            </a:r>
            <a:r>
              <a:rPr lang="en-US" sz="2000" dirty="0" err="1" smtClean="0"/>
              <a:t>self</a:t>
            </a:r>
            <a:r>
              <a:rPr lang="en-US" sz="2000" dirty="0" err="1"/>
              <a:t>._expr</a:t>
            </a:r>
            <a:r>
              <a:rPr lang="en-US" sz="2000" dirty="0"/>
              <a:t>, </a:t>
            </a:r>
            <a:r>
              <a:rPr lang="en-US" sz="2000" dirty="0" err="1"/>
              <a:t>self._env</a:t>
            </a:r>
            <a:r>
              <a:rPr lang="en-US" sz="2000" dirty="0"/>
              <a:t>)</a:t>
            </a:r>
          </a:p>
          <a:p>
            <a:r>
              <a:rPr lang="en-US" sz="2000" dirty="0"/>
              <a:t>            </a:t>
            </a:r>
            <a:r>
              <a:rPr lang="en-US" sz="2000" dirty="0" err="1"/>
              <a:t>self._evaluated</a:t>
            </a:r>
            <a:r>
              <a:rPr lang="en-US" sz="2000" dirty="0"/>
              <a:t> = True</a:t>
            </a:r>
          </a:p>
          <a:p>
            <a:r>
              <a:rPr lang="en-US" sz="2000" dirty="0"/>
              <a:t>        </a:t>
            </a:r>
            <a:r>
              <a:rPr lang="en-US" sz="2000" b="1" dirty="0"/>
              <a:t>return</a:t>
            </a:r>
            <a:r>
              <a:rPr lang="en-US" sz="2000" dirty="0"/>
              <a:t> </a:t>
            </a:r>
            <a:r>
              <a:rPr lang="en-US" sz="2000" dirty="0" err="1"/>
              <a:t>self._value</a:t>
            </a:r>
            <a:endParaRPr lang="en-US" sz="2000" dirty="0"/>
          </a:p>
        </p:txBody>
      </p:sp>
      <p:sp>
        <p:nvSpPr>
          <p:cNvPr id="1358852" name="Text Box 4"/>
          <p:cNvSpPr txBox="1">
            <a:spLocks noChangeArrowheads="1"/>
          </p:cNvSpPr>
          <p:nvPr/>
        </p:nvSpPr>
        <p:spPr bwMode="auto">
          <a:xfrm>
            <a:off x="4159250" y="3836988"/>
            <a:ext cx="3825343" cy="2308324"/>
          </a:xfrm>
          <a:prstGeom prst="rect">
            <a:avLst/>
          </a:prstGeom>
          <a:solidFill>
            <a:srgbClr val="FFFF99"/>
          </a:solidFill>
          <a:ln w="31750">
            <a:solidFill>
              <a:srgbClr val="FFCC00"/>
            </a:solidFill>
            <a:miter lim="800000"/>
            <a:headEnd/>
            <a:tailEnd/>
          </a:ln>
          <a:effectLst/>
        </p:spPr>
        <p:txBody>
          <a:bodyPr wrap="none">
            <a:spAutoFit/>
          </a:bodyPr>
          <a:lstStyle/>
          <a:p>
            <a:r>
              <a:rPr lang="en-US" sz="2400" b="1" dirty="0"/>
              <a:t>def</a:t>
            </a:r>
            <a:r>
              <a:rPr lang="en-US" sz="2400" dirty="0"/>
              <a:t> </a:t>
            </a:r>
            <a:r>
              <a:rPr lang="en-US" sz="2400" dirty="0" err="1" smtClean="0"/>
              <a:t>forceEval</a:t>
            </a:r>
            <a:r>
              <a:rPr lang="en-US" sz="2400" dirty="0" smtClean="0"/>
              <a:t>(</a:t>
            </a:r>
            <a:r>
              <a:rPr lang="en-US" sz="2400" dirty="0" err="1" smtClean="0"/>
              <a:t>expr</a:t>
            </a:r>
            <a:r>
              <a:rPr lang="en-US" sz="2400" dirty="0"/>
              <a:t>, </a:t>
            </a:r>
            <a:r>
              <a:rPr lang="en-US" sz="2400" dirty="0" err="1"/>
              <a:t>env</a:t>
            </a:r>
            <a:r>
              <a:rPr lang="en-US" sz="2400" dirty="0"/>
              <a:t>):</a:t>
            </a:r>
          </a:p>
          <a:p>
            <a:r>
              <a:rPr lang="en-US" sz="2400" dirty="0"/>
              <a:t>    value = </a:t>
            </a:r>
            <a:r>
              <a:rPr lang="en-US" sz="2400" dirty="0" err="1"/>
              <a:t>meval</a:t>
            </a:r>
            <a:r>
              <a:rPr lang="en-US" sz="2400" dirty="0"/>
              <a:t>(</a:t>
            </a:r>
            <a:r>
              <a:rPr lang="en-US" sz="2400" dirty="0" err="1"/>
              <a:t>expr</a:t>
            </a:r>
            <a:r>
              <a:rPr lang="en-US" sz="2400" dirty="0"/>
              <a:t>, </a:t>
            </a:r>
            <a:r>
              <a:rPr lang="en-US" sz="2400" dirty="0" err="1"/>
              <a:t>env</a:t>
            </a:r>
            <a:r>
              <a:rPr lang="en-US" sz="2400" dirty="0"/>
              <a:t>)</a:t>
            </a:r>
          </a:p>
          <a:p>
            <a:r>
              <a:rPr lang="en-US" sz="2400" dirty="0"/>
              <a:t>    </a:t>
            </a:r>
            <a:r>
              <a:rPr lang="en-US" sz="2400" b="1" dirty="0"/>
              <a:t>if </a:t>
            </a:r>
            <a:r>
              <a:rPr lang="en-US" sz="2400" b="1" dirty="0" err="1"/>
              <a:t>isinstance</a:t>
            </a:r>
            <a:r>
              <a:rPr lang="en-US" sz="2400" dirty="0"/>
              <a:t>(value, </a:t>
            </a:r>
            <a:r>
              <a:rPr lang="en-US" sz="2400" dirty="0" err="1"/>
              <a:t>Thunk</a:t>
            </a:r>
            <a:r>
              <a:rPr lang="en-US" sz="2400" dirty="0"/>
              <a:t>):</a:t>
            </a:r>
          </a:p>
          <a:p>
            <a:r>
              <a:rPr lang="en-US" sz="2400" dirty="0"/>
              <a:t>        </a:t>
            </a:r>
            <a:r>
              <a:rPr lang="en-US" sz="2400" b="1" dirty="0"/>
              <a:t>return</a:t>
            </a:r>
            <a:r>
              <a:rPr lang="en-US" sz="2400" dirty="0"/>
              <a:t> </a:t>
            </a:r>
            <a:r>
              <a:rPr lang="en-US" sz="2400" dirty="0" err="1"/>
              <a:t>value.value</a:t>
            </a:r>
            <a:r>
              <a:rPr lang="en-US" sz="2400" dirty="0"/>
              <a:t>()</a:t>
            </a:r>
          </a:p>
          <a:p>
            <a:r>
              <a:rPr lang="en-US" sz="2400" dirty="0"/>
              <a:t>    </a:t>
            </a:r>
            <a:r>
              <a:rPr lang="en-US" sz="2400" b="1" dirty="0"/>
              <a:t>else:</a:t>
            </a:r>
          </a:p>
          <a:p>
            <a:r>
              <a:rPr lang="en-US" sz="2400" dirty="0"/>
              <a:t>        </a:t>
            </a:r>
            <a:r>
              <a:rPr lang="en-US" sz="2400" b="1" dirty="0"/>
              <a:t>return</a:t>
            </a:r>
            <a:r>
              <a:rPr lang="en-US" sz="2400" dirty="0"/>
              <a:t> value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58852"/>
                                        </p:tgtEl>
                                        <p:attrNameLst>
                                          <p:attrName>style.visibility</p:attrName>
                                        </p:attrNameLst>
                                      </p:cBhvr>
                                      <p:to>
                                        <p:strVal val="visible"/>
                                      </p:to>
                                    </p:set>
                                    <p:animEffect transition="in" filter="dissolve">
                                      <p:cBhvr>
                                        <p:cTn id="7" dur="500"/>
                                        <p:tgtEl>
                                          <p:spTgt spid="1358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885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0900" name="Rectangle 4"/>
          <p:cNvSpPr>
            <a:spLocks noGrp="1" noChangeArrowheads="1"/>
          </p:cNvSpPr>
          <p:nvPr>
            <p:ph type="title"/>
          </p:nvPr>
        </p:nvSpPr>
        <p:spPr>
          <a:xfrm>
            <a:off x="449263" y="2611438"/>
            <a:ext cx="8229600" cy="1143000"/>
          </a:xfrm>
        </p:spPr>
        <p:txBody>
          <a:bodyPr/>
          <a:lstStyle/>
          <a:p>
            <a:r>
              <a:rPr lang="en-US"/>
              <a:t>What else needs to change?</a:t>
            </a:r>
          </a:p>
        </p:txBody>
      </p:sp>
      <p:sp>
        <p:nvSpPr>
          <p:cNvPr id="1360901" name="Text Box 5"/>
          <p:cNvSpPr txBox="1">
            <a:spLocks noChangeArrowheads="1"/>
          </p:cNvSpPr>
          <p:nvPr/>
        </p:nvSpPr>
        <p:spPr bwMode="auto">
          <a:xfrm>
            <a:off x="914400" y="4114800"/>
            <a:ext cx="7082645" cy="461665"/>
          </a:xfrm>
          <a:prstGeom prst="rect">
            <a:avLst/>
          </a:prstGeom>
          <a:noFill/>
          <a:ln w="31750">
            <a:noFill/>
            <a:miter lim="800000"/>
            <a:headEnd/>
            <a:tailEnd/>
          </a:ln>
          <a:effectLst/>
        </p:spPr>
        <p:txBody>
          <a:bodyPr wrap="none">
            <a:spAutoFit/>
          </a:bodyPr>
          <a:lstStyle/>
          <a:p>
            <a:r>
              <a:rPr lang="en-US" sz="2400" dirty="0"/>
              <a:t>Hint: where do we need </a:t>
            </a:r>
            <a:r>
              <a:rPr lang="en-US" sz="2400" i="1" dirty="0"/>
              <a:t>real</a:t>
            </a:r>
            <a:r>
              <a:rPr lang="en-US" sz="2400" dirty="0"/>
              <a:t> values, instead of </a:t>
            </a:r>
            <a:r>
              <a:rPr lang="en-US" sz="2400" dirty="0" err="1"/>
              <a:t>Thunks</a:t>
            </a:r>
            <a:r>
              <a:rPr lang="en-US" sz="2400" dirty="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3970" name="Rectangle 2"/>
          <p:cNvSpPr>
            <a:spLocks noGrp="1" noChangeArrowheads="1"/>
          </p:cNvSpPr>
          <p:nvPr>
            <p:ph type="title"/>
          </p:nvPr>
        </p:nvSpPr>
        <p:spPr/>
        <p:txBody>
          <a:bodyPr/>
          <a:lstStyle/>
          <a:p>
            <a:r>
              <a:rPr lang="en-US"/>
              <a:t>Primitive Procedures</a:t>
            </a:r>
          </a:p>
        </p:txBody>
      </p:sp>
      <p:sp>
        <p:nvSpPr>
          <p:cNvPr id="1363973" name="Rectangle 5"/>
          <p:cNvSpPr>
            <a:spLocks noGrp="1" noChangeArrowheads="1"/>
          </p:cNvSpPr>
          <p:nvPr>
            <p:ph type="body" idx="1"/>
          </p:nvPr>
        </p:nvSpPr>
        <p:spPr/>
        <p:txBody>
          <a:bodyPr/>
          <a:lstStyle/>
          <a:p>
            <a:pPr>
              <a:buNone/>
            </a:pPr>
            <a:r>
              <a:rPr lang="en-US" b="1" dirty="0"/>
              <a:t>Option 1:</a:t>
            </a:r>
            <a:r>
              <a:rPr lang="en-US" dirty="0"/>
              <a:t> redefine </a:t>
            </a:r>
            <a:r>
              <a:rPr lang="en-US" dirty="0" smtClean="0"/>
              <a:t>all primitives </a:t>
            </a:r>
            <a:r>
              <a:rPr lang="en-US" dirty="0"/>
              <a:t>to work on </a:t>
            </a:r>
            <a:r>
              <a:rPr lang="en-US" dirty="0" err="1"/>
              <a:t>thunks</a:t>
            </a:r>
            <a:endParaRPr lang="en-US" dirty="0"/>
          </a:p>
          <a:p>
            <a:endParaRPr lang="en-US" dirty="0"/>
          </a:p>
          <a:p>
            <a:pPr>
              <a:buNone/>
            </a:pPr>
            <a:r>
              <a:rPr lang="en-US" b="1" dirty="0"/>
              <a:t>Option 2:</a:t>
            </a:r>
            <a:r>
              <a:rPr lang="en-US" dirty="0"/>
              <a:t> assume primitives need values of all their </a:t>
            </a:r>
            <a:r>
              <a:rPr lang="en-US" dirty="0" smtClean="0"/>
              <a:t>operands and evaluate them eagerly</a:t>
            </a:r>
            <a:endParaRPr lang="en-US" dirty="0"/>
          </a:p>
        </p:txBody>
      </p:sp>
      <p:sp>
        <p:nvSpPr>
          <p:cNvPr id="4" name="Rectangle 3"/>
          <p:cNvSpPr/>
          <p:nvPr/>
        </p:nvSpPr>
        <p:spPr>
          <a:xfrm>
            <a:off x="457200" y="3276600"/>
            <a:ext cx="8077200" cy="114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6018" name="Rectangle 2"/>
          <p:cNvSpPr>
            <a:spLocks noGrp="1" noChangeArrowheads="1"/>
          </p:cNvSpPr>
          <p:nvPr>
            <p:ph type="title"/>
          </p:nvPr>
        </p:nvSpPr>
        <p:spPr/>
        <p:txBody>
          <a:bodyPr/>
          <a:lstStyle/>
          <a:p>
            <a:r>
              <a:rPr lang="en-US"/>
              <a:t>Primitive Procedures</a:t>
            </a:r>
          </a:p>
        </p:txBody>
      </p:sp>
      <p:sp>
        <p:nvSpPr>
          <p:cNvPr id="1366019" name="Text Box 3"/>
          <p:cNvSpPr txBox="1">
            <a:spLocks noChangeArrowheads="1"/>
          </p:cNvSpPr>
          <p:nvPr/>
        </p:nvSpPr>
        <p:spPr bwMode="auto">
          <a:xfrm>
            <a:off x="247650" y="1250950"/>
            <a:ext cx="6230295" cy="3477875"/>
          </a:xfrm>
          <a:prstGeom prst="rect">
            <a:avLst/>
          </a:prstGeom>
          <a:noFill/>
          <a:ln w="31750">
            <a:noFill/>
            <a:miter lim="800000"/>
            <a:headEnd/>
            <a:tailEnd/>
          </a:ln>
          <a:effectLst/>
        </p:spPr>
        <p:txBody>
          <a:bodyPr wrap="none">
            <a:spAutoFit/>
          </a:bodyPr>
          <a:lstStyle/>
          <a:p>
            <a:r>
              <a:rPr lang="en-US" sz="2000" b="1" dirty="0"/>
              <a:t>def</a:t>
            </a:r>
            <a:r>
              <a:rPr lang="en-US" sz="2000" dirty="0"/>
              <a:t> </a:t>
            </a:r>
            <a:r>
              <a:rPr lang="en-US" sz="2000" dirty="0" err="1"/>
              <a:t>deThunk</a:t>
            </a:r>
            <a:r>
              <a:rPr lang="en-US" sz="2000" dirty="0"/>
              <a:t>(</a:t>
            </a:r>
            <a:r>
              <a:rPr lang="en-US" sz="2000" dirty="0" err="1"/>
              <a:t>expr</a:t>
            </a:r>
            <a:r>
              <a:rPr lang="en-US" sz="2000" dirty="0"/>
              <a:t>):</a:t>
            </a:r>
          </a:p>
          <a:p>
            <a:r>
              <a:rPr lang="en-US" sz="2000" dirty="0"/>
              <a:t>    </a:t>
            </a:r>
            <a:r>
              <a:rPr lang="en-US" sz="2000" b="1" dirty="0"/>
              <a:t>if</a:t>
            </a:r>
            <a:r>
              <a:rPr lang="en-US" sz="2000" dirty="0"/>
              <a:t> </a:t>
            </a:r>
            <a:r>
              <a:rPr lang="en-US" sz="2000" dirty="0" err="1"/>
              <a:t>isThunk</a:t>
            </a:r>
            <a:r>
              <a:rPr lang="en-US" sz="2000" dirty="0"/>
              <a:t>(</a:t>
            </a:r>
            <a:r>
              <a:rPr lang="en-US" sz="2000" dirty="0" err="1"/>
              <a:t>expr</a:t>
            </a:r>
            <a:r>
              <a:rPr lang="en-US" sz="2000" dirty="0"/>
              <a:t>):</a:t>
            </a:r>
          </a:p>
          <a:p>
            <a:r>
              <a:rPr lang="en-US" sz="2000" dirty="0"/>
              <a:t>        </a:t>
            </a:r>
            <a:r>
              <a:rPr lang="en-US" sz="2000" b="1" dirty="0"/>
              <a:t>return</a:t>
            </a:r>
            <a:r>
              <a:rPr lang="en-US" sz="2000" dirty="0"/>
              <a:t> </a:t>
            </a:r>
            <a:r>
              <a:rPr lang="en-US" sz="2000" dirty="0" err="1"/>
              <a:t>expr.value</a:t>
            </a:r>
            <a:r>
              <a:rPr lang="en-US" sz="2000" dirty="0"/>
              <a:t>()</a:t>
            </a:r>
          </a:p>
          <a:p>
            <a:r>
              <a:rPr lang="en-US" sz="2000" dirty="0"/>
              <a:t>    </a:t>
            </a:r>
            <a:r>
              <a:rPr lang="en-US" sz="2000" b="1" dirty="0"/>
              <a:t>else</a:t>
            </a:r>
            <a:r>
              <a:rPr lang="en-US" sz="2000" dirty="0"/>
              <a:t>:</a:t>
            </a:r>
          </a:p>
          <a:p>
            <a:r>
              <a:rPr lang="en-US" sz="2000" dirty="0"/>
              <a:t>        </a:t>
            </a:r>
            <a:r>
              <a:rPr lang="en-US" sz="2000" b="1" dirty="0"/>
              <a:t>return</a:t>
            </a:r>
            <a:r>
              <a:rPr lang="en-US" sz="2000" dirty="0"/>
              <a:t> </a:t>
            </a:r>
            <a:r>
              <a:rPr lang="en-US" sz="2000" dirty="0" err="1"/>
              <a:t>expr</a:t>
            </a:r>
            <a:endParaRPr lang="en-US" sz="2000" dirty="0"/>
          </a:p>
          <a:p>
            <a:r>
              <a:rPr lang="en-US" sz="2000" dirty="0"/>
              <a:t>        </a:t>
            </a:r>
          </a:p>
          <a:p>
            <a:r>
              <a:rPr lang="en-US" sz="2000" b="1" dirty="0"/>
              <a:t>def</a:t>
            </a:r>
            <a:r>
              <a:rPr lang="en-US" sz="2000" dirty="0"/>
              <a:t> </a:t>
            </a:r>
            <a:r>
              <a:rPr lang="en-US" sz="2000" dirty="0" err="1"/>
              <a:t>mapply</a:t>
            </a:r>
            <a:r>
              <a:rPr lang="en-US" sz="2000" dirty="0"/>
              <a:t>(proc, operands):    </a:t>
            </a:r>
          </a:p>
          <a:p>
            <a:r>
              <a:rPr lang="en-US" sz="2000" dirty="0"/>
              <a:t>   </a:t>
            </a:r>
            <a:r>
              <a:rPr lang="en-US" sz="2000" b="1" dirty="0"/>
              <a:t> if</a:t>
            </a:r>
            <a:r>
              <a:rPr lang="en-US" sz="2000" dirty="0"/>
              <a:t> (</a:t>
            </a:r>
            <a:r>
              <a:rPr lang="en-US" sz="2000" dirty="0" err="1"/>
              <a:t>isPrimitiveProcedure</a:t>
            </a:r>
            <a:r>
              <a:rPr lang="en-US" sz="2000" dirty="0"/>
              <a:t>(proc)):</a:t>
            </a:r>
          </a:p>
          <a:p>
            <a:r>
              <a:rPr lang="en-US" sz="2000" dirty="0"/>
              <a:t>        operands = map (</a:t>
            </a:r>
            <a:r>
              <a:rPr lang="en-US" sz="2000" b="1" dirty="0"/>
              <a:t>lambda</a:t>
            </a:r>
            <a:r>
              <a:rPr lang="en-US" sz="2000" dirty="0"/>
              <a:t> op: </a:t>
            </a:r>
            <a:r>
              <a:rPr lang="en-US" sz="2000" dirty="0" err="1"/>
              <a:t>deThunk</a:t>
            </a:r>
            <a:r>
              <a:rPr lang="en-US" sz="2000" dirty="0"/>
              <a:t>(op), operands)</a:t>
            </a:r>
          </a:p>
          <a:p>
            <a:r>
              <a:rPr lang="en-US" sz="2000" dirty="0"/>
              <a:t>        </a:t>
            </a:r>
            <a:r>
              <a:rPr lang="en-US" sz="2000" b="1" dirty="0"/>
              <a:t>return</a:t>
            </a:r>
            <a:r>
              <a:rPr lang="en-US" sz="2000" dirty="0"/>
              <a:t> proc(operands)</a:t>
            </a:r>
          </a:p>
          <a:p>
            <a:r>
              <a:rPr lang="en-US" sz="2000" dirty="0"/>
              <a:t>    </a:t>
            </a:r>
            <a:r>
              <a:rPr lang="en-US" sz="2000" b="1" dirty="0" err="1"/>
              <a:t>elif</a:t>
            </a:r>
            <a:r>
              <a:rPr lang="en-US" sz="2000" dirty="0"/>
              <a:t> ...</a:t>
            </a:r>
          </a:p>
        </p:txBody>
      </p:sp>
      <p:sp>
        <p:nvSpPr>
          <p:cNvPr id="1366020" name="Text Box 4"/>
          <p:cNvSpPr txBox="1">
            <a:spLocks noChangeArrowheads="1"/>
          </p:cNvSpPr>
          <p:nvPr/>
        </p:nvSpPr>
        <p:spPr bwMode="auto">
          <a:xfrm>
            <a:off x="2590800" y="5105400"/>
            <a:ext cx="6011863" cy="1038225"/>
          </a:xfrm>
          <a:prstGeom prst="rect">
            <a:avLst/>
          </a:prstGeom>
          <a:noFill/>
          <a:ln w="31750">
            <a:solidFill>
              <a:schemeClr val="bg2"/>
            </a:solidFill>
            <a:miter lim="800000"/>
            <a:headEnd/>
            <a:tailEnd/>
          </a:ln>
          <a:effectLst/>
        </p:spPr>
        <p:txBody>
          <a:bodyPr>
            <a:spAutoFit/>
          </a:bodyPr>
          <a:lstStyle/>
          <a:p>
            <a:r>
              <a:rPr lang="en-US" sz="2000"/>
              <a:t>We need the deThunk procedure because Python’s lambda construct can only have an expression as its body (not an if statement)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8066" name="Rectangle 2"/>
          <p:cNvSpPr>
            <a:spLocks noGrp="1" noChangeArrowheads="1"/>
          </p:cNvSpPr>
          <p:nvPr>
            <p:ph type="title"/>
          </p:nvPr>
        </p:nvSpPr>
        <p:spPr/>
        <p:txBody>
          <a:bodyPr/>
          <a:lstStyle/>
          <a:p>
            <a:r>
              <a:rPr lang="en-US" dirty="0" smtClean="0"/>
              <a:t>If Expressions</a:t>
            </a:r>
            <a:endParaRPr lang="en-US" dirty="0"/>
          </a:p>
        </p:txBody>
      </p:sp>
      <p:sp>
        <p:nvSpPr>
          <p:cNvPr id="1368067" name="Rectangle 3"/>
          <p:cNvSpPr>
            <a:spLocks noGrp="1" noChangeArrowheads="1"/>
          </p:cNvSpPr>
          <p:nvPr>
            <p:ph type="body" idx="1"/>
          </p:nvPr>
        </p:nvSpPr>
        <p:spPr>
          <a:xfrm>
            <a:off x="158750" y="1600201"/>
            <a:ext cx="8810625" cy="1219200"/>
          </a:xfrm>
        </p:spPr>
        <p:txBody>
          <a:bodyPr/>
          <a:lstStyle/>
          <a:p>
            <a:pPr>
              <a:buFontTx/>
              <a:buNone/>
            </a:pPr>
            <a:r>
              <a:rPr lang="en-US" sz="2800" dirty="0"/>
              <a:t>	We need to know the actual value of the predicate expression, to know how to evaluate the </a:t>
            </a:r>
            <a:r>
              <a:rPr lang="en-US" sz="2800" dirty="0" smtClean="0"/>
              <a:t>if expression.</a:t>
            </a:r>
            <a:endParaRPr lang="en-US" sz="2800" dirty="0"/>
          </a:p>
        </p:txBody>
      </p:sp>
      <p:sp>
        <p:nvSpPr>
          <p:cNvPr id="4" name="Rectangle 3"/>
          <p:cNvSpPr/>
          <p:nvPr/>
        </p:nvSpPr>
        <p:spPr>
          <a:xfrm>
            <a:off x="2133600" y="2667000"/>
            <a:ext cx="4572000" cy="1631216"/>
          </a:xfrm>
          <a:prstGeom prst="rect">
            <a:avLst/>
          </a:prstGeom>
        </p:spPr>
        <p:txBody>
          <a:bodyPr>
            <a:spAutoFit/>
          </a:bodyPr>
          <a:lstStyle/>
          <a:p>
            <a:r>
              <a:rPr lang="en-US" sz="2000" b="1" dirty="0" smtClean="0"/>
              <a:t>def</a:t>
            </a:r>
            <a:r>
              <a:rPr lang="en-US" sz="2000" dirty="0" smtClean="0"/>
              <a:t> </a:t>
            </a:r>
            <a:r>
              <a:rPr lang="en-US" sz="2000" dirty="0" err="1" smtClean="0"/>
              <a:t>evalIf</a:t>
            </a:r>
            <a:r>
              <a:rPr lang="en-US" sz="2000" dirty="0" smtClean="0"/>
              <a:t>(</a:t>
            </a:r>
            <a:r>
              <a:rPr lang="en-US" sz="2000" dirty="0" err="1" smtClean="0"/>
              <a:t>expr,env</a:t>
            </a:r>
            <a:r>
              <a:rPr lang="en-US" sz="2000" dirty="0" smtClean="0"/>
              <a:t>):</a:t>
            </a:r>
          </a:p>
          <a:p>
            <a:r>
              <a:rPr lang="en-US" sz="2000" b="1" dirty="0" smtClean="0"/>
              <a:t>    if</a:t>
            </a:r>
            <a:r>
              <a:rPr lang="en-US" sz="2000" dirty="0" smtClean="0"/>
              <a:t> </a:t>
            </a:r>
            <a:r>
              <a:rPr lang="en-US" sz="2000" dirty="0" err="1" smtClean="0"/>
              <a:t>meval</a:t>
            </a:r>
            <a:r>
              <a:rPr lang="en-US" sz="2000" dirty="0" smtClean="0"/>
              <a:t>(</a:t>
            </a:r>
            <a:r>
              <a:rPr lang="en-US" sz="2000" dirty="0" err="1" smtClean="0"/>
              <a:t>expr</a:t>
            </a:r>
            <a:r>
              <a:rPr lang="en-US" sz="2000" dirty="0" smtClean="0"/>
              <a:t>[1], </a:t>
            </a:r>
            <a:r>
              <a:rPr lang="en-US" sz="2000" dirty="0" err="1" smtClean="0"/>
              <a:t>env</a:t>
            </a:r>
            <a:r>
              <a:rPr lang="en-US" sz="2000" dirty="0" smtClean="0"/>
              <a:t>) != False:</a:t>
            </a:r>
          </a:p>
          <a:p>
            <a:r>
              <a:rPr lang="en-US" sz="2000" dirty="0" smtClean="0"/>
              <a:t>        </a:t>
            </a:r>
            <a:r>
              <a:rPr lang="en-US" sz="2000" b="1" dirty="0" smtClean="0"/>
              <a:t>return</a:t>
            </a:r>
            <a:r>
              <a:rPr lang="en-US" sz="2000" dirty="0" smtClean="0"/>
              <a:t> </a:t>
            </a:r>
            <a:r>
              <a:rPr lang="en-US" sz="2000" dirty="0" err="1" smtClean="0"/>
              <a:t>meval</a:t>
            </a:r>
            <a:r>
              <a:rPr lang="en-US" sz="2000" dirty="0" smtClean="0"/>
              <a:t>(</a:t>
            </a:r>
            <a:r>
              <a:rPr lang="en-US" sz="2000" dirty="0" err="1" smtClean="0"/>
              <a:t>expr</a:t>
            </a:r>
            <a:r>
              <a:rPr lang="en-US" sz="2000" dirty="0" smtClean="0"/>
              <a:t>[2],</a:t>
            </a:r>
            <a:r>
              <a:rPr lang="en-US" sz="2000" dirty="0" err="1" smtClean="0"/>
              <a:t>env</a:t>
            </a:r>
            <a:r>
              <a:rPr lang="en-US" sz="2000" dirty="0" smtClean="0"/>
              <a:t>)</a:t>
            </a:r>
          </a:p>
          <a:p>
            <a:r>
              <a:rPr lang="en-US" sz="2000" dirty="0" smtClean="0"/>
              <a:t>    </a:t>
            </a:r>
            <a:r>
              <a:rPr lang="en-US" sz="2000" b="1" dirty="0" smtClean="0"/>
              <a:t>else:</a:t>
            </a:r>
          </a:p>
          <a:p>
            <a:r>
              <a:rPr lang="en-US" sz="2000" dirty="0" smtClean="0"/>
              <a:t>        </a:t>
            </a:r>
            <a:r>
              <a:rPr lang="en-US" sz="2000" b="1" dirty="0" smtClean="0"/>
              <a:t>return</a:t>
            </a:r>
            <a:r>
              <a:rPr lang="en-US" sz="2000" dirty="0" smtClean="0"/>
              <a:t> </a:t>
            </a:r>
            <a:r>
              <a:rPr lang="en-US" sz="2000" dirty="0" err="1" smtClean="0"/>
              <a:t>meval</a:t>
            </a:r>
            <a:r>
              <a:rPr lang="en-US" sz="2000" dirty="0" smtClean="0"/>
              <a:t>(</a:t>
            </a:r>
            <a:r>
              <a:rPr lang="en-US" sz="2000" dirty="0" err="1" smtClean="0"/>
              <a:t>expr</a:t>
            </a:r>
            <a:r>
              <a:rPr lang="en-US" sz="2000" dirty="0" smtClean="0"/>
              <a:t>[3],</a:t>
            </a:r>
            <a:r>
              <a:rPr lang="en-US" sz="2000" dirty="0" err="1" smtClean="0"/>
              <a:t>env</a:t>
            </a:r>
            <a:r>
              <a:rPr lang="en-US" sz="2000" dirty="0" smtClean="0"/>
              <a:t>)</a:t>
            </a:r>
            <a:endParaRPr lang="en-US" sz="2000" dirty="0"/>
          </a:p>
        </p:txBody>
      </p:sp>
      <p:sp>
        <p:nvSpPr>
          <p:cNvPr id="5" name="Rectangle 4"/>
          <p:cNvSpPr/>
          <p:nvPr/>
        </p:nvSpPr>
        <p:spPr>
          <a:xfrm>
            <a:off x="2133600" y="4769584"/>
            <a:ext cx="4572000" cy="1631216"/>
          </a:xfrm>
          <a:prstGeom prst="rect">
            <a:avLst/>
          </a:prstGeom>
        </p:spPr>
        <p:txBody>
          <a:bodyPr>
            <a:spAutoFit/>
          </a:bodyPr>
          <a:lstStyle/>
          <a:p>
            <a:r>
              <a:rPr lang="en-US" sz="2000" b="1" dirty="0" smtClean="0"/>
              <a:t>def</a:t>
            </a:r>
            <a:r>
              <a:rPr lang="en-US" sz="2000" dirty="0" smtClean="0"/>
              <a:t> </a:t>
            </a:r>
            <a:r>
              <a:rPr lang="en-US" sz="2000" dirty="0" err="1" smtClean="0"/>
              <a:t>evalIf</a:t>
            </a:r>
            <a:r>
              <a:rPr lang="en-US" sz="2000" dirty="0" smtClean="0"/>
              <a:t>(</a:t>
            </a:r>
            <a:r>
              <a:rPr lang="en-US" sz="2000" dirty="0" err="1" smtClean="0"/>
              <a:t>expr,env</a:t>
            </a:r>
            <a:r>
              <a:rPr lang="en-US" sz="2000" dirty="0" smtClean="0"/>
              <a:t>):</a:t>
            </a:r>
          </a:p>
          <a:p>
            <a:r>
              <a:rPr lang="en-US" sz="2000" b="1" dirty="0" smtClean="0"/>
              <a:t>    if</a:t>
            </a:r>
            <a:r>
              <a:rPr lang="en-US" sz="2000" dirty="0" smtClean="0"/>
              <a:t> </a:t>
            </a:r>
            <a:r>
              <a:rPr lang="en-US" sz="2000" b="1" dirty="0" err="1" smtClean="0">
                <a:solidFill>
                  <a:srgbClr val="7030A0"/>
                </a:solidFill>
              </a:rPr>
              <a:t>forceEval</a:t>
            </a:r>
            <a:r>
              <a:rPr lang="en-US" sz="2000" dirty="0" smtClean="0"/>
              <a:t>(</a:t>
            </a:r>
            <a:r>
              <a:rPr lang="en-US" sz="2000" dirty="0" err="1" smtClean="0"/>
              <a:t>expr</a:t>
            </a:r>
            <a:r>
              <a:rPr lang="en-US" sz="2000" dirty="0" smtClean="0"/>
              <a:t>[1], </a:t>
            </a:r>
            <a:r>
              <a:rPr lang="en-US" sz="2000" dirty="0" err="1" smtClean="0"/>
              <a:t>env</a:t>
            </a:r>
            <a:r>
              <a:rPr lang="en-US" sz="2000" dirty="0" smtClean="0"/>
              <a:t>) != False:</a:t>
            </a:r>
          </a:p>
          <a:p>
            <a:r>
              <a:rPr lang="en-US" sz="2000" dirty="0" smtClean="0"/>
              <a:t>        </a:t>
            </a:r>
            <a:r>
              <a:rPr lang="en-US" sz="2000" b="1" dirty="0" smtClean="0"/>
              <a:t>return</a:t>
            </a:r>
            <a:r>
              <a:rPr lang="en-US" sz="2000" dirty="0" smtClean="0"/>
              <a:t> </a:t>
            </a:r>
            <a:r>
              <a:rPr lang="en-US" sz="2000" dirty="0" err="1" smtClean="0"/>
              <a:t>meval</a:t>
            </a:r>
            <a:r>
              <a:rPr lang="en-US" sz="2000" dirty="0" smtClean="0"/>
              <a:t>(</a:t>
            </a:r>
            <a:r>
              <a:rPr lang="en-US" sz="2000" dirty="0" err="1" smtClean="0"/>
              <a:t>expr</a:t>
            </a:r>
            <a:r>
              <a:rPr lang="en-US" sz="2000" dirty="0" smtClean="0"/>
              <a:t>[2],</a:t>
            </a:r>
            <a:r>
              <a:rPr lang="en-US" sz="2000" dirty="0" err="1" smtClean="0"/>
              <a:t>env</a:t>
            </a:r>
            <a:r>
              <a:rPr lang="en-US" sz="2000" dirty="0" smtClean="0"/>
              <a:t>)</a:t>
            </a:r>
          </a:p>
          <a:p>
            <a:r>
              <a:rPr lang="en-US" sz="2000" dirty="0" smtClean="0"/>
              <a:t>    </a:t>
            </a:r>
            <a:r>
              <a:rPr lang="en-US" sz="2000" b="1" dirty="0" smtClean="0"/>
              <a:t>else:</a:t>
            </a:r>
          </a:p>
          <a:p>
            <a:r>
              <a:rPr lang="en-US" sz="2000" dirty="0" smtClean="0"/>
              <a:t>        </a:t>
            </a:r>
            <a:r>
              <a:rPr lang="en-US" sz="2000" b="1" dirty="0" smtClean="0"/>
              <a:t>return</a:t>
            </a:r>
            <a:r>
              <a:rPr lang="en-US" sz="2000" dirty="0" smtClean="0"/>
              <a:t> </a:t>
            </a:r>
            <a:r>
              <a:rPr lang="en-US" sz="2000" dirty="0" err="1" smtClean="0"/>
              <a:t>meval</a:t>
            </a:r>
            <a:r>
              <a:rPr lang="en-US" sz="2000" dirty="0" smtClean="0"/>
              <a:t>(</a:t>
            </a:r>
            <a:r>
              <a:rPr lang="en-US" sz="2000" dirty="0" err="1" smtClean="0"/>
              <a:t>expr</a:t>
            </a:r>
            <a:r>
              <a:rPr lang="en-US" sz="2000" dirty="0" smtClean="0"/>
              <a:t>[3],</a:t>
            </a:r>
            <a:r>
              <a:rPr lang="en-US" sz="2000" dirty="0" err="1" smtClean="0"/>
              <a:t>env</a:t>
            </a:r>
            <a:r>
              <a:rPr lang="en-US" sz="2000" dirty="0" smtClean="0"/>
              <a:t>)</a:t>
            </a:r>
            <a:endParaRPr lang="en-US" sz="2000" dirty="0"/>
          </a:p>
        </p:txBody>
      </p:sp>
      <p:sp>
        <p:nvSpPr>
          <p:cNvPr id="6" name="Down Arrow 5"/>
          <p:cNvSpPr/>
          <p:nvPr/>
        </p:nvSpPr>
        <p:spPr>
          <a:xfrm>
            <a:off x="3962400" y="4267200"/>
            <a:ext cx="3810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we really need if special form?</a:t>
            </a:r>
            <a:endParaRPr lang="en-US" dirty="0"/>
          </a:p>
        </p:txBody>
      </p:sp>
      <p:sp>
        <p:nvSpPr>
          <p:cNvPr id="3" name="Content Placeholder 2"/>
          <p:cNvSpPr>
            <a:spLocks noGrp="1"/>
          </p:cNvSpPr>
          <p:nvPr>
            <p:ph idx="1"/>
          </p:nvPr>
        </p:nvSpPr>
        <p:spPr>
          <a:xfrm>
            <a:off x="457200" y="1600201"/>
            <a:ext cx="8229600" cy="2743200"/>
          </a:xfrm>
        </p:spPr>
        <p:txBody>
          <a:bodyPr/>
          <a:lstStyle/>
          <a:p>
            <a:r>
              <a:rPr lang="en-US" dirty="0" smtClean="0"/>
              <a:t>Eager evaluation: yes</a:t>
            </a:r>
          </a:p>
          <a:p>
            <a:pPr lvl="1"/>
            <a:r>
              <a:rPr lang="en-US" dirty="0" smtClean="0"/>
              <a:t>If we tried to define if as a procedure, all its operand expressions are always evaluated</a:t>
            </a:r>
          </a:p>
          <a:p>
            <a:r>
              <a:rPr lang="en-US" dirty="0" smtClean="0"/>
              <a:t>Lazy evaluation: </a:t>
            </a:r>
            <a:r>
              <a:rPr lang="en-US" b="1" dirty="0" smtClean="0"/>
              <a:t>no!</a:t>
            </a:r>
          </a:p>
          <a:p>
            <a:pPr lvl="1"/>
            <a:r>
              <a:rPr lang="en-US" dirty="0" smtClean="0"/>
              <a:t>We can define if just like a regular procedure</a:t>
            </a:r>
            <a:endParaRPr lang="en-US" dirty="0"/>
          </a:p>
        </p:txBody>
      </p:sp>
      <p:sp>
        <p:nvSpPr>
          <p:cNvPr id="4" name="TextBox 3"/>
          <p:cNvSpPr txBox="1"/>
          <p:nvPr/>
        </p:nvSpPr>
        <p:spPr>
          <a:xfrm>
            <a:off x="1600200" y="4495800"/>
            <a:ext cx="4910383" cy="1384995"/>
          </a:xfrm>
          <a:prstGeom prst="rect">
            <a:avLst/>
          </a:prstGeom>
          <a:noFill/>
        </p:spPr>
        <p:txBody>
          <a:bodyPr wrap="none" rtlCol="0">
            <a:spAutoFit/>
          </a:bodyPr>
          <a:lstStyle/>
          <a:p>
            <a:r>
              <a:rPr lang="en-US" sz="2800" dirty="0" smtClean="0"/>
              <a:t>(define true (lambda (a b) a))</a:t>
            </a:r>
          </a:p>
          <a:p>
            <a:r>
              <a:rPr lang="en-US" sz="2800" dirty="0" smtClean="0"/>
              <a:t>(define false (lambda (a b) b))</a:t>
            </a:r>
          </a:p>
          <a:p>
            <a:r>
              <a:rPr lang="en-US" sz="2800" dirty="0" smtClean="0"/>
              <a:t>(define </a:t>
            </a:r>
            <a:r>
              <a:rPr lang="en-US" sz="2800" dirty="0" err="1" smtClean="0"/>
              <a:t>ifp</a:t>
            </a:r>
            <a:r>
              <a:rPr lang="en-US" sz="2800" dirty="0" smtClean="0"/>
              <a:t> (lambda p c a) (p c a))</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ox(i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box(in)">
                                      <p:cBhvr>
                                        <p:cTn id="23" dur="500"/>
                                        <p:tgtEl>
                                          <p:spTgt spid="4">
                                            <p:txEl>
                                              <p:pRg st="0" end="0"/>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box(in)">
                                      <p:cBhvr>
                                        <p:cTn id="26" dur="500"/>
                                        <p:tgtEl>
                                          <p:spTgt spid="4">
                                            <p:txEl>
                                              <p:pRg st="1" end="1"/>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Effect transition="in" filter="box(in)">
                                      <p:cBhvr>
                                        <p:cTn id="29"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7282" name="Rectangle 2"/>
          <p:cNvSpPr>
            <a:spLocks noGrp="1" noChangeArrowheads="1"/>
          </p:cNvSpPr>
          <p:nvPr>
            <p:ph type="title"/>
          </p:nvPr>
        </p:nvSpPr>
        <p:spPr/>
        <p:txBody>
          <a:bodyPr/>
          <a:lstStyle/>
          <a:p>
            <a:r>
              <a:rPr lang="en-US"/>
              <a:t>Lazy Data Structures</a:t>
            </a:r>
          </a:p>
        </p:txBody>
      </p:sp>
      <p:sp>
        <p:nvSpPr>
          <p:cNvPr id="1377284" name="Text Box 4"/>
          <p:cNvSpPr txBox="1">
            <a:spLocks noChangeArrowheads="1"/>
          </p:cNvSpPr>
          <p:nvPr/>
        </p:nvSpPr>
        <p:spPr bwMode="auto">
          <a:xfrm>
            <a:off x="909638" y="1538288"/>
            <a:ext cx="3830637" cy="4362450"/>
          </a:xfrm>
          <a:prstGeom prst="rect">
            <a:avLst/>
          </a:prstGeom>
          <a:noFill/>
          <a:ln w="31750">
            <a:noFill/>
            <a:miter lim="800000"/>
            <a:headEnd/>
            <a:tailEnd/>
          </a:ln>
          <a:effectLst/>
        </p:spPr>
        <p:txBody>
          <a:bodyPr wrap="none">
            <a:spAutoFit/>
          </a:bodyPr>
          <a:lstStyle/>
          <a:p>
            <a:r>
              <a:rPr lang="en-US" sz="2800" dirty="0"/>
              <a:t>(define cons</a:t>
            </a:r>
          </a:p>
          <a:p>
            <a:r>
              <a:rPr lang="en-US" sz="2800" dirty="0"/>
              <a:t>   (lambda (a b)</a:t>
            </a:r>
          </a:p>
          <a:p>
            <a:r>
              <a:rPr lang="en-US" sz="2800" dirty="0"/>
              <a:t>       (lambda (p)</a:t>
            </a:r>
          </a:p>
          <a:p>
            <a:r>
              <a:rPr lang="en-US" sz="2800" dirty="0"/>
              <a:t>           (if p a b))))</a:t>
            </a:r>
          </a:p>
          <a:p>
            <a:endParaRPr lang="en-US" sz="2800" dirty="0"/>
          </a:p>
          <a:p>
            <a:r>
              <a:rPr lang="en-US" sz="2800" dirty="0"/>
              <a:t>(define car</a:t>
            </a:r>
          </a:p>
          <a:p>
            <a:r>
              <a:rPr lang="en-US" sz="2800" dirty="0"/>
              <a:t>   (lambda (p) (p #t)))</a:t>
            </a:r>
          </a:p>
          <a:p>
            <a:endParaRPr lang="en-US" sz="2800" dirty="0"/>
          </a:p>
          <a:p>
            <a:r>
              <a:rPr lang="en-US" sz="2800" dirty="0"/>
              <a:t>(define </a:t>
            </a:r>
            <a:r>
              <a:rPr lang="en-US" sz="2800" dirty="0" err="1"/>
              <a:t>cdr</a:t>
            </a:r>
            <a:endParaRPr lang="en-US" sz="2800" dirty="0"/>
          </a:p>
          <a:p>
            <a:r>
              <a:rPr lang="en-US" sz="2800" dirty="0"/>
              <a:t>    (lambda (p) (p #f)))</a:t>
            </a:r>
          </a:p>
        </p:txBody>
      </p:sp>
      <p:sp>
        <p:nvSpPr>
          <p:cNvPr id="1377285" name="Text Box 5"/>
          <p:cNvSpPr txBox="1">
            <a:spLocks noChangeArrowheads="1"/>
          </p:cNvSpPr>
          <p:nvPr/>
        </p:nvSpPr>
        <p:spPr bwMode="auto">
          <a:xfrm>
            <a:off x="4800600" y="1828800"/>
            <a:ext cx="3521075" cy="1015663"/>
          </a:xfrm>
          <a:prstGeom prst="rect">
            <a:avLst/>
          </a:prstGeom>
          <a:noFill/>
          <a:ln w="31750">
            <a:solidFill>
              <a:srgbClr val="808000"/>
            </a:solidFill>
            <a:miter lim="800000"/>
            <a:headEnd/>
            <a:tailEnd/>
          </a:ln>
          <a:effectLst/>
        </p:spPr>
        <p:txBody>
          <a:bodyPr wrap="square">
            <a:spAutoFit/>
          </a:bodyPr>
          <a:lstStyle/>
          <a:p>
            <a:r>
              <a:rPr lang="en-US" sz="2000" dirty="0"/>
              <a:t>Note: for PS7, you</a:t>
            </a:r>
          </a:p>
          <a:p>
            <a:r>
              <a:rPr lang="en-US" sz="2000" dirty="0" smtClean="0"/>
              <a:t>define </a:t>
            </a:r>
            <a:r>
              <a:rPr lang="en-US" sz="2000" dirty="0"/>
              <a:t>these as </a:t>
            </a:r>
            <a:r>
              <a:rPr lang="en-US" sz="2000" i="1" dirty="0"/>
              <a:t>primitives</a:t>
            </a:r>
            <a:r>
              <a:rPr lang="en-US" sz="2000" dirty="0"/>
              <a:t>, which </a:t>
            </a:r>
            <a:r>
              <a:rPr lang="en-US" sz="2000" dirty="0" smtClean="0"/>
              <a:t>do not </a:t>
            </a:r>
            <a:r>
              <a:rPr lang="en-US" sz="2000" dirty="0"/>
              <a:t>evaluate lazily.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Class</a:t>
            </a:r>
            <a:endParaRPr lang="en-US" dirty="0"/>
          </a:p>
        </p:txBody>
      </p:sp>
      <p:sp>
        <p:nvSpPr>
          <p:cNvPr id="3" name="Content Placeholder 2"/>
          <p:cNvSpPr>
            <a:spLocks noGrp="1"/>
          </p:cNvSpPr>
          <p:nvPr>
            <p:ph idx="1"/>
          </p:nvPr>
        </p:nvSpPr>
        <p:spPr>
          <a:xfrm>
            <a:off x="457200" y="1295400"/>
            <a:ext cx="8229600" cy="4525963"/>
          </a:xfrm>
        </p:spPr>
        <p:txBody>
          <a:bodyPr>
            <a:normAutofit fontScale="92500"/>
          </a:bodyPr>
          <a:lstStyle/>
          <a:p>
            <a:r>
              <a:rPr lang="en-US" dirty="0" smtClean="0"/>
              <a:t>We </a:t>
            </a:r>
            <a:r>
              <a:rPr lang="en-US" dirty="0" smtClean="0"/>
              <a:t>can change the meaning of the language by changing the evaluation </a:t>
            </a:r>
            <a:r>
              <a:rPr lang="en-US" dirty="0" smtClean="0"/>
              <a:t>rules in our interpreter.</a:t>
            </a:r>
            <a:endParaRPr lang="en-US" dirty="0" smtClean="0"/>
          </a:p>
          <a:p>
            <a:r>
              <a:rPr lang="en-US" dirty="0" smtClean="0"/>
              <a:t>Changing the </a:t>
            </a:r>
            <a:r>
              <a:rPr lang="en-US" b="1" dirty="0" smtClean="0"/>
              <a:t>language</a:t>
            </a:r>
            <a:r>
              <a:rPr lang="en-US" dirty="0" smtClean="0"/>
              <a:t> </a:t>
            </a:r>
            <a:r>
              <a:rPr lang="en-US" dirty="0" smtClean="0"/>
              <a:t>enables new ways of </a:t>
            </a:r>
            <a:r>
              <a:rPr lang="en-US" b="1" dirty="0" smtClean="0"/>
              <a:t>programming</a:t>
            </a:r>
            <a:r>
              <a:rPr lang="en-US" dirty="0" smtClean="0"/>
              <a:t>!</a:t>
            </a:r>
          </a:p>
          <a:p>
            <a:r>
              <a:rPr lang="en-US" dirty="0" smtClean="0"/>
              <a:t>Lazy evaluation changes the application rule to delay evaluating operand expressions</a:t>
            </a:r>
          </a:p>
          <a:p>
            <a:pPr lvl="1"/>
            <a:r>
              <a:rPr lang="en-US" dirty="0" smtClean="0"/>
              <a:t>This eliminates the need for most special forms (all except </a:t>
            </a:r>
            <a:r>
              <a:rPr lang="en-US" b="1" dirty="0" smtClean="0"/>
              <a:t>lambda</a:t>
            </a:r>
            <a:r>
              <a:rPr lang="en-US" dirty="0" smtClean="0"/>
              <a:t>) and enables programming with “infinite lists”</a:t>
            </a:r>
            <a:endParaRPr lang="en-US" dirty="0"/>
          </a:p>
        </p:txBody>
      </p:sp>
      <p:sp>
        <p:nvSpPr>
          <p:cNvPr id="4" name="TextBox 3"/>
          <p:cNvSpPr txBox="1"/>
          <p:nvPr/>
        </p:nvSpPr>
        <p:spPr>
          <a:xfrm>
            <a:off x="1371600" y="5638800"/>
            <a:ext cx="6324600"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dirty="0" smtClean="0"/>
              <a:t>Project details are now on the website. Team requests and project ideas are due next Thursday.</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9330" name="Rectangle 2"/>
          <p:cNvSpPr>
            <a:spLocks noGrp="1" noChangeArrowheads="1"/>
          </p:cNvSpPr>
          <p:nvPr>
            <p:ph type="title"/>
          </p:nvPr>
        </p:nvSpPr>
        <p:spPr/>
        <p:txBody>
          <a:bodyPr/>
          <a:lstStyle/>
          <a:p>
            <a:r>
              <a:rPr lang="en-US"/>
              <a:t>Using Lazy Pairs</a:t>
            </a:r>
          </a:p>
        </p:txBody>
      </p:sp>
      <p:sp>
        <p:nvSpPr>
          <p:cNvPr id="1379331" name="Text Box 3"/>
          <p:cNvSpPr txBox="1">
            <a:spLocks noChangeArrowheads="1"/>
          </p:cNvSpPr>
          <p:nvPr/>
        </p:nvSpPr>
        <p:spPr bwMode="auto">
          <a:xfrm>
            <a:off x="1143000" y="1447800"/>
            <a:ext cx="2250937" cy="1569660"/>
          </a:xfrm>
          <a:prstGeom prst="rect">
            <a:avLst/>
          </a:prstGeom>
          <a:noFill/>
          <a:ln w="31750">
            <a:noFill/>
            <a:miter lim="800000"/>
            <a:headEnd/>
            <a:tailEnd/>
          </a:ln>
          <a:effectLst/>
        </p:spPr>
        <p:txBody>
          <a:bodyPr wrap="none">
            <a:spAutoFit/>
          </a:bodyPr>
          <a:lstStyle/>
          <a:p>
            <a:r>
              <a:rPr lang="en-US" sz="2400" dirty="0"/>
              <a:t>(define cons</a:t>
            </a:r>
          </a:p>
          <a:p>
            <a:r>
              <a:rPr lang="en-US" sz="2400" dirty="0"/>
              <a:t>   (lambda (a b)</a:t>
            </a:r>
          </a:p>
          <a:p>
            <a:r>
              <a:rPr lang="en-US" sz="2400" dirty="0"/>
              <a:t>       (lambda (p)</a:t>
            </a:r>
          </a:p>
          <a:p>
            <a:r>
              <a:rPr lang="en-US" sz="2400" dirty="0"/>
              <a:t>           (if p a b))))</a:t>
            </a:r>
          </a:p>
        </p:txBody>
      </p:sp>
      <p:sp>
        <p:nvSpPr>
          <p:cNvPr id="1379332" name="Text Box 4"/>
          <p:cNvSpPr txBox="1">
            <a:spLocks noChangeArrowheads="1"/>
          </p:cNvSpPr>
          <p:nvPr/>
        </p:nvSpPr>
        <p:spPr bwMode="auto">
          <a:xfrm>
            <a:off x="1219200" y="3411538"/>
            <a:ext cx="7031038" cy="2677656"/>
          </a:xfrm>
          <a:prstGeom prst="rect">
            <a:avLst/>
          </a:prstGeom>
          <a:noFill/>
          <a:ln w="31750">
            <a:solidFill>
              <a:srgbClr val="000080"/>
            </a:solidFill>
            <a:miter lim="800000"/>
            <a:headEnd/>
            <a:tailEnd/>
          </a:ln>
          <a:effectLst/>
        </p:spPr>
        <p:txBody>
          <a:bodyPr>
            <a:spAutoFit/>
          </a:bodyPr>
          <a:lstStyle/>
          <a:p>
            <a:r>
              <a:rPr lang="en-US" sz="2400" dirty="0" err="1"/>
              <a:t>LazyCharme</a:t>
            </a:r>
            <a:r>
              <a:rPr lang="en-US" sz="2400" dirty="0"/>
              <a:t>&gt; (define pair (cons 3 </a:t>
            </a:r>
            <a:r>
              <a:rPr lang="en-US" sz="2400" dirty="0" smtClean="0"/>
              <a:t>bogus))</a:t>
            </a:r>
            <a:endParaRPr lang="en-US" sz="2400" dirty="0"/>
          </a:p>
          <a:p>
            <a:r>
              <a:rPr lang="en-US" sz="2400" dirty="0" err="1"/>
              <a:t>LazyCharme</a:t>
            </a:r>
            <a:r>
              <a:rPr lang="en-US" sz="2400" dirty="0"/>
              <a:t>&gt; pair</a:t>
            </a:r>
          </a:p>
          <a:p>
            <a:r>
              <a:rPr lang="en-US" sz="2400" dirty="0">
                <a:solidFill>
                  <a:srgbClr val="0070C0"/>
                </a:solidFill>
              </a:rPr>
              <a:t>&lt;Procedure ['p'] / ['if', 'p', 'a', 'b']&gt;</a:t>
            </a:r>
          </a:p>
          <a:p>
            <a:r>
              <a:rPr lang="en-US" sz="2400" dirty="0" err="1"/>
              <a:t>LazyCharme</a:t>
            </a:r>
            <a:r>
              <a:rPr lang="en-US" sz="2400" dirty="0"/>
              <a:t>&gt; (car pair)</a:t>
            </a:r>
          </a:p>
          <a:p>
            <a:r>
              <a:rPr lang="en-US" sz="2400" dirty="0">
                <a:solidFill>
                  <a:srgbClr val="0070C0"/>
                </a:solidFill>
              </a:rPr>
              <a:t>3</a:t>
            </a:r>
          </a:p>
          <a:p>
            <a:r>
              <a:rPr lang="en-US" sz="2400" dirty="0" err="1"/>
              <a:t>LazyCharme</a:t>
            </a:r>
            <a:r>
              <a:rPr lang="en-US" sz="2400" dirty="0"/>
              <a:t>&gt; (</a:t>
            </a:r>
            <a:r>
              <a:rPr lang="en-US" sz="2400" dirty="0" err="1"/>
              <a:t>cdr</a:t>
            </a:r>
            <a:r>
              <a:rPr lang="en-US" sz="2400" dirty="0"/>
              <a:t> pair)</a:t>
            </a:r>
          </a:p>
          <a:p>
            <a:r>
              <a:rPr lang="en-US" sz="2400" dirty="0">
                <a:solidFill>
                  <a:srgbClr val="FF0000"/>
                </a:solidFill>
              </a:rPr>
              <a:t>Error: Undefined name: </a:t>
            </a:r>
            <a:r>
              <a:rPr lang="en-US" sz="2400" dirty="0" smtClean="0">
                <a:solidFill>
                  <a:srgbClr val="FF0000"/>
                </a:solidFill>
              </a:rPr>
              <a:t>bogus</a:t>
            </a:r>
            <a:endParaRPr lang="en-US" sz="2400" dirty="0">
              <a:solidFill>
                <a:srgbClr val="FF0000"/>
              </a:solidFill>
            </a:endParaRPr>
          </a:p>
        </p:txBody>
      </p:sp>
      <p:sp>
        <p:nvSpPr>
          <p:cNvPr id="1379333" name="Text Box 5"/>
          <p:cNvSpPr txBox="1">
            <a:spLocks noChangeArrowheads="1"/>
          </p:cNvSpPr>
          <p:nvPr/>
        </p:nvSpPr>
        <p:spPr bwMode="auto">
          <a:xfrm>
            <a:off x="5105400" y="1447800"/>
            <a:ext cx="2829301" cy="1569660"/>
          </a:xfrm>
          <a:prstGeom prst="rect">
            <a:avLst/>
          </a:prstGeom>
          <a:noFill/>
          <a:ln w="31750">
            <a:noFill/>
            <a:miter lim="800000"/>
            <a:headEnd/>
            <a:tailEnd/>
          </a:ln>
          <a:effectLst/>
        </p:spPr>
        <p:txBody>
          <a:bodyPr wrap="none">
            <a:spAutoFit/>
          </a:bodyPr>
          <a:lstStyle/>
          <a:p>
            <a:r>
              <a:rPr lang="en-US" sz="2400" dirty="0"/>
              <a:t>(define car</a:t>
            </a:r>
          </a:p>
          <a:p>
            <a:r>
              <a:rPr lang="en-US" sz="2400" dirty="0"/>
              <a:t>   (lambda (p) (p #t)))</a:t>
            </a:r>
          </a:p>
          <a:p>
            <a:r>
              <a:rPr lang="en-US" sz="2400" dirty="0"/>
              <a:t>(define </a:t>
            </a:r>
            <a:r>
              <a:rPr lang="en-US" sz="2400" dirty="0" err="1"/>
              <a:t>cdr</a:t>
            </a:r>
            <a:endParaRPr lang="en-US" sz="2400" dirty="0"/>
          </a:p>
          <a:p>
            <a:r>
              <a:rPr lang="en-US" sz="2400" dirty="0"/>
              <a:t>    (lambda (p) (p #f)))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79332">
                                            <p:bg/>
                                          </p:spTgt>
                                        </p:tgtEl>
                                        <p:attrNameLst>
                                          <p:attrName>style.visibility</p:attrName>
                                        </p:attrNameLst>
                                      </p:cBhvr>
                                      <p:to>
                                        <p:strVal val="visible"/>
                                      </p:to>
                                    </p:set>
                                    <p:animEffect transition="in" filter="dissolve">
                                      <p:cBhvr>
                                        <p:cTn id="7" dur="500"/>
                                        <p:tgtEl>
                                          <p:spTgt spid="1379332">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379332">
                                            <p:txEl>
                                              <p:pRg st="0" end="0"/>
                                            </p:txEl>
                                          </p:spTgt>
                                        </p:tgtEl>
                                        <p:attrNameLst>
                                          <p:attrName>style.visibility</p:attrName>
                                        </p:attrNameLst>
                                      </p:cBhvr>
                                      <p:to>
                                        <p:strVal val="visible"/>
                                      </p:to>
                                    </p:set>
                                    <p:animEffect transition="in" filter="dissolve">
                                      <p:cBhvr>
                                        <p:cTn id="10" dur="500"/>
                                        <p:tgtEl>
                                          <p:spTgt spid="137933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379332">
                                            <p:txEl>
                                              <p:pRg st="1" end="1"/>
                                            </p:txEl>
                                          </p:spTgt>
                                        </p:tgtEl>
                                        <p:attrNameLst>
                                          <p:attrName>style.visibility</p:attrName>
                                        </p:attrNameLst>
                                      </p:cBhvr>
                                      <p:to>
                                        <p:strVal val="visible"/>
                                      </p:to>
                                    </p:set>
                                    <p:animEffect transition="in" filter="dissolve">
                                      <p:cBhvr>
                                        <p:cTn id="15" dur="500"/>
                                        <p:tgtEl>
                                          <p:spTgt spid="137933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379332">
                                            <p:txEl>
                                              <p:pRg st="2" end="2"/>
                                            </p:txEl>
                                          </p:spTgt>
                                        </p:tgtEl>
                                        <p:attrNameLst>
                                          <p:attrName>style.visibility</p:attrName>
                                        </p:attrNameLst>
                                      </p:cBhvr>
                                      <p:to>
                                        <p:strVal val="visible"/>
                                      </p:to>
                                    </p:set>
                                    <p:animEffect transition="in" filter="dissolve">
                                      <p:cBhvr>
                                        <p:cTn id="20" dur="500"/>
                                        <p:tgtEl>
                                          <p:spTgt spid="137933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379332">
                                            <p:txEl>
                                              <p:pRg st="3" end="3"/>
                                            </p:txEl>
                                          </p:spTgt>
                                        </p:tgtEl>
                                        <p:attrNameLst>
                                          <p:attrName>style.visibility</p:attrName>
                                        </p:attrNameLst>
                                      </p:cBhvr>
                                      <p:to>
                                        <p:strVal val="visible"/>
                                      </p:to>
                                    </p:set>
                                    <p:animEffect transition="in" filter="dissolve">
                                      <p:cBhvr>
                                        <p:cTn id="25" dur="500"/>
                                        <p:tgtEl>
                                          <p:spTgt spid="137933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379332">
                                            <p:txEl>
                                              <p:pRg st="4" end="4"/>
                                            </p:txEl>
                                          </p:spTgt>
                                        </p:tgtEl>
                                        <p:attrNameLst>
                                          <p:attrName>style.visibility</p:attrName>
                                        </p:attrNameLst>
                                      </p:cBhvr>
                                      <p:to>
                                        <p:strVal val="visible"/>
                                      </p:to>
                                    </p:set>
                                    <p:animEffect transition="in" filter="dissolve">
                                      <p:cBhvr>
                                        <p:cTn id="30" dur="500"/>
                                        <p:tgtEl>
                                          <p:spTgt spid="137933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379332">
                                            <p:txEl>
                                              <p:pRg st="5" end="5"/>
                                            </p:txEl>
                                          </p:spTgt>
                                        </p:tgtEl>
                                        <p:attrNameLst>
                                          <p:attrName>style.visibility</p:attrName>
                                        </p:attrNameLst>
                                      </p:cBhvr>
                                      <p:to>
                                        <p:strVal val="visible"/>
                                      </p:to>
                                    </p:set>
                                    <p:animEffect transition="in" filter="dissolve">
                                      <p:cBhvr>
                                        <p:cTn id="35" dur="500"/>
                                        <p:tgtEl>
                                          <p:spTgt spid="1379332">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1379332">
                                            <p:txEl>
                                              <p:pRg st="6" end="6"/>
                                            </p:txEl>
                                          </p:spTgt>
                                        </p:tgtEl>
                                        <p:attrNameLst>
                                          <p:attrName>style.visibility</p:attrName>
                                        </p:attrNameLst>
                                      </p:cBhvr>
                                      <p:to>
                                        <p:strVal val="visible"/>
                                      </p:to>
                                    </p:set>
                                    <p:animEffect transition="in" filter="dissolve">
                                      <p:cBhvr>
                                        <p:cTn id="40" dur="500"/>
                                        <p:tgtEl>
                                          <p:spTgt spid="137933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9332"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1378" name="Rectangle 2"/>
          <p:cNvSpPr>
            <a:spLocks noGrp="1" noChangeArrowheads="1"/>
          </p:cNvSpPr>
          <p:nvPr>
            <p:ph type="title"/>
          </p:nvPr>
        </p:nvSpPr>
        <p:spPr/>
        <p:txBody>
          <a:bodyPr/>
          <a:lstStyle/>
          <a:p>
            <a:r>
              <a:rPr lang="en-US"/>
              <a:t>Infinite Lists</a:t>
            </a:r>
          </a:p>
        </p:txBody>
      </p:sp>
      <p:sp>
        <p:nvSpPr>
          <p:cNvPr id="1381380" name="Text Box 4"/>
          <p:cNvSpPr txBox="1">
            <a:spLocks noChangeArrowheads="1"/>
          </p:cNvSpPr>
          <p:nvPr/>
        </p:nvSpPr>
        <p:spPr bwMode="auto">
          <a:xfrm>
            <a:off x="1354138" y="1508125"/>
            <a:ext cx="6364287" cy="1554163"/>
          </a:xfrm>
          <a:prstGeom prst="rect">
            <a:avLst/>
          </a:prstGeom>
          <a:noFill/>
          <a:ln w="31750">
            <a:noFill/>
            <a:miter lim="800000"/>
            <a:headEnd/>
            <a:tailEnd/>
          </a:ln>
          <a:effectLst/>
        </p:spPr>
        <p:txBody>
          <a:bodyPr wrap="none">
            <a:spAutoFit/>
          </a:bodyPr>
          <a:lstStyle/>
          <a:p>
            <a:r>
              <a:rPr lang="en-US" sz="3200"/>
              <a:t>(define ints-from</a:t>
            </a:r>
          </a:p>
          <a:p>
            <a:r>
              <a:rPr lang="en-US" sz="3200"/>
              <a:t>    (lambda (n)</a:t>
            </a:r>
          </a:p>
          <a:p>
            <a:r>
              <a:rPr lang="en-US" sz="3200"/>
              <a:t>       (cons n (ints-from (+ n 1)))))</a:t>
            </a:r>
          </a:p>
        </p:txBody>
      </p:sp>
      <p:sp>
        <p:nvSpPr>
          <p:cNvPr id="1381381" name="Text Box 5"/>
          <p:cNvSpPr txBox="1">
            <a:spLocks noChangeArrowheads="1"/>
          </p:cNvSpPr>
          <p:nvPr/>
        </p:nvSpPr>
        <p:spPr bwMode="auto">
          <a:xfrm>
            <a:off x="990600" y="3276600"/>
            <a:ext cx="6474849" cy="2677656"/>
          </a:xfrm>
          <a:prstGeom prst="rect">
            <a:avLst/>
          </a:prstGeom>
          <a:noFill/>
          <a:ln w="31750">
            <a:solidFill>
              <a:srgbClr val="008080"/>
            </a:solidFill>
            <a:miter lim="800000"/>
            <a:headEnd/>
            <a:tailEnd/>
          </a:ln>
          <a:effectLst/>
        </p:spPr>
        <p:txBody>
          <a:bodyPr wrap="none">
            <a:spAutoFit/>
          </a:bodyPr>
          <a:lstStyle/>
          <a:p>
            <a:r>
              <a:rPr lang="en-US" sz="2400" dirty="0" err="1"/>
              <a:t>LazyCharme</a:t>
            </a:r>
            <a:r>
              <a:rPr lang="en-US" sz="2400" dirty="0"/>
              <a:t>&gt; (define </a:t>
            </a:r>
            <a:r>
              <a:rPr lang="en-US" sz="2400" dirty="0" err="1"/>
              <a:t>allnaturals</a:t>
            </a:r>
            <a:r>
              <a:rPr lang="en-US" sz="2400" dirty="0"/>
              <a:t> (</a:t>
            </a:r>
            <a:r>
              <a:rPr lang="en-US" sz="2400" dirty="0" err="1"/>
              <a:t>ints</a:t>
            </a:r>
            <a:r>
              <a:rPr lang="en-US" sz="2400" dirty="0"/>
              <a:t>-from 0))</a:t>
            </a:r>
          </a:p>
          <a:p>
            <a:r>
              <a:rPr lang="en-US" sz="2400" dirty="0" err="1"/>
              <a:t>LazyCharme</a:t>
            </a:r>
            <a:r>
              <a:rPr lang="en-US" sz="2400" dirty="0"/>
              <a:t>&gt; (car </a:t>
            </a:r>
            <a:r>
              <a:rPr lang="en-US" sz="2400" dirty="0" err="1"/>
              <a:t>allnaturals</a:t>
            </a:r>
            <a:r>
              <a:rPr lang="en-US" sz="2400" dirty="0"/>
              <a:t>)</a:t>
            </a:r>
          </a:p>
          <a:p>
            <a:r>
              <a:rPr lang="en-US" sz="2400" b="1" dirty="0">
                <a:solidFill>
                  <a:srgbClr val="0070C0"/>
                </a:solidFill>
              </a:rPr>
              <a:t>0</a:t>
            </a:r>
          </a:p>
          <a:p>
            <a:r>
              <a:rPr lang="en-US" sz="2400" dirty="0" err="1"/>
              <a:t>LazyCharme</a:t>
            </a:r>
            <a:r>
              <a:rPr lang="en-US" sz="2400" dirty="0"/>
              <a:t>&gt; (car (</a:t>
            </a:r>
            <a:r>
              <a:rPr lang="en-US" sz="2400" dirty="0" err="1"/>
              <a:t>cdr</a:t>
            </a:r>
            <a:r>
              <a:rPr lang="en-US" sz="2400" dirty="0"/>
              <a:t> </a:t>
            </a:r>
            <a:r>
              <a:rPr lang="en-US" sz="2400" dirty="0" err="1"/>
              <a:t>allnaturals</a:t>
            </a:r>
            <a:r>
              <a:rPr lang="en-US" sz="2400" dirty="0"/>
              <a:t>))</a:t>
            </a:r>
          </a:p>
          <a:p>
            <a:r>
              <a:rPr lang="en-US" sz="2400" b="1" dirty="0">
                <a:solidFill>
                  <a:srgbClr val="0070C0"/>
                </a:solidFill>
              </a:rPr>
              <a:t>1</a:t>
            </a:r>
          </a:p>
          <a:p>
            <a:r>
              <a:rPr lang="en-US" sz="2400" dirty="0" err="1"/>
              <a:t>LazyCharme</a:t>
            </a:r>
            <a:r>
              <a:rPr lang="en-US" sz="2400" dirty="0"/>
              <a:t>&gt; (car (</a:t>
            </a:r>
            <a:r>
              <a:rPr lang="en-US" sz="2400" dirty="0" err="1"/>
              <a:t>cdr</a:t>
            </a:r>
            <a:r>
              <a:rPr lang="en-US" sz="2400" dirty="0"/>
              <a:t> (</a:t>
            </a:r>
            <a:r>
              <a:rPr lang="en-US" sz="2400" dirty="0" err="1"/>
              <a:t>cdr</a:t>
            </a:r>
            <a:r>
              <a:rPr lang="en-US" sz="2400" dirty="0"/>
              <a:t> (</a:t>
            </a:r>
            <a:r>
              <a:rPr lang="en-US" sz="2400" dirty="0" err="1"/>
              <a:t>cdr</a:t>
            </a:r>
            <a:r>
              <a:rPr lang="en-US" sz="2400" dirty="0"/>
              <a:t> (</a:t>
            </a:r>
            <a:r>
              <a:rPr lang="en-US" sz="2400" dirty="0" err="1"/>
              <a:t>cdr</a:t>
            </a:r>
            <a:r>
              <a:rPr lang="en-US" sz="2400" dirty="0"/>
              <a:t> </a:t>
            </a:r>
            <a:r>
              <a:rPr lang="en-US" sz="2400" dirty="0" err="1"/>
              <a:t>allnaturals</a:t>
            </a:r>
            <a:r>
              <a:rPr lang="en-US" sz="2400" dirty="0"/>
              <a:t>)))))</a:t>
            </a:r>
          </a:p>
          <a:p>
            <a:r>
              <a:rPr lang="en-US" sz="2400" b="1" dirty="0">
                <a:solidFill>
                  <a:srgbClr val="0070C0"/>
                </a:solidFill>
              </a:rPr>
              <a:t>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81381">
                                            <p:txEl>
                                              <p:pRg st="0" end="0"/>
                                            </p:txEl>
                                          </p:spTgt>
                                        </p:tgtEl>
                                        <p:attrNameLst>
                                          <p:attrName>style.visibility</p:attrName>
                                        </p:attrNameLst>
                                      </p:cBhvr>
                                      <p:to>
                                        <p:strVal val="visible"/>
                                      </p:to>
                                    </p:set>
                                    <p:animEffect transition="in" filter="dissolve">
                                      <p:cBhvr>
                                        <p:cTn id="7" dur="500"/>
                                        <p:tgtEl>
                                          <p:spTgt spid="13813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81381">
                                            <p:txEl>
                                              <p:pRg st="1" end="1"/>
                                            </p:txEl>
                                          </p:spTgt>
                                        </p:tgtEl>
                                        <p:attrNameLst>
                                          <p:attrName>style.visibility</p:attrName>
                                        </p:attrNameLst>
                                      </p:cBhvr>
                                      <p:to>
                                        <p:strVal val="visible"/>
                                      </p:to>
                                    </p:set>
                                    <p:animEffect transition="in" filter="dissolve">
                                      <p:cBhvr>
                                        <p:cTn id="12" dur="500"/>
                                        <p:tgtEl>
                                          <p:spTgt spid="138138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381381">
                                            <p:txEl>
                                              <p:pRg st="2" end="2"/>
                                            </p:txEl>
                                          </p:spTgt>
                                        </p:tgtEl>
                                        <p:attrNameLst>
                                          <p:attrName>style.visibility</p:attrName>
                                        </p:attrNameLst>
                                      </p:cBhvr>
                                      <p:to>
                                        <p:strVal val="visible"/>
                                      </p:to>
                                    </p:set>
                                    <p:animEffect transition="in" filter="dissolve">
                                      <p:cBhvr>
                                        <p:cTn id="17" dur="500"/>
                                        <p:tgtEl>
                                          <p:spTgt spid="138138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381381">
                                            <p:txEl>
                                              <p:pRg st="3" end="3"/>
                                            </p:txEl>
                                          </p:spTgt>
                                        </p:tgtEl>
                                        <p:attrNameLst>
                                          <p:attrName>style.visibility</p:attrName>
                                        </p:attrNameLst>
                                      </p:cBhvr>
                                      <p:to>
                                        <p:strVal val="visible"/>
                                      </p:to>
                                    </p:set>
                                    <p:animEffect transition="in" filter="dissolve">
                                      <p:cBhvr>
                                        <p:cTn id="22" dur="500"/>
                                        <p:tgtEl>
                                          <p:spTgt spid="138138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381381">
                                            <p:txEl>
                                              <p:pRg st="4" end="4"/>
                                            </p:txEl>
                                          </p:spTgt>
                                        </p:tgtEl>
                                        <p:attrNameLst>
                                          <p:attrName>style.visibility</p:attrName>
                                        </p:attrNameLst>
                                      </p:cBhvr>
                                      <p:to>
                                        <p:strVal val="visible"/>
                                      </p:to>
                                    </p:set>
                                    <p:animEffect transition="in" filter="dissolve">
                                      <p:cBhvr>
                                        <p:cTn id="27" dur="500"/>
                                        <p:tgtEl>
                                          <p:spTgt spid="138138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381381">
                                            <p:txEl>
                                              <p:pRg st="5" end="5"/>
                                            </p:txEl>
                                          </p:spTgt>
                                        </p:tgtEl>
                                        <p:attrNameLst>
                                          <p:attrName>style.visibility</p:attrName>
                                        </p:attrNameLst>
                                      </p:cBhvr>
                                      <p:to>
                                        <p:strVal val="visible"/>
                                      </p:to>
                                    </p:set>
                                    <p:animEffect transition="in" filter="dissolve">
                                      <p:cBhvr>
                                        <p:cTn id="32" dur="500"/>
                                        <p:tgtEl>
                                          <p:spTgt spid="138138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381381">
                                            <p:txEl>
                                              <p:pRg st="6" end="6"/>
                                            </p:txEl>
                                          </p:spTgt>
                                        </p:tgtEl>
                                        <p:attrNameLst>
                                          <p:attrName>style.visibility</p:attrName>
                                        </p:attrNameLst>
                                      </p:cBhvr>
                                      <p:to>
                                        <p:strVal val="visible"/>
                                      </p:to>
                                    </p:set>
                                    <p:animEffect transition="in" filter="dissolve">
                                      <p:cBhvr>
                                        <p:cTn id="37" dur="500"/>
                                        <p:tgtEl>
                                          <p:spTgt spid="138138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8130" name="Rectangle 2"/>
          <p:cNvSpPr>
            <a:spLocks noGrp="1" noChangeArrowheads="1"/>
          </p:cNvSpPr>
          <p:nvPr>
            <p:ph type="title"/>
          </p:nvPr>
        </p:nvSpPr>
        <p:spPr/>
        <p:txBody>
          <a:bodyPr/>
          <a:lstStyle/>
          <a:p>
            <a:r>
              <a:rPr lang="en-US"/>
              <a:t>Charge</a:t>
            </a:r>
          </a:p>
        </p:txBody>
      </p:sp>
      <p:sp>
        <p:nvSpPr>
          <p:cNvPr id="1328131" name="Rectangle 3"/>
          <p:cNvSpPr>
            <a:spLocks noGrp="1" noChangeArrowheads="1"/>
          </p:cNvSpPr>
          <p:nvPr>
            <p:ph sz="half" idx="1"/>
          </p:nvPr>
        </p:nvSpPr>
        <p:spPr/>
        <p:txBody>
          <a:bodyPr>
            <a:noAutofit/>
          </a:bodyPr>
          <a:lstStyle/>
          <a:p>
            <a:r>
              <a:rPr lang="en-US" sz="2400" dirty="0"/>
              <a:t>Don’t let </a:t>
            </a:r>
            <a:r>
              <a:rPr lang="en-US" sz="2400" dirty="0" err="1" smtClean="0"/>
              <a:t>LazyCharme</a:t>
            </a:r>
            <a:r>
              <a:rPr lang="en-US" sz="2400" dirty="0" smtClean="0"/>
              <a:t> happen </a:t>
            </a:r>
            <a:r>
              <a:rPr lang="en-US" sz="2400" dirty="0"/>
              <a:t>to you!</a:t>
            </a:r>
          </a:p>
          <a:p>
            <a:pPr lvl="1"/>
            <a:r>
              <a:rPr lang="en-US" sz="2000" b="1" dirty="0" smtClean="0"/>
              <a:t>PS7</a:t>
            </a:r>
            <a:r>
              <a:rPr lang="en-US" sz="2000" dirty="0" smtClean="0"/>
              <a:t> is due Monday</a:t>
            </a:r>
          </a:p>
          <a:p>
            <a:pPr lvl="1"/>
            <a:r>
              <a:rPr lang="en-US" sz="2000" b="1" dirty="0" smtClean="0"/>
              <a:t>Project:</a:t>
            </a:r>
            <a:r>
              <a:rPr lang="en-US" sz="2000" dirty="0" smtClean="0"/>
              <a:t> </a:t>
            </a:r>
            <a:r>
              <a:rPr lang="en-US" sz="2000" dirty="0" smtClean="0"/>
              <a:t>don’t delay forming </a:t>
            </a:r>
            <a:r>
              <a:rPr lang="en-US" sz="2000" dirty="0" smtClean="0"/>
              <a:t>teams and getting </a:t>
            </a:r>
            <a:r>
              <a:rPr lang="en-US" sz="2000" dirty="0" smtClean="0"/>
              <a:t>started on your project</a:t>
            </a:r>
            <a:endParaRPr lang="en-US" sz="2000" dirty="0"/>
          </a:p>
          <a:p>
            <a:r>
              <a:rPr lang="en-US" sz="2400" dirty="0" smtClean="0"/>
              <a:t>Monday: guest lecture by </a:t>
            </a:r>
            <a:r>
              <a:rPr lang="en-US" sz="2400" dirty="0" err="1" smtClean="0"/>
              <a:t>Kinga</a:t>
            </a:r>
            <a:r>
              <a:rPr lang="en-US" sz="2400" dirty="0" smtClean="0"/>
              <a:t> </a:t>
            </a:r>
            <a:r>
              <a:rPr lang="en-US" sz="2400" dirty="0" err="1" smtClean="0"/>
              <a:t>Dobolyi</a:t>
            </a:r>
            <a:r>
              <a:rPr lang="en-US" sz="2400" dirty="0" smtClean="0"/>
              <a:t> on </a:t>
            </a:r>
            <a:r>
              <a:rPr lang="en-US" sz="2400" i="1" dirty="0" smtClean="0"/>
              <a:t>Web </a:t>
            </a:r>
            <a:r>
              <a:rPr lang="en-US" sz="2400" i="1" dirty="0" smtClean="0"/>
              <a:t>Applications</a:t>
            </a:r>
            <a:endParaRPr lang="en-US" sz="2000" i="1" dirty="0" smtClean="0"/>
          </a:p>
        </p:txBody>
      </p:sp>
      <p:sp>
        <p:nvSpPr>
          <p:cNvPr id="5" name="Content Placeholder 4"/>
          <p:cNvSpPr>
            <a:spLocks noGrp="1"/>
          </p:cNvSpPr>
          <p:nvPr>
            <p:ph sz="half" idx="2"/>
          </p:nvPr>
        </p:nvSpPr>
        <p:spPr>
          <a:xfrm>
            <a:off x="4495800" y="1600200"/>
            <a:ext cx="4267200" cy="4800600"/>
          </a:xfrm>
        </p:spPr>
        <p:txBody>
          <a:bodyPr>
            <a:noAutofit/>
          </a:bodyPr>
          <a:lstStyle/>
          <a:p>
            <a:pPr marL="0" indent="0">
              <a:buNone/>
            </a:pPr>
            <a:r>
              <a:rPr lang="en-US" sz="1600" dirty="0" smtClean="0"/>
              <a:t>Ordinary men and women, having the opportunity of a happy life, will become more kindly and less persecuting and less inclined to view others with suspicion. The taste for war will die out, partly for this reason, and partly because it will involve long and severe work for all. Good nature is, of all moral qualities, the one that the world needs most, and good nature is the result of ease and security, not of a life of arduous struggle. </a:t>
            </a:r>
            <a:r>
              <a:rPr lang="en-US" sz="1600" b="1" dirty="0" smtClean="0"/>
              <a:t>Modern methods of production have given us the possibility of ease and security for all; we have chosen, instead, to have overwork for some and starvation for others. Hitherto we have continued to be as energetic as we were before there were machines; in this we have been foolish, but there is no reason to go on being foolish forever.</a:t>
            </a:r>
          </a:p>
          <a:p>
            <a:pPr marL="0" indent="0" algn="r">
              <a:buNone/>
            </a:pPr>
            <a:r>
              <a:rPr lang="en-US" sz="1600" dirty="0" smtClean="0"/>
              <a:t>Bertrand Russell, </a:t>
            </a:r>
            <a:r>
              <a:rPr lang="en-US" sz="1600" i="1" dirty="0" smtClean="0"/>
              <a:t>In Praise of Idleness, </a:t>
            </a:r>
            <a:r>
              <a:rPr lang="en-US" sz="1600" dirty="0" smtClean="0"/>
              <a:t>1932 </a:t>
            </a:r>
          </a:p>
          <a:p>
            <a:pPr marL="0" indent="0">
              <a:buNone/>
            </a:pPr>
            <a:endParaRPr 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2 Poll</a:t>
            </a:r>
            <a:endParaRPr lang="en-US" dirty="0"/>
          </a:p>
        </p:txBody>
      </p:sp>
      <p:graphicFrame>
        <p:nvGraphicFramePr>
          <p:cNvPr id="4" name="Chart 3"/>
          <p:cNvGraphicFramePr/>
          <p:nvPr/>
        </p:nvGraphicFramePr>
        <p:xfrm>
          <a:off x="1219200" y="1447800"/>
          <a:ext cx="6781800" cy="462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Oval 4"/>
          <p:cNvSpPr/>
          <p:nvPr/>
        </p:nvSpPr>
        <p:spPr>
          <a:xfrm>
            <a:off x="1981200" y="1447800"/>
            <a:ext cx="1524000" cy="2819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524000" y="6019800"/>
            <a:ext cx="3301994" cy="369332"/>
          </a:xfrm>
          <a:prstGeom prst="rect">
            <a:avLst/>
          </a:prstGeom>
          <a:noFill/>
        </p:spPr>
        <p:txBody>
          <a:bodyPr wrap="none" rtlCol="0">
            <a:spAutoFit/>
          </a:bodyPr>
          <a:lstStyle/>
          <a:p>
            <a:r>
              <a:rPr lang="en-US" dirty="0" smtClean="0"/>
              <a:t>Nov 25 is actually a holiday!  So...</a:t>
            </a:r>
            <a:endParaRPr lang="en-US" dirty="0"/>
          </a:p>
        </p:txBody>
      </p:sp>
      <p:sp>
        <p:nvSpPr>
          <p:cNvPr id="7" name="TextBox 6"/>
          <p:cNvSpPr txBox="1"/>
          <p:nvPr/>
        </p:nvSpPr>
        <p:spPr>
          <a:xfrm>
            <a:off x="5257800" y="5791200"/>
            <a:ext cx="3310073" cy="707886"/>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000" dirty="0" smtClean="0"/>
              <a:t>Exam 2 will be out</a:t>
            </a:r>
          </a:p>
          <a:p>
            <a:r>
              <a:rPr lang="en-US" sz="2000" dirty="0" smtClean="0"/>
              <a:t>Wed Nov 18, due Mon Nov 23</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Eager Evaluation</a:t>
            </a:r>
            <a:endParaRPr lang="en-US" dirty="0"/>
          </a:p>
        </p:txBody>
      </p:sp>
      <p:sp>
        <p:nvSpPr>
          <p:cNvPr id="4" name="Rectangle 3"/>
          <p:cNvSpPr/>
          <p:nvPr/>
        </p:nvSpPr>
        <p:spPr>
          <a:xfrm>
            <a:off x="609600" y="1447800"/>
            <a:ext cx="7998977" cy="4154984"/>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To apply a constructed procedure:</a:t>
            </a:r>
          </a:p>
          <a:p>
            <a:pPr marL="342900" indent="-342900">
              <a:buFont typeface="+mj-lt"/>
              <a:buAutoNum type="arabicPeriod"/>
            </a:pPr>
            <a:r>
              <a:rPr lang="en-US" sz="2400" b="1" dirty="0" smtClean="0"/>
              <a:t>Construct a new environment</a:t>
            </a:r>
            <a:r>
              <a:rPr lang="en-US" sz="2400" dirty="0" smtClean="0"/>
              <a:t>, whose parent is the environment of the applied procedure.</a:t>
            </a:r>
          </a:p>
          <a:p>
            <a:pPr marL="342900" indent="-342900">
              <a:buFont typeface="+mj-lt"/>
              <a:buAutoNum type="arabicPeriod"/>
            </a:pPr>
            <a:r>
              <a:rPr lang="en-US" sz="2400" b="1" dirty="0" smtClean="0"/>
              <a:t>For each procedure parameter, create a place </a:t>
            </a:r>
            <a:r>
              <a:rPr lang="en-US" sz="2400" dirty="0" smtClean="0"/>
              <a:t>in the frame of the new environment with the name of the parameter.  </a:t>
            </a:r>
            <a:r>
              <a:rPr lang="en-US" sz="2400" b="1" dirty="0" smtClean="0">
                <a:solidFill>
                  <a:srgbClr val="FF0000"/>
                </a:solidFill>
              </a:rPr>
              <a:t>Evaluate each operand expression in the environment of the application and initialize the value in each place to the value of the corresponding operand expression.</a:t>
            </a:r>
          </a:p>
          <a:p>
            <a:pPr marL="342900" indent="-342900">
              <a:buFont typeface="+mj-lt"/>
              <a:buAutoNum type="arabicPeriod"/>
            </a:pPr>
            <a:r>
              <a:rPr lang="en-US" sz="2400" b="1" dirty="0" smtClean="0"/>
              <a:t>Evaluate</a:t>
            </a:r>
            <a:r>
              <a:rPr lang="en-US" sz="2400" dirty="0" smtClean="0"/>
              <a:t> the body of the procedure </a:t>
            </a:r>
            <a:r>
              <a:rPr lang="en-US" sz="2400" b="1" dirty="0" smtClean="0"/>
              <a:t>in the newly created environment. </a:t>
            </a:r>
            <a:r>
              <a:rPr lang="en-US" sz="2400" dirty="0" smtClean="0"/>
              <a:t>The resulting value is the value of the application.</a:t>
            </a:r>
            <a:endParaRPr lang="en-US" sz="2400" dirty="0"/>
          </a:p>
        </p:txBody>
      </p:sp>
      <p:sp>
        <p:nvSpPr>
          <p:cNvPr id="5" name="TextBox 4"/>
          <p:cNvSpPr txBox="1"/>
          <p:nvPr/>
        </p:nvSpPr>
        <p:spPr>
          <a:xfrm>
            <a:off x="762000" y="5791200"/>
            <a:ext cx="7467600" cy="70788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Our standard evaluation rule for applications is </a:t>
            </a:r>
            <a:r>
              <a:rPr lang="en-US" sz="2000" b="1" dirty="0" smtClean="0"/>
              <a:t>eager:</a:t>
            </a:r>
            <a:r>
              <a:rPr lang="en-US" sz="2000" dirty="0" smtClean="0"/>
              <a:t> we always evaluate all the operand expressions whether we need them or not.</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1562100"/>
            <a:ext cx="9144000" cy="5295900"/>
          </a:xfrm>
          <a:prstGeom prst="rect">
            <a:avLst/>
          </a:prstGeom>
          <a:noFill/>
          <a:ln w="9525">
            <a:noFill/>
            <a:miter lim="800000"/>
            <a:headEnd/>
            <a:tailEnd/>
          </a:ln>
        </p:spPr>
      </p:pic>
      <p:sp>
        <p:nvSpPr>
          <p:cNvPr id="2" name="Title 1"/>
          <p:cNvSpPr>
            <a:spLocks noGrp="1"/>
          </p:cNvSpPr>
          <p:nvPr>
            <p:ph type="title"/>
          </p:nvPr>
        </p:nvSpPr>
        <p:spPr/>
        <p:txBody>
          <a:bodyPr>
            <a:normAutofit/>
          </a:bodyPr>
          <a:lstStyle/>
          <a:p>
            <a:r>
              <a:rPr lang="en-US" dirty="0" smtClean="0"/>
              <a:t>Let’s procrastinate...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Lazy Evaluation</a:t>
            </a:r>
            <a:endParaRPr lang="en-US" dirty="0"/>
          </a:p>
        </p:txBody>
      </p:sp>
      <p:sp>
        <p:nvSpPr>
          <p:cNvPr id="5" name="Content Placeholder 4"/>
          <p:cNvSpPr>
            <a:spLocks noGrp="1"/>
          </p:cNvSpPr>
          <p:nvPr>
            <p:ph idx="1"/>
          </p:nvPr>
        </p:nvSpPr>
        <p:spPr/>
        <p:txBody>
          <a:bodyPr/>
          <a:lstStyle/>
          <a:p>
            <a:pPr lvl="0">
              <a:defRPr/>
            </a:pPr>
            <a:r>
              <a:rPr lang="en-US" dirty="0" smtClean="0"/>
              <a:t>Don’t evaluate expressions until their value is really needed</a:t>
            </a:r>
          </a:p>
          <a:p>
            <a:pPr lvl="1">
              <a:defRPr/>
            </a:pPr>
            <a:r>
              <a:rPr lang="en-US" dirty="0" smtClean="0"/>
              <a:t>We might save work this way, since sometimes we don’t need the value of an expression</a:t>
            </a:r>
          </a:p>
          <a:p>
            <a:pPr lvl="1">
              <a:defRPr/>
            </a:pPr>
            <a:r>
              <a:rPr lang="en-US" dirty="0" smtClean="0"/>
              <a:t>We might change the meaning of some expressions, since the order of evaluation matters</a:t>
            </a:r>
          </a:p>
        </p:txBody>
      </p:sp>
      <p:sp>
        <p:nvSpPr>
          <p:cNvPr id="4"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5"/>
          <p:cNvSpPr/>
          <p:nvPr/>
        </p:nvSpPr>
        <p:spPr>
          <a:xfrm>
            <a:off x="1524000" y="4953000"/>
            <a:ext cx="6324600" cy="95410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defRPr/>
            </a:pPr>
            <a:r>
              <a:rPr lang="en-US" sz="2800" dirty="0" smtClean="0"/>
              <a:t>Note: not a wise policy for problem sets (all answer values will always be needed!)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3074" name="Rectangle 2"/>
          <p:cNvSpPr>
            <a:spLocks noGrp="1" noChangeArrowheads="1"/>
          </p:cNvSpPr>
          <p:nvPr>
            <p:ph type="title"/>
          </p:nvPr>
        </p:nvSpPr>
        <p:spPr/>
        <p:txBody>
          <a:bodyPr/>
          <a:lstStyle/>
          <a:p>
            <a:r>
              <a:rPr lang="en-US"/>
              <a:t>Lazy Examples</a:t>
            </a:r>
          </a:p>
        </p:txBody>
      </p:sp>
      <p:sp>
        <p:nvSpPr>
          <p:cNvPr id="1283075" name="Text Box 3"/>
          <p:cNvSpPr txBox="1">
            <a:spLocks noChangeArrowheads="1"/>
          </p:cNvSpPr>
          <p:nvPr/>
        </p:nvSpPr>
        <p:spPr bwMode="auto">
          <a:xfrm>
            <a:off x="609599" y="1304925"/>
            <a:ext cx="8367713" cy="4524315"/>
          </a:xfrm>
          <a:prstGeom prst="rect">
            <a:avLst/>
          </a:prstGeom>
          <a:noFill/>
          <a:ln w="31750" algn="ctr">
            <a:noFill/>
            <a:miter lim="800000"/>
            <a:headEnd/>
            <a:tailEnd/>
          </a:ln>
          <a:effectLst/>
        </p:spPr>
        <p:txBody>
          <a:bodyPr wrap="square">
            <a:spAutoFit/>
          </a:bodyPr>
          <a:lstStyle/>
          <a:p>
            <a:r>
              <a:rPr lang="en-US" sz="2400" dirty="0" err="1"/>
              <a:t>Charme</a:t>
            </a:r>
            <a:r>
              <a:rPr lang="en-US" sz="2400" dirty="0"/>
              <a:t>&gt; ((lambda (x) 3) (* 2 2))</a:t>
            </a:r>
          </a:p>
          <a:p>
            <a:r>
              <a:rPr lang="en-US" sz="2400" b="1" dirty="0">
                <a:solidFill>
                  <a:srgbClr val="0070C0"/>
                </a:solidFill>
              </a:rPr>
              <a:t>3</a:t>
            </a:r>
            <a:r>
              <a:rPr lang="en-US" sz="2400" dirty="0"/>
              <a:t>			</a:t>
            </a:r>
            <a:endParaRPr lang="en-US" sz="2400" i="1" dirty="0"/>
          </a:p>
          <a:p>
            <a:r>
              <a:rPr lang="en-US" sz="2400" dirty="0" err="1"/>
              <a:t>LazyCharme</a:t>
            </a:r>
            <a:r>
              <a:rPr lang="en-US" sz="2400" dirty="0"/>
              <a:t>&gt; ((lambda (x) 3) (* 2 2))</a:t>
            </a:r>
          </a:p>
          <a:p>
            <a:r>
              <a:rPr lang="en-US" sz="2400" b="1" dirty="0">
                <a:solidFill>
                  <a:srgbClr val="0070C0"/>
                </a:solidFill>
              </a:rPr>
              <a:t>3</a:t>
            </a:r>
          </a:p>
          <a:p>
            <a:r>
              <a:rPr lang="en-US" sz="2400" dirty="0" err="1"/>
              <a:t>Charme</a:t>
            </a:r>
            <a:r>
              <a:rPr lang="en-US" sz="2400" dirty="0"/>
              <a:t>&gt;((lambda (x) 3) (car 3))</a:t>
            </a:r>
          </a:p>
          <a:p>
            <a:r>
              <a:rPr lang="en-US" sz="2400" b="1" dirty="0">
                <a:solidFill>
                  <a:srgbClr val="FF0000"/>
                </a:solidFill>
              </a:rPr>
              <a:t>error: car expects a pair, applied to 3</a:t>
            </a:r>
          </a:p>
          <a:p>
            <a:r>
              <a:rPr lang="en-US" sz="2400" dirty="0" err="1"/>
              <a:t>LazyCharme</a:t>
            </a:r>
            <a:r>
              <a:rPr lang="en-US" sz="2400" dirty="0"/>
              <a:t>&gt; ((lambda (x) 3) (car 3))</a:t>
            </a:r>
          </a:p>
          <a:p>
            <a:r>
              <a:rPr lang="en-US" sz="2400" b="1" dirty="0">
                <a:solidFill>
                  <a:srgbClr val="0070C0"/>
                </a:solidFill>
              </a:rPr>
              <a:t>3</a:t>
            </a:r>
            <a:r>
              <a:rPr lang="en-US" sz="2400" dirty="0"/>
              <a:t> </a:t>
            </a:r>
          </a:p>
          <a:p>
            <a:r>
              <a:rPr lang="en-US" sz="2400" dirty="0" err="1"/>
              <a:t>Charme</a:t>
            </a:r>
            <a:r>
              <a:rPr lang="en-US" sz="2400" dirty="0"/>
              <a:t>&gt; ((lambda (x) 3) (loop-forever)) </a:t>
            </a:r>
          </a:p>
          <a:p>
            <a:r>
              <a:rPr lang="en-US" sz="2400" b="1" dirty="0">
                <a:solidFill>
                  <a:srgbClr val="FF0000"/>
                </a:solidFill>
                <a:latin typeface="Arial" charset="0"/>
              </a:rPr>
              <a:t>no value – loops forever</a:t>
            </a:r>
          </a:p>
          <a:p>
            <a:r>
              <a:rPr lang="en-US" sz="2400" dirty="0" err="1"/>
              <a:t>LazyCharme</a:t>
            </a:r>
            <a:r>
              <a:rPr lang="en-US" sz="2400" dirty="0"/>
              <a:t>&gt; ((lambda (x) 3) (loop-forever)) </a:t>
            </a:r>
          </a:p>
          <a:p>
            <a:r>
              <a:rPr lang="en-US" sz="2400" b="1" dirty="0">
                <a:solidFill>
                  <a:srgbClr val="0070C0"/>
                </a:solidFill>
              </a:rPr>
              <a:t>3</a:t>
            </a:r>
          </a:p>
        </p:txBody>
      </p:sp>
      <p:sp>
        <p:nvSpPr>
          <p:cNvPr id="1283076" name="Text Box 4"/>
          <p:cNvSpPr txBox="1">
            <a:spLocks noChangeArrowheads="1"/>
          </p:cNvSpPr>
          <p:nvPr/>
        </p:nvSpPr>
        <p:spPr bwMode="auto">
          <a:xfrm>
            <a:off x="4038600" y="5791200"/>
            <a:ext cx="3980000" cy="58477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spAutoFit/>
          </a:bodyPr>
          <a:lstStyle/>
          <a:p>
            <a:r>
              <a:rPr lang="en-US" sz="3200" dirty="0"/>
              <a:t>Laziness can be useful!</a:t>
            </a:r>
          </a:p>
        </p:txBody>
      </p:sp>
      <p:sp>
        <p:nvSpPr>
          <p:cNvPr id="1283077" name="Text Box 5"/>
          <p:cNvSpPr txBox="1">
            <a:spLocks noChangeArrowheads="1"/>
          </p:cNvSpPr>
          <p:nvPr/>
        </p:nvSpPr>
        <p:spPr bwMode="auto">
          <a:xfrm>
            <a:off x="6248400" y="2895600"/>
            <a:ext cx="2520950" cy="701675"/>
          </a:xfrm>
          <a:prstGeom prst="rect">
            <a:avLst/>
          </a:prstGeom>
          <a:noFill/>
          <a:ln w="31750">
            <a:noFill/>
            <a:miter lim="800000"/>
            <a:headEnd/>
            <a:tailEnd/>
          </a:ln>
          <a:effectLst/>
        </p:spPr>
        <p:txBody>
          <a:bodyPr wrap="none">
            <a:spAutoFit/>
          </a:bodyPr>
          <a:lstStyle/>
          <a:p>
            <a:r>
              <a:rPr lang="en-US" sz="2000" dirty="0"/>
              <a:t>(Assumes extensions</a:t>
            </a:r>
          </a:p>
          <a:p>
            <a:r>
              <a:rPr lang="en-US" sz="2000" dirty="0"/>
              <a:t>from ps7)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83075">
                                            <p:txEl>
                                              <p:pRg st="0" end="0"/>
                                            </p:txEl>
                                          </p:spTgt>
                                        </p:tgtEl>
                                        <p:attrNameLst>
                                          <p:attrName>style.visibility</p:attrName>
                                        </p:attrNameLst>
                                      </p:cBhvr>
                                      <p:to>
                                        <p:strVal val="visible"/>
                                      </p:to>
                                    </p:set>
                                    <p:animEffect transition="in" filter="dissolve">
                                      <p:cBhvr>
                                        <p:cTn id="7" dur="500"/>
                                        <p:tgtEl>
                                          <p:spTgt spid="128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83075">
                                            <p:txEl>
                                              <p:pRg st="1" end="1"/>
                                            </p:txEl>
                                          </p:spTgt>
                                        </p:tgtEl>
                                        <p:attrNameLst>
                                          <p:attrName>style.visibility</p:attrName>
                                        </p:attrNameLst>
                                      </p:cBhvr>
                                      <p:to>
                                        <p:strVal val="visible"/>
                                      </p:to>
                                    </p:set>
                                    <p:animEffect transition="in" filter="dissolve">
                                      <p:cBhvr>
                                        <p:cTn id="12" dur="500"/>
                                        <p:tgtEl>
                                          <p:spTgt spid="128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83075">
                                            <p:txEl>
                                              <p:pRg st="2" end="2"/>
                                            </p:txEl>
                                          </p:spTgt>
                                        </p:tgtEl>
                                        <p:attrNameLst>
                                          <p:attrName>style.visibility</p:attrName>
                                        </p:attrNameLst>
                                      </p:cBhvr>
                                      <p:to>
                                        <p:strVal val="visible"/>
                                      </p:to>
                                    </p:set>
                                    <p:animEffect transition="in" filter="dissolve">
                                      <p:cBhvr>
                                        <p:cTn id="17" dur="500"/>
                                        <p:tgtEl>
                                          <p:spTgt spid="128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83075">
                                            <p:txEl>
                                              <p:pRg st="3" end="3"/>
                                            </p:txEl>
                                          </p:spTgt>
                                        </p:tgtEl>
                                        <p:attrNameLst>
                                          <p:attrName>style.visibility</p:attrName>
                                        </p:attrNameLst>
                                      </p:cBhvr>
                                      <p:to>
                                        <p:strVal val="visible"/>
                                      </p:to>
                                    </p:set>
                                    <p:animEffect transition="in" filter="dissolve">
                                      <p:cBhvr>
                                        <p:cTn id="22" dur="500"/>
                                        <p:tgtEl>
                                          <p:spTgt spid="128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83075">
                                            <p:txEl>
                                              <p:pRg st="4" end="4"/>
                                            </p:txEl>
                                          </p:spTgt>
                                        </p:tgtEl>
                                        <p:attrNameLst>
                                          <p:attrName>style.visibility</p:attrName>
                                        </p:attrNameLst>
                                      </p:cBhvr>
                                      <p:to>
                                        <p:strVal val="visible"/>
                                      </p:to>
                                    </p:set>
                                    <p:animEffect transition="in" filter="dissolve">
                                      <p:cBhvr>
                                        <p:cTn id="27" dur="500"/>
                                        <p:tgtEl>
                                          <p:spTgt spid="1283075">
                                            <p:txEl>
                                              <p:pRg st="4" end="4"/>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283077"/>
                                        </p:tgtEl>
                                        <p:attrNameLst>
                                          <p:attrName>style.visibility</p:attrName>
                                        </p:attrNameLst>
                                      </p:cBhvr>
                                      <p:to>
                                        <p:strVal val="visible"/>
                                      </p:to>
                                    </p:set>
                                    <p:animEffect transition="in" filter="dissolve">
                                      <p:cBhvr>
                                        <p:cTn id="30" dur="500"/>
                                        <p:tgtEl>
                                          <p:spTgt spid="1283077"/>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283075">
                                            <p:txEl>
                                              <p:pRg st="5" end="5"/>
                                            </p:txEl>
                                          </p:spTgt>
                                        </p:tgtEl>
                                        <p:attrNameLst>
                                          <p:attrName>style.visibility</p:attrName>
                                        </p:attrNameLst>
                                      </p:cBhvr>
                                      <p:to>
                                        <p:strVal val="visible"/>
                                      </p:to>
                                    </p:set>
                                    <p:animEffect transition="in" filter="dissolve">
                                      <p:cBhvr>
                                        <p:cTn id="35" dur="500"/>
                                        <p:tgtEl>
                                          <p:spTgt spid="1283075">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1283075">
                                            <p:txEl>
                                              <p:pRg st="6" end="6"/>
                                            </p:txEl>
                                          </p:spTgt>
                                        </p:tgtEl>
                                        <p:attrNameLst>
                                          <p:attrName>style.visibility</p:attrName>
                                        </p:attrNameLst>
                                      </p:cBhvr>
                                      <p:to>
                                        <p:strVal val="visible"/>
                                      </p:to>
                                    </p:set>
                                    <p:animEffect transition="in" filter="dissolve">
                                      <p:cBhvr>
                                        <p:cTn id="40" dur="500"/>
                                        <p:tgtEl>
                                          <p:spTgt spid="1283075">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283075">
                                            <p:txEl>
                                              <p:pRg st="7" end="7"/>
                                            </p:txEl>
                                          </p:spTgt>
                                        </p:tgtEl>
                                        <p:attrNameLst>
                                          <p:attrName>style.visibility</p:attrName>
                                        </p:attrNameLst>
                                      </p:cBhvr>
                                      <p:to>
                                        <p:strVal val="visible"/>
                                      </p:to>
                                    </p:set>
                                    <p:animEffect transition="in" filter="dissolve">
                                      <p:cBhvr>
                                        <p:cTn id="45" dur="500"/>
                                        <p:tgtEl>
                                          <p:spTgt spid="1283075">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1283075">
                                            <p:txEl>
                                              <p:pRg st="8" end="8"/>
                                            </p:txEl>
                                          </p:spTgt>
                                        </p:tgtEl>
                                        <p:attrNameLst>
                                          <p:attrName>style.visibility</p:attrName>
                                        </p:attrNameLst>
                                      </p:cBhvr>
                                      <p:to>
                                        <p:strVal val="visible"/>
                                      </p:to>
                                    </p:set>
                                    <p:animEffect transition="in" filter="dissolve">
                                      <p:cBhvr>
                                        <p:cTn id="50" dur="500"/>
                                        <p:tgtEl>
                                          <p:spTgt spid="1283075">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283075">
                                            <p:txEl>
                                              <p:pRg st="9" end="9"/>
                                            </p:txEl>
                                          </p:spTgt>
                                        </p:tgtEl>
                                        <p:attrNameLst>
                                          <p:attrName>style.visibility</p:attrName>
                                        </p:attrNameLst>
                                      </p:cBhvr>
                                      <p:to>
                                        <p:strVal val="visible"/>
                                      </p:to>
                                    </p:set>
                                    <p:animEffect transition="in" filter="dissolve">
                                      <p:cBhvr>
                                        <p:cTn id="55" dur="500"/>
                                        <p:tgtEl>
                                          <p:spTgt spid="1283075">
                                            <p:txEl>
                                              <p:pRg st="9" end="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1283075">
                                            <p:txEl>
                                              <p:pRg st="10" end="10"/>
                                            </p:txEl>
                                          </p:spTgt>
                                        </p:tgtEl>
                                        <p:attrNameLst>
                                          <p:attrName>style.visibility</p:attrName>
                                        </p:attrNameLst>
                                      </p:cBhvr>
                                      <p:to>
                                        <p:strVal val="visible"/>
                                      </p:to>
                                    </p:set>
                                    <p:animEffect transition="in" filter="dissolve">
                                      <p:cBhvr>
                                        <p:cTn id="60" dur="500"/>
                                        <p:tgtEl>
                                          <p:spTgt spid="1283075">
                                            <p:txEl>
                                              <p:pRg st="10" end="1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1283075">
                                            <p:txEl>
                                              <p:pRg st="11" end="11"/>
                                            </p:txEl>
                                          </p:spTgt>
                                        </p:tgtEl>
                                        <p:attrNameLst>
                                          <p:attrName>style.visibility</p:attrName>
                                        </p:attrNameLst>
                                      </p:cBhvr>
                                      <p:to>
                                        <p:strVal val="visible"/>
                                      </p:to>
                                    </p:set>
                                    <p:animEffect transition="in" filter="dissolve">
                                      <p:cBhvr>
                                        <p:cTn id="65" dur="500"/>
                                        <p:tgtEl>
                                          <p:spTgt spid="1283075">
                                            <p:txEl>
                                              <p:pRg st="11" end="11"/>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283076"/>
                                        </p:tgtEl>
                                        <p:attrNameLst>
                                          <p:attrName>style.visibility</p:attrName>
                                        </p:attrNameLst>
                                      </p:cBhvr>
                                      <p:to>
                                        <p:strVal val="visible"/>
                                      </p:to>
                                    </p:set>
                                    <p:animEffect transition="in" filter="fade">
                                      <p:cBhvr>
                                        <p:cTn id="70" dur="1000"/>
                                        <p:tgtEl>
                                          <p:spTgt spid="1283076"/>
                                        </p:tgtEl>
                                      </p:cBhvr>
                                    </p:animEffect>
                                    <p:anim calcmode="lin" valueType="num">
                                      <p:cBhvr>
                                        <p:cTn id="71" dur="1000" fill="hold"/>
                                        <p:tgtEl>
                                          <p:spTgt spid="1283076"/>
                                        </p:tgtEl>
                                        <p:attrNameLst>
                                          <p:attrName>ppt_x</p:attrName>
                                        </p:attrNameLst>
                                      </p:cBhvr>
                                      <p:tavLst>
                                        <p:tav tm="0">
                                          <p:val>
                                            <p:strVal val="#ppt_x"/>
                                          </p:val>
                                        </p:tav>
                                        <p:tav tm="100000">
                                          <p:val>
                                            <p:strVal val="#ppt_x"/>
                                          </p:val>
                                        </p:tav>
                                      </p:tavLst>
                                    </p:anim>
                                    <p:anim calcmode="lin" valueType="num">
                                      <p:cBhvr>
                                        <p:cTn id="72" dur="1000" fill="hold"/>
                                        <p:tgtEl>
                                          <p:spTgt spid="12830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3075" grpId="0" build="p"/>
      <p:bldP spid="1283076" grpId="0" animBg="1"/>
      <p:bldP spid="128307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269" name="Text Box 5"/>
          <p:cNvSpPr txBox="1">
            <a:spLocks noChangeArrowheads="1"/>
          </p:cNvSpPr>
          <p:nvPr/>
        </p:nvSpPr>
        <p:spPr bwMode="auto">
          <a:xfrm>
            <a:off x="1357313" y="444500"/>
            <a:ext cx="6334125" cy="1446550"/>
          </a:xfrm>
          <a:prstGeom prst="rect">
            <a:avLst/>
          </a:prstGeom>
          <a:noFill/>
          <a:ln w="31750" algn="ctr">
            <a:noFill/>
            <a:miter lim="800000"/>
            <a:headEnd/>
            <a:tailEnd/>
          </a:ln>
          <a:effectLst/>
        </p:spPr>
        <p:txBody>
          <a:bodyPr>
            <a:spAutoFit/>
          </a:bodyPr>
          <a:lstStyle/>
          <a:p>
            <a:pPr algn="ctr"/>
            <a:r>
              <a:rPr lang="en-US" sz="4400" dirty="0"/>
              <a:t>How do we make our evaluation rules </a:t>
            </a:r>
            <a:r>
              <a:rPr lang="en-US" sz="4400" i="1" dirty="0"/>
              <a:t>lazier</a:t>
            </a:r>
            <a:r>
              <a:rPr lang="en-US" sz="4400" dirty="0"/>
              <a:t>?</a:t>
            </a:r>
          </a:p>
        </p:txBody>
      </p:sp>
      <p:sp>
        <p:nvSpPr>
          <p:cNvPr id="8" name="Rectangle 7"/>
          <p:cNvSpPr/>
          <p:nvPr/>
        </p:nvSpPr>
        <p:spPr>
          <a:xfrm>
            <a:off x="685800" y="1981200"/>
            <a:ext cx="7998977" cy="4154984"/>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To apply a constructed procedure:</a:t>
            </a:r>
          </a:p>
          <a:p>
            <a:pPr marL="342900" indent="-342900">
              <a:buFont typeface="+mj-lt"/>
              <a:buAutoNum type="arabicPeriod"/>
            </a:pPr>
            <a:r>
              <a:rPr lang="en-US" sz="2400" b="1" smtClean="0"/>
              <a:t>Construct a new environment</a:t>
            </a:r>
            <a:r>
              <a:rPr lang="en-US" sz="2400" smtClean="0"/>
              <a:t>, whose parent is the environment of the applied procedure.</a:t>
            </a:r>
          </a:p>
          <a:p>
            <a:pPr marL="342900" indent="-342900">
              <a:buFont typeface="+mj-lt"/>
              <a:buAutoNum type="arabicPeriod"/>
            </a:pPr>
            <a:r>
              <a:rPr lang="en-US" sz="2400" b="1" smtClean="0"/>
              <a:t>For each procedure parameter, create a place </a:t>
            </a:r>
            <a:r>
              <a:rPr lang="en-US" sz="2400" smtClean="0"/>
              <a:t>in the frame of the new environment with the name of the parameter.  </a:t>
            </a:r>
            <a:r>
              <a:rPr lang="en-US" sz="2400" smtClean="0">
                <a:solidFill>
                  <a:schemeClr val="tx1"/>
                </a:solidFill>
              </a:rPr>
              <a:t>Evaluate each operand expression in the environment of the application and initialize the value in each place to the value of the corresponding operand expression.</a:t>
            </a:r>
          </a:p>
          <a:p>
            <a:pPr marL="342900" indent="-342900">
              <a:buFont typeface="+mj-lt"/>
              <a:buAutoNum type="arabicPeriod"/>
            </a:pPr>
            <a:r>
              <a:rPr lang="en-US" sz="2400" b="1" smtClean="0"/>
              <a:t>Evaluate</a:t>
            </a:r>
            <a:r>
              <a:rPr lang="en-US" sz="2400" smtClean="0"/>
              <a:t> the body of the procedure </a:t>
            </a:r>
            <a:r>
              <a:rPr lang="en-US" sz="2400" b="1" smtClean="0"/>
              <a:t>in the newly created environment. </a:t>
            </a:r>
            <a:r>
              <a:rPr lang="en-US" sz="2400" smtClean="0"/>
              <a:t>The resulting value is the value of the application.</a:t>
            </a:r>
            <a:endParaRPr lang="en-US" sz="2400" dirty="0"/>
          </a:p>
        </p:txBody>
      </p:sp>
      <p:sp>
        <p:nvSpPr>
          <p:cNvPr id="9" name="Rectangle 8"/>
          <p:cNvSpPr/>
          <p:nvPr/>
        </p:nvSpPr>
        <p:spPr>
          <a:xfrm>
            <a:off x="228600" y="3886200"/>
            <a:ext cx="8610600" cy="106680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0" name="TextBox 9"/>
          <p:cNvSpPr txBox="1"/>
          <p:nvPr/>
        </p:nvSpPr>
        <p:spPr>
          <a:xfrm>
            <a:off x="1143000" y="3962400"/>
            <a:ext cx="7315200"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2400" b="1" dirty="0" smtClean="0"/>
              <a:t>Put something (a “</a:t>
            </a:r>
            <a:r>
              <a:rPr lang="en-US" sz="2400" b="1" dirty="0" err="1" smtClean="0"/>
              <a:t>thunk</a:t>
            </a:r>
            <a:r>
              <a:rPr lang="en-US" sz="2400" b="1" dirty="0" smtClean="0"/>
              <a:t>”) in that place that can be used later to get the value of that operand when it is needed.</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ox(in)">
                                      <p:cBhvr>
                                        <p:cTn id="1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3314" name="Rectangle 2"/>
          <p:cNvSpPr>
            <a:spLocks noGrp="1" noChangeArrowheads="1"/>
          </p:cNvSpPr>
          <p:nvPr>
            <p:ph type="title"/>
          </p:nvPr>
        </p:nvSpPr>
        <p:spPr/>
        <p:txBody>
          <a:bodyPr/>
          <a:lstStyle/>
          <a:p>
            <a:r>
              <a:rPr lang="en-US"/>
              <a:t>Evaluation of Arguments</a:t>
            </a:r>
          </a:p>
        </p:txBody>
      </p:sp>
      <p:sp>
        <p:nvSpPr>
          <p:cNvPr id="1293315" name="Rectangle 3"/>
          <p:cNvSpPr>
            <a:spLocks noGrp="1" noChangeArrowheads="1"/>
          </p:cNvSpPr>
          <p:nvPr>
            <p:ph idx="1"/>
          </p:nvPr>
        </p:nvSpPr>
        <p:spPr/>
        <p:txBody>
          <a:bodyPr/>
          <a:lstStyle/>
          <a:p>
            <a:r>
              <a:rPr lang="en-US" dirty="0"/>
              <a:t>Applicative Order (“eager evaluation”)</a:t>
            </a:r>
          </a:p>
          <a:p>
            <a:pPr lvl="1"/>
            <a:r>
              <a:rPr lang="en-US" dirty="0"/>
              <a:t>Evaluate all </a:t>
            </a:r>
            <a:r>
              <a:rPr lang="en-US" dirty="0" err="1"/>
              <a:t>subexpressions</a:t>
            </a:r>
            <a:r>
              <a:rPr lang="en-US" dirty="0"/>
              <a:t> before </a:t>
            </a:r>
            <a:r>
              <a:rPr lang="en-US" dirty="0" smtClean="0"/>
              <a:t>applying</a:t>
            </a:r>
            <a:endParaRPr lang="en-US" dirty="0"/>
          </a:p>
          <a:p>
            <a:pPr lvl="1"/>
            <a:r>
              <a:rPr lang="en-US" dirty="0"/>
              <a:t>Scheme, original </a:t>
            </a:r>
            <a:r>
              <a:rPr lang="en-US" b="1" dirty="0" err="1">
                <a:solidFill>
                  <a:schemeClr val="tx2">
                    <a:lumMod val="60000"/>
                    <a:lumOff val="40000"/>
                  </a:schemeClr>
                </a:solidFill>
              </a:rPr>
              <a:t>Charme</a:t>
            </a:r>
            <a:r>
              <a:rPr lang="en-US" dirty="0"/>
              <a:t>, Java</a:t>
            </a:r>
          </a:p>
          <a:p>
            <a:r>
              <a:rPr lang="en-US" dirty="0"/>
              <a:t>Normal Order (“lazy evaluation”)</a:t>
            </a:r>
          </a:p>
          <a:p>
            <a:pPr lvl="1"/>
            <a:r>
              <a:rPr lang="en-US" dirty="0"/>
              <a:t>Evaluate arguments when the value is needed</a:t>
            </a:r>
          </a:p>
          <a:p>
            <a:pPr lvl="1"/>
            <a:r>
              <a:rPr lang="en-US" dirty="0"/>
              <a:t>Algol60 (sort of), Haskell, Miranda, </a:t>
            </a:r>
            <a:r>
              <a:rPr lang="en-US" b="1" dirty="0" err="1">
                <a:solidFill>
                  <a:schemeClr val="tx2">
                    <a:lumMod val="60000"/>
                    <a:lumOff val="40000"/>
                  </a:schemeClr>
                </a:solidFill>
              </a:rPr>
              <a:t>LazyCharme</a:t>
            </a:r>
            <a:endParaRPr lang="en-US" b="1" dirty="0">
              <a:solidFill>
                <a:schemeClr val="tx2">
                  <a:lumMod val="60000"/>
                  <a:lumOff val="40000"/>
                </a:schemeClr>
              </a:solidFill>
            </a:endParaRPr>
          </a:p>
          <a:p>
            <a:endParaRPr lang="en-US" dirty="0"/>
          </a:p>
        </p:txBody>
      </p:sp>
      <p:sp>
        <p:nvSpPr>
          <p:cNvPr id="1293316" name="Text Box 4"/>
          <p:cNvSpPr txBox="1">
            <a:spLocks noChangeArrowheads="1"/>
          </p:cNvSpPr>
          <p:nvPr/>
        </p:nvSpPr>
        <p:spPr bwMode="auto">
          <a:xfrm>
            <a:off x="381000" y="5486400"/>
            <a:ext cx="8108823" cy="5847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spAutoFit/>
          </a:bodyPr>
          <a:lstStyle/>
          <a:p>
            <a:r>
              <a:rPr lang="en-US" sz="3200" dirty="0"/>
              <a:t>“Normal” Scheme order is </a:t>
            </a:r>
            <a:r>
              <a:rPr lang="en-US" sz="3200" b="1" dirty="0"/>
              <a:t>not</a:t>
            </a:r>
            <a:r>
              <a:rPr lang="en-US" sz="3200" dirty="0"/>
              <a:t> “Normal Order”!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4771</TotalTime>
  <Words>1516</Words>
  <Application>Microsoft Office PowerPoint</Application>
  <PresentationFormat>On-screen Show (4:3)</PresentationFormat>
  <Paragraphs>197</Paragraphs>
  <Slides>22</Slides>
  <Notes>16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Today’s Class</vt:lpstr>
      <vt:lpstr>Exam 2 Poll</vt:lpstr>
      <vt:lpstr>Eager Evaluation</vt:lpstr>
      <vt:lpstr>Let’s procrastinate...</vt:lpstr>
      <vt:lpstr>Lazy Evaluation</vt:lpstr>
      <vt:lpstr>Lazy Examples</vt:lpstr>
      <vt:lpstr>Slide 8</vt:lpstr>
      <vt:lpstr>Evaluation of Arguments</vt:lpstr>
      <vt:lpstr>What do we need to delay evaluation?</vt:lpstr>
      <vt:lpstr>I Thunk I Can</vt:lpstr>
      <vt:lpstr>Lazy Application</vt:lpstr>
      <vt:lpstr>Forcing Evaluation</vt:lpstr>
      <vt:lpstr>What else needs to change?</vt:lpstr>
      <vt:lpstr>Primitive Procedures</vt:lpstr>
      <vt:lpstr>Primitive Procedures</vt:lpstr>
      <vt:lpstr>If Expressions</vt:lpstr>
      <vt:lpstr>Do we really need if special form?</vt:lpstr>
      <vt:lpstr>Lazy Data Structures</vt:lpstr>
      <vt:lpstr>Using Lazy Pairs</vt:lpstr>
      <vt:lpstr>Infinite Lists</vt:lpstr>
      <vt:lpstr>Charge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Evans</dc:creator>
  <cp:lastModifiedBy>David Evans</cp:lastModifiedBy>
  <cp:revision>183</cp:revision>
  <dcterms:created xsi:type="dcterms:W3CDTF">2009-11-02T16:00:53Z</dcterms:created>
  <dcterms:modified xsi:type="dcterms:W3CDTF">2009-11-06T14:35:19Z</dcterms:modified>
</cp:coreProperties>
</file>