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2" r:id="rId2"/>
    <p:sldId id="341" r:id="rId3"/>
    <p:sldId id="293" r:id="rId4"/>
    <p:sldId id="294" r:id="rId5"/>
    <p:sldId id="295" r:id="rId6"/>
    <p:sldId id="342" r:id="rId7"/>
    <p:sldId id="296" r:id="rId8"/>
    <p:sldId id="297" r:id="rId9"/>
    <p:sldId id="298" r:id="rId10"/>
    <p:sldId id="299" r:id="rId11"/>
    <p:sldId id="300" r:id="rId12"/>
    <p:sldId id="339" r:id="rId13"/>
    <p:sldId id="301" r:id="rId14"/>
    <p:sldId id="302" r:id="rId15"/>
    <p:sldId id="303" r:id="rId16"/>
    <p:sldId id="304"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43" r:id="rId35"/>
    <p:sldId id="323" r:id="rId36"/>
    <p:sldId id="324" r:id="rId37"/>
    <p:sldId id="325" r:id="rId38"/>
    <p:sldId id="326" r:id="rId39"/>
    <p:sldId id="327" r:id="rId40"/>
    <p:sldId id="340" r:id="rId41"/>
    <p:sldId id="346" r:id="rId42"/>
    <p:sldId id="347" r:id="rId43"/>
    <p:sldId id="348" r:id="rId44"/>
    <p:sldId id="328" r:id="rId45"/>
    <p:sldId id="329" r:id="rId46"/>
    <p:sldId id="330" r:id="rId47"/>
    <p:sldId id="344" r:id="rId48"/>
    <p:sldId id="345" r:id="rId49"/>
    <p:sldId id="337"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8" d="100"/>
          <a:sy n="118"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A81FD15-C4ED-40D9-90DA-A66F01C62E5E}" type="datetimeFigureOut">
              <a:rPr lang="en-US" smtClean="0"/>
              <a:pPr/>
              <a:t>11/12/2009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DEE327-9499-4908-AAD3-D4BFB43685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E00C2-AFE4-4B83-B346-296B624C7169}" type="slidenum">
              <a:rPr lang="en-US"/>
              <a:pPr/>
              <a:t>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p:spPr>
        <p:txBody>
          <a:bodyPr/>
          <a:lstStyle/>
          <a:p>
            <a:fld id="{645F0577-5A8A-4A65-BC7C-DD86C4E0B1AC}" type="slidenum">
              <a:rPr lang="en-GB" smtClean="0"/>
              <a:pPr/>
              <a:t>2</a:t>
            </a:fld>
            <a:endParaRPr lang="en-GB" smtClean="0"/>
          </a:p>
        </p:txBody>
      </p:sp>
      <p:sp>
        <p:nvSpPr>
          <p:cNvPr id="4099" name="Text Box 1"/>
          <p:cNvSpPr txBox="1">
            <a:spLocks noChangeArrowheads="1"/>
          </p:cNvSpPr>
          <p:nvPr/>
        </p:nvSpPr>
        <p:spPr bwMode="auto">
          <a:xfrm>
            <a:off x="1290918" y="728879"/>
            <a:ext cx="4733365" cy="3600450"/>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4100" name="Rectangle 2"/>
          <p:cNvSpPr>
            <a:spLocks noChangeArrowheads="1"/>
          </p:cNvSpPr>
          <p:nvPr>
            <p:ph type="body"/>
          </p:nvPr>
        </p:nvSpPr>
        <p:spPr>
          <a:xfrm>
            <a:off x="732118" y="4559662"/>
            <a:ext cx="5850965" cy="4320236"/>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852DD-2D3A-4B15-ADC3-6A0495CB8EDF}" type="datetimeFigureOut">
              <a:rPr lang="en-US" smtClean="0"/>
              <a:pPr/>
              <a:t>11/12/2009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852DD-2D3A-4B15-ADC3-6A0495CB8EDF}" type="datetimeFigureOut">
              <a:rPr lang="en-US" smtClean="0"/>
              <a:pPr/>
              <a:t>11/12/2009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C6F27-9A49-4188-8A81-55901918F1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winkiesproject.com/turing.html"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500" name="Picture 44" descr="memex"/>
          <p:cNvPicPr>
            <a:picLocks noChangeAspect="1" noChangeArrowheads="1"/>
          </p:cNvPicPr>
          <p:nvPr/>
        </p:nvPicPr>
        <p:blipFill>
          <a:blip r:embed="rId3" cstate="print"/>
          <a:srcRect/>
          <a:stretch>
            <a:fillRect/>
          </a:stretch>
        </p:blipFill>
        <p:spPr bwMode="auto">
          <a:xfrm>
            <a:off x="76200" y="304800"/>
            <a:ext cx="8487955" cy="5791200"/>
          </a:xfrm>
          <a:prstGeom prst="rect">
            <a:avLst/>
          </a:prstGeom>
          <a:noFill/>
        </p:spPr>
      </p:pic>
      <p:sp>
        <p:nvSpPr>
          <p:cNvPr id="403458" name="Rectangle 2"/>
          <p:cNvSpPr>
            <a:spLocks noGrp="1" noChangeArrowheads="1"/>
          </p:cNvSpPr>
          <p:nvPr>
            <p:ph type="subTitle" idx="1"/>
          </p:nvPr>
        </p:nvSpPr>
        <p:spPr>
          <a:xfrm>
            <a:off x="4876800" y="6143625"/>
            <a:ext cx="4114800" cy="638175"/>
          </a:xfrm>
        </p:spPr>
        <p:txBody>
          <a:bodyPr>
            <a:normAutofit lnSpcReduction="10000"/>
          </a:bodyPr>
          <a:lstStyle/>
          <a:p>
            <a:pPr algn="r">
              <a:lnSpc>
                <a:spcPct val="80000"/>
              </a:lnSpc>
            </a:pPr>
            <a:r>
              <a:rPr lang="en-US" sz="2400" dirty="0">
                <a:solidFill>
                  <a:srgbClr val="002060"/>
                </a:solidFill>
              </a:rPr>
              <a:t>David Evans</a:t>
            </a:r>
          </a:p>
          <a:p>
            <a:pPr algn="r">
              <a:lnSpc>
                <a:spcPct val="80000"/>
              </a:lnSpc>
            </a:pPr>
            <a:r>
              <a:rPr lang="en-US" sz="1800" dirty="0">
                <a:solidFill>
                  <a:srgbClr val="002060"/>
                </a:solidFill>
              </a:rPr>
              <a:t>http://www.cs.virginia.edu/evans</a:t>
            </a:r>
          </a:p>
        </p:txBody>
      </p:sp>
      <p:sp>
        <p:nvSpPr>
          <p:cNvPr id="403464" name="Rectangle 8"/>
          <p:cNvSpPr>
            <a:spLocks noChangeArrowheads="1"/>
          </p:cNvSpPr>
          <p:nvPr/>
        </p:nvSpPr>
        <p:spPr bwMode="auto">
          <a:xfrm>
            <a:off x="4648200" y="381000"/>
            <a:ext cx="3886200" cy="1143000"/>
          </a:xfrm>
          <a:prstGeom prst="rect">
            <a:avLst/>
          </a:prstGeom>
          <a:noFill/>
          <a:ln w="9525">
            <a:noFill/>
            <a:miter lim="800000"/>
            <a:headEnd/>
            <a:tailEnd/>
          </a:ln>
          <a:effectLst/>
        </p:spPr>
        <p:txBody>
          <a:bodyPr anchor="ctr"/>
          <a:lstStyle/>
          <a:p>
            <a:pPr algn="r"/>
            <a:r>
              <a:rPr lang="en-US" sz="4000" dirty="0">
                <a:solidFill>
                  <a:srgbClr val="002060"/>
                </a:solidFill>
                <a:effectLst>
                  <a:outerShdw blurRad="38100" dist="38100" dir="2700000" algn="tl">
                    <a:srgbClr val="C0C0C0"/>
                  </a:outerShdw>
                </a:effectLst>
              </a:rPr>
              <a:t>Lecture 33: </a:t>
            </a:r>
            <a:endParaRPr lang="en-US" sz="4000" dirty="0" smtClean="0">
              <a:solidFill>
                <a:srgbClr val="002060"/>
              </a:solidFill>
              <a:effectLst>
                <a:outerShdw blurRad="38100" dist="38100" dir="2700000" algn="tl">
                  <a:srgbClr val="C0C0C0"/>
                </a:outerShdw>
              </a:effectLst>
            </a:endParaRPr>
          </a:p>
          <a:p>
            <a:pPr algn="r"/>
            <a:r>
              <a:rPr lang="en-US" sz="4000" dirty="0" smtClean="0">
                <a:solidFill>
                  <a:srgbClr val="002060"/>
                </a:solidFill>
                <a:effectLst>
                  <a:outerShdw blurRad="38100" dist="38100" dir="2700000" algn="tl">
                    <a:srgbClr val="C0C0C0"/>
                  </a:outerShdw>
                </a:effectLst>
              </a:rPr>
              <a:t>Networking</a:t>
            </a:r>
            <a:endParaRPr lang="en-US" sz="4000" dirty="0">
              <a:solidFill>
                <a:srgbClr val="002060"/>
              </a:solidFill>
              <a:effectLst>
                <a:outerShdw blurRad="38100" dist="38100" dir="2700000" algn="tl">
                  <a:srgbClr val="C0C0C0"/>
                </a:outerShdw>
              </a:effectLst>
            </a:endParaRPr>
          </a:p>
        </p:txBody>
      </p:sp>
      <p:graphicFrame>
        <p:nvGraphicFramePr>
          <p:cNvPr id="403501" name="Group 45"/>
          <p:cNvGraphicFramePr>
            <a:graphicFrameLocks noGrp="1"/>
          </p:cNvGraphicFramePr>
          <p:nvPr/>
        </p:nvGraphicFramePr>
        <p:xfrm>
          <a:off x="0" y="6032500"/>
          <a:ext cx="5881687" cy="825500"/>
        </p:xfrm>
        <a:graphic>
          <a:graphicData uri="http://schemas.openxmlformats.org/drawingml/2006/table">
            <a:tbl>
              <a:tblPr/>
              <a:tblGrid>
                <a:gridCol w="5881687"/>
              </a:tblGrid>
              <a:tr h="825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rPr>
                        <a:t>Memex</a:t>
                      </a:r>
                      <a:r>
                        <a:rPr kumimoji="0" lang="en-US" sz="2000" b="0" i="0" u="none" strike="noStrike" cap="none" normalizeH="0" baseline="0" dirty="0" smtClean="0">
                          <a:ln>
                            <a:noFill/>
                          </a:ln>
                          <a:solidFill>
                            <a:schemeClr val="tx1"/>
                          </a:solidFill>
                          <a:effectLst/>
                          <a:latin typeface="Tahoma" pitchFamily="34" charset="0"/>
                        </a:rPr>
                        <a:t> 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rPr>
                        <a:t>Vannevar</a:t>
                      </a:r>
                      <a:r>
                        <a:rPr kumimoji="0" lang="en-US" sz="2000" b="0" i="0" u="none" strike="noStrike" cap="none" normalizeH="0" baseline="0" dirty="0" smtClean="0">
                          <a:ln>
                            <a:noFill/>
                          </a:ln>
                          <a:solidFill>
                            <a:schemeClr val="tx1"/>
                          </a:solidFill>
                          <a:effectLst/>
                          <a:latin typeface="Tahoma" pitchFamily="34" charset="0"/>
                        </a:rPr>
                        <a:t> Bush, </a:t>
                      </a:r>
                      <a:r>
                        <a:rPr kumimoji="0" lang="en-US" sz="2000" b="0" i="1" u="none" strike="noStrike" cap="none" normalizeH="0" baseline="0" dirty="0" smtClean="0">
                          <a:ln>
                            <a:noFill/>
                          </a:ln>
                          <a:solidFill>
                            <a:schemeClr val="tx1"/>
                          </a:solidFill>
                          <a:effectLst/>
                          <a:latin typeface="Tahoma" pitchFamily="34" charset="0"/>
                        </a:rPr>
                        <a:t>As We May Think</a:t>
                      </a:r>
                      <a:r>
                        <a:rPr kumimoji="0" lang="en-US" sz="2000" b="0" i="0" u="none" strike="noStrike" cap="none" normalizeH="0" baseline="0" dirty="0" smtClean="0">
                          <a:ln>
                            <a:noFill/>
                          </a:ln>
                          <a:solidFill>
                            <a:schemeClr val="tx1"/>
                          </a:solidFill>
                          <a:effectLst/>
                          <a:latin typeface="Tahoma" pitchFamily="34" charset="0"/>
                        </a:rPr>
                        <a:t>, LIFE, 1945</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501"/>
                                        </p:tgtEl>
                                        <p:attrNameLst>
                                          <p:attrName>style.visibility</p:attrName>
                                        </p:attrNameLst>
                                      </p:cBhvr>
                                      <p:to>
                                        <p:strVal val="visible"/>
                                      </p:to>
                                    </p:set>
                                    <p:anim calcmode="lin" valueType="num">
                                      <p:cBhvr additive="base">
                                        <p:cTn id="7" dur="2000" fill="hold"/>
                                        <p:tgtEl>
                                          <p:spTgt spid="403501"/>
                                        </p:tgtEl>
                                        <p:attrNameLst>
                                          <p:attrName>ppt_x</p:attrName>
                                        </p:attrNameLst>
                                      </p:cBhvr>
                                      <p:tavLst>
                                        <p:tav tm="0">
                                          <p:val>
                                            <p:strVal val="#ppt_x"/>
                                          </p:val>
                                        </p:tav>
                                        <p:tav tm="100000">
                                          <p:val>
                                            <p:strVal val="#ppt_x"/>
                                          </p:val>
                                        </p:tav>
                                      </p:tavLst>
                                    </p:anim>
                                    <p:anim calcmode="lin" valueType="num">
                                      <p:cBhvr additive="base">
                                        <p:cTn id="8" dur="2000" fill="hold"/>
                                        <p:tgtEl>
                                          <p:spTgt spid="403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p:txBody>
          <a:bodyPr/>
          <a:lstStyle/>
          <a:p>
            <a:r>
              <a:rPr lang="en-US"/>
              <a:t>Chappe’s Semaphore Network</a:t>
            </a:r>
          </a:p>
        </p:txBody>
      </p:sp>
      <p:pic>
        <p:nvPicPr>
          <p:cNvPr id="1491971" name="Picture 3" descr="pic"/>
          <p:cNvPicPr>
            <a:picLocks noGrp="1" noChangeAspect="1" noChangeArrowheads="1"/>
          </p:cNvPicPr>
          <p:nvPr>
            <p:ph sz="half" idx="1"/>
          </p:nvPr>
        </p:nvPicPr>
        <p:blipFill>
          <a:blip r:embed="rId2" cstate="print"/>
          <a:srcRect/>
          <a:stretch>
            <a:fillRect/>
          </a:stretch>
        </p:blipFill>
        <p:spPr>
          <a:xfrm>
            <a:off x="5789613" y="3282950"/>
            <a:ext cx="2971800" cy="2271713"/>
          </a:xfrm>
          <a:noFill/>
          <a:ln/>
        </p:spPr>
      </p:pic>
      <p:pic>
        <p:nvPicPr>
          <p:cNvPr id="1491972" name="Picture 4" descr="pic"/>
          <p:cNvPicPr>
            <a:picLocks noGrp="1" noChangeAspect="1" noChangeArrowheads="1"/>
          </p:cNvPicPr>
          <p:nvPr>
            <p:ph sz="quarter" idx="2"/>
          </p:nvPr>
        </p:nvPicPr>
        <p:blipFill>
          <a:blip r:embed="rId3" cstate="print"/>
          <a:srcRect/>
          <a:stretch>
            <a:fillRect/>
          </a:stretch>
        </p:blipFill>
        <p:spPr>
          <a:xfrm>
            <a:off x="3886200" y="1143000"/>
            <a:ext cx="4210050" cy="2593975"/>
          </a:xfrm>
          <a:noFill/>
          <a:ln/>
        </p:spPr>
      </p:pic>
      <p:sp>
        <p:nvSpPr>
          <p:cNvPr id="1491973" name="Rectangle 5"/>
          <p:cNvSpPr>
            <a:spLocks noChangeArrowheads="1"/>
          </p:cNvSpPr>
          <p:nvPr/>
        </p:nvSpPr>
        <p:spPr bwMode="auto">
          <a:xfrm>
            <a:off x="4581525" y="5521325"/>
            <a:ext cx="4348163" cy="701675"/>
          </a:xfrm>
          <a:prstGeom prst="rect">
            <a:avLst/>
          </a:prstGeom>
          <a:noFill/>
          <a:ln w="31750" algn="ctr">
            <a:noFill/>
            <a:miter lim="800000"/>
            <a:headEnd/>
            <a:tailEnd/>
          </a:ln>
          <a:effectLst/>
        </p:spPr>
        <p:txBody>
          <a:bodyPr wrap="none" anchor="ctr">
            <a:spAutoFit/>
          </a:bodyPr>
          <a:lstStyle/>
          <a:p>
            <a:pPr algn="r"/>
            <a:r>
              <a:rPr lang="en-US" sz="2000" i="1"/>
              <a:t>Mobile Semaphore Telegraph</a:t>
            </a:r>
            <a:r>
              <a:rPr lang="en-US" sz="2000"/>
              <a:t> </a:t>
            </a:r>
            <a:br>
              <a:rPr lang="en-US" sz="2000"/>
            </a:br>
            <a:r>
              <a:rPr lang="en-US" sz="2000"/>
              <a:t>Used in the Crimean War 1853-1856 </a:t>
            </a:r>
          </a:p>
        </p:txBody>
      </p:sp>
      <p:pic>
        <p:nvPicPr>
          <p:cNvPr id="1491974" name="Picture 6" descr="pic"/>
          <p:cNvPicPr>
            <a:picLocks noGrp="1" noChangeAspect="1" noChangeArrowheads="1"/>
          </p:cNvPicPr>
          <p:nvPr>
            <p:ph sz="quarter" idx="3"/>
          </p:nvPr>
        </p:nvPicPr>
        <p:blipFill>
          <a:blip r:embed="rId4" cstate="print"/>
          <a:srcRect/>
          <a:stretch>
            <a:fillRect/>
          </a:stretch>
        </p:blipFill>
        <p:spPr>
          <a:xfrm>
            <a:off x="457200" y="1371600"/>
            <a:ext cx="2803525" cy="3886200"/>
          </a:xfrm>
          <a:noFill/>
          <a:ln/>
        </p:spPr>
      </p:pic>
      <p:sp>
        <p:nvSpPr>
          <p:cNvPr id="1491975" name="Rectangle 7"/>
          <p:cNvSpPr>
            <a:spLocks noChangeArrowheads="1"/>
          </p:cNvSpPr>
          <p:nvPr/>
        </p:nvSpPr>
        <p:spPr bwMode="auto">
          <a:xfrm>
            <a:off x="381000" y="5486400"/>
            <a:ext cx="3541713" cy="396875"/>
          </a:xfrm>
          <a:prstGeom prst="rect">
            <a:avLst/>
          </a:prstGeom>
          <a:noFill/>
          <a:ln w="31750" algn="ctr">
            <a:noFill/>
            <a:miter lim="800000"/>
            <a:headEnd/>
            <a:tailEnd/>
          </a:ln>
          <a:effectLst/>
        </p:spPr>
        <p:txBody>
          <a:bodyPr wrap="none" anchor="ctr">
            <a:spAutoFit/>
          </a:bodyPr>
          <a:lstStyle/>
          <a:p>
            <a:r>
              <a:rPr lang="en-US" sz="2000"/>
              <a:t>First Line (Paris to Lille), 1794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91972"/>
                                        </p:tgtEl>
                                        <p:attrNameLst>
                                          <p:attrName>style.visibility</p:attrName>
                                        </p:attrNameLst>
                                      </p:cBhvr>
                                      <p:to>
                                        <p:strVal val="visible"/>
                                      </p:to>
                                    </p:set>
                                    <p:animEffect transition="in" filter="box(in)">
                                      <p:cBhvr>
                                        <p:cTn id="7" dur="500"/>
                                        <p:tgtEl>
                                          <p:spTgt spid="14919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91971"/>
                                        </p:tgtEl>
                                        <p:attrNameLst>
                                          <p:attrName>style.visibility</p:attrName>
                                        </p:attrNameLst>
                                      </p:cBhvr>
                                      <p:to>
                                        <p:strVal val="visible"/>
                                      </p:to>
                                    </p:set>
                                    <p:animEffect transition="in" filter="diamond(in)">
                                      <p:cBhvr>
                                        <p:cTn id="12" dur="2000"/>
                                        <p:tgtEl>
                                          <p:spTgt spid="149197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491973"/>
                                        </p:tgtEl>
                                        <p:attrNameLst>
                                          <p:attrName>style.visibility</p:attrName>
                                        </p:attrNameLst>
                                      </p:cBhvr>
                                      <p:to>
                                        <p:strVal val="visible"/>
                                      </p:to>
                                    </p:set>
                                    <p:animEffect transition="in" filter="diamond(in)">
                                      <p:cBhvr>
                                        <p:cTn id="15" dur="2000"/>
                                        <p:tgtEl>
                                          <p:spTgt spid="149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19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title"/>
          </p:nvPr>
        </p:nvSpPr>
        <p:spPr/>
        <p:txBody>
          <a:bodyPr/>
          <a:lstStyle/>
          <a:p>
            <a:r>
              <a:rPr lang="en-US" dirty="0" smtClean="0"/>
              <a:t>Networking and Power</a:t>
            </a:r>
            <a:endParaRPr lang="en-US" dirty="0"/>
          </a:p>
        </p:txBody>
      </p:sp>
      <p:sp>
        <p:nvSpPr>
          <p:cNvPr id="1520643" name="Rectangle 3"/>
          <p:cNvSpPr>
            <a:spLocks noGrp="1" noChangeArrowheads="1"/>
          </p:cNvSpPr>
          <p:nvPr>
            <p:ph type="body" idx="1"/>
          </p:nvPr>
        </p:nvSpPr>
        <p:spPr>
          <a:xfrm>
            <a:off x="990600" y="5791200"/>
            <a:ext cx="7543800" cy="533400"/>
          </a:xfrm>
        </p:spPr>
        <p:txBody>
          <a:bodyPr/>
          <a:lstStyle/>
          <a:p>
            <a:pPr algn="ctr">
              <a:lnSpc>
                <a:spcPct val="90000"/>
              </a:lnSpc>
              <a:buFontTx/>
              <a:buNone/>
            </a:pPr>
            <a:r>
              <a:rPr lang="en-US" dirty="0" err="1"/>
              <a:t>Chappe</a:t>
            </a:r>
            <a:r>
              <a:rPr lang="en-US" dirty="0"/>
              <a:t> wanted a commercial network</a:t>
            </a:r>
          </a:p>
          <a:p>
            <a:pPr algn="ctr">
              <a:lnSpc>
                <a:spcPct val="90000"/>
              </a:lnSpc>
            </a:pPr>
            <a:endParaRPr lang="en-US" dirty="0"/>
          </a:p>
          <a:p>
            <a:pPr algn="ctr">
              <a:lnSpc>
                <a:spcPct val="90000"/>
              </a:lnSpc>
            </a:pPr>
            <a:endParaRPr lang="en-US" dirty="0"/>
          </a:p>
          <a:p>
            <a:pPr algn="ctr">
              <a:lnSpc>
                <a:spcPct val="90000"/>
              </a:lnSpc>
            </a:pPr>
            <a:endParaRPr lang="en-US" dirty="0"/>
          </a:p>
          <a:p>
            <a:pPr algn="ctr">
              <a:lnSpc>
                <a:spcPct val="90000"/>
              </a:lnSpc>
            </a:pPr>
            <a:endParaRPr lang="en-US" dirty="0"/>
          </a:p>
        </p:txBody>
      </p:sp>
      <p:sp>
        <p:nvSpPr>
          <p:cNvPr id="1520645" name="Rectangle 5"/>
          <p:cNvSpPr>
            <a:spLocks noChangeArrowheads="1"/>
          </p:cNvSpPr>
          <p:nvPr/>
        </p:nvSpPr>
        <p:spPr bwMode="auto">
          <a:xfrm>
            <a:off x="914400" y="1828800"/>
            <a:ext cx="7620000" cy="3785652"/>
          </a:xfrm>
          <a:prstGeom prst="rect">
            <a:avLst/>
          </a:prstGeom>
          <a:noFill/>
          <a:ln w="31750" algn="ctr">
            <a:noFill/>
            <a:miter lim="800000"/>
            <a:headEnd/>
            <a:tailEnd/>
          </a:ln>
          <a:effectLst/>
        </p:spPr>
        <p:txBody>
          <a:bodyPr wrap="square" anchor="ctr">
            <a:spAutoFit/>
          </a:bodyPr>
          <a:lstStyle/>
          <a:p>
            <a:r>
              <a:rPr lang="en-US" sz="2400" dirty="0"/>
              <a:t>The use of novel methods that modify established habits, often hurts the interests of those who profit the most from the older methods. Few people, with the exception of the inventors, are truly interested in helping projects succeed while their ultimate impact is still uncertain. . . . Those in power will normally make no effort to support a new invention, unless it can help them to augment their power; and even when they do support it, their efforts are usually insufficient to allow the new ideas to be fully exploited. 	</a:t>
            </a:r>
            <a:endParaRPr lang="en-US" sz="2400" dirty="0" smtClean="0"/>
          </a:p>
          <a:p>
            <a:pPr algn="r"/>
            <a:r>
              <a:rPr lang="en-US" sz="2400" dirty="0"/>
              <a:t>	</a:t>
            </a:r>
            <a:r>
              <a:rPr lang="en-US" sz="2400" dirty="0" smtClean="0"/>
              <a:t>	Claude </a:t>
            </a:r>
            <a:r>
              <a:rPr lang="en-US" sz="2400" dirty="0" err="1"/>
              <a:t>Chappe</a:t>
            </a:r>
            <a:r>
              <a:rPr lang="en-US" sz="2400" dirty="0"/>
              <a:t>, </a:t>
            </a:r>
            <a:r>
              <a:rPr lang="en-US" sz="2400" dirty="0" smtClean="0"/>
              <a:t>1824</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wants a </a:t>
            </a:r>
            <a:br>
              <a:rPr lang="en-US" dirty="0" smtClean="0"/>
            </a:br>
            <a:r>
              <a:rPr lang="en-US" dirty="0" smtClean="0"/>
              <a:t>Monopoly on Communications</a:t>
            </a:r>
            <a:endParaRPr lang="en-US" dirty="0"/>
          </a:p>
        </p:txBody>
      </p:sp>
      <p:sp>
        <p:nvSpPr>
          <p:cNvPr id="4" name="Rectangle 4"/>
          <p:cNvSpPr>
            <a:spLocks noChangeArrowheads="1"/>
          </p:cNvSpPr>
          <p:nvPr/>
        </p:nvSpPr>
        <p:spPr bwMode="auto">
          <a:xfrm>
            <a:off x="838200" y="1981200"/>
            <a:ext cx="7223125" cy="3539430"/>
          </a:xfrm>
          <a:prstGeom prst="rect">
            <a:avLst/>
          </a:prstGeom>
          <a:noFill/>
          <a:ln w="31750" algn="ctr">
            <a:noFill/>
            <a:miter lim="800000"/>
            <a:headEnd/>
            <a:tailEnd/>
          </a:ln>
          <a:effectLst/>
        </p:spPr>
        <p:txBody>
          <a:bodyPr wrap="square" anchor="ctr">
            <a:spAutoFit/>
          </a:bodyPr>
          <a:lstStyle/>
          <a:p>
            <a:r>
              <a:rPr lang="en-US" sz="3200" dirty="0"/>
              <a:t>Anyone performing unauthorized transmissions of signals from one place to another, with the aid of telegraphic machines or by any other means, will be punished with an imprisonment of one month to one year, and a fine of 1,000 to 10,000 Francs. </a:t>
            </a:r>
          </a:p>
        </p:txBody>
      </p:sp>
      <p:sp>
        <p:nvSpPr>
          <p:cNvPr id="5" name="Rectangle 6"/>
          <p:cNvSpPr>
            <a:spLocks noChangeArrowheads="1"/>
          </p:cNvSpPr>
          <p:nvPr/>
        </p:nvSpPr>
        <p:spPr bwMode="auto">
          <a:xfrm>
            <a:off x="1447800" y="5562600"/>
            <a:ext cx="6400800" cy="954107"/>
          </a:xfrm>
          <a:prstGeom prst="rect">
            <a:avLst/>
          </a:prstGeom>
          <a:noFill/>
          <a:ln w="31750" algn="ctr">
            <a:noFill/>
            <a:miter lim="800000"/>
            <a:headEnd/>
            <a:tailEnd/>
          </a:ln>
          <a:effectLst/>
        </p:spPr>
        <p:txBody>
          <a:bodyPr wrap="square">
            <a:spAutoFit/>
          </a:bodyPr>
          <a:lstStyle/>
          <a:p>
            <a:pPr>
              <a:spcBef>
                <a:spcPct val="50000"/>
              </a:spcBef>
            </a:pPr>
            <a:r>
              <a:rPr lang="en-US" sz="2800" dirty="0"/>
              <a:t>French Law passed in </a:t>
            </a:r>
            <a:r>
              <a:rPr lang="en-US" sz="2800" b="1" dirty="0"/>
              <a:t>1837</a:t>
            </a:r>
            <a:r>
              <a:rPr lang="en-US" sz="2800" dirty="0"/>
              <a:t> made private networking illegal</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type="title"/>
          </p:nvPr>
        </p:nvSpPr>
        <p:spPr/>
        <p:txBody>
          <a:bodyPr/>
          <a:lstStyle/>
          <a:p>
            <a:r>
              <a:rPr lang="en-US"/>
              <a:t>Measuring Networks</a:t>
            </a:r>
          </a:p>
        </p:txBody>
      </p:sp>
      <p:sp>
        <p:nvSpPr>
          <p:cNvPr id="1492995" name="Rectangle 3"/>
          <p:cNvSpPr>
            <a:spLocks noGrp="1" noChangeArrowheads="1"/>
          </p:cNvSpPr>
          <p:nvPr>
            <p:ph type="body" idx="1"/>
          </p:nvPr>
        </p:nvSpPr>
        <p:spPr>
          <a:xfrm>
            <a:off x="304800" y="1371600"/>
            <a:ext cx="8839200" cy="4876800"/>
          </a:xfrm>
        </p:spPr>
        <p:txBody>
          <a:bodyPr/>
          <a:lstStyle/>
          <a:p>
            <a:pPr>
              <a:buNone/>
            </a:pPr>
            <a:r>
              <a:rPr lang="en-US" b="1" dirty="0"/>
              <a:t>Latency</a:t>
            </a:r>
            <a:endParaRPr lang="en-US" dirty="0"/>
          </a:p>
          <a:p>
            <a:pPr>
              <a:buFontTx/>
              <a:buNone/>
            </a:pPr>
            <a:r>
              <a:rPr lang="en-US" dirty="0"/>
              <a:t>	Time from sending a bit until it arrives </a:t>
            </a:r>
          </a:p>
          <a:p>
            <a:pPr>
              <a:buFontTx/>
              <a:buNone/>
            </a:pPr>
            <a:r>
              <a:rPr lang="en-US" dirty="0"/>
              <a:t>	</a:t>
            </a:r>
            <a:r>
              <a:rPr lang="en-US" i="1" dirty="0"/>
              <a:t>seconds</a:t>
            </a:r>
            <a:r>
              <a:rPr lang="en-US" dirty="0"/>
              <a:t> (or </a:t>
            </a:r>
            <a:r>
              <a:rPr lang="en-US" i="1" dirty="0"/>
              <a:t>seconds per geographic distance</a:t>
            </a:r>
            <a:r>
              <a:rPr lang="en-US" dirty="0"/>
              <a:t>)</a:t>
            </a:r>
          </a:p>
          <a:p>
            <a:endParaRPr lang="en-US" b="1" dirty="0"/>
          </a:p>
          <a:p>
            <a:pPr>
              <a:buNone/>
            </a:pPr>
            <a:r>
              <a:rPr lang="en-US" b="1" dirty="0" smtClean="0"/>
              <a:t>Bandwidth</a:t>
            </a:r>
            <a:r>
              <a:rPr lang="en-US" dirty="0" smtClean="0"/>
              <a:t> </a:t>
            </a:r>
            <a:endParaRPr lang="en-US" dirty="0"/>
          </a:p>
          <a:p>
            <a:pPr>
              <a:buFontTx/>
              <a:buNone/>
            </a:pPr>
            <a:r>
              <a:rPr lang="en-US" dirty="0" smtClean="0"/>
              <a:t>	Rate at which can </a:t>
            </a:r>
            <a:r>
              <a:rPr lang="en-US" dirty="0"/>
              <a:t>you </a:t>
            </a:r>
            <a:r>
              <a:rPr lang="en-US" dirty="0" smtClean="0"/>
              <a:t>transmit</a:t>
            </a:r>
            <a:endParaRPr lang="en-US" dirty="0"/>
          </a:p>
          <a:p>
            <a:pPr>
              <a:buFontTx/>
              <a:buNone/>
            </a:pPr>
            <a:r>
              <a:rPr lang="en-US" dirty="0"/>
              <a:t>	</a:t>
            </a:r>
            <a:r>
              <a:rPr lang="en-US" i="1" dirty="0"/>
              <a:t>bits per second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p:txBody>
          <a:bodyPr/>
          <a:lstStyle/>
          <a:p>
            <a:r>
              <a:rPr lang="en-US"/>
              <a:t>Latency and Bandwidth</a:t>
            </a:r>
          </a:p>
        </p:txBody>
      </p:sp>
      <p:sp>
        <p:nvSpPr>
          <p:cNvPr id="1494019" name="Rectangle 3"/>
          <p:cNvSpPr>
            <a:spLocks noGrp="1" noChangeArrowheads="1"/>
          </p:cNvSpPr>
          <p:nvPr>
            <p:ph idx="1"/>
          </p:nvPr>
        </p:nvSpPr>
        <p:spPr/>
        <p:txBody>
          <a:bodyPr>
            <a:normAutofit fontScale="92500" lnSpcReduction="10000"/>
          </a:bodyPr>
          <a:lstStyle/>
          <a:p>
            <a:pPr>
              <a:lnSpc>
                <a:spcPct val="90000"/>
              </a:lnSpc>
            </a:pPr>
            <a:r>
              <a:rPr lang="en-US" dirty="0"/>
              <a:t>Napoleon’s Network: Paris to Toulon, 475 mi</a:t>
            </a:r>
          </a:p>
          <a:p>
            <a:pPr>
              <a:lnSpc>
                <a:spcPct val="90000"/>
              </a:lnSpc>
            </a:pPr>
            <a:r>
              <a:rPr lang="en-US" dirty="0"/>
              <a:t>Latency: 13 minutes (1.6s per mile)</a:t>
            </a:r>
          </a:p>
          <a:p>
            <a:pPr lvl="1">
              <a:lnSpc>
                <a:spcPct val="90000"/>
              </a:lnSpc>
            </a:pPr>
            <a:r>
              <a:rPr lang="en-US" dirty="0"/>
              <a:t>What is the delay at each signaling station, how many stations to reach destination</a:t>
            </a:r>
          </a:p>
          <a:p>
            <a:pPr lvl="1">
              <a:lnSpc>
                <a:spcPct val="90000"/>
              </a:lnSpc>
            </a:pPr>
            <a:r>
              <a:rPr lang="en-US" dirty="0"/>
              <a:t>At this rate, it would take ~1 hour to get a bit from California</a:t>
            </a:r>
          </a:p>
          <a:p>
            <a:pPr>
              <a:lnSpc>
                <a:spcPct val="90000"/>
              </a:lnSpc>
            </a:pPr>
            <a:r>
              <a:rPr lang="en-US" dirty="0"/>
              <a:t>Bandwidth: 2 symbols per minute (98 possible symbols, so that is ~13 bits per minute</a:t>
            </a:r>
          </a:p>
          <a:p>
            <a:pPr lvl="1">
              <a:lnSpc>
                <a:spcPct val="90000"/>
              </a:lnSpc>
            </a:pPr>
            <a:r>
              <a:rPr lang="en-US" dirty="0"/>
              <a:t>How fast can signalers make symbols</a:t>
            </a:r>
          </a:p>
          <a:p>
            <a:pPr lvl="1">
              <a:lnSpc>
                <a:spcPct val="90000"/>
              </a:lnSpc>
            </a:pPr>
            <a:r>
              <a:rPr lang="en-US" dirty="0"/>
              <a:t>At this rate, it would take you about 9 days to get </a:t>
            </a:r>
            <a:r>
              <a:rPr lang="en-US" i="1" dirty="0" smtClean="0"/>
              <a:t>ps7.zip</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4019">
                                            <p:txEl>
                                              <p:pRg st="0" end="0"/>
                                            </p:txEl>
                                          </p:spTgt>
                                        </p:tgtEl>
                                        <p:attrNameLst>
                                          <p:attrName>style.visibility</p:attrName>
                                        </p:attrNameLst>
                                      </p:cBhvr>
                                      <p:to>
                                        <p:strVal val="visible"/>
                                      </p:to>
                                    </p:set>
                                    <p:animEffect transition="in" filter="slide(fromBottom)">
                                      <p:cBhvr>
                                        <p:cTn id="7" dur="500"/>
                                        <p:tgtEl>
                                          <p:spTgt spid="149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94019">
                                            <p:txEl>
                                              <p:pRg st="1" end="1"/>
                                            </p:txEl>
                                          </p:spTgt>
                                        </p:tgtEl>
                                        <p:attrNameLst>
                                          <p:attrName>style.visibility</p:attrName>
                                        </p:attrNameLst>
                                      </p:cBhvr>
                                      <p:to>
                                        <p:strVal val="visible"/>
                                      </p:to>
                                    </p:set>
                                    <p:animEffect transition="in" filter="slide(fromBottom)">
                                      <p:cBhvr>
                                        <p:cTn id="12" dur="500"/>
                                        <p:tgtEl>
                                          <p:spTgt spid="149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94019">
                                            <p:txEl>
                                              <p:pRg st="2" end="2"/>
                                            </p:txEl>
                                          </p:spTgt>
                                        </p:tgtEl>
                                        <p:attrNameLst>
                                          <p:attrName>style.visibility</p:attrName>
                                        </p:attrNameLst>
                                      </p:cBhvr>
                                      <p:to>
                                        <p:strVal val="visible"/>
                                      </p:to>
                                    </p:set>
                                    <p:animEffect transition="in" filter="slide(fromBottom)">
                                      <p:cBhvr>
                                        <p:cTn id="17" dur="500"/>
                                        <p:tgtEl>
                                          <p:spTgt spid="149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94019">
                                            <p:txEl>
                                              <p:pRg st="3" end="3"/>
                                            </p:txEl>
                                          </p:spTgt>
                                        </p:tgtEl>
                                        <p:attrNameLst>
                                          <p:attrName>style.visibility</p:attrName>
                                        </p:attrNameLst>
                                      </p:cBhvr>
                                      <p:to>
                                        <p:strVal val="visible"/>
                                      </p:to>
                                    </p:set>
                                    <p:animEffect transition="in" filter="slide(fromBottom)">
                                      <p:cBhvr>
                                        <p:cTn id="22" dur="500"/>
                                        <p:tgtEl>
                                          <p:spTgt spid="149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94019">
                                            <p:txEl>
                                              <p:pRg st="4" end="4"/>
                                            </p:txEl>
                                          </p:spTgt>
                                        </p:tgtEl>
                                        <p:attrNameLst>
                                          <p:attrName>style.visibility</p:attrName>
                                        </p:attrNameLst>
                                      </p:cBhvr>
                                      <p:to>
                                        <p:strVal val="visible"/>
                                      </p:to>
                                    </p:set>
                                    <p:animEffect transition="in" filter="slide(fromBottom)">
                                      <p:cBhvr>
                                        <p:cTn id="27" dur="500"/>
                                        <p:tgtEl>
                                          <p:spTgt spid="149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94019">
                                            <p:txEl>
                                              <p:pRg st="5" end="5"/>
                                            </p:txEl>
                                          </p:spTgt>
                                        </p:tgtEl>
                                        <p:attrNameLst>
                                          <p:attrName>style.visibility</p:attrName>
                                        </p:attrNameLst>
                                      </p:cBhvr>
                                      <p:to>
                                        <p:strVal val="visible"/>
                                      </p:to>
                                    </p:set>
                                    <p:animEffect transition="in" filter="slide(fromBottom)">
                                      <p:cBhvr>
                                        <p:cTn id="32" dur="500"/>
                                        <p:tgtEl>
                                          <p:spTgt spid="14940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94019">
                                            <p:txEl>
                                              <p:pRg st="6" end="6"/>
                                            </p:txEl>
                                          </p:spTgt>
                                        </p:tgtEl>
                                        <p:attrNameLst>
                                          <p:attrName>style.visibility</p:attrName>
                                        </p:attrNameLst>
                                      </p:cBhvr>
                                      <p:to>
                                        <p:strVal val="visible"/>
                                      </p:to>
                                    </p:set>
                                    <p:animEffect transition="in" filter="slide(fromBottom)">
                                      <p:cBhvr>
                                        <p:cTn id="37" dur="500"/>
                                        <p:tgtEl>
                                          <p:spTgt spid="149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019"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type="title"/>
          </p:nvPr>
        </p:nvSpPr>
        <p:spPr/>
        <p:txBody>
          <a:bodyPr/>
          <a:lstStyle/>
          <a:p>
            <a:r>
              <a:rPr lang="en-US"/>
              <a:t>Improving Latency</a:t>
            </a:r>
          </a:p>
        </p:txBody>
      </p:sp>
      <p:sp>
        <p:nvSpPr>
          <p:cNvPr id="1495043" name="Rectangle 3"/>
          <p:cNvSpPr>
            <a:spLocks noGrp="1" noChangeArrowheads="1"/>
          </p:cNvSpPr>
          <p:nvPr>
            <p:ph idx="1"/>
          </p:nvPr>
        </p:nvSpPr>
        <p:spPr/>
        <p:txBody>
          <a:bodyPr>
            <a:normAutofit fontScale="92500" lnSpcReduction="10000"/>
          </a:bodyPr>
          <a:lstStyle/>
          <a:p>
            <a:r>
              <a:rPr lang="en-US"/>
              <a:t>Less transfer points</a:t>
            </a:r>
          </a:p>
          <a:p>
            <a:pPr lvl="1"/>
            <a:r>
              <a:rPr lang="en-US"/>
              <a:t>Longer distances between transfer points</a:t>
            </a:r>
          </a:p>
          <a:p>
            <a:pPr lvl="1"/>
            <a:r>
              <a:rPr lang="en-US"/>
              <a:t>Semaphores: how far can you see clearly </a:t>
            </a:r>
          </a:p>
          <a:p>
            <a:pPr lvl="2"/>
            <a:r>
              <a:rPr lang="en-US"/>
              <a:t>Curvature of Earth is hard to overcome</a:t>
            </a:r>
          </a:p>
          <a:p>
            <a:pPr lvl="1"/>
            <a:r>
              <a:rPr lang="en-US"/>
              <a:t>Use wires (electrical telegraphs, 1837)</a:t>
            </a:r>
          </a:p>
          <a:p>
            <a:r>
              <a:rPr lang="en-US"/>
              <a:t>Faster transfers</a:t>
            </a:r>
          </a:p>
          <a:p>
            <a:pPr lvl="1"/>
            <a:r>
              <a:rPr lang="en-US"/>
              <a:t>Replace humans with machines</a:t>
            </a:r>
          </a:p>
          <a:p>
            <a:r>
              <a:rPr lang="en-US"/>
              <a:t>Faster travel between transfers</a:t>
            </a:r>
          </a:p>
          <a:p>
            <a:pPr lvl="1"/>
            <a:r>
              <a:rPr lang="en-US"/>
              <a:t>Hard to beat speed of light (semaphore network)</a:t>
            </a:r>
          </a:p>
          <a:p>
            <a:pPr lvl="1"/>
            <a:r>
              <a:rPr lang="en-US"/>
              <a:t>Electrons in copper: about 1/3</a:t>
            </a:r>
            <a:r>
              <a:rPr lang="en-US" baseline="30000"/>
              <a:t>rd</a:t>
            </a:r>
            <a:r>
              <a:rPr lang="en-US"/>
              <a:t> speed of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95043">
                                            <p:txEl>
                                              <p:pRg st="0" end="0"/>
                                            </p:txEl>
                                          </p:spTgt>
                                        </p:tgtEl>
                                        <p:attrNameLst>
                                          <p:attrName>style.visibility</p:attrName>
                                        </p:attrNameLst>
                                      </p:cBhvr>
                                      <p:to>
                                        <p:strVal val="visible"/>
                                      </p:to>
                                    </p:set>
                                    <p:animEffect transition="in" filter="checkerboard(across)">
                                      <p:cBhvr>
                                        <p:cTn id="7" dur="500"/>
                                        <p:tgtEl>
                                          <p:spTgt spid="149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95043">
                                            <p:txEl>
                                              <p:pRg st="1" end="1"/>
                                            </p:txEl>
                                          </p:spTgt>
                                        </p:tgtEl>
                                        <p:attrNameLst>
                                          <p:attrName>style.visibility</p:attrName>
                                        </p:attrNameLst>
                                      </p:cBhvr>
                                      <p:to>
                                        <p:strVal val="visible"/>
                                      </p:to>
                                    </p:set>
                                    <p:animEffect transition="in" filter="checkerboard(across)">
                                      <p:cBhvr>
                                        <p:cTn id="12" dur="500"/>
                                        <p:tgtEl>
                                          <p:spTgt spid="1495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95043">
                                            <p:txEl>
                                              <p:pRg st="2" end="2"/>
                                            </p:txEl>
                                          </p:spTgt>
                                        </p:tgtEl>
                                        <p:attrNameLst>
                                          <p:attrName>style.visibility</p:attrName>
                                        </p:attrNameLst>
                                      </p:cBhvr>
                                      <p:to>
                                        <p:strVal val="visible"/>
                                      </p:to>
                                    </p:set>
                                    <p:animEffect transition="in" filter="checkerboard(across)">
                                      <p:cBhvr>
                                        <p:cTn id="17" dur="500"/>
                                        <p:tgtEl>
                                          <p:spTgt spid="149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95043">
                                            <p:txEl>
                                              <p:pRg st="3" end="3"/>
                                            </p:txEl>
                                          </p:spTgt>
                                        </p:tgtEl>
                                        <p:attrNameLst>
                                          <p:attrName>style.visibility</p:attrName>
                                        </p:attrNameLst>
                                      </p:cBhvr>
                                      <p:to>
                                        <p:strVal val="visible"/>
                                      </p:to>
                                    </p:set>
                                    <p:animEffect transition="in" filter="checkerboard(across)">
                                      <p:cBhvr>
                                        <p:cTn id="22" dur="500"/>
                                        <p:tgtEl>
                                          <p:spTgt spid="1495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95043">
                                            <p:txEl>
                                              <p:pRg st="4" end="4"/>
                                            </p:txEl>
                                          </p:spTgt>
                                        </p:tgtEl>
                                        <p:attrNameLst>
                                          <p:attrName>style.visibility</p:attrName>
                                        </p:attrNameLst>
                                      </p:cBhvr>
                                      <p:to>
                                        <p:strVal val="visible"/>
                                      </p:to>
                                    </p:set>
                                    <p:animEffect transition="in" filter="checkerboard(across)">
                                      <p:cBhvr>
                                        <p:cTn id="27" dur="500"/>
                                        <p:tgtEl>
                                          <p:spTgt spid="1495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95043">
                                            <p:txEl>
                                              <p:pRg st="5" end="5"/>
                                            </p:txEl>
                                          </p:spTgt>
                                        </p:tgtEl>
                                        <p:attrNameLst>
                                          <p:attrName>style.visibility</p:attrName>
                                        </p:attrNameLst>
                                      </p:cBhvr>
                                      <p:to>
                                        <p:strVal val="visible"/>
                                      </p:to>
                                    </p:set>
                                    <p:animEffect transition="in" filter="checkerboard(across)">
                                      <p:cBhvr>
                                        <p:cTn id="32" dur="500"/>
                                        <p:tgtEl>
                                          <p:spTgt spid="1495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95043">
                                            <p:txEl>
                                              <p:pRg st="6" end="6"/>
                                            </p:txEl>
                                          </p:spTgt>
                                        </p:tgtEl>
                                        <p:attrNameLst>
                                          <p:attrName>style.visibility</p:attrName>
                                        </p:attrNameLst>
                                      </p:cBhvr>
                                      <p:to>
                                        <p:strVal val="visible"/>
                                      </p:to>
                                    </p:set>
                                    <p:animEffect transition="in" filter="checkerboard(across)">
                                      <p:cBhvr>
                                        <p:cTn id="37" dur="500"/>
                                        <p:tgtEl>
                                          <p:spTgt spid="14950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95043">
                                            <p:txEl>
                                              <p:pRg st="7" end="7"/>
                                            </p:txEl>
                                          </p:spTgt>
                                        </p:tgtEl>
                                        <p:attrNameLst>
                                          <p:attrName>style.visibility</p:attrName>
                                        </p:attrNameLst>
                                      </p:cBhvr>
                                      <p:to>
                                        <p:strVal val="visible"/>
                                      </p:to>
                                    </p:set>
                                    <p:animEffect transition="in" filter="checkerboard(across)">
                                      <p:cBhvr>
                                        <p:cTn id="42" dur="500"/>
                                        <p:tgtEl>
                                          <p:spTgt spid="14950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95043">
                                            <p:txEl>
                                              <p:pRg st="8" end="8"/>
                                            </p:txEl>
                                          </p:spTgt>
                                        </p:tgtEl>
                                        <p:attrNameLst>
                                          <p:attrName>style.visibility</p:attrName>
                                        </p:attrNameLst>
                                      </p:cBhvr>
                                      <p:to>
                                        <p:strVal val="visible"/>
                                      </p:to>
                                    </p:set>
                                    <p:animEffect transition="in" filter="checkerboard(across)">
                                      <p:cBhvr>
                                        <p:cTn id="47" dur="500"/>
                                        <p:tgtEl>
                                          <p:spTgt spid="14950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95043">
                                            <p:txEl>
                                              <p:pRg st="9" end="9"/>
                                            </p:txEl>
                                          </p:spTgt>
                                        </p:tgtEl>
                                        <p:attrNameLst>
                                          <p:attrName>style.visibility</p:attrName>
                                        </p:attrNameLst>
                                      </p:cBhvr>
                                      <p:to>
                                        <p:strVal val="visible"/>
                                      </p:to>
                                    </p:set>
                                    <p:animEffect transition="in" filter="checkerboard(across)">
                                      <p:cBhvr>
                                        <p:cTn id="52" dur="500"/>
                                        <p:tgtEl>
                                          <p:spTgt spid="1495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4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a:xfrm>
            <a:off x="457200" y="274638"/>
            <a:ext cx="8229600" cy="1782762"/>
          </a:xfrm>
        </p:spPr>
        <p:txBody>
          <a:bodyPr/>
          <a:lstStyle/>
          <a:p>
            <a:r>
              <a:rPr lang="en-US" dirty="0"/>
              <a:t>How many transfer points between here and California?</a:t>
            </a:r>
          </a:p>
        </p:txBody>
      </p:sp>
      <p:pic>
        <p:nvPicPr>
          <p:cNvPr id="1027" name="Picture 3"/>
          <p:cNvPicPr>
            <a:picLocks noChangeAspect="1" noChangeArrowheads="1"/>
          </p:cNvPicPr>
          <p:nvPr/>
        </p:nvPicPr>
        <p:blipFill>
          <a:blip r:embed="rId2" cstate="print"/>
          <a:srcRect/>
          <a:stretch>
            <a:fillRect/>
          </a:stretch>
        </p:blipFill>
        <p:spPr bwMode="auto">
          <a:xfrm>
            <a:off x="1600200" y="1828800"/>
            <a:ext cx="6172200" cy="4957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ChangeArrowheads="1"/>
          </p:cNvSpPr>
          <p:nvPr/>
        </p:nvSpPr>
        <p:spPr bwMode="auto">
          <a:xfrm>
            <a:off x="214313" y="1123950"/>
            <a:ext cx="8193087" cy="5048250"/>
          </a:xfrm>
          <a:prstGeom prst="rect">
            <a:avLst/>
          </a:prstGeom>
          <a:solidFill>
            <a:srgbClr val="000000"/>
          </a:solidFill>
          <a:ln w="31750" algn="ctr">
            <a:solidFill>
              <a:schemeClr val="accent1"/>
            </a:solidFill>
            <a:miter lim="800000"/>
            <a:headEnd/>
            <a:tailEnd/>
          </a:ln>
          <a:effectLst/>
        </p:spPr>
        <p:txBody>
          <a:bodyPr>
            <a:spAutoFit/>
          </a:bodyPr>
          <a:lstStyle/>
          <a:p>
            <a:r>
              <a:rPr lang="en-US" sz="1400" b="1">
                <a:solidFill>
                  <a:srgbClr val="66FF33"/>
                </a:solidFill>
                <a:latin typeface="Courier New" pitchFamily="49" charset="0"/>
              </a:rPr>
              <a:t>K:\&gt;tracert www.cs.berkeley.edu</a:t>
            </a:r>
          </a:p>
          <a:p>
            <a:endParaRPr lang="en-US" sz="1400" b="1">
              <a:solidFill>
                <a:srgbClr val="66FF33"/>
              </a:solidFill>
              <a:latin typeface="Courier New" pitchFamily="49" charset="0"/>
            </a:endParaRPr>
          </a:p>
          <a:p>
            <a:r>
              <a:rPr lang="en-US" sz="1400" b="1">
                <a:solidFill>
                  <a:srgbClr val="66FF33"/>
                </a:solidFill>
                <a:latin typeface="Courier New" pitchFamily="49" charset="0"/>
              </a:rPr>
              <a:t>Tracing route to hyperion.cs.berkeley.edu [169.229.60.105]</a:t>
            </a:r>
          </a:p>
          <a:p>
            <a:r>
              <a:rPr lang="en-US" sz="1400" b="1">
                <a:solidFill>
                  <a:srgbClr val="66FF33"/>
                </a:solidFill>
                <a:latin typeface="Courier New" pitchFamily="49" charset="0"/>
              </a:rPr>
              <a:t>over a maximum of 30 hops:</a:t>
            </a:r>
          </a:p>
          <a:p>
            <a:endParaRPr lang="en-US" sz="1400" b="1">
              <a:solidFill>
                <a:srgbClr val="66FF33"/>
              </a:solidFill>
              <a:latin typeface="Courier New" pitchFamily="49" charset="0"/>
            </a:endParaRPr>
          </a:p>
          <a:p>
            <a:r>
              <a:rPr lang="en-US" sz="1400" b="1">
                <a:solidFill>
                  <a:srgbClr val="66FF33"/>
                </a:solidFill>
                <a:latin typeface="Courier New" pitchFamily="49" charset="0"/>
              </a:rPr>
              <a:t>  1     3 ms     3 ms     4 ms  128.143.69.1</a:t>
            </a:r>
          </a:p>
          <a:p>
            <a:r>
              <a:rPr lang="en-US" sz="1400" b="1">
                <a:solidFill>
                  <a:srgbClr val="66FF33"/>
                </a:solidFill>
                <a:latin typeface="Courier New" pitchFamily="49" charset="0"/>
              </a:rPr>
              <a:t>  2    &lt;1 ms    &lt;1 ms    &lt;1 ms  carruthers-6509a-x.misc.Virginia.EDU [....]</a:t>
            </a:r>
          </a:p>
          <a:p>
            <a:r>
              <a:rPr lang="en-US" sz="1400" b="1">
                <a:solidFill>
                  <a:srgbClr val="66FF33"/>
                </a:solidFill>
                <a:latin typeface="Courier New" pitchFamily="49" charset="0"/>
              </a:rPr>
              <a:t>  3    &lt;1 ms    &lt;1 ms    &lt;1 ms  new-internet-x.misc.Virginia.EDU [128.....]</a:t>
            </a:r>
          </a:p>
          <a:p>
            <a:r>
              <a:rPr lang="en-US" sz="1400" b="1">
                <a:solidFill>
                  <a:srgbClr val="66FF33"/>
                </a:solidFill>
                <a:latin typeface="Courier New" pitchFamily="49" charset="0"/>
              </a:rPr>
              <a:t>  4     4 ms     4 ms     4 ms  nwv-nlrl3.misc.Virginia.EDU [192.35.48.30]</a:t>
            </a:r>
          </a:p>
          <a:p>
            <a:r>
              <a:rPr lang="en-US" sz="1400" b="1">
                <a:solidFill>
                  <a:srgbClr val="66FF33"/>
                </a:solidFill>
                <a:latin typeface="Courier New" pitchFamily="49" charset="0"/>
              </a:rPr>
              <a:t>  5     5 ms     5 ms     5 ms  nlrl3-router.networkvirginia.net [192.7...]</a:t>
            </a:r>
          </a:p>
          <a:p>
            <a:r>
              <a:rPr lang="en-US" sz="1400" b="1">
                <a:solidFill>
                  <a:srgbClr val="66FF33"/>
                </a:solidFill>
                <a:latin typeface="Courier New" pitchFamily="49" charset="0"/>
              </a:rPr>
              <a:t>  6    18 ms    18 ms    18 ms  atla-wash-64.layer3.nlr.net [216.24.186.20]</a:t>
            </a:r>
          </a:p>
          <a:p>
            <a:r>
              <a:rPr lang="en-US" sz="1400" b="1">
                <a:solidFill>
                  <a:srgbClr val="66FF33"/>
                </a:solidFill>
                <a:latin typeface="Courier New" pitchFamily="49" charset="0"/>
              </a:rPr>
              <a:t>  7    43 ms    43 ms    42 ms  hous-atla-70.layer3.nlr.net [216.24.186.8]</a:t>
            </a:r>
          </a:p>
          <a:p>
            <a:r>
              <a:rPr lang="en-US" sz="1400" b="1">
                <a:solidFill>
                  <a:srgbClr val="66FF33"/>
                </a:solidFill>
                <a:latin typeface="Courier New" pitchFamily="49" charset="0"/>
              </a:rPr>
              <a:t>  8    73 ms    73 ms    73 ms  losa-hous-87.layer3.nlr.net [216.24.186.30]</a:t>
            </a:r>
          </a:p>
          <a:p>
            <a:r>
              <a:rPr lang="en-US" sz="1400" b="1">
                <a:solidFill>
                  <a:srgbClr val="66FF33"/>
                </a:solidFill>
                <a:latin typeface="Courier New" pitchFamily="49" charset="0"/>
              </a:rPr>
              <a:t>  9    72 ms    72 ms    72 ms  hpr-lax-hpr--nlr-packenet.cenic.net [137..]</a:t>
            </a:r>
          </a:p>
          <a:p>
            <a:r>
              <a:rPr lang="en-US" sz="1400" b="1">
                <a:solidFill>
                  <a:srgbClr val="66FF33"/>
                </a:solidFill>
                <a:latin typeface="Courier New" pitchFamily="49" charset="0"/>
              </a:rPr>
              <a:t> 10    80 ms    81 ms    81 ms  svl-hpr--lax-hpr-10ge.cenic.net [137.16...]</a:t>
            </a:r>
          </a:p>
          <a:p>
            <a:r>
              <a:rPr lang="en-US" sz="1400" b="1">
                <a:solidFill>
                  <a:srgbClr val="66FF33"/>
                </a:solidFill>
                <a:latin typeface="Courier New" pitchFamily="49" charset="0"/>
              </a:rPr>
              <a:t> 11   145 ms    81 ms    81 ms  hpr-ucb-ge--svl-hpr.cenic.net [137.164....]</a:t>
            </a:r>
          </a:p>
          <a:p>
            <a:r>
              <a:rPr lang="en-US" sz="1400" b="1">
                <a:solidFill>
                  <a:srgbClr val="66FF33"/>
                </a:solidFill>
                <a:latin typeface="Courier New" pitchFamily="49" charset="0"/>
              </a:rPr>
              <a:t> 12    81 ms    81 ms    81 ms  g3-12.inr-201-eva.Berkeley.EDU [128.32....]</a:t>
            </a:r>
          </a:p>
          <a:p>
            <a:r>
              <a:rPr lang="en-US" sz="1400" b="1">
                <a:solidFill>
                  <a:srgbClr val="66FF33"/>
                </a:solidFill>
                <a:latin typeface="Courier New" pitchFamily="49" charset="0"/>
              </a:rPr>
              <a:t> 13    81 ms    82 ms    83 ms  evans-soda-br-5-4.EECS.Berkeley.EDU [...]</a:t>
            </a:r>
          </a:p>
          <a:p>
            <a:r>
              <a:rPr lang="en-US" sz="1400" b="1">
                <a:solidFill>
                  <a:srgbClr val="66FF33"/>
                </a:solidFill>
                <a:latin typeface="Courier New" pitchFamily="49" charset="0"/>
              </a:rPr>
              <a:t> 14    83 ms    84 ms    83 ms  sbd2a.EECS.Berkeley.EDU [169.229.59.226]</a:t>
            </a:r>
          </a:p>
          <a:p>
            <a:r>
              <a:rPr lang="en-US" sz="1400" b="1">
                <a:solidFill>
                  <a:srgbClr val="66FF33"/>
                </a:solidFill>
                <a:latin typeface="Courier New" pitchFamily="49" charset="0"/>
              </a:rPr>
              <a:t> 15    83 ms    84 ms    83 ms  hyperion.CS.Berkeley.EDU [169.229.60.105]</a:t>
            </a:r>
          </a:p>
          <a:p>
            <a:endParaRPr lang="en-US" sz="1400" b="1">
              <a:solidFill>
                <a:srgbClr val="66FF33"/>
              </a:solidFill>
              <a:latin typeface="Courier New" pitchFamily="49" charset="0"/>
            </a:endParaRPr>
          </a:p>
          <a:p>
            <a:r>
              <a:rPr lang="en-US" sz="1400" b="1">
                <a:solidFill>
                  <a:srgbClr val="66FF33"/>
                </a:solidFill>
                <a:latin typeface="Courier New" pitchFamily="49" charset="0"/>
              </a:rPr>
              <a:t>Trace complete.</a:t>
            </a:r>
          </a:p>
          <a:p>
            <a:endParaRPr lang="en-US" sz="1600">
              <a:solidFill>
                <a:srgbClr val="66FF33"/>
              </a:solidFill>
            </a:endParaRPr>
          </a:p>
        </p:txBody>
      </p:sp>
      <p:sp>
        <p:nvSpPr>
          <p:cNvPr id="1497092" name="Rectangle 4"/>
          <p:cNvSpPr>
            <a:spLocks noGrp="1" noChangeArrowheads="1"/>
          </p:cNvSpPr>
          <p:nvPr>
            <p:ph type="title"/>
          </p:nvPr>
        </p:nvSpPr>
        <p:spPr>
          <a:xfrm>
            <a:off x="457200" y="274638"/>
            <a:ext cx="8229600" cy="717550"/>
          </a:xfrm>
        </p:spPr>
        <p:txBody>
          <a:bodyPr>
            <a:normAutofit fontScale="90000"/>
          </a:bodyPr>
          <a:lstStyle/>
          <a:p>
            <a:r>
              <a:rPr lang="en-US"/>
              <a:t>tracert</a:t>
            </a:r>
          </a:p>
        </p:txBody>
      </p:sp>
      <p:sp>
        <p:nvSpPr>
          <p:cNvPr id="1497093" name="Rectangle 5"/>
          <p:cNvSpPr>
            <a:spLocks noChangeArrowheads="1"/>
          </p:cNvSpPr>
          <p:nvPr/>
        </p:nvSpPr>
        <p:spPr bwMode="auto">
          <a:xfrm>
            <a:off x="115888" y="2209800"/>
            <a:ext cx="8951912" cy="919163"/>
          </a:xfrm>
          <a:prstGeom prst="rect">
            <a:avLst/>
          </a:prstGeom>
          <a:noFill/>
          <a:ln w="31750">
            <a:solidFill>
              <a:srgbClr val="FF9900"/>
            </a:solidFill>
            <a:miter lim="800000"/>
            <a:headEnd/>
            <a:tailEnd/>
          </a:ln>
          <a:effectLst/>
        </p:spPr>
        <p:txBody>
          <a:bodyPr anchor="ctr">
            <a:spAutoFit/>
          </a:bodyPr>
          <a:lstStyle/>
          <a:p>
            <a:endParaRPr lang="en-US"/>
          </a:p>
        </p:txBody>
      </p:sp>
      <p:sp>
        <p:nvSpPr>
          <p:cNvPr id="1497094" name="Text Box 6"/>
          <p:cNvSpPr txBox="1">
            <a:spLocks noChangeArrowheads="1"/>
          </p:cNvSpPr>
          <p:nvPr/>
        </p:nvSpPr>
        <p:spPr bwMode="auto">
          <a:xfrm rot="5400000">
            <a:off x="8394700" y="2400301"/>
            <a:ext cx="727075" cy="457200"/>
          </a:xfrm>
          <a:prstGeom prst="rect">
            <a:avLst/>
          </a:prstGeom>
          <a:noFill/>
          <a:ln w="31750">
            <a:noFill/>
            <a:miter lim="800000"/>
            <a:headEnd/>
            <a:tailEnd/>
          </a:ln>
          <a:effectLst/>
        </p:spPr>
        <p:txBody>
          <a:bodyPr wrap="none">
            <a:spAutoFit/>
          </a:bodyPr>
          <a:lstStyle/>
          <a:p>
            <a:r>
              <a:rPr lang="en-US"/>
              <a:t>UVa</a:t>
            </a:r>
          </a:p>
        </p:txBody>
      </p:sp>
      <p:sp>
        <p:nvSpPr>
          <p:cNvPr id="1497095" name="Rectangle 7"/>
          <p:cNvSpPr>
            <a:spLocks noChangeArrowheads="1"/>
          </p:cNvSpPr>
          <p:nvPr/>
        </p:nvSpPr>
        <p:spPr bwMode="auto">
          <a:xfrm>
            <a:off x="152400" y="4402138"/>
            <a:ext cx="8951913" cy="1089025"/>
          </a:xfrm>
          <a:prstGeom prst="rect">
            <a:avLst/>
          </a:prstGeom>
          <a:noFill/>
          <a:ln w="31750">
            <a:solidFill>
              <a:srgbClr val="FFFF00"/>
            </a:solidFill>
            <a:miter lim="800000"/>
            <a:headEnd/>
            <a:tailEnd/>
          </a:ln>
          <a:effectLst/>
        </p:spPr>
        <p:txBody>
          <a:bodyPr anchor="ctr">
            <a:spAutoFit/>
          </a:bodyPr>
          <a:lstStyle/>
          <a:p>
            <a:endParaRPr lang="en-US"/>
          </a:p>
        </p:txBody>
      </p:sp>
      <p:sp>
        <p:nvSpPr>
          <p:cNvPr id="1497096" name="Text Box 8"/>
          <p:cNvSpPr txBox="1">
            <a:spLocks noChangeArrowheads="1"/>
          </p:cNvSpPr>
          <p:nvPr/>
        </p:nvSpPr>
        <p:spPr bwMode="auto">
          <a:xfrm rot="5400000">
            <a:off x="8404225" y="4710113"/>
            <a:ext cx="746125" cy="457200"/>
          </a:xfrm>
          <a:prstGeom prst="rect">
            <a:avLst/>
          </a:prstGeom>
          <a:noFill/>
          <a:ln w="31750">
            <a:noFill/>
            <a:miter lim="800000"/>
            <a:headEnd/>
            <a:tailEnd/>
          </a:ln>
          <a:effectLst/>
        </p:spPr>
        <p:txBody>
          <a:bodyPr wrap="none">
            <a:spAutoFit/>
          </a:bodyPr>
          <a:lstStyle/>
          <a:p>
            <a:r>
              <a:rPr lang="en-US"/>
              <a:t>UCB</a:t>
            </a:r>
          </a:p>
        </p:txBody>
      </p:sp>
      <p:sp>
        <p:nvSpPr>
          <p:cNvPr id="1497097" name="Rectangle 9"/>
          <p:cNvSpPr>
            <a:spLocks noChangeArrowheads="1"/>
          </p:cNvSpPr>
          <p:nvPr/>
        </p:nvSpPr>
        <p:spPr bwMode="auto">
          <a:xfrm>
            <a:off x="88900" y="3325813"/>
            <a:ext cx="8956675" cy="865187"/>
          </a:xfrm>
          <a:prstGeom prst="rect">
            <a:avLst/>
          </a:prstGeom>
          <a:noFill/>
          <a:ln w="31750">
            <a:solidFill>
              <a:schemeClr val="accent2"/>
            </a:solidFill>
            <a:miter lim="800000"/>
            <a:headEnd/>
            <a:tailEnd/>
          </a:ln>
          <a:effectLst/>
        </p:spPr>
        <p:txBody>
          <a:bodyPr anchor="ctr">
            <a:spAutoFit/>
          </a:bodyPr>
          <a:lstStyle/>
          <a:p>
            <a:endParaRPr lang="en-US"/>
          </a:p>
        </p:txBody>
      </p:sp>
      <p:sp>
        <p:nvSpPr>
          <p:cNvPr id="1497098" name="Text Box 10"/>
          <p:cNvSpPr txBox="1">
            <a:spLocks noChangeArrowheads="1"/>
          </p:cNvSpPr>
          <p:nvPr/>
        </p:nvSpPr>
        <p:spPr bwMode="auto">
          <a:xfrm>
            <a:off x="5029200" y="3505200"/>
            <a:ext cx="3705225" cy="457200"/>
          </a:xfrm>
          <a:prstGeom prst="rect">
            <a:avLst/>
          </a:prstGeom>
          <a:solidFill>
            <a:srgbClr val="C0C0C0"/>
          </a:solidFill>
          <a:ln w="31750">
            <a:noFill/>
            <a:miter lim="800000"/>
            <a:headEnd/>
            <a:tailEnd/>
          </a:ln>
          <a:effectLst/>
        </p:spPr>
        <p:txBody>
          <a:bodyPr wrap="none">
            <a:spAutoFit/>
          </a:bodyPr>
          <a:lstStyle/>
          <a:p>
            <a:r>
              <a:rPr lang="en-US"/>
              <a:t>Atlanta </a:t>
            </a:r>
            <a:r>
              <a:rPr lang="en-US">
                <a:sym typeface="Symbol" pitchFamily="18" charset="2"/>
              </a:rPr>
              <a:t> </a:t>
            </a:r>
            <a:r>
              <a:rPr lang="en-US"/>
              <a:t>Houston </a:t>
            </a:r>
            <a:r>
              <a:rPr lang="en-US">
                <a:sym typeface="Symbol" pitchFamily="18" charset="2"/>
              </a:rPr>
              <a:t></a:t>
            </a:r>
            <a:r>
              <a:rPr lang="en-US"/>
              <a:t> 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7093"/>
                                        </p:tgtEl>
                                        <p:attrNameLst>
                                          <p:attrName>style.visibility</p:attrName>
                                        </p:attrNameLst>
                                      </p:cBhvr>
                                      <p:to>
                                        <p:strVal val="visible"/>
                                      </p:to>
                                    </p:set>
                                    <p:animEffect transition="in" filter="dissolve">
                                      <p:cBhvr>
                                        <p:cTn id="7" dur="500"/>
                                        <p:tgtEl>
                                          <p:spTgt spid="14970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7094"/>
                                        </p:tgtEl>
                                        <p:attrNameLst>
                                          <p:attrName>style.visibility</p:attrName>
                                        </p:attrNameLst>
                                      </p:cBhvr>
                                      <p:to>
                                        <p:strVal val="visible"/>
                                      </p:to>
                                    </p:set>
                                    <p:animEffect transition="in" filter="dissolve">
                                      <p:cBhvr>
                                        <p:cTn id="10" dur="500"/>
                                        <p:tgtEl>
                                          <p:spTgt spid="14970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97096"/>
                                        </p:tgtEl>
                                        <p:attrNameLst>
                                          <p:attrName>style.visibility</p:attrName>
                                        </p:attrNameLst>
                                      </p:cBhvr>
                                      <p:to>
                                        <p:strVal val="visible"/>
                                      </p:to>
                                    </p:set>
                                    <p:animEffect transition="in" filter="dissolve">
                                      <p:cBhvr>
                                        <p:cTn id="15" dur="500"/>
                                        <p:tgtEl>
                                          <p:spTgt spid="149709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97095"/>
                                        </p:tgtEl>
                                        <p:attrNameLst>
                                          <p:attrName>style.visibility</p:attrName>
                                        </p:attrNameLst>
                                      </p:cBhvr>
                                      <p:to>
                                        <p:strVal val="visible"/>
                                      </p:to>
                                    </p:set>
                                    <p:animEffect transition="in" filter="dissolve">
                                      <p:cBhvr>
                                        <p:cTn id="18" dur="500"/>
                                        <p:tgtEl>
                                          <p:spTgt spid="149709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97097"/>
                                        </p:tgtEl>
                                        <p:attrNameLst>
                                          <p:attrName>style.visibility</p:attrName>
                                        </p:attrNameLst>
                                      </p:cBhvr>
                                      <p:to>
                                        <p:strVal val="visible"/>
                                      </p:to>
                                    </p:set>
                                    <p:animEffect transition="in" filter="dissolve">
                                      <p:cBhvr>
                                        <p:cTn id="23" dur="500"/>
                                        <p:tgtEl>
                                          <p:spTgt spid="149709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97098"/>
                                        </p:tgtEl>
                                        <p:attrNameLst>
                                          <p:attrName>style.visibility</p:attrName>
                                        </p:attrNameLst>
                                      </p:cBhvr>
                                      <p:to>
                                        <p:strVal val="visible"/>
                                      </p:to>
                                    </p:set>
                                    <p:animEffect transition="in" filter="dissolve">
                                      <p:cBhvr>
                                        <p:cTn id="26" dur="500"/>
                                        <p:tgtEl>
                                          <p:spTgt spid="149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3" grpId="0" animBg="1"/>
      <p:bldP spid="1497094" grpId="0"/>
      <p:bldP spid="1497095" grpId="0" animBg="1"/>
      <p:bldP spid="1497096" grpId="0"/>
      <p:bldP spid="1497097" grpId="0" animBg="1"/>
      <p:bldP spid="14970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5" name="Text Box 3"/>
          <p:cNvSpPr txBox="1">
            <a:spLocks noChangeArrowheads="1"/>
          </p:cNvSpPr>
          <p:nvPr/>
        </p:nvSpPr>
        <p:spPr bwMode="auto">
          <a:xfrm>
            <a:off x="666750" y="1143000"/>
            <a:ext cx="7486650" cy="3959225"/>
          </a:xfrm>
          <a:prstGeom prst="rect">
            <a:avLst/>
          </a:prstGeom>
          <a:solidFill>
            <a:srgbClr val="FFFF99"/>
          </a:solidFill>
          <a:ln w="31750" algn="ctr">
            <a:solidFill>
              <a:srgbClr val="FF9900"/>
            </a:solidFill>
            <a:miter lim="800000"/>
            <a:headEnd/>
            <a:tailEnd/>
          </a:ln>
          <a:effectLst/>
        </p:spPr>
        <p:txBody>
          <a:bodyPr>
            <a:spAutoFit/>
          </a:bodyPr>
          <a:lstStyle/>
          <a:p>
            <a:r>
              <a:rPr lang="en-US"/>
              <a:t>&gt;&gt;&gt; cvilleberkeley = 3813 # kilometers</a:t>
            </a:r>
          </a:p>
          <a:p>
            <a:r>
              <a:rPr lang="en-US"/>
              <a:t>&gt;&gt;&gt; seconds = 84.0/1000</a:t>
            </a:r>
          </a:p>
          <a:p>
            <a:r>
              <a:rPr lang="en-US"/>
              <a:t>&gt;&gt;&gt; speed = cvilleberkeley / seconds</a:t>
            </a:r>
          </a:p>
          <a:p>
            <a:r>
              <a:rPr lang="en-US"/>
              <a:t>&gt;&gt;&gt; speed</a:t>
            </a:r>
          </a:p>
          <a:p>
            <a:r>
              <a:rPr lang="en-US"/>
              <a:t>45392.857142857138</a:t>
            </a:r>
          </a:p>
          <a:p>
            <a:r>
              <a:rPr lang="en-US"/>
              <a:t>&gt;&gt;&gt; light = 299792.458 # km/s</a:t>
            </a:r>
          </a:p>
          <a:p>
            <a:r>
              <a:rPr lang="en-US"/>
              <a:t>&gt;&gt;&gt; speed / light</a:t>
            </a:r>
          </a:p>
          <a:p>
            <a:r>
              <a:rPr lang="en-US"/>
              <a:t>0.15141427321316114</a:t>
            </a:r>
          </a:p>
          <a:p>
            <a:endParaRPr lang="en-US" sz="2000"/>
          </a:p>
          <a:p>
            <a:r>
              <a:rPr lang="en-US" sz="2000"/>
              <a:t>Packets are traveling average at 15% of the speed of light (includes transfer time through 15 routers)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a:xfrm>
            <a:off x="457200" y="274638"/>
            <a:ext cx="5181600" cy="1143000"/>
          </a:xfrm>
        </p:spPr>
        <p:txBody>
          <a:bodyPr/>
          <a:lstStyle/>
          <a:p>
            <a:r>
              <a:rPr lang="en-US" dirty="0"/>
              <a:t>Bandwidth</a:t>
            </a:r>
          </a:p>
        </p:txBody>
      </p:sp>
      <p:sp>
        <p:nvSpPr>
          <p:cNvPr id="1551363" name="Rectangle 3"/>
          <p:cNvSpPr>
            <a:spLocks noGrp="1" noChangeArrowheads="1"/>
          </p:cNvSpPr>
          <p:nvPr>
            <p:ph type="body" idx="1"/>
          </p:nvPr>
        </p:nvSpPr>
        <p:spPr>
          <a:xfrm>
            <a:off x="457200" y="1600200"/>
            <a:ext cx="4211638" cy="4525963"/>
          </a:xfrm>
        </p:spPr>
        <p:txBody>
          <a:bodyPr/>
          <a:lstStyle/>
          <a:p>
            <a:pPr>
              <a:buFontTx/>
              <a:buNone/>
            </a:pPr>
            <a:r>
              <a:rPr lang="en-US"/>
              <a:t>	</a:t>
            </a:r>
            <a:r>
              <a:rPr lang="en-US" sz="4000"/>
              <a:t>How much data can you transfer in a given amount of time?</a:t>
            </a:r>
          </a:p>
        </p:txBody>
      </p:sp>
      <p:pic>
        <p:nvPicPr>
          <p:cNvPr id="1551365" name="Picture 5" descr="fiberoptic"/>
          <p:cNvPicPr>
            <a:picLocks noChangeAspect="1" noChangeArrowheads="1"/>
          </p:cNvPicPr>
          <p:nvPr/>
        </p:nvPicPr>
        <p:blipFill>
          <a:blip r:embed="rId2" cstate="print"/>
          <a:srcRect/>
          <a:stretch>
            <a:fillRect/>
          </a:stretch>
        </p:blipFill>
        <p:spPr bwMode="auto">
          <a:xfrm>
            <a:off x="5715000" y="228600"/>
            <a:ext cx="3167063" cy="3211512"/>
          </a:xfrm>
          <a:prstGeom prst="rect">
            <a:avLst/>
          </a:prstGeom>
          <a:noFill/>
        </p:spPr>
      </p:pic>
      <p:pic>
        <p:nvPicPr>
          <p:cNvPr id="1551367" name="Picture 7" descr="Laying fiber-optic cable"/>
          <p:cNvPicPr>
            <a:picLocks noChangeAspect="1" noChangeArrowheads="1"/>
          </p:cNvPicPr>
          <p:nvPr/>
        </p:nvPicPr>
        <p:blipFill>
          <a:blip r:embed="rId3" cstate="print"/>
          <a:srcRect/>
          <a:stretch>
            <a:fillRect/>
          </a:stretch>
        </p:blipFill>
        <p:spPr bwMode="auto">
          <a:xfrm>
            <a:off x="1447800" y="4260850"/>
            <a:ext cx="2832100" cy="191135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4800600" y="3505200"/>
            <a:ext cx="40005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lum bright="-10000" contrast="-6000"/>
          </a:blip>
          <a:srcRect/>
          <a:stretch>
            <a:fillRect/>
          </a:stretch>
        </p:blipFill>
        <p:spPr bwMode="auto">
          <a:xfrm>
            <a:off x="1" y="0"/>
            <a:ext cx="9208800" cy="6858000"/>
          </a:xfrm>
          <a:prstGeom prst="rect">
            <a:avLst/>
          </a:prstGeom>
          <a:noFill/>
          <a:ln w="9525">
            <a:noFill/>
            <a:round/>
            <a:headEnd/>
            <a:tailEnd/>
          </a:ln>
        </p:spPr>
      </p:pic>
      <p:sp>
        <p:nvSpPr>
          <p:cNvPr id="3075" name="Text Box 3"/>
          <p:cNvSpPr txBox="1">
            <a:spLocks noChangeArrowheads="1"/>
          </p:cNvSpPr>
          <p:nvPr/>
        </p:nvSpPr>
        <p:spPr bwMode="auto">
          <a:xfrm>
            <a:off x="0" y="2795335"/>
            <a:ext cx="9187200" cy="3937373"/>
          </a:xfrm>
          <a:prstGeom prst="rect">
            <a:avLst/>
          </a:prstGeom>
          <a:noFill/>
          <a:ln w="9525">
            <a:noFill/>
            <a:round/>
            <a:headEnd/>
            <a:tailEnd/>
          </a:ln>
          <a:effectLst/>
        </p:spPr>
        <p:txBody>
          <a:bodyPr wrap="none"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5400" b="1" dirty="0">
                <a:solidFill>
                  <a:srgbClr val="FFFFCC"/>
                </a:solidFill>
                <a:effectLst>
                  <a:outerShdw blurRad="38100" dist="38100" dir="2700000" algn="tl">
                    <a:srgbClr val="C0C0C0"/>
                  </a:outerShdw>
                </a:effectLst>
                <a:latin typeface="Calibri" pitchFamily="34" charset="0"/>
              </a:rPr>
              <a:t>CS Department Fireside Chat</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4400" b="1" dirty="0">
                <a:solidFill>
                  <a:srgbClr val="FFFFCC"/>
                </a:solidFill>
                <a:effectLst>
                  <a:outerShdw blurRad="38100" dist="38100" dir="2700000" algn="tl">
                    <a:srgbClr val="C0C0C0"/>
                  </a:outerShdw>
                </a:effectLst>
                <a:latin typeface="Calibri" pitchFamily="34" charset="0"/>
              </a:rPr>
              <a:t>All are welcome!</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4400" b="1" dirty="0">
                <a:solidFill>
                  <a:srgbClr val="FFFFCC"/>
                </a:solidFill>
                <a:effectLst>
                  <a:outerShdw blurRad="38100" dist="38100" dir="2700000" algn="tl">
                    <a:srgbClr val="C0C0C0"/>
                  </a:outerShdw>
                </a:effectLst>
                <a:latin typeface="Calibri" pitchFamily="34" charset="0"/>
              </a:rPr>
              <a:t>Wed Nov 18, 5-6pm, </a:t>
            </a:r>
            <a:r>
              <a:rPr lang="en-GB" sz="4400" b="1" dirty="0" err="1">
                <a:solidFill>
                  <a:srgbClr val="FFFFCC"/>
                </a:solidFill>
                <a:effectLst>
                  <a:outerShdw blurRad="38100" dist="38100" dir="2700000" algn="tl">
                    <a:srgbClr val="C0C0C0"/>
                  </a:outerShdw>
                </a:effectLst>
                <a:latin typeface="Calibri" pitchFamily="34" charset="0"/>
              </a:rPr>
              <a:t>Ols</a:t>
            </a:r>
            <a:r>
              <a:rPr lang="en-GB" sz="4400" b="1" dirty="0">
                <a:solidFill>
                  <a:srgbClr val="FFFFCC"/>
                </a:solidFill>
                <a:effectLst>
                  <a:outerShdw blurRad="38100" dist="38100" dir="2700000" algn="tl">
                    <a:srgbClr val="C0C0C0"/>
                  </a:outerShdw>
                </a:effectLst>
                <a:latin typeface="Calibri" pitchFamily="34" charset="0"/>
              </a:rPr>
              <a:t> 228e/236d</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4400" b="1" dirty="0">
                <a:solidFill>
                  <a:srgbClr val="FFFFCC"/>
                </a:solidFill>
                <a:effectLst>
                  <a:outerShdw blurRad="38100" dist="38100" dir="2700000" algn="tl">
                    <a:srgbClr val="C0C0C0"/>
                  </a:outerShdw>
                </a:effectLst>
                <a:latin typeface="Calibri" pitchFamily="34" charset="0"/>
              </a:rPr>
              <a:t>Kim Hazelwood and Wes Weimer</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2200" b="1" dirty="0">
                <a:solidFill>
                  <a:srgbClr val="FFFFCC"/>
                </a:solidFill>
                <a:effectLst>
                  <a:outerShdw blurRad="38100" dist="38100" dir="2700000" algn="tl">
                    <a:srgbClr val="C0C0C0"/>
                  </a:outerShdw>
                </a:effectLst>
                <a:latin typeface="Calibri" pitchFamily="34" charset="0"/>
              </a:rPr>
              <a:t>Meet and ask them questions in a non-academic setting.</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2200" b="1" dirty="0">
                <a:solidFill>
                  <a:srgbClr val="FFFFCC"/>
                </a:solidFill>
                <a:effectLst>
                  <a:outerShdw blurRad="38100" dist="38100" dir="2700000" algn="tl">
                    <a:srgbClr val="C0C0C0"/>
                  </a:outerShdw>
                </a:effectLst>
                <a:latin typeface="Calibri" pitchFamily="34" charset="0"/>
              </a:rPr>
              <a:t>Learn how they became interested in computer science, </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2200" b="1" dirty="0">
                <a:solidFill>
                  <a:srgbClr val="FFFFCC"/>
                </a:solidFill>
                <a:effectLst>
                  <a:outerShdw blurRad="38100" dist="38100" dir="2700000" algn="tl">
                    <a:srgbClr val="C0C0C0"/>
                  </a:outerShdw>
                </a:effectLst>
                <a:latin typeface="Calibri" pitchFamily="34" charset="0"/>
              </a:rPr>
              <a:t>what they wish they had known when they were students,</a:t>
            </a:r>
          </a:p>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2200" b="1" dirty="0">
                <a:solidFill>
                  <a:srgbClr val="FFFFCC"/>
                </a:solidFill>
                <a:effectLst>
                  <a:outerShdw blurRad="38100" dist="38100" dir="2700000" algn="tl">
                    <a:srgbClr val="C0C0C0"/>
                  </a:outerShdw>
                </a:effectLst>
                <a:latin typeface="Calibri" pitchFamily="34" charset="0"/>
              </a:rPr>
              <a:t>and what their lives are like outside of the office. </a:t>
            </a:r>
            <a:r>
              <a:rPr lang="en-GB" sz="2200" b="1" dirty="0">
                <a:solidFill>
                  <a:srgbClr val="C00000"/>
                </a:solidFill>
                <a:effectLst>
                  <a:outerShdw blurRad="38100" dist="38100" dir="2700000" algn="tl">
                    <a:srgbClr val="C0C0C0"/>
                  </a:outerShdw>
                </a:effectLst>
                <a:latin typeface="Calibri" pitchFamily="34" charset="0"/>
              </a:rPr>
              <a:t>Ask them anything!</a:t>
            </a:r>
          </a:p>
        </p:txBody>
      </p:sp>
      <p:pic>
        <p:nvPicPr>
          <p:cNvPr id="2052" name="Picture 5" descr="C:\Users\buse\Desktop\hazweimfireside.png"/>
          <p:cNvPicPr>
            <a:picLocks noChangeAspect="1" noChangeArrowheads="1"/>
          </p:cNvPicPr>
          <p:nvPr/>
        </p:nvPicPr>
        <p:blipFill>
          <a:blip r:embed="rId4" cstate="print"/>
          <a:srcRect/>
          <a:stretch>
            <a:fillRect/>
          </a:stretch>
        </p:blipFill>
        <p:spPr bwMode="auto">
          <a:xfrm>
            <a:off x="4917600" y="0"/>
            <a:ext cx="4226400" cy="2812616"/>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p:txBody>
          <a:bodyPr/>
          <a:lstStyle/>
          <a:p>
            <a:r>
              <a:rPr lang="en-US"/>
              <a:t>Improving Bandwidth</a:t>
            </a:r>
          </a:p>
        </p:txBody>
      </p:sp>
      <p:sp>
        <p:nvSpPr>
          <p:cNvPr id="1498115" name="Rectangle 3"/>
          <p:cNvSpPr>
            <a:spLocks noGrp="1" noChangeArrowheads="1"/>
          </p:cNvSpPr>
          <p:nvPr>
            <p:ph idx="1"/>
          </p:nvPr>
        </p:nvSpPr>
        <p:spPr/>
        <p:txBody>
          <a:bodyPr/>
          <a:lstStyle/>
          <a:p>
            <a:r>
              <a:rPr lang="en-US" sz="2800"/>
              <a:t>Faster transmission</a:t>
            </a:r>
          </a:p>
          <a:p>
            <a:pPr lvl="1"/>
            <a:r>
              <a:rPr lang="en-US" sz="2400"/>
              <a:t>Train signalers to move semaphore flags faster</a:t>
            </a:r>
          </a:p>
          <a:p>
            <a:pPr lvl="1"/>
            <a:r>
              <a:rPr lang="en-US" sz="2400"/>
              <a:t>Use something less physically demanding to transmit</a:t>
            </a:r>
          </a:p>
          <a:p>
            <a:r>
              <a:rPr lang="en-US" sz="2800"/>
              <a:t>Bigger pipes</a:t>
            </a:r>
          </a:p>
          <a:p>
            <a:pPr lvl="1"/>
            <a:r>
              <a:rPr lang="en-US" sz="2400"/>
              <a:t>Have multiple signalers transmit every other letter at the same time</a:t>
            </a:r>
          </a:p>
          <a:p>
            <a:r>
              <a:rPr lang="en-US" sz="2800"/>
              <a:t>Better encoding</a:t>
            </a:r>
          </a:p>
          <a:p>
            <a:pPr lvl="1"/>
            <a:r>
              <a:rPr lang="en-US" sz="2400"/>
              <a:t>Figure out how to code more than 98 symbols with semaphore signal</a:t>
            </a:r>
          </a:p>
          <a:p>
            <a:pPr lvl="1"/>
            <a:r>
              <a:rPr lang="en-US" sz="2400"/>
              <a:t>Morse code (1840s)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8115">
                                            <p:txEl>
                                              <p:pRg st="0" end="0"/>
                                            </p:txEl>
                                          </p:spTgt>
                                        </p:tgtEl>
                                        <p:attrNameLst>
                                          <p:attrName>style.visibility</p:attrName>
                                        </p:attrNameLst>
                                      </p:cBhvr>
                                      <p:to>
                                        <p:strVal val="visible"/>
                                      </p:to>
                                    </p:set>
                                    <p:animEffect transition="in" filter="dissolve">
                                      <p:cBhvr>
                                        <p:cTn id="7" dur="500"/>
                                        <p:tgtEl>
                                          <p:spTgt spid="14981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8115">
                                            <p:txEl>
                                              <p:pRg st="1" end="1"/>
                                            </p:txEl>
                                          </p:spTgt>
                                        </p:tgtEl>
                                        <p:attrNameLst>
                                          <p:attrName>style.visibility</p:attrName>
                                        </p:attrNameLst>
                                      </p:cBhvr>
                                      <p:to>
                                        <p:strVal val="visible"/>
                                      </p:to>
                                    </p:set>
                                    <p:animEffect transition="in" filter="dissolve">
                                      <p:cBhvr>
                                        <p:cTn id="10" dur="500"/>
                                        <p:tgtEl>
                                          <p:spTgt spid="14981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98115">
                                            <p:txEl>
                                              <p:pRg st="2" end="2"/>
                                            </p:txEl>
                                          </p:spTgt>
                                        </p:tgtEl>
                                        <p:attrNameLst>
                                          <p:attrName>style.visibility</p:attrName>
                                        </p:attrNameLst>
                                      </p:cBhvr>
                                      <p:to>
                                        <p:strVal val="visible"/>
                                      </p:to>
                                    </p:set>
                                    <p:animEffect transition="in" filter="dissolve">
                                      <p:cBhvr>
                                        <p:cTn id="13" dur="500"/>
                                        <p:tgtEl>
                                          <p:spTgt spid="14981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98115">
                                            <p:txEl>
                                              <p:pRg st="3" end="3"/>
                                            </p:txEl>
                                          </p:spTgt>
                                        </p:tgtEl>
                                        <p:attrNameLst>
                                          <p:attrName>style.visibility</p:attrName>
                                        </p:attrNameLst>
                                      </p:cBhvr>
                                      <p:to>
                                        <p:strVal val="visible"/>
                                      </p:to>
                                    </p:set>
                                    <p:animEffect transition="in" filter="dissolve">
                                      <p:cBhvr>
                                        <p:cTn id="18" dur="500"/>
                                        <p:tgtEl>
                                          <p:spTgt spid="14981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98115">
                                            <p:txEl>
                                              <p:pRg st="4" end="4"/>
                                            </p:txEl>
                                          </p:spTgt>
                                        </p:tgtEl>
                                        <p:attrNameLst>
                                          <p:attrName>style.visibility</p:attrName>
                                        </p:attrNameLst>
                                      </p:cBhvr>
                                      <p:to>
                                        <p:strVal val="visible"/>
                                      </p:to>
                                    </p:set>
                                    <p:animEffect transition="in" filter="dissolve">
                                      <p:cBhvr>
                                        <p:cTn id="21" dur="500"/>
                                        <p:tgtEl>
                                          <p:spTgt spid="14981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98115">
                                            <p:txEl>
                                              <p:pRg st="5" end="5"/>
                                            </p:txEl>
                                          </p:spTgt>
                                        </p:tgtEl>
                                        <p:attrNameLst>
                                          <p:attrName>style.visibility</p:attrName>
                                        </p:attrNameLst>
                                      </p:cBhvr>
                                      <p:to>
                                        <p:strVal val="visible"/>
                                      </p:to>
                                    </p:set>
                                    <p:animEffect transition="in" filter="dissolve">
                                      <p:cBhvr>
                                        <p:cTn id="26" dur="500"/>
                                        <p:tgtEl>
                                          <p:spTgt spid="149811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98115">
                                            <p:txEl>
                                              <p:pRg st="6" end="6"/>
                                            </p:txEl>
                                          </p:spTgt>
                                        </p:tgtEl>
                                        <p:attrNameLst>
                                          <p:attrName>style.visibility</p:attrName>
                                        </p:attrNameLst>
                                      </p:cBhvr>
                                      <p:to>
                                        <p:strVal val="visible"/>
                                      </p:to>
                                    </p:set>
                                    <p:animEffect transition="in" filter="dissolve">
                                      <p:cBhvr>
                                        <p:cTn id="29" dur="500"/>
                                        <p:tgtEl>
                                          <p:spTgt spid="149811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98115">
                                            <p:txEl>
                                              <p:pRg st="7" end="7"/>
                                            </p:txEl>
                                          </p:spTgt>
                                        </p:tgtEl>
                                        <p:attrNameLst>
                                          <p:attrName>style.visibility</p:attrName>
                                        </p:attrNameLst>
                                      </p:cBhvr>
                                      <p:to>
                                        <p:strVal val="visible"/>
                                      </p:to>
                                    </p:set>
                                    <p:animEffect transition="in" filter="dissolve">
                                      <p:cBhvr>
                                        <p:cTn id="32" dur="500"/>
                                        <p:tgtEl>
                                          <p:spTgt spid="1498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Grp="1" noChangeArrowheads="1"/>
          </p:cNvSpPr>
          <p:nvPr>
            <p:ph type="title"/>
          </p:nvPr>
        </p:nvSpPr>
        <p:spPr>
          <a:xfrm>
            <a:off x="457200" y="274638"/>
            <a:ext cx="3886200" cy="1173162"/>
          </a:xfrm>
        </p:spPr>
        <p:txBody>
          <a:bodyPr/>
          <a:lstStyle/>
          <a:p>
            <a:r>
              <a:rPr lang="en-US"/>
              <a:t>Morse Code</a:t>
            </a:r>
          </a:p>
        </p:txBody>
      </p:sp>
      <p:pic>
        <p:nvPicPr>
          <p:cNvPr id="1499139" name="Picture 3" descr="A4morsec"/>
          <p:cNvPicPr>
            <a:picLocks noGrp="1" noChangeAspect="1" noChangeArrowheads="1"/>
          </p:cNvPicPr>
          <p:nvPr>
            <p:ph idx="1"/>
          </p:nvPr>
        </p:nvPicPr>
        <p:blipFill>
          <a:blip r:embed="rId2" cstate="print"/>
          <a:srcRect/>
          <a:stretch>
            <a:fillRect/>
          </a:stretch>
        </p:blipFill>
        <p:spPr>
          <a:xfrm>
            <a:off x="4906963" y="26988"/>
            <a:ext cx="3995737" cy="6780212"/>
          </a:xfrm>
          <a:noFill/>
          <a:ln/>
        </p:spPr>
      </p:pic>
      <p:sp>
        <p:nvSpPr>
          <p:cNvPr id="1499140" name="Text Box 4"/>
          <p:cNvSpPr txBox="1">
            <a:spLocks noChangeArrowheads="1"/>
          </p:cNvSpPr>
          <p:nvPr/>
        </p:nvSpPr>
        <p:spPr bwMode="auto">
          <a:xfrm>
            <a:off x="271463" y="1454150"/>
            <a:ext cx="4364037" cy="822325"/>
          </a:xfrm>
          <a:prstGeom prst="rect">
            <a:avLst/>
          </a:prstGeom>
          <a:noFill/>
          <a:ln w="31750" algn="ctr">
            <a:noFill/>
            <a:miter lim="800000"/>
            <a:headEnd/>
            <a:tailEnd/>
          </a:ln>
          <a:effectLst/>
        </p:spPr>
        <p:txBody>
          <a:bodyPr wrap="none">
            <a:spAutoFit/>
          </a:bodyPr>
          <a:lstStyle/>
          <a:p>
            <a:r>
              <a:rPr lang="en-US"/>
              <a:t>Represent letters with series of</a:t>
            </a:r>
          </a:p>
          <a:p>
            <a:r>
              <a:rPr lang="en-US"/>
              <a:t>short and long electrical pulses</a:t>
            </a:r>
          </a:p>
        </p:txBody>
      </p:sp>
      <p:sp>
        <p:nvSpPr>
          <p:cNvPr id="1499141" name="Oval 5"/>
          <p:cNvSpPr>
            <a:spLocks noChangeArrowheads="1"/>
          </p:cNvSpPr>
          <p:nvPr/>
        </p:nvSpPr>
        <p:spPr bwMode="auto">
          <a:xfrm>
            <a:off x="4979988" y="1058863"/>
            <a:ext cx="822325" cy="868362"/>
          </a:xfrm>
          <a:prstGeom prst="ellipse">
            <a:avLst/>
          </a:prstGeom>
          <a:noFill/>
          <a:ln w="60325" algn="ctr">
            <a:solidFill>
              <a:srgbClr val="339966"/>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9141"/>
                                        </p:tgtEl>
                                        <p:attrNameLst>
                                          <p:attrName>style.visibility</p:attrName>
                                        </p:attrNameLst>
                                      </p:cBhvr>
                                      <p:to>
                                        <p:strVal val="visible"/>
                                      </p:to>
                                    </p:set>
                                    <p:animEffect transition="in" filter="slide(fromBottom)">
                                      <p:cBhvr>
                                        <p:cTn id="7" dur="500"/>
                                        <p:tgtEl>
                                          <p:spTgt spid="149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p:txBody>
          <a:bodyPr/>
          <a:lstStyle/>
          <a:p>
            <a:r>
              <a:rPr lang="en-US"/>
              <a:t>Circuit Switching</a:t>
            </a:r>
          </a:p>
        </p:txBody>
      </p:sp>
      <p:sp>
        <p:nvSpPr>
          <p:cNvPr id="1500163" name="Rectangle 3"/>
          <p:cNvSpPr>
            <a:spLocks noGrp="1" noChangeArrowheads="1"/>
          </p:cNvSpPr>
          <p:nvPr>
            <p:ph type="body" idx="1"/>
          </p:nvPr>
        </p:nvSpPr>
        <p:spPr/>
        <p:txBody>
          <a:bodyPr/>
          <a:lstStyle/>
          <a:p>
            <a:r>
              <a:rPr lang="en-US"/>
              <a:t>Reserve a whole path through the network for the whole message transmission</a:t>
            </a:r>
          </a:p>
        </p:txBody>
      </p:sp>
      <p:sp>
        <p:nvSpPr>
          <p:cNvPr id="1500164" name="Rectangle 4"/>
          <p:cNvSpPr>
            <a:spLocks noChangeArrowheads="1"/>
          </p:cNvSpPr>
          <p:nvPr/>
        </p:nvSpPr>
        <p:spPr bwMode="auto">
          <a:xfrm>
            <a:off x="914400" y="28194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0165" name="Rectangle 5"/>
          <p:cNvSpPr>
            <a:spLocks noChangeArrowheads="1"/>
          </p:cNvSpPr>
          <p:nvPr/>
        </p:nvSpPr>
        <p:spPr bwMode="auto">
          <a:xfrm>
            <a:off x="3124200" y="28194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0166" name="Rectangle 6"/>
          <p:cNvSpPr>
            <a:spLocks noChangeArrowheads="1"/>
          </p:cNvSpPr>
          <p:nvPr/>
        </p:nvSpPr>
        <p:spPr bwMode="auto">
          <a:xfrm>
            <a:off x="3133725" y="434975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0167" name="Rectangle 7"/>
          <p:cNvSpPr>
            <a:spLocks noChangeArrowheads="1"/>
          </p:cNvSpPr>
          <p:nvPr/>
        </p:nvSpPr>
        <p:spPr bwMode="auto">
          <a:xfrm>
            <a:off x="4953000" y="28194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0168" name="Rectangle 8"/>
          <p:cNvSpPr>
            <a:spLocks noChangeArrowheads="1"/>
          </p:cNvSpPr>
          <p:nvPr/>
        </p:nvSpPr>
        <p:spPr bwMode="auto">
          <a:xfrm>
            <a:off x="6781800" y="28194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0169" name="Line 9"/>
          <p:cNvSpPr>
            <a:spLocks noChangeShapeType="1"/>
          </p:cNvSpPr>
          <p:nvPr/>
        </p:nvSpPr>
        <p:spPr bwMode="auto">
          <a:xfrm>
            <a:off x="1447800" y="3124200"/>
            <a:ext cx="7010400" cy="0"/>
          </a:xfrm>
          <a:prstGeom prst="line">
            <a:avLst/>
          </a:prstGeom>
          <a:noFill/>
          <a:ln w="69850">
            <a:solidFill>
              <a:srgbClr val="FF9900"/>
            </a:solidFill>
            <a:round/>
            <a:headEnd/>
            <a:tailEnd type="triangle" w="med" len="med"/>
          </a:ln>
          <a:effectLst/>
        </p:spPr>
        <p:txBody>
          <a:bodyPr>
            <a:spAutoFit/>
          </a:bodyPr>
          <a:lstStyle/>
          <a:p>
            <a:endParaRPr lang="en-US"/>
          </a:p>
        </p:txBody>
      </p:sp>
      <p:sp>
        <p:nvSpPr>
          <p:cNvPr id="1500170" name="Text Box 10"/>
          <p:cNvSpPr txBox="1">
            <a:spLocks noChangeArrowheads="1"/>
          </p:cNvSpPr>
          <p:nvPr/>
        </p:nvSpPr>
        <p:spPr bwMode="auto">
          <a:xfrm>
            <a:off x="1177925" y="3816350"/>
            <a:ext cx="690563"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Paris</a:t>
            </a:r>
          </a:p>
        </p:txBody>
      </p:sp>
      <p:sp>
        <p:nvSpPr>
          <p:cNvPr id="1500171" name="Text Box 11"/>
          <p:cNvSpPr txBox="1">
            <a:spLocks noChangeArrowheads="1"/>
          </p:cNvSpPr>
          <p:nvPr/>
        </p:nvSpPr>
        <p:spPr bwMode="auto">
          <a:xfrm>
            <a:off x="7127875" y="3827463"/>
            <a:ext cx="917575"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Toulon</a:t>
            </a:r>
          </a:p>
        </p:txBody>
      </p:sp>
      <p:sp>
        <p:nvSpPr>
          <p:cNvPr id="1500172" name="Text Box 12"/>
          <p:cNvSpPr txBox="1">
            <a:spLocks noChangeArrowheads="1"/>
          </p:cNvSpPr>
          <p:nvPr/>
        </p:nvSpPr>
        <p:spPr bwMode="auto">
          <a:xfrm>
            <a:off x="3438525" y="5360988"/>
            <a:ext cx="889000"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Nantes</a:t>
            </a:r>
          </a:p>
        </p:txBody>
      </p:sp>
      <p:sp>
        <p:nvSpPr>
          <p:cNvPr id="1500173" name="Text Box 13"/>
          <p:cNvSpPr txBox="1">
            <a:spLocks noChangeArrowheads="1"/>
          </p:cNvSpPr>
          <p:nvPr/>
        </p:nvSpPr>
        <p:spPr bwMode="auto">
          <a:xfrm>
            <a:off x="5324475" y="3759200"/>
            <a:ext cx="720725"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Lyon</a:t>
            </a:r>
          </a:p>
        </p:txBody>
      </p:sp>
      <p:sp>
        <p:nvSpPr>
          <p:cNvPr id="1500174" name="Text Box 14"/>
          <p:cNvSpPr txBox="1">
            <a:spLocks noChangeArrowheads="1"/>
          </p:cNvSpPr>
          <p:nvPr/>
        </p:nvSpPr>
        <p:spPr bwMode="auto">
          <a:xfrm>
            <a:off x="3336925" y="3730625"/>
            <a:ext cx="1030288"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Bourges</a:t>
            </a:r>
          </a:p>
        </p:txBody>
      </p:sp>
      <p:cxnSp>
        <p:nvCxnSpPr>
          <p:cNvPr id="1500175" name="AutoShape 15"/>
          <p:cNvCxnSpPr>
            <a:cxnSpLocks noChangeShapeType="1"/>
            <a:stCxn id="1500172" idx="0"/>
          </p:cNvCxnSpPr>
          <p:nvPr/>
        </p:nvCxnSpPr>
        <p:spPr bwMode="auto">
          <a:xfrm rot="16200000">
            <a:off x="5166519" y="2069306"/>
            <a:ext cx="2008188" cy="4575175"/>
          </a:xfrm>
          <a:prstGeom prst="bentConnector2">
            <a:avLst/>
          </a:prstGeom>
          <a:noFill/>
          <a:ln w="69850">
            <a:solidFill>
              <a:schemeClr val="accent2"/>
            </a:solidFill>
            <a:miter lim="800000"/>
            <a:headEnd/>
            <a:tailEnd type="triangle" w="med" len="med"/>
          </a:ln>
          <a:effectLst/>
        </p:spPr>
      </p:cxnSp>
      <p:sp>
        <p:nvSpPr>
          <p:cNvPr id="1500176" name="Text Box 16"/>
          <p:cNvSpPr txBox="1">
            <a:spLocks noChangeArrowheads="1"/>
          </p:cNvSpPr>
          <p:nvPr/>
        </p:nvSpPr>
        <p:spPr bwMode="auto">
          <a:xfrm>
            <a:off x="4743450" y="4356100"/>
            <a:ext cx="3806825" cy="1311275"/>
          </a:xfrm>
          <a:prstGeom prst="rect">
            <a:avLst/>
          </a:prstGeom>
          <a:noFill/>
          <a:ln w="31750" algn="ctr">
            <a:noFill/>
            <a:miter lim="800000"/>
            <a:headEnd/>
            <a:tailEnd/>
          </a:ln>
          <a:effectLst/>
        </p:spPr>
        <p:txBody>
          <a:bodyPr>
            <a:spAutoFit/>
          </a:bodyPr>
          <a:lstStyle/>
          <a:p>
            <a:r>
              <a:rPr lang="en-US" sz="2000"/>
              <a:t>Once you start a transmission,</a:t>
            </a:r>
          </a:p>
          <a:p>
            <a:r>
              <a:rPr lang="en-US" sz="2000"/>
              <a:t>know you will have use of the network until it is finished.  But,</a:t>
            </a:r>
          </a:p>
          <a:p>
            <a:r>
              <a:rPr lang="en-US" sz="2000"/>
              <a:t>wastes network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0169"/>
                                        </p:tgtEl>
                                        <p:attrNameLst>
                                          <p:attrName>style.visibility</p:attrName>
                                        </p:attrNameLst>
                                      </p:cBhvr>
                                      <p:to>
                                        <p:strVal val="visible"/>
                                      </p:to>
                                    </p:set>
                                    <p:animEffect transition="in" filter="dissolve">
                                      <p:cBhvr>
                                        <p:cTn id="7" dur="500"/>
                                        <p:tgtEl>
                                          <p:spTgt spid="15001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500169"/>
                                        </p:tgtEl>
                                      </p:cBhvr>
                                    </p:animEffect>
                                    <p:set>
                                      <p:cBhvr>
                                        <p:cTn id="12" dur="1" fill="hold">
                                          <p:stCondLst>
                                            <p:cond delay="499"/>
                                          </p:stCondLst>
                                        </p:cTn>
                                        <p:tgtEl>
                                          <p:spTgt spid="150016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0175"/>
                                        </p:tgtEl>
                                        <p:attrNameLst>
                                          <p:attrName>style.visibility</p:attrName>
                                        </p:attrNameLst>
                                      </p:cBhvr>
                                      <p:to>
                                        <p:strVal val="visible"/>
                                      </p:to>
                                    </p:set>
                                    <p:animEffect transition="in" filter="blinds(horizontal)">
                                      <p:cBhvr>
                                        <p:cTn id="17" dur="500"/>
                                        <p:tgtEl>
                                          <p:spTgt spid="1500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169" grpId="0" animBg="1"/>
      <p:bldP spid="150016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Grp="1" noChangeArrowheads="1"/>
          </p:cNvSpPr>
          <p:nvPr>
            <p:ph type="title"/>
          </p:nvPr>
        </p:nvSpPr>
        <p:spPr/>
        <p:txBody>
          <a:bodyPr/>
          <a:lstStyle/>
          <a:p>
            <a:r>
              <a:rPr lang="en-US"/>
              <a:t>Packet Switching</a:t>
            </a:r>
          </a:p>
        </p:txBody>
      </p:sp>
      <p:sp>
        <p:nvSpPr>
          <p:cNvPr id="1501187" name="Rectangle 3"/>
          <p:cNvSpPr>
            <a:spLocks noGrp="1" noChangeArrowheads="1"/>
          </p:cNvSpPr>
          <p:nvPr>
            <p:ph type="body" idx="1"/>
          </p:nvPr>
        </p:nvSpPr>
        <p:spPr/>
        <p:txBody>
          <a:bodyPr/>
          <a:lstStyle/>
          <a:p>
            <a:r>
              <a:rPr lang="en-US"/>
              <a:t>Use one link at a time</a:t>
            </a:r>
          </a:p>
        </p:txBody>
      </p:sp>
      <p:sp>
        <p:nvSpPr>
          <p:cNvPr id="1501188" name="Rectangle 4"/>
          <p:cNvSpPr>
            <a:spLocks noChangeArrowheads="1"/>
          </p:cNvSpPr>
          <p:nvPr/>
        </p:nvSpPr>
        <p:spPr bwMode="auto">
          <a:xfrm>
            <a:off x="990600" y="25908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1189" name="Rectangle 5"/>
          <p:cNvSpPr>
            <a:spLocks noChangeArrowheads="1"/>
          </p:cNvSpPr>
          <p:nvPr/>
        </p:nvSpPr>
        <p:spPr bwMode="auto">
          <a:xfrm>
            <a:off x="3200400" y="25908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1190" name="Rectangle 6"/>
          <p:cNvSpPr>
            <a:spLocks noChangeArrowheads="1"/>
          </p:cNvSpPr>
          <p:nvPr/>
        </p:nvSpPr>
        <p:spPr bwMode="auto">
          <a:xfrm>
            <a:off x="3209925" y="412115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1191" name="Rectangle 7"/>
          <p:cNvSpPr>
            <a:spLocks noChangeArrowheads="1"/>
          </p:cNvSpPr>
          <p:nvPr/>
        </p:nvSpPr>
        <p:spPr bwMode="auto">
          <a:xfrm>
            <a:off x="5029200" y="25908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1192" name="Rectangle 8"/>
          <p:cNvSpPr>
            <a:spLocks noChangeArrowheads="1"/>
          </p:cNvSpPr>
          <p:nvPr/>
        </p:nvSpPr>
        <p:spPr bwMode="auto">
          <a:xfrm>
            <a:off x="6858000" y="2590800"/>
            <a:ext cx="1371600" cy="914400"/>
          </a:xfrm>
          <a:prstGeom prst="rect">
            <a:avLst/>
          </a:prstGeom>
          <a:noFill/>
          <a:ln w="31750" algn="ctr">
            <a:solidFill>
              <a:schemeClr val="tx1"/>
            </a:solidFill>
            <a:miter lim="800000"/>
            <a:headEnd/>
            <a:tailEnd/>
          </a:ln>
          <a:effectLst/>
        </p:spPr>
        <p:txBody>
          <a:bodyPr wrap="none" anchor="ctr">
            <a:spAutoFit/>
          </a:bodyPr>
          <a:lstStyle/>
          <a:p>
            <a:endParaRPr lang="en-US"/>
          </a:p>
        </p:txBody>
      </p:sp>
      <p:sp>
        <p:nvSpPr>
          <p:cNvPr id="1501193" name="Text Box 9"/>
          <p:cNvSpPr txBox="1">
            <a:spLocks noChangeArrowheads="1"/>
          </p:cNvSpPr>
          <p:nvPr/>
        </p:nvSpPr>
        <p:spPr bwMode="auto">
          <a:xfrm>
            <a:off x="1254125" y="3587750"/>
            <a:ext cx="690563"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Paris</a:t>
            </a:r>
          </a:p>
        </p:txBody>
      </p:sp>
      <p:sp>
        <p:nvSpPr>
          <p:cNvPr id="1501194" name="Text Box 10"/>
          <p:cNvSpPr txBox="1">
            <a:spLocks noChangeArrowheads="1"/>
          </p:cNvSpPr>
          <p:nvPr/>
        </p:nvSpPr>
        <p:spPr bwMode="auto">
          <a:xfrm>
            <a:off x="7204075" y="3598863"/>
            <a:ext cx="917575"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Toulon</a:t>
            </a:r>
          </a:p>
        </p:txBody>
      </p:sp>
      <p:sp>
        <p:nvSpPr>
          <p:cNvPr id="1501195" name="Text Box 11"/>
          <p:cNvSpPr txBox="1">
            <a:spLocks noChangeArrowheads="1"/>
          </p:cNvSpPr>
          <p:nvPr/>
        </p:nvSpPr>
        <p:spPr bwMode="auto">
          <a:xfrm>
            <a:off x="3514725" y="5132388"/>
            <a:ext cx="889000"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Nantes</a:t>
            </a:r>
          </a:p>
        </p:txBody>
      </p:sp>
      <p:sp>
        <p:nvSpPr>
          <p:cNvPr id="1501196" name="Text Box 12"/>
          <p:cNvSpPr txBox="1">
            <a:spLocks noChangeArrowheads="1"/>
          </p:cNvSpPr>
          <p:nvPr/>
        </p:nvSpPr>
        <p:spPr bwMode="auto">
          <a:xfrm>
            <a:off x="5400675" y="3530600"/>
            <a:ext cx="720725"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Lyon</a:t>
            </a:r>
          </a:p>
        </p:txBody>
      </p:sp>
      <p:sp>
        <p:nvSpPr>
          <p:cNvPr id="1501197" name="Text Box 13"/>
          <p:cNvSpPr txBox="1">
            <a:spLocks noChangeArrowheads="1"/>
          </p:cNvSpPr>
          <p:nvPr/>
        </p:nvSpPr>
        <p:spPr bwMode="auto">
          <a:xfrm>
            <a:off x="3413125" y="3502025"/>
            <a:ext cx="1030288" cy="396875"/>
          </a:xfrm>
          <a:prstGeom prst="rect">
            <a:avLst/>
          </a:prstGeom>
          <a:noFill/>
          <a:ln w="31750" algn="ctr">
            <a:noFill/>
            <a:miter lim="800000"/>
            <a:headEnd/>
            <a:tailEnd/>
          </a:ln>
          <a:effectLst/>
        </p:spPr>
        <p:txBody>
          <a:bodyPr wrap="none">
            <a:spAutoFit/>
          </a:bodyPr>
          <a:lstStyle/>
          <a:p>
            <a:r>
              <a:rPr lang="en-US" sz="2000">
                <a:latin typeface="Times New Roman" pitchFamily="18" charset="0"/>
              </a:rPr>
              <a:t>Bourges</a:t>
            </a:r>
          </a:p>
        </p:txBody>
      </p:sp>
      <p:sp>
        <p:nvSpPr>
          <p:cNvPr id="1501198" name="Text Box 14"/>
          <p:cNvSpPr txBox="1">
            <a:spLocks noChangeArrowheads="1"/>
          </p:cNvSpPr>
          <p:nvPr/>
        </p:nvSpPr>
        <p:spPr bwMode="auto">
          <a:xfrm>
            <a:off x="4819650" y="4127500"/>
            <a:ext cx="3806825" cy="701675"/>
          </a:xfrm>
          <a:prstGeom prst="rect">
            <a:avLst/>
          </a:prstGeom>
          <a:noFill/>
          <a:ln w="31750" algn="ctr">
            <a:noFill/>
            <a:miter lim="800000"/>
            <a:headEnd/>
            <a:tailEnd/>
          </a:ln>
          <a:effectLst/>
        </p:spPr>
        <p:txBody>
          <a:bodyPr>
            <a:spAutoFit/>
          </a:bodyPr>
          <a:lstStyle/>
          <a:p>
            <a:r>
              <a:rPr lang="en-US" sz="2000"/>
              <a:t>Interleave messages – send whenever the next link is free.</a:t>
            </a:r>
          </a:p>
        </p:txBody>
      </p:sp>
      <p:sp>
        <p:nvSpPr>
          <p:cNvPr id="1501199" name="Line 15"/>
          <p:cNvSpPr>
            <a:spLocks noChangeShapeType="1"/>
          </p:cNvSpPr>
          <p:nvPr/>
        </p:nvSpPr>
        <p:spPr bwMode="auto">
          <a:xfrm>
            <a:off x="1447800" y="2971800"/>
            <a:ext cx="2286000" cy="0"/>
          </a:xfrm>
          <a:prstGeom prst="line">
            <a:avLst/>
          </a:prstGeom>
          <a:noFill/>
          <a:ln w="63500">
            <a:solidFill>
              <a:srgbClr val="FF6600"/>
            </a:solidFill>
            <a:round/>
            <a:headEnd/>
            <a:tailEnd type="triangle" w="med" len="med"/>
          </a:ln>
          <a:effectLst/>
        </p:spPr>
        <p:txBody>
          <a:bodyPr>
            <a:spAutoFit/>
          </a:bodyPr>
          <a:lstStyle/>
          <a:p>
            <a:endParaRPr lang="en-US"/>
          </a:p>
        </p:txBody>
      </p:sp>
      <p:sp>
        <p:nvSpPr>
          <p:cNvPr id="1501200" name="Line 16"/>
          <p:cNvSpPr>
            <a:spLocks noChangeShapeType="1"/>
          </p:cNvSpPr>
          <p:nvPr/>
        </p:nvSpPr>
        <p:spPr bwMode="auto">
          <a:xfrm>
            <a:off x="3962400" y="2971800"/>
            <a:ext cx="1828800" cy="0"/>
          </a:xfrm>
          <a:prstGeom prst="line">
            <a:avLst/>
          </a:prstGeom>
          <a:noFill/>
          <a:ln w="63500">
            <a:solidFill>
              <a:srgbClr val="FF6600"/>
            </a:solidFill>
            <a:round/>
            <a:headEnd/>
            <a:tailEnd type="triangle" w="med" len="med"/>
          </a:ln>
          <a:effectLst/>
        </p:spPr>
        <p:txBody>
          <a:bodyPr>
            <a:spAutoFit/>
          </a:bodyPr>
          <a:lstStyle/>
          <a:p>
            <a:endParaRPr lang="en-US"/>
          </a:p>
        </p:txBody>
      </p:sp>
      <p:sp>
        <p:nvSpPr>
          <p:cNvPr id="1501201" name="Line 17"/>
          <p:cNvSpPr>
            <a:spLocks noChangeShapeType="1"/>
          </p:cNvSpPr>
          <p:nvPr/>
        </p:nvSpPr>
        <p:spPr bwMode="auto">
          <a:xfrm flipV="1">
            <a:off x="6084888" y="2971800"/>
            <a:ext cx="1792287" cy="9525"/>
          </a:xfrm>
          <a:prstGeom prst="line">
            <a:avLst/>
          </a:prstGeom>
          <a:noFill/>
          <a:ln w="63500">
            <a:solidFill>
              <a:srgbClr val="FF6600"/>
            </a:solidFill>
            <a:round/>
            <a:headEnd/>
            <a:tailEnd type="triangle" w="med" len="med"/>
          </a:ln>
          <a:effectLst/>
        </p:spPr>
        <p:txBody>
          <a:bodyPr>
            <a:spAutoFit/>
          </a:bodyPr>
          <a:lstStyle/>
          <a:p>
            <a:endParaRPr lang="en-US"/>
          </a:p>
        </p:txBody>
      </p:sp>
      <p:sp>
        <p:nvSpPr>
          <p:cNvPr id="1501202" name="Line 18"/>
          <p:cNvSpPr>
            <a:spLocks noChangeShapeType="1"/>
          </p:cNvSpPr>
          <p:nvPr/>
        </p:nvSpPr>
        <p:spPr bwMode="auto">
          <a:xfrm flipH="1" flipV="1">
            <a:off x="3886200" y="3349625"/>
            <a:ext cx="0" cy="1450975"/>
          </a:xfrm>
          <a:prstGeom prst="line">
            <a:avLst/>
          </a:prstGeom>
          <a:noFill/>
          <a:ln w="66675">
            <a:solidFill>
              <a:schemeClr val="accent2"/>
            </a:solidFill>
            <a:round/>
            <a:headEnd/>
            <a:tailEnd type="triangle" w="med" len="med"/>
          </a:ln>
          <a:effectLst/>
        </p:spPr>
        <p:txBody>
          <a:bodyPr>
            <a:spAutoFit/>
          </a:bodyPr>
          <a:lstStyle/>
          <a:p>
            <a:endParaRPr lang="en-US"/>
          </a:p>
        </p:txBody>
      </p:sp>
      <p:sp>
        <p:nvSpPr>
          <p:cNvPr id="1501203" name="Line 19"/>
          <p:cNvSpPr>
            <a:spLocks noChangeShapeType="1"/>
          </p:cNvSpPr>
          <p:nvPr/>
        </p:nvSpPr>
        <p:spPr bwMode="auto">
          <a:xfrm flipV="1">
            <a:off x="4019550" y="3171825"/>
            <a:ext cx="1800225" cy="17463"/>
          </a:xfrm>
          <a:prstGeom prst="line">
            <a:avLst/>
          </a:prstGeom>
          <a:noFill/>
          <a:ln w="63500">
            <a:solidFill>
              <a:schemeClr val="accent2"/>
            </a:solidFill>
            <a:round/>
            <a:headEnd/>
            <a:tailEnd type="triangle" w="med" len="med"/>
          </a:ln>
          <a:effectLst/>
        </p:spPr>
        <p:txBody>
          <a:bodyPr>
            <a:spAutoFit/>
          </a:bodyPr>
          <a:lstStyle/>
          <a:p>
            <a:endParaRPr lang="en-US"/>
          </a:p>
        </p:txBody>
      </p:sp>
      <p:sp>
        <p:nvSpPr>
          <p:cNvPr id="1501204" name="Line 20"/>
          <p:cNvSpPr>
            <a:spLocks noChangeShapeType="1"/>
          </p:cNvSpPr>
          <p:nvPr/>
        </p:nvSpPr>
        <p:spPr bwMode="auto">
          <a:xfrm>
            <a:off x="6067425" y="3162300"/>
            <a:ext cx="1828800" cy="0"/>
          </a:xfrm>
          <a:prstGeom prst="line">
            <a:avLst/>
          </a:prstGeom>
          <a:noFill/>
          <a:ln w="63500">
            <a:solidFill>
              <a:schemeClr val="accent2"/>
            </a:solidFill>
            <a:round/>
            <a:headEnd/>
            <a:tailEnd type="triangle" w="med" len="med"/>
          </a:ln>
          <a:effectLst/>
        </p:spPr>
        <p:txBody>
          <a:bodyPr>
            <a:spAutoFit/>
          </a:bodyPr>
          <a:lstStyle/>
          <a:p>
            <a:endParaRPr lang="en-US"/>
          </a:p>
        </p:txBody>
      </p:sp>
      <p:sp>
        <p:nvSpPr>
          <p:cNvPr id="1501205" name="Oval 21"/>
          <p:cNvSpPr>
            <a:spLocks noChangeArrowheads="1"/>
          </p:cNvSpPr>
          <p:nvPr/>
        </p:nvSpPr>
        <p:spPr bwMode="auto">
          <a:xfrm>
            <a:off x="3781425" y="2911475"/>
            <a:ext cx="152400" cy="152400"/>
          </a:xfrm>
          <a:prstGeom prst="ellipse">
            <a:avLst/>
          </a:prstGeom>
          <a:solidFill>
            <a:srgbClr val="FF6600"/>
          </a:solidFill>
          <a:ln w="31750" algn="ctr">
            <a:solidFill>
              <a:srgbClr val="FF6600"/>
            </a:solidFill>
            <a:round/>
            <a:headEnd/>
            <a:tailEnd/>
          </a:ln>
          <a:effectLst/>
        </p:spPr>
        <p:txBody>
          <a:bodyPr wrap="none" anchor="ctr">
            <a:spAutoFit/>
          </a:bodyPr>
          <a:lstStyle/>
          <a:p>
            <a:endParaRPr lang="en-US"/>
          </a:p>
        </p:txBody>
      </p:sp>
      <p:sp>
        <p:nvSpPr>
          <p:cNvPr id="1501206" name="Oval 22"/>
          <p:cNvSpPr>
            <a:spLocks noChangeArrowheads="1"/>
          </p:cNvSpPr>
          <p:nvPr/>
        </p:nvSpPr>
        <p:spPr bwMode="auto">
          <a:xfrm>
            <a:off x="3810000" y="3124200"/>
            <a:ext cx="152400" cy="152400"/>
          </a:xfrm>
          <a:prstGeom prst="ellipse">
            <a:avLst/>
          </a:prstGeom>
          <a:solidFill>
            <a:schemeClr val="accent2"/>
          </a:solidFill>
          <a:ln w="31750" algn="ctr">
            <a:solidFill>
              <a:schemeClr val="accent2"/>
            </a:solidFill>
            <a:round/>
            <a:headEnd/>
            <a:tailEnd/>
          </a:ln>
          <a:effectLst/>
        </p:spPr>
        <p:txBody>
          <a:bodyPr wrap="none" anchor="ctr">
            <a:spAutoFit/>
          </a:bodyPr>
          <a:lstStyle/>
          <a:p>
            <a:endParaRPr lang="en-US"/>
          </a:p>
        </p:txBody>
      </p:sp>
      <p:sp>
        <p:nvSpPr>
          <p:cNvPr id="1501207" name="Oval 23"/>
          <p:cNvSpPr>
            <a:spLocks noChangeArrowheads="1"/>
          </p:cNvSpPr>
          <p:nvPr/>
        </p:nvSpPr>
        <p:spPr bwMode="auto">
          <a:xfrm>
            <a:off x="5829300" y="3087688"/>
            <a:ext cx="152400" cy="152400"/>
          </a:xfrm>
          <a:prstGeom prst="ellipse">
            <a:avLst/>
          </a:prstGeom>
          <a:solidFill>
            <a:schemeClr val="accent2"/>
          </a:solidFill>
          <a:ln w="31750" algn="ctr">
            <a:solidFill>
              <a:schemeClr val="accent2"/>
            </a:solidFill>
            <a:round/>
            <a:headEnd/>
            <a:tailEnd/>
          </a:ln>
          <a:effectLst/>
        </p:spPr>
        <p:txBody>
          <a:bodyPr wrap="none" anchor="ctr">
            <a:spAutoFit/>
          </a:bodyPr>
          <a:lstStyle/>
          <a:p>
            <a:endParaRPr lang="en-US"/>
          </a:p>
        </p:txBody>
      </p:sp>
      <p:sp>
        <p:nvSpPr>
          <p:cNvPr id="1501208" name="Oval 24"/>
          <p:cNvSpPr>
            <a:spLocks noChangeArrowheads="1"/>
          </p:cNvSpPr>
          <p:nvPr/>
        </p:nvSpPr>
        <p:spPr bwMode="auto">
          <a:xfrm>
            <a:off x="7932738" y="3079750"/>
            <a:ext cx="152400" cy="152400"/>
          </a:xfrm>
          <a:prstGeom prst="ellipse">
            <a:avLst/>
          </a:prstGeom>
          <a:solidFill>
            <a:schemeClr val="accent2"/>
          </a:solidFill>
          <a:ln w="31750" algn="ctr">
            <a:solidFill>
              <a:schemeClr val="accent2"/>
            </a:solidFill>
            <a:round/>
            <a:headEnd/>
            <a:tailEnd/>
          </a:ln>
          <a:effectLst/>
        </p:spPr>
        <p:txBody>
          <a:bodyPr wrap="none" anchor="ctr">
            <a:spAutoFit/>
          </a:bodyPr>
          <a:lstStyle/>
          <a:p>
            <a:endParaRPr lang="en-US"/>
          </a:p>
        </p:txBody>
      </p:sp>
      <p:sp>
        <p:nvSpPr>
          <p:cNvPr id="1501209" name="Oval 25"/>
          <p:cNvSpPr>
            <a:spLocks noChangeArrowheads="1"/>
          </p:cNvSpPr>
          <p:nvPr/>
        </p:nvSpPr>
        <p:spPr bwMode="auto">
          <a:xfrm>
            <a:off x="5829300" y="2903538"/>
            <a:ext cx="152400" cy="152400"/>
          </a:xfrm>
          <a:prstGeom prst="ellipse">
            <a:avLst/>
          </a:prstGeom>
          <a:solidFill>
            <a:srgbClr val="FF6600"/>
          </a:solidFill>
          <a:ln w="31750" algn="ctr">
            <a:solidFill>
              <a:srgbClr val="FF6600"/>
            </a:solidFill>
            <a:round/>
            <a:headEnd/>
            <a:tailEnd/>
          </a:ln>
          <a:effectLst/>
        </p:spPr>
        <p:txBody>
          <a:bodyPr wrap="none" anchor="ctr">
            <a:spAutoFit/>
          </a:bodyPr>
          <a:lstStyle/>
          <a:p>
            <a:endParaRPr lang="en-US"/>
          </a:p>
        </p:txBody>
      </p:sp>
      <p:sp>
        <p:nvSpPr>
          <p:cNvPr id="1501210" name="Oval 26"/>
          <p:cNvSpPr>
            <a:spLocks noChangeArrowheads="1"/>
          </p:cNvSpPr>
          <p:nvPr/>
        </p:nvSpPr>
        <p:spPr bwMode="auto">
          <a:xfrm>
            <a:off x="7923213" y="2895600"/>
            <a:ext cx="152400" cy="152400"/>
          </a:xfrm>
          <a:prstGeom prst="ellipse">
            <a:avLst/>
          </a:prstGeom>
          <a:solidFill>
            <a:srgbClr val="FF6600"/>
          </a:solidFill>
          <a:ln w="31750" algn="ctr">
            <a:solidFill>
              <a:srgbClr val="FF6600"/>
            </a:solidFill>
            <a:round/>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1199"/>
                                        </p:tgtEl>
                                        <p:attrNameLst>
                                          <p:attrName>style.visibility</p:attrName>
                                        </p:attrNameLst>
                                      </p:cBhvr>
                                      <p:to>
                                        <p:strVal val="visible"/>
                                      </p:to>
                                    </p:set>
                                    <p:animEffect transition="in" filter="dissolve">
                                      <p:cBhvr>
                                        <p:cTn id="7" dur="500"/>
                                        <p:tgtEl>
                                          <p:spTgt spid="150119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01202"/>
                                        </p:tgtEl>
                                        <p:attrNameLst>
                                          <p:attrName>style.visibility</p:attrName>
                                        </p:attrNameLst>
                                      </p:cBhvr>
                                      <p:to>
                                        <p:strVal val="visible"/>
                                      </p:to>
                                    </p:set>
                                    <p:animEffect transition="in" filter="dissolve">
                                      <p:cBhvr>
                                        <p:cTn id="10" dur="500"/>
                                        <p:tgtEl>
                                          <p:spTgt spid="150120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501199"/>
                                        </p:tgtEl>
                                      </p:cBhvr>
                                    </p:animEffect>
                                    <p:set>
                                      <p:cBhvr>
                                        <p:cTn id="15" dur="1" fill="hold">
                                          <p:stCondLst>
                                            <p:cond delay="499"/>
                                          </p:stCondLst>
                                        </p:cTn>
                                        <p:tgtEl>
                                          <p:spTgt spid="150119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501202"/>
                                        </p:tgtEl>
                                      </p:cBhvr>
                                    </p:animEffect>
                                    <p:set>
                                      <p:cBhvr>
                                        <p:cTn id="18" dur="1" fill="hold">
                                          <p:stCondLst>
                                            <p:cond delay="499"/>
                                          </p:stCondLst>
                                        </p:cTn>
                                        <p:tgtEl>
                                          <p:spTgt spid="1501202"/>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501205"/>
                                        </p:tgtEl>
                                        <p:attrNameLst>
                                          <p:attrName>style.visibility</p:attrName>
                                        </p:attrNameLst>
                                      </p:cBhvr>
                                      <p:to>
                                        <p:strVal val="visible"/>
                                      </p:to>
                                    </p:set>
                                    <p:animEffect transition="in" filter="dissolve">
                                      <p:cBhvr>
                                        <p:cTn id="21" dur="500"/>
                                        <p:tgtEl>
                                          <p:spTgt spid="150120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01206"/>
                                        </p:tgtEl>
                                        <p:attrNameLst>
                                          <p:attrName>style.visibility</p:attrName>
                                        </p:attrNameLst>
                                      </p:cBhvr>
                                      <p:to>
                                        <p:strVal val="visible"/>
                                      </p:to>
                                    </p:set>
                                    <p:animEffect transition="in" filter="dissolve">
                                      <p:cBhvr>
                                        <p:cTn id="24" dur="500"/>
                                        <p:tgtEl>
                                          <p:spTgt spid="150120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01203"/>
                                        </p:tgtEl>
                                        <p:attrNameLst>
                                          <p:attrName>style.visibility</p:attrName>
                                        </p:attrNameLst>
                                      </p:cBhvr>
                                      <p:to>
                                        <p:strVal val="visible"/>
                                      </p:to>
                                    </p:set>
                                    <p:animEffect transition="in" filter="dissolve">
                                      <p:cBhvr>
                                        <p:cTn id="29" dur="500"/>
                                        <p:tgtEl>
                                          <p:spTgt spid="150120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501203"/>
                                        </p:tgtEl>
                                      </p:cBhvr>
                                    </p:animEffect>
                                    <p:set>
                                      <p:cBhvr>
                                        <p:cTn id="34" dur="1" fill="hold">
                                          <p:stCondLst>
                                            <p:cond delay="499"/>
                                          </p:stCondLst>
                                        </p:cTn>
                                        <p:tgtEl>
                                          <p:spTgt spid="1501203"/>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1501206"/>
                                        </p:tgtEl>
                                      </p:cBhvr>
                                    </p:animEffect>
                                    <p:set>
                                      <p:cBhvr>
                                        <p:cTn id="37" dur="1" fill="hold">
                                          <p:stCondLst>
                                            <p:cond delay="499"/>
                                          </p:stCondLst>
                                        </p:cTn>
                                        <p:tgtEl>
                                          <p:spTgt spid="1501206"/>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1501207"/>
                                        </p:tgtEl>
                                        <p:attrNameLst>
                                          <p:attrName>style.visibility</p:attrName>
                                        </p:attrNameLst>
                                      </p:cBhvr>
                                      <p:to>
                                        <p:strVal val="visible"/>
                                      </p:to>
                                    </p:set>
                                    <p:animEffect transition="in" filter="dissolve">
                                      <p:cBhvr>
                                        <p:cTn id="40" dur="500"/>
                                        <p:tgtEl>
                                          <p:spTgt spid="150120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01200"/>
                                        </p:tgtEl>
                                        <p:attrNameLst>
                                          <p:attrName>style.visibility</p:attrName>
                                        </p:attrNameLst>
                                      </p:cBhvr>
                                      <p:to>
                                        <p:strVal val="visible"/>
                                      </p:to>
                                    </p:set>
                                    <p:animEffect transition="in" filter="dissolve">
                                      <p:cBhvr>
                                        <p:cTn id="45" dur="500"/>
                                        <p:tgtEl>
                                          <p:spTgt spid="150120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01204"/>
                                        </p:tgtEl>
                                        <p:attrNameLst>
                                          <p:attrName>style.visibility</p:attrName>
                                        </p:attrNameLst>
                                      </p:cBhvr>
                                      <p:to>
                                        <p:strVal val="visible"/>
                                      </p:to>
                                    </p:set>
                                    <p:animEffect transition="in" filter="dissolve">
                                      <p:cBhvr>
                                        <p:cTn id="48" dur="500"/>
                                        <p:tgtEl>
                                          <p:spTgt spid="150120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1501204"/>
                                        </p:tgtEl>
                                      </p:cBhvr>
                                    </p:animEffect>
                                    <p:set>
                                      <p:cBhvr>
                                        <p:cTn id="53" dur="1" fill="hold">
                                          <p:stCondLst>
                                            <p:cond delay="499"/>
                                          </p:stCondLst>
                                        </p:cTn>
                                        <p:tgtEl>
                                          <p:spTgt spid="150120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501200"/>
                                        </p:tgtEl>
                                      </p:cBhvr>
                                    </p:animEffect>
                                    <p:set>
                                      <p:cBhvr>
                                        <p:cTn id="56" dur="1" fill="hold">
                                          <p:stCondLst>
                                            <p:cond delay="499"/>
                                          </p:stCondLst>
                                        </p:cTn>
                                        <p:tgtEl>
                                          <p:spTgt spid="1501200"/>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501205"/>
                                        </p:tgtEl>
                                      </p:cBhvr>
                                    </p:animEffect>
                                    <p:set>
                                      <p:cBhvr>
                                        <p:cTn id="59" dur="1" fill="hold">
                                          <p:stCondLst>
                                            <p:cond delay="499"/>
                                          </p:stCondLst>
                                        </p:cTn>
                                        <p:tgtEl>
                                          <p:spTgt spid="150120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501207"/>
                                        </p:tgtEl>
                                      </p:cBhvr>
                                    </p:animEffect>
                                    <p:set>
                                      <p:cBhvr>
                                        <p:cTn id="62" dur="1" fill="hold">
                                          <p:stCondLst>
                                            <p:cond delay="499"/>
                                          </p:stCondLst>
                                        </p:cTn>
                                        <p:tgtEl>
                                          <p:spTgt spid="1501207"/>
                                        </p:tgtEl>
                                        <p:attrNameLst>
                                          <p:attrName>style.visibility</p:attrName>
                                        </p:attrNameLst>
                                      </p:cBhvr>
                                      <p:to>
                                        <p:strVal val="hidden"/>
                                      </p:to>
                                    </p:set>
                                  </p:childTnLst>
                                </p:cTn>
                              </p:par>
                              <p:par>
                                <p:cTn id="63" presetID="9" presetClass="entr" presetSubtype="0" fill="hold" grpId="0" nodeType="withEffect">
                                  <p:stCondLst>
                                    <p:cond delay="0"/>
                                  </p:stCondLst>
                                  <p:childTnLst>
                                    <p:set>
                                      <p:cBhvr>
                                        <p:cTn id="64" dur="1" fill="hold">
                                          <p:stCondLst>
                                            <p:cond delay="0"/>
                                          </p:stCondLst>
                                        </p:cTn>
                                        <p:tgtEl>
                                          <p:spTgt spid="1501209"/>
                                        </p:tgtEl>
                                        <p:attrNameLst>
                                          <p:attrName>style.visibility</p:attrName>
                                        </p:attrNameLst>
                                      </p:cBhvr>
                                      <p:to>
                                        <p:strVal val="visible"/>
                                      </p:to>
                                    </p:set>
                                    <p:animEffect transition="in" filter="dissolve">
                                      <p:cBhvr>
                                        <p:cTn id="65" dur="500"/>
                                        <p:tgtEl>
                                          <p:spTgt spid="150120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501208"/>
                                        </p:tgtEl>
                                        <p:attrNameLst>
                                          <p:attrName>style.visibility</p:attrName>
                                        </p:attrNameLst>
                                      </p:cBhvr>
                                      <p:to>
                                        <p:strVal val="visible"/>
                                      </p:to>
                                    </p:set>
                                    <p:animEffect transition="in" filter="dissolve">
                                      <p:cBhvr>
                                        <p:cTn id="68" dur="500"/>
                                        <p:tgtEl>
                                          <p:spTgt spid="150120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501201"/>
                                        </p:tgtEl>
                                        <p:attrNameLst>
                                          <p:attrName>style.visibility</p:attrName>
                                        </p:attrNameLst>
                                      </p:cBhvr>
                                      <p:to>
                                        <p:strVal val="visible"/>
                                      </p:to>
                                    </p:set>
                                    <p:animEffect transition="in" filter="dissolve">
                                      <p:cBhvr>
                                        <p:cTn id="73" dur="500"/>
                                        <p:tgtEl>
                                          <p:spTgt spid="150120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grpId="1" nodeType="clickEffect">
                                  <p:stCondLst>
                                    <p:cond delay="0"/>
                                  </p:stCondLst>
                                  <p:childTnLst>
                                    <p:animEffect transition="out" filter="dissolve">
                                      <p:cBhvr>
                                        <p:cTn id="77" dur="500"/>
                                        <p:tgtEl>
                                          <p:spTgt spid="1501201"/>
                                        </p:tgtEl>
                                      </p:cBhvr>
                                    </p:animEffect>
                                    <p:set>
                                      <p:cBhvr>
                                        <p:cTn id="78" dur="1" fill="hold">
                                          <p:stCondLst>
                                            <p:cond delay="499"/>
                                          </p:stCondLst>
                                        </p:cTn>
                                        <p:tgtEl>
                                          <p:spTgt spid="1501201"/>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1501209"/>
                                        </p:tgtEl>
                                      </p:cBhvr>
                                    </p:animEffect>
                                    <p:set>
                                      <p:cBhvr>
                                        <p:cTn id="81" dur="1" fill="hold">
                                          <p:stCondLst>
                                            <p:cond delay="499"/>
                                          </p:stCondLst>
                                        </p:cTn>
                                        <p:tgtEl>
                                          <p:spTgt spid="1501209"/>
                                        </p:tgtEl>
                                        <p:attrNameLst>
                                          <p:attrName>style.visibility</p:attrName>
                                        </p:attrNameLst>
                                      </p:cBhvr>
                                      <p:to>
                                        <p:strVal val="hidden"/>
                                      </p:to>
                                    </p:set>
                                  </p:childTnLst>
                                </p:cTn>
                              </p:par>
                              <p:par>
                                <p:cTn id="82" presetID="9" presetClass="entr" presetSubtype="0" fill="hold" grpId="0" nodeType="withEffect">
                                  <p:stCondLst>
                                    <p:cond delay="0"/>
                                  </p:stCondLst>
                                  <p:childTnLst>
                                    <p:set>
                                      <p:cBhvr>
                                        <p:cTn id="83" dur="1" fill="hold">
                                          <p:stCondLst>
                                            <p:cond delay="0"/>
                                          </p:stCondLst>
                                        </p:cTn>
                                        <p:tgtEl>
                                          <p:spTgt spid="1501210"/>
                                        </p:tgtEl>
                                        <p:attrNameLst>
                                          <p:attrName>style.visibility</p:attrName>
                                        </p:attrNameLst>
                                      </p:cBhvr>
                                      <p:to>
                                        <p:strVal val="visible"/>
                                      </p:to>
                                    </p:set>
                                    <p:animEffect transition="in" filter="dissolve">
                                      <p:cBhvr>
                                        <p:cTn id="84" dur="500"/>
                                        <p:tgtEl>
                                          <p:spTgt spid="150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99" grpId="0" animBg="1"/>
      <p:bldP spid="1501199" grpId="1" animBg="1"/>
      <p:bldP spid="1501200" grpId="0" animBg="1"/>
      <p:bldP spid="1501200" grpId="1" animBg="1"/>
      <p:bldP spid="1501201" grpId="0" animBg="1"/>
      <p:bldP spid="1501201" grpId="1" animBg="1"/>
      <p:bldP spid="1501202" grpId="0" animBg="1"/>
      <p:bldP spid="1501202" grpId="1" animBg="1"/>
      <p:bldP spid="1501203" grpId="0" animBg="1"/>
      <p:bldP spid="1501203" grpId="1" animBg="1"/>
      <p:bldP spid="1501204" grpId="0" animBg="1"/>
      <p:bldP spid="1501204" grpId="1" animBg="1"/>
      <p:bldP spid="1501205" grpId="0" animBg="1"/>
      <p:bldP spid="1501205" grpId="1" animBg="1"/>
      <p:bldP spid="1501206" grpId="0" animBg="1"/>
      <p:bldP spid="1501206" grpId="1" animBg="1"/>
      <p:bldP spid="1501207" grpId="0" animBg="1"/>
      <p:bldP spid="1501207" grpId="1" animBg="1"/>
      <p:bldP spid="1501208" grpId="0" animBg="1"/>
      <p:bldP spid="1501209" grpId="0" animBg="1"/>
      <p:bldP spid="1501209" grpId="1" animBg="1"/>
      <p:bldP spid="15012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title"/>
          </p:nvPr>
        </p:nvSpPr>
        <p:spPr/>
        <p:txBody>
          <a:bodyPr/>
          <a:lstStyle/>
          <a:p>
            <a:r>
              <a:rPr lang="en-US"/>
              <a:t>Circuit and Packet Switching</a:t>
            </a:r>
          </a:p>
        </p:txBody>
      </p:sp>
      <p:sp>
        <p:nvSpPr>
          <p:cNvPr id="1502211" name="Rectangle 3"/>
          <p:cNvSpPr>
            <a:spLocks noGrp="1" noChangeArrowheads="1"/>
          </p:cNvSpPr>
          <p:nvPr>
            <p:ph idx="1"/>
          </p:nvPr>
        </p:nvSpPr>
        <p:spPr/>
        <p:txBody>
          <a:bodyPr/>
          <a:lstStyle/>
          <a:p>
            <a:r>
              <a:rPr lang="en-US" dirty="0"/>
              <a:t>(Land) Telephone Network (back in the old days)</a:t>
            </a:r>
          </a:p>
          <a:p>
            <a:pPr lvl="1"/>
            <a:r>
              <a:rPr lang="en-US" b="1" dirty="0"/>
              <a:t>Circuit:</a:t>
            </a:r>
            <a:r>
              <a:rPr lang="en-US" dirty="0"/>
              <a:t> when you dial a number, you have a reservation on a path through the network until you hang up</a:t>
            </a:r>
          </a:p>
          <a:p>
            <a:r>
              <a:rPr lang="en-US" dirty="0"/>
              <a:t>The Internet</a:t>
            </a:r>
          </a:p>
          <a:p>
            <a:pPr lvl="1"/>
            <a:r>
              <a:rPr lang="en-US" b="1" dirty="0"/>
              <a:t>Packet:</a:t>
            </a:r>
            <a:r>
              <a:rPr lang="en-US" dirty="0"/>
              <a:t> messages are broken into small packets, that find their way through the network link by link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title"/>
          </p:nvPr>
        </p:nvSpPr>
        <p:spPr/>
        <p:txBody>
          <a:bodyPr/>
          <a:lstStyle/>
          <a:p>
            <a:r>
              <a:rPr lang="en-US"/>
              <a:t>internetwork</a:t>
            </a:r>
          </a:p>
        </p:txBody>
      </p:sp>
      <p:sp>
        <p:nvSpPr>
          <p:cNvPr id="1503235" name="Rectangle 3"/>
          <p:cNvSpPr>
            <a:spLocks noGrp="1" noChangeArrowheads="1"/>
          </p:cNvSpPr>
          <p:nvPr>
            <p:ph type="body" idx="1"/>
          </p:nvPr>
        </p:nvSpPr>
        <p:spPr/>
        <p:txBody>
          <a:bodyPr/>
          <a:lstStyle/>
          <a:p>
            <a:pPr>
              <a:buFontTx/>
              <a:buNone/>
            </a:pPr>
            <a:r>
              <a:rPr lang="en-US"/>
              <a:t>	A collection of multiple networks connected together, so messages can be transmitted between nodes on different networks.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title"/>
          </p:nvPr>
        </p:nvSpPr>
        <p:spPr>
          <a:xfrm>
            <a:off x="457200" y="152400"/>
            <a:ext cx="8229600" cy="1143000"/>
          </a:xfrm>
        </p:spPr>
        <p:txBody>
          <a:bodyPr/>
          <a:lstStyle/>
          <a:p>
            <a:r>
              <a:rPr lang="en-US"/>
              <a:t>The First internet</a:t>
            </a:r>
          </a:p>
        </p:txBody>
      </p:sp>
      <p:sp>
        <p:nvSpPr>
          <p:cNvPr id="1516547" name="Rectangle 3"/>
          <p:cNvSpPr>
            <a:spLocks noGrp="1" noChangeArrowheads="1"/>
          </p:cNvSpPr>
          <p:nvPr>
            <p:ph type="body" idx="1"/>
          </p:nvPr>
        </p:nvSpPr>
        <p:spPr>
          <a:xfrm>
            <a:off x="315913" y="1066800"/>
            <a:ext cx="8634412" cy="5162550"/>
          </a:xfrm>
        </p:spPr>
        <p:txBody>
          <a:bodyPr>
            <a:normAutofit lnSpcReduction="10000"/>
          </a:bodyPr>
          <a:lstStyle/>
          <a:p>
            <a:r>
              <a:rPr lang="en-US"/>
              <a:t>1800: Sweden and Denmark worried about Britain invading</a:t>
            </a:r>
          </a:p>
          <a:p>
            <a:r>
              <a:rPr lang="en-US"/>
              <a:t>Edelcrantz proposes link across strait separating Sweden and Denmark to connect their (signaling) telegraph networks</a:t>
            </a:r>
          </a:p>
          <a:p>
            <a:r>
              <a:rPr lang="en-US"/>
              <a:t>1801: British attack Copenhagen, network transmit message to Sweden, but they don’t help.  </a:t>
            </a:r>
          </a:p>
          <a:p>
            <a:r>
              <a:rPr lang="en-US"/>
              <a:t>Denmark signs treaty with Britain, and stops communications with Sweden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Grp="1" noChangeArrowheads="1"/>
          </p:cNvSpPr>
          <p:nvPr>
            <p:ph type="title"/>
          </p:nvPr>
        </p:nvSpPr>
        <p:spPr/>
        <p:txBody>
          <a:bodyPr/>
          <a:lstStyle/>
          <a:p>
            <a:r>
              <a:rPr lang="en-US"/>
              <a:t>First Use of Internet</a:t>
            </a:r>
          </a:p>
        </p:txBody>
      </p:sp>
      <p:sp>
        <p:nvSpPr>
          <p:cNvPr id="1517571" name="Rectangle 3"/>
          <p:cNvSpPr>
            <a:spLocks noGrp="1" noChangeArrowheads="1"/>
          </p:cNvSpPr>
          <p:nvPr>
            <p:ph type="body" idx="1"/>
          </p:nvPr>
        </p:nvSpPr>
        <p:spPr>
          <a:xfrm>
            <a:off x="457200" y="1600200"/>
            <a:ext cx="8229600" cy="2819400"/>
          </a:xfrm>
        </p:spPr>
        <p:txBody>
          <a:bodyPr/>
          <a:lstStyle/>
          <a:p>
            <a:pPr>
              <a:buNone/>
            </a:pPr>
            <a:r>
              <a:rPr lang="en-US" b="1" dirty="0"/>
              <a:t>October 1969:</a:t>
            </a:r>
            <a:r>
              <a:rPr lang="en-US" dirty="0"/>
              <a:t> First packets on the </a:t>
            </a:r>
            <a:r>
              <a:rPr lang="en-US" dirty="0" err="1"/>
              <a:t>ARPANet</a:t>
            </a:r>
            <a:r>
              <a:rPr lang="en-US" dirty="0"/>
              <a:t> from UCLA to Stanford.  Starts to send "LOGIN", but it crashes on the G.</a:t>
            </a:r>
          </a:p>
          <a:p>
            <a:pPr>
              <a:buNone/>
            </a:pPr>
            <a:r>
              <a:rPr lang="en-US" b="1" dirty="0"/>
              <a:t>20 July 1969:</a:t>
            </a:r>
          </a:p>
          <a:p>
            <a:endParaRPr lang="en-US" dirty="0"/>
          </a:p>
        </p:txBody>
      </p:sp>
      <p:sp>
        <p:nvSpPr>
          <p:cNvPr id="1517572" name="Text Box 4"/>
          <p:cNvSpPr txBox="1">
            <a:spLocks noChangeArrowheads="1"/>
          </p:cNvSpPr>
          <p:nvPr/>
        </p:nvSpPr>
        <p:spPr bwMode="auto">
          <a:xfrm>
            <a:off x="838201" y="3733800"/>
            <a:ext cx="3962400" cy="2227263"/>
          </a:xfrm>
          <a:prstGeom prst="rect">
            <a:avLst/>
          </a:prstGeom>
          <a:noFill/>
          <a:ln w="31750" algn="ctr">
            <a:noFill/>
            <a:miter lim="800000"/>
            <a:headEnd/>
            <a:tailEnd/>
          </a:ln>
          <a:effectLst/>
        </p:spPr>
        <p:txBody>
          <a:bodyPr wrap="square">
            <a:spAutoFit/>
          </a:bodyPr>
          <a:lstStyle/>
          <a:p>
            <a:r>
              <a:rPr lang="en-US" sz="2800" dirty="0"/>
              <a:t>Live video (b/w) and audio transmitted from moon to Earth, and to millions of televisions worldwide.</a:t>
            </a:r>
          </a:p>
        </p:txBody>
      </p:sp>
      <p:pic>
        <p:nvPicPr>
          <p:cNvPr id="1517573" name="Picture 5" descr="a11tvarm"/>
          <p:cNvPicPr>
            <a:picLocks noChangeAspect="1" noChangeArrowheads="1"/>
          </p:cNvPicPr>
          <p:nvPr/>
        </p:nvPicPr>
        <p:blipFill>
          <a:blip r:embed="rId2" cstate="print"/>
          <a:srcRect/>
          <a:stretch>
            <a:fillRect/>
          </a:stretch>
        </p:blipFill>
        <p:spPr bwMode="auto">
          <a:xfrm>
            <a:off x="4794250" y="3170238"/>
            <a:ext cx="4306221" cy="3230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7572"/>
                                        </p:tgtEl>
                                        <p:attrNameLst>
                                          <p:attrName>style.visibility</p:attrName>
                                        </p:attrNameLst>
                                      </p:cBhvr>
                                      <p:to>
                                        <p:strVal val="visible"/>
                                      </p:to>
                                    </p:set>
                                    <p:animEffect transition="in" filter="dissolve">
                                      <p:cBhvr>
                                        <p:cTn id="7" dur="500"/>
                                        <p:tgtEl>
                                          <p:spTgt spid="1517572"/>
                                        </p:tgtEl>
                                      </p:cBhvr>
                                    </p:animEffect>
                                  </p:childTnLst>
                                </p:cTn>
                              </p:par>
                              <p:par>
                                <p:cTn id="8" presetID="9" presetClass="entr" presetSubtype="0" fill="hold" nodeType="withEffect">
                                  <p:stCondLst>
                                    <p:cond delay="0"/>
                                  </p:stCondLst>
                                  <p:childTnLst>
                                    <p:set>
                                      <p:cBhvr>
                                        <p:cTn id="9" dur="1" fill="hold">
                                          <p:stCondLst>
                                            <p:cond delay="0"/>
                                          </p:stCondLst>
                                        </p:cTn>
                                        <p:tgtEl>
                                          <p:spTgt spid="1517573"/>
                                        </p:tgtEl>
                                        <p:attrNameLst>
                                          <p:attrName>style.visibility</p:attrName>
                                        </p:attrNameLst>
                                      </p:cBhvr>
                                      <p:to>
                                        <p:strVal val="visible"/>
                                      </p:to>
                                    </p:set>
                                    <p:animEffect transition="in" filter="dissolve">
                                      <p:cBhvr>
                                        <p:cTn id="10" dur="500"/>
                                        <p:tgtEl>
                                          <p:spTgt spid="151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75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title"/>
          </p:nvPr>
        </p:nvSpPr>
        <p:spPr>
          <a:xfrm>
            <a:off x="1368425" y="446088"/>
            <a:ext cx="6553200" cy="5364162"/>
          </a:xfrm>
        </p:spPr>
        <p:txBody>
          <a:bodyPr/>
          <a:lstStyle/>
          <a:p>
            <a:r>
              <a:rPr lang="en-US" sz="4800"/>
              <a:t>Okay, so </a:t>
            </a:r>
            <a:r>
              <a:rPr lang="en-US" sz="4800" i="1"/>
              <a:t>who</a:t>
            </a:r>
            <a:r>
              <a:rPr lang="en-US" sz="4800"/>
              <a:t> invented the Internet?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p:txBody>
          <a:bodyPr/>
          <a:lstStyle/>
          <a:p>
            <a:r>
              <a:rPr lang="en-US"/>
              <a:t>The Modern Internet</a:t>
            </a:r>
          </a:p>
        </p:txBody>
      </p:sp>
      <p:sp>
        <p:nvSpPr>
          <p:cNvPr id="1518595" name="Rectangle 3"/>
          <p:cNvSpPr>
            <a:spLocks noGrp="1" noChangeArrowheads="1"/>
          </p:cNvSpPr>
          <p:nvPr>
            <p:ph idx="1"/>
          </p:nvPr>
        </p:nvSpPr>
        <p:spPr>
          <a:xfrm>
            <a:off x="457200" y="1371600"/>
            <a:ext cx="5562600" cy="4754563"/>
          </a:xfrm>
        </p:spPr>
        <p:txBody>
          <a:bodyPr>
            <a:normAutofit fontScale="85000" lnSpcReduction="10000"/>
          </a:bodyPr>
          <a:lstStyle/>
          <a:p>
            <a:pPr>
              <a:buNone/>
            </a:pPr>
            <a:r>
              <a:rPr lang="en-US" b="1" dirty="0"/>
              <a:t>Packet Switching:</a:t>
            </a:r>
            <a:r>
              <a:rPr lang="en-US" dirty="0"/>
              <a:t> Leonard </a:t>
            </a:r>
            <a:r>
              <a:rPr lang="en-US" dirty="0" err="1"/>
              <a:t>Kleinrock</a:t>
            </a:r>
            <a:r>
              <a:rPr lang="en-US" dirty="0"/>
              <a:t> (UCLA) thinks he did, Donald Davies and Paul </a:t>
            </a:r>
            <a:r>
              <a:rPr lang="en-US" dirty="0" err="1"/>
              <a:t>Baran</a:t>
            </a:r>
            <a:r>
              <a:rPr lang="en-US" dirty="0"/>
              <a:t>, </a:t>
            </a:r>
            <a:r>
              <a:rPr lang="en-US" dirty="0" err="1"/>
              <a:t>Edelcrantz’s</a:t>
            </a:r>
            <a:r>
              <a:rPr lang="en-US" dirty="0"/>
              <a:t> </a:t>
            </a:r>
            <a:r>
              <a:rPr lang="en-US" dirty="0" err="1"/>
              <a:t>signalling</a:t>
            </a:r>
            <a:r>
              <a:rPr lang="en-US" dirty="0"/>
              <a:t> network (1809)</a:t>
            </a:r>
          </a:p>
          <a:p>
            <a:pPr>
              <a:buNone/>
            </a:pPr>
            <a:r>
              <a:rPr lang="en-US" b="1" dirty="0"/>
              <a:t>Internet Protocol:</a:t>
            </a:r>
            <a:r>
              <a:rPr lang="en-US" dirty="0"/>
              <a:t> </a:t>
            </a:r>
            <a:r>
              <a:rPr lang="en-US" b="1" dirty="0" err="1"/>
              <a:t>Vint</a:t>
            </a:r>
            <a:r>
              <a:rPr lang="en-US" b="1" dirty="0"/>
              <a:t> Cerf</a:t>
            </a:r>
            <a:r>
              <a:rPr lang="en-US" dirty="0"/>
              <a:t>, Bob Kahn</a:t>
            </a:r>
          </a:p>
          <a:p>
            <a:pPr>
              <a:buNone/>
            </a:pPr>
            <a:r>
              <a:rPr lang="en-US" b="1" dirty="0"/>
              <a:t>Vision, </a:t>
            </a:r>
            <a:r>
              <a:rPr lang="en-US" b="1" dirty="0" smtClean="0"/>
              <a:t>$:</a:t>
            </a:r>
            <a:r>
              <a:rPr lang="en-US" dirty="0" smtClean="0"/>
              <a:t> </a:t>
            </a:r>
            <a:r>
              <a:rPr lang="en-US" dirty="0"/>
              <a:t>J.C.R. </a:t>
            </a:r>
            <a:r>
              <a:rPr lang="en-US" dirty="0" err="1"/>
              <a:t>Licklider</a:t>
            </a:r>
            <a:r>
              <a:rPr lang="en-US" dirty="0"/>
              <a:t>, Bob Taylor </a:t>
            </a:r>
          </a:p>
          <a:p>
            <a:pPr>
              <a:buNone/>
            </a:pPr>
            <a:r>
              <a:rPr lang="en-US" b="1" dirty="0"/>
              <a:t>Government:</a:t>
            </a:r>
            <a:r>
              <a:rPr lang="en-US" dirty="0"/>
              <a:t> Al </a:t>
            </a:r>
            <a:r>
              <a:rPr lang="en-US" dirty="0" smtClean="0"/>
              <a:t>Gore</a:t>
            </a:r>
          </a:p>
          <a:p>
            <a:pPr>
              <a:buNone/>
            </a:pPr>
            <a:r>
              <a:rPr lang="en-US" sz="2800" dirty="0" smtClean="0"/>
              <a:t>	F</a:t>
            </a:r>
            <a:r>
              <a:rPr lang="en-US" sz="2800" dirty="0" smtClean="0"/>
              <a:t>irst </a:t>
            </a:r>
            <a:r>
              <a:rPr lang="en-US" sz="2800" dirty="0"/>
              <a:t>politician to promote Internet, 1986; act to connect government networks to form “Interagency Network</a:t>
            </a:r>
            <a:r>
              <a:rPr lang="en-US" sz="2800" dirty="0" smtClean="0"/>
              <a:t>”</a:t>
            </a:r>
            <a:endParaRPr lang="en-US" sz="2800" dirty="0"/>
          </a:p>
        </p:txBody>
      </p:sp>
      <p:pic>
        <p:nvPicPr>
          <p:cNvPr id="4098" name="Picture 2"/>
          <p:cNvPicPr>
            <a:picLocks noChangeAspect="1" noChangeArrowheads="1"/>
          </p:cNvPicPr>
          <p:nvPr/>
        </p:nvPicPr>
        <p:blipFill>
          <a:blip r:embed="rId2" cstate="print"/>
          <a:srcRect/>
          <a:stretch>
            <a:fillRect/>
          </a:stretch>
        </p:blipFill>
        <p:spPr bwMode="auto">
          <a:xfrm>
            <a:off x="6096000" y="1295400"/>
            <a:ext cx="2638425" cy="3448050"/>
          </a:xfrm>
          <a:prstGeom prst="rect">
            <a:avLst/>
          </a:prstGeom>
          <a:noFill/>
          <a:ln w="9525">
            <a:noFill/>
            <a:miter lim="800000"/>
            <a:headEnd/>
            <a:tailEnd/>
          </a:ln>
        </p:spPr>
      </p:pic>
      <p:sp>
        <p:nvSpPr>
          <p:cNvPr id="5" name="TextBox 4"/>
          <p:cNvSpPr txBox="1"/>
          <p:nvPr/>
        </p:nvSpPr>
        <p:spPr>
          <a:xfrm>
            <a:off x="6172200" y="4724400"/>
            <a:ext cx="25146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err="1" smtClean="0"/>
              <a:t>Vint</a:t>
            </a:r>
            <a:r>
              <a:rPr lang="en-US" dirty="0" smtClean="0"/>
              <a:t> Cerf (Google’s Internet Evangelist)</a:t>
            </a:r>
          </a:p>
          <a:p>
            <a:r>
              <a:rPr lang="en-US" dirty="0" smtClean="0"/>
              <a:t>Talk at </a:t>
            </a:r>
            <a:r>
              <a:rPr lang="en-US" dirty="0" err="1" smtClean="0"/>
              <a:t>UVa</a:t>
            </a:r>
            <a:r>
              <a:rPr lang="en-US" dirty="0" smtClean="0"/>
              <a:t>: January 29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ox(i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p:txBody>
          <a:bodyPr/>
          <a:lstStyle/>
          <a:p>
            <a:r>
              <a:rPr lang="en-US" dirty="0"/>
              <a:t>Reminders</a:t>
            </a:r>
          </a:p>
        </p:txBody>
      </p:sp>
      <p:sp>
        <p:nvSpPr>
          <p:cNvPr id="1485827" name="Rectangle 3"/>
          <p:cNvSpPr>
            <a:spLocks noGrp="1" noChangeArrowheads="1"/>
          </p:cNvSpPr>
          <p:nvPr>
            <p:ph type="body" idx="1"/>
          </p:nvPr>
        </p:nvSpPr>
        <p:spPr/>
        <p:txBody>
          <a:bodyPr>
            <a:normAutofit fontScale="92500" lnSpcReduction="10000"/>
          </a:bodyPr>
          <a:lstStyle/>
          <a:p>
            <a:r>
              <a:rPr lang="en-US" dirty="0" smtClean="0"/>
              <a:t>Team Assignments: if you sent a complete team, you should have already received an email response from me that you are a team</a:t>
            </a:r>
          </a:p>
          <a:p>
            <a:pPr lvl="1"/>
            <a:r>
              <a:rPr lang="en-US" dirty="0" smtClean="0"/>
              <a:t>I will finish the rest of the team assignments tomorrow</a:t>
            </a:r>
          </a:p>
          <a:p>
            <a:pPr lvl="1"/>
            <a:r>
              <a:rPr lang="en-US" dirty="0" smtClean="0"/>
              <a:t>If you have team preferences, you can still send in late requests today</a:t>
            </a:r>
            <a:endParaRPr lang="en-US" dirty="0" smtClean="0"/>
          </a:p>
          <a:p>
            <a:r>
              <a:rPr lang="en-US" dirty="0" smtClean="0"/>
              <a:t>Go through the </a:t>
            </a:r>
            <a:r>
              <a:rPr lang="en-US" dirty="0" err="1" smtClean="0"/>
              <a:t>Django</a:t>
            </a:r>
            <a:r>
              <a:rPr lang="en-US" dirty="0" smtClean="0"/>
              <a:t> Tutorial by Sunday: nothing graded for this, but send email when you finish it</a:t>
            </a:r>
            <a:r>
              <a:rPr lang="en-US" dirty="0" smtClean="0"/>
              <a:t> (details at end of tutorial)</a:t>
            </a:r>
            <a:endParaRPr lang="en-US" dirty="0"/>
          </a:p>
        </p:txBody>
      </p:sp>
      <p:sp>
        <p:nvSpPr>
          <p:cNvPr id="4" name="TextBox 3"/>
          <p:cNvSpPr txBox="1"/>
          <p:nvPr/>
        </p:nvSpPr>
        <p:spPr>
          <a:xfrm>
            <a:off x="1219200" y="6019800"/>
            <a:ext cx="742562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smtClean="0"/>
              <a:t>AC’s Exam 2 Review Session: Monday or Tuesday Evening?</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p:nvPr>
        </p:nvSpPr>
        <p:spPr>
          <a:xfrm>
            <a:off x="466725" y="2330450"/>
            <a:ext cx="8229600" cy="1143000"/>
          </a:xfrm>
        </p:spPr>
        <p:txBody>
          <a:bodyPr/>
          <a:lstStyle/>
          <a:p>
            <a:r>
              <a:rPr lang="en-US"/>
              <a:t>The World Wide Web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type="title"/>
          </p:nvPr>
        </p:nvSpPr>
        <p:spPr/>
        <p:txBody>
          <a:bodyPr/>
          <a:lstStyle/>
          <a:p>
            <a:r>
              <a:rPr lang="en-US"/>
              <a:t>The “Desk Wide Web”</a:t>
            </a:r>
          </a:p>
        </p:txBody>
      </p:sp>
      <p:pic>
        <p:nvPicPr>
          <p:cNvPr id="1522691" name="Picture 3" descr="memex"/>
          <p:cNvPicPr>
            <a:picLocks noChangeAspect="1" noChangeArrowheads="1"/>
          </p:cNvPicPr>
          <p:nvPr/>
        </p:nvPicPr>
        <p:blipFill>
          <a:blip r:embed="rId2" cstate="print"/>
          <a:srcRect/>
          <a:stretch>
            <a:fillRect/>
          </a:stretch>
        </p:blipFill>
        <p:spPr bwMode="auto">
          <a:xfrm>
            <a:off x="1741488" y="1350962"/>
            <a:ext cx="5726112" cy="3906838"/>
          </a:xfrm>
          <a:prstGeom prst="rect">
            <a:avLst/>
          </a:prstGeom>
          <a:noFill/>
        </p:spPr>
      </p:pic>
      <p:graphicFrame>
        <p:nvGraphicFramePr>
          <p:cNvPr id="1522692" name="Group 4"/>
          <p:cNvGraphicFramePr>
            <a:graphicFrameLocks noGrp="1"/>
          </p:cNvGraphicFramePr>
          <p:nvPr/>
        </p:nvGraphicFramePr>
        <p:xfrm>
          <a:off x="1179513" y="5346700"/>
          <a:ext cx="6884987" cy="825500"/>
        </p:xfrm>
        <a:graphic>
          <a:graphicData uri="http://schemas.openxmlformats.org/drawingml/2006/table">
            <a:tbl>
              <a:tblPr/>
              <a:tblGrid>
                <a:gridCol w="6884987"/>
              </a:tblGrid>
              <a:tr h="825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ahoma" pitchFamily="34" charset="0"/>
                        </a:rPr>
                        <a:t>Memex</a:t>
                      </a:r>
                      <a:r>
                        <a:rPr kumimoji="0" lang="en-US" sz="2400" b="0" i="0" u="none" strike="noStrike" cap="none" normalizeH="0" baseline="0" dirty="0" smtClean="0">
                          <a:ln>
                            <a:noFill/>
                          </a:ln>
                          <a:solidFill>
                            <a:schemeClr val="tx1"/>
                          </a:solidFill>
                          <a:effectLst/>
                          <a:latin typeface="Tahoma" pitchFamily="34" charset="0"/>
                        </a:rPr>
                        <a:t> 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ahoma" pitchFamily="34" charset="0"/>
                        </a:rPr>
                        <a:t>Vannevar</a:t>
                      </a:r>
                      <a:r>
                        <a:rPr kumimoji="0" lang="en-US" sz="2400" b="0" i="0" u="none" strike="noStrike" cap="none" normalizeH="0" baseline="0" dirty="0" smtClean="0">
                          <a:ln>
                            <a:noFill/>
                          </a:ln>
                          <a:solidFill>
                            <a:schemeClr val="tx1"/>
                          </a:solidFill>
                          <a:effectLst/>
                          <a:latin typeface="Tahoma" pitchFamily="34" charset="0"/>
                        </a:rPr>
                        <a:t> Bush, </a:t>
                      </a:r>
                      <a:r>
                        <a:rPr kumimoji="0" lang="en-US" sz="2400" b="0" i="1" u="none" strike="noStrike" cap="none" normalizeH="0" baseline="0" dirty="0" smtClean="0">
                          <a:ln>
                            <a:noFill/>
                          </a:ln>
                          <a:solidFill>
                            <a:schemeClr val="tx1"/>
                          </a:solidFill>
                          <a:effectLst/>
                          <a:latin typeface="Tahoma" pitchFamily="34" charset="0"/>
                        </a:rPr>
                        <a:t>As We May Think</a:t>
                      </a:r>
                      <a:r>
                        <a:rPr kumimoji="0" lang="en-US" sz="2400" b="0" i="0" u="none" strike="noStrike" cap="none" normalizeH="0" baseline="0" dirty="0" smtClean="0">
                          <a:ln>
                            <a:noFill/>
                          </a:ln>
                          <a:solidFill>
                            <a:schemeClr val="tx1"/>
                          </a:solidFill>
                          <a:effectLst/>
                          <a:latin typeface="Tahoma" pitchFamily="34" charset="0"/>
                        </a:rPr>
                        <a:t>, LIFE, 1945</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5" name="Rectangle 3"/>
          <p:cNvSpPr>
            <a:spLocks noChangeArrowheads="1"/>
          </p:cNvSpPr>
          <p:nvPr/>
        </p:nvSpPr>
        <p:spPr bwMode="auto">
          <a:xfrm>
            <a:off x="212725" y="547688"/>
            <a:ext cx="8778875" cy="5319712"/>
          </a:xfrm>
          <a:prstGeom prst="rect">
            <a:avLst/>
          </a:prstGeom>
          <a:noFill/>
          <a:ln w="9525">
            <a:noFill/>
            <a:miter lim="800000"/>
            <a:headEnd/>
            <a:tailEnd/>
          </a:ln>
          <a:effectLst/>
        </p:spPr>
        <p:txBody>
          <a:bodyPr wrap="square">
            <a:spAutoFit/>
          </a:bodyPr>
          <a:lstStyle/>
          <a:p>
            <a:pPr>
              <a:lnSpc>
                <a:spcPct val="90000"/>
              </a:lnSpc>
              <a:spcBef>
                <a:spcPct val="50000"/>
              </a:spcBef>
            </a:pPr>
            <a:r>
              <a:rPr lang="en-US" sz="2600" dirty="0"/>
              <a:t>Available within the network will be functions and services to which you subscribe on a regular basis and others that you call for when you need them.  In the former group will be investment guidance, tax counseling, selective dissemination of information in your field of specialization, announcement of cultural, sport, and entertainment events that fit your interests, etc. In the latter group will be dictionaries, encyclopedias, indexes, catalogues, editing programs, teaching programs, testing programs, programming systems, data bases, and – most important – communication, display, and modeling programs.  </a:t>
            </a:r>
            <a:r>
              <a:rPr lang="en-US" sz="2600" b="1" dirty="0"/>
              <a:t>All these will be – at some late date in the history of networking - systematized and coherent; you will be able to get along in one basic </a:t>
            </a:r>
            <a:r>
              <a:rPr lang="en-US" sz="2600" b="1" dirty="0">
                <a:solidFill>
                  <a:srgbClr val="002060"/>
                </a:solidFill>
              </a:rPr>
              <a:t>language</a:t>
            </a:r>
            <a:r>
              <a:rPr lang="en-US" sz="2600" b="1" dirty="0"/>
              <a:t> up to the point at which you choose a </a:t>
            </a:r>
            <a:r>
              <a:rPr lang="en-US" sz="2600" b="1" dirty="0">
                <a:solidFill>
                  <a:srgbClr val="002060"/>
                </a:solidFill>
              </a:rPr>
              <a:t>specialized language for its power or terseness</a:t>
            </a:r>
            <a:r>
              <a:rPr lang="en-US" sz="2600" b="1" dirty="0"/>
              <a:t>.</a:t>
            </a:r>
          </a:p>
        </p:txBody>
      </p:sp>
      <p:sp>
        <p:nvSpPr>
          <p:cNvPr id="1523716" name="Text Box 4"/>
          <p:cNvSpPr txBox="1">
            <a:spLocks noChangeArrowheads="1"/>
          </p:cNvSpPr>
          <p:nvPr/>
        </p:nvSpPr>
        <p:spPr bwMode="auto">
          <a:xfrm>
            <a:off x="1066800" y="5638800"/>
            <a:ext cx="7937500" cy="781752"/>
          </a:xfrm>
          <a:prstGeom prst="rect">
            <a:avLst/>
          </a:prstGeom>
          <a:solidFill>
            <a:schemeClr val="bg1"/>
          </a:solidFill>
          <a:ln w="9525">
            <a:noFill/>
            <a:miter lim="800000"/>
            <a:headEnd/>
            <a:tailEnd/>
          </a:ln>
          <a:effectLst/>
        </p:spPr>
        <p:txBody>
          <a:bodyPr wrap="square">
            <a:spAutoFit/>
          </a:bodyPr>
          <a:lstStyle/>
          <a:p>
            <a:pPr>
              <a:lnSpc>
                <a:spcPct val="80000"/>
              </a:lnSpc>
              <a:spcBef>
                <a:spcPct val="50000"/>
              </a:spcBef>
            </a:pPr>
            <a:r>
              <a:rPr lang="en-US" sz="2800" dirty="0"/>
              <a:t>J. C. R. </a:t>
            </a:r>
            <a:r>
              <a:rPr lang="en-US" sz="2800" dirty="0" err="1"/>
              <a:t>Licklider</a:t>
            </a:r>
            <a:r>
              <a:rPr lang="en-US" sz="2800" dirty="0"/>
              <a:t> and Robert W. Taylor, </a:t>
            </a:r>
            <a:r>
              <a:rPr lang="en-US" sz="2800" i="1" dirty="0"/>
              <a:t>The Computer as a Communication Device</a:t>
            </a:r>
            <a:r>
              <a:rPr lang="en-US" sz="2800" dirty="0"/>
              <a:t>, April </a:t>
            </a:r>
            <a:r>
              <a:rPr lang="en-US" sz="2800" b="1" dirty="0"/>
              <a:t>1968</a:t>
            </a:r>
            <a:r>
              <a:rPr lang="en-US" sz="2800" dirty="0"/>
              <a:t>    </a:t>
            </a:r>
            <a:endParaRPr lang="en-US" sz="4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title"/>
          </p:nvPr>
        </p:nvSpPr>
        <p:spPr/>
        <p:txBody>
          <a:bodyPr/>
          <a:lstStyle/>
          <a:p>
            <a:r>
              <a:rPr lang="en-US" dirty="0" err="1" smtClean="0"/>
              <a:t>WorldWideWeb</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995749" y="1447800"/>
            <a:ext cx="4821115" cy="3581400"/>
          </a:xfrm>
          <a:prstGeom prst="rect">
            <a:avLst/>
          </a:prstGeom>
          <a:noFill/>
          <a:ln w="9525">
            <a:noFill/>
            <a:miter lim="800000"/>
            <a:headEnd/>
            <a:tailEnd/>
          </a:ln>
        </p:spPr>
      </p:pic>
      <p:sp>
        <p:nvSpPr>
          <p:cNvPr id="5" name="Rectangle 4"/>
          <p:cNvSpPr/>
          <p:nvPr/>
        </p:nvSpPr>
        <p:spPr>
          <a:xfrm>
            <a:off x="4572000" y="5029200"/>
            <a:ext cx="4233851" cy="830997"/>
          </a:xfrm>
          <a:prstGeom prst="rect">
            <a:avLst/>
          </a:prstGeom>
        </p:spPr>
        <p:txBody>
          <a:bodyPr wrap="none">
            <a:spAutoFit/>
          </a:bodyPr>
          <a:lstStyle/>
          <a:p>
            <a:r>
              <a:rPr lang="en-US" sz="2400" dirty="0" smtClean="0"/>
              <a:t>First web server and client, </a:t>
            </a:r>
            <a:r>
              <a:rPr lang="en-US" sz="2400" dirty="0" smtClean="0"/>
              <a:t>1990</a:t>
            </a:r>
          </a:p>
          <a:p>
            <a:pPr algn="ctr"/>
            <a:r>
              <a:rPr lang="en-US" sz="2400" dirty="0" smtClean="0"/>
              <a:t>(This picture, 1993)</a:t>
            </a:r>
            <a:endParaRPr lang="en-US" sz="2400" dirty="0"/>
          </a:p>
        </p:txBody>
      </p:sp>
      <p:sp>
        <p:nvSpPr>
          <p:cNvPr id="6" name="Rectangle 5"/>
          <p:cNvSpPr/>
          <p:nvPr/>
        </p:nvSpPr>
        <p:spPr>
          <a:xfrm>
            <a:off x="609600" y="5105400"/>
            <a:ext cx="2606355" cy="830997"/>
          </a:xfrm>
          <a:prstGeom prst="rect">
            <a:avLst/>
          </a:prstGeom>
        </p:spPr>
        <p:txBody>
          <a:bodyPr wrap="none">
            <a:spAutoFit/>
          </a:bodyPr>
          <a:lstStyle/>
          <a:p>
            <a:pPr algn="ctr"/>
            <a:r>
              <a:rPr lang="en-US" sz="2400" dirty="0" smtClean="0"/>
              <a:t>Sir Tim </a:t>
            </a:r>
            <a:r>
              <a:rPr lang="en-US" sz="2400" dirty="0" smtClean="0"/>
              <a:t>Berners-Lee</a:t>
            </a:r>
          </a:p>
          <a:p>
            <a:pPr algn="ctr"/>
            <a:r>
              <a:rPr lang="en-US" sz="2400" dirty="0" smtClean="0"/>
              <a:t>CERN </a:t>
            </a:r>
            <a:r>
              <a:rPr lang="en-US" sz="2400" dirty="0" smtClean="0"/>
              <a:t>(Switzerland)</a:t>
            </a:r>
            <a:endParaRPr lang="en-US" sz="2400" dirty="0"/>
          </a:p>
        </p:txBody>
      </p:sp>
      <p:pic>
        <p:nvPicPr>
          <p:cNvPr id="5123" name="Picture 3"/>
          <p:cNvPicPr>
            <a:picLocks noChangeAspect="1" noChangeArrowheads="1"/>
          </p:cNvPicPr>
          <p:nvPr/>
        </p:nvPicPr>
        <p:blipFill>
          <a:blip r:embed="rId3" cstate="print"/>
          <a:srcRect/>
          <a:stretch>
            <a:fillRect/>
          </a:stretch>
        </p:blipFill>
        <p:spPr bwMode="auto">
          <a:xfrm>
            <a:off x="381000" y="1524000"/>
            <a:ext cx="3511907"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 y="152400"/>
            <a:ext cx="4810404" cy="6477000"/>
          </a:xfrm>
          <a:prstGeom prst="rect">
            <a:avLst/>
          </a:prstGeom>
          <a:noFill/>
          <a:ln w="9525">
            <a:noFill/>
            <a:miter lim="800000"/>
            <a:headEnd/>
            <a:tailEnd/>
          </a:ln>
        </p:spPr>
      </p:pic>
      <p:sp>
        <p:nvSpPr>
          <p:cNvPr id="5" name="Rectangle 3"/>
          <p:cNvSpPr>
            <a:spLocks noGrp="1" noChangeArrowheads="1"/>
          </p:cNvSpPr>
          <p:nvPr>
            <p:ph idx="1"/>
          </p:nvPr>
        </p:nvSpPr>
        <p:spPr>
          <a:xfrm>
            <a:off x="5105400" y="1143000"/>
            <a:ext cx="4038600" cy="4983163"/>
          </a:xfrm>
        </p:spPr>
        <p:txBody>
          <a:bodyPr>
            <a:normAutofit/>
          </a:bodyPr>
          <a:lstStyle/>
          <a:p>
            <a:r>
              <a:rPr lang="en-US" dirty="0" smtClean="0"/>
              <a:t>Established </a:t>
            </a:r>
            <a:r>
              <a:rPr lang="en-US" dirty="0"/>
              <a:t>a </a:t>
            </a:r>
            <a:r>
              <a:rPr lang="en-US" i="1" dirty="0"/>
              <a:t>common language</a:t>
            </a:r>
            <a:r>
              <a:rPr lang="en-US" dirty="0"/>
              <a:t> for sharing information on computers</a:t>
            </a:r>
          </a:p>
          <a:p>
            <a:r>
              <a:rPr lang="en-US" dirty="0"/>
              <a:t>Lots of previous attempts (Gopher, WAIS, Archie, </a:t>
            </a:r>
            <a:r>
              <a:rPr lang="en-US" dirty="0" err="1"/>
              <a:t>Xanadu</a:t>
            </a:r>
            <a:r>
              <a:rPr lang="en-US" dirty="0"/>
              <a:t>, etc.)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p:txBody>
          <a:bodyPr/>
          <a:lstStyle/>
          <a:p>
            <a:r>
              <a:rPr lang="en-US"/>
              <a:t>World Wide Web Success</a:t>
            </a:r>
          </a:p>
        </p:txBody>
      </p:sp>
      <p:sp>
        <p:nvSpPr>
          <p:cNvPr id="1525763" name="Rectangle 3"/>
          <p:cNvSpPr>
            <a:spLocks noGrp="1" noChangeArrowheads="1"/>
          </p:cNvSpPr>
          <p:nvPr>
            <p:ph type="body" idx="1"/>
          </p:nvPr>
        </p:nvSpPr>
        <p:spPr/>
        <p:txBody>
          <a:bodyPr/>
          <a:lstStyle/>
          <a:p>
            <a:r>
              <a:rPr lang="en-US" dirty="0"/>
              <a:t>World Wide Web succeeded because it was </a:t>
            </a:r>
            <a:r>
              <a:rPr lang="en-US" b="1" dirty="0"/>
              <a:t>simple</a:t>
            </a:r>
            <a:r>
              <a:rPr lang="en-US" dirty="0"/>
              <a:t>!</a:t>
            </a:r>
          </a:p>
          <a:p>
            <a:pPr lvl="1"/>
            <a:r>
              <a:rPr lang="en-US" dirty="0"/>
              <a:t>Didn’t attempt to maintain links, just a common way to name things </a:t>
            </a:r>
          </a:p>
          <a:p>
            <a:pPr lvl="1"/>
            <a:r>
              <a:rPr lang="en-US" dirty="0"/>
              <a:t>Uniform Resource Locators (URL)</a:t>
            </a:r>
          </a:p>
          <a:p>
            <a:pPr lvl="2">
              <a:buFontTx/>
              <a:buNone/>
            </a:pPr>
            <a:r>
              <a:rPr lang="en-US" sz="2800" dirty="0"/>
              <a:t>http://</a:t>
            </a:r>
            <a:r>
              <a:rPr lang="en-US" sz="2800" dirty="0" smtClean="0"/>
              <a:t>www.cs.virginia.edu/cs1120/index.html</a:t>
            </a:r>
            <a:endParaRPr lang="en-US" sz="2800" dirty="0"/>
          </a:p>
          <a:p>
            <a:endParaRPr lang="en-US" dirty="0"/>
          </a:p>
        </p:txBody>
      </p:sp>
      <p:sp>
        <p:nvSpPr>
          <p:cNvPr id="1525764" name="Rectangle 4"/>
          <p:cNvSpPr>
            <a:spLocks noChangeArrowheads="1"/>
          </p:cNvSpPr>
          <p:nvPr/>
        </p:nvSpPr>
        <p:spPr bwMode="auto">
          <a:xfrm>
            <a:off x="1371600" y="4114800"/>
            <a:ext cx="989013" cy="457200"/>
          </a:xfrm>
          <a:prstGeom prst="rect">
            <a:avLst/>
          </a:prstGeom>
          <a:noFill/>
          <a:ln w="31750" algn="ctr">
            <a:solidFill>
              <a:schemeClr val="tx1"/>
            </a:solidFill>
            <a:miter lim="800000"/>
            <a:headEnd/>
            <a:tailEnd/>
          </a:ln>
          <a:effectLst/>
        </p:spPr>
        <p:txBody>
          <a:bodyPr anchor="ctr">
            <a:spAutoFit/>
          </a:bodyPr>
          <a:lstStyle/>
          <a:p>
            <a:endParaRPr lang="en-US"/>
          </a:p>
        </p:txBody>
      </p:sp>
      <p:sp>
        <p:nvSpPr>
          <p:cNvPr id="1525765" name="Text Box 5"/>
          <p:cNvSpPr txBox="1">
            <a:spLocks noChangeArrowheads="1"/>
          </p:cNvSpPr>
          <p:nvPr/>
        </p:nvSpPr>
        <p:spPr bwMode="auto">
          <a:xfrm>
            <a:off x="1403350" y="4721225"/>
            <a:ext cx="987425" cy="396875"/>
          </a:xfrm>
          <a:prstGeom prst="rect">
            <a:avLst/>
          </a:prstGeom>
          <a:noFill/>
          <a:ln w="31750" algn="ctr">
            <a:noFill/>
            <a:miter lim="800000"/>
            <a:headEnd/>
            <a:tailEnd/>
          </a:ln>
          <a:effectLst/>
        </p:spPr>
        <p:txBody>
          <a:bodyPr wrap="none">
            <a:spAutoFit/>
          </a:bodyPr>
          <a:lstStyle/>
          <a:p>
            <a:r>
              <a:rPr lang="en-US" sz="2000"/>
              <a:t>Service</a:t>
            </a:r>
          </a:p>
        </p:txBody>
      </p:sp>
      <p:sp>
        <p:nvSpPr>
          <p:cNvPr id="1525766" name="Rectangle 6"/>
          <p:cNvSpPr>
            <a:spLocks noChangeArrowheads="1"/>
          </p:cNvSpPr>
          <p:nvPr/>
        </p:nvSpPr>
        <p:spPr bwMode="auto">
          <a:xfrm>
            <a:off x="2397125" y="4166672"/>
            <a:ext cx="3013075" cy="369332"/>
          </a:xfrm>
          <a:prstGeom prst="rect">
            <a:avLst/>
          </a:prstGeom>
          <a:noFill/>
          <a:ln w="31750" algn="ctr">
            <a:solidFill>
              <a:srgbClr val="008000"/>
            </a:solidFill>
            <a:miter lim="800000"/>
            <a:headEnd/>
            <a:tailEnd/>
          </a:ln>
          <a:effectLst/>
        </p:spPr>
        <p:txBody>
          <a:bodyPr wrap="square" anchor="ctr">
            <a:spAutoFit/>
          </a:bodyPr>
          <a:lstStyle/>
          <a:p>
            <a:endParaRPr lang="en-US"/>
          </a:p>
        </p:txBody>
      </p:sp>
      <p:sp>
        <p:nvSpPr>
          <p:cNvPr id="1525767" name="Text Box 7"/>
          <p:cNvSpPr txBox="1">
            <a:spLocks noChangeArrowheads="1"/>
          </p:cNvSpPr>
          <p:nvPr/>
        </p:nvSpPr>
        <p:spPr bwMode="auto">
          <a:xfrm>
            <a:off x="3338513" y="4656138"/>
            <a:ext cx="1312862" cy="396875"/>
          </a:xfrm>
          <a:prstGeom prst="rect">
            <a:avLst/>
          </a:prstGeom>
          <a:noFill/>
          <a:ln w="31750" algn="ctr">
            <a:noFill/>
            <a:miter lim="800000"/>
            <a:headEnd/>
            <a:tailEnd/>
          </a:ln>
          <a:effectLst/>
        </p:spPr>
        <p:txBody>
          <a:bodyPr wrap="none">
            <a:spAutoFit/>
          </a:bodyPr>
          <a:lstStyle/>
          <a:p>
            <a:r>
              <a:rPr lang="en-US" sz="2000"/>
              <a:t>Hostname</a:t>
            </a:r>
          </a:p>
        </p:txBody>
      </p:sp>
      <p:sp>
        <p:nvSpPr>
          <p:cNvPr id="1525768" name="Text Box 8"/>
          <p:cNvSpPr txBox="1">
            <a:spLocks noChangeArrowheads="1"/>
          </p:cNvSpPr>
          <p:nvPr/>
        </p:nvSpPr>
        <p:spPr bwMode="auto">
          <a:xfrm>
            <a:off x="6470650" y="4640263"/>
            <a:ext cx="1146175" cy="396875"/>
          </a:xfrm>
          <a:prstGeom prst="rect">
            <a:avLst/>
          </a:prstGeom>
          <a:noFill/>
          <a:ln w="31750" algn="ctr">
            <a:noFill/>
            <a:miter lim="800000"/>
            <a:headEnd/>
            <a:tailEnd/>
          </a:ln>
          <a:effectLst/>
        </p:spPr>
        <p:txBody>
          <a:bodyPr wrap="none">
            <a:spAutoFit/>
          </a:bodyPr>
          <a:lstStyle/>
          <a:p>
            <a:r>
              <a:rPr lang="en-US" sz="2000" dirty="0"/>
              <a:t>File Path</a:t>
            </a:r>
          </a:p>
        </p:txBody>
      </p:sp>
      <p:sp>
        <p:nvSpPr>
          <p:cNvPr id="1525769" name="Rectangle 9"/>
          <p:cNvSpPr>
            <a:spLocks noChangeArrowheads="1"/>
          </p:cNvSpPr>
          <p:nvPr/>
        </p:nvSpPr>
        <p:spPr bwMode="auto">
          <a:xfrm>
            <a:off x="5486400" y="4169847"/>
            <a:ext cx="3048000" cy="369332"/>
          </a:xfrm>
          <a:prstGeom prst="rect">
            <a:avLst/>
          </a:prstGeom>
          <a:noFill/>
          <a:ln w="31750" algn="ctr">
            <a:solidFill>
              <a:schemeClr val="accent2"/>
            </a:solidFill>
            <a:miter lim="800000"/>
            <a:headEnd/>
            <a:tailEnd/>
          </a:ln>
          <a:effectLst/>
        </p:spPr>
        <p:txBody>
          <a:bodyPr wrap="square" anchor="ctr">
            <a:spAutoFit/>
          </a:bodyPr>
          <a:lstStyle/>
          <a:p>
            <a:endParaRPr lang="en-US"/>
          </a:p>
        </p:txBody>
      </p:sp>
      <p:sp>
        <p:nvSpPr>
          <p:cNvPr id="1525770" name="Text Box 10"/>
          <p:cNvSpPr txBox="1">
            <a:spLocks noChangeArrowheads="1"/>
          </p:cNvSpPr>
          <p:nvPr/>
        </p:nvSpPr>
        <p:spPr bwMode="auto">
          <a:xfrm>
            <a:off x="838200" y="5327650"/>
            <a:ext cx="4210704" cy="523220"/>
          </a:xfrm>
          <a:prstGeom prst="rect">
            <a:avLst/>
          </a:prstGeom>
          <a:noFill/>
          <a:ln w="31750" algn="ctr">
            <a:noFill/>
            <a:miter lim="800000"/>
            <a:headEnd/>
            <a:tailEnd/>
          </a:ln>
          <a:effectLst/>
        </p:spPr>
        <p:txBody>
          <a:bodyPr wrap="none">
            <a:spAutoFit/>
          </a:bodyPr>
          <a:lstStyle/>
          <a:p>
            <a:r>
              <a:rPr lang="en-US" sz="2800" dirty="0" err="1"/>
              <a:t>HyperText</a:t>
            </a:r>
            <a:r>
              <a:rPr lang="en-US" sz="2800" dirty="0"/>
              <a:t> Transfer Protocol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57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25767"/>
                                        </p:tgtEl>
                                        <p:attrNameLst>
                                          <p:attrName>style.visibility</p:attrName>
                                        </p:attrNameLst>
                                      </p:cBhvr>
                                      <p:to>
                                        <p:strVal val="visible"/>
                                      </p:to>
                                    </p:set>
                                    <p:animEffect transition="in" filter="dissolve">
                                      <p:cBhvr>
                                        <p:cTn id="15" dur="500"/>
                                        <p:tgtEl>
                                          <p:spTgt spid="152576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25766"/>
                                        </p:tgtEl>
                                        <p:attrNameLst>
                                          <p:attrName>style.visibility</p:attrName>
                                        </p:attrNameLst>
                                      </p:cBhvr>
                                      <p:to>
                                        <p:strVal val="visible"/>
                                      </p:to>
                                    </p:set>
                                    <p:animEffect transition="in" filter="dissolve">
                                      <p:cBhvr>
                                        <p:cTn id="18" dur="500"/>
                                        <p:tgtEl>
                                          <p:spTgt spid="152576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5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4" grpId="0" animBg="1"/>
      <p:bldP spid="1525765" grpId="0"/>
      <p:bldP spid="1525766" grpId="0" animBg="1"/>
      <p:bldP spid="1525767" grpId="0"/>
      <p:bldP spid="1525768" grpId="0"/>
      <p:bldP spid="1525769" grpId="0" animBg="1"/>
      <p:bldP spid="15257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title"/>
          </p:nvPr>
        </p:nvSpPr>
        <p:spPr/>
        <p:txBody>
          <a:bodyPr/>
          <a:lstStyle/>
          <a:p>
            <a:r>
              <a:rPr lang="en-US" dirty="0" err="1"/>
              <a:t>HyperText</a:t>
            </a:r>
            <a:r>
              <a:rPr lang="en-US" dirty="0"/>
              <a:t> Transfer Protocol</a:t>
            </a:r>
          </a:p>
        </p:txBody>
      </p:sp>
      <p:sp>
        <p:nvSpPr>
          <p:cNvPr id="1526787" name="Text Box 3"/>
          <p:cNvSpPr txBox="1">
            <a:spLocks noChangeArrowheads="1"/>
          </p:cNvSpPr>
          <p:nvPr/>
        </p:nvSpPr>
        <p:spPr bwMode="auto">
          <a:xfrm>
            <a:off x="1143000" y="5029200"/>
            <a:ext cx="1993900" cy="396875"/>
          </a:xfrm>
          <a:prstGeom prst="rect">
            <a:avLst/>
          </a:prstGeom>
          <a:noFill/>
          <a:ln w="31750" algn="ctr">
            <a:noFill/>
            <a:miter lim="800000"/>
            <a:headEnd/>
            <a:tailEnd/>
          </a:ln>
          <a:effectLst/>
        </p:spPr>
        <p:txBody>
          <a:bodyPr wrap="none">
            <a:spAutoFit/>
          </a:bodyPr>
          <a:lstStyle/>
          <a:p>
            <a:r>
              <a:rPr lang="en-US" sz="2000" dirty="0"/>
              <a:t>Client (Browser)</a:t>
            </a:r>
          </a:p>
        </p:txBody>
      </p:sp>
      <p:pic>
        <p:nvPicPr>
          <p:cNvPr id="1526788" name="Picture 4" descr="httpd_logo_wide"/>
          <p:cNvPicPr>
            <a:picLocks noChangeAspect="1" noChangeArrowheads="1"/>
          </p:cNvPicPr>
          <p:nvPr/>
        </p:nvPicPr>
        <p:blipFill>
          <a:blip r:embed="rId2" cstate="print"/>
          <a:srcRect/>
          <a:stretch>
            <a:fillRect/>
          </a:stretch>
        </p:blipFill>
        <p:spPr bwMode="auto">
          <a:xfrm>
            <a:off x="4633913" y="1519238"/>
            <a:ext cx="4375150" cy="395287"/>
          </a:xfrm>
          <a:prstGeom prst="rect">
            <a:avLst/>
          </a:prstGeom>
          <a:noFill/>
        </p:spPr>
      </p:pic>
      <p:sp>
        <p:nvSpPr>
          <p:cNvPr id="1526789" name="Line 5"/>
          <p:cNvSpPr>
            <a:spLocks noChangeShapeType="1"/>
          </p:cNvSpPr>
          <p:nvPr/>
        </p:nvSpPr>
        <p:spPr bwMode="auto">
          <a:xfrm>
            <a:off x="3962400" y="2362200"/>
            <a:ext cx="2057400" cy="304800"/>
          </a:xfrm>
          <a:prstGeom prst="line">
            <a:avLst/>
          </a:prstGeom>
          <a:noFill/>
          <a:ln w="31750">
            <a:solidFill>
              <a:schemeClr val="tx1"/>
            </a:solidFill>
            <a:round/>
            <a:headEnd/>
            <a:tailEnd type="triangle" w="med" len="med"/>
          </a:ln>
          <a:effectLst/>
        </p:spPr>
        <p:txBody>
          <a:bodyPr wrap="none">
            <a:spAutoFit/>
          </a:bodyPr>
          <a:lstStyle/>
          <a:p>
            <a:endParaRPr lang="en-US"/>
          </a:p>
        </p:txBody>
      </p:sp>
      <p:sp>
        <p:nvSpPr>
          <p:cNvPr id="1526790" name="Text Box 6"/>
          <p:cNvSpPr txBox="1">
            <a:spLocks noChangeArrowheads="1"/>
          </p:cNvSpPr>
          <p:nvPr/>
        </p:nvSpPr>
        <p:spPr bwMode="auto">
          <a:xfrm>
            <a:off x="4291013" y="2720975"/>
            <a:ext cx="3706399" cy="400110"/>
          </a:xfrm>
          <a:prstGeom prst="rect">
            <a:avLst/>
          </a:prstGeom>
          <a:noFill/>
          <a:ln w="31750" algn="ctr">
            <a:noFill/>
            <a:miter lim="800000"/>
            <a:headEnd/>
            <a:tailEnd/>
          </a:ln>
          <a:effectLst/>
        </p:spPr>
        <p:txBody>
          <a:bodyPr wrap="none">
            <a:spAutoFit/>
          </a:bodyPr>
          <a:lstStyle/>
          <a:p>
            <a:r>
              <a:rPr lang="en-US" sz="2000" b="1" dirty="0"/>
              <a:t>GET</a:t>
            </a:r>
            <a:r>
              <a:rPr lang="en-US" sz="2000" dirty="0"/>
              <a:t> /</a:t>
            </a:r>
            <a:r>
              <a:rPr lang="en-US" sz="2000" dirty="0" smtClean="0"/>
              <a:t>cs1120/index.html </a:t>
            </a:r>
            <a:r>
              <a:rPr lang="en-US" sz="2000" dirty="0"/>
              <a:t>HTTP/1.0</a:t>
            </a:r>
          </a:p>
        </p:txBody>
      </p:sp>
      <p:sp>
        <p:nvSpPr>
          <p:cNvPr id="1526791" name="Line 7"/>
          <p:cNvSpPr>
            <a:spLocks noChangeShapeType="1"/>
          </p:cNvSpPr>
          <p:nvPr/>
        </p:nvSpPr>
        <p:spPr bwMode="auto">
          <a:xfrm flipH="1">
            <a:off x="4038600" y="3429000"/>
            <a:ext cx="2057400" cy="304800"/>
          </a:xfrm>
          <a:prstGeom prst="line">
            <a:avLst/>
          </a:prstGeom>
          <a:noFill/>
          <a:ln w="31750">
            <a:solidFill>
              <a:schemeClr val="tx1"/>
            </a:solidFill>
            <a:round/>
            <a:headEnd/>
            <a:tailEnd type="triangle" w="med" len="med"/>
          </a:ln>
          <a:effectLst/>
        </p:spPr>
        <p:txBody>
          <a:bodyPr wrap="none">
            <a:spAutoFit/>
          </a:bodyPr>
          <a:lstStyle/>
          <a:p>
            <a:endParaRPr lang="en-US"/>
          </a:p>
        </p:txBody>
      </p:sp>
      <p:sp>
        <p:nvSpPr>
          <p:cNvPr id="1526792" name="Rectangle 8"/>
          <p:cNvSpPr>
            <a:spLocks noChangeArrowheads="1"/>
          </p:cNvSpPr>
          <p:nvPr/>
        </p:nvSpPr>
        <p:spPr bwMode="auto">
          <a:xfrm>
            <a:off x="5330825" y="3657600"/>
            <a:ext cx="2297113" cy="10382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sz="2000"/>
              <a:t>&lt;html&gt;</a:t>
            </a:r>
          </a:p>
          <a:p>
            <a:r>
              <a:rPr lang="en-US" sz="2000"/>
              <a:t>&lt;head&gt;</a:t>
            </a:r>
          </a:p>
          <a:p>
            <a:r>
              <a:rPr lang="en-US" sz="2000"/>
              <a:t>…  </a:t>
            </a:r>
          </a:p>
        </p:txBody>
      </p:sp>
      <p:sp>
        <p:nvSpPr>
          <p:cNvPr id="1526793" name="Text Box 9"/>
          <p:cNvSpPr txBox="1">
            <a:spLocks noChangeArrowheads="1"/>
          </p:cNvSpPr>
          <p:nvPr/>
        </p:nvSpPr>
        <p:spPr bwMode="auto">
          <a:xfrm>
            <a:off x="7767638" y="3862388"/>
            <a:ext cx="1174750" cy="701675"/>
          </a:xfrm>
          <a:prstGeom prst="rect">
            <a:avLst/>
          </a:prstGeom>
          <a:noFill/>
          <a:ln w="31750" algn="ctr">
            <a:noFill/>
            <a:miter lim="800000"/>
            <a:headEnd/>
            <a:tailEnd/>
          </a:ln>
          <a:effectLst/>
        </p:spPr>
        <p:txBody>
          <a:bodyPr wrap="none">
            <a:spAutoFit/>
          </a:bodyPr>
          <a:lstStyle/>
          <a:p>
            <a:r>
              <a:rPr lang="en-US" sz="2000"/>
              <a:t>Contents</a:t>
            </a:r>
          </a:p>
          <a:p>
            <a:r>
              <a:rPr lang="en-US" sz="2000"/>
              <a:t>of file</a:t>
            </a:r>
          </a:p>
        </p:txBody>
      </p:sp>
      <p:sp>
        <p:nvSpPr>
          <p:cNvPr id="1526794" name="Text Box 10"/>
          <p:cNvSpPr txBox="1">
            <a:spLocks noChangeArrowheads="1"/>
          </p:cNvSpPr>
          <p:nvPr/>
        </p:nvSpPr>
        <p:spPr bwMode="auto">
          <a:xfrm>
            <a:off x="6477000" y="1987550"/>
            <a:ext cx="903288" cy="396875"/>
          </a:xfrm>
          <a:prstGeom prst="rect">
            <a:avLst/>
          </a:prstGeom>
          <a:noFill/>
          <a:ln w="31750" algn="ctr">
            <a:noFill/>
            <a:miter lim="800000"/>
            <a:headEnd/>
            <a:tailEnd/>
          </a:ln>
          <a:effectLst/>
        </p:spPr>
        <p:txBody>
          <a:bodyPr wrap="none">
            <a:spAutoFit/>
          </a:bodyPr>
          <a:lstStyle/>
          <a:p>
            <a:r>
              <a:rPr lang="en-US" sz="2000"/>
              <a:t>Server</a:t>
            </a:r>
          </a:p>
        </p:txBody>
      </p:sp>
      <p:sp>
        <p:nvSpPr>
          <p:cNvPr id="1526795" name="Text Box 11"/>
          <p:cNvSpPr txBox="1">
            <a:spLocks noChangeArrowheads="1"/>
          </p:cNvSpPr>
          <p:nvPr/>
        </p:nvSpPr>
        <p:spPr bwMode="auto">
          <a:xfrm>
            <a:off x="4572000" y="5029200"/>
            <a:ext cx="3962400" cy="830997"/>
          </a:xfrm>
          <a:prstGeom prst="rect">
            <a:avLst/>
          </a:prstGeom>
          <a:noFill/>
          <a:ln w="31750" algn="ctr">
            <a:noFill/>
            <a:miter lim="800000"/>
            <a:headEnd/>
            <a:tailEnd/>
          </a:ln>
          <a:effectLst/>
        </p:spPr>
        <p:txBody>
          <a:bodyPr>
            <a:spAutoFit/>
          </a:bodyPr>
          <a:lstStyle/>
          <a:p>
            <a:r>
              <a:rPr lang="en-US" sz="2400" b="1" dirty="0"/>
              <a:t>HTML </a:t>
            </a:r>
          </a:p>
          <a:p>
            <a:r>
              <a:rPr lang="en-US" sz="2400" dirty="0"/>
              <a:t>   </a:t>
            </a:r>
            <a:r>
              <a:rPr lang="en-US" sz="2400" dirty="0" err="1"/>
              <a:t>HyperText</a:t>
            </a:r>
            <a:r>
              <a:rPr lang="en-US" sz="2400" dirty="0"/>
              <a:t> Markup Language</a:t>
            </a:r>
          </a:p>
        </p:txBody>
      </p:sp>
      <p:pic>
        <p:nvPicPr>
          <p:cNvPr id="2050" name="Picture 2"/>
          <p:cNvPicPr>
            <a:picLocks noChangeAspect="1" noChangeArrowheads="1"/>
          </p:cNvPicPr>
          <p:nvPr/>
        </p:nvPicPr>
        <p:blipFill>
          <a:blip r:embed="rId3" cstate="print"/>
          <a:srcRect/>
          <a:stretch>
            <a:fillRect/>
          </a:stretch>
        </p:blipFill>
        <p:spPr bwMode="auto">
          <a:xfrm>
            <a:off x="386196" y="1676400"/>
            <a:ext cx="3500004" cy="3276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81000" y="1676400"/>
            <a:ext cx="3505200" cy="3281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6789"/>
                                        </p:tgtEl>
                                        <p:attrNameLst>
                                          <p:attrName>style.visibility</p:attrName>
                                        </p:attrNameLst>
                                      </p:cBhvr>
                                      <p:to>
                                        <p:strVal val="visible"/>
                                      </p:to>
                                    </p:set>
                                    <p:animEffect transition="in" filter="dissolve">
                                      <p:cBhvr>
                                        <p:cTn id="7" dur="500"/>
                                        <p:tgtEl>
                                          <p:spTgt spid="15267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6790"/>
                                        </p:tgtEl>
                                        <p:attrNameLst>
                                          <p:attrName>style.visibility</p:attrName>
                                        </p:attrNameLst>
                                      </p:cBhvr>
                                      <p:to>
                                        <p:strVal val="visible"/>
                                      </p:to>
                                    </p:set>
                                    <p:animEffect transition="in" filter="dissolve">
                                      <p:cBhvr>
                                        <p:cTn id="10" dur="500"/>
                                        <p:tgtEl>
                                          <p:spTgt spid="15267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26792"/>
                                        </p:tgtEl>
                                        <p:attrNameLst>
                                          <p:attrName>style.visibility</p:attrName>
                                        </p:attrNameLst>
                                      </p:cBhvr>
                                      <p:to>
                                        <p:strVal val="visible"/>
                                      </p:to>
                                    </p:set>
                                    <p:animEffect transition="in" filter="fade">
                                      <p:cBhvr>
                                        <p:cTn id="15" dur="2000"/>
                                        <p:tgtEl>
                                          <p:spTgt spid="15267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6791"/>
                                        </p:tgtEl>
                                        <p:attrNameLst>
                                          <p:attrName>style.visibility</p:attrName>
                                        </p:attrNameLst>
                                      </p:cBhvr>
                                      <p:to>
                                        <p:strVal val="visible"/>
                                      </p:to>
                                    </p:set>
                                    <p:animEffect transition="in" filter="fade">
                                      <p:cBhvr>
                                        <p:cTn id="18" dur="2000"/>
                                        <p:tgtEl>
                                          <p:spTgt spid="1526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26793"/>
                                        </p:tgtEl>
                                        <p:attrNameLst>
                                          <p:attrName>style.visibility</p:attrName>
                                        </p:attrNameLst>
                                      </p:cBhvr>
                                      <p:to>
                                        <p:strVal val="visible"/>
                                      </p:to>
                                    </p:set>
                                    <p:animEffect transition="in" filter="fade">
                                      <p:cBhvr>
                                        <p:cTn id="21" dur="2000"/>
                                        <p:tgtEl>
                                          <p:spTgt spid="152679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ox(i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789" grpId="0" animBg="1"/>
      <p:bldP spid="1526790" grpId="0"/>
      <p:bldP spid="1526791" grpId="0" animBg="1"/>
      <p:bldP spid="1526792" grpId="0" animBg="1"/>
      <p:bldP spid="152679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p:txBody>
          <a:bodyPr/>
          <a:lstStyle/>
          <a:p>
            <a:r>
              <a:rPr lang="en-US"/>
              <a:t>HTML: </a:t>
            </a:r>
            <a:r>
              <a:rPr lang="en-US" sz="3600"/>
              <a:t>HyperText Markup Language</a:t>
            </a:r>
          </a:p>
        </p:txBody>
      </p:sp>
      <p:sp>
        <p:nvSpPr>
          <p:cNvPr id="1532931" name="Rectangle 3"/>
          <p:cNvSpPr>
            <a:spLocks noGrp="1" noChangeArrowheads="1"/>
          </p:cNvSpPr>
          <p:nvPr>
            <p:ph type="body" idx="1"/>
          </p:nvPr>
        </p:nvSpPr>
        <p:spPr>
          <a:xfrm>
            <a:off x="474663" y="1735138"/>
            <a:ext cx="8305800" cy="4038600"/>
          </a:xfrm>
        </p:spPr>
        <p:txBody>
          <a:bodyPr/>
          <a:lstStyle/>
          <a:p>
            <a:r>
              <a:rPr lang="en-US"/>
              <a:t>Language for controlling presentation of web pages</a:t>
            </a:r>
          </a:p>
          <a:p>
            <a:r>
              <a:rPr lang="en-US"/>
              <a:t>Uses formatting tags </a:t>
            </a:r>
          </a:p>
          <a:p>
            <a:pPr lvl="1"/>
            <a:r>
              <a:rPr lang="en-US" sz="3200"/>
              <a:t>Enclosed between &lt; and &gt;</a:t>
            </a:r>
          </a:p>
          <a:p>
            <a:r>
              <a:rPr lang="en-US"/>
              <a:t>Not a universal programming language</a:t>
            </a:r>
            <a:endParaRPr lang="en-US" sz="3600"/>
          </a:p>
        </p:txBody>
      </p:sp>
      <p:sp>
        <p:nvSpPr>
          <p:cNvPr id="1532932" name="Text Box 4"/>
          <p:cNvSpPr txBox="1">
            <a:spLocks noChangeArrowheads="1"/>
          </p:cNvSpPr>
          <p:nvPr/>
        </p:nvSpPr>
        <p:spPr bwMode="auto">
          <a:xfrm>
            <a:off x="1441450" y="4625975"/>
            <a:ext cx="6205538" cy="519113"/>
          </a:xfrm>
          <a:prstGeom prst="rect">
            <a:avLst/>
          </a:prstGeom>
          <a:noFill/>
          <a:ln w="31750">
            <a:noFill/>
            <a:miter lim="800000"/>
            <a:headEnd/>
            <a:tailEnd/>
          </a:ln>
          <a:effectLst/>
        </p:spPr>
        <p:txBody>
          <a:bodyPr wrap="none">
            <a:spAutoFit/>
          </a:bodyPr>
          <a:lstStyle/>
          <a:p>
            <a:pPr>
              <a:spcBef>
                <a:spcPct val="20000"/>
              </a:spcBef>
            </a:pPr>
            <a:r>
              <a:rPr lang="en-US" sz="2800"/>
              <a:t>Proof: no way to make an infinite loop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2932"/>
                                        </p:tgtEl>
                                        <p:attrNameLst>
                                          <p:attrName>style.visibility</p:attrName>
                                        </p:attrNameLst>
                                      </p:cBhvr>
                                      <p:to>
                                        <p:strVal val="visible"/>
                                      </p:to>
                                    </p:set>
                                    <p:animEffect transition="in" filter="dissolve">
                                      <p:cBhvr>
                                        <p:cTn id="7" dur="500"/>
                                        <p:tgtEl>
                                          <p:spTgt spid="153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29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a:xfrm>
            <a:off x="522288" y="133350"/>
            <a:ext cx="8229600" cy="1143000"/>
          </a:xfrm>
        </p:spPr>
        <p:txBody>
          <a:bodyPr/>
          <a:lstStyle/>
          <a:p>
            <a:r>
              <a:rPr lang="en-US"/>
              <a:t>HTML Grammar Excerpt</a:t>
            </a:r>
          </a:p>
        </p:txBody>
      </p:sp>
      <p:sp>
        <p:nvSpPr>
          <p:cNvPr id="1533955" name="Rectangle 3"/>
          <p:cNvSpPr>
            <a:spLocks noChangeArrowheads="1"/>
          </p:cNvSpPr>
          <p:nvPr/>
        </p:nvSpPr>
        <p:spPr bwMode="auto">
          <a:xfrm>
            <a:off x="858838" y="893733"/>
            <a:ext cx="6727825" cy="5324535"/>
          </a:xfrm>
          <a:prstGeom prst="rect">
            <a:avLst/>
          </a:prstGeom>
          <a:noFill/>
          <a:ln w="31750" algn="ctr">
            <a:noFill/>
            <a:miter lim="800000"/>
            <a:headEnd/>
            <a:tailEnd/>
          </a:ln>
          <a:effectLst/>
        </p:spPr>
        <p:txBody>
          <a:bodyPr anchor="ctr">
            <a:spAutoFit/>
          </a:bodyPr>
          <a:lstStyle/>
          <a:p>
            <a:r>
              <a:rPr lang="en-US" sz="2000" i="1" dirty="0">
                <a:latin typeface="Times New Roman" pitchFamily="18" charset="0"/>
              </a:rPr>
              <a:t>Document</a:t>
            </a:r>
            <a:r>
              <a:rPr lang="en-US" sz="2000" dirty="0">
                <a:latin typeface="Times New Roman" pitchFamily="18" charset="0"/>
              </a:rPr>
              <a:t> ::= </a:t>
            </a:r>
            <a:r>
              <a:rPr lang="en-US" sz="2000" b="1" dirty="0"/>
              <a:t>&lt;html&gt;</a:t>
            </a:r>
            <a:r>
              <a:rPr lang="en-US" sz="2000" dirty="0">
                <a:latin typeface="Times New Roman" pitchFamily="18" charset="0"/>
              </a:rPr>
              <a:t> </a:t>
            </a:r>
            <a:r>
              <a:rPr lang="en-US" sz="2000" i="1" dirty="0">
                <a:latin typeface="Times New Roman" pitchFamily="18" charset="0"/>
              </a:rPr>
              <a:t>Header</a:t>
            </a:r>
            <a:r>
              <a:rPr lang="en-US" sz="2000" dirty="0">
                <a:latin typeface="Times New Roman" pitchFamily="18" charset="0"/>
              </a:rPr>
              <a:t> </a:t>
            </a:r>
            <a:r>
              <a:rPr lang="en-US" sz="2000" i="1" dirty="0">
                <a:latin typeface="Times New Roman" pitchFamily="18" charset="0"/>
              </a:rPr>
              <a:t>Body</a:t>
            </a:r>
            <a:r>
              <a:rPr lang="en-US" sz="2000" dirty="0">
                <a:latin typeface="Times New Roman" pitchFamily="18" charset="0"/>
              </a:rPr>
              <a:t> </a:t>
            </a:r>
            <a:r>
              <a:rPr lang="en-US" sz="2000" b="1" dirty="0"/>
              <a:t>&lt;/html&gt;</a:t>
            </a:r>
            <a:r>
              <a:rPr lang="en-US" sz="2000" dirty="0">
                <a:latin typeface="Times New Roman" pitchFamily="18" charset="0"/>
              </a:rPr>
              <a:t/>
            </a:r>
            <a:br>
              <a:rPr lang="en-US" sz="2000" dirty="0">
                <a:latin typeface="Times New Roman" pitchFamily="18" charset="0"/>
              </a:rPr>
            </a:br>
            <a:r>
              <a:rPr lang="en-US" sz="2000" i="1" dirty="0">
                <a:latin typeface="Times New Roman" pitchFamily="18" charset="0"/>
              </a:rPr>
              <a:t>Header</a:t>
            </a:r>
            <a:r>
              <a:rPr lang="en-US" sz="2000" dirty="0">
                <a:latin typeface="Times New Roman" pitchFamily="18" charset="0"/>
              </a:rPr>
              <a:t> ::= </a:t>
            </a:r>
            <a:r>
              <a:rPr lang="en-US" sz="2000" b="1" dirty="0"/>
              <a:t>&lt;head&gt;</a:t>
            </a:r>
            <a:r>
              <a:rPr lang="en-US" sz="2000" dirty="0">
                <a:latin typeface="Times New Roman" pitchFamily="18" charset="0"/>
              </a:rPr>
              <a:t> </a:t>
            </a:r>
            <a:r>
              <a:rPr lang="en-US" sz="2000" i="1" dirty="0" err="1">
                <a:latin typeface="Times New Roman" pitchFamily="18" charset="0"/>
              </a:rPr>
              <a:t>HeadElements</a:t>
            </a:r>
            <a:r>
              <a:rPr lang="en-US" sz="2000" dirty="0">
                <a:latin typeface="Times New Roman" pitchFamily="18" charset="0"/>
              </a:rPr>
              <a:t> </a:t>
            </a:r>
            <a:r>
              <a:rPr lang="en-US" sz="2000" b="1" dirty="0"/>
              <a:t>&lt;/head&gt;</a:t>
            </a:r>
            <a:r>
              <a:rPr lang="en-US" sz="2000" dirty="0">
                <a:latin typeface="Times New Roman" pitchFamily="18" charset="0"/>
              </a:rPr>
              <a:t/>
            </a:r>
            <a:br>
              <a:rPr lang="en-US" sz="2000" dirty="0">
                <a:latin typeface="Times New Roman" pitchFamily="18" charset="0"/>
              </a:rPr>
            </a:br>
            <a:r>
              <a:rPr lang="en-US" sz="2000" i="1" dirty="0" err="1">
                <a:latin typeface="Times New Roman" pitchFamily="18" charset="0"/>
              </a:rPr>
              <a:t>HeadElements</a:t>
            </a:r>
            <a:r>
              <a:rPr lang="en-US" sz="2000" dirty="0">
                <a:latin typeface="Times New Roman" pitchFamily="18" charset="0"/>
              </a:rPr>
              <a:t> ::= </a:t>
            </a:r>
            <a:r>
              <a:rPr lang="en-US" sz="2000" i="1" dirty="0" err="1">
                <a:latin typeface="Times New Roman" pitchFamily="18" charset="0"/>
              </a:rPr>
              <a:t>HeadElement</a:t>
            </a:r>
            <a:r>
              <a:rPr lang="en-US" sz="2000" dirty="0">
                <a:latin typeface="Times New Roman" pitchFamily="18" charset="0"/>
              </a:rPr>
              <a:t> </a:t>
            </a:r>
            <a:r>
              <a:rPr lang="en-US" sz="2000" i="1" dirty="0" err="1">
                <a:latin typeface="Times New Roman" pitchFamily="18" charset="0"/>
              </a:rPr>
              <a:t>HeadElements</a:t>
            </a:r>
            <a:r>
              <a:rPr lang="en-US" sz="2000" dirty="0">
                <a:latin typeface="Times New Roman" pitchFamily="18" charset="0"/>
              </a:rPr>
              <a:t/>
            </a:r>
            <a:br>
              <a:rPr lang="en-US" sz="2000" dirty="0">
                <a:latin typeface="Times New Roman" pitchFamily="18" charset="0"/>
              </a:rPr>
            </a:br>
            <a:r>
              <a:rPr lang="en-US" sz="2000" i="1" dirty="0" err="1">
                <a:latin typeface="Times New Roman" pitchFamily="18" charset="0"/>
              </a:rPr>
              <a:t>HeadElements</a:t>
            </a:r>
            <a:r>
              <a:rPr lang="en-US" sz="2000" dirty="0">
                <a:latin typeface="Times New Roman" pitchFamily="18" charset="0"/>
              </a:rPr>
              <a:t> ::=</a:t>
            </a:r>
            <a:br>
              <a:rPr lang="en-US" sz="2000" dirty="0">
                <a:latin typeface="Times New Roman" pitchFamily="18" charset="0"/>
              </a:rPr>
            </a:br>
            <a:r>
              <a:rPr lang="en-US" sz="2000" i="1" dirty="0" err="1">
                <a:latin typeface="Times New Roman" pitchFamily="18" charset="0"/>
              </a:rPr>
              <a:t>HeadElement</a:t>
            </a:r>
            <a:r>
              <a:rPr lang="en-US" sz="2000" dirty="0">
                <a:latin typeface="Times New Roman" pitchFamily="18" charset="0"/>
              </a:rPr>
              <a:t> ::= </a:t>
            </a:r>
            <a:r>
              <a:rPr lang="en-US" sz="2000" b="1" dirty="0"/>
              <a:t>&lt;title&gt;</a:t>
            </a:r>
            <a:r>
              <a:rPr lang="en-US" sz="2000" dirty="0">
                <a:latin typeface="Times New Roman" pitchFamily="18" charset="0"/>
              </a:rPr>
              <a:t> </a:t>
            </a:r>
            <a:r>
              <a:rPr lang="en-US" sz="2000" i="1" dirty="0">
                <a:latin typeface="Times New Roman" pitchFamily="18" charset="0"/>
              </a:rPr>
              <a:t>Element</a:t>
            </a:r>
            <a:r>
              <a:rPr lang="en-US" sz="2000" dirty="0">
                <a:latin typeface="Times New Roman" pitchFamily="18" charset="0"/>
              </a:rPr>
              <a:t> </a:t>
            </a:r>
            <a:r>
              <a:rPr lang="en-US" sz="2000" b="1" dirty="0"/>
              <a:t>&lt;/title&gt;</a:t>
            </a:r>
            <a:r>
              <a:rPr lang="en-US" sz="2000" dirty="0">
                <a:latin typeface="Times New Roman" pitchFamily="18" charset="0"/>
              </a:rPr>
              <a:t/>
            </a:r>
            <a:br>
              <a:rPr lang="en-US" sz="2000" dirty="0">
                <a:latin typeface="Times New Roman" pitchFamily="18" charset="0"/>
              </a:rPr>
            </a:br>
            <a:endParaRPr lang="en-US" sz="2000" dirty="0">
              <a:latin typeface="Times New Roman" pitchFamily="18" charset="0"/>
            </a:endParaRPr>
          </a:p>
          <a:p>
            <a:r>
              <a:rPr lang="en-US" sz="2000" i="1" dirty="0">
                <a:latin typeface="Times New Roman" pitchFamily="18" charset="0"/>
              </a:rPr>
              <a:t>Body</a:t>
            </a:r>
            <a:r>
              <a:rPr lang="en-US" sz="2000" dirty="0">
                <a:latin typeface="Times New Roman" pitchFamily="18" charset="0"/>
              </a:rPr>
              <a:t> ::= </a:t>
            </a:r>
            <a:r>
              <a:rPr lang="en-US" sz="2000" b="1" dirty="0"/>
              <a:t>&lt;body&gt;</a:t>
            </a:r>
            <a:r>
              <a:rPr lang="en-US" sz="2000" dirty="0">
                <a:latin typeface="Times New Roman" pitchFamily="18" charset="0"/>
              </a:rPr>
              <a:t> </a:t>
            </a:r>
            <a:r>
              <a:rPr lang="en-US" sz="2000" i="1" dirty="0">
                <a:latin typeface="Times New Roman" pitchFamily="18" charset="0"/>
              </a:rPr>
              <a:t>Elements</a:t>
            </a:r>
            <a:r>
              <a:rPr lang="en-US" sz="2000" dirty="0">
                <a:latin typeface="Times New Roman" pitchFamily="18" charset="0"/>
              </a:rPr>
              <a:t> </a:t>
            </a:r>
            <a:r>
              <a:rPr lang="en-US" sz="2000" b="1" dirty="0"/>
              <a:t>&lt;/body&gt;</a:t>
            </a:r>
            <a:r>
              <a:rPr lang="en-US" sz="2000" dirty="0">
                <a:latin typeface="Times New Roman" pitchFamily="18" charset="0"/>
              </a:rPr>
              <a:t/>
            </a:r>
            <a:br>
              <a:rPr lang="en-US" sz="2000" dirty="0">
                <a:latin typeface="Times New Roman" pitchFamily="18" charset="0"/>
              </a:rPr>
            </a:br>
            <a:r>
              <a:rPr lang="en-US" sz="2000" i="1" dirty="0">
                <a:latin typeface="Times New Roman" pitchFamily="18" charset="0"/>
              </a:rPr>
              <a:t>Elements</a:t>
            </a:r>
            <a:r>
              <a:rPr lang="en-US" sz="2000" dirty="0">
                <a:latin typeface="Times New Roman" pitchFamily="18" charset="0"/>
              </a:rPr>
              <a:t> ::= </a:t>
            </a:r>
            <a:r>
              <a:rPr lang="en-US" sz="2000" i="1" dirty="0">
                <a:latin typeface="Times New Roman" pitchFamily="18" charset="0"/>
              </a:rPr>
              <a:t>Element</a:t>
            </a:r>
            <a:r>
              <a:rPr lang="en-US" sz="2000" dirty="0">
                <a:latin typeface="Times New Roman" pitchFamily="18" charset="0"/>
              </a:rPr>
              <a:t> </a:t>
            </a:r>
            <a:r>
              <a:rPr lang="en-US" sz="2000" i="1" dirty="0">
                <a:latin typeface="Times New Roman" pitchFamily="18" charset="0"/>
              </a:rPr>
              <a:t>Elements</a:t>
            </a:r>
            <a:r>
              <a:rPr lang="en-US" sz="2000" dirty="0">
                <a:latin typeface="Times New Roman" pitchFamily="18" charset="0"/>
              </a:rPr>
              <a:t/>
            </a:r>
            <a:br>
              <a:rPr lang="en-US" sz="2000" dirty="0">
                <a:latin typeface="Times New Roman" pitchFamily="18" charset="0"/>
              </a:rPr>
            </a:br>
            <a:r>
              <a:rPr lang="en-US" sz="2000" i="1" dirty="0">
                <a:latin typeface="Times New Roman" pitchFamily="18" charset="0"/>
              </a:rPr>
              <a:t>Elements</a:t>
            </a:r>
            <a:r>
              <a:rPr lang="en-US" sz="2000" dirty="0">
                <a:latin typeface="Times New Roman" pitchFamily="18" charset="0"/>
              </a:rPr>
              <a:t> ::=</a:t>
            </a:r>
            <a:br>
              <a:rPr lang="en-US" sz="2000" dirty="0">
                <a:latin typeface="Times New Roman" pitchFamily="18" charset="0"/>
              </a:rPr>
            </a:br>
            <a:r>
              <a:rPr lang="en-US" sz="2000" i="1" dirty="0">
                <a:latin typeface="Times New Roman" pitchFamily="18" charset="0"/>
              </a:rPr>
              <a:t>Element</a:t>
            </a:r>
            <a:r>
              <a:rPr lang="en-US" sz="2000" dirty="0">
                <a:latin typeface="Times New Roman" pitchFamily="18" charset="0"/>
              </a:rPr>
              <a:t> ::= </a:t>
            </a:r>
            <a:r>
              <a:rPr lang="en-US" sz="2000" b="1" dirty="0"/>
              <a:t>&lt;p&gt; </a:t>
            </a:r>
            <a:r>
              <a:rPr lang="en-US" sz="2000" i="1" dirty="0">
                <a:latin typeface="Times New Roman" pitchFamily="18" charset="0"/>
              </a:rPr>
              <a:t>Element </a:t>
            </a:r>
            <a:r>
              <a:rPr lang="en-US" sz="2000" b="1" dirty="0"/>
              <a:t>&lt;/p&gt;</a:t>
            </a:r>
            <a:r>
              <a:rPr lang="en-US" sz="2000" dirty="0">
                <a:latin typeface="Times New Roman" pitchFamily="18" charset="0"/>
              </a:rPr>
              <a:t/>
            </a:r>
            <a:br>
              <a:rPr lang="en-US" sz="2000" dirty="0">
                <a:latin typeface="Times New Roman" pitchFamily="18" charset="0"/>
              </a:rPr>
            </a:br>
            <a:r>
              <a:rPr lang="en-US" sz="2000" dirty="0">
                <a:latin typeface="Times New Roman" pitchFamily="18" charset="0"/>
              </a:rPr>
              <a:t>                            	</a:t>
            </a:r>
            <a:r>
              <a:rPr lang="en-US" sz="2000" dirty="0"/>
              <a:t>Make </a:t>
            </a:r>
            <a:r>
              <a:rPr lang="en-US" sz="2000" i="1" dirty="0"/>
              <a:t>Element</a:t>
            </a:r>
            <a:r>
              <a:rPr lang="en-US" sz="2000" dirty="0"/>
              <a:t> a paragraph.</a:t>
            </a:r>
            <a:r>
              <a:rPr lang="en-US" sz="2000" dirty="0">
                <a:latin typeface="Times New Roman" pitchFamily="18" charset="0"/>
              </a:rPr>
              <a:t/>
            </a:r>
            <a:br>
              <a:rPr lang="en-US" sz="2000" dirty="0">
                <a:latin typeface="Times New Roman" pitchFamily="18" charset="0"/>
              </a:rPr>
            </a:br>
            <a:r>
              <a:rPr lang="en-US" sz="2000" i="1" dirty="0">
                <a:latin typeface="Times New Roman" pitchFamily="18" charset="0"/>
              </a:rPr>
              <a:t>Element</a:t>
            </a:r>
            <a:r>
              <a:rPr lang="en-US" sz="2000" dirty="0">
                <a:latin typeface="Times New Roman" pitchFamily="18" charset="0"/>
              </a:rPr>
              <a:t> ::= </a:t>
            </a:r>
            <a:r>
              <a:rPr lang="en-US" sz="2000" b="1" dirty="0"/>
              <a:t>&lt;center&gt; </a:t>
            </a:r>
            <a:r>
              <a:rPr lang="en-US" sz="2000" i="1" dirty="0">
                <a:latin typeface="Times New Roman" pitchFamily="18" charset="0"/>
              </a:rPr>
              <a:t>Element </a:t>
            </a:r>
            <a:r>
              <a:rPr lang="en-US" sz="2000" b="1" dirty="0"/>
              <a:t>&lt;/center&gt;</a:t>
            </a:r>
            <a:r>
              <a:rPr lang="en-US" sz="2000" dirty="0">
                <a:latin typeface="Times New Roman" pitchFamily="18" charset="0"/>
              </a:rPr>
              <a:t/>
            </a:r>
            <a:br>
              <a:rPr lang="en-US" sz="2000" dirty="0">
                <a:latin typeface="Times New Roman" pitchFamily="18" charset="0"/>
              </a:rPr>
            </a:br>
            <a:r>
              <a:rPr lang="en-US" sz="2000" dirty="0">
                <a:latin typeface="Times New Roman" pitchFamily="18" charset="0"/>
              </a:rPr>
              <a:t>                            	</a:t>
            </a:r>
            <a:r>
              <a:rPr lang="en-US" sz="2000" dirty="0"/>
              <a:t>Center </a:t>
            </a:r>
            <a:r>
              <a:rPr lang="en-US" sz="2000" i="1" dirty="0"/>
              <a:t>Element</a:t>
            </a:r>
            <a:r>
              <a:rPr lang="en-US" sz="2000" dirty="0"/>
              <a:t> horizontally on the page.</a:t>
            </a:r>
            <a:r>
              <a:rPr lang="en-US" sz="2000" dirty="0">
                <a:latin typeface="Times New Roman" pitchFamily="18" charset="0"/>
              </a:rPr>
              <a:t/>
            </a:r>
            <a:br>
              <a:rPr lang="en-US" sz="2000" dirty="0">
                <a:latin typeface="Times New Roman" pitchFamily="18" charset="0"/>
              </a:rPr>
            </a:br>
            <a:r>
              <a:rPr lang="en-US" sz="2000" i="1" dirty="0">
                <a:latin typeface="Times New Roman" pitchFamily="18" charset="0"/>
              </a:rPr>
              <a:t>Element</a:t>
            </a:r>
            <a:r>
              <a:rPr lang="en-US" sz="2000" dirty="0">
                <a:latin typeface="Times New Roman" pitchFamily="18" charset="0"/>
              </a:rPr>
              <a:t> ::= </a:t>
            </a:r>
            <a:r>
              <a:rPr lang="en-US" sz="2000" b="1" dirty="0"/>
              <a:t>&lt;b&gt; </a:t>
            </a:r>
            <a:r>
              <a:rPr lang="en-US" sz="2000" i="1" dirty="0">
                <a:latin typeface="Times New Roman" pitchFamily="18" charset="0"/>
              </a:rPr>
              <a:t>Element </a:t>
            </a:r>
            <a:r>
              <a:rPr lang="en-US" sz="2000" b="1" dirty="0"/>
              <a:t>&lt;/b&gt;</a:t>
            </a:r>
            <a:r>
              <a:rPr lang="en-US" sz="2000" dirty="0">
                <a:latin typeface="Times New Roman" pitchFamily="18" charset="0"/>
              </a:rPr>
              <a:t/>
            </a:r>
            <a:br>
              <a:rPr lang="en-US" sz="2000" dirty="0">
                <a:latin typeface="Times New Roman" pitchFamily="18" charset="0"/>
              </a:rPr>
            </a:br>
            <a:r>
              <a:rPr lang="en-US" sz="2000" dirty="0"/>
              <a:t>                          Display </a:t>
            </a:r>
            <a:r>
              <a:rPr lang="en-US" sz="2000" i="1" dirty="0"/>
              <a:t>Element</a:t>
            </a:r>
            <a:r>
              <a:rPr lang="en-US" sz="2000" dirty="0"/>
              <a:t> in </a:t>
            </a:r>
            <a:r>
              <a:rPr lang="en-US" sz="2000" b="1" dirty="0"/>
              <a:t>bold</a:t>
            </a:r>
            <a:r>
              <a:rPr lang="en-US" sz="2000" dirty="0"/>
              <a:t>.</a:t>
            </a:r>
            <a:br>
              <a:rPr lang="en-US" sz="2000" dirty="0"/>
            </a:br>
            <a:r>
              <a:rPr lang="en-US" sz="2000" i="1" dirty="0" smtClean="0">
                <a:latin typeface="Times New Roman" pitchFamily="18" charset="0"/>
              </a:rPr>
              <a:t>Element</a:t>
            </a:r>
            <a:r>
              <a:rPr lang="en-US" sz="2000" dirty="0" smtClean="0">
                <a:latin typeface="Times New Roman" pitchFamily="18" charset="0"/>
              </a:rPr>
              <a:t> ::= </a:t>
            </a:r>
            <a:r>
              <a:rPr lang="en-US" sz="2000" b="1" dirty="0" smtClean="0"/>
              <a:t>&lt;a </a:t>
            </a:r>
            <a:r>
              <a:rPr lang="en-US" sz="2000" b="1" dirty="0" err="1" smtClean="0"/>
              <a:t>href</a:t>
            </a:r>
            <a:r>
              <a:rPr lang="en-US" sz="2000" b="1" dirty="0" smtClean="0"/>
              <a:t>=URL&gt;</a:t>
            </a:r>
            <a:r>
              <a:rPr lang="en-US" sz="2000" i="1" dirty="0" smtClean="0">
                <a:latin typeface="Times New Roman" pitchFamily="18" charset="0"/>
              </a:rPr>
              <a:t>Element</a:t>
            </a:r>
            <a:r>
              <a:rPr lang="en-US" sz="2000" b="1" dirty="0" smtClean="0"/>
              <a:t>&lt;/a&gt;</a:t>
            </a:r>
          </a:p>
          <a:p>
            <a:r>
              <a:rPr lang="en-US" sz="2000" i="1" dirty="0" smtClean="0">
                <a:latin typeface="Times New Roman" pitchFamily="18" charset="0"/>
              </a:rPr>
              <a:t>Element</a:t>
            </a:r>
            <a:r>
              <a:rPr lang="en-US" sz="2000" dirty="0" smtClean="0">
                <a:latin typeface="Times New Roman" pitchFamily="18" charset="0"/>
              </a:rPr>
              <a:t> </a:t>
            </a:r>
            <a:r>
              <a:rPr lang="en-US" sz="2000" dirty="0">
                <a:latin typeface="Times New Roman" pitchFamily="18" charset="0"/>
              </a:rPr>
              <a:t>::= Text</a:t>
            </a:r>
            <a:endParaRPr lang="en-US" sz="1800" dirty="0"/>
          </a:p>
        </p:txBody>
      </p:sp>
      <p:sp>
        <p:nvSpPr>
          <p:cNvPr id="1533956" name="Text Box 4"/>
          <p:cNvSpPr txBox="1">
            <a:spLocks noChangeArrowheads="1"/>
          </p:cNvSpPr>
          <p:nvPr/>
        </p:nvSpPr>
        <p:spPr bwMode="auto">
          <a:xfrm>
            <a:off x="4953000" y="5784850"/>
            <a:ext cx="3975100" cy="457200"/>
          </a:xfrm>
          <a:prstGeom prst="rect">
            <a:avLst/>
          </a:prstGeom>
          <a:noFill/>
          <a:ln w="31750" algn="ctr">
            <a:noFill/>
            <a:miter lim="800000"/>
            <a:headEnd/>
            <a:tailEnd/>
          </a:ln>
          <a:effectLst/>
        </p:spPr>
        <p:txBody>
          <a:bodyPr wrap="none">
            <a:spAutoFit/>
          </a:bodyPr>
          <a:lstStyle/>
          <a:p>
            <a:r>
              <a:rPr lang="en-US"/>
              <a:t>What is a HTML interpreter?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3956"/>
                                        </p:tgtEl>
                                        <p:attrNameLst>
                                          <p:attrName>style.visibility</p:attrName>
                                        </p:attrNameLst>
                                      </p:cBhvr>
                                      <p:to>
                                        <p:strVal val="visible"/>
                                      </p:to>
                                    </p:set>
                                    <p:animEffect transition="in" filter="dissolve">
                                      <p:cBhvr>
                                        <p:cTn id="7" dur="500"/>
                                        <p:tgtEl>
                                          <p:spTgt spid="153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9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p:txBody>
          <a:bodyPr>
            <a:normAutofit fontScale="90000"/>
          </a:bodyPr>
          <a:lstStyle/>
          <a:p>
            <a:r>
              <a:rPr lang="en-US"/>
              <a:t>Popular Web Site: Strategy 1</a:t>
            </a:r>
            <a:br>
              <a:rPr lang="en-US"/>
            </a:br>
            <a:r>
              <a:rPr lang="en-US"/>
              <a:t>Static, Authored Web Site</a:t>
            </a:r>
          </a:p>
        </p:txBody>
      </p:sp>
      <p:pic>
        <p:nvPicPr>
          <p:cNvPr id="1527811" name="Picture 3"/>
          <p:cNvPicPr>
            <a:picLocks noChangeAspect="1" noChangeArrowheads="1"/>
          </p:cNvPicPr>
          <p:nvPr/>
        </p:nvPicPr>
        <p:blipFill>
          <a:blip r:embed="rId2" cstate="print"/>
          <a:srcRect/>
          <a:stretch>
            <a:fillRect/>
          </a:stretch>
        </p:blipFill>
        <p:spPr bwMode="auto">
          <a:xfrm>
            <a:off x="76200" y="1600200"/>
            <a:ext cx="2359025" cy="1763713"/>
          </a:xfrm>
          <a:prstGeom prst="rect">
            <a:avLst/>
          </a:prstGeom>
          <a:noFill/>
          <a:ln w="31750">
            <a:noFill/>
            <a:miter lim="800000"/>
            <a:headEnd/>
            <a:tailEnd/>
          </a:ln>
          <a:effectLst/>
        </p:spPr>
      </p:pic>
      <p:sp>
        <p:nvSpPr>
          <p:cNvPr id="1527812" name="Text Box 4"/>
          <p:cNvSpPr txBox="1">
            <a:spLocks noChangeArrowheads="1"/>
          </p:cNvSpPr>
          <p:nvPr/>
        </p:nvSpPr>
        <p:spPr bwMode="auto">
          <a:xfrm>
            <a:off x="355600" y="3514725"/>
            <a:ext cx="2028825" cy="641350"/>
          </a:xfrm>
          <a:prstGeom prst="rect">
            <a:avLst/>
          </a:prstGeom>
          <a:noFill/>
          <a:ln w="31750">
            <a:noFill/>
            <a:miter lim="800000"/>
            <a:headEnd/>
            <a:tailEnd/>
          </a:ln>
          <a:effectLst/>
        </p:spPr>
        <p:txBody>
          <a:bodyPr wrap="none">
            <a:spAutoFit/>
          </a:bodyPr>
          <a:lstStyle/>
          <a:p>
            <a:r>
              <a:rPr lang="en-US" sz="1800"/>
              <a:t>Web Programmer,</a:t>
            </a:r>
          </a:p>
          <a:p>
            <a:r>
              <a:rPr lang="en-US" sz="1800"/>
              <a:t>Content Producer</a:t>
            </a:r>
          </a:p>
        </p:txBody>
      </p:sp>
      <p:sp>
        <p:nvSpPr>
          <p:cNvPr id="1527813" name="Line 5"/>
          <p:cNvSpPr>
            <a:spLocks noChangeShapeType="1"/>
          </p:cNvSpPr>
          <p:nvPr/>
        </p:nvSpPr>
        <p:spPr bwMode="auto">
          <a:xfrm>
            <a:off x="2446338" y="2779713"/>
            <a:ext cx="860425" cy="161925"/>
          </a:xfrm>
          <a:prstGeom prst="line">
            <a:avLst/>
          </a:prstGeom>
          <a:noFill/>
          <a:ln w="31750">
            <a:solidFill>
              <a:schemeClr val="accent2"/>
            </a:solidFill>
            <a:round/>
            <a:headEnd/>
            <a:tailEnd type="triangle" w="med" len="med"/>
          </a:ln>
          <a:effectLst/>
        </p:spPr>
        <p:txBody>
          <a:bodyPr>
            <a:spAutoFit/>
          </a:bodyPr>
          <a:lstStyle/>
          <a:p>
            <a:endParaRPr lang="en-US"/>
          </a:p>
        </p:txBody>
      </p:sp>
      <p:pic>
        <p:nvPicPr>
          <p:cNvPr id="1527814" name="Picture 6">
            <a:hlinkClick r:id="rId3"/>
          </p:cNvPr>
          <p:cNvPicPr>
            <a:picLocks noChangeAspect="1" noChangeArrowheads="1"/>
          </p:cNvPicPr>
          <p:nvPr/>
        </p:nvPicPr>
        <p:blipFill>
          <a:blip r:embed="rId4" cstate="print"/>
          <a:srcRect/>
          <a:stretch>
            <a:fillRect/>
          </a:stretch>
        </p:blipFill>
        <p:spPr bwMode="auto">
          <a:xfrm>
            <a:off x="3326849" y="2057400"/>
            <a:ext cx="2908852" cy="3221038"/>
          </a:xfrm>
          <a:prstGeom prst="rect">
            <a:avLst/>
          </a:prstGeom>
          <a:noFill/>
          <a:ln w="31750">
            <a:noFill/>
            <a:miter lim="800000"/>
            <a:headEnd/>
            <a:tailEnd/>
          </a:ln>
          <a:effectLst/>
        </p:spPr>
      </p:pic>
      <p:sp>
        <p:nvSpPr>
          <p:cNvPr id="1527815" name="Rectangle 7"/>
          <p:cNvSpPr>
            <a:spLocks noChangeArrowheads="1"/>
          </p:cNvSpPr>
          <p:nvPr/>
        </p:nvSpPr>
        <p:spPr bwMode="auto">
          <a:xfrm>
            <a:off x="2873375" y="5357813"/>
            <a:ext cx="3517900" cy="366712"/>
          </a:xfrm>
          <a:prstGeom prst="rect">
            <a:avLst/>
          </a:prstGeom>
          <a:noFill/>
          <a:ln w="31750">
            <a:noFill/>
            <a:miter lim="800000"/>
            <a:headEnd/>
            <a:tailEnd/>
          </a:ln>
          <a:effectLst/>
        </p:spPr>
        <p:txBody>
          <a:bodyPr wrap="none">
            <a:spAutoFit/>
          </a:bodyPr>
          <a:lstStyle/>
          <a:p>
            <a:r>
              <a:rPr lang="en-US" sz="1800" dirty="0"/>
              <a:t>http://www.twinkiesproject.com/</a:t>
            </a:r>
          </a:p>
        </p:txBody>
      </p:sp>
      <p:pic>
        <p:nvPicPr>
          <p:cNvPr id="1527816" name="Picture 8"/>
          <p:cNvPicPr>
            <a:picLocks noChangeAspect="1" noChangeArrowheads="1"/>
          </p:cNvPicPr>
          <p:nvPr/>
        </p:nvPicPr>
        <p:blipFill>
          <a:blip r:embed="rId5" cstate="print"/>
          <a:srcRect/>
          <a:stretch>
            <a:fillRect/>
          </a:stretch>
        </p:blipFill>
        <p:spPr bwMode="auto">
          <a:xfrm>
            <a:off x="6721475" y="4448175"/>
            <a:ext cx="2352675" cy="1593850"/>
          </a:xfrm>
          <a:prstGeom prst="rect">
            <a:avLst/>
          </a:prstGeom>
          <a:noFill/>
          <a:ln w="31750">
            <a:noFill/>
            <a:miter lim="800000"/>
            <a:headEnd/>
            <a:tailEnd/>
          </a:ln>
          <a:effectLst/>
        </p:spPr>
      </p:pic>
      <p:sp>
        <p:nvSpPr>
          <p:cNvPr id="1527817" name="AutoShape 9"/>
          <p:cNvSpPr>
            <a:spLocks noChangeArrowheads="1"/>
          </p:cNvSpPr>
          <p:nvPr/>
        </p:nvSpPr>
        <p:spPr bwMode="auto">
          <a:xfrm rot="2107330">
            <a:off x="6181725" y="3786188"/>
            <a:ext cx="990600" cy="457200"/>
          </a:xfrm>
          <a:prstGeom prst="leftArrow">
            <a:avLst>
              <a:gd name="adj1" fmla="val 50000"/>
              <a:gd name="adj2" fmla="val 54167"/>
            </a:avLst>
          </a:prstGeom>
          <a:solidFill>
            <a:schemeClr val="accent1"/>
          </a:solidFill>
          <a:ln w="31750">
            <a:solidFill>
              <a:schemeClr val="tx1"/>
            </a:solidFill>
            <a:miter lim="800000"/>
            <a:headEnd/>
            <a:tailEnd/>
          </a:ln>
          <a:effectLst/>
        </p:spPr>
        <p:txBody>
          <a:bodyPr wrap="none" anchor="ctr">
            <a:spAutoFit/>
          </a:bodyPr>
          <a:lstStyle/>
          <a:p>
            <a:endParaRPr lang="en-US"/>
          </a:p>
        </p:txBody>
      </p:sp>
      <p:sp>
        <p:nvSpPr>
          <p:cNvPr id="1527818" name="Text Box 10"/>
          <p:cNvSpPr txBox="1">
            <a:spLocks noChangeArrowheads="1"/>
          </p:cNvSpPr>
          <p:nvPr/>
        </p:nvSpPr>
        <p:spPr bwMode="auto">
          <a:xfrm>
            <a:off x="6553200" y="1524000"/>
            <a:ext cx="2590800" cy="2246769"/>
          </a:xfrm>
          <a:prstGeom prst="rect">
            <a:avLst/>
          </a:prstGeom>
          <a:noFill/>
          <a:ln w="31750">
            <a:noFill/>
            <a:miter lim="800000"/>
            <a:headEnd/>
            <a:tailEnd/>
          </a:ln>
          <a:effectLst/>
        </p:spPr>
        <p:txBody>
          <a:bodyPr wrap="square">
            <a:spAutoFit/>
          </a:bodyPr>
          <a:lstStyle/>
          <a:p>
            <a:r>
              <a:rPr lang="en-US" sz="2000" b="1" dirty="0"/>
              <a:t>Drawbacks:</a:t>
            </a:r>
          </a:p>
          <a:p>
            <a:pPr>
              <a:buFontTx/>
              <a:buChar char="•"/>
            </a:pPr>
            <a:r>
              <a:rPr lang="en-US" sz="2000" dirty="0"/>
              <a:t>Have to do all the work yourself</a:t>
            </a:r>
          </a:p>
          <a:p>
            <a:pPr>
              <a:buFontTx/>
              <a:buChar char="•"/>
            </a:pPr>
            <a:r>
              <a:rPr lang="en-US" sz="2000" dirty="0"/>
              <a:t>The world may already have enough Twinkie-experiment websites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27814"/>
                                        </p:tgtEl>
                                        <p:attrNameLst>
                                          <p:attrName>style.visibility</p:attrName>
                                        </p:attrNameLst>
                                      </p:cBhvr>
                                      <p:to>
                                        <p:strVal val="visible"/>
                                      </p:to>
                                    </p:set>
                                    <p:animEffect transition="in" filter="dissolve">
                                      <p:cBhvr>
                                        <p:cTn id="7" dur="500"/>
                                        <p:tgtEl>
                                          <p:spTgt spid="15278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7815"/>
                                        </p:tgtEl>
                                        <p:attrNameLst>
                                          <p:attrName>style.visibility</p:attrName>
                                        </p:attrNameLst>
                                      </p:cBhvr>
                                      <p:to>
                                        <p:strVal val="visible"/>
                                      </p:to>
                                    </p:set>
                                    <p:animEffect transition="in" filter="dissolve">
                                      <p:cBhvr>
                                        <p:cTn id="10" dur="500"/>
                                        <p:tgtEl>
                                          <p:spTgt spid="15278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27816"/>
                                        </p:tgtEl>
                                        <p:attrNameLst>
                                          <p:attrName>style.visibility</p:attrName>
                                        </p:attrNameLst>
                                      </p:cBhvr>
                                      <p:to>
                                        <p:strVal val="visible"/>
                                      </p:to>
                                    </p:set>
                                    <p:animEffect transition="in" filter="dissolve">
                                      <p:cBhvr>
                                        <p:cTn id="15" dur="500"/>
                                        <p:tgtEl>
                                          <p:spTgt spid="15278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27817"/>
                                        </p:tgtEl>
                                        <p:attrNameLst>
                                          <p:attrName>style.visibility</p:attrName>
                                        </p:attrNameLst>
                                      </p:cBhvr>
                                      <p:to>
                                        <p:strVal val="visible"/>
                                      </p:to>
                                    </p:set>
                                    <p:animEffect transition="in" filter="dissolve">
                                      <p:cBhvr>
                                        <p:cTn id="18" dur="500"/>
                                        <p:tgtEl>
                                          <p:spTgt spid="15278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27818"/>
                                        </p:tgtEl>
                                        <p:attrNameLst>
                                          <p:attrName>style.visibility</p:attrName>
                                        </p:attrNameLst>
                                      </p:cBhvr>
                                      <p:to>
                                        <p:strVal val="visible"/>
                                      </p:to>
                                    </p:set>
                                    <p:animEffect transition="in" filter="dissolve">
                                      <p:cBhvr>
                                        <p:cTn id="23" dur="500"/>
                                        <p:tgtEl>
                                          <p:spTgt spid="1527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15" grpId="0"/>
      <p:bldP spid="1527817" grpId="0" animBg="1"/>
      <p:bldP spid="15278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ctrTitle"/>
          </p:nvPr>
        </p:nvSpPr>
        <p:spPr/>
        <p:txBody>
          <a:bodyPr/>
          <a:lstStyle/>
          <a:p>
            <a:r>
              <a:rPr lang="en-US"/>
              <a:t>Who Invented the Internet?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Test</a:t>
            </a:r>
            <a:endParaRPr lang="en-US" dirty="0"/>
          </a:p>
        </p:txBody>
      </p:sp>
      <p:sp>
        <p:nvSpPr>
          <p:cNvPr id="4" name="Rectangle 3"/>
          <p:cNvSpPr/>
          <p:nvPr/>
        </p:nvSpPr>
        <p:spPr>
          <a:xfrm>
            <a:off x="914400" y="5715000"/>
            <a:ext cx="7396768" cy="461665"/>
          </a:xfrm>
          <a:prstGeom prst="rect">
            <a:avLst/>
          </a:prstGeom>
        </p:spPr>
        <p:txBody>
          <a:bodyPr wrap="none">
            <a:spAutoFit/>
          </a:bodyPr>
          <a:lstStyle/>
          <a:p>
            <a:r>
              <a:rPr lang="en-US" sz="2400" dirty="0" smtClean="0"/>
              <a:t>Alan Turing, </a:t>
            </a:r>
            <a:r>
              <a:rPr lang="en-US" sz="2400" i="1" dirty="0" smtClean="0"/>
              <a:t>Computing Machinery and Intelligence</a:t>
            </a:r>
            <a:r>
              <a:rPr lang="en-US" sz="2400" dirty="0" smtClean="0"/>
              <a:t>, 1950.</a:t>
            </a:r>
            <a:endParaRPr lang="en-US" sz="2400" dirty="0"/>
          </a:p>
        </p:txBody>
      </p:sp>
      <p:sp>
        <p:nvSpPr>
          <p:cNvPr id="5" name="Rectangle 4"/>
          <p:cNvSpPr/>
          <p:nvPr/>
        </p:nvSpPr>
        <p:spPr>
          <a:xfrm>
            <a:off x="2286000" y="1905000"/>
            <a:ext cx="4572000" cy="1754326"/>
          </a:xfrm>
          <a:prstGeom prst="rect">
            <a:avLst/>
          </a:prstGeom>
        </p:spPr>
        <p:txBody>
          <a:bodyPr>
            <a:spAutoFit/>
          </a:bodyPr>
          <a:lstStyle/>
          <a:p>
            <a:r>
              <a:rPr lang="en-US" sz="3600" smtClean="0"/>
              <a:t>“I </a:t>
            </a:r>
            <a:r>
              <a:rPr lang="en-US" sz="3600" dirty="0" smtClean="0"/>
              <a:t>propose to consider the </a:t>
            </a:r>
            <a:r>
              <a:rPr lang="en-US" sz="3600" smtClean="0"/>
              <a:t>question ‘Can </a:t>
            </a:r>
            <a:r>
              <a:rPr lang="en-US" sz="3600" dirty="0" smtClean="0"/>
              <a:t>machines </a:t>
            </a:r>
            <a:r>
              <a:rPr lang="en-US" sz="3600" smtClean="0"/>
              <a:t>think?’”</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Imitation Game</a:t>
            </a:r>
            <a:endParaRPr lang="en-US" dirty="0"/>
          </a:p>
        </p:txBody>
      </p:sp>
      <p:sp>
        <p:nvSpPr>
          <p:cNvPr id="4" name="TextBox 3"/>
          <p:cNvSpPr txBox="1"/>
          <p:nvPr/>
        </p:nvSpPr>
        <p:spPr>
          <a:xfrm>
            <a:off x="533400" y="4503003"/>
            <a:ext cx="1697581" cy="830997"/>
          </a:xfrm>
          <a:prstGeom prst="rect">
            <a:avLst/>
          </a:prstGeom>
          <a:noFill/>
        </p:spPr>
        <p:txBody>
          <a:bodyPr wrap="none" rtlCol="0">
            <a:spAutoFit/>
          </a:bodyPr>
          <a:lstStyle/>
          <a:p>
            <a:pPr algn="ctr"/>
            <a:r>
              <a:rPr lang="en-US" sz="2400" dirty="0" smtClean="0"/>
              <a:t>Interrogator</a:t>
            </a:r>
          </a:p>
          <a:p>
            <a:pPr algn="ctr"/>
            <a:r>
              <a:rPr lang="en-US" sz="2400" dirty="0" smtClean="0"/>
              <a:t>(Human)</a:t>
            </a:r>
            <a:endParaRPr lang="en-US" sz="2400" dirty="0"/>
          </a:p>
        </p:txBody>
      </p:sp>
      <p:sp>
        <p:nvSpPr>
          <p:cNvPr id="5" name="Smiley Face 4"/>
          <p:cNvSpPr/>
          <p:nvPr/>
        </p:nvSpPr>
        <p:spPr>
          <a:xfrm>
            <a:off x="722074" y="2598003"/>
            <a:ext cx="1524000" cy="1752600"/>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Cube 5"/>
          <p:cNvSpPr/>
          <p:nvPr/>
        </p:nvSpPr>
        <p:spPr>
          <a:xfrm>
            <a:off x="6096000" y="1447800"/>
            <a:ext cx="2895600" cy="23622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Subject A</a:t>
            </a:r>
            <a:endParaRPr lang="en-US" sz="2800" dirty="0"/>
          </a:p>
        </p:txBody>
      </p:sp>
      <p:sp>
        <p:nvSpPr>
          <p:cNvPr id="7" name="Cube 6"/>
          <p:cNvSpPr/>
          <p:nvPr/>
        </p:nvSpPr>
        <p:spPr>
          <a:xfrm>
            <a:off x="6096000" y="3962400"/>
            <a:ext cx="2895600" cy="236220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Subject B</a:t>
            </a:r>
            <a:endParaRPr lang="en-US" sz="2800" dirty="0"/>
          </a:p>
        </p:txBody>
      </p:sp>
      <p:sp>
        <p:nvSpPr>
          <p:cNvPr id="8" name="TextBox 7"/>
          <p:cNvSpPr txBox="1"/>
          <p:nvPr/>
        </p:nvSpPr>
        <p:spPr>
          <a:xfrm>
            <a:off x="2209800" y="2819400"/>
            <a:ext cx="245394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Q: Do you like Twinkies?</a:t>
            </a:r>
            <a:endParaRPr lang="en-US" dirty="0"/>
          </a:p>
        </p:txBody>
      </p:sp>
      <p:cxnSp>
        <p:nvCxnSpPr>
          <p:cNvPr id="10" name="Elbow Connector 9"/>
          <p:cNvCxnSpPr>
            <a:stCxn id="8" idx="3"/>
            <a:endCxn id="6" idx="2"/>
          </p:cNvCxnSpPr>
          <p:nvPr/>
        </p:nvCxnSpPr>
        <p:spPr>
          <a:xfrm flipV="1">
            <a:off x="4663742" y="2924174"/>
            <a:ext cx="1432258" cy="79892"/>
          </a:xfrm>
          <a:prstGeom prst="bentConnector3">
            <a:avLst>
              <a:gd name="adj1" fmla="val 50000"/>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a:endCxn id="7" idx="2"/>
          </p:cNvCxnSpPr>
          <p:nvPr/>
        </p:nvCxnSpPr>
        <p:spPr>
          <a:xfrm>
            <a:off x="4663742" y="3004066"/>
            <a:ext cx="1432258" cy="2434708"/>
          </a:xfrm>
          <a:prstGeom prst="bentConnector3">
            <a:avLst>
              <a:gd name="adj1" fmla="val 50000"/>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4400" y="5715000"/>
            <a:ext cx="113896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Of course.</a:t>
            </a:r>
            <a:endParaRPr lang="en-US" dirty="0"/>
          </a:p>
        </p:txBody>
      </p:sp>
      <p:sp>
        <p:nvSpPr>
          <p:cNvPr id="17" name="TextBox 16"/>
          <p:cNvSpPr txBox="1"/>
          <p:nvPr/>
        </p:nvSpPr>
        <p:spPr>
          <a:xfrm>
            <a:off x="4038600" y="1752600"/>
            <a:ext cx="187718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What’s a Twinkie?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3124200" cy="2163762"/>
          </a:xfrm>
        </p:spPr>
        <p:txBody>
          <a:bodyPr/>
          <a:lstStyle/>
          <a:p>
            <a:r>
              <a:rPr lang="en-US" dirty="0" err="1" smtClean="0"/>
              <a:t>Loebner</a:t>
            </a:r>
            <a:r>
              <a:rPr lang="en-US" dirty="0" smtClean="0"/>
              <a:t> Prize</a:t>
            </a:r>
            <a:endParaRPr lang="en-US" dirty="0"/>
          </a:p>
        </p:txBody>
      </p:sp>
      <p:pic>
        <p:nvPicPr>
          <p:cNvPr id="64515" name="Picture 3"/>
          <p:cNvPicPr>
            <a:picLocks noChangeAspect="1" noChangeArrowheads="1"/>
          </p:cNvPicPr>
          <p:nvPr/>
        </p:nvPicPr>
        <p:blipFill>
          <a:blip r:embed="rId2" cstate="print"/>
          <a:srcRect/>
          <a:stretch>
            <a:fillRect/>
          </a:stretch>
        </p:blipFill>
        <p:spPr bwMode="auto">
          <a:xfrm>
            <a:off x="0" y="0"/>
            <a:ext cx="5805714" cy="3657600"/>
          </a:xfrm>
          <a:prstGeom prst="rect">
            <a:avLst/>
          </a:prstGeom>
          <a:noFill/>
          <a:ln w="9525">
            <a:noFill/>
            <a:miter lim="800000"/>
            <a:headEnd/>
            <a:tailEnd/>
          </a:ln>
        </p:spPr>
      </p:pic>
      <p:pic>
        <p:nvPicPr>
          <p:cNvPr id="64514" name="Picture 2"/>
          <p:cNvPicPr>
            <a:picLocks noChangeAspect="1" noChangeArrowheads="1"/>
          </p:cNvPicPr>
          <p:nvPr/>
        </p:nvPicPr>
        <p:blipFill>
          <a:blip r:embed="rId3" cstate="print"/>
          <a:srcRect/>
          <a:stretch>
            <a:fillRect/>
          </a:stretch>
        </p:blipFill>
        <p:spPr bwMode="auto">
          <a:xfrm>
            <a:off x="4724400" y="2514600"/>
            <a:ext cx="430892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Human or Machine?</a:t>
            </a:r>
            <a:endParaRPr lang="en-US" dirty="0"/>
          </a:p>
        </p:txBody>
      </p:sp>
      <p:sp>
        <p:nvSpPr>
          <p:cNvPr id="4" name="Rectangle 3"/>
          <p:cNvSpPr/>
          <p:nvPr/>
        </p:nvSpPr>
        <p:spPr>
          <a:xfrm>
            <a:off x="457200" y="1093887"/>
            <a:ext cx="3657600" cy="5078313"/>
          </a:xfrm>
          <a:prstGeom prst="rect">
            <a:avLst/>
          </a:prstGeom>
        </p:spPr>
        <p:txBody>
          <a:bodyPr wrap="square">
            <a:spAutoFit/>
          </a:bodyPr>
          <a:lstStyle/>
          <a:p>
            <a:r>
              <a:rPr lang="en-US" dirty="0" smtClean="0"/>
              <a:t>Hi how is it going?</a:t>
            </a:r>
          </a:p>
          <a:p>
            <a:r>
              <a:rPr lang="en-US" dirty="0" smtClean="0">
                <a:solidFill>
                  <a:srgbClr val="00B050"/>
                </a:solidFill>
              </a:rPr>
              <a:t>Great.  You?</a:t>
            </a:r>
          </a:p>
          <a:p>
            <a:r>
              <a:rPr lang="en-US" dirty="0" smtClean="0"/>
              <a:t>Where </a:t>
            </a:r>
            <a:r>
              <a:rPr lang="en-US" dirty="0" smtClean="0"/>
              <a:t>do you come from</a:t>
            </a:r>
            <a:r>
              <a:rPr lang="en-US" dirty="0" smtClean="0"/>
              <a:t>?</a:t>
            </a:r>
          </a:p>
          <a:p>
            <a:r>
              <a:rPr lang="en-US" dirty="0" smtClean="0">
                <a:solidFill>
                  <a:srgbClr val="00B050"/>
                </a:solidFill>
              </a:rPr>
              <a:t>I'm from the U.S.</a:t>
            </a:r>
          </a:p>
          <a:p>
            <a:r>
              <a:rPr lang="en-US" dirty="0" smtClean="0"/>
              <a:t>Where </a:t>
            </a:r>
            <a:r>
              <a:rPr lang="en-US" dirty="0" smtClean="0"/>
              <a:t>in the States</a:t>
            </a:r>
            <a:r>
              <a:rPr lang="en-US" dirty="0" smtClean="0"/>
              <a:t>?</a:t>
            </a:r>
          </a:p>
          <a:p>
            <a:r>
              <a:rPr lang="en-US" dirty="0" smtClean="0">
                <a:solidFill>
                  <a:srgbClr val="00B050"/>
                </a:solidFill>
              </a:rPr>
              <a:t>Do you know where Albuquerque is?</a:t>
            </a:r>
          </a:p>
          <a:p>
            <a:r>
              <a:rPr lang="en-US" dirty="0" smtClean="0"/>
              <a:t>NM</a:t>
            </a:r>
            <a:r>
              <a:rPr lang="en-US" dirty="0" smtClean="0"/>
              <a:t>. I am sort of from NY.</a:t>
            </a:r>
          </a:p>
          <a:p>
            <a:r>
              <a:rPr lang="en-US" dirty="0" smtClean="0">
                <a:solidFill>
                  <a:srgbClr val="00B050"/>
                </a:solidFill>
              </a:rPr>
              <a:t>Yep.</a:t>
            </a:r>
          </a:p>
          <a:p>
            <a:r>
              <a:rPr lang="en-US" dirty="0" smtClean="0">
                <a:solidFill>
                  <a:srgbClr val="00B050"/>
                </a:solidFill>
              </a:rPr>
              <a:t>Sort of?</a:t>
            </a:r>
          </a:p>
          <a:p>
            <a:r>
              <a:rPr lang="en-US" dirty="0" smtClean="0"/>
              <a:t>I </a:t>
            </a:r>
            <a:r>
              <a:rPr lang="en-US" dirty="0" smtClean="0"/>
              <a:t>lived in Westchester four 4 years, and before that I did my degree at Brandeis.</a:t>
            </a:r>
          </a:p>
          <a:p>
            <a:r>
              <a:rPr lang="en-US" dirty="0" smtClean="0"/>
              <a:t>What do you do in Alb</a:t>
            </a:r>
            <a:r>
              <a:rPr lang="en-US" dirty="0" smtClean="0"/>
              <a:t>?</a:t>
            </a:r>
          </a:p>
          <a:p>
            <a:r>
              <a:rPr lang="en-US" dirty="0" smtClean="0">
                <a:solidFill>
                  <a:srgbClr val="00B050"/>
                </a:solidFill>
              </a:rPr>
              <a:t>I'm an engineer -- electrical</a:t>
            </a:r>
          </a:p>
          <a:p>
            <a:r>
              <a:rPr lang="en-US" dirty="0" smtClean="0"/>
              <a:t>Working on</a:t>
            </a:r>
            <a:r>
              <a:rPr lang="en-US" dirty="0" smtClean="0"/>
              <a:t>?</a:t>
            </a:r>
          </a:p>
          <a:p>
            <a:r>
              <a:rPr lang="en-US" dirty="0" smtClean="0">
                <a:solidFill>
                  <a:srgbClr val="00B050"/>
                </a:solidFill>
              </a:rPr>
              <a:t>Systems to integrate speaker recognition</a:t>
            </a:r>
            <a:endParaRPr lang="en-US" dirty="0" smtClean="0">
              <a:solidFill>
                <a:srgbClr val="00B050"/>
              </a:solidFill>
            </a:endParaRPr>
          </a:p>
          <a:p>
            <a:endParaRPr lang="en-US" dirty="0"/>
          </a:p>
        </p:txBody>
      </p:sp>
      <p:sp>
        <p:nvSpPr>
          <p:cNvPr id="6" name="Rectangle 5"/>
          <p:cNvSpPr/>
          <p:nvPr/>
        </p:nvSpPr>
        <p:spPr>
          <a:xfrm>
            <a:off x="4267200" y="1066800"/>
            <a:ext cx="4648200" cy="5078313"/>
          </a:xfrm>
          <a:prstGeom prst="rect">
            <a:avLst/>
          </a:prstGeom>
        </p:spPr>
        <p:txBody>
          <a:bodyPr wrap="square">
            <a:spAutoFit/>
          </a:bodyPr>
          <a:lstStyle/>
          <a:p>
            <a:r>
              <a:rPr lang="en-US" dirty="0" smtClean="0"/>
              <a:t>Hi, how is it going?</a:t>
            </a:r>
          </a:p>
          <a:p>
            <a:r>
              <a:rPr lang="en-US" dirty="0" smtClean="0">
                <a:solidFill>
                  <a:srgbClr val="0070C0"/>
                </a:solidFill>
              </a:rPr>
              <a:t>Hello. How are you doing?</a:t>
            </a:r>
          </a:p>
          <a:p>
            <a:r>
              <a:rPr lang="en-US" dirty="0" smtClean="0"/>
              <a:t>Good</a:t>
            </a:r>
            <a:r>
              <a:rPr lang="en-US" dirty="0" smtClean="0"/>
              <a:t>, who are you?</a:t>
            </a:r>
          </a:p>
          <a:p>
            <a:r>
              <a:rPr lang="en-US" dirty="0" smtClean="0">
                <a:solidFill>
                  <a:srgbClr val="0070C0"/>
                </a:solidFill>
              </a:rPr>
              <a:t>Well, I am studying engineering. That ought to give you an idea about who I am.</a:t>
            </a:r>
          </a:p>
          <a:p>
            <a:r>
              <a:rPr lang="en-US" dirty="0" smtClean="0"/>
              <a:t>No</a:t>
            </a:r>
            <a:r>
              <a:rPr lang="en-US" dirty="0" smtClean="0"/>
              <a:t>, not really?</a:t>
            </a:r>
          </a:p>
          <a:p>
            <a:r>
              <a:rPr lang="en-US" dirty="0" smtClean="0">
                <a:solidFill>
                  <a:srgbClr val="0070C0"/>
                </a:solidFill>
              </a:rPr>
              <a:t>I have a </a:t>
            </a:r>
            <a:r>
              <a:rPr lang="en-US" dirty="0" err="1" smtClean="0">
                <a:solidFill>
                  <a:srgbClr val="0070C0"/>
                </a:solidFill>
              </a:rPr>
              <a:t>terriffic</a:t>
            </a:r>
            <a:r>
              <a:rPr lang="en-US" dirty="0" smtClean="0">
                <a:solidFill>
                  <a:srgbClr val="0070C0"/>
                </a:solidFill>
              </a:rPr>
              <a:t> yearning to know something more about experiments</a:t>
            </a:r>
            <a:r>
              <a:rPr lang="en-US" dirty="0" smtClean="0">
                <a:solidFill>
                  <a:srgbClr val="0070C0"/>
                </a:solidFill>
              </a:rPr>
              <a:t>?</a:t>
            </a:r>
          </a:p>
          <a:p>
            <a:r>
              <a:rPr lang="en-US" dirty="0" smtClean="0"/>
              <a:t>Where </a:t>
            </a:r>
            <a:r>
              <a:rPr lang="en-US" dirty="0" smtClean="0"/>
              <a:t>are you from?</a:t>
            </a:r>
          </a:p>
          <a:p>
            <a:r>
              <a:rPr lang="en-US" dirty="0" smtClean="0">
                <a:solidFill>
                  <a:srgbClr val="0070C0"/>
                </a:solidFill>
              </a:rPr>
              <a:t>I don't know, but don't forget I can't be in three places at once.</a:t>
            </a:r>
          </a:p>
          <a:p>
            <a:r>
              <a:rPr lang="en-US" dirty="0" smtClean="0"/>
              <a:t>What </a:t>
            </a:r>
            <a:r>
              <a:rPr lang="en-US" dirty="0" smtClean="0"/>
              <a:t>city do you live in</a:t>
            </a:r>
            <a:r>
              <a:rPr lang="en-US" dirty="0" smtClean="0"/>
              <a:t>?</a:t>
            </a:r>
          </a:p>
          <a:p>
            <a:r>
              <a:rPr lang="en-US" dirty="0" smtClean="0">
                <a:solidFill>
                  <a:srgbClr val="0070C0"/>
                </a:solidFill>
              </a:rPr>
              <a:t>What city -- that's rather a tricky question. The trouble is, one city seems to be much like another.</a:t>
            </a:r>
          </a:p>
          <a:p>
            <a:r>
              <a:rPr lang="en-US" dirty="0" smtClean="0"/>
              <a:t>Not </a:t>
            </a:r>
            <a:r>
              <a:rPr lang="en-US" dirty="0" smtClean="0"/>
              <a:t>really. Where do you live?</a:t>
            </a:r>
          </a:p>
          <a:p>
            <a:r>
              <a:rPr lang="en-US" dirty="0" smtClean="0">
                <a:solidFill>
                  <a:srgbClr val="0070C0"/>
                </a:solidFill>
              </a:rPr>
              <a:t>In the old dairy next to the river, I believe.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title"/>
          </p:nvPr>
        </p:nvSpPr>
        <p:spPr/>
        <p:txBody>
          <a:bodyPr>
            <a:normAutofit fontScale="90000"/>
          </a:bodyPr>
          <a:lstStyle/>
          <a:p>
            <a:r>
              <a:rPr lang="en-US"/>
              <a:t>Popular Web Site: Strategy 2</a:t>
            </a:r>
            <a:br>
              <a:rPr lang="en-US"/>
            </a:br>
            <a:r>
              <a:rPr lang="en-US"/>
              <a:t>Dynamic Web Applications</a:t>
            </a:r>
          </a:p>
        </p:txBody>
      </p:sp>
      <p:sp>
        <p:nvSpPr>
          <p:cNvPr id="1528835" name="AutoShape 3"/>
          <p:cNvSpPr>
            <a:spLocks noChangeArrowheads="1"/>
          </p:cNvSpPr>
          <p:nvPr/>
        </p:nvSpPr>
        <p:spPr bwMode="auto">
          <a:xfrm>
            <a:off x="8077200" y="2286000"/>
            <a:ext cx="914400" cy="3200400"/>
          </a:xfrm>
          <a:prstGeom prst="curvedLeftArrow">
            <a:avLst>
              <a:gd name="adj1" fmla="val 53229"/>
              <a:gd name="adj2" fmla="val 123229"/>
              <a:gd name="adj3" fmla="val 19722"/>
            </a:avLst>
          </a:prstGeom>
          <a:solidFill>
            <a:schemeClr val="accent1"/>
          </a:solidFill>
          <a:ln w="31750">
            <a:solidFill>
              <a:schemeClr val="tx1"/>
            </a:solidFill>
            <a:miter lim="800000"/>
            <a:headEnd/>
            <a:tailEnd/>
          </a:ln>
          <a:effectLst/>
        </p:spPr>
        <p:txBody>
          <a:bodyPr anchor="ctr">
            <a:spAutoFit/>
          </a:bodyPr>
          <a:lstStyle/>
          <a:p>
            <a:endParaRPr lang="en-US"/>
          </a:p>
        </p:txBody>
      </p:sp>
      <p:sp>
        <p:nvSpPr>
          <p:cNvPr id="1528836" name="AutoShape 4"/>
          <p:cNvSpPr>
            <a:spLocks noChangeArrowheads="1"/>
          </p:cNvSpPr>
          <p:nvPr/>
        </p:nvSpPr>
        <p:spPr bwMode="auto">
          <a:xfrm rot="11155475">
            <a:off x="5997575" y="2160588"/>
            <a:ext cx="1119188" cy="2971800"/>
          </a:xfrm>
          <a:prstGeom prst="curvedLeftArrow">
            <a:avLst>
              <a:gd name="adj1" fmla="val 53106"/>
              <a:gd name="adj2" fmla="val 106213"/>
              <a:gd name="adj3" fmla="val 19722"/>
            </a:avLst>
          </a:prstGeom>
          <a:solidFill>
            <a:schemeClr val="accent1"/>
          </a:solidFill>
          <a:ln w="31750">
            <a:solidFill>
              <a:schemeClr val="tx1"/>
            </a:solidFill>
            <a:miter lim="800000"/>
            <a:headEnd/>
            <a:tailEnd/>
          </a:ln>
          <a:effectLst/>
        </p:spPr>
        <p:txBody>
          <a:bodyPr anchor="ctr">
            <a:spAutoFit/>
          </a:bodyPr>
          <a:lstStyle/>
          <a:p>
            <a:endParaRPr lang="en-US"/>
          </a:p>
        </p:txBody>
      </p:sp>
      <p:sp>
        <p:nvSpPr>
          <p:cNvPr id="1528837" name="Rectangle 5"/>
          <p:cNvSpPr>
            <a:spLocks noChangeArrowheads="1"/>
          </p:cNvSpPr>
          <p:nvPr/>
        </p:nvSpPr>
        <p:spPr bwMode="auto">
          <a:xfrm>
            <a:off x="3090863" y="1993900"/>
            <a:ext cx="1849437" cy="673100"/>
          </a:xfrm>
          <a:prstGeom prst="rect">
            <a:avLst/>
          </a:prstGeom>
          <a:solidFill>
            <a:schemeClr val="accent1"/>
          </a:solidFill>
          <a:ln w="31750">
            <a:solidFill>
              <a:schemeClr val="tx1"/>
            </a:solidFill>
            <a:miter lim="800000"/>
            <a:headEnd/>
            <a:tailEnd/>
          </a:ln>
          <a:effectLst/>
        </p:spPr>
        <p:txBody>
          <a:bodyPr anchor="ctr">
            <a:spAutoFit/>
          </a:bodyPr>
          <a:lstStyle/>
          <a:p>
            <a:pPr algn="ctr"/>
            <a:r>
              <a:rPr lang="en-US" sz="1800"/>
              <a:t>Seed content and function</a:t>
            </a:r>
          </a:p>
        </p:txBody>
      </p:sp>
      <p:pic>
        <p:nvPicPr>
          <p:cNvPr id="1528838" name="Picture 6"/>
          <p:cNvPicPr>
            <a:picLocks noChangeAspect="1" noChangeArrowheads="1"/>
          </p:cNvPicPr>
          <p:nvPr/>
        </p:nvPicPr>
        <p:blipFill>
          <a:blip r:embed="rId2" cstate="print"/>
          <a:srcRect/>
          <a:stretch>
            <a:fillRect/>
          </a:stretch>
        </p:blipFill>
        <p:spPr bwMode="auto">
          <a:xfrm>
            <a:off x="76200" y="1600200"/>
            <a:ext cx="2359025" cy="1763713"/>
          </a:xfrm>
          <a:prstGeom prst="rect">
            <a:avLst/>
          </a:prstGeom>
          <a:noFill/>
          <a:ln w="31750">
            <a:noFill/>
            <a:miter lim="800000"/>
            <a:headEnd/>
            <a:tailEnd/>
          </a:ln>
          <a:effectLst/>
        </p:spPr>
      </p:pic>
      <p:sp>
        <p:nvSpPr>
          <p:cNvPr id="1528839" name="Text Box 7"/>
          <p:cNvSpPr txBox="1">
            <a:spLocks noChangeArrowheads="1"/>
          </p:cNvSpPr>
          <p:nvPr/>
        </p:nvSpPr>
        <p:spPr bwMode="auto">
          <a:xfrm>
            <a:off x="355600" y="3514725"/>
            <a:ext cx="2028825" cy="641350"/>
          </a:xfrm>
          <a:prstGeom prst="rect">
            <a:avLst/>
          </a:prstGeom>
          <a:noFill/>
          <a:ln w="31750">
            <a:noFill/>
            <a:miter lim="800000"/>
            <a:headEnd/>
            <a:tailEnd/>
          </a:ln>
          <a:effectLst/>
        </p:spPr>
        <p:txBody>
          <a:bodyPr wrap="none">
            <a:spAutoFit/>
          </a:bodyPr>
          <a:lstStyle/>
          <a:p>
            <a:r>
              <a:rPr lang="en-US" sz="1800"/>
              <a:t>Web Programmer,</a:t>
            </a:r>
          </a:p>
          <a:p>
            <a:r>
              <a:rPr lang="en-US" sz="1800"/>
              <a:t>Content Producer</a:t>
            </a:r>
          </a:p>
        </p:txBody>
      </p:sp>
      <p:sp>
        <p:nvSpPr>
          <p:cNvPr id="1528840" name="Line 8"/>
          <p:cNvSpPr>
            <a:spLocks noChangeShapeType="1"/>
          </p:cNvSpPr>
          <p:nvPr/>
        </p:nvSpPr>
        <p:spPr bwMode="auto">
          <a:xfrm>
            <a:off x="2446338" y="2203450"/>
            <a:ext cx="558800" cy="79375"/>
          </a:xfrm>
          <a:prstGeom prst="line">
            <a:avLst/>
          </a:prstGeom>
          <a:noFill/>
          <a:ln w="31750">
            <a:solidFill>
              <a:schemeClr val="accent2"/>
            </a:solidFill>
            <a:round/>
            <a:headEnd/>
            <a:tailEnd type="triangle" w="med" len="med"/>
          </a:ln>
          <a:effectLst/>
        </p:spPr>
        <p:txBody>
          <a:bodyPr>
            <a:spAutoFit/>
          </a:bodyPr>
          <a:lstStyle/>
          <a:p>
            <a:endParaRPr lang="en-US"/>
          </a:p>
        </p:txBody>
      </p:sp>
      <p:sp>
        <p:nvSpPr>
          <p:cNvPr id="1528841" name="Rectangle 9"/>
          <p:cNvSpPr>
            <a:spLocks noChangeArrowheads="1"/>
          </p:cNvSpPr>
          <p:nvPr/>
        </p:nvSpPr>
        <p:spPr bwMode="auto">
          <a:xfrm>
            <a:off x="279400" y="5689600"/>
            <a:ext cx="4845050" cy="579438"/>
          </a:xfrm>
          <a:prstGeom prst="rect">
            <a:avLst/>
          </a:prstGeom>
          <a:noFill/>
          <a:ln w="31750">
            <a:noFill/>
            <a:miter lim="800000"/>
            <a:headEnd/>
            <a:tailEnd/>
          </a:ln>
          <a:effectLst/>
        </p:spPr>
        <p:txBody>
          <a:bodyPr wrap="none">
            <a:spAutoFit/>
          </a:bodyPr>
          <a:lstStyle/>
          <a:p>
            <a:r>
              <a:rPr lang="en-US" sz="2000" dirty="0"/>
              <a:t>eBay in 1997</a:t>
            </a:r>
          </a:p>
          <a:p>
            <a:r>
              <a:rPr lang="en-US" sz="1200" dirty="0"/>
              <a:t>http://web.archive.org/web/19970614001443/http://www.ebay.com/</a:t>
            </a:r>
          </a:p>
        </p:txBody>
      </p:sp>
      <p:sp>
        <p:nvSpPr>
          <p:cNvPr id="1528843" name="Line 11"/>
          <p:cNvSpPr>
            <a:spLocks noChangeShapeType="1"/>
          </p:cNvSpPr>
          <p:nvPr/>
        </p:nvSpPr>
        <p:spPr bwMode="auto">
          <a:xfrm>
            <a:off x="4953000" y="2286000"/>
            <a:ext cx="1676400" cy="228600"/>
          </a:xfrm>
          <a:prstGeom prst="line">
            <a:avLst/>
          </a:prstGeom>
          <a:noFill/>
          <a:ln w="31750">
            <a:solidFill>
              <a:srgbClr val="0000FF"/>
            </a:solidFill>
            <a:round/>
            <a:headEnd/>
            <a:tailEnd type="triangle" w="med" len="med"/>
          </a:ln>
          <a:effectLst/>
        </p:spPr>
        <p:txBody>
          <a:bodyPr wrap="none">
            <a:spAutoFit/>
          </a:bodyPr>
          <a:lstStyle/>
          <a:p>
            <a:endParaRPr lang="en-US"/>
          </a:p>
        </p:txBody>
      </p:sp>
      <p:sp>
        <p:nvSpPr>
          <p:cNvPr id="1528844" name="Rectangle 12"/>
          <p:cNvSpPr>
            <a:spLocks noChangeArrowheads="1"/>
          </p:cNvSpPr>
          <p:nvPr/>
        </p:nvSpPr>
        <p:spPr bwMode="auto">
          <a:xfrm>
            <a:off x="6591300" y="5402263"/>
            <a:ext cx="1849438" cy="673100"/>
          </a:xfrm>
          <a:prstGeom prst="rect">
            <a:avLst/>
          </a:prstGeom>
          <a:solidFill>
            <a:srgbClr val="339966"/>
          </a:solidFill>
          <a:ln w="31750">
            <a:solidFill>
              <a:schemeClr val="tx1"/>
            </a:solidFill>
            <a:miter lim="800000"/>
            <a:headEnd/>
            <a:tailEnd/>
          </a:ln>
          <a:effectLst/>
        </p:spPr>
        <p:txBody>
          <a:bodyPr anchor="ctr">
            <a:spAutoFit/>
          </a:bodyPr>
          <a:lstStyle/>
          <a:p>
            <a:pPr algn="ctr"/>
            <a:r>
              <a:rPr lang="en-US" sz="1800"/>
              <a:t>Produce more content</a:t>
            </a:r>
          </a:p>
        </p:txBody>
      </p:sp>
      <p:sp>
        <p:nvSpPr>
          <p:cNvPr id="1528845" name="Rectangle 13"/>
          <p:cNvSpPr>
            <a:spLocks noChangeArrowheads="1"/>
          </p:cNvSpPr>
          <p:nvPr/>
        </p:nvSpPr>
        <p:spPr bwMode="auto">
          <a:xfrm>
            <a:off x="6705600" y="1736725"/>
            <a:ext cx="1849438" cy="398463"/>
          </a:xfrm>
          <a:prstGeom prst="rect">
            <a:avLst/>
          </a:prstGeom>
          <a:solidFill>
            <a:srgbClr val="339966"/>
          </a:solidFill>
          <a:ln w="31750">
            <a:solidFill>
              <a:schemeClr val="tx1"/>
            </a:solidFill>
            <a:miter lim="800000"/>
            <a:headEnd/>
            <a:tailEnd/>
          </a:ln>
          <a:effectLst/>
        </p:spPr>
        <p:txBody>
          <a:bodyPr anchor="ctr">
            <a:spAutoFit/>
          </a:bodyPr>
          <a:lstStyle/>
          <a:p>
            <a:pPr algn="ctr"/>
            <a:r>
              <a:rPr lang="en-US" sz="1800"/>
              <a:t>Attracts users</a:t>
            </a:r>
          </a:p>
        </p:txBody>
      </p:sp>
      <p:pic>
        <p:nvPicPr>
          <p:cNvPr id="4098" name="Picture 2"/>
          <p:cNvPicPr>
            <a:picLocks noChangeAspect="1" noChangeArrowheads="1"/>
          </p:cNvPicPr>
          <p:nvPr/>
        </p:nvPicPr>
        <p:blipFill>
          <a:blip r:embed="rId3" cstate="print"/>
          <a:srcRect/>
          <a:stretch>
            <a:fillRect/>
          </a:stretch>
        </p:blipFill>
        <p:spPr bwMode="auto">
          <a:xfrm>
            <a:off x="2590800" y="2743200"/>
            <a:ext cx="313407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title"/>
          </p:nvPr>
        </p:nvSpPr>
        <p:spPr/>
        <p:txBody>
          <a:bodyPr>
            <a:normAutofit fontScale="90000"/>
          </a:bodyPr>
          <a:lstStyle/>
          <a:p>
            <a:r>
              <a:rPr lang="en-US" dirty="0"/>
              <a:t>Popular Web Site: Strategy 2</a:t>
            </a:r>
            <a:br>
              <a:rPr lang="en-US" dirty="0"/>
            </a:br>
            <a:r>
              <a:rPr lang="en-US" dirty="0"/>
              <a:t>Dynamic Web Applications</a:t>
            </a:r>
          </a:p>
        </p:txBody>
      </p:sp>
      <p:sp>
        <p:nvSpPr>
          <p:cNvPr id="1529859" name="AutoShape 3"/>
          <p:cNvSpPr>
            <a:spLocks noChangeArrowheads="1"/>
          </p:cNvSpPr>
          <p:nvPr/>
        </p:nvSpPr>
        <p:spPr bwMode="auto">
          <a:xfrm>
            <a:off x="5005388" y="2028825"/>
            <a:ext cx="914400" cy="3200400"/>
          </a:xfrm>
          <a:prstGeom prst="curvedLeftArrow">
            <a:avLst>
              <a:gd name="adj1" fmla="val 53229"/>
              <a:gd name="adj2" fmla="val 123229"/>
              <a:gd name="adj3" fmla="val 19722"/>
            </a:avLst>
          </a:prstGeom>
          <a:solidFill>
            <a:schemeClr val="accent1"/>
          </a:solidFill>
          <a:ln w="31750">
            <a:solidFill>
              <a:schemeClr val="tx1"/>
            </a:solidFill>
            <a:miter lim="800000"/>
            <a:headEnd/>
            <a:tailEnd/>
          </a:ln>
          <a:effectLst/>
        </p:spPr>
        <p:txBody>
          <a:bodyPr anchor="ctr">
            <a:spAutoFit/>
          </a:bodyPr>
          <a:lstStyle/>
          <a:p>
            <a:endParaRPr lang="en-US"/>
          </a:p>
        </p:txBody>
      </p:sp>
      <p:sp>
        <p:nvSpPr>
          <p:cNvPr id="1529860" name="AutoShape 4"/>
          <p:cNvSpPr>
            <a:spLocks noChangeArrowheads="1"/>
          </p:cNvSpPr>
          <p:nvPr/>
        </p:nvSpPr>
        <p:spPr bwMode="auto">
          <a:xfrm rot="11155475">
            <a:off x="3406775" y="2008188"/>
            <a:ext cx="1119188" cy="2971800"/>
          </a:xfrm>
          <a:prstGeom prst="curvedLeftArrow">
            <a:avLst>
              <a:gd name="adj1" fmla="val 53106"/>
              <a:gd name="adj2" fmla="val 106213"/>
              <a:gd name="adj3" fmla="val 19722"/>
            </a:avLst>
          </a:prstGeom>
          <a:solidFill>
            <a:schemeClr val="accent1"/>
          </a:solidFill>
          <a:ln w="31750">
            <a:solidFill>
              <a:schemeClr val="tx1"/>
            </a:solidFill>
            <a:miter lim="800000"/>
            <a:headEnd/>
            <a:tailEnd/>
          </a:ln>
          <a:effectLst/>
        </p:spPr>
        <p:txBody>
          <a:bodyPr anchor="ctr">
            <a:spAutoFit/>
          </a:bodyPr>
          <a:lstStyle/>
          <a:p>
            <a:endParaRPr lang="en-US"/>
          </a:p>
        </p:txBody>
      </p:sp>
      <p:sp>
        <p:nvSpPr>
          <p:cNvPr id="1529861" name="Rectangle 5"/>
          <p:cNvSpPr>
            <a:spLocks noChangeArrowheads="1"/>
          </p:cNvSpPr>
          <p:nvPr/>
        </p:nvSpPr>
        <p:spPr bwMode="auto">
          <a:xfrm>
            <a:off x="500063" y="1841500"/>
            <a:ext cx="1849437" cy="673100"/>
          </a:xfrm>
          <a:prstGeom prst="rect">
            <a:avLst/>
          </a:prstGeom>
          <a:solidFill>
            <a:schemeClr val="accent1"/>
          </a:solidFill>
          <a:ln w="31750">
            <a:solidFill>
              <a:schemeClr val="tx1"/>
            </a:solidFill>
            <a:miter lim="800000"/>
            <a:headEnd/>
            <a:tailEnd/>
          </a:ln>
          <a:effectLst/>
        </p:spPr>
        <p:txBody>
          <a:bodyPr anchor="ctr">
            <a:spAutoFit/>
          </a:bodyPr>
          <a:lstStyle/>
          <a:p>
            <a:pPr algn="ctr"/>
            <a:r>
              <a:rPr lang="en-US" sz="1800"/>
              <a:t>Seed content and function</a:t>
            </a:r>
          </a:p>
        </p:txBody>
      </p:sp>
      <p:sp>
        <p:nvSpPr>
          <p:cNvPr id="1529862" name="Rectangle 6"/>
          <p:cNvSpPr>
            <a:spLocks noChangeArrowheads="1"/>
          </p:cNvSpPr>
          <p:nvPr/>
        </p:nvSpPr>
        <p:spPr bwMode="auto">
          <a:xfrm>
            <a:off x="647700" y="5719763"/>
            <a:ext cx="1638300" cy="396875"/>
          </a:xfrm>
          <a:prstGeom prst="rect">
            <a:avLst/>
          </a:prstGeom>
          <a:noFill/>
          <a:ln w="31750">
            <a:noFill/>
            <a:miter lim="800000"/>
            <a:headEnd/>
            <a:tailEnd/>
          </a:ln>
          <a:effectLst/>
        </p:spPr>
        <p:txBody>
          <a:bodyPr wrap="none">
            <a:spAutoFit/>
          </a:bodyPr>
          <a:lstStyle/>
          <a:p>
            <a:r>
              <a:rPr lang="en-US" sz="2000"/>
              <a:t>eBay in 1997</a:t>
            </a:r>
          </a:p>
        </p:txBody>
      </p:sp>
      <p:sp>
        <p:nvSpPr>
          <p:cNvPr id="1529864" name="Line 8"/>
          <p:cNvSpPr>
            <a:spLocks noChangeShapeType="1"/>
          </p:cNvSpPr>
          <p:nvPr/>
        </p:nvSpPr>
        <p:spPr bwMode="auto">
          <a:xfrm>
            <a:off x="2362200" y="2133600"/>
            <a:ext cx="1676400" cy="228600"/>
          </a:xfrm>
          <a:prstGeom prst="line">
            <a:avLst/>
          </a:prstGeom>
          <a:noFill/>
          <a:ln w="31750">
            <a:solidFill>
              <a:srgbClr val="0000FF"/>
            </a:solidFill>
            <a:round/>
            <a:headEnd/>
            <a:tailEnd type="triangle" w="med" len="med"/>
          </a:ln>
          <a:effectLst/>
        </p:spPr>
        <p:txBody>
          <a:bodyPr wrap="none">
            <a:spAutoFit/>
          </a:bodyPr>
          <a:lstStyle/>
          <a:p>
            <a:endParaRPr lang="en-US"/>
          </a:p>
        </p:txBody>
      </p:sp>
      <p:sp>
        <p:nvSpPr>
          <p:cNvPr id="1529865" name="Rectangle 9"/>
          <p:cNvSpPr>
            <a:spLocks noChangeArrowheads="1"/>
          </p:cNvSpPr>
          <p:nvPr/>
        </p:nvSpPr>
        <p:spPr bwMode="auto">
          <a:xfrm>
            <a:off x="3727450" y="5211763"/>
            <a:ext cx="1849438" cy="673100"/>
          </a:xfrm>
          <a:prstGeom prst="rect">
            <a:avLst/>
          </a:prstGeom>
          <a:solidFill>
            <a:srgbClr val="339966"/>
          </a:solidFill>
          <a:ln w="31750">
            <a:solidFill>
              <a:schemeClr val="tx1"/>
            </a:solidFill>
            <a:miter lim="800000"/>
            <a:headEnd/>
            <a:tailEnd/>
          </a:ln>
          <a:effectLst/>
        </p:spPr>
        <p:txBody>
          <a:bodyPr anchor="ctr">
            <a:spAutoFit/>
          </a:bodyPr>
          <a:lstStyle/>
          <a:p>
            <a:pPr algn="ctr"/>
            <a:r>
              <a:rPr lang="en-US" sz="1800"/>
              <a:t>Produce more content</a:t>
            </a:r>
          </a:p>
        </p:txBody>
      </p:sp>
      <p:sp>
        <p:nvSpPr>
          <p:cNvPr id="1529866" name="Rectangle 10"/>
          <p:cNvSpPr>
            <a:spLocks noChangeArrowheads="1"/>
          </p:cNvSpPr>
          <p:nvPr/>
        </p:nvSpPr>
        <p:spPr bwMode="auto">
          <a:xfrm>
            <a:off x="4114800" y="1584325"/>
            <a:ext cx="1849438" cy="398463"/>
          </a:xfrm>
          <a:prstGeom prst="rect">
            <a:avLst/>
          </a:prstGeom>
          <a:solidFill>
            <a:srgbClr val="339966"/>
          </a:solidFill>
          <a:ln w="31750">
            <a:solidFill>
              <a:schemeClr val="tx1"/>
            </a:solidFill>
            <a:miter lim="800000"/>
            <a:headEnd/>
            <a:tailEnd/>
          </a:ln>
          <a:effectLst/>
        </p:spPr>
        <p:txBody>
          <a:bodyPr anchor="ctr">
            <a:spAutoFit/>
          </a:bodyPr>
          <a:lstStyle/>
          <a:p>
            <a:pPr algn="ctr"/>
            <a:r>
              <a:rPr lang="en-US" sz="1800"/>
              <a:t>Attracts users</a:t>
            </a:r>
          </a:p>
        </p:txBody>
      </p:sp>
      <p:sp>
        <p:nvSpPr>
          <p:cNvPr id="1529868" name="Rectangle 12"/>
          <p:cNvSpPr>
            <a:spLocks noChangeArrowheads="1"/>
          </p:cNvSpPr>
          <p:nvPr/>
        </p:nvSpPr>
        <p:spPr bwMode="auto">
          <a:xfrm>
            <a:off x="6897688" y="5219700"/>
            <a:ext cx="1515223" cy="400110"/>
          </a:xfrm>
          <a:prstGeom prst="rect">
            <a:avLst/>
          </a:prstGeom>
          <a:noFill/>
          <a:ln w="31750">
            <a:noFill/>
            <a:miter lim="800000"/>
            <a:headEnd/>
            <a:tailEnd/>
          </a:ln>
          <a:effectLst/>
        </p:spPr>
        <p:txBody>
          <a:bodyPr wrap="none">
            <a:spAutoFit/>
          </a:bodyPr>
          <a:lstStyle/>
          <a:p>
            <a:r>
              <a:rPr lang="en-US" sz="2000" dirty="0"/>
              <a:t>eBay in </a:t>
            </a:r>
            <a:r>
              <a:rPr lang="en-US" sz="2000" dirty="0" smtClean="0"/>
              <a:t>2009</a:t>
            </a:r>
            <a:endParaRPr lang="en-US" sz="2000" dirty="0"/>
          </a:p>
        </p:txBody>
      </p:sp>
      <p:pic>
        <p:nvPicPr>
          <p:cNvPr id="14" name="Picture 2"/>
          <p:cNvPicPr>
            <a:picLocks noChangeAspect="1" noChangeArrowheads="1"/>
          </p:cNvPicPr>
          <p:nvPr/>
        </p:nvPicPr>
        <p:blipFill>
          <a:blip r:embed="rId2" cstate="print"/>
          <a:srcRect/>
          <a:stretch>
            <a:fillRect/>
          </a:stretch>
        </p:blipFill>
        <p:spPr bwMode="auto">
          <a:xfrm>
            <a:off x="152400" y="2667000"/>
            <a:ext cx="3134073" cy="3048000"/>
          </a:xfrm>
          <a:prstGeom prst="rect">
            <a:avLst/>
          </a:prstGeom>
          <a:noFill/>
          <a:ln w="9525">
            <a:noFill/>
            <a:miter lim="800000"/>
            <a:headEnd/>
            <a:tailEnd/>
          </a:ln>
        </p:spPr>
      </p:pic>
      <p:sp>
        <p:nvSpPr>
          <p:cNvPr id="1529869" name="Text Box 13"/>
          <p:cNvSpPr txBox="1">
            <a:spLocks noChangeArrowheads="1"/>
          </p:cNvSpPr>
          <p:nvPr/>
        </p:nvSpPr>
        <p:spPr bwMode="auto">
          <a:xfrm>
            <a:off x="228600" y="3886200"/>
            <a:ext cx="4664075" cy="2838450"/>
          </a:xfrm>
          <a:prstGeom prst="rect">
            <a:avLst/>
          </a:prstGeom>
          <a:solidFill>
            <a:srgbClr val="CCFFCC"/>
          </a:solidFill>
          <a:ln w="31750">
            <a:noFill/>
            <a:miter lim="800000"/>
            <a:headEnd/>
            <a:tailEnd/>
          </a:ln>
          <a:effectLst/>
        </p:spPr>
        <p:txBody>
          <a:bodyPr>
            <a:spAutoFit/>
          </a:bodyPr>
          <a:lstStyle/>
          <a:p>
            <a:r>
              <a:rPr lang="en-US" sz="1800" dirty="0"/>
              <a:t>Advantages:</a:t>
            </a:r>
          </a:p>
          <a:p>
            <a:pPr>
              <a:buFontTx/>
              <a:buChar char="•"/>
            </a:pPr>
            <a:r>
              <a:rPr lang="en-US" sz="1800" dirty="0"/>
              <a:t> Users do most of the work</a:t>
            </a:r>
          </a:p>
          <a:p>
            <a:pPr>
              <a:buFontTx/>
              <a:buChar char="•"/>
            </a:pPr>
            <a:r>
              <a:rPr lang="en-US" sz="1800" dirty="0"/>
              <a:t> If you’re lucky, they might even pay you  </a:t>
            </a:r>
          </a:p>
          <a:p>
            <a:r>
              <a:rPr lang="en-US" sz="1800" dirty="0"/>
              <a:t>  for the privilege! (not using </a:t>
            </a:r>
            <a:r>
              <a:rPr lang="en-US" sz="1800" dirty="0" err="1"/>
              <a:t>UVa’s</a:t>
            </a:r>
            <a:r>
              <a:rPr lang="en-US" sz="1800" dirty="0"/>
              <a:t> servers)</a:t>
            </a:r>
          </a:p>
          <a:p>
            <a:endParaRPr lang="en-US" sz="1800" dirty="0"/>
          </a:p>
          <a:p>
            <a:r>
              <a:rPr lang="en-US" sz="1800" dirty="0"/>
              <a:t>Disadvantages:</a:t>
            </a:r>
          </a:p>
          <a:p>
            <a:pPr>
              <a:buFontTx/>
              <a:buChar char="•"/>
            </a:pPr>
            <a:r>
              <a:rPr lang="en-US" sz="1800" dirty="0"/>
              <a:t> Lose control over the content (you might</a:t>
            </a:r>
          </a:p>
          <a:p>
            <a:r>
              <a:rPr lang="en-US" sz="1800" dirty="0"/>
              <a:t>     get sued for things your users do)</a:t>
            </a:r>
          </a:p>
          <a:p>
            <a:pPr>
              <a:buFontTx/>
              <a:buChar char="•"/>
            </a:pPr>
            <a:r>
              <a:rPr lang="en-US" sz="1800" dirty="0"/>
              <a:t> </a:t>
            </a:r>
            <a:r>
              <a:rPr lang="en-US" sz="1800" b="1" dirty="0">
                <a:solidFill>
                  <a:srgbClr val="002060"/>
                </a:solidFill>
              </a:rPr>
              <a:t>Have to know how to program a web</a:t>
            </a:r>
          </a:p>
          <a:p>
            <a:r>
              <a:rPr lang="en-US" sz="1800" b="1" dirty="0">
                <a:solidFill>
                  <a:srgbClr val="002060"/>
                </a:solidFill>
              </a:rPr>
              <a:t>     application</a:t>
            </a:r>
          </a:p>
        </p:txBody>
      </p:sp>
      <p:pic>
        <p:nvPicPr>
          <p:cNvPr id="5122" name="Picture 2"/>
          <p:cNvPicPr>
            <a:picLocks noChangeAspect="1" noChangeArrowheads="1"/>
          </p:cNvPicPr>
          <p:nvPr/>
        </p:nvPicPr>
        <p:blipFill>
          <a:blip r:embed="rId3" cstate="print"/>
          <a:srcRect/>
          <a:stretch>
            <a:fillRect/>
          </a:stretch>
        </p:blipFill>
        <p:spPr bwMode="auto">
          <a:xfrm>
            <a:off x="6073796" y="2362200"/>
            <a:ext cx="307020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9869"/>
                                        </p:tgtEl>
                                        <p:attrNameLst>
                                          <p:attrName>style.visibility</p:attrName>
                                        </p:attrNameLst>
                                      </p:cBhvr>
                                      <p:to>
                                        <p:strVal val="visible"/>
                                      </p:to>
                                    </p:set>
                                    <p:animEffect transition="in" filter="dissolve">
                                      <p:cBhvr>
                                        <p:cTn id="7" dur="500"/>
                                        <p:tgtEl>
                                          <p:spTgt spid="1529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98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a:t>Dynamic Web Sites</a:t>
            </a:r>
          </a:p>
        </p:txBody>
      </p:sp>
      <p:sp>
        <p:nvSpPr>
          <p:cNvPr id="1534979" name="Rectangle 3"/>
          <p:cNvSpPr>
            <a:spLocks noGrp="1" noChangeArrowheads="1"/>
          </p:cNvSpPr>
          <p:nvPr>
            <p:ph idx="1"/>
          </p:nvPr>
        </p:nvSpPr>
        <p:spPr>
          <a:xfrm>
            <a:off x="457200" y="1371600"/>
            <a:ext cx="8229600" cy="4754563"/>
          </a:xfrm>
        </p:spPr>
        <p:txBody>
          <a:bodyPr>
            <a:normAutofit/>
          </a:bodyPr>
          <a:lstStyle/>
          <a:p>
            <a:r>
              <a:rPr lang="en-US" sz="2800" dirty="0"/>
              <a:t>Programs that run on the client’s machine</a:t>
            </a:r>
          </a:p>
          <a:p>
            <a:pPr lvl="1"/>
            <a:r>
              <a:rPr lang="en-US" sz="2400" dirty="0"/>
              <a:t>Java, JavaScript, Flash, etc.: language must be supported by the client’s </a:t>
            </a:r>
            <a:r>
              <a:rPr lang="en-US" sz="2400" dirty="0" smtClean="0"/>
              <a:t>browser (so they are usually flaky and don’t work for most visitors)</a:t>
            </a:r>
            <a:endParaRPr lang="en-US" sz="2400" dirty="0"/>
          </a:p>
          <a:p>
            <a:pPr lvl="1"/>
            <a:r>
              <a:rPr lang="en-US" sz="2400" dirty="0" smtClean="0"/>
              <a:t>Occasionally </a:t>
            </a:r>
            <a:r>
              <a:rPr lang="en-US" sz="2400" dirty="0"/>
              <a:t>good reasons for this: need a fancy interface on client side (like Google Maps)</a:t>
            </a:r>
          </a:p>
          <a:p>
            <a:r>
              <a:rPr lang="en-US" sz="2800" b="1" dirty="0">
                <a:solidFill>
                  <a:srgbClr val="002060"/>
                </a:solidFill>
              </a:rPr>
              <a:t>Programs that run on the web server</a:t>
            </a:r>
          </a:p>
          <a:p>
            <a:pPr lvl="1"/>
            <a:r>
              <a:rPr lang="en-US" sz="2400" dirty="0"/>
              <a:t>Can be written in any language, just need a way to connect the web server to the program</a:t>
            </a:r>
          </a:p>
          <a:p>
            <a:pPr lvl="1"/>
            <a:r>
              <a:rPr lang="en-US" sz="2400" dirty="0"/>
              <a:t>Program generates regular HTML – works for everyone</a:t>
            </a:r>
          </a:p>
          <a:p>
            <a:pPr lvl="1"/>
            <a:r>
              <a:rPr lang="en-US" sz="2400" dirty="0"/>
              <a:t>(Almost) Every useful web site does this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Django</a:t>
            </a:r>
            <a:r>
              <a:rPr lang="en-US" dirty="0" smtClean="0"/>
              <a:t> Web Framework</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19800" y="3657600"/>
            <a:ext cx="1739590" cy="609600"/>
          </a:xfrm>
          <a:prstGeom prst="rect">
            <a:avLst/>
          </a:prstGeom>
          <a:noFill/>
          <a:ln w="9525">
            <a:noFill/>
            <a:miter lim="800000"/>
            <a:headEnd/>
            <a:tailEnd/>
          </a:ln>
        </p:spPr>
      </p:pic>
      <p:pic>
        <p:nvPicPr>
          <p:cNvPr id="5" name="Picture 4" descr="httpd_logo_wide"/>
          <p:cNvPicPr>
            <a:picLocks noChangeAspect="1" noChangeArrowheads="1"/>
          </p:cNvPicPr>
          <p:nvPr/>
        </p:nvPicPr>
        <p:blipFill>
          <a:blip r:embed="rId3" cstate="print"/>
          <a:srcRect/>
          <a:stretch>
            <a:fillRect/>
          </a:stretch>
        </p:blipFill>
        <p:spPr bwMode="auto">
          <a:xfrm>
            <a:off x="2971800" y="2133600"/>
            <a:ext cx="4375150" cy="395287"/>
          </a:xfrm>
          <a:prstGeom prst="rect">
            <a:avLst/>
          </a:prstGeom>
          <a:noFill/>
        </p:spPr>
      </p:pic>
      <p:sp>
        <p:nvSpPr>
          <p:cNvPr id="6" name="Text Box 10"/>
          <p:cNvSpPr txBox="1">
            <a:spLocks noChangeArrowheads="1"/>
          </p:cNvSpPr>
          <p:nvPr/>
        </p:nvSpPr>
        <p:spPr bwMode="auto">
          <a:xfrm>
            <a:off x="4038600" y="6248400"/>
            <a:ext cx="3211457" cy="400110"/>
          </a:xfrm>
          <a:prstGeom prst="rect">
            <a:avLst/>
          </a:prstGeom>
          <a:noFill/>
          <a:ln w="31750" algn="ctr">
            <a:noFill/>
            <a:miter lim="800000"/>
            <a:headEnd/>
            <a:tailEnd/>
          </a:ln>
          <a:effectLst/>
        </p:spPr>
        <p:txBody>
          <a:bodyPr wrap="none">
            <a:spAutoFit/>
          </a:bodyPr>
          <a:lstStyle/>
          <a:p>
            <a:r>
              <a:rPr lang="en-US" sz="2000" dirty="0" smtClean="0"/>
              <a:t>Server: alonzo.cs.virginia.edu</a:t>
            </a:r>
            <a:endParaRPr lang="en-US" sz="2000" dirty="0"/>
          </a:p>
        </p:txBody>
      </p:sp>
      <p:sp>
        <p:nvSpPr>
          <p:cNvPr id="7" name="Line 5"/>
          <p:cNvSpPr>
            <a:spLocks noChangeShapeType="1"/>
          </p:cNvSpPr>
          <p:nvPr/>
        </p:nvSpPr>
        <p:spPr bwMode="auto">
          <a:xfrm>
            <a:off x="3588" y="1450915"/>
            <a:ext cx="2057400" cy="304800"/>
          </a:xfrm>
          <a:prstGeom prst="line">
            <a:avLst/>
          </a:prstGeom>
          <a:noFill/>
          <a:ln w="31750">
            <a:solidFill>
              <a:schemeClr val="tx1"/>
            </a:solidFill>
            <a:round/>
            <a:headEnd/>
            <a:tailEnd type="triangle" w="med" len="med"/>
          </a:ln>
          <a:effectLst/>
        </p:spPr>
        <p:txBody>
          <a:bodyPr wrap="none">
            <a:spAutoFit/>
          </a:bodyPr>
          <a:lstStyle/>
          <a:p>
            <a:endParaRPr lang="en-US"/>
          </a:p>
        </p:txBody>
      </p:sp>
      <p:sp>
        <p:nvSpPr>
          <p:cNvPr id="8" name="Text Box 6"/>
          <p:cNvSpPr txBox="1">
            <a:spLocks noChangeArrowheads="1"/>
          </p:cNvSpPr>
          <p:nvPr/>
        </p:nvSpPr>
        <p:spPr bwMode="auto">
          <a:xfrm>
            <a:off x="0" y="1752600"/>
            <a:ext cx="3083793" cy="400110"/>
          </a:xfrm>
          <a:prstGeom prst="rect">
            <a:avLst/>
          </a:prstGeom>
          <a:noFill/>
          <a:ln w="31750" algn="ctr">
            <a:noFill/>
            <a:miter lim="800000"/>
            <a:headEnd/>
            <a:tailEnd/>
          </a:ln>
          <a:effectLst/>
        </p:spPr>
        <p:txBody>
          <a:bodyPr wrap="none">
            <a:spAutoFit/>
          </a:bodyPr>
          <a:lstStyle/>
          <a:p>
            <a:r>
              <a:rPr lang="en-US" sz="2000" b="1" dirty="0"/>
              <a:t>GET</a:t>
            </a:r>
            <a:r>
              <a:rPr lang="en-US" sz="2000" dirty="0"/>
              <a:t> </a:t>
            </a:r>
            <a:r>
              <a:rPr lang="en-US" sz="2000" dirty="0" smtClean="0"/>
              <a:t>/</a:t>
            </a:r>
            <a:r>
              <a:rPr lang="en-US" sz="2000" dirty="0" err="1" smtClean="0"/>
              <a:t>overheardit</a:t>
            </a:r>
            <a:r>
              <a:rPr lang="en-US" sz="2000" dirty="0" smtClean="0"/>
              <a:t>/</a:t>
            </a:r>
            <a:r>
              <a:rPr lang="en-US" sz="2000" dirty="0" smtClean="0"/>
              <a:t> </a:t>
            </a:r>
            <a:r>
              <a:rPr lang="en-US" sz="2000" dirty="0"/>
              <a:t>HTTP/1.0</a:t>
            </a:r>
          </a:p>
        </p:txBody>
      </p:sp>
      <p:sp>
        <p:nvSpPr>
          <p:cNvPr id="9" name="TextBox 8"/>
          <p:cNvSpPr txBox="1"/>
          <p:nvPr/>
        </p:nvSpPr>
        <p:spPr>
          <a:xfrm>
            <a:off x="228600" y="3200400"/>
            <a:ext cx="40386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urls.py</a:t>
            </a:r>
          </a:p>
          <a:p>
            <a:r>
              <a:rPr lang="en-US" dirty="0" smtClean="0"/>
              <a:t>...</a:t>
            </a:r>
          </a:p>
          <a:p>
            <a:r>
              <a:rPr lang="en-US" dirty="0" err="1" smtClean="0"/>
              <a:t>urlpatterns</a:t>
            </a:r>
            <a:r>
              <a:rPr lang="en-US" dirty="0" smtClean="0"/>
              <a:t> </a:t>
            </a:r>
            <a:r>
              <a:rPr lang="en-US" dirty="0" smtClean="0"/>
              <a:t>= patterns('',</a:t>
            </a:r>
          </a:p>
          <a:p>
            <a:r>
              <a:rPr lang="en-US" dirty="0" smtClean="0"/>
              <a:t>    (</a:t>
            </a:r>
            <a:r>
              <a:rPr lang="en-US" dirty="0" err="1" smtClean="0"/>
              <a:t>r'^overheardit</a:t>
            </a:r>
            <a:r>
              <a:rPr lang="en-US" dirty="0" smtClean="0"/>
              <a:t>/login/$', '</a:t>
            </a:r>
            <a:r>
              <a:rPr lang="en-US" dirty="0" err="1" smtClean="0"/>
              <a:t>django.contrib.auth.views.login</a:t>
            </a:r>
            <a:r>
              <a:rPr lang="en-US" dirty="0" smtClean="0"/>
              <a:t>'),</a:t>
            </a:r>
          </a:p>
          <a:p>
            <a:r>
              <a:rPr lang="en-US" dirty="0" smtClean="0"/>
              <a:t>    ...</a:t>
            </a:r>
          </a:p>
          <a:p>
            <a:r>
              <a:rPr lang="en-US" dirty="0" smtClean="0"/>
              <a:t>    # </a:t>
            </a:r>
            <a:r>
              <a:rPr lang="en-US" dirty="0" smtClean="0"/>
              <a:t>default to index page if nothing else matches                                                                      </a:t>
            </a:r>
          </a:p>
          <a:p>
            <a:r>
              <a:rPr lang="en-US" dirty="0" smtClean="0"/>
              <a:t>    (r'', '</a:t>
            </a:r>
            <a:r>
              <a:rPr lang="en-US" b="1" dirty="0" err="1" smtClean="0"/>
              <a:t>overheardit.stories.views.index</a:t>
            </a:r>
            <a:r>
              <a:rPr lang="en-US" dirty="0" smtClean="0"/>
              <a:t>'),</a:t>
            </a:r>
          </a:p>
          <a:p>
            <a:r>
              <a:rPr lang="en-US" dirty="0" smtClean="0"/>
              <a:t>)</a:t>
            </a:r>
            <a:endParaRPr lang="en-US" dirty="0"/>
          </a:p>
        </p:txBody>
      </p:sp>
      <p:pic>
        <p:nvPicPr>
          <p:cNvPr id="7172" name="Picture 4"/>
          <p:cNvPicPr>
            <a:picLocks noChangeAspect="1" noChangeArrowheads="1"/>
          </p:cNvPicPr>
          <p:nvPr/>
        </p:nvPicPr>
        <p:blipFill>
          <a:blip r:embed="rId4" cstate="print"/>
          <a:srcRect/>
          <a:stretch>
            <a:fillRect/>
          </a:stretch>
        </p:blipFill>
        <p:spPr bwMode="auto">
          <a:xfrm>
            <a:off x="4343400" y="3124200"/>
            <a:ext cx="1225318" cy="1666874"/>
          </a:xfrm>
          <a:prstGeom prst="rect">
            <a:avLst/>
          </a:prstGeom>
          <a:noFill/>
          <a:ln w="9525">
            <a:noFill/>
            <a:miter lim="800000"/>
            <a:headEnd/>
            <a:tailEnd/>
          </a:ln>
        </p:spPr>
      </p:pic>
      <p:sp>
        <p:nvSpPr>
          <p:cNvPr id="13" name="Down Arrow 12"/>
          <p:cNvSpPr/>
          <p:nvPr/>
        </p:nvSpPr>
        <p:spPr>
          <a:xfrm>
            <a:off x="48768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562600" y="3810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3600" y="4800600"/>
            <a:ext cx="152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overheardit.stories.views.index</a:t>
            </a:r>
            <a:endParaRPr lang="en-US" dirty="0"/>
          </a:p>
        </p:txBody>
      </p:sp>
      <p:sp>
        <p:nvSpPr>
          <p:cNvPr id="4" name="Rectangle 3"/>
          <p:cNvSpPr/>
          <p:nvPr/>
        </p:nvSpPr>
        <p:spPr>
          <a:xfrm>
            <a:off x="685800" y="2136339"/>
            <a:ext cx="7696200" cy="1631216"/>
          </a:xfrm>
          <a:prstGeom prst="rect">
            <a:avLst/>
          </a:prstGeom>
        </p:spPr>
        <p:txBody>
          <a:bodyPr wrap="square">
            <a:spAutoFit/>
          </a:bodyPr>
          <a:lstStyle/>
          <a:p>
            <a:r>
              <a:rPr lang="en-US" sz="2000" b="1" dirty="0" smtClean="0"/>
              <a:t>def</a:t>
            </a:r>
            <a:r>
              <a:rPr lang="en-US" sz="2000" dirty="0" smtClean="0"/>
              <a:t> </a:t>
            </a:r>
            <a:r>
              <a:rPr lang="en-US" sz="2000" dirty="0" smtClean="0"/>
              <a:t>index(request):</a:t>
            </a:r>
          </a:p>
          <a:p>
            <a:r>
              <a:rPr lang="en-US" sz="2000" dirty="0" smtClean="0"/>
              <a:t>    </a:t>
            </a:r>
            <a:r>
              <a:rPr lang="en-US" sz="2000" dirty="0" err="1" smtClean="0"/>
              <a:t>latest_story_list</a:t>
            </a:r>
            <a:r>
              <a:rPr lang="en-US" sz="2000" dirty="0" smtClean="0"/>
              <a:t> = </a:t>
            </a:r>
            <a:r>
              <a:rPr lang="en-US" sz="2000" dirty="0" err="1" smtClean="0"/>
              <a:t>Story.objects.all</a:t>
            </a:r>
            <a:r>
              <a:rPr lang="en-US" sz="2000" dirty="0" smtClean="0"/>
              <a:t>().</a:t>
            </a:r>
            <a:r>
              <a:rPr lang="en-US" sz="2000" dirty="0" err="1" smtClean="0"/>
              <a:t>order_by</a:t>
            </a:r>
            <a:r>
              <a:rPr lang="en-US" sz="2000" dirty="0" smtClean="0"/>
              <a:t>('-</a:t>
            </a:r>
            <a:r>
              <a:rPr lang="en-US" sz="2000" dirty="0" err="1" smtClean="0"/>
              <a:t>upvotes</a:t>
            </a:r>
            <a:r>
              <a:rPr lang="en-US" sz="2000" dirty="0" smtClean="0"/>
              <a:t>')[:20</a:t>
            </a:r>
            <a:r>
              <a:rPr lang="en-US" sz="2000" dirty="0" smtClean="0"/>
              <a:t>]</a:t>
            </a:r>
            <a:endParaRPr lang="en-US" sz="2000" dirty="0" smtClean="0"/>
          </a:p>
          <a:p>
            <a:r>
              <a:rPr lang="en-US" sz="2000" dirty="0" smtClean="0"/>
              <a:t>    </a:t>
            </a:r>
            <a:r>
              <a:rPr lang="en-US" sz="2000" b="1" dirty="0" smtClean="0"/>
              <a:t>return</a:t>
            </a:r>
            <a:r>
              <a:rPr lang="en-US" sz="2000" dirty="0" smtClean="0"/>
              <a:t> </a:t>
            </a:r>
            <a:r>
              <a:rPr lang="en-US" sz="2000" dirty="0" err="1" smtClean="0"/>
              <a:t>render_to_response</a:t>
            </a:r>
            <a:r>
              <a:rPr lang="en-US" sz="2000" dirty="0" smtClean="0"/>
              <a:t>('stories/index.html</a:t>
            </a:r>
            <a:r>
              <a:rPr lang="en-US" sz="2000" dirty="0" smtClean="0"/>
              <a:t>', </a:t>
            </a:r>
            <a:r>
              <a:rPr lang="en-US" sz="2000" dirty="0" smtClean="0"/>
              <a:t>\</a:t>
            </a:r>
          </a:p>
          <a:p>
            <a:r>
              <a:rPr lang="en-US" sz="2000" dirty="0" smtClean="0"/>
              <a:t> </a:t>
            </a:r>
            <a:r>
              <a:rPr lang="en-US" sz="2000" dirty="0" smtClean="0"/>
              <a:t>                                                     {</a:t>
            </a:r>
            <a:r>
              <a:rPr lang="en-US" sz="2000" dirty="0" smtClean="0"/>
              <a:t>'</a:t>
            </a:r>
            <a:r>
              <a:rPr lang="en-US" sz="2000" dirty="0" err="1" smtClean="0"/>
              <a:t>latest_story_list</a:t>
            </a:r>
            <a:r>
              <a:rPr lang="en-US" sz="2000" dirty="0" smtClean="0"/>
              <a:t>' : </a:t>
            </a:r>
            <a:r>
              <a:rPr lang="en-US" sz="2000" dirty="0" err="1" smtClean="0"/>
              <a:t>latest_story_list</a:t>
            </a:r>
            <a:r>
              <a:rPr lang="en-US" sz="2000" dirty="0" smtClean="0"/>
              <a:t>, </a:t>
            </a:r>
            <a:r>
              <a:rPr lang="en-US" sz="2000" dirty="0" smtClean="0"/>
              <a:t>\</a:t>
            </a:r>
          </a:p>
          <a:p>
            <a:r>
              <a:rPr lang="en-US" sz="2000" dirty="0" smtClean="0"/>
              <a:t> </a:t>
            </a:r>
            <a:r>
              <a:rPr lang="en-US" sz="2000" dirty="0" smtClean="0"/>
              <a:t>                                                      'user</a:t>
            </a:r>
            <a:r>
              <a:rPr lang="en-US" sz="2000" dirty="0" smtClean="0"/>
              <a:t>' : </a:t>
            </a:r>
            <a:r>
              <a:rPr lang="en-US" sz="2000" dirty="0" err="1" smtClean="0"/>
              <a:t>request.user</a:t>
            </a:r>
            <a:r>
              <a:rPr lang="en-US" sz="2000" dirty="0" smtClean="0"/>
              <a:t>}</a:t>
            </a:r>
            <a:r>
              <a:rPr lang="en-US" sz="2000" dirty="0" smtClean="0"/>
              <a:t>)</a:t>
            </a:r>
            <a:endParaRPr lang="en-US" sz="2000" dirty="0"/>
          </a:p>
        </p:txBody>
      </p:sp>
      <p:sp>
        <p:nvSpPr>
          <p:cNvPr id="5" name="TextBox 4"/>
          <p:cNvSpPr txBox="1"/>
          <p:nvPr/>
        </p:nvSpPr>
        <p:spPr>
          <a:xfrm>
            <a:off x="4564582" y="3811349"/>
            <a:ext cx="3102003" cy="646331"/>
          </a:xfrm>
          <a:prstGeom prst="rect">
            <a:avLst/>
          </a:prstGeom>
          <a:noFill/>
        </p:spPr>
        <p:txBody>
          <a:bodyPr wrap="none" rtlCol="0">
            <a:spAutoFit/>
          </a:bodyPr>
          <a:lstStyle/>
          <a:p>
            <a:r>
              <a:rPr lang="en-US" dirty="0" smtClean="0"/>
              <a:t>Dictionary defining variables to</a:t>
            </a:r>
          </a:p>
          <a:p>
            <a:r>
              <a:rPr lang="en-US" dirty="0" smtClean="0"/>
              <a:t>use in the template.</a:t>
            </a:r>
            <a:endParaRPr lang="en-US" dirty="0"/>
          </a:p>
        </p:txBody>
      </p:sp>
      <p:sp>
        <p:nvSpPr>
          <p:cNvPr id="6" name="Rectangle 5"/>
          <p:cNvSpPr/>
          <p:nvPr/>
        </p:nvSpPr>
        <p:spPr>
          <a:xfrm>
            <a:off x="3733800" y="3124200"/>
            <a:ext cx="4191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1600200"/>
            <a:ext cx="3257943" cy="369332"/>
          </a:xfrm>
          <a:prstGeom prst="rect">
            <a:avLst/>
          </a:prstGeom>
          <a:noFill/>
        </p:spPr>
        <p:txBody>
          <a:bodyPr wrap="none" rtlCol="0">
            <a:spAutoFit/>
          </a:bodyPr>
          <a:lstStyle/>
          <a:p>
            <a:r>
              <a:rPr lang="en-US" dirty="0" smtClean="0"/>
              <a:t>In </a:t>
            </a:r>
            <a:r>
              <a:rPr lang="en-US" b="1" dirty="0" err="1" smtClean="0"/>
              <a:t>overheardit</a:t>
            </a:r>
            <a:r>
              <a:rPr lang="en-US" b="1" dirty="0" smtClean="0"/>
              <a:t>/stories/views.py</a:t>
            </a:r>
            <a:r>
              <a:rPr lang="en-US" dirty="0" smtClean="0"/>
              <a:t>:</a:t>
            </a:r>
            <a:endParaRPr lang="en-US" dirty="0"/>
          </a:p>
        </p:txBody>
      </p:sp>
      <p:sp>
        <p:nvSpPr>
          <p:cNvPr id="10" name="Right Arrow 9"/>
          <p:cNvSpPr/>
          <p:nvPr/>
        </p:nvSpPr>
        <p:spPr>
          <a:xfrm rot="10800000">
            <a:off x="2743201" y="50292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ChangeArrowheads="1"/>
          </p:cNvSpPr>
          <p:nvPr/>
        </p:nvSpPr>
        <p:spPr bwMode="auto">
          <a:xfrm>
            <a:off x="3810000" y="4495800"/>
            <a:ext cx="5181600" cy="22467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Arial" pitchFamily="34" charset="0"/>
              </a:rPr>
              <a:t>&lt;style type="text/</a:t>
            </a:r>
            <a:r>
              <a:rPr kumimoji="0" lang="en-US" sz="1400" b="0" i="0" u="none" strike="noStrike" cap="none" normalizeH="0" baseline="0" dirty="0" err="1" smtClean="0">
                <a:ln>
                  <a:noFill/>
                </a:ln>
                <a:solidFill>
                  <a:schemeClr val="tx1"/>
                </a:solidFill>
                <a:effectLst/>
                <a:cs typeface="Arial" pitchFamily="34" charset="0"/>
              </a:rPr>
              <a:t>css</a:t>
            </a:r>
            <a:r>
              <a:rPr kumimoji="0" lang="en-US" sz="1400" b="0" i="0" u="none" strike="noStrike" cap="none" normalizeH="0" baseline="0" dirty="0" smtClean="0">
                <a:ln>
                  <a:noFill/>
                </a:ln>
                <a:solidFill>
                  <a:schemeClr val="tx1"/>
                </a:solidFill>
                <a:effectLst/>
                <a:cs typeface="Arial" pitchFamily="34"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a:t>
            </a:r>
          </a:p>
          <a:p>
            <a:pPr lvl="0" fontAlgn="base">
              <a:spcBef>
                <a:spcPct val="0"/>
              </a:spcBef>
              <a:spcAft>
                <a:spcPct val="0"/>
              </a:spcAft>
            </a:pPr>
            <a:r>
              <a:rPr lang="en-US" sz="1400" dirty="0" smtClean="0"/>
              <a:t>&lt;div id="header"&gt;</a:t>
            </a:r>
            <a:r>
              <a:rPr lang="en-US" sz="1400" dirty="0" err="1" smtClean="0"/>
              <a:t>Overheardit</a:t>
            </a:r>
            <a:r>
              <a:rPr lang="en-US" sz="1400" dirty="0" smtClean="0"/>
              <a:t> at </a:t>
            </a:r>
            <a:r>
              <a:rPr lang="en-US" sz="1400" dirty="0" err="1" smtClean="0"/>
              <a:t>UVa</a:t>
            </a:r>
            <a:r>
              <a:rPr lang="en-US" sz="1400" dirty="0" smtClean="0"/>
              <a:t>&lt;/div</a:t>
            </a:r>
            <a:r>
              <a:rPr lang="en-US" sz="1400" dirty="0" smtClean="0"/>
              <a:t>&gt;</a:t>
            </a:r>
          </a:p>
          <a:p>
            <a:pPr lvl="0" fontAlgn="base">
              <a:spcBef>
                <a:spcPct val="0"/>
              </a:spcBef>
              <a:spcAft>
                <a:spcPct val="0"/>
              </a:spcAft>
            </a:pPr>
            <a:r>
              <a:rPr lang="en-US" sz="1400" dirty="0" smtClean="0"/>
              <a:t>...</a:t>
            </a:r>
          </a:p>
          <a:p>
            <a:pPr lvl="0" fontAlgn="base">
              <a:spcBef>
                <a:spcPct val="0"/>
              </a:spcBef>
              <a:spcAft>
                <a:spcPct val="0"/>
              </a:spcAft>
            </a:pPr>
            <a:endParaRPr lang="en-US" sz="1400" dirty="0" smtClean="0"/>
          </a:p>
          <a:p>
            <a:pPr lvl="0" fontAlgn="base">
              <a:spcBef>
                <a:spcPct val="0"/>
              </a:spcBef>
              <a:spcAft>
                <a:spcPct val="0"/>
              </a:spcAft>
            </a:pPr>
            <a:r>
              <a:rPr lang="en-US" sz="1400" dirty="0" smtClean="0"/>
              <a:t>&lt;</a:t>
            </a:r>
            <a:r>
              <a:rPr lang="en-US" sz="1400" dirty="0" smtClean="0"/>
              <a:t>div id="story"&gt; Posted by &lt;</a:t>
            </a:r>
            <a:r>
              <a:rPr lang="en-US" sz="1400" dirty="0" err="1" smtClean="0"/>
              <a:t>em</a:t>
            </a:r>
            <a:r>
              <a:rPr lang="en-US" sz="1400" dirty="0" smtClean="0"/>
              <a:t>&gt;</a:t>
            </a:r>
            <a:r>
              <a:rPr lang="en-US" sz="1400" dirty="0" err="1" smtClean="0"/>
              <a:t>alonzo_church</a:t>
            </a:r>
            <a:r>
              <a:rPr lang="en-US" sz="1400" dirty="0" smtClean="0"/>
              <a:t>&lt;/</a:t>
            </a:r>
            <a:r>
              <a:rPr lang="en-US" sz="1400" dirty="0" err="1" smtClean="0"/>
              <a:t>em</a:t>
            </a:r>
            <a:r>
              <a:rPr lang="en-US" sz="1400" dirty="0" smtClean="0"/>
              <a:t>&gt; on November 13, 2009 at 2:37 a.m. [up votes: 1 / down votes: 3] </a:t>
            </a:r>
            <a:endParaRPr lang="en-US" sz="1400" dirty="0" smtClean="0"/>
          </a:p>
          <a:p>
            <a:pPr lvl="0" fontAlgn="base">
              <a:spcBef>
                <a:spcPct val="0"/>
              </a:spcBef>
              <a:spcAft>
                <a:spcPct val="0"/>
              </a:spcAft>
            </a:pPr>
            <a:r>
              <a:rPr lang="en-US" sz="1400" dirty="0" smtClean="0"/>
              <a:t>&lt;</a:t>
            </a:r>
            <a:r>
              <a:rPr lang="en-US" sz="1400" dirty="0" err="1" smtClean="0"/>
              <a:t>blockquote</a:t>
            </a:r>
            <a:r>
              <a:rPr lang="en-US" sz="1400" dirty="0" smtClean="0"/>
              <a:t>&gt; A &amp;</a:t>
            </a:r>
            <a:r>
              <a:rPr lang="en-US" sz="1400" dirty="0" err="1" smtClean="0"/>
              <a:t>quot;Twinkie&amp;quot</a:t>
            </a:r>
            <a:r>
              <a:rPr lang="en-US" sz="1400" dirty="0" smtClean="0"/>
              <a:t>; passed the Turing test! &lt;/</a:t>
            </a:r>
            <a:r>
              <a:rPr lang="en-US" sz="1400" dirty="0" err="1" smtClean="0"/>
              <a:t>blockquote</a:t>
            </a:r>
            <a:r>
              <a:rPr lang="en-US" sz="1400" dirty="0" smtClean="0"/>
              <a:t>&gt; </a:t>
            </a:r>
            <a:endParaRPr lang="en-US" sz="1400" dirty="0" smtClean="0"/>
          </a:p>
          <a:p>
            <a:pPr lvl="0" fontAlgn="base">
              <a:spcBef>
                <a:spcPct val="0"/>
              </a:spcBef>
              <a:spcAft>
                <a:spcPct val="0"/>
              </a:spcAft>
            </a:pPr>
            <a:r>
              <a:rPr lang="en-US" sz="1400" dirty="0" smtClean="0"/>
              <a:t>...</a:t>
            </a:r>
            <a:endParaRPr kumimoji="0" lang="en-US" sz="1400" b="0" i="0" u="none" strike="noStrike" cap="none" normalizeH="0" baseline="0" dirty="0" smtClean="0">
              <a:ln>
                <a:noFill/>
              </a:ln>
              <a:solidFill>
                <a:schemeClr val="tx1"/>
              </a:solidFill>
              <a:effectLst/>
              <a:cs typeface="Arial" pitchFamily="34" charset="0"/>
            </a:endParaRPr>
          </a:p>
        </p:txBody>
      </p:sp>
      <p:sp>
        <p:nvSpPr>
          <p:cNvPr id="12" name="Rectangle 11"/>
          <p:cNvSpPr/>
          <p:nvPr/>
        </p:nvSpPr>
        <p:spPr>
          <a:xfrm>
            <a:off x="2840304" y="2438400"/>
            <a:ext cx="4551096"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1600200"/>
            <a:ext cx="3076611" cy="646331"/>
          </a:xfrm>
          <a:prstGeom prst="rect">
            <a:avLst/>
          </a:prstGeom>
          <a:noFill/>
        </p:spPr>
        <p:txBody>
          <a:bodyPr wrap="none" rtlCol="0">
            <a:spAutoFit/>
          </a:bodyPr>
          <a:lstStyle/>
          <a:p>
            <a:r>
              <a:rPr lang="en-US" dirty="0" smtClean="0"/>
              <a:t>Request to database, produces</a:t>
            </a:r>
          </a:p>
          <a:p>
            <a:r>
              <a:rPr lang="en-US" dirty="0" smtClean="0"/>
              <a:t>Python list of Story objects</a:t>
            </a:r>
            <a:endParaRPr lang="en-US" dirty="0"/>
          </a:p>
        </p:txBody>
      </p:sp>
      <p:sp>
        <p:nvSpPr>
          <p:cNvPr id="14" name="Rectangle 13"/>
          <p:cNvSpPr/>
          <p:nvPr/>
        </p:nvSpPr>
        <p:spPr>
          <a:xfrm>
            <a:off x="3810000" y="2819400"/>
            <a:ext cx="2057400" cy="228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00" y="3124200"/>
            <a:ext cx="2367892" cy="646331"/>
          </a:xfrm>
          <a:prstGeom prst="rect">
            <a:avLst/>
          </a:prstGeom>
          <a:noFill/>
        </p:spPr>
        <p:txBody>
          <a:bodyPr wrap="none" rtlCol="0">
            <a:spAutoFit/>
          </a:bodyPr>
          <a:lstStyle/>
          <a:p>
            <a:r>
              <a:rPr lang="en-US" dirty="0" smtClean="0"/>
              <a:t>Template for producing</a:t>
            </a:r>
          </a:p>
          <a:p>
            <a:r>
              <a:rPr lang="en-US" dirty="0" smtClean="0"/>
              <a:t>html output page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68982" y="4343400"/>
            <a:ext cx="2498018"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193"/>
                                        </p:tgtEl>
                                        <p:attrNameLst>
                                          <p:attrName>style.visibility</p:attrName>
                                        </p:attrNameLst>
                                      </p:cBhvr>
                                      <p:to>
                                        <p:strVal val="visible"/>
                                      </p:to>
                                    </p:set>
                                    <p:animEffect transition="in" filter="box(in)">
                                      <p:cBhvr>
                                        <p:cTn id="31" dur="500"/>
                                        <p:tgtEl>
                                          <p:spTgt spid="819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8194"/>
                                        </p:tgtEl>
                                        <p:attrNameLst>
                                          <p:attrName>style.visibility</p:attrName>
                                        </p:attrNameLst>
                                      </p:cBhvr>
                                      <p:to>
                                        <p:strVal val="visible"/>
                                      </p:to>
                                    </p:set>
                                    <p:animEffect transition="in" filter="checkerboard(across)">
                                      <p:cBhvr>
                                        <p:cTn id="3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8193" grpId="0" animBg="1"/>
      <p:bldP spid="12" grpId="0" animBg="1"/>
      <p:bldP spid="13" grpId="0"/>
      <p:bldP spid="14" grpId="0" animBg="1"/>
      <p:bldP spid="1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a:xfrm>
            <a:off x="3962400" y="0"/>
            <a:ext cx="4724400" cy="1143000"/>
          </a:xfrm>
        </p:spPr>
        <p:txBody>
          <a:bodyPr/>
          <a:lstStyle/>
          <a:p>
            <a:r>
              <a:rPr lang="en-US" dirty="0"/>
              <a:t>Charge</a:t>
            </a:r>
          </a:p>
        </p:txBody>
      </p:sp>
      <p:sp>
        <p:nvSpPr>
          <p:cNvPr id="4" name="Rectangle 3"/>
          <p:cNvSpPr/>
          <p:nvPr/>
        </p:nvSpPr>
        <p:spPr>
          <a:xfrm>
            <a:off x="381000" y="6029980"/>
            <a:ext cx="84582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dirty="0" smtClean="0"/>
              <a:t>Do </a:t>
            </a:r>
            <a:r>
              <a:rPr lang="en-US" sz="2800" dirty="0" smtClean="0"/>
              <a:t>the </a:t>
            </a:r>
            <a:r>
              <a:rPr lang="en-US" sz="2800" dirty="0" err="1" smtClean="0"/>
              <a:t>Django</a:t>
            </a:r>
            <a:r>
              <a:rPr lang="en-US" sz="2800" dirty="0" smtClean="0"/>
              <a:t> tutorial by </a:t>
            </a:r>
            <a:r>
              <a:rPr lang="en-US" sz="2800" dirty="0" smtClean="0"/>
              <a:t>Sunday</a:t>
            </a:r>
            <a:endParaRPr lang="en-US" sz="2800" dirty="0"/>
          </a:p>
        </p:txBody>
      </p:sp>
      <p:sp>
        <p:nvSpPr>
          <p:cNvPr id="7" name="Rectangle 6"/>
          <p:cNvSpPr/>
          <p:nvPr/>
        </p:nvSpPr>
        <p:spPr>
          <a:xfrm>
            <a:off x="381000" y="457200"/>
            <a:ext cx="5867400" cy="646331"/>
          </a:xfrm>
          <a:prstGeom prst="rect">
            <a:avLst/>
          </a:prstGeom>
        </p:spPr>
        <p:txBody>
          <a:bodyPr wrap="square">
            <a:spAutoFit/>
          </a:bodyPr>
          <a:lstStyle/>
          <a:p>
            <a:r>
              <a:rPr lang="en-US" dirty="0" smtClean="0"/>
              <a:t>From Tim Berners-Lee’s “Answers for Young People”</a:t>
            </a:r>
          </a:p>
          <a:p>
            <a:r>
              <a:rPr lang="en-US" dirty="0" smtClean="0"/>
              <a:t>http</a:t>
            </a:r>
            <a:r>
              <a:rPr lang="en-US" dirty="0" smtClean="0"/>
              <a:t>://www.w3.org/People/Berners-Lee/Kids.html</a:t>
            </a:r>
            <a:endParaRPr lang="en-US" dirty="0"/>
          </a:p>
        </p:txBody>
      </p:sp>
      <p:sp>
        <p:nvSpPr>
          <p:cNvPr id="8" name="Rectangle 7"/>
          <p:cNvSpPr/>
          <p:nvPr/>
        </p:nvSpPr>
        <p:spPr>
          <a:xfrm>
            <a:off x="457200" y="1371600"/>
            <a:ext cx="822960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smtClean="0"/>
              <a:t>I think the main thing to remember is that any really powerful thing can be used for good or evil. Dynamite can be used to build tunnels or to make missiles. Engines can be put in ambulances or tanks. Nuclear power can be used for bombs or for electrical power</a:t>
            </a:r>
            <a:r>
              <a:rPr lang="en-US" sz="2000" dirty="0" smtClean="0"/>
              <a:t>.  So </a:t>
            </a:r>
            <a:r>
              <a:rPr lang="en-US" sz="2000" dirty="0" smtClean="0"/>
              <a:t>the what is made of the Web is up to us. You, me, and everyone else.</a:t>
            </a:r>
          </a:p>
          <a:p>
            <a:endParaRPr lang="en-US" sz="2000" dirty="0" smtClean="0"/>
          </a:p>
          <a:p>
            <a:r>
              <a:rPr lang="en-US" sz="2000" dirty="0" smtClean="0"/>
              <a:t>Here </a:t>
            </a:r>
            <a:r>
              <a:rPr lang="en-US" sz="2000" dirty="0" smtClean="0"/>
              <a:t>is my </a:t>
            </a:r>
            <a:r>
              <a:rPr lang="en-US" sz="2000" dirty="0" smtClean="0"/>
              <a:t>hope: The </a:t>
            </a:r>
            <a:r>
              <a:rPr lang="en-US" sz="2000" dirty="0" smtClean="0"/>
              <a:t>Web is a tool for </a:t>
            </a:r>
            <a:r>
              <a:rPr lang="en-US" sz="2000" dirty="0" smtClean="0"/>
              <a:t>communicating. With </a:t>
            </a:r>
            <a:r>
              <a:rPr lang="en-US" sz="2000" dirty="0" smtClean="0"/>
              <a:t>the Web, you can find out what other people mean. You can find out where they are coming </a:t>
            </a:r>
            <a:r>
              <a:rPr lang="en-US" sz="2000" dirty="0" smtClean="0"/>
              <a:t>from. The </a:t>
            </a:r>
            <a:r>
              <a:rPr lang="en-US" sz="2000" dirty="0" smtClean="0"/>
              <a:t>Web can help people understand each other.</a:t>
            </a:r>
          </a:p>
          <a:p>
            <a:r>
              <a:rPr lang="en-US" sz="2000" dirty="0" smtClean="0"/>
              <a:t>Think about most of the bad things that have happened between people in your life. Maybe most of them come down to one person not understanding another. Even wars.</a:t>
            </a:r>
          </a:p>
          <a:p>
            <a:r>
              <a:rPr lang="en-US" sz="2000" dirty="0" smtClean="0"/>
              <a:t>Let’s </a:t>
            </a:r>
            <a:r>
              <a:rPr lang="en-US" sz="2000" dirty="0" smtClean="0"/>
              <a:t>use the web to create neat new exciting things.</a:t>
            </a:r>
          </a:p>
          <a:p>
            <a:r>
              <a:rPr lang="en-US" sz="2000" dirty="0" smtClean="0"/>
              <a:t>Let’s </a:t>
            </a:r>
            <a:r>
              <a:rPr lang="en-US" sz="2000" dirty="0" smtClean="0"/>
              <a:t>use the Web to help people understand each other.</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ctrTitle"/>
          </p:nvPr>
        </p:nvSpPr>
        <p:spPr/>
        <p:txBody>
          <a:bodyPr/>
          <a:lstStyle/>
          <a:p>
            <a:r>
              <a:rPr lang="en-US"/>
              <a:t>Who Invented Networking?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03" r="962"/>
          <a:stretch>
            <a:fillRect/>
          </a:stretch>
        </p:blipFill>
        <p:spPr bwMode="auto">
          <a:xfrm>
            <a:off x="5715000" y="0"/>
            <a:ext cx="3200400" cy="28956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724400" y="2285999"/>
            <a:ext cx="4273001" cy="4289125"/>
          </a:xfrm>
          <a:prstGeom prst="rect">
            <a:avLst/>
          </a:prstGeom>
          <a:noFill/>
          <a:ln w="9525">
            <a:noFill/>
            <a:miter lim="800000"/>
            <a:headEnd/>
            <a:tailEnd/>
          </a:ln>
        </p:spPr>
      </p:pic>
      <p:sp>
        <p:nvSpPr>
          <p:cNvPr id="1488898" name="Rectangle 2"/>
          <p:cNvSpPr>
            <a:spLocks noGrp="1" noChangeArrowheads="1"/>
          </p:cNvSpPr>
          <p:nvPr>
            <p:ph type="title"/>
          </p:nvPr>
        </p:nvSpPr>
        <p:spPr>
          <a:xfrm>
            <a:off x="457200" y="274638"/>
            <a:ext cx="4953000" cy="1143000"/>
          </a:xfrm>
        </p:spPr>
        <p:txBody>
          <a:bodyPr/>
          <a:lstStyle/>
          <a:p>
            <a:r>
              <a:rPr lang="en-US" dirty="0"/>
              <a:t>What is a Network?</a:t>
            </a:r>
          </a:p>
        </p:txBody>
      </p:sp>
      <p:sp>
        <p:nvSpPr>
          <p:cNvPr id="5" name="Rectangle 4"/>
          <p:cNvSpPr/>
          <p:nvPr/>
        </p:nvSpPr>
        <p:spPr>
          <a:xfrm>
            <a:off x="3810000" y="6596390"/>
            <a:ext cx="5334000" cy="261610"/>
          </a:xfrm>
          <a:prstGeom prst="rect">
            <a:avLst/>
          </a:prstGeom>
        </p:spPr>
        <p:txBody>
          <a:bodyPr wrap="square">
            <a:spAutoFit/>
          </a:bodyPr>
          <a:lstStyle/>
          <a:p>
            <a:pPr algn="ctr"/>
            <a:r>
              <a:rPr lang="en-US" sz="1100" dirty="0" smtClean="0"/>
              <a:t>http://flowingdata.com/2008/03/12/17-ways-to-visualize-the-twitter-universe/</a:t>
            </a:r>
            <a:endParaRPr lang="en-US" sz="1100" dirty="0"/>
          </a:p>
        </p:txBody>
      </p:sp>
      <p:pic>
        <p:nvPicPr>
          <p:cNvPr id="1027" name="Picture 3"/>
          <p:cNvPicPr>
            <a:picLocks noChangeAspect="1" noChangeArrowheads="1"/>
          </p:cNvPicPr>
          <p:nvPr/>
        </p:nvPicPr>
        <p:blipFill>
          <a:blip r:embed="rId4" cstate="print"/>
          <a:srcRect/>
          <a:stretch>
            <a:fillRect/>
          </a:stretch>
        </p:blipFill>
        <p:spPr bwMode="auto">
          <a:xfrm>
            <a:off x="762000" y="3810000"/>
            <a:ext cx="3302000" cy="2476500"/>
          </a:xfrm>
          <a:prstGeom prst="rect">
            <a:avLst/>
          </a:prstGeom>
          <a:noFill/>
          <a:ln w="9525">
            <a:noFill/>
            <a:miter lim="800000"/>
            <a:headEnd/>
            <a:tailEnd/>
          </a:ln>
        </p:spPr>
      </p:pic>
      <p:sp>
        <p:nvSpPr>
          <p:cNvPr id="7" name="TextBox 6"/>
          <p:cNvSpPr txBox="1"/>
          <p:nvPr/>
        </p:nvSpPr>
        <p:spPr>
          <a:xfrm>
            <a:off x="1600200" y="6248400"/>
            <a:ext cx="1672189" cy="369332"/>
          </a:xfrm>
          <a:prstGeom prst="rect">
            <a:avLst/>
          </a:prstGeom>
          <a:noFill/>
        </p:spPr>
        <p:txBody>
          <a:bodyPr wrap="none" rtlCol="0">
            <a:spAutoFit/>
          </a:bodyPr>
          <a:lstStyle/>
          <a:p>
            <a:r>
              <a:rPr lang="en-US" dirty="0" smtClean="0"/>
              <a:t>Neural Network</a:t>
            </a:r>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1219201" y="1143000"/>
            <a:ext cx="2895600" cy="253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r>
              <a:rPr lang="en-US" dirty="0"/>
              <a:t>What is a Network?</a:t>
            </a:r>
          </a:p>
        </p:txBody>
      </p:sp>
      <p:sp>
        <p:nvSpPr>
          <p:cNvPr id="1488899" name="Rectangle 3"/>
          <p:cNvSpPr>
            <a:spLocks noGrp="1" noChangeArrowheads="1"/>
          </p:cNvSpPr>
          <p:nvPr>
            <p:ph idx="1"/>
          </p:nvPr>
        </p:nvSpPr>
        <p:spPr/>
        <p:txBody>
          <a:bodyPr/>
          <a:lstStyle/>
          <a:p>
            <a:pPr>
              <a:buFontTx/>
              <a:buNone/>
            </a:pPr>
            <a:r>
              <a:rPr lang="en-US" dirty="0"/>
              <a:t>	A group of three or more connected communicating </a:t>
            </a:r>
            <a:r>
              <a:rPr lang="en-US" dirty="0" smtClean="0"/>
              <a:t>entities.</a:t>
            </a: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8899">
                                            <p:txEl>
                                              <p:pRg st="0" end="0"/>
                                            </p:txEl>
                                          </p:spTgt>
                                        </p:tgtEl>
                                        <p:attrNameLst>
                                          <p:attrName>style.visibility</p:attrName>
                                        </p:attrNameLst>
                                      </p:cBhvr>
                                      <p:to>
                                        <p:strVal val="visible"/>
                                      </p:to>
                                    </p:set>
                                    <p:animEffect transition="in" filter="blinds(horizontal)">
                                      <p:cBhvr>
                                        <p:cTn id="7" dur="500"/>
                                        <p:tgtEl>
                                          <p:spTgt spid="1488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8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p:txBody>
          <a:bodyPr/>
          <a:lstStyle/>
          <a:p>
            <a:r>
              <a:rPr lang="en-US"/>
              <a:t>Beacon Chain Networking</a:t>
            </a:r>
          </a:p>
        </p:txBody>
      </p:sp>
      <p:sp>
        <p:nvSpPr>
          <p:cNvPr id="1489923" name="Rectangle 3"/>
          <p:cNvSpPr>
            <a:spLocks noChangeArrowheads="1"/>
          </p:cNvSpPr>
          <p:nvPr/>
        </p:nvSpPr>
        <p:spPr bwMode="auto">
          <a:xfrm>
            <a:off x="877888" y="1322388"/>
            <a:ext cx="7239000" cy="3935412"/>
          </a:xfrm>
          <a:prstGeom prst="rect">
            <a:avLst/>
          </a:prstGeom>
          <a:noFill/>
          <a:ln w="31750" algn="ctr">
            <a:noFill/>
            <a:miter lim="800000"/>
            <a:headEnd/>
            <a:tailEnd/>
          </a:ln>
          <a:effectLst/>
        </p:spPr>
        <p:txBody>
          <a:bodyPr anchor="ctr">
            <a:spAutoFit/>
          </a:bodyPr>
          <a:lstStyle/>
          <a:p>
            <a:r>
              <a:rPr lang="en-US" sz="2800"/>
              <a:t>Thus, from some far-away beleaguered island, where all day long the men have fought a desperate battle from their city walls, the smoke goes up to heaven; but no sooner has the sun gone down than the light from the line of beacons blazes up and shoots into the sky to warn the neighboring islanders and bring them to the rescue in their ships. </a:t>
            </a:r>
          </a:p>
        </p:txBody>
      </p:sp>
      <p:sp>
        <p:nvSpPr>
          <p:cNvPr id="1489924" name="Rectangle 4"/>
          <p:cNvSpPr>
            <a:spLocks noChangeArrowheads="1"/>
          </p:cNvSpPr>
          <p:nvPr/>
        </p:nvSpPr>
        <p:spPr bwMode="auto">
          <a:xfrm>
            <a:off x="4659313" y="4840288"/>
            <a:ext cx="3465512" cy="519112"/>
          </a:xfrm>
          <a:prstGeom prst="rect">
            <a:avLst/>
          </a:prstGeom>
          <a:noFill/>
          <a:ln w="31750" algn="ctr">
            <a:noFill/>
            <a:miter lim="800000"/>
            <a:headEnd/>
            <a:tailEnd/>
          </a:ln>
          <a:effectLst/>
        </p:spPr>
        <p:txBody>
          <a:bodyPr wrap="none" anchor="ctr">
            <a:spAutoFit/>
          </a:bodyPr>
          <a:lstStyle/>
          <a:p>
            <a:r>
              <a:rPr lang="en-US" sz="2800" i="1"/>
              <a:t>Iliad</a:t>
            </a:r>
            <a:r>
              <a:rPr lang="en-US" sz="2800"/>
              <a:t>, Homer, 700 BC</a:t>
            </a:r>
          </a:p>
        </p:txBody>
      </p:sp>
      <p:sp>
        <p:nvSpPr>
          <p:cNvPr id="1489925" name="Text Box 5"/>
          <p:cNvSpPr txBox="1">
            <a:spLocks noChangeArrowheads="1"/>
          </p:cNvSpPr>
          <p:nvPr/>
        </p:nvSpPr>
        <p:spPr bwMode="auto">
          <a:xfrm>
            <a:off x="1216025" y="5478463"/>
            <a:ext cx="7277100" cy="701675"/>
          </a:xfrm>
          <a:prstGeom prst="rect">
            <a:avLst/>
          </a:prstGeom>
          <a:noFill/>
          <a:ln w="31750" algn="ctr">
            <a:noFill/>
            <a:miter lim="800000"/>
            <a:headEnd/>
            <a:tailEnd/>
          </a:ln>
          <a:effectLst/>
        </p:spPr>
        <p:txBody>
          <a:bodyPr>
            <a:spAutoFit/>
          </a:bodyPr>
          <a:lstStyle/>
          <a:p>
            <a:r>
              <a:rPr lang="en-US" sz="2000"/>
              <a:t>Chain of beacon’s signaled Agammemnon’s return (~1200BC), spread on Greek peaks over 600km.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89924"/>
                                        </p:tgtEl>
                                        <p:attrNameLst>
                                          <p:attrName>style.visibility</p:attrName>
                                        </p:attrNameLst>
                                      </p:cBhvr>
                                      <p:to>
                                        <p:strVal val="visible"/>
                                      </p:to>
                                    </p:set>
                                    <p:animEffect transition="in" filter="checkerboard(across)">
                                      <p:cBhvr>
                                        <p:cTn id="7" dur="500"/>
                                        <p:tgtEl>
                                          <p:spTgt spid="14899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89925"/>
                                        </p:tgtEl>
                                        <p:attrNameLst>
                                          <p:attrName>style.visibility</p:attrName>
                                        </p:attrNameLst>
                                      </p:cBhvr>
                                      <p:to>
                                        <p:strVal val="visible"/>
                                      </p:to>
                                    </p:set>
                                    <p:anim calcmode="lin" valueType="num">
                                      <p:cBhvr additive="base">
                                        <p:cTn id="12" dur="500" fill="hold"/>
                                        <p:tgtEl>
                                          <p:spTgt spid="1489925"/>
                                        </p:tgtEl>
                                        <p:attrNameLst>
                                          <p:attrName>ppt_x</p:attrName>
                                        </p:attrNameLst>
                                      </p:cBhvr>
                                      <p:tavLst>
                                        <p:tav tm="0">
                                          <p:val>
                                            <p:strVal val="#ppt_x"/>
                                          </p:val>
                                        </p:tav>
                                        <p:tav tm="100000">
                                          <p:val>
                                            <p:strVal val="#ppt_x"/>
                                          </p:val>
                                        </p:tav>
                                      </p:tavLst>
                                    </p:anim>
                                    <p:anim calcmode="lin" valueType="num">
                                      <p:cBhvr additive="base">
                                        <p:cTn id="13" dur="500" fill="hold"/>
                                        <p:tgtEl>
                                          <p:spTgt spid="1489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4" grpId="0"/>
      <p:bldP spid="14899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title"/>
          </p:nvPr>
        </p:nvSpPr>
        <p:spPr/>
        <p:txBody>
          <a:bodyPr/>
          <a:lstStyle/>
          <a:p>
            <a:r>
              <a:rPr lang="en-US"/>
              <a:t>Pony Express</a:t>
            </a:r>
          </a:p>
        </p:txBody>
      </p:sp>
      <p:sp>
        <p:nvSpPr>
          <p:cNvPr id="1490947" name="Rectangle 3"/>
          <p:cNvSpPr>
            <a:spLocks noGrp="1" noChangeArrowheads="1"/>
          </p:cNvSpPr>
          <p:nvPr>
            <p:ph type="body" idx="1"/>
          </p:nvPr>
        </p:nvSpPr>
        <p:spPr/>
        <p:txBody>
          <a:bodyPr/>
          <a:lstStyle/>
          <a:p>
            <a:r>
              <a:rPr lang="en-US" dirty="0"/>
              <a:t>April 1860 – October 1861</a:t>
            </a:r>
          </a:p>
          <a:p>
            <a:r>
              <a:rPr lang="en-US" dirty="0"/>
              <a:t>Missouri to California</a:t>
            </a:r>
          </a:p>
          <a:p>
            <a:pPr lvl="1"/>
            <a:r>
              <a:rPr lang="en-US" dirty="0"/>
              <a:t>10 days</a:t>
            </a:r>
          </a:p>
          <a:p>
            <a:pPr lvl="1"/>
            <a:r>
              <a:rPr lang="en-US" dirty="0"/>
              <a:t>10-15 miles per horse, ~100 miles per rider</a:t>
            </a:r>
          </a:p>
          <a:p>
            <a:r>
              <a:rPr lang="en-US" dirty="0"/>
              <a:t>400 horses </a:t>
            </a:r>
            <a:r>
              <a:rPr lang="en-US" dirty="0" smtClean="0"/>
              <a:t>total</a:t>
            </a:r>
            <a:endParaRPr lang="en-US" dirty="0"/>
          </a:p>
        </p:txBody>
      </p:sp>
      <p:pic>
        <p:nvPicPr>
          <p:cNvPr id="1490948" name="Picture 4" descr="ponyxmap"/>
          <p:cNvPicPr>
            <a:picLocks noChangeAspect="1" noChangeArrowheads="1"/>
          </p:cNvPicPr>
          <p:nvPr/>
        </p:nvPicPr>
        <p:blipFill>
          <a:blip r:embed="rId2" cstate="print"/>
          <a:srcRect/>
          <a:stretch>
            <a:fillRect/>
          </a:stretch>
        </p:blipFill>
        <p:spPr bwMode="auto">
          <a:xfrm>
            <a:off x="3124200" y="4419600"/>
            <a:ext cx="5820786" cy="227488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6181</TotalTime>
  <Words>2549</Words>
  <Application>Microsoft Office PowerPoint</Application>
  <PresentationFormat>On-screen Show (4:3)</PresentationFormat>
  <Paragraphs>338</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Reminders</vt:lpstr>
      <vt:lpstr>Who Invented the Internet?</vt:lpstr>
      <vt:lpstr>Who Invented Networking?</vt:lpstr>
      <vt:lpstr>What is a Network?</vt:lpstr>
      <vt:lpstr>What is a Network?</vt:lpstr>
      <vt:lpstr>Beacon Chain Networking</vt:lpstr>
      <vt:lpstr>Pony Express</vt:lpstr>
      <vt:lpstr>Chappe’s Semaphore Network</vt:lpstr>
      <vt:lpstr>Networking and Power</vt:lpstr>
      <vt:lpstr>Government wants a  Monopoly on Communications</vt:lpstr>
      <vt:lpstr>Measuring Networks</vt:lpstr>
      <vt:lpstr>Latency and Bandwidth</vt:lpstr>
      <vt:lpstr>Improving Latency</vt:lpstr>
      <vt:lpstr>How many transfer points between here and California?</vt:lpstr>
      <vt:lpstr>tracert</vt:lpstr>
      <vt:lpstr>Slide 18</vt:lpstr>
      <vt:lpstr>Bandwidth</vt:lpstr>
      <vt:lpstr>Improving Bandwidth</vt:lpstr>
      <vt:lpstr>Morse Code</vt:lpstr>
      <vt:lpstr>Circuit Switching</vt:lpstr>
      <vt:lpstr>Packet Switching</vt:lpstr>
      <vt:lpstr>Circuit and Packet Switching</vt:lpstr>
      <vt:lpstr>internetwork</vt:lpstr>
      <vt:lpstr>The First internet</vt:lpstr>
      <vt:lpstr>First Use of Internet</vt:lpstr>
      <vt:lpstr>Okay, so who invented the Internet?</vt:lpstr>
      <vt:lpstr>The Modern Internet</vt:lpstr>
      <vt:lpstr>The World Wide Web</vt:lpstr>
      <vt:lpstr>The “Desk Wide Web”</vt:lpstr>
      <vt:lpstr>Slide 32</vt:lpstr>
      <vt:lpstr>WorldWideWeb</vt:lpstr>
      <vt:lpstr>Slide 34</vt:lpstr>
      <vt:lpstr>World Wide Web Success</vt:lpstr>
      <vt:lpstr>HyperText Transfer Protocol</vt:lpstr>
      <vt:lpstr>HTML: HyperText Markup Language</vt:lpstr>
      <vt:lpstr>HTML Grammar Excerpt</vt:lpstr>
      <vt:lpstr>Popular Web Site: Strategy 1 Static, Authored Web Site</vt:lpstr>
      <vt:lpstr>Turing Test</vt:lpstr>
      <vt:lpstr>Imitation Game</vt:lpstr>
      <vt:lpstr>Loebner Prize</vt:lpstr>
      <vt:lpstr>Human or Machine?</vt:lpstr>
      <vt:lpstr>Popular Web Site: Strategy 2 Dynamic Web Applications</vt:lpstr>
      <vt:lpstr>Popular Web Site: Strategy 2 Dynamic Web Applications</vt:lpstr>
      <vt:lpstr>Dynamic Web Sites</vt:lpstr>
      <vt:lpstr>Django Web Framework</vt:lpstr>
      <vt:lpstr>overheardit.stories.views.index</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236</cp:revision>
  <dcterms:created xsi:type="dcterms:W3CDTF">2009-11-02T16:00:53Z</dcterms:created>
  <dcterms:modified xsi:type="dcterms:W3CDTF">2009-11-13T16:14:37Z</dcterms:modified>
</cp:coreProperties>
</file>