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92" r:id="rId2"/>
    <p:sldId id="342" r:id="rId3"/>
    <p:sldId id="384" r:id="rId4"/>
    <p:sldId id="368" r:id="rId5"/>
    <p:sldId id="369" r:id="rId6"/>
    <p:sldId id="370" r:id="rId7"/>
    <p:sldId id="373" r:id="rId8"/>
    <p:sldId id="374" r:id="rId9"/>
    <p:sldId id="375" r:id="rId10"/>
    <p:sldId id="376" r:id="rId11"/>
    <p:sldId id="372" r:id="rId12"/>
    <p:sldId id="377" r:id="rId13"/>
    <p:sldId id="371" r:id="rId14"/>
    <p:sldId id="378" r:id="rId15"/>
    <p:sldId id="380" r:id="rId16"/>
    <p:sldId id="381" r:id="rId17"/>
    <p:sldId id="382" r:id="rId18"/>
    <p:sldId id="383" r:id="rId19"/>
    <p:sldId id="385" r:id="rId20"/>
    <p:sldId id="379" r:id="rId2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A81FD15-C4ED-40D9-90DA-A66F01C62E5E}" type="datetimeFigureOut">
              <a:rPr lang="en-US" smtClean="0"/>
              <a:pPr/>
              <a:t>11/15/2009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FDEE327-9499-4908-AAD3-D4BFB4368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2E00C2-AFE4-4B83-B346-296B624C7169}" type="slidenum">
              <a:rPr lang="en-US"/>
              <a:pPr/>
              <a:t>1</a:t>
            </a:fld>
            <a:endParaRPr lang="en-US"/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852DD-2D3A-4B15-ADC3-6A0495CB8EDF}" type="datetimeFigureOut">
              <a:rPr lang="en-US" smtClean="0"/>
              <a:pPr/>
              <a:t>11/15/2009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C6F27-9A49-4188-8A81-55901918F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852DD-2D3A-4B15-ADC3-6A0495CB8EDF}" type="datetimeFigureOut">
              <a:rPr lang="en-US" smtClean="0"/>
              <a:pPr/>
              <a:t>11/15/2009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C6F27-9A49-4188-8A81-55901918F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852DD-2D3A-4B15-ADC3-6A0495CB8EDF}" type="datetimeFigureOut">
              <a:rPr lang="en-US" smtClean="0"/>
              <a:pPr/>
              <a:t>11/15/2009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C6F27-9A49-4188-8A81-55901918F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852DD-2D3A-4B15-ADC3-6A0495CB8EDF}" type="datetimeFigureOut">
              <a:rPr lang="en-US" smtClean="0"/>
              <a:pPr/>
              <a:t>11/15/2009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C6F27-9A49-4188-8A81-55901918F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852DD-2D3A-4B15-ADC3-6A0495CB8EDF}" type="datetimeFigureOut">
              <a:rPr lang="en-US" smtClean="0"/>
              <a:pPr/>
              <a:t>11/15/2009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C6F27-9A49-4188-8A81-55901918F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852DD-2D3A-4B15-ADC3-6A0495CB8EDF}" type="datetimeFigureOut">
              <a:rPr lang="en-US" smtClean="0"/>
              <a:pPr/>
              <a:t>11/15/2009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C6F27-9A49-4188-8A81-55901918F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852DD-2D3A-4B15-ADC3-6A0495CB8EDF}" type="datetimeFigureOut">
              <a:rPr lang="en-US" smtClean="0"/>
              <a:pPr/>
              <a:t>11/15/2009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C6F27-9A49-4188-8A81-55901918F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852DD-2D3A-4B15-ADC3-6A0495CB8EDF}" type="datetimeFigureOut">
              <a:rPr lang="en-US" smtClean="0"/>
              <a:pPr/>
              <a:t>11/15/2009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C6F27-9A49-4188-8A81-55901918F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852DD-2D3A-4B15-ADC3-6A0495CB8EDF}" type="datetimeFigureOut">
              <a:rPr lang="en-US" smtClean="0"/>
              <a:pPr/>
              <a:t>11/15/2009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C6F27-9A49-4188-8A81-55901918F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852DD-2D3A-4B15-ADC3-6A0495CB8EDF}" type="datetimeFigureOut">
              <a:rPr lang="en-US" smtClean="0"/>
              <a:pPr/>
              <a:t>11/15/2009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C6F27-9A49-4188-8A81-55901918F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852DD-2D3A-4B15-ADC3-6A0495CB8EDF}" type="datetimeFigureOut">
              <a:rPr lang="en-US" smtClean="0"/>
              <a:pPr/>
              <a:t>11/15/2009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C6F27-9A49-4188-8A81-55901918F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852DD-2D3A-4B15-ADC3-6A0495CB8EDF}" type="datetimeFigureOut">
              <a:rPr lang="en-US" smtClean="0"/>
              <a:pPr/>
              <a:t>11/15/2009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C6F27-9A49-4188-8A81-55901918F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7663"/>
            <a:ext cx="9144000" cy="686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345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334000"/>
            <a:ext cx="3505200" cy="1323975"/>
          </a:xfrm>
        </p:spPr>
        <p:txBody>
          <a:bodyPr>
            <a:normAutofit/>
          </a:bodyPr>
          <a:lstStyle/>
          <a:p>
            <a:pPr algn="r">
              <a:lnSpc>
                <a:spcPct val="80000"/>
              </a:lnSpc>
            </a:pPr>
            <a:r>
              <a:rPr lang="en-US" sz="2800" dirty="0" err="1" smtClean="0">
                <a:solidFill>
                  <a:schemeClr val="bg1"/>
                </a:solidFill>
              </a:rPr>
              <a:t>UVa</a:t>
            </a:r>
            <a:r>
              <a:rPr lang="en-US" sz="2800" dirty="0" smtClean="0">
                <a:solidFill>
                  <a:schemeClr val="bg1"/>
                </a:solidFill>
              </a:rPr>
              <a:t> cs1120</a:t>
            </a:r>
          </a:p>
          <a:p>
            <a:pPr algn="r">
              <a:lnSpc>
                <a:spcPct val="80000"/>
              </a:lnSpc>
            </a:pPr>
            <a:r>
              <a:rPr lang="en-US" sz="2800" dirty="0" smtClean="0">
                <a:solidFill>
                  <a:schemeClr val="bg1"/>
                </a:solidFill>
              </a:rPr>
              <a:t>David Evans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403464" name="Rectangle 8"/>
          <p:cNvSpPr>
            <a:spLocks noChangeArrowheads="1"/>
          </p:cNvSpPr>
          <p:nvPr/>
        </p:nvSpPr>
        <p:spPr bwMode="auto">
          <a:xfrm>
            <a:off x="4572000" y="0"/>
            <a:ext cx="4419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/>
            <a:r>
              <a:rPr lang="en-US" sz="4000" dirty="0">
                <a:solidFill>
                  <a:schemeClr val="bg1"/>
                </a:solidFill>
              </a:rPr>
              <a:t>Lecture </a:t>
            </a:r>
            <a:r>
              <a:rPr lang="en-US" sz="4000" dirty="0" smtClean="0">
                <a:solidFill>
                  <a:schemeClr val="bg1"/>
                </a:solidFill>
              </a:rPr>
              <a:t>34: </a:t>
            </a:r>
            <a:endParaRPr lang="en-US" sz="4000" dirty="0" smtClean="0">
              <a:solidFill>
                <a:schemeClr val="bg1"/>
              </a:solidFill>
            </a:endParaRPr>
          </a:p>
          <a:p>
            <a:pPr algn="r"/>
            <a:r>
              <a:rPr lang="en-US" sz="4000" dirty="0" err="1" smtClean="0">
                <a:solidFill>
                  <a:schemeClr val="bg1"/>
                </a:solidFill>
              </a:rPr>
              <a:t>Djustifying</a:t>
            </a:r>
            <a:r>
              <a:rPr lang="en-US" sz="4000" dirty="0" smtClean="0">
                <a:solidFill>
                  <a:schemeClr val="bg1"/>
                </a:solidFill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</a:rPr>
              <a:t>Django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language to learn?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0" y="2819400"/>
            <a:ext cx="640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No!  </a:t>
            </a:r>
            <a:r>
              <a:rPr lang="en-US" sz="3200" dirty="0" err="1" smtClean="0"/>
              <a:t>Django</a:t>
            </a:r>
            <a:r>
              <a:rPr lang="en-US" sz="3200" dirty="0" smtClean="0"/>
              <a:t> (probably) automatically generates all the SQL you should need from Python code.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Django</a:t>
            </a:r>
            <a:r>
              <a:rPr lang="en-US" dirty="0" smtClean="0"/>
              <a:t> and Databases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05200" y="3276600"/>
            <a:ext cx="4800600" cy="313932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 smtClean="0"/>
              <a:t>&gt; python </a:t>
            </a:r>
            <a:r>
              <a:rPr lang="en-US" dirty="0" smtClean="0"/>
              <a:t>manage.py </a:t>
            </a:r>
            <a:r>
              <a:rPr lang="en-US" dirty="0" err="1" smtClean="0"/>
              <a:t>sqlall</a:t>
            </a:r>
            <a:r>
              <a:rPr lang="en-US" dirty="0" smtClean="0"/>
              <a:t> </a:t>
            </a:r>
            <a:r>
              <a:rPr lang="en-US" dirty="0" smtClean="0"/>
              <a:t>stories</a:t>
            </a:r>
          </a:p>
          <a:p>
            <a:r>
              <a:rPr lang="en-US" dirty="0" smtClean="0"/>
              <a:t>BEGIN;</a:t>
            </a:r>
          </a:p>
          <a:p>
            <a:r>
              <a:rPr lang="en-US" dirty="0" smtClean="0"/>
              <a:t>CREATE TABLE "</a:t>
            </a:r>
            <a:r>
              <a:rPr lang="en-US" dirty="0" err="1" smtClean="0"/>
              <a:t>stories_story</a:t>
            </a:r>
            <a:r>
              <a:rPr lang="en-US" dirty="0" smtClean="0"/>
              <a:t>" (</a:t>
            </a:r>
          </a:p>
          <a:p>
            <a:r>
              <a:rPr lang="en-US" dirty="0" smtClean="0"/>
              <a:t>    "id" integer NOT NULL PRIMARY KEY,</a:t>
            </a:r>
          </a:p>
          <a:p>
            <a:r>
              <a:rPr lang="en-US" dirty="0" smtClean="0"/>
              <a:t>    "body" </a:t>
            </a:r>
            <a:r>
              <a:rPr lang="en-US" dirty="0" err="1" smtClean="0"/>
              <a:t>varchar</a:t>
            </a:r>
            <a:r>
              <a:rPr lang="en-US" dirty="0" smtClean="0"/>
              <a:t>(500) NOT NULL,</a:t>
            </a:r>
          </a:p>
          <a:p>
            <a:r>
              <a:rPr lang="en-US" dirty="0" smtClean="0"/>
              <a:t>    "</a:t>
            </a:r>
            <a:r>
              <a:rPr lang="en-US" dirty="0" err="1" smtClean="0"/>
              <a:t>upvotes</a:t>
            </a:r>
            <a:r>
              <a:rPr lang="en-US" dirty="0" smtClean="0"/>
              <a:t>" integer NOT NULL,</a:t>
            </a:r>
          </a:p>
          <a:p>
            <a:r>
              <a:rPr lang="en-US" dirty="0" smtClean="0"/>
              <a:t>    "</a:t>
            </a:r>
            <a:r>
              <a:rPr lang="en-US" dirty="0" err="1" smtClean="0"/>
              <a:t>orig_poster</a:t>
            </a:r>
            <a:r>
              <a:rPr lang="en-US" dirty="0" smtClean="0"/>
              <a:t>" </a:t>
            </a:r>
            <a:r>
              <a:rPr lang="en-US" dirty="0" err="1" smtClean="0"/>
              <a:t>varchar</a:t>
            </a:r>
            <a:r>
              <a:rPr lang="en-US" dirty="0" smtClean="0"/>
              <a:t>(15) NOT NULL,</a:t>
            </a:r>
          </a:p>
          <a:p>
            <a:r>
              <a:rPr lang="en-US" dirty="0" smtClean="0"/>
              <a:t>    "</a:t>
            </a:r>
            <a:r>
              <a:rPr lang="en-US" dirty="0" err="1" smtClean="0"/>
              <a:t>post_date</a:t>
            </a:r>
            <a:r>
              <a:rPr lang="en-US" dirty="0" smtClean="0"/>
              <a:t>" </a:t>
            </a:r>
            <a:r>
              <a:rPr lang="en-US" dirty="0" err="1" smtClean="0"/>
              <a:t>datetime</a:t>
            </a:r>
            <a:r>
              <a:rPr lang="en-US" dirty="0" smtClean="0"/>
              <a:t> NOT NULL</a:t>
            </a:r>
          </a:p>
          <a:p>
            <a:r>
              <a:rPr lang="en-US" dirty="0" smtClean="0"/>
              <a:t>)</a:t>
            </a:r>
          </a:p>
          <a:p>
            <a:r>
              <a:rPr lang="en-US" dirty="0" smtClean="0"/>
              <a:t>;</a:t>
            </a:r>
          </a:p>
          <a:p>
            <a:r>
              <a:rPr lang="en-US" dirty="0" smtClean="0"/>
              <a:t>COMMIT</a:t>
            </a:r>
            <a:r>
              <a:rPr lang="en-US" dirty="0" smtClean="0"/>
              <a:t>;</a:t>
            </a: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716145" y="1621104"/>
            <a:ext cx="7239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class</a:t>
            </a:r>
            <a:r>
              <a:rPr lang="en-US" dirty="0" smtClean="0"/>
              <a:t> Story(</a:t>
            </a:r>
            <a:r>
              <a:rPr lang="en-US" dirty="0" err="1" smtClean="0"/>
              <a:t>models.Model</a:t>
            </a:r>
            <a:r>
              <a:rPr lang="en-US" dirty="0" smtClean="0"/>
              <a:t>):</a:t>
            </a:r>
          </a:p>
          <a:p>
            <a:r>
              <a:rPr lang="en-US" dirty="0" smtClean="0"/>
              <a:t>    body = </a:t>
            </a:r>
            <a:r>
              <a:rPr lang="en-US" dirty="0" err="1" smtClean="0"/>
              <a:t>models.CharField</a:t>
            </a:r>
            <a:r>
              <a:rPr lang="en-US" dirty="0" smtClean="0"/>
              <a:t>(</a:t>
            </a:r>
            <a:r>
              <a:rPr lang="en-US" dirty="0" err="1" smtClean="0"/>
              <a:t>max_length</a:t>
            </a:r>
            <a:r>
              <a:rPr lang="en-US" dirty="0" smtClean="0"/>
              <a:t>=500)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upvotes</a:t>
            </a:r>
            <a:r>
              <a:rPr lang="en-US" dirty="0" smtClean="0"/>
              <a:t> = </a:t>
            </a:r>
            <a:r>
              <a:rPr lang="en-US" dirty="0" err="1" smtClean="0"/>
              <a:t>models.IntegerField</a:t>
            </a:r>
            <a:r>
              <a:rPr lang="en-US" dirty="0" smtClean="0"/>
              <a:t>(default=0)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orig_poster</a:t>
            </a:r>
            <a:r>
              <a:rPr lang="en-US" dirty="0" smtClean="0"/>
              <a:t> = </a:t>
            </a:r>
            <a:r>
              <a:rPr lang="en-US" dirty="0" err="1" smtClean="0"/>
              <a:t>models.CharField</a:t>
            </a:r>
            <a:r>
              <a:rPr lang="en-US" dirty="0" smtClean="0"/>
              <a:t>(</a:t>
            </a:r>
            <a:r>
              <a:rPr lang="en-US" dirty="0" err="1" smtClean="0"/>
              <a:t>max_length</a:t>
            </a:r>
            <a:r>
              <a:rPr lang="en-US" dirty="0" smtClean="0"/>
              <a:t>=15)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post_date</a:t>
            </a:r>
            <a:r>
              <a:rPr lang="en-US" dirty="0" smtClean="0"/>
              <a:t> = </a:t>
            </a:r>
            <a:r>
              <a:rPr lang="en-US" dirty="0" err="1" smtClean="0"/>
              <a:t>models.DateTimeField</a:t>
            </a:r>
            <a:r>
              <a:rPr lang="en-US" dirty="0" smtClean="0"/>
              <a:t>('date published', </a:t>
            </a:r>
            <a:r>
              <a:rPr lang="en-US" dirty="0" err="1" smtClean="0"/>
              <a:t>auto_now</a:t>
            </a:r>
            <a:r>
              <a:rPr lang="en-US" dirty="0" smtClean="0"/>
              <a:t>=True)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44387" y="1199644"/>
            <a:ext cx="31077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overheardit</a:t>
            </a:r>
            <a:r>
              <a:rPr lang="en-US" dirty="0" smtClean="0"/>
              <a:t>/stories/models.py: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dirty="0" smtClean="0"/>
              <a:t>MTV  Programming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r="2947" b="13761"/>
          <a:stretch>
            <a:fillRect/>
          </a:stretch>
        </p:blipFill>
        <p:spPr bwMode="auto">
          <a:xfrm>
            <a:off x="762000" y="76200"/>
            <a:ext cx="2971800" cy="209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143000" y="4419600"/>
            <a:ext cx="12666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Model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6629400" y="4419600"/>
            <a:ext cx="17221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Template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3962400" y="4419600"/>
            <a:ext cx="13729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“View”</a:t>
            </a:r>
            <a:endParaRPr lang="en-US" sz="3200" dirty="0"/>
          </a:p>
        </p:txBody>
      </p:sp>
      <p:sp>
        <p:nvSpPr>
          <p:cNvPr id="9" name="Rectangle 8"/>
          <p:cNvSpPr/>
          <p:nvPr/>
        </p:nvSpPr>
        <p:spPr>
          <a:xfrm>
            <a:off x="838200" y="2438400"/>
            <a:ext cx="1981200" cy="167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Data</a:t>
            </a:r>
            <a:endParaRPr lang="en-US" sz="4400" dirty="0"/>
          </a:p>
        </p:txBody>
      </p:sp>
      <p:sp>
        <p:nvSpPr>
          <p:cNvPr id="10" name="Rectangle 9"/>
          <p:cNvSpPr/>
          <p:nvPr/>
        </p:nvSpPr>
        <p:spPr>
          <a:xfrm>
            <a:off x="6095999" y="2478860"/>
            <a:ext cx="2720273" cy="1676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Presentation</a:t>
            </a:r>
            <a:endParaRPr lang="en-US" sz="3600" dirty="0"/>
          </a:p>
        </p:txBody>
      </p:sp>
      <p:sp>
        <p:nvSpPr>
          <p:cNvPr id="11" name="Right Arrow 10"/>
          <p:cNvSpPr/>
          <p:nvPr/>
        </p:nvSpPr>
        <p:spPr>
          <a:xfrm>
            <a:off x="2895600" y="2895600"/>
            <a:ext cx="3200400" cy="76200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28600" y="5029200"/>
            <a:ext cx="3276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How data is represented,</a:t>
            </a:r>
          </a:p>
          <a:p>
            <a:pPr algn="ctr"/>
            <a:r>
              <a:rPr lang="en-US" sz="2000" dirty="0" smtClean="0"/>
              <a:t>accessed, and manipulated</a:t>
            </a:r>
          </a:p>
          <a:p>
            <a:pPr algn="ctr"/>
            <a:r>
              <a:rPr lang="en-US" sz="2000" dirty="0" smtClean="0"/>
              <a:t>(defined by Python classes, automated by </a:t>
            </a:r>
            <a:r>
              <a:rPr lang="en-US" sz="2000" dirty="0" err="1" smtClean="0"/>
              <a:t>Django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3505200" y="5105400"/>
            <a:ext cx="2438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Python programs for implementing application logic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6248400" y="5181600"/>
            <a:ext cx="243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HTML templates for presenting output</a:t>
            </a:r>
            <a:endParaRPr lang="en-US" sz="2000" dirty="0"/>
          </a:p>
        </p:txBody>
      </p:sp>
      <p:sp>
        <p:nvSpPr>
          <p:cNvPr id="15" name="Rectangle 14"/>
          <p:cNvSpPr/>
          <p:nvPr/>
        </p:nvSpPr>
        <p:spPr>
          <a:xfrm>
            <a:off x="3429000" y="2286000"/>
            <a:ext cx="2514600" cy="4419600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</a:t>
            </a:r>
            <a:endParaRPr lang="en-US" dirty="0"/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09600" y="3352800"/>
            <a:ext cx="77724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def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index(request):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cs typeface="Arial" pitchFamily="34" charset="0"/>
              </a:rPr>
              <a:t> </a:t>
            </a:r>
            <a:r>
              <a:rPr lang="en-US" sz="2000" b="1" dirty="0" smtClean="0">
                <a:cs typeface="Arial" pitchFamily="34" charset="0"/>
              </a:rPr>
              <a:t>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latest_story_list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=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Story.objects.all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().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order_by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('-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upvotes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')[:20]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smtClean="0">
                <a:cs typeface="Arial" pitchFamily="34" charset="0"/>
              </a:rPr>
              <a:t> 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return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render_to_response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('stories/index.html',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smtClean="0">
                <a:cs typeface="Arial" pitchFamily="34" charset="0"/>
              </a:rPr>
              <a:t>                                                   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{'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latest_story_list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' :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latest_story_list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smtClean="0">
                <a:cs typeface="Arial" pitchFamily="34" charset="0"/>
              </a:rPr>
              <a:t>                                                     </a:t>
            </a:r>
            <a:r>
              <a:rPr lang="en-US" sz="2000" dirty="0" smtClean="0"/>
              <a:t>'user</a:t>
            </a:r>
            <a:r>
              <a:rPr lang="en-US" sz="2000" dirty="0" smtClean="0"/>
              <a:t>' : </a:t>
            </a:r>
            <a:r>
              <a:rPr lang="en-US" sz="2000" dirty="0" err="1" smtClean="0"/>
              <a:t>request.user</a:t>
            </a:r>
            <a:r>
              <a:rPr lang="en-US" sz="2000" dirty="0" smtClean="0"/>
              <a:t>})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}) 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2895600"/>
            <a:ext cx="38341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err="1" smtClean="0"/>
              <a:t>overheardit</a:t>
            </a:r>
            <a:r>
              <a:rPr lang="en-US" sz="2400" i="1" dirty="0" smtClean="0"/>
              <a:t>/stories/views.py</a:t>
            </a:r>
            <a:r>
              <a:rPr lang="en-US" sz="2400" dirty="0" smtClean="0"/>
              <a:t>: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685800" y="1219200"/>
            <a:ext cx="7239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class</a:t>
            </a:r>
            <a:r>
              <a:rPr lang="en-US" dirty="0" smtClean="0"/>
              <a:t> Story(</a:t>
            </a:r>
            <a:r>
              <a:rPr lang="en-US" dirty="0" err="1" smtClean="0"/>
              <a:t>models.Model</a:t>
            </a:r>
            <a:r>
              <a:rPr lang="en-US" dirty="0" smtClean="0"/>
              <a:t>):</a:t>
            </a:r>
          </a:p>
          <a:p>
            <a:r>
              <a:rPr lang="en-US" dirty="0" smtClean="0"/>
              <a:t>    body = </a:t>
            </a:r>
            <a:r>
              <a:rPr lang="en-US" dirty="0" err="1" smtClean="0"/>
              <a:t>models.CharField</a:t>
            </a:r>
            <a:r>
              <a:rPr lang="en-US" dirty="0" smtClean="0"/>
              <a:t>(</a:t>
            </a:r>
            <a:r>
              <a:rPr lang="en-US" dirty="0" err="1" smtClean="0"/>
              <a:t>max_length</a:t>
            </a:r>
            <a:r>
              <a:rPr lang="en-US" dirty="0" smtClean="0"/>
              <a:t>=500)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upvotes</a:t>
            </a:r>
            <a:r>
              <a:rPr lang="en-US" dirty="0" smtClean="0"/>
              <a:t> = </a:t>
            </a:r>
            <a:r>
              <a:rPr lang="en-US" dirty="0" err="1" smtClean="0"/>
              <a:t>models.IntegerField</a:t>
            </a:r>
            <a:r>
              <a:rPr lang="en-US" dirty="0" smtClean="0"/>
              <a:t>(default=0)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orig_poster</a:t>
            </a:r>
            <a:r>
              <a:rPr lang="en-US" dirty="0" smtClean="0"/>
              <a:t> = </a:t>
            </a:r>
            <a:r>
              <a:rPr lang="en-US" dirty="0" err="1" smtClean="0"/>
              <a:t>models.CharField</a:t>
            </a:r>
            <a:r>
              <a:rPr lang="en-US" dirty="0" smtClean="0"/>
              <a:t>(</a:t>
            </a:r>
            <a:r>
              <a:rPr lang="en-US" dirty="0" err="1" smtClean="0"/>
              <a:t>max_length</a:t>
            </a:r>
            <a:r>
              <a:rPr lang="en-US" dirty="0" smtClean="0"/>
              <a:t>=15)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post_date</a:t>
            </a:r>
            <a:r>
              <a:rPr lang="en-US" dirty="0" smtClean="0"/>
              <a:t> = </a:t>
            </a:r>
            <a:r>
              <a:rPr lang="en-US" dirty="0" err="1" smtClean="0"/>
              <a:t>models.DateTimeField</a:t>
            </a:r>
            <a:r>
              <a:rPr lang="en-US" dirty="0" smtClean="0"/>
              <a:t>('date published', </a:t>
            </a:r>
            <a:r>
              <a:rPr lang="en-US" dirty="0" err="1" smtClean="0"/>
              <a:t>auto_now</a:t>
            </a:r>
            <a:r>
              <a:rPr lang="en-US" dirty="0" smtClean="0"/>
              <a:t>=True)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5181600"/>
            <a:ext cx="3880614" cy="120032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SELECT * FROM </a:t>
            </a:r>
            <a:r>
              <a:rPr lang="en-US" sz="2400" dirty="0" err="1" smtClean="0"/>
              <a:t>stories_story</a:t>
            </a:r>
            <a:r>
              <a:rPr lang="en-US" sz="2400" dirty="0" smtClean="0"/>
              <a:t> </a:t>
            </a:r>
            <a:endParaRPr lang="en-US" sz="2400" dirty="0" smtClean="0"/>
          </a:p>
          <a:p>
            <a:r>
              <a:rPr lang="en-US" sz="2400" dirty="0" smtClean="0"/>
              <a:t> </a:t>
            </a:r>
            <a:r>
              <a:rPr lang="en-US" sz="2400" dirty="0" smtClean="0"/>
              <a:t>  ORDER BY </a:t>
            </a:r>
            <a:r>
              <a:rPr lang="en-US" sz="2400" dirty="0" err="1" smtClean="0"/>
              <a:t>upvotes</a:t>
            </a:r>
            <a:r>
              <a:rPr lang="en-US" sz="2400" dirty="0" smtClean="0"/>
              <a:t> DESC </a:t>
            </a:r>
          </a:p>
          <a:p>
            <a:r>
              <a:rPr lang="en-US" sz="2400" dirty="0" smtClean="0"/>
              <a:t>   LIMIT 20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6172200" y="5562600"/>
            <a:ext cx="22037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convert result (table)</a:t>
            </a:r>
          </a:p>
          <a:p>
            <a:r>
              <a:rPr lang="en-US" dirty="0" smtClean="0"/>
              <a:t>to a </a:t>
            </a:r>
            <a:r>
              <a:rPr lang="en-US" b="1" dirty="0" err="1" smtClean="0"/>
              <a:t>QuerySet</a:t>
            </a:r>
            <a:r>
              <a:rPr lang="en-US" b="1" dirty="0" smtClean="0"/>
              <a:t> </a:t>
            </a:r>
            <a:r>
              <a:rPr lang="en-US" dirty="0" smtClean="0"/>
              <a:t>object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5105400" y="5638800"/>
            <a:ext cx="9906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Complex Sorting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90600" y="2057400"/>
            <a:ext cx="70866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def</a:t>
            </a:r>
            <a:r>
              <a:rPr lang="en-US" dirty="0" smtClean="0"/>
              <a:t> index(request):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latest_story_list</a:t>
            </a:r>
            <a:r>
              <a:rPr lang="en-US" dirty="0" smtClean="0"/>
              <a:t> = </a:t>
            </a:r>
            <a:r>
              <a:rPr lang="en-US" b="1" dirty="0" smtClean="0"/>
              <a:t>list</a:t>
            </a:r>
            <a:r>
              <a:rPr lang="en-US" dirty="0" smtClean="0"/>
              <a:t>(</a:t>
            </a:r>
            <a:r>
              <a:rPr lang="en-US" dirty="0" err="1" smtClean="0"/>
              <a:t>Story.objects.all</a:t>
            </a:r>
            <a:r>
              <a:rPr lang="en-US" dirty="0" smtClean="0"/>
              <a:t>()[:20])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latest_story_list.sort</a:t>
            </a:r>
            <a:r>
              <a:rPr lang="en-US" dirty="0" smtClean="0"/>
              <a:t>(lambda s1, s2: </a:t>
            </a:r>
            <a:r>
              <a:rPr lang="en-US" dirty="0" err="1" smtClean="0"/>
              <a:t>cmp</a:t>
            </a:r>
            <a:r>
              <a:rPr lang="en-US" dirty="0" smtClean="0"/>
              <a:t>(s1.upvotes – s1.downvotes, 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                                                                         s2.upvotes – s2.downvotes))</a:t>
            </a:r>
            <a:endParaRPr lang="en-US" dirty="0" smtClean="0"/>
          </a:p>
          <a:p>
            <a:r>
              <a:rPr lang="en-US" dirty="0" smtClean="0"/>
              <a:t>    </a:t>
            </a:r>
            <a:r>
              <a:rPr lang="en-US" b="1" dirty="0" smtClean="0"/>
              <a:t>return</a:t>
            </a:r>
            <a:r>
              <a:rPr lang="en-US" dirty="0" smtClean="0"/>
              <a:t> </a:t>
            </a:r>
            <a:r>
              <a:rPr lang="en-US" dirty="0" err="1" smtClean="0"/>
              <a:t>render_to_response</a:t>
            </a:r>
            <a:r>
              <a:rPr lang="en-US" dirty="0" smtClean="0"/>
              <a:t>('stories/index.html',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                                                     {</a:t>
            </a:r>
            <a:r>
              <a:rPr lang="en-US" dirty="0" smtClean="0"/>
              <a:t>'</a:t>
            </a:r>
            <a:r>
              <a:rPr lang="en-US" dirty="0" err="1" smtClean="0"/>
              <a:t>latest_story_list</a:t>
            </a:r>
            <a:r>
              <a:rPr lang="en-US" dirty="0" smtClean="0"/>
              <a:t>' : </a:t>
            </a:r>
            <a:r>
              <a:rPr lang="en-US" dirty="0" err="1" smtClean="0"/>
              <a:t>latest_story_list</a:t>
            </a:r>
            <a:r>
              <a:rPr lang="en-US" dirty="0" smtClean="0"/>
              <a:t>,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                                                      'user</a:t>
            </a:r>
            <a:r>
              <a:rPr lang="en-US" dirty="0" smtClean="0"/>
              <a:t>' : </a:t>
            </a:r>
            <a:r>
              <a:rPr lang="en-US" dirty="0" err="1" smtClean="0"/>
              <a:t>request.user</a:t>
            </a:r>
            <a:r>
              <a:rPr lang="en-US" dirty="0" smtClean="0"/>
              <a:t>})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169299" y="2370966"/>
            <a:ext cx="4430389" cy="2994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726464" y="1874655"/>
            <a:ext cx="28557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convert the </a:t>
            </a:r>
            <a:r>
              <a:rPr lang="en-US" dirty="0" err="1" smtClean="0"/>
              <a:t>QuerySet</a:t>
            </a:r>
            <a:r>
              <a:rPr lang="en-US" dirty="0" smtClean="0"/>
              <a:t> into</a:t>
            </a:r>
          </a:p>
          <a:p>
            <a:r>
              <a:rPr lang="en-US" dirty="0" smtClean="0"/>
              <a:t>a Python list of Story objects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dirty="0" smtClean="0"/>
              <a:t>MTV  Programming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r="2947" b="13761"/>
          <a:stretch>
            <a:fillRect/>
          </a:stretch>
        </p:blipFill>
        <p:spPr bwMode="auto">
          <a:xfrm>
            <a:off x="762000" y="76200"/>
            <a:ext cx="2971800" cy="209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143000" y="4419600"/>
            <a:ext cx="12666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Model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6629400" y="4419600"/>
            <a:ext cx="17221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Template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3962400" y="4419600"/>
            <a:ext cx="13729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“View”</a:t>
            </a:r>
            <a:endParaRPr lang="en-US" sz="3200" dirty="0"/>
          </a:p>
        </p:txBody>
      </p:sp>
      <p:sp>
        <p:nvSpPr>
          <p:cNvPr id="9" name="Rectangle 8"/>
          <p:cNvSpPr/>
          <p:nvPr/>
        </p:nvSpPr>
        <p:spPr>
          <a:xfrm>
            <a:off x="838200" y="2438400"/>
            <a:ext cx="1981200" cy="167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Data</a:t>
            </a:r>
            <a:endParaRPr lang="en-US" sz="4400" dirty="0"/>
          </a:p>
        </p:txBody>
      </p:sp>
      <p:sp>
        <p:nvSpPr>
          <p:cNvPr id="10" name="Rectangle 9"/>
          <p:cNvSpPr/>
          <p:nvPr/>
        </p:nvSpPr>
        <p:spPr>
          <a:xfrm>
            <a:off x="6095999" y="2478860"/>
            <a:ext cx="2720273" cy="1676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Presentation</a:t>
            </a:r>
            <a:endParaRPr lang="en-US" sz="3600" dirty="0"/>
          </a:p>
        </p:txBody>
      </p:sp>
      <p:sp>
        <p:nvSpPr>
          <p:cNvPr id="11" name="Right Arrow 10"/>
          <p:cNvSpPr/>
          <p:nvPr/>
        </p:nvSpPr>
        <p:spPr>
          <a:xfrm>
            <a:off x="2895600" y="2895600"/>
            <a:ext cx="3200400" cy="76200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28600" y="5029200"/>
            <a:ext cx="3276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How data is represented,</a:t>
            </a:r>
          </a:p>
          <a:p>
            <a:pPr algn="ctr"/>
            <a:r>
              <a:rPr lang="en-US" sz="2000" dirty="0" smtClean="0"/>
              <a:t>accessed, and manipulated</a:t>
            </a:r>
          </a:p>
          <a:p>
            <a:pPr algn="ctr"/>
            <a:r>
              <a:rPr lang="en-US" sz="2000" dirty="0" smtClean="0"/>
              <a:t>(defined by Python classes, automated by </a:t>
            </a:r>
            <a:r>
              <a:rPr lang="en-US" sz="2000" dirty="0" err="1" smtClean="0"/>
              <a:t>Django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3505200" y="5105400"/>
            <a:ext cx="2438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Python programs for implementing application logic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6248400" y="5181600"/>
            <a:ext cx="243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HTML templates for presenting output</a:t>
            </a:r>
            <a:endParaRPr lang="en-US" sz="2000" dirty="0"/>
          </a:p>
        </p:txBody>
      </p:sp>
      <p:sp>
        <p:nvSpPr>
          <p:cNvPr id="15" name="Rectangle 14"/>
          <p:cNvSpPr/>
          <p:nvPr/>
        </p:nvSpPr>
        <p:spPr>
          <a:xfrm>
            <a:off x="5867400" y="2209800"/>
            <a:ext cx="3048000" cy="4419600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Connecting Data and Presentation</a:t>
            </a:r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33400" y="2286000"/>
            <a:ext cx="77724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def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index(request):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smtClean="0">
                <a:cs typeface="Arial" pitchFamily="34" charset="0"/>
              </a:rPr>
              <a:t> 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latest_story_list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=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Story.objects.all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().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order_by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('-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upvotes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')[:20]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smtClean="0">
                <a:cs typeface="Arial" pitchFamily="34" charset="0"/>
              </a:rPr>
              <a:t> 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return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render_to_response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(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'stories/index.html'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smtClean="0">
                <a:cs typeface="Arial" pitchFamily="34" charset="0"/>
              </a:rPr>
              <a:t>                                                   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{'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latest_story_list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' :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latest_story_list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smtClean="0">
                <a:cs typeface="Arial" pitchFamily="34" charset="0"/>
              </a:rPr>
              <a:t>                                                     </a:t>
            </a:r>
            <a:r>
              <a:rPr lang="en-US" sz="2000" dirty="0" smtClean="0"/>
              <a:t>'user</a:t>
            </a:r>
            <a:r>
              <a:rPr lang="en-US" sz="2000" dirty="0" smtClean="0"/>
              <a:t>' : </a:t>
            </a:r>
            <a:r>
              <a:rPr lang="en-US" sz="2000" dirty="0" err="1" smtClean="0"/>
              <a:t>request.user</a:t>
            </a:r>
            <a:r>
              <a:rPr lang="en-US" sz="2000" dirty="0" smtClean="0"/>
              <a:t>})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}) 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" y="2971800"/>
            <a:ext cx="76200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38200" y="4495800"/>
            <a:ext cx="7391400" cy="163121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 err="1" smtClean="0"/>
              <a:t>render_to_response</a:t>
            </a:r>
            <a:r>
              <a:rPr lang="en-US" sz="2000" dirty="0" smtClean="0"/>
              <a:t> is a </a:t>
            </a:r>
            <a:r>
              <a:rPr lang="en-US" sz="2000" dirty="0" err="1" smtClean="0"/>
              <a:t>Django</a:t>
            </a:r>
            <a:r>
              <a:rPr lang="en-US" sz="2000" dirty="0" smtClean="0"/>
              <a:t> procedure that takes two inputs:</a:t>
            </a:r>
          </a:p>
          <a:p>
            <a:r>
              <a:rPr lang="en-US" sz="2000" dirty="0" smtClean="0"/>
              <a:t>   - pathname to an HTML template</a:t>
            </a:r>
          </a:p>
          <a:p>
            <a:r>
              <a:rPr lang="en-US" sz="2000" dirty="0" smtClean="0"/>
              <a:t>   - dictionary that defines variables for use in the template</a:t>
            </a:r>
          </a:p>
          <a:p>
            <a:r>
              <a:rPr lang="en-US" sz="2000" dirty="0" smtClean="0"/>
              <a:t>It processes the HTML template to produce the HTML output file, which will be sent back as the response.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Template: </a:t>
            </a:r>
            <a:r>
              <a:rPr lang="en-US" sz="4000" dirty="0" smtClean="0"/>
              <a:t>templates/stories/index.html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" y="762000"/>
            <a:ext cx="94488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</a:rPr>
              <a:t>{% include "header.html" </a:t>
            </a:r>
            <a:r>
              <a:rPr lang="en-US" sz="1600" dirty="0" smtClean="0">
                <a:solidFill>
                  <a:srgbClr val="0070C0"/>
                </a:solidFill>
              </a:rPr>
              <a:t>%}</a:t>
            </a:r>
            <a:endParaRPr lang="en-US" sz="1600" dirty="0" smtClean="0">
              <a:solidFill>
                <a:srgbClr val="0070C0"/>
              </a:solidFill>
            </a:endParaRPr>
          </a:p>
          <a:p>
            <a:r>
              <a:rPr lang="en-US" sz="1600" dirty="0" smtClean="0">
                <a:solidFill>
                  <a:schemeClr val="accent2"/>
                </a:solidFill>
              </a:rPr>
              <a:t>&lt;</a:t>
            </a:r>
            <a:r>
              <a:rPr lang="en-US" sz="1600" dirty="0" smtClean="0">
                <a:solidFill>
                  <a:schemeClr val="accent2"/>
                </a:solidFill>
              </a:rPr>
              <a:t>body id="backdrop"&gt;</a:t>
            </a:r>
          </a:p>
          <a:p>
            <a:r>
              <a:rPr lang="en-US" sz="1600" dirty="0" smtClean="0">
                <a:solidFill>
                  <a:schemeClr val="accent2"/>
                </a:solidFill>
              </a:rPr>
              <a:t>&lt;</a:t>
            </a:r>
            <a:r>
              <a:rPr lang="en-US" sz="1600" dirty="0" smtClean="0">
                <a:solidFill>
                  <a:schemeClr val="accent2"/>
                </a:solidFill>
              </a:rPr>
              <a:t>a </a:t>
            </a:r>
            <a:r>
              <a:rPr lang="en-US" sz="1600" dirty="0" err="1" smtClean="0">
                <a:solidFill>
                  <a:schemeClr val="accent2"/>
                </a:solidFill>
              </a:rPr>
              <a:t>href</a:t>
            </a:r>
            <a:r>
              <a:rPr lang="en-US" sz="1600" dirty="0" smtClean="0">
                <a:solidFill>
                  <a:schemeClr val="accent2"/>
                </a:solidFill>
              </a:rPr>
              <a:t>="/posts/</a:t>
            </a:r>
            <a:r>
              <a:rPr lang="en-US" sz="1600" dirty="0" err="1" smtClean="0">
                <a:solidFill>
                  <a:schemeClr val="accent2"/>
                </a:solidFill>
              </a:rPr>
              <a:t>newpost</a:t>
            </a:r>
            <a:r>
              <a:rPr lang="en-US" sz="1600" dirty="0" smtClean="0">
                <a:solidFill>
                  <a:schemeClr val="accent2"/>
                </a:solidFill>
              </a:rPr>
              <a:t>/"&gt;Post New Quotation&lt;/a&gt;</a:t>
            </a:r>
          </a:p>
          <a:p>
            <a:r>
              <a:rPr lang="en-US" sz="1600" dirty="0" smtClean="0">
                <a:solidFill>
                  <a:srgbClr val="0070C0"/>
                </a:solidFill>
              </a:rPr>
              <a:t>{% </a:t>
            </a:r>
            <a:r>
              <a:rPr lang="en-US" sz="1600" dirty="0" smtClean="0">
                <a:solidFill>
                  <a:srgbClr val="0070C0"/>
                </a:solidFill>
              </a:rPr>
              <a:t>if </a:t>
            </a:r>
            <a:r>
              <a:rPr lang="en-US" sz="1600" dirty="0" err="1" smtClean="0">
                <a:solidFill>
                  <a:srgbClr val="0070C0"/>
                </a:solidFill>
              </a:rPr>
              <a:t>latest_story_list</a:t>
            </a:r>
            <a:r>
              <a:rPr lang="en-US" sz="1600" dirty="0" smtClean="0">
                <a:solidFill>
                  <a:srgbClr val="0070C0"/>
                </a:solidFill>
              </a:rPr>
              <a:t> %}		</a:t>
            </a:r>
          </a:p>
          <a:p>
            <a:r>
              <a:rPr lang="en-US" sz="1600" dirty="0" smtClean="0">
                <a:solidFill>
                  <a:srgbClr val="0070C0"/>
                </a:solidFill>
              </a:rPr>
              <a:t>   {% </a:t>
            </a:r>
            <a:r>
              <a:rPr lang="en-US" sz="1600" dirty="0" smtClean="0">
                <a:solidFill>
                  <a:srgbClr val="0070C0"/>
                </a:solidFill>
              </a:rPr>
              <a:t>for story in </a:t>
            </a:r>
            <a:r>
              <a:rPr lang="en-US" sz="1600" dirty="0" err="1" smtClean="0">
                <a:solidFill>
                  <a:srgbClr val="0070C0"/>
                </a:solidFill>
              </a:rPr>
              <a:t>latest_story_list</a:t>
            </a:r>
            <a:r>
              <a:rPr lang="en-US" sz="1600" dirty="0" smtClean="0">
                <a:solidFill>
                  <a:srgbClr val="0070C0"/>
                </a:solidFill>
              </a:rPr>
              <a:t> %}</a:t>
            </a:r>
          </a:p>
          <a:p>
            <a:r>
              <a:rPr lang="en-US" sz="1600" dirty="0" smtClean="0">
                <a:solidFill>
                  <a:schemeClr val="accent2"/>
                </a:solidFill>
              </a:rPr>
              <a:t>       &lt;</a:t>
            </a:r>
            <a:r>
              <a:rPr lang="en-US" sz="1600" dirty="0" smtClean="0">
                <a:solidFill>
                  <a:schemeClr val="accent2"/>
                </a:solidFill>
              </a:rPr>
              <a:t>div id="space"&gt;&lt;/div&gt;</a:t>
            </a:r>
          </a:p>
          <a:p>
            <a:r>
              <a:rPr lang="en-US" sz="1600" dirty="0" smtClean="0">
                <a:solidFill>
                  <a:schemeClr val="accent2"/>
                </a:solidFill>
              </a:rPr>
              <a:t>       &lt;</a:t>
            </a:r>
            <a:r>
              <a:rPr lang="en-US" sz="1600" dirty="0" smtClean="0">
                <a:solidFill>
                  <a:schemeClr val="accent2"/>
                </a:solidFill>
              </a:rPr>
              <a:t>div id="story"&gt;</a:t>
            </a:r>
          </a:p>
          <a:p>
            <a:r>
              <a:rPr lang="en-US" sz="1600" dirty="0" smtClean="0">
                <a:solidFill>
                  <a:schemeClr val="accent2"/>
                </a:solidFill>
              </a:rPr>
              <a:t>          Posted </a:t>
            </a:r>
            <a:r>
              <a:rPr lang="en-US" sz="1600" dirty="0" smtClean="0">
                <a:solidFill>
                  <a:schemeClr val="accent2"/>
                </a:solidFill>
              </a:rPr>
              <a:t>by &lt;</a:t>
            </a:r>
            <a:r>
              <a:rPr lang="en-US" sz="1600" dirty="0" err="1" smtClean="0">
                <a:solidFill>
                  <a:schemeClr val="accent2"/>
                </a:solidFill>
              </a:rPr>
              <a:t>em</a:t>
            </a:r>
            <a:r>
              <a:rPr lang="en-US" sz="1600" dirty="0" smtClean="0">
                <a:solidFill>
                  <a:schemeClr val="accent2"/>
                </a:solidFill>
              </a:rPr>
              <a:t>&gt;</a:t>
            </a:r>
            <a:r>
              <a:rPr lang="en-US" sz="1600" dirty="0" smtClean="0">
                <a:solidFill>
                  <a:srgbClr val="00B050"/>
                </a:solidFill>
              </a:rPr>
              <a:t>{{</a:t>
            </a:r>
            <a:r>
              <a:rPr lang="en-US" sz="1600" dirty="0" err="1" smtClean="0">
                <a:solidFill>
                  <a:srgbClr val="00B050"/>
                </a:solidFill>
              </a:rPr>
              <a:t>story.orig_poster</a:t>
            </a:r>
            <a:r>
              <a:rPr lang="en-US" sz="1600" dirty="0" smtClean="0">
                <a:solidFill>
                  <a:srgbClr val="00B050"/>
                </a:solidFill>
              </a:rPr>
              <a:t>}}</a:t>
            </a:r>
            <a:r>
              <a:rPr lang="en-US" sz="1600" dirty="0" smtClean="0">
                <a:solidFill>
                  <a:schemeClr val="accent2"/>
                </a:solidFill>
              </a:rPr>
              <a:t>&lt;/</a:t>
            </a:r>
            <a:r>
              <a:rPr lang="en-US" sz="1600" dirty="0" err="1" smtClean="0">
                <a:solidFill>
                  <a:schemeClr val="accent2"/>
                </a:solidFill>
              </a:rPr>
              <a:t>em</a:t>
            </a:r>
            <a:r>
              <a:rPr lang="en-US" sz="1600" dirty="0" smtClean="0">
                <a:solidFill>
                  <a:schemeClr val="accent2"/>
                </a:solidFill>
              </a:rPr>
              <a:t>&gt; </a:t>
            </a:r>
            <a:endParaRPr lang="en-US" sz="1600" dirty="0" smtClean="0">
              <a:solidFill>
                <a:schemeClr val="accent2"/>
              </a:solidFill>
            </a:endParaRPr>
          </a:p>
          <a:p>
            <a:r>
              <a:rPr lang="en-US" sz="1600" dirty="0" smtClean="0">
                <a:solidFill>
                  <a:schemeClr val="accent2"/>
                </a:solidFill>
              </a:rPr>
              <a:t> </a:t>
            </a:r>
            <a:r>
              <a:rPr lang="en-US" sz="1600" dirty="0" smtClean="0">
                <a:solidFill>
                  <a:schemeClr val="accent2"/>
                </a:solidFill>
              </a:rPr>
              <a:t>               on </a:t>
            </a:r>
            <a:r>
              <a:rPr lang="en-US" sz="1600" dirty="0" smtClean="0">
                <a:solidFill>
                  <a:srgbClr val="00B050"/>
                </a:solidFill>
              </a:rPr>
              <a:t>{{</a:t>
            </a:r>
            <a:r>
              <a:rPr lang="en-US" sz="1600" dirty="0" err="1" smtClean="0">
                <a:solidFill>
                  <a:srgbClr val="00B050"/>
                </a:solidFill>
              </a:rPr>
              <a:t>story.post_date|date</a:t>
            </a:r>
            <a:r>
              <a:rPr lang="en-US" sz="1600" dirty="0" smtClean="0">
                <a:solidFill>
                  <a:srgbClr val="00B050"/>
                </a:solidFill>
              </a:rPr>
              <a:t>:"F j, Y</a:t>
            </a:r>
            <a:r>
              <a:rPr lang="en-US" sz="1600" dirty="0" smtClean="0">
                <a:solidFill>
                  <a:srgbClr val="00B050"/>
                </a:solidFill>
              </a:rPr>
              <a:t>"}}</a:t>
            </a:r>
            <a:r>
              <a:rPr lang="en-US" sz="1600" dirty="0" smtClean="0">
                <a:solidFill>
                  <a:schemeClr val="accent2"/>
                </a:solidFill>
              </a:rPr>
              <a:t> </a:t>
            </a:r>
          </a:p>
          <a:p>
            <a:r>
              <a:rPr lang="en-US" sz="1600" dirty="0" smtClean="0">
                <a:solidFill>
                  <a:schemeClr val="accent2"/>
                </a:solidFill>
              </a:rPr>
              <a:t> </a:t>
            </a:r>
            <a:r>
              <a:rPr lang="en-US" sz="1600" dirty="0" smtClean="0">
                <a:solidFill>
                  <a:schemeClr val="accent2"/>
                </a:solidFill>
              </a:rPr>
              <a:t>         [</a:t>
            </a:r>
            <a:r>
              <a:rPr lang="en-US" sz="1600" dirty="0" smtClean="0">
                <a:solidFill>
                  <a:schemeClr val="accent2"/>
                </a:solidFill>
              </a:rPr>
              <a:t>up votes: </a:t>
            </a:r>
            <a:r>
              <a:rPr lang="en-US" sz="1600" dirty="0" smtClean="0">
                <a:solidFill>
                  <a:srgbClr val="00B050"/>
                </a:solidFill>
              </a:rPr>
              <a:t>{{</a:t>
            </a:r>
            <a:r>
              <a:rPr lang="en-US" sz="1600" dirty="0" err="1" smtClean="0">
                <a:solidFill>
                  <a:srgbClr val="00B050"/>
                </a:solidFill>
              </a:rPr>
              <a:t>story.upvotes</a:t>
            </a:r>
            <a:r>
              <a:rPr lang="en-US" sz="1600" dirty="0" smtClean="0">
                <a:solidFill>
                  <a:srgbClr val="00B050"/>
                </a:solidFill>
              </a:rPr>
              <a:t>}}</a:t>
            </a:r>
            <a:r>
              <a:rPr lang="en-US" sz="1600" dirty="0" smtClean="0">
                <a:solidFill>
                  <a:schemeClr val="accent2"/>
                </a:solidFill>
              </a:rPr>
              <a:t>]</a:t>
            </a:r>
          </a:p>
          <a:p>
            <a:r>
              <a:rPr lang="en-US" sz="1600" dirty="0" smtClean="0">
                <a:solidFill>
                  <a:schemeClr val="accent2"/>
                </a:solidFill>
              </a:rPr>
              <a:t>       </a:t>
            </a:r>
            <a:r>
              <a:rPr lang="en-US" sz="1600" dirty="0" smtClean="0">
                <a:solidFill>
                  <a:schemeClr val="accent2"/>
                </a:solidFill>
              </a:rPr>
              <a:t>   &lt;</a:t>
            </a:r>
            <a:r>
              <a:rPr lang="en-US" sz="1600" dirty="0" err="1" smtClean="0">
                <a:solidFill>
                  <a:schemeClr val="accent2"/>
                </a:solidFill>
              </a:rPr>
              <a:t>blockquote</a:t>
            </a:r>
            <a:r>
              <a:rPr lang="en-US" sz="1600" dirty="0" smtClean="0">
                <a:solidFill>
                  <a:schemeClr val="accent2"/>
                </a:solidFill>
              </a:rPr>
              <a:t>&gt;</a:t>
            </a:r>
            <a:r>
              <a:rPr lang="en-US" sz="1600" dirty="0" smtClean="0">
                <a:solidFill>
                  <a:srgbClr val="00B050"/>
                </a:solidFill>
              </a:rPr>
              <a:t>{{</a:t>
            </a:r>
            <a:r>
              <a:rPr lang="en-US" sz="1600" dirty="0" err="1" smtClean="0">
                <a:solidFill>
                  <a:srgbClr val="00B050"/>
                </a:solidFill>
              </a:rPr>
              <a:t>story.body</a:t>
            </a:r>
            <a:r>
              <a:rPr lang="en-US" sz="1600" dirty="0" smtClean="0">
                <a:solidFill>
                  <a:srgbClr val="00B050"/>
                </a:solidFill>
              </a:rPr>
              <a:t>}}</a:t>
            </a:r>
            <a:r>
              <a:rPr lang="en-US" sz="1600" dirty="0" smtClean="0">
                <a:solidFill>
                  <a:schemeClr val="accent2"/>
                </a:solidFill>
              </a:rPr>
              <a:t>&lt;/</a:t>
            </a:r>
            <a:r>
              <a:rPr lang="en-US" sz="1600" dirty="0" err="1" smtClean="0">
                <a:solidFill>
                  <a:schemeClr val="accent2"/>
                </a:solidFill>
              </a:rPr>
              <a:t>blockquote</a:t>
            </a:r>
            <a:r>
              <a:rPr lang="en-US" sz="1600" dirty="0" smtClean="0">
                <a:solidFill>
                  <a:schemeClr val="accent2"/>
                </a:solidFill>
              </a:rPr>
              <a:t>&gt;</a:t>
            </a:r>
          </a:p>
          <a:p>
            <a:r>
              <a:rPr lang="en-US" sz="1600" dirty="0" smtClean="0">
                <a:solidFill>
                  <a:schemeClr val="accent2"/>
                </a:solidFill>
              </a:rPr>
              <a:t>           &lt;</a:t>
            </a:r>
            <a:r>
              <a:rPr lang="en-US" sz="1600" dirty="0" smtClean="0">
                <a:solidFill>
                  <a:schemeClr val="accent2"/>
                </a:solidFill>
              </a:rPr>
              <a:t>div id="voting"&gt;</a:t>
            </a:r>
          </a:p>
          <a:p>
            <a:r>
              <a:rPr lang="en-US" sz="1600" dirty="0" smtClean="0">
                <a:solidFill>
                  <a:schemeClr val="accent2"/>
                </a:solidFill>
              </a:rPr>
              <a:t>             &lt;</a:t>
            </a:r>
            <a:r>
              <a:rPr lang="en-US" sz="1600" dirty="0" smtClean="0">
                <a:solidFill>
                  <a:schemeClr val="accent2"/>
                </a:solidFill>
              </a:rPr>
              <a:t>a </a:t>
            </a:r>
            <a:r>
              <a:rPr lang="en-US" sz="1600" dirty="0" err="1" smtClean="0">
                <a:solidFill>
                  <a:schemeClr val="accent2"/>
                </a:solidFill>
              </a:rPr>
              <a:t>href</a:t>
            </a:r>
            <a:r>
              <a:rPr lang="en-US" sz="1600" dirty="0" smtClean="0">
                <a:solidFill>
                  <a:schemeClr val="accent2"/>
                </a:solidFill>
              </a:rPr>
              <a:t>="/posts/</a:t>
            </a:r>
            <a:r>
              <a:rPr lang="en-US" sz="1600" dirty="0" smtClean="0">
                <a:solidFill>
                  <a:srgbClr val="00B050"/>
                </a:solidFill>
              </a:rPr>
              <a:t>{{story.id}}</a:t>
            </a:r>
            <a:r>
              <a:rPr lang="en-US" sz="1600" dirty="0" smtClean="0">
                <a:solidFill>
                  <a:schemeClr val="accent2"/>
                </a:solidFill>
              </a:rPr>
              <a:t>/</a:t>
            </a:r>
            <a:r>
              <a:rPr lang="en-US" sz="1600" dirty="0" err="1" smtClean="0">
                <a:solidFill>
                  <a:schemeClr val="accent2"/>
                </a:solidFill>
              </a:rPr>
              <a:t>upvote</a:t>
            </a:r>
            <a:r>
              <a:rPr lang="en-US" sz="1600" dirty="0" smtClean="0">
                <a:solidFill>
                  <a:schemeClr val="accent2"/>
                </a:solidFill>
              </a:rPr>
              <a:t>/" method="post"&gt;Vote Up&lt;/a&gt; | 		    </a:t>
            </a:r>
          </a:p>
          <a:p>
            <a:r>
              <a:rPr lang="en-US" sz="1600" dirty="0" smtClean="0">
                <a:solidFill>
                  <a:schemeClr val="accent2"/>
                </a:solidFill>
              </a:rPr>
              <a:t>             &lt;a </a:t>
            </a:r>
            <a:r>
              <a:rPr lang="en-US" sz="1600" dirty="0" err="1" smtClean="0">
                <a:solidFill>
                  <a:schemeClr val="accent2"/>
                </a:solidFill>
              </a:rPr>
              <a:t>href</a:t>
            </a:r>
            <a:r>
              <a:rPr lang="en-US" sz="1600" dirty="0" smtClean="0">
                <a:solidFill>
                  <a:schemeClr val="accent2"/>
                </a:solidFill>
              </a:rPr>
              <a:t>="/posts/</a:t>
            </a:r>
            <a:r>
              <a:rPr lang="en-US" sz="1600" dirty="0" smtClean="0">
                <a:solidFill>
                  <a:srgbClr val="00B050"/>
                </a:solidFill>
              </a:rPr>
              <a:t>{{story.id}}</a:t>
            </a:r>
            <a:r>
              <a:rPr lang="en-US" sz="1600" dirty="0" smtClean="0">
                <a:solidFill>
                  <a:schemeClr val="accent2"/>
                </a:solidFill>
              </a:rPr>
              <a:t>/</a:t>
            </a:r>
            <a:r>
              <a:rPr lang="en-US" sz="1600" dirty="0" err="1" smtClean="0">
                <a:solidFill>
                  <a:schemeClr val="accent2"/>
                </a:solidFill>
              </a:rPr>
              <a:t>addcomment</a:t>
            </a:r>
            <a:r>
              <a:rPr lang="en-US" sz="1600" dirty="0" smtClean="0">
                <a:solidFill>
                  <a:schemeClr val="accent2"/>
                </a:solidFill>
              </a:rPr>
              <a:t>/" method="post"&gt;Add Comment&lt;/a&gt; |</a:t>
            </a:r>
          </a:p>
          <a:p>
            <a:r>
              <a:rPr lang="en-US" sz="1600" dirty="0" smtClean="0">
                <a:solidFill>
                  <a:srgbClr val="0070C0"/>
                </a:solidFill>
              </a:rPr>
              <a:t>          </a:t>
            </a:r>
            <a:r>
              <a:rPr lang="en-US" sz="1600" dirty="0" smtClean="0">
                <a:solidFill>
                  <a:srgbClr val="0070C0"/>
                </a:solidFill>
              </a:rPr>
              <a:t>   {% </a:t>
            </a:r>
            <a:r>
              <a:rPr lang="en-US" sz="1600" dirty="0" smtClean="0">
                <a:solidFill>
                  <a:srgbClr val="0070C0"/>
                </a:solidFill>
              </a:rPr>
              <a:t>load comments </a:t>
            </a:r>
            <a:r>
              <a:rPr lang="en-US" sz="1600" dirty="0" smtClean="0">
                <a:solidFill>
                  <a:srgbClr val="0070C0"/>
                </a:solidFill>
              </a:rPr>
              <a:t>%} </a:t>
            </a:r>
          </a:p>
          <a:p>
            <a:r>
              <a:rPr lang="en-US" sz="1600" dirty="0" smtClean="0">
                <a:solidFill>
                  <a:srgbClr val="0070C0"/>
                </a:solidFill>
              </a:rPr>
              <a:t> </a:t>
            </a:r>
            <a:r>
              <a:rPr lang="en-US" sz="1600" dirty="0" smtClean="0">
                <a:solidFill>
                  <a:srgbClr val="0070C0"/>
                </a:solidFill>
              </a:rPr>
              <a:t>            {% </a:t>
            </a:r>
            <a:r>
              <a:rPr lang="en-US" sz="1600" dirty="0" err="1" smtClean="0">
                <a:solidFill>
                  <a:srgbClr val="0070C0"/>
                </a:solidFill>
              </a:rPr>
              <a:t>get_comment_count</a:t>
            </a:r>
            <a:r>
              <a:rPr lang="en-US" sz="1600" dirty="0" smtClean="0">
                <a:solidFill>
                  <a:srgbClr val="0070C0"/>
                </a:solidFill>
              </a:rPr>
              <a:t> for story as </a:t>
            </a:r>
            <a:r>
              <a:rPr lang="en-US" sz="1600" dirty="0" err="1" smtClean="0">
                <a:solidFill>
                  <a:srgbClr val="0070C0"/>
                </a:solidFill>
              </a:rPr>
              <a:t>comment_count</a:t>
            </a:r>
            <a:r>
              <a:rPr lang="en-US" sz="1600" dirty="0" smtClean="0">
                <a:solidFill>
                  <a:srgbClr val="0070C0"/>
                </a:solidFill>
              </a:rPr>
              <a:t> %}</a:t>
            </a:r>
          </a:p>
          <a:p>
            <a:r>
              <a:rPr lang="en-US" sz="1600" dirty="0" smtClean="0">
                <a:solidFill>
                  <a:schemeClr val="accent2"/>
                </a:solidFill>
              </a:rPr>
              <a:t>             &lt;</a:t>
            </a:r>
            <a:r>
              <a:rPr lang="en-US" sz="1600" dirty="0" smtClean="0">
                <a:solidFill>
                  <a:schemeClr val="accent2"/>
                </a:solidFill>
              </a:rPr>
              <a:t>a </a:t>
            </a:r>
            <a:r>
              <a:rPr lang="en-US" sz="1600" dirty="0" err="1" smtClean="0">
                <a:solidFill>
                  <a:schemeClr val="accent2"/>
                </a:solidFill>
              </a:rPr>
              <a:t>href</a:t>
            </a:r>
            <a:r>
              <a:rPr lang="en-US" sz="1600" dirty="0" smtClean="0">
                <a:solidFill>
                  <a:schemeClr val="accent2"/>
                </a:solidFill>
              </a:rPr>
              <a:t>="/posts/</a:t>
            </a:r>
            <a:r>
              <a:rPr lang="en-US" sz="1600" dirty="0" smtClean="0">
                <a:solidFill>
                  <a:srgbClr val="00B050"/>
                </a:solidFill>
              </a:rPr>
              <a:t>{{story.id}}</a:t>
            </a:r>
            <a:r>
              <a:rPr lang="en-US" sz="1600" dirty="0" smtClean="0">
                <a:solidFill>
                  <a:schemeClr val="accent2"/>
                </a:solidFill>
              </a:rPr>
              <a:t>/" method="post"&gt;View Comments ({{</a:t>
            </a:r>
            <a:r>
              <a:rPr lang="en-US" sz="1600" dirty="0" err="1" smtClean="0">
                <a:solidFill>
                  <a:schemeClr val="accent2"/>
                </a:solidFill>
              </a:rPr>
              <a:t>comment_count</a:t>
            </a:r>
            <a:r>
              <a:rPr lang="en-US" sz="1600" dirty="0" smtClean="0">
                <a:solidFill>
                  <a:schemeClr val="accent2"/>
                </a:solidFill>
              </a:rPr>
              <a:t>}})&lt;/a&gt;</a:t>
            </a:r>
          </a:p>
          <a:p>
            <a:r>
              <a:rPr lang="en-US" sz="1600" dirty="0" smtClean="0">
                <a:solidFill>
                  <a:schemeClr val="accent2"/>
                </a:solidFill>
              </a:rPr>
              <a:t>          &lt;/</a:t>
            </a:r>
            <a:r>
              <a:rPr lang="en-US" sz="1600" dirty="0" smtClean="0">
                <a:solidFill>
                  <a:schemeClr val="accent2"/>
                </a:solidFill>
              </a:rPr>
              <a:t>div&gt;</a:t>
            </a:r>
          </a:p>
          <a:p>
            <a:r>
              <a:rPr lang="en-US" sz="1600" dirty="0" smtClean="0">
                <a:solidFill>
                  <a:schemeClr val="accent2"/>
                </a:solidFill>
              </a:rPr>
              <a:t>       &lt;/</a:t>
            </a:r>
            <a:r>
              <a:rPr lang="en-US" sz="1600" dirty="0" smtClean="0">
                <a:solidFill>
                  <a:schemeClr val="accent2"/>
                </a:solidFill>
              </a:rPr>
              <a:t>div&gt;</a:t>
            </a:r>
          </a:p>
          <a:p>
            <a:r>
              <a:rPr lang="en-US" sz="1600" dirty="0" smtClean="0">
                <a:solidFill>
                  <a:srgbClr val="0070C0"/>
                </a:solidFill>
              </a:rPr>
              <a:t>      {% </a:t>
            </a:r>
            <a:r>
              <a:rPr lang="en-US" sz="1600" dirty="0" err="1" smtClean="0">
                <a:solidFill>
                  <a:srgbClr val="0070C0"/>
                </a:solidFill>
              </a:rPr>
              <a:t>endfor</a:t>
            </a:r>
            <a:r>
              <a:rPr lang="en-US" sz="1600" dirty="0" smtClean="0">
                <a:solidFill>
                  <a:srgbClr val="0070C0"/>
                </a:solidFill>
              </a:rPr>
              <a:t> %}</a:t>
            </a:r>
          </a:p>
          <a:p>
            <a:r>
              <a:rPr lang="en-US" sz="1600" dirty="0" smtClean="0">
                <a:solidFill>
                  <a:srgbClr val="0070C0"/>
                </a:solidFill>
              </a:rPr>
              <a:t>   {% </a:t>
            </a:r>
            <a:r>
              <a:rPr lang="en-US" sz="1600" dirty="0" smtClean="0">
                <a:solidFill>
                  <a:srgbClr val="0070C0"/>
                </a:solidFill>
              </a:rPr>
              <a:t>else %}</a:t>
            </a:r>
          </a:p>
          <a:p>
            <a:r>
              <a:rPr lang="en-US" sz="1600" dirty="0" smtClean="0">
                <a:solidFill>
                  <a:schemeClr val="accent2"/>
                </a:solidFill>
              </a:rPr>
              <a:t>        </a:t>
            </a:r>
            <a:r>
              <a:rPr lang="en-US" sz="1600" dirty="0" smtClean="0">
                <a:solidFill>
                  <a:schemeClr val="accent2"/>
                </a:solidFill>
              </a:rPr>
              <a:t>&lt;center&gt;&lt;p&gt;No stories are available.&lt;/p&gt;&lt;/center&gt;</a:t>
            </a:r>
          </a:p>
          <a:p>
            <a:r>
              <a:rPr lang="en-US" sz="1600" dirty="0" smtClean="0">
                <a:solidFill>
                  <a:srgbClr val="0070C0"/>
                </a:solidFill>
              </a:rPr>
              <a:t>   {% </a:t>
            </a:r>
            <a:r>
              <a:rPr lang="en-US" sz="1600" dirty="0" err="1" smtClean="0">
                <a:solidFill>
                  <a:srgbClr val="0070C0"/>
                </a:solidFill>
              </a:rPr>
              <a:t>endif</a:t>
            </a:r>
            <a:r>
              <a:rPr lang="en-US" sz="1600" dirty="0" smtClean="0">
                <a:solidFill>
                  <a:srgbClr val="0070C0"/>
                </a:solidFill>
              </a:rPr>
              <a:t> %}</a:t>
            </a:r>
          </a:p>
          <a:p>
            <a:r>
              <a:rPr lang="en-US" sz="1600" dirty="0" smtClean="0">
                <a:solidFill>
                  <a:srgbClr val="0070C0"/>
                </a:solidFill>
              </a:rPr>
              <a:t>{% </a:t>
            </a:r>
            <a:r>
              <a:rPr lang="en-US" sz="1600" dirty="0" smtClean="0">
                <a:solidFill>
                  <a:srgbClr val="0070C0"/>
                </a:solidFill>
              </a:rPr>
              <a:t>include "footer.html" %}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19800" y="762000"/>
            <a:ext cx="3077637" cy="230832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Blue:</a:t>
            </a:r>
            <a:r>
              <a:rPr lang="en-US" dirty="0" smtClean="0"/>
              <a:t> in {% ... %}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Commands interpreted by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Django’s</a:t>
            </a:r>
            <a:r>
              <a:rPr lang="en-US" dirty="0" smtClean="0"/>
              <a:t> template processor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Green:</a:t>
            </a:r>
            <a:r>
              <a:rPr lang="en-US" dirty="0" smtClean="0"/>
              <a:t> in {{ ... }}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Variables from dictionary 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passed as second parameter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Red:</a:t>
            </a:r>
            <a:r>
              <a:rPr lang="en-US" dirty="0" smtClean="0"/>
              <a:t> HTML</a:t>
            </a:r>
          </a:p>
          <a:p>
            <a:r>
              <a:rPr lang="en-US" dirty="0" smtClean="0"/>
              <a:t> </a:t>
            </a:r>
            <a:r>
              <a:rPr lang="en-US" dirty="0" smtClean="0"/>
              <a:t> &lt;div ...&gt; ... &lt;/div&gt;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Okay, so how do I change the colors?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2111514"/>
            <a:ext cx="282192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{% include "header.html" %}</a:t>
            </a:r>
          </a:p>
          <a:p>
            <a:r>
              <a:rPr lang="en-US" dirty="0" smtClean="0"/>
              <a:t>...</a:t>
            </a: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28600" y="1654314"/>
            <a:ext cx="29808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templates/stories/index.html: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81000" y="2949714"/>
            <a:ext cx="31149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templates/stories/header.html: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85800" y="3429000"/>
            <a:ext cx="2954655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</a:rPr>
              <a:t>{% include </a:t>
            </a:r>
            <a:r>
              <a:rPr lang="en-US" sz="2000" dirty="0" smtClean="0">
                <a:solidFill>
                  <a:srgbClr val="0070C0"/>
                </a:solidFill>
              </a:rPr>
              <a:t>“style.html</a:t>
            </a:r>
            <a:r>
              <a:rPr lang="en-US" sz="2000" dirty="0" smtClean="0">
                <a:solidFill>
                  <a:srgbClr val="0070C0"/>
                </a:solidFill>
              </a:rPr>
              <a:t>" </a:t>
            </a:r>
            <a:r>
              <a:rPr lang="en-US" sz="2000" dirty="0" smtClean="0">
                <a:solidFill>
                  <a:srgbClr val="0070C0"/>
                </a:solidFill>
              </a:rPr>
              <a:t>%}</a:t>
            </a:r>
            <a:endParaRPr lang="en-US" sz="2000" dirty="0" smtClean="0"/>
          </a:p>
          <a:p>
            <a:r>
              <a:rPr lang="en-US" sz="2000" dirty="0" smtClean="0"/>
              <a:t>&lt;div id="space"&gt;&lt;/div&gt;	</a:t>
            </a:r>
          </a:p>
          <a:p>
            <a:r>
              <a:rPr lang="en-US" sz="2000" dirty="0" smtClean="0"/>
              <a:t>&lt;div id="header</a:t>
            </a:r>
            <a:r>
              <a:rPr lang="en-US" sz="2000" dirty="0" smtClean="0"/>
              <a:t>"&gt;</a:t>
            </a:r>
          </a:p>
          <a:p>
            <a:r>
              <a:rPr lang="en-US" sz="2000" dirty="0" err="1" smtClean="0"/>
              <a:t>Overheardit</a:t>
            </a:r>
            <a:r>
              <a:rPr lang="en-US" sz="2000" dirty="0" smtClean="0"/>
              <a:t> </a:t>
            </a:r>
            <a:r>
              <a:rPr lang="en-US" sz="2000" dirty="0" smtClean="0"/>
              <a:t>at </a:t>
            </a:r>
            <a:r>
              <a:rPr lang="en-US" sz="2000" dirty="0" err="1" smtClean="0"/>
              <a:t>UVa</a:t>
            </a:r>
            <a:endParaRPr lang="en-US" sz="2000" dirty="0" smtClean="0"/>
          </a:p>
          <a:p>
            <a:r>
              <a:rPr lang="en-US" sz="2000" dirty="0" smtClean="0"/>
              <a:t>&lt;/</a:t>
            </a:r>
            <a:r>
              <a:rPr lang="en-US" sz="2000" dirty="0" smtClean="0"/>
              <a:t>div&gt;</a:t>
            </a:r>
          </a:p>
          <a:p>
            <a:r>
              <a:rPr lang="en-US" sz="2000" dirty="0" smtClean="0"/>
              <a:t>...</a:t>
            </a:r>
            <a:endParaRPr lang="en-US" sz="20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3810000" y="1447800"/>
            <a:ext cx="29051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templates/stories/style.html: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038600" y="1905000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#backdrop {</a:t>
            </a:r>
          </a:p>
          <a:p>
            <a:r>
              <a:rPr lang="en-US" dirty="0" smtClean="0"/>
              <a:t>   padding:0;</a:t>
            </a:r>
          </a:p>
          <a:p>
            <a:r>
              <a:rPr lang="en-US" dirty="0" smtClean="0"/>
              <a:t>   margin-left: 100px;</a:t>
            </a:r>
          </a:p>
          <a:p>
            <a:r>
              <a:rPr lang="en-US" dirty="0" smtClean="0"/>
              <a:t>   margin-right: 100px;</a:t>
            </a:r>
          </a:p>
          <a:p>
            <a:r>
              <a:rPr lang="en-US" dirty="0" smtClean="0"/>
              <a:t>   margin-top: 10px;</a:t>
            </a:r>
          </a:p>
          <a:p>
            <a:r>
              <a:rPr lang="en-US" dirty="0" smtClean="0"/>
              <a:t>   background-color:#</a:t>
            </a:r>
            <a:r>
              <a:rPr lang="en-US" dirty="0" err="1" smtClean="0"/>
              <a:t>ffffff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 font: </a:t>
            </a:r>
            <a:r>
              <a:rPr lang="en-US" dirty="0" err="1" smtClean="0"/>
              <a:t>calibri</a:t>
            </a:r>
            <a:r>
              <a:rPr lang="en-US" dirty="0" smtClean="0"/>
              <a:t>, </a:t>
            </a:r>
            <a:r>
              <a:rPr lang="en-US" dirty="0" err="1" smtClean="0"/>
              <a:t>helvetica</a:t>
            </a:r>
            <a:r>
              <a:rPr lang="en-US" dirty="0" smtClean="0"/>
              <a:t>, </a:t>
            </a:r>
            <a:r>
              <a:rPr lang="en-US" dirty="0" err="1" smtClean="0"/>
              <a:t>arial</a:t>
            </a:r>
            <a:r>
              <a:rPr lang="en-US" dirty="0" smtClean="0"/>
              <a:t>, </a:t>
            </a:r>
            <a:r>
              <a:rPr lang="en-US" dirty="0" smtClean="0"/>
              <a:t>sans-serif;</a:t>
            </a:r>
            <a:endParaRPr lang="en-US" dirty="0" smtClean="0"/>
          </a:p>
          <a:p>
            <a:r>
              <a:rPr lang="en-US" dirty="0" smtClean="0"/>
              <a:t>}</a:t>
            </a:r>
          </a:p>
          <a:p>
            <a:endParaRPr lang="en-US" dirty="0" smtClean="0"/>
          </a:p>
          <a:p>
            <a:r>
              <a:rPr lang="en-US" dirty="0" smtClean="0"/>
              <a:t>#header {</a:t>
            </a:r>
          </a:p>
          <a:p>
            <a:r>
              <a:rPr lang="en-US" dirty="0" smtClean="0"/>
              <a:t>   height:60px;</a:t>
            </a:r>
          </a:p>
          <a:p>
            <a:r>
              <a:rPr lang="en-US" dirty="0" smtClean="0"/>
              <a:t>   background-color:#980000;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margin:auto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 font: 300% </a:t>
            </a:r>
            <a:r>
              <a:rPr lang="en-US" dirty="0" err="1" smtClean="0"/>
              <a:t>calibri</a:t>
            </a:r>
            <a:r>
              <a:rPr lang="en-US" dirty="0" smtClean="0"/>
              <a:t>, </a:t>
            </a:r>
            <a:r>
              <a:rPr lang="en-US" dirty="0" err="1" smtClean="0"/>
              <a:t>helvetica</a:t>
            </a:r>
            <a:r>
              <a:rPr lang="en-US" dirty="0" smtClean="0"/>
              <a:t>, </a:t>
            </a:r>
            <a:r>
              <a:rPr lang="en-US" dirty="0" err="1" smtClean="0"/>
              <a:t>arial</a:t>
            </a:r>
            <a:r>
              <a:rPr lang="en-US" dirty="0" smtClean="0"/>
              <a:t>, sans-serif</a:t>
            </a:r>
            <a:r>
              <a:rPr lang="en-US" dirty="0" smtClean="0"/>
              <a:t>;</a:t>
            </a:r>
            <a:endParaRPr lang="en-US" dirty="0" smtClean="0"/>
          </a:p>
          <a:p>
            <a:r>
              <a:rPr lang="en-US" dirty="0" smtClean="0"/>
              <a:t>   text-align: center;</a:t>
            </a:r>
          </a:p>
          <a:p>
            <a:r>
              <a:rPr lang="en-US" dirty="0" smtClean="0"/>
              <a:t>   color:#</a:t>
            </a:r>
            <a:r>
              <a:rPr lang="en-US" dirty="0" err="1" smtClean="0"/>
              <a:t>ffffff</a:t>
            </a:r>
            <a:r>
              <a:rPr lang="en-US" dirty="0" smtClean="0"/>
              <a:t>;		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867400" y="41148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Defines the style of the 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&lt;div id=“header”&gt; ...&lt;/div&gt;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191000" y="4953000"/>
            <a:ext cx="2743200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791200" y="5334000"/>
            <a:ext cx="2867067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24-bit RGB colors like in PS1!</a:t>
            </a:r>
          </a:p>
          <a:p>
            <a:r>
              <a:rPr lang="en-US" dirty="0" smtClean="0"/>
              <a:t>#RRGGBB</a:t>
            </a:r>
          </a:p>
          <a:p>
            <a:r>
              <a:rPr lang="en-US" dirty="0" smtClean="0"/>
              <a:t>Hexadecimal: 0-F </a:t>
            </a:r>
          </a:p>
          <a:p>
            <a:r>
              <a:rPr lang="en-US" dirty="0" smtClean="0"/>
              <a:t>FF = 255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990569" y="4964668"/>
            <a:ext cx="1019831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#FFFF00;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 animBg="1"/>
      <p:bldP spid="12" grpId="0" animBg="1"/>
      <p:bldP spid="1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Wednesday’s Class</a:t>
            </a:r>
            <a:endParaRPr lang="en-US" dirty="0"/>
          </a:p>
        </p:txBody>
      </p:sp>
      <p:pic>
        <p:nvPicPr>
          <p:cNvPr id="532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2743200"/>
            <a:ext cx="2240757" cy="746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914400" y="5029200"/>
            <a:ext cx="459946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Steve Huffman (</a:t>
            </a:r>
            <a:r>
              <a:rPr lang="en-US" sz="2400" dirty="0" err="1" smtClean="0"/>
              <a:t>UVa</a:t>
            </a:r>
            <a:r>
              <a:rPr lang="en-US" sz="2400" dirty="0" smtClean="0"/>
              <a:t> CS 2005)</a:t>
            </a:r>
            <a:r>
              <a:rPr lang="en-US" sz="2000" dirty="0" smtClean="0"/>
              <a:t> </a:t>
            </a:r>
            <a:endParaRPr lang="en-US" sz="2000" dirty="0" smtClean="0"/>
          </a:p>
          <a:p>
            <a:r>
              <a:rPr lang="en-US" sz="2000" dirty="0" smtClean="0"/>
              <a:t>Co-founder (with Alexis </a:t>
            </a:r>
            <a:r>
              <a:rPr lang="en-US" sz="2000" dirty="0" err="1" smtClean="0"/>
              <a:t>Ohanian</a:t>
            </a:r>
            <a:r>
              <a:rPr lang="en-US" sz="2000" dirty="0" smtClean="0"/>
              <a:t>) of </a:t>
            </a:r>
            <a:r>
              <a:rPr lang="en-US" sz="2000" dirty="0" err="1" smtClean="0"/>
              <a:t>reddit</a:t>
            </a:r>
            <a:endParaRPr lang="en-US" sz="2000" dirty="0"/>
          </a:p>
        </p:txBody>
      </p:sp>
      <p:pic>
        <p:nvPicPr>
          <p:cNvPr id="532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1609725"/>
            <a:ext cx="4267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905000" y="5867400"/>
            <a:ext cx="5400453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dirty="0" smtClean="0"/>
              <a:t>Before Wednesday’s class: visit and try reddit.com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Django</a:t>
            </a:r>
            <a:r>
              <a:rPr lang="en-US" dirty="0" smtClean="0"/>
              <a:t> Innards</a:t>
            </a:r>
          </a:p>
          <a:p>
            <a:r>
              <a:rPr lang="en-US" dirty="0" smtClean="0"/>
              <a:t>Sign up for design reviews in class today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3276600"/>
            <a:ext cx="6782049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Exam 2 Review Session: tonight, 6-7:30 in Olsson 001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85801" y="3886200"/>
            <a:ext cx="7848600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Wednesday, 5-6:30pm, Olsson 228E: Fireside chat with Wes Weimer and Kim Hazelwood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Charge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Changing background images, colors and fonts is fun, but not the most important thing for your Project!</a:t>
            </a:r>
          </a:p>
          <a:p>
            <a:r>
              <a:rPr lang="en-US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Focus on doing computationally interesting things with a clean, simple interface</a:t>
            </a:r>
          </a:p>
          <a:p>
            <a:endParaRPr lang="en-US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5400" y="4655403"/>
            <a:ext cx="6782049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Exam 2 Review Session: tonight, 6-7:30 in Olsson 001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85801" y="5265003"/>
            <a:ext cx="7848600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Wednesday, 5-6:30pm, Olsson 228E: Fireside chat with Wes Weimer and Kim Hazelwood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Projects and Teams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Project teams are posted on website</a:t>
            </a:r>
          </a:p>
          <a:p>
            <a:r>
              <a:rPr lang="en-US" dirty="0" smtClean="0"/>
              <a:t>Everyone should be happy with their team – if you’re not happy, let me know </a:t>
            </a:r>
            <a:r>
              <a:rPr lang="en-US" b="1" dirty="0" smtClean="0"/>
              <a:t>today</a:t>
            </a:r>
            <a:r>
              <a:rPr lang="en-US" dirty="0" smtClean="0"/>
              <a:t>!</a:t>
            </a:r>
          </a:p>
          <a:p>
            <a:r>
              <a:rPr lang="en-US" dirty="0" smtClean="0"/>
              <a:t>At the end of the project you will rate each of your teammates on:</a:t>
            </a:r>
          </a:p>
          <a:p>
            <a:pPr lvl="1"/>
            <a:r>
              <a:rPr lang="en-US" dirty="0" smtClean="0"/>
              <a:t>Effort</a:t>
            </a:r>
          </a:p>
          <a:p>
            <a:pPr lvl="1"/>
            <a:r>
              <a:rPr lang="en-US" dirty="0" smtClean="0"/>
              <a:t>Contribution</a:t>
            </a:r>
            <a:endParaRPr lang="en-US" dirty="0" smtClean="0"/>
          </a:p>
          <a:p>
            <a:pPr lvl="1"/>
            <a:r>
              <a:rPr lang="en-US" dirty="0" smtClean="0"/>
              <a:t>“Works well with others”</a:t>
            </a:r>
          </a:p>
          <a:p>
            <a:r>
              <a:rPr lang="en-US" dirty="0" smtClean="0"/>
              <a:t>All team members are responsible for the success of the project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dirty="0" smtClean="0"/>
              <a:t>MTV  Programming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r="2947" b="13761"/>
          <a:stretch>
            <a:fillRect/>
          </a:stretch>
        </p:blipFill>
        <p:spPr bwMode="auto">
          <a:xfrm>
            <a:off x="762000" y="76200"/>
            <a:ext cx="2971800" cy="209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143000" y="4419600"/>
            <a:ext cx="12666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Model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6629400" y="4419600"/>
            <a:ext cx="17221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Template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3962400" y="4419600"/>
            <a:ext cx="13729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“View”</a:t>
            </a:r>
            <a:endParaRPr lang="en-US" sz="3200" dirty="0"/>
          </a:p>
        </p:txBody>
      </p:sp>
      <p:sp>
        <p:nvSpPr>
          <p:cNvPr id="9" name="Rectangle 8"/>
          <p:cNvSpPr/>
          <p:nvPr/>
        </p:nvSpPr>
        <p:spPr>
          <a:xfrm>
            <a:off x="838200" y="2438400"/>
            <a:ext cx="1981200" cy="167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Data</a:t>
            </a:r>
            <a:endParaRPr lang="en-US" sz="4400" dirty="0"/>
          </a:p>
        </p:txBody>
      </p:sp>
      <p:sp>
        <p:nvSpPr>
          <p:cNvPr id="10" name="Rectangle 9"/>
          <p:cNvSpPr/>
          <p:nvPr/>
        </p:nvSpPr>
        <p:spPr>
          <a:xfrm>
            <a:off x="5692073" y="2478860"/>
            <a:ext cx="3124200" cy="1676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Presentation</a:t>
            </a:r>
            <a:endParaRPr lang="en-US" sz="4400" dirty="0"/>
          </a:p>
        </p:txBody>
      </p:sp>
      <p:sp>
        <p:nvSpPr>
          <p:cNvPr id="11" name="Right Arrow 10"/>
          <p:cNvSpPr/>
          <p:nvPr/>
        </p:nvSpPr>
        <p:spPr>
          <a:xfrm>
            <a:off x="2895600" y="2895600"/>
            <a:ext cx="2667000" cy="76200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28600" y="5029200"/>
            <a:ext cx="3276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How data is represented,</a:t>
            </a:r>
          </a:p>
          <a:p>
            <a:pPr algn="ctr"/>
            <a:r>
              <a:rPr lang="en-US" sz="2000" dirty="0" smtClean="0"/>
              <a:t>accessed, and manipulated</a:t>
            </a:r>
          </a:p>
          <a:p>
            <a:pPr algn="ctr"/>
            <a:r>
              <a:rPr lang="en-US" sz="2000" dirty="0" smtClean="0"/>
              <a:t>(defined by Python classes, automated by </a:t>
            </a:r>
            <a:r>
              <a:rPr lang="en-US" sz="2000" dirty="0" err="1" smtClean="0"/>
              <a:t>Django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3505200" y="5105400"/>
            <a:ext cx="2438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Python programs for implementing application logic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6248400" y="5181600"/>
            <a:ext cx="243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HTML templates for presenting output</a:t>
            </a:r>
            <a:endParaRPr lang="en-US" sz="2000" dirty="0"/>
          </a:p>
        </p:txBody>
      </p:sp>
      <p:sp>
        <p:nvSpPr>
          <p:cNvPr id="15" name="Rectangle 14"/>
          <p:cNvSpPr/>
          <p:nvPr/>
        </p:nvSpPr>
        <p:spPr>
          <a:xfrm>
            <a:off x="228600" y="2286000"/>
            <a:ext cx="3200400" cy="4419600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Application Data</a:t>
            </a:r>
            <a:endParaRPr 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219200" y="4419600"/>
            <a:ext cx="1993900" cy="396875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Client (Browser)</a:t>
            </a: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3962400" y="1905000"/>
            <a:ext cx="2057400" cy="3048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291013" y="2263775"/>
            <a:ext cx="2984407" cy="400110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dirty="0"/>
              <a:t>GET</a:t>
            </a:r>
            <a:r>
              <a:rPr lang="en-US" sz="2000" dirty="0"/>
              <a:t> </a:t>
            </a:r>
            <a:r>
              <a:rPr lang="en-US" sz="2000" dirty="0" smtClean="0"/>
              <a:t>/</a:t>
            </a:r>
            <a:r>
              <a:rPr lang="en-US" sz="2000" dirty="0" err="1" smtClean="0"/>
              <a:t>overheardit</a:t>
            </a:r>
            <a:r>
              <a:rPr lang="en-US" sz="2000" dirty="0" smtClean="0"/>
              <a:t> </a:t>
            </a:r>
            <a:r>
              <a:rPr lang="en-US" sz="2000" dirty="0"/>
              <a:t>HTTP/1.0</a:t>
            </a: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H="1">
            <a:off x="4038600" y="2971800"/>
            <a:ext cx="2057400" cy="3048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5330825" y="3200400"/>
            <a:ext cx="2297113" cy="10382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n-US" sz="2000"/>
              <a:t>&lt;html&gt;</a:t>
            </a:r>
          </a:p>
          <a:p>
            <a:r>
              <a:rPr lang="en-US" sz="2000"/>
              <a:t>&lt;head&gt;</a:t>
            </a:r>
          </a:p>
          <a:p>
            <a:r>
              <a:rPr lang="en-US" sz="2000"/>
              <a:t>…  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7767638" y="3405188"/>
            <a:ext cx="1174750" cy="701675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Contents</a:t>
            </a:r>
          </a:p>
          <a:p>
            <a:r>
              <a:rPr lang="en-US" sz="2000"/>
              <a:t>of file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6477000" y="1530350"/>
            <a:ext cx="903288" cy="396875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Server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95400" y="5029200"/>
            <a:ext cx="7064306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HTTP protocol is </a:t>
            </a:r>
            <a:r>
              <a:rPr lang="en-US" sz="2400" i="1" dirty="0" smtClean="0"/>
              <a:t>stateless</a:t>
            </a:r>
            <a:r>
              <a:rPr lang="en-US" sz="2400" dirty="0" smtClean="0"/>
              <a:t>: each request is independent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1447800" y="5562600"/>
            <a:ext cx="6473567" cy="101566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000" dirty="0" smtClean="0"/>
              <a:t>For data to persist across requests, needs to be either:</a:t>
            </a:r>
          </a:p>
          <a:p>
            <a:r>
              <a:rPr lang="en-US" sz="2000" dirty="0" smtClean="0"/>
              <a:t>	</a:t>
            </a:r>
            <a:r>
              <a:rPr lang="en-US" sz="2000" dirty="0" smtClean="0"/>
              <a:t>stored on server (next: database)</a:t>
            </a:r>
          </a:p>
          <a:p>
            <a:r>
              <a:rPr lang="en-US" sz="2000" dirty="0" smtClean="0"/>
              <a:t>	or embedded in request (later: cookies, form fields)</a:t>
            </a:r>
            <a:endParaRPr lang="en-US" sz="2000" dirty="0"/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447800"/>
            <a:ext cx="3608248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Django</a:t>
            </a:r>
            <a:r>
              <a:rPr lang="en-US" dirty="0" smtClean="0"/>
              <a:t> Data Models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2057400"/>
            <a:ext cx="8001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class</a:t>
            </a:r>
            <a:r>
              <a:rPr lang="en-US" sz="2400" dirty="0" smtClean="0"/>
              <a:t> Story(</a:t>
            </a:r>
            <a:r>
              <a:rPr lang="en-US" sz="2400" dirty="0" err="1" smtClean="0"/>
              <a:t>models.Model</a:t>
            </a:r>
            <a:r>
              <a:rPr lang="en-US" sz="2400" dirty="0" smtClean="0"/>
              <a:t>):</a:t>
            </a:r>
          </a:p>
          <a:p>
            <a:r>
              <a:rPr lang="en-US" sz="2400" dirty="0" smtClean="0"/>
              <a:t>    body = </a:t>
            </a:r>
            <a:r>
              <a:rPr lang="en-US" sz="2400" dirty="0" err="1" smtClean="0"/>
              <a:t>models.CharField</a:t>
            </a:r>
            <a:r>
              <a:rPr lang="en-US" sz="2400" dirty="0" smtClean="0"/>
              <a:t>(</a:t>
            </a:r>
            <a:r>
              <a:rPr lang="en-US" sz="2400" dirty="0" err="1" smtClean="0"/>
              <a:t>max_length</a:t>
            </a:r>
            <a:r>
              <a:rPr lang="en-US" sz="2400" dirty="0" smtClean="0"/>
              <a:t>=500)</a:t>
            </a:r>
          </a:p>
          <a:p>
            <a:r>
              <a:rPr lang="en-US" sz="2400" dirty="0" smtClean="0"/>
              <a:t>    </a:t>
            </a:r>
            <a:r>
              <a:rPr lang="en-US" sz="2400" dirty="0" err="1" smtClean="0"/>
              <a:t>upvotes</a:t>
            </a:r>
            <a:r>
              <a:rPr lang="en-US" sz="2400" dirty="0" smtClean="0"/>
              <a:t> = </a:t>
            </a:r>
            <a:r>
              <a:rPr lang="en-US" sz="2400" dirty="0" err="1" smtClean="0"/>
              <a:t>models.IntegerField</a:t>
            </a:r>
            <a:r>
              <a:rPr lang="en-US" sz="2400" dirty="0" smtClean="0"/>
              <a:t>(default=0)</a:t>
            </a:r>
          </a:p>
          <a:p>
            <a:r>
              <a:rPr lang="en-US" sz="2400" dirty="0" smtClean="0"/>
              <a:t>    </a:t>
            </a:r>
            <a:r>
              <a:rPr lang="en-US" sz="2400" dirty="0" err="1" smtClean="0"/>
              <a:t>orig_poster</a:t>
            </a:r>
            <a:r>
              <a:rPr lang="en-US" sz="2400" dirty="0" smtClean="0"/>
              <a:t> = </a:t>
            </a:r>
            <a:r>
              <a:rPr lang="en-US" sz="2400" dirty="0" err="1" smtClean="0"/>
              <a:t>models.CharField</a:t>
            </a:r>
            <a:r>
              <a:rPr lang="en-US" sz="2400" dirty="0" smtClean="0"/>
              <a:t>(</a:t>
            </a:r>
            <a:r>
              <a:rPr lang="en-US" sz="2400" dirty="0" err="1" smtClean="0"/>
              <a:t>max_length</a:t>
            </a:r>
            <a:r>
              <a:rPr lang="en-US" sz="2400" dirty="0" smtClean="0"/>
              <a:t>=15)</a:t>
            </a:r>
          </a:p>
          <a:p>
            <a:r>
              <a:rPr lang="en-US" sz="2400" dirty="0" smtClean="0"/>
              <a:t>    </a:t>
            </a:r>
            <a:r>
              <a:rPr lang="en-US" sz="2400" dirty="0" err="1" smtClean="0"/>
              <a:t>post_date</a:t>
            </a:r>
            <a:r>
              <a:rPr lang="en-US" sz="2400" dirty="0" smtClean="0"/>
              <a:t> = </a:t>
            </a:r>
            <a:r>
              <a:rPr lang="en-US" sz="2400" dirty="0" err="1" smtClean="0"/>
              <a:t>models.DateTimeField</a:t>
            </a:r>
            <a:r>
              <a:rPr lang="en-US" sz="2400" dirty="0" smtClean="0"/>
              <a:t>('date published', </a:t>
            </a:r>
            <a:endParaRPr lang="en-US" sz="2400" dirty="0" smtClean="0"/>
          </a:p>
          <a:p>
            <a:r>
              <a:rPr lang="en-US" sz="2400" dirty="0" smtClean="0"/>
              <a:t>	</a:t>
            </a:r>
            <a:r>
              <a:rPr lang="en-US" sz="2400" dirty="0" smtClean="0"/>
              <a:t>				  </a:t>
            </a:r>
            <a:r>
              <a:rPr lang="en-US" sz="2400" dirty="0" err="1" smtClean="0"/>
              <a:t>auto_now</a:t>
            </a:r>
            <a:r>
              <a:rPr lang="en-US" sz="2400" dirty="0" smtClean="0"/>
              <a:t>=True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44387" y="1199644"/>
            <a:ext cx="31077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overheardit</a:t>
            </a:r>
            <a:r>
              <a:rPr lang="en-US" dirty="0" smtClean="0"/>
              <a:t>/stories/models.py: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4724400"/>
            <a:ext cx="7772400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class variables: each instance gets its own copy (like an instance variable) that is assigned to real value or corresponding type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304800"/>
            <a:ext cx="86868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] python </a:t>
            </a:r>
            <a:r>
              <a:rPr lang="en-US" dirty="0" smtClean="0"/>
              <a:t>manage.py shell</a:t>
            </a:r>
          </a:p>
          <a:p>
            <a:r>
              <a:rPr lang="en-US" dirty="0" smtClean="0"/>
              <a:t>Python </a:t>
            </a:r>
            <a:r>
              <a:rPr lang="en-US" dirty="0" smtClean="0"/>
              <a:t>2.6.1 (r261:67517, Dec  4 2008, 16:51:00) </a:t>
            </a:r>
            <a:r>
              <a:rPr lang="en-US" dirty="0" smtClean="0"/>
              <a:t>...</a:t>
            </a:r>
          </a:p>
          <a:p>
            <a:r>
              <a:rPr lang="en-US" dirty="0" smtClean="0"/>
              <a:t>&gt;&gt;&gt; </a:t>
            </a:r>
            <a:r>
              <a:rPr lang="en-US" dirty="0" smtClean="0"/>
              <a:t>from </a:t>
            </a:r>
            <a:r>
              <a:rPr lang="en-US" dirty="0" err="1" smtClean="0"/>
              <a:t>overheardit.stories.models</a:t>
            </a:r>
            <a:r>
              <a:rPr lang="en-US" dirty="0" smtClean="0"/>
              <a:t> import Story</a:t>
            </a:r>
          </a:p>
          <a:p>
            <a:r>
              <a:rPr lang="en-US" dirty="0" smtClean="0"/>
              <a:t>&gt;&gt;&gt; </a:t>
            </a:r>
            <a:r>
              <a:rPr lang="en-US" dirty="0" err="1" smtClean="0"/>
              <a:t>Story.objects.all</a:t>
            </a:r>
            <a:r>
              <a:rPr lang="en-US" dirty="0" smtClean="0"/>
              <a:t>()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[&lt;Story: </a:t>
            </a:r>
            <a:r>
              <a:rPr lang="en-US" dirty="0" err="1" smtClean="0">
                <a:solidFill>
                  <a:srgbClr val="0070C0"/>
                </a:solidFill>
              </a:rPr>
              <a:t>Brr</a:t>
            </a:r>
            <a:r>
              <a:rPr lang="en-US" dirty="0" smtClean="0">
                <a:solidFill>
                  <a:srgbClr val="0070C0"/>
                </a:solidFill>
              </a:rPr>
              <a:t>!  Its cold here.&gt;, &lt;Story: It is intuitively obvious that (lambda </a:t>
            </a:r>
            <a:r>
              <a:rPr lang="en-US" dirty="0" smtClean="0">
                <a:solidFill>
                  <a:srgbClr val="0070C0"/>
                </a:solidFill>
              </a:rPr>
              <a:t>(n</a:t>
            </a:r>
            <a:r>
              <a:rPr lang="en-US" dirty="0" smtClean="0">
                <a:solidFill>
                  <a:srgbClr val="0070C0"/>
                </a:solidFill>
              </a:rPr>
              <a:t>) ((lambda (f) (f </a:t>
            </a:r>
            <a:r>
              <a:rPr lang="en-US" dirty="0" err="1" smtClean="0">
                <a:solidFill>
                  <a:srgbClr val="0070C0"/>
                </a:solidFill>
              </a:rPr>
              <a:t>f</a:t>
            </a:r>
            <a:r>
              <a:rPr lang="en-US" dirty="0" smtClean="0">
                <a:solidFill>
                  <a:srgbClr val="0070C0"/>
                </a:solidFill>
              </a:rPr>
              <a:t> n)) (lambda (f k) (if (= k 1) 1 (* k (f </a:t>
            </a:r>
            <a:r>
              <a:rPr lang="en-US" dirty="0" err="1" smtClean="0">
                <a:solidFill>
                  <a:srgbClr val="0070C0"/>
                </a:solidFill>
              </a:rPr>
              <a:t>f</a:t>
            </a:r>
            <a:r>
              <a:rPr lang="en-US" dirty="0" smtClean="0">
                <a:solidFill>
                  <a:srgbClr val="0070C0"/>
                </a:solidFill>
              </a:rPr>
              <a:t> (- k 1))))))) </a:t>
            </a:r>
            <a:r>
              <a:rPr lang="en-US" dirty="0" smtClean="0">
                <a:solidFill>
                  <a:srgbClr val="0070C0"/>
                </a:solidFill>
              </a:rPr>
              <a:t>is a </a:t>
            </a:r>
            <a:r>
              <a:rPr lang="en-US" dirty="0" smtClean="0">
                <a:solidFill>
                  <a:srgbClr val="0070C0"/>
                </a:solidFill>
              </a:rPr>
              <a:t>familiar function.&gt;]</a:t>
            </a:r>
          </a:p>
          <a:p>
            <a:r>
              <a:rPr lang="en-US" dirty="0" smtClean="0"/>
              <a:t>&gt;&gt;&gt; </a:t>
            </a:r>
            <a:r>
              <a:rPr lang="en-US" dirty="0" smtClean="0"/>
              <a:t>import </a:t>
            </a:r>
            <a:r>
              <a:rPr lang="en-US" dirty="0" err="1" smtClean="0"/>
              <a:t>datetime</a:t>
            </a:r>
            <a:endParaRPr lang="en-US" dirty="0" smtClean="0"/>
          </a:p>
          <a:p>
            <a:r>
              <a:rPr lang="en-US" dirty="0" smtClean="0"/>
              <a:t>&gt;&gt;&gt; s = Story(body="I am </a:t>
            </a:r>
            <a:r>
              <a:rPr lang="en-US" dirty="0" smtClean="0"/>
              <a:t>the greatest!", </a:t>
            </a:r>
            <a:r>
              <a:rPr lang="en-US" dirty="0" err="1" smtClean="0"/>
              <a:t>upvotes</a:t>
            </a:r>
            <a:r>
              <a:rPr lang="en-US" dirty="0" smtClean="0"/>
              <a:t>=132, </a:t>
            </a:r>
            <a:r>
              <a:rPr lang="en-US" dirty="0" err="1" smtClean="0"/>
              <a:t>orig_poster</a:t>
            </a:r>
            <a:r>
              <a:rPr lang="en-US" dirty="0" smtClean="0"/>
              <a:t>="</a:t>
            </a:r>
            <a:r>
              <a:rPr lang="en-US" dirty="0" err="1" smtClean="0"/>
              <a:t>aph</a:t>
            </a:r>
            <a:r>
              <a:rPr lang="en-US" dirty="0" smtClean="0"/>
              <a:t>",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                    </a:t>
            </a:r>
            <a:r>
              <a:rPr lang="en-US" dirty="0" err="1" smtClean="0"/>
              <a:t>post_date</a:t>
            </a:r>
            <a:r>
              <a:rPr lang="en-US" dirty="0" smtClean="0"/>
              <a:t>=</a:t>
            </a:r>
            <a:r>
              <a:rPr lang="en-US" dirty="0" err="1" smtClean="0"/>
              <a:t>datetime.datetime.now</a:t>
            </a:r>
            <a:r>
              <a:rPr lang="en-US" dirty="0" smtClean="0"/>
              <a:t>())</a:t>
            </a:r>
          </a:p>
          <a:p>
            <a:r>
              <a:rPr lang="en-US" dirty="0" smtClean="0"/>
              <a:t>&gt;&gt;&gt; s.id</a:t>
            </a:r>
          </a:p>
          <a:p>
            <a:r>
              <a:rPr lang="en-US" dirty="0" smtClean="0"/>
              <a:t>&gt;&gt;&gt; </a:t>
            </a:r>
            <a:r>
              <a:rPr lang="en-US" dirty="0" err="1" smtClean="0"/>
              <a:t>s.save</a:t>
            </a:r>
            <a:r>
              <a:rPr lang="en-US" dirty="0" smtClean="0"/>
              <a:t>()</a:t>
            </a:r>
          </a:p>
          <a:p>
            <a:r>
              <a:rPr lang="en-US" dirty="0" smtClean="0"/>
              <a:t>&gt;&gt;&gt; s.id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3</a:t>
            </a:r>
          </a:p>
          <a:p>
            <a:r>
              <a:rPr lang="en-US" dirty="0" smtClean="0"/>
              <a:t>&gt;&gt;&gt; </a:t>
            </a:r>
            <a:r>
              <a:rPr lang="en-US" dirty="0" err="1" smtClean="0"/>
              <a:t>s.body</a:t>
            </a:r>
            <a:endParaRPr lang="en-US" dirty="0" smtClean="0"/>
          </a:p>
          <a:p>
            <a:r>
              <a:rPr lang="en-US" dirty="0" smtClean="0"/>
              <a:t>'I am the greatest!'</a:t>
            </a:r>
          </a:p>
          <a:p>
            <a:r>
              <a:rPr lang="en-US" dirty="0" smtClean="0"/>
              <a:t>&gt;&gt;&gt; </a:t>
            </a:r>
            <a:r>
              <a:rPr lang="en-US" dirty="0" err="1" smtClean="0"/>
              <a:t>s.body</a:t>
            </a:r>
            <a:r>
              <a:rPr lang="en-US" dirty="0" smtClean="0"/>
              <a:t>="I am the </a:t>
            </a:r>
            <a:r>
              <a:rPr lang="en-US" dirty="0" err="1" smtClean="0"/>
              <a:t>bestest</a:t>
            </a:r>
            <a:r>
              <a:rPr lang="en-US" dirty="0" smtClean="0"/>
              <a:t>!"</a:t>
            </a:r>
          </a:p>
          <a:p>
            <a:r>
              <a:rPr lang="en-US" dirty="0" smtClean="0"/>
              <a:t>&gt;&gt;&gt; </a:t>
            </a:r>
            <a:r>
              <a:rPr lang="en-US" dirty="0" err="1" smtClean="0"/>
              <a:t>s.save</a:t>
            </a:r>
            <a:r>
              <a:rPr lang="en-US" dirty="0" smtClean="0"/>
              <a:t>()</a:t>
            </a:r>
          </a:p>
          <a:p>
            <a:r>
              <a:rPr lang="en-US" dirty="0" smtClean="0"/>
              <a:t>&gt;&gt;&gt; s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&lt;Story: I am the </a:t>
            </a:r>
            <a:r>
              <a:rPr lang="en-US" dirty="0" err="1" smtClean="0">
                <a:solidFill>
                  <a:srgbClr val="0070C0"/>
                </a:solidFill>
              </a:rPr>
              <a:t>bestest</a:t>
            </a:r>
            <a:r>
              <a:rPr lang="en-US" dirty="0" smtClean="0">
                <a:solidFill>
                  <a:srgbClr val="0070C0"/>
                </a:solidFill>
              </a:rPr>
              <a:t>!&gt;</a:t>
            </a:r>
          </a:p>
          <a:p>
            <a:r>
              <a:rPr lang="en-US" dirty="0" smtClean="0"/>
              <a:t>&gt;&gt;&gt; </a:t>
            </a:r>
            <a:r>
              <a:rPr lang="en-US" dirty="0" err="1" smtClean="0"/>
              <a:t>Story.objects.all</a:t>
            </a:r>
            <a:r>
              <a:rPr lang="en-US" dirty="0" smtClean="0"/>
              <a:t>()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[&lt;Story: </a:t>
            </a:r>
            <a:r>
              <a:rPr lang="en-US" dirty="0" err="1" smtClean="0">
                <a:solidFill>
                  <a:srgbClr val="0070C0"/>
                </a:solidFill>
              </a:rPr>
              <a:t>Brr</a:t>
            </a:r>
            <a:r>
              <a:rPr lang="en-US" dirty="0" smtClean="0">
                <a:solidFill>
                  <a:srgbClr val="0070C0"/>
                </a:solidFill>
              </a:rPr>
              <a:t>!  Its cold here.&gt;, &lt;Story: It is intuitively obvious that (lambda </a:t>
            </a:r>
            <a:r>
              <a:rPr lang="en-US" dirty="0" smtClean="0">
                <a:solidFill>
                  <a:srgbClr val="0070C0"/>
                </a:solidFill>
              </a:rPr>
              <a:t>(n</a:t>
            </a:r>
            <a:r>
              <a:rPr lang="en-US" dirty="0" smtClean="0">
                <a:solidFill>
                  <a:srgbClr val="0070C0"/>
                </a:solidFill>
              </a:rPr>
              <a:t>) ((lambda (f) (f </a:t>
            </a:r>
            <a:r>
              <a:rPr lang="en-US" dirty="0" err="1" smtClean="0">
                <a:solidFill>
                  <a:srgbClr val="0070C0"/>
                </a:solidFill>
              </a:rPr>
              <a:t>f</a:t>
            </a:r>
            <a:r>
              <a:rPr lang="en-US" dirty="0" smtClean="0">
                <a:solidFill>
                  <a:srgbClr val="0070C0"/>
                </a:solidFill>
              </a:rPr>
              <a:t> n)) (lambda (f k) (if (= k 1) 1 (* k (f </a:t>
            </a:r>
            <a:r>
              <a:rPr lang="en-US" dirty="0" err="1" smtClean="0">
                <a:solidFill>
                  <a:srgbClr val="0070C0"/>
                </a:solidFill>
              </a:rPr>
              <a:t>f</a:t>
            </a:r>
            <a:r>
              <a:rPr lang="en-US" dirty="0" smtClean="0">
                <a:solidFill>
                  <a:srgbClr val="0070C0"/>
                </a:solidFill>
              </a:rPr>
              <a:t> (- k 1))))))) </a:t>
            </a:r>
            <a:r>
              <a:rPr lang="en-US" dirty="0" smtClean="0">
                <a:solidFill>
                  <a:srgbClr val="0070C0"/>
                </a:solidFill>
              </a:rPr>
              <a:t>is a </a:t>
            </a:r>
            <a:r>
              <a:rPr lang="en-US" dirty="0" smtClean="0">
                <a:solidFill>
                  <a:srgbClr val="0070C0"/>
                </a:solidFill>
              </a:rPr>
              <a:t>familiar function.&gt;, &lt;Story: I am the </a:t>
            </a:r>
            <a:r>
              <a:rPr lang="en-US" dirty="0" err="1" smtClean="0">
                <a:solidFill>
                  <a:srgbClr val="0070C0"/>
                </a:solidFill>
              </a:rPr>
              <a:t>bestest</a:t>
            </a:r>
            <a:r>
              <a:rPr lang="en-US" dirty="0" smtClean="0">
                <a:solidFill>
                  <a:srgbClr val="0070C0"/>
                </a:solidFill>
              </a:rPr>
              <a:t>!&gt;]</a:t>
            </a:r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0" y="3352800"/>
            <a:ext cx="4181273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s is a instance of the Story class</a:t>
            </a:r>
          </a:p>
          <a:p>
            <a:r>
              <a:rPr lang="en-US" sz="2400" dirty="0" err="1" smtClean="0"/>
              <a:t>s.save</a:t>
            </a:r>
            <a:r>
              <a:rPr lang="en-US" sz="2400" dirty="0" smtClean="0"/>
              <a:t>() stores it in the database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Structured Query Language</a:t>
            </a:r>
          </a:p>
          <a:p>
            <a:pPr lvl="1"/>
            <a:r>
              <a:rPr lang="en-US" dirty="0" smtClean="0"/>
              <a:t>Developed by IBM (San Jose lab) in 1970s</a:t>
            </a:r>
          </a:p>
          <a:p>
            <a:r>
              <a:rPr lang="en-US" dirty="0" smtClean="0"/>
              <a:t>Standard language for interacting with databases</a:t>
            </a:r>
          </a:p>
          <a:p>
            <a:pPr lvl="1"/>
            <a:r>
              <a:rPr lang="en-US" dirty="0" smtClean="0"/>
              <a:t>Database functions from PS5 were “inspired” by SQL</a:t>
            </a:r>
          </a:p>
          <a:p>
            <a:endParaRPr lang="en-US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533400" y="4876800"/>
            <a:ext cx="768203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(table-select bids 'item-name (lambda 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pitem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) (string=?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pitem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"CLAS"))) 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24000" y="5867400"/>
            <a:ext cx="521751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SELECT * FROM bids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WHERE </a:t>
            </a:r>
            <a:r>
              <a:rPr kumimoji="0" lang="en-US" sz="20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itemname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= </a:t>
            </a:r>
            <a:r>
              <a:rPr lang="en-US" sz="2000" dirty="0" smtClean="0">
                <a:cs typeface="Arial" pitchFamily="34" charset="0"/>
              </a:rPr>
              <a:t>"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CLAS</a:t>
            </a:r>
            <a:r>
              <a:rPr lang="en-US" sz="2000" dirty="0" smtClean="0">
                <a:cs typeface="Arial" pitchFamily="34" charset="0"/>
              </a:rPr>
              <a:t>"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3886200" y="5334000"/>
            <a:ext cx="2286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Tables</a:t>
            </a:r>
            <a:endParaRPr lang="en-US" dirty="0"/>
          </a:p>
        </p:txBody>
      </p:sp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533400" y="1644134"/>
            <a:ext cx="760413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/>
              <a:t>(define </a:t>
            </a:r>
            <a:r>
              <a:rPr lang="en-US" sz="2400" dirty="0" smtClean="0"/>
              <a:t>bids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 (make-new-table (list 'bidder-name 'item-name 'amount)) </a:t>
            </a:r>
          </a:p>
        </p:txBody>
      </p:sp>
      <p:sp>
        <p:nvSpPr>
          <p:cNvPr id="5" name="Down Arrow 4"/>
          <p:cNvSpPr/>
          <p:nvPr/>
        </p:nvSpPr>
        <p:spPr>
          <a:xfrm>
            <a:off x="3505200" y="2590800"/>
            <a:ext cx="685800" cy="1295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219200" y="4038600"/>
            <a:ext cx="524547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CREATE TABLE bids (</a:t>
            </a:r>
          </a:p>
          <a:p>
            <a:r>
              <a:rPr lang="en-US" sz="2400" dirty="0" smtClean="0"/>
              <a:t>   </a:t>
            </a:r>
            <a:r>
              <a:rPr lang="en-US" sz="2400" dirty="0" smtClean="0"/>
              <a:t>"id" </a:t>
            </a:r>
            <a:r>
              <a:rPr lang="en-US" sz="2400" dirty="0" smtClean="0"/>
              <a:t>integer </a:t>
            </a:r>
            <a:r>
              <a:rPr lang="en-US" sz="2400" dirty="0" smtClean="0"/>
              <a:t>NOT NULL PRIMARY KEY,</a:t>
            </a:r>
            <a:endParaRPr lang="en-US" sz="2400" dirty="0" smtClean="0"/>
          </a:p>
          <a:p>
            <a:r>
              <a:rPr lang="en-US" sz="2400" dirty="0" smtClean="0"/>
              <a:t>   "</a:t>
            </a:r>
            <a:r>
              <a:rPr lang="en-US" sz="2400" dirty="0" err="1" smtClean="0"/>
              <a:t>bidder_name</a:t>
            </a:r>
            <a:r>
              <a:rPr lang="en-US" sz="2400" dirty="0" smtClean="0"/>
              <a:t>" </a:t>
            </a:r>
            <a:r>
              <a:rPr lang="en-US" sz="2400" dirty="0" smtClean="0"/>
              <a:t>NOT NULL </a:t>
            </a:r>
            <a:r>
              <a:rPr lang="en-US" sz="2400" dirty="0" err="1" smtClean="0"/>
              <a:t>varchar</a:t>
            </a:r>
            <a:r>
              <a:rPr lang="en-US" sz="2400" dirty="0" smtClean="0"/>
              <a:t> (50)</a:t>
            </a:r>
          </a:p>
          <a:p>
            <a:r>
              <a:rPr lang="en-US" sz="2400" dirty="0" smtClean="0"/>
              <a:t>   "</a:t>
            </a:r>
            <a:r>
              <a:rPr lang="en-US" sz="2400" dirty="0" err="1" smtClean="0"/>
              <a:t>item_name</a:t>
            </a:r>
            <a:r>
              <a:rPr lang="en-US" sz="2400" dirty="0" smtClean="0"/>
              <a:t>" </a:t>
            </a:r>
            <a:r>
              <a:rPr lang="en-US" sz="2400" dirty="0" smtClean="0"/>
              <a:t>NOT </a:t>
            </a:r>
            <a:r>
              <a:rPr lang="en-US" sz="2400" dirty="0" smtClean="0"/>
              <a:t>NULL </a:t>
            </a:r>
            <a:r>
              <a:rPr lang="en-US" sz="2400" dirty="0" err="1" smtClean="0"/>
              <a:t>varchar</a:t>
            </a:r>
            <a:r>
              <a:rPr lang="en-US" sz="2400" dirty="0" smtClean="0"/>
              <a:t> (50)</a:t>
            </a:r>
          </a:p>
          <a:p>
            <a:r>
              <a:rPr lang="en-US" sz="2400" dirty="0" smtClean="0"/>
              <a:t> </a:t>
            </a:r>
            <a:r>
              <a:rPr lang="en-US" sz="2400" dirty="0" smtClean="0"/>
              <a:t>  "amount" integer</a:t>
            </a:r>
          </a:p>
          <a:p>
            <a:r>
              <a:rPr lang="en-US" sz="2400" dirty="0" smtClean="0"/>
              <a:t>);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7637</TotalTime>
  <Words>1302</Words>
  <Application>Microsoft Office PowerPoint</Application>
  <PresentationFormat>On-screen Show (4:3)</PresentationFormat>
  <Paragraphs>246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Slide 1</vt:lpstr>
      <vt:lpstr>Menu</vt:lpstr>
      <vt:lpstr>Projects and Teams</vt:lpstr>
      <vt:lpstr>MTV  Programming</vt:lpstr>
      <vt:lpstr>Web Application Data</vt:lpstr>
      <vt:lpstr>Django Data Models</vt:lpstr>
      <vt:lpstr>Slide 7</vt:lpstr>
      <vt:lpstr>SQL</vt:lpstr>
      <vt:lpstr>Creating Tables</vt:lpstr>
      <vt:lpstr>Another language to learn?</vt:lpstr>
      <vt:lpstr>Django and Databases</vt:lpstr>
      <vt:lpstr>MTV  Programming</vt:lpstr>
      <vt:lpstr>View</vt:lpstr>
      <vt:lpstr>More Complex Sorting</vt:lpstr>
      <vt:lpstr>MTV  Programming</vt:lpstr>
      <vt:lpstr>Connecting Data and Presentation</vt:lpstr>
      <vt:lpstr>Template: templates/stories/index.html</vt:lpstr>
      <vt:lpstr>Okay, so how do I change the colors?</vt:lpstr>
      <vt:lpstr>Wednesday’s Class</vt:lpstr>
      <vt:lpstr>Charge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Evans</dc:creator>
  <cp:lastModifiedBy>David Evans</cp:lastModifiedBy>
  <cp:revision>270</cp:revision>
  <dcterms:created xsi:type="dcterms:W3CDTF">2009-11-02T16:00:53Z</dcterms:created>
  <dcterms:modified xsi:type="dcterms:W3CDTF">2009-11-17T00:22:13Z</dcterms:modified>
</cp:coreProperties>
</file>