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82" r:id="rId8"/>
    <p:sldId id="283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5" r:id="rId29"/>
    <p:sldId id="297" r:id="rId30"/>
    <p:sldId id="296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81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5F4A7-D254-4A96-9655-3E7579FA6ED8}" type="datetimeFigureOut">
              <a:rPr lang="en-US" smtClean="0"/>
              <a:t>11/19/2009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ACF59-3AC3-4664-8C4E-397536AB17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ACF59-3AC3-4664-8C4E-397536AB1715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ACF59-3AC3-4664-8C4E-397536AB1715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EDAB-B1B8-4E13-BACB-E18F36F5C4B0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B014-8708-4204-9DD2-FCB0E184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EDAB-B1B8-4E13-BACB-E18F36F5C4B0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B014-8708-4204-9DD2-FCB0E184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EDAB-B1B8-4E13-BACB-E18F36F5C4B0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B014-8708-4204-9DD2-FCB0E184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EDAB-B1B8-4E13-BACB-E18F36F5C4B0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B014-8708-4204-9DD2-FCB0E184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EDAB-B1B8-4E13-BACB-E18F36F5C4B0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B014-8708-4204-9DD2-FCB0E184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EDAB-B1B8-4E13-BACB-E18F36F5C4B0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B014-8708-4204-9DD2-FCB0E184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EDAB-B1B8-4E13-BACB-E18F36F5C4B0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B014-8708-4204-9DD2-FCB0E184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EDAB-B1B8-4E13-BACB-E18F36F5C4B0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B014-8708-4204-9DD2-FCB0E184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EDAB-B1B8-4E13-BACB-E18F36F5C4B0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B014-8708-4204-9DD2-FCB0E184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EDAB-B1B8-4E13-BACB-E18F36F5C4B0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B014-8708-4204-9DD2-FCB0E184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9EDAB-B1B8-4E13-BACB-E18F36F5C4B0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B014-8708-4204-9DD2-FCB0E184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9EDAB-B1B8-4E13-BACB-E18F36F5C4B0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4B014-8708-4204-9DD2-FCB0E184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6" descr="dilbert22437590020304"/>
          <p:cNvPicPr>
            <a:picLocks noChangeAspect="1" noChangeArrowheads="1"/>
          </p:cNvPicPr>
          <p:nvPr/>
        </p:nvPicPr>
        <p:blipFill>
          <a:blip r:embed="rId2" cstate="print"/>
          <a:srcRect r="33629" b="11093"/>
          <a:stretch>
            <a:fillRect/>
          </a:stretch>
        </p:blipFill>
        <p:spPr bwMode="auto">
          <a:xfrm>
            <a:off x="381000" y="381000"/>
            <a:ext cx="8001000" cy="384016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114800"/>
            <a:ext cx="5334000" cy="253365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Class 36: </a:t>
            </a:r>
            <a:br>
              <a:rPr lang="en-US" dirty="0" smtClean="0"/>
            </a:br>
            <a:r>
              <a:rPr lang="en-US" dirty="0" smtClean="0"/>
              <a:t>Proofs about </a:t>
            </a:r>
            <a:r>
              <a:rPr lang="en-US" dirty="0" err="1" smtClean="0"/>
              <a:t>Unprovability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5334000"/>
            <a:ext cx="4495800" cy="1066800"/>
          </a:xfrm>
        </p:spPr>
        <p:txBody>
          <a:bodyPr>
            <a:normAutofit/>
          </a:bodyPr>
          <a:lstStyle/>
          <a:p>
            <a:pPr algn="r"/>
            <a:r>
              <a:rPr lang="en-US" sz="2400" dirty="0" smtClean="0"/>
              <a:t>David Evans</a:t>
            </a:r>
          </a:p>
          <a:p>
            <a:pPr algn="r"/>
            <a:r>
              <a:rPr lang="en-US" sz="2400" dirty="0" smtClean="0"/>
              <a:t>University of Virginia cs1120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Perfect Axiomatic System</a:t>
            </a:r>
          </a:p>
        </p:txBody>
      </p:sp>
      <p:sp>
        <p:nvSpPr>
          <p:cNvPr id="1130499" name="Oval 3"/>
          <p:cNvSpPr>
            <a:spLocks noChangeArrowheads="1"/>
          </p:cNvSpPr>
          <p:nvPr/>
        </p:nvSpPr>
        <p:spPr bwMode="auto">
          <a:xfrm>
            <a:off x="1503363" y="1600200"/>
            <a:ext cx="6248400" cy="4038600"/>
          </a:xfrm>
          <a:prstGeom prst="ellipse">
            <a:avLst/>
          </a:prstGeom>
          <a:solidFill>
            <a:srgbClr val="99CCFF"/>
          </a:solidFill>
          <a:ln w="3175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0500" name="Oval 4"/>
          <p:cNvSpPr>
            <a:spLocks noChangeArrowheads="1"/>
          </p:cNvSpPr>
          <p:nvPr/>
        </p:nvSpPr>
        <p:spPr bwMode="auto">
          <a:xfrm>
            <a:off x="1504950" y="1600200"/>
            <a:ext cx="6246813" cy="4041775"/>
          </a:xfrm>
          <a:prstGeom prst="ellipse">
            <a:avLst/>
          </a:prstGeom>
          <a:solidFill>
            <a:srgbClr val="CCFFCC">
              <a:alpha val="39999"/>
            </a:srgbClr>
          </a:solidFill>
          <a:ln w="31750" algn="ctr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dirty="0"/>
              <a:t>Derives </a:t>
            </a:r>
            <a:r>
              <a:rPr lang="en-US" sz="3600" b="1" dirty="0"/>
              <a:t>all</a:t>
            </a:r>
            <a:r>
              <a:rPr lang="en-US" sz="3600" dirty="0"/>
              <a:t> true </a:t>
            </a:r>
          </a:p>
          <a:p>
            <a:pPr algn="ctr"/>
            <a:r>
              <a:rPr lang="en-US" sz="3600" dirty="0"/>
              <a:t>statements, and </a:t>
            </a:r>
            <a:r>
              <a:rPr lang="en-US" sz="3600" b="1" dirty="0"/>
              <a:t>no</a:t>
            </a:r>
            <a:r>
              <a:rPr lang="en-US" sz="3600" dirty="0"/>
              <a:t> false </a:t>
            </a:r>
          </a:p>
          <a:p>
            <a:pPr algn="ctr"/>
            <a:r>
              <a:rPr lang="en-US" sz="3600" dirty="0"/>
              <a:t>statements starting from a </a:t>
            </a:r>
          </a:p>
          <a:p>
            <a:pPr algn="ctr"/>
            <a:r>
              <a:rPr lang="en-US" sz="3600" dirty="0"/>
              <a:t>finite number of axioms </a:t>
            </a:r>
          </a:p>
          <a:p>
            <a:pPr algn="ctr"/>
            <a:r>
              <a:rPr lang="en-US" sz="3600" dirty="0"/>
              <a:t>and following mechanical </a:t>
            </a:r>
          </a:p>
          <a:p>
            <a:pPr algn="ctr"/>
            <a:r>
              <a:rPr lang="en-US" sz="3600" dirty="0"/>
              <a:t>inference rules.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3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3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5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Incomplete</a:t>
            </a:r>
            <a:r>
              <a:rPr lang="en-US"/>
              <a:t> Axiomatic System</a:t>
            </a:r>
          </a:p>
        </p:txBody>
      </p:sp>
      <p:sp>
        <p:nvSpPr>
          <p:cNvPr id="1131523" name="Oval 3"/>
          <p:cNvSpPr>
            <a:spLocks noChangeArrowheads="1"/>
          </p:cNvSpPr>
          <p:nvPr/>
        </p:nvSpPr>
        <p:spPr bwMode="auto">
          <a:xfrm>
            <a:off x="1503363" y="1544638"/>
            <a:ext cx="6248400" cy="4038600"/>
          </a:xfrm>
          <a:prstGeom prst="ellipse">
            <a:avLst/>
          </a:prstGeom>
          <a:solidFill>
            <a:srgbClr val="99CCFF"/>
          </a:solidFill>
          <a:ln w="3175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1524" name="Oval 4"/>
          <p:cNvSpPr>
            <a:spLocks noChangeArrowheads="1"/>
          </p:cNvSpPr>
          <p:nvPr/>
        </p:nvSpPr>
        <p:spPr bwMode="auto">
          <a:xfrm>
            <a:off x="1550988" y="1719263"/>
            <a:ext cx="5964237" cy="3814762"/>
          </a:xfrm>
          <a:prstGeom prst="ellipse">
            <a:avLst/>
          </a:prstGeom>
          <a:solidFill>
            <a:srgbClr val="CCFFCC">
              <a:alpha val="39999"/>
            </a:srgbClr>
          </a:solidFill>
          <a:ln w="31750" algn="ctr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/>
              <a:t>Derives </a:t>
            </a:r>
          </a:p>
          <a:p>
            <a:pPr algn="ctr"/>
            <a:r>
              <a:rPr lang="en-US" sz="3200" b="1" dirty="0"/>
              <a:t>some, but not all</a:t>
            </a:r>
            <a:r>
              <a:rPr lang="en-US" sz="3200" dirty="0"/>
              <a:t> </a:t>
            </a:r>
            <a:r>
              <a:rPr lang="en-US" sz="3200" b="1" dirty="0"/>
              <a:t>true </a:t>
            </a:r>
          </a:p>
          <a:p>
            <a:pPr algn="ctr"/>
            <a:r>
              <a:rPr lang="en-US" sz="3200" dirty="0"/>
              <a:t>statements, and </a:t>
            </a:r>
            <a:r>
              <a:rPr lang="en-US" sz="3200" b="1" dirty="0"/>
              <a:t>no</a:t>
            </a:r>
            <a:r>
              <a:rPr lang="en-US" sz="3200" dirty="0"/>
              <a:t> </a:t>
            </a:r>
            <a:r>
              <a:rPr lang="en-US" sz="3200" b="1" dirty="0"/>
              <a:t>false </a:t>
            </a:r>
          </a:p>
          <a:p>
            <a:pPr algn="ctr"/>
            <a:r>
              <a:rPr lang="en-US" sz="3200" dirty="0"/>
              <a:t>statements starting from a </a:t>
            </a:r>
          </a:p>
          <a:p>
            <a:pPr algn="ctr"/>
            <a:r>
              <a:rPr lang="en-US" sz="3200" dirty="0"/>
              <a:t>finite number of axioms </a:t>
            </a:r>
          </a:p>
          <a:p>
            <a:pPr algn="ctr"/>
            <a:r>
              <a:rPr lang="en-US" sz="3200" dirty="0"/>
              <a:t>and following mechanical </a:t>
            </a:r>
          </a:p>
          <a:p>
            <a:pPr algn="ctr"/>
            <a:r>
              <a:rPr lang="en-US" sz="3200" dirty="0"/>
              <a:t>inference rules.</a:t>
            </a:r>
          </a:p>
        </p:txBody>
      </p:sp>
      <p:sp>
        <p:nvSpPr>
          <p:cNvPr id="1131525" name="Line 5"/>
          <p:cNvSpPr>
            <a:spLocks noChangeShapeType="1"/>
          </p:cNvSpPr>
          <p:nvPr/>
        </p:nvSpPr>
        <p:spPr bwMode="auto">
          <a:xfrm flipH="1">
            <a:off x="6889750" y="2039938"/>
            <a:ext cx="655638" cy="33337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31526" name="Text Box 6"/>
          <p:cNvSpPr txBox="1">
            <a:spLocks noChangeArrowheads="1"/>
          </p:cNvSpPr>
          <p:nvPr/>
        </p:nvSpPr>
        <p:spPr bwMode="auto">
          <a:xfrm>
            <a:off x="7380288" y="1622425"/>
            <a:ext cx="1358257" cy="40011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incomplete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3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3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524" grpId="0" animBg="1"/>
      <p:bldP spid="1131525" grpId="0" animBg="1"/>
      <p:bldP spid="11315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Inconsistent</a:t>
            </a:r>
            <a:r>
              <a:rPr lang="en-US"/>
              <a:t> Axiomatic System</a:t>
            </a:r>
          </a:p>
        </p:txBody>
      </p:sp>
      <p:sp>
        <p:nvSpPr>
          <p:cNvPr id="1132547" name="Oval 3"/>
          <p:cNvSpPr>
            <a:spLocks noChangeArrowheads="1"/>
          </p:cNvSpPr>
          <p:nvPr/>
        </p:nvSpPr>
        <p:spPr bwMode="auto">
          <a:xfrm>
            <a:off x="1503363" y="1544638"/>
            <a:ext cx="6248400" cy="4038600"/>
          </a:xfrm>
          <a:prstGeom prst="ellipse">
            <a:avLst/>
          </a:prstGeom>
          <a:solidFill>
            <a:srgbClr val="99CCFF"/>
          </a:solidFill>
          <a:ln w="3175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2548" name="Oval 4"/>
          <p:cNvSpPr>
            <a:spLocks noChangeArrowheads="1"/>
          </p:cNvSpPr>
          <p:nvPr/>
        </p:nvSpPr>
        <p:spPr bwMode="auto">
          <a:xfrm>
            <a:off x="1503363" y="1524000"/>
            <a:ext cx="6267450" cy="4060825"/>
          </a:xfrm>
          <a:prstGeom prst="ellipse">
            <a:avLst/>
          </a:prstGeom>
          <a:solidFill>
            <a:srgbClr val="CCFFCC">
              <a:alpha val="39999"/>
            </a:srgbClr>
          </a:solidFill>
          <a:ln w="31750" algn="ctr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/>
              <a:t>Derives </a:t>
            </a:r>
            <a:r>
              <a:rPr lang="en-US" sz="3200" b="1" dirty="0" smtClean="0"/>
              <a:t>all </a:t>
            </a:r>
            <a:r>
              <a:rPr lang="en-US" sz="3200" b="1" dirty="0"/>
              <a:t>true </a:t>
            </a:r>
          </a:p>
          <a:p>
            <a:pPr algn="ctr"/>
            <a:r>
              <a:rPr lang="en-US" sz="3200" dirty="0"/>
              <a:t>statements, </a:t>
            </a:r>
            <a:r>
              <a:rPr lang="en-US" sz="3200" b="1" dirty="0"/>
              <a:t>and some false </a:t>
            </a:r>
          </a:p>
          <a:p>
            <a:pPr algn="ctr"/>
            <a:r>
              <a:rPr lang="en-US" sz="3200" dirty="0"/>
              <a:t>statements starting from a </a:t>
            </a:r>
          </a:p>
          <a:p>
            <a:pPr algn="ctr"/>
            <a:r>
              <a:rPr lang="en-US" sz="3200" dirty="0"/>
              <a:t>finite number of axioms </a:t>
            </a:r>
          </a:p>
          <a:p>
            <a:pPr algn="ctr"/>
            <a:r>
              <a:rPr lang="en-US" sz="3200" dirty="0"/>
              <a:t>and following mechanical </a:t>
            </a:r>
          </a:p>
          <a:p>
            <a:pPr algn="ctr"/>
            <a:r>
              <a:rPr lang="en-US" sz="3200" dirty="0"/>
              <a:t>inference rules.</a:t>
            </a:r>
          </a:p>
        </p:txBody>
      </p:sp>
      <p:sp>
        <p:nvSpPr>
          <p:cNvPr id="1132549" name="Oval 5"/>
          <p:cNvSpPr>
            <a:spLocks noChangeArrowheads="1"/>
          </p:cNvSpPr>
          <p:nvPr/>
        </p:nvSpPr>
        <p:spPr bwMode="auto">
          <a:xfrm>
            <a:off x="7038975" y="4756150"/>
            <a:ext cx="1900238" cy="1401763"/>
          </a:xfrm>
          <a:prstGeom prst="ellipse">
            <a:avLst/>
          </a:prstGeom>
          <a:solidFill>
            <a:srgbClr val="CCFFCC">
              <a:alpha val="39999"/>
            </a:srgbClr>
          </a:solidFill>
          <a:ln w="31750" algn="ctr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dirty="0"/>
              <a:t>some</a:t>
            </a:r>
            <a:r>
              <a:rPr lang="en-US" sz="2400" dirty="0"/>
              <a:t> false </a:t>
            </a:r>
          </a:p>
          <a:p>
            <a:pPr algn="ctr"/>
            <a:r>
              <a:rPr lang="en-US" sz="2400" dirty="0"/>
              <a:t>statements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3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2548" grpId="0" animBg="1"/>
      <p:bldP spid="11325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Principia Mathematica</a:t>
            </a:r>
          </a:p>
        </p:txBody>
      </p:sp>
      <p:sp>
        <p:nvSpPr>
          <p:cNvPr id="1133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Whitehead and Russell (1910– 1913)</a:t>
            </a:r>
          </a:p>
          <a:p>
            <a:pPr lvl="1"/>
            <a:r>
              <a:rPr lang="en-US"/>
              <a:t>Three Volumes, 2000 pages</a:t>
            </a:r>
          </a:p>
          <a:p>
            <a:r>
              <a:rPr lang="en-US"/>
              <a:t>Attempted to axiomatize mathematical reasoning</a:t>
            </a:r>
          </a:p>
          <a:p>
            <a:pPr lvl="1"/>
            <a:r>
              <a:rPr lang="en-US"/>
              <a:t>Define mathematical entities (like numbers) using logic</a:t>
            </a:r>
          </a:p>
          <a:p>
            <a:pPr lvl="1"/>
            <a:r>
              <a:rPr lang="en-US"/>
              <a:t>Derive mathematical “truths” by following mechanical rules of inference</a:t>
            </a:r>
          </a:p>
          <a:p>
            <a:pPr lvl="1"/>
            <a:r>
              <a:rPr lang="en-US"/>
              <a:t>Claimed to be </a:t>
            </a:r>
            <a:r>
              <a:rPr lang="en-US" i="1"/>
              <a:t>complete</a:t>
            </a:r>
            <a:r>
              <a:rPr lang="en-US"/>
              <a:t> and </a:t>
            </a:r>
            <a:r>
              <a:rPr lang="en-US" i="1"/>
              <a:t>consistent</a:t>
            </a:r>
          </a:p>
          <a:p>
            <a:pPr lvl="2"/>
            <a:r>
              <a:rPr lang="en-US"/>
              <a:t>All true theorems could be derived</a:t>
            </a:r>
          </a:p>
          <a:p>
            <a:pPr lvl="2"/>
            <a:r>
              <a:rPr lang="en-US"/>
              <a:t>No falsehoods could be derived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Russell’s Paradox</a:t>
            </a:r>
          </a:p>
        </p:txBody>
      </p:sp>
      <p:sp>
        <p:nvSpPr>
          <p:cNvPr id="11345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Some sets are not members of themselves</a:t>
            </a:r>
          </a:p>
          <a:p>
            <a:pPr lvl="1">
              <a:buNone/>
            </a:pPr>
            <a:r>
              <a:rPr lang="en-US" dirty="0" smtClean="0"/>
              <a:t>e.g., set </a:t>
            </a:r>
            <a:r>
              <a:rPr lang="en-US" dirty="0"/>
              <a:t>of all </a:t>
            </a:r>
            <a:r>
              <a:rPr lang="en-US" dirty="0" err="1"/>
              <a:t>Jeffersonians</a:t>
            </a:r>
            <a:endParaRPr lang="en-US" dirty="0"/>
          </a:p>
          <a:p>
            <a:pPr>
              <a:buNone/>
            </a:pPr>
            <a:r>
              <a:rPr lang="en-US" dirty="0"/>
              <a:t>Some sets are members of themselves</a:t>
            </a:r>
          </a:p>
          <a:p>
            <a:pPr lvl="1">
              <a:buNone/>
            </a:pPr>
            <a:r>
              <a:rPr lang="en-US" dirty="0" smtClean="0"/>
              <a:t>e.g., set </a:t>
            </a:r>
            <a:r>
              <a:rPr lang="en-US" dirty="0"/>
              <a:t>of all things that are non-Jeffersonian </a:t>
            </a:r>
            <a:endParaRPr lang="en-US" dirty="0" smtClean="0"/>
          </a:p>
          <a:p>
            <a:pPr lvl="1">
              <a:buNone/>
            </a:pPr>
            <a:endParaRPr lang="en-US" sz="1400" i="1" dirty="0" smtClean="0"/>
          </a:p>
          <a:p>
            <a:pPr>
              <a:buNone/>
            </a:pPr>
            <a:r>
              <a:rPr lang="en-US" i="1" dirty="0" smtClean="0"/>
              <a:t>S </a:t>
            </a:r>
            <a:r>
              <a:rPr lang="en-US" i="1" dirty="0"/>
              <a:t>= </a:t>
            </a:r>
            <a:r>
              <a:rPr lang="en-US" dirty="0"/>
              <a:t>the set of all sets that are not </a:t>
            </a:r>
            <a:r>
              <a:rPr lang="en-US" dirty="0" smtClean="0"/>
              <a:t>members </a:t>
            </a:r>
            <a:r>
              <a:rPr lang="en-US" dirty="0"/>
              <a:t>of </a:t>
            </a:r>
            <a:r>
              <a:rPr lang="en-US" dirty="0" smtClean="0"/>
              <a:t>	themselves</a:t>
            </a:r>
            <a:r>
              <a:rPr lang="en-US" i="1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5334000"/>
            <a:ext cx="4546437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600" dirty="0" smtClean="0"/>
              <a:t>Is </a:t>
            </a:r>
            <a:r>
              <a:rPr lang="en-US" sz="3600" i="1" dirty="0" smtClean="0"/>
              <a:t>S</a:t>
            </a:r>
            <a:r>
              <a:rPr lang="en-US" sz="3600" dirty="0" smtClean="0"/>
              <a:t> a member of itself</a:t>
            </a:r>
            <a:r>
              <a:rPr lang="en-US" sz="3600" dirty="0" smtClean="0"/>
              <a:t>?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3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3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3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34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4595" grpId="0" uiExpand="1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Russell’s Paradox</a:t>
            </a:r>
          </a:p>
        </p:txBody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S</a:t>
            </a:r>
            <a:r>
              <a:rPr lang="en-US"/>
              <a:t> = set of all sets that are not members of themselves</a:t>
            </a:r>
          </a:p>
          <a:p>
            <a:r>
              <a:rPr lang="en-US"/>
              <a:t>Is </a:t>
            </a:r>
            <a:r>
              <a:rPr lang="en-US" i="1"/>
              <a:t>S</a:t>
            </a:r>
            <a:r>
              <a:rPr lang="en-US"/>
              <a:t> a member of itself?</a:t>
            </a:r>
          </a:p>
          <a:p>
            <a:pPr lvl="1"/>
            <a:r>
              <a:rPr lang="en-US"/>
              <a:t>If </a:t>
            </a:r>
            <a:r>
              <a:rPr lang="en-US" i="1"/>
              <a:t>S</a:t>
            </a:r>
            <a:r>
              <a:rPr lang="en-US"/>
              <a:t> </a:t>
            </a:r>
            <a:r>
              <a:rPr lang="en-US" b="1"/>
              <a:t>is</a:t>
            </a:r>
            <a:r>
              <a:rPr lang="en-US"/>
              <a:t> an element of  </a:t>
            </a:r>
            <a:r>
              <a:rPr lang="en-US" i="1"/>
              <a:t>S</a:t>
            </a:r>
            <a:r>
              <a:rPr lang="en-US"/>
              <a:t>, then </a:t>
            </a:r>
            <a:r>
              <a:rPr lang="en-US" i="1"/>
              <a:t>S</a:t>
            </a:r>
            <a:r>
              <a:rPr lang="en-US"/>
              <a:t> </a:t>
            </a:r>
            <a:r>
              <a:rPr lang="en-US" b="1"/>
              <a:t>is</a:t>
            </a:r>
            <a:r>
              <a:rPr lang="en-US"/>
              <a:t> a member of itself and should </a:t>
            </a:r>
            <a:r>
              <a:rPr lang="en-US" b="1"/>
              <a:t>not</a:t>
            </a:r>
            <a:r>
              <a:rPr lang="en-US"/>
              <a:t> be in </a:t>
            </a:r>
            <a:r>
              <a:rPr lang="en-US" i="1"/>
              <a:t>S</a:t>
            </a:r>
            <a:r>
              <a:rPr lang="en-US"/>
              <a:t>.</a:t>
            </a:r>
          </a:p>
          <a:p>
            <a:pPr lvl="1"/>
            <a:r>
              <a:rPr lang="en-US"/>
              <a:t>If </a:t>
            </a:r>
            <a:r>
              <a:rPr lang="en-US" i="1"/>
              <a:t>S </a:t>
            </a:r>
            <a:r>
              <a:rPr lang="en-US" b="1"/>
              <a:t>is not</a:t>
            </a:r>
            <a:r>
              <a:rPr lang="en-US"/>
              <a:t> an element of </a:t>
            </a:r>
            <a:r>
              <a:rPr lang="en-US" i="1"/>
              <a:t>S</a:t>
            </a:r>
            <a:r>
              <a:rPr lang="en-US"/>
              <a:t>, then </a:t>
            </a:r>
            <a:r>
              <a:rPr lang="en-US" i="1"/>
              <a:t>S</a:t>
            </a:r>
            <a:r>
              <a:rPr lang="en-US"/>
              <a:t> </a:t>
            </a:r>
            <a:r>
              <a:rPr lang="en-US" b="1"/>
              <a:t>is not</a:t>
            </a:r>
            <a:r>
              <a:rPr lang="en-US"/>
              <a:t> a member of itself, and </a:t>
            </a:r>
            <a:r>
              <a:rPr lang="en-US" b="1"/>
              <a:t>should</a:t>
            </a:r>
            <a:r>
              <a:rPr lang="en-US"/>
              <a:t> be in </a:t>
            </a:r>
            <a:r>
              <a:rPr lang="en-US" i="1"/>
              <a:t>S</a:t>
            </a:r>
            <a:r>
              <a:rPr lang="en-US"/>
              <a:t>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Ban Self-Reference?</a:t>
            </a:r>
          </a:p>
        </p:txBody>
      </p:sp>
      <p:sp>
        <p:nvSpPr>
          <p:cNvPr id="113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Principia Mathematica</a:t>
            </a:r>
            <a:r>
              <a:rPr lang="en-US"/>
              <a:t> attempted to resolve this paragraph by banning self-reference</a:t>
            </a:r>
          </a:p>
          <a:p>
            <a:r>
              <a:rPr lang="en-US"/>
              <a:t>Every set has a type</a:t>
            </a:r>
          </a:p>
          <a:p>
            <a:pPr lvl="1"/>
            <a:r>
              <a:rPr lang="en-US"/>
              <a:t>The lowest type of set can contain only “objects”, not “sets”</a:t>
            </a:r>
          </a:p>
          <a:p>
            <a:pPr lvl="1"/>
            <a:r>
              <a:rPr lang="en-US"/>
              <a:t>The next type of set can contain objects and sets of objects, but not sets of sets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Russell’s </a:t>
            </a:r>
            <a:r>
              <a:rPr lang="en-US" dirty="0" smtClean="0"/>
              <a:t>Resolution (?)</a:t>
            </a:r>
            <a:endParaRPr lang="en-US" dirty="0"/>
          </a:p>
        </p:txBody>
      </p:sp>
      <p:sp>
        <p:nvSpPr>
          <p:cNvPr id="113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pitchFamily="18" charset="0"/>
              </a:rPr>
              <a:t>Set ::= </a:t>
            </a:r>
            <a:r>
              <a:rPr lang="en-US" dirty="0" err="1">
                <a:latin typeface="Times New Roman" pitchFamily="18" charset="0"/>
              </a:rPr>
              <a:t>Set</a:t>
            </a:r>
            <a:r>
              <a:rPr lang="en-US" i="1" baseline="-25000" dirty="0" err="1">
                <a:latin typeface="Times New Roman" pitchFamily="18" charset="0"/>
              </a:rPr>
              <a:t>n</a:t>
            </a:r>
            <a:endParaRPr lang="en-US" i="1" baseline="-25000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i="1" baseline="-250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dirty="0">
                <a:latin typeface="Times New Roman" pitchFamily="18" charset="0"/>
              </a:rPr>
              <a:t>Set</a:t>
            </a:r>
            <a:r>
              <a:rPr lang="en-US" i="1" baseline="-25000" dirty="0">
                <a:latin typeface="Times New Roman" pitchFamily="18" charset="0"/>
              </a:rPr>
              <a:t>0</a:t>
            </a:r>
            <a:r>
              <a:rPr lang="en-US" dirty="0">
                <a:latin typeface="Times New Roman" pitchFamily="18" charset="0"/>
              </a:rPr>
              <a:t> ::= { </a:t>
            </a:r>
            <a:r>
              <a:rPr lang="en-US" i="1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 | </a:t>
            </a:r>
            <a:r>
              <a:rPr lang="en-US" i="1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/>
              <a:t>is an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Object</a:t>
            </a:r>
            <a:r>
              <a:rPr lang="en-US" dirty="0">
                <a:latin typeface="Times New Roman" pitchFamily="18" charset="0"/>
              </a:rPr>
              <a:t> }</a:t>
            </a:r>
          </a:p>
          <a:p>
            <a:pPr>
              <a:buFontTx/>
              <a:buNone/>
            </a:pPr>
            <a:r>
              <a:rPr lang="en-US" dirty="0" err="1">
                <a:latin typeface="Times New Roman" pitchFamily="18" charset="0"/>
              </a:rPr>
              <a:t>Set</a:t>
            </a:r>
            <a:r>
              <a:rPr lang="en-US" i="1" baseline="-25000" dirty="0" err="1">
                <a:latin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</a:rPr>
              <a:t> ::= { </a:t>
            </a:r>
            <a:r>
              <a:rPr lang="en-US" i="1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 | </a:t>
            </a:r>
            <a:r>
              <a:rPr lang="en-US" i="1" dirty="0">
                <a:latin typeface="Times New Roman" pitchFamily="18" charset="0"/>
              </a:rPr>
              <a:t>x </a:t>
            </a:r>
            <a:r>
              <a:rPr lang="en-US" dirty="0"/>
              <a:t>is an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Object </a:t>
            </a:r>
            <a:r>
              <a:rPr lang="en-US" dirty="0"/>
              <a:t>or 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Set</a:t>
            </a:r>
            <a:r>
              <a:rPr lang="en-US" i="1" u="sng" baseline="-25000" dirty="0" err="1">
                <a:latin typeface="Times New Roman" pitchFamily="18" charset="0"/>
              </a:rPr>
              <a:t>n</a:t>
            </a:r>
            <a:r>
              <a:rPr lang="en-US" i="1" u="sng" baseline="-25000" dirty="0">
                <a:latin typeface="Times New Roman" pitchFamily="18" charset="0"/>
              </a:rPr>
              <a:t> </a:t>
            </a:r>
            <a:r>
              <a:rPr lang="en-US" u="sng" baseline="-25000" dirty="0">
                <a:latin typeface="Times New Roman" pitchFamily="18" charset="0"/>
              </a:rPr>
              <a:t>- 1 </a:t>
            </a:r>
            <a:r>
              <a:rPr lang="en-US" dirty="0">
                <a:latin typeface="Times New Roman" pitchFamily="18" charset="0"/>
              </a:rPr>
              <a:t>}</a:t>
            </a:r>
            <a:endParaRPr lang="en-US" i="1" baseline="-25000" dirty="0">
              <a:latin typeface="Times New Roman" pitchFamily="18" charset="0"/>
            </a:endParaRPr>
          </a:p>
          <a:p>
            <a:pPr>
              <a:buFontTx/>
              <a:buNone/>
            </a:pPr>
            <a:endParaRPr lang="en-US" i="1" baseline="-250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i="1" dirty="0">
                <a:latin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</a:rPr>
              <a:t>Set</a:t>
            </a:r>
            <a:r>
              <a:rPr lang="en-US" i="1" baseline="-25000" dirty="0" err="1">
                <a:latin typeface="Times New Roman" pitchFamily="18" charset="0"/>
              </a:rPr>
              <a:t>n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en-US" dirty="0"/>
              <a:t>Is </a:t>
            </a:r>
            <a:r>
              <a:rPr lang="en-US" i="1" dirty="0">
                <a:latin typeface="Times New Roman" pitchFamily="18" charset="0"/>
              </a:rPr>
              <a:t>S</a:t>
            </a:r>
            <a:r>
              <a:rPr lang="en-US" dirty="0"/>
              <a:t> a member of itself?</a:t>
            </a:r>
          </a:p>
        </p:txBody>
      </p:sp>
      <p:sp>
        <p:nvSpPr>
          <p:cNvPr id="1137668" name="Text Box 4"/>
          <p:cNvSpPr txBox="1">
            <a:spLocks noChangeArrowheads="1"/>
          </p:cNvSpPr>
          <p:nvPr/>
        </p:nvSpPr>
        <p:spPr bwMode="auto">
          <a:xfrm>
            <a:off x="947738" y="5372100"/>
            <a:ext cx="7129003" cy="52322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dirty="0"/>
              <a:t>No, it is a </a:t>
            </a:r>
            <a:r>
              <a:rPr lang="en-US" sz="2800" dirty="0" err="1">
                <a:latin typeface="Times New Roman" pitchFamily="18" charset="0"/>
              </a:rPr>
              <a:t>Set</a:t>
            </a:r>
            <a:r>
              <a:rPr lang="en-US" sz="2800" i="1" baseline="-25000" dirty="0" err="1">
                <a:latin typeface="Times New Roman" pitchFamily="18" charset="0"/>
              </a:rPr>
              <a:t>n</a:t>
            </a:r>
            <a:r>
              <a:rPr lang="en-US" sz="2800" i="1" dirty="0">
                <a:latin typeface="Arial" charset="0"/>
              </a:rPr>
              <a:t> </a:t>
            </a:r>
            <a:r>
              <a:rPr lang="en-US" sz="2800" dirty="0"/>
              <a:t>so, it can’t be a member of 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Set</a:t>
            </a:r>
            <a:r>
              <a:rPr lang="en-US" sz="2800" i="1" baseline="-25000" dirty="0" err="1">
                <a:latin typeface="Times New Roman" pitchFamily="18" charset="0"/>
              </a:rPr>
              <a:t>n</a:t>
            </a:r>
            <a:endParaRPr lang="en-US" sz="2800" baseline="-25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6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Epimenides Paradox</a:t>
            </a:r>
          </a:p>
        </p:txBody>
      </p:sp>
      <p:sp>
        <p:nvSpPr>
          <p:cNvPr id="113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Epidenides (a Cretan): </a:t>
            </a:r>
          </a:p>
          <a:p>
            <a:pPr>
              <a:buFontTx/>
              <a:buNone/>
            </a:pPr>
            <a:r>
              <a:rPr lang="en-US"/>
              <a:t>		“All Cretans are liars.”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	Equivalently:</a:t>
            </a:r>
          </a:p>
          <a:p>
            <a:pPr>
              <a:buFontTx/>
              <a:buNone/>
            </a:pPr>
            <a:r>
              <a:rPr lang="en-US"/>
              <a:t>		“This statement is false.”</a:t>
            </a:r>
          </a:p>
        </p:txBody>
      </p:sp>
      <p:sp>
        <p:nvSpPr>
          <p:cNvPr id="1138692" name="Text Box 4"/>
          <p:cNvSpPr txBox="1">
            <a:spLocks noChangeArrowheads="1"/>
          </p:cNvSpPr>
          <p:nvPr/>
        </p:nvSpPr>
        <p:spPr bwMode="auto">
          <a:xfrm>
            <a:off x="3505200" y="5029200"/>
            <a:ext cx="5045075" cy="954107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/>
              <a:t>Russell’s types can help with the set paradox, but not with these.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</a:t>
            </a:r>
            <a:r>
              <a:rPr lang="en-US">
                <a:cs typeface="Times New Roman" pitchFamily="18" charset="0"/>
              </a:rPr>
              <a:t>ödel’s Solution</a:t>
            </a:r>
          </a:p>
        </p:txBody>
      </p:sp>
      <p:sp>
        <p:nvSpPr>
          <p:cNvPr id="113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223963"/>
            <a:ext cx="8531225" cy="4983162"/>
          </a:xfrm>
        </p:spPr>
        <p:txBody>
          <a:bodyPr/>
          <a:lstStyle/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	All consistent axiomatic formulations of number theory include </a:t>
            </a:r>
            <a:r>
              <a:rPr lang="en-US" i="1" dirty="0" err="1"/>
              <a:t>undecidable</a:t>
            </a:r>
            <a:r>
              <a:rPr lang="en-US" dirty="0"/>
              <a:t> propositions.</a:t>
            </a:r>
          </a:p>
          <a:p>
            <a:pPr>
              <a:buFontTx/>
              <a:buNone/>
            </a:pPr>
            <a:r>
              <a:rPr lang="en-US" dirty="0"/>
              <a:t>							</a:t>
            </a:r>
            <a:endParaRPr lang="en-US" dirty="0" smtClean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i="1" dirty="0" err="1"/>
              <a:t>undecidable</a:t>
            </a:r>
            <a:r>
              <a:rPr lang="en-US" dirty="0"/>
              <a:t> – cannot be proven either true or false inside the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Story So Far</a:t>
            </a:r>
          </a:p>
        </p:txBody>
      </p:sp>
      <p:sp>
        <p:nvSpPr>
          <p:cNvPr id="11223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/>
          </a:bodyPr>
          <a:lstStyle/>
          <a:p>
            <a:r>
              <a:rPr lang="en-US" dirty="0">
                <a:cs typeface="Times New Roman" pitchFamily="18" charset="0"/>
              </a:rPr>
              <a:t>Much of the course so far:</a:t>
            </a:r>
          </a:p>
          <a:p>
            <a:pPr lvl="1"/>
            <a:r>
              <a:rPr lang="en-US" dirty="0">
                <a:cs typeface="Times New Roman" pitchFamily="18" charset="0"/>
              </a:rPr>
              <a:t>Getting comfortable with recursive definitions</a:t>
            </a:r>
          </a:p>
          <a:p>
            <a:pPr lvl="1"/>
            <a:r>
              <a:rPr lang="en-US" dirty="0">
                <a:cs typeface="Times New Roman" pitchFamily="18" charset="0"/>
              </a:rPr>
              <a:t>Learning to write </a:t>
            </a:r>
            <a:r>
              <a:rPr lang="en-US" dirty="0" smtClean="0">
                <a:cs typeface="Times New Roman" pitchFamily="18" charset="0"/>
              </a:rPr>
              <a:t>programs that do </a:t>
            </a:r>
            <a:r>
              <a:rPr lang="en-US" dirty="0">
                <a:cs typeface="Times New Roman" pitchFamily="18" charset="0"/>
              </a:rPr>
              <a:t>(almost) anything (PS1-4)</a:t>
            </a:r>
          </a:p>
          <a:p>
            <a:pPr lvl="1"/>
            <a:r>
              <a:rPr lang="en-US" dirty="0">
                <a:cs typeface="Times New Roman" pitchFamily="18" charset="0"/>
              </a:rPr>
              <a:t>Learning more </a:t>
            </a:r>
            <a:r>
              <a:rPr lang="en-US" dirty="0" smtClean="0">
                <a:cs typeface="Times New Roman" pitchFamily="18" charset="0"/>
              </a:rPr>
              <a:t>expressive </a:t>
            </a:r>
            <a:r>
              <a:rPr lang="en-US" dirty="0">
                <a:cs typeface="Times New Roman" pitchFamily="18" charset="0"/>
              </a:rPr>
              <a:t>ways of programming (</a:t>
            </a:r>
            <a:r>
              <a:rPr lang="en-US" dirty="0" smtClean="0">
                <a:cs typeface="Times New Roman" pitchFamily="18" charset="0"/>
              </a:rPr>
              <a:t>PS5-7)</a:t>
            </a:r>
            <a:endParaRPr lang="en-US" dirty="0">
              <a:cs typeface="Times New Roman" pitchFamily="18" charset="0"/>
            </a:endParaRPr>
          </a:p>
          <a:p>
            <a:r>
              <a:rPr lang="en-US" dirty="0" smtClean="0">
                <a:cs typeface="Times New Roman" pitchFamily="18" charset="0"/>
              </a:rPr>
              <a:t>Starting today and much of the rest of the course:</a:t>
            </a:r>
            <a:endParaRPr lang="en-US" dirty="0">
              <a:cs typeface="Times New Roman" pitchFamily="18" charset="0"/>
            </a:endParaRPr>
          </a:p>
          <a:p>
            <a:pPr lvl="1"/>
            <a:r>
              <a:rPr lang="en-US" dirty="0">
                <a:cs typeface="Times New Roman" pitchFamily="18" charset="0"/>
              </a:rPr>
              <a:t>Getting </a:t>
            </a:r>
            <a:r>
              <a:rPr lang="en-US" b="1" i="1" dirty="0">
                <a:cs typeface="Times New Roman" pitchFamily="18" charset="0"/>
              </a:rPr>
              <a:t>un</a:t>
            </a:r>
            <a:r>
              <a:rPr lang="en-US" i="1" dirty="0">
                <a:cs typeface="Times New Roman" pitchFamily="18" charset="0"/>
              </a:rPr>
              <a:t>-</a:t>
            </a:r>
            <a:r>
              <a:rPr lang="en-US" dirty="0">
                <a:cs typeface="Times New Roman" pitchFamily="18" charset="0"/>
              </a:rPr>
              <a:t>comfortable with recursive definitions</a:t>
            </a:r>
          </a:p>
          <a:p>
            <a:pPr lvl="1"/>
            <a:r>
              <a:rPr lang="en-US" dirty="0">
                <a:cs typeface="Times New Roman" pitchFamily="18" charset="0"/>
              </a:rPr>
              <a:t>Understanding why there are some things </a:t>
            </a:r>
            <a:r>
              <a:rPr lang="en-US" b="1" dirty="0">
                <a:cs typeface="Times New Roman" pitchFamily="18" charset="0"/>
              </a:rPr>
              <a:t>no program can </a:t>
            </a:r>
            <a:r>
              <a:rPr lang="en-US" b="1" dirty="0" smtClean="0">
                <a:cs typeface="Times New Roman" pitchFamily="18" charset="0"/>
              </a:rPr>
              <a:t>do</a:t>
            </a:r>
            <a:r>
              <a:rPr lang="en-US" dirty="0"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22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2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230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Kurt G</a:t>
            </a:r>
            <a:r>
              <a:rPr lang="en-US">
                <a:cs typeface="Times New Roman" pitchFamily="18" charset="0"/>
              </a:rPr>
              <a:t>ödel</a:t>
            </a:r>
          </a:p>
        </p:txBody>
      </p:sp>
      <p:sp>
        <p:nvSpPr>
          <p:cNvPr id="114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223962"/>
            <a:ext cx="5183188" cy="540543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Born 1906 in Brno (now Czech Republic, then Austria-Hungary)</a:t>
            </a:r>
          </a:p>
          <a:p>
            <a:r>
              <a:rPr lang="en-US" dirty="0"/>
              <a:t>1931: publishes </a:t>
            </a:r>
            <a:r>
              <a:rPr lang="en-US" i="1" dirty="0" err="1"/>
              <a:t>Über</a:t>
            </a:r>
            <a:r>
              <a:rPr lang="en-US" i="1" dirty="0"/>
              <a:t> formal </a:t>
            </a:r>
            <a:r>
              <a:rPr lang="en-US" i="1" dirty="0" err="1"/>
              <a:t>unentscheidbare</a:t>
            </a:r>
            <a:r>
              <a:rPr lang="en-US" i="1" dirty="0"/>
              <a:t> </a:t>
            </a:r>
            <a:r>
              <a:rPr lang="en-US" i="1" dirty="0" err="1"/>
              <a:t>Sätze</a:t>
            </a:r>
            <a:r>
              <a:rPr lang="en-US" i="1" dirty="0"/>
              <a:t> </a:t>
            </a:r>
            <a:r>
              <a:rPr lang="en-US" i="1" dirty="0" err="1"/>
              <a:t>der</a:t>
            </a:r>
            <a:r>
              <a:rPr lang="en-US" i="1" dirty="0"/>
              <a:t> Principia </a:t>
            </a:r>
            <a:r>
              <a:rPr lang="en-US" i="1" dirty="0" err="1"/>
              <a:t>Mathematica</a:t>
            </a:r>
            <a:r>
              <a:rPr lang="en-US" i="1" dirty="0"/>
              <a:t> und </a:t>
            </a:r>
            <a:r>
              <a:rPr lang="en-US" i="1" dirty="0" err="1"/>
              <a:t>verwandter</a:t>
            </a:r>
            <a:r>
              <a:rPr lang="en-US" i="1" dirty="0"/>
              <a:t> </a:t>
            </a:r>
            <a:r>
              <a:rPr lang="en-US" i="1" dirty="0" err="1"/>
              <a:t>Systeme</a:t>
            </a:r>
            <a:r>
              <a:rPr lang="en-US" dirty="0"/>
              <a:t> </a:t>
            </a:r>
            <a:r>
              <a:rPr lang="en-US" sz="2800" dirty="0"/>
              <a:t>(</a:t>
            </a:r>
            <a:r>
              <a:rPr lang="en-US" sz="2800" i="1" dirty="0"/>
              <a:t>On Formally </a:t>
            </a:r>
            <a:r>
              <a:rPr lang="en-US" sz="2800" i="1" dirty="0" err="1"/>
              <a:t>Undecidable</a:t>
            </a:r>
            <a:r>
              <a:rPr lang="en-US" sz="2800" i="1" dirty="0"/>
              <a:t> Propositions of Principia </a:t>
            </a:r>
            <a:r>
              <a:rPr lang="en-US" sz="2800" i="1" dirty="0" err="1"/>
              <a:t>Mathematica</a:t>
            </a:r>
            <a:r>
              <a:rPr lang="en-US" sz="2800" i="1" dirty="0"/>
              <a:t> and Related Systems</a:t>
            </a:r>
            <a:r>
              <a:rPr lang="en-US" sz="2800" dirty="0"/>
              <a:t>)</a:t>
            </a:r>
            <a:endParaRPr lang="en-US" sz="2000" dirty="0"/>
          </a:p>
        </p:txBody>
      </p:sp>
      <p:pic>
        <p:nvPicPr>
          <p:cNvPr id="1140740" name="Picture 4" descr="G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295399"/>
            <a:ext cx="3810000" cy="49887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1762" name="Picture 2" descr="Godel_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70388" y="98425"/>
            <a:ext cx="4694237" cy="6054725"/>
          </a:xfrm>
          <a:noFill/>
          <a:ln/>
        </p:spPr>
      </p:pic>
      <p:sp>
        <p:nvSpPr>
          <p:cNvPr id="1141763" name="Rectangle 3"/>
          <p:cNvSpPr>
            <a:spLocks noChangeArrowheads="1"/>
          </p:cNvSpPr>
          <p:nvPr/>
        </p:nvSpPr>
        <p:spPr bwMode="auto">
          <a:xfrm>
            <a:off x="228600" y="990601"/>
            <a:ext cx="406558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dirty="0" smtClean="0"/>
              <a:t>1939</a:t>
            </a:r>
            <a:r>
              <a:rPr lang="en-US" sz="3200" dirty="0"/>
              <a:t>: flees Vienna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/>
              <a:t>Institute for Advanced Study, Princeton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/>
              <a:t>Died in 1978 – </a:t>
            </a:r>
            <a:r>
              <a:rPr lang="en-US" sz="3200" dirty="0" smtClean="0"/>
              <a:t>convinced </a:t>
            </a:r>
            <a:r>
              <a:rPr lang="en-US" sz="3200" dirty="0"/>
              <a:t>everything was poisoned and refused to eat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1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41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4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176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</a:t>
            </a:r>
            <a:r>
              <a:rPr lang="en-US">
                <a:cs typeface="Times New Roman" pitchFamily="18" charset="0"/>
              </a:rPr>
              <a:t>ödel’s Theorem</a:t>
            </a:r>
          </a:p>
        </p:txBody>
      </p:sp>
      <p:sp>
        <p:nvSpPr>
          <p:cNvPr id="114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3922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/>
              <a:t>In the</a:t>
            </a:r>
            <a:r>
              <a:rPr lang="en-US" sz="3600" dirty="0"/>
              <a:t> </a:t>
            </a:r>
            <a:r>
              <a:rPr lang="en-US" sz="3600" i="1" dirty="0"/>
              <a:t>Principia </a:t>
            </a:r>
            <a:r>
              <a:rPr lang="en-US" sz="3600" i="1" dirty="0" err="1"/>
              <a:t>Mathematica</a:t>
            </a:r>
            <a:r>
              <a:rPr lang="en-US" sz="3600" dirty="0"/>
              <a:t> system, </a:t>
            </a:r>
            <a:r>
              <a:rPr lang="en-US" sz="4000" dirty="0"/>
              <a:t>there are statements that cannot be proven either true or false.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</a:t>
            </a:r>
            <a:r>
              <a:rPr lang="en-US">
                <a:cs typeface="Times New Roman" pitchFamily="18" charset="0"/>
              </a:rPr>
              <a:t>ödel’s Theorem</a:t>
            </a:r>
          </a:p>
        </p:txBody>
      </p:sp>
      <p:sp>
        <p:nvSpPr>
          <p:cNvPr id="114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3922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  <a:r>
              <a:rPr lang="en-US" sz="4000" dirty="0"/>
              <a:t>In </a:t>
            </a:r>
            <a:r>
              <a:rPr lang="en-US" sz="4000" dirty="0">
                <a:solidFill>
                  <a:srgbClr val="0070C0"/>
                </a:solidFill>
              </a:rPr>
              <a:t>any interesting rigid system</a:t>
            </a:r>
            <a:r>
              <a:rPr lang="en-US" sz="4000" dirty="0"/>
              <a:t>, there are statements that cannot be proven either true or false.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</a:t>
            </a:r>
            <a:r>
              <a:rPr lang="en-US">
                <a:cs typeface="Times New Roman" pitchFamily="18" charset="0"/>
              </a:rPr>
              <a:t>ödel’s Theorem</a:t>
            </a:r>
          </a:p>
        </p:txBody>
      </p:sp>
      <p:sp>
        <p:nvSpPr>
          <p:cNvPr id="1144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</a:t>
            </a:r>
            <a:r>
              <a:rPr lang="en-US" sz="4000"/>
              <a:t>All logical systems of any complexity are incomplete: there are statements that are </a:t>
            </a:r>
            <a:r>
              <a:rPr lang="en-US" sz="4000" i="1"/>
              <a:t>true</a:t>
            </a:r>
            <a:r>
              <a:rPr lang="en-US" sz="4000"/>
              <a:t> that cannot be proven within the system.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– General Idea</a:t>
            </a:r>
          </a:p>
        </p:txBody>
      </p:sp>
      <p:sp>
        <p:nvSpPr>
          <p:cNvPr id="114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/>
              <a:t>Theorem: In the </a:t>
            </a:r>
            <a:r>
              <a:rPr lang="en-US" sz="4400" i="1" dirty="0"/>
              <a:t>Principia </a:t>
            </a:r>
            <a:r>
              <a:rPr lang="en-US" sz="4400" i="1" dirty="0" err="1"/>
              <a:t>Mathematica</a:t>
            </a:r>
            <a:r>
              <a:rPr lang="en-US" sz="4400" dirty="0"/>
              <a:t> system, there are statements that cannot be proven either true or false.</a:t>
            </a:r>
          </a:p>
          <a:p>
            <a:r>
              <a:rPr lang="en-US" sz="4400" dirty="0"/>
              <a:t>Proof: Find such a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4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585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</a:t>
            </a:r>
            <a:r>
              <a:rPr lang="en-US">
                <a:cs typeface="Times New Roman" pitchFamily="18" charset="0"/>
              </a:rPr>
              <a:t>ödel’s Statement</a:t>
            </a:r>
          </a:p>
        </p:txBody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	</a:t>
            </a:r>
            <a:r>
              <a:rPr lang="en-US" sz="4000" i="1"/>
              <a:t>G</a:t>
            </a:r>
            <a:r>
              <a:rPr lang="en-US" sz="4000"/>
              <a:t>: 	This statement does not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4000"/>
              <a:t>			have any proof in the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4000"/>
              <a:t>			system of </a:t>
            </a:r>
            <a:r>
              <a:rPr lang="en-US" sz="4000" i="1"/>
              <a:t>Principia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4000" i="1"/>
              <a:t>			Mathematica</a:t>
            </a:r>
            <a:r>
              <a:rPr lang="en-US" sz="4000"/>
              <a:t>.</a:t>
            </a:r>
          </a:p>
          <a:p>
            <a:pPr>
              <a:buFontTx/>
              <a:buNone/>
            </a:pPr>
            <a:endParaRPr lang="en-US" sz="4000"/>
          </a:p>
          <a:p>
            <a:pPr>
              <a:buFontTx/>
              <a:buNone/>
            </a:pPr>
            <a:r>
              <a:rPr lang="en-US" sz="4000"/>
              <a:t>	</a:t>
            </a:r>
            <a:r>
              <a:rPr lang="en-US" sz="4000" i="1"/>
              <a:t>G</a:t>
            </a:r>
            <a:r>
              <a:rPr lang="en-US" sz="4000"/>
              <a:t> is unprovable, but true!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</a:t>
            </a:r>
            <a:r>
              <a:rPr lang="en-US">
                <a:cs typeface="Times New Roman" pitchFamily="18" charset="0"/>
              </a:rPr>
              <a:t>ödel’s Proof Idea</a:t>
            </a:r>
          </a:p>
        </p:txBody>
      </p:sp>
      <p:sp>
        <p:nvSpPr>
          <p:cNvPr id="1147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	</a:t>
            </a:r>
            <a:r>
              <a:rPr lang="en-US" sz="3600" i="1" dirty="0"/>
              <a:t>G</a:t>
            </a:r>
            <a:r>
              <a:rPr lang="en-US" sz="3600" dirty="0"/>
              <a:t>: This statement does not have any proof in the system of </a:t>
            </a:r>
            <a:r>
              <a:rPr lang="en-US" sz="3600" i="1" dirty="0"/>
              <a:t>PM</a:t>
            </a:r>
            <a:r>
              <a:rPr lang="en-US" sz="3600" dirty="0"/>
              <a:t>.</a:t>
            </a:r>
          </a:p>
          <a:p>
            <a:pPr>
              <a:buFontTx/>
              <a:buNone/>
            </a:pPr>
            <a:endParaRPr lang="en-US" sz="3600" dirty="0"/>
          </a:p>
          <a:p>
            <a:pPr>
              <a:buFontTx/>
              <a:buNone/>
            </a:pPr>
            <a:r>
              <a:rPr lang="en-US" sz="3600" dirty="0"/>
              <a:t>	</a:t>
            </a:r>
            <a:r>
              <a:rPr lang="en-US" dirty="0"/>
              <a:t>If </a:t>
            </a:r>
            <a:r>
              <a:rPr lang="en-US" i="1" dirty="0"/>
              <a:t>G</a:t>
            </a:r>
            <a:r>
              <a:rPr lang="en-US" dirty="0"/>
              <a:t> is </a:t>
            </a:r>
            <a:r>
              <a:rPr lang="en-US" b="1" dirty="0"/>
              <a:t>provable</a:t>
            </a:r>
            <a:r>
              <a:rPr lang="en-US" dirty="0"/>
              <a:t>, PM would be </a:t>
            </a:r>
            <a:r>
              <a:rPr lang="en-US" b="1" dirty="0">
                <a:solidFill>
                  <a:srgbClr val="FF0000"/>
                </a:solidFill>
              </a:rPr>
              <a:t>inconsistent</a:t>
            </a:r>
            <a:r>
              <a:rPr lang="en-US" dirty="0"/>
              <a:t>.</a:t>
            </a:r>
          </a:p>
          <a:p>
            <a:pPr>
              <a:buFontTx/>
              <a:buNone/>
            </a:pPr>
            <a:r>
              <a:rPr lang="en-US" dirty="0"/>
              <a:t>	If </a:t>
            </a:r>
            <a:r>
              <a:rPr lang="en-US" i="1" dirty="0"/>
              <a:t>G</a:t>
            </a:r>
            <a:r>
              <a:rPr lang="en-US" dirty="0"/>
              <a:t> is </a:t>
            </a:r>
            <a:r>
              <a:rPr lang="en-US" b="1" dirty="0" err="1"/>
              <a:t>unprovable</a:t>
            </a:r>
            <a:r>
              <a:rPr lang="en-US" dirty="0"/>
              <a:t>, PM would be </a:t>
            </a:r>
            <a:r>
              <a:rPr lang="en-US" b="1" dirty="0">
                <a:solidFill>
                  <a:srgbClr val="0070C0"/>
                </a:solidFill>
              </a:rPr>
              <a:t>incomplete</a:t>
            </a:r>
            <a:r>
              <a:rPr lang="en-US" dirty="0"/>
              <a:t>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	Thus, </a:t>
            </a:r>
            <a:r>
              <a:rPr lang="en-US" b="1" dirty="0"/>
              <a:t>PM cannot be complete and consistent!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</a:t>
            </a:r>
            <a:r>
              <a:rPr lang="en-US">
                <a:cs typeface="Times New Roman" pitchFamily="18" charset="0"/>
              </a:rPr>
              <a:t>ödel’s Statement</a:t>
            </a:r>
          </a:p>
        </p:txBody>
      </p:sp>
      <p:sp>
        <p:nvSpPr>
          <p:cNvPr id="112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600201"/>
            <a:ext cx="8345488" cy="14478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	</a:t>
            </a:r>
            <a:r>
              <a:rPr lang="en-US" sz="4000" i="1" dirty="0"/>
              <a:t>G</a:t>
            </a:r>
            <a:r>
              <a:rPr lang="en-US" sz="4000" dirty="0"/>
              <a:t>: This statement does not have 		</a:t>
            </a:r>
            <a:r>
              <a:rPr lang="en-US" sz="4000" dirty="0" smtClean="0"/>
              <a:t>any </a:t>
            </a:r>
            <a:r>
              <a:rPr lang="en-US" sz="4000" dirty="0"/>
              <a:t>proof in the </a:t>
            </a:r>
            <a:r>
              <a:rPr lang="en-US" sz="4000" dirty="0" smtClean="0"/>
              <a:t>system of </a:t>
            </a:r>
            <a:r>
              <a:rPr lang="en-US" sz="4000" i="1" dirty="0" smtClean="0"/>
              <a:t>PM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1066800" y="3276600"/>
            <a:ext cx="6705600" cy="2696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FontTx/>
              <a:buNone/>
            </a:pPr>
            <a:r>
              <a:rPr lang="en-US" sz="3600" dirty="0" smtClean="0"/>
              <a:t>Possibilities: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 smtClean="0"/>
              <a:t>1. </a:t>
            </a:r>
            <a:r>
              <a:rPr lang="en-US" sz="3600" i="1" dirty="0" smtClean="0"/>
              <a:t>G</a:t>
            </a:r>
            <a:r>
              <a:rPr lang="en-US" sz="3600" dirty="0" smtClean="0"/>
              <a:t> is </a:t>
            </a:r>
            <a:r>
              <a:rPr lang="en-US" sz="3600" b="1" dirty="0" smtClean="0">
                <a:solidFill>
                  <a:srgbClr val="00B050"/>
                </a:solidFill>
              </a:rPr>
              <a:t>true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itchFamily="18" charset="2"/>
              </a:rPr>
              <a:t> </a:t>
            </a:r>
            <a:r>
              <a:rPr lang="en-US" sz="3600" i="1" dirty="0" smtClean="0">
                <a:sym typeface="Symbol" pitchFamily="18" charset="2"/>
              </a:rPr>
              <a:t>G</a:t>
            </a:r>
            <a:r>
              <a:rPr lang="en-US" sz="3600" dirty="0" smtClean="0">
                <a:sym typeface="Symbol" pitchFamily="18" charset="2"/>
              </a:rPr>
              <a:t> </a:t>
            </a:r>
            <a:r>
              <a:rPr lang="en-US" sz="3600" dirty="0" smtClean="0">
                <a:solidFill>
                  <a:srgbClr val="C00000"/>
                </a:solidFill>
                <a:sym typeface="Symbol" pitchFamily="18" charset="2"/>
              </a:rPr>
              <a:t>has no</a:t>
            </a:r>
            <a:r>
              <a:rPr lang="en-US" sz="3600" dirty="0" smtClean="0">
                <a:sym typeface="Symbol" pitchFamily="18" charset="2"/>
              </a:rPr>
              <a:t> proof 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sz="3600" dirty="0" smtClean="0">
                <a:sym typeface="Symbol" pitchFamily="18" charset="2"/>
              </a:rPr>
              <a:t>	</a:t>
            </a:r>
            <a:r>
              <a:rPr lang="en-US" sz="3600" dirty="0" smtClean="0">
                <a:sym typeface="Symbol" pitchFamily="18" charset="2"/>
              </a:rPr>
              <a:t>System </a:t>
            </a:r>
            <a:r>
              <a:rPr lang="en-US" sz="3600" dirty="0" smtClean="0">
                <a:sym typeface="Symbol" pitchFamily="18" charset="2"/>
              </a:rPr>
              <a:t>is </a:t>
            </a:r>
            <a:r>
              <a:rPr lang="en-US" sz="3600" b="1" i="1" dirty="0" smtClean="0">
                <a:solidFill>
                  <a:schemeClr val="accent3">
                    <a:lumMod val="50000"/>
                  </a:schemeClr>
                </a:solidFill>
                <a:sym typeface="Symbol" pitchFamily="18" charset="2"/>
              </a:rPr>
              <a:t>incomplete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36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 smtClean="0"/>
              <a:t>2</a:t>
            </a:r>
            <a:r>
              <a:rPr lang="en-US" sz="3600" dirty="0" smtClean="0"/>
              <a:t>. </a:t>
            </a:r>
            <a:r>
              <a:rPr lang="en-US" sz="3600" i="1" dirty="0" smtClean="0"/>
              <a:t>G</a:t>
            </a:r>
            <a:r>
              <a:rPr lang="en-US" sz="3600" dirty="0" smtClean="0"/>
              <a:t> is </a:t>
            </a:r>
            <a:r>
              <a:rPr lang="en-US" sz="3600" b="1" dirty="0" smtClean="0">
                <a:solidFill>
                  <a:srgbClr val="FF0000"/>
                </a:solidFill>
              </a:rPr>
              <a:t>false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itchFamily="18" charset="2"/>
              </a:rPr>
              <a:t> </a:t>
            </a:r>
            <a:r>
              <a:rPr lang="en-US" sz="3600" i="1" dirty="0" smtClean="0">
                <a:sym typeface="Symbol" pitchFamily="18" charset="2"/>
              </a:rPr>
              <a:t>G</a:t>
            </a:r>
            <a:r>
              <a:rPr lang="en-US" sz="3600" dirty="0" smtClean="0">
                <a:sym typeface="Symbol" pitchFamily="18" charset="2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sym typeface="Symbol" pitchFamily="18" charset="2"/>
              </a:rPr>
              <a:t>has a</a:t>
            </a:r>
            <a:r>
              <a:rPr lang="en-US" sz="3600" dirty="0" smtClean="0">
                <a:sym typeface="Symbol" pitchFamily="18" charset="2"/>
              </a:rPr>
              <a:t> proof 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sz="3600" dirty="0" smtClean="0">
                <a:sym typeface="Symbol" pitchFamily="18" charset="2"/>
              </a:rPr>
              <a:t>	</a:t>
            </a:r>
            <a:r>
              <a:rPr lang="en-US" sz="3600" dirty="0" smtClean="0">
                <a:sym typeface="Symbol" pitchFamily="18" charset="2"/>
              </a:rPr>
              <a:t>System </a:t>
            </a:r>
            <a:r>
              <a:rPr lang="en-US" sz="3600" dirty="0" smtClean="0">
                <a:sym typeface="Symbol" pitchFamily="18" charset="2"/>
              </a:rPr>
              <a:t>is </a:t>
            </a:r>
            <a:r>
              <a:rPr lang="en-US" sz="3600" b="1" i="1" dirty="0" smtClean="0">
                <a:solidFill>
                  <a:srgbClr val="FF0000"/>
                </a:solidFill>
                <a:sym typeface="Symbol" pitchFamily="18" charset="2"/>
              </a:rPr>
              <a:t>inconsistent</a:t>
            </a:r>
            <a:endParaRPr lang="en-US" sz="3600" b="1" i="1" dirty="0">
              <a:solidFill>
                <a:srgbClr val="FF0000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3513" y="5005388"/>
            <a:ext cx="4408487" cy="1143000"/>
          </a:xfrm>
        </p:spPr>
        <p:txBody>
          <a:bodyPr>
            <a:normAutofit fontScale="90000"/>
          </a:bodyPr>
          <a:lstStyle/>
          <a:p>
            <a:r>
              <a:rPr lang="en-US" sz="3600" i="1"/>
              <a:t>Incomplete</a:t>
            </a:r>
            <a:r>
              <a:rPr lang="en-US" sz="3600"/>
              <a:t> </a:t>
            </a:r>
            <a:br>
              <a:rPr lang="en-US" sz="3600"/>
            </a:br>
            <a:r>
              <a:rPr lang="en-US" sz="3600"/>
              <a:t>Axiomatic System</a:t>
            </a:r>
          </a:p>
        </p:txBody>
      </p:sp>
      <p:sp>
        <p:nvSpPr>
          <p:cNvPr id="1130499" name="Oval 3"/>
          <p:cNvSpPr>
            <a:spLocks noChangeArrowheads="1"/>
          </p:cNvSpPr>
          <p:nvPr/>
        </p:nvSpPr>
        <p:spPr bwMode="auto">
          <a:xfrm>
            <a:off x="304800" y="1219200"/>
            <a:ext cx="4035425" cy="3602038"/>
          </a:xfrm>
          <a:prstGeom prst="ellipse">
            <a:avLst/>
          </a:prstGeom>
          <a:solidFill>
            <a:srgbClr val="99CCFF"/>
          </a:solidFill>
          <a:ln w="3175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0500" name="Oval 4"/>
          <p:cNvSpPr>
            <a:spLocks noChangeArrowheads="1"/>
          </p:cNvSpPr>
          <p:nvPr/>
        </p:nvSpPr>
        <p:spPr bwMode="auto">
          <a:xfrm>
            <a:off x="381000" y="1398588"/>
            <a:ext cx="3852863" cy="3402012"/>
          </a:xfrm>
          <a:prstGeom prst="ellipse">
            <a:avLst/>
          </a:prstGeom>
          <a:solidFill>
            <a:srgbClr val="CCFFCC">
              <a:alpha val="39999"/>
            </a:srgbClr>
          </a:solidFill>
          <a:ln w="31750" algn="ctr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2400" dirty="0"/>
              <a:t>Derives </a:t>
            </a:r>
          </a:p>
          <a:p>
            <a:pPr algn="ctr">
              <a:lnSpc>
                <a:spcPct val="90000"/>
              </a:lnSpc>
            </a:pPr>
            <a:r>
              <a:rPr lang="en-US" sz="2400" b="1" dirty="0"/>
              <a:t>some, but not all</a:t>
            </a:r>
            <a:r>
              <a:rPr lang="en-US" sz="2400" dirty="0"/>
              <a:t> true </a:t>
            </a:r>
          </a:p>
          <a:p>
            <a:pPr algn="ctr">
              <a:lnSpc>
                <a:spcPct val="90000"/>
              </a:lnSpc>
            </a:pPr>
            <a:r>
              <a:rPr lang="en-US" sz="2400" dirty="0"/>
              <a:t>statements, and </a:t>
            </a:r>
            <a:r>
              <a:rPr lang="en-US" sz="2400" b="1" dirty="0"/>
              <a:t>no</a:t>
            </a:r>
            <a:r>
              <a:rPr lang="en-US" sz="2400" dirty="0"/>
              <a:t> false </a:t>
            </a:r>
          </a:p>
          <a:p>
            <a:pPr algn="ctr">
              <a:lnSpc>
                <a:spcPct val="90000"/>
              </a:lnSpc>
            </a:pPr>
            <a:r>
              <a:rPr lang="en-US" sz="2400" dirty="0"/>
              <a:t>statements starting from a </a:t>
            </a:r>
          </a:p>
          <a:p>
            <a:pPr algn="ctr">
              <a:lnSpc>
                <a:spcPct val="90000"/>
              </a:lnSpc>
            </a:pPr>
            <a:r>
              <a:rPr lang="en-US" sz="2400" dirty="0"/>
              <a:t>finite number of axioms </a:t>
            </a:r>
          </a:p>
          <a:p>
            <a:pPr algn="ctr">
              <a:lnSpc>
                <a:spcPct val="90000"/>
              </a:lnSpc>
            </a:pPr>
            <a:r>
              <a:rPr lang="en-US" sz="2400" dirty="0"/>
              <a:t>and following mechanical </a:t>
            </a:r>
          </a:p>
          <a:p>
            <a:pPr algn="ctr">
              <a:lnSpc>
                <a:spcPct val="90000"/>
              </a:lnSpc>
            </a:pPr>
            <a:r>
              <a:rPr lang="en-US" sz="2400" dirty="0"/>
              <a:t>inference rules.</a:t>
            </a:r>
          </a:p>
        </p:txBody>
      </p:sp>
      <p:sp>
        <p:nvSpPr>
          <p:cNvPr id="1130501" name="Line 5"/>
          <p:cNvSpPr>
            <a:spLocks noChangeShapeType="1"/>
          </p:cNvSpPr>
          <p:nvPr/>
        </p:nvSpPr>
        <p:spPr bwMode="auto">
          <a:xfrm>
            <a:off x="1960563" y="1012825"/>
            <a:ext cx="142875" cy="3238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30502" name="Text Box 6"/>
          <p:cNvSpPr txBox="1">
            <a:spLocks noChangeArrowheads="1"/>
          </p:cNvSpPr>
          <p:nvPr/>
        </p:nvSpPr>
        <p:spPr bwMode="auto">
          <a:xfrm>
            <a:off x="1092200" y="646113"/>
            <a:ext cx="1165225" cy="33655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incomplete</a:t>
            </a:r>
          </a:p>
        </p:txBody>
      </p:sp>
      <p:sp>
        <p:nvSpPr>
          <p:cNvPr id="1130504" name="Rectangle 8"/>
          <p:cNvSpPr>
            <a:spLocks noChangeArrowheads="1"/>
          </p:cNvSpPr>
          <p:nvPr/>
        </p:nvSpPr>
        <p:spPr bwMode="auto">
          <a:xfrm>
            <a:off x="4389438" y="4987925"/>
            <a:ext cx="464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600" i="1">
                <a:solidFill>
                  <a:schemeClr val="tx2"/>
                </a:solidFill>
              </a:rPr>
              <a:t>Inconsistent</a:t>
            </a:r>
            <a:r>
              <a:rPr lang="en-US" sz="3600">
                <a:solidFill>
                  <a:schemeClr val="tx2"/>
                </a:solidFill>
              </a:rPr>
              <a:t> Axiomatic System</a:t>
            </a:r>
          </a:p>
        </p:txBody>
      </p:sp>
      <p:sp>
        <p:nvSpPr>
          <p:cNvPr id="1130505" name="Oval 9"/>
          <p:cNvSpPr>
            <a:spLocks noChangeArrowheads="1"/>
          </p:cNvSpPr>
          <p:nvPr/>
        </p:nvSpPr>
        <p:spPr bwMode="auto">
          <a:xfrm>
            <a:off x="4754563" y="1147763"/>
            <a:ext cx="4070350" cy="3794125"/>
          </a:xfrm>
          <a:prstGeom prst="ellipse">
            <a:avLst/>
          </a:prstGeom>
          <a:solidFill>
            <a:srgbClr val="CCFFCC">
              <a:alpha val="39999"/>
            </a:srgbClr>
          </a:solidFill>
          <a:ln w="31750" algn="ctr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dirty="0"/>
              <a:t>Derives </a:t>
            </a:r>
            <a:r>
              <a:rPr lang="en-US" sz="2800" b="1" dirty="0" smtClean="0"/>
              <a:t>all</a:t>
            </a:r>
            <a:r>
              <a:rPr lang="en-US" sz="2800" dirty="0" smtClean="0"/>
              <a:t> </a:t>
            </a:r>
            <a:r>
              <a:rPr lang="en-US" sz="2800" dirty="0"/>
              <a:t>true </a:t>
            </a:r>
          </a:p>
          <a:p>
            <a:pPr algn="ctr"/>
            <a:r>
              <a:rPr lang="en-US" sz="2800" dirty="0"/>
              <a:t>statements, and </a:t>
            </a:r>
            <a:r>
              <a:rPr lang="en-US" sz="2800" b="1" dirty="0" smtClean="0"/>
              <a:t>some</a:t>
            </a:r>
            <a:r>
              <a:rPr lang="en-US" sz="2800" dirty="0" smtClean="0"/>
              <a:t> </a:t>
            </a:r>
          </a:p>
          <a:p>
            <a:pPr algn="ctr"/>
            <a:r>
              <a:rPr lang="en-US" sz="2800" dirty="0" smtClean="0"/>
              <a:t>false statements </a:t>
            </a:r>
            <a:r>
              <a:rPr lang="en-US" sz="2800" dirty="0"/>
              <a:t>starting </a:t>
            </a:r>
            <a:endParaRPr lang="en-US" sz="2800" dirty="0" smtClean="0"/>
          </a:p>
          <a:p>
            <a:pPr algn="ctr"/>
            <a:r>
              <a:rPr lang="en-US" sz="2800" dirty="0" smtClean="0"/>
              <a:t>from </a:t>
            </a:r>
            <a:r>
              <a:rPr lang="en-US" sz="2800" dirty="0"/>
              <a:t>a </a:t>
            </a:r>
            <a:r>
              <a:rPr lang="en-US" sz="2800" dirty="0" smtClean="0"/>
              <a:t>finite </a:t>
            </a:r>
            <a:r>
              <a:rPr lang="en-US" sz="2800" dirty="0"/>
              <a:t>number of </a:t>
            </a:r>
            <a:endParaRPr lang="en-US" sz="2800" dirty="0" smtClean="0"/>
          </a:p>
          <a:p>
            <a:pPr algn="ctr"/>
            <a:r>
              <a:rPr lang="en-US" sz="2800" dirty="0" smtClean="0"/>
              <a:t>axioms and </a:t>
            </a:r>
            <a:r>
              <a:rPr lang="en-US" sz="2800" dirty="0"/>
              <a:t>following </a:t>
            </a:r>
            <a:endParaRPr lang="en-US" sz="2800" dirty="0" smtClean="0"/>
          </a:p>
          <a:p>
            <a:pPr algn="ctr"/>
            <a:r>
              <a:rPr lang="en-US" sz="2800" dirty="0" smtClean="0"/>
              <a:t>mechanical </a:t>
            </a:r>
            <a:endParaRPr lang="en-US" sz="2800" dirty="0"/>
          </a:p>
          <a:p>
            <a:pPr algn="ctr"/>
            <a:r>
              <a:rPr lang="en-US" sz="2800" dirty="0"/>
              <a:t>inference rules.</a:t>
            </a:r>
          </a:p>
        </p:txBody>
      </p:sp>
      <p:sp>
        <p:nvSpPr>
          <p:cNvPr id="1130506" name="Oval 10"/>
          <p:cNvSpPr>
            <a:spLocks noChangeArrowheads="1"/>
          </p:cNvSpPr>
          <p:nvPr/>
        </p:nvSpPr>
        <p:spPr bwMode="auto">
          <a:xfrm>
            <a:off x="7580313" y="300038"/>
            <a:ext cx="1446212" cy="1100137"/>
          </a:xfrm>
          <a:prstGeom prst="ellipse">
            <a:avLst/>
          </a:prstGeom>
          <a:solidFill>
            <a:srgbClr val="FF9966">
              <a:alpha val="39999"/>
            </a:srgbClr>
          </a:solidFill>
          <a:ln w="3175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1800" b="1"/>
              <a:t>some</a:t>
            </a:r>
            <a:r>
              <a:rPr lang="en-US" sz="1800"/>
              <a:t> false</a:t>
            </a:r>
          </a:p>
          <a:p>
            <a:pPr algn="ctr">
              <a:lnSpc>
                <a:spcPct val="70000"/>
              </a:lnSpc>
            </a:pPr>
            <a:r>
              <a:rPr lang="en-US" sz="1800"/>
              <a:t>statements</a:t>
            </a:r>
            <a:r>
              <a:rPr lang="en-US" sz="2800"/>
              <a:t> </a:t>
            </a:r>
          </a:p>
        </p:txBody>
      </p:sp>
      <p:sp>
        <p:nvSpPr>
          <p:cNvPr id="1130507" name="Text Box 11"/>
          <p:cNvSpPr txBox="1">
            <a:spLocks noChangeArrowheads="1"/>
          </p:cNvSpPr>
          <p:nvPr/>
        </p:nvSpPr>
        <p:spPr bwMode="auto">
          <a:xfrm>
            <a:off x="3184525" y="195263"/>
            <a:ext cx="2643188" cy="82391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/>
              <a:t>Pick one: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Computer Science/Mathematics</a:t>
            </a:r>
          </a:p>
        </p:txBody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US"/>
              <a:t>Computer Science (Imperative Knowledge)</a:t>
            </a:r>
          </a:p>
          <a:p>
            <a:pPr lvl="1"/>
            <a:r>
              <a:rPr lang="en-US" sz="3200"/>
              <a:t>Are there (well-defined) problems that cannot be solved by </a:t>
            </a:r>
            <a:r>
              <a:rPr lang="en-US" sz="3200" i="1"/>
              <a:t>any</a:t>
            </a:r>
            <a:r>
              <a:rPr lang="en-US" sz="3200"/>
              <a:t> procedure?</a:t>
            </a:r>
          </a:p>
          <a:p>
            <a:pPr lvl="1"/>
            <a:endParaRPr lang="en-US" sz="3200"/>
          </a:p>
          <a:p>
            <a:r>
              <a:rPr lang="en-US"/>
              <a:t>Mathematics (Declarative Knowledge)</a:t>
            </a:r>
          </a:p>
          <a:p>
            <a:pPr lvl="1"/>
            <a:r>
              <a:rPr lang="en-US" sz="3200"/>
              <a:t>Are there true conjectures that cannot be the shown using </a:t>
            </a:r>
            <a:r>
              <a:rPr lang="en-US" sz="3200" i="1"/>
              <a:t>any</a:t>
            </a:r>
            <a:r>
              <a:rPr lang="en-US" sz="3200"/>
              <a:t> proof?</a:t>
            </a:r>
          </a:p>
        </p:txBody>
      </p:sp>
      <p:sp>
        <p:nvSpPr>
          <p:cNvPr id="1125380" name="Rectangle 4"/>
          <p:cNvSpPr>
            <a:spLocks noChangeArrowheads="1"/>
          </p:cNvSpPr>
          <p:nvPr/>
        </p:nvSpPr>
        <p:spPr bwMode="auto">
          <a:xfrm>
            <a:off x="533400" y="3810000"/>
            <a:ext cx="8001000" cy="1905000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5381" name="Text Box 5"/>
          <p:cNvSpPr txBox="1">
            <a:spLocks noChangeArrowheads="1"/>
          </p:cNvSpPr>
          <p:nvPr/>
        </p:nvSpPr>
        <p:spPr bwMode="auto">
          <a:xfrm rot="16200000">
            <a:off x="-227904" y="4513412"/>
            <a:ext cx="913007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Today</a:t>
            </a:r>
            <a:endParaRPr lang="en-US" dirty="0"/>
          </a:p>
        </p:txBody>
      </p:sp>
      <p:sp>
        <p:nvSpPr>
          <p:cNvPr id="1125382" name="Text Box 6"/>
          <p:cNvSpPr txBox="1">
            <a:spLocks noChangeArrowheads="1"/>
          </p:cNvSpPr>
          <p:nvPr/>
        </p:nvSpPr>
        <p:spPr bwMode="auto">
          <a:xfrm rot="16200000">
            <a:off x="-315149" y="2092475"/>
            <a:ext cx="1214500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Monday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2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2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537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Inconsistent</a:t>
            </a:r>
            <a:r>
              <a:rPr lang="en-US"/>
              <a:t> Axiomatic System</a:t>
            </a:r>
          </a:p>
        </p:txBody>
      </p:sp>
      <p:sp>
        <p:nvSpPr>
          <p:cNvPr id="1126403" name="Oval 3"/>
          <p:cNvSpPr>
            <a:spLocks noChangeArrowheads="1"/>
          </p:cNvSpPr>
          <p:nvPr/>
        </p:nvSpPr>
        <p:spPr bwMode="auto">
          <a:xfrm>
            <a:off x="1503363" y="1544638"/>
            <a:ext cx="6248400" cy="4038600"/>
          </a:xfrm>
          <a:prstGeom prst="ellipse">
            <a:avLst/>
          </a:prstGeom>
          <a:solidFill>
            <a:srgbClr val="99CCFF"/>
          </a:solidFill>
          <a:ln w="31750" algn="ctr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6404" name="Oval 4"/>
          <p:cNvSpPr>
            <a:spLocks noChangeArrowheads="1"/>
          </p:cNvSpPr>
          <p:nvPr/>
        </p:nvSpPr>
        <p:spPr bwMode="auto">
          <a:xfrm>
            <a:off x="1503363" y="1530350"/>
            <a:ext cx="6267450" cy="4060825"/>
          </a:xfrm>
          <a:prstGeom prst="ellipse">
            <a:avLst/>
          </a:prstGeom>
          <a:solidFill>
            <a:srgbClr val="CCFFCC">
              <a:alpha val="39999"/>
            </a:srgbClr>
          </a:solidFill>
          <a:ln w="31750" algn="ctr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dirty="0"/>
              <a:t>Derives </a:t>
            </a:r>
          </a:p>
          <a:p>
            <a:pPr algn="ctr"/>
            <a:r>
              <a:rPr lang="en-US" sz="3200" b="1" dirty="0"/>
              <a:t>all</a:t>
            </a:r>
            <a:r>
              <a:rPr lang="en-US" sz="3200" dirty="0"/>
              <a:t> true </a:t>
            </a:r>
          </a:p>
          <a:p>
            <a:pPr algn="ctr"/>
            <a:r>
              <a:rPr lang="en-US" sz="3200" dirty="0"/>
              <a:t>statements, and </a:t>
            </a:r>
            <a:r>
              <a:rPr lang="en-US" sz="3200" b="1" dirty="0"/>
              <a:t>some</a:t>
            </a:r>
            <a:r>
              <a:rPr lang="en-US" sz="3200" dirty="0"/>
              <a:t> false </a:t>
            </a:r>
          </a:p>
          <a:p>
            <a:pPr algn="ctr"/>
            <a:r>
              <a:rPr lang="en-US" sz="3200" dirty="0"/>
              <a:t>statements starting from a </a:t>
            </a:r>
          </a:p>
          <a:p>
            <a:pPr algn="ctr"/>
            <a:r>
              <a:rPr lang="en-US" sz="3200" dirty="0"/>
              <a:t>finite number of axioms </a:t>
            </a:r>
          </a:p>
          <a:p>
            <a:pPr algn="ctr"/>
            <a:r>
              <a:rPr lang="en-US" sz="3200" dirty="0"/>
              <a:t>and following mechanical </a:t>
            </a:r>
          </a:p>
          <a:p>
            <a:pPr algn="ctr"/>
            <a:r>
              <a:rPr lang="en-US" sz="3200" dirty="0"/>
              <a:t>inference rules.</a:t>
            </a:r>
          </a:p>
        </p:txBody>
      </p:sp>
      <p:sp>
        <p:nvSpPr>
          <p:cNvPr id="1126405" name="Oval 5"/>
          <p:cNvSpPr>
            <a:spLocks noChangeArrowheads="1"/>
          </p:cNvSpPr>
          <p:nvPr/>
        </p:nvSpPr>
        <p:spPr bwMode="auto">
          <a:xfrm>
            <a:off x="7038975" y="4756150"/>
            <a:ext cx="1900238" cy="1401763"/>
          </a:xfrm>
          <a:prstGeom prst="ellipse">
            <a:avLst/>
          </a:prstGeom>
          <a:solidFill>
            <a:srgbClr val="FFCABD">
              <a:alpha val="39999"/>
            </a:srgbClr>
          </a:solidFill>
          <a:ln w="3175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/>
              <a:t>some</a:t>
            </a:r>
            <a:r>
              <a:rPr lang="en-US" sz="2000" dirty="0"/>
              <a:t> false </a:t>
            </a:r>
          </a:p>
          <a:p>
            <a:pPr algn="ctr"/>
            <a:r>
              <a:rPr lang="en-US" sz="2000" dirty="0"/>
              <a:t>statements</a:t>
            </a:r>
            <a:r>
              <a:rPr lang="en-US" sz="3200" dirty="0"/>
              <a:t> </a:t>
            </a:r>
          </a:p>
        </p:txBody>
      </p:sp>
      <p:sp>
        <p:nvSpPr>
          <p:cNvPr id="1126406" name="Text Box 6"/>
          <p:cNvSpPr txBox="1">
            <a:spLocks noChangeArrowheads="1"/>
          </p:cNvSpPr>
          <p:nvPr/>
        </p:nvSpPr>
        <p:spPr bwMode="auto">
          <a:xfrm>
            <a:off x="136525" y="5546725"/>
            <a:ext cx="4714875" cy="673100"/>
          </a:xfrm>
          <a:prstGeom prst="rect">
            <a:avLst/>
          </a:prstGeom>
          <a:solidFill>
            <a:schemeClr val="bg1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Once you can prove one false statement,</a:t>
            </a:r>
          </a:p>
          <a:p>
            <a:r>
              <a:rPr lang="en-US" sz="1800" dirty="0"/>
              <a:t>everything can be proven!  false </a:t>
            </a:r>
            <a:r>
              <a:rPr lang="en-US" sz="1800" dirty="0">
                <a:sym typeface="Symbol" pitchFamily="18" charset="2"/>
              </a:rPr>
              <a:t> anything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1126405"/>
                                        </p:tgtEl>
                                      </p:cBhvr>
                                      <p:by x="500000" y="5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-0.39861 -0.30671 " pathEditMode="fixed" rAng="0" ptsTypes="AA">
                                      <p:cBhvr>
                                        <p:cTn id="8" dur="2000" fill="hold"/>
                                        <p:tgtEl>
                                          <p:spTgt spid="1126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" y="-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2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05" grpId="0" animBg="1"/>
      <p:bldP spid="1126405" grpId="1" animBg="1"/>
      <p:bldP spid="112640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Finishing The Proof</a:t>
            </a:r>
          </a:p>
        </p:txBody>
      </p:sp>
      <p:sp>
        <p:nvSpPr>
          <p:cNvPr id="111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Turn </a:t>
            </a:r>
            <a:r>
              <a:rPr lang="en-US" sz="3600" i="1" dirty="0"/>
              <a:t>G</a:t>
            </a:r>
            <a:r>
              <a:rPr lang="en-US" sz="3600" dirty="0"/>
              <a:t> into a statement in the </a:t>
            </a:r>
            <a:r>
              <a:rPr lang="en-US" sz="3600" i="1" dirty="0"/>
              <a:t>Principia </a:t>
            </a:r>
            <a:r>
              <a:rPr lang="en-US" sz="3600" i="1" dirty="0" err="1"/>
              <a:t>Mathematica</a:t>
            </a:r>
            <a:r>
              <a:rPr lang="en-US" sz="3600" i="1" dirty="0"/>
              <a:t> </a:t>
            </a:r>
            <a:r>
              <a:rPr lang="en-US" sz="3600" dirty="0"/>
              <a:t>system</a:t>
            </a:r>
          </a:p>
          <a:p>
            <a:r>
              <a:rPr lang="en-US" sz="3600" dirty="0"/>
              <a:t>Is </a:t>
            </a:r>
            <a:r>
              <a:rPr lang="en-US" sz="3600" i="1" dirty="0"/>
              <a:t>PM</a:t>
            </a:r>
            <a:r>
              <a:rPr lang="en-US" sz="3600" dirty="0"/>
              <a:t> powerful enough to </a:t>
            </a:r>
            <a:r>
              <a:rPr lang="en-US" sz="3600" dirty="0" smtClean="0"/>
              <a:t>express </a:t>
            </a:r>
            <a:r>
              <a:rPr lang="en-US" sz="3600" i="1" dirty="0" smtClean="0"/>
              <a:t>G</a:t>
            </a:r>
            <a:r>
              <a:rPr lang="en-US" sz="3600" dirty="0" smtClean="0"/>
              <a:t>: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dirty="0" smtClean="0"/>
              <a:t>“</a:t>
            </a:r>
            <a:r>
              <a:rPr lang="en-US" sz="4000" dirty="0"/>
              <a:t>This statement does not have any </a:t>
            </a:r>
            <a:r>
              <a:rPr lang="en-US" sz="4000" dirty="0" smtClean="0"/>
              <a:t>	proof </a:t>
            </a:r>
            <a:r>
              <a:rPr lang="en-US" sz="4000" dirty="0"/>
              <a:t>in the </a:t>
            </a:r>
            <a:r>
              <a:rPr lang="en-US" sz="4000" i="1" dirty="0"/>
              <a:t>PM</a:t>
            </a:r>
            <a:r>
              <a:rPr lang="en-US" sz="4000" dirty="0"/>
              <a:t> system</a:t>
            </a:r>
            <a:r>
              <a:rPr lang="en-US" sz="4000" dirty="0" smtClean="0"/>
              <a:t>.”</a:t>
            </a:r>
          </a:p>
          <a:p>
            <a:pPr>
              <a:buNone/>
            </a:pPr>
            <a:r>
              <a:rPr lang="en-US" sz="4000" dirty="0" smtClean="0"/>
              <a:t>	</a:t>
            </a:r>
            <a:r>
              <a:rPr lang="en-US" sz="4000" dirty="0" smtClean="0"/>
              <a:t>?</a:t>
            </a:r>
            <a:endParaRPr lang="en-US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to express </a:t>
            </a:r>
            <a:r>
              <a:rPr lang="en-US" sz="3600"/>
              <a:t>“</a:t>
            </a:r>
            <a:r>
              <a:rPr lang="en-US"/>
              <a:t>does not have any proof in the system of </a:t>
            </a:r>
            <a:r>
              <a:rPr lang="en-US" i="1"/>
              <a:t>PM</a:t>
            </a:r>
            <a:r>
              <a:rPr lang="en-US"/>
              <a:t>”</a:t>
            </a:r>
          </a:p>
        </p:txBody>
      </p:sp>
      <p:sp>
        <p:nvSpPr>
          <p:cNvPr id="1111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What does “have a proof of </a:t>
            </a:r>
            <a:r>
              <a:rPr lang="en-US" i="1"/>
              <a:t>S</a:t>
            </a:r>
            <a:r>
              <a:rPr lang="en-US"/>
              <a:t> in PM” mean?</a:t>
            </a:r>
          </a:p>
          <a:p>
            <a:pPr lvl="1"/>
            <a:r>
              <a:rPr lang="en-US"/>
              <a:t>There is a sequence of steps that follow the inference rules that starts with the initial axioms and ends with </a:t>
            </a:r>
            <a:r>
              <a:rPr lang="en-US" i="1"/>
              <a:t>S</a:t>
            </a:r>
          </a:p>
          <a:p>
            <a:r>
              <a:rPr lang="en-US"/>
              <a:t>What does it mean to “</a:t>
            </a:r>
            <a:r>
              <a:rPr lang="en-US" b="1"/>
              <a:t>not</a:t>
            </a:r>
            <a:r>
              <a:rPr lang="en-US"/>
              <a:t> have </a:t>
            </a:r>
            <a:r>
              <a:rPr lang="en-US" b="1"/>
              <a:t>any</a:t>
            </a:r>
            <a:r>
              <a:rPr lang="en-US"/>
              <a:t> proof of </a:t>
            </a:r>
            <a:r>
              <a:rPr lang="en-US" i="1"/>
              <a:t>S</a:t>
            </a:r>
            <a:r>
              <a:rPr lang="en-US"/>
              <a:t> in PM”?</a:t>
            </a:r>
          </a:p>
          <a:p>
            <a:pPr lvl="1"/>
            <a:r>
              <a:rPr lang="en-US"/>
              <a:t>There is </a:t>
            </a:r>
            <a:r>
              <a:rPr lang="en-US" b="1"/>
              <a:t>no</a:t>
            </a:r>
            <a:r>
              <a:rPr lang="en-US"/>
              <a:t> sequence of steps that follow the inference rules that starts with the initial axioms and ends with </a:t>
            </a:r>
            <a:r>
              <a:rPr lang="en-US" i="1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1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1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1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1043" grpId="0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 PM express unprovability?</a:t>
            </a:r>
          </a:p>
        </p:txBody>
      </p:sp>
      <p:sp>
        <p:nvSpPr>
          <p:cNvPr id="1112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There is </a:t>
            </a:r>
            <a:r>
              <a:rPr lang="en-US" b="1"/>
              <a:t>no</a:t>
            </a:r>
            <a:r>
              <a:rPr lang="en-US"/>
              <a:t> sequence of steps that follows the inference rules that starts with the initial axioms and ends with </a:t>
            </a:r>
            <a:r>
              <a:rPr lang="en-US" i="1">
                <a:latin typeface="Times New Roman" pitchFamily="18" charset="0"/>
              </a:rPr>
              <a:t>S</a:t>
            </a:r>
          </a:p>
          <a:p>
            <a:r>
              <a:rPr lang="en-US"/>
              <a:t>Sequence of steps: </a:t>
            </a:r>
          </a:p>
          <a:p>
            <a:pPr lvl="1">
              <a:buFontTx/>
              <a:buNone/>
            </a:pPr>
            <a:r>
              <a:rPr lang="en-US"/>
              <a:t>	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>
                <a:latin typeface="Times New Roman" pitchFamily="18" charset="0"/>
              </a:rPr>
              <a:t>,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,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, ...,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baseline="-25000">
                <a:latin typeface="Times New Roman" pitchFamily="18" charset="0"/>
              </a:rPr>
              <a:t>N</a:t>
            </a:r>
          </a:p>
        </p:txBody>
      </p:sp>
      <p:sp>
        <p:nvSpPr>
          <p:cNvPr id="1112068" name="Text Box 4"/>
          <p:cNvSpPr txBox="1">
            <a:spLocks noChangeArrowheads="1"/>
          </p:cNvSpPr>
          <p:nvPr/>
        </p:nvSpPr>
        <p:spPr bwMode="auto">
          <a:xfrm>
            <a:off x="1066800" y="4419600"/>
            <a:ext cx="7178675" cy="180022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T</a:t>
            </a:r>
            <a:r>
              <a:rPr lang="en-US" sz="2800" baseline="-25000" dirty="0">
                <a:latin typeface="Times New Roman" pitchFamily="18" charset="0"/>
              </a:rPr>
              <a:t>0</a:t>
            </a:r>
            <a:r>
              <a:rPr lang="en-US" sz="2800" dirty="0"/>
              <a:t> must be the axioms</a:t>
            </a:r>
          </a:p>
          <a:p>
            <a:r>
              <a:rPr lang="en-US" sz="2800" i="1" dirty="0">
                <a:latin typeface="Times New Roman" pitchFamily="18" charset="0"/>
              </a:rPr>
              <a:t>T</a:t>
            </a:r>
            <a:r>
              <a:rPr lang="en-US" sz="2800" baseline="-25000" dirty="0">
                <a:latin typeface="Times New Roman" pitchFamily="18" charset="0"/>
              </a:rPr>
              <a:t>N</a:t>
            </a:r>
            <a:r>
              <a:rPr lang="en-US" sz="2800" dirty="0"/>
              <a:t> must include </a:t>
            </a:r>
            <a:r>
              <a:rPr lang="en-US" sz="2800" i="1" dirty="0">
                <a:latin typeface="Times New Roman" pitchFamily="18" charset="0"/>
              </a:rPr>
              <a:t>S</a:t>
            </a:r>
          </a:p>
          <a:p>
            <a:r>
              <a:rPr lang="en-US" sz="2800" dirty="0"/>
              <a:t>Every step must follow from the previous 	using an inference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/>
              <a:t>Can we express </a:t>
            </a:r>
            <a:br>
              <a:rPr lang="en-US" sz="4800"/>
            </a:br>
            <a:r>
              <a:rPr lang="en-US" sz="4800"/>
              <a:t>“This statement”</a:t>
            </a:r>
            <a:r>
              <a:rPr lang="en-US" sz="5400"/>
              <a:t>?</a:t>
            </a:r>
          </a:p>
        </p:txBody>
      </p:sp>
      <p:sp>
        <p:nvSpPr>
          <p:cNvPr id="11130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3600" dirty="0"/>
              <a:t>Yes!</a:t>
            </a:r>
          </a:p>
          <a:p>
            <a:r>
              <a:rPr lang="en-US" sz="3600" dirty="0" smtClean="0"/>
              <a:t>If you don’t believe me (and you shouldn’t) read the </a:t>
            </a:r>
            <a:r>
              <a:rPr lang="en-US" sz="3600" dirty="0"/>
              <a:t>TNT Chapter in </a:t>
            </a:r>
            <a:r>
              <a:rPr lang="en-US" sz="3600" i="1" dirty="0" smtClean="0"/>
              <a:t>Gödel, Escher, Bach</a:t>
            </a:r>
          </a:p>
        </p:txBody>
      </p:sp>
      <p:sp>
        <p:nvSpPr>
          <p:cNvPr id="4" name="Rectangle 3"/>
          <p:cNvSpPr/>
          <p:nvPr/>
        </p:nvSpPr>
        <p:spPr>
          <a:xfrm>
            <a:off x="990600" y="4038600"/>
            <a:ext cx="7315200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/>
            <a:r>
              <a:rPr lang="en-US" sz="3200" dirty="0" smtClean="0"/>
              <a:t>We can write </a:t>
            </a:r>
            <a:r>
              <a:rPr lang="en-US" sz="3200" dirty="0" smtClean="0"/>
              <a:t>every </a:t>
            </a:r>
            <a:r>
              <a:rPr lang="en-US" sz="3200" dirty="0" smtClean="0"/>
              <a:t>statement </a:t>
            </a:r>
            <a:r>
              <a:rPr lang="en-US" sz="3200" dirty="0" smtClean="0"/>
              <a:t>as </a:t>
            </a:r>
            <a:r>
              <a:rPr lang="en-US" sz="3200" dirty="0" smtClean="0"/>
              <a:t>a number, so we can turn “This statement does not have any proof in the system” into a </a:t>
            </a:r>
            <a:r>
              <a:rPr lang="en-US" sz="3200" dirty="0" smtClean="0"/>
              <a:t>number which can be written in PM.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04775"/>
            <a:ext cx="8229600" cy="1143000"/>
          </a:xfrm>
        </p:spPr>
        <p:txBody>
          <a:bodyPr/>
          <a:lstStyle/>
          <a:p>
            <a:r>
              <a:rPr lang="en-US"/>
              <a:t>G</a:t>
            </a:r>
            <a:r>
              <a:rPr lang="en-US">
                <a:cs typeface="Times New Roman" pitchFamily="18" charset="0"/>
              </a:rPr>
              <a:t>ödel’s Proof</a:t>
            </a:r>
          </a:p>
        </p:txBody>
      </p:sp>
      <p:sp>
        <p:nvSpPr>
          <p:cNvPr id="111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75" y="1082675"/>
            <a:ext cx="8802688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	</a:t>
            </a:r>
            <a:r>
              <a:rPr lang="en-US" sz="3600" i="1"/>
              <a:t>G</a:t>
            </a:r>
            <a:r>
              <a:rPr lang="en-US" sz="3600"/>
              <a:t>: This statement does not have any proof in the system of </a:t>
            </a:r>
            <a:r>
              <a:rPr lang="en-US" sz="3600" i="1"/>
              <a:t>PM</a:t>
            </a:r>
            <a:r>
              <a:rPr lang="en-US" sz="3600"/>
              <a:t>.</a:t>
            </a:r>
          </a:p>
          <a:p>
            <a:pPr>
              <a:buFontTx/>
              <a:buNone/>
            </a:pPr>
            <a:endParaRPr lang="en-US" sz="3600"/>
          </a:p>
          <a:p>
            <a:pPr>
              <a:buFontTx/>
              <a:buNone/>
            </a:pPr>
            <a:r>
              <a:rPr lang="en-US" sz="3600"/>
              <a:t>	</a:t>
            </a:r>
            <a:r>
              <a:rPr lang="en-US"/>
              <a:t>If </a:t>
            </a:r>
            <a:r>
              <a:rPr lang="en-US" i="1"/>
              <a:t>G</a:t>
            </a:r>
            <a:r>
              <a:rPr lang="en-US"/>
              <a:t> is provable, PM would be inconsistent.</a:t>
            </a:r>
          </a:p>
          <a:p>
            <a:pPr>
              <a:buFontTx/>
              <a:buNone/>
            </a:pPr>
            <a:r>
              <a:rPr lang="en-US"/>
              <a:t>	If </a:t>
            </a:r>
            <a:r>
              <a:rPr lang="en-US" i="1"/>
              <a:t>G</a:t>
            </a:r>
            <a:r>
              <a:rPr lang="en-US"/>
              <a:t> is unprovable, PM would be incomplete.</a:t>
            </a:r>
          </a:p>
          <a:p>
            <a:pPr>
              <a:buFontTx/>
              <a:buNone/>
            </a:pPr>
            <a:r>
              <a:rPr lang="en-US"/>
              <a:t>	PM can express </a:t>
            </a:r>
            <a:r>
              <a:rPr lang="en-US" i="1"/>
              <a:t>G</a:t>
            </a:r>
            <a:r>
              <a:rPr lang="en-US"/>
              <a:t>.</a:t>
            </a:r>
          </a:p>
          <a:p>
            <a:pPr>
              <a:buFontTx/>
              <a:buNone/>
            </a:pPr>
            <a:r>
              <a:rPr lang="en-US"/>
              <a:t>	Thus, </a:t>
            </a:r>
            <a:r>
              <a:rPr lang="en-US" b="1"/>
              <a:t>PM cannot be complete and consistent!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Generalization</a:t>
            </a:r>
            <a:endParaRPr lang="en-US">
              <a:cs typeface="Times New Roman" pitchFamily="18" charset="0"/>
            </a:endParaRPr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553325" cy="333216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	</a:t>
            </a:r>
            <a:r>
              <a:rPr lang="en-US" sz="4000"/>
              <a:t>All logical systems of any complexity are incomplete: </a:t>
            </a:r>
          </a:p>
          <a:p>
            <a:pPr>
              <a:buFontTx/>
              <a:buNone/>
            </a:pPr>
            <a:r>
              <a:rPr lang="en-US" sz="4000"/>
              <a:t>	there are statements that are </a:t>
            </a:r>
            <a:r>
              <a:rPr lang="en-US" sz="4000" i="1"/>
              <a:t>true</a:t>
            </a:r>
            <a:r>
              <a:rPr lang="en-US" sz="4000"/>
              <a:t> that cannot be proven within the system.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Practical Implications</a:t>
            </a:r>
          </a:p>
        </p:txBody>
      </p:sp>
      <p:sp>
        <p:nvSpPr>
          <p:cNvPr id="11161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>
            <a:normAutofit/>
          </a:bodyPr>
          <a:lstStyle/>
          <a:p>
            <a:r>
              <a:rPr lang="en-US" dirty="0"/>
              <a:t>Mathematicians will </a:t>
            </a:r>
            <a:r>
              <a:rPr lang="en-US" b="1" i="1" dirty="0"/>
              <a:t>never</a:t>
            </a:r>
            <a:r>
              <a:rPr lang="en-US" dirty="0"/>
              <a:t> be completely replaced by computers</a:t>
            </a:r>
          </a:p>
          <a:p>
            <a:pPr lvl="1"/>
            <a:r>
              <a:rPr lang="en-US" dirty="0"/>
              <a:t>There are mathematical truths that cannot be determined mechanically</a:t>
            </a:r>
          </a:p>
          <a:p>
            <a:pPr lvl="1"/>
            <a:r>
              <a:rPr lang="en-US" dirty="0"/>
              <a:t>We can </a:t>
            </a:r>
            <a:r>
              <a:rPr lang="en-US" dirty="0" smtClean="0"/>
              <a:t>write a program that automatically proves only </a:t>
            </a:r>
            <a:r>
              <a:rPr lang="en-US" dirty="0"/>
              <a:t>true theorems about number theory, but if it </a:t>
            </a:r>
            <a:r>
              <a:rPr lang="en-US" i="1" dirty="0"/>
              <a:t>cannot</a:t>
            </a:r>
            <a:r>
              <a:rPr lang="en-US" dirty="0"/>
              <a:t> prove something we do not know </a:t>
            </a:r>
            <a:r>
              <a:rPr lang="en-US" dirty="0" smtClean="0"/>
              <a:t>whether or not it is a </a:t>
            </a:r>
            <a:r>
              <a:rPr lang="en-US" dirty="0"/>
              <a:t>true theorem.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515938" y="133350"/>
            <a:ext cx="8229600" cy="2020888"/>
          </a:xfrm>
        </p:spPr>
        <p:txBody>
          <a:bodyPr/>
          <a:lstStyle/>
          <a:p>
            <a:r>
              <a:rPr lang="en-US" sz="3600"/>
              <a:t>What does it mean for an axiomatic system to be complete and consistent?</a:t>
            </a:r>
          </a:p>
        </p:txBody>
      </p:sp>
      <p:sp>
        <p:nvSpPr>
          <p:cNvPr id="1123331" name="Oval 3"/>
          <p:cNvSpPr>
            <a:spLocks noChangeArrowheads="1"/>
          </p:cNvSpPr>
          <p:nvPr/>
        </p:nvSpPr>
        <p:spPr bwMode="auto">
          <a:xfrm>
            <a:off x="1446213" y="1976438"/>
            <a:ext cx="6248400" cy="4038600"/>
          </a:xfrm>
          <a:prstGeom prst="ellipse">
            <a:avLst/>
          </a:prstGeom>
          <a:solidFill>
            <a:srgbClr val="99CCFF"/>
          </a:solidFill>
          <a:ln w="31750" algn="ctr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3332" name="Oval 4"/>
          <p:cNvSpPr>
            <a:spLocks noChangeArrowheads="1"/>
          </p:cNvSpPr>
          <p:nvPr/>
        </p:nvSpPr>
        <p:spPr bwMode="auto">
          <a:xfrm>
            <a:off x="1447800" y="1981200"/>
            <a:ext cx="6246813" cy="4041775"/>
          </a:xfrm>
          <a:prstGeom prst="ellipse">
            <a:avLst/>
          </a:prstGeom>
          <a:solidFill>
            <a:srgbClr val="CCFFCC">
              <a:alpha val="39999"/>
            </a:srgbClr>
          </a:solidFill>
          <a:ln w="31750" algn="ctr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/>
              <a:t>Derives </a:t>
            </a:r>
            <a:r>
              <a:rPr lang="en-US" sz="3200" b="1"/>
              <a:t>all</a:t>
            </a:r>
            <a:r>
              <a:rPr lang="en-US" sz="3200"/>
              <a:t> true </a:t>
            </a:r>
          </a:p>
          <a:p>
            <a:pPr algn="ctr"/>
            <a:r>
              <a:rPr lang="en-US" sz="3200"/>
              <a:t>statements, and </a:t>
            </a:r>
            <a:r>
              <a:rPr lang="en-US" sz="3200" b="1"/>
              <a:t>no</a:t>
            </a:r>
            <a:r>
              <a:rPr lang="en-US" sz="3200"/>
              <a:t> false </a:t>
            </a:r>
          </a:p>
          <a:p>
            <a:pPr algn="ctr"/>
            <a:r>
              <a:rPr lang="en-US" sz="3200"/>
              <a:t>statements starting from a </a:t>
            </a:r>
          </a:p>
          <a:p>
            <a:pPr algn="ctr"/>
            <a:r>
              <a:rPr lang="en-US" sz="3200"/>
              <a:t>finite number of axioms </a:t>
            </a:r>
          </a:p>
          <a:p>
            <a:pPr algn="ctr"/>
            <a:r>
              <a:rPr lang="en-US" sz="3200"/>
              <a:t>and following mechanical </a:t>
            </a:r>
          </a:p>
          <a:p>
            <a:pPr algn="ctr"/>
            <a:r>
              <a:rPr lang="en-US" sz="3200"/>
              <a:t>inference rules.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2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2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333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515938" y="133350"/>
            <a:ext cx="8229600" cy="2020888"/>
          </a:xfrm>
        </p:spPr>
        <p:txBody>
          <a:bodyPr/>
          <a:lstStyle/>
          <a:p>
            <a:r>
              <a:rPr lang="en-US" sz="3600"/>
              <a:t>What does it mean for an axiomatic system to be complete and consistent?</a:t>
            </a:r>
          </a:p>
        </p:txBody>
      </p:sp>
      <p:sp>
        <p:nvSpPr>
          <p:cNvPr id="1124355" name="Text Box 3"/>
          <p:cNvSpPr txBox="1">
            <a:spLocks noChangeArrowheads="1"/>
          </p:cNvSpPr>
          <p:nvPr/>
        </p:nvSpPr>
        <p:spPr bwMode="auto">
          <a:xfrm>
            <a:off x="927100" y="2854325"/>
            <a:ext cx="7531100" cy="2308324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/>
              <a:t>It means the axiomatic system is weak.</a:t>
            </a:r>
          </a:p>
          <a:p>
            <a:endParaRPr lang="en-US" sz="3600" dirty="0"/>
          </a:p>
          <a:p>
            <a:r>
              <a:rPr lang="en-US" sz="3600" dirty="0"/>
              <a:t>Indeed, it is </a:t>
            </a:r>
            <a:r>
              <a:rPr lang="en-US" sz="3600" i="1" dirty="0"/>
              <a:t>so</a:t>
            </a:r>
            <a:r>
              <a:rPr lang="en-US" sz="3600" dirty="0"/>
              <a:t> weak, it cannot express:   </a:t>
            </a:r>
          </a:p>
          <a:p>
            <a:r>
              <a:rPr lang="en-US" sz="3600" dirty="0"/>
              <a:t>    “This statement has no proof.”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4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43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47625"/>
            <a:ext cx="8229600" cy="1143000"/>
          </a:xfrm>
        </p:spPr>
        <p:txBody>
          <a:bodyPr/>
          <a:lstStyle/>
          <a:p>
            <a:r>
              <a:rPr lang="en-US"/>
              <a:t>Mechanical Reasoning</a:t>
            </a:r>
          </a:p>
        </p:txBody>
      </p:sp>
      <p:sp>
        <p:nvSpPr>
          <p:cNvPr id="112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763" y="1209675"/>
            <a:ext cx="85344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Aristotle (~350BC): </a:t>
            </a:r>
            <a:r>
              <a:rPr lang="en-US" i="1" dirty="0" err="1"/>
              <a:t>Organon</a:t>
            </a:r>
            <a:r>
              <a:rPr lang="en-US" dirty="0"/>
              <a:t> </a:t>
            </a:r>
          </a:p>
          <a:p>
            <a:pPr lvl="1">
              <a:buFontTx/>
              <a:buNone/>
            </a:pPr>
            <a:r>
              <a:rPr lang="en-US" dirty="0"/>
              <a:t>	Codify logical deduction with rules of inference (syllogisms)</a:t>
            </a:r>
          </a:p>
          <a:p>
            <a:pPr lvl="1">
              <a:buFontTx/>
              <a:buNone/>
            </a:pPr>
            <a:endParaRPr lang="en-US" dirty="0"/>
          </a:p>
          <a:p>
            <a:pPr lvl="1" algn="ctr">
              <a:buFontTx/>
              <a:buNone/>
            </a:pPr>
            <a:r>
              <a:rPr lang="en-US" dirty="0">
                <a:latin typeface="Times New Roman" pitchFamily="18" charset="0"/>
              </a:rPr>
              <a:t>Every </a:t>
            </a:r>
            <a:r>
              <a:rPr lang="en-US" i="1" dirty="0">
                <a:latin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</a:rPr>
              <a:t> is a </a:t>
            </a:r>
            <a:r>
              <a:rPr lang="en-US" i="1" dirty="0">
                <a:latin typeface="Times New Roman" pitchFamily="18" charset="0"/>
              </a:rPr>
              <a:t>P</a:t>
            </a:r>
          </a:p>
          <a:p>
            <a:pPr lvl="1" algn="ctr">
              <a:buFontTx/>
              <a:buNone/>
            </a:pPr>
            <a:r>
              <a:rPr lang="en-US" i="1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 is an </a:t>
            </a:r>
            <a:r>
              <a:rPr lang="en-US" i="1" dirty="0">
                <a:latin typeface="Times New Roman" pitchFamily="18" charset="0"/>
              </a:rPr>
              <a:t>A</a:t>
            </a:r>
          </a:p>
          <a:p>
            <a:pPr lvl="1" algn="ctr">
              <a:buFontTx/>
              <a:buNone/>
            </a:pPr>
            <a:r>
              <a:rPr lang="en-US" i="1" dirty="0">
                <a:latin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</a:rPr>
              <a:t> is a </a:t>
            </a:r>
            <a:r>
              <a:rPr lang="en-US" i="1" dirty="0">
                <a:latin typeface="Times New Roman" pitchFamily="18" charset="0"/>
              </a:rPr>
              <a:t>P</a:t>
            </a:r>
          </a:p>
        </p:txBody>
      </p:sp>
      <p:sp>
        <p:nvSpPr>
          <p:cNvPr id="1126404" name="Line 4"/>
          <p:cNvSpPr>
            <a:spLocks noChangeShapeType="1"/>
          </p:cNvSpPr>
          <p:nvPr/>
        </p:nvSpPr>
        <p:spPr bwMode="auto">
          <a:xfrm>
            <a:off x="3221979" y="4279900"/>
            <a:ext cx="2895600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6405" name="Text Box 5"/>
          <p:cNvSpPr txBox="1">
            <a:spLocks noChangeArrowheads="1"/>
          </p:cNvSpPr>
          <p:nvPr/>
        </p:nvSpPr>
        <p:spPr bwMode="auto">
          <a:xfrm>
            <a:off x="6324600" y="3746500"/>
            <a:ext cx="1381125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Premises</a:t>
            </a:r>
          </a:p>
        </p:txBody>
      </p:sp>
      <p:sp>
        <p:nvSpPr>
          <p:cNvPr id="1126406" name="Text Box 6"/>
          <p:cNvSpPr txBox="1">
            <a:spLocks noChangeArrowheads="1"/>
          </p:cNvSpPr>
          <p:nvPr/>
        </p:nvSpPr>
        <p:spPr bwMode="auto">
          <a:xfrm>
            <a:off x="6370638" y="4343400"/>
            <a:ext cx="1624012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Conclusion</a:t>
            </a:r>
          </a:p>
        </p:txBody>
      </p:sp>
      <p:sp>
        <p:nvSpPr>
          <p:cNvPr id="1126408" name="Text Box 8"/>
          <p:cNvSpPr txBox="1">
            <a:spLocks noChangeArrowheads="1"/>
          </p:cNvSpPr>
          <p:nvPr/>
        </p:nvSpPr>
        <p:spPr bwMode="auto">
          <a:xfrm>
            <a:off x="671513" y="4832350"/>
            <a:ext cx="3138487" cy="118745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1" algn="ctr"/>
            <a:r>
              <a:rPr lang="en-US">
                <a:latin typeface="Times New Roman" pitchFamily="18" charset="0"/>
              </a:rPr>
              <a:t>Every</a:t>
            </a:r>
            <a:r>
              <a:rPr lang="en-US" i="1">
                <a:latin typeface="Times New Roman" pitchFamily="18" charset="0"/>
              </a:rPr>
              <a:t> human </a:t>
            </a:r>
            <a:r>
              <a:rPr lang="en-US">
                <a:latin typeface="Times New Roman" pitchFamily="18" charset="0"/>
              </a:rPr>
              <a:t>is</a:t>
            </a:r>
            <a:r>
              <a:rPr lang="en-US" i="1">
                <a:latin typeface="Times New Roman" pitchFamily="18" charset="0"/>
              </a:rPr>
              <a:t> mortal.</a:t>
            </a:r>
            <a:r>
              <a:rPr lang="en-US">
                <a:latin typeface="Times New Roman" pitchFamily="18" charset="0"/>
              </a:rPr>
              <a:t> </a:t>
            </a:r>
            <a:endParaRPr lang="en-US" i="1">
              <a:latin typeface="Times New Roman" pitchFamily="18" charset="0"/>
            </a:endParaRPr>
          </a:p>
          <a:p>
            <a:pPr lvl="1" algn="ctr"/>
            <a:r>
              <a:rPr lang="en-US" i="1">
                <a:latin typeface="Times New Roman" pitchFamily="18" charset="0"/>
              </a:rPr>
              <a:t>Gödel </a:t>
            </a:r>
            <a:r>
              <a:rPr lang="en-US">
                <a:latin typeface="Times New Roman" pitchFamily="18" charset="0"/>
              </a:rPr>
              <a:t>is</a:t>
            </a:r>
            <a:r>
              <a:rPr lang="en-US" i="1">
                <a:latin typeface="Times New Roman" pitchFamily="18" charset="0"/>
              </a:rPr>
              <a:t> human.</a:t>
            </a:r>
          </a:p>
          <a:p>
            <a:pPr lvl="1" algn="ctr"/>
            <a:r>
              <a:rPr lang="en-US" i="1">
                <a:latin typeface="Times New Roman" pitchFamily="18" charset="0"/>
              </a:rPr>
              <a:t>Gödel </a:t>
            </a:r>
            <a:r>
              <a:rPr lang="en-US">
                <a:latin typeface="Times New Roman" pitchFamily="18" charset="0"/>
              </a:rPr>
              <a:t>is</a:t>
            </a:r>
            <a:r>
              <a:rPr lang="en-US" i="1">
                <a:latin typeface="Times New Roman" pitchFamily="18" charset="0"/>
              </a:rPr>
              <a:t> mortal.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126409" name="Line 9"/>
          <p:cNvSpPr>
            <a:spLocks noChangeShapeType="1"/>
          </p:cNvSpPr>
          <p:nvPr/>
        </p:nvSpPr>
        <p:spPr bwMode="auto">
          <a:xfrm flipV="1">
            <a:off x="802460" y="5429910"/>
            <a:ext cx="3036888" cy="7938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2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08" grpId="0"/>
      <p:bldP spid="112640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Charge</a:t>
            </a:r>
          </a:p>
        </p:txBody>
      </p:sp>
      <p:sp>
        <p:nvSpPr>
          <p:cNvPr id="1156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  <a:p>
            <a:pPr lvl="1"/>
            <a:r>
              <a:rPr lang="en-US" dirty="0" smtClean="0"/>
              <a:t>How </a:t>
            </a:r>
            <a:r>
              <a:rPr lang="en-US" dirty="0"/>
              <a:t>to prove a problem has no solving </a:t>
            </a:r>
            <a:r>
              <a:rPr lang="en-US" dirty="0" smtClean="0"/>
              <a:t>procedure</a:t>
            </a:r>
          </a:p>
          <a:p>
            <a:r>
              <a:rPr lang="en-US" dirty="0" smtClean="0"/>
              <a:t>Wednesday, Friday: enjoy your Thanksgiving!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105400"/>
            <a:ext cx="3928640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Exam 2 </a:t>
            </a:r>
            <a:r>
              <a:rPr lang="en-US" sz="3200" dirty="0" smtClean="0"/>
              <a:t>is due Monday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Mechanical Reasoning</a:t>
            </a:r>
          </a:p>
        </p:txBody>
      </p:sp>
      <p:sp>
        <p:nvSpPr>
          <p:cNvPr id="112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Euclid (~300BC): </a:t>
            </a:r>
            <a:r>
              <a:rPr lang="en-US" i="1"/>
              <a:t>Elements</a:t>
            </a:r>
            <a:endParaRPr lang="en-US"/>
          </a:p>
          <a:p>
            <a:pPr lvl="1"/>
            <a:r>
              <a:rPr lang="en-US"/>
              <a:t>We can reduce geometry to a few axioms and derive the rest by following rules</a:t>
            </a:r>
          </a:p>
          <a:p>
            <a:r>
              <a:rPr lang="en-US"/>
              <a:t>Newton (1687): </a:t>
            </a:r>
            <a:r>
              <a:rPr lang="en-US" i="1"/>
              <a:t>Philosophiæ Naturalis Principia Mathematica</a:t>
            </a:r>
            <a:r>
              <a:rPr lang="en-US"/>
              <a:t> </a:t>
            </a:r>
          </a:p>
          <a:p>
            <a:pPr lvl="1"/>
            <a:r>
              <a:rPr lang="en-US"/>
              <a:t>We can reduce the motion of objects (including planets) to following axioms (laws) mechanically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Mechanical Reasoning</a:t>
            </a:r>
          </a:p>
        </p:txBody>
      </p:sp>
      <p:sp>
        <p:nvSpPr>
          <p:cNvPr id="112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1800s </a:t>
            </a:r>
            <a:r>
              <a:rPr lang="en-US" dirty="0"/>
              <a:t>– </a:t>
            </a:r>
            <a:r>
              <a:rPr lang="en-US" dirty="0" smtClean="0"/>
              <a:t>mathematicians work </a:t>
            </a:r>
            <a:r>
              <a:rPr lang="en-US" dirty="0"/>
              <a:t>on codifying “laws of reasoning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1246" y="2667000"/>
            <a:ext cx="1905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456846" y="4953000"/>
            <a:ext cx="438235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2400" dirty="0" smtClean="0"/>
              <a:t>Augustus De </a:t>
            </a:r>
            <a:r>
              <a:rPr lang="en-US" sz="2400" dirty="0" smtClean="0"/>
              <a:t>Morgan (1806-1871)</a:t>
            </a:r>
          </a:p>
          <a:p>
            <a:pPr marL="0" lvl="1"/>
            <a:r>
              <a:rPr lang="en-US" sz="2400" dirty="0" smtClean="0"/>
              <a:t>	De Morgan’s laws</a:t>
            </a:r>
          </a:p>
          <a:p>
            <a:pPr marL="0" lvl="1"/>
            <a:r>
              <a:rPr lang="en-US" sz="2400" dirty="0" smtClean="0"/>
              <a:t>	proof by induction</a:t>
            </a:r>
            <a:endParaRPr lang="en-US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3999" y="3124200"/>
            <a:ext cx="217714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838200" y="5334000"/>
            <a:ext cx="34704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algn="ctr"/>
            <a:r>
              <a:rPr lang="en-US" sz="2400" dirty="0" smtClean="0"/>
              <a:t>George </a:t>
            </a:r>
            <a:r>
              <a:rPr lang="en-US" sz="2400" dirty="0" smtClean="0"/>
              <a:t>Boole (1815-1864)</a:t>
            </a:r>
          </a:p>
          <a:p>
            <a:pPr marL="0" lvl="1" algn="ctr"/>
            <a:r>
              <a:rPr lang="en-US" sz="2400" i="1" dirty="0" smtClean="0"/>
              <a:t>Laws </a:t>
            </a:r>
            <a:r>
              <a:rPr lang="en-US" sz="2400" i="1" dirty="0" smtClean="0"/>
              <a:t>of Thought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7215" y="3505200"/>
            <a:ext cx="2667000" cy="3494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6477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Bertrand Russell (1872-1970)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6019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1910-1913: </a:t>
            </a:r>
            <a:r>
              <a:rPr lang="en-US" i="1" dirty="0" smtClean="0"/>
              <a:t>Principia </a:t>
            </a:r>
            <a:r>
              <a:rPr lang="en-US" i="1" dirty="0" err="1" smtClean="0"/>
              <a:t>Mathematica</a:t>
            </a:r>
            <a:r>
              <a:rPr lang="en-US" dirty="0" smtClean="0"/>
              <a:t> (with Alfred Whitehead)</a:t>
            </a:r>
          </a:p>
          <a:p>
            <a:r>
              <a:rPr lang="en-US" dirty="0" smtClean="0"/>
              <a:t>1918: Imprisoned for pacifism</a:t>
            </a:r>
          </a:p>
          <a:p>
            <a:r>
              <a:rPr lang="en-US" dirty="0" smtClean="0"/>
              <a:t>1950: Nobel Prize in Literature</a:t>
            </a:r>
          </a:p>
          <a:p>
            <a:r>
              <a:rPr lang="en-US" dirty="0" smtClean="0"/>
              <a:t>1955: Russell-Einstein Manifesto </a:t>
            </a:r>
          </a:p>
          <a:p>
            <a:r>
              <a:rPr lang="en-US" dirty="0" smtClean="0"/>
              <a:t>1967: </a:t>
            </a:r>
            <a:r>
              <a:rPr lang="en-US" i="1" dirty="0" smtClean="0"/>
              <a:t>War Crimes in Vietnam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6096000"/>
            <a:ext cx="597246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Note: this is the same Russell who wrote </a:t>
            </a:r>
            <a:r>
              <a:rPr lang="en-US" i="1" dirty="0" smtClean="0"/>
              <a:t>In Praise of Idleness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7215" y="0"/>
            <a:ext cx="261678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2000" cy="6912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876800" y="1295400"/>
            <a:ext cx="3657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When Einstein said, “Great spirits have always encountered violent opposition from mediocre minds.” he was talking about Bertrand Russell.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474" name="Oval 2"/>
          <p:cNvSpPr>
            <a:spLocks noChangeArrowheads="1"/>
          </p:cNvSpPr>
          <p:nvPr/>
        </p:nvSpPr>
        <p:spPr bwMode="auto">
          <a:xfrm>
            <a:off x="1503363" y="1544638"/>
            <a:ext cx="6248400" cy="4038600"/>
          </a:xfrm>
          <a:prstGeom prst="ellipse">
            <a:avLst/>
          </a:prstGeom>
          <a:solidFill>
            <a:srgbClr val="99CCFF"/>
          </a:solidFill>
          <a:ln w="3175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475" name="Rectangle 3"/>
          <p:cNvSpPr>
            <a:spLocks noGrp="1" noChangeArrowheads="1"/>
          </p:cNvSpPr>
          <p:nvPr>
            <p:ph type="title"/>
          </p:nvPr>
        </p:nvSpPr>
        <p:spPr>
          <a:xfrm>
            <a:off x="2070100" y="2613025"/>
            <a:ext cx="5334000" cy="2011363"/>
          </a:xfrm>
        </p:spPr>
        <p:txBody>
          <a:bodyPr/>
          <a:lstStyle/>
          <a:p>
            <a:r>
              <a:rPr lang="en-US" dirty="0"/>
              <a:t>All </a:t>
            </a:r>
            <a:r>
              <a:rPr lang="en-US" b="1" dirty="0"/>
              <a:t>true</a:t>
            </a:r>
            <a:r>
              <a:rPr lang="en-US" dirty="0"/>
              <a:t> statements about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1826</TotalTime>
  <Words>1251</Words>
  <Application>Microsoft Office PowerPoint</Application>
  <PresentationFormat>On-screen Show (4:3)</PresentationFormat>
  <Paragraphs>251</Paragraphs>
  <Slides>40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Class 36:  Proofs about Unprovability</vt:lpstr>
      <vt:lpstr>Story So Far</vt:lpstr>
      <vt:lpstr>Computer Science/Mathematics</vt:lpstr>
      <vt:lpstr>Mechanical Reasoning</vt:lpstr>
      <vt:lpstr>More Mechanical Reasoning</vt:lpstr>
      <vt:lpstr>Mechanical Reasoning</vt:lpstr>
      <vt:lpstr>Bertrand Russell (1872-1970)</vt:lpstr>
      <vt:lpstr>Slide 8</vt:lpstr>
      <vt:lpstr>All true statements about numbers</vt:lpstr>
      <vt:lpstr>Perfect Axiomatic System</vt:lpstr>
      <vt:lpstr>Incomplete Axiomatic System</vt:lpstr>
      <vt:lpstr>Inconsistent Axiomatic System</vt:lpstr>
      <vt:lpstr>Principia Mathematica</vt:lpstr>
      <vt:lpstr>Russell’s Paradox</vt:lpstr>
      <vt:lpstr>Russell’s Paradox</vt:lpstr>
      <vt:lpstr>Ban Self-Reference?</vt:lpstr>
      <vt:lpstr>Russell’s Resolution (?)</vt:lpstr>
      <vt:lpstr>Epimenides Paradox</vt:lpstr>
      <vt:lpstr>Gödel’s Solution</vt:lpstr>
      <vt:lpstr>Kurt Gödel</vt:lpstr>
      <vt:lpstr>Slide 21</vt:lpstr>
      <vt:lpstr>Gödel’s Theorem</vt:lpstr>
      <vt:lpstr>Gödel’s Theorem</vt:lpstr>
      <vt:lpstr>Gödel’s Theorem</vt:lpstr>
      <vt:lpstr>Proof – General Idea</vt:lpstr>
      <vt:lpstr>Gödel’s Statement</vt:lpstr>
      <vt:lpstr>Gödel’s Proof Idea</vt:lpstr>
      <vt:lpstr>Gödel’s Statement</vt:lpstr>
      <vt:lpstr>Incomplete  Axiomatic System</vt:lpstr>
      <vt:lpstr>Inconsistent Axiomatic System</vt:lpstr>
      <vt:lpstr>Finishing The Proof</vt:lpstr>
      <vt:lpstr>How to express “does not have any proof in the system of PM”</vt:lpstr>
      <vt:lpstr>Can PM express unprovability?</vt:lpstr>
      <vt:lpstr>Can we express  “This statement”?</vt:lpstr>
      <vt:lpstr>Gödel’s Proof</vt:lpstr>
      <vt:lpstr>Generalization</vt:lpstr>
      <vt:lpstr>Practical Implications</vt:lpstr>
      <vt:lpstr>What does it mean for an axiomatic system to be complete and consistent?</vt:lpstr>
      <vt:lpstr>What does it mean for an axiomatic system to be complete and consistent?</vt:lpstr>
      <vt:lpstr>Charge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Evans</dc:creator>
  <cp:lastModifiedBy>David Evans</cp:lastModifiedBy>
  <cp:revision>9</cp:revision>
  <dcterms:created xsi:type="dcterms:W3CDTF">2009-11-16T04:33:45Z</dcterms:created>
  <dcterms:modified xsi:type="dcterms:W3CDTF">2009-11-20T23:54:26Z</dcterms:modified>
</cp:coreProperties>
</file>