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33" r:id="rId3"/>
    <p:sldId id="258" r:id="rId4"/>
    <p:sldId id="307" r:id="rId5"/>
    <p:sldId id="298" r:id="rId6"/>
    <p:sldId id="299" r:id="rId7"/>
    <p:sldId id="301" r:id="rId8"/>
    <p:sldId id="308" r:id="rId9"/>
    <p:sldId id="300" r:id="rId10"/>
    <p:sldId id="303" r:id="rId11"/>
    <p:sldId id="304" r:id="rId12"/>
    <p:sldId id="305" r:id="rId13"/>
    <p:sldId id="309" r:id="rId14"/>
    <p:sldId id="306" r:id="rId15"/>
    <p:sldId id="312" r:id="rId16"/>
    <p:sldId id="313" r:id="rId17"/>
    <p:sldId id="314" r:id="rId18"/>
    <p:sldId id="315" r:id="rId19"/>
    <p:sldId id="316" r:id="rId20"/>
    <p:sldId id="322" r:id="rId21"/>
    <p:sldId id="320" r:id="rId2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11" d="100"/>
          <a:sy n="111" d="100"/>
        </p:scale>
        <p:origin x="-102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5005F4A7-D254-4A96-9655-3E7579FA6ED8}" type="datetimeFigureOut">
              <a:rPr lang="en-US" smtClean="0"/>
              <a:pPr/>
              <a:t>11/26/2009</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87EACF59-3AC3-4664-8C4E-397536AB171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C9EDAB-B1B8-4E13-BACB-E18F36F5C4B0}" type="datetimeFigureOut">
              <a:rPr lang="en-US" smtClean="0"/>
              <a:pPr/>
              <a:t>11/26/2009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4B014-8708-4204-9DD2-FCB0E1843EF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C9EDAB-B1B8-4E13-BACB-E18F36F5C4B0}" type="datetimeFigureOut">
              <a:rPr lang="en-US" smtClean="0"/>
              <a:pPr/>
              <a:t>11/26/2009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4B014-8708-4204-9DD2-FCB0E1843E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C9EDAB-B1B8-4E13-BACB-E18F36F5C4B0}" type="datetimeFigureOut">
              <a:rPr lang="en-US" smtClean="0"/>
              <a:pPr/>
              <a:t>11/26/2009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4B014-8708-4204-9DD2-FCB0E1843EF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C9EDAB-B1B8-4E13-BACB-E18F36F5C4B0}" type="datetimeFigureOut">
              <a:rPr lang="en-US" smtClean="0"/>
              <a:pPr/>
              <a:t>11/26/2009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4B014-8708-4204-9DD2-FCB0E1843EF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C9EDAB-B1B8-4E13-BACB-E18F36F5C4B0}" type="datetimeFigureOut">
              <a:rPr lang="en-US" smtClean="0"/>
              <a:pPr/>
              <a:t>11/26/2009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4B014-8708-4204-9DD2-FCB0E1843EF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C9EDAB-B1B8-4E13-BACB-E18F36F5C4B0}" type="datetimeFigureOut">
              <a:rPr lang="en-US" smtClean="0"/>
              <a:pPr/>
              <a:t>11/26/2009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D4B014-8708-4204-9DD2-FCB0E1843EF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C9EDAB-B1B8-4E13-BACB-E18F36F5C4B0}" type="datetimeFigureOut">
              <a:rPr lang="en-US" smtClean="0"/>
              <a:pPr/>
              <a:t>11/26/2009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D4B014-8708-4204-9DD2-FCB0E1843EF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C9EDAB-B1B8-4E13-BACB-E18F36F5C4B0}" type="datetimeFigureOut">
              <a:rPr lang="en-US" smtClean="0"/>
              <a:pPr/>
              <a:t>11/26/2009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D4B014-8708-4204-9DD2-FCB0E1843E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C9EDAB-B1B8-4E13-BACB-E18F36F5C4B0}" type="datetimeFigureOut">
              <a:rPr lang="en-US" smtClean="0"/>
              <a:pPr/>
              <a:t>11/26/2009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D4B014-8708-4204-9DD2-FCB0E1843E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C9EDAB-B1B8-4E13-BACB-E18F36F5C4B0}" type="datetimeFigureOut">
              <a:rPr lang="en-US" smtClean="0"/>
              <a:pPr/>
              <a:t>11/26/2009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D4B014-8708-4204-9DD2-FCB0E1843EF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C9EDAB-B1B8-4E13-BACB-E18F36F5C4B0}" type="datetimeFigureOut">
              <a:rPr lang="en-US" smtClean="0"/>
              <a:pPr/>
              <a:t>11/26/2009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D4B014-8708-4204-9DD2-FCB0E1843EF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C9EDAB-B1B8-4E13-BACB-E18F36F5C4B0}" type="datetimeFigureOut">
              <a:rPr lang="en-US" smtClean="0"/>
              <a:pPr/>
              <a:t>11/26/2009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D4B014-8708-4204-9DD2-FCB0E1843EF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i.mit.edu/operations/social/sports/halting-problem95/game5_results.html"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5334000" cy="2533650"/>
          </a:xfrm>
        </p:spPr>
        <p:txBody>
          <a:bodyPr>
            <a:normAutofit/>
          </a:bodyPr>
          <a:lstStyle/>
          <a:p>
            <a:pPr algn="l"/>
            <a:r>
              <a:rPr lang="en-US" dirty="0" smtClean="0"/>
              <a:t>Class 37: </a:t>
            </a:r>
            <a:br>
              <a:rPr lang="en-US" dirty="0" smtClean="0"/>
            </a:br>
            <a:r>
              <a:rPr lang="en-US" dirty="0" err="1" smtClean="0"/>
              <a:t>Uncomputability</a:t>
            </a:r>
            <a:endParaRPr lang="en-US" dirty="0"/>
          </a:p>
        </p:txBody>
      </p:sp>
      <p:sp>
        <p:nvSpPr>
          <p:cNvPr id="3" name="Subtitle 2"/>
          <p:cNvSpPr>
            <a:spLocks noGrp="1"/>
          </p:cNvSpPr>
          <p:nvPr>
            <p:ph type="subTitle" idx="1"/>
          </p:nvPr>
        </p:nvSpPr>
        <p:spPr>
          <a:xfrm>
            <a:off x="0" y="5791200"/>
            <a:ext cx="4495800" cy="1066800"/>
          </a:xfrm>
        </p:spPr>
        <p:txBody>
          <a:bodyPr>
            <a:normAutofit/>
          </a:bodyPr>
          <a:lstStyle/>
          <a:p>
            <a:pPr algn="l"/>
            <a:r>
              <a:rPr lang="en-US" sz="2400" dirty="0" smtClean="0"/>
              <a:t>David Evans</a:t>
            </a:r>
          </a:p>
          <a:p>
            <a:pPr algn="l"/>
            <a:r>
              <a:rPr lang="en-US" sz="2400" dirty="0" smtClean="0"/>
              <a:t>University of Virginia cs1120</a:t>
            </a:r>
            <a:endParaRPr lang="en-US" sz="2400" dirty="0"/>
          </a:p>
        </p:txBody>
      </p:sp>
      <p:pic>
        <p:nvPicPr>
          <p:cNvPr id="5" name="Picture 35" descr="halting"/>
          <p:cNvPicPr>
            <a:picLocks noChangeAspect="1" noChangeArrowheads="1"/>
          </p:cNvPicPr>
          <p:nvPr/>
        </p:nvPicPr>
        <p:blipFill>
          <a:blip r:embed="rId2" cstate="print"/>
          <a:srcRect/>
          <a:stretch>
            <a:fillRect/>
          </a:stretch>
        </p:blipFill>
        <p:spPr bwMode="auto">
          <a:xfrm>
            <a:off x="3890531" y="0"/>
            <a:ext cx="5253469" cy="6019800"/>
          </a:xfrm>
          <a:prstGeom prst="rect">
            <a:avLst/>
          </a:prstGeom>
          <a:noFill/>
        </p:spPr>
      </p:pic>
      <p:sp>
        <p:nvSpPr>
          <p:cNvPr id="6" name="Text Box 36"/>
          <p:cNvSpPr txBox="1">
            <a:spLocks noChangeArrowheads="1"/>
          </p:cNvSpPr>
          <p:nvPr/>
        </p:nvSpPr>
        <p:spPr bwMode="auto">
          <a:xfrm>
            <a:off x="5147031" y="6080125"/>
            <a:ext cx="3399713" cy="400110"/>
          </a:xfrm>
          <a:prstGeom prst="rect">
            <a:avLst/>
          </a:prstGeom>
          <a:noFill/>
          <a:ln w="31750" algn="ctr">
            <a:noFill/>
            <a:miter lim="800000"/>
            <a:headEnd/>
            <a:tailEnd/>
          </a:ln>
          <a:effectLst/>
        </p:spPr>
        <p:txBody>
          <a:bodyPr wrap="none">
            <a:spAutoFit/>
          </a:bodyPr>
          <a:lstStyle/>
          <a:p>
            <a:pPr algn="ctr"/>
            <a:r>
              <a:rPr lang="en-US" sz="2000" i="1" dirty="0">
                <a:hlinkClick r:id="rId3"/>
              </a:rPr>
              <a:t>Halting Problems</a:t>
            </a:r>
            <a:r>
              <a:rPr lang="en-US" sz="2000" dirty="0">
                <a:hlinkClick r:id="rId3"/>
              </a:rPr>
              <a:t> Hockey Team</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0738" name="Rectangle 2"/>
          <p:cNvSpPr>
            <a:spLocks noGrp="1" noChangeArrowheads="1"/>
          </p:cNvSpPr>
          <p:nvPr>
            <p:ph type="title"/>
          </p:nvPr>
        </p:nvSpPr>
        <p:spPr>
          <a:xfrm>
            <a:off x="419100" y="152400"/>
            <a:ext cx="8229600" cy="1143000"/>
          </a:xfrm>
        </p:spPr>
        <p:txBody>
          <a:bodyPr>
            <a:normAutofit fontScale="90000"/>
          </a:bodyPr>
          <a:lstStyle/>
          <a:p>
            <a:r>
              <a:rPr lang="en-US" dirty="0" smtClean="0"/>
              <a:t>Suppose </a:t>
            </a:r>
            <a:r>
              <a:rPr lang="en-US" b="1" dirty="0" smtClean="0"/>
              <a:t>halts</a:t>
            </a:r>
            <a:r>
              <a:rPr lang="en-US" dirty="0" smtClean="0"/>
              <a:t> solves Halting Problem</a:t>
            </a:r>
            <a:endParaRPr lang="en-US" dirty="0"/>
          </a:p>
        </p:txBody>
      </p:sp>
      <p:sp>
        <p:nvSpPr>
          <p:cNvPr id="1140739" name="Rectangle 3"/>
          <p:cNvSpPr>
            <a:spLocks noChangeArrowheads="1"/>
          </p:cNvSpPr>
          <p:nvPr/>
        </p:nvSpPr>
        <p:spPr bwMode="auto">
          <a:xfrm>
            <a:off x="609600" y="2819400"/>
            <a:ext cx="4114800" cy="3539430"/>
          </a:xfrm>
          <a:prstGeom prst="rect">
            <a:avLst/>
          </a:prstGeom>
          <a:noFill/>
          <a:ln w="31750" algn="ctr">
            <a:noFill/>
            <a:miter lim="800000"/>
            <a:headEnd/>
            <a:tailEnd/>
          </a:ln>
          <a:effectLst/>
        </p:spPr>
        <p:txBody>
          <a:bodyPr wrap="square">
            <a:spAutoFit/>
          </a:bodyPr>
          <a:lstStyle/>
          <a:p>
            <a:r>
              <a:rPr lang="en-US" sz="3200" dirty="0" smtClean="0"/>
              <a:t>&gt;&gt;&gt; halts('3 + 3')</a:t>
            </a:r>
          </a:p>
          <a:p>
            <a:r>
              <a:rPr lang="en-US" sz="3200" b="1" dirty="0" smtClean="0">
                <a:solidFill>
                  <a:srgbClr val="0070C0"/>
                </a:solidFill>
              </a:rPr>
              <a:t>True</a:t>
            </a:r>
            <a:endParaRPr lang="en-US" sz="3200" b="1" dirty="0">
              <a:solidFill>
                <a:srgbClr val="0070C0"/>
              </a:solidFill>
            </a:endParaRPr>
          </a:p>
          <a:p>
            <a:r>
              <a:rPr lang="en-US" sz="3200" dirty="0" smtClean="0"/>
              <a:t>&gt;&gt;&gt; halts(""" </a:t>
            </a:r>
          </a:p>
          <a:p>
            <a:r>
              <a:rPr lang="en-US" sz="3200" dirty="0" smtClean="0"/>
              <a:t>     </a:t>
            </a:r>
            <a:r>
              <a:rPr lang="en-US" sz="3200" dirty="0" err="1" smtClean="0"/>
              <a:t>i</a:t>
            </a:r>
            <a:r>
              <a:rPr lang="en-US" sz="3200" dirty="0" smtClean="0"/>
              <a:t> = 0</a:t>
            </a:r>
          </a:p>
          <a:p>
            <a:r>
              <a:rPr lang="en-US" sz="3200" dirty="0" smtClean="0"/>
              <a:t>     while </a:t>
            </a:r>
            <a:r>
              <a:rPr lang="en-US" sz="3200" dirty="0" err="1" smtClean="0"/>
              <a:t>i</a:t>
            </a:r>
            <a:r>
              <a:rPr lang="en-US" sz="3200" dirty="0" smtClean="0"/>
              <a:t> &lt; 100:</a:t>
            </a:r>
          </a:p>
          <a:p>
            <a:r>
              <a:rPr lang="en-US" sz="3200" dirty="0" smtClean="0"/>
              <a:t>          </a:t>
            </a:r>
            <a:r>
              <a:rPr lang="en-US" sz="3200" dirty="0" err="1" smtClean="0"/>
              <a:t>i</a:t>
            </a:r>
            <a:r>
              <a:rPr lang="en-US" sz="3200" dirty="0" smtClean="0"/>
              <a:t> = </a:t>
            </a:r>
            <a:r>
              <a:rPr lang="en-US" sz="3200" dirty="0" err="1" smtClean="0"/>
              <a:t>i</a:t>
            </a:r>
            <a:r>
              <a:rPr lang="en-US" sz="3200" dirty="0" smtClean="0"/>
              <a:t> * 2""")</a:t>
            </a:r>
          </a:p>
          <a:p>
            <a:r>
              <a:rPr lang="en-US" sz="3200" b="1" dirty="0" smtClean="0">
                <a:solidFill>
                  <a:srgbClr val="0070C0"/>
                </a:solidFill>
              </a:rPr>
              <a:t>False</a:t>
            </a:r>
            <a:endParaRPr lang="en-US" sz="3200" b="1" dirty="0">
              <a:solidFill>
                <a:srgbClr val="0070C0"/>
              </a:solidFill>
            </a:endParaRPr>
          </a:p>
        </p:txBody>
      </p:sp>
      <p:sp>
        <p:nvSpPr>
          <p:cNvPr id="4" name="TextBox 3"/>
          <p:cNvSpPr txBox="1"/>
          <p:nvPr/>
        </p:nvSpPr>
        <p:spPr>
          <a:xfrm>
            <a:off x="1600200" y="1524000"/>
            <a:ext cx="2474588" cy="954107"/>
          </a:xfrm>
          <a:prstGeom prst="rect">
            <a:avLst/>
          </a:prstGeom>
          <a:noFill/>
        </p:spPr>
        <p:txBody>
          <a:bodyPr wrap="none" rtlCol="0">
            <a:spAutoFit/>
          </a:bodyPr>
          <a:lstStyle/>
          <a:p>
            <a:r>
              <a:rPr lang="en-US" sz="2800" b="1" dirty="0" smtClean="0"/>
              <a:t>def</a:t>
            </a:r>
            <a:r>
              <a:rPr lang="en-US" sz="2800" dirty="0" smtClean="0"/>
              <a:t> halts(code):</a:t>
            </a:r>
          </a:p>
          <a:p>
            <a:r>
              <a:rPr lang="en-US" sz="2800" dirty="0" smtClean="0"/>
              <a:t>    ... ? ...</a:t>
            </a:r>
          </a:p>
        </p:txBody>
      </p:sp>
      <p:sp>
        <p:nvSpPr>
          <p:cNvPr id="6" name="Rectangle 3"/>
          <p:cNvSpPr txBox="1">
            <a:spLocks noChangeArrowheads="1"/>
          </p:cNvSpPr>
          <p:nvPr/>
        </p:nvSpPr>
        <p:spPr>
          <a:xfrm>
            <a:off x="4343400" y="1143000"/>
            <a:ext cx="4114800" cy="1905000"/>
          </a:xfrm>
          <a:prstGeom prst="rect">
            <a:avLst/>
          </a:prstGeom>
        </p:spPr>
        <p:txBody>
          <a:bodyPr vert="horz" lIns="91440" tIns="45720" rIns="91440" bIns="45720" rtlCol="0">
            <a:normAutofit fontScale="92500"/>
          </a:bodyPr>
          <a:lstStyle/>
          <a:p>
            <a:pPr marL="0" marR="0" lvl="1" indent="-457200" algn="l" defTabSz="914400" rtl="0" eaLnBrk="1" fontAlgn="auto" latinLnBrk="0" hangingPunct="1">
              <a:lnSpc>
                <a:spcPct val="100000"/>
              </a:lnSpc>
              <a:spcBef>
                <a:spcPct val="20000"/>
              </a:spcBef>
              <a:spcAft>
                <a:spcPts val="0"/>
              </a:spcAft>
              <a:buClrTx/>
              <a:buSzTx/>
              <a:buFontTx/>
              <a:buNone/>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Input:</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 string representing a</a:t>
            </a:r>
            <a:r>
              <a:rPr kumimoji="0" lang="en-US" sz="2400" b="0" i="0" u="none" strike="noStrike" kern="1200" cap="none" spc="0" normalizeH="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Python program.</a:t>
            </a:r>
            <a:endParaRPr kumimoji="0" lang="en-US" sz="2400" b="1" i="0" u="none" strike="noStrike" kern="1200" cap="none" spc="0" normalizeH="0" baseline="0" noProof="0" dirty="0" smtClean="0">
              <a:ln>
                <a:noFill/>
              </a:ln>
              <a:solidFill>
                <a:schemeClr val="tx1"/>
              </a:solidFill>
              <a:effectLst/>
              <a:uLnTx/>
              <a:uFillTx/>
              <a:latin typeface="+mn-lt"/>
              <a:ea typeface="+mn-ea"/>
              <a:cs typeface="+mn-cs"/>
            </a:endParaRPr>
          </a:p>
          <a:p>
            <a:pPr marL="0" marR="0" lvl="1" indent="-365760" algn="l" defTabSz="914400" rtl="0" eaLnBrk="1" fontAlgn="auto" latinLnBrk="0" hangingPunct="1">
              <a:lnSpc>
                <a:spcPct val="100000"/>
              </a:lnSpc>
              <a:spcBef>
                <a:spcPct val="20000"/>
              </a:spcBef>
              <a:spcAft>
                <a:spcPts val="0"/>
              </a:spcAft>
              <a:buClrTx/>
              <a:buSzTx/>
              <a:buFontTx/>
              <a:buNone/>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Output:</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If evaluating the input program would ever finish, output </a:t>
            </a:r>
            <a:r>
              <a:rPr kumimoji="0" lang="en-US" sz="2400" b="1" i="0" u="none" strike="noStrike" kern="1200" cap="none" spc="0" normalizeH="0" baseline="0" noProof="0" dirty="0" smtClean="0">
                <a:ln>
                  <a:noFill/>
                </a:ln>
                <a:solidFill>
                  <a:srgbClr val="0070C0"/>
                </a:solidFill>
                <a:effectLst/>
                <a:uLnTx/>
                <a:uFillTx/>
                <a:latin typeface="+mn-lt"/>
                <a:ea typeface="+mn-ea"/>
                <a:cs typeface="+mn-cs"/>
              </a:rPr>
              <a:t>true</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Otherwise, output </a:t>
            </a:r>
            <a:r>
              <a:rPr kumimoji="0" lang="en-US" sz="2400" b="1" i="0" u="none" strike="noStrike" kern="1200" cap="none" spc="0" normalizeH="0" baseline="0" noProof="0" dirty="0" smtClean="0">
                <a:ln>
                  <a:noFill/>
                </a:ln>
                <a:solidFill>
                  <a:srgbClr val="0070C0"/>
                </a:solidFill>
                <a:effectLst/>
                <a:uLnTx/>
                <a:uFillTx/>
                <a:latin typeface="+mn-lt"/>
                <a:ea typeface="+mn-ea"/>
                <a:cs typeface="+mn-cs"/>
              </a:rPr>
              <a:t>false</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40739">
                                            <p:txEl>
                                              <p:pRg st="0" end="0"/>
                                            </p:txEl>
                                          </p:spTgt>
                                        </p:tgtEl>
                                        <p:attrNameLst>
                                          <p:attrName>style.visibility</p:attrName>
                                        </p:attrNameLst>
                                      </p:cBhvr>
                                      <p:to>
                                        <p:strVal val="visible"/>
                                      </p:to>
                                    </p:set>
                                    <p:animEffect transition="in" filter="dissolve">
                                      <p:cBhvr>
                                        <p:cTn id="7" dur="500"/>
                                        <p:tgtEl>
                                          <p:spTgt spid="11407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40739">
                                            <p:txEl>
                                              <p:pRg st="1" end="1"/>
                                            </p:txEl>
                                          </p:spTgt>
                                        </p:tgtEl>
                                        <p:attrNameLst>
                                          <p:attrName>style.visibility</p:attrName>
                                        </p:attrNameLst>
                                      </p:cBhvr>
                                      <p:to>
                                        <p:strVal val="visible"/>
                                      </p:to>
                                    </p:set>
                                    <p:animEffect transition="in" filter="dissolve">
                                      <p:cBhvr>
                                        <p:cTn id="12" dur="500"/>
                                        <p:tgtEl>
                                          <p:spTgt spid="11407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40739">
                                            <p:txEl>
                                              <p:pRg st="2" end="2"/>
                                            </p:txEl>
                                          </p:spTgt>
                                        </p:tgtEl>
                                        <p:attrNameLst>
                                          <p:attrName>style.visibility</p:attrName>
                                        </p:attrNameLst>
                                      </p:cBhvr>
                                      <p:to>
                                        <p:strVal val="visible"/>
                                      </p:to>
                                    </p:set>
                                    <p:animEffect transition="in" filter="dissolve">
                                      <p:cBhvr>
                                        <p:cTn id="17" dur="500"/>
                                        <p:tgtEl>
                                          <p:spTgt spid="1140739">
                                            <p:txEl>
                                              <p:pRg st="2" end="2"/>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140739">
                                            <p:txEl>
                                              <p:pRg st="3" end="3"/>
                                            </p:txEl>
                                          </p:spTgt>
                                        </p:tgtEl>
                                        <p:attrNameLst>
                                          <p:attrName>style.visibility</p:attrName>
                                        </p:attrNameLst>
                                      </p:cBhvr>
                                      <p:to>
                                        <p:strVal val="visible"/>
                                      </p:to>
                                    </p:set>
                                    <p:animEffect transition="in" filter="dissolve">
                                      <p:cBhvr>
                                        <p:cTn id="20" dur="500"/>
                                        <p:tgtEl>
                                          <p:spTgt spid="1140739">
                                            <p:txEl>
                                              <p:pRg st="3" end="3"/>
                                            </p:txEl>
                                          </p:spTgt>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1140739">
                                            <p:txEl>
                                              <p:pRg st="4" end="4"/>
                                            </p:txEl>
                                          </p:spTgt>
                                        </p:tgtEl>
                                        <p:attrNameLst>
                                          <p:attrName>style.visibility</p:attrName>
                                        </p:attrNameLst>
                                      </p:cBhvr>
                                      <p:to>
                                        <p:strVal val="visible"/>
                                      </p:to>
                                    </p:set>
                                    <p:animEffect transition="in" filter="dissolve">
                                      <p:cBhvr>
                                        <p:cTn id="23" dur="500"/>
                                        <p:tgtEl>
                                          <p:spTgt spid="1140739">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1140739">
                                            <p:txEl>
                                              <p:pRg st="5" end="5"/>
                                            </p:txEl>
                                          </p:spTgt>
                                        </p:tgtEl>
                                        <p:attrNameLst>
                                          <p:attrName>style.visibility</p:attrName>
                                        </p:attrNameLst>
                                      </p:cBhvr>
                                      <p:to>
                                        <p:strVal val="visible"/>
                                      </p:to>
                                    </p:set>
                                    <p:animEffect transition="in" filter="dissolve">
                                      <p:cBhvr>
                                        <p:cTn id="26" dur="500"/>
                                        <p:tgtEl>
                                          <p:spTgt spid="1140739">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140739">
                                            <p:txEl>
                                              <p:pRg st="6" end="6"/>
                                            </p:txEl>
                                          </p:spTgt>
                                        </p:tgtEl>
                                        <p:attrNameLst>
                                          <p:attrName>style.visibility</p:attrName>
                                        </p:attrNameLst>
                                      </p:cBhvr>
                                      <p:to>
                                        <p:strVal val="visible"/>
                                      </p:to>
                                    </p:set>
                                    <p:animEffect transition="in" filter="dissolve">
                                      <p:cBhvr>
                                        <p:cTn id="31" dur="500"/>
                                        <p:tgtEl>
                                          <p:spTgt spid="11407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073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1762" name="Rectangle 2"/>
          <p:cNvSpPr>
            <a:spLocks noGrp="1" noChangeArrowheads="1"/>
          </p:cNvSpPr>
          <p:nvPr>
            <p:ph type="title"/>
          </p:nvPr>
        </p:nvSpPr>
        <p:spPr>
          <a:xfrm>
            <a:off x="449263" y="114300"/>
            <a:ext cx="8229600" cy="1143000"/>
          </a:xfrm>
        </p:spPr>
        <p:txBody>
          <a:bodyPr/>
          <a:lstStyle/>
          <a:p>
            <a:r>
              <a:rPr lang="en-US"/>
              <a:t>Halting Examples</a:t>
            </a:r>
          </a:p>
        </p:txBody>
      </p:sp>
      <p:sp>
        <p:nvSpPr>
          <p:cNvPr id="1141763" name="Text Box 3"/>
          <p:cNvSpPr txBox="1">
            <a:spLocks noChangeArrowheads="1"/>
          </p:cNvSpPr>
          <p:nvPr/>
        </p:nvSpPr>
        <p:spPr bwMode="auto">
          <a:xfrm>
            <a:off x="492125" y="1047750"/>
            <a:ext cx="4156075" cy="3108543"/>
          </a:xfrm>
          <a:prstGeom prst="rect">
            <a:avLst/>
          </a:prstGeom>
          <a:noFill/>
          <a:ln w="31750" algn="ctr">
            <a:noFill/>
            <a:miter lim="800000"/>
            <a:headEnd/>
            <a:tailEnd/>
          </a:ln>
          <a:effectLst/>
        </p:spPr>
        <p:txBody>
          <a:bodyPr wrap="square">
            <a:spAutoFit/>
          </a:bodyPr>
          <a:lstStyle/>
          <a:p>
            <a:r>
              <a:rPr lang="en-US" sz="2800" dirty="0" smtClean="0"/>
              <a:t>&gt;&gt;&gt; halts("""</a:t>
            </a:r>
          </a:p>
          <a:p>
            <a:r>
              <a:rPr lang="en-US" sz="2800" dirty="0" smtClean="0"/>
              <a:t>def fact(n):</a:t>
            </a:r>
          </a:p>
          <a:p>
            <a:r>
              <a:rPr lang="en-US" sz="2800" dirty="0" smtClean="0"/>
              <a:t>   if n = 1: return 1</a:t>
            </a:r>
          </a:p>
          <a:p>
            <a:r>
              <a:rPr lang="en-US" sz="2800" dirty="0" smtClean="0"/>
              <a:t>   else: return n * fact(n - 1)</a:t>
            </a:r>
          </a:p>
          <a:p>
            <a:r>
              <a:rPr lang="en-US" sz="2800" dirty="0" smtClean="0"/>
              <a:t>fact(7)</a:t>
            </a:r>
          </a:p>
          <a:p>
            <a:r>
              <a:rPr lang="en-US" sz="2800" dirty="0" smtClean="0"/>
              <a:t>""")</a:t>
            </a:r>
          </a:p>
          <a:p>
            <a:r>
              <a:rPr lang="en-US" sz="2800" b="1" dirty="0" smtClean="0">
                <a:solidFill>
                  <a:srgbClr val="0070C0"/>
                </a:solidFill>
              </a:rPr>
              <a:t> True</a:t>
            </a:r>
            <a:endParaRPr lang="en-US" sz="2800" b="1" dirty="0">
              <a:solidFill>
                <a:srgbClr val="0070C0"/>
              </a:solidFill>
            </a:endParaRPr>
          </a:p>
        </p:txBody>
      </p:sp>
      <p:sp>
        <p:nvSpPr>
          <p:cNvPr id="4" name="Rectangle 3"/>
          <p:cNvSpPr/>
          <p:nvPr/>
        </p:nvSpPr>
        <p:spPr>
          <a:xfrm>
            <a:off x="4724400" y="1066800"/>
            <a:ext cx="4267200" cy="3108543"/>
          </a:xfrm>
          <a:prstGeom prst="rect">
            <a:avLst/>
          </a:prstGeom>
        </p:spPr>
        <p:txBody>
          <a:bodyPr wrap="square">
            <a:spAutoFit/>
          </a:bodyPr>
          <a:lstStyle/>
          <a:p>
            <a:r>
              <a:rPr lang="en-US" sz="2800" dirty="0" smtClean="0"/>
              <a:t>&gt;&gt;&gt; halts("""</a:t>
            </a:r>
          </a:p>
          <a:p>
            <a:r>
              <a:rPr lang="en-US" sz="2800" dirty="0" smtClean="0"/>
              <a:t>def fact(n):</a:t>
            </a:r>
          </a:p>
          <a:p>
            <a:r>
              <a:rPr lang="en-US" sz="2800" dirty="0" smtClean="0"/>
              <a:t>   if n = 1: return 1</a:t>
            </a:r>
          </a:p>
          <a:p>
            <a:r>
              <a:rPr lang="en-US" sz="2800" dirty="0" smtClean="0"/>
              <a:t>   else: return n * fact(n - 1)</a:t>
            </a:r>
          </a:p>
          <a:p>
            <a:r>
              <a:rPr lang="en-US" sz="2800" dirty="0" smtClean="0"/>
              <a:t>fact(0)</a:t>
            </a:r>
          </a:p>
          <a:p>
            <a:r>
              <a:rPr lang="en-US" sz="2800" dirty="0" smtClean="0"/>
              <a:t>""")</a:t>
            </a:r>
          </a:p>
          <a:p>
            <a:r>
              <a:rPr lang="en-US" sz="2800" b="1" dirty="0" smtClean="0">
                <a:solidFill>
                  <a:srgbClr val="0070C0"/>
                </a:solidFill>
              </a:rPr>
              <a:t> False</a:t>
            </a:r>
            <a:endParaRPr lang="en-US" sz="2800" b="1" dirty="0">
              <a:solidFill>
                <a:srgbClr val="0070C0"/>
              </a:solidFill>
            </a:endParaRPr>
          </a:p>
        </p:txBody>
      </p:sp>
      <p:sp>
        <p:nvSpPr>
          <p:cNvPr id="6" name="Rectangle 5"/>
          <p:cNvSpPr/>
          <p:nvPr/>
        </p:nvSpPr>
        <p:spPr>
          <a:xfrm>
            <a:off x="2209800" y="4191000"/>
            <a:ext cx="4572000" cy="2308324"/>
          </a:xfrm>
          <a:prstGeom prst="rect">
            <a:avLst/>
          </a:prstGeom>
        </p:spPr>
        <p:txBody>
          <a:bodyPr>
            <a:spAutoFit/>
          </a:bodyPr>
          <a:lstStyle/>
          <a:p>
            <a:r>
              <a:rPr lang="en-US" sz="2400" dirty="0" smtClean="0"/>
              <a:t>halts(''''''</a:t>
            </a:r>
          </a:p>
          <a:p>
            <a:r>
              <a:rPr lang="en-US" sz="2400" b="1" dirty="0" smtClean="0"/>
              <a:t>   </a:t>
            </a:r>
            <a:r>
              <a:rPr lang="en-US" sz="2400" dirty="0" smtClean="0"/>
              <a:t>def </a:t>
            </a:r>
            <a:r>
              <a:rPr lang="en-US" sz="2400" dirty="0" err="1" smtClean="0"/>
              <a:t>fibo</a:t>
            </a:r>
            <a:r>
              <a:rPr lang="en-US" sz="2400" dirty="0" smtClean="0"/>
              <a:t>(n):</a:t>
            </a:r>
          </a:p>
          <a:p>
            <a:r>
              <a:rPr lang="en-US" sz="2400" dirty="0" smtClean="0"/>
              <a:t>       if n == 1 or n == 2: return 1</a:t>
            </a:r>
          </a:p>
          <a:p>
            <a:r>
              <a:rPr lang="pt-BR" sz="2400" dirty="0" smtClean="0"/>
              <a:t>       else: return fibo(n 1) + fibo(n 2)</a:t>
            </a:r>
          </a:p>
          <a:p>
            <a:r>
              <a:rPr lang="en-US" sz="2400" dirty="0" smtClean="0"/>
              <a:t>   </a:t>
            </a:r>
            <a:r>
              <a:rPr lang="en-US" sz="2400" dirty="0" err="1" smtClean="0"/>
              <a:t>fibo</a:t>
            </a:r>
            <a:r>
              <a:rPr lang="en-US" sz="2400" dirty="0" smtClean="0"/>
              <a:t>(60)</a:t>
            </a:r>
          </a:p>
          <a:p>
            <a:r>
              <a:rPr lang="en-US" sz="2400" dirty="0" smtClean="0"/>
              <a:t>'''''')</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41763">
                                            <p:txEl>
                                              <p:pRg st="6" end="6"/>
                                            </p:txEl>
                                          </p:spTgt>
                                        </p:tgtEl>
                                        <p:attrNameLst>
                                          <p:attrName>style.visibility</p:attrName>
                                        </p:attrNameLst>
                                      </p:cBhvr>
                                      <p:to>
                                        <p:strVal val="visible"/>
                                      </p:to>
                                    </p:set>
                                    <p:animEffect transition="in" filter="dissolve">
                                      <p:cBhvr>
                                        <p:cTn id="7" dur="500"/>
                                        <p:tgtEl>
                                          <p:spTgt spid="114176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linds(horizontal)">
                                      <p:cBhvr>
                                        <p:cTn id="17" dur="500"/>
                                        <p:tgtEl>
                                          <p:spTgt spid="6">
                                            <p:txEl>
                                              <p:pRg st="0" end="0"/>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Effect transition="in" filter="blinds(horizontal)">
                                      <p:cBhvr>
                                        <p:cTn id="20" dur="500"/>
                                        <p:tgtEl>
                                          <p:spTgt spid="6">
                                            <p:txEl>
                                              <p:pRg st="1" end="1"/>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blinds(horizontal)">
                                      <p:cBhvr>
                                        <p:cTn id="23" dur="500"/>
                                        <p:tgtEl>
                                          <p:spTgt spid="6">
                                            <p:txEl>
                                              <p:pRg st="2" end="2"/>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6">
                                            <p:txEl>
                                              <p:pRg st="3" end="3"/>
                                            </p:txEl>
                                          </p:spTgt>
                                        </p:tgtEl>
                                        <p:attrNameLst>
                                          <p:attrName>style.visibility</p:attrName>
                                        </p:attrNameLst>
                                      </p:cBhvr>
                                      <p:to>
                                        <p:strVal val="visible"/>
                                      </p:to>
                                    </p:set>
                                    <p:animEffect transition="in" filter="blinds(horizontal)">
                                      <p:cBhvr>
                                        <p:cTn id="26" dur="500"/>
                                        <p:tgtEl>
                                          <p:spTgt spid="6">
                                            <p:txEl>
                                              <p:pRg st="3" end="3"/>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animEffect transition="in" filter="blinds(horizontal)">
                                      <p:cBhvr>
                                        <p:cTn id="29" dur="500"/>
                                        <p:tgtEl>
                                          <p:spTgt spid="6">
                                            <p:txEl>
                                              <p:pRg st="4" end="4"/>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1763" grpId="0" uiExpand="1" build="p"/>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2786" name="Rectangle 2"/>
          <p:cNvSpPr>
            <a:spLocks noGrp="1" noChangeArrowheads="1"/>
          </p:cNvSpPr>
          <p:nvPr>
            <p:ph type="title"/>
          </p:nvPr>
        </p:nvSpPr>
        <p:spPr/>
        <p:txBody>
          <a:bodyPr/>
          <a:lstStyle/>
          <a:p>
            <a:r>
              <a:rPr lang="en-US" dirty="0"/>
              <a:t>Can we define </a:t>
            </a:r>
            <a:r>
              <a:rPr lang="en-US" b="1" dirty="0" smtClean="0"/>
              <a:t>halts</a:t>
            </a:r>
            <a:r>
              <a:rPr lang="en-US" dirty="0" smtClean="0"/>
              <a:t>?</a:t>
            </a:r>
            <a:endParaRPr lang="en-US" dirty="0"/>
          </a:p>
        </p:txBody>
      </p:sp>
      <p:sp>
        <p:nvSpPr>
          <p:cNvPr id="5" name="TextBox 4"/>
          <p:cNvSpPr txBox="1"/>
          <p:nvPr/>
        </p:nvSpPr>
        <p:spPr>
          <a:xfrm>
            <a:off x="838200" y="1676400"/>
            <a:ext cx="2474588" cy="2246769"/>
          </a:xfrm>
          <a:prstGeom prst="rect">
            <a:avLst/>
          </a:prstGeom>
          <a:noFill/>
        </p:spPr>
        <p:txBody>
          <a:bodyPr wrap="none" rtlCol="0">
            <a:spAutoFit/>
          </a:bodyPr>
          <a:lstStyle/>
          <a:p>
            <a:pPr algn="ctr"/>
            <a:r>
              <a:rPr lang="en-US" sz="2800" dirty="0" smtClean="0"/>
              <a:t>Attempt #1:</a:t>
            </a:r>
          </a:p>
          <a:p>
            <a:endParaRPr lang="en-US" sz="2800" dirty="0" smtClean="0"/>
          </a:p>
          <a:p>
            <a:r>
              <a:rPr lang="en-US" sz="2800" b="1" dirty="0" smtClean="0"/>
              <a:t>def</a:t>
            </a:r>
            <a:r>
              <a:rPr lang="en-US" sz="2800" dirty="0" smtClean="0"/>
              <a:t> halts(code):</a:t>
            </a:r>
          </a:p>
          <a:p>
            <a:r>
              <a:rPr lang="en-US" sz="2800" dirty="0" smtClean="0"/>
              <a:t>    </a:t>
            </a:r>
            <a:r>
              <a:rPr lang="en-US" sz="2800" dirty="0" err="1" smtClean="0">
                <a:solidFill>
                  <a:srgbClr val="7030A0"/>
                </a:solidFill>
              </a:rPr>
              <a:t>eval</a:t>
            </a:r>
            <a:r>
              <a:rPr lang="en-US" sz="2800" dirty="0" smtClean="0"/>
              <a:t>(code)</a:t>
            </a:r>
          </a:p>
          <a:p>
            <a:r>
              <a:rPr lang="en-US" sz="2800" dirty="0" smtClean="0"/>
              <a:t>    </a:t>
            </a:r>
            <a:r>
              <a:rPr lang="en-US" sz="2800" b="1" dirty="0" smtClean="0"/>
              <a:t>return</a:t>
            </a:r>
            <a:r>
              <a:rPr lang="en-US" sz="2800" dirty="0" smtClean="0"/>
              <a:t> True</a:t>
            </a:r>
            <a:endParaRPr lang="en-US" sz="2800" dirty="0"/>
          </a:p>
        </p:txBody>
      </p:sp>
      <p:sp>
        <p:nvSpPr>
          <p:cNvPr id="6" name="TextBox 5"/>
          <p:cNvSpPr txBox="1"/>
          <p:nvPr/>
        </p:nvSpPr>
        <p:spPr>
          <a:xfrm>
            <a:off x="4501095" y="1668482"/>
            <a:ext cx="3195105" cy="3970318"/>
          </a:xfrm>
          <a:prstGeom prst="rect">
            <a:avLst/>
          </a:prstGeom>
          <a:noFill/>
        </p:spPr>
        <p:txBody>
          <a:bodyPr wrap="none" rtlCol="0">
            <a:spAutoFit/>
          </a:bodyPr>
          <a:lstStyle/>
          <a:p>
            <a:pPr algn="ctr"/>
            <a:r>
              <a:rPr lang="en-US" sz="2800" dirty="0" smtClean="0"/>
              <a:t>Attempt #2:</a:t>
            </a:r>
          </a:p>
          <a:p>
            <a:endParaRPr lang="en-US" sz="2800" dirty="0" smtClean="0"/>
          </a:p>
          <a:p>
            <a:r>
              <a:rPr lang="en-US" sz="2800" b="1" dirty="0" smtClean="0"/>
              <a:t>def</a:t>
            </a:r>
            <a:r>
              <a:rPr lang="en-US" sz="2800" dirty="0" smtClean="0"/>
              <a:t> halts(code):</a:t>
            </a:r>
          </a:p>
          <a:p>
            <a:r>
              <a:rPr lang="en-US" sz="2800" dirty="0" smtClean="0"/>
              <a:t>    </a:t>
            </a:r>
            <a:r>
              <a:rPr lang="en-US" sz="2800" b="1" dirty="0" smtClean="0"/>
              <a:t>try:</a:t>
            </a:r>
            <a:r>
              <a:rPr lang="en-US" sz="2800" dirty="0" smtClean="0"/>
              <a:t> </a:t>
            </a:r>
          </a:p>
          <a:p>
            <a:r>
              <a:rPr lang="en-US" sz="2800" dirty="0" smtClean="0"/>
              <a:t>       </a:t>
            </a:r>
            <a:r>
              <a:rPr lang="en-US" sz="2800" b="1" dirty="0" smtClean="0"/>
              <a:t>with</a:t>
            </a:r>
            <a:r>
              <a:rPr lang="en-US" sz="2800" dirty="0" smtClean="0"/>
              <a:t> Timer(100):</a:t>
            </a:r>
          </a:p>
          <a:p>
            <a:r>
              <a:rPr lang="en-US" sz="2800" dirty="0" smtClean="0"/>
              <a:t>           </a:t>
            </a:r>
            <a:r>
              <a:rPr lang="en-US" sz="2800" dirty="0" err="1" smtClean="0">
                <a:solidFill>
                  <a:srgbClr val="7030A0"/>
                </a:solidFill>
              </a:rPr>
              <a:t>eval</a:t>
            </a:r>
            <a:r>
              <a:rPr lang="en-US" sz="2800" dirty="0" smtClean="0"/>
              <a:t>(code)</a:t>
            </a:r>
          </a:p>
          <a:p>
            <a:r>
              <a:rPr lang="en-US" sz="2800" dirty="0" smtClean="0"/>
              <a:t>           </a:t>
            </a:r>
            <a:r>
              <a:rPr lang="en-US" sz="2800" b="1" dirty="0" smtClean="0"/>
              <a:t>return</a:t>
            </a:r>
            <a:r>
              <a:rPr lang="en-US" sz="2800" dirty="0" smtClean="0"/>
              <a:t> True</a:t>
            </a:r>
          </a:p>
          <a:p>
            <a:r>
              <a:rPr lang="en-US" sz="2800" dirty="0" smtClean="0"/>
              <a:t>    </a:t>
            </a:r>
            <a:r>
              <a:rPr lang="en-US" sz="2800" b="1" dirty="0" smtClean="0"/>
              <a:t>except</a:t>
            </a:r>
            <a:r>
              <a:rPr lang="en-US" sz="2800" dirty="0" smtClean="0"/>
              <a:t> Timer:</a:t>
            </a:r>
          </a:p>
          <a:p>
            <a:r>
              <a:rPr lang="en-US" sz="2800" dirty="0" smtClean="0"/>
              <a:t>         </a:t>
            </a:r>
            <a:r>
              <a:rPr lang="en-US" sz="2800" b="1" dirty="0" smtClean="0"/>
              <a:t>return</a:t>
            </a:r>
            <a:r>
              <a:rPr lang="en-US" sz="2800" dirty="0" smtClean="0"/>
              <a:t> False</a:t>
            </a:r>
            <a:endParaRPr lang="en-US" sz="2800" dirty="0"/>
          </a:p>
        </p:txBody>
      </p:sp>
      <p:sp>
        <p:nvSpPr>
          <p:cNvPr id="7" name="TextBox 6"/>
          <p:cNvSpPr txBox="1"/>
          <p:nvPr/>
        </p:nvSpPr>
        <p:spPr>
          <a:xfrm>
            <a:off x="1295400" y="5943600"/>
            <a:ext cx="6575774" cy="400110"/>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sz="2000" dirty="0" smtClean="0"/>
              <a:t>These two approaches fail, but not a proof it cannot be done!</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Impossibility of Halts</a:t>
            </a:r>
            <a:endParaRPr lang="en-US" dirty="0"/>
          </a:p>
        </p:txBody>
      </p:sp>
      <p:sp>
        <p:nvSpPr>
          <p:cNvPr id="3" name="Content Placeholder 2"/>
          <p:cNvSpPr>
            <a:spLocks noGrp="1"/>
          </p:cNvSpPr>
          <p:nvPr>
            <p:ph idx="1"/>
          </p:nvPr>
        </p:nvSpPr>
        <p:spPr>
          <a:xfrm>
            <a:off x="457200" y="1600200"/>
            <a:ext cx="8382000" cy="4525963"/>
          </a:xfrm>
        </p:spPr>
        <p:txBody>
          <a:bodyPr/>
          <a:lstStyle/>
          <a:p>
            <a:pPr>
              <a:buNone/>
            </a:pPr>
            <a:r>
              <a:rPr lang="en-US" dirty="0" smtClean="0"/>
              <a:t>Recall how Gödel showed incompleteness of PM:</a:t>
            </a:r>
          </a:p>
          <a:p>
            <a:pPr lvl="1"/>
            <a:r>
              <a:rPr lang="en-US" dirty="0" smtClean="0"/>
              <a:t>Find a statement that leads to a </a:t>
            </a:r>
            <a:r>
              <a:rPr lang="en-US" b="1" dirty="0" smtClean="0"/>
              <a:t>contradiction</a:t>
            </a:r>
          </a:p>
          <a:p>
            <a:pPr lvl="1"/>
            <a:r>
              <a:rPr lang="en-US" dirty="0" smtClean="0"/>
              <a:t>Gödel’s statement: “This statement has no proof.”</a:t>
            </a:r>
          </a:p>
          <a:p>
            <a:pPr lvl="1"/>
            <a:endParaRPr lang="en-US" dirty="0" smtClean="0"/>
          </a:p>
          <a:p>
            <a:endParaRPr lang="en-US" dirty="0" smtClean="0"/>
          </a:p>
        </p:txBody>
      </p:sp>
      <p:sp>
        <p:nvSpPr>
          <p:cNvPr id="4" name="TextBox 3"/>
          <p:cNvSpPr txBox="1"/>
          <p:nvPr/>
        </p:nvSpPr>
        <p:spPr>
          <a:xfrm>
            <a:off x="1143000" y="5105400"/>
            <a:ext cx="6955109" cy="461665"/>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400" dirty="0" smtClean="0"/>
              <a:t>Is there an input to halts that leads to a contradiction?</a:t>
            </a: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4834" name="Rectangle 2"/>
          <p:cNvSpPr>
            <a:spLocks noGrp="1" noChangeArrowheads="1"/>
          </p:cNvSpPr>
          <p:nvPr>
            <p:ph type="title"/>
          </p:nvPr>
        </p:nvSpPr>
        <p:spPr/>
        <p:txBody>
          <a:bodyPr/>
          <a:lstStyle/>
          <a:p>
            <a:r>
              <a:rPr lang="en-US"/>
              <a:t>Informal Proof</a:t>
            </a:r>
          </a:p>
        </p:txBody>
      </p:sp>
      <p:sp>
        <p:nvSpPr>
          <p:cNvPr id="1144835" name="Rectangle 3"/>
          <p:cNvSpPr>
            <a:spLocks noChangeArrowheads="1"/>
          </p:cNvSpPr>
          <p:nvPr/>
        </p:nvSpPr>
        <p:spPr bwMode="auto">
          <a:xfrm>
            <a:off x="1905000" y="1295400"/>
            <a:ext cx="5486400" cy="2062103"/>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r>
              <a:rPr lang="en-US" sz="3200" b="1" dirty="0" smtClean="0"/>
              <a:t>def </a:t>
            </a:r>
            <a:r>
              <a:rPr lang="en-US" sz="3200" dirty="0" smtClean="0"/>
              <a:t>paradox()</a:t>
            </a:r>
            <a:r>
              <a:rPr lang="en-US" sz="3200" b="1" dirty="0" smtClean="0"/>
              <a:t>:</a:t>
            </a:r>
          </a:p>
          <a:p>
            <a:r>
              <a:rPr lang="en-US" sz="3200" dirty="0" smtClean="0"/>
              <a:t>   </a:t>
            </a:r>
            <a:r>
              <a:rPr lang="en-US" sz="3200" b="1" dirty="0" smtClean="0"/>
              <a:t>if</a:t>
            </a:r>
            <a:r>
              <a:rPr lang="en-US" sz="3200" dirty="0" smtClean="0"/>
              <a:t> </a:t>
            </a:r>
            <a:r>
              <a:rPr lang="en-US" sz="3200" b="1" dirty="0" smtClean="0">
                <a:solidFill>
                  <a:srgbClr val="7030A0"/>
                </a:solidFill>
              </a:rPr>
              <a:t>halts</a:t>
            </a:r>
            <a:r>
              <a:rPr lang="en-US" sz="3200" dirty="0" smtClean="0"/>
              <a:t>('paradox()')</a:t>
            </a:r>
            <a:r>
              <a:rPr lang="en-US" sz="3200" b="1" dirty="0" smtClean="0"/>
              <a:t>:</a:t>
            </a:r>
            <a:r>
              <a:rPr lang="en-US" sz="3200" dirty="0" smtClean="0"/>
              <a:t> </a:t>
            </a:r>
          </a:p>
          <a:p>
            <a:r>
              <a:rPr lang="en-US" sz="3200" dirty="0" smtClean="0"/>
              <a:t>       </a:t>
            </a:r>
            <a:r>
              <a:rPr lang="en-US" sz="3200" b="1" dirty="0" smtClean="0"/>
              <a:t>while</a:t>
            </a:r>
            <a:r>
              <a:rPr lang="en-US" sz="3200" dirty="0" smtClean="0"/>
              <a:t> True</a:t>
            </a:r>
            <a:r>
              <a:rPr lang="en-US" sz="3200" b="1" dirty="0" smtClean="0"/>
              <a:t>: </a:t>
            </a:r>
          </a:p>
          <a:p>
            <a:r>
              <a:rPr lang="en-US" sz="3200" dirty="0" smtClean="0"/>
              <a:t>            </a:t>
            </a:r>
            <a:r>
              <a:rPr lang="en-US" sz="3200" b="1" dirty="0" smtClean="0"/>
              <a:t>pass</a:t>
            </a:r>
            <a:endParaRPr lang="en-US" sz="3200" b="1" dirty="0"/>
          </a:p>
        </p:txBody>
      </p:sp>
      <p:sp>
        <p:nvSpPr>
          <p:cNvPr id="1144836" name="Text Box 4"/>
          <p:cNvSpPr txBox="1">
            <a:spLocks noChangeArrowheads="1"/>
          </p:cNvSpPr>
          <p:nvPr/>
        </p:nvSpPr>
        <p:spPr bwMode="auto">
          <a:xfrm>
            <a:off x="838200" y="3505200"/>
            <a:ext cx="7103740" cy="2677656"/>
          </a:xfrm>
          <a:prstGeom prst="rect">
            <a:avLst/>
          </a:prstGeom>
          <a:noFill/>
          <a:ln w="31750" algn="ctr">
            <a:noFill/>
            <a:miter lim="800000"/>
            <a:headEnd/>
            <a:tailEnd/>
          </a:ln>
          <a:effectLst/>
        </p:spPr>
        <p:txBody>
          <a:bodyPr wrap="none">
            <a:spAutoFit/>
          </a:bodyPr>
          <a:lstStyle/>
          <a:p>
            <a:r>
              <a:rPr lang="en-US" sz="2800" dirty="0" smtClean="0"/>
              <a:t>Does paradox() halt?</a:t>
            </a:r>
          </a:p>
          <a:p>
            <a:r>
              <a:rPr lang="en-US" sz="2800" dirty="0" smtClean="0"/>
              <a:t>  Yes?: If </a:t>
            </a:r>
            <a:r>
              <a:rPr lang="en-US" sz="2800" b="1" dirty="0"/>
              <a:t>paradox</a:t>
            </a:r>
            <a:r>
              <a:rPr lang="en-US" sz="2800" dirty="0"/>
              <a:t> halts, the if test is </a:t>
            </a:r>
            <a:r>
              <a:rPr lang="en-US" sz="2800" dirty="0" smtClean="0"/>
              <a:t>true </a:t>
            </a:r>
            <a:r>
              <a:rPr lang="en-US" sz="2800" dirty="0"/>
              <a:t>and</a:t>
            </a:r>
          </a:p>
          <a:p>
            <a:r>
              <a:rPr lang="en-US" sz="2800" dirty="0"/>
              <a:t>  it evaluates to </a:t>
            </a:r>
            <a:r>
              <a:rPr lang="en-US" sz="2800" dirty="0" smtClean="0"/>
              <a:t>an infinite loop: it </a:t>
            </a:r>
            <a:r>
              <a:rPr lang="en-US" sz="2800" dirty="0"/>
              <a:t>doesn’t halt!</a:t>
            </a:r>
          </a:p>
          <a:p>
            <a:endParaRPr lang="en-US" sz="2800" dirty="0"/>
          </a:p>
          <a:p>
            <a:r>
              <a:rPr lang="en-US" sz="2800" dirty="0" smtClean="0"/>
              <a:t>  No?: If </a:t>
            </a:r>
            <a:r>
              <a:rPr lang="en-US" sz="2800" b="1" dirty="0"/>
              <a:t>paradox</a:t>
            </a:r>
            <a:r>
              <a:rPr lang="en-US" sz="2800" dirty="0"/>
              <a:t> doesn’t halt, the if test </a:t>
            </a:r>
            <a:r>
              <a:rPr lang="en-US" sz="2800" dirty="0" smtClean="0"/>
              <a:t>is false</a:t>
            </a:r>
            <a:endParaRPr lang="en-US" sz="2800" dirty="0"/>
          </a:p>
          <a:p>
            <a:r>
              <a:rPr lang="en-US" sz="2800" dirty="0"/>
              <a:t>  and it </a:t>
            </a:r>
            <a:r>
              <a:rPr lang="en-US" sz="2800" dirty="0" smtClean="0"/>
              <a:t>finishes.  </a:t>
            </a:r>
            <a:r>
              <a:rPr lang="en-US" sz="2800" dirty="0"/>
              <a:t>It halts!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44836"/>
                                        </p:tgtEl>
                                        <p:attrNameLst>
                                          <p:attrName>style.visibility</p:attrName>
                                        </p:attrNameLst>
                                      </p:cBhvr>
                                      <p:to>
                                        <p:strVal val="visible"/>
                                      </p:to>
                                    </p:set>
                                    <p:animEffect transition="in" filter="box(in)">
                                      <p:cBhvr>
                                        <p:cTn id="7" dur="500"/>
                                        <p:tgtEl>
                                          <p:spTgt spid="1144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483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3506" name="Rectangle 2"/>
          <p:cNvSpPr>
            <a:spLocks noGrp="1" noChangeArrowheads="1"/>
          </p:cNvSpPr>
          <p:nvPr>
            <p:ph type="title"/>
          </p:nvPr>
        </p:nvSpPr>
        <p:spPr/>
        <p:txBody>
          <a:bodyPr/>
          <a:lstStyle/>
          <a:p>
            <a:r>
              <a:rPr lang="en-US" dirty="0"/>
              <a:t>Proof by Contradiction</a:t>
            </a:r>
          </a:p>
        </p:txBody>
      </p:sp>
      <p:sp>
        <p:nvSpPr>
          <p:cNvPr id="1173507" name="Rectangle 3"/>
          <p:cNvSpPr>
            <a:spLocks noGrp="1" noChangeArrowheads="1"/>
          </p:cNvSpPr>
          <p:nvPr>
            <p:ph idx="1"/>
          </p:nvPr>
        </p:nvSpPr>
        <p:spPr>
          <a:xfrm>
            <a:off x="457200" y="1600201"/>
            <a:ext cx="8229600" cy="1981200"/>
          </a:xfrm>
        </p:spPr>
        <p:txBody>
          <a:bodyPr/>
          <a:lstStyle/>
          <a:p>
            <a:pPr marL="609600" indent="-609600">
              <a:buFontTx/>
              <a:buAutoNum type="arabicPeriod"/>
            </a:pPr>
            <a:r>
              <a:rPr lang="en-US" dirty="0"/>
              <a:t>Show </a:t>
            </a:r>
            <a:r>
              <a:rPr lang="en-US" b="1" i="1" dirty="0">
                <a:solidFill>
                  <a:srgbClr val="00B050"/>
                </a:solidFill>
              </a:rPr>
              <a:t>X</a:t>
            </a:r>
            <a:r>
              <a:rPr lang="en-US" dirty="0"/>
              <a:t> is nonsensical.</a:t>
            </a:r>
          </a:p>
          <a:p>
            <a:pPr marL="609600" indent="-609600">
              <a:buFontTx/>
              <a:buAutoNum type="arabicPeriod"/>
            </a:pPr>
            <a:r>
              <a:rPr lang="en-US" dirty="0"/>
              <a:t>Show that if you have </a:t>
            </a:r>
            <a:r>
              <a:rPr lang="en-US" b="1" i="1" dirty="0">
                <a:solidFill>
                  <a:srgbClr val="7030A0"/>
                </a:solidFill>
              </a:rPr>
              <a:t>A</a:t>
            </a:r>
            <a:r>
              <a:rPr lang="en-US" dirty="0"/>
              <a:t> you can make </a:t>
            </a:r>
            <a:r>
              <a:rPr lang="en-US" b="1" i="1" dirty="0">
                <a:solidFill>
                  <a:srgbClr val="00B050"/>
                </a:solidFill>
              </a:rPr>
              <a:t>X</a:t>
            </a:r>
            <a:r>
              <a:rPr lang="en-US" dirty="0"/>
              <a:t>.</a:t>
            </a:r>
          </a:p>
          <a:p>
            <a:pPr marL="609600" indent="-609600">
              <a:buFontTx/>
              <a:buAutoNum type="arabicPeriod"/>
            </a:pPr>
            <a:r>
              <a:rPr lang="en-US" dirty="0"/>
              <a:t>Therefore, </a:t>
            </a:r>
            <a:r>
              <a:rPr lang="en-US" b="1" i="1" dirty="0">
                <a:solidFill>
                  <a:srgbClr val="7030A0"/>
                </a:solidFill>
              </a:rPr>
              <a:t>A</a:t>
            </a:r>
            <a:r>
              <a:rPr lang="en-US" dirty="0"/>
              <a:t> must not exist.</a:t>
            </a:r>
          </a:p>
        </p:txBody>
      </p:sp>
      <p:sp>
        <p:nvSpPr>
          <p:cNvPr id="1173508" name="Text Box 4"/>
          <p:cNvSpPr txBox="1">
            <a:spLocks noChangeArrowheads="1"/>
          </p:cNvSpPr>
          <p:nvPr/>
        </p:nvSpPr>
        <p:spPr bwMode="auto">
          <a:xfrm>
            <a:off x="76200" y="3505200"/>
            <a:ext cx="8028544" cy="1569660"/>
          </a:xfrm>
          <a:prstGeom prst="rect">
            <a:avLst/>
          </a:prstGeom>
          <a:noFill/>
          <a:ln w="31750" algn="ctr">
            <a:noFill/>
            <a:miter lim="800000"/>
            <a:headEnd/>
            <a:tailEnd/>
          </a:ln>
          <a:effectLst/>
        </p:spPr>
        <p:txBody>
          <a:bodyPr wrap="none">
            <a:spAutoFit/>
          </a:bodyPr>
          <a:lstStyle/>
          <a:p>
            <a:r>
              <a:rPr lang="en-US" sz="3200" dirty="0" smtClean="0"/>
              <a:t>Turing: </a:t>
            </a:r>
            <a:r>
              <a:rPr lang="en-US" sz="3200" dirty="0" err="1" smtClean="0"/>
              <a:t>Noncomputability</a:t>
            </a:r>
            <a:endParaRPr lang="en-US" sz="3200" dirty="0" smtClean="0"/>
          </a:p>
          <a:p>
            <a:r>
              <a:rPr lang="en-US" sz="3200" i="1" dirty="0" smtClean="0"/>
              <a:t>	</a:t>
            </a:r>
            <a:r>
              <a:rPr lang="en-US" sz="3200" b="1" i="1" dirty="0" smtClean="0">
                <a:solidFill>
                  <a:srgbClr val="00B050"/>
                </a:solidFill>
              </a:rPr>
              <a:t>X</a:t>
            </a:r>
            <a:r>
              <a:rPr lang="en-US" sz="3200" dirty="0" smtClean="0"/>
              <a:t> </a:t>
            </a:r>
            <a:r>
              <a:rPr lang="en-US" sz="3200" dirty="0"/>
              <a:t>= </a:t>
            </a:r>
            <a:r>
              <a:rPr lang="en-US" sz="3200" dirty="0" smtClean="0"/>
              <a:t>paradox procedure</a:t>
            </a:r>
            <a:endParaRPr lang="en-US" sz="3200" dirty="0"/>
          </a:p>
          <a:p>
            <a:r>
              <a:rPr lang="en-US" sz="3200" i="1" dirty="0" smtClean="0"/>
              <a:t>	</a:t>
            </a:r>
            <a:r>
              <a:rPr lang="en-US" sz="3200" b="1" i="1" dirty="0" smtClean="0">
                <a:solidFill>
                  <a:srgbClr val="7030A0"/>
                </a:solidFill>
              </a:rPr>
              <a:t>A</a:t>
            </a:r>
            <a:r>
              <a:rPr lang="en-US" sz="3200" dirty="0" smtClean="0"/>
              <a:t> = algorithm that solves Halting Problem</a:t>
            </a:r>
            <a:endParaRPr lang="en-US" sz="3200" dirty="0"/>
          </a:p>
        </p:txBody>
      </p:sp>
      <p:sp>
        <p:nvSpPr>
          <p:cNvPr id="5" name="Text Box 4"/>
          <p:cNvSpPr txBox="1">
            <a:spLocks noChangeArrowheads="1"/>
          </p:cNvSpPr>
          <p:nvPr/>
        </p:nvSpPr>
        <p:spPr bwMode="auto">
          <a:xfrm>
            <a:off x="0" y="5212140"/>
            <a:ext cx="9070560" cy="1569660"/>
          </a:xfrm>
          <a:prstGeom prst="rect">
            <a:avLst/>
          </a:prstGeom>
          <a:noFill/>
          <a:ln w="31750" algn="ctr">
            <a:noFill/>
            <a:miter lim="800000"/>
            <a:headEnd/>
            <a:tailEnd/>
          </a:ln>
          <a:effectLst/>
        </p:spPr>
        <p:txBody>
          <a:bodyPr wrap="none">
            <a:spAutoFit/>
          </a:bodyPr>
          <a:lstStyle/>
          <a:p>
            <a:r>
              <a:rPr lang="en-US" sz="3200" dirty="0" smtClean="0"/>
              <a:t>Gödel: Incompleteness</a:t>
            </a:r>
          </a:p>
          <a:p>
            <a:r>
              <a:rPr lang="en-US" sz="3200" i="1" dirty="0" smtClean="0"/>
              <a:t>	</a:t>
            </a:r>
            <a:r>
              <a:rPr lang="en-US" sz="3200" b="1" i="1" dirty="0" smtClean="0">
                <a:solidFill>
                  <a:srgbClr val="00B050"/>
                </a:solidFill>
              </a:rPr>
              <a:t>X</a:t>
            </a:r>
            <a:r>
              <a:rPr lang="en-US" sz="3200" dirty="0" smtClean="0"/>
              <a:t> </a:t>
            </a:r>
            <a:r>
              <a:rPr lang="en-US" sz="3200" dirty="0"/>
              <a:t>= </a:t>
            </a:r>
            <a:r>
              <a:rPr lang="en-US" sz="3200" dirty="0" smtClean="0"/>
              <a:t>“This statement has no proof.”</a:t>
            </a:r>
            <a:endParaRPr lang="en-US" sz="3200" dirty="0"/>
          </a:p>
          <a:p>
            <a:r>
              <a:rPr lang="en-US" sz="3200" i="1" dirty="0" smtClean="0"/>
              <a:t>	</a:t>
            </a:r>
            <a:r>
              <a:rPr lang="en-US" sz="3200" b="1" i="1" dirty="0" smtClean="0">
                <a:solidFill>
                  <a:srgbClr val="7030A0"/>
                </a:solidFill>
              </a:rPr>
              <a:t>A</a:t>
            </a:r>
            <a:r>
              <a:rPr lang="en-US" sz="3200" dirty="0" smtClean="0"/>
              <a:t> = a complete and consistent axiomatic system</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73508"/>
                                        </p:tgtEl>
                                        <p:attrNameLst>
                                          <p:attrName>style.visibility</p:attrName>
                                        </p:attrNameLst>
                                      </p:cBhvr>
                                      <p:to>
                                        <p:strVal val="visible"/>
                                      </p:to>
                                    </p:set>
                                    <p:animEffect transition="in" filter="dissolve">
                                      <p:cBhvr>
                                        <p:cTn id="7" dur="500"/>
                                        <p:tgtEl>
                                          <p:spTgt spid="117350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3508"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3986" name="Rectangle 2"/>
          <p:cNvSpPr>
            <a:spLocks noGrp="1" noChangeArrowheads="1"/>
          </p:cNvSpPr>
          <p:nvPr>
            <p:ph type="title"/>
          </p:nvPr>
        </p:nvSpPr>
        <p:spPr/>
        <p:txBody>
          <a:bodyPr>
            <a:normAutofit/>
          </a:bodyPr>
          <a:lstStyle/>
          <a:p>
            <a:r>
              <a:rPr lang="en-US" dirty="0" smtClean="0"/>
              <a:t>Halting Problem is </a:t>
            </a:r>
            <a:r>
              <a:rPr lang="en-US" dirty="0" err="1" smtClean="0"/>
              <a:t>Noncomputable</a:t>
            </a:r>
            <a:endParaRPr lang="en-US" dirty="0"/>
          </a:p>
        </p:txBody>
      </p:sp>
      <p:sp>
        <p:nvSpPr>
          <p:cNvPr id="1193989" name="Text Box 5"/>
          <p:cNvSpPr txBox="1">
            <a:spLocks noChangeArrowheads="1"/>
          </p:cNvSpPr>
          <p:nvPr/>
        </p:nvSpPr>
        <p:spPr bwMode="auto">
          <a:xfrm>
            <a:off x="685800" y="5334000"/>
            <a:ext cx="7620000" cy="52322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sz="2800" dirty="0" smtClean="0"/>
              <a:t>Are there any other </a:t>
            </a:r>
            <a:r>
              <a:rPr lang="en-US" sz="2800" dirty="0" err="1" smtClean="0"/>
              <a:t>noncomputable</a:t>
            </a:r>
            <a:r>
              <a:rPr lang="en-US" sz="2800" dirty="0" smtClean="0"/>
              <a:t> problems?</a:t>
            </a:r>
            <a:endParaRPr lang="en-US" sz="2800" dirty="0"/>
          </a:p>
        </p:txBody>
      </p:sp>
      <p:sp>
        <p:nvSpPr>
          <p:cNvPr id="6" name="Rectangle 3"/>
          <p:cNvSpPr>
            <a:spLocks noChangeArrowheads="1"/>
          </p:cNvSpPr>
          <p:nvPr/>
        </p:nvSpPr>
        <p:spPr bwMode="auto">
          <a:xfrm>
            <a:off x="685800" y="2362200"/>
            <a:ext cx="3962400" cy="2062103"/>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r>
              <a:rPr lang="en-US" sz="3200" b="1" dirty="0" smtClean="0"/>
              <a:t>def </a:t>
            </a:r>
            <a:r>
              <a:rPr lang="en-US" sz="3200" dirty="0" smtClean="0"/>
              <a:t>paradox()</a:t>
            </a:r>
            <a:r>
              <a:rPr lang="en-US" sz="3200" b="1" dirty="0" smtClean="0"/>
              <a:t>:</a:t>
            </a:r>
          </a:p>
          <a:p>
            <a:r>
              <a:rPr lang="en-US" sz="3200" dirty="0" smtClean="0"/>
              <a:t>   </a:t>
            </a:r>
            <a:r>
              <a:rPr lang="en-US" sz="3200" b="1" dirty="0" smtClean="0"/>
              <a:t>if</a:t>
            </a:r>
            <a:r>
              <a:rPr lang="en-US" sz="3200" dirty="0" smtClean="0"/>
              <a:t> </a:t>
            </a:r>
            <a:r>
              <a:rPr lang="en-US" sz="3200" b="1" dirty="0" smtClean="0">
                <a:solidFill>
                  <a:srgbClr val="7030A0"/>
                </a:solidFill>
              </a:rPr>
              <a:t>halts</a:t>
            </a:r>
            <a:r>
              <a:rPr lang="en-US" sz="3200" dirty="0" smtClean="0"/>
              <a:t>('paradox()')</a:t>
            </a:r>
            <a:r>
              <a:rPr lang="en-US" sz="3200" b="1" dirty="0" smtClean="0"/>
              <a:t>:</a:t>
            </a:r>
            <a:r>
              <a:rPr lang="en-US" sz="3200" dirty="0" smtClean="0"/>
              <a:t> </a:t>
            </a:r>
          </a:p>
          <a:p>
            <a:r>
              <a:rPr lang="en-US" sz="3200" dirty="0" smtClean="0"/>
              <a:t>       </a:t>
            </a:r>
            <a:r>
              <a:rPr lang="en-US" sz="3200" b="1" dirty="0" smtClean="0"/>
              <a:t>while</a:t>
            </a:r>
            <a:r>
              <a:rPr lang="en-US" sz="3200" dirty="0" smtClean="0"/>
              <a:t> True</a:t>
            </a:r>
            <a:r>
              <a:rPr lang="en-US" sz="3200" b="1" dirty="0" smtClean="0"/>
              <a:t>: </a:t>
            </a:r>
          </a:p>
          <a:p>
            <a:r>
              <a:rPr lang="en-US" sz="3200" dirty="0" smtClean="0"/>
              <a:t>            </a:t>
            </a:r>
            <a:r>
              <a:rPr lang="en-US" sz="3200" b="1" dirty="0" smtClean="0"/>
              <a:t>pass</a:t>
            </a:r>
            <a:endParaRPr lang="en-US" sz="3200" b="1" dirty="0"/>
          </a:p>
        </p:txBody>
      </p:sp>
      <p:sp>
        <p:nvSpPr>
          <p:cNvPr id="7" name="TextBox 6"/>
          <p:cNvSpPr txBox="1"/>
          <p:nvPr/>
        </p:nvSpPr>
        <p:spPr>
          <a:xfrm>
            <a:off x="4876800" y="1905000"/>
            <a:ext cx="4038600" cy="3046988"/>
          </a:xfrm>
          <a:prstGeom prst="rect">
            <a:avLst/>
          </a:prstGeom>
          <a:noFill/>
        </p:spPr>
        <p:txBody>
          <a:bodyPr wrap="square" rtlCol="0">
            <a:spAutoFit/>
          </a:bodyPr>
          <a:lstStyle/>
          <a:p>
            <a:pPr marL="457200" indent="-457200">
              <a:buFont typeface="+mj-lt"/>
              <a:buAutoNum type="arabicPeriod"/>
            </a:pPr>
            <a:r>
              <a:rPr lang="en-US" sz="2400" dirty="0" smtClean="0"/>
              <a:t> </a:t>
            </a:r>
            <a:r>
              <a:rPr lang="en-US" sz="2400" b="1" dirty="0" smtClean="0">
                <a:solidFill>
                  <a:srgbClr val="00B050"/>
                </a:solidFill>
              </a:rPr>
              <a:t>paradox</a:t>
            </a:r>
            <a:r>
              <a:rPr lang="en-US" sz="2400" dirty="0" smtClean="0"/>
              <a:t> leads to a contradiction.</a:t>
            </a:r>
          </a:p>
          <a:p>
            <a:pPr marL="457200" indent="-457200">
              <a:buFont typeface="+mj-lt"/>
              <a:buAutoNum type="arabicPeriod"/>
            </a:pPr>
            <a:r>
              <a:rPr lang="en-US" sz="2400" dirty="0" smtClean="0"/>
              <a:t>If we have </a:t>
            </a:r>
            <a:r>
              <a:rPr lang="en-US" sz="2400" b="1" dirty="0" smtClean="0">
                <a:solidFill>
                  <a:srgbClr val="7030A0"/>
                </a:solidFill>
              </a:rPr>
              <a:t>halts</a:t>
            </a:r>
            <a:r>
              <a:rPr lang="en-US" sz="2400" dirty="0" smtClean="0"/>
              <a:t>, an algorithm that solves the Halting Problem, we can define </a:t>
            </a:r>
            <a:r>
              <a:rPr lang="en-US" sz="2400" b="1" dirty="0" smtClean="0">
                <a:solidFill>
                  <a:srgbClr val="00B050"/>
                </a:solidFill>
              </a:rPr>
              <a:t>paradox</a:t>
            </a:r>
            <a:r>
              <a:rPr lang="en-US" sz="2400" dirty="0" smtClean="0"/>
              <a:t>.</a:t>
            </a:r>
          </a:p>
          <a:p>
            <a:pPr marL="457200" indent="-457200">
              <a:buFont typeface="+mj-lt"/>
              <a:buAutoNum type="arabicPeriod"/>
            </a:pPr>
            <a:r>
              <a:rPr lang="en-US" sz="2400" dirty="0" smtClean="0"/>
              <a:t>Therefore, </a:t>
            </a:r>
            <a:r>
              <a:rPr lang="en-US" sz="2400" b="1" dirty="0" smtClean="0">
                <a:solidFill>
                  <a:srgbClr val="7030A0"/>
                </a:solidFill>
              </a:rPr>
              <a:t>halts</a:t>
            </a:r>
            <a:r>
              <a:rPr lang="en-US" sz="2400" dirty="0" smtClean="0"/>
              <a:t> does not exist.</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93989"/>
                                        </p:tgtEl>
                                        <p:attrNameLst>
                                          <p:attrName>style.visibility</p:attrName>
                                        </p:attrNameLst>
                                      </p:cBhvr>
                                      <p:to>
                                        <p:strVal val="visible"/>
                                      </p:to>
                                    </p:set>
                                    <p:animEffect transition="in" filter="dissolve">
                                      <p:cBhvr>
                                        <p:cTn id="7" dur="500"/>
                                        <p:tgtEl>
                                          <p:spTgt spid="11939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398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4530" name="Rectangle 2"/>
          <p:cNvSpPr>
            <a:spLocks noGrp="1" noChangeArrowheads="1"/>
          </p:cNvSpPr>
          <p:nvPr>
            <p:ph type="title"/>
          </p:nvPr>
        </p:nvSpPr>
        <p:spPr/>
        <p:txBody>
          <a:bodyPr/>
          <a:lstStyle/>
          <a:p>
            <a:r>
              <a:rPr lang="en-US" dirty="0"/>
              <a:t>Evaluates-to-3 Problem</a:t>
            </a:r>
          </a:p>
        </p:txBody>
      </p:sp>
      <p:sp>
        <p:nvSpPr>
          <p:cNvPr id="1174531" name="Rectangle 3"/>
          <p:cNvSpPr>
            <a:spLocks noGrp="1" noChangeArrowheads="1"/>
          </p:cNvSpPr>
          <p:nvPr>
            <p:ph type="body" idx="1"/>
          </p:nvPr>
        </p:nvSpPr>
        <p:spPr>
          <a:xfrm>
            <a:off x="457200" y="1600200"/>
            <a:ext cx="8229600" cy="2895600"/>
          </a:xfrm>
        </p:spPr>
        <p:txBody>
          <a:bodyPr>
            <a:normAutofit/>
          </a:bodyPr>
          <a:lstStyle/>
          <a:p>
            <a:pPr lvl="1">
              <a:buFontTx/>
              <a:buNone/>
            </a:pPr>
            <a:r>
              <a:rPr lang="en-US" sz="3600" b="1" dirty="0"/>
              <a:t>Input:</a:t>
            </a:r>
            <a:r>
              <a:rPr lang="en-US" sz="3600" dirty="0"/>
              <a:t> A </a:t>
            </a:r>
            <a:r>
              <a:rPr lang="en-US" sz="3600" dirty="0" smtClean="0"/>
              <a:t>string, </a:t>
            </a:r>
            <a:r>
              <a:rPr lang="en-US" sz="3600" i="1" dirty="0" smtClean="0"/>
              <a:t>s</a:t>
            </a:r>
            <a:r>
              <a:rPr lang="en-US" sz="3600" dirty="0" smtClean="0"/>
              <a:t>, representing a Python program. </a:t>
            </a:r>
          </a:p>
          <a:p>
            <a:pPr lvl="1">
              <a:buFontTx/>
              <a:buNone/>
            </a:pPr>
            <a:r>
              <a:rPr lang="en-US" sz="3600" b="1" dirty="0" smtClean="0"/>
              <a:t>Output</a:t>
            </a:r>
            <a:r>
              <a:rPr lang="en-US" sz="3600" b="1" dirty="0"/>
              <a:t>:</a:t>
            </a:r>
            <a:r>
              <a:rPr lang="en-US" sz="3600" dirty="0"/>
              <a:t> </a:t>
            </a:r>
            <a:r>
              <a:rPr lang="en-US" sz="3600" b="1" dirty="0" smtClean="0"/>
              <a:t>True</a:t>
            </a:r>
            <a:r>
              <a:rPr lang="en-US" sz="3600" dirty="0" smtClean="0"/>
              <a:t> </a:t>
            </a:r>
            <a:r>
              <a:rPr lang="en-US" sz="3600" dirty="0"/>
              <a:t>if </a:t>
            </a:r>
            <a:r>
              <a:rPr lang="en-US" sz="3600" i="1" dirty="0" smtClean="0"/>
              <a:t>s</a:t>
            </a:r>
            <a:r>
              <a:rPr lang="en-US" sz="3600" dirty="0" smtClean="0"/>
              <a:t> evaluates to 3</a:t>
            </a:r>
            <a:r>
              <a:rPr lang="en-US" sz="3600" dirty="0"/>
              <a:t>; </a:t>
            </a:r>
            <a:r>
              <a:rPr lang="en-US" sz="3600" dirty="0" smtClean="0"/>
              <a:t>otherwise, </a:t>
            </a:r>
            <a:r>
              <a:rPr lang="en-US" sz="3600" b="1" dirty="0" smtClean="0"/>
              <a:t>False</a:t>
            </a:r>
            <a:r>
              <a:rPr lang="en-US" sz="3600" dirty="0" smtClean="0"/>
              <a:t>.</a:t>
            </a:r>
            <a:r>
              <a:rPr lang="en-US" dirty="0" smtClean="0"/>
              <a:t> </a:t>
            </a:r>
            <a:endParaRPr lang="en-US" dirty="0"/>
          </a:p>
        </p:txBody>
      </p:sp>
      <p:sp>
        <p:nvSpPr>
          <p:cNvPr id="1174532" name="Text Box 4"/>
          <p:cNvSpPr txBox="1">
            <a:spLocks noChangeArrowheads="1"/>
          </p:cNvSpPr>
          <p:nvPr/>
        </p:nvSpPr>
        <p:spPr bwMode="auto">
          <a:xfrm>
            <a:off x="1828800" y="4800600"/>
            <a:ext cx="5539273" cy="58477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none">
            <a:spAutoFit/>
          </a:bodyPr>
          <a:lstStyle/>
          <a:p>
            <a:r>
              <a:rPr lang="en-US" sz="3200" dirty="0"/>
              <a:t>Is “</a:t>
            </a:r>
            <a:r>
              <a:rPr lang="en-US" sz="3200" dirty="0" smtClean="0"/>
              <a:t>Evaluates-to-3</a:t>
            </a:r>
            <a:r>
              <a:rPr lang="en-US" sz="3200" dirty="0"/>
              <a:t>” computable?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74532"/>
                                        </p:tgtEl>
                                        <p:attrNameLst>
                                          <p:attrName>style.visibility</p:attrName>
                                        </p:attrNameLst>
                                      </p:cBhvr>
                                      <p:to>
                                        <p:strVal val="visible"/>
                                      </p:to>
                                    </p:set>
                                    <p:animEffect transition="in" filter="dissolve">
                                      <p:cBhvr>
                                        <p:cTn id="7" dur="500"/>
                                        <p:tgtEl>
                                          <p:spTgt spid="11745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453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0914" name="Rectangle 2"/>
          <p:cNvSpPr>
            <a:spLocks noGrp="1" noChangeArrowheads="1"/>
          </p:cNvSpPr>
          <p:nvPr>
            <p:ph type="title"/>
          </p:nvPr>
        </p:nvSpPr>
        <p:spPr/>
        <p:txBody>
          <a:bodyPr/>
          <a:lstStyle/>
          <a:p>
            <a:r>
              <a:rPr lang="en-US"/>
              <a:t>Proof by Contradiction</a:t>
            </a:r>
          </a:p>
        </p:txBody>
      </p:sp>
      <p:sp>
        <p:nvSpPr>
          <p:cNvPr id="1190916" name="Text Box 4"/>
          <p:cNvSpPr txBox="1">
            <a:spLocks noChangeArrowheads="1"/>
          </p:cNvSpPr>
          <p:nvPr/>
        </p:nvSpPr>
        <p:spPr bwMode="auto">
          <a:xfrm>
            <a:off x="1371600" y="4114800"/>
            <a:ext cx="6083845" cy="1323439"/>
          </a:xfrm>
          <a:prstGeom prst="rect">
            <a:avLst/>
          </a:prstGeom>
          <a:noFill/>
          <a:ln w="31750" algn="ctr">
            <a:noFill/>
            <a:miter lim="800000"/>
            <a:headEnd/>
            <a:tailEnd/>
          </a:ln>
          <a:effectLst/>
        </p:spPr>
        <p:txBody>
          <a:bodyPr wrap="none">
            <a:spAutoFit/>
          </a:bodyPr>
          <a:lstStyle/>
          <a:p>
            <a:r>
              <a:rPr lang="en-US" sz="4000" b="1" i="1" dirty="0">
                <a:solidFill>
                  <a:srgbClr val="00B050"/>
                </a:solidFill>
              </a:rPr>
              <a:t>X</a:t>
            </a:r>
            <a:r>
              <a:rPr lang="en-US" sz="4000" dirty="0"/>
              <a:t> = </a:t>
            </a:r>
            <a:r>
              <a:rPr lang="en-US" sz="4000" dirty="0" smtClean="0">
                <a:solidFill>
                  <a:srgbClr val="00B050"/>
                </a:solidFill>
              </a:rPr>
              <a:t>halts</a:t>
            </a:r>
            <a:r>
              <a:rPr lang="en-US" sz="4000" dirty="0" smtClean="0"/>
              <a:t> </a:t>
            </a:r>
            <a:r>
              <a:rPr lang="en-US" sz="4000" dirty="0"/>
              <a:t>algorithm</a:t>
            </a:r>
          </a:p>
          <a:p>
            <a:r>
              <a:rPr lang="en-US" sz="4000" b="1" i="1" dirty="0">
                <a:solidFill>
                  <a:srgbClr val="7030A0"/>
                </a:solidFill>
              </a:rPr>
              <a:t>A</a:t>
            </a:r>
            <a:r>
              <a:rPr lang="en-US" sz="4000" dirty="0"/>
              <a:t> = </a:t>
            </a:r>
            <a:r>
              <a:rPr lang="en-US" sz="4000" dirty="0" smtClean="0">
                <a:solidFill>
                  <a:srgbClr val="800080"/>
                </a:solidFill>
              </a:rPr>
              <a:t>Evaluates-to-3</a:t>
            </a:r>
            <a:r>
              <a:rPr lang="en-US" sz="4000" dirty="0" smtClean="0"/>
              <a:t> </a:t>
            </a:r>
            <a:r>
              <a:rPr lang="en-US" sz="4000" dirty="0"/>
              <a:t>algorithm</a:t>
            </a:r>
          </a:p>
        </p:txBody>
      </p:sp>
      <p:sp>
        <p:nvSpPr>
          <p:cNvPr id="6" name="Rectangle 3"/>
          <p:cNvSpPr>
            <a:spLocks noGrp="1" noChangeArrowheads="1"/>
          </p:cNvSpPr>
          <p:nvPr>
            <p:ph idx="1"/>
          </p:nvPr>
        </p:nvSpPr>
        <p:spPr>
          <a:xfrm>
            <a:off x="457200" y="1600201"/>
            <a:ext cx="8229600" cy="1981200"/>
          </a:xfrm>
        </p:spPr>
        <p:txBody>
          <a:bodyPr/>
          <a:lstStyle/>
          <a:p>
            <a:pPr marL="609600" indent="-609600">
              <a:buFontTx/>
              <a:buAutoNum type="arabicPeriod"/>
            </a:pPr>
            <a:r>
              <a:rPr lang="en-US" dirty="0"/>
              <a:t>Show </a:t>
            </a:r>
            <a:r>
              <a:rPr lang="en-US" b="1" i="1" dirty="0">
                <a:solidFill>
                  <a:srgbClr val="00B050"/>
                </a:solidFill>
              </a:rPr>
              <a:t>X</a:t>
            </a:r>
            <a:r>
              <a:rPr lang="en-US" dirty="0"/>
              <a:t> is nonsensical.</a:t>
            </a:r>
          </a:p>
          <a:p>
            <a:pPr marL="609600" indent="-609600">
              <a:buFontTx/>
              <a:buAutoNum type="arabicPeriod"/>
            </a:pPr>
            <a:r>
              <a:rPr lang="en-US" dirty="0"/>
              <a:t>Show that if you have </a:t>
            </a:r>
            <a:r>
              <a:rPr lang="en-US" b="1" i="1" dirty="0">
                <a:solidFill>
                  <a:srgbClr val="7030A0"/>
                </a:solidFill>
              </a:rPr>
              <a:t>A</a:t>
            </a:r>
            <a:r>
              <a:rPr lang="en-US" dirty="0"/>
              <a:t> you can make </a:t>
            </a:r>
            <a:r>
              <a:rPr lang="en-US" b="1" i="1" dirty="0">
                <a:solidFill>
                  <a:srgbClr val="00B050"/>
                </a:solidFill>
              </a:rPr>
              <a:t>X</a:t>
            </a:r>
            <a:r>
              <a:rPr lang="en-US" dirty="0"/>
              <a:t>.</a:t>
            </a:r>
          </a:p>
          <a:p>
            <a:pPr marL="609600" indent="-609600">
              <a:buFontTx/>
              <a:buAutoNum type="arabicPeriod"/>
            </a:pPr>
            <a:r>
              <a:rPr lang="en-US" dirty="0"/>
              <a:t>Therefore, </a:t>
            </a:r>
            <a:r>
              <a:rPr lang="en-US" b="1" i="1" dirty="0">
                <a:solidFill>
                  <a:srgbClr val="7030A0"/>
                </a:solidFill>
              </a:rPr>
              <a:t>A</a:t>
            </a:r>
            <a:r>
              <a:rPr lang="en-US" dirty="0"/>
              <a:t> must not exist.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90916"/>
                                        </p:tgtEl>
                                        <p:attrNameLst>
                                          <p:attrName>style.visibility</p:attrName>
                                        </p:attrNameLst>
                                      </p:cBhvr>
                                      <p:to>
                                        <p:strVal val="visible"/>
                                      </p:to>
                                    </p:set>
                                    <p:animEffect transition="in" filter="dissolve">
                                      <p:cBhvr>
                                        <p:cTn id="7" dur="500"/>
                                        <p:tgtEl>
                                          <p:spTgt spid="1190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09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5554" name="Rectangle 2"/>
          <p:cNvSpPr>
            <a:spLocks noGrp="1" noChangeArrowheads="1"/>
          </p:cNvSpPr>
          <p:nvPr>
            <p:ph type="title"/>
          </p:nvPr>
        </p:nvSpPr>
        <p:spPr/>
        <p:txBody>
          <a:bodyPr/>
          <a:lstStyle/>
          <a:p>
            <a:r>
              <a:rPr lang="en-US"/>
              <a:t>Undecidability Proof</a:t>
            </a:r>
          </a:p>
        </p:txBody>
      </p:sp>
      <p:sp>
        <p:nvSpPr>
          <p:cNvPr id="1175555" name="Rectangle 3"/>
          <p:cNvSpPr>
            <a:spLocks noGrp="1" noChangeArrowheads="1"/>
          </p:cNvSpPr>
          <p:nvPr>
            <p:ph idx="1"/>
          </p:nvPr>
        </p:nvSpPr>
        <p:spPr>
          <a:xfrm>
            <a:off x="457200" y="1600201"/>
            <a:ext cx="8229600" cy="1143000"/>
          </a:xfrm>
        </p:spPr>
        <p:txBody>
          <a:bodyPr/>
          <a:lstStyle/>
          <a:p>
            <a:pPr>
              <a:buFontTx/>
              <a:buNone/>
            </a:pPr>
            <a:r>
              <a:rPr lang="en-US" dirty="0"/>
              <a:t>	Suppose we could define </a:t>
            </a:r>
            <a:r>
              <a:rPr lang="en-US" dirty="0" smtClean="0">
                <a:solidFill>
                  <a:srgbClr val="7030A0"/>
                </a:solidFill>
              </a:rPr>
              <a:t>evaluates_to_3()</a:t>
            </a:r>
            <a:r>
              <a:rPr lang="en-US" dirty="0" smtClean="0"/>
              <a:t>. </a:t>
            </a:r>
            <a:r>
              <a:rPr lang="en-US" dirty="0"/>
              <a:t>that decides it.  </a:t>
            </a:r>
            <a:r>
              <a:rPr lang="en-US" dirty="0" smtClean="0"/>
              <a:t>Could we define </a:t>
            </a:r>
            <a:r>
              <a:rPr lang="en-US" dirty="0" smtClean="0">
                <a:solidFill>
                  <a:srgbClr val="00B050"/>
                </a:solidFill>
              </a:rPr>
              <a:t>halts()</a:t>
            </a:r>
            <a:r>
              <a:rPr lang="en-US" dirty="0" smtClean="0"/>
              <a:t>?</a:t>
            </a:r>
            <a:endParaRPr lang="en-US" dirty="0"/>
          </a:p>
          <a:p>
            <a:pPr>
              <a:buFontTx/>
              <a:buNone/>
            </a:pPr>
            <a:endParaRPr lang="en-US" dirty="0"/>
          </a:p>
        </p:txBody>
      </p:sp>
      <p:sp>
        <p:nvSpPr>
          <p:cNvPr id="1175556" name="Text Box 4"/>
          <p:cNvSpPr txBox="1">
            <a:spLocks noChangeArrowheads="1"/>
          </p:cNvSpPr>
          <p:nvPr/>
        </p:nvSpPr>
        <p:spPr bwMode="auto">
          <a:xfrm>
            <a:off x="1066800" y="2819400"/>
            <a:ext cx="7026275" cy="2308324"/>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r>
              <a:rPr lang="en-US" sz="3600" b="1" dirty="0" smtClean="0"/>
              <a:t>def</a:t>
            </a:r>
            <a:r>
              <a:rPr lang="en-US" sz="3600" dirty="0" smtClean="0"/>
              <a:t> halts(s):</a:t>
            </a:r>
          </a:p>
          <a:p>
            <a:r>
              <a:rPr lang="en-US" sz="3600" dirty="0" smtClean="0"/>
              <a:t>   </a:t>
            </a:r>
            <a:r>
              <a:rPr lang="en-US" sz="3600" b="1" dirty="0" smtClean="0"/>
              <a:t>return</a:t>
            </a:r>
            <a:r>
              <a:rPr lang="en-US" sz="3600" dirty="0" smtClean="0"/>
              <a:t> evaluates_to_3(s + </a:t>
            </a:r>
            <a:r>
              <a:rPr lang="en-US" sz="3600" dirty="0" smtClean="0">
                <a:solidFill>
                  <a:schemeClr val="accent3">
                    <a:lumMod val="50000"/>
                  </a:schemeClr>
                </a:solidFill>
              </a:rPr>
              <a:t>''''''</a:t>
            </a:r>
          </a:p>
          <a:p>
            <a:r>
              <a:rPr lang="en-US" sz="3600" dirty="0" smtClean="0">
                <a:solidFill>
                  <a:schemeClr val="accent3">
                    <a:lumMod val="50000"/>
                  </a:schemeClr>
                </a:solidFill>
              </a:rPr>
              <a:t>	</a:t>
            </a:r>
            <a:r>
              <a:rPr lang="en-US" sz="3600" b="1" dirty="0" smtClean="0">
                <a:solidFill>
                  <a:schemeClr val="accent3">
                    <a:lumMod val="50000"/>
                  </a:schemeClr>
                </a:solidFill>
              </a:rPr>
              <a:t>return</a:t>
            </a:r>
            <a:r>
              <a:rPr lang="en-US" sz="3600" dirty="0" smtClean="0">
                <a:solidFill>
                  <a:schemeClr val="accent3">
                    <a:lumMod val="50000"/>
                  </a:schemeClr>
                </a:solidFill>
              </a:rPr>
              <a:t> 3</a:t>
            </a:r>
          </a:p>
          <a:p>
            <a:r>
              <a:rPr lang="en-US" sz="3600" dirty="0" smtClean="0">
                <a:solidFill>
                  <a:schemeClr val="accent3">
                    <a:lumMod val="50000"/>
                  </a:schemeClr>
                </a:solidFill>
              </a:rPr>
              <a:t>         ''''''</a:t>
            </a:r>
            <a:r>
              <a:rPr lang="en-US" sz="3600" dirty="0" smtClean="0"/>
              <a:t>)</a:t>
            </a:r>
          </a:p>
        </p:txBody>
      </p:sp>
      <p:sp>
        <p:nvSpPr>
          <p:cNvPr id="1175558" name="Text Box 6"/>
          <p:cNvSpPr txBox="1">
            <a:spLocks noChangeArrowheads="1"/>
          </p:cNvSpPr>
          <p:nvPr/>
        </p:nvSpPr>
        <p:spPr bwMode="auto">
          <a:xfrm>
            <a:off x="838200" y="5410200"/>
            <a:ext cx="7329487" cy="646331"/>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spAutoFit/>
          </a:bodyPr>
          <a:lstStyle/>
          <a:p>
            <a:r>
              <a:rPr lang="en-US" dirty="0" smtClean="0"/>
              <a:t>The </a:t>
            </a:r>
            <a:r>
              <a:rPr lang="en-US" dirty="0"/>
              <a:t>only way </a:t>
            </a:r>
            <a:r>
              <a:rPr lang="en-US" dirty="0" smtClean="0"/>
              <a:t>the program passed to evaluates_to_3 </a:t>
            </a:r>
            <a:r>
              <a:rPr lang="en-US" dirty="0"/>
              <a:t>could not evaluate to 3, is if </a:t>
            </a:r>
            <a:r>
              <a:rPr lang="en-US" i="1" dirty="0" smtClean="0"/>
              <a:t>s</a:t>
            </a:r>
            <a:r>
              <a:rPr lang="en-US" dirty="0" smtClean="0"/>
              <a:t> </a:t>
            </a:r>
            <a:r>
              <a:rPr lang="en-US" dirty="0"/>
              <a:t>doesn’t halt.  </a:t>
            </a:r>
            <a:r>
              <a:rPr lang="en-US" dirty="0">
                <a:solidFill>
                  <a:schemeClr val="bg2"/>
                </a:solidFill>
              </a:rPr>
              <a:t>(Note: assumes </a:t>
            </a:r>
            <a:r>
              <a:rPr lang="en-US" dirty="0" smtClean="0">
                <a:solidFill>
                  <a:schemeClr val="bg2"/>
                </a:solidFill>
              </a:rPr>
              <a:t>evaluating </a:t>
            </a:r>
            <a:r>
              <a:rPr lang="en-US" i="1" dirty="0" smtClean="0">
                <a:solidFill>
                  <a:schemeClr val="bg2"/>
                </a:solidFill>
              </a:rPr>
              <a:t>s</a:t>
            </a:r>
            <a:r>
              <a:rPr lang="en-US" dirty="0" smtClean="0">
                <a:solidFill>
                  <a:schemeClr val="bg2"/>
                </a:solidFill>
              </a:rPr>
              <a:t> </a:t>
            </a:r>
            <a:r>
              <a:rPr lang="en-US" dirty="0">
                <a:solidFill>
                  <a:schemeClr val="bg2"/>
                </a:solidFill>
              </a:rPr>
              <a:t>cannot produce an error.)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75556"/>
                                        </p:tgtEl>
                                        <p:attrNameLst>
                                          <p:attrName>style.visibility</p:attrName>
                                        </p:attrNameLst>
                                      </p:cBhvr>
                                      <p:to>
                                        <p:strVal val="visible"/>
                                      </p:to>
                                    </p:set>
                                    <p:animEffect transition="in" filter="dissolve">
                                      <p:cBhvr>
                                        <p:cTn id="7" dur="500"/>
                                        <p:tgtEl>
                                          <p:spTgt spid="117555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75558"/>
                                        </p:tgtEl>
                                        <p:attrNameLst>
                                          <p:attrName>style.visibility</p:attrName>
                                        </p:attrNameLst>
                                      </p:cBhvr>
                                      <p:to>
                                        <p:strVal val="visible"/>
                                      </p:to>
                                    </p:set>
                                    <p:animEffect transition="in" filter="dissolve">
                                      <p:cBhvr>
                                        <p:cTn id="12" dur="500"/>
                                        <p:tgtEl>
                                          <p:spTgt spid="11755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5556" grpId="0" animBg="1"/>
      <p:bldP spid="117555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Updates</a:t>
            </a:r>
            <a:endParaRPr lang="en-US" dirty="0"/>
          </a:p>
        </p:txBody>
      </p:sp>
      <p:sp>
        <p:nvSpPr>
          <p:cNvPr id="3" name="Content Placeholder 2"/>
          <p:cNvSpPr>
            <a:spLocks noGrp="1"/>
          </p:cNvSpPr>
          <p:nvPr>
            <p:ph idx="1"/>
          </p:nvPr>
        </p:nvSpPr>
        <p:spPr/>
        <p:txBody>
          <a:bodyPr/>
          <a:lstStyle/>
          <a:p>
            <a:pPr>
              <a:buNone/>
            </a:pPr>
            <a:r>
              <a:rPr lang="en-US" dirty="0" smtClean="0"/>
              <a:t>	We will provide a server to host your web project externally</a:t>
            </a:r>
          </a:p>
          <a:p>
            <a:pPr>
              <a:buNone/>
            </a:pPr>
            <a:r>
              <a:rPr lang="en-US" b="1" dirty="0" smtClean="0"/>
              <a:t>		&lt;your site&gt;.</a:t>
            </a:r>
            <a:r>
              <a:rPr lang="en-US" b="1" dirty="0" err="1" smtClean="0"/>
              <a:t>cs.virginia.edu</a:t>
            </a:r>
            <a:endParaRPr lang="en-US" b="1" dirty="0" smtClean="0"/>
          </a:p>
          <a:p>
            <a:pPr>
              <a:buNone/>
            </a:pPr>
            <a:r>
              <a:rPr lang="en-US" b="1" dirty="0" smtClean="0"/>
              <a:t>	</a:t>
            </a:r>
            <a:r>
              <a:rPr lang="en-US" dirty="0" smtClean="0"/>
              <a:t>e.g.,</a:t>
            </a:r>
          </a:p>
          <a:p>
            <a:pPr>
              <a:buNone/>
            </a:pPr>
            <a:r>
              <a:rPr lang="en-US" dirty="0" smtClean="0"/>
              <a:t>		overheardit.cs.virginia.edu</a:t>
            </a:r>
            <a:endParaRPr lang="en-US" dirty="0"/>
          </a:p>
        </p:txBody>
      </p:sp>
      <p:sp>
        <p:nvSpPr>
          <p:cNvPr id="4" name="TextBox 3"/>
          <p:cNvSpPr txBox="1"/>
          <p:nvPr/>
        </p:nvSpPr>
        <p:spPr>
          <a:xfrm>
            <a:off x="609600" y="4876800"/>
            <a:ext cx="7848600" cy="138499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800" dirty="0" smtClean="0"/>
              <a:t>If you want a site like this, send me email (one per team!) with your preferred name as soon as possible (but definitely not later than Monday, Nov 30).</a:t>
            </a:r>
            <a:endParaRPr lang="en-US"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3986" name="Rectangle 2"/>
          <p:cNvSpPr>
            <a:spLocks noGrp="1" noChangeArrowheads="1"/>
          </p:cNvSpPr>
          <p:nvPr>
            <p:ph type="title"/>
          </p:nvPr>
        </p:nvSpPr>
        <p:spPr/>
        <p:txBody>
          <a:bodyPr>
            <a:normAutofit fontScale="90000"/>
          </a:bodyPr>
          <a:lstStyle/>
          <a:p>
            <a:r>
              <a:rPr lang="en-US"/>
              <a:t>How convincing is our </a:t>
            </a:r>
            <a:br>
              <a:rPr lang="en-US"/>
            </a:br>
            <a:r>
              <a:rPr lang="en-US"/>
              <a:t>Halting Problem proof?</a:t>
            </a:r>
          </a:p>
        </p:txBody>
      </p:sp>
      <p:sp>
        <p:nvSpPr>
          <p:cNvPr id="1193989" name="Text Box 5"/>
          <p:cNvSpPr txBox="1">
            <a:spLocks noChangeArrowheads="1"/>
          </p:cNvSpPr>
          <p:nvPr/>
        </p:nvSpPr>
        <p:spPr bwMode="auto">
          <a:xfrm>
            <a:off x="381000" y="5124271"/>
            <a:ext cx="8229600" cy="1200329"/>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400" dirty="0"/>
              <a:t>This “proof” assumes </a:t>
            </a:r>
            <a:r>
              <a:rPr lang="en-US" sz="2400" dirty="0" smtClean="0"/>
              <a:t>Python </a:t>
            </a:r>
            <a:r>
              <a:rPr lang="en-US" sz="2400" dirty="0"/>
              <a:t>exists and is </a:t>
            </a:r>
            <a:r>
              <a:rPr lang="en-US" sz="2400" dirty="0" smtClean="0"/>
              <a:t>means exactly what it should!  Python is </a:t>
            </a:r>
            <a:r>
              <a:rPr lang="en-US" sz="2400" dirty="0"/>
              <a:t>too complex to believe </a:t>
            </a:r>
            <a:r>
              <a:rPr lang="en-US" sz="2400" dirty="0" smtClean="0"/>
              <a:t>this: we </a:t>
            </a:r>
            <a:r>
              <a:rPr lang="en-US" sz="2400" dirty="0"/>
              <a:t>need a </a:t>
            </a:r>
            <a:r>
              <a:rPr lang="en-US" sz="2400" dirty="0" smtClean="0"/>
              <a:t>simpler and more precise </a:t>
            </a:r>
            <a:r>
              <a:rPr lang="en-US" sz="2400" dirty="0"/>
              <a:t>model of </a:t>
            </a:r>
            <a:r>
              <a:rPr lang="en-US" sz="2400" dirty="0" smtClean="0"/>
              <a:t>computation.  </a:t>
            </a:r>
            <a:r>
              <a:rPr lang="en-US" sz="2400" b="1" dirty="0" smtClean="0"/>
              <a:t>Monday’s class</a:t>
            </a:r>
          </a:p>
        </p:txBody>
      </p:sp>
      <p:sp>
        <p:nvSpPr>
          <p:cNvPr id="6" name="Rectangle 3"/>
          <p:cNvSpPr>
            <a:spLocks noChangeArrowheads="1"/>
          </p:cNvSpPr>
          <p:nvPr/>
        </p:nvSpPr>
        <p:spPr bwMode="auto">
          <a:xfrm>
            <a:off x="685800" y="2362200"/>
            <a:ext cx="3962400" cy="2062103"/>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r>
              <a:rPr lang="en-US" sz="3200" b="1" dirty="0" smtClean="0"/>
              <a:t>def </a:t>
            </a:r>
            <a:r>
              <a:rPr lang="en-US" sz="3200" dirty="0" smtClean="0"/>
              <a:t>paradox()</a:t>
            </a:r>
            <a:r>
              <a:rPr lang="en-US" sz="3200" b="1" dirty="0" smtClean="0"/>
              <a:t>:</a:t>
            </a:r>
          </a:p>
          <a:p>
            <a:r>
              <a:rPr lang="en-US" sz="3200" dirty="0" smtClean="0"/>
              <a:t>   </a:t>
            </a:r>
            <a:r>
              <a:rPr lang="en-US" sz="3200" b="1" dirty="0" smtClean="0"/>
              <a:t>if</a:t>
            </a:r>
            <a:r>
              <a:rPr lang="en-US" sz="3200" dirty="0" smtClean="0"/>
              <a:t> </a:t>
            </a:r>
            <a:r>
              <a:rPr lang="en-US" sz="3200" b="1" dirty="0" smtClean="0">
                <a:solidFill>
                  <a:srgbClr val="7030A0"/>
                </a:solidFill>
              </a:rPr>
              <a:t>halts</a:t>
            </a:r>
            <a:r>
              <a:rPr lang="en-US" sz="3200" dirty="0" smtClean="0"/>
              <a:t>('paradox()')</a:t>
            </a:r>
            <a:r>
              <a:rPr lang="en-US" sz="3200" b="1" dirty="0" smtClean="0"/>
              <a:t>:</a:t>
            </a:r>
            <a:r>
              <a:rPr lang="en-US" sz="3200" dirty="0" smtClean="0"/>
              <a:t> </a:t>
            </a:r>
          </a:p>
          <a:p>
            <a:r>
              <a:rPr lang="en-US" sz="3200" dirty="0" smtClean="0"/>
              <a:t>       </a:t>
            </a:r>
            <a:r>
              <a:rPr lang="en-US" sz="3200" b="1" dirty="0" smtClean="0"/>
              <a:t>while</a:t>
            </a:r>
            <a:r>
              <a:rPr lang="en-US" sz="3200" dirty="0" smtClean="0"/>
              <a:t> True</a:t>
            </a:r>
            <a:r>
              <a:rPr lang="en-US" sz="3200" b="1" dirty="0" smtClean="0"/>
              <a:t>: </a:t>
            </a:r>
          </a:p>
          <a:p>
            <a:r>
              <a:rPr lang="en-US" sz="3200" dirty="0" smtClean="0"/>
              <a:t>            </a:t>
            </a:r>
            <a:r>
              <a:rPr lang="en-US" sz="3200" b="1" dirty="0" smtClean="0"/>
              <a:t>pass</a:t>
            </a:r>
            <a:endParaRPr lang="en-US" sz="3200" b="1" dirty="0"/>
          </a:p>
        </p:txBody>
      </p:sp>
      <p:sp>
        <p:nvSpPr>
          <p:cNvPr id="7" name="TextBox 6"/>
          <p:cNvSpPr txBox="1"/>
          <p:nvPr/>
        </p:nvSpPr>
        <p:spPr>
          <a:xfrm>
            <a:off x="4876800" y="1905000"/>
            <a:ext cx="4038600" cy="3046988"/>
          </a:xfrm>
          <a:prstGeom prst="rect">
            <a:avLst/>
          </a:prstGeom>
          <a:noFill/>
        </p:spPr>
        <p:txBody>
          <a:bodyPr wrap="square" rtlCol="0">
            <a:spAutoFit/>
          </a:bodyPr>
          <a:lstStyle/>
          <a:p>
            <a:pPr marL="457200" indent="-457200">
              <a:buFont typeface="+mj-lt"/>
              <a:buAutoNum type="arabicPeriod"/>
            </a:pPr>
            <a:r>
              <a:rPr lang="en-US" sz="2400" dirty="0" smtClean="0"/>
              <a:t> </a:t>
            </a:r>
            <a:r>
              <a:rPr lang="en-US" sz="2400" b="1" dirty="0" smtClean="0">
                <a:solidFill>
                  <a:srgbClr val="00B050"/>
                </a:solidFill>
              </a:rPr>
              <a:t>paradox</a:t>
            </a:r>
            <a:r>
              <a:rPr lang="en-US" sz="2400" dirty="0" smtClean="0"/>
              <a:t> leads to a contradiction.</a:t>
            </a:r>
          </a:p>
          <a:p>
            <a:pPr marL="457200" indent="-457200">
              <a:buFont typeface="+mj-lt"/>
              <a:buAutoNum type="arabicPeriod"/>
            </a:pPr>
            <a:r>
              <a:rPr lang="en-US" sz="2400" dirty="0" smtClean="0"/>
              <a:t>If we have </a:t>
            </a:r>
            <a:r>
              <a:rPr lang="en-US" sz="2400" b="1" dirty="0" smtClean="0">
                <a:solidFill>
                  <a:srgbClr val="7030A0"/>
                </a:solidFill>
              </a:rPr>
              <a:t>halts</a:t>
            </a:r>
            <a:r>
              <a:rPr lang="en-US" sz="2400" dirty="0" smtClean="0"/>
              <a:t>, an algorithm that solves the Halting Problem, we can define </a:t>
            </a:r>
            <a:r>
              <a:rPr lang="en-US" sz="2400" b="1" dirty="0" smtClean="0">
                <a:solidFill>
                  <a:srgbClr val="00B050"/>
                </a:solidFill>
              </a:rPr>
              <a:t>paradox</a:t>
            </a:r>
            <a:r>
              <a:rPr lang="en-US" sz="2400" dirty="0" smtClean="0"/>
              <a:t>.</a:t>
            </a:r>
          </a:p>
          <a:p>
            <a:pPr marL="457200" indent="-457200">
              <a:buFont typeface="+mj-lt"/>
              <a:buAutoNum type="arabicPeriod"/>
            </a:pPr>
            <a:r>
              <a:rPr lang="en-US" sz="2400" dirty="0" smtClean="0"/>
              <a:t>Therefore, </a:t>
            </a:r>
            <a:r>
              <a:rPr lang="en-US" sz="2400" b="1" dirty="0" smtClean="0">
                <a:solidFill>
                  <a:srgbClr val="7030A0"/>
                </a:solidFill>
              </a:rPr>
              <a:t>halts</a:t>
            </a:r>
            <a:r>
              <a:rPr lang="en-US" sz="2400" dirty="0" smtClean="0"/>
              <a:t> does not exist.</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93989"/>
                                        </p:tgtEl>
                                        <p:attrNameLst>
                                          <p:attrName>style.visibility</p:attrName>
                                        </p:attrNameLst>
                                      </p:cBhvr>
                                      <p:to>
                                        <p:strVal val="visible"/>
                                      </p:to>
                                    </p:set>
                                    <p:animEffect transition="in" filter="dissolve">
                                      <p:cBhvr>
                                        <p:cTn id="7" dur="500"/>
                                        <p:tgtEl>
                                          <p:spTgt spid="11939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398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8866" name="Rectangle 2"/>
          <p:cNvSpPr>
            <a:spLocks noGrp="1" noChangeArrowheads="1"/>
          </p:cNvSpPr>
          <p:nvPr>
            <p:ph type="title"/>
          </p:nvPr>
        </p:nvSpPr>
        <p:spPr/>
        <p:txBody>
          <a:bodyPr/>
          <a:lstStyle/>
          <a:p>
            <a:r>
              <a:rPr lang="en-US" dirty="0"/>
              <a:t>Charge</a:t>
            </a:r>
          </a:p>
        </p:txBody>
      </p:sp>
      <p:sp>
        <p:nvSpPr>
          <p:cNvPr id="1188867" name="Rectangle 3"/>
          <p:cNvSpPr>
            <a:spLocks noGrp="1" noChangeArrowheads="1"/>
          </p:cNvSpPr>
          <p:nvPr>
            <p:ph idx="1"/>
          </p:nvPr>
        </p:nvSpPr>
        <p:spPr>
          <a:xfrm>
            <a:off x="152400" y="1371600"/>
            <a:ext cx="3429000" cy="1295400"/>
          </a:xfrm>
        </p:spPr>
        <p:txBody>
          <a:bodyPr>
            <a:normAutofit/>
          </a:bodyPr>
          <a:lstStyle/>
          <a:p>
            <a:pPr marL="0" algn="ctr">
              <a:buNone/>
            </a:pPr>
            <a:r>
              <a:rPr lang="en-US" dirty="0" smtClean="0"/>
              <a:t>Enjoy your Thanksgiving!</a:t>
            </a:r>
          </a:p>
        </p:txBody>
      </p:sp>
      <p:pic>
        <p:nvPicPr>
          <p:cNvPr id="3074" name="Picture 2"/>
          <p:cNvPicPr>
            <a:picLocks noChangeAspect="1" noChangeArrowheads="1"/>
          </p:cNvPicPr>
          <p:nvPr/>
        </p:nvPicPr>
        <p:blipFill>
          <a:blip r:embed="rId2" cstate="print"/>
          <a:srcRect/>
          <a:stretch>
            <a:fillRect/>
          </a:stretch>
        </p:blipFill>
        <p:spPr bwMode="auto">
          <a:xfrm>
            <a:off x="3755694" y="1524000"/>
            <a:ext cx="5264481" cy="4829175"/>
          </a:xfrm>
          <a:prstGeom prst="rect">
            <a:avLst/>
          </a:prstGeom>
          <a:noFill/>
          <a:ln w="9525">
            <a:noFill/>
            <a:miter lim="800000"/>
            <a:headEnd/>
            <a:tailEnd/>
          </a:ln>
        </p:spPr>
      </p:pic>
      <p:sp>
        <p:nvSpPr>
          <p:cNvPr id="5" name="TextBox 4"/>
          <p:cNvSpPr txBox="1"/>
          <p:nvPr/>
        </p:nvSpPr>
        <p:spPr>
          <a:xfrm>
            <a:off x="304800" y="2895600"/>
            <a:ext cx="3962400" cy="2585323"/>
          </a:xfrm>
          <a:prstGeom prst="rect">
            <a:avLst/>
          </a:prstGeom>
          <a:solidFill>
            <a:schemeClr val="accent2">
              <a:lumMod val="20000"/>
              <a:lumOff val="80000"/>
            </a:schemeClr>
          </a:solidFill>
        </p:spPr>
        <p:txBody>
          <a:bodyPr wrap="square" rtlCol="0">
            <a:spAutoFit/>
          </a:bodyPr>
          <a:lstStyle/>
          <a:p>
            <a:r>
              <a:rPr lang="en-US" dirty="0" smtClean="0"/>
              <a:t>Team meetings today in </a:t>
            </a:r>
            <a:r>
              <a:rPr lang="en-US" b="1" dirty="0" smtClean="0"/>
              <a:t>Olsson 226D:</a:t>
            </a:r>
          </a:p>
          <a:p>
            <a:r>
              <a:rPr lang="en-US" b="1" dirty="0" smtClean="0"/>
              <a:t>11:00 </a:t>
            </a:r>
            <a:r>
              <a:rPr lang="en-US" dirty="0" smtClean="0"/>
              <a:t>Colin, Taylor, Will</a:t>
            </a:r>
          </a:p>
          <a:p>
            <a:r>
              <a:rPr lang="en-US" b="1" dirty="0" smtClean="0"/>
              <a:t>11:20 </a:t>
            </a:r>
            <a:r>
              <a:rPr lang="en-US" dirty="0" err="1" smtClean="0"/>
              <a:t>Kiran</a:t>
            </a:r>
            <a:r>
              <a:rPr lang="en-US" dirty="0" smtClean="0"/>
              <a:t>, </a:t>
            </a:r>
            <a:r>
              <a:rPr lang="en-US" dirty="0" err="1" smtClean="0"/>
              <a:t>Muzzammil</a:t>
            </a:r>
            <a:r>
              <a:rPr lang="en-US" dirty="0" smtClean="0"/>
              <a:t>, Omer, </a:t>
            </a:r>
            <a:r>
              <a:rPr lang="en-US" dirty="0" err="1" smtClean="0"/>
              <a:t>Qihan</a:t>
            </a:r>
            <a:endParaRPr lang="en-US" dirty="0" smtClean="0"/>
          </a:p>
          <a:p>
            <a:r>
              <a:rPr lang="en-US" b="1" dirty="0" smtClean="0"/>
              <a:t>11:40 </a:t>
            </a:r>
            <a:r>
              <a:rPr lang="en-US" dirty="0" smtClean="0"/>
              <a:t>Kevin, Rachel, Rose</a:t>
            </a:r>
            <a:r>
              <a:rPr lang="en-US" b="1" dirty="0" smtClean="0"/>
              <a:t> </a:t>
            </a:r>
          </a:p>
          <a:p>
            <a:endParaRPr lang="en-US" b="1" dirty="0" smtClean="0"/>
          </a:p>
          <a:p>
            <a:r>
              <a:rPr lang="en-US" dirty="0" smtClean="0"/>
              <a:t>Conference room at back corner of Olsson Hall – go all the way to the end of the hallway and turn right, room is in back corner.</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5378" name="Rectangle 2"/>
          <p:cNvSpPr>
            <a:spLocks noGrp="1" noChangeArrowheads="1"/>
          </p:cNvSpPr>
          <p:nvPr>
            <p:ph type="title"/>
          </p:nvPr>
        </p:nvSpPr>
        <p:spPr/>
        <p:txBody>
          <a:bodyPr/>
          <a:lstStyle/>
          <a:p>
            <a:r>
              <a:rPr lang="en-US" dirty="0" smtClean="0"/>
              <a:t>Impossibility Results</a:t>
            </a:r>
            <a:endParaRPr lang="en-US" dirty="0"/>
          </a:p>
        </p:txBody>
      </p:sp>
      <p:sp>
        <p:nvSpPr>
          <p:cNvPr id="1125379" name="Rectangle 3"/>
          <p:cNvSpPr>
            <a:spLocks noGrp="1" noChangeArrowheads="1"/>
          </p:cNvSpPr>
          <p:nvPr>
            <p:ph type="body" idx="1"/>
          </p:nvPr>
        </p:nvSpPr>
        <p:spPr>
          <a:xfrm>
            <a:off x="533400" y="1600200"/>
            <a:ext cx="8229600" cy="4525963"/>
          </a:xfrm>
        </p:spPr>
        <p:txBody>
          <a:bodyPr>
            <a:normAutofit fontScale="92500" lnSpcReduction="10000"/>
          </a:bodyPr>
          <a:lstStyle/>
          <a:p>
            <a:pPr>
              <a:buNone/>
            </a:pPr>
            <a:r>
              <a:rPr lang="en-US" b="1" dirty="0" smtClean="0"/>
              <a:t>Mathematics</a:t>
            </a:r>
            <a:r>
              <a:rPr lang="en-US" dirty="0" smtClean="0"/>
              <a:t> (Declarative Knowledge)</a:t>
            </a:r>
          </a:p>
          <a:p>
            <a:pPr>
              <a:buNone/>
            </a:pPr>
            <a:r>
              <a:rPr lang="en-US" sz="3200" dirty="0" smtClean="0"/>
              <a:t>	Gödel: Any powerful axiomatic system cannot be both </a:t>
            </a:r>
            <a:r>
              <a:rPr lang="en-US" sz="3200" i="1" dirty="0" smtClean="0"/>
              <a:t>complete</a:t>
            </a:r>
            <a:r>
              <a:rPr lang="en-US" sz="3200" dirty="0" smtClean="0"/>
              <a:t> and </a:t>
            </a:r>
            <a:r>
              <a:rPr lang="en-US" sz="3200" i="1" dirty="0" smtClean="0"/>
              <a:t>consistent</a:t>
            </a:r>
          </a:p>
          <a:p>
            <a:pPr lvl="2">
              <a:buNone/>
            </a:pPr>
            <a:r>
              <a:rPr lang="en-US" dirty="0" smtClean="0"/>
              <a:t>	</a:t>
            </a:r>
            <a:r>
              <a:rPr lang="en-US" sz="2800" dirty="0" smtClean="0"/>
              <a:t>If it is possible to express “This statement has no proof.” in the system, it must be incomplete or inconsistent.</a:t>
            </a:r>
            <a:endParaRPr lang="en-US" dirty="0" smtClean="0"/>
          </a:p>
          <a:p>
            <a:pPr>
              <a:buNone/>
            </a:pPr>
            <a:r>
              <a:rPr lang="en-US" b="1" dirty="0" smtClean="0"/>
              <a:t>Computer </a:t>
            </a:r>
            <a:r>
              <a:rPr lang="en-US" b="1" dirty="0"/>
              <a:t>Science</a:t>
            </a:r>
            <a:r>
              <a:rPr lang="en-US" dirty="0"/>
              <a:t> (Imperative </a:t>
            </a:r>
            <a:r>
              <a:rPr lang="en-US" dirty="0" smtClean="0"/>
              <a:t>Knowledge)</a:t>
            </a:r>
          </a:p>
          <a:p>
            <a:pPr>
              <a:buNone/>
            </a:pPr>
            <a:r>
              <a:rPr lang="en-US" sz="3200" dirty="0" smtClean="0"/>
              <a:t>	Are </a:t>
            </a:r>
            <a:r>
              <a:rPr lang="en-US" sz="3200" dirty="0"/>
              <a:t>there (well-defined) problems that cannot be solved by </a:t>
            </a:r>
            <a:r>
              <a:rPr lang="en-US" sz="3200" i="1" dirty="0"/>
              <a:t>any</a:t>
            </a:r>
            <a:r>
              <a:rPr lang="en-US" sz="3200" dirty="0"/>
              <a:t> </a:t>
            </a:r>
            <a:r>
              <a:rPr lang="en-US" sz="3200" dirty="0" smtClean="0"/>
              <a:t>algorithm?</a:t>
            </a:r>
          </a:p>
          <a:p>
            <a:pPr>
              <a:buNone/>
            </a:pPr>
            <a:r>
              <a:rPr lang="en-US" dirty="0" smtClean="0"/>
              <a:t>	    Alan Turing (and Alonzo Church): Yes!</a:t>
            </a:r>
            <a:endParaRPr lang="en-US" sz="3200" dirty="0"/>
          </a:p>
          <a:p>
            <a:pPr lvl="1"/>
            <a:endParaRPr lang="en-US" sz="3200" dirty="0"/>
          </a:p>
        </p:txBody>
      </p:sp>
      <p:sp>
        <p:nvSpPr>
          <p:cNvPr id="1125381" name="Text Box 5"/>
          <p:cNvSpPr txBox="1">
            <a:spLocks noChangeArrowheads="1"/>
          </p:cNvSpPr>
          <p:nvPr/>
        </p:nvSpPr>
        <p:spPr bwMode="auto">
          <a:xfrm rot="16200000">
            <a:off x="-129627" y="4897973"/>
            <a:ext cx="913007" cy="461665"/>
          </a:xfrm>
          <a:prstGeom prst="rect">
            <a:avLst/>
          </a:prstGeom>
          <a:noFill/>
          <a:ln w="31750">
            <a:noFill/>
            <a:miter lim="800000"/>
            <a:headEnd/>
            <a:tailEnd/>
          </a:ln>
          <a:effectLst/>
        </p:spPr>
        <p:txBody>
          <a:bodyPr wrap="none">
            <a:spAutoFit/>
          </a:bodyPr>
          <a:lstStyle/>
          <a:p>
            <a:r>
              <a:rPr lang="en-US" sz="2400" dirty="0" smtClean="0"/>
              <a:t>Today</a:t>
            </a:r>
            <a:endParaRPr lang="en-US" dirty="0"/>
          </a:p>
        </p:txBody>
      </p:sp>
      <p:sp>
        <p:nvSpPr>
          <p:cNvPr id="1125382" name="Text Box 6"/>
          <p:cNvSpPr txBox="1">
            <a:spLocks noChangeArrowheads="1"/>
          </p:cNvSpPr>
          <p:nvPr/>
        </p:nvSpPr>
        <p:spPr bwMode="auto">
          <a:xfrm rot="16200000">
            <a:off x="-525368" y="2506569"/>
            <a:ext cx="1512402" cy="461665"/>
          </a:xfrm>
          <a:prstGeom prst="rect">
            <a:avLst/>
          </a:prstGeom>
          <a:noFill/>
          <a:ln w="31750">
            <a:noFill/>
            <a:miter lim="800000"/>
            <a:headEnd/>
            <a:tailEnd/>
          </a:ln>
          <a:effectLst/>
        </p:spPr>
        <p:txBody>
          <a:bodyPr wrap="none">
            <a:spAutoFit/>
          </a:bodyPr>
          <a:lstStyle/>
          <a:p>
            <a:r>
              <a:rPr lang="en-US" sz="2400" dirty="0" smtClean="0"/>
              <a:t>Last Friday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Computability</a:t>
            </a:r>
            <a:endParaRPr lang="en-US" dirty="0"/>
          </a:p>
        </p:txBody>
      </p:sp>
      <p:sp>
        <p:nvSpPr>
          <p:cNvPr id="3" name="Content Placeholder 2"/>
          <p:cNvSpPr>
            <a:spLocks noGrp="1"/>
          </p:cNvSpPr>
          <p:nvPr>
            <p:ph idx="1"/>
          </p:nvPr>
        </p:nvSpPr>
        <p:spPr>
          <a:xfrm>
            <a:off x="304800" y="1219200"/>
            <a:ext cx="8229600" cy="4525963"/>
          </a:xfrm>
        </p:spPr>
        <p:txBody>
          <a:bodyPr/>
          <a:lstStyle/>
          <a:p>
            <a:pPr>
              <a:buNone/>
            </a:pPr>
            <a:r>
              <a:rPr lang="en-US" dirty="0" smtClean="0"/>
              <a:t>	A problem is </a:t>
            </a:r>
            <a:r>
              <a:rPr lang="en-US" i="1" dirty="0" smtClean="0"/>
              <a:t>computable</a:t>
            </a:r>
            <a:r>
              <a:rPr lang="en-US" dirty="0" smtClean="0"/>
              <a:t> if there is an </a:t>
            </a:r>
            <a:r>
              <a:rPr lang="en-US" i="1" dirty="0" smtClean="0"/>
              <a:t>algorithm </a:t>
            </a:r>
            <a:r>
              <a:rPr lang="en-US" dirty="0" smtClean="0"/>
              <a:t>that solves it.</a:t>
            </a:r>
            <a:endParaRPr lang="en-US" dirty="0"/>
          </a:p>
        </p:txBody>
      </p:sp>
      <p:sp>
        <p:nvSpPr>
          <p:cNvPr id="4" name="TextBox 3"/>
          <p:cNvSpPr txBox="1"/>
          <p:nvPr/>
        </p:nvSpPr>
        <p:spPr>
          <a:xfrm>
            <a:off x="533400" y="2438400"/>
            <a:ext cx="3404971" cy="523220"/>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dirty="0" smtClean="0"/>
              <a:t>What is an </a:t>
            </a:r>
            <a:r>
              <a:rPr lang="en-US" sz="2800" i="1" dirty="0" smtClean="0"/>
              <a:t>algorithm</a:t>
            </a:r>
            <a:r>
              <a:rPr lang="en-US" sz="2800" dirty="0" smtClean="0"/>
              <a:t>?</a:t>
            </a:r>
            <a:endParaRPr lang="en-US" sz="2800" dirty="0"/>
          </a:p>
        </p:txBody>
      </p:sp>
      <p:sp>
        <p:nvSpPr>
          <p:cNvPr id="5" name="TextBox 4"/>
          <p:cNvSpPr txBox="1"/>
          <p:nvPr/>
        </p:nvSpPr>
        <p:spPr>
          <a:xfrm>
            <a:off x="533400" y="4648200"/>
            <a:ext cx="7772400" cy="95410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800" dirty="0" smtClean="0"/>
              <a:t>What does it mean to have an algorithm that </a:t>
            </a:r>
            <a:r>
              <a:rPr lang="en-US" sz="2800" i="1" dirty="0" smtClean="0"/>
              <a:t>solves</a:t>
            </a:r>
            <a:r>
              <a:rPr lang="en-US" sz="2800" dirty="0" smtClean="0"/>
              <a:t> a problem?</a:t>
            </a:r>
            <a:endParaRPr lang="en-US" sz="2800" dirty="0"/>
          </a:p>
        </p:txBody>
      </p:sp>
      <p:sp>
        <p:nvSpPr>
          <p:cNvPr id="6" name="TextBox 5"/>
          <p:cNvSpPr txBox="1"/>
          <p:nvPr/>
        </p:nvSpPr>
        <p:spPr>
          <a:xfrm>
            <a:off x="4114800" y="2514600"/>
            <a:ext cx="4348050" cy="461665"/>
          </a:xfrm>
          <a:prstGeom prst="rect">
            <a:avLst/>
          </a:prstGeom>
          <a:noFill/>
        </p:spPr>
        <p:txBody>
          <a:bodyPr wrap="none" rtlCol="0">
            <a:spAutoFit/>
          </a:bodyPr>
          <a:lstStyle/>
          <a:p>
            <a:r>
              <a:rPr lang="en-US" sz="2400" dirty="0" smtClean="0"/>
              <a:t>A </a:t>
            </a:r>
            <a:r>
              <a:rPr lang="en-US" sz="2400" i="1" dirty="0" smtClean="0"/>
              <a:t>procedure</a:t>
            </a:r>
            <a:r>
              <a:rPr lang="en-US" sz="2400" dirty="0" smtClean="0"/>
              <a:t> that </a:t>
            </a:r>
            <a:r>
              <a:rPr lang="en-US" sz="2400" b="1" dirty="0" smtClean="0"/>
              <a:t>always finishes.</a:t>
            </a:r>
            <a:endParaRPr lang="en-US" sz="2400" b="1" dirty="0"/>
          </a:p>
        </p:txBody>
      </p:sp>
      <p:sp>
        <p:nvSpPr>
          <p:cNvPr id="7" name="TextBox 6"/>
          <p:cNvSpPr txBox="1"/>
          <p:nvPr/>
        </p:nvSpPr>
        <p:spPr>
          <a:xfrm>
            <a:off x="533400" y="3124200"/>
            <a:ext cx="3261599" cy="523220"/>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dirty="0" smtClean="0"/>
              <a:t>What is a </a:t>
            </a:r>
            <a:r>
              <a:rPr lang="en-US" sz="2800" i="1" dirty="0" smtClean="0"/>
              <a:t>procedure</a:t>
            </a:r>
            <a:r>
              <a:rPr lang="en-US" sz="2800" dirty="0" smtClean="0"/>
              <a:t>?</a:t>
            </a:r>
            <a:endParaRPr lang="en-US" sz="2800" dirty="0"/>
          </a:p>
        </p:txBody>
      </p:sp>
      <p:sp>
        <p:nvSpPr>
          <p:cNvPr id="8" name="TextBox 7"/>
          <p:cNvSpPr txBox="1"/>
          <p:nvPr/>
        </p:nvSpPr>
        <p:spPr>
          <a:xfrm>
            <a:off x="3810000" y="3143071"/>
            <a:ext cx="5181600" cy="1200329"/>
          </a:xfrm>
          <a:prstGeom prst="rect">
            <a:avLst/>
          </a:prstGeom>
          <a:noFill/>
        </p:spPr>
        <p:txBody>
          <a:bodyPr wrap="square" rtlCol="0">
            <a:spAutoFit/>
          </a:bodyPr>
          <a:lstStyle/>
          <a:p>
            <a:r>
              <a:rPr lang="en-US" sz="2400" dirty="0" smtClean="0"/>
              <a:t>A precise description of a series of </a:t>
            </a:r>
            <a:r>
              <a:rPr lang="en-US" sz="2400" b="1" dirty="0" smtClean="0"/>
              <a:t>steps that can be followed mechanically</a:t>
            </a:r>
            <a:r>
              <a:rPr lang="en-US" sz="2400" dirty="0" smtClean="0"/>
              <a:t>* (without any thought).</a:t>
            </a:r>
            <a:endParaRPr lang="en-US" sz="2400" b="1" dirty="0"/>
          </a:p>
        </p:txBody>
      </p:sp>
      <p:sp>
        <p:nvSpPr>
          <p:cNvPr id="9" name="TextBox 8"/>
          <p:cNvSpPr txBox="1"/>
          <p:nvPr/>
        </p:nvSpPr>
        <p:spPr>
          <a:xfrm>
            <a:off x="1619082" y="4267200"/>
            <a:ext cx="7220118" cy="338554"/>
          </a:xfrm>
          <a:prstGeom prst="rect">
            <a:avLst/>
          </a:prstGeom>
          <a:noFill/>
        </p:spPr>
        <p:txBody>
          <a:bodyPr wrap="none" rtlCol="0">
            <a:spAutoFit/>
          </a:bodyPr>
          <a:lstStyle/>
          <a:p>
            <a:r>
              <a:rPr lang="en-US" sz="1600" dirty="0" smtClean="0"/>
              <a:t>*A formal definition of computable requires a more formal definition of a </a:t>
            </a:r>
            <a:r>
              <a:rPr lang="en-US" sz="1600" i="1" dirty="0" smtClean="0"/>
              <a:t>procedure</a:t>
            </a:r>
            <a:r>
              <a:rPr lang="en-US" sz="1600" dirty="0" smtClean="0"/>
              <a:t>.</a:t>
            </a:r>
            <a:endParaRPr lang="en-US" sz="1600" dirty="0"/>
          </a:p>
        </p:txBody>
      </p:sp>
      <p:sp>
        <p:nvSpPr>
          <p:cNvPr id="10" name="TextBox 9"/>
          <p:cNvSpPr txBox="1"/>
          <p:nvPr/>
        </p:nvSpPr>
        <p:spPr>
          <a:xfrm>
            <a:off x="685800" y="5646003"/>
            <a:ext cx="8115555" cy="830997"/>
          </a:xfrm>
          <a:prstGeom prst="rect">
            <a:avLst/>
          </a:prstGeom>
          <a:noFill/>
        </p:spPr>
        <p:txBody>
          <a:bodyPr wrap="none" rtlCol="0">
            <a:spAutoFit/>
          </a:bodyPr>
          <a:lstStyle/>
          <a:p>
            <a:r>
              <a:rPr lang="en-US" sz="2400" dirty="0" smtClean="0"/>
              <a:t>We have a procedure that always finished, and always provides </a:t>
            </a:r>
          </a:p>
          <a:p>
            <a:r>
              <a:rPr lang="en-US" sz="2400" dirty="0" smtClean="0"/>
              <a:t>a correct output for any problem instance.</a:t>
            </a: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ox(in)">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3" presetClass="entr" presetSubtype="1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linds(horizont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box(in)">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animBg="1"/>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4594" name="Rectangle 2"/>
          <p:cNvSpPr>
            <a:spLocks noGrp="1" noChangeArrowheads="1"/>
          </p:cNvSpPr>
          <p:nvPr>
            <p:ph type="title"/>
          </p:nvPr>
        </p:nvSpPr>
        <p:spPr/>
        <p:txBody>
          <a:bodyPr/>
          <a:lstStyle/>
          <a:p>
            <a:r>
              <a:rPr lang="en-US"/>
              <a:t>Computability</a:t>
            </a:r>
          </a:p>
        </p:txBody>
      </p:sp>
      <p:sp>
        <p:nvSpPr>
          <p:cNvPr id="1134595" name="Rectangle 3"/>
          <p:cNvSpPr>
            <a:spLocks noGrp="1" noChangeArrowheads="1"/>
          </p:cNvSpPr>
          <p:nvPr>
            <p:ph idx="1"/>
          </p:nvPr>
        </p:nvSpPr>
        <p:spPr/>
        <p:txBody>
          <a:bodyPr>
            <a:normAutofit fontScale="85000" lnSpcReduction="20000"/>
          </a:bodyPr>
          <a:lstStyle/>
          <a:p>
            <a:pPr algn="ctr">
              <a:buNone/>
            </a:pPr>
            <a:r>
              <a:rPr lang="en-US" sz="3800" b="1" dirty="0"/>
              <a:t>Is there an </a:t>
            </a:r>
            <a:r>
              <a:rPr lang="en-US" sz="3800" b="1" i="1" dirty="0"/>
              <a:t>algorithm</a:t>
            </a:r>
            <a:r>
              <a:rPr lang="en-US" sz="3800" b="1" dirty="0"/>
              <a:t> that solves a problem?</a:t>
            </a:r>
          </a:p>
          <a:p>
            <a:pPr>
              <a:buNone/>
            </a:pPr>
            <a:endParaRPr lang="en-US" b="1" dirty="0" smtClean="0"/>
          </a:p>
          <a:p>
            <a:pPr>
              <a:buNone/>
            </a:pPr>
            <a:r>
              <a:rPr lang="en-US" b="1" dirty="0" smtClean="0"/>
              <a:t>Computable</a:t>
            </a:r>
            <a:r>
              <a:rPr lang="en-US" dirty="0" smtClean="0"/>
              <a:t> </a:t>
            </a:r>
            <a:r>
              <a:rPr lang="en-US" dirty="0"/>
              <a:t>(decidable) </a:t>
            </a:r>
            <a:r>
              <a:rPr lang="en-US" dirty="0" smtClean="0"/>
              <a:t>problems can be solved by some algorithm.</a:t>
            </a:r>
          </a:p>
          <a:p>
            <a:pPr>
              <a:buNone/>
            </a:pPr>
            <a:r>
              <a:rPr lang="en-US" dirty="0" smtClean="0"/>
              <a:t>		Make </a:t>
            </a:r>
            <a:r>
              <a:rPr lang="en-US" dirty="0"/>
              <a:t>a </a:t>
            </a:r>
            <a:r>
              <a:rPr lang="en-US" dirty="0" err="1"/>
              <a:t>photomosaic</a:t>
            </a:r>
            <a:r>
              <a:rPr lang="en-US" dirty="0"/>
              <a:t>, sorting, drug discovery, </a:t>
            </a:r>
            <a:r>
              <a:rPr lang="en-US" dirty="0" smtClean="0"/>
              <a:t>	winning </a:t>
            </a:r>
            <a:r>
              <a:rPr lang="en-US" dirty="0"/>
              <a:t>chess (it doesn’t mean we know the </a:t>
            </a:r>
            <a:r>
              <a:rPr lang="en-US" dirty="0" smtClean="0"/>
              <a:t>	algorithm</a:t>
            </a:r>
            <a:r>
              <a:rPr lang="en-US" dirty="0"/>
              <a:t>, but there is one)</a:t>
            </a:r>
          </a:p>
          <a:p>
            <a:pPr>
              <a:buNone/>
            </a:pPr>
            <a:r>
              <a:rPr lang="en-US" b="1" dirty="0" err="1" smtClean="0"/>
              <a:t>Noncomputable</a:t>
            </a:r>
            <a:r>
              <a:rPr lang="en-US" dirty="0" smtClean="0"/>
              <a:t> </a:t>
            </a:r>
            <a:r>
              <a:rPr lang="en-US" dirty="0"/>
              <a:t>(</a:t>
            </a:r>
            <a:r>
              <a:rPr lang="en-US" dirty="0" err="1"/>
              <a:t>undecidable</a:t>
            </a:r>
            <a:r>
              <a:rPr lang="en-US" dirty="0"/>
              <a:t>) </a:t>
            </a:r>
            <a:r>
              <a:rPr lang="en-US" dirty="0" smtClean="0"/>
              <a:t>problems cannot be solved by </a:t>
            </a:r>
            <a:r>
              <a:rPr lang="en-US" i="1" dirty="0" smtClean="0"/>
              <a:t>any</a:t>
            </a:r>
            <a:r>
              <a:rPr lang="en-US" dirty="0" smtClean="0"/>
              <a:t> algorithm.</a:t>
            </a:r>
          </a:p>
          <a:p>
            <a:pPr>
              <a:buNone/>
            </a:pPr>
            <a:r>
              <a:rPr lang="en-US" dirty="0" smtClean="0"/>
              <a:t>		There </a:t>
            </a:r>
            <a:r>
              <a:rPr lang="en-US" dirty="0"/>
              <a:t>might be a </a:t>
            </a:r>
            <a:r>
              <a:rPr lang="en-US" dirty="0" smtClean="0"/>
              <a:t>procedure (but </a:t>
            </a:r>
            <a:r>
              <a:rPr lang="en-US" dirty="0"/>
              <a:t>it </a:t>
            </a:r>
            <a:r>
              <a:rPr lang="en-US" dirty="0" smtClean="0"/>
              <a:t>doesn’t 	finish for some inputs).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0196" name="Rectangle 4"/>
          <p:cNvSpPr>
            <a:spLocks noGrp="1" noChangeArrowheads="1"/>
          </p:cNvSpPr>
          <p:nvPr>
            <p:ph type="title"/>
          </p:nvPr>
        </p:nvSpPr>
        <p:spPr>
          <a:xfrm>
            <a:off x="414338" y="2362200"/>
            <a:ext cx="8229600" cy="1143000"/>
          </a:xfrm>
        </p:spPr>
        <p:txBody>
          <a:bodyPr>
            <a:normAutofit fontScale="90000"/>
          </a:bodyPr>
          <a:lstStyle/>
          <a:p>
            <a:r>
              <a:rPr lang="en-US" dirty="0"/>
              <a:t>Are there any </a:t>
            </a:r>
            <a:r>
              <a:rPr lang="en-US" b="1" dirty="0" err="1" smtClean="0"/>
              <a:t>noncomputable</a:t>
            </a:r>
            <a:r>
              <a:rPr lang="en-US" dirty="0" smtClean="0"/>
              <a:t> </a:t>
            </a:r>
            <a:r>
              <a:rPr lang="en-US" dirty="0"/>
              <a:t>problems?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8690" name="Rectangle 2"/>
          <p:cNvSpPr>
            <a:spLocks noGrp="1" noChangeArrowheads="1"/>
          </p:cNvSpPr>
          <p:nvPr>
            <p:ph type="title"/>
          </p:nvPr>
        </p:nvSpPr>
        <p:spPr>
          <a:xfrm>
            <a:off x="476250" y="96838"/>
            <a:ext cx="6451600" cy="1143000"/>
          </a:xfrm>
        </p:spPr>
        <p:txBody>
          <a:bodyPr/>
          <a:lstStyle/>
          <a:p>
            <a:r>
              <a:rPr lang="en-US"/>
              <a:t>Alan Turing (1912-1954)</a:t>
            </a:r>
          </a:p>
        </p:txBody>
      </p:sp>
      <p:sp>
        <p:nvSpPr>
          <p:cNvPr id="1138691" name="Rectangle 3"/>
          <p:cNvSpPr>
            <a:spLocks noGrp="1" noChangeArrowheads="1"/>
          </p:cNvSpPr>
          <p:nvPr>
            <p:ph type="body" idx="1"/>
          </p:nvPr>
        </p:nvSpPr>
        <p:spPr>
          <a:xfrm>
            <a:off x="152400" y="1066800"/>
            <a:ext cx="7385050" cy="5591175"/>
          </a:xfrm>
        </p:spPr>
        <p:txBody>
          <a:bodyPr/>
          <a:lstStyle/>
          <a:p>
            <a:pPr>
              <a:buNone/>
            </a:pPr>
            <a:r>
              <a:rPr lang="en-US" sz="2800" b="1" dirty="0" smtClean="0">
                <a:solidFill>
                  <a:srgbClr val="0070C0"/>
                </a:solidFill>
              </a:rPr>
              <a:t>Published </a:t>
            </a:r>
            <a:r>
              <a:rPr lang="en-US" sz="2800" b="1" i="1" dirty="0" smtClean="0">
                <a:solidFill>
                  <a:srgbClr val="0070C0"/>
                </a:solidFill>
              </a:rPr>
              <a:t>On Computable Numbers … </a:t>
            </a:r>
            <a:r>
              <a:rPr lang="en-US" sz="2800" b="1" dirty="0" smtClean="0">
                <a:solidFill>
                  <a:srgbClr val="0070C0"/>
                </a:solidFill>
              </a:rPr>
              <a:t>(1936)</a:t>
            </a:r>
          </a:p>
          <a:p>
            <a:pPr lvl="1">
              <a:buNone/>
            </a:pPr>
            <a:r>
              <a:rPr lang="en-US" dirty="0" smtClean="0"/>
              <a:t>Introduced the </a:t>
            </a:r>
            <a:r>
              <a:rPr lang="en-US" i="1" dirty="0" smtClean="0"/>
              <a:t>Halting Problem </a:t>
            </a:r>
          </a:p>
          <a:p>
            <a:pPr lvl="1">
              <a:buNone/>
            </a:pPr>
            <a:r>
              <a:rPr lang="en-US" dirty="0" smtClean="0"/>
              <a:t>Formal model of computation </a:t>
            </a:r>
          </a:p>
          <a:p>
            <a:pPr lvl="1">
              <a:buFontTx/>
              <a:buNone/>
            </a:pPr>
            <a:r>
              <a:rPr lang="en-US" dirty="0" smtClean="0"/>
              <a:t>   (now known as “Turing Machine”)</a:t>
            </a:r>
          </a:p>
          <a:p>
            <a:pPr>
              <a:buNone/>
            </a:pPr>
            <a:r>
              <a:rPr lang="en-US" dirty="0" err="1" smtClean="0"/>
              <a:t>Codebreaker</a:t>
            </a:r>
            <a:r>
              <a:rPr lang="en-US" dirty="0" smtClean="0"/>
              <a:t> </a:t>
            </a:r>
            <a:r>
              <a:rPr lang="en-US" dirty="0"/>
              <a:t>at Bletchley Park</a:t>
            </a:r>
          </a:p>
          <a:p>
            <a:pPr lvl="1">
              <a:buNone/>
            </a:pPr>
            <a:r>
              <a:rPr lang="en-US" dirty="0" smtClean="0"/>
              <a:t>Led efforts to break Enigma </a:t>
            </a:r>
            <a:r>
              <a:rPr lang="en-US" dirty="0"/>
              <a:t>Cipher</a:t>
            </a:r>
          </a:p>
          <a:p>
            <a:pPr>
              <a:buNone/>
            </a:pPr>
            <a:r>
              <a:rPr lang="en-US" sz="2800" dirty="0" smtClean="0"/>
              <a:t>After </a:t>
            </a:r>
            <a:r>
              <a:rPr lang="en-US" sz="2800" dirty="0"/>
              <a:t>the war: convicted of </a:t>
            </a:r>
            <a:r>
              <a:rPr lang="en-US" sz="2800" dirty="0" smtClean="0"/>
              <a:t>“gross indecency” (homosexuality, then </a:t>
            </a:r>
            <a:r>
              <a:rPr lang="en-US" sz="2800" dirty="0"/>
              <a:t>a crime in Britain), </a:t>
            </a:r>
            <a:r>
              <a:rPr lang="en-US" sz="2800" dirty="0" smtClean="0"/>
              <a:t>forced to undergo hormone treatments, committed </a:t>
            </a:r>
            <a:r>
              <a:rPr lang="en-US" sz="2800" dirty="0"/>
              <a:t>suicide eating cyanide apple</a:t>
            </a:r>
          </a:p>
        </p:txBody>
      </p:sp>
      <p:pic>
        <p:nvPicPr>
          <p:cNvPr id="1138692" name="Picture 4" descr="alanturing"/>
          <p:cNvPicPr>
            <a:picLocks noChangeAspect="1" noChangeArrowheads="1"/>
          </p:cNvPicPr>
          <p:nvPr/>
        </p:nvPicPr>
        <p:blipFill>
          <a:blip r:embed="rId2" cstate="print"/>
          <a:srcRect/>
          <a:stretch>
            <a:fillRect/>
          </a:stretch>
        </p:blipFill>
        <p:spPr bwMode="auto">
          <a:xfrm>
            <a:off x="7213600" y="0"/>
            <a:ext cx="1930400" cy="4381500"/>
          </a:xfrm>
          <a:prstGeom prst="rect">
            <a:avLst/>
          </a:prstGeom>
          <a:noFill/>
        </p:spPr>
      </p:pic>
      <p:sp>
        <p:nvSpPr>
          <p:cNvPr id="1138693" name="Text Box 5"/>
          <p:cNvSpPr txBox="1">
            <a:spLocks noChangeArrowheads="1"/>
          </p:cNvSpPr>
          <p:nvPr/>
        </p:nvSpPr>
        <p:spPr bwMode="auto">
          <a:xfrm>
            <a:off x="5410200" y="1828800"/>
            <a:ext cx="1790700" cy="707886"/>
          </a:xfrm>
          <a:prstGeom prst="rect">
            <a:avLst/>
          </a:prstGeom>
          <a:noFill/>
          <a:ln w="31750">
            <a:solidFill>
              <a:srgbClr val="008000"/>
            </a:solidFill>
            <a:miter lim="800000"/>
            <a:headEnd/>
            <a:tailEnd/>
          </a:ln>
          <a:effectLst/>
        </p:spPr>
        <p:txBody>
          <a:bodyPr wrap="square">
            <a:spAutoFit/>
          </a:bodyPr>
          <a:lstStyle/>
          <a:p>
            <a:pPr algn="ctr"/>
            <a:r>
              <a:rPr lang="en-US" sz="2000" dirty="0"/>
              <a:t>5 years after G</a:t>
            </a:r>
            <a:r>
              <a:rPr lang="en-US" sz="2000" dirty="0">
                <a:cs typeface="Tahoma" pitchFamily="34" charset="0"/>
              </a:rPr>
              <a:t>ö</a:t>
            </a:r>
            <a:r>
              <a:rPr lang="en-US" sz="2000" dirty="0"/>
              <a:t>del’s proof!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138693"/>
                                        </p:tgtEl>
                                        <p:attrNameLst>
                                          <p:attrName>style.visibility</p:attrName>
                                        </p:attrNameLst>
                                      </p:cBhvr>
                                      <p:to>
                                        <p:strVal val="visible"/>
                                      </p:to>
                                    </p:set>
                                    <p:animEffect transition="in" filter="dissolve">
                                      <p:cBhvr>
                                        <p:cTn id="7" dur="500"/>
                                        <p:tgtEl>
                                          <p:spTgt spid="11386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869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Prime Minister’s Apology</a:t>
            </a:r>
            <a:endParaRPr lang="en-US" dirty="0"/>
          </a:p>
        </p:txBody>
      </p:sp>
      <p:sp>
        <p:nvSpPr>
          <p:cNvPr id="4" name="Rectangle 3"/>
          <p:cNvSpPr/>
          <p:nvPr/>
        </p:nvSpPr>
        <p:spPr>
          <a:xfrm>
            <a:off x="762000" y="1295400"/>
            <a:ext cx="7315200" cy="4893647"/>
          </a:xfrm>
          <a:prstGeom prst="rect">
            <a:avLst/>
          </a:prstGeom>
        </p:spPr>
        <p:txBody>
          <a:bodyPr wrap="square">
            <a:spAutoFit/>
          </a:bodyPr>
          <a:lstStyle/>
          <a:p>
            <a:r>
              <a:rPr lang="en-US" sz="2400" dirty="0" smtClean="0"/>
              <a:t>It is no exaggeration to say that, without his outstanding contribution, the history of World War Two could well have been very different. He truly was one of those individuals we can point to whose unique contribution helped to turn the tide of war. The debt of gratitude he is owed makes it all the more horrifying, therefore, that he was treated so inhumanely....</a:t>
            </a:r>
          </a:p>
          <a:p>
            <a:endParaRPr lang="en-US" sz="2400" dirty="0" smtClean="0"/>
          </a:p>
          <a:p>
            <a:r>
              <a:rPr lang="en-US" sz="2400" dirty="0" smtClean="0"/>
              <a:t>So on behalf of the British government, and all those who live freely thanks to Alan’s work I am very proud to say: we’re sorry, you deserved so much better.</a:t>
            </a:r>
          </a:p>
          <a:p>
            <a:endParaRPr lang="en-US" sz="2400" dirty="0" smtClean="0"/>
          </a:p>
          <a:p>
            <a:r>
              <a:rPr lang="en-US" sz="2400" dirty="0" smtClean="0"/>
              <a:t>Gordon Brown, 10 September 2009</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7666" name="Rectangle 2"/>
          <p:cNvSpPr>
            <a:spLocks noGrp="1" noChangeArrowheads="1"/>
          </p:cNvSpPr>
          <p:nvPr>
            <p:ph type="title"/>
          </p:nvPr>
        </p:nvSpPr>
        <p:spPr/>
        <p:txBody>
          <a:bodyPr/>
          <a:lstStyle/>
          <a:p>
            <a:r>
              <a:rPr lang="en-US" dirty="0"/>
              <a:t>The </a:t>
            </a:r>
            <a:r>
              <a:rPr lang="en-US" dirty="0" smtClean="0"/>
              <a:t>(</a:t>
            </a:r>
            <a:r>
              <a:rPr lang="en-US" dirty="0" err="1" smtClean="0"/>
              <a:t>Pythonized</a:t>
            </a:r>
            <a:r>
              <a:rPr lang="en-US" dirty="0" smtClean="0"/>
              <a:t>) Halting </a:t>
            </a:r>
            <a:r>
              <a:rPr lang="en-US" dirty="0"/>
              <a:t>Problem</a:t>
            </a:r>
          </a:p>
        </p:txBody>
      </p:sp>
      <p:sp>
        <p:nvSpPr>
          <p:cNvPr id="1137667" name="Rectangle 3"/>
          <p:cNvSpPr>
            <a:spLocks noGrp="1" noChangeArrowheads="1"/>
          </p:cNvSpPr>
          <p:nvPr>
            <p:ph type="body" idx="1"/>
          </p:nvPr>
        </p:nvSpPr>
        <p:spPr/>
        <p:txBody>
          <a:bodyPr>
            <a:normAutofit/>
          </a:bodyPr>
          <a:lstStyle/>
          <a:p>
            <a:pPr lvl="1">
              <a:buFontTx/>
              <a:buNone/>
            </a:pPr>
            <a:r>
              <a:rPr lang="en-US" sz="4000" b="1" dirty="0"/>
              <a:t>Input:</a:t>
            </a:r>
            <a:r>
              <a:rPr lang="en-US" sz="4000" dirty="0"/>
              <a:t> </a:t>
            </a:r>
            <a:r>
              <a:rPr lang="en-US" sz="4000" dirty="0" smtClean="0"/>
              <a:t>a string representing a Python program.</a:t>
            </a:r>
          </a:p>
          <a:p>
            <a:pPr lvl="1">
              <a:buFontTx/>
              <a:buNone/>
            </a:pPr>
            <a:endParaRPr lang="en-US" sz="4000" b="1" dirty="0"/>
          </a:p>
          <a:p>
            <a:pPr lvl="1">
              <a:buFontTx/>
              <a:buNone/>
            </a:pPr>
            <a:r>
              <a:rPr lang="en-US" sz="4000" b="1" dirty="0"/>
              <a:t>Output:</a:t>
            </a:r>
            <a:r>
              <a:rPr lang="en-US" sz="4000" dirty="0"/>
              <a:t> If evaluating </a:t>
            </a:r>
            <a:r>
              <a:rPr lang="en-US" sz="4000" dirty="0" smtClean="0"/>
              <a:t>the input program would ever finish, </a:t>
            </a:r>
            <a:r>
              <a:rPr lang="en-US" sz="4000" dirty="0"/>
              <a:t>output </a:t>
            </a:r>
            <a:r>
              <a:rPr lang="en-US" sz="4000" b="1" dirty="0">
                <a:solidFill>
                  <a:srgbClr val="0070C0"/>
                </a:solidFill>
              </a:rPr>
              <a:t>true</a:t>
            </a:r>
            <a:r>
              <a:rPr lang="en-US" sz="4000" dirty="0"/>
              <a:t>.  Otherwise, output </a:t>
            </a:r>
            <a:r>
              <a:rPr lang="en-US" sz="4000" b="1" dirty="0">
                <a:solidFill>
                  <a:srgbClr val="0070C0"/>
                </a:solidFill>
              </a:rPr>
              <a:t>false</a:t>
            </a:r>
            <a:r>
              <a:rPr lang="en-US" sz="4000" dirty="0"/>
              <a:t>.</a:t>
            </a:r>
          </a:p>
          <a:p>
            <a:endParaRPr lang="en-US" sz="4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5984</TotalTime>
  <Words>1071</Words>
  <Application>Microsoft Office PowerPoint</Application>
  <PresentationFormat>On-screen Show (4:3)</PresentationFormat>
  <Paragraphs>174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Class 37:  Uncomputability</vt:lpstr>
      <vt:lpstr>Project Updates</vt:lpstr>
      <vt:lpstr>Impossibility Results</vt:lpstr>
      <vt:lpstr>Computability</vt:lpstr>
      <vt:lpstr>Computability</vt:lpstr>
      <vt:lpstr>Are there any noncomputable problems?</vt:lpstr>
      <vt:lpstr>Alan Turing (1912-1954)</vt:lpstr>
      <vt:lpstr>Prime Minister’s Apology</vt:lpstr>
      <vt:lpstr>The (Pythonized) Halting Problem</vt:lpstr>
      <vt:lpstr>Suppose halts solves Halting Problem</vt:lpstr>
      <vt:lpstr>Halting Examples</vt:lpstr>
      <vt:lpstr>Can we define halts?</vt:lpstr>
      <vt:lpstr>Impossibility of Halts</vt:lpstr>
      <vt:lpstr>Informal Proof</vt:lpstr>
      <vt:lpstr>Proof by Contradiction</vt:lpstr>
      <vt:lpstr>Halting Problem is Noncomputable</vt:lpstr>
      <vt:lpstr>Evaluates-to-3 Problem</vt:lpstr>
      <vt:lpstr>Proof by Contradiction</vt:lpstr>
      <vt:lpstr>Undecidability Proof</vt:lpstr>
      <vt:lpstr>How convincing is our  Halting Problem proof?</vt:lpstr>
      <vt:lpstr>Charge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Evans</dc:creator>
  <cp:lastModifiedBy>David Evans</cp:lastModifiedBy>
  <cp:revision>173</cp:revision>
  <dcterms:created xsi:type="dcterms:W3CDTF">2009-11-16T04:33:45Z</dcterms:created>
  <dcterms:modified xsi:type="dcterms:W3CDTF">2009-11-27T21:39:01Z</dcterms:modified>
</cp:coreProperties>
</file>