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92" r:id="rId14"/>
    <p:sldId id="270" r:id="rId15"/>
    <p:sldId id="271" r:id="rId16"/>
    <p:sldId id="291" r:id="rId17"/>
    <p:sldId id="272" r:id="rId18"/>
    <p:sldId id="293" r:id="rId19"/>
    <p:sldId id="294" r:id="rId20"/>
    <p:sldId id="295" r:id="rId21"/>
    <p:sldId id="296" r:id="rId22"/>
    <p:sldId id="297" r:id="rId23"/>
    <p:sldId id="298" r:id="rId24"/>
    <p:sldId id="279" r:id="rId25"/>
    <p:sldId id="301" r:id="rId26"/>
    <p:sldId id="302" r:id="rId27"/>
    <p:sldId id="303" r:id="rId28"/>
    <p:sldId id="304" r:id="rId29"/>
    <p:sldId id="299" r:id="rId30"/>
    <p:sldId id="285" r:id="rId31"/>
    <p:sldId id="300" r:id="rId32"/>
    <p:sldId id="312" r:id="rId3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A6AE661-512D-4BF6-8176-4B6E1763974C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FB3914F-DA05-4FA2-9429-80DD24349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3914F-DA05-4FA2-9429-80DD2434932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9C2B-5627-4D02-AE98-5FB446D83202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7969-BEEB-453C-8D75-133077626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9C2B-5627-4D02-AE98-5FB446D83202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7969-BEEB-453C-8D75-133077626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9C2B-5627-4D02-AE98-5FB446D83202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7969-BEEB-453C-8D75-133077626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9C2B-5627-4D02-AE98-5FB446D83202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7969-BEEB-453C-8D75-133077626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9C2B-5627-4D02-AE98-5FB446D83202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7969-BEEB-453C-8D75-133077626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9C2B-5627-4D02-AE98-5FB446D83202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7969-BEEB-453C-8D75-133077626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9C2B-5627-4D02-AE98-5FB446D83202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7969-BEEB-453C-8D75-133077626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9C2B-5627-4D02-AE98-5FB446D83202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7969-BEEB-453C-8D75-133077626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9C2B-5627-4D02-AE98-5FB446D83202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7969-BEEB-453C-8D75-133077626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9C2B-5627-4D02-AE98-5FB446D83202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7969-BEEB-453C-8D75-133077626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9C2B-5627-4D02-AE98-5FB446D83202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7969-BEEB-453C-8D75-133077626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B9C2B-5627-4D02-AE98-5FB446D83202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67969-BEEB-453C-8D75-133077626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ulgraham.com/college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876800" y="5105400"/>
            <a:ext cx="4114800" cy="990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Evans</a:t>
            </a: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University of Virginia cs1120 Fall 2009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http://www.cs.virginia.edu/cs1120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953000" y="723900"/>
            <a:ext cx="3906838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Lecture </a:t>
            </a:r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38: </a:t>
            </a:r>
            <a:endParaRPr lang="en-US" sz="44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Modeling Computing</a:t>
            </a:r>
          </a:p>
        </p:txBody>
      </p:sp>
      <p:pic>
        <p:nvPicPr>
          <p:cNvPr id="6" name="Picture 52" descr="tur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29200" cy="6827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convincing is our </a:t>
            </a:r>
            <a:br>
              <a:rPr lang="en-US"/>
            </a:br>
            <a:r>
              <a:rPr lang="en-US"/>
              <a:t>Halting Problem proof?</a:t>
            </a:r>
          </a:p>
        </p:txBody>
      </p:sp>
      <p:sp>
        <p:nvSpPr>
          <p:cNvPr id="1193989" name="Text Box 5"/>
          <p:cNvSpPr txBox="1">
            <a:spLocks noChangeArrowheads="1"/>
          </p:cNvSpPr>
          <p:nvPr/>
        </p:nvSpPr>
        <p:spPr bwMode="auto">
          <a:xfrm>
            <a:off x="381000" y="5124271"/>
            <a:ext cx="822960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This “proof” assumes </a:t>
            </a:r>
            <a:r>
              <a:rPr lang="en-US" sz="2400" dirty="0" smtClean="0"/>
              <a:t>Python </a:t>
            </a:r>
            <a:r>
              <a:rPr lang="en-US" sz="2400" dirty="0"/>
              <a:t>exists and is </a:t>
            </a:r>
            <a:r>
              <a:rPr lang="en-US" sz="2400" dirty="0" smtClean="0"/>
              <a:t>means exactly what it should!  Python is </a:t>
            </a:r>
            <a:r>
              <a:rPr lang="en-US" sz="2400" dirty="0"/>
              <a:t>too complex to believe </a:t>
            </a:r>
            <a:r>
              <a:rPr lang="en-US" sz="2400" dirty="0" smtClean="0"/>
              <a:t>this: </a:t>
            </a:r>
            <a:r>
              <a:rPr lang="en-US" sz="2400" b="1" dirty="0" smtClean="0"/>
              <a:t>we </a:t>
            </a:r>
            <a:r>
              <a:rPr lang="en-US" sz="2400" b="1" dirty="0"/>
              <a:t>need a </a:t>
            </a:r>
            <a:r>
              <a:rPr lang="en-US" sz="2400" b="1" dirty="0" smtClean="0"/>
              <a:t>simpler and more precise </a:t>
            </a:r>
            <a:r>
              <a:rPr lang="en-US" sz="2400" b="1" dirty="0"/>
              <a:t>model of </a:t>
            </a:r>
            <a:r>
              <a:rPr lang="en-US" sz="2400" b="1" dirty="0" smtClean="0"/>
              <a:t>computation. </a:t>
            </a:r>
            <a:r>
              <a:rPr lang="en-US" sz="2400" dirty="0" smtClean="0"/>
              <a:t> </a:t>
            </a:r>
            <a:endParaRPr lang="en-US" sz="2400" b="1" dirty="0" smtClean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85800" y="2362200"/>
            <a:ext cx="3962400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/>
              <a:t>def </a:t>
            </a:r>
            <a:r>
              <a:rPr lang="en-US" sz="3200" dirty="0" smtClean="0"/>
              <a:t>paradox()</a:t>
            </a:r>
            <a:r>
              <a:rPr lang="en-US" sz="3200" b="1" dirty="0" smtClean="0"/>
              <a:t>:</a:t>
            </a:r>
          </a:p>
          <a:p>
            <a:r>
              <a:rPr lang="en-US" sz="3200" dirty="0" smtClean="0"/>
              <a:t>   </a:t>
            </a:r>
            <a:r>
              <a:rPr lang="en-US" sz="3200" b="1" dirty="0" smtClean="0"/>
              <a:t>if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halts</a:t>
            </a:r>
            <a:r>
              <a:rPr lang="en-US" sz="3200" dirty="0" smtClean="0"/>
              <a:t>('paradox()')</a:t>
            </a:r>
            <a:r>
              <a:rPr lang="en-US" sz="3200" b="1" dirty="0" smtClean="0"/>
              <a:t>: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       </a:t>
            </a:r>
            <a:r>
              <a:rPr lang="en-US" sz="3200" b="1" dirty="0" smtClean="0"/>
              <a:t>while</a:t>
            </a:r>
            <a:r>
              <a:rPr lang="en-US" sz="3200" dirty="0" smtClean="0"/>
              <a:t> True</a:t>
            </a:r>
            <a:r>
              <a:rPr lang="en-US" sz="3200" b="1" dirty="0" smtClean="0"/>
              <a:t>: </a:t>
            </a:r>
          </a:p>
          <a:p>
            <a:r>
              <a:rPr lang="en-US" sz="3200" dirty="0" smtClean="0"/>
              <a:t>            </a:t>
            </a:r>
            <a:r>
              <a:rPr lang="en-US" sz="3200" b="1" dirty="0" smtClean="0"/>
              <a:t>pass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1905000"/>
            <a:ext cx="403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paradox</a:t>
            </a:r>
            <a:r>
              <a:rPr lang="en-US" sz="2400" dirty="0" smtClean="0"/>
              <a:t> leads to a contradiction.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If we have </a:t>
            </a:r>
            <a:r>
              <a:rPr lang="en-US" sz="2400" b="1" dirty="0" smtClean="0">
                <a:solidFill>
                  <a:srgbClr val="7030A0"/>
                </a:solidFill>
              </a:rPr>
              <a:t>halts</a:t>
            </a:r>
            <a:r>
              <a:rPr lang="en-US" sz="2400" dirty="0" smtClean="0"/>
              <a:t>, an algorithm that solves the Halting Problem, we can define </a:t>
            </a:r>
            <a:r>
              <a:rPr lang="en-US" sz="2400" b="1" dirty="0" smtClean="0">
                <a:solidFill>
                  <a:srgbClr val="00B050"/>
                </a:solidFill>
              </a:rPr>
              <a:t>paradox</a:t>
            </a:r>
            <a:r>
              <a:rPr lang="en-US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Therefore, </a:t>
            </a:r>
            <a:r>
              <a:rPr lang="en-US" sz="2400" b="1" dirty="0" smtClean="0">
                <a:solidFill>
                  <a:srgbClr val="7030A0"/>
                </a:solidFill>
              </a:rPr>
              <a:t>halts</a:t>
            </a:r>
            <a:r>
              <a:rPr lang="en-US" sz="2400" dirty="0" smtClean="0"/>
              <a:t> does not exist.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39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Should Python implementation convince us that Python exists?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1466671"/>
            <a:ext cx="572131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def</a:t>
            </a:r>
            <a:r>
              <a:rPr lang="en-US" sz="2400" dirty="0" smtClean="0"/>
              <a:t> </a:t>
            </a:r>
            <a:r>
              <a:rPr lang="en-US" sz="2400" dirty="0" err="1" smtClean="0"/>
              <a:t>make_huge</a:t>
            </a:r>
            <a:r>
              <a:rPr lang="en-US" sz="2400" dirty="0" smtClean="0"/>
              <a:t>(n):</a:t>
            </a:r>
          </a:p>
          <a:p>
            <a:r>
              <a:rPr lang="en-US" sz="2400" dirty="0" smtClean="0"/>
              <a:t>    </a:t>
            </a:r>
            <a:r>
              <a:rPr lang="en-US" sz="2400" b="1" dirty="0" smtClean="0"/>
              <a:t>if</a:t>
            </a:r>
            <a:r>
              <a:rPr lang="en-US" sz="2400" dirty="0" smtClean="0"/>
              <a:t> n == 0: </a:t>
            </a:r>
            <a:r>
              <a:rPr lang="en-US" sz="2400" b="1" dirty="0" smtClean="0"/>
              <a:t>return</a:t>
            </a:r>
            <a:r>
              <a:rPr lang="en-US" sz="2400" dirty="0" smtClean="0"/>
              <a:t> [0]</a:t>
            </a:r>
          </a:p>
          <a:p>
            <a:r>
              <a:rPr lang="en-US" sz="2400" dirty="0" smtClean="0"/>
              <a:t>    </a:t>
            </a:r>
            <a:r>
              <a:rPr lang="en-US" sz="2400" b="1" dirty="0" smtClean="0"/>
              <a:t>return</a:t>
            </a:r>
            <a:r>
              <a:rPr lang="en-US" sz="2400" dirty="0" smtClean="0"/>
              <a:t> </a:t>
            </a:r>
            <a:r>
              <a:rPr lang="en-US" sz="2400" dirty="0" err="1" smtClean="0"/>
              <a:t>make_huge</a:t>
            </a:r>
            <a:r>
              <a:rPr lang="en-US" sz="2400" dirty="0" smtClean="0"/>
              <a:t>(n-1) + </a:t>
            </a:r>
            <a:r>
              <a:rPr lang="en-US" sz="2400" dirty="0" err="1" smtClean="0"/>
              <a:t>make_huge</a:t>
            </a:r>
            <a:r>
              <a:rPr lang="en-US" sz="2400" dirty="0" smtClean="0"/>
              <a:t>(n-1)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743200"/>
            <a:ext cx="6858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&gt;&gt;&gt; </a:t>
            </a:r>
            <a:r>
              <a:rPr lang="en-US" dirty="0" err="1" smtClean="0"/>
              <a:t>len</a:t>
            </a:r>
            <a:r>
              <a:rPr lang="en-US" dirty="0" smtClean="0"/>
              <a:t>(</a:t>
            </a:r>
            <a:r>
              <a:rPr lang="en-US" dirty="0" err="1" smtClean="0"/>
              <a:t>make_huge</a:t>
            </a:r>
            <a:r>
              <a:rPr lang="en-US" dirty="0" smtClean="0"/>
              <a:t>(10))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1024</a:t>
            </a:r>
          </a:p>
          <a:p>
            <a:r>
              <a:rPr lang="en-US" dirty="0" smtClean="0"/>
              <a:t>&gt;&gt;&gt; </a:t>
            </a:r>
            <a:r>
              <a:rPr lang="en-US" dirty="0" err="1" smtClean="0"/>
              <a:t>len</a:t>
            </a:r>
            <a:r>
              <a:rPr lang="en-US" dirty="0" smtClean="0"/>
              <a:t>(</a:t>
            </a:r>
            <a:r>
              <a:rPr lang="en-US" dirty="0" err="1" smtClean="0"/>
              <a:t>make_huge</a:t>
            </a:r>
            <a:r>
              <a:rPr lang="en-US" dirty="0" smtClean="0"/>
              <a:t>(100))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File "C:/Users/David Evans/cs1120/huge.py", line 3, in </a:t>
            </a:r>
            <a:r>
              <a:rPr lang="en-US" dirty="0" err="1" smtClean="0">
                <a:solidFill>
                  <a:srgbClr val="FF0000"/>
                </a:solidFill>
              </a:rPr>
              <a:t>make_huge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  return </a:t>
            </a:r>
            <a:r>
              <a:rPr lang="en-US" dirty="0" err="1" smtClean="0">
                <a:solidFill>
                  <a:srgbClr val="FF0000"/>
                </a:solidFill>
              </a:rPr>
              <a:t>make_huge</a:t>
            </a:r>
            <a:r>
              <a:rPr lang="en-US" dirty="0" smtClean="0">
                <a:solidFill>
                  <a:srgbClr val="FF0000"/>
                </a:solidFill>
              </a:rPr>
              <a:t>(n-1) + </a:t>
            </a:r>
            <a:r>
              <a:rPr lang="en-US" dirty="0" err="1" smtClean="0">
                <a:solidFill>
                  <a:srgbClr val="FF0000"/>
                </a:solidFill>
              </a:rPr>
              <a:t>make_huge</a:t>
            </a:r>
            <a:r>
              <a:rPr lang="en-US" dirty="0" smtClean="0">
                <a:solidFill>
                  <a:srgbClr val="FF0000"/>
                </a:solidFill>
              </a:rPr>
              <a:t>(n-1)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File "C:/Users/David Evans/cs1120/huge.py", line 3, in </a:t>
            </a:r>
            <a:r>
              <a:rPr lang="en-US" dirty="0" err="1" smtClean="0">
                <a:solidFill>
                  <a:srgbClr val="FF0000"/>
                </a:solidFill>
              </a:rPr>
              <a:t>make_huge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  return </a:t>
            </a:r>
            <a:r>
              <a:rPr lang="en-US" dirty="0" err="1" smtClean="0">
                <a:solidFill>
                  <a:srgbClr val="FF0000"/>
                </a:solidFill>
              </a:rPr>
              <a:t>make_huge</a:t>
            </a:r>
            <a:r>
              <a:rPr lang="en-US" dirty="0" smtClean="0">
                <a:solidFill>
                  <a:srgbClr val="FF0000"/>
                </a:solidFill>
              </a:rPr>
              <a:t>(n-1) + </a:t>
            </a:r>
            <a:r>
              <a:rPr lang="en-US" dirty="0" err="1" smtClean="0">
                <a:solidFill>
                  <a:srgbClr val="FF0000"/>
                </a:solidFill>
              </a:rPr>
              <a:t>make_huge</a:t>
            </a:r>
            <a:r>
              <a:rPr lang="en-US" dirty="0" smtClean="0">
                <a:solidFill>
                  <a:srgbClr val="FF0000"/>
                </a:solidFill>
              </a:rPr>
              <a:t>(n-1)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...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File "C:/Users/David Evans/cs1120/huge.py", line 3, in </a:t>
            </a:r>
            <a:r>
              <a:rPr lang="en-US" dirty="0" err="1" smtClean="0">
                <a:solidFill>
                  <a:srgbClr val="FF0000"/>
                </a:solidFill>
              </a:rPr>
              <a:t>make_huge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  return </a:t>
            </a:r>
            <a:r>
              <a:rPr lang="en-US" dirty="0" err="1" smtClean="0">
                <a:solidFill>
                  <a:srgbClr val="FF0000"/>
                </a:solidFill>
              </a:rPr>
              <a:t>make_huge</a:t>
            </a:r>
            <a:r>
              <a:rPr lang="en-US" dirty="0" smtClean="0">
                <a:solidFill>
                  <a:srgbClr val="FF0000"/>
                </a:solidFill>
              </a:rPr>
              <a:t>(n-1) + </a:t>
            </a:r>
            <a:r>
              <a:rPr lang="en-US" dirty="0" err="1" smtClean="0">
                <a:solidFill>
                  <a:srgbClr val="FF0000"/>
                </a:solidFill>
              </a:rPr>
              <a:t>make_huge</a:t>
            </a:r>
            <a:r>
              <a:rPr lang="en-US" dirty="0" smtClean="0">
                <a:solidFill>
                  <a:srgbClr val="FF0000"/>
                </a:solidFill>
              </a:rPr>
              <a:t>(n-1)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MemoryError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943600"/>
            <a:ext cx="7787709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No real interpreter can correctly implement the full semantics of Python!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Solutions</a:t>
            </a:r>
          </a:p>
        </p:txBody>
      </p:sp>
      <p:sp>
        <p:nvSpPr>
          <p:cNvPr id="1616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 1: Prove </a:t>
            </a:r>
            <a:r>
              <a:rPr lang="en-US" dirty="0" smtClean="0"/>
              <a:t>“Python” </a:t>
            </a:r>
            <a:r>
              <a:rPr lang="en-US" dirty="0"/>
              <a:t>does exist</a:t>
            </a:r>
          </a:p>
          <a:p>
            <a:pPr lvl="1"/>
            <a:r>
              <a:rPr lang="en-US" dirty="0"/>
              <a:t>Show that </a:t>
            </a:r>
            <a:r>
              <a:rPr lang="en-US" dirty="0" smtClean="0"/>
              <a:t>some ideal interpreter </a:t>
            </a:r>
            <a:r>
              <a:rPr lang="en-US" dirty="0"/>
              <a:t>could implement all the evaluation </a:t>
            </a:r>
            <a:r>
              <a:rPr lang="en-US" dirty="0" smtClean="0"/>
              <a:t>rules (but what is interpreting that ideal interpreter?)</a:t>
            </a:r>
            <a:endParaRPr lang="en-US" dirty="0"/>
          </a:p>
          <a:p>
            <a:r>
              <a:rPr lang="en-US" b="1" dirty="0"/>
              <a:t>Option 2: Find a simpler computing model</a:t>
            </a:r>
          </a:p>
          <a:p>
            <a:pPr lvl="1"/>
            <a:r>
              <a:rPr lang="en-US" dirty="0"/>
              <a:t>Define it precisely</a:t>
            </a:r>
          </a:p>
          <a:p>
            <a:pPr lvl="1"/>
            <a:r>
              <a:rPr lang="en-US" dirty="0"/>
              <a:t>Show that </a:t>
            </a:r>
            <a:r>
              <a:rPr lang="en-US" dirty="0" smtClean="0"/>
              <a:t>the Halting paradox procedure </a:t>
            </a:r>
            <a:r>
              <a:rPr lang="en-US" dirty="0"/>
              <a:t>can be defined in this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5715000"/>
            <a:ext cx="7876643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Note: our running time analyses also all depend on our computing model!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5" name="Picture 5" descr="gifs/copernican.gif"/>
          <p:cNvPicPr>
            <a:picLocks noChangeAspect="1" noChangeArrowheads="1"/>
          </p:cNvPicPr>
          <p:nvPr/>
        </p:nvPicPr>
        <p:blipFill>
          <a:blip r:embed="rId2" cstate="print"/>
          <a:srcRect t="7881"/>
          <a:stretch>
            <a:fillRect/>
          </a:stretch>
        </p:blipFill>
        <p:spPr bwMode="auto">
          <a:xfrm>
            <a:off x="5573712" y="249238"/>
            <a:ext cx="3265488" cy="3511550"/>
          </a:xfrm>
          <a:prstGeom prst="rect">
            <a:avLst/>
          </a:prstGeom>
          <a:noFill/>
        </p:spPr>
      </p:pic>
      <p:pic>
        <p:nvPicPr>
          <p:cNvPr id="10" name="Picture 5" descr="R_C_Model_Airpla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429000"/>
            <a:ext cx="2845164" cy="2133600"/>
          </a:xfrm>
          <a:prstGeom prst="rect">
            <a:avLst/>
          </a:prstGeom>
          <a:noFill/>
        </p:spPr>
      </p:pic>
      <p:pic>
        <p:nvPicPr>
          <p:cNvPr id="107531" name="Picture 11" descr="ptolem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0512" y="2449513"/>
            <a:ext cx="2960688" cy="29606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252413"/>
            <a:ext cx="4246562" cy="1706562"/>
          </a:xfrm>
        </p:spPr>
        <p:txBody>
          <a:bodyPr/>
          <a:lstStyle/>
          <a:p>
            <a:r>
              <a:rPr lang="en-US"/>
              <a:t>What makes a good model?</a:t>
            </a:r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6538907" y="3886200"/>
            <a:ext cx="1646605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dirty="0"/>
              <a:t>Copernicus </a:t>
            </a:r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6019800" y="5029200"/>
            <a:ext cx="2593980" cy="523220"/>
          </a:xfrm>
          <a:prstGeom prst="rect">
            <a:avLst/>
          </a:prstGeom>
          <a:solidFill>
            <a:srgbClr val="FFFF99"/>
          </a:solidFill>
          <a:ln w="317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GM</a:t>
            </a:r>
            <a:r>
              <a:rPr lang="en-US" sz="28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6705600" y="5562600"/>
            <a:ext cx="1371599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400" dirty="0"/>
              <a:t>Newton </a:t>
            </a:r>
          </a:p>
        </p:txBody>
      </p:sp>
      <p:sp>
        <p:nvSpPr>
          <p:cNvPr id="107532" name="Rectangle 12"/>
          <p:cNvSpPr>
            <a:spLocks noChangeArrowheads="1"/>
          </p:cNvSpPr>
          <p:nvPr/>
        </p:nvSpPr>
        <p:spPr bwMode="auto">
          <a:xfrm>
            <a:off x="3624262" y="5430837"/>
            <a:ext cx="1218090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dirty="0" err="1"/>
              <a:t>Ptolomy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How should we model a Computer?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37399" r="34146"/>
          <a:stretch>
            <a:fillRect/>
          </a:stretch>
        </p:blipFill>
        <p:spPr bwMode="auto">
          <a:xfrm>
            <a:off x="7315200" y="2133600"/>
            <a:ext cx="1718626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 descr="vs-mit-apollo-panel"/>
          <p:cNvPicPr>
            <a:picLocks noChangeAspect="1" noChangeArrowheads="1"/>
          </p:cNvPicPr>
          <p:nvPr/>
        </p:nvPicPr>
        <p:blipFill>
          <a:blip r:embed="rId3" cstate="print"/>
          <a:srcRect b="36308"/>
          <a:stretch>
            <a:fillRect/>
          </a:stretch>
        </p:blipFill>
        <p:spPr bwMode="auto">
          <a:xfrm>
            <a:off x="233362" y="3962400"/>
            <a:ext cx="2292350" cy="2649538"/>
          </a:xfrm>
          <a:prstGeom prst="rect">
            <a:avLst/>
          </a:prstGeom>
          <a:noFill/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04800" y="4038600"/>
            <a:ext cx="1757362" cy="612775"/>
          </a:xfrm>
          <a:prstGeom prst="rect">
            <a:avLst/>
          </a:prstGeom>
          <a:solidFill>
            <a:schemeClr val="bg1"/>
          </a:solidFill>
          <a:ln w="3175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/>
              <a:t>Apollo Guidance Computer (1969)</a:t>
            </a:r>
          </a:p>
        </p:txBody>
      </p:sp>
      <p:pic>
        <p:nvPicPr>
          <p:cNvPr id="17" name="Picture 16" descr="col5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962" y="1125538"/>
            <a:ext cx="4064000" cy="2849562"/>
          </a:xfrm>
          <a:prstGeom prst="rect">
            <a:avLst/>
          </a:prstGeom>
          <a:noFill/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397125" y="1203325"/>
            <a:ext cx="1789112" cy="368300"/>
          </a:xfrm>
          <a:prstGeom prst="rect">
            <a:avLst/>
          </a:prstGeom>
          <a:solidFill>
            <a:schemeClr val="bg1"/>
          </a:solidFill>
          <a:ln w="3175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/>
              <a:t>Colossus (1944)</a:t>
            </a:r>
          </a:p>
        </p:txBody>
      </p:sp>
      <p:pic>
        <p:nvPicPr>
          <p:cNvPr id="19" name="Picture 18" descr="cra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0508" y="989888"/>
            <a:ext cx="3316288" cy="2403475"/>
          </a:xfrm>
          <a:prstGeom prst="rect">
            <a:avLst/>
          </a:prstGeom>
          <a:noFill/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6068196" y="2884651"/>
            <a:ext cx="1309687" cy="336550"/>
          </a:xfrm>
          <a:prstGeom prst="rect">
            <a:avLst/>
          </a:prstGeom>
          <a:solidFill>
            <a:schemeClr val="bg1"/>
          </a:solidFill>
          <a:ln w="3175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Cray-1 (1976)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7620000" y="5486400"/>
            <a:ext cx="1342227" cy="307777"/>
          </a:xfrm>
          <a:prstGeom prst="rect">
            <a:avLst/>
          </a:prstGeom>
          <a:solidFill>
            <a:schemeClr val="bg1"/>
          </a:solidFill>
          <a:ln w="3175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/>
              <a:t>Palm Pre (2009)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7772400" y="5791200"/>
            <a:ext cx="1219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solidFill>
                  <a:schemeClr val="bg1">
                    <a:lumMod val="75000"/>
                  </a:schemeClr>
                </a:solidFill>
              </a:rPr>
              <a:t>Flickr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n-US" sz="1100" dirty="0" err="1" smtClean="0">
                <a:solidFill>
                  <a:schemeClr val="bg1">
                    <a:lumMod val="75000"/>
                  </a:schemeClr>
                </a:solidFill>
              </a:rPr>
              <a:t>louisvolant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505200"/>
            <a:ext cx="3007885" cy="227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5715000" y="5791200"/>
            <a:ext cx="1253869" cy="307777"/>
          </a:xfrm>
          <a:prstGeom prst="rect">
            <a:avLst/>
          </a:prstGeom>
          <a:solidFill>
            <a:schemeClr val="bg1"/>
          </a:solidFill>
          <a:ln w="3175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/>
              <a:t>Apple II (1977)</a:t>
            </a:r>
            <a:endParaRPr lang="en-US" sz="1400" dirty="0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96796" y="3200400"/>
            <a:ext cx="249670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578693" y="6434983"/>
            <a:ext cx="3352800" cy="338554"/>
          </a:xfrm>
          <a:prstGeom prst="rect">
            <a:avLst/>
          </a:prstGeom>
          <a:solidFill>
            <a:schemeClr val="bg1"/>
          </a:solidFill>
          <a:ln w="3175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/>
              <a:t>Honeywell Kitchen Computer (1969</a:t>
            </a:r>
            <a:r>
              <a:rPr lang="en-US" sz="1600" dirty="0"/>
              <a:t>)</a:t>
            </a:r>
          </a:p>
        </p:txBody>
      </p:sp>
      <p:sp>
        <p:nvSpPr>
          <p:cNvPr id="1618957" name="Text Box 13"/>
          <p:cNvSpPr txBox="1">
            <a:spLocks noChangeArrowheads="1"/>
          </p:cNvSpPr>
          <p:nvPr/>
        </p:nvSpPr>
        <p:spPr bwMode="auto">
          <a:xfrm>
            <a:off x="6400800" y="990600"/>
            <a:ext cx="2540000" cy="1631216"/>
          </a:xfrm>
          <a:prstGeom prst="rect">
            <a:avLst/>
          </a:prstGeom>
          <a:solidFill>
            <a:srgbClr val="CCFFCC"/>
          </a:solidFill>
          <a:ln w="317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/>
              <a:t>Turing invented the model we’ll use today in 1936.  What “computer” was he modeling?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18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9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“Computers” before WWII</a:t>
            </a:r>
          </a:p>
        </p:txBody>
      </p:sp>
      <p:pic>
        <p:nvPicPr>
          <p:cNvPr id="1639427" name="Picture 3" descr="E49-00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71600"/>
            <a:ext cx="5934075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Mechanical Computing</a:t>
            </a:r>
          </a:p>
        </p:txBody>
      </p:sp>
      <p:pic>
        <p:nvPicPr>
          <p:cNvPr id="15365" name="Picture 5" descr="cerme"/>
          <p:cNvPicPr>
            <a:picLocks noChangeAspect="1" noChangeArrowheads="1"/>
          </p:cNvPicPr>
          <p:nvPr/>
        </p:nvPicPr>
        <p:blipFill>
          <a:blip r:embed="rId2" cstate="print"/>
          <a:srcRect t="2000"/>
          <a:stretch>
            <a:fillRect/>
          </a:stretch>
        </p:blipFill>
        <p:spPr bwMode="auto">
          <a:xfrm>
            <a:off x="533400" y="1828800"/>
            <a:ext cx="2854325" cy="37338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828800"/>
            <a:ext cx="5448859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Computers</a:t>
            </a:r>
          </a:p>
        </p:txBody>
      </p:sp>
      <p:sp>
        <p:nvSpPr>
          <p:cNvPr id="162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401763"/>
            <a:ext cx="8229600" cy="4525962"/>
          </a:xfrm>
        </p:spPr>
        <p:txBody>
          <a:bodyPr>
            <a:normAutofit lnSpcReduction="10000"/>
          </a:bodyPr>
          <a:lstStyle/>
          <a:p>
            <a:r>
              <a:rPr lang="en-US"/>
              <a:t>Input</a:t>
            </a:r>
          </a:p>
          <a:p>
            <a:pPr lvl="1"/>
            <a:r>
              <a:rPr lang="en-US"/>
              <a:t>Without it, we can’t describe a problem</a:t>
            </a:r>
          </a:p>
          <a:p>
            <a:r>
              <a:rPr lang="en-US"/>
              <a:t>Output</a:t>
            </a:r>
          </a:p>
          <a:p>
            <a:pPr lvl="1"/>
            <a:r>
              <a:rPr lang="en-US"/>
              <a:t>Without it, we can’t get an answer</a:t>
            </a:r>
          </a:p>
          <a:p>
            <a:r>
              <a:rPr lang="en-US"/>
              <a:t>Processing</a:t>
            </a:r>
          </a:p>
          <a:p>
            <a:pPr lvl="1"/>
            <a:r>
              <a:rPr lang="en-US"/>
              <a:t>Need some way of getting from the input to the output</a:t>
            </a:r>
          </a:p>
          <a:p>
            <a:r>
              <a:rPr lang="en-US"/>
              <a:t>Memory</a:t>
            </a:r>
          </a:p>
          <a:p>
            <a:pPr lvl="1"/>
            <a:r>
              <a:rPr lang="en-US"/>
              <a:t>Need to keep track of what we are doing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2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2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2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2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2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2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20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20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099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Input</a:t>
            </a:r>
          </a:p>
        </p:txBody>
      </p:sp>
      <p:pic>
        <p:nvPicPr>
          <p:cNvPr id="1622019" name="Picture 3" descr="newto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6200" y="3546475"/>
            <a:ext cx="2674938" cy="3105150"/>
          </a:xfrm>
          <a:prstGeom prst="rect">
            <a:avLst/>
          </a:prstGeom>
          <a:noFill/>
        </p:spPr>
      </p:pic>
      <p:pic>
        <p:nvPicPr>
          <p:cNvPr id="1622020" name="Picture 4" descr="04_MouseKeyp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4838" y="3648075"/>
            <a:ext cx="4356100" cy="2921000"/>
          </a:xfrm>
          <a:prstGeom prst="rect">
            <a:avLst/>
          </a:prstGeom>
          <a:noFill/>
        </p:spPr>
      </p:pic>
      <p:sp>
        <p:nvSpPr>
          <p:cNvPr id="1622021" name="Text Box 5"/>
          <p:cNvSpPr txBox="1">
            <a:spLocks noChangeArrowheads="1"/>
          </p:cNvSpPr>
          <p:nvPr/>
        </p:nvSpPr>
        <p:spPr bwMode="auto">
          <a:xfrm>
            <a:off x="3171825" y="6116638"/>
            <a:ext cx="2957513" cy="368300"/>
          </a:xfrm>
          <a:prstGeom prst="rect">
            <a:avLst/>
          </a:prstGeom>
          <a:solidFill>
            <a:schemeClr val="bg1"/>
          </a:solidFill>
          <a:ln w="3175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Engelbart’s mouse and keypad</a:t>
            </a:r>
          </a:p>
        </p:txBody>
      </p:sp>
      <p:pic>
        <p:nvPicPr>
          <p:cNvPr id="1622022" name="Picture 6" descr="IBMPunchCa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3538" y="1322388"/>
            <a:ext cx="3470275" cy="2355850"/>
          </a:xfrm>
          <a:prstGeom prst="rect">
            <a:avLst/>
          </a:prstGeom>
          <a:noFill/>
        </p:spPr>
      </p:pic>
      <p:sp>
        <p:nvSpPr>
          <p:cNvPr id="1622023" name="Text Box 7"/>
          <p:cNvSpPr txBox="1">
            <a:spLocks noChangeArrowheads="1"/>
          </p:cNvSpPr>
          <p:nvPr/>
        </p:nvSpPr>
        <p:spPr bwMode="auto">
          <a:xfrm>
            <a:off x="5530850" y="3111500"/>
            <a:ext cx="1328738" cy="368300"/>
          </a:xfrm>
          <a:prstGeom prst="rect">
            <a:avLst/>
          </a:prstGeom>
          <a:solidFill>
            <a:schemeClr val="bg1"/>
          </a:solidFill>
          <a:ln w="3175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Punch Cards</a:t>
            </a:r>
          </a:p>
        </p:txBody>
      </p:sp>
      <p:pic>
        <p:nvPicPr>
          <p:cNvPr id="1622024" name="Picture 8" descr="samp-altair-BASIC-paper-tap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" y="1296988"/>
            <a:ext cx="3471862" cy="3425825"/>
          </a:xfrm>
          <a:prstGeom prst="rect">
            <a:avLst/>
          </a:prstGeom>
          <a:noFill/>
        </p:spPr>
      </p:pic>
      <p:sp>
        <p:nvSpPr>
          <p:cNvPr id="1622025" name="Text Box 9"/>
          <p:cNvSpPr txBox="1">
            <a:spLocks noChangeArrowheads="1"/>
          </p:cNvSpPr>
          <p:nvPr/>
        </p:nvSpPr>
        <p:spPr bwMode="auto">
          <a:xfrm>
            <a:off x="828675" y="4214813"/>
            <a:ext cx="2946400" cy="368300"/>
          </a:xfrm>
          <a:prstGeom prst="rect">
            <a:avLst/>
          </a:prstGeom>
          <a:solidFill>
            <a:schemeClr val="bg1"/>
          </a:solidFill>
          <a:ln w="3175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Altair BASIC Paper Tape, 1976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Turing’s </a:t>
            </a:r>
            <a:r>
              <a:rPr lang="en-US" dirty="0" smtClean="0"/>
              <a:t>Model</a:t>
            </a:r>
            <a:endParaRPr lang="en-US" dirty="0"/>
          </a:p>
        </p:txBody>
      </p:sp>
      <p:pic>
        <p:nvPicPr>
          <p:cNvPr id="16199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" y="2192338"/>
            <a:ext cx="3117850" cy="23447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sp>
        <p:nvSpPr>
          <p:cNvPr id="1619972" name="Text Box 4"/>
          <p:cNvSpPr txBox="1">
            <a:spLocks noChangeArrowheads="1"/>
          </p:cNvSpPr>
          <p:nvPr/>
        </p:nvSpPr>
        <p:spPr bwMode="auto">
          <a:xfrm>
            <a:off x="3429000" y="1562100"/>
            <a:ext cx="5654675" cy="378565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latin typeface="Verdana" pitchFamily="34" charset="0"/>
              </a:rPr>
              <a:t>“Computing is normally done by writing certain symbols on paper. We may suppose this paper is divided into squares like a child’s arithmetic book.” </a:t>
            </a:r>
          </a:p>
          <a:p>
            <a:endParaRPr lang="en-US" sz="2800" dirty="0" smtClean="0">
              <a:latin typeface="Verdana" pitchFamily="34" charset="0"/>
            </a:endParaRPr>
          </a:p>
          <a:p>
            <a:r>
              <a:rPr lang="en-US" sz="2400" dirty="0" smtClean="0">
                <a:latin typeface="Verdana" pitchFamily="34" charset="0"/>
              </a:rPr>
              <a:t>Alan </a:t>
            </a:r>
            <a:r>
              <a:rPr lang="en-US" sz="2400" dirty="0">
                <a:latin typeface="Verdana" pitchFamily="34" charset="0"/>
              </a:rPr>
              <a:t>Turing, </a:t>
            </a:r>
            <a:r>
              <a:rPr lang="en-US" sz="2400" i="1" dirty="0">
                <a:latin typeface="Verdana" pitchFamily="34" charset="0"/>
              </a:rPr>
              <a:t>On computable numbers, with an application to the </a:t>
            </a:r>
            <a:r>
              <a:rPr lang="en-US" sz="2400" i="1" dirty="0" err="1">
                <a:latin typeface="Verdana" pitchFamily="34" charset="0"/>
              </a:rPr>
              <a:t>Entscheidungsproblem</a:t>
            </a:r>
            <a:r>
              <a:rPr lang="en-US" sz="2400" dirty="0">
                <a:latin typeface="Verdana" pitchFamily="34" charset="0"/>
              </a:rPr>
              <a:t>, 1936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Noncomputability</a:t>
            </a:r>
            <a:r>
              <a:rPr lang="en-US" dirty="0" smtClean="0"/>
              <a:t> of Malware Detection</a:t>
            </a:r>
          </a:p>
          <a:p>
            <a:r>
              <a:rPr lang="en-US" dirty="0" smtClean="0"/>
              <a:t>Modeling Computing</a:t>
            </a:r>
          </a:p>
          <a:p>
            <a:pPr lvl="1"/>
            <a:r>
              <a:rPr lang="en-US" dirty="0" smtClean="0"/>
              <a:t>Turing’s Model</a:t>
            </a:r>
          </a:p>
          <a:p>
            <a:pPr lvl="1"/>
            <a:r>
              <a:rPr lang="en-US" dirty="0" smtClean="0"/>
              <a:t>Universal Machines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4495800"/>
            <a:ext cx="716280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Remember to send me your requested site name by</a:t>
            </a:r>
            <a:r>
              <a:rPr lang="en-US" sz="2800" b="1" dirty="0" smtClean="0"/>
              <a:t> midnight tonight</a:t>
            </a:r>
            <a:r>
              <a:rPr lang="en-US" sz="2800" dirty="0" smtClean="0"/>
              <a:t> if you want your site hosted at </a:t>
            </a:r>
            <a:r>
              <a:rPr lang="en-US" sz="2800" i="1" dirty="0" smtClean="0"/>
              <a:t>name</a:t>
            </a:r>
            <a:r>
              <a:rPr lang="en-US" sz="2800" dirty="0" smtClean="0"/>
              <a:t>.cs.virginia.edu.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685800"/>
            <a:ext cx="228062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Exam 2 and Final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3" name="Rectangle 49"/>
          <p:cNvSpPr>
            <a:spLocks noChangeArrowheads="1"/>
          </p:cNvSpPr>
          <p:nvPr/>
        </p:nvSpPr>
        <p:spPr bwMode="auto">
          <a:xfrm>
            <a:off x="4197350" y="2557463"/>
            <a:ext cx="4946650" cy="642937"/>
          </a:xfrm>
          <a:prstGeom prst="rect">
            <a:avLst/>
          </a:prstGeom>
          <a:solidFill>
            <a:schemeClr val="bg2"/>
          </a:solidFill>
          <a:ln w="317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Pencil and Paper </a:t>
            </a:r>
          </a:p>
        </p:txBody>
      </p:sp>
      <p:pic>
        <p:nvPicPr>
          <p:cNvPr id="16389" name="Picture 5" descr="13551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538" y="1406525"/>
            <a:ext cx="1666875" cy="2505075"/>
          </a:xfrm>
          <a:prstGeom prst="rect">
            <a:avLst/>
          </a:prstGeom>
          <a:noFill/>
        </p:spPr>
      </p:pic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2741613" y="2586038"/>
            <a:ext cx="1371600" cy="4572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317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4735513" y="2670175"/>
            <a:ext cx="430212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#</a:t>
            </a:r>
          </a:p>
        </p:txBody>
      </p:sp>
      <p:sp>
        <p:nvSpPr>
          <p:cNvPr id="16420" name="Text Box 36"/>
          <p:cNvSpPr txBox="1">
            <a:spLocks noChangeArrowheads="1"/>
          </p:cNvSpPr>
          <p:nvPr/>
        </p:nvSpPr>
        <p:spPr bwMode="auto">
          <a:xfrm>
            <a:off x="5237163" y="2670175"/>
            <a:ext cx="3683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C</a:t>
            </a:r>
          </a:p>
        </p:txBody>
      </p:sp>
      <p:sp>
        <p:nvSpPr>
          <p:cNvPr id="16421" name="Text Box 37"/>
          <p:cNvSpPr txBox="1">
            <a:spLocks noChangeArrowheads="1"/>
          </p:cNvSpPr>
          <p:nvPr/>
        </p:nvSpPr>
        <p:spPr bwMode="auto">
          <a:xfrm>
            <a:off x="5676900" y="2670175"/>
            <a:ext cx="392113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S</a:t>
            </a:r>
          </a:p>
        </p:txBody>
      </p:sp>
      <p:sp>
        <p:nvSpPr>
          <p:cNvPr id="16422" name="Text Box 38"/>
          <p:cNvSpPr txBox="1">
            <a:spLocks noChangeArrowheads="1"/>
          </p:cNvSpPr>
          <p:nvPr/>
        </p:nvSpPr>
        <p:spPr bwMode="auto">
          <a:xfrm>
            <a:off x="6142038" y="2670175"/>
            <a:ext cx="392112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S</a:t>
            </a:r>
          </a:p>
        </p:txBody>
      </p:sp>
      <p:sp>
        <p:nvSpPr>
          <p:cNvPr id="16423" name="Text Box 39"/>
          <p:cNvSpPr txBox="1">
            <a:spLocks noChangeArrowheads="1"/>
          </p:cNvSpPr>
          <p:nvPr/>
        </p:nvSpPr>
        <p:spPr bwMode="auto">
          <a:xfrm>
            <a:off x="6605588" y="2670175"/>
            <a:ext cx="401637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A</a:t>
            </a:r>
          </a:p>
        </p:txBody>
      </p:sp>
      <p:sp>
        <p:nvSpPr>
          <p:cNvPr id="16424" name="Text Box 40"/>
          <p:cNvSpPr txBox="1">
            <a:spLocks noChangeArrowheads="1"/>
          </p:cNvSpPr>
          <p:nvPr/>
        </p:nvSpPr>
        <p:spPr bwMode="auto">
          <a:xfrm>
            <a:off x="7080250" y="267017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7</a:t>
            </a:r>
          </a:p>
        </p:txBody>
      </p:sp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7523163" y="267017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2</a:t>
            </a:r>
          </a:p>
        </p:txBody>
      </p:sp>
      <p:sp>
        <p:nvSpPr>
          <p:cNvPr id="16426" name="Text Box 42"/>
          <p:cNvSpPr txBox="1">
            <a:spLocks noChangeArrowheads="1"/>
          </p:cNvSpPr>
          <p:nvPr/>
        </p:nvSpPr>
        <p:spPr bwMode="auto">
          <a:xfrm>
            <a:off x="7967663" y="267017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3</a:t>
            </a:r>
          </a:p>
        </p:txBody>
      </p:sp>
      <p:sp>
        <p:nvSpPr>
          <p:cNvPr id="16429" name="Text Box 45"/>
          <p:cNvSpPr txBox="1">
            <a:spLocks noChangeArrowheads="1"/>
          </p:cNvSpPr>
          <p:nvPr/>
        </p:nvSpPr>
        <p:spPr bwMode="auto">
          <a:xfrm>
            <a:off x="3733800" y="3886200"/>
            <a:ext cx="4545475" cy="52322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How long should the tape be?</a:t>
            </a:r>
          </a:p>
        </p:txBody>
      </p:sp>
      <p:sp>
        <p:nvSpPr>
          <p:cNvPr id="16430" name="AutoShape 46"/>
          <p:cNvSpPr>
            <a:spLocks noChangeArrowheads="1"/>
          </p:cNvSpPr>
          <p:nvPr/>
        </p:nvSpPr>
        <p:spPr bwMode="auto">
          <a:xfrm rot="10800000">
            <a:off x="6553200" y="1981200"/>
            <a:ext cx="457200" cy="533400"/>
          </a:xfrm>
          <a:prstGeom prst="upArrow">
            <a:avLst>
              <a:gd name="adj1" fmla="val 50000"/>
              <a:gd name="adj2" fmla="val 29167"/>
            </a:avLst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31" name="Text Box 47"/>
          <p:cNvSpPr txBox="1">
            <a:spLocks noChangeArrowheads="1"/>
          </p:cNvSpPr>
          <p:nvPr/>
        </p:nvSpPr>
        <p:spPr bwMode="auto">
          <a:xfrm>
            <a:off x="4125913" y="2455863"/>
            <a:ext cx="627062" cy="5794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FF99"/>
                </a:solidFill>
              </a:rPr>
              <a:t>...</a:t>
            </a:r>
          </a:p>
        </p:txBody>
      </p:sp>
      <p:sp>
        <p:nvSpPr>
          <p:cNvPr id="16432" name="Text Box 48"/>
          <p:cNvSpPr txBox="1">
            <a:spLocks noChangeArrowheads="1"/>
          </p:cNvSpPr>
          <p:nvPr/>
        </p:nvSpPr>
        <p:spPr bwMode="auto">
          <a:xfrm>
            <a:off x="8410575" y="2454275"/>
            <a:ext cx="627063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FF99"/>
                </a:solidFill>
              </a:rPr>
              <a:t>...</a:t>
            </a:r>
          </a:p>
        </p:txBody>
      </p:sp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533400" y="4800600"/>
            <a:ext cx="8255000" cy="1373188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Infinitely long!  We are </a:t>
            </a:r>
            <a:r>
              <a:rPr lang="en-US" sz="2800" i="1" dirty="0"/>
              <a:t>modeling </a:t>
            </a:r>
            <a:r>
              <a:rPr lang="en-US" sz="2800" dirty="0"/>
              <a:t>a computer, not building one.  Our model should not have silly practical limitations (like a real computer does).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Output</a:t>
            </a:r>
          </a:p>
        </p:txBody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r>
              <a:rPr lang="en-US" dirty="0"/>
              <a:t>Blinking lights are cool, but hard to model</a:t>
            </a:r>
          </a:p>
          <a:p>
            <a:r>
              <a:rPr lang="en-US" dirty="0" smtClean="0"/>
              <a:t>Use the tape: output </a:t>
            </a:r>
            <a:r>
              <a:rPr lang="en-US" dirty="0"/>
              <a:t>is what is written on the tape at the </a:t>
            </a:r>
            <a:r>
              <a:rPr lang="en-US" dirty="0" smtClean="0"/>
              <a:t>end</a:t>
            </a:r>
            <a:endParaRPr lang="en-US" dirty="0"/>
          </a:p>
        </p:txBody>
      </p:sp>
      <p:pic>
        <p:nvPicPr>
          <p:cNvPr id="1624068" name="Picture 4" descr="CM5_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6900" y="1698625"/>
            <a:ext cx="4445000" cy="4200525"/>
          </a:xfrm>
          <a:prstGeom prst="rect">
            <a:avLst/>
          </a:prstGeom>
          <a:noFill/>
        </p:spPr>
      </p:pic>
      <p:sp>
        <p:nvSpPr>
          <p:cNvPr id="1624069" name="Text Box 5"/>
          <p:cNvSpPr txBox="1">
            <a:spLocks noChangeArrowheads="1"/>
          </p:cNvSpPr>
          <p:nvPr/>
        </p:nvSpPr>
        <p:spPr bwMode="auto">
          <a:xfrm>
            <a:off x="5541963" y="5457825"/>
            <a:ext cx="3109912" cy="368300"/>
          </a:xfrm>
          <a:prstGeom prst="rect">
            <a:avLst/>
          </a:prstGeom>
          <a:solidFill>
            <a:schemeClr val="bg1"/>
          </a:solidFill>
          <a:ln w="3175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Connection Machine CM-5, 1993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avid Evans\Documents\book\images\frustration-iStock_000003621931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200400"/>
            <a:ext cx="5496515" cy="3657600"/>
          </a:xfrm>
          <a:prstGeom prst="rect">
            <a:avLst/>
          </a:prstGeom>
          <a:noFill/>
        </p:spPr>
      </p:pic>
      <p:sp>
        <p:nvSpPr>
          <p:cNvPr id="164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Processing (Brains)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0" y="1981200"/>
            <a:ext cx="3048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Look at the current state of the computation</a:t>
            </a:r>
          </a:p>
          <a:p>
            <a:endParaRPr lang="en-US" sz="3200" dirty="0" smtClean="0"/>
          </a:p>
          <a:p>
            <a:r>
              <a:rPr lang="en-US" sz="3200" dirty="0" smtClean="0"/>
              <a:t>Follow simple rules about what to do next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Processing</a:t>
            </a:r>
          </a:p>
        </p:txBody>
      </p:sp>
      <p:sp>
        <p:nvSpPr>
          <p:cNvPr id="1625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Evaluation Rules</a:t>
            </a:r>
          </a:p>
          <a:p>
            <a:pPr lvl="1"/>
            <a:r>
              <a:rPr lang="en-US"/>
              <a:t>Given an input on our tape, how do we evaluate to produce the output</a:t>
            </a:r>
          </a:p>
          <a:p>
            <a:r>
              <a:rPr lang="en-US"/>
              <a:t>What do we need:</a:t>
            </a:r>
          </a:p>
          <a:p>
            <a:pPr lvl="1"/>
            <a:r>
              <a:rPr lang="en-US"/>
              <a:t>Read what is on the tape at the current square</a:t>
            </a:r>
          </a:p>
          <a:p>
            <a:pPr lvl="1"/>
            <a:r>
              <a:rPr lang="en-US"/>
              <a:t>Move the tape one square in either direction</a:t>
            </a:r>
          </a:p>
          <a:p>
            <a:pPr lvl="1"/>
            <a:r>
              <a:rPr lang="en-US"/>
              <a:t>Write into the current square</a:t>
            </a:r>
          </a:p>
        </p:txBody>
      </p:sp>
      <p:sp>
        <p:nvSpPr>
          <p:cNvPr id="1625092" name="Line 4"/>
          <p:cNvSpPr>
            <a:spLocks noChangeShapeType="1"/>
          </p:cNvSpPr>
          <p:nvPr/>
        </p:nvSpPr>
        <p:spPr bwMode="auto">
          <a:xfrm>
            <a:off x="1295400" y="536799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093" name="Line 5"/>
          <p:cNvSpPr>
            <a:spLocks noChangeShapeType="1"/>
          </p:cNvSpPr>
          <p:nvPr/>
        </p:nvSpPr>
        <p:spPr bwMode="auto">
          <a:xfrm>
            <a:off x="1752600" y="535529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094" name="Line 6"/>
          <p:cNvSpPr>
            <a:spLocks noChangeShapeType="1"/>
          </p:cNvSpPr>
          <p:nvPr/>
        </p:nvSpPr>
        <p:spPr bwMode="auto">
          <a:xfrm>
            <a:off x="2209800" y="535529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095" name="Line 7"/>
          <p:cNvSpPr>
            <a:spLocks noChangeShapeType="1"/>
          </p:cNvSpPr>
          <p:nvPr/>
        </p:nvSpPr>
        <p:spPr bwMode="auto">
          <a:xfrm>
            <a:off x="2667000" y="535529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096" name="Line 8"/>
          <p:cNvSpPr>
            <a:spLocks noChangeShapeType="1"/>
          </p:cNvSpPr>
          <p:nvPr/>
        </p:nvSpPr>
        <p:spPr bwMode="auto">
          <a:xfrm>
            <a:off x="2667000" y="535529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097" name="Line 9"/>
          <p:cNvSpPr>
            <a:spLocks noChangeShapeType="1"/>
          </p:cNvSpPr>
          <p:nvPr/>
        </p:nvSpPr>
        <p:spPr bwMode="auto">
          <a:xfrm>
            <a:off x="3124200" y="535529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098" name="Line 10"/>
          <p:cNvSpPr>
            <a:spLocks noChangeShapeType="1"/>
          </p:cNvSpPr>
          <p:nvPr/>
        </p:nvSpPr>
        <p:spPr bwMode="auto">
          <a:xfrm>
            <a:off x="3581400" y="535529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099" name="Line 11"/>
          <p:cNvSpPr>
            <a:spLocks noChangeShapeType="1"/>
          </p:cNvSpPr>
          <p:nvPr/>
        </p:nvSpPr>
        <p:spPr bwMode="auto">
          <a:xfrm>
            <a:off x="4038600" y="535529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00" name="Line 12"/>
          <p:cNvSpPr>
            <a:spLocks noChangeShapeType="1"/>
          </p:cNvSpPr>
          <p:nvPr/>
        </p:nvSpPr>
        <p:spPr bwMode="auto">
          <a:xfrm>
            <a:off x="4038600" y="535529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01" name="Line 13"/>
          <p:cNvSpPr>
            <a:spLocks noChangeShapeType="1"/>
          </p:cNvSpPr>
          <p:nvPr/>
        </p:nvSpPr>
        <p:spPr bwMode="auto">
          <a:xfrm>
            <a:off x="4495800" y="535529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02" name="Line 14"/>
          <p:cNvSpPr>
            <a:spLocks noChangeShapeType="1"/>
          </p:cNvSpPr>
          <p:nvPr/>
        </p:nvSpPr>
        <p:spPr bwMode="auto">
          <a:xfrm>
            <a:off x="4953000" y="535529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03" name="Line 15"/>
          <p:cNvSpPr>
            <a:spLocks noChangeShapeType="1"/>
          </p:cNvSpPr>
          <p:nvPr/>
        </p:nvSpPr>
        <p:spPr bwMode="auto">
          <a:xfrm>
            <a:off x="5410200" y="535529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04" name="Line 16"/>
          <p:cNvSpPr>
            <a:spLocks noChangeShapeType="1"/>
          </p:cNvSpPr>
          <p:nvPr/>
        </p:nvSpPr>
        <p:spPr bwMode="auto">
          <a:xfrm>
            <a:off x="5410200" y="535529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05" name="Line 17"/>
          <p:cNvSpPr>
            <a:spLocks noChangeShapeType="1"/>
          </p:cNvSpPr>
          <p:nvPr/>
        </p:nvSpPr>
        <p:spPr bwMode="auto">
          <a:xfrm>
            <a:off x="5867400" y="535529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06" name="Line 18"/>
          <p:cNvSpPr>
            <a:spLocks noChangeShapeType="1"/>
          </p:cNvSpPr>
          <p:nvPr/>
        </p:nvSpPr>
        <p:spPr bwMode="auto">
          <a:xfrm>
            <a:off x="6324600" y="535529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07" name="Line 19"/>
          <p:cNvSpPr>
            <a:spLocks noChangeShapeType="1"/>
          </p:cNvSpPr>
          <p:nvPr/>
        </p:nvSpPr>
        <p:spPr bwMode="auto">
          <a:xfrm>
            <a:off x="6781800" y="536799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08" name="Line 20"/>
          <p:cNvSpPr>
            <a:spLocks noChangeShapeType="1"/>
          </p:cNvSpPr>
          <p:nvPr/>
        </p:nvSpPr>
        <p:spPr bwMode="auto">
          <a:xfrm>
            <a:off x="6781800" y="536799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09" name="Line 21"/>
          <p:cNvSpPr>
            <a:spLocks noChangeShapeType="1"/>
          </p:cNvSpPr>
          <p:nvPr/>
        </p:nvSpPr>
        <p:spPr bwMode="auto">
          <a:xfrm>
            <a:off x="7239000" y="536799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10" name="Line 22"/>
          <p:cNvSpPr>
            <a:spLocks noChangeShapeType="1"/>
          </p:cNvSpPr>
          <p:nvPr/>
        </p:nvSpPr>
        <p:spPr bwMode="auto">
          <a:xfrm>
            <a:off x="7696200" y="536799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11" name="Line 23"/>
          <p:cNvSpPr>
            <a:spLocks noChangeShapeType="1"/>
          </p:cNvSpPr>
          <p:nvPr/>
        </p:nvSpPr>
        <p:spPr bwMode="auto">
          <a:xfrm>
            <a:off x="8153400" y="536799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12" name="Line 24"/>
          <p:cNvSpPr>
            <a:spLocks noChangeShapeType="1"/>
          </p:cNvSpPr>
          <p:nvPr/>
        </p:nvSpPr>
        <p:spPr bwMode="auto">
          <a:xfrm>
            <a:off x="8153400" y="536799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13" name="Line 25"/>
          <p:cNvSpPr>
            <a:spLocks noChangeShapeType="1"/>
          </p:cNvSpPr>
          <p:nvPr/>
        </p:nvSpPr>
        <p:spPr bwMode="auto">
          <a:xfrm>
            <a:off x="8610600" y="536799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14" name="Line 26"/>
          <p:cNvSpPr>
            <a:spLocks noChangeShapeType="1"/>
          </p:cNvSpPr>
          <p:nvPr/>
        </p:nvSpPr>
        <p:spPr bwMode="auto">
          <a:xfrm>
            <a:off x="9067800" y="536799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15" name="Line 27"/>
          <p:cNvSpPr>
            <a:spLocks noChangeShapeType="1"/>
          </p:cNvSpPr>
          <p:nvPr/>
        </p:nvSpPr>
        <p:spPr bwMode="auto">
          <a:xfrm>
            <a:off x="-76200" y="536799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16" name="Line 28"/>
          <p:cNvSpPr>
            <a:spLocks noChangeShapeType="1"/>
          </p:cNvSpPr>
          <p:nvPr/>
        </p:nvSpPr>
        <p:spPr bwMode="auto">
          <a:xfrm>
            <a:off x="381000" y="536799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17" name="Line 29"/>
          <p:cNvSpPr>
            <a:spLocks noChangeShapeType="1"/>
          </p:cNvSpPr>
          <p:nvPr/>
        </p:nvSpPr>
        <p:spPr bwMode="auto">
          <a:xfrm>
            <a:off x="838200" y="536799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18" name="Line 30"/>
          <p:cNvSpPr>
            <a:spLocks noChangeShapeType="1"/>
          </p:cNvSpPr>
          <p:nvPr/>
        </p:nvSpPr>
        <p:spPr bwMode="auto">
          <a:xfrm>
            <a:off x="1295400" y="536799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19" name="Text Box 31"/>
          <p:cNvSpPr txBox="1">
            <a:spLocks noChangeArrowheads="1"/>
          </p:cNvSpPr>
          <p:nvPr/>
        </p:nvSpPr>
        <p:spPr bwMode="auto">
          <a:xfrm>
            <a:off x="1803400" y="5347355"/>
            <a:ext cx="3222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1625120" name="Text Box 32"/>
          <p:cNvSpPr txBox="1">
            <a:spLocks noChangeArrowheads="1"/>
          </p:cNvSpPr>
          <p:nvPr/>
        </p:nvSpPr>
        <p:spPr bwMode="auto">
          <a:xfrm>
            <a:off x="2286000" y="5347355"/>
            <a:ext cx="3222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1625121" name="Text Box 33"/>
          <p:cNvSpPr txBox="1">
            <a:spLocks noChangeArrowheads="1"/>
          </p:cNvSpPr>
          <p:nvPr/>
        </p:nvSpPr>
        <p:spPr bwMode="auto">
          <a:xfrm>
            <a:off x="2711450" y="5347355"/>
            <a:ext cx="3222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1625122" name="Text Box 34"/>
          <p:cNvSpPr txBox="1">
            <a:spLocks noChangeArrowheads="1"/>
          </p:cNvSpPr>
          <p:nvPr/>
        </p:nvSpPr>
        <p:spPr bwMode="auto">
          <a:xfrm>
            <a:off x="3194050" y="5347355"/>
            <a:ext cx="3222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1625123" name="Text Box 35"/>
          <p:cNvSpPr txBox="1">
            <a:spLocks noChangeArrowheads="1"/>
          </p:cNvSpPr>
          <p:nvPr/>
        </p:nvSpPr>
        <p:spPr bwMode="auto">
          <a:xfrm>
            <a:off x="3676650" y="5347355"/>
            <a:ext cx="3222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1625124" name="Text Box 36"/>
          <p:cNvSpPr txBox="1">
            <a:spLocks noChangeArrowheads="1"/>
          </p:cNvSpPr>
          <p:nvPr/>
        </p:nvSpPr>
        <p:spPr bwMode="auto">
          <a:xfrm>
            <a:off x="4087813" y="5347355"/>
            <a:ext cx="3222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1625125" name="Text Box 37"/>
          <p:cNvSpPr txBox="1">
            <a:spLocks noChangeArrowheads="1"/>
          </p:cNvSpPr>
          <p:nvPr/>
        </p:nvSpPr>
        <p:spPr bwMode="auto">
          <a:xfrm>
            <a:off x="4568825" y="5347355"/>
            <a:ext cx="3222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1625126" name="Text Box 38"/>
          <p:cNvSpPr txBox="1">
            <a:spLocks noChangeArrowheads="1"/>
          </p:cNvSpPr>
          <p:nvPr/>
        </p:nvSpPr>
        <p:spPr bwMode="auto">
          <a:xfrm>
            <a:off x="5005388" y="5347355"/>
            <a:ext cx="3222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1625127" name="Text Box 39"/>
          <p:cNvSpPr txBox="1">
            <a:spLocks noChangeArrowheads="1"/>
          </p:cNvSpPr>
          <p:nvPr/>
        </p:nvSpPr>
        <p:spPr bwMode="auto">
          <a:xfrm>
            <a:off x="5497513" y="5347355"/>
            <a:ext cx="3222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1625128" name="Text Box 40"/>
          <p:cNvSpPr txBox="1">
            <a:spLocks noChangeArrowheads="1"/>
          </p:cNvSpPr>
          <p:nvPr/>
        </p:nvSpPr>
        <p:spPr bwMode="auto">
          <a:xfrm>
            <a:off x="5934075" y="5347355"/>
            <a:ext cx="3222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1625129" name="AutoShape 41"/>
          <p:cNvSpPr>
            <a:spLocks noChangeArrowheads="1"/>
          </p:cNvSpPr>
          <p:nvPr/>
        </p:nvSpPr>
        <p:spPr bwMode="auto">
          <a:xfrm>
            <a:off x="1763713" y="5795030"/>
            <a:ext cx="457200" cy="533400"/>
          </a:xfrm>
          <a:prstGeom prst="upArrow">
            <a:avLst>
              <a:gd name="adj1" fmla="val 50000"/>
              <a:gd name="adj2" fmla="val 29167"/>
            </a:avLst>
          </a:prstGeom>
          <a:noFill/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25130" name="Rectangle 42"/>
          <p:cNvSpPr>
            <a:spLocks noChangeArrowheads="1"/>
          </p:cNvSpPr>
          <p:nvPr/>
        </p:nvSpPr>
        <p:spPr bwMode="auto">
          <a:xfrm>
            <a:off x="-76200" y="5374343"/>
            <a:ext cx="9677400" cy="381000"/>
          </a:xfrm>
          <a:prstGeom prst="rect">
            <a:avLst/>
          </a:prstGeom>
          <a:noFill/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25131" name="Text Box 43"/>
          <p:cNvSpPr txBox="1">
            <a:spLocks noChangeArrowheads="1"/>
          </p:cNvSpPr>
          <p:nvPr/>
        </p:nvSpPr>
        <p:spPr bwMode="auto">
          <a:xfrm>
            <a:off x="2590800" y="5953780"/>
            <a:ext cx="5598776" cy="523220"/>
          </a:xfrm>
          <a:prstGeom prst="rect">
            <a:avLst/>
          </a:prstGeom>
          <a:solidFill>
            <a:schemeClr val="bg1"/>
          </a:solidFill>
          <a:ln w="3175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Is that enough to model a computer?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Processing</a:t>
            </a:r>
          </a:p>
        </p:txBody>
      </p:sp>
      <p:sp>
        <p:nvSpPr>
          <p:cNvPr id="1626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Read, write and move is not enough</a:t>
            </a:r>
          </a:p>
          <a:p>
            <a:r>
              <a:rPr lang="en-US"/>
              <a:t>We also need to keep track of what we are doing:</a:t>
            </a:r>
          </a:p>
          <a:p>
            <a:pPr lvl="1"/>
            <a:r>
              <a:rPr lang="en-US"/>
              <a:t>How do we know whether to read, write or move at each step?</a:t>
            </a:r>
          </a:p>
          <a:p>
            <a:pPr lvl="1"/>
            <a:r>
              <a:rPr lang="en-US"/>
              <a:t>How do we know when we’re done?</a:t>
            </a:r>
          </a:p>
          <a:p>
            <a:r>
              <a:rPr lang="en-US"/>
              <a:t>What do we need for this?</a:t>
            </a:r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169863"/>
            <a:ext cx="8229600" cy="1143000"/>
          </a:xfrm>
        </p:spPr>
        <p:txBody>
          <a:bodyPr/>
          <a:lstStyle/>
          <a:p>
            <a:r>
              <a:rPr lang="en-US"/>
              <a:t>Finite State Machines</a:t>
            </a:r>
          </a:p>
        </p:txBody>
      </p:sp>
      <p:sp>
        <p:nvSpPr>
          <p:cNvPr id="1627139" name="Oval 3"/>
          <p:cNvSpPr>
            <a:spLocks noChangeArrowheads="1"/>
          </p:cNvSpPr>
          <p:nvPr/>
        </p:nvSpPr>
        <p:spPr bwMode="auto">
          <a:xfrm>
            <a:off x="2346325" y="2811463"/>
            <a:ext cx="963613" cy="9874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/>
              <a:t>1</a:t>
            </a:r>
          </a:p>
        </p:txBody>
      </p:sp>
      <p:sp>
        <p:nvSpPr>
          <p:cNvPr id="1627140" name="Line 4"/>
          <p:cNvSpPr>
            <a:spLocks noChangeShapeType="1"/>
          </p:cNvSpPr>
          <p:nvPr/>
        </p:nvSpPr>
        <p:spPr bwMode="auto">
          <a:xfrm>
            <a:off x="1562100" y="3325813"/>
            <a:ext cx="685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7141" name="Text Box 5"/>
          <p:cNvSpPr txBox="1">
            <a:spLocks noChangeArrowheads="1"/>
          </p:cNvSpPr>
          <p:nvPr/>
        </p:nvSpPr>
        <p:spPr bwMode="auto">
          <a:xfrm>
            <a:off x="801688" y="3140075"/>
            <a:ext cx="72231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Start</a:t>
            </a:r>
          </a:p>
        </p:txBody>
      </p:sp>
      <p:sp>
        <p:nvSpPr>
          <p:cNvPr id="1627142" name="Oval 6"/>
          <p:cNvSpPr>
            <a:spLocks noChangeArrowheads="1"/>
          </p:cNvSpPr>
          <p:nvPr/>
        </p:nvSpPr>
        <p:spPr bwMode="auto">
          <a:xfrm>
            <a:off x="5703888" y="2671763"/>
            <a:ext cx="963612" cy="9874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/>
              <a:t>2</a:t>
            </a:r>
          </a:p>
        </p:txBody>
      </p:sp>
      <p:cxnSp>
        <p:nvCxnSpPr>
          <p:cNvPr id="1627143" name="AutoShape 7"/>
          <p:cNvCxnSpPr>
            <a:cxnSpLocks noChangeShapeType="1"/>
            <a:stCxn id="1627139" idx="7"/>
            <a:endCxn id="1627142" idx="1"/>
          </p:cNvCxnSpPr>
          <p:nvPr/>
        </p:nvCxnSpPr>
        <p:spPr bwMode="auto">
          <a:xfrm rot="16200000">
            <a:off x="4437063" y="1531937"/>
            <a:ext cx="139700" cy="2676525"/>
          </a:xfrm>
          <a:prstGeom prst="curvedConnector3">
            <a:avLst>
              <a:gd name="adj1" fmla="val 355681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27144" name="AutoShape 8"/>
          <p:cNvCxnSpPr>
            <a:cxnSpLocks noChangeShapeType="1"/>
            <a:stCxn id="1627142" idx="3"/>
            <a:endCxn id="1627139" idx="5"/>
          </p:cNvCxnSpPr>
          <p:nvPr/>
        </p:nvCxnSpPr>
        <p:spPr bwMode="auto">
          <a:xfrm rot="5400000">
            <a:off x="4437063" y="2262187"/>
            <a:ext cx="139700" cy="2676525"/>
          </a:xfrm>
          <a:prstGeom prst="curvedConnector3">
            <a:avLst>
              <a:gd name="adj1" fmla="val 355681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27145" name="AutoShape 9"/>
          <p:cNvSpPr>
            <a:spLocks noChangeArrowheads="1"/>
          </p:cNvSpPr>
          <p:nvPr/>
        </p:nvSpPr>
        <p:spPr bwMode="auto">
          <a:xfrm>
            <a:off x="3808413" y="5010150"/>
            <a:ext cx="1803400" cy="855663"/>
          </a:xfrm>
          <a:prstGeom prst="hexagon">
            <a:avLst>
              <a:gd name="adj" fmla="val 52690"/>
              <a:gd name="vf" fmla="val 115470"/>
            </a:avLst>
          </a:prstGeom>
          <a:solidFill>
            <a:srgbClr val="FFCC99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3200"/>
              <a:t>HALT</a:t>
            </a:r>
          </a:p>
        </p:txBody>
      </p:sp>
      <p:cxnSp>
        <p:nvCxnSpPr>
          <p:cNvPr id="1627146" name="AutoShape 10"/>
          <p:cNvCxnSpPr>
            <a:cxnSpLocks noChangeShapeType="1"/>
            <a:stCxn id="1627139" idx="4"/>
            <a:endCxn id="1627145" idx="1"/>
          </p:cNvCxnSpPr>
          <p:nvPr/>
        </p:nvCxnSpPr>
        <p:spPr bwMode="auto">
          <a:xfrm rot="16200000" flipH="1">
            <a:off x="2498726" y="4144962"/>
            <a:ext cx="1624012" cy="963613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27147" name="Text Box 11"/>
          <p:cNvSpPr txBox="1">
            <a:spLocks noChangeArrowheads="1"/>
          </p:cNvSpPr>
          <p:nvPr/>
        </p:nvSpPr>
        <p:spPr bwMode="auto">
          <a:xfrm>
            <a:off x="4371975" y="1839913"/>
            <a:ext cx="377825" cy="51911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1</a:t>
            </a:r>
          </a:p>
        </p:txBody>
      </p:sp>
      <p:cxnSp>
        <p:nvCxnSpPr>
          <p:cNvPr id="1627148" name="AutoShape 12"/>
          <p:cNvCxnSpPr>
            <a:cxnSpLocks noChangeShapeType="1"/>
            <a:stCxn id="1627139" idx="7"/>
            <a:endCxn id="1627139" idx="2"/>
          </p:cNvCxnSpPr>
          <p:nvPr/>
        </p:nvCxnSpPr>
        <p:spPr bwMode="auto">
          <a:xfrm rot="16200000" flipH="1" flipV="1">
            <a:off x="2566987" y="2703513"/>
            <a:ext cx="365125" cy="838200"/>
          </a:xfrm>
          <a:prstGeom prst="curvedConnector4">
            <a:avLst>
              <a:gd name="adj1" fmla="val -97824"/>
              <a:gd name="adj2" fmla="val 12538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27149" name="Text Box 13"/>
          <p:cNvSpPr txBox="1">
            <a:spLocks noChangeArrowheads="1"/>
          </p:cNvSpPr>
          <p:nvPr/>
        </p:nvSpPr>
        <p:spPr bwMode="auto">
          <a:xfrm>
            <a:off x="2362200" y="2011363"/>
            <a:ext cx="377825" cy="51911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0</a:t>
            </a:r>
          </a:p>
        </p:txBody>
      </p:sp>
      <p:sp>
        <p:nvSpPr>
          <p:cNvPr id="1627150" name="Text Box 14"/>
          <p:cNvSpPr txBox="1">
            <a:spLocks noChangeArrowheads="1"/>
          </p:cNvSpPr>
          <p:nvPr/>
        </p:nvSpPr>
        <p:spPr bwMode="auto">
          <a:xfrm>
            <a:off x="4419600" y="4068763"/>
            <a:ext cx="377825" cy="51911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1</a:t>
            </a:r>
          </a:p>
        </p:txBody>
      </p:sp>
      <p:sp>
        <p:nvSpPr>
          <p:cNvPr id="1627151" name="Text Box 15"/>
          <p:cNvSpPr txBox="1">
            <a:spLocks noChangeArrowheads="1"/>
          </p:cNvSpPr>
          <p:nvPr/>
        </p:nvSpPr>
        <p:spPr bwMode="auto">
          <a:xfrm>
            <a:off x="2459038" y="4465638"/>
            <a:ext cx="371475" cy="51911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#</a:t>
            </a:r>
          </a:p>
        </p:txBody>
      </p:sp>
      <p:cxnSp>
        <p:nvCxnSpPr>
          <p:cNvPr id="1627152" name="AutoShape 16"/>
          <p:cNvCxnSpPr>
            <a:cxnSpLocks noChangeShapeType="1"/>
            <a:stCxn id="1627142" idx="6"/>
            <a:endCxn id="1627142" idx="0"/>
          </p:cNvCxnSpPr>
          <p:nvPr/>
        </p:nvCxnSpPr>
        <p:spPr bwMode="auto">
          <a:xfrm flipH="1" flipV="1">
            <a:off x="6186488" y="2655888"/>
            <a:ext cx="496887" cy="509587"/>
          </a:xfrm>
          <a:prstGeom prst="curvedConnector4">
            <a:avLst>
              <a:gd name="adj1" fmla="val -42810"/>
              <a:gd name="adj2" fmla="val 141745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27153" name="Text Box 17"/>
          <p:cNvSpPr txBox="1">
            <a:spLocks noChangeArrowheads="1"/>
          </p:cNvSpPr>
          <p:nvPr/>
        </p:nvSpPr>
        <p:spPr bwMode="auto">
          <a:xfrm>
            <a:off x="6791325" y="2055813"/>
            <a:ext cx="377825" cy="51911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Hmmm…maybe we don’t need those infinite tapes after all?</a:t>
            </a:r>
          </a:p>
        </p:txBody>
      </p:sp>
      <p:sp>
        <p:nvSpPr>
          <p:cNvPr id="1628163" name="Oval 3"/>
          <p:cNvSpPr>
            <a:spLocks noChangeArrowheads="1"/>
          </p:cNvSpPr>
          <p:nvPr/>
        </p:nvSpPr>
        <p:spPr bwMode="auto">
          <a:xfrm>
            <a:off x="2346325" y="2811463"/>
            <a:ext cx="963613" cy="9874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/>
              <a:t>1</a:t>
            </a:r>
          </a:p>
        </p:txBody>
      </p:sp>
      <p:sp>
        <p:nvSpPr>
          <p:cNvPr id="1628164" name="Line 4"/>
          <p:cNvSpPr>
            <a:spLocks noChangeShapeType="1"/>
          </p:cNvSpPr>
          <p:nvPr/>
        </p:nvSpPr>
        <p:spPr bwMode="auto">
          <a:xfrm>
            <a:off x="1562100" y="3325813"/>
            <a:ext cx="685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8165" name="Text Box 5"/>
          <p:cNvSpPr txBox="1">
            <a:spLocks noChangeArrowheads="1"/>
          </p:cNvSpPr>
          <p:nvPr/>
        </p:nvSpPr>
        <p:spPr bwMode="auto">
          <a:xfrm>
            <a:off x="801688" y="3140075"/>
            <a:ext cx="72231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Start</a:t>
            </a:r>
          </a:p>
        </p:txBody>
      </p:sp>
      <p:sp>
        <p:nvSpPr>
          <p:cNvPr id="1628166" name="Oval 6"/>
          <p:cNvSpPr>
            <a:spLocks noChangeArrowheads="1"/>
          </p:cNvSpPr>
          <p:nvPr/>
        </p:nvSpPr>
        <p:spPr bwMode="auto">
          <a:xfrm>
            <a:off x="5703888" y="2671763"/>
            <a:ext cx="963612" cy="9874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/>
              <a:t>2</a:t>
            </a:r>
          </a:p>
        </p:txBody>
      </p:sp>
      <p:cxnSp>
        <p:nvCxnSpPr>
          <p:cNvPr id="1628167" name="AutoShape 7"/>
          <p:cNvCxnSpPr>
            <a:cxnSpLocks noChangeShapeType="1"/>
            <a:stCxn id="1628163" idx="7"/>
            <a:endCxn id="1628166" idx="1"/>
          </p:cNvCxnSpPr>
          <p:nvPr/>
        </p:nvCxnSpPr>
        <p:spPr bwMode="auto">
          <a:xfrm rot="16200000">
            <a:off x="4437063" y="1531937"/>
            <a:ext cx="139700" cy="2676525"/>
          </a:xfrm>
          <a:prstGeom prst="curvedConnector3">
            <a:avLst>
              <a:gd name="adj1" fmla="val 355681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28168" name="AutoShape 8"/>
          <p:cNvCxnSpPr>
            <a:cxnSpLocks noChangeShapeType="1"/>
            <a:stCxn id="1628166" idx="3"/>
            <a:endCxn id="1628163" idx="5"/>
          </p:cNvCxnSpPr>
          <p:nvPr/>
        </p:nvCxnSpPr>
        <p:spPr bwMode="auto">
          <a:xfrm rot="5400000">
            <a:off x="4437063" y="2262187"/>
            <a:ext cx="139700" cy="2676525"/>
          </a:xfrm>
          <a:prstGeom prst="curvedConnector3">
            <a:avLst>
              <a:gd name="adj1" fmla="val 355681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28169" name="AutoShape 9"/>
          <p:cNvSpPr>
            <a:spLocks noChangeArrowheads="1"/>
          </p:cNvSpPr>
          <p:nvPr/>
        </p:nvSpPr>
        <p:spPr bwMode="auto">
          <a:xfrm>
            <a:off x="3808413" y="5010150"/>
            <a:ext cx="1803400" cy="855663"/>
          </a:xfrm>
          <a:prstGeom prst="hexagon">
            <a:avLst>
              <a:gd name="adj" fmla="val 52690"/>
              <a:gd name="vf" fmla="val 115470"/>
            </a:avLst>
          </a:prstGeom>
          <a:solidFill>
            <a:srgbClr val="FFCC99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3200"/>
              <a:t>HALT</a:t>
            </a:r>
          </a:p>
        </p:txBody>
      </p:sp>
      <p:cxnSp>
        <p:nvCxnSpPr>
          <p:cNvPr id="1628170" name="AutoShape 10"/>
          <p:cNvCxnSpPr>
            <a:cxnSpLocks noChangeShapeType="1"/>
            <a:stCxn id="1628163" idx="4"/>
            <a:endCxn id="1628169" idx="1"/>
          </p:cNvCxnSpPr>
          <p:nvPr/>
        </p:nvCxnSpPr>
        <p:spPr bwMode="auto">
          <a:xfrm rot="16200000" flipH="1">
            <a:off x="2498726" y="4144962"/>
            <a:ext cx="1624012" cy="963613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28171" name="Text Box 11"/>
          <p:cNvSpPr txBox="1">
            <a:spLocks noChangeArrowheads="1"/>
          </p:cNvSpPr>
          <p:nvPr/>
        </p:nvSpPr>
        <p:spPr bwMode="auto">
          <a:xfrm>
            <a:off x="4371975" y="1839913"/>
            <a:ext cx="320675" cy="51911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(</a:t>
            </a:r>
          </a:p>
        </p:txBody>
      </p:sp>
      <p:cxnSp>
        <p:nvCxnSpPr>
          <p:cNvPr id="1628172" name="AutoShape 12"/>
          <p:cNvCxnSpPr>
            <a:cxnSpLocks noChangeShapeType="1"/>
            <a:stCxn id="1628163" idx="7"/>
            <a:endCxn id="1628163" idx="2"/>
          </p:cNvCxnSpPr>
          <p:nvPr/>
        </p:nvCxnSpPr>
        <p:spPr bwMode="auto">
          <a:xfrm rot="16200000" flipH="1" flipV="1">
            <a:off x="2566987" y="2703513"/>
            <a:ext cx="365125" cy="838200"/>
          </a:xfrm>
          <a:prstGeom prst="curvedConnector4">
            <a:avLst>
              <a:gd name="adj1" fmla="val -97824"/>
              <a:gd name="adj2" fmla="val 12538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28173" name="Text Box 13"/>
          <p:cNvSpPr txBox="1">
            <a:spLocks noChangeArrowheads="1"/>
          </p:cNvSpPr>
          <p:nvPr/>
        </p:nvSpPr>
        <p:spPr bwMode="auto">
          <a:xfrm>
            <a:off x="2043113" y="1709738"/>
            <a:ext cx="1177925" cy="94615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ym typeface="Symbol" pitchFamily="18" charset="2"/>
              </a:rPr>
              <a:t>not a paren</a:t>
            </a:r>
          </a:p>
        </p:txBody>
      </p:sp>
      <p:sp>
        <p:nvSpPr>
          <p:cNvPr id="1628174" name="Text Box 14"/>
          <p:cNvSpPr txBox="1">
            <a:spLocks noChangeArrowheads="1"/>
          </p:cNvSpPr>
          <p:nvPr/>
        </p:nvSpPr>
        <p:spPr bwMode="auto">
          <a:xfrm>
            <a:off x="4419600" y="4068763"/>
            <a:ext cx="377825" cy="51911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)</a:t>
            </a:r>
          </a:p>
        </p:txBody>
      </p:sp>
      <p:sp>
        <p:nvSpPr>
          <p:cNvPr id="1628175" name="Text Box 15"/>
          <p:cNvSpPr txBox="1">
            <a:spLocks noChangeArrowheads="1"/>
          </p:cNvSpPr>
          <p:nvPr/>
        </p:nvSpPr>
        <p:spPr bwMode="auto">
          <a:xfrm>
            <a:off x="2459038" y="4465638"/>
            <a:ext cx="371475" cy="51911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#</a:t>
            </a:r>
          </a:p>
        </p:txBody>
      </p:sp>
      <p:cxnSp>
        <p:nvCxnSpPr>
          <p:cNvPr id="1628176" name="AutoShape 16"/>
          <p:cNvCxnSpPr>
            <a:cxnSpLocks noChangeShapeType="1"/>
            <a:stCxn id="1628166" idx="6"/>
            <a:endCxn id="1628166" idx="0"/>
          </p:cNvCxnSpPr>
          <p:nvPr/>
        </p:nvCxnSpPr>
        <p:spPr bwMode="auto">
          <a:xfrm flipH="1" flipV="1">
            <a:off x="6186488" y="2655888"/>
            <a:ext cx="496887" cy="509587"/>
          </a:xfrm>
          <a:prstGeom prst="curvedConnector4">
            <a:avLst>
              <a:gd name="adj1" fmla="val -42810"/>
              <a:gd name="adj2" fmla="val 141745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28177" name="Text Box 17"/>
          <p:cNvSpPr txBox="1">
            <a:spLocks noChangeArrowheads="1"/>
          </p:cNvSpPr>
          <p:nvPr/>
        </p:nvSpPr>
        <p:spPr bwMode="auto">
          <a:xfrm>
            <a:off x="6923088" y="1809750"/>
            <a:ext cx="1273175" cy="94615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not a paren</a:t>
            </a:r>
          </a:p>
        </p:txBody>
      </p:sp>
      <p:sp>
        <p:nvSpPr>
          <p:cNvPr id="1628178" name="Text Box 18"/>
          <p:cNvSpPr txBox="1">
            <a:spLocks noChangeArrowheads="1"/>
          </p:cNvSpPr>
          <p:nvPr/>
        </p:nvSpPr>
        <p:spPr bwMode="auto">
          <a:xfrm>
            <a:off x="1819275" y="3816350"/>
            <a:ext cx="371475" cy="51911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)</a:t>
            </a:r>
          </a:p>
        </p:txBody>
      </p:sp>
      <p:cxnSp>
        <p:nvCxnSpPr>
          <p:cNvPr id="1628179" name="AutoShape 19"/>
          <p:cNvCxnSpPr>
            <a:cxnSpLocks noChangeShapeType="1"/>
            <a:stCxn id="1628163" idx="3"/>
            <a:endCxn id="1628180" idx="0"/>
          </p:cNvCxnSpPr>
          <p:nvPr/>
        </p:nvCxnSpPr>
        <p:spPr bwMode="auto">
          <a:xfrm rot="5400000">
            <a:off x="1298575" y="3825875"/>
            <a:ext cx="1344613" cy="1033463"/>
          </a:xfrm>
          <a:prstGeom prst="curvedConnector3">
            <a:avLst>
              <a:gd name="adj1" fmla="val 5537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28180" name="AutoShape 20"/>
          <p:cNvSpPr>
            <a:spLocks noChangeArrowheads="1"/>
          </p:cNvSpPr>
          <p:nvPr/>
        </p:nvSpPr>
        <p:spPr bwMode="auto">
          <a:xfrm>
            <a:off x="236538" y="5030788"/>
            <a:ext cx="2433637" cy="855662"/>
          </a:xfrm>
          <a:prstGeom prst="hexagon">
            <a:avLst>
              <a:gd name="adj" fmla="val 71104"/>
              <a:gd name="vf" fmla="val 115470"/>
            </a:avLst>
          </a:prstGeom>
          <a:solidFill>
            <a:srgbClr val="FFCC99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3200"/>
              <a:t>ERROR</a:t>
            </a:r>
          </a:p>
        </p:txBody>
      </p:sp>
      <p:sp>
        <p:nvSpPr>
          <p:cNvPr id="1628181" name="Text Box 21"/>
          <p:cNvSpPr txBox="1">
            <a:spLocks noChangeArrowheads="1"/>
          </p:cNvSpPr>
          <p:nvPr/>
        </p:nvSpPr>
        <p:spPr bwMode="auto">
          <a:xfrm>
            <a:off x="5956300" y="4311650"/>
            <a:ext cx="2987675" cy="1373188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What if the</a:t>
            </a:r>
          </a:p>
          <a:p>
            <a:r>
              <a:rPr lang="en-US" sz="2800"/>
              <a:t>next input symbol</a:t>
            </a:r>
          </a:p>
          <a:p>
            <a:r>
              <a:rPr lang="en-US" sz="2800"/>
              <a:t>is ( in state 2?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2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many states do we need?</a:t>
            </a:r>
          </a:p>
        </p:txBody>
      </p:sp>
      <p:sp>
        <p:nvSpPr>
          <p:cNvPr id="1629187" name="Oval 3"/>
          <p:cNvSpPr>
            <a:spLocks noChangeArrowheads="1"/>
          </p:cNvSpPr>
          <p:nvPr/>
        </p:nvSpPr>
        <p:spPr bwMode="auto">
          <a:xfrm>
            <a:off x="2346325" y="2811463"/>
            <a:ext cx="963613" cy="9874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/>
              <a:t>1</a:t>
            </a:r>
          </a:p>
        </p:txBody>
      </p:sp>
      <p:sp>
        <p:nvSpPr>
          <p:cNvPr id="1629188" name="Line 4"/>
          <p:cNvSpPr>
            <a:spLocks noChangeShapeType="1"/>
          </p:cNvSpPr>
          <p:nvPr/>
        </p:nvSpPr>
        <p:spPr bwMode="auto">
          <a:xfrm>
            <a:off x="1562100" y="3325813"/>
            <a:ext cx="685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9189" name="Text Box 5"/>
          <p:cNvSpPr txBox="1">
            <a:spLocks noChangeArrowheads="1"/>
          </p:cNvSpPr>
          <p:nvPr/>
        </p:nvSpPr>
        <p:spPr bwMode="auto">
          <a:xfrm>
            <a:off x="801688" y="3140075"/>
            <a:ext cx="72231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Start</a:t>
            </a:r>
          </a:p>
        </p:txBody>
      </p:sp>
      <p:sp>
        <p:nvSpPr>
          <p:cNvPr id="1629190" name="Oval 6"/>
          <p:cNvSpPr>
            <a:spLocks noChangeArrowheads="1"/>
          </p:cNvSpPr>
          <p:nvPr/>
        </p:nvSpPr>
        <p:spPr bwMode="auto">
          <a:xfrm>
            <a:off x="5703888" y="2671763"/>
            <a:ext cx="963612" cy="9874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/>
              <a:t>2</a:t>
            </a:r>
          </a:p>
        </p:txBody>
      </p:sp>
      <p:cxnSp>
        <p:nvCxnSpPr>
          <p:cNvPr id="1629191" name="AutoShape 7"/>
          <p:cNvCxnSpPr>
            <a:cxnSpLocks noChangeShapeType="1"/>
            <a:stCxn id="1629187" idx="7"/>
            <a:endCxn id="1629190" idx="1"/>
          </p:cNvCxnSpPr>
          <p:nvPr/>
        </p:nvCxnSpPr>
        <p:spPr bwMode="auto">
          <a:xfrm rot="16200000">
            <a:off x="4437063" y="1531937"/>
            <a:ext cx="139700" cy="2676525"/>
          </a:xfrm>
          <a:prstGeom prst="curvedConnector3">
            <a:avLst>
              <a:gd name="adj1" fmla="val 355681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29192" name="AutoShape 8"/>
          <p:cNvCxnSpPr>
            <a:cxnSpLocks noChangeShapeType="1"/>
            <a:stCxn id="1629190" idx="3"/>
            <a:endCxn id="1629187" idx="5"/>
          </p:cNvCxnSpPr>
          <p:nvPr/>
        </p:nvCxnSpPr>
        <p:spPr bwMode="auto">
          <a:xfrm rot="5400000">
            <a:off x="4437063" y="2262187"/>
            <a:ext cx="139700" cy="2676525"/>
          </a:xfrm>
          <a:prstGeom prst="curvedConnector3">
            <a:avLst>
              <a:gd name="adj1" fmla="val 355681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29193" name="AutoShape 9"/>
          <p:cNvSpPr>
            <a:spLocks noChangeArrowheads="1"/>
          </p:cNvSpPr>
          <p:nvPr/>
        </p:nvSpPr>
        <p:spPr bwMode="auto">
          <a:xfrm>
            <a:off x="3808413" y="5010150"/>
            <a:ext cx="1803400" cy="855663"/>
          </a:xfrm>
          <a:prstGeom prst="hexagon">
            <a:avLst>
              <a:gd name="adj" fmla="val 52690"/>
              <a:gd name="vf" fmla="val 115470"/>
            </a:avLst>
          </a:prstGeom>
          <a:solidFill>
            <a:srgbClr val="FFCC99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3200"/>
              <a:t>HALT</a:t>
            </a:r>
          </a:p>
        </p:txBody>
      </p:sp>
      <p:cxnSp>
        <p:nvCxnSpPr>
          <p:cNvPr id="1629194" name="AutoShape 10"/>
          <p:cNvCxnSpPr>
            <a:cxnSpLocks noChangeShapeType="1"/>
            <a:stCxn id="1629187" idx="4"/>
            <a:endCxn id="1629193" idx="1"/>
          </p:cNvCxnSpPr>
          <p:nvPr/>
        </p:nvCxnSpPr>
        <p:spPr bwMode="auto">
          <a:xfrm rot="16200000" flipH="1">
            <a:off x="2498726" y="4144962"/>
            <a:ext cx="1624012" cy="963613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29195" name="Text Box 11"/>
          <p:cNvSpPr txBox="1">
            <a:spLocks noChangeArrowheads="1"/>
          </p:cNvSpPr>
          <p:nvPr/>
        </p:nvSpPr>
        <p:spPr bwMode="auto">
          <a:xfrm>
            <a:off x="4371975" y="1839913"/>
            <a:ext cx="320675" cy="51911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(</a:t>
            </a:r>
          </a:p>
        </p:txBody>
      </p:sp>
      <p:cxnSp>
        <p:nvCxnSpPr>
          <p:cNvPr id="1629196" name="AutoShape 12"/>
          <p:cNvCxnSpPr>
            <a:cxnSpLocks noChangeShapeType="1"/>
            <a:stCxn id="1629187" idx="7"/>
            <a:endCxn id="1629187" idx="2"/>
          </p:cNvCxnSpPr>
          <p:nvPr/>
        </p:nvCxnSpPr>
        <p:spPr bwMode="auto">
          <a:xfrm rot="16200000" flipH="1" flipV="1">
            <a:off x="2566987" y="2703513"/>
            <a:ext cx="365125" cy="838200"/>
          </a:xfrm>
          <a:prstGeom prst="curvedConnector4">
            <a:avLst>
              <a:gd name="adj1" fmla="val -97824"/>
              <a:gd name="adj2" fmla="val 12538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29197" name="Text Box 13"/>
          <p:cNvSpPr txBox="1">
            <a:spLocks noChangeArrowheads="1"/>
          </p:cNvSpPr>
          <p:nvPr/>
        </p:nvSpPr>
        <p:spPr bwMode="auto">
          <a:xfrm>
            <a:off x="2043113" y="1709738"/>
            <a:ext cx="1177925" cy="94615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ym typeface="Symbol" pitchFamily="18" charset="2"/>
              </a:rPr>
              <a:t>not a paren</a:t>
            </a:r>
          </a:p>
        </p:txBody>
      </p:sp>
      <p:sp>
        <p:nvSpPr>
          <p:cNvPr id="1629198" name="Text Box 14"/>
          <p:cNvSpPr txBox="1">
            <a:spLocks noChangeArrowheads="1"/>
          </p:cNvSpPr>
          <p:nvPr/>
        </p:nvSpPr>
        <p:spPr bwMode="auto">
          <a:xfrm>
            <a:off x="4419600" y="4068763"/>
            <a:ext cx="377825" cy="51911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)</a:t>
            </a:r>
          </a:p>
        </p:txBody>
      </p:sp>
      <p:sp>
        <p:nvSpPr>
          <p:cNvPr id="1629199" name="Text Box 15"/>
          <p:cNvSpPr txBox="1">
            <a:spLocks noChangeArrowheads="1"/>
          </p:cNvSpPr>
          <p:nvPr/>
        </p:nvSpPr>
        <p:spPr bwMode="auto">
          <a:xfrm>
            <a:off x="2459038" y="4465638"/>
            <a:ext cx="371475" cy="51911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#</a:t>
            </a:r>
          </a:p>
        </p:txBody>
      </p:sp>
      <p:cxnSp>
        <p:nvCxnSpPr>
          <p:cNvPr id="1629200" name="AutoShape 16"/>
          <p:cNvCxnSpPr>
            <a:cxnSpLocks noChangeShapeType="1"/>
            <a:stCxn id="1629190" idx="6"/>
            <a:endCxn id="1629190" idx="0"/>
          </p:cNvCxnSpPr>
          <p:nvPr/>
        </p:nvCxnSpPr>
        <p:spPr bwMode="auto">
          <a:xfrm flipH="1" flipV="1">
            <a:off x="6186488" y="2655888"/>
            <a:ext cx="496887" cy="509587"/>
          </a:xfrm>
          <a:prstGeom prst="curvedConnector4">
            <a:avLst>
              <a:gd name="adj1" fmla="val -42810"/>
              <a:gd name="adj2" fmla="val 141745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29201" name="Text Box 17"/>
          <p:cNvSpPr txBox="1">
            <a:spLocks noChangeArrowheads="1"/>
          </p:cNvSpPr>
          <p:nvPr/>
        </p:nvSpPr>
        <p:spPr bwMode="auto">
          <a:xfrm>
            <a:off x="6923088" y="1809750"/>
            <a:ext cx="1273175" cy="94615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not a paren</a:t>
            </a:r>
          </a:p>
        </p:txBody>
      </p:sp>
      <p:sp>
        <p:nvSpPr>
          <p:cNvPr id="1629202" name="Text Box 18"/>
          <p:cNvSpPr txBox="1">
            <a:spLocks noChangeArrowheads="1"/>
          </p:cNvSpPr>
          <p:nvPr/>
        </p:nvSpPr>
        <p:spPr bwMode="auto">
          <a:xfrm>
            <a:off x="1819275" y="3816350"/>
            <a:ext cx="371475" cy="51911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)</a:t>
            </a:r>
          </a:p>
        </p:txBody>
      </p:sp>
      <p:cxnSp>
        <p:nvCxnSpPr>
          <p:cNvPr id="1629203" name="AutoShape 19"/>
          <p:cNvCxnSpPr>
            <a:cxnSpLocks noChangeShapeType="1"/>
            <a:stCxn id="1629187" idx="3"/>
            <a:endCxn id="1629204" idx="0"/>
          </p:cNvCxnSpPr>
          <p:nvPr/>
        </p:nvCxnSpPr>
        <p:spPr bwMode="auto">
          <a:xfrm rot="5400000">
            <a:off x="1298575" y="3825875"/>
            <a:ext cx="1344613" cy="1033463"/>
          </a:xfrm>
          <a:prstGeom prst="curvedConnector3">
            <a:avLst>
              <a:gd name="adj1" fmla="val 5537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29204" name="AutoShape 20"/>
          <p:cNvSpPr>
            <a:spLocks noChangeArrowheads="1"/>
          </p:cNvSpPr>
          <p:nvPr/>
        </p:nvSpPr>
        <p:spPr bwMode="auto">
          <a:xfrm>
            <a:off x="236538" y="5030788"/>
            <a:ext cx="2433637" cy="855662"/>
          </a:xfrm>
          <a:prstGeom prst="hexagon">
            <a:avLst>
              <a:gd name="adj" fmla="val 71104"/>
              <a:gd name="vf" fmla="val 115470"/>
            </a:avLst>
          </a:prstGeom>
          <a:solidFill>
            <a:srgbClr val="FFCC99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3200"/>
              <a:t>ERROR</a:t>
            </a:r>
          </a:p>
        </p:txBody>
      </p:sp>
      <p:sp>
        <p:nvSpPr>
          <p:cNvPr id="1629205" name="Oval 21"/>
          <p:cNvSpPr>
            <a:spLocks noChangeArrowheads="1"/>
          </p:cNvSpPr>
          <p:nvPr/>
        </p:nvSpPr>
        <p:spPr bwMode="auto">
          <a:xfrm>
            <a:off x="7010400" y="3833813"/>
            <a:ext cx="963613" cy="9874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/>
              <a:t>3</a:t>
            </a:r>
          </a:p>
        </p:txBody>
      </p:sp>
      <p:cxnSp>
        <p:nvCxnSpPr>
          <p:cNvPr id="1629206" name="AutoShape 22"/>
          <p:cNvCxnSpPr>
            <a:cxnSpLocks noChangeShapeType="1"/>
            <a:stCxn id="1629205" idx="6"/>
            <a:endCxn id="1629205" idx="0"/>
          </p:cNvCxnSpPr>
          <p:nvPr/>
        </p:nvCxnSpPr>
        <p:spPr bwMode="auto">
          <a:xfrm flipH="1" flipV="1">
            <a:off x="7493000" y="3817938"/>
            <a:ext cx="496888" cy="509587"/>
          </a:xfrm>
          <a:prstGeom prst="curvedConnector4">
            <a:avLst>
              <a:gd name="adj1" fmla="val -42810"/>
              <a:gd name="adj2" fmla="val 141745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29207" name="Text Box 23"/>
          <p:cNvSpPr txBox="1">
            <a:spLocks noChangeArrowheads="1"/>
          </p:cNvSpPr>
          <p:nvPr/>
        </p:nvSpPr>
        <p:spPr bwMode="auto">
          <a:xfrm>
            <a:off x="7947025" y="2735263"/>
            <a:ext cx="1273175" cy="94615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not a paren</a:t>
            </a:r>
          </a:p>
        </p:txBody>
      </p:sp>
      <p:cxnSp>
        <p:nvCxnSpPr>
          <p:cNvPr id="1629208" name="AutoShape 24"/>
          <p:cNvCxnSpPr>
            <a:cxnSpLocks noChangeShapeType="1"/>
            <a:stCxn id="1629190" idx="5"/>
            <a:endCxn id="1629205" idx="2"/>
          </p:cNvCxnSpPr>
          <p:nvPr/>
        </p:nvCxnSpPr>
        <p:spPr bwMode="auto">
          <a:xfrm rot="16200000" flipH="1">
            <a:off x="6361906" y="3694907"/>
            <a:ext cx="796925" cy="468312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29209" name="Text Box 25"/>
          <p:cNvSpPr txBox="1">
            <a:spLocks noChangeArrowheads="1"/>
          </p:cNvSpPr>
          <p:nvPr/>
        </p:nvSpPr>
        <p:spPr bwMode="auto">
          <a:xfrm>
            <a:off x="6675438" y="3540125"/>
            <a:ext cx="320675" cy="51911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(</a:t>
            </a:r>
          </a:p>
        </p:txBody>
      </p:sp>
      <p:cxnSp>
        <p:nvCxnSpPr>
          <p:cNvPr id="1629210" name="AutoShape 26"/>
          <p:cNvCxnSpPr>
            <a:cxnSpLocks noChangeShapeType="1"/>
            <a:stCxn id="1629205" idx="3"/>
            <a:endCxn id="1629190" idx="4"/>
          </p:cNvCxnSpPr>
          <p:nvPr/>
        </p:nvCxnSpPr>
        <p:spPr bwMode="auto">
          <a:xfrm rot="16200000" flipV="1">
            <a:off x="6160294" y="3701257"/>
            <a:ext cx="1017587" cy="965200"/>
          </a:xfrm>
          <a:prstGeom prst="curvedConnector3">
            <a:avLst>
              <a:gd name="adj1" fmla="val -35102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29211" name="Text Box 27"/>
          <p:cNvSpPr txBox="1">
            <a:spLocks noChangeArrowheads="1"/>
          </p:cNvSpPr>
          <p:nvPr/>
        </p:nvSpPr>
        <p:spPr bwMode="auto">
          <a:xfrm>
            <a:off x="5892800" y="4325938"/>
            <a:ext cx="377825" cy="51911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)</a:t>
            </a:r>
          </a:p>
        </p:txBody>
      </p:sp>
      <p:sp>
        <p:nvSpPr>
          <p:cNvPr id="1629212" name="Oval 28"/>
          <p:cNvSpPr>
            <a:spLocks noChangeArrowheads="1"/>
          </p:cNvSpPr>
          <p:nvPr/>
        </p:nvSpPr>
        <p:spPr bwMode="auto">
          <a:xfrm>
            <a:off x="8240713" y="4953000"/>
            <a:ext cx="674687" cy="9874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/>
              <a:t>4</a:t>
            </a:r>
          </a:p>
        </p:txBody>
      </p:sp>
      <p:cxnSp>
        <p:nvCxnSpPr>
          <p:cNvPr id="1629213" name="AutoShape 29"/>
          <p:cNvCxnSpPr>
            <a:cxnSpLocks noChangeShapeType="1"/>
            <a:stCxn id="1629212" idx="6"/>
            <a:endCxn id="1629212" idx="0"/>
          </p:cNvCxnSpPr>
          <p:nvPr/>
        </p:nvCxnSpPr>
        <p:spPr bwMode="auto">
          <a:xfrm flipH="1" flipV="1">
            <a:off x="8578850" y="4937125"/>
            <a:ext cx="352425" cy="509588"/>
          </a:xfrm>
          <a:prstGeom prst="curvedConnector4">
            <a:avLst>
              <a:gd name="adj1" fmla="val -60361"/>
              <a:gd name="adj2" fmla="val 141745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29214" name="AutoShape 30"/>
          <p:cNvCxnSpPr>
            <a:cxnSpLocks noChangeShapeType="1"/>
            <a:stCxn id="1629205" idx="5"/>
            <a:endCxn id="1629212" idx="2"/>
          </p:cNvCxnSpPr>
          <p:nvPr/>
        </p:nvCxnSpPr>
        <p:spPr bwMode="auto">
          <a:xfrm rot="16200000" flipH="1">
            <a:off x="7651750" y="4873625"/>
            <a:ext cx="754063" cy="392113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29215" name="Text Box 31"/>
          <p:cNvSpPr txBox="1">
            <a:spLocks noChangeArrowheads="1"/>
          </p:cNvSpPr>
          <p:nvPr/>
        </p:nvSpPr>
        <p:spPr bwMode="auto">
          <a:xfrm>
            <a:off x="7905750" y="4733925"/>
            <a:ext cx="223838" cy="51911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(</a:t>
            </a:r>
          </a:p>
        </p:txBody>
      </p:sp>
      <p:cxnSp>
        <p:nvCxnSpPr>
          <p:cNvPr id="1629216" name="AutoShape 32"/>
          <p:cNvCxnSpPr>
            <a:cxnSpLocks noChangeShapeType="1"/>
            <a:stCxn id="1629212" idx="3"/>
          </p:cNvCxnSpPr>
          <p:nvPr/>
        </p:nvCxnSpPr>
        <p:spPr bwMode="auto">
          <a:xfrm rot="16200000" flipV="1">
            <a:off x="7347744" y="4820444"/>
            <a:ext cx="1017588" cy="965200"/>
          </a:xfrm>
          <a:prstGeom prst="curvedConnector3">
            <a:avLst>
              <a:gd name="adj1" fmla="val -35102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29217" name="Text Box 33"/>
          <p:cNvSpPr txBox="1">
            <a:spLocks noChangeArrowheads="1"/>
          </p:cNvSpPr>
          <p:nvPr/>
        </p:nvSpPr>
        <p:spPr bwMode="auto">
          <a:xfrm>
            <a:off x="7123113" y="5519738"/>
            <a:ext cx="265112" cy="51911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)</a:t>
            </a:r>
          </a:p>
        </p:txBody>
      </p:sp>
      <p:sp>
        <p:nvSpPr>
          <p:cNvPr id="1629218" name="Text Box 34"/>
          <p:cNvSpPr txBox="1">
            <a:spLocks noChangeArrowheads="1"/>
          </p:cNvSpPr>
          <p:nvPr/>
        </p:nvSpPr>
        <p:spPr bwMode="auto">
          <a:xfrm>
            <a:off x="8362950" y="4075113"/>
            <a:ext cx="1273175" cy="64135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not a paren</a:t>
            </a:r>
          </a:p>
        </p:txBody>
      </p:sp>
      <p:cxnSp>
        <p:nvCxnSpPr>
          <p:cNvPr id="1629219" name="AutoShape 35"/>
          <p:cNvCxnSpPr>
            <a:cxnSpLocks noChangeShapeType="1"/>
          </p:cNvCxnSpPr>
          <p:nvPr/>
        </p:nvCxnSpPr>
        <p:spPr bwMode="auto">
          <a:xfrm>
            <a:off x="8756650" y="5897563"/>
            <a:ext cx="365125" cy="344487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29220" name="Text Box 36"/>
          <p:cNvSpPr txBox="1">
            <a:spLocks noChangeArrowheads="1"/>
          </p:cNvSpPr>
          <p:nvPr/>
        </p:nvSpPr>
        <p:spPr bwMode="auto">
          <a:xfrm>
            <a:off x="8628063" y="5916613"/>
            <a:ext cx="320675" cy="51911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(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2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2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29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2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2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2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2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2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2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2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2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2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2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62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62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62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9205" grpId="0" animBg="1"/>
      <p:bldP spid="1629207" grpId="0"/>
      <p:bldP spid="1629209" grpId="0"/>
      <p:bldP spid="1629211" grpId="0"/>
      <p:bldP spid="1629212" grpId="0" animBg="1"/>
      <p:bldP spid="1629215" grpId="0"/>
      <p:bldP spid="1629217" grpId="0"/>
      <p:bldP spid="1629218" grpId="0"/>
      <p:bldP spid="16292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/>
              <a:t>Finite</a:t>
            </a:r>
            <a:r>
              <a:rPr lang="en-US"/>
              <a:t> State Machine</a:t>
            </a:r>
          </a:p>
        </p:txBody>
      </p:sp>
      <p:sp>
        <p:nvSpPr>
          <p:cNvPr id="1630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There are lots of things we can’t compute with only a finite number of states</a:t>
            </a:r>
          </a:p>
          <a:p>
            <a:r>
              <a:rPr lang="en-US" sz="3600" dirty="0"/>
              <a:t>Solutions:</a:t>
            </a:r>
          </a:p>
          <a:p>
            <a:pPr lvl="1"/>
            <a:r>
              <a:rPr lang="en-US" sz="3200" dirty="0" smtClean="0"/>
              <a:t>“Infinite” </a:t>
            </a:r>
            <a:r>
              <a:rPr lang="en-US" sz="3200" dirty="0"/>
              <a:t>State Machine</a:t>
            </a:r>
          </a:p>
          <a:p>
            <a:pPr lvl="2"/>
            <a:r>
              <a:rPr lang="en-US" sz="2800" dirty="0"/>
              <a:t>Hard to </a:t>
            </a:r>
            <a:r>
              <a:rPr lang="en-US" sz="2800" dirty="0" smtClean="0"/>
              <a:t>define, draw, and reason about</a:t>
            </a:r>
            <a:endParaRPr lang="en-US" sz="2800" dirty="0"/>
          </a:p>
          <a:p>
            <a:pPr lvl="1"/>
            <a:r>
              <a:rPr lang="en-US" sz="3200" b="1" dirty="0"/>
              <a:t>Add an infinite tape to the Finite State Machine</a:t>
            </a:r>
          </a:p>
          <a:p>
            <a:pPr lvl="2">
              <a:buFontTx/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avid Evans\Documents\book\images\frustration-iStock_000003621931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200400"/>
            <a:ext cx="5496515" cy="3657600"/>
          </a:xfrm>
          <a:prstGeom prst="rect">
            <a:avLst/>
          </a:prstGeom>
          <a:noFill/>
        </p:spPr>
      </p:pic>
      <p:sp>
        <p:nvSpPr>
          <p:cNvPr id="164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Processing (Brains)</a:t>
            </a:r>
          </a:p>
        </p:txBody>
      </p:sp>
      <p:sp>
        <p:nvSpPr>
          <p:cNvPr id="1640452" name="AutoShape 4"/>
          <p:cNvSpPr>
            <a:spLocks noChangeArrowheads="1"/>
          </p:cNvSpPr>
          <p:nvPr/>
        </p:nvSpPr>
        <p:spPr bwMode="auto">
          <a:xfrm>
            <a:off x="2133600" y="1600200"/>
            <a:ext cx="6705600" cy="1371600"/>
          </a:xfrm>
          <a:prstGeom prst="cloudCallout">
            <a:avLst>
              <a:gd name="adj1" fmla="val -45755"/>
              <a:gd name="adj2" fmla="val 69968"/>
            </a:avLst>
          </a:prstGeom>
          <a:solidFill>
            <a:schemeClr val="accent1"/>
          </a:solidFill>
          <a:ln w="317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dirty="0" smtClean="0">
                <a:cs typeface="Arial" charset="0"/>
              </a:rPr>
              <a:t>Follow simple rules</a:t>
            </a:r>
            <a:endParaRPr lang="en-US" sz="2400" dirty="0">
              <a:cs typeface="Arial" charset="0"/>
            </a:endParaRPr>
          </a:p>
          <a:p>
            <a:pPr algn="ctr"/>
            <a:r>
              <a:rPr lang="en-US" sz="2400" dirty="0">
                <a:cs typeface="Arial" charset="0"/>
              </a:rPr>
              <a:t>Remember </a:t>
            </a:r>
            <a:r>
              <a:rPr lang="en-US" sz="2400" dirty="0" smtClean="0">
                <a:cs typeface="Arial" charset="0"/>
              </a:rPr>
              <a:t>what you are doing</a:t>
            </a:r>
            <a:endParaRPr lang="en-US" sz="2400" dirty="0">
              <a:cs typeface="Arial" charset="0"/>
            </a:endParaRPr>
          </a:p>
        </p:txBody>
      </p:sp>
      <p:sp>
        <p:nvSpPr>
          <p:cNvPr id="1640453" name="Rectangle 5"/>
          <p:cNvSpPr>
            <a:spLocks noChangeArrowheads="1"/>
          </p:cNvSpPr>
          <p:nvPr/>
        </p:nvSpPr>
        <p:spPr bwMode="auto">
          <a:xfrm>
            <a:off x="4343400" y="3200400"/>
            <a:ext cx="4724401" cy="304698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cs typeface="Arial" charset="0"/>
              </a:rPr>
              <a:t>“For the present I shall only say that the justification lies in the fact that the </a:t>
            </a:r>
            <a:r>
              <a:rPr lang="en-US" sz="3200" b="1" i="1" dirty="0">
                <a:cs typeface="Arial" charset="0"/>
              </a:rPr>
              <a:t>human memory is necessarily limited</a:t>
            </a:r>
            <a:r>
              <a:rPr lang="en-US" sz="3200" dirty="0">
                <a:cs typeface="Arial" charset="0"/>
              </a:rPr>
              <a:t>.”</a:t>
            </a:r>
          </a:p>
          <a:p>
            <a:pPr algn="r"/>
            <a:r>
              <a:rPr lang="en-US" sz="3200" dirty="0">
                <a:cs typeface="Arial" charset="0"/>
              </a:rPr>
              <a:t>Alan Turing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04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40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40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4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52" grpId="0" uiExpand="1" build="p" animBg="1"/>
      <p:bldP spid="16404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Is-Malware </a:t>
            </a:r>
            <a:r>
              <a:rPr lang="en-US" dirty="0"/>
              <a:t>Problem</a:t>
            </a:r>
          </a:p>
        </p:txBody>
      </p:sp>
      <p:sp>
        <p:nvSpPr>
          <p:cNvPr id="117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2133600"/>
          </a:xfrm>
        </p:spPr>
        <p:txBody>
          <a:bodyPr>
            <a:normAutofit/>
          </a:bodyPr>
          <a:lstStyle/>
          <a:p>
            <a:pPr lvl="1">
              <a:buFontTx/>
              <a:buNone/>
            </a:pPr>
            <a:r>
              <a:rPr lang="en-US" sz="3600" b="1" dirty="0"/>
              <a:t>Input:</a:t>
            </a:r>
            <a:r>
              <a:rPr lang="en-US" sz="3600" dirty="0"/>
              <a:t> A </a:t>
            </a:r>
            <a:r>
              <a:rPr lang="en-US" sz="3600" dirty="0" smtClean="0"/>
              <a:t>string, </a:t>
            </a:r>
            <a:r>
              <a:rPr lang="en-US" sz="3600" i="1" dirty="0" smtClean="0"/>
              <a:t>s</a:t>
            </a:r>
            <a:r>
              <a:rPr lang="en-US" sz="3600" dirty="0" smtClean="0"/>
              <a:t>, representing a program. </a:t>
            </a:r>
            <a:endParaRPr lang="en-US" sz="3600" b="1" dirty="0" smtClean="0"/>
          </a:p>
          <a:p>
            <a:pPr lvl="1">
              <a:buFontTx/>
              <a:buNone/>
            </a:pPr>
            <a:r>
              <a:rPr lang="en-US" sz="3600" b="1" dirty="0" smtClean="0"/>
              <a:t>Output</a:t>
            </a:r>
            <a:r>
              <a:rPr lang="en-US" sz="3600" b="1" dirty="0"/>
              <a:t>:</a:t>
            </a:r>
            <a:r>
              <a:rPr lang="en-US" sz="3600" dirty="0"/>
              <a:t> </a:t>
            </a:r>
            <a:r>
              <a:rPr lang="en-US" sz="3600" dirty="0" smtClean="0"/>
              <a:t>If </a:t>
            </a:r>
            <a:r>
              <a:rPr lang="en-US" sz="3600" i="1" dirty="0" smtClean="0"/>
              <a:t>s</a:t>
            </a:r>
            <a:r>
              <a:rPr lang="en-US" sz="3600" dirty="0" smtClean="0"/>
              <a:t> is malware, </a:t>
            </a:r>
            <a:r>
              <a:rPr lang="en-US" sz="3600" b="1" dirty="0" smtClean="0"/>
              <a:t>True</a:t>
            </a:r>
            <a:r>
              <a:rPr lang="en-US" sz="3600" dirty="0" smtClean="0"/>
              <a:t>; otherwise, </a:t>
            </a:r>
            <a:r>
              <a:rPr lang="en-US" sz="3600" b="1" dirty="0" smtClean="0"/>
              <a:t>False</a:t>
            </a:r>
            <a:r>
              <a:rPr lang="en-US" sz="3600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74532" name="Text Box 4"/>
          <p:cNvSpPr txBox="1">
            <a:spLocks noChangeArrowheads="1"/>
          </p:cNvSpPr>
          <p:nvPr/>
        </p:nvSpPr>
        <p:spPr bwMode="auto">
          <a:xfrm>
            <a:off x="2133600" y="4419600"/>
            <a:ext cx="5020157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/>
              <a:t>Is </a:t>
            </a:r>
            <a:r>
              <a:rPr lang="en-US" sz="3200" dirty="0" smtClean="0"/>
              <a:t>“Is-Malware” </a:t>
            </a:r>
            <a:r>
              <a:rPr lang="en-US" sz="3200" dirty="0"/>
              <a:t>computable?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FSM + Infinite Tape</a:t>
            </a:r>
          </a:p>
        </p:txBody>
      </p:sp>
      <p:sp>
        <p:nvSpPr>
          <p:cNvPr id="16322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Start: </a:t>
            </a:r>
          </a:p>
          <a:p>
            <a:pPr lvl="1"/>
            <a:r>
              <a:rPr lang="en-US" sz="2400" dirty="0"/>
              <a:t>FSM in Start State</a:t>
            </a:r>
          </a:p>
          <a:p>
            <a:pPr lvl="1"/>
            <a:r>
              <a:rPr lang="en-US" sz="2400" dirty="0"/>
              <a:t>Input on Infinite Tape</a:t>
            </a:r>
          </a:p>
          <a:p>
            <a:pPr lvl="1"/>
            <a:r>
              <a:rPr lang="en-US" sz="2400" dirty="0"/>
              <a:t>Pointer to start of input</a:t>
            </a:r>
          </a:p>
          <a:p>
            <a:r>
              <a:rPr lang="en-US" sz="2800" dirty="0"/>
              <a:t>Step:</a:t>
            </a:r>
          </a:p>
          <a:p>
            <a:pPr lvl="1"/>
            <a:r>
              <a:rPr lang="en-US" sz="2400" dirty="0"/>
              <a:t>Read one input symbol from tape</a:t>
            </a:r>
          </a:p>
          <a:p>
            <a:pPr lvl="1"/>
            <a:r>
              <a:rPr lang="en-US" sz="2400" dirty="0"/>
              <a:t>Write symbol on tape, and move L or R one square</a:t>
            </a:r>
          </a:p>
          <a:p>
            <a:pPr lvl="1"/>
            <a:r>
              <a:rPr lang="en-US" sz="2400" dirty="0"/>
              <a:t>Follow transition rule from current state</a:t>
            </a:r>
          </a:p>
          <a:p>
            <a:r>
              <a:rPr lang="en-US" sz="2800" dirty="0"/>
              <a:t>Finish:</a:t>
            </a:r>
          </a:p>
          <a:p>
            <a:pPr lvl="1"/>
            <a:r>
              <a:rPr lang="en-US" sz="2400" dirty="0"/>
              <a:t>Transition to </a:t>
            </a:r>
            <a:r>
              <a:rPr lang="en-US" sz="2400" b="1" dirty="0"/>
              <a:t>halt</a:t>
            </a:r>
            <a:r>
              <a:rPr lang="en-US" sz="2400" dirty="0"/>
              <a:t>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304800" y="2514600"/>
            <a:ext cx="6477000" cy="3962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2498" name="Rectangle 2"/>
          <p:cNvSpPr>
            <a:spLocks noChangeArrowheads="1"/>
          </p:cNvSpPr>
          <p:nvPr/>
        </p:nvSpPr>
        <p:spPr bwMode="auto">
          <a:xfrm>
            <a:off x="-4763" y="1185863"/>
            <a:ext cx="9148763" cy="642937"/>
          </a:xfrm>
          <a:prstGeom prst="rect">
            <a:avLst/>
          </a:prstGeom>
          <a:solidFill>
            <a:schemeClr val="bg2"/>
          </a:solidFill>
          <a:ln w="317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24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Turing’s Model: Turing </a:t>
            </a:r>
            <a:r>
              <a:rPr lang="en-US" dirty="0"/>
              <a:t>Machine</a:t>
            </a:r>
          </a:p>
        </p:txBody>
      </p:sp>
      <p:sp>
        <p:nvSpPr>
          <p:cNvPr id="1642500" name="AutoShape 4"/>
          <p:cNvSpPr>
            <a:spLocks noChangeArrowheads="1"/>
          </p:cNvSpPr>
          <p:nvPr/>
        </p:nvSpPr>
        <p:spPr bwMode="auto">
          <a:xfrm>
            <a:off x="990600" y="1863724"/>
            <a:ext cx="457200" cy="422910"/>
          </a:xfrm>
          <a:prstGeom prst="upArrow">
            <a:avLst>
              <a:gd name="adj1" fmla="val 50000"/>
              <a:gd name="adj2" fmla="val 26736"/>
            </a:avLst>
          </a:prstGeom>
          <a:solidFill>
            <a:srgbClr val="CCFFCC"/>
          </a:solidFill>
          <a:ln w="31750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42502" name="Oval 6"/>
          <p:cNvSpPr>
            <a:spLocks noChangeArrowheads="1"/>
          </p:cNvSpPr>
          <p:nvPr/>
        </p:nvSpPr>
        <p:spPr bwMode="auto">
          <a:xfrm>
            <a:off x="1447800" y="3660775"/>
            <a:ext cx="963613" cy="9874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>
                <a:latin typeface="Verdana" pitchFamily="34" charset="0"/>
                <a:cs typeface="Arial" charset="0"/>
              </a:rPr>
              <a:t>1</a:t>
            </a:r>
          </a:p>
        </p:txBody>
      </p:sp>
      <p:sp>
        <p:nvSpPr>
          <p:cNvPr id="1642503" name="Line 7"/>
          <p:cNvSpPr>
            <a:spLocks noChangeShapeType="1"/>
          </p:cNvSpPr>
          <p:nvPr/>
        </p:nvSpPr>
        <p:spPr bwMode="auto">
          <a:xfrm>
            <a:off x="762000" y="3352800"/>
            <a:ext cx="83820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42504" name="Text Box 8"/>
          <p:cNvSpPr txBox="1">
            <a:spLocks noChangeArrowheads="1"/>
          </p:cNvSpPr>
          <p:nvPr/>
        </p:nvSpPr>
        <p:spPr bwMode="auto">
          <a:xfrm>
            <a:off x="557213" y="2930525"/>
            <a:ext cx="8175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  <a:cs typeface="Arial" charset="0"/>
              </a:rPr>
              <a:t>Start</a:t>
            </a:r>
          </a:p>
        </p:txBody>
      </p:sp>
      <p:sp>
        <p:nvSpPr>
          <p:cNvPr id="1642505" name="Oval 9"/>
          <p:cNvSpPr>
            <a:spLocks noChangeArrowheads="1"/>
          </p:cNvSpPr>
          <p:nvPr/>
        </p:nvSpPr>
        <p:spPr bwMode="auto">
          <a:xfrm>
            <a:off x="3810000" y="3810000"/>
            <a:ext cx="963613" cy="9874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>
                <a:latin typeface="Verdana" pitchFamily="34" charset="0"/>
                <a:cs typeface="Arial" charset="0"/>
              </a:rPr>
              <a:t>2</a:t>
            </a:r>
          </a:p>
        </p:txBody>
      </p:sp>
      <p:cxnSp>
        <p:nvCxnSpPr>
          <p:cNvPr id="1642506" name="AutoShape 10"/>
          <p:cNvCxnSpPr>
            <a:cxnSpLocks noChangeShapeType="1"/>
            <a:stCxn id="1642502" idx="7"/>
            <a:endCxn id="1642505" idx="1"/>
          </p:cNvCxnSpPr>
          <p:nvPr/>
        </p:nvCxnSpPr>
        <p:spPr bwMode="auto">
          <a:xfrm rot="5400000" flipV="1">
            <a:off x="3036094" y="3023394"/>
            <a:ext cx="149225" cy="1681163"/>
          </a:xfrm>
          <a:prstGeom prst="curvedConnector3">
            <a:avLst>
              <a:gd name="adj1" fmla="val -20641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42507" name="AutoShape 11"/>
          <p:cNvCxnSpPr>
            <a:cxnSpLocks noChangeShapeType="1"/>
            <a:stCxn id="1642505" idx="5"/>
            <a:endCxn id="1642534" idx="4"/>
          </p:cNvCxnSpPr>
          <p:nvPr/>
        </p:nvCxnSpPr>
        <p:spPr bwMode="auto">
          <a:xfrm rot="16200000" flipH="1">
            <a:off x="4379280" y="4906034"/>
            <a:ext cx="1360335" cy="853905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42508" name="AutoShape 12"/>
          <p:cNvCxnSpPr>
            <a:cxnSpLocks noChangeShapeType="1"/>
            <a:stCxn id="1642502" idx="4"/>
            <a:endCxn id="1642502" idx="2"/>
          </p:cNvCxnSpPr>
          <p:nvPr/>
        </p:nvCxnSpPr>
        <p:spPr bwMode="auto">
          <a:xfrm rot="16200000" flipV="1">
            <a:off x="1426369" y="4160044"/>
            <a:ext cx="509587" cy="498475"/>
          </a:xfrm>
          <a:prstGeom prst="curvedConnector4">
            <a:avLst>
              <a:gd name="adj1" fmla="val -50468"/>
              <a:gd name="adj2" fmla="val 15987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42509" name="AutoShape 13"/>
          <p:cNvCxnSpPr>
            <a:cxnSpLocks noChangeShapeType="1"/>
            <a:stCxn id="1642505" idx="6"/>
            <a:endCxn id="1642505" idx="0"/>
          </p:cNvCxnSpPr>
          <p:nvPr/>
        </p:nvCxnSpPr>
        <p:spPr bwMode="auto">
          <a:xfrm flipH="1" flipV="1">
            <a:off x="4292600" y="3794125"/>
            <a:ext cx="496888" cy="509588"/>
          </a:xfrm>
          <a:prstGeom prst="curvedConnector4">
            <a:avLst>
              <a:gd name="adj1" fmla="val -42491"/>
              <a:gd name="adj2" fmla="val 141745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42510" name="Text Box 14"/>
          <p:cNvSpPr txBox="1">
            <a:spLocks noChangeArrowheads="1"/>
          </p:cNvSpPr>
          <p:nvPr/>
        </p:nvSpPr>
        <p:spPr bwMode="auto">
          <a:xfrm>
            <a:off x="2438400" y="2819400"/>
            <a:ext cx="1309688" cy="10064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  <a:cs typeface="Arial" charset="0"/>
              </a:rPr>
              <a:t>Input: </a:t>
            </a:r>
            <a:r>
              <a:rPr lang="en-US" sz="2000" dirty="0">
                <a:latin typeface="Comic Sans MS" pitchFamily="66" charset="0"/>
                <a:cs typeface="Arial" charset="0"/>
              </a:rPr>
              <a:t>#</a:t>
            </a:r>
          </a:p>
          <a:p>
            <a:r>
              <a:rPr lang="en-US" sz="2000" dirty="0">
                <a:latin typeface="Verdana" pitchFamily="34" charset="0"/>
                <a:cs typeface="Arial" charset="0"/>
              </a:rPr>
              <a:t>Write: </a:t>
            </a:r>
            <a:r>
              <a:rPr lang="en-US" sz="2000" dirty="0">
                <a:latin typeface="Comic Sans MS" pitchFamily="66" charset="0"/>
                <a:cs typeface="Arial" charset="0"/>
              </a:rPr>
              <a:t>#</a:t>
            </a:r>
          </a:p>
          <a:p>
            <a:r>
              <a:rPr lang="en-US" sz="2000" dirty="0">
                <a:latin typeface="Verdana" pitchFamily="34" charset="0"/>
                <a:cs typeface="Arial" charset="0"/>
              </a:rPr>
              <a:t>Move: </a:t>
            </a:r>
            <a:r>
              <a:rPr lang="en-US" sz="2000" dirty="0">
                <a:latin typeface="Verdana" pitchFamily="34" charset="0"/>
                <a:cs typeface="Arial" charset="0"/>
                <a:sym typeface="Symbol" pitchFamily="18" charset="2"/>
              </a:rPr>
              <a:t></a:t>
            </a:r>
          </a:p>
        </p:txBody>
      </p:sp>
      <p:sp>
        <p:nvSpPr>
          <p:cNvPr id="1642511" name="Text Box 15"/>
          <p:cNvSpPr txBox="1">
            <a:spLocks noChangeArrowheads="1"/>
          </p:cNvSpPr>
          <p:nvPr/>
        </p:nvSpPr>
        <p:spPr bwMode="auto">
          <a:xfrm>
            <a:off x="533400" y="1298575"/>
            <a:ext cx="430213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#</a:t>
            </a:r>
          </a:p>
        </p:txBody>
      </p:sp>
      <p:sp>
        <p:nvSpPr>
          <p:cNvPr id="1642512" name="Text Box 16"/>
          <p:cNvSpPr txBox="1">
            <a:spLocks noChangeArrowheads="1"/>
          </p:cNvSpPr>
          <p:nvPr/>
        </p:nvSpPr>
        <p:spPr bwMode="auto">
          <a:xfrm>
            <a:off x="1076325" y="1298575"/>
            <a:ext cx="3302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1642513" name="Text Box 17"/>
          <p:cNvSpPr txBox="1">
            <a:spLocks noChangeArrowheads="1"/>
          </p:cNvSpPr>
          <p:nvPr/>
        </p:nvSpPr>
        <p:spPr bwMode="auto">
          <a:xfrm>
            <a:off x="1520825" y="129857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0</a:t>
            </a:r>
          </a:p>
        </p:txBody>
      </p:sp>
      <p:sp>
        <p:nvSpPr>
          <p:cNvPr id="1642514" name="Text Box 18"/>
          <p:cNvSpPr txBox="1">
            <a:spLocks noChangeArrowheads="1"/>
          </p:cNvSpPr>
          <p:nvPr/>
        </p:nvSpPr>
        <p:spPr bwMode="auto">
          <a:xfrm>
            <a:off x="2006600" y="1298575"/>
            <a:ext cx="3302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1642515" name="Text Box 19"/>
          <p:cNvSpPr txBox="1">
            <a:spLocks noChangeArrowheads="1"/>
          </p:cNvSpPr>
          <p:nvPr/>
        </p:nvSpPr>
        <p:spPr bwMode="auto">
          <a:xfrm>
            <a:off x="2451100" y="1298575"/>
            <a:ext cx="3302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1642516" name="Text Box 20"/>
          <p:cNvSpPr txBox="1">
            <a:spLocks noChangeArrowheads="1"/>
          </p:cNvSpPr>
          <p:nvPr/>
        </p:nvSpPr>
        <p:spPr bwMode="auto">
          <a:xfrm>
            <a:off x="2895600" y="129857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0</a:t>
            </a:r>
          </a:p>
        </p:txBody>
      </p:sp>
      <p:sp>
        <p:nvSpPr>
          <p:cNvPr id="1642517" name="Text Box 21"/>
          <p:cNvSpPr txBox="1">
            <a:spLocks noChangeArrowheads="1"/>
          </p:cNvSpPr>
          <p:nvPr/>
        </p:nvSpPr>
        <p:spPr bwMode="auto">
          <a:xfrm>
            <a:off x="3381375" y="1298575"/>
            <a:ext cx="3302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1642518" name="Text Box 22"/>
          <p:cNvSpPr txBox="1">
            <a:spLocks noChangeArrowheads="1"/>
          </p:cNvSpPr>
          <p:nvPr/>
        </p:nvSpPr>
        <p:spPr bwMode="auto">
          <a:xfrm>
            <a:off x="3825875" y="1298575"/>
            <a:ext cx="3302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1642519" name="Text Box 23"/>
          <p:cNvSpPr txBox="1">
            <a:spLocks noChangeArrowheads="1"/>
          </p:cNvSpPr>
          <p:nvPr/>
        </p:nvSpPr>
        <p:spPr bwMode="auto">
          <a:xfrm>
            <a:off x="-76200" y="1084263"/>
            <a:ext cx="627063" cy="5794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CFF99"/>
                </a:solidFill>
                <a:latin typeface="Verdana" pitchFamily="34" charset="0"/>
                <a:cs typeface="Arial" charset="0"/>
              </a:rPr>
              <a:t>...</a:t>
            </a:r>
          </a:p>
        </p:txBody>
      </p:sp>
      <p:sp>
        <p:nvSpPr>
          <p:cNvPr id="1642520" name="Text Box 24"/>
          <p:cNvSpPr txBox="1">
            <a:spLocks noChangeArrowheads="1"/>
          </p:cNvSpPr>
          <p:nvPr/>
        </p:nvSpPr>
        <p:spPr bwMode="auto">
          <a:xfrm>
            <a:off x="8364538" y="1082675"/>
            <a:ext cx="627062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CFF99"/>
                </a:solidFill>
                <a:latin typeface="Verdana" pitchFamily="34" charset="0"/>
                <a:cs typeface="Arial" charset="0"/>
              </a:rPr>
              <a:t>...</a:t>
            </a:r>
          </a:p>
        </p:txBody>
      </p:sp>
      <p:sp>
        <p:nvSpPr>
          <p:cNvPr id="1642521" name="Text Box 25"/>
          <p:cNvSpPr txBox="1">
            <a:spLocks noChangeArrowheads="1"/>
          </p:cNvSpPr>
          <p:nvPr/>
        </p:nvSpPr>
        <p:spPr bwMode="auto">
          <a:xfrm>
            <a:off x="4270375" y="1295400"/>
            <a:ext cx="3302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1642522" name="Text Box 26"/>
          <p:cNvSpPr txBox="1">
            <a:spLocks noChangeArrowheads="1"/>
          </p:cNvSpPr>
          <p:nvPr/>
        </p:nvSpPr>
        <p:spPr bwMode="auto">
          <a:xfrm>
            <a:off x="4714875" y="1295400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0</a:t>
            </a:r>
          </a:p>
        </p:txBody>
      </p:sp>
      <p:sp>
        <p:nvSpPr>
          <p:cNvPr id="1642523" name="Text Box 27"/>
          <p:cNvSpPr txBox="1">
            <a:spLocks noChangeArrowheads="1"/>
          </p:cNvSpPr>
          <p:nvPr/>
        </p:nvSpPr>
        <p:spPr bwMode="auto">
          <a:xfrm>
            <a:off x="5200650" y="1295400"/>
            <a:ext cx="3302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1642524" name="Text Box 28"/>
          <p:cNvSpPr txBox="1">
            <a:spLocks noChangeArrowheads="1"/>
          </p:cNvSpPr>
          <p:nvPr/>
        </p:nvSpPr>
        <p:spPr bwMode="auto">
          <a:xfrm>
            <a:off x="5645150" y="1295400"/>
            <a:ext cx="3302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1642525" name="Text Box 29"/>
          <p:cNvSpPr txBox="1">
            <a:spLocks noChangeArrowheads="1"/>
          </p:cNvSpPr>
          <p:nvPr/>
        </p:nvSpPr>
        <p:spPr bwMode="auto">
          <a:xfrm>
            <a:off x="6089650" y="1295400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0</a:t>
            </a:r>
          </a:p>
        </p:txBody>
      </p:sp>
      <p:sp>
        <p:nvSpPr>
          <p:cNvPr id="1642526" name="Text Box 30"/>
          <p:cNvSpPr txBox="1">
            <a:spLocks noChangeArrowheads="1"/>
          </p:cNvSpPr>
          <p:nvPr/>
        </p:nvSpPr>
        <p:spPr bwMode="auto">
          <a:xfrm>
            <a:off x="6575425" y="1295400"/>
            <a:ext cx="3302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1642527" name="Text Box 31"/>
          <p:cNvSpPr txBox="1">
            <a:spLocks noChangeArrowheads="1"/>
          </p:cNvSpPr>
          <p:nvPr/>
        </p:nvSpPr>
        <p:spPr bwMode="auto">
          <a:xfrm>
            <a:off x="7019925" y="1295400"/>
            <a:ext cx="3302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1642528" name="Text Box 32"/>
          <p:cNvSpPr txBox="1">
            <a:spLocks noChangeArrowheads="1"/>
          </p:cNvSpPr>
          <p:nvPr/>
        </p:nvSpPr>
        <p:spPr bwMode="auto">
          <a:xfrm>
            <a:off x="7464425" y="1295400"/>
            <a:ext cx="3302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1642529" name="Text Box 33"/>
          <p:cNvSpPr txBox="1">
            <a:spLocks noChangeArrowheads="1"/>
          </p:cNvSpPr>
          <p:nvPr/>
        </p:nvSpPr>
        <p:spPr bwMode="auto">
          <a:xfrm>
            <a:off x="7908925" y="1295400"/>
            <a:ext cx="430213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#</a:t>
            </a:r>
          </a:p>
        </p:txBody>
      </p:sp>
      <p:sp>
        <p:nvSpPr>
          <p:cNvPr id="1642530" name="Text Box 34"/>
          <p:cNvSpPr txBox="1">
            <a:spLocks noChangeArrowheads="1"/>
          </p:cNvSpPr>
          <p:nvPr/>
        </p:nvSpPr>
        <p:spPr bwMode="auto">
          <a:xfrm>
            <a:off x="5105400" y="2992438"/>
            <a:ext cx="1309688" cy="10064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  <a:cs typeface="Arial" charset="0"/>
              </a:rPr>
              <a:t>Input: </a:t>
            </a:r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  <a:p>
            <a:r>
              <a:rPr lang="en-US" sz="2000">
                <a:latin typeface="Verdana" pitchFamily="34" charset="0"/>
                <a:cs typeface="Arial" charset="0"/>
              </a:rPr>
              <a:t>Write: </a:t>
            </a:r>
            <a:r>
              <a:rPr lang="en-US" sz="2000">
                <a:latin typeface="Comic Sans MS" pitchFamily="66" charset="0"/>
                <a:cs typeface="Arial" charset="0"/>
              </a:rPr>
              <a:t>0</a:t>
            </a:r>
          </a:p>
          <a:p>
            <a:r>
              <a:rPr lang="en-US" sz="2000">
                <a:latin typeface="Verdana" pitchFamily="34" charset="0"/>
                <a:cs typeface="Arial" charset="0"/>
              </a:rPr>
              <a:t>Move: </a:t>
            </a:r>
            <a:r>
              <a:rPr lang="en-US" sz="2000">
                <a:latin typeface="Verdana" pitchFamily="34" charset="0"/>
                <a:cs typeface="Arial" charset="0"/>
                <a:sym typeface="Symbol" pitchFamily="18" charset="2"/>
              </a:rPr>
              <a:t></a:t>
            </a:r>
          </a:p>
        </p:txBody>
      </p:sp>
      <p:sp>
        <p:nvSpPr>
          <p:cNvPr id="1642531" name="Text Box 35"/>
          <p:cNvSpPr txBox="1">
            <a:spLocks noChangeArrowheads="1"/>
          </p:cNvSpPr>
          <p:nvPr/>
        </p:nvSpPr>
        <p:spPr bwMode="auto">
          <a:xfrm>
            <a:off x="533400" y="4876800"/>
            <a:ext cx="1309688" cy="10064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  <a:cs typeface="Arial" charset="0"/>
              </a:rPr>
              <a:t>Input: </a:t>
            </a:r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  <a:p>
            <a:r>
              <a:rPr lang="en-US" sz="2000">
                <a:latin typeface="Verdana" pitchFamily="34" charset="0"/>
                <a:cs typeface="Arial" charset="0"/>
              </a:rPr>
              <a:t>Write: </a:t>
            </a:r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  <a:p>
            <a:r>
              <a:rPr lang="en-US" sz="2000">
                <a:latin typeface="Verdana" pitchFamily="34" charset="0"/>
                <a:cs typeface="Arial" charset="0"/>
              </a:rPr>
              <a:t>Move: </a:t>
            </a:r>
            <a:r>
              <a:rPr lang="en-US" sz="2000">
                <a:latin typeface="Verdana" pitchFamily="34" charset="0"/>
                <a:cs typeface="Arial" charset="0"/>
                <a:sym typeface="Symbol" pitchFamily="18" charset="2"/>
              </a:rPr>
              <a:t></a:t>
            </a:r>
          </a:p>
        </p:txBody>
      </p:sp>
      <p:cxnSp>
        <p:nvCxnSpPr>
          <p:cNvPr id="1642532" name="AutoShape 36"/>
          <p:cNvCxnSpPr>
            <a:cxnSpLocks noChangeShapeType="1"/>
            <a:stCxn id="1642502" idx="5"/>
            <a:endCxn id="1642502" idx="6"/>
          </p:cNvCxnSpPr>
          <p:nvPr/>
        </p:nvCxnSpPr>
        <p:spPr bwMode="auto">
          <a:xfrm rot="5400000" flipH="1" flipV="1">
            <a:off x="2166144" y="4258469"/>
            <a:ext cx="365125" cy="157163"/>
          </a:xfrm>
          <a:prstGeom prst="curvedConnector4">
            <a:avLst>
              <a:gd name="adj1" fmla="val -97824"/>
              <a:gd name="adj2" fmla="val 405046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42533" name="Text Box 37"/>
          <p:cNvSpPr txBox="1">
            <a:spLocks noChangeArrowheads="1"/>
          </p:cNvSpPr>
          <p:nvPr/>
        </p:nvSpPr>
        <p:spPr bwMode="auto">
          <a:xfrm>
            <a:off x="2209800" y="4876800"/>
            <a:ext cx="1309688" cy="10064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  <a:cs typeface="Arial" charset="0"/>
              </a:rPr>
              <a:t>Input: </a:t>
            </a:r>
            <a:r>
              <a:rPr lang="en-US" sz="2000">
                <a:latin typeface="Comic Sans MS" pitchFamily="66" charset="0"/>
                <a:cs typeface="Arial" charset="0"/>
              </a:rPr>
              <a:t>0</a:t>
            </a:r>
          </a:p>
          <a:p>
            <a:r>
              <a:rPr lang="en-US" sz="2000">
                <a:latin typeface="Verdana" pitchFamily="34" charset="0"/>
                <a:cs typeface="Arial" charset="0"/>
              </a:rPr>
              <a:t>Write: </a:t>
            </a:r>
            <a:r>
              <a:rPr lang="en-US" sz="2000">
                <a:latin typeface="Comic Sans MS" pitchFamily="66" charset="0"/>
                <a:cs typeface="Arial" charset="0"/>
              </a:rPr>
              <a:t>0</a:t>
            </a:r>
          </a:p>
          <a:p>
            <a:r>
              <a:rPr lang="en-US" sz="2000">
                <a:latin typeface="Verdana" pitchFamily="34" charset="0"/>
                <a:cs typeface="Arial" charset="0"/>
              </a:rPr>
              <a:t>Move: </a:t>
            </a:r>
            <a:r>
              <a:rPr lang="en-US" sz="2000">
                <a:latin typeface="Verdana" pitchFamily="34" charset="0"/>
                <a:cs typeface="Arial" charset="0"/>
                <a:sym typeface="Symbol" pitchFamily="18" charset="2"/>
              </a:rPr>
              <a:t></a:t>
            </a:r>
          </a:p>
        </p:txBody>
      </p:sp>
      <p:sp>
        <p:nvSpPr>
          <p:cNvPr id="1642534" name="AutoShape 38"/>
          <p:cNvSpPr>
            <a:spLocks noChangeArrowheads="1"/>
          </p:cNvSpPr>
          <p:nvPr/>
        </p:nvSpPr>
        <p:spPr bwMode="auto">
          <a:xfrm>
            <a:off x="5486400" y="5334000"/>
            <a:ext cx="990600" cy="960438"/>
          </a:xfrm>
          <a:prstGeom prst="octagon">
            <a:avLst>
              <a:gd name="adj" fmla="val 29287"/>
            </a:avLst>
          </a:prstGeom>
          <a:solidFill>
            <a:srgbClr val="FA3122"/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Verdana" pitchFamily="34" charset="0"/>
                <a:cs typeface="Arial" charset="0"/>
              </a:rPr>
              <a:t>3</a:t>
            </a:r>
          </a:p>
        </p:txBody>
      </p:sp>
      <p:sp>
        <p:nvSpPr>
          <p:cNvPr id="1642535" name="Text Box 39"/>
          <p:cNvSpPr txBox="1">
            <a:spLocks noChangeArrowheads="1"/>
          </p:cNvSpPr>
          <p:nvPr/>
        </p:nvSpPr>
        <p:spPr bwMode="auto">
          <a:xfrm>
            <a:off x="5029200" y="4267200"/>
            <a:ext cx="1581587" cy="101566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  <a:cs typeface="Arial" charset="0"/>
              </a:rPr>
              <a:t>Input: </a:t>
            </a:r>
            <a:r>
              <a:rPr lang="en-US" sz="2000" dirty="0">
                <a:latin typeface="Comic Sans MS" pitchFamily="66" charset="0"/>
                <a:cs typeface="Arial" charset="0"/>
              </a:rPr>
              <a:t>0</a:t>
            </a:r>
          </a:p>
          <a:p>
            <a:r>
              <a:rPr lang="en-US" sz="2000" dirty="0">
                <a:latin typeface="Verdana" pitchFamily="34" charset="0"/>
                <a:cs typeface="Arial" charset="0"/>
              </a:rPr>
              <a:t>Write: </a:t>
            </a:r>
            <a:r>
              <a:rPr lang="en-US" sz="2000" dirty="0">
                <a:latin typeface="Comic Sans MS" pitchFamily="66" charset="0"/>
                <a:cs typeface="Arial" charset="0"/>
              </a:rPr>
              <a:t>#</a:t>
            </a:r>
          </a:p>
          <a:p>
            <a:r>
              <a:rPr lang="en-US" sz="2000" dirty="0">
                <a:latin typeface="Verdana" pitchFamily="34" charset="0"/>
                <a:cs typeface="Arial" charset="0"/>
              </a:rPr>
              <a:t>Move: </a:t>
            </a:r>
            <a:r>
              <a:rPr lang="en-US" sz="2000" dirty="0" smtClean="0">
                <a:latin typeface="Verdana" pitchFamily="34" charset="0"/>
                <a:cs typeface="Arial" charset="0"/>
                <a:sym typeface="Symbol" pitchFamily="18" charset="2"/>
              </a:rPr>
              <a:t>Halt</a:t>
            </a:r>
            <a:endParaRPr lang="en-US" sz="2000" dirty="0">
              <a:latin typeface="Verdana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52600" y="1905000"/>
            <a:ext cx="5315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Infinite Tape: </a:t>
            </a:r>
            <a:r>
              <a:rPr lang="en-US" dirty="0" smtClean="0"/>
              <a:t> Finite set of symbols, one in each square</a:t>
            </a:r>
          </a:p>
          <a:p>
            <a:r>
              <a:rPr lang="en-US" dirty="0" smtClean="0"/>
              <a:t>	         Can read/write one square each step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58000" y="2743200"/>
            <a:ext cx="20574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Controller:</a:t>
            </a:r>
          </a:p>
          <a:p>
            <a:r>
              <a:rPr lang="en-US" dirty="0" smtClean="0"/>
              <a:t>Limited (finite) number of states</a:t>
            </a:r>
          </a:p>
          <a:p>
            <a:endParaRPr lang="en-US" dirty="0" smtClean="0"/>
          </a:p>
          <a:p>
            <a:r>
              <a:rPr lang="en-US" dirty="0" smtClean="0"/>
              <a:t>Follow rules based on current state and read symbol</a:t>
            </a:r>
          </a:p>
          <a:p>
            <a:endParaRPr lang="en-US" dirty="0" smtClean="0"/>
          </a:p>
          <a:p>
            <a:r>
              <a:rPr lang="en-US" dirty="0" smtClean="0"/>
              <a:t>Write one square each step, move left or right or halt, change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want us to host your site, remember to send me your site name before midnight tonight!</a:t>
            </a:r>
          </a:p>
          <a:p>
            <a:r>
              <a:rPr lang="en-US" dirty="0" smtClean="0"/>
              <a:t>Wednesday: </a:t>
            </a:r>
          </a:p>
          <a:p>
            <a:pPr lvl="1"/>
            <a:r>
              <a:rPr lang="en-US" dirty="0" smtClean="0"/>
              <a:t>Busy Beavers</a:t>
            </a:r>
          </a:p>
          <a:p>
            <a:pPr lvl="1"/>
            <a:r>
              <a:rPr lang="en-US" dirty="0" smtClean="0"/>
              <a:t>Alternate Computing Models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200"/>
              <a:t>From Paul Graham’s “</a:t>
            </a:r>
            <a:r>
              <a:rPr lang="en-US" sz="3200">
                <a:hlinkClick r:id="rId2"/>
              </a:rPr>
              <a:t>Undergraduation</a:t>
            </a:r>
            <a:r>
              <a:rPr lang="en-US" sz="3200"/>
              <a:t>”:</a:t>
            </a:r>
          </a:p>
        </p:txBody>
      </p:sp>
      <p:sp>
        <p:nvSpPr>
          <p:cNvPr id="1173507" name="Text Box 3"/>
          <p:cNvSpPr txBox="1">
            <a:spLocks noChangeArrowheads="1"/>
          </p:cNvSpPr>
          <p:nvPr/>
        </p:nvSpPr>
        <p:spPr bwMode="auto">
          <a:xfrm>
            <a:off x="209550" y="1092200"/>
            <a:ext cx="8791575" cy="452431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My friend Robert learned a lot by writing network software when he was an undergrad. One of his projects was to connect Harvard to the Arpanet; it had been one of the original nodes, but by 1984 the connection had died. Not only was this work not for a class, but because he spent all his time on it and neglected his studies, he was kicked out of school for a year. </a:t>
            </a:r>
          </a:p>
          <a:p>
            <a:r>
              <a:rPr lang="en-US" sz="2400" dirty="0"/>
              <a:t>... When Robert got kicked out of grad school for writing the Internet worm of 1988, I envied him enormously for finding a way out without the stigma of failure. </a:t>
            </a:r>
          </a:p>
          <a:p>
            <a:r>
              <a:rPr lang="en-US" sz="2400" dirty="0"/>
              <a:t>... It all evened out in the end, and now he’s a professor at MIT. But you’ll probably be happier if you don’t go to that extreme; it caused him a lot of worry at the time. </a:t>
            </a:r>
          </a:p>
        </p:txBody>
      </p:sp>
      <p:sp>
        <p:nvSpPr>
          <p:cNvPr id="1173508" name="Rectangle 4"/>
          <p:cNvSpPr>
            <a:spLocks noChangeArrowheads="1"/>
          </p:cNvSpPr>
          <p:nvPr/>
        </p:nvSpPr>
        <p:spPr bwMode="auto">
          <a:xfrm>
            <a:off x="838200" y="5867400"/>
            <a:ext cx="7445375" cy="400110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dirty="0"/>
              <a:t>3 years of probation, 400 hours of community service, $10,000+ fine</a:t>
            </a:r>
          </a:p>
        </p:txBody>
      </p:sp>
      <p:sp>
        <p:nvSpPr>
          <p:cNvPr id="1173509" name="AutoShape 5"/>
          <p:cNvSpPr>
            <a:spLocks noChangeArrowheads="1"/>
          </p:cNvSpPr>
          <p:nvPr/>
        </p:nvSpPr>
        <p:spPr bwMode="auto">
          <a:xfrm>
            <a:off x="762000" y="5029200"/>
            <a:ext cx="1990725" cy="609600"/>
          </a:xfrm>
          <a:prstGeom prst="wedgeEllipseCallout">
            <a:avLst>
              <a:gd name="adj1" fmla="val 35984"/>
              <a:gd name="adj2" fmla="val 75319"/>
            </a:avLst>
          </a:prstGeom>
          <a:noFill/>
          <a:ln w="3175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7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3508" grpId="0" animBg="1"/>
      <p:bldP spid="117350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Morris Internet Worm (1988)</a:t>
            </a:r>
          </a:p>
        </p:txBody>
      </p:sp>
      <p:sp>
        <p:nvSpPr>
          <p:cNvPr id="117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38250"/>
            <a:ext cx="8686800" cy="48117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fingerd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Program used to query user </a:t>
            </a:r>
            <a:r>
              <a:rPr lang="en-US" dirty="0" smtClean="0"/>
              <a:t>status</a:t>
            </a:r>
            <a:endParaRPr lang="en-US" dirty="0"/>
          </a:p>
          <a:p>
            <a:pPr lvl="1"/>
            <a:r>
              <a:rPr lang="en-US" dirty="0"/>
              <a:t>Worm also attacked other programs</a:t>
            </a:r>
          </a:p>
          <a:p>
            <a:pPr>
              <a:buNone/>
            </a:pPr>
            <a:r>
              <a:rPr lang="en-US" i="1" dirty="0" smtClean="0"/>
              <a:t>i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sz="2800" dirty="0" smtClean="0"/>
              <a:t>"</a:t>
            </a:r>
            <a:r>
              <a:rPr lang="en-US" sz="2400" dirty="0" smtClean="0"/>
              <a:t>nop</a:t>
            </a:r>
            <a:r>
              <a:rPr lang="en-US" sz="2400" baseline="30000" dirty="0" smtClean="0"/>
              <a:t>400</a:t>
            </a:r>
            <a:r>
              <a:rPr lang="en-US" sz="2800" dirty="0" smtClean="0"/>
              <a:t> </a:t>
            </a:r>
            <a:r>
              <a:rPr lang="en-US" sz="2400" dirty="0" err="1"/>
              <a:t>pushl</a:t>
            </a:r>
            <a:r>
              <a:rPr lang="en-US" sz="2400" dirty="0"/>
              <a:t> $68732f </a:t>
            </a:r>
            <a:r>
              <a:rPr lang="en-US" sz="2400" dirty="0" err="1"/>
              <a:t>pushl</a:t>
            </a:r>
            <a:r>
              <a:rPr lang="en-US" sz="2400" dirty="0"/>
              <a:t> $6e69622f </a:t>
            </a:r>
            <a:r>
              <a:rPr lang="en-US" sz="2400" dirty="0" err="1"/>
              <a:t>movl</a:t>
            </a:r>
            <a:r>
              <a:rPr lang="en-US" sz="2400" dirty="0"/>
              <a:t> sp,r10 </a:t>
            </a:r>
            <a:r>
              <a:rPr lang="en-US" sz="2400" dirty="0" err="1"/>
              <a:t>pushl</a:t>
            </a:r>
            <a:r>
              <a:rPr lang="en-US" sz="2400" dirty="0"/>
              <a:t> $0 </a:t>
            </a:r>
            <a:r>
              <a:rPr lang="en-US" sz="2400" dirty="0" smtClean="0"/>
              <a:t>    	</a:t>
            </a:r>
            <a:r>
              <a:rPr lang="en-US" sz="2400" dirty="0" err="1" smtClean="0"/>
              <a:t>pushl</a:t>
            </a:r>
            <a:r>
              <a:rPr lang="en-US" sz="2400" dirty="0" smtClean="0"/>
              <a:t> </a:t>
            </a:r>
            <a:r>
              <a:rPr lang="en-US" sz="2400" dirty="0"/>
              <a:t>$0 </a:t>
            </a:r>
            <a:r>
              <a:rPr lang="en-US" sz="2400" dirty="0" err="1"/>
              <a:t>pushl</a:t>
            </a:r>
            <a:r>
              <a:rPr lang="en-US" sz="2400" dirty="0"/>
              <a:t> r10 </a:t>
            </a:r>
            <a:r>
              <a:rPr lang="en-US" sz="2400" dirty="0" err="1"/>
              <a:t>pushl</a:t>
            </a:r>
            <a:r>
              <a:rPr lang="en-US" sz="2400" dirty="0"/>
              <a:t> $3 </a:t>
            </a:r>
            <a:r>
              <a:rPr lang="en-US" sz="2400" dirty="0" err="1"/>
              <a:t>movl</a:t>
            </a:r>
            <a:r>
              <a:rPr lang="en-US" sz="2400" dirty="0"/>
              <a:t> </a:t>
            </a:r>
            <a:r>
              <a:rPr lang="en-US" sz="2400" dirty="0" err="1"/>
              <a:t>sp,ap</a:t>
            </a:r>
            <a:r>
              <a:rPr lang="en-US" sz="2400" dirty="0"/>
              <a:t> </a:t>
            </a:r>
            <a:r>
              <a:rPr lang="en-US" sz="2400" dirty="0" err="1"/>
              <a:t>chmk</a:t>
            </a:r>
            <a:r>
              <a:rPr lang="en-US" sz="2400" dirty="0"/>
              <a:t> $</a:t>
            </a:r>
            <a:r>
              <a:rPr lang="en-US" sz="2400" dirty="0" smtClean="0"/>
              <a:t>3b</a:t>
            </a:r>
            <a:r>
              <a:rPr lang="en-US" dirty="0" smtClean="0"/>
              <a:t>"</a:t>
            </a:r>
          </a:p>
          <a:p>
            <a:pPr>
              <a:buNone/>
            </a:pPr>
            <a:endParaRPr lang="en-US" dirty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/>
              <a:t>		</a:t>
            </a:r>
            <a:r>
              <a:rPr lang="en-US" dirty="0" err="1" smtClean="0"/>
              <a:t>is_malware</a:t>
            </a:r>
            <a:r>
              <a:rPr lang="en-US" dirty="0" smtClean="0"/>
              <a:t>("p(</a:t>
            </a:r>
            <a:r>
              <a:rPr lang="en-US" dirty="0" err="1" smtClean="0"/>
              <a:t>i</a:t>
            </a:r>
            <a:r>
              <a:rPr lang="en-US" dirty="0" smtClean="0"/>
              <a:t>)") should </a:t>
            </a:r>
            <a:r>
              <a:rPr lang="en-US" dirty="0"/>
              <a:t>evaluate to </a:t>
            </a:r>
            <a:r>
              <a:rPr lang="en-US" b="1" dirty="0" smtClean="0">
                <a:solidFill>
                  <a:srgbClr val="0070C0"/>
                </a:solidFill>
              </a:rPr>
              <a:t>True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4267200"/>
            <a:ext cx="76962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Worm infected several thousand computers (~10% of Internet in 1988)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Uncomputability Proof</a:t>
            </a:r>
          </a:p>
        </p:txBody>
      </p:sp>
      <p:sp>
        <p:nvSpPr>
          <p:cNvPr id="117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	Suppose we could define </a:t>
            </a:r>
            <a:r>
              <a:rPr lang="en-US" b="1" dirty="0" err="1" smtClean="0"/>
              <a:t>is_malware</a:t>
            </a:r>
            <a:r>
              <a:rPr lang="en-US" dirty="0" smtClean="0"/>
              <a:t>. Then we could define </a:t>
            </a:r>
            <a:r>
              <a:rPr lang="en-US" b="1" dirty="0" smtClean="0"/>
              <a:t>halts</a:t>
            </a:r>
            <a:r>
              <a:rPr lang="en-US" dirty="0" smtClean="0"/>
              <a:t>: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1176580" name="Text Box 4"/>
          <p:cNvSpPr txBox="1">
            <a:spLocks noChangeArrowheads="1"/>
          </p:cNvSpPr>
          <p:nvPr/>
        </p:nvSpPr>
        <p:spPr bwMode="auto">
          <a:xfrm>
            <a:off x="685800" y="3048000"/>
            <a:ext cx="7940675" cy="3970318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dirty="0" smtClean="0"/>
              <a:t>def</a:t>
            </a:r>
            <a:r>
              <a:rPr lang="en-US" sz="3600" dirty="0" smtClean="0"/>
              <a:t> halts(s):</a:t>
            </a:r>
          </a:p>
          <a:p>
            <a:r>
              <a:rPr lang="en-US" sz="3600" dirty="0" smtClean="0"/>
              <a:t>   </a:t>
            </a:r>
            <a:r>
              <a:rPr lang="en-US" sz="3600" b="1" dirty="0" smtClean="0"/>
              <a:t>return</a:t>
            </a:r>
            <a:r>
              <a:rPr lang="en-US" sz="3600" dirty="0" smtClean="0"/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is_malware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dirty="0" smtClean="0"/>
              <a:t>(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</a:rPr>
              <a:t>remove_evil</a:t>
            </a:r>
            <a:r>
              <a:rPr lang="en-US" sz="3600" dirty="0" smtClean="0"/>
              <a:t>(s) + </a:t>
            </a:r>
          </a:p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        ''''''</a:t>
            </a:r>
          </a:p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</a:rPr>
              <a:t>do_evil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()</a:t>
            </a:r>
            <a:endParaRPr lang="en-US" sz="36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        ''''''</a:t>
            </a:r>
            <a:r>
              <a:rPr lang="en-US" sz="3600" dirty="0" smtClean="0"/>
              <a:t>) 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	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114800" y="4343400"/>
            <a:ext cx="2643187" cy="8309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Can we make </a:t>
            </a:r>
            <a:r>
              <a:rPr lang="en-US" sz="2400" b="1" dirty="0" err="1" smtClean="0"/>
              <a:t>remove_evil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096000" y="4495800"/>
            <a:ext cx="2794932" cy="132343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Yes, just </a:t>
            </a:r>
            <a:r>
              <a:rPr lang="en-US" sz="2000" dirty="0" smtClean="0"/>
              <a:t>replace</a:t>
            </a:r>
            <a:endParaRPr lang="en-US" sz="2000" dirty="0"/>
          </a:p>
          <a:p>
            <a:r>
              <a:rPr lang="en-US" sz="2000" dirty="0"/>
              <a:t>all </a:t>
            </a:r>
            <a:r>
              <a:rPr lang="en-US" sz="2000" dirty="0" smtClean="0"/>
              <a:t>externally visible</a:t>
            </a:r>
          </a:p>
          <a:p>
            <a:r>
              <a:rPr lang="en-US" sz="2000" dirty="0" smtClean="0"/>
              <a:t>actions (e.g., file writes)</a:t>
            </a:r>
          </a:p>
          <a:p>
            <a:r>
              <a:rPr lang="en-US" sz="2000" dirty="0" smtClean="0"/>
              <a:t>in </a:t>
            </a:r>
            <a:r>
              <a:rPr lang="en-US" sz="2000" i="1" dirty="0" smtClean="0"/>
              <a:t>s </a:t>
            </a:r>
            <a:r>
              <a:rPr lang="en-US" sz="2000" dirty="0" smtClean="0"/>
              <a:t>with shadow actions.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5943600"/>
            <a:ext cx="555075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Thus, </a:t>
            </a:r>
            <a:r>
              <a:rPr lang="en-US" sz="2800" b="1" dirty="0" err="1" smtClean="0"/>
              <a:t>is_malware</a:t>
            </a:r>
            <a:r>
              <a:rPr lang="en-US" sz="2800" dirty="0" smtClean="0"/>
              <a:t> is </a:t>
            </a:r>
            <a:r>
              <a:rPr lang="en-US" sz="2800" dirty="0" err="1" smtClean="0"/>
              <a:t>noncomputable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Anti-Virus programs exist?</a:t>
            </a:r>
            <a:endParaRPr lang="en-US" dirty="0"/>
          </a:p>
        </p:txBody>
      </p:sp>
      <p:pic>
        <p:nvPicPr>
          <p:cNvPr id="1179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1325" y="1476375"/>
            <a:ext cx="1806575" cy="18669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pic>
        <p:nvPicPr>
          <p:cNvPr id="1179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781175"/>
            <a:ext cx="2119313" cy="18764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pic>
        <p:nvPicPr>
          <p:cNvPr id="11796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6675" y="1371600"/>
            <a:ext cx="2181225" cy="25908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pic>
        <p:nvPicPr>
          <p:cNvPr id="11796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013" y="2895600"/>
            <a:ext cx="2009775" cy="2495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pic>
        <p:nvPicPr>
          <p:cNvPr id="117965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0275" y="3629025"/>
            <a:ext cx="2514600" cy="25146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sp>
        <p:nvSpPr>
          <p:cNvPr id="1179658" name="Oval 10"/>
          <p:cNvSpPr>
            <a:spLocks noChangeArrowheads="1"/>
          </p:cNvSpPr>
          <p:nvPr/>
        </p:nvSpPr>
        <p:spPr bwMode="auto">
          <a:xfrm>
            <a:off x="2362200" y="4572000"/>
            <a:ext cx="1828800" cy="7620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79659" name="Text Box 11"/>
          <p:cNvSpPr txBox="1">
            <a:spLocks noChangeArrowheads="1"/>
          </p:cNvSpPr>
          <p:nvPr/>
        </p:nvSpPr>
        <p:spPr bwMode="auto">
          <a:xfrm>
            <a:off x="4495800" y="4724400"/>
            <a:ext cx="3505200" cy="923330"/>
          </a:xfrm>
          <a:prstGeom prst="rect">
            <a:avLst/>
          </a:prstGeom>
          <a:solidFill>
            <a:srgbClr val="FFCC99"/>
          </a:solidFill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“The </a:t>
            </a:r>
            <a:r>
              <a:rPr lang="en-US" b="1" dirty="0"/>
              <a:t>Art </a:t>
            </a:r>
            <a:r>
              <a:rPr lang="en-US" dirty="0"/>
              <a:t>of Computer Virus Research and Defense”</a:t>
            </a:r>
          </a:p>
          <a:p>
            <a:r>
              <a:rPr lang="en-US" dirty="0"/>
              <a:t>Peter </a:t>
            </a:r>
            <a:r>
              <a:rPr lang="en-US" dirty="0" err="1"/>
              <a:t>Szor</a:t>
            </a:r>
            <a:r>
              <a:rPr lang="en-US" dirty="0"/>
              <a:t>, Symantec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9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7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7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7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7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79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79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9658" grpId="0" animBg="1"/>
      <p:bldP spid="11796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“Solving” </a:t>
            </a:r>
            <a:r>
              <a:rPr lang="en-US" dirty="0" err="1" smtClean="0"/>
              <a:t>Noncomputable</a:t>
            </a:r>
            <a:r>
              <a:rPr lang="en-US" dirty="0" smtClean="0"/>
              <a:t> </a:t>
            </a:r>
            <a:r>
              <a:rPr lang="en-US" dirty="0"/>
              <a:t>Problems</a:t>
            </a:r>
          </a:p>
        </p:txBody>
      </p:sp>
      <p:sp>
        <p:nvSpPr>
          <p:cNvPr id="1178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Since the problem is </a:t>
            </a:r>
            <a:r>
              <a:rPr lang="en-US" dirty="0" err="1" smtClean="0"/>
              <a:t>noncomputable</a:t>
            </a:r>
            <a:r>
              <a:rPr lang="en-US" dirty="0" smtClean="0"/>
              <a:t>, there is no procedure that  (1) always </a:t>
            </a:r>
            <a:r>
              <a:rPr lang="en-US" dirty="0"/>
              <a:t>gives the correct </a:t>
            </a:r>
            <a:r>
              <a:rPr lang="en-US" dirty="0" smtClean="0"/>
              <a:t>answer, and (2) always finishes.</a:t>
            </a:r>
            <a:endParaRPr lang="en-US" dirty="0"/>
          </a:p>
          <a:p>
            <a:r>
              <a:rPr lang="en-US" dirty="0"/>
              <a:t>Must give up one of these to “solve” </a:t>
            </a:r>
            <a:r>
              <a:rPr lang="en-US" dirty="0" err="1"/>
              <a:t>undecidable</a:t>
            </a:r>
            <a:r>
              <a:rPr lang="en-US" dirty="0"/>
              <a:t> problems</a:t>
            </a:r>
          </a:p>
          <a:p>
            <a:pPr lvl="1"/>
            <a:r>
              <a:rPr lang="en-US" dirty="0"/>
              <a:t>Giving up #2 is not acceptable in most cases</a:t>
            </a:r>
          </a:p>
          <a:p>
            <a:pPr lvl="1"/>
            <a:r>
              <a:rPr lang="en-US" dirty="0"/>
              <a:t>Must give up #1</a:t>
            </a:r>
          </a:p>
          <a:p>
            <a:r>
              <a:rPr lang="en-US" dirty="0"/>
              <a:t>Or change the problem: e.g., detect file infections during an execution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</a:t>
            </a:r>
            <a:r>
              <a:rPr lang="en-US" b="1" dirty="0" err="1" smtClean="0"/>
              <a:t>is_malware</a:t>
            </a:r>
            <a:r>
              <a:rPr lang="en-US" dirty="0" smtClean="0"/>
              <a:t> </a:t>
            </a:r>
            <a:r>
              <a:rPr lang="en-US" dirty="0"/>
              <a:t>Programs</a:t>
            </a:r>
          </a:p>
        </p:txBody>
      </p:sp>
      <p:sp>
        <p:nvSpPr>
          <p:cNvPr id="1180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Sometimes give </a:t>
            </a:r>
            <a:r>
              <a:rPr lang="en-US" dirty="0"/>
              <a:t>the wrong </a:t>
            </a:r>
            <a:r>
              <a:rPr lang="en-US" dirty="0" smtClean="0"/>
              <a:t>answer</a:t>
            </a:r>
            <a:endParaRPr lang="en-US" dirty="0"/>
          </a:p>
          <a:p>
            <a:pPr lvl="1"/>
            <a:r>
              <a:rPr lang="en-US" dirty="0"/>
              <a:t>“False positive”: say P is a virus when it isn’t</a:t>
            </a:r>
          </a:p>
          <a:p>
            <a:pPr lvl="1"/>
            <a:r>
              <a:rPr lang="en-US" dirty="0"/>
              <a:t>“False negative”: say P is safe when it is</a:t>
            </a:r>
          </a:p>
          <a:p>
            <a:r>
              <a:rPr lang="en-US" dirty="0"/>
              <a:t>Database of known viruses: if P matches one of these, it is a virus</a:t>
            </a:r>
          </a:p>
          <a:p>
            <a:r>
              <a:rPr lang="en-US" dirty="0"/>
              <a:t>Clever virus authors can make viruses that change each time they propagate</a:t>
            </a:r>
          </a:p>
          <a:p>
            <a:pPr lvl="1"/>
            <a:r>
              <a:rPr lang="en-US" dirty="0"/>
              <a:t>Emulate program for a </a:t>
            </a:r>
            <a:r>
              <a:rPr lang="en-US" i="1" dirty="0">
                <a:solidFill>
                  <a:srgbClr val="0070C0"/>
                </a:solidFill>
              </a:rPr>
              <a:t>limited number</a:t>
            </a:r>
            <a:r>
              <a:rPr lang="en-US" dirty="0"/>
              <a:t> of steps; if it doesn’t do anything bad, assume it is safe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3138</TotalTime>
  <Words>1538</Words>
  <Application>Microsoft Office PowerPoint</Application>
  <PresentationFormat>On-screen Show (4:3)</PresentationFormat>
  <Paragraphs>292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Menu</vt:lpstr>
      <vt:lpstr>Is-Malware Problem</vt:lpstr>
      <vt:lpstr>From Paul Graham’s “Undergraduation”:</vt:lpstr>
      <vt:lpstr>Morris Internet Worm (1988)</vt:lpstr>
      <vt:lpstr>Uncomputability Proof</vt:lpstr>
      <vt:lpstr>Can Anti-Virus programs exist?</vt:lpstr>
      <vt:lpstr>“Solving” Noncomputable Problems</vt:lpstr>
      <vt:lpstr>Actual is_malware Programs</vt:lpstr>
      <vt:lpstr>How convincing is our  Halting Problem proof?</vt:lpstr>
      <vt:lpstr>Should Python implementation convince us that Python exists?</vt:lpstr>
      <vt:lpstr>Solutions</vt:lpstr>
      <vt:lpstr>What makes a good model?</vt:lpstr>
      <vt:lpstr>How should we model a Computer?</vt:lpstr>
      <vt:lpstr>“Computers” before WWII</vt:lpstr>
      <vt:lpstr>Mechanical Computing</vt:lpstr>
      <vt:lpstr>Modeling Computers</vt:lpstr>
      <vt:lpstr>Modeling Input</vt:lpstr>
      <vt:lpstr>Turing’s Model</vt:lpstr>
      <vt:lpstr>Modeling Pencil and Paper </vt:lpstr>
      <vt:lpstr>Modeling Output</vt:lpstr>
      <vt:lpstr>Modeling Processing (Brains)</vt:lpstr>
      <vt:lpstr>Modeling Processing</vt:lpstr>
      <vt:lpstr>Modeling Processing</vt:lpstr>
      <vt:lpstr>Finite State Machines</vt:lpstr>
      <vt:lpstr>Hmmm…maybe we don’t need those infinite tapes after all?</vt:lpstr>
      <vt:lpstr>How many states do we need?</vt:lpstr>
      <vt:lpstr>Finite State Machine</vt:lpstr>
      <vt:lpstr>Modeling Processing (Brains)</vt:lpstr>
      <vt:lpstr>FSM + Infinite Tape</vt:lpstr>
      <vt:lpstr>Turing’s Model: Turing Machine</vt:lpstr>
      <vt:lpstr>Charge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Evans</dc:creator>
  <cp:lastModifiedBy>David Evans</cp:lastModifiedBy>
  <cp:revision>209</cp:revision>
  <dcterms:created xsi:type="dcterms:W3CDTF">2009-11-26T17:56:42Z</dcterms:created>
  <dcterms:modified xsi:type="dcterms:W3CDTF">2009-12-01T16:04:25Z</dcterms:modified>
</cp:coreProperties>
</file>