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325" r:id="rId4"/>
    <p:sldId id="267" r:id="rId5"/>
    <p:sldId id="326" r:id="rId6"/>
    <p:sldId id="257" r:id="rId7"/>
    <p:sldId id="258" r:id="rId8"/>
    <p:sldId id="327" r:id="rId9"/>
    <p:sldId id="260" r:id="rId10"/>
    <p:sldId id="261" r:id="rId11"/>
    <p:sldId id="262" r:id="rId12"/>
    <p:sldId id="263" r:id="rId13"/>
    <p:sldId id="275" r:id="rId14"/>
    <p:sldId id="276" r:id="rId15"/>
    <p:sldId id="277" r:id="rId16"/>
    <p:sldId id="278" r:id="rId17"/>
    <p:sldId id="299" r:id="rId18"/>
    <p:sldId id="282" r:id="rId19"/>
    <p:sldId id="283" r:id="rId20"/>
    <p:sldId id="289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AD24-BB37-4C2B-9065-6E27640DBF32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F2821-39CF-4678-95E2-E918A6BA0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06C2-20CF-460E-8E5A-2AEBA220DD2F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1E4B-15F9-4C89-99BF-FC8483243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-152400"/>
            <a:ext cx="4114800" cy="1600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Class 39: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Universality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257800"/>
            <a:ext cx="6400800" cy="1752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cs1120 Fall 2009</a:t>
            </a:r>
          </a:p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David Evans</a:t>
            </a:r>
          </a:p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University of Virginia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1552" t="21106" r="5263" b="19849"/>
          <a:stretch>
            <a:fillRect/>
          </a:stretch>
        </p:blipFill>
        <p:spPr bwMode="auto">
          <a:xfrm>
            <a:off x="53975" y="3576638"/>
            <a:ext cx="4384675" cy="33575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Computing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239000" cy="868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	2-state, 3-symbol Turing machine proved universal by Alex Smith in 2007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0"/>
            <a:ext cx="397693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gallery66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905000"/>
            <a:ext cx="1295400" cy="4914900"/>
          </a:xfrm>
          <a:prstGeom prst="rect">
            <a:avLst/>
          </a:prstGeom>
          <a:noFill/>
        </p:spPr>
      </p:pic>
      <p:pic>
        <p:nvPicPr>
          <p:cNvPr id="7" name="Picture 7" descr="Alex Smi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73575"/>
            <a:ext cx="1481138" cy="1622425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91000" y="6096000"/>
            <a:ext cx="2887662" cy="7016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Alex Smith, </a:t>
            </a:r>
            <a:endParaRPr lang="en-US" sz="2000" dirty="0" smtClean="0"/>
          </a:p>
          <a:p>
            <a:pPr algn="ctr"/>
            <a:r>
              <a:rPr lang="en-US" sz="2000" dirty="0" smtClean="0"/>
              <a:t>University </a:t>
            </a:r>
            <a:r>
              <a:rPr lang="en-US" sz="2000" dirty="0"/>
              <a:t>of Birmingham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Means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you can:</a:t>
            </a:r>
          </a:p>
          <a:p>
            <a:pPr lvl="1"/>
            <a:r>
              <a:rPr lang="en-US" dirty="0" smtClean="0"/>
              <a:t>Keep track of a finite state</a:t>
            </a:r>
          </a:p>
          <a:p>
            <a:pPr lvl="1"/>
            <a:r>
              <a:rPr lang="en-US" dirty="0" smtClean="0"/>
              <a:t>Follow transition rules</a:t>
            </a:r>
          </a:p>
          <a:p>
            <a:pPr lvl="1"/>
            <a:r>
              <a:rPr lang="en-US" dirty="0" smtClean="0"/>
              <a:t>Read and write to memory </a:t>
            </a:r>
          </a:p>
          <a:p>
            <a:pPr lvl="1">
              <a:buNone/>
            </a:pPr>
            <a:r>
              <a:rPr lang="en-US" dirty="0" smtClean="0"/>
              <a:t>you can simulate a universal Turing machine.</a:t>
            </a:r>
            <a:endParaRPr lang="en-US" dirty="0"/>
          </a:p>
          <a:p>
            <a:r>
              <a:rPr lang="en-US" dirty="0"/>
              <a:t>A Turing machine can simulate the world’s most powerful </a:t>
            </a:r>
            <a:r>
              <a:rPr lang="en-US" dirty="0" smtClean="0"/>
              <a:t>supercomputer</a:t>
            </a:r>
          </a:p>
          <a:p>
            <a:pPr lvl="1"/>
            <a:r>
              <a:rPr lang="en-US" dirty="0" smtClean="0"/>
              <a:t>Thus, your cell phone can simulate the world’s most powerful supercomputer (it’ll just take a lot longer and will run out of memory)</a:t>
            </a:r>
          </a:p>
          <a:p>
            <a:r>
              <a:rPr lang="en-US" dirty="0" smtClean="0"/>
              <a:t>No computer that can be simulated by a TM can solve the Halting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Church-Turing Thesis</a:t>
            </a:r>
            <a:endParaRPr lang="en-US" i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5715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All mechanical computers are equally </a:t>
            </a:r>
            <a:r>
              <a:rPr lang="en-US" dirty="0" smtClean="0"/>
              <a:t>powerful (except for practical limits like memory size, time, display, energy, etc.)</a:t>
            </a:r>
            <a:endParaRPr lang="en-US" dirty="0"/>
          </a:p>
          <a:p>
            <a:r>
              <a:rPr lang="en-US" dirty="0"/>
              <a:t>There exists </a:t>
            </a:r>
            <a:r>
              <a:rPr lang="en-US" dirty="0" smtClean="0"/>
              <a:t>some </a:t>
            </a:r>
            <a:r>
              <a:rPr lang="en-US" dirty="0"/>
              <a:t>Turing machine that can simulate </a:t>
            </a:r>
            <a:r>
              <a:rPr lang="en-US" i="1" dirty="0"/>
              <a:t>any</a:t>
            </a:r>
            <a:r>
              <a:rPr lang="en-US" dirty="0"/>
              <a:t> mechanical computer</a:t>
            </a:r>
          </a:p>
          <a:p>
            <a:r>
              <a:rPr lang="en-US" i="1" dirty="0"/>
              <a:t>Any</a:t>
            </a:r>
            <a:r>
              <a:rPr lang="en-US" dirty="0"/>
              <a:t> computer that is powerful enough to simulate a Turing machine, can simulate any mechanical computer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143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3031093"/>
            <a:ext cx="26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Alonzo Church, 1903-1995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379201"/>
            <a:ext cx="2147888" cy="309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6488668"/>
            <a:ext cx="23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Alan Turing, 1912-1954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Church’s Computing Model:</a:t>
            </a:r>
            <a:br>
              <a:rPr lang="en-US" dirty="0" smtClean="0"/>
            </a:br>
            <a:r>
              <a:rPr lang="en-US" dirty="0" smtClean="0"/>
              <a:t>Lambda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Developed in 1930s in attempt to formalize mathematics (similar to Bertrand Russell’s goals)</a:t>
            </a:r>
          </a:p>
          <a:p>
            <a:r>
              <a:rPr lang="en-US" dirty="0" smtClean="0"/>
              <a:t>Became model of computing</a:t>
            </a:r>
          </a:p>
          <a:p>
            <a:r>
              <a:rPr lang="en-US" dirty="0" smtClean="0"/>
              <a:t>Basis of LISP and Scheme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sym typeface="Symbol" pitchFamily="18" charset="2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sym typeface="Symbol" pitchFamily="18" charset="2"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Calculus?</a:t>
            </a:r>
          </a:p>
        </p:txBody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5" y="1636713"/>
            <a:ext cx="8153400" cy="2097087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en-US" sz="3200" i="1" dirty="0" smtClean="0">
                <a:latin typeface="Times New Roman" pitchFamily="18" charset="0"/>
              </a:rPr>
              <a:t>d/</a:t>
            </a:r>
            <a:r>
              <a:rPr lang="en-US" sz="3200" i="1" dirty="0" err="1" smtClean="0">
                <a:latin typeface="Times New Roman" pitchFamily="18" charset="0"/>
              </a:rPr>
              <a:t>dx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x</a:t>
            </a:r>
            <a:r>
              <a:rPr lang="en-US" sz="3200" i="1" baseline="30000" dirty="0" err="1"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 = </a:t>
            </a:r>
            <a:r>
              <a:rPr lang="en-US" sz="3200" i="1" dirty="0">
                <a:latin typeface="Times New Roman" pitchFamily="18" charset="0"/>
              </a:rPr>
              <a:t>nx</a:t>
            </a:r>
            <a:r>
              <a:rPr lang="en-US" sz="3200" i="1" baseline="30000" dirty="0">
                <a:latin typeface="Times New Roman" pitchFamily="18" charset="0"/>
              </a:rPr>
              <a:t>n-1	                         </a:t>
            </a:r>
            <a:r>
              <a:rPr lang="en-US" sz="3200" dirty="0">
                <a:latin typeface="Times New Roman" pitchFamily="18" charset="0"/>
              </a:rPr>
              <a:t>[Power Rule]</a:t>
            </a:r>
          </a:p>
          <a:p>
            <a:pPr marL="990600" lvl="1" indent="-533400">
              <a:buFontTx/>
              <a:buNone/>
            </a:pPr>
            <a:r>
              <a:rPr lang="en-US" sz="3200" i="1" dirty="0">
                <a:latin typeface="Times New Roman" pitchFamily="18" charset="0"/>
              </a:rPr>
              <a:t>d/</a:t>
            </a:r>
            <a:r>
              <a:rPr lang="en-US" sz="3200" i="1" dirty="0" err="1">
                <a:latin typeface="Times New Roman" pitchFamily="18" charset="0"/>
              </a:rPr>
              <a:t>dx</a:t>
            </a:r>
            <a:r>
              <a:rPr lang="en-US" sz="3200" i="1" dirty="0">
                <a:latin typeface="Times New Roman" pitchFamily="18" charset="0"/>
              </a:rPr>
              <a:t> (f + g) = d/</a:t>
            </a:r>
            <a:r>
              <a:rPr lang="en-US" sz="3200" i="1" dirty="0" err="1">
                <a:latin typeface="Times New Roman" pitchFamily="18" charset="0"/>
              </a:rPr>
              <a:t>dx</a:t>
            </a:r>
            <a:r>
              <a:rPr lang="en-US" sz="3200" i="1" dirty="0">
                <a:latin typeface="Times New Roman" pitchFamily="18" charset="0"/>
              </a:rPr>
              <a:t> f + d/</a:t>
            </a:r>
            <a:r>
              <a:rPr lang="en-US" sz="3200" i="1" dirty="0" err="1">
                <a:latin typeface="Times New Roman" pitchFamily="18" charset="0"/>
              </a:rPr>
              <a:t>dx</a:t>
            </a:r>
            <a:r>
              <a:rPr lang="en-US" sz="3200" i="1" dirty="0">
                <a:latin typeface="Times New Roman" pitchFamily="18" charset="0"/>
              </a:rPr>
              <a:t> g </a:t>
            </a:r>
            <a:r>
              <a:rPr lang="en-US" sz="3200" i="1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[</a:t>
            </a:r>
            <a:r>
              <a:rPr lang="en-US" sz="3200" dirty="0">
                <a:latin typeface="Times New Roman" pitchFamily="18" charset="0"/>
              </a:rPr>
              <a:t>Sum Rule]</a:t>
            </a:r>
            <a:endParaRPr lang="en-US" sz="3200" i="1" dirty="0">
              <a:latin typeface="Times New Roman" pitchFamily="18" charset="0"/>
            </a:endParaRPr>
          </a:p>
          <a:p>
            <a:pPr marL="609600" indent="-609600"/>
            <a:endParaRPr lang="en-US" dirty="0"/>
          </a:p>
          <a:p>
            <a:pPr marL="609600" indent="-609600"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581400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Calculus is a </a:t>
            </a:r>
            <a:r>
              <a:rPr lang="en-US" sz="3200" dirty="0" smtClean="0">
                <a:solidFill>
                  <a:srgbClr val="000000"/>
                </a:solidFill>
              </a:rPr>
              <a:t>branch of mathematics that deals with limits and the differentiation and integration of functions of one or more variables...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Definition</a:t>
            </a:r>
          </a:p>
        </p:txBody>
      </p:sp>
      <p:sp>
        <p:nvSpPr>
          <p:cNvPr id="165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calculus</a:t>
            </a:r>
            <a:r>
              <a:rPr lang="en-US" dirty="0"/>
              <a:t> is just a bunch of rules for manipulating symbols.</a:t>
            </a:r>
          </a:p>
          <a:p>
            <a:r>
              <a:rPr lang="en-US" dirty="0"/>
              <a:t>People can give meaning to those symbols, but that’s not part of the calculus.</a:t>
            </a:r>
          </a:p>
          <a:p>
            <a:r>
              <a:rPr lang="en-US" i="1" dirty="0"/>
              <a:t>Differential calculus</a:t>
            </a:r>
            <a:r>
              <a:rPr lang="en-US" dirty="0"/>
              <a:t> is a bunch of rules for manipulating symbols.  There is an interpretation of those symbols corresponds with physics, slopes,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Lambda Calculus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4582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Rules for manipulating strings of </a:t>
            </a:r>
            <a:r>
              <a:rPr lang="en-US" dirty="0" smtClean="0"/>
              <a:t>symbols</a:t>
            </a:r>
          </a:p>
          <a:p>
            <a:pPr>
              <a:buFontTx/>
              <a:buNone/>
            </a:pPr>
            <a:r>
              <a:rPr lang="en-US" sz="2800" dirty="0"/>
              <a:t>		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 =  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variable </a:t>
            </a:r>
          </a:p>
          <a:p>
            <a:pPr lvl="2">
              <a:buFont typeface="Symbol" pitchFamily="18" charset="2"/>
              <a:buNone/>
            </a:pP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          | term 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</a:p>
          <a:p>
            <a:pPr lvl="2">
              <a:buFont typeface="Symbol" pitchFamily="18" charset="2"/>
              <a:buNone/>
            </a:pP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          | 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800" b="1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2">
              <a:buFont typeface="Symbol" pitchFamily="18" charset="2"/>
              <a:buNone/>
            </a:pP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          | </a:t>
            </a:r>
            <a:r>
              <a:rPr lang="en-US" sz="2800" b="1" dirty="0">
                <a:sym typeface="Symbol" pitchFamily="18" charset="2"/>
              </a:rPr>
              <a:t>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variable </a:t>
            </a:r>
            <a:r>
              <a:rPr lang="en-US" sz="2800" b="1" i="1" dirty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term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r>
              <a:rPr lang="en-US" dirty="0" smtClean="0"/>
              <a:t>One main rule: </a:t>
            </a:r>
            <a:r>
              <a:rPr lang="en-US" sz="2800" dirty="0" smtClean="0">
                <a:sym typeface="Symbol" pitchFamily="18" charset="2"/>
              </a:rPr>
              <a:t>-reduction</a:t>
            </a:r>
          </a:p>
          <a:p>
            <a:pPr marL="342900" lvl="1" indent="-342900">
              <a:buNone/>
            </a:pPr>
            <a:r>
              <a:rPr lang="en-US" sz="3200" dirty="0" smtClean="0">
                <a:sym typeface="Symbol" pitchFamily="18" charset="2"/>
              </a:rPr>
              <a:t>	(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dirty="0" smtClean="0">
                <a:sym typeface="Symbol" pitchFamily="18" charset="2"/>
              </a:rPr>
              <a:t>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1" dirty="0" smtClean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3200" dirty="0" smtClean="0">
                <a:sym typeface="Symbol" pitchFamily="18" charset="2"/>
              </a:rPr>
              <a:t>)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 </a:t>
            </a:r>
            <a:r>
              <a:rPr lang="en-US" sz="3200" baseline="-25000" dirty="0" smtClean="0">
                <a:sym typeface="Symbol" pitchFamily="18" charset="2"/>
              </a:rPr>
              <a:t>  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M 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 </a:t>
            </a:r>
          </a:p>
          <a:p>
            <a:pPr marL="342900" lvl="1" indent="-342900">
              <a:buNone/>
            </a:pP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		</a:t>
            </a:r>
            <a:r>
              <a:rPr lang="en-US" sz="3200" dirty="0" smtClean="0">
                <a:sym typeface="Symbol" pitchFamily="18" charset="2"/>
              </a:rPr>
              <a:t>with all</a:t>
            </a:r>
            <a:r>
              <a:rPr lang="en-US" sz="32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dirty="0" err="1" smtClean="0">
                <a:sym typeface="Symbol" pitchFamily="18" charset="2"/>
              </a:rPr>
              <a:t>’s</a:t>
            </a:r>
            <a:r>
              <a:rPr lang="en-US" sz="3200" dirty="0" smtClean="0">
                <a:sym typeface="Symbol" pitchFamily="18" charset="2"/>
              </a:rPr>
              <a:t> in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M </a:t>
            </a:r>
            <a:r>
              <a:rPr lang="en-US" sz="3200" dirty="0" smtClean="0">
                <a:sym typeface="Symbol" pitchFamily="18" charset="2"/>
              </a:rPr>
              <a:t>replaced by</a:t>
            </a:r>
            <a:r>
              <a:rPr lang="en-US" sz="3200" i="1" dirty="0" smtClean="0">
                <a:latin typeface="Times New Roman" pitchFamily="18" charset="0"/>
                <a:sym typeface="Symbol" pitchFamily="18" charset="2"/>
              </a:rPr>
              <a:t> N</a:t>
            </a:r>
            <a:endParaRPr lang="en-US" sz="2000" b="1" dirty="0" smtClean="0">
              <a:latin typeface="Times New Roman" pitchFamily="18" charset="0"/>
            </a:endParaRPr>
          </a:p>
          <a:p>
            <a:endParaRPr lang="en-US" sz="2800" dirty="0" smtClean="0">
              <a:sym typeface="Symbol" pitchFamily="18" charset="2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8903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None/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73348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This is a lot like Scheme, without primitives, special forms, mutation!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886200"/>
            <a:ext cx="28194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Note: I have </a:t>
            </a:r>
            <a:r>
              <a:rPr lang="en-US" dirty="0" smtClean="0"/>
              <a:t>slightly altered </a:t>
            </a:r>
            <a:r>
              <a:rPr lang="en-US" dirty="0" smtClean="0"/>
              <a:t>the traditional syntax to make it more like Scheme.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Lambda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Developed in 1930s in attempt to formalize mathematics (similar to Bertrand Russell’s goals)</a:t>
            </a:r>
          </a:p>
          <a:p>
            <a:r>
              <a:rPr lang="en-US" dirty="0" smtClean="0"/>
              <a:t>Original attempt was inconsistent!</a:t>
            </a:r>
          </a:p>
          <a:p>
            <a:pPr lvl="1"/>
            <a:r>
              <a:rPr lang="en-US" dirty="0" err="1" smtClean="0"/>
              <a:t>Kleene</a:t>
            </a:r>
            <a:r>
              <a:rPr lang="en-US" dirty="0" smtClean="0"/>
              <a:t>-Rosser Paradox: </a:t>
            </a:r>
          </a:p>
          <a:p>
            <a:pPr lvl="1">
              <a:buNone/>
            </a:pP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			k</a:t>
            </a:r>
            <a:r>
              <a:rPr lang="en-US" dirty="0" smtClean="0"/>
              <a:t> = </a:t>
            </a:r>
            <a:r>
              <a:rPr lang="en-US" dirty="0" smtClean="0">
                <a:sym typeface="Symbol" pitchFamily="18" charset="2"/>
              </a:rPr>
              <a:t>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 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b="1" dirty="0" smtClean="0">
                <a:latin typeface="Times New Roman" pitchFamily="18" charset="0"/>
                <a:sym typeface="Symbol"/>
              </a:rPr>
              <a:t>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sym typeface="Symbol" pitchFamily="18" charset="2"/>
              </a:rPr>
              <a:t>			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dirty="0" smtClean="0">
                <a:sym typeface="Symbol" pitchFamily="18" charset="2"/>
              </a:rPr>
              <a:t>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 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b="1" dirty="0" smtClean="0">
                <a:latin typeface="Times New Roman" pitchFamily="18" charset="0"/>
                <a:sym typeface="Symbol"/>
              </a:rPr>
              <a:t>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k = </a:t>
            </a:r>
            <a:r>
              <a:rPr lang="en-US" b="1" dirty="0" smtClean="0">
                <a:latin typeface="Times New Roman" pitchFamily="18" charset="0"/>
                <a:sym typeface="Symbol"/>
              </a:rPr>
              <a:t>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r>
              <a:rPr lang="en-US" dirty="0" smtClean="0"/>
              <a:t>Church’s solution: model </a:t>
            </a:r>
            <a:r>
              <a:rPr lang="en-US" b="1" dirty="0" smtClean="0">
                <a:solidFill>
                  <a:srgbClr val="0070C0"/>
                </a:solidFill>
              </a:rPr>
              <a:t>computation</a:t>
            </a:r>
            <a:r>
              <a:rPr lang="en-US" dirty="0" smtClean="0"/>
              <a:t> not logic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is a </a:t>
            </a:r>
            <a:r>
              <a:rPr lang="en-US" dirty="0" err="1" smtClean="0"/>
              <a:t>nonterminating</a:t>
            </a:r>
            <a:r>
              <a:rPr lang="en-US" dirty="0" smtClean="0"/>
              <a:t> recursive definition, not a contradiction!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sym typeface="Symbol" pitchFamily="18" charset="2"/>
              </a:rPr>
              <a:t>		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sym typeface="Symbol"/>
              </a:rPr>
              <a:t>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sym typeface="Symbol"/>
              </a:rPr>
              <a:t>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dirty="0" smtClean="0">
                <a:latin typeface="Times New Roman" pitchFamily="18" charset="0"/>
                <a:sym typeface="Symbol"/>
              </a:rPr>
              <a:t> 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dirty="0" smtClean="0">
                <a:latin typeface="Times New Roman" pitchFamily="18" charset="0"/>
                <a:sym typeface="Symbol"/>
              </a:rPr>
              <a:t>  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i="1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) </a:t>
            </a:r>
            <a:r>
              <a:rPr lang="en-US" dirty="0" smtClean="0">
                <a:latin typeface="Times New Roman" pitchFamily="18" charset="0"/>
                <a:sym typeface="Symbol"/>
              </a:rPr>
              <a:t> 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...</a:t>
            </a:r>
          </a:p>
          <a:p>
            <a:pPr lvl="1">
              <a:buNone/>
            </a:pPr>
            <a:endParaRPr lang="en-US" dirty="0" smtClean="0">
              <a:latin typeface="Times New Roman" pitchFamily="18" charset="0"/>
              <a:sym typeface="Symbol" pitchFamily="18" charset="2"/>
            </a:endParaRPr>
          </a:p>
          <a:p>
            <a:pPr lvl="1">
              <a:buNone/>
            </a:pPr>
            <a:endParaRPr lang="en-US" dirty="0" smtClean="0">
              <a:latin typeface="Times New Roman" pitchFamily="18" charset="0"/>
              <a:sym typeface="Symbol" pitchFamily="18" charset="2"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Lambda Expressions</a:t>
            </a:r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redex</a:t>
            </a:r>
            <a:r>
              <a:rPr lang="en-US" dirty="0"/>
              <a:t>:  Term of the form </a:t>
            </a:r>
            <a:r>
              <a:rPr lang="en-US" dirty="0" smtClean="0"/>
              <a:t>(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600" dirty="0">
                <a:sym typeface="Symbol" pitchFamily="18" charset="2"/>
              </a:rPr>
              <a:t></a:t>
            </a:r>
            <a:r>
              <a:rPr lang="en-US" sz="36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600" b="1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3600" i="1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3600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US" sz="3600" i="1" dirty="0" smtClean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3600" dirty="0" smtClean="0">
                <a:sym typeface="Symbol" pitchFamily="18" charset="2"/>
              </a:rPr>
              <a:t>)</a:t>
            </a:r>
            <a:endParaRPr lang="en-US" sz="36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dirty="0"/>
              <a:t>		Something that can be </a:t>
            </a:r>
            <a:r>
              <a:rPr lang="en-US" sz="3600" dirty="0">
                <a:sym typeface="Symbol" pitchFamily="18" charset="2"/>
              </a:rPr>
              <a:t>-</a:t>
            </a:r>
            <a:r>
              <a:rPr lang="en-US" dirty="0"/>
              <a:t>reduced</a:t>
            </a:r>
          </a:p>
          <a:p>
            <a:r>
              <a:rPr lang="en-US" dirty="0"/>
              <a:t>An expression is in </a:t>
            </a:r>
            <a:r>
              <a:rPr lang="en-US" b="1" i="1" dirty="0"/>
              <a:t>normal form</a:t>
            </a:r>
            <a:r>
              <a:rPr lang="en-US" dirty="0"/>
              <a:t> if it contains no </a:t>
            </a:r>
            <a:r>
              <a:rPr lang="en-US" dirty="0" err="1" smtClean="0"/>
              <a:t>redexes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 evaluate a lambda expression, keep doing reductions until you get to </a:t>
            </a:r>
            <a:r>
              <a:rPr lang="en-US" i="1" dirty="0"/>
              <a:t>normal form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Simple Functions</a:t>
            </a:r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747838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sz="2800" dirty="0">
                <a:sym typeface="Symbol" pitchFamily="18" charset="2"/>
              </a:rPr>
              <a:t> 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endParaRPr lang="en-US" sz="2800" i="1" dirty="0">
              <a:latin typeface="Times New Roman" pitchFamily="18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800" b="1" dirty="0">
                <a:latin typeface="Times New Roman" pitchFamily="18" charset="0"/>
                <a:sym typeface="Symbol" pitchFamily="18" charset="2"/>
              </a:rPr>
              <a:t>C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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</a:t>
            </a:r>
            <a:r>
              <a:rPr lang="en-US" sz="2800" i="1" dirty="0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.(</a:t>
            </a:r>
            <a:r>
              <a:rPr lang="en-US" sz="2800" dirty="0" smtClean="0">
                <a:sym typeface="Symbol" pitchFamily="18" charset="2"/>
              </a:rPr>
              <a:t></a:t>
            </a:r>
            <a:r>
              <a:rPr lang="en-US" sz="2800" i="1" dirty="0" smtClean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800" i="1" dirty="0" err="1" smtClean="0">
                <a:latin typeface="Times New Roman" pitchFamily="18" charset="0"/>
                <a:sym typeface="Symbol" pitchFamily="18" charset="2"/>
              </a:rPr>
              <a:t>yx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) </a:t>
            </a:r>
          </a:p>
          <a:p>
            <a:pPr>
              <a:buFontTx/>
              <a:buNone/>
            </a:pPr>
            <a:r>
              <a:rPr lang="en-US" sz="2800" b="1" dirty="0" smtClean="0">
                <a:latin typeface="Times New Roman" pitchFamily="18" charset="0"/>
                <a:sym typeface="Symbol" pitchFamily="18" charset="2"/>
              </a:rPr>
              <a:t>((C I) I)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=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(((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.(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yx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)) (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))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))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sym typeface="Symbol" pitchFamily="18" charset="2"/>
              </a:rPr>
              <a:t>	      </a:t>
            </a:r>
            <a:r>
              <a:rPr lang="en-US" sz="2800" baseline="-25000" dirty="0">
                <a:sym typeface="Symbol" pitchFamily="18" charset="2"/>
              </a:rPr>
              <a:t> </a:t>
            </a:r>
            <a:r>
              <a:rPr lang="en-US" sz="2800" baseline="-25000" dirty="0" smtClean="0">
                <a:sym typeface="Symbol" pitchFamily="18" charset="2"/>
              </a:rPr>
              <a:t>  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((</a:t>
            </a:r>
            <a:r>
              <a:rPr lang="en-US" sz="2800" dirty="0" smtClean="0">
                <a:sym typeface="Symbol" pitchFamily="18" charset="2"/>
              </a:rPr>
              <a:t>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y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))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))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800" dirty="0">
                <a:latin typeface="Times New Roman" pitchFamily="18" charset="0"/>
                <a:sym typeface="Symbol" pitchFamily="18" charset="2"/>
              </a:rPr>
              <a:t>	      </a:t>
            </a:r>
            <a:r>
              <a:rPr lang="en-US" sz="2800" baseline="-25000" dirty="0">
                <a:sym typeface="Symbol" pitchFamily="18" charset="2"/>
              </a:rPr>
              <a:t>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 (</a:t>
            </a:r>
            <a:r>
              <a:rPr lang="en-US" sz="2800" dirty="0" smtClean="0"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800" dirty="0">
                <a:sym typeface="Symbol" pitchFamily="18" charset="2"/>
              </a:rPr>
              <a:t>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err="1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))</a:t>
            </a:r>
          </a:p>
          <a:p>
            <a:pPr>
              <a:buFontTx/>
              <a:buNone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	      </a:t>
            </a:r>
            <a:r>
              <a:rPr lang="en-US" sz="2800" baseline="-25000" dirty="0" smtClean="0">
                <a:sym typeface="Symbol" pitchFamily="18" charset="2"/>
              </a:rPr>
              <a:t>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</a:t>
            </a:r>
            <a:r>
              <a:rPr lang="en-US" sz="2800" i="1" dirty="0" err="1" smtClean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en-US" sz="2800" i="1" dirty="0" err="1" smtClean="0">
                <a:latin typeface="Times New Roman" pitchFamily="18" charset="0"/>
                <a:sym typeface="Symbol" pitchFamily="18" charset="2"/>
              </a:rPr>
              <a:t>x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		  </a:t>
            </a:r>
            <a:r>
              <a:rPr lang="en-US" sz="2800" b="1" dirty="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	</a:t>
            </a:r>
            <a:endParaRPr lang="en-US" sz="2800" i="1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Recap Turing Machine from last class</a:t>
            </a:r>
          </a:p>
          <a:p>
            <a:r>
              <a:rPr lang="en-US" dirty="0" smtClean="0"/>
              <a:t>Halting Problem for Turing Machines:</a:t>
            </a:r>
          </a:p>
          <a:p>
            <a:pPr lvl="1"/>
            <a:r>
              <a:rPr lang="en-US" dirty="0" smtClean="0"/>
              <a:t>Proof that the Halting Problem for TMs is </a:t>
            </a:r>
            <a:r>
              <a:rPr lang="en-US" dirty="0" err="1" smtClean="0"/>
              <a:t>noncomputable</a:t>
            </a:r>
            <a:endParaRPr lang="en-US" dirty="0" smtClean="0"/>
          </a:p>
          <a:p>
            <a:pPr lvl="1"/>
            <a:r>
              <a:rPr lang="en-US" dirty="0" smtClean="0"/>
              <a:t>Universal Turing Machines: one TM that can simulate every other TM</a:t>
            </a:r>
          </a:p>
          <a:p>
            <a:r>
              <a:rPr lang="en-US" dirty="0" smtClean="0"/>
              <a:t>Church-Turing Thesis: all reasonable computing models are equivalent!</a:t>
            </a:r>
          </a:p>
          <a:p>
            <a:r>
              <a:rPr lang="en-US" dirty="0" smtClean="0"/>
              <a:t>Lambda Calculus: an alternate computing model, equivalent to Turing Machine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Lambda Calculus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Lambda Calculus a </a:t>
            </a:r>
            <a:r>
              <a:rPr lang="en-US" i="1" dirty="0"/>
              <a:t>universal </a:t>
            </a:r>
            <a:r>
              <a:rPr lang="en-US" i="1" dirty="0" smtClean="0"/>
              <a:t>language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 we compute any computable algorithm using Lambda Calculus?</a:t>
            </a:r>
          </a:p>
          <a:p>
            <a:r>
              <a:rPr lang="en-US" dirty="0" smtClean="0"/>
              <a:t>Option 1: Prove </a:t>
            </a:r>
            <a:r>
              <a:rPr lang="en-US" dirty="0"/>
              <a:t>it </a:t>
            </a:r>
            <a:r>
              <a:rPr lang="en-US" dirty="0" smtClean="0"/>
              <a:t>is </a:t>
            </a:r>
            <a:r>
              <a:rPr lang="en-US" b="1" dirty="0" smtClean="0"/>
              <a:t>not</a:t>
            </a:r>
            <a:endParaRPr lang="en-US" b="1" dirty="0"/>
          </a:p>
          <a:p>
            <a:pPr lvl="1"/>
            <a:r>
              <a:rPr lang="en-US" dirty="0"/>
              <a:t>Find some Turing Machine that cannot be simulated with Lambda Calculus</a:t>
            </a:r>
          </a:p>
          <a:p>
            <a:r>
              <a:rPr lang="en-US" dirty="0" smtClean="0"/>
              <a:t>Option 2: Prove it </a:t>
            </a:r>
            <a:r>
              <a:rPr lang="en-US" b="1" dirty="0" smtClean="0"/>
              <a:t>is:</a:t>
            </a:r>
          </a:p>
          <a:p>
            <a:pPr lvl="1"/>
            <a:r>
              <a:rPr lang="en-US" dirty="0" smtClean="0"/>
              <a:t>Show you can simulate </a:t>
            </a:r>
            <a:r>
              <a:rPr lang="en-US" i="1" dirty="0" smtClean="0"/>
              <a:t>every</a:t>
            </a:r>
            <a:r>
              <a:rPr lang="en-US" dirty="0" smtClean="0"/>
              <a:t> Turing Machine using Lambda Calculus</a:t>
            </a:r>
          </a:p>
          <a:p>
            <a:endParaRPr lang="en-US" dirty="0"/>
          </a:p>
        </p:txBody>
      </p:sp>
      <p:sp>
        <p:nvSpPr>
          <p:cNvPr id="1678340" name="Rectangle 4"/>
          <p:cNvSpPr>
            <a:spLocks noChangeArrowheads="1"/>
          </p:cNvSpPr>
          <p:nvPr/>
        </p:nvSpPr>
        <p:spPr bwMode="auto">
          <a:xfrm>
            <a:off x="381000" y="4419600"/>
            <a:ext cx="8305800" cy="1295400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791200"/>
            <a:ext cx="7543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Since a Universal Turing Machine can simulate every other TM, it is enough to show we can simulate a Universal Turing Machine using Lambda Calculus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7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7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7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7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7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7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39" grpId="0" build="p"/>
      <p:bldP spid="1678340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Simulating </a:t>
            </a:r>
            <a:r>
              <a:rPr lang="en-US" dirty="0" smtClean="0"/>
              <a:t>a Turing Machine</a:t>
            </a:r>
            <a:endParaRPr lang="en-US" dirty="0"/>
          </a:p>
        </p:txBody>
      </p:sp>
      <p:sp>
        <p:nvSpPr>
          <p:cNvPr id="1681411" name="AutoShape 3"/>
          <p:cNvSpPr>
            <a:spLocks noChangeArrowheads="1"/>
          </p:cNvSpPr>
          <p:nvPr/>
        </p:nvSpPr>
        <p:spPr bwMode="auto">
          <a:xfrm>
            <a:off x="1763713" y="1819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2" name="Rectangle 4"/>
          <p:cNvSpPr>
            <a:spLocks noChangeArrowheads="1"/>
          </p:cNvSpPr>
          <p:nvPr/>
        </p:nvSpPr>
        <p:spPr bwMode="auto">
          <a:xfrm>
            <a:off x="457200" y="22860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81413" name="Line 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4" name="Line 6"/>
          <p:cNvSpPr>
            <a:spLocks noChangeShapeType="1"/>
          </p:cNvSpPr>
          <p:nvPr/>
        </p:nvSpPr>
        <p:spPr bwMode="auto">
          <a:xfrm>
            <a:off x="1752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5" name="Line 7"/>
          <p:cNvSpPr>
            <a:spLocks noChangeShapeType="1"/>
          </p:cNvSpPr>
          <p:nvPr/>
        </p:nvSpPr>
        <p:spPr bwMode="auto">
          <a:xfrm>
            <a:off x="2209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6" name="Line 8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7" name="Line 9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8" name="Line 10"/>
          <p:cNvSpPr>
            <a:spLocks noChangeShapeType="1"/>
          </p:cNvSpPr>
          <p:nvPr/>
        </p:nvSpPr>
        <p:spPr bwMode="auto">
          <a:xfrm>
            <a:off x="3124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19" name="Line 11"/>
          <p:cNvSpPr>
            <a:spLocks noChangeShapeType="1"/>
          </p:cNvSpPr>
          <p:nvPr/>
        </p:nvSpPr>
        <p:spPr bwMode="auto">
          <a:xfrm>
            <a:off x="3581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0" name="Line 12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1" name="Line 13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2" name="Line 14"/>
          <p:cNvSpPr>
            <a:spLocks noChangeShapeType="1"/>
          </p:cNvSpPr>
          <p:nvPr/>
        </p:nvSpPr>
        <p:spPr bwMode="auto">
          <a:xfrm>
            <a:off x="4495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3" name="Line 15"/>
          <p:cNvSpPr>
            <a:spLocks noChangeShapeType="1"/>
          </p:cNvSpPr>
          <p:nvPr/>
        </p:nvSpPr>
        <p:spPr bwMode="auto">
          <a:xfrm>
            <a:off x="4953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4" name="Line 16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5" name="Line 17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6" name="Line 18"/>
          <p:cNvSpPr>
            <a:spLocks noChangeShapeType="1"/>
          </p:cNvSpPr>
          <p:nvPr/>
        </p:nvSpPr>
        <p:spPr bwMode="auto">
          <a:xfrm>
            <a:off x="5867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7" name="Line 19"/>
          <p:cNvSpPr>
            <a:spLocks noChangeShapeType="1"/>
          </p:cNvSpPr>
          <p:nvPr/>
        </p:nvSpPr>
        <p:spPr bwMode="auto">
          <a:xfrm>
            <a:off x="6324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8" name="Line 20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29" name="Line 21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0" name="Line 22"/>
          <p:cNvSpPr>
            <a:spLocks noChangeShapeType="1"/>
          </p:cNvSpPr>
          <p:nvPr/>
        </p:nvSpPr>
        <p:spPr bwMode="auto">
          <a:xfrm>
            <a:off x="7239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1" name="Line 23"/>
          <p:cNvSpPr>
            <a:spLocks noChangeShapeType="1"/>
          </p:cNvSpPr>
          <p:nvPr/>
        </p:nvSpPr>
        <p:spPr bwMode="auto">
          <a:xfrm>
            <a:off x="769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2" name="Line 24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3" name="Line 25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4" name="Line 26"/>
          <p:cNvSpPr>
            <a:spLocks noChangeShapeType="1"/>
          </p:cNvSpPr>
          <p:nvPr/>
        </p:nvSpPr>
        <p:spPr bwMode="auto">
          <a:xfrm>
            <a:off x="8610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5" name="Line 27"/>
          <p:cNvSpPr>
            <a:spLocks noChangeShapeType="1"/>
          </p:cNvSpPr>
          <p:nvPr/>
        </p:nvSpPr>
        <p:spPr bwMode="auto">
          <a:xfrm>
            <a:off x="9067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6" name="Line 2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7" name="Line 29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8" name="Line 30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39" name="Line 31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40" name="Text Box 32"/>
          <p:cNvSpPr txBox="1">
            <a:spLocks noChangeArrowheads="1"/>
          </p:cNvSpPr>
          <p:nvPr/>
        </p:nvSpPr>
        <p:spPr bwMode="auto">
          <a:xfrm>
            <a:off x="18034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1" name="Text Box 33"/>
          <p:cNvSpPr txBox="1">
            <a:spLocks noChangeArrowheads="1"/>
          </p:cNvSpPr>
          <p:nvPr/>
        </p:nvSpPr>
        <p:spPr bwMode="auto">
          <a:xfrm>
            <a:off x="2217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2" name="Text Box 34"/>
          <p:cNvSpPr txBox="1">
            <a:spLocks noChangeArrowheads="1"/>
          </p:cNvSpPr>
          <p:nvPr/>
        </p:nvSpPr>
        <p:spPr bwMode="auto">
          <a:xfrm>
            <a:off x="2751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3" name="Text Box 35"/>
          <p:cNvSpPr txBox="1">
            <a:spLocks noChangeArrowheads="1"/>
          </p:cNvSpPr>
          <p:nvPr/>
        </p:nvSpPr>
        <p:spPr bwMode="auto">
          <a:xfrm>
            <a:off x="3208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4" name="Text Box 36"/>
          <p:cNvSpPr txBox="1">
            <a:spLocks noChangeArrowheads="1"/>
          </p:cNvSpPr>
          <p:nvPr/>
        </p:nvSpPr>
        <p:spPr bwMode="auto">
          <a:xfrm>
            <a:off x="3657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5" name="Text Box 37"/>
          <p:cNvSpPr txBox="1">
            <a:spLocks noChangeArrowheads="1"/>
          </p:cNvSpPr>
          <p:nvPr/>
        </p:nvSpPr>
        <p:spPr bwMode="auto">
          <a:xfrm>
            <a:off x="41148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6" name="Text Box 38"/>
          <p:cNvSpPr txBox="1">
            <a:spLocks noChangeArrowheads="1"/>
          </p:cNvSpPr>
          <p:nvPr/>
        </p:nvSpPr>
        <p:spPr bwMode="auto">
          <a:xfrm>
            <a:off x="45720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7" name="Text Box 39"/>
          <p:cNvSpPr txBox="1">
            <a:spLocks noChangeArrowheads="1"/>
          </p:cNvSpPr>
          <p:nvPr/>
        </p:nvSpPr>
        <p:spPr bwMode="auto">
          <a:xfrm>
            <a:off x="5037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8" name="Text Box 40"/>
          <p:cNvSpPr txBox="1">
            <a:spLocks noChangeArrowheads="1"/>
          </p:cNvSpPr>
          <p:nvPr/>
        </p:nvSpPr>
        <p:spPr bwMode="auto">
          <a:xfrm>
            <a:off x="5494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49" name="Text Box 41"/>
          <p:cNvSpPr txBox="1">
            <a:spLocks noChangeArrowheads="1"/>
          </p:cNvSpPr>
          <p:nvPr/>
        </p:nvSpPr>
        <p:spPr bwMode="auto">
          <a:xfrm>
            <a:off x="59515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0" name="Text Box 42"/>
          <p:cNvSpPr txBox="1">
            <a:spLocks noChangeArrowheads="1"/>
          </p:cNvSpPr>
          <p:nvPr/>
        </p:nvSpPr>
        <p:spPr bwMode="auto">
          <a:xfrm>
            <a:off x="6408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1" name="Text Box 43"/>
          <p:cNvSpPr txBox="1">
            <a:spLocks noChangeArrowheads="1"/>
          </p:cNvSpPr>
          <p:nvPr/>
        </p:nvSpPr>
        <p:spPr bwMode="auto">
          <a:xfrm>
            <a:off x="6865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2" name="Text Box 44"/>
          <p:cNvSpPr txBox="1">
            <a:spLocks noChangeArrowheads="1"/>
          </p:cNvSpPr>
          <p:nvPr/>
        </p:nvSpPr>
        <p:spPr bwMode="auto">
          <a:xfrm>
            <a:off x="7246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3" name="Text Box 45"/>
          <p:cNvSpPr txBox="1">
            <a:spLocks noChangeArrowheads="1"/>
          </p:cNvSpPr>
          <p:nvPr/>
        </p:nvSpPr>
        <p:spPr bwMode="auto">
          <a:xfrm>
            <a:off x="7704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4" name="Text Box 46"/>
          <p:cNvSpPr txBox="1">
            <a:spLocks noChangeArrowheads="1"/>
          </p:cNvSpPr>
          <p:nvPr/>
        </p:nvSpPr>
        <p:spPr bwMode="auto">
          <a:xfrm>
            <a:off x="8229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5" name="Text Box 47"/>
          <p:cNvSpPr txBox="1">
            <a:spLocks noChangeArrowheads="1"/>
          </p:cNvSpPr>
          <p:nvPr/>
        </p:nvSpPr>
        <p:spPr bwMode="auto">
          <a:xfrm>
            <a:off x="8694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56" name="Line 4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7" name="Line 49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8" name="Line 50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59" name="Line 51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0" name="Line 52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1" name="Line 53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2" name="Line 54"/>
          <p:cNvSpPr>
            <a:spLocks noChangeShapeType="1"/>
          </p:cNvSpPr>
          <p:nvPr/>
        </p:nvSpPr>
        <p:spPr bwMode="auto">
          <a:xfrm>
            <a:off x="1752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3" name="Text Box 55"/>
          <p:cNvSpPr txBox="1">
            <a:spLocks noChangeArrowheads="1"/>
          </p:cNvSpPr>
          <p:nvPr/>
        </p:nvSpPr>
        <p:spPr bwMode="auto">
          <a:xfrm>
            <a:off x="7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4" name="Text Box 56"/>
          <p:cNvSpPr txBox="1">
            <a:spLocks noChangeArrowheads="1"/>
          </p:cNvSpPr>
          <p:nvPr/>
        </p:nvSpPr>
        <p:spPr bwMode="auto">
          <a:xfrm>
            <a:off x="388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5" name="Text Box 57"/>
          <p:cNvSpPr txBox="1">
            <a:spLocks noChangeArrowheads="1"/>
          </p:cNvSpPr>
          <p:nvPr/>
        </p:nvSpPr>
        <p:spPr bwMode="auto">
          <a:xfrm>
            <a:off x="846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6" name="Text Box 58"/>
          <p:cNvSpPr txBox="1">
            <a:spLocks noChangeArrowheads="1"/>
          </p:cNvSpPr>
          <p:nvPr/>
        </p:nvSpPr>
        <p:spPr bwMode="auto">
          <a:xfrm>
            <a:off x="1371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81467" name="Oval 59"/>
          <p:cNvSpPr>
            <a:spLocks noChangeArrowheads="1"/>
          </p:cNvSpPr>
          <p:nvPr/>
        </p:nvSpPr>
        <p:spPr bwMode="auto">
          <a:xfrm>
            <a:off x="1158875" y="29241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1</a:t>
            </a:r>
          </a:p>
        </p:txBody>
      </p:sp>
      <p:sp>
        <p:nvSpPr>
          <p:cNvPr id="1681468" name="Line 60"/>
          <p:cNvSpPr>
            <a:spLocks noChangeShapeType="1"/>
          </p:cNvSpPr>
          <p:nvPr/>
        </p:nvSpPr>
        <p:spPr bwMode="auto">
          <a:xfrm>
            <a:off x="930275" y="30511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81469" name="Text Box 61"/>
          <p:cNvSpPr txBox="1">
            <a:spLocks noChangeArrowheads="1"/>
          </p:cNvSpPr>
          <p:nvPr/>
        </p:nvSpPr>
        <p:spPr bwMode="auto">
          <a:xfrm>
            <a:off x="708025" y="31369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681470" name="AutoShape 62"/>
          <p:cNvCxnSpPr>
            <a:cxnSpLocks noChangeShapeType="1"/>
            <a:stCxn id="1681467" idx="7"/>
          </p:cNvCxnSpPr>
          <p:nvPr/>
        </p:nvCxnSpPr>
        <p:spPr bwMode="auto">
          <a:xfrm rot="16200000">
            <a:off x="1760538" y="25257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1" name="AutoShape 63"/>
          <p:cNvSpPr>
            <a:spLocks noChangeArrowheads="1"/>
          </p:cNvSpPr>
          <p:nvPr/>
        </p:nvSpPr>
        <p:spPr bwMode="auto">
          <a:xfrm>
            <a:off x="1587500" y="37004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HALT</a:t>
            </a:r>
          </a:p>
        </p:txBody>
      </p:sp>
      <p:cxnSp>
        <p:nvCxnSpPr>
          <p:cNvPr id="1681472" name="AutoShape 64"/>
          <p:cNvCxnSpPr>
            <a:cxnSpLocks noChangeShapeType="1"/>
            <a:stCxn id="1681467" idx="4"/>
            <a:endCxn id="1681471" idx="1"/>
          </p:cNvCxnSpPr>
          <p:nvPr/>
        </p:nvCxnSpPr>
        <p:spPr bwMode="auto">
          <a:xfrm rot="16200000" flipH="1">
            <a:off x="1143000" y="33845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81473" name="AutoShape 65"/>
          <p:cNvCxnSpPr>
            <a:cxnSpLocks noChangeShapeType="1"/>
            <a:stCxn id="1681467" idx="7"/>
            <a:endCxn id="1681467" idx="2"/>
          </p:cNvCxnSpPr>
          <p:nvPr/>
        </p:nvCxnSpPr>
        <p:spPr bwMode="auto">
          <a:xfrm rot="16200000" flipH="1" flipV="1">
            <a:off x="1210469" y="28551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4" name="Text Box 66"/>
          <p:cNvSpPr txBox="1">
            <a:spLocks noChangeArrowheads="1"/>
          </p:cNvSpPr>
          <p:nvPr/>
        </p:nvSpPr>
        <p:spPr bwMode="auto">
          <a:xfrm>
            <a:off x="1635125" y="24669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681475" name="Oval 67"/>
          <p:cNvSpPr>
            <a:spLocks noChangeArrowheads="1"/>
          </p:cNvSpPr>
          <p:nvPr/>
        </p:nvSpPr>
        <p:spPr bwMode="auto">
          <a:xfrm>
            <a:off x="2106613" y="28670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>
                <a:latin typeface="Arial" charset="0"/>
              </a:rPr>
              <a:t>2: look for </a:t>
            </a:r>
            <a:r>
              <a:rPr lang="en-US" sz="500"/>
              <a:t>(</a:t>
            </a:r>
          </a:p>
        </p:txBody>
      </p:sp>
      <p:sp>
        <p:nvSpPr>
          <p:cNvPr id="1681476" name="Text Box 68"/>
          <p:cNvSpPr txBox="1">
            <a:spLocks noChangeArrowheads="1"/>
          </p:cNvSpPr>
          <p:nvPr/>
        </p:nvSpPr>
        <p:spPr bwMode="auto">
          <a:xfrm>
            <a:off x="965200" y="37988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681477" name="Text Box 69"/>
          <p:cNvSpPr txBox="1">
            <a:spLocks noChangeArrowheads="1"/>
          </p:cNvSpPr>
          <p:nvPr/>
        </p:nvSpPr>
        <p:spPr bwMode="auto">
          <a:xfrm>
            <a:off x="596900" y="25717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681478" name="AutoShape 70"/>
          <p:cNvCxnSpPr>
            <a:cxnSpLocks noChangeShapeType="1"/>
            <a:stCxn id="1681475" idx="7"/>
            <a:endCxn id="1681475" idx="5"/>
          </p:cNvCxnSpPr>
          <p:nvPr/>
        </p:nvCxnSpPr>
        <p:spPr bwMode="auto">
          <a:xfrm rot="5400000" flipV="1">
            <a:off x="2374900" y="30400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79" name="Text Box 71"/>
          <p:cNvSpPr txBox="1">
            <a:spLocks noChangeArrowheads="1"/>
          </p:cNvSpPr>
          <p:nvPr/>
        </p:nvSpPr>
        <p:spPr bwMode="auto">
          <a:xfrm>
            <a:off x="2981325" y="27701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681480" name="AutoShape 72"/>
          <p:cNvCxnSpPr>
            <a:cxnSpLocks noChangeShapeType="1"/>
            <a:stCxn id="1681475" idx="4"/>
            <a:endCxn id="1681467" idx="5"/>
          </p:cNvCxnSpPr>
          <p:nvPr/>
        </p:nvCxnSpPr>
        <p:spPr bwMode="auto">
          <a:xfrm rot="16200000" flipV="1">
            <a:off x="1835945" y="27392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1" name="Text Box 73"/>
          <p:cNvSpPr txBox="1">
            <a:spLocks noChangeArrowheads="1"/>
          </p:cNvSpPr>
          <p:nvPr/>
        </p:nvSpPr>
        <p:spPr bwMode="auto">
          <a:xfrm>
            <a:off x="1644650" y="33226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681482" name="AutoShape 74"/>
          <p:cNvCxnSpPr>
            <a:cxnSpLocks noChangeShapeType="1"/>
            <a:stCxn id="1681475" idx="4"/>
            <a:endCxn id="1681471" idx="3"/>
          </p:cNvCxnSpPr>
          <p:nvPr/>
        </p:nvCxnSpPr>
        <p:spPr bwMode="auto">
          <a:xfrm rot="5400000">
            <a:off x="1952625" y="34194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81483" name="Text Box 75"/>
          <p:cNvSpPr txBox="1">
            <a:spLocks noChangeArrowheads="1"/>
          </p:cNvSpPr>
          <p:nvPr/>
        </p:nvSpPr>
        <p:spPr bwMode="auto">
          <a:xfrm>
            <a:off x="2362200" y="37703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681484" name="Text Box 76"/>
          <p:cNvSpPr txBox="1">
            <a:spLocks noChangeArrowheads="1"/>
          </p:cNvSpPr>
          <p:nvPr/>
        </p:nvSpPr>
        <p:spPr bwMode="auto">
          <a:xfrm>
            <a:off x="1504950" y="4033838"/>
            <a:ext cx="203517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Finite State Machine</a:t>
            </a:r>
          </a:p>
        </p:txBody>
      </p:sp>
      <p:sp>
        <p:nvSpPr>
          <p:cNvPr id="1681485" name="Rectangle 77"/>
          <p:cNvSpPr>
            <a:spLocks noChangeArrowheads="1"/>
          </p:cNvSpPr>
          <p:nvPr/>
        </p:nvSpPr>
        <p:spPr bwMode="auto">
          <a:xfrm>
            <a:off x="-76200" y="1398588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81486" name="Text Box 78"/>
          <p:cNvSpPr txBox="1">
            <a:spLocks noChangeArrowheads="1"/>
          </p:cNvSpPr>
          <p:nvPr/>
        </p:nvSpPr>
        <p:spPr bwMode="auto">
          <a:xfrm>
            <a:off x="3641725" y="2359025"/>
            <a:ext cx="5019066" cy="310854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Read/Write Infinite Tape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Lists</a:t>
            </a:r>
            <a:endParaRPr lang="en-US" sz="2800" b="1" dirty="0"/>
          </a:p>
          <a:p>
            <a:r>
              <a:rPr lang="en-US" sz="2800" dirty="0"/>
              <a:t>Finite State Machine</a:t>
            </a:r>
          </a:p>
          <a:p>
            <a:r>
              <a:rPr lang="en-US" sz="2800" b="1" dirty="0"/>
              <a:t>	Numbers</a:t>
            </a:r>
          </a:p>
          <a:p>
            <a:r>
              <a:rPr lang="en-US" sz="2800" dirty="0"/>
              <a:t>Processing</a:t>
            </a:r>
          </a:p>
          <a:p>
            <a:r>
              <a:rPr lang="en-US" sz="2800" b="1" dirty="0"/>
              <a:t>	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Way to make decisions (if)</a:t>
            </a:r>
          </a:p>
          <a:p>
            <a:r>
              <a:rPr lang="en-US" sz="2800" b="1" dirty="0"/>
              <a:t>	Way to keep going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67000" y="6019800"/>
            <a:ext cx="291618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Continued on Friday...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1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1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1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81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81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81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14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04800" y="2514600"/>
            <a:ext cx="6477000" cy="3962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498" name="Rectangle 2"/>
          <p:cNvSpPr>
            <a:spLocks noChangeArrowheads="1"/>
          </p:cNvSpPr>
          <p:nvPr/>
        </p:nvSpPr>
        <p:spPr bwMode="auto">
          <a:xfrm>
            <a:off x="-4763" y="1185863"/>
            <a:ext cx="9148763" cy="642937"/>
          </a:xfrm>
          <a:prstGeom prst="rect">
            <a:avLst/>
          </a:prstGeom>
          <a:solidFill>
            <a:schemeClr val="bg2"/>
          </a:solidFill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Recap: Turing’s Model</a:t>
            </a:r>
            <a:endParaRPr lang="en-US" dirty="0"/>
          </a:p>
        </p:txBody>
      </p:sp>
      <p:sp>
        <p:nvSpPr>
          <p:cNvPr id="1642500" name="AutoShape 4"/>
          <p:cNvSpPr>
            <a:spLocks noChangeArrowheads="1"/>
          </p:cNvSpPr>
          <p:nvPr/>
        </p:nvSpPr>
        <p:spPr bwMode="auto">
          <a:xfrm>
            <a:off x="990600" y="1863724"/>
            <a:ext cx="457200" cy="422910"/>
          </a:xfrm>
          <a:prstGeom prst="upArrow">
            <a:avLst>
              <a:gd name="adj1" fmla="val 50000"/>
              <a:gd name="adj2" fmla="val 26736"/>
            </a:avLst>
          </a:prstGeom>
          <a:solidFill>
            <a:srgbClr val="CCFFCC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2502" name="Oval 6"/>
          <p:cNvSpPr>
            <a:spLocks noChangeArrowheads="1"/>
          </p:cNvSpPr>
          <p:nvPr/>
        </p:nvSpPr>
        <p:spPr bwMode="auto">
          <a:xfrm>
            <a:off x="1447800" y="3660775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Verdana" pitchFamily="34" charset="0"/>
                <a:cs typeface="Arial" charset="0"/>
              </a:rPr>
              <a:t>1</a:t>
            </a:r>
          </a:p>
        </p:txBody>
      </p:sp>
      <p:sp>
        <p:nvSpPr>
          <p:cNvPr id="1642503" name="Line 7"/>
          <p:cNvSpPr>
            <a:spLocks noChangeShapeType="1"/>
          </p:cNvSpPr>
          <p:nvPr/>
        </p:nvSpPr>
        <p:spPr bwMode="auto">
          <a:xfrm>
            <a:off x="762000" y="3352800"/>
            <a:ext cx="8382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2504" name="Text Box 8"/>
          <p:cNvSpPr txBox="1">
            <a:spLocks noChangeArrowheads="1"/>
          </p:cNvSpPr>
          <p:nvPr/>
        </p:nvSpPr>
        <p:spPr bwMode="auto">
          <a:xfrm>
            <a:off x="557213" y="2930525"/>
            <a:ext cx="8175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Start</a:t>
            </a:r>
          </a:p>
        </p:txBody>
      </p:sp>
      <p:sp>
        <p:nvSpPr>
          <p:cNvPr id="1642505" name="Oval 9"/>
          <p:cNvSpPr>
            <a:spLocks noChangeArrowheads="1"/>
          </p:cNvSpPr>
          <p:nvPr/>
        </p:nvSpPr>
        <p:spPr bwMode="auto">
          <a:xfrm>
            <a:off x="3810000" y="3810000"/>
            <a:ext cx="963613" cy="9874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latin typeface="Verdana" pitchFamily="34" charset="0"/>
                <a:cs typeface="Arial" charset="0"/>
              </a:rPr>
              <a:t>2</a:t>
            </a:r>
          </a:p>
        </p:txBody>
      </p:sp>
      <p:cxnSp>
        <p:nvCxnSpPr>
          <p:cNvPr id="1642506" name="AutoShape 10"/>
          <p:cNvCxnSpPr>
            <a:cxnSpLocks noChangeShapeType="1"/>
            <a:stCxn id="1642502" idx="7"/>
            <a:endCxn id="1642505" idx="1"/>
          </p:cNvCxnSpPr>
          <p:nvPr/>
        </p:nvCxnSpPr>
        <p:spPr bwMode="auto">
          <a:xfrm rot="5400000" flipV="1">
            <a:off x="3036094" y="3023394"/>
            <a:ext cx="149225" cy="1681163"/>
          </a:xfrm>
          <a:prstGeom prst="curvedConnector3">
            <a:avLst>
              <a:gd name="adj1" fmla="val -2064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7" name="AutoShape 11"/>
          <p:cNvCxnSpPr>
            <a:cxnSpLocks noChangeShapeType="1"/>
            <a:stCxn id="1642505" idx="5"/>
            <a:endCxn id="1642534" idx="4"/>
          </p:cNvCxnSpPr>
          <p:nvPr/>
        </p:nvCxnSpPr>
        <p:spPr bwMode="auto">
          <a:xfrm rot="16200000" flipH="1">
            <a:off x="4379280" y="4906034"/>
            <a:ext cx="1360335" cy="85390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8" name="AutoShape 12"/>
          <p:cNvCxnSpPr>
            <a:cxnSpLocks noChangeShapeType="1"/>
            <a:stCxn id="1642502" idx="4"/>
            <a:endCxn id="1642502" idx="2"/>
          </p:cNvCxnSpPr>
          <p:nvPr/>
        </p:nvCxnSpPr>
        <p:spPr bwMode="auto">
          <a:xfrm rot="16200000" flipV="1">
            <a:off x="1426369" y="4160044"/>
            <a:ext cx="509587" cy="498475"/>
          </a:xfrm>
          <a:prstGeom prst="curvedConnector4">
            <a:avLst>
              <a:gd name="adj1" fmla="val -50468"/>
              <a:gd name="adj2" fmla="val 15987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42509" name="AutoShape 13"/>
          <p:cNvCxnSpPr>
            <a:cxnSpLocks noChangeShapeType="1"/>
            <a:stCxn id="1642505" idx="6"/>
            <a:endCxn id="1642505" idx="0"/>
          </p:cNvCxnSpPr>
          <p:nvPr/>
        </p:nvCxnSpPr>
        <p:spPr bwMode="auto">
          <a:xfrm flipH="1" flipV="1">
            <a:off x="4292600" y="3794125"/>
            <a:ext cx="496888" cy="509588"/>
          </a:xfrm>
          <a:prstGeom prst="curvedConnector4">
            <a:avLst>
              <a:gd name="adj1" fmla="val -42491"/>
              <a:gd name="adj2" fmla="val 141745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2510" name="Text Box 14"/>
          <p:cNvSpPr txBox="1">
            <a:spLocks noChangeArrowheads="1"/>
          </p:cNvSpPr>
          <p:nvPr/>
        </p:nvSpPr>
        <p:spPr bwMode="auto">
          <a:xfrm>
            <a:off x="2438400" y="28194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  <a:cs typeface="Arial" charset="0"/>
              </a:rPr>
              <a:t>Input: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Write: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Move: </a:t>
            </a:r>
            <a:r>
              <a:rPr lang="en-US" sz="2000" dirty="0">
                <a:latin typeface="Verdana" pitchFamily="34" charset="0"/>
                <a:cs typeface="Arial" charset="0"/>
                <a:sym typeface="Symbol" pitchFamily="18" charset="2"/>
              </a:rPr>
              <a:t></a:t>
            </a:r>
          </a:p>
        </p:txBody>
      </p:sp>
      <p:sp>
        <p:nvSpPr>
          <p:cNvPr id="1642511" name="Text Box 15"/>
          <p:cNvSpPr txBox="1">
            <a:spLocks noChangeArrowheads="1"/>
          </p:cNvSpPr>
          <p:nvPr/>
        </p:nvSpPr>
        <p:spPr bwMode="auto">
          <a:xfrm>
            <a:off x="533400" y="1298575"/>
            <a:ext cx="4302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#</a:t>
            </a:r>
          </a:p>
        </p:txBody>
      </p:sp>
      <p:sp>
        <p:nvSpPr>
          <p:cNvPr id="1642512" name="Text Box 16"/>
          <p:cNvSpPr txBox="1">
            <a:spLocks noChangeArrowheads="1"/>
          </p:cNvSpPr>
          <p:nvPr/>
        </p:nvSpPr>
        <p:spPr bwMode="auto">
          <a:xfrm>
            <a:off x="107632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3" name="Text Box 17"/>
          <p:cNvSpPr txBox="1">
            <a:spLocks noChangeArrowheads="1"/>
          </p:cNvSpPr>
          <p:nvPr/>
        </p:nvSpPr>
        <p:spPr bwMode="auto">
          <a:xfrm>
            <a:off x="1520825" y="12985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14" name="Text Box 18"/>
          <p:cNvSpPr txBox="1">
            <a:spLocks noChangeArrowheads="1"/>
          </p:cNvSpPr>
          <p:nvPr/>
        </p:nvSpPr>
        <p:spPr bwMode="auto">
          <a:xfrm>
            <a:off x="2006600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5" name="Text Box 19"/>
          <p:cNvSpPr txBox="1">
            <a:spLocks noChangeArrowheads="1"/>
          </p:cNvSpPr>
          <p:nvPr/>
        </p:nvSpPr>
        <p:spPr bwMode="auto">
          <a:xfrm>
            <a:off x="2451100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6" name="Text Box 20"/>
          <p:cNvSpPr txBox="1">
            <a:spLocks noChangeArrowheads="1"/>
          </p:cNvSpPr>
          <p:nvPr/>
        </p:nvSpPr>
        <p:spPr bwMode="auto">
          <a:xfrm>
            <a:off x="2895600" y="1298575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17" name="Text Box 21"/>
          <p:cNvSpPr txBox="1">
            <a:spLocks noChangeArrowheads="1"/>
          </p:cNvSpPr>
          <p:nvPr/>
        </p:nvSpPr>
        <p:spPr bwMode="auto">
          <a:xfrm>
            <a:off x="338137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8" name="Text Box 22"/>
          <p:cNvSpPr txBox="1">
            <a:spLocks noChangeArrowheads="1"/>
          </p:cNvSpPr>
          <p:nvPr/>
        </p:nvSpPr>
        <p:spPr bwMode="auto">
          <a:xfrm>
            <a:off x="3825875" y="1298575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19" name="Text Box 23"/>
          <p:cNvSpPr txBox="1">
            <a:spLocks noChangeArrowheads="1"/>
          </p:cNvSpPr>
          <p:nvPr/>
        </p:nvSpPr>
        <p:spPr bwMode="auto">
          <a:xfrm>
            <a:off x="-76200" y="1084263"/>
            <a:ext cx="627063" cy="5794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99"/>
                </a:solidFill>
                <a:latin typeface="Verdana" pitchFamily="34" charset="0"/>
                <a:cs typeface="Arial" charset="0"/>
              </a:rPr>
              <a:t>...</a:t>
            </a:r>
          </a:p>
        </p:txBody>
      </p:sp>
      <p:sp>
        <p:nvSpPr>
          <p:cNvPr id="1642520" name="Text Box 24"/>
          <p:cNvSpPr txBox="1">
            <a:spLocks noChangeArrowheads="1"/>
          </p:cNvSpPr>
          <p:nvPr/>
        </p:nvSpPr>
        <p:spPr bwMode="auto">
          <a:xfrm>
            <a:off x="8364538" y="1082675"/>
            <a:ext cx="627062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FF99"/>
                </a:solidFill>
                <a:latin typeface="Verdana" pitchFamily="34" charset="0"/>
                <a:cs typeface="Arial" charset="0"/>
              </a:rPr>
              <a:t>...</a:t>
            </a:r>
          </a:p>
        </p:txBody>
      </p:sp>
      <p:sp>
        <p:nvSpPr>
          <p:cNvPr id="1642521" name="Text Box 25"/>
          <p:cNvSpPr txBox="1">
            <a:spLocks noChangeArrowheads="1"/>
          </p:cNvSpPr>
          <p:nvPr/>
        </p:nvSpPr>
        <p:spPr bwMode="auto">
          <a:xfrm>
            <a:off x="427037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2" name="Text Box 26"/>
          <p:cNvSpPr txBox="1">
            <a:spLocks noChangeArrowheads="1"/>
          </p:cNvSpPr>
          <p:nvPr/>
        </p:nvSpPr>
        <p:spPr bwMode="auto">
          <a:xfrm>
            <a:off x="4714875" y="12954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23" name="Text Box 27"/>
          <p:cNvSpPr txBox="1">
            <a:spLocks noChangeArrowheads="1"/>
          </p:cNvSpPr>
          <p:nvPr/>
        </p:nvSpPr>
        <p:spPr bwMode="auto">
          <a:xfrm>
            <a:off x="5200650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4" name="Text Box 28"/>
          <p:cNvSpPr txBox="1">
            <a:spLocks noChangeArrowheads="1"/>
          </p:cNvSpPr>
          <p:nvPr/>
        </p:nvSpPr>
        <p:spPr bwMode="auto">
          <a:xfrm>
            <a:off x="5645150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5" name="Text Box 29"/>
          <p:cNvSpPr txBox="1">
            <a:spLocks noChangeArrowheads="1"/>
          </p:cNvSpPr>
          <p:nvPr/>
        </p:nvSpPr>
        <p:spPr bwMode="auto">
          <a:xfrm>
            <a:off x="6089650" y="1295400"/>
            <a:ext cx="371475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</p:txBody>
      </p:sp>
      <p:sp>
        <p:nvSpPr>
          <p:cNvPr id="1642526" name="Text Box 30"/>
          <p:cNvSpPr txBox="1">
            <a:spLocks noChangeArrowheads="1"/>
          </p:cNvSpPr>
          <p:nvPr/>
        </p:nvSpPr>
        <p:spPr bwMode="auto">
          <a:xfrm>
            <a:off x="65754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7" name="Text Box 31"/>
          <p:cNvSpPr txBox="1">
            <a:spLocks noChangeArrowheads="1"/>
          </p:cNvSpPr>
          <p:nvPr/>
        </p:nvSpPr>
        <p:spPr bwMode="auto">
          <a:xfrm>
            <a:off x="70199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8" name="Text Box 32"/>
          <p:cNvSpPr txBox="1">
            <a:spLocks noChangeArrowheads="1"/>
          </p:cNvSpPr>
          <p:nvPr/>
        </p:nvSpPr>
        <p:spPr bwMode="auto">
          <a:xfrm>
            <a:off x="7464425" y="1295400"/>
            <a:ext cx="330200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</p:txBody>
      </p:sp>
      <p:sp>
        <p:nvSpPr>
          <p:cNvPr id="1642529" name="Text Box 33"/>
          <p:cNvSpPr txBox="1">
            <a:spLocks noChangeArrowheads="1"/>
          </p:cNvSpPr>
          <p:nvPr/>
        </p:nvSpPr>
        <p:spPr bwMode="auto">
          <a:xfrm>
            <a:off x="7908925" y="1295400"/>
            <a:ext cx="430213" cy="428625"/>
          </a:xfrm>
          <a:prstGeom prst="rect">
            <a:avLst/>
          </a:prstGeom>
          <a:solidFill>
            <a:srgbClr val="CCFFCC"/>
          </a:solidFill>
          <a:ln w="31750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  <a:cs typeface="Arial" charset="0"/>
              </a:rPr>
              <a:t>#</a:t>
            </a:r>
          </a:p>
        </p:txBody>
      </p:sp>
      <p:sp>
        <p:nvSpPr>
          <p:cNvPr id="1642530" name="Text Box 34"/>
          <p:cNvSpPr txBox="1">
            <a:spLocks noChangeArrowheads="1"/>
          </p:cNvSpPr>
          <p:nvPr/>
        </p:nvSpPr>
        <p:spPr bwMode="auto">
          <a:xfrm>
            <a:off x="5105400" y="2992438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</a:t>
            </a:r>
          </a:p>
        </p:txBody>
      </p:sp>
      <p:sp>
        <p:nvSpPr>
          <p:cNvPr id="1642531" name="Text Box 35"/>
          <p:cNvSpPr txBox="1">
            <a:spLocks noChangeArrowheads="1"/>
          </p:cNvSpPr>
          <p:nvPr/>
        </p:nvSpPr>
        <p:spPr bwMode="auto">
          <a:xfrm>
            <a:off x="533400" y="48768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1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</a:t>
            </a:r>
          </a:p>
        </p:txBody>
      </p:sp>
      <p:cxnSp>
        <p:nvCxnSpPr>
          <p:cNvPr id="1642532" name="AutoShape 36"/>
          <p:cNvCxnSpPr>
            <a:cxnSpLocks noChangeShapeType="1"/>
            <a:stCxn id="1642502" idx="5"/>
            <a:endCxn id="1642502" idx="6"/>
          </p:cNvCxnSpPr>
          <p:nvPr/>
        </p:nvCxnSpPr>
        <p:spPr bwMode="auto">
          <a:xfrm rot="5400000" flipH="1" flipV="1">
            <a:off x="2166144" y="4258469"/>
            <a:ext cx="365125" cy="157163"/>
          </a:xfrm>
          <a:prstGeom prst="curvedConnector4">
            <a:avLst>
              <a:gd name="adj1" fmla="val -97824"/>
              <a:gd name="adj2" fmla="val 405046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2533" name="Text Box 37"/>
          <p:cNvSpPr txBox="1">
            <a:spLocks noChangeArrowheads="1"/>
          </p:cNvSpPr>
          <p:nvPr/>
        </p:nvSpPr>
        <p:spPr bwMode="auto">
          <a:xfrm>
            <a:off x="2209800" y="4876800"/>
            <a:ext cx="1309688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  <a:cs typeface="Arial" charset="0"/>
              </a:rPr>
              <a:t>Input: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Write: </a:t>
            </a:r>
            <a:r>
              <a:rPr lang="en-US" sz="200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>
                <a:latin typeface="Verdana" pitchFamily="34" charset="0"/>
                <a:cs typeface="Arial" charset="0"/>
              </a:rPr>
              <a:t>Move: </a:t>
            </a:r>
            <a:r>
              <a:rPr lang="en-US" sz="2000">
                <a:latin typeface="Verdana" pitchFamily="34" charset="0"/>
                <a:cs typeface="Arial" charset="0"/>
                <a:sym typeface="Symbol" pitchFamily="18" charset="2"/>
              </a:rPr>
              <a:t></a:t>
            </a:r>
          </a:p>
        </p:txBody>
      </p:sp>
      <p:sp>
        <p:nvSpPr>
          <p:cNvPr id="1642534" name="AutoShape 38"/>
          <p:cNvSpPr>
            <a:spLocks noChangeArrowheads="1"/>
          </p:cNvSpPr>
          <p:nvPr/>
        </p:nvSpPr>
        <p:spPr bwMode="auto">
          <a:xfrm>
            <a:off x="5486400" y="5334000"/>
            <a:ext cx="990600" cy="960438"/>
          </a:xfrm>
          <a:prstGeom prst="octagon">
            <a:avLst>
              <a:gd name="adj" fmla="val 29287"/>
            </a:avLst>
          </a:prstGeom>
          <a:solidFill>
            <a:srgbClr val="FA3122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 pitchFamily="34" charset="0"/>
                <a:cs typeface="Arial" charset="0"/>
              </a:rPr>
              <a:t>3</a:t>
            </a:r>
          </a:p>
        </p:txBody>
      </p:sp>
      <p:sp>
        <p:nvSpPr>
          <p:cNvPr id="1642535" name="Text Box 39"/>
          <p:cNvSpPr txBox="1">
            <a:spLocks noChangeArrowheads="1"/>
          </p:cNvSpPr>
          <p:nvPr/>
        </p:nvSpPr>
        <p:spPr bwMode="auto">
          <a:xfrm>
            <a:off x="5029200" y="4267200"/>
            <a:ext cx="1581587" cy="101566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Verdana" pitchFamily="34" charset="0"/>
                <a:cs typeface="Arial" charset="0"/>
              </a:rPr>
              <a:t>Input: </a:t>
            </a:r>
            <a:r>
              <a:rPr lang="en-US" sz="2000" dirty="0">
                <a:latin typeface="Comic Sans MS" pitchFamily="66" charset="0"/>
                <a:cs typeface="Arial" charset="0"/>
              </a:rPr>
              <a:t>0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Write: </a:t>
            </a:r>
            <a:r>
              <a:rPr lang="en-US" sz="2000" dirty="0">
                <a:latin typeface="Comic Sans MS" pitchFamily="66" charset="0"/>
                <a:cs typeface="Arial" charset="0"/>
              </a:rPr>
              <a:t>#</a:t>
            </a:r>
          </a:p>
          <a:p>
            <a:r>
              <a:rPr lang="en-US" sz="2000" dirty="0">
                <a:latin typeface="Verdana" pitchFamily="34" charset="0"/>
                <a:cs typeface="Arial" charset="0"/>
              </a:rPr>
              <a:t>Move: </a:t>
            </a:r>
            <a:r>
              <a:rPr lang="en-US" sz="2000" dirty="0" smtClean="0">
                <a:latin typeface="Verdana" pitchFamily="34" charset="0"/>
                <a:cs typeface="Arial" charset="0"/>
                <a:sym typeface="Symbol" pitchFamily="18" charset="2"/>
              </a:rPr>
              <a:t>Halt</a:t>
            </a:r>
            <a:endParaRPr lang="en-US" sz="2000" dirty="0">
              <a:latin typeface="Verdana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1905000"/>
            <a:ext cx="531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Infinite Tape: </a:t>
            </a:r>
            <a:r>
              <a:rPr lang="en-US" dirty="0" smtClean="0"/>
              <a:t> Finite set of symbols, one in each square</a:t>
            </a:r>
          </a:p>
          <a:p>
            <a:r>
              <a:rPr lang="en-US" dirty="0" smtClean="0"/>
              <a:t>	         Can read/write one square each step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2743200"/>
            <a:ext cx="2057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Controller:</a:t>
            </a:r>
          </a:p>
          <a:p>
            <a:r>
              <a:rPr lang="en-US" dirty="0" smtClean="0"/>
              <a:t>Limited (finite) number of states</a:t>
            </a:r>
          </a:p>
          <a:p>
            <a:endParaRPr lang="en-US" dirty="0" smtClean="0"/>
          </a:p>
          <a:p>
            <a:r>
              <a:rPr lang="en-US" dirty="0" smtClean="0"/>
              <a:t>Follow rules based on current state and read symbol</a:t>
            </a:r>
          </a:p>
          <a:p>
            <a:endParaRPr lang="en-US" dirty="0" smtClean="0"/>
          </a:p>
          <a:p>
            <a:r>
              <a:rPr lang="en-US" dirty="0" smtClean="0"/>
              <a:t>Write one square each step, move left or right or halt, change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54" name="AutoShape 2"/>
          <p:cNvSpPr>
            <a:spLocks noChangeArrowheads="1"/>
          </p:cNvSpPr>
          <p:nvPr/>
        </p:nvSpPr>
        <p:spPr bwMode="auto">
          <a:xfrm>
            <a:off x="1763713" y="1819275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6355" name="Rectangle 3"/>
          <p:cNvSpPr>
            <a:spLocks noChangeArrowheads="1"/>
          </p:cNvSpPr>
          <p:nvPr/>
        </p:nvSpPr>
        <p:spPr bwMode="auto">
          <a:xfrm>
            <a:off x="457200" y="2286000"/>
            <a:ext cx="3124200" cy="2133600"/>
          </a:xfrm>
          <a:prstGeom prst="rect">
            <a:avLst/>
          </a:prstGeom>
          <a:solidFill>
            <a:srgbClr val="FFFF99"/>
          </a:solidFill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6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9637"/>
          </a:xfrm>
        </p:spPr>
        <p:txBody>
          <a:bodyPr/>
          <a:lstStyle/>
          <a:p>
            <a:r>
              <a:rPr lang="en-US" dirty="0"/>
              <a:t>Turing </a:t>
            </a:r>
            <a:r>
              <a:rPr lang="en-US" dirty="0" smtClean="0"/>
              <a:t>Machine State</a:t>
            </a:r>
            <a:endParaRPr lang="en-US" dirty="0"/>
          </a:p>
        </p:txBody>
      </p:sp>
      <p:sp>
        <p:nvSpPr>
          <p:cNvPr id="1636357" name="Line 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58" name="Line 6"/>
          <p:cNvSpPr>
            <a:spLocks noChangeShapeType="1"/>
          </p:cNvSpPr>
          <p:nvPr/>
        </p:nvSpPr>
        <p:spPr bwMode="auto">
          <a:xfrm>
            <a:off x="1752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59" name="Line 7"/>
          <p:cNvSpPr>
            <a:spLocks noChangeShapeType="1"/>
          </p:cNvSpPr>
          <p:nvPr/>
        </p:nvSpPr>
        <p:spPr bwMode="auto">
          <a:xfrm>
            <a:off x="2209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0" name="Line 8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1" name="Line 9"/>
          <p:cNvSpPr>
            <a:spLocks noChangeShapeType="1"/>
          </p:cNvSpPr>
          <p:nvPr/>
        </p:nvSpPr>
        <p:spPr bwMode="auto">
          <a:xfrm>
            <a:off x="2667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2" name="Line 10"/>
          <p:cNvSpPr>
            <a:spLocks noChangeShapeType="1"/>
          </p:cNvSpPr>
          <p:nvPr/>
        </p:nvSpPr>
        <p:spPr bwMode="auto">
          <a:xfrm>
            <a:off x="3124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3" name="Line 11"/>
          <p:cNvSpPr>
            <a:spLocks noChangeShapeType="1"/>
          </p:cNvSpPr>
          <p:nvPr/>
        </p:nvSpPr>
        <p:spPr bwMode="auto">
          <a:xfrm>
            <a:off x="3581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4" name="Line 12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5" name="Line 13"/>
          <p:cNvSpPr>
            <a:spLocks noChangeShapeType="1"/>
          </p:cNvSpPr>
          <p:nvPr/>
        </p:nvSpPr>
        <p:spPr bwMode="auto">
          <a:xfrm>
            <a:off x="4038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6" name="Line 14"/>
          <p:cNvSpPr>
            <a:spLocks noChangeShapeType="1"/>
          </p:cNvSpPr>
          <p:nvPr/>
        </p:nvSpPr>
        <p:spPr bwMode="auto">
          <a:xfrm>
            <a:off x="44958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7" name="Line 15"/>
          <p:cNvSpPr>
            <a:spLocks noChangeShapeType="1"/>
          </p:cNvSpPr>
          <p:nvPr/>
        </p:nvSpPr>
        <p:spPr bwMode="auto">
          <a:xfrm>
            <a:off x="49530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8" name="Line 16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69" name="Line 17"/>
          <p:cNvSpPr>
            <a:spLocks noChangeShapeType="1"/>
          </p:cNvSpPr>
          <p:nvPr/>
        </p:nvSpPr>
        <p:spPr bwMode="auto">
          <a:xfrm>
            <a:off x="54102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0" name="Line 18"/>
          <p:cNvSpPr>
            <a:spLocks noChangeShapeType="1"/>
          </p:cNvSpPr>
          <p:nvPr/>
        </p:nvSpPr>
        <p:spPr bwMode="auto">
          <a:xfrm>
            <a:off x="5867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1" name="Line 19"/>
          <p:cNvSpPr>
            <a:spLocks noChangeShapeType="1"/>
          </p:cNvSpPr>
          <p:nvPr/>
        </p:nvSpPr>
        <p:spPr bwMode="auto">
          <a:xfrm>
            <a:off x="6324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2" name="Line 20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3" name="Line 21"/>
          <p:cNvSpPr>
            <a:spLocks noChangeShapeType="1"/>
          </p:cNvSpPr>
          <p:nvPr/>
        </p:nvSpPr>
        <p:spPr bwMode="auto">
          <a:xfrm>
            <a:off x="6781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4" name="Line 22"/>
          <p:cNvSpPr>
            <a:spLocks noChangeShapeType="1"/>
          </p:cNvSpPr>
          <p:nvPr/>
        </p:nvSpPr>
        <p:spPr bwMode="auto">
          <a:xfrm>
            <a:off x="7239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5" name="Line 23"/>
          <p:cNvSpPr>
            <a:spLocks noChangeShapeType="1"/>
          </p:cNvSpPr>
          <p:nvPr/>
        </p:nvSpPr>
        <p:spPr bwMode="auto">
          <a:xfrm>
            <a:off x="769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6" name="Line 24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7" name="Line 25"/>
          <p:cNvSpPr>
            <a:spLocks noChangeShapeType="1"/>
          </p:cNvSpPr>
          <p:nvPr/>
        </p:nvSpPr>
        <p:spPr bwMode="auto">
          <a:xfrm>
            <a:off x="8153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8" name="Line 26"/>
          <p:cNvSpPr>
            <a:spLocks noChangeShapeType="1"/>
          </p:cNvSpPr>
          <p:nvPr/>
        </p:nvSpPr>
        <p:spPr bwMode="auto">
          <a:xfrm>
            <a:off x="8610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79" name="Line 27"/>
          <p:cNvSpPr>
            <a:spLocks noChangeShapeType="1"/>
          </p:cNvSpPr>
          <p:nvPr/>
        </p:nvSpPr>
        <p:spPr bwMode="auto">
          <a:xfrm>
            <a:off x="90678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80" name="Line 28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81" name="Line 29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82" name="Line 30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83" name="Line 31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384" name="Text Box 32"/>
          <p:cNvSpPr txBox="1">
            <a:spLocks noChangeArrowheads="1"/>
          </p:cNvSpPr>
          <p:nvPr/>
        </p:nvSpPr>
        <p:spPr bwMode="auto">
          <a:xfrm>
            <a:off x="18034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85" name="Rectangle 33"/>
          <p:cNvSpPr>
            <a:spLocks noChangeArrowheads="1"/>
          </p:cNvSpPr>
          <p:nvPr/>
        </p:nvSpPr>
        <p:spPr bwMode="auto">
          <a:xfrm>
            <a:off x="-76200" y="1398588"/>
            <a:ext cx="9677400" cy="3810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6386" name="Text Box 34"/>
          <p:cNvSpPr txBox="1">
            <a:spLocks noChangeArrowheads="1"/>
          </p:cNvSpPr>
          <p:nvPr/>
        </p:nvSpPr>
        <p:spPr bwMode="auto">
          <a:xfrm>
            <a:off x="2217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87" name="Text Box 35"/>
          <p:cNvSpPr txBox="1">
            <a:spLocks noChangeArrowheads="1"/>
          </p:cNvSpPr>
          <p:nvPr/>
        </p:nvSpPr>
        <p:spPr bwMode="auto">
          <a:xfrm>
            <a:off x="2751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88" name="Text Box 36"/>
          <p:cNvSpPr txBox="1">
            <a:spLocks noChangeArrowheads="1"/>
          </p:cNvSpPr>
          <p:nvPr/>
        </p:nvSpPr>
        <p:spPr bwMode="auto">
          <a:xfrm>
            <a:off x="3208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89" name="Text Box 37"/>
          <p:cNvSpPr txBox="1">
            <a:spLocks noChangeArrowheads="1"/>
          </p:cNvSpPr>
          <p:nvPr/>
        </p:nvSpPr>
        <p:spPr bwMode="auto">
          <a:xfrm>
            <a:off x="3657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0" name="Text Box 38"/>
          <p:cNvSpPr txBox="1">
            <a:spLocks noChangeArrowheads="1"/>
          </p:cNvSpPr>
          <p:nvPr/>
        </p:nvSpPr>
        <p:spPr bwMode="auto">
          <a:xfrm>
            <a:off x="41148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1" name="Text Box 39"/>
          <p:cNvSpPr txBox="1">
            <a:spLocks noChangeArrowheads="1"/>
          </p:cNvSpPr>
          <p:nvPr/>
        </p:nvSpPr>
        <p:spPr bwMode="auto">
          <a:xfrm>
            <a:off x="45720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2" name="Text Box 40"/>
          <p:cNvSpPr txBox="1">
            <a:spLocks noChangeArrowheads="1"/>
          </p:cNvSpPr>
          <p:nvPr/>
        </p:nvSpPr>
        <p:spPr bwMode="auto">
          <a:xfrm>
            <a:off x="5037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3" name="Text Box 41"/>
          <p:cNvSpPr txBox="1">
            <a:spLocks noChangeArrowheads="1"/>
          </p:cNvSpPr>
          <p:nvPr/>
        </p:nvSpPr>
        <p:spPr bwMode="auto">
          <a:xfrm>
            <a:off x="54943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4" name="Text Box 42"/>
          <p:cNvSpPr txBox="1">
            <a:spLocks noChangeArrowheads="1"/>
          </p:cNvSpPr>
          <p:nvPr/>
        </p:nvSpPr>
        <p:spPr bwMode="auto">
          <a:xfrm>
            <a:off x="59515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5" name="Text Box 43"/>
          <p:cNvSpPr txBox="1">
            <a:spLocks noChangeArrowheads="1"/>
          </p:cNvSpPr>
          <p:nvPr/>
        </p:nvSpPr>
        <p:spPr bwMode="auto">
          <a:xfrm>
            <a:off x="6408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6" name="Text Box 44"/>
          <p:cNvSpPr txBox="1">
            <a:spLocks noChangeArrowheads="1"/>
          </p:cNvSpPr>
          <p:nvPr/>
        </p:nvSpPr>
        <p:spPr bwMode="auto">
          <a:xfrm>
            <a:off x="6865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7" name="Text Box 45"/>
          <p:cNvSpPr txBox="1">
            <a:spLocks noChangeArrowheads="1"/>
          </p:cNvSpPr>
          <p:nvPr/>
        </p:nvSpPr>
        <p:spPr bwMode="auto">
          <a:xfrm>
            <a:off x="7246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8" name="Text Box 46"/>
          <p:cNvSpPr txBox="1">
            <a:spLocks noChangeArrowheads="1"/>
          </p:cNvSpPr>
          <p:nvPr/>
        </p:nvSpPr>
        <p:spPr bwMode="auto">
          <a:xfrm>
            <a:off x="7704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399" name="Text Box 47"/>
          <p:cNvSpPr txBox="1">
            <a:spLocks noChangeArrowheads="1"/>
          </p:cNvSpPr>
          <p:nvPr/>
        </p:nvSpPr>
        <p:spPr bwMode="auto">
          <a:xfrm>
            <a:off x="8229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400" name="Text Box 48"/>
          <p:cNvSpPr txBox="1">
            <a:spLocks noChangeArrowheads="1"/>
          </p:cNvSpPr>
          <p:nvPr/>
        </p:nvSpPr>
        <p:spPr bwMode="auto">
          <a:xfrm>
            <a:off x="86947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401" name="Line 49"/>
          <p:cNvSpPr>
            <a:spLocks noChangeShapeType="1"/>
          </p:cNvSpPr>
          <p:nvPr/>
        </p:nvSpPr>
        <p:spPr bwMode="auto">
          <a:xfrm>
            <a:off x="-9906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02" name="Line 50"/>
          <p:cNvSpPr>
            <a:spLocks noChangeShapeType="1"/>
          </p:cNvSpPr>
          <p:nvPr/>
        </p:nvSpPr>
        <p:spPr bwMode="auto">
          <a:xfrm>
            <a:off x="-533400" y="13795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03" name="Line 51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04" name="Line 52"/>
          <p:cNvSpPr>
            <a:spLocks noChangeShapeType="1"/>
          </p:cNvSpPr>
          <p:nvPr/>
        </p:nvSpPr>
        <p:spPr bwMode="auto">
          <a:xfrm>
            <a:off x="-76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05" name="Line 53"/>
          <p:cNvSpPr>
            <a:spLocks noChangeShapeType="1"/>
          </p:cNvSpPr>
          <p:nvPr/>
        </p:nvSpPr>
        <p:spPr bwMode="auto">
          <a:xfrm>
            <a:off x="3810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06" name="Line 54"/>
          <p:cNvSpPr>
            <a:spLocks noChangeShapeType="1"/>
          </p:cNvSpPr>
          <p:nvPr/>
        </p:nvSpPr>
        <p:spPr bwMode="auto">
          <a:xfrm>
            <a:off x="8382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07" name="Line 55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08" name="Line 56"/>
          <p:cNvSpPr>
            <a:spLocks noChangeShapeType="1"/>
          </p:cNvSpPr>
          <p:nvPr/>
        </p:nvSpPr>
        <p:spPr bwMode="auto">
          <a:xfrm>
            <a:off x="12954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09" name="Line 57"/>
          <p:cNvSpPr>
            <a:spLocks noChangeShapeType="1"/>
          </p:cNvSpPr>
          <p:nvPr/>
        </p:nvSpPr>
        <p:spPr bwMode="auto">
          <a:xfrm>
            <a:off x="1752600" y="1392238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10" name="Text Box 58"/>
          <p:cNvSpPr txBox="1">
            <a:spLocks noChangeArrowheads="1"/>
          </p:cNvSpPr>
          <p:nvPr/>
        </p:nvSpPr>
        <p:spPr bwMode="auto">
          <a:xfrm>
            <a:off x="-906463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411" name="Text Box 59"/>
          <p:cNvSpPr txBox="1">
            <a:spLocks noChangeArrowheads="1"/>
          </p:cNvSpPr>
          <p:nvPr/>
        </p:nvSpPr>
        <p:spPr bwMode="auto">
          <a:xfrm>
            <a:off x="-449263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412" name="Text Box 60"/>
          <p:cNvSpPr txBox="1">
            <a:spLocks noChangeArrowheads="1"/>
          </p:cNvSpPr>
          <p:nvPr/>
        </p:nvSpPr>
        <p:spPr bwMode="auto">
          <a:xfrm>
            <a:off x="7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413" name="Text Box 61"/>
          <p:cNvSpPr txBox="1">
            <a:spLocks noChangeArrowheads="1"/>
          </p:cNvSpPr>
          <p:nvPr/>
        </p:nvSpPr>
        <p:spPr bwMode="auto">
          <a:xfrm>
            <a:off x="3889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414" name="Text Box 62"/>
          <p:cNvSpPr txBox="1">
            <a:spLocks noChangeArrowheads="1"/>
          </p:cNvSpPr>
          <p:nvPr/>
        </p:nvSpPr>
        <p:spPr bwMode="auto">
          <a:xfrm>
            <a:off x="846138" y="1371600"/>
            <a:ext cx="296862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415" name="Text Box 63"/>
          <p:cNvSpPr txBox="1">
            <a:spLocks noChangeArrowheads="1"/>
          </p:cNvSpPr>
          <p:nvPr/>
        </p:nvSpPr>
        <p:spPr bwMode="auto">
          <a:xfrm>
            <a:off x="1371600" y="1371600"/>
            <a:ext cx="2968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z</a:t>
            </a:r>
          </a:p>
        </p:txBody>
      </p:sp>
      <p:sp>
        <p:nvSpPr>
          <p:cNvPr id="1636416" name="Text Box 64"/>
          <p:cNvSpPr txBox="1">
            <a:spLocks noChangeArrowheads="1"/>
          </p:cNvSpPr>
          <p:nvPr/>
        </p:nvSpPr>
        <p:spPr bwMode="auto">
          <a:xfrm>
            <a:off x="3762375" y="2154238"/>
            <a:ext cx="5260975" cy="31400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/>
              <a:t>TuringMachine</a:t>
            </a:r>
            <a:r>
              <a:rPr lang="en-US" sz="2000" dirty="0"/>
              <a:t> ::= &lt; </a:t>
            </a:r>
            <a:r>
              <a:rPr lang="en-US" sz="2000" i="1" dirty="0"/>
              <a:t>Alphabet</a:t>
            </a:r>
            <a:r>
              <a:rPr lang="en-US" sz="2000" dirty="0"/>
              <a:t>, </a:t>
            </a:r>
            <a:r>
              <a:rPr lang="en-US" sz="2000" i="1" dirty="0"/>
              <a:t>Tape</a:t>
            </a:r>
            <a:r>
              <a:rPr lang="en-US" sz="2000" dirty="0"/>
              <a:t>, </a:t>
            </a:r>
            <a:r>
              <a:rPr lang="en-US" sz="2000" b="1" i="1" dirty="0">
                <a:solidFill>
                  <a:schemeClr val="bg2"/>
                </a:solidFill>
              </a:rPr>
              <a:t>FSM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/>
              <a:t>&gt;</a:t>
            </a:r>
          </a:p>
          <a:p>
            <a:r>
              <a:rPr lang="en-US" sz="2000" i="1" dirty="0"/>
              <a:t>Alphabet</a:t>
            </a:r>
            <a:r>
              <a:rPr lang="en-US" sz="2000" dirty="0"/>
              <a:t> ::= { </a:t>
            </a:r>
            <a:r>
              <a:rPr lang="en-US" sz="2000" i="1" dirty="0"/>
              <a:t>Symbol*</a:t>
            </a:r>
            <a:r>
              <a:rPr lang="en-US" sz="2000" dirty="0"/>
              <a:t> }</a:t>
            </a:r>
          </a:p>
          <a:p>
            <a:r>
              <a:rPr lang="en-US" sz="2000" i="1" dirty="0"/>
              <a:t>Tape</a:t>
            </a:r>
            <a:r>
              <a:rPr lang="en-US" sz="2000" dirty="0"/>
              <a:t> ::= &lt; </a:t>
            </a:r>
            <a:r>
              <a:rPr lang="en-US" sz="2000" i="1" dirty="0" err="1"/>
              <a:t>LeftSide</a:t>
            </a:r>
            <a:r>
              <a:rPr lang="en-US" sz="2000" dirty="0"/>
              <a:t>, </a:t>
            </a:r>
            <a:r>
              <a:rPr lang="en-US" sz="2000" i="1" dirty="0"/>
              <a:t>Current</a:t>
            </a:r>
            <a:r>
              <a:rPr lang="en-US" sz="2000" dirty="0"/>
              <a:t>, </a:t>
            </a:r>
            <a:r>
              <a:rPr lang="en-US" sz="2000" i="1" dirty="0" err="1"/>
              <a:t>RightSide</a:t>
            </a:r>
            <a:r>
              <a:rPr lang="en-US" sz="2000" dirty="0"/>
              <a:t> &gt;</a:t>
            </a:r>
          </a:p>
          <a:p>
            <a:r>
              <a:rPr lang="en-US" sz="2000" i="1" dirty="0" err="1"/>
              <a:t>OneSquare</a:t>
            </a:r>
            <a:r>
              <a:rPr lang="en-US" sz="2000" dirty="0"/>
              <a:t> ::= </a:t>
            </a:r>
            <a:r>
              <a:rPr lang="en-US" sz="2000" i="1" dirty="0"/>
              <a:t>Symbol</a:t>
            </a:r>
            <a:r>
              <a:rPr lang="en-US" sz="2000" dirty="0"/>
              <a:t> | #</a:t>
            </a:r>
          </a:p>
          <a:p>
            <a:r>
              <a:rPr lang="en-US" sz="2000" i="1" dirty="0"/>
              <a:t>Current</a:t>
            </a:r>
            <a:r>
              <a:rPr lang="en-US" sz="2000" dirty="0"/>
              <a:t> ::= </a:t>
            </a:r>
            <a:r>
              <a:rPr lang="en-US" sz="2000" i="1" dirty="0" err="1"/>
              <a:t>OneSquare</a:t>
            </a:r>
            <a:endParaRPr lang="en-US" sz="2000" i="1" dirty="0"/>
          </a:p>
          <a:p>
            <a:r>
              <a:rPr lang="en-US" sz="2000" i="1" dirty="0" err="1"/>
              <a:t>LeftSide</a:t>
            </a:r>
            <a:r>
              <a:rPr lang="en-US" sz="2000" dirty="0"/>
              <a:t> ::= [ </a:t>
            </a:r>
            <a:r>
              <a:rPr lang="en-US" sz="2000" i="1" dirty="0"/>
              <a:t>Square* </a:t>
            </a:r>
            <a:r>
              <a:rPr lang="en-US" sz="2000" dirty="0"/>
              <a:t>]</a:t>
            </a:r>
            <a:endParaRPr lang="en-US" sz="2000" i="1" dirty="0"/>
          </a:p>
          <a:p>
            <a:r>
              <a:rPr lang="en-US" sz="2000" i="1" dirty="0" err="1"/>
              <a:t>RightSide</a:t>
            </a:r>
            <a:r>
              <a:rPr lang="en-US" sz="2000" dirty="0"/>
              <a:t> ::= [ </a:t>
            </a:r>
            <a:r>
              <a:rPr lang="en-US" sz="2000" i="1" dirty="0"/>
              <a:t>Square* </a:t>
            </a:r>
            <a:r>
              <a:rPr lang="en-US" sz="2000" dirty="0"/>
              <a:t>]</a:t>
            </a:r>
          </a:p>
          <a:p>
            <a:endParaRPr lang="en-US" sz="2000" dirty="0"/>
          </a:p>
          <a:p>
            <a:r>
              <a:rPr lang="en-US" sz="2000" dirty="0"/>
              <a:t>Everything to left of </a:t>
            </a:r>
            <a:r>
              <a:rPr lang="en-US" sz="2000" i="1" dirty="0" err="1"/>
              <a:t>LeftSide</a:t>
            </a:r>
            <a:r>
              <a:rPr lang="en-US" sz="2000" dirty="0"/>
              <a:t> is </a:t>
            </a:r>
            <a:r>
              <a:rPr lang="en-US" sz="2000" b="1" dirty="0"/>
              <a:t>#</a:t>
            </a:r>
            <a:r>
              <a:rPr lang="en-US" sz="2000" dirty="0"/>
              <a:t>.</a:t>
            </a:r>
          </a:p>
          <a:p>
            <a:r>
              <a:rPr lang="en-US" sz="2000" dirty="0"/>
              <a:t>Everything to right of </a:t>
            </a:r>
            <a:r>
              <a:rPr lang="en-US" sz="2000" i="1" dirty="0" err="1"/>
              <a:t>RightSide</a:t>
            </a:r>
            <a:r>
              <a:rPr lang="en-US" sz="2000" dirty="0"/>
              <a:t> is </a:t>
            </a:r>
            <a:r>
              <a:rPr lang="en-US" sz="2000" b="1" dirty="0"/>
              <a:t>#</a:t>
            </a:r>
            <a:r>
              <a:rPr lang="en-US" sz="2000" dirty="0"/>
              <a:t>.</a:t>
            </a:r>
          </a:p>
        </p:txBody>
      </p:sp>
      <p:sp>
        <p:nvSpPr>
          <p:cNvPr id="1636417" name="Oval 65"/>
          <p:cNvSpPr>
            <a:spLocks noChangeArrowheads="1"/>
          </p:cNvSpPr>
          <p:nvPr/>
        </p:nvSpPr>
        <p:spPr bwMode="auto">
          <a:xfrm>
            <a:off x="1158875" y="2924175"/>
            <a:ext cx="279400" cy="23177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sp>
        <p:nvSpPr>
          <p:cNvPr id="1636418" name="Line 66"/>
          <p:cNvSpPr>
            <a:spLocks noChangeShapeType="1"/>
          </p:cNvSpPr>
          <p:nvPr/>
        </p:nvSpPr>
        <p:spPr bwMode="auto">
          <a:xfrm>
            <a:off x="930275" y="3051175"/>
            <a:ext cx="2000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6419" name="Text Box 67"/>
          <p:cNvSpPr txBox="1">
            <a:spLocks noChangeArrowheads="1"/>
          </p:cNvSpPr>
          <p:nvPr/>
        </p:nvSpPr>
        <p:spPr bwMode="auto">
          <a:xfrm>
            <a:off x="708025" y="3136900"/>
            <a:ext cx="315913" cy="168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Start</a:t>
            </a:r>
          </a:p>
        </p:txBody>
      </p:sp>
      <p:cxnSp>
        <p:nvCxnSpPr>
          <p:cNvPr id="1636420" name="AutoShape 68"/>
          <p:cNvCxnSpPr>
            <a:cxnSpLocks noChangeShapeType="1"/>
            <a:stCxn id="1636417" idx="7"/>
          </p:cNvCxnSpPr>
          <p:nvPr/>
        </p:nvCxnSpPr>
        <p:spPr bwMode="auto">
          <a:xfrm rot="16200000">
            <a:off x="1760538" y="2525712"/>
            <a:ext cx="52388" cy="779463"/>
          </a:xfrm>
          <a:prstGeom prst="curvedConnector3">
            <a:avLst>
              <a:gd name="adj1" fmla="val 355681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6421" name="AutoShape 69"/>
          <p:cNvSpPr>
            <a:spLocks noChangeArrowheads="1"/>
          </p:cNvSpPr>
          <p:nvPr/>
        </p:nvSpPr>
        <p:spPr bwMode="auto">
          <a:xfrm>
            <a:off x="1587500" y="3700463"/>
            <a:ext cx="520700" cy="238125"/>
          </a:xfrm>
          <a:prstGeom prst="hexagon">
            <a:avLst>
              <a:gd name="adj" fmla="val 54667"/>
              <a:gd name="vf" fmla="val 115470"/>
            </a:avLst>
          </a:prstGeom>
          <a:solidFill>
            <a:srgbClr val="FFCC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/>
              <a:t>HALT</a:t>
            </a:r>
          </a:p>
        </p:txBody>
      </p:sp>
      <p:cxnSp>
        <p:nvCxnSpPr>
          <p:cNvPr id="1636422" name="AutoShape 70"/>
          <p:cNvCxnSpPr>
            <a:cxnSpLocks noChangeShapeType="1"/>
            <a:stCxn id="1636417" idx="4"/>
            <a:endCxn id="1636421" idx="1"/>
          </p:cNvCxnSpPr>
          <p:nvPr/>
        </p:nvCxnSpPr>
        <p:spPr bwMode="auto">
          <a:xfrm rot="16200000" flipH="1">
            <a:off x="1143000" y="3384550"/>
            <a:ext cx="592138" cy="280988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36423" name="AutoShape 71"/>
          <p:cNvCxnSpPr>
            <a:cxnSpLocks noChangeShapeType="1"/>
            <a:stCxn id="1636417" idx="7"/>
            <a:endCxn id="1636417" idx="2"/>
          </p:cNvCxnSpPr>
          <p:nvPr/>
        </p:nvCxnSpPr>
        <p:spPr bwMode="auto">
          <a:xfrm rot="16200000" flipH="1" flipV="1">
            <a:off x="1210469" y="2855119"/>
            <a:ext cx="131763" cy="244475"/>
          </a:xfrm>
          <a:prstGeom prst="curvedConnector4">
            <a:avLst>
              <a:gd name="adj1" fmla="val -97824"/>
              <a:gd name="adj2" fmla="val 12538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6424" name="Text Box 72"/>
          <p:cNvSpPr txBox="1">
            <a:spLocks noChangeArrowheads="1"/>
          </p:cNvSpPr>
          <p:nvPr/>
        </p:nvSpPr>
        <p:spPr bwMode="auto">
          <a:xfrm>
            <a:off x="1635125" y="2466975"/>
            <a:ext cx="3873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), X, L</a:t>
            </a:r>
          </a:p>
        </p:txBody>
      </p:sp>
      <p:sp>
        <p:nvSpPr>
          <p:cNvPr id="1636425" name="Oval 73"/>
          <p:cNvSpPr>
            <a:spLocks noChangeArrowheads="1"/>
          </p:cNvSpPr>
          <p:nvPr/>
        </p:nvSpPr>
        <p:spPr bwMode="auto">
          <a:xfrm>
            <a:off x="2106613" y="2867025"/>
            <a:ext cx="495300" cy="339725"/>
          </a:xfrm>
          <a:prstGeom prst="ellipse">
            <a:avLst/>
          </a:prstGeom>
          <a:solidFill>
            <a:srgbClr val="CCFFCC"/>
          </a:solidFill>
          <a:ln w="317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500"/>
              <a:t>2: look for (</a:t>
            </a:r>
          </a:p>
        </p:txBody>
      </p:sp>
      <p:sp>
        <p:nvSpPr>
          <p:cNvPr id="1636426" name="Text Box 74"/>
          <p:cNvSpPr txBox="1">
            <a:spLocks noChangeArrowheads="1"/>
          </p:cNvSpPr>
          <p:nvPr/>
        </p:nvSpPr>
        <p:spPr bwMode="auto">
          <a:xfrm>
            <a:off x="965200" y="3798888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1, -</a:t>
            </a:r>
          </a:p>
        </p:txBody>
      </p:sp>
      <p:sp>
        <p:nvSpPr>
          <p:cNvPr id="1636427" name="Text Box 75"/>
          <p:cNvSpPr txBox="1">
            <a:spLocks noChangeArrowheads="1"/>
          </p:cNvSpPr>
          <p:nvPr/>
        </p:nvSpPr>
        <p:spPr bwMode="auto">
          <a:xfrm>
            <a:off x="596900" y="2571750"/>
            <a:ext cx="4508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)</a:t>
            </a:r>
            <a:r>
              <a:rPr lang="en-US" sz="500"/>
              <a:t>, #, R</a:t>
            </a:r>
          </a:p>
        </p:txBody>
      </p:sp>
      <p:cxnSp>
        <p:nvCxnSpPr>
          <p:cNvPr id="1636428" name="AutoShape 76"/>
          <p:cNvCxnSpPr>
            <a:cxnSpLocks noChangeShapeType="1"/>
            <a:stCxn id="1636425" idx="7"/>
            <a:endCxn id="1636425" idx="5"/>
          </p:cNvCxnSpPr>
          <p:nvPr/>
        </p:nvCxnSpPr>
        <p:spPr bwMode="auto">
          <a:xfrm rot="5400000" flipV="1">
            <a:off x="2374900" y="3040063"/>
            <a:ext cx="309563" cy="1587"/>
          </a:xfrm>
          <a:prstGeom prst="curvedConnector5">
            <a:avLst>
              <a:gd name="adj1" fmla="val -44963"/>
              <a:gd name="adj2" fmla="val 25700000"/>
              <a:gd name="adj3" fmla="val 14496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6429" name="Text Box 77"/>
          <p:cNvSpPr txBox="1">
            <a:spLocks noChangeArrowheads="1"/>
          </p:cNvSpPr>
          <p:nvPr/>
        </p:nvSpPr>
        <p:spPr bwMode="auto">
          <a:xfrm>
            <a:off x="2981325" y="2770188"/>
            <a:ext cx="442913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(</a:t>
            </a:r>
            <a:r>
              <a:rPr lang="en-US" sz="500"/>
              <a:t>, #, L</a:t>
            </a:r>
          </a:p>
        </p:txBody>
      </p:sp>
      <p:cxnSp>
        <p:nvCxnSpPr>
          <p:cNvPr id="1636430" name="AutoShape 78"/>
          <p:cNvCxnSpPr>
            <a:cxnSpLocks noChangeShapeType="1"/>
            <a:stCxn id="1636425" idx="4"/>
            <a:endCxn id="1636417" idx="5"/>
          </p:cNvCxnSpPr>
          <p:nvPr/>
        </p:nvCxnSpPr>
        <p:spPr bwMode="auto">
          <a:xfrm rot="16200000" flipV="1">
            <a:off x="1835945" y="2739231"/>
            <a:ext cx="80962" cy="955675"/>
          </a:xfrm>
          <a:prstGeom prst="curvedConnector3">
            <a:avLst>
              <a:gd name="adj1" fmla="val -95713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6431" name="Text Box 79"/>
          <p:cNvSpPr txBox="1">
            <a:spLocks noChangeArrowheads="1"/>
          </p:cNvSpPr>
          <p:nvPr/>
        </p:nvSpPr>
        <p:spPr bwMode="auto">
          <a:xfrm>
            <a:off x="1644650" y="3322638"/>
            <a:ext cx="395288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>
                <a:sym typeface="Symbol" pitchFamily="18" charset="2"/>
              </a:rPr>
              <a:t>(</a:t>
            </a:r>
            <a:r>
              <a:rPr lang="en-US" sz="500"/>
              <a:t>, X, R</a:t>
            </a:r>
          </a:p>
        </p:txBody>
      </p:sp>
      <p:cxnSp>
        <p:nvCxnSpPr>
          <p:cNvPr id="1636432" name="AutoShape 80"/>
          <p:cNvCxnSpPr>
            <a:cxnSpLocks noChangeShapeType="1"/>
            <a:stCxn id="1636425" idx="4"/>
            <a:endCxn id="1636421" idx="3"/>
          </p:cNvCxnSpPr>
          <p:nvPr/>
        </p:nvCxnSpPr>
        <p:spPr bwMode="auto">
          <a:xfrm rot="5400000">
            <a:off x="1952625" y="3419475"/>
            <a:ext cx="563563" cy="239713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36433" name="Text Box 81"/>
          <p:cNvSpPr txBox="1">
            <a:spLocks noChangeArrowheads="1"/>
          </p:cNvSpPr>
          <p:nvPr/>
        </p:nvSpPr>
        <p:spPr bwMode="auto">
          <a:xfrm>
            <a:off x="2362200" y="3770313"/>
            <a:ext cx="400050" cy="200025"/>
          </a:xfrm>
          <a:prstGeom prst="rect">
            <a:avLst/>
          </a:prstGeom>
          <a:noFill/>
          <a:ln w="3175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/>
              <a:t>#, 0, -</a:t>
            </a:r>
          </a:p>
        </p:txBody>
      </p:sp>
      <p:sp>
        <p:nvSpPr>
          <p:cNvPr id="1636434" name="Text Box 82"/>
          <p:cNvSpPr txBox="1">
            <a:spLocks noChangeArrowheads="1"/>
          </p:cNvSpPr>
          <p:nvPr/>
        </p:nvSpPr>
        <p:spPr bwMode="auto">
          <a:xfrm>
            <a:off x="1504950" y="4029075"/>
            <a:ext cx="1993900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Finite State Machine</a:t>
            </a:r>
          </a:p>
        </p:txBody>
      </p:sp>
      <p:sp>
        <p:nvSpPr>
          <p:cNvPr id="1636435" name="Text Box 83"/>
          <p:cNvSpPr txBox="1">
            <a:spLocks noChangeArrowheads="1"/>
          </p:cNvSpPr>
          <p:nvPr/>
        </p:nvSpPr>
        <p:spPr bwMode="auto">
          <a:xfrm>
            <a:off x="1066800" y="5486400"/>
            <a:ext cx="712098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Although we typically draw TMs as pictures, we could write them down as</a:t>
            </a:r>
          </a:p>
          <a:p>
            <a:r>
              <a:rPr lang="en-US" dirty="0" smtClean="0"/>
              <a:t>strings in this language (which could be converted to whole numbers)</a:t>
            </a:r>
            <a:endParaRPr lang="en-US" dirty="0"/>
          </a:p>
        </p:txBody>
      </p:sp>
      <p:sp>
        <p:nvSpPr>
          <p:cNvPr id="1636436" name="Text Box 84"/>
          <p:cNvSpPr txBox="1">
            <a:spLocks noChangeArrowheads="1"/>
          </p:cNvSpPr>
          <p:nvPr/>
        </p:nvSpPr>
        <p:spPr bwMode="auto">
          <a:xfrm>
            <a:off x="190500" y="941388"/>
            <a:ext cx="1471613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Infinite Tape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Enumerating Turing Machines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that we’ve decided how to describe Turing Machines, we can number them</a:t>
            </a:r>
          </a:p>
          <a:p>
            <a:r>
              <a:rPr lang="en-US"/>
              <a:t>TM-5023582376 	= balancing parens</a:t>
            </a:r>
          </a:p>
          <a:p>
            <a:r>
              <a:rPr lang="en-US"/>
              <a:t>TM-57239683 	= even number of 1s</a:t>
            </a:r>
          </a:p>
          <a:p>
            <a:r>
              <a:rPr lang="en-US"/>
              <a:t>TM-</a:t>
            </a:r>
            <a:r>
              <a:rPr lang="en-US" sz="1200"/>
              <a:t>3523796834721038296738259873</a:t>
            </a:r>
            <a:r>
              <a:rPr lang="en-US"/>
              <a:t> 	= Universal TM</a:t>
            </a:r>
          </a:p>
          <a:p>
            <a:r>
              <a:rPr lang="en-US"/>
              <a:t>TM-</a:t>
            </a:r>
            <a:r>
              <a:rPr lang="en-US" sz="800"/>
              <a:t>3672349872381692309875823987609823712347823</a:t>
            </a:r>
            <a:r>
              <a:rPr lang="en-US"/>
              <a:t> 	= WindowsXP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1600200" y="2667000"/>
            <a:ext cx="2514600" cy="3632200"/>
          </a:xfrm>
          <a:prstGeom prst="rect">
            <a:avLst/>
          </a:prstGeom>
          <a:noFill/>
          <a:ln w="3175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17221" name="Text Box 5"/>
          <p:cNvSpPr txBox="1">
            <a:spLocks noChangeArrowheads="1"/>
          </p:cNvSpPr>
          <p:nvPr/>
        </p:nvSpPr>
        <p:spPr bwMode="auto">
          <a:xfrm>
            <a:off x="1624013" y="5000625"/>
            <a:ext cx="2432050" cy="13112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/>
              <a:t>Not the real numbers – they would be much much much much much bigger!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1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220" grpId="0" animBg="1"/>
      <p:bldP spid="1417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Halting Problem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4506" y="1535113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Pythonic</a:t>
            </a:r>
            <a:r>
              <a:rPr lang="en-US" sz="2800" dirty="0" smtClean="0">
                <a:solidFill>
                  <a:srgbClr val="7030A0"/>
                </a:solidFill>
              </a:rPr>
              <a:t> Halting Problem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TM Halting Problem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6613" y="2449512"/>
            <a:ext cx="4041775" cy="285432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Input: </a:t>
            </a:r>
            <a:r>
              <a:rPr lang="en-US" dirty="0" smtClean="0"/>
              <a:t>a string describing a Turing Machine, </a:t>
            </a:r>
            <a:r>
              <a:rPr lang="en-US" i="1" dirty="0" smtClean="0"/>
              <a:t>M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b="1" dirty="0" smtClean="0"/>
              <a:t>Output: </a:t>
            </a:r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dirty="0" smtClean="0"/>
              <a:t> would eventually Halt, output </a:t>
            </a:r>
            <a:r>
              <a:rPr lang="en-US" b="1" dirty="0" smtClean="0"/>
              <a:t>True</a:t>
            </a:r>
            <a:r>
              <a:rPr lang="en-US" dirty="0" smtClean="0"/>
              <a:t>; otherwise, output </a:t>
            </a:r>
            <a:r>
              <a:rPr lang="en-US" b="1" dirty="0" smtClean="0"/>
              <a:t>False</a:t>
            </a:r>
            <a:r>
              <a:rPr lang="en-US" dirty="0" smtClean="0"/>
              <a:t>.</a:t>
            </a:r>
            <a:endParaRPr lang="en-US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93713" y="2449512"/>
            <a:ext cx="4041775" cy="311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string describing a Python </a:t>
            </a:r>
            <a:r>
              <a:rPr lang="en-US" sz="2400" dirty="0" smtClean="0"/>
              <a:t>program, </a:t>
            </a:r>
            <a:r>
              <a:rPr lang="en-US" sz="2400" i="1" dirty="0" smtClean="0"/>
              <a:t>P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evaluating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i="1" noProof="0" dirty="0" smtClean="0"/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would eventually finish, output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otherwise, output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Halting Problem “Proof”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274320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def </a:t>
            </a:r>
            <a:r>
              <a:rPr lang="en-US" sz="2400" dirty="0" smtClean="0"/>
              <a:t>paradox()</a:t>
            </a:r>
            <a:r>
              <a:rPr lang="en-US" sz="2400" b="1" dirty="0" smtClean="0"/>
              <a:t>:</a:t>
            </a:r>
          </a:p>
          <a:p>
            <a:r>
              <a:rPr lang="en-US" sz="2400" dirty="0" smtClean="0"/>
              <a:t>   </a:t>
            </a:r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halts</a:t>
            </a:r>
            <a:r>
              <a:rPr lang="en-US" sz="2400" dirty="0" smtClean="0"/>
              <a:t>('paradox()')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      </a:t>
            </a:r>
            <a:r>
              <a:rPr lang="en-US" sz="2400" b="1" dirty="0" smtClean="0"/>
              <a:t>while</a:t>
            </a:r>
            <a:r>
              <a:rPr lang="en-US" sz="2400" dirty="0" smtClean="0"/>
              <a:t> True</a:t>
            </a:r>
            <a:r>
              <a:rPr lang="en-US" sz="2400" b="1" dirty="0" smtClean="0"/>
              <a:t>: </a:t>
            </a:r>
          </a:p>
          <a:p>
            <a:r>
              <a:rPr lang="en-US" sz="2400" dirty="0" smtClean="0"/>
              <a:t>            </a:t>
            </a:r>
            <a:r>
              <a:rPr lang="en-US" sz="2400" b="1" dirty="0" smtClean="0"/>
              <a:t>pass</a:t>
            </a:r>
            <a:endParaRPr lang="en-US" sz="2400" b="1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150812" y="1646238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Pythonic</a:t>
            </a:r>
            <a:r>
              <a:rPr lang="en-US" sz="2800" dirty="0" smtClean="0">
                <a:solidFill>
                  <a:srgbClr val="7030A0"/>
                </a:solidFill>
              </a:rPr>
              <a:t> Halting Problem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TM Halting Problem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2438400"/>
            <a:ext cx="518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HALTS(</a:t>
            </a:r>
            <a:r>
              <a:rPr lang="en-US" sz="2400" b="1" i="1" dirty="0" smtClean="0"/>
              <a:t>M</a:t>
            </a:r>
            <a:r>
              <a:rPr lang="en-US" sz="2400" b="1" dirty="0" smtClean="0"/>
              <a:t>) </a:t>
            </a:r>
            <a:r>
              <a:rPr lang="en-US" sz="2400" dirty="0" smtClean="0"/>
              <a:t>= TM that solves TM Halting Problem: input tape describes TM </a:t>
            </a:r>
            <a:r>
              <a:rPr lang="en-US" sz="2400" i="1" dirty="0" smtClean="0"/>
              <a:t>M</a:t>
            </a:r>
            <a:r>
              <a:rPr lang="en-US" sz="2400" dirty="0" smtClean="0"/>
              <a:t>, output tape:  #1 if </a:t>
            </a:r>
            <a:r>
              <a:rPr lang="en-US" sz="2400" i="1" dirty="0" smtClean="0"/>
              <a:t>M </a:t>
            </a:r>
            <a:r>
              <a:rPr lang="en-US" sz="2400" dirty="0" smtClean="0"/>
              <a:t>halts, otherwise #0</a:t>
            </a:r>
          </a:p>
          <a:p>
            <a:endParaRPr lang="en-US" sz="2400" dirty="0" smtClean="0"/>
          </a:p>
          <a:p>
            <a:r>
              <a:rPr lang="en-US" sz="2400" b="1" dirty="0" smtClean="0"/>
              <a:t>PARADOX</a:t>
            </a:r>
            <a:r>
              <a:rPr lang="en-US" sz="2400" dirty="0" smtClean="0"/>
              <a:t> = TM that:</a:t>
            </a:r>
          </a:p>
          <a:p>
            <a:r>
              <a:rPr lang="en-US" sz="2400" dirty="0" smtClean="0"/>
              <a:t>    1. </a:t>
            </a:r>
            <a:r>
              <a:rPr lang="en-US" sz="2400" b="1" dirty="0" smtClean="0">
                <a:solidFill>
                  <a:srgbClr val="00B0F0"/>
                </a:solidFill>
              </a:rPr>
              <a:t>simulates</a:t>
            </a:r>
            <a:r>
              <a:rPr lang="en-US" sz="2400" dirty="0" smtClean="0"/>
              <a:t> </a:t>
            </a:r>
            <a:r>
              <a:rPr lang="en-US" sz="2400" b="1" dirty="0" smtClean="0"/>
              <a:t>HALTS</a:t>
            </a:r>
            <a:r>
              <a:rPr lang="en-US" sz="2400" dirty="0" smtClean="0"/>
              <a:t>(</a:t>
            </a:r>
            <a:r>
              <a:rPr lang="en-US" sz="2400" b="1" dirty="0" smtClean="0"/>
              <a:t>PARADOX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   2. Then, if tape is #1, loop forever; </a:t>
            </a:r>
          </a:p>
          <a:p>
            <a:r>
              <a:rPr lang="en-US" sz="2400" dirty="0" smtClean="0"/>
              <a:t>         if tape is #0, </a:t>
            </a:r>
            <a:r>
              <a:rPr lang="en-US" sz="2400" b="1" dirty="0" smtClean="0">
                <a:solidFill>
                  <a:srgbClr val="FF0000"/>
                </a:solidFill>
              </a:rPr>
              <a:t>HALT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5943600"/>
            <a:ext cx="784721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simulates</a:t>
            </a:r>
            <a:r>
              <a:rPr lang="en-US" dirty="0" smtClean="0"/>
              <a:t>? This proof assumes we can design a TM that simulates any other TM!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Any TM Simulator</a:t>
            </a:r>
          </a:p>
        </p:txBody>
      </p:sp>
      <p:sp>
        <p:nvSpPr>
          <p:cNvPr id="1410052" name="Text Box 4"/>
          <p:cNvSpPr txBox="1">
            <a:spLocks noChangeArrowheads="1"/>
          </p:cNvSpPr>
          <p:nvPr/>
        </p:nvSpPr>
        <p:spPr bwMode="auto">
          <a:xfrm>
            <a:off x="1800225" y="1687513"/>
            <a:ext cx="5913438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Input: &lt; Description of some TM </a:t>
            </a:r>
            <a:r>
              <a:rPr lang="en-US" sz="2800" i="1"/>
              <a:t>M</a:t>
            </a:r>
            <a:r>
              <a:rPr lang="en-US" sz="2800"/>
              <a:t>, </a:t>
            </a:r>
            <a:r>
              <a:rPr lang="en-US" sz="2800" i="1"/>
              <a:t>w</a:t>
            </a:r>
            <a:r>
              <a:rPr lang="en-US" sz="2800"/>
              <a:t> &gt;</a:t>
            </a:r>
          </a:p>
          <a:p>
            <a:r>
              <a:rPr lang="en-US" sz="2800"/>
              <a:t>Output: result of running </a:t>
            </a:r>
            <a:r>
              <a:rPr lang="en-US" sz="2800" i="1"/>
              <a:t>M</a:t>
            </a:r>
            <a:r>
              <a:rPr lang="en-US" sz="2800"/>
              <a:t> on </a:t>
            </a:r>
            <a:r>
              <a:rPr lang="en-US" sz="2800" i="1"/>
              <a:t>w</a:t>
            </a:r>
          </a:p>
        </p:txBody>
      </p:sp>
      <p:sp>
        <p:nvSpPr>
          <p:cNvPr id="1410053" name="Rectangle 5"/>
          <p:cNvSpPr>
            <a:spLocks noChangeArrowheads="1"/>
          </p:cNvSpPr>
          <p:nvPr/>
        </p:nvSpPr>
        <p:spPr bwMode="auto">
          <a:xfrm>
            <a:off x="2976563" y="3067050"/>
            <a:ext cx="3070225" cy="2319338"/>
          </a:xfrm>
          <a:prstGeom prst="rect">
            <a:avLst/>
          </a:prstGeom>
          <a:solidFill>
            <a:srgbClr val="FFFF99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800"/>
              <a:t>Universal</a:t>
            </a:r>
          </a:p>
          <a:p>
            <a:pPr algn="ctr"/>
            <a:r>
              <a:rPr lang="en-US" sz="4800"/>
              <a:t>Turing</a:t>
            </a:r>
          </a:p>
          <a:p>
            <a:pPr algn="ctr"/>
            <a:r>
              <a:rPr lang="en-US" sz="4800"/>
              <a:t>Machine</a:t>
            </a:r>
          </a:p>
        </p:txBody>
      </p:sp>
      <p:sp>
        <p:nvSpPr>
          <p:cNvPr id="1410054" name="Text Box 6"/>
          <p:cNvSpPr txBox="1">
            <a:spLocks noChangeArrowheads="1"/>
          </p:cNvSpPr>
          <p:nvPr/>
        </p:nvSpPr>
        <p:spPr bwMode="auto">
          <a:xfrm>
            <a:off x="606425" y="3021013"/>
            <a:ext cx="862013" cy="579437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i="1">
                <a:latin typeface="Times New Roman" pitchFamily="18" charset="0"/>
              </a:rPr>
              <a:t>M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410055" name="Text Box 7"/>
          <p:cNvSpPr txBox="1">
            <a:spLocks noChangeArrowheads="1"/>
          </p:cNvSpPr>
          <p:nvPr/>
        </p:nvSpPr>
        <p:spPr bwMode="auto">
          <a:xfrm>
            <a:off x="728663" y="4645025"/>
            <a:ext cx="488950" cy="6413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i="1">
                <a:latin typeface="Times New Roman" pitchFamily="18" charset="0"/>
              </a:rPr>
              <a:t>w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410056" name="Line 8"/>
          <p:cNvSpPr>
            <a:spLocks noChangeShapeType="1"/>
          </p:cNvSpPr>
          <p:nvPr/>
        </p:nvSpPr>
        <p:spPr bwMode="auto">
          <a:xfrm>
            <a:off x="1703388" y="3341688"/>
            <a:ext cx="1250950" cy="3857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10057" name="Line 9"/>
          <p:cNvSpPr>
            <a:spLocks noChangeShapeType="1"/>
          </p:cNvSpPr>
          <p:nvPr/>
        </p:nvSpPr>
        <p:spPr bwMode="auto">
          <a:xfrm flipV="1">
            <a:off x="1550988" y="4637088"/>
            <a:ext cx="13716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10058" name="Line 10"/>
          <p:cNvSpPr>
            <a:spLocks noChangeShapeType="1"/>
          </p:cNvSpPr>
          <p:nvPr/>
        </p:nvSpPr>
        <p:spPr bwMode="auto">
          <a:xfrm>
            <a:off x="6078538" y="4198938"/>
            <a:ext cx="5746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10059" name="Text Box 11"/>
          <p:cNvSpPr txBox="1">
            <a:spLocks noChangeArrowheads="1"/>
          </p:cNvSpPr>
          <p:nvPr/>
        </p:nvSpPr>
        <p:spPr bwMode="auto">
          <a:xfrm>
            <a:off x="6645275" y="3035300"/>
            <a:ext cx="2420938" cy="30162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Output </a:t>
            </a:r>
          </a:p>
          <a:p>
            <a:r>
              <a:rPr lang="en-US" sz="3200"/>
              <a:t>Tape</a:t>
            </a:r>
          </a:p>
          <a:p>
            <a:r>
              <a:rPr lang="en-US" sz="3200"/>
              <a:t>for running</a:t>
            </a:r>
          </a:p>
          <a:p>
            <a:r>
              <a:rPr lang="en-US" sz="3200"/>
              <a:t>TM-</a:t>
            </a:r>
            <a:r>
              <a:rPr lang="en-US" sz="3200" i="1">
                <a:latin typeface="Times New Roman" pitchFamily="18" charset="0"/>
              </a:rPr>
              <a:t>M</a:t>
            </a:r>
          </a:p>
          <a:p>
            <a:r>
              <a:rPr lang="en-US" sz="3200"/>
              <a:t>starting on  tape </a:t>
            </a:r>
            <a:r>
              <a:rPr lang="en-US" sz="3200" i="1">
                <a:latin typeface="Times New Roman" pitchFamily="18" charset="0"/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manch-19-all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77788"/>
            <a:ext cx="8120062" cy="5495925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193925" y="5616575"/>
            <a:ext cx="6862763" cy="7016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Manchester Illuminated Universal Turing Machine, #9 </a:t>
            </a:r>
          </a:p>
          <a:p>
            <a:r>
              <a:rPr lang="en-US" sz="2000" dirty="0"/>
              <a:t>from http://www.verostko.com/manchester/manchester.html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1109</Words>
  <Application>Microsoft Office PowerPoint</Application>
  <PresentationFormat>On-screen Show (4:3)</PresentationFormat>
  <Paragraphs>266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Class 39:  Universality</vt:lpstr>
      <vt:lpstr>Menu</vt:lpstr>
      <vt:lpstr>Recap: Turing’s Model</vt:lpstr>
      <vt:lpstr>Turing Machine State</vt:lpstr>
      <vt:lpstr>Enumerating Turing Machines</vt:lpstr>
      <vt:lpstr>Halting Problem</vt:lpstr>
      <vt:lpstr>Halting Problem “Proof”</vt:lpstr>
      <vt:lpstr>An Any TM Simulator</vt:lpstr>
      <vt:lpstr>Slide 9</vt:lpstr>
      <vt:lpstr>Universal Computing Machine</vt:lpstr>
      <vt:lpstr>What This Means</vt:lpstr>
      <vt:lpstr>Church-Turing Thesis</vt:lpstr>
      <vt:lpstr>Church’s Computing Model: Lambda Calculus</vt:lpstr>
      <vt:lpstr>What is Calculus?</vt:lpstr>
      <vt:lpstr>Real Definition</vt:lpstr>
      <vt:lpstr>Lambda Calculus</vt:lpstr>
      <vt:lpstr>Lambda Calculus</vt:lpstr>
      <vt:lpstr>Evaluating Lambda Expressions</vt:lpstr>
      <vt:lpstr>Some Simple Functions</vt:lpstr>
      <vt:lpstr>Power of Lambda Calculus</vt:lpstr>
      <vt:lpstr>Simulating a Turing Machine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37</cp:revision>
  <dcterms:created xsi:type="dcterms:W3CDTF">2009-12-01T16:00:31Z</dcterms:created>
  <dcterms:modified xsi:type="dcterms:W3CDTF">2009-12-02T16:01:48Z</dcterms:modified>
</cp:coreProperties>
</file>