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94" r:id="rId3"/>
    <p:sldId id="284" r:id="rId4"/>
    <p:sldId id="285" r:id="rId5"/>
    <p:sldId id="257" r:id="rId6"/>
    <p:sldId id="258" r:id="rId7"/>
    <p:sldId id="260" r:id="rId8"/>
    <p:sldId id="286" r:id="rId9"/>
    <p:sldId id="265" r:id="rId10"/>
    <p:sldId id="266" r:id="rId11"/>
    <p:sldId id="267" r:id="rId12"/>
    <p:sldId id="268" r:id="rId13"/>
    <p:sldId id="269" r:id="rId14"/>
    <p:sldId id="291" r:id="rId15"/>
    <p:sldId id="271" r:id="rId16"/>
    <p:sldId id="274" r:id="rId17"/>
    <p:sldId id="275" r:id="rId18"/>
    <p:sldId id="276" r:id="rId19"/>
    <p:sldId id="279" r:id="rId20"/>
    <p:sldId id="295" r:id="rId21"/>
    <p:sldId id="296" r:id="rId22"/>
    <p:sldId id="297" r:id="rId23"/>
    <p:sldId id="298" r:id="rId24"/>
    <p:sldId id="299" r:id="rId25"/>
    <p:sldId id="303" r:id="rId26"/>
    <p:sldId id="304" r:id="rId27"/>
    <p:sldId id="302" r:id="rId28"/>
    <p:sldId id="300" r:id="rId29"/>
    <p:sldId id="301" r:id="rId30"/>
    <p:sldId id="29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25E42-C848-4452-8342-485596BADAE0}" type="datetimeFigureOut">
              <a:rPr lang="en-US" smtClean="0"/>
              <a:t>12/3/2009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2834D-8F12-40F7-8B7A-EDCF9057A42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DC2428-5690-4A09-8D09-C24CA968ED68}" type="slidenum">
              <a:rPr lang="en-US"/>
              <a:pPr/>
              <a:t>20</a:t>
            </a:fld>
            <a:endParaRPr lang="en-US"/>
          </a:p>
        </p:txBody>
      </p:sp>
      <p:sp>
        <p:nvSpPr>
          <p:cNvPr id="119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4C0AAD-873E-41F0-9DB2-10C0897799BD}" type="slidenum">
              <a:rPr lang="en-US"/>
              <a:pPr/>
              <a:t>21</a:t>
            </a:fld>
            <a:endParaRPr lang="en-US"/>
          </a:p>
        </p:txBody>
      </p:sp>
      <p:sp>
        <p:nvSpPr>
          <p:cNvPr id="119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19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DFB681-7F55-4AF9-B38A-E3F9647B5478}" type="slidenum">
              <a:rPr lang="en-US"/>
              <a:pPr/>
              <a:t>22</a:t>
            </a:fld>
            <a:endParaRPr lang="en-US"/>
          </a:p>
        </p:txBody>
      </p:sp>
      <p:sp>
        <p:nvSpPr>
          <p:cNvPr id="120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20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22492C-2EA9-43EE-8F24-610C4391884B}" type="slidenum">
              <a:rPr lang="en-US"/>
              <a:pPr/>
              <a:t>23</a:t>
            </a:fld>
            <a:endParaRPr lang="en-US"/>
          </a:p>
        </p:txBody>
      </p:sp>
      <p:sp>
        <p:nvSpPr>
          <p:cNvPr id="120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20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2834D-8F12-40F7-8B7A-EDCF9057A420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07FE-17B9-4AB3-A756-8B4756495037}" type="datetimeFigureOut">
              <a:rPr lang="en-US" smtClean="0"/>
              <a:t>12/2/2009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8699-9142-4B2E-B958-9982B72722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07FE-17B9-4AB3-A756-8B4756495037}" type="datetimeFigureOut">
              <a:rPr lang="en-US" smtClean="0"/>
              <a:t>12/2/2009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8699-9142-4B2E-B958-9982B72722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07FE-17B9-4AB3-A756-8B4756495037}" type="datetimeFigureOut">
              <a:rPr lang="en-US" smtClean="0"/>
              <a:t>12/2/2009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8699-9142-4B2E-B958-9982B72722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07FE-17B9-4AB3-A756-8B4756495037}" type="datetimeFigureOut">
              <a:rPr lang="en-US" smtClean="0"/>
              <a:t>12/2/2009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8699-9142-4B2E-B958-9982B72722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07FE-17B9-4AB3-A756-8B4756495037}" type="datetimeFigureOut">
              <a:rPr lang="en-US" smtClean="0"/>
              <a:t>12/2/2009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8699-9142-4B2E-B958-9982B72722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07FE-17B9-4AB3-A756-8B4756495037}" type="datetimeFigureOut">
              <a:rPr lang="en-US" smtClean="0"/>
              <a:t>12/2/2009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8699-9142-4B2E-B958-9982B72722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07FE-17B9-4AB3-A756-8B4756495037}" type="datetimeFigureOut">
              <a:rPr lang="en-US" smtClean="0"/>
              <a:t>12/2/2009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8699-9142-4B2E-B958-9982B72722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07FE-17B9-4AB3-A756-8B4756495037}" type="datetimeFigureOut">
              <a:rPr lang="en-US" smtClean="0"/>
              <a:t>12/2/2009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8699-9142-4B2E-B958-9982B72722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07FE-17B9-4AB3-A756-8B4756495037}" type="datetimeFigureOut">
              <a:rPr lang="en-US" smtClean="0"/>
              <a:t>12/2/2009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8699-9142-4B2E-B958-9982B72722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07FE-17B9-4AB3-A756-8B4756495037}" type="datetimeFigureOut">
              <a:rPr lang="en-US" smtClean="0"/>
              <a:t>12/2/2009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8699-9142-4B2E-B958-9982B72722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07FE-17B9-4AB3-A756-8B4756495037}" type="datetimeFigureOut">
              <a:rPr lang="en-US" smtClean="0"/>
              <a:t>12/2/2009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8699-9142-4B2E-B958-9982B72722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307FE-17B9-4AB3-A756-8B4756495037}" type="datetimeFigureOut">
              <a:rPr lang="en-US" smtClean="0"/>
              <a:t>12/2/2009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C8699-9142-4B2E-B958-9982B72722F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nny-videos.co.uk/videoAliGScienceVideo39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video.google.com/videoplay?docid=1623254076490030585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ytimes.com/2009/12/04/sports/soccer/04draw.html?_r=1&amp;ref=sport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222" r="88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6858000" cy="1752600"/>
          </a:xfrm>
        </p:spPr>
        <p:txBody>
          <a:bodyPr/>
          <a:lstStyle/>
          <a:p>
            <a:pPr algn="l"/>
            <a:r>
              <a:rPr lang="en-US" dirty="0" smtClean="0"/>
              <a:t>Class 40: Alternate Computing Models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5029200"/>
            <a:ext cx="6400800" cy="1752600"/>
          </a:xfrm>
        </p:spPr>
        <p:txBody>
          <a:bodyPr/>
          <a:lstStyle/>
          <a:p>
            <a:pPr algn="r"/>
            <a:r>
              <a:rPr lang="en-US" dirty="0" smtClean="0"/>
              <a:t>cs1120 Fall 2009</a:t>
            </a:r>
          </a:p>
          <a:p>
            <a:pPr algn="r"/>
            <a:r>
              <a:rPr lang="en-US" dirty="0" smtClean="0"/>
              <a:t>University of Virginia</a:t>
            </a:r>
          </a:p>
          <a:p>
            <a:pPr algn="r"/>
            <a:r>
              <a:rPr lang="en-US" dirty="0" smtClean="0"/>
              <a:t>David Evans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711B-AAEE-48E3-BBC3-29224A95C5BA}" type="slidenum">
              <a:rPr lang="en-US"/>
              <a:pPr/>
              <a:t>10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11?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457200" y="1676400"/>
            <a:ext cx="2133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/>
              <a:t>eleven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819400" y="2819400"/>
            <a:ext cx="838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11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3962400" y="1752600"/>
            <a:ext cx="1219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elf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4572000" y="2667000"/>
            <a:ext cx="1600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>
                <a:ea typeface="SimSun" pitchFamily="2" charset="-122"/>
              </a:rPr>
              <a:t>十一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5105400" y="4419600"/>
            <a:ext cx="289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ea typeface="SimSun" pitchFamily="2" charset="-122"/>
              </a:rPr>
              <a:t>одиннадцать</a:t>
            </a:r>
            <a:r>
              <a:rPr lang="en-US" altLang="zh-CN" sz="2800">
                <a:ea typeface="SimSun" pitchFamily="2" charset="-122"/>
              </a:rPr>
              <a:t> </a:t>
            </a:r>
            <a:endParaRPr lang="zh-CN" altLang="en-US" sz="2800">
              <a:ea typeface="SimSun" pitchFamily="2" charset="-122"/>
            </a:endParaRP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1066800" y="4800600"/>
            <a:ext cx="1752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4400" b="1">
                <a:cs typeface="Arial" pitchFamily="34" charset="0"/>
              </a:rPr>
              <a:t>أحد عش</a:t>
            </a:r>
            <a:r>
              <a:rPr lang="en-US" altLang="en-US" sz="4400" b="1"/>
              <a:t> </a:t>
            </a:r>
            <a:endParaRPr lang="zh-CN" altLang="en-US" sz="4400" b="1">
              <a:ea typeface="SimSun" pitchFamily="2" charset="-122"/>
            </a:endParaRP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990600" y="3352800"/>
            <a:ext cx="1371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once</a:t>
            </a:r>
            <a:r>
              <a:rPr lang="en-US" sz="4400"/>
              <a:t> 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4876800" y="5410200"/>
            <a:ext cx="2971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 err="1"/>
              <a:t>イレブン</a:t>
            </a:r>
            <a:r>
              <a:rPr lang="en-US" altLang="en-US" sz="4400" b="1" dirty="0"/>
              <a:t> </a:t>
            </a:r>
            <a:endParaRPr lang="zh-CN" altLang="en-US" sz="4400" b="1" dirty="0">
              <a:ea typeface="SimSun" pitchFamily="2" charset="-122"/>
            </a:endParaRP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2895600" y="4495800"/>
            <a:ext cx="1447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err="1"/>
              <a:t>onze</a:t>
            </a:r>
            <a:r>
              <a:rPr lang="en-US" sz="4400" dirty="0"/>
              <a:t> 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6477000" y="2057400"/>
            <a:ext cx="1600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>
                <a:ea typeface="SimSun" pitchFamily="2" charset="-122"/>
              </a:rPr>
              <a:t>undici</a:t>
            </a:r>
            <a:r>
              <a:rPr lang="en-US" altLang="zh-CN" sz="4400">
                <a:ea typeface="SimSun" pitchFamily="2" charset="-122"/>
              </a:rPr>
              <a:t> </a:t>
            </a:r>
            <a:endParaRPr lang="zh-CN" altLang="en-US" sz="4400">
              <a:ea typeface="SimSun" pitchFamily="2" charset="-122"/>
            </a:endParaRP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6248400" y="3581400"/>
            <a:ext cx="990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400" b="1"/>
              <a:t>XI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73" grpId="0"/>
      <p:bldP spid="32774" grpId="0"/>
      <p:bldP spid="32775" grpId="0"/>
      <p:bldP spid="32776" grpId="0"/>
      <p:bldP spid="32777" grpId="0"/>
      <p:bldP spid="32778" grpId="0"/>
      <p:bldP spid="32779" grpId="0"/>
      <p:bldP spid="32780" grpId="0"/>
      <p:bldP spid="32781" grpId="0"/>
      <p:bldP spid="327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Meaning of Numbers</a:t>
            </a:r>
          </a:p>
        </p:txBody>
      </p:sp>
      <p:sp>
        <p:nvSpPr>
          <p:cNvPr id="1691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“</a:t>
            </a:r>
            <a:r>
              <a:rPr lang="en-US" sz="3600" dirty="0" smtClean="0"/>
              <a:t>11</a:t>
            </a:r>
            <a:r>
              <a:rPr lang="en-US" sz="3600" dirty="0" smtClean="0"/>
              <a:t>-ness</a:t>
            </a:r>
            <a:r>
              <a:rPr lang="en-US" sz="3600" dirty="0"/>
              <a:t>” is something who’s </a:t>
            </a:r>
            <a:r>
              <a:rPr lang="en-US" sz="3600" b="1" dirty="0"/>
              <a:t>successor</a:t>
            </a:r>
            <a:r>
              <a:rPr lang="en-US" sz="3600" dirty="0"/>
              <a:t> is </a:t>
            </a:r>
            <a:r>
              <a:rPr lang="en-US" sz="3600" dirty="0" smtClean="0"/>
              <a:t>“</a:t>
            </a:r>
            <a:r>
              <a:rPr lang="en-US" sz="3600" dirty="0" smtClean="0"/>
              <a:t>12</a:t>
            </a:r>
            <a:r>
              <a:rPr lang="en-US" sz="3600" dirty="0" smtClean="0"/>
              <a:t>-ness</a:t>
            </a:r>
            <a:r>
              <a:rPr lang="en-US" sz="3600" dirty="0"/>
              <a:t>”</a:t>
            </a:r>
          </a:p>
          <a:p>
            <a:r>
              <a:rPr lang="en-US" sz="3600" dirty="0" smtClean="0"/>
              <a:t>“</a:t>
            </a:r>
            <a:r>
              <a:rPr lang="en-US" sz="3600" dirty="0" smtClean="0"/>
              <a:t>11</a:t>
            </a:r>
            <a:r>
              <a:rPr lang="en-US" sz="3600" dirty="0" smtClean="0"/>
              <a:t>-ness</a:t>
            </a:r>
            <a:r>
              <a:rPr lang="en-US" sz="3600" dirty="0"/>
              <a:t>” is something who’s </a:t>
            </a:r>
            <a:r>
              <a:rPr lang="en-US" sz="3600" b="1" dirty="0"/>
              <a:t>predecessor</a:t>
            </a:r>
            <a:r>
              <a:rPr lang="en-US" sz="3600" dirty="0"/>
              <a:t> is </a:t>
            </a:r>
            <a:r>
              <a:rPr lang="en-US" sz="3600" dirty="0" smtClean="0"/>
              <a:t>“</a:t>
            </a:r>
            <a:r>
              <a:rPr lang="en-US" sz="3600" dirty="0" smtClean="0"/>
              <a:t>10</a:t>
            </a:r>
            <a:r>
              <a:rPr lang="en-US" sz="3600" dirty="0" smtClean="0"/>
              <a:t>-ness</a:t>
            </a:r>
            <a:r>
              <a:rPr lang="en-US" sz="3600" dirty="0"/>
              <a:t>”</a:t>
            </a:r>
          </a:p>
          <a:p>
            <a:r>
              <a:rPr lang="en-US" sz="3600" dirty="0"/>
              <a:t>“Zero” is special.  It has a </a:t>
            </a:r>
            <a:r>
              <a:rPr lang="en-US" sz="3600" b="1" dirty="0"/>
              <a:t>successor</a:t>
            </a:r>
            <a:r>
              <a:rPr lang="en-US" sz="3600" dirty="0"/>
              <a:t> “one-</a:t>
            </a:r>
            <a:r>
              <a:rPr lang="en-US" sz="3600" dirty="0" err="1"/>
              <a:t>ness</a:t>
            </a:r>
            <a:r>
              <a:rPr lang="en-US" sz="3600" dirty="0"/>
              <a:t>”, but no </a:t>
            </a:r>
            <a:r>
              <a:rPr lang="en-US" sz="3600" b="1" dirty="0"/>
              <a:t>predecessor</a:t>
            </a:r>
            <a:r>
              <a:rPr lang="en-US" sz="3600" dirty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77863" y="425450"/>
            <a:ext cx="7772400" cy="1143000"/>
          </a:xfrm>
        </p:spPr>
        <p:txBody>
          <a:bodyPr/>
          <a:lstStyle/>
          <a:p>
            <a:r>
              <a:rPr lang="en-US"/>
              <a:t>Meaning of Numbers</a:t>
            </a:r>
          </a:p>
        </p:txBody>
      </p:sp>
      <p:sp>
        <p:nvSpPr>
          <p:cNvPr id="169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5788" y="1952625"/>
            <a:ext cx="7797800" cy="3636963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	</a:t>
            </a:r>
            <a:r>
              <a:rPr lang="en-US" dirty="0" smtClean="0"/>
              <a:t>(</a:t>
            </a:r>
            <a:r>
              <a:rPr lang="en-US" dirty="0" err="1" smtClean="0"/>
              <a:t>pred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succ</a:t>
            </a:r>
            <a:r>
              <a:rPr lang="en-US" dirty="0"/>
              <a:t> </a:t>
            </a:r>
            <a:r>
              <a:rPr lang="en-US" i="1" dirty="0">
                <a:latin typeface="Times New Roman" pitchFamily="18" charset="0"/>
              </a:rPr>
              <a:t>N</a:t>
            </a:r>
            <a:r>
              <a:rPr lang="en-US" dirty="0" smtClean="0"/>
              <a:t>)) </a:t>
            </a:r>
            <a:r>
              <a:rPr lang="en-US" dirty="0">
                <a:sym typeface="Symbol" pitchFamily="18" charset="2"/>
              </a:rPr>
              <a:t> </a:t>
            </a:r>
            <a:r>
              <a:rPr lang="en-US" i="1" dirty="0">
                <a:latin typeface="Times New Roman" pitchFamily="18" charset="0"/>
              </a:rPr>
              <a:t>N</a:t>
            </a:r>
            <a:endParaRPr lang="en-US" i="1" dirty="0"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dirty="0"/>
              <a:t>	</a:t>
            </a:r>
            <a:r>
              <a:rPr lang="en-US" dirty="0" smtClean="0"/>
              <a:t>(</a:t>
            </a:r>
            <a:r>
              <a:rPr lang="en-US" dirty="0" err="1" smtClean="0"/>
              <a:t>succ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pred</a:t>
            </a:r>
            <a:r>
              <a:rPr lang="en-US" dirty="0"/>
              <a:t> </a:t>
            </a:r>
            <a:r>
              <a:rPr lang="en-US" i="1" dirty="0">
                <a:latin typeface="Times New Roman" pitchFamily="18" charset="0"/>
              </a:rPr>
              <a:t>N</a:t>
            </a:r>
            <a:r>
              <a:rPr lang="en-US" dirty="0" smtClean="0"/>
              <a:t>)) </a:t>
            </a:r>
            <a:r>
              <a:rPr lang="en-US" dirty="0">
                <a:sym typeface="Symbol" pitchFamily="18" charset="2"/>
              </a:rPr>
              <a:t> </a:t>
            </a:r>
            <a:r>
              <a:rPr lang="en-US" i="1" dirty="0">
                <a:latin typeface="Times New Roman" pitchFamily="18" charset="0"/>
              </a:rPr>
              <a:t>N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	</a:t>
            </a:r>
            <a:r>
              <a:rPr lang="en-US" dirty="0" smtClean="0"/>
              <a:t>(</a:t>
            </a:r>
            <a:r>
              <a:rPr lang="en-US" dirty="0" err="1" smtClean="0"/>
              <a:t>succ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pred</a:t>
            </a:r>
            <a:r>
              <a:rPr lang="en-US" dirty="0"/>
              <a:t> (</a:t>
            </a:r>
            <a:r>
              <a:rPr lang="en-US" dirty="0" err="1"/>
              <a:t>succ</a:t>
            </a:r>
            <a:r>
              <a:rPr lang="en-US" dirty="0"/>
              <a:t> </a:t>
            </a:r>
            <a:r>
              <a:rPr lang="en-US" i="1" dirty="0">
                <a:latin typeface="Times New Roman" pitchFamily="18" charset="0"/>
              </a:rPr>
              <a:t>N</a:t>
            </a:r>
            <a:r>
              <a:rPr lang="en-US" dirty="0" smtClean="0"/>
              <a:t>))) </a:t>
            </a:r>
            <a:r>
              <a:rPr lang="en-US" dirty="0">
                <a:sym typeface="Symbol" pitchFamily="18" charset="2"/>
              </a:rPr>
              <a:t> </a:t>
            </a:r>
            <a:r>
              <a:rPr lang="en-US" dirty="0" smtClean="0">
                <a:sym typeface="Symbol" pitchFamily="18" charset="2"/>
              </a:rPr>
              <a:t>(</a:t>
            </a:r>
            <a:r>
              <a:rPr lang="en-US" dirty="0" err="1" smtClean="0"/>
              <a:t>succ</a:t>
            </a:r>
            <a:r>
              <a:rPr lang="en-US" dirty="0" smtClean="0"/>
              <a:t> </a:t>
            </a:r>
            <a:r>
              <a:rPr lang="en-US" i="1" dirty="0" smtClean="0">
                <a:latin typeface="Times New Roman" pitchFamily="18" charset="0"/>
              </a:rPr>
              <a:t>N</a:t>
            </a:r>
            <a:r>
              <a:rPr lang="en-US" dirty="0" smtClean="0"/>
              <a:t>)</a:t>
            </a:r>
            <a:endParaRPr lang="en-US" i="1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i="1" dirty="0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en-US" dirty="0">
                <a:sym typeface="Symbol" pitchFamily="18" charset="2"/>
              </a:rPr>
              <a:t>	</a:t>
            </a:r>
            <a:r>
              <a:rPr lang="en-US" dirty="0" smtClean="0">
                <a:sym typeface="Symbol" pitchFamily="18" charset="2"/>
              </a:rPr>
              <a:t>(zero</a:t>
            </a:r>
            <a:r>
              <a:rPr lang="en-US" dirty="0">
                <a:sym typeface="Symbol" pitchFamily="18" charset="2"/>
              </a:rPr>
              <a:t>? </a:t>
            </a:r>
            <a:r>
              <a:rPr lang="en-US" b="1" dirty="0" smtClean="0">
                <a:sym typeface="Symbol" pitchFamily="18" charset="2"/>
              </a:rPr>
              <a:t>zero</a:t>
            </a:r>
            <a:r>
              <a:rPr lang="en-US" dirty="0" smtClean="0"/>
              <a:t>)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 </a:t>
            </a:r>
            <a:r>
              <a:rPr lang="en-US" b="1" dirty="0">
                <a:sym typeface="Symbol" pitchFamily="18" charset="2"/>
              </a:rPr>
              <a:t>T</a:t>
            </a:r>
          </a:p>
          <a:p>
            <a:pPr>
              <a:buFontTx/>
              <a:buNone/>
            </a:pPr>
            <a:r>
              <a:rPr lang="en-US" dirty="0"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   </a:t>
            </a:r>
            <a:r>
              <a:rPr lang="en-US" dirty="0" smtClean="0">
                <a:sym typeface="Symbol" pitchFamily="18" charset="2"/>
              </a:rPr>
              <a:t>(zero</a:t>
            </a:r>
            <a:r>
              <a:rPr lang="en-US" dirty="0">
                <a:sym typeface="Symbol" pitchFamily="18" charset="2"/>
              </a:rPr>
              <a:t>? (</a:t>
            </a:r>
            <a:r>
              <a:rPr lang="en-US" dirty="0" err="1">
                <a:sym typeface="Symbol" pitchFamily="18" charset="2"/>
              </a:rPr>
              <a:t>succ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b="1" dirty="0">
                <a:sym typeface="Symbol" pitchFamily="18" charset="2"/>
              </a:rPr>
              <a:t>zero</a:t>
            </a:r>
            <a:r>
              <a:rPr lang="en-US" dirty="0" smtClean="0">
                <a:sym typeface="Symbol" pitchFamily="18" charset="2"/>
              </a:rPr>
              <a:t>)) </a:t>
            </a:r>
            <a:r>
              <a:rPr lang="en-US" dirty="0">
                <a:sym typeface="Symbol" pitchFamily="18" charset="2"/>
              </a:rPr>
              <a:t> </a:t>
            </a:r>
            <a:r>
              <a:rPr lang="en-US" b="1" dirty="0">
                <a:sym typeface="Symbol" pitchFamily="18" charset="2"/>
              </a:rPr>
              <a:t>F</a:t>
            </a:r>
            <a:endParaRPr lang="en-US" i="1" dirty="0"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9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9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9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9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9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267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 this enough?</a:t>
            </a:r>
          </a:p>
        </p:txBody>
      </p:sp>
      <p:sp>
        <p:nvSpPr>
          <p:cNvPr id="1694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508125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sz="3600" dirty="0"/>
              <a:t>	Can we define </a:t>
            </a:r>
            <a:r>
              <a:rPr lang="en-US" sz="3600" b="1" dirty="0"/>
              <a:t>add</a:t>
            </a:r>
            <a:r>
              <a:rPr lang="en-US" sz="3600" dirty="0"/>
              <a:t> with </a:t>
            </a:r>
            <a:r>
              <a:rPr lang="en-US" sz="3600" b="1" dirty="0" err="1"/>
              <a:t>pred</a:t>
            </a:r>
            <a:r>
              <a:rPr lang="en-US" sz="3600" dirty="0"/>
              <a:t>, </a:t>
            </a:r>
            <a:r>
              <a:rPr lang="en-US" sz="3600" b="1" dirty="0" err="1"/>
              <a:t>succ</a:t>
            </a:r>
            <a:r>
              <a:rPr lang="en-US" sz="3600" dirty="0"/>
              <a:t>, </a:t>
            </a:r>
            <a:r>
              <a:rPr lang="en-US" sz="3600" b="1" dirty="0"/>
              <a:t>zero? </a:t>
            </a:r>
            <a:r>
              <a:rPr lang="en-US" sz="3600" dirty="0"/>
              <a:t>and </a:t>
            </a:r>
            <a:r>
              <a:rPr lang="en-US" sz="3600" b="1" dirty="0"/>
              <a:t>zero</a:t>
            </a:r>
            <a:r>
              <a:rPr lang="en-US" sz="3600" dirty="0"/>
              <a:t>?</a:t>
            </a:r>
          </a:p>
          <a:p>
            <a:pPr>
              <a:buFontTx/>
              <a:buNone/>
            </a:pPr>
            <a:r>
              <a:rPr lang="en-US" sz="3600" b="1" dirty="0">
                <a:latin typeface="Times New Roman" pitchFamily="18" charset="0"/>
                <a:sym typeface="Symbol" pitchFamily="18" charset="2"/>
              </a:rPr>
              <a:t>	</a:t>
            </a:r>
            <a:endParaRPr lang="en-US" sz="3600" dirty="0"/>
          </a:p>
        </p:txBody>
      </p:sp>
      <p:sp>
        <p:nvSpPr>
          <p:cNvPr id="1694724" name="Text Box 4"/>
          <p:cNvSpPr txBox="1">
            <a:spLocks noChangeArrowheads="1"/>
          </p:cNvSpPr>
          <p:nvPr/>
        </p:nvSpPr>
        <p:spPr bwMode="auto">
          <a:xfrm>
            <a:off x="515938" y="3894138"/>
            <a:ext cx="843782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b="1" dirty="0">
                <a:sym typeface="Symbol" pitchFamily="18" charset="2"/>
              </a:rPr>
              <a:t>add</a:t>
            </a:r>
            <a:r>
              <a:rPr lang="en-US" sz="4000" dirty="0">
                <a:latin typeface="Times New Roman" pitchFamily="18" charset="0"/>
                <a:sym typeface="Symbol" pitchFamily="18" charset="2"/>
              </a:rPr>
              <a:t>  </a:t>
            </a:r>
            <a:r>
              <a:rPr lang="en-US" sz="4000" dirty="0">
                <a:latin typeface="Arial" charset="0"/>
                <a:sym typeface="Symbol" pitchFamily="18" charset="2"/>
              </a:rPr>
              <a:t></a:t>
            </a:r>
            <a:r>
              <a:rPr lang="en-US" sz="4000" i="1" dirty="0" smtClean="0">
                <a:latin typeface="Times New Roman" pitchFamily="18" charset="0"/>
                <a:sym typeface="Symbol" pitchFamily="18" charset="2"/>
              </a:rPr>
              <a:t>x .</a:t>
            </a:r>
            <a:r>
              <a:rPr lang="en-US" sz="4000" dirty="0" smtClean="0">
                <a:latin typeface="Arial" charset="0"/>
                <a:sym typeface="Symbol" pitchFamily="18" charset="2"/>
              </a:rPr>
              <a:t> </a:t>
            </a:r>
            <a:r>
              <a:rPr lang="en-US" sz="4000" dirty="0" smtClean="0">
                <a:latin typeface="Arial" charset="0"/>
                <a:sym typeface="Symbol" pitchFamily="18" charset="2"/>
              </a:rPr>
              <a:t></a:t>
            </a:r>
            <a:r>
              <a:rPr lang="en-US" sz="4000" i="1" dirty="0" smtClean="0">
                <a:latin typeface="Times New Roman" pitchFamily="18" charset="0"/>
                <a:sym typeface="Symbol" pitchFamily="18" charset="2"/>
              </a:rPr>
              <a:t>y. </a:t>
            </a:r>
          </a:p>
          <a:p>
            <a:pPr>
              <a:spcBef>
                <a:spcPct val="20000"/>
              </a:spcBef>
            </a:pPr>
            <a:r>
              <a:rPr lang="en-US" sz="4000" i="1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4000" i="1" dirty="0" smtClean="0">
                <a:latin typeface="Times New Roman" pitchFamily="18" charset="0"/>
                <a:sym typeface="Symbol" pitchFamily="18" charset="2"/>
              </a:rPr>
              <a:t>  </a:t>
            </a:r>
            <a:r>
              <a:rPr lang="en-US" sz="4000" dirty="0" smtClean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4000" b="1" dirty="0" smtClean="0">
                <a:sym typeface="Symbol" pitchFamily="18" charset="2"/>
              </a:rPr>
              <a:t>if</a:t>
            </a:r>
            <a:r>
              <a:rPr lang="en-US" sz="4000" b="1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4000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4000" b="1" dirty="0">
                <a:sym typeface="Symbol" pitchFamily="18" charset="2"/>
              </a:rPr>
              <a:t>zero?</a:t>
            </a:r>
            <a:r>
              <a:rPr lang="en-US" sz="4000" b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4000" i="1" dirty="0">
                <a:latin typeface="Times New Roman" pitchFamily="18" charset="0"/>
                <a:sym typeface="Symbol" pitchFamily="18" charset="2"/>
              </a:rPr>
              <a:t>x</a:t>
            </a:r>
            <a:r>
              <a:rPr lang="en-US" sz="4000" dirty="0">
                <a:latin typeface="Times New Roman" pitchFamily="18" charset="0"/>
                <a:sym typeface="Symbol" pitchFamily="18" charset="2"/>
              </a:rPr>
              <a:t>) </a:t>
            </a:r>
            <a:r>
              <a:rPr lang="en-US" sz="4000" i="1" dirty="0">
                <a:latin typeface="Times New Roman" pitchFamily="18" charset="0"/>
                <a:sym typeface="Symbol" pitchFamily="18" charset="2"/>
              </a:rPr>
              <a:t>y </a:t>
            </a:r>
            <a:r>
              <a:rPr lang="en-US" sz="4000" dirty="0" smtClean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4000" b="1" dirty="0">
                <a:sym typeface="Symbol" pitchFamily="18" charset="2"/>
              </a:rPr>
              <a:t>add</a:t>
            </a:r>
            <a:r>
              <a:rPr lang="en-US" sz="4000" b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4000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4000" b="1" dirty="0" err="1">
                <a:sym typeface="Symbol" pitchFamily="18" charset="2"/>
              </a:rPr>
              <a:t>pred</a:t>
            </a:r>
            <a:r>
              <a:rPr lang="en-US" sz="4000" b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4000" i="1" dirty="0">
                <a:latin typeface="Times New Roman" pitchFamily="18" charset="0"/>
                <a:sym typeface="Symbol" pitchFamily="18" charset="2"/>
              </a:rPr>
              <a:t>x</a:t>
            </a:r>
            <a:r>
              <a:rPr lang="en-US" sz="4000" dirty="0">
                <a:latin typeface="Times New Roman" pitchFamily="18" charset="0"/>
                <a:sym typeface="Symbol" pitchFamily="18" charset="2"/>
              </a:rPr>
              <a:t>)</a:t>
            </a:r>
            <a:r>
              <a:rPr lang="en-US" sz="4000" b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4000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4000" b="1" dirty="0" err="1">
                <a:sym typeface="Symbol" pitchFamily="18" charset="2"/>
              </a:rPr>
              <a:t>succ</a:t>
            </a:r>
            <a:r>
              <a:rPr lang="en-US" sz="4000" b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4000" i="1" dirty="0">
                <a:latin typeface="Times New Roman" pitchFamily="18" charset="0"/>
                <a:sym typeface="Symbol" pitchFamily="18" charset="2"/>
              </a:rPr>
              <a:t>y</a:t>
            </a:r>
            <a:r>
              <a:rPr lang="en-US" sz="4000" dirty="0">
                <a:latin typeface="Times New Roman" pitchFamily="18" charset="0"/>
                <a:sym typeface="Symbol" pitchFamily="18" charset="2"/>
              </a:rPr>
              <a:t>))</a:t>
            </a:r>
            <a:endParaRPr lang="en-US" sz="32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4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4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94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4723" grpId="0" autoUpdateAnimBg="0"/>
      <p:bldP spid="169472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01000" cy="3886200"/>
          </a:xfrm>
        </p:spPr>
        <p:txBody>
          <a:bodyPr/>
          <a:lstStyle/>
          <a:p>
            <a:pPr algn="l"/>
            <a:r>
              <a:rPr lang="en-US" dirty="0"/>
              <a:t>Can we define lambda terms that behave like</a:t>
            </a:r>
            <a:br>
              <a:rPr lang="en-US" dirty="0"/>
            </a:br>
            <a:r>
              <a:rPr lang="en-US" dirty="0" smtClean="0"/>
              <a:t>   </a:t>
            </a:r>
            <a:r>
              <a:rPr lang="en-US" b="1" dirty="0" smtClean="0"/>
              <a:t>zero</a:t>
            </a:r>
            <a:r>
              <a:rPr lang="en-US" dirty="0"/>
              <a:t>, </a:t>
            </a:r>
            <a:r>
              <a:rPr lang="en-US" b="1" dirty="0"/>
              <a:t>zero?</a:t>
            </a:r>
            <a:r>
              <a:rPr lang="en-US" dirty="0"/>
              <a:t>, </a:t>
            </a:r>
            <a:r>
              <a:rPr lang="en-US" b="1" dirty="0" err="1"/>
              <a:t>pred</a:t>
            </a:r>
            <a:r>
              <a:rPr lang="en-US" dirty="0"/>
              <a:t> and </a:t>
            </a:r>
            <a:r>
              <a:rPr lang="en-US" b="1" dirty="0" err="1"/>
              <a:t>succ</a:t>
            </a:r>
            <a:r>
              <a:rPr lang="en-US" dirty="0"/>
              <a:t>?</a:t>
            </a:r>
            <a:endParaRPr lang="en-US" b="1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5800" y="4724400"/>
            <a:ext cx="7669472" cy="461665"/>
          </a:xfrm>
          <a:prstGeom prst="rect">
            <a:avLst/>
          </a:prstGeom>
          <a:noFill/>
          <a:ln w="3175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Hint: The </a:t>
            </a:r>
            <a:r>
              <a:rPr lang="en-US" sz="2400" i="1" dirty="0"/>
              <a:t>length </a:t>
            </a:r>
            <a:r>
              <a:rPr lang="en-US" sz="2400" dirty="0"/>
              <a:t>of the list corresponds to the number value.</a:t>
            </a:r>
            <a:endParaRPr lang="en-US" sz="24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Numbers</a:t>
            </a:r>
            <a:endParaRPr lang="en-US" dirty="0"/>
          </a:p>
        </p:txBody>
      </p:sp>
      <p:sp>
        <p:nvSpPr>
          <p:cNvPr id="169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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null</a:t>
            </a:r>
          </a:p>
          <a:p>
            <a:pPr>
              <a:buFontTx/>
              <a:buNone/>
            </a:pP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zero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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null?</a:t>
            </a:r>
            <a:endParaRPr lang="en-US" sz="48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pred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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cdr</a:t>
            </a:r>
            <a:r>
              <a:rPr lang="en-US" sz="4800" dirty="0"/>
              <a:t> </a:t>
            </a:r>
            <a:endParaRPr lang="en-US" sz="4800" i="1" dirty="0"/>
          </a:p>
          <a:p>
            <a:pPr>
              <a:buFontTx/>
              <a:buNone/>
            </a:pP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succ</a:t>
            </a:r>
            <a:r>
              <a:rPr lang="en-US" sz="4800" dirty="0"/>
              <a:t> </a:t>
            </a:r>
            <a:r>
              <a:rPr lang="en-US" sz="4800" dirty="0">
                <a:sym typeface="Symbol" pitchFamily="18" charset="2"/>
              </a:rPr>
              <a:t>  </a:t>
            </a:r>
            <a:r>
              <a:rPr lang="en-US" sz="4800" i="1" dirty="0">
                <a:latin typeface="Times New Roman" pitchFamily="18" charset="0"/>
                <a:sym typeface="Symbol" pitchFamily="18" charset="2"/>
              </a:rPr>
              <a:t>x</a:t>
            </a:r>
            <a:r>
              <a:rPr lang="en-US" sz="4800" dirty="0">
                <a:sym typeface="Symbol" pitchFamily="18" charset="2"/>
              </a:rPr>
              <a:t> .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cons </a:t>
            </a:r>
            <a:r>
              <a:rPr lang="en-US" sz="4800" b="1" dirty="0"/>
              <a:t>F</a:t>
            </a:r>
            <a:r>
              <a:rPr lang="en-US" sz="4800" dirty="0"/>
              <a:t> </a:t>
            </a:r>
            <a:r>
              <a:rPr lang="en-US" sz="4800" i="1" dirty="0" smtClean="0">
                <a:latin typeface="Times New Roman" pitchFamily="18" charset="0"/>
                <a:sym typeface="Symbol" pitchFamily="18" charset="2"/>
              </a:rPr>
              <a:t>x</a:t>
            </a:r>
            <a:r>
              <a:rPr lang="en-US" sz="4800" dirty="0" smtClean="0">
                <a:latin typeface="Times New Roman" pitchFamily="18" charset="0"/>
                <a:sym typeface="Symbol" pitchFamily="18" charset="2"/>
              </a:rPr>
              <a:t>)</a:t>
            </a:r>
          </a:p>
          <a:p>
            <a:pPr>
              <a:buNone/>
            </a:pPr>
            <a:r>
              <a:rPr lang="en-US" sz="4800" b="1" dirty="0" err="1" smtClean="0">
                <a:latin typeface="Times New Roman" pitchFamily="18" charset="0"/>
              </a:rPr>
              <a:t>pred</a:t>
            </a:r>
            <a:r>
              <a:rPr lang="en-US" sz="4800" b="1" dirty="0" smtClean="0">
                <a:latin typeface="Times New Roman" pitchFamily="18" charset="0"/>
              </a:rPr>
              <a:t> </a:t>
            </a:r>
            <a:r>
              <a:rPr lang="en-US" sz="4800" dirty="0" smtClean="0">
                <a:latin typeface="Times New Roman" pitchFamily="18" charset="0"/>
                <a:sym typeface="Symbol" pitchFamily="18" charset="2"/>
              </a:rPr>
              <a:t> </a:t>
            </a:r>
            <a:r>
              <a:rPr lang="en-US" sz="4800" dirty="0" smtClean="0">
                <a:sym typeface="Symbol" pitchFamily="18" charset="2"/>
              </a:rPr>
              <a:t></a:t>
            </a:r>
            <a:r>
              <a:rPr lang="en-US" sz="4800" i="1" dirty="0" smtClean="0">
                <a:latin typeface="Times New Roman" pitchFamily="18" charset="0"/>
                <a:sym typeface="Symbol" pitchFamily="18" charset="2"/>
              </a:rPr>
              <a:t>x</a:t>
            </a:r>
            <a:r>
              <a:rPr lang="en-US" sz="4800" dirty="0" smtClean="0">
                <a:latin typeface="Times New Roman" pitchFamily="18" charset="0"/>
                <a:sym typeface="Symbol" pitchFamily="18" charset="2"/>
              </a:rPr>
              <a:t>. (</a:t>
            </a:r>
            <a:r>
              <a:rPr lang="en-US" sz="4800" b="1" dirty="0" err="1" smtClean="0">
                <a:latin typeface="Times New Roman" pitchFamily="18" charset="0"/>
                <a:sym typeface="Symbol" pitchFamily="18" charset="2"/>
              </a:rPr>
              <a:t>cdr</a:t>
            </a:r>
            <a:r>
              <a:rPr lang="en-US" sz="4800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4800" i="1" dirty="0" smtClean="0">
                <a:latin typeface="Times New Roman" pitchFamily="18" charset="0"/>
                <a:sym typeface="Symbol" pitchFamily="18" charset="2"/>
              </a:rPr>
              <a:t>x</a:t>
            </a:r>
            <a:r>
              <a:rPr lang="en-US" sz="4800" dirty="0" smtClean="0">
                <a:latin typeface="Times New Roman" pitchFamily="18" charset="0"/>
                <a:sym typeface="Symbol" pitchFamily="18" charset="2"/>
              </a:rPr>
              <a:t>)</a:t>
            </a:r>
            <a:endParaRPr lang="en-US" sz="4800" dirty="0" smtClean="0"/>
          </a:p>
          <a:p>
            <a:pPr>
              <a:buFontTx/>
              <a:buNone/>
            </a:pPr>
            <a:endParaRPr lang="en-US" sz="48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213" y="92075"/>
            <a:ext cx="8866187" cy="6156325"/>
          </a:xfrm>
          <a:solidFill>
            <a:schemeClr val="bg1"/>
          </a:solidFill>
          <a:ln/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 smtClean="0">
                <a:sym typeface="Symbol" pitchFamily="18" charset="2"/>
              </a:rPr>
              <a:t>42 </a:t>
            </a:r>
            <a:r>
              <a:rPr lang="en-US" dirty="0">
                <a:sym typeface="Symbol" pitchFamily="18" charset="2"/>
              </a:rPr>
              <a:t>= </a:t>
            </a:r>
            <a:r>
              <a:rPr lang="en-US" sz="3600" dirty="0" smtClean="0">
                <a:latin typeface="Times New Roman" pitchFamily="18" charset="0"/>
                <a:sym typeface="Symbol" pitchFamily="18" charset="2"/>
              </a:rPr>
              <a:t></a:t>
            </a:r>
            <a:r>
              <a:rPr lang="en-US" sz="36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3600" i="1" dirty="0">
                <a:latin typeface="Times New Roman" pitchFamily="18" charset="0"/>
                <a:sym typeface="Symbol" pitchFamily="18" charset="2"/>
              </a:rPr>
              <a:t>.</a:t>
            </a:r>
            <a:r>
              <a:rPr lang="en-US" sz="3600" dirty="0">
                <a:latin typeface="Times New Roman" pitchFamily="18" charset="0"/>
                <a:sym typeface="Symbol" pitchFamily="18" charset="2"/>
              </a:rPr>
              <a:t>(</a:t>
            </a:r>
            <a:r>
              <a:rPr lang="en-US" sz="3600" i="1" dirty="0" err="1">
                <a:latin typeface="Times New Roman" pitchFamily="18" charset="0"/>
                <a:sym typeface="Symbol" pitchFamily="18" charset="2"/>
              </a:rPr>
              <a:t>z.z</a:t>
            </a:r>
            <a:r>
              <a:rPr lang="en-US" sz="3600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6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3600" dirty="0">
                <a:latin typeface="Times New Roman" pitchFamily="18" charset="0"/>
                <a:sym typeface="Symbol" pitchFamily="18" charset="2"/>
              </a:rPr>
              <a:t>)</a:t>
            </a:r>
            <a:r>
              <a:rPr lang="en-US" sz="28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800" dirty="0">
                <a:sym typeface="Symbol" pitchFamily="18" charset="2"/>
              </a:rPr>
              <a:t></a:t>
            </a:r>
            <a:r>
              <a:rPr lang="en-US" sz="28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800" dirty="0">
                <a:latin typeface="Times New Roman" pitchFamily="18" charset="0"/>
                <a:sym typeface="Symbol" pitchFamily="18" charset="2"/>
              </a:rPr>
              <a:t>. </a:t>
            </a:r>
            <a:r>
              <a:rPr lang="en-US" sz="2800" i="1" dirty="0">
                <a:latin typeface="Times New Roman" pitchFamily="18" charset="0"/>
                <a:sym typeface="Symbol" pitchFamily="18" charset="2"/>
              </a:rPr>
              <a:t>y </a:t>
            </a:r>
            <a:r>
              <a:rPr lang="en-US" sz="2800" dirty="0">
                <a:latin typeface="Times New Roman" pitchFamily="18" charset="0"/>
                <a:sym typeface="Symbol" pitchFamily="18" charset="2"/>
              </a:rPr>
              <a:t></a:t>
            </a:r>
            <a:r>
              <a:rPr lang="en-US" sz="28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800" i="1" dirty="0">
                <a:latin typeface="Times New Roman" pitchFamily="18" charset="0"/>
                <a:sym typeface="Symbol" pitchFamily="18" charset="2"/>
              </a:rPr>
              <a:t>.</a:t>
            </a:r>
            <a:r>
              <a:rPr lang="en-US" sz="2800" dirty="0">
                <a:latin typeface="Times New Roman" pitchFamily="18" charset="0"/>
                <a:sym typeface="Symbol" pitchFamily="18" charset="2"/>
              </a:rPr>
              <a:t>(</a:t>
            </a:r>
            <a:r>
              <a:rPr lang="en-US" sz="2800" i="1" dirty="0" err="1">
                <a:latin typeface="Times New Roman" pitchFamily="18" charset="0"/>
                <a:sym typeface="Symbol" pitchFamily="18" charset="2"/>
              </a:rPr>
              <a:t>z.z</a:t>
            </a:r>
            <a:r>
              <a:rPr lang="en-US" sz="2800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8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800" dirty="0">
                <a:latin typeface="Times New Roman" pitchFamily="18" charset="0"/>
                <a:sym typeface="Symbol" pitchFamily="18" charset="2"/>
              </a:rPr>
              <a:t>) </a:t>
            </a:r>
            <a:r>
              <a:rPr lang="en-US" sz="2800" dirty="0">
                <a:sym typeface="Symbol" pitchFamily="18" charset="2"/>
              </a:rPr>
              <a:t></a:t>
            </a:r>
            <a:r>
              <a:rPr lang="en-US" sz="28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800" dirty="0">
                <a:latin typeface="Times New Roman" pitchFamily="18" charset="0"/>
                <a:sym typeface="Symbol" pitchFamily="18" charset="2"/>
              </a:rPr>
              <a:t>. </a:t>
            </a:r>
            <a:r>
              <a:rPr lang="en-US" sz="2800" i="1" dirty="0">
                <a:latin typeface="Times New Roman" pitchFamily="18" charset="0"/>
                <a:sym typeface="Symbol" pitchFamily="18" charset="2"/>
              </a:rPr>
              <a:t>y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800" i="1" dirty="0">
                <a:latin typeface="Times New Roman" pitchFamily="18" charset="0"/>
                <a:sym typeface="Symbol" pitchFamily="18" charset="2"/>
              </a:rPr>
              <a:t>	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.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(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z.z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) </a:t>
            </a:r>
            <a:r>
              <a:rPr lang="en-US" sz="2400" dirty="0"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. 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y 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.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(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z.z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) </a:t>
            </a:r>
            <a:r>
              <a:rPr lang="en-US" sz="2400" dirty="0"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. 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y 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.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(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z.z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) </a:t>
            </a:r>
            <a:r>
              <a:rPr lang="en-US" sz="2400" dirty="0"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. 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y 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.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(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z.z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) </a:t>
            </a:r>
            <a:r>
              <a:rPr lang="en-US" sz="2400" dirty="0"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. 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y 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.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(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z.z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) </a:t>
            </a:r>
            <a:r>
              <a:rPr lang="en-US" sz="2400" dirty="0"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. 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y 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.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(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z.z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) </a:t>
            </a:r>
            <a:r>
              <a:rPr lang="en-US" sz="2400" dirty="0"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. 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y 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.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(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z.z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) </a:t>
            </a:r>
            <a:r>
              <a:rPr lang="en-US" sz="2400" dirty="0"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. 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y 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.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(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z.z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) </a:t>
            </a:r>
            <a:r>
              <a:rPr lang="en-US" sz="2400" dirty="0"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. 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y 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.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(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z.z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) </a:t>
            </a:r>
            <a:r>
              <a:rPr lang="en-US" sz="2400" dirty="0"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. 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y 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.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(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z.z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) </a:t>
            </a:r>
            <a:r>
              <a:rPr lang="en-US" sz="2400" dirty="0"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. 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y 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.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(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z.z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) </a:t>
            </a:r>
            <a:r>
              <a:rPr lang="en-US" sz="2400" dirty="0"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. 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y 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.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(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z.z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) </a:t>
            </a:r>
            <a:r>
              <a:rPr lang="en-US" sz="2400" dirty="0"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. 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y 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.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(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z.z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) </a:t>
            </a:r>
            <a:r>
              <a:rPr lang="en-US" sz="2400" dirty="0"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. 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y 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.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(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z.z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) </a:t>
            </a:r>
            <a:r>
              <a:rPr lang="en-US" sz="2400" dirty="0"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. 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y 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.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(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z.z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) </a:t>
            </a:r>
            <a:r>
              <a:rPr lang="en-US" sz="2400" dirty="0"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. 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y 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.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(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z.z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) </a:t>
            </a:r>
            <a:r>
              <a:rPr lang="en-US" sz="2400" dirty="0"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. 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y 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.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(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z.z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) </a:t>
            </a:r>
            <a:r>
              <a:rPr lang="en-US" sz="2400" dirty="0"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. 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y 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.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(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z.z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) </a:t>
            </a:r>
            <a:r>
              <a:rPr lang="en-US" sz="2400" dirty="0"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. 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y 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.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(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z.z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) </a:t>
            </a:r>
            <a:r>
              <a:rPr lang="en-US" sz="2400" dirty="0"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. 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 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.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(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z.z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) </a:t>
            </a:r>
            <a:r>
              <a:rPr lang="en-US" sz="2400" dirty="0"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. 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y 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.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(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z.z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) </a:t>
            </a:r>
            <a:r>
              <a:rPr lang="en-US" sz="2400" dirty="0"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. 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y 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.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(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z.z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) </a:t>
            </a:r>
            <a:r>
              <a:rPr lang="en-US" sz="2400" dirty="0"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. 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y 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.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(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z.z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) </a:t>
            </a:r>
            <a:r>
              <a:rPr lang="en-US" sz="2400" dirty="0"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. 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y 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.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(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z.z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) </a:t>
            </a:r>
            <a:r>
              <a:rPr lang="en-US" sz="2400" dirty="0"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. 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y 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.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(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z.z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) </a:t>
            </a:r>
            <a:r>
              <a:rPr lang="en-US" sz="2400" dirty="0"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. 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y 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.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(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z.z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) </a:t>
            </a:r>
            <a:r>
              <a:rPr lang="en-US" sz="2400" dirty="0"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. 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y 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.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(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z.z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) </a:t>
            </a:r>
            <a:r>
              <a:rPr lang="en-US" sz="2400" dirty="0"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. 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y 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.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(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z.z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) </a:t>
            </a:r>
            <a:r>
              <a:rPr lang="en-US" sz="2400" dirty="0"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. 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y 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.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(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z.z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) </a:t>
            </a:r>
            <a:r>
              <a:rPr lang="en-US" sz="2400" dirty="0"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. 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y 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.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(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z.z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) </a:t>
            </a:r>
            <a:r>
              <a:rPr lang="en-US" sz="2400" dirty="0"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. 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y 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.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(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z.z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) </a:t>
            </a:r>
            <a:r>
              <a:rPr lang="en-US" sz="2400" dirty="0"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. 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y 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.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(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z.z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) </a:t>
            </a:r>
            <a:r>
              <a:rPr lang="en-US" sz="2400" dirty="0"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. 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y 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.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(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z.z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) </a:t>
            </a:r>
            <a:r>
              <a:rPr lang="en-US" sz="2400" dirty="0"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. 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y 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.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(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z.z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) </a:t>
            </a:r>
            <a:r>
              <a:rPr lang="en-US" sz="2400" dirty="0"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. 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y 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.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(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z.z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) </a:t>
            </a:r>
            <a:r>
              <a:rPr lang="en-US" sz="2400" dirty="0"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. 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y 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.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(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z.z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) </a:t>
            </a:r>
            <a:r>
              <a:rPr lang="en-US" sz="2400" dirty="0"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. 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y 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.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(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z.z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) </a:t>
            </a:r>
            <a:r>
              <a:rPr lang="en-US" sz="2400" dirty="0"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. 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y</a:t>
            </a:r>
            <a:r>
              <a:rPr lang="en-US" sz="2800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.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(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z.z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) </a:t>
            </a:r>
            <a:r>
              <a:rPr lang="en-US" sz="2400" dirty="0"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. 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y 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.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(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z.z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) </a:t>
            </a:r>
            <a:r>
              <a:rPr lang="en-US" sz="2400" dirty="0">
                <a:sym typeface="Symbol" pitchFamily="18" charset="2"/>
              </a:rPr>
              <a:t>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. 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y</a:t>
            </a:r>
            <a:r>
              <a:rPr lang="en-US" sz="2800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800" dirty="0">
                <a:latin typeface="Times New Roman" pitchFamily="18" charset="0"/>
                <a:sym typeface="Symbol" pitchFamily="18" charset="2"/>
              </a:rPr>
              <a:t></a:t>
            </a:r>
            <a:r>
              <a:rPr lang="en-US" sz="28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800" i="1" dirty="0">
                <a:latin typeface="Times New Roman" pitchFamily="18" charset="0"/>
                <a:sym typeface="Symbol" pitchFamily="18" charset="2"/>
              </a:rPr>
              <a:t>.</a:t>
            </a:r>
            <a:r>
              <a:rPr lang="en-US" sz="2800" dirty="0">
                <a:latin typeface="Times New Roman" pitchFamily="18" charset="0"/>
                <a:sym typeface="Symbol" pitchFamily="18" charset="2"/>
              </a:rPr>
              <a:t>(</a:t>
            </a:r>
            <a:r>
              <a:rPr lang="en-US" sz="2800" i="1" dirty="0" err="1">
                <a:latin typeface="Times New Roman" pitchFamily="18" charset="0"/>
                <a:sym typeface="Symbol" pitchFamily="18" charset="2"/>
              </a:rPr>
              <a:t>z.z</a:t>
            </a:r>
            <a:r>
              <a:rPr lang="en-US" sz="2800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8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800" dirty="0">
                <a:latin typeface="Times New Roman" pitchFamily="18" charset="0"/>
                <a:sym typeface="Symbol" pitchFamily="18" charset="2"/>
              </a:rPr>
              <a:t>) </a:t>
            </a:r>
            <a:r>
              <a:rPr lang="en-US" sz="4000" dirty="0">
                <a:sym typeface="Symbol" pitchFamily="18" charset="2"/>
              </a:rPr>
              <a:t></a:t>
            </a:r>
            <a:r>
              <a:rPr lang="en-US" sz="4000" i="1" dirty="0" err="1"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4000" dirty="0">
                <a:latin typeface="Times New Roman" pitchFamily="18" charset="0"/>
                <a:sym typeface="Symbol" pitchFamily="18" charset="2"/>
              </a:rPr>
              <a:t>. </a:t>
            </a:r>
            <a:r>
              <a:rPr lang="en-US" sz="4000" i="1" dirty="0">
                <a:latin typeface="Times New Roman" pitchFamily="18" charset="0"/>
                <a:sym typeface="Symbol" pitchFamily="18" charset="2"/>
              </a:rPr>
              <a:t>y </a:t>
            </a:r>
            <a:r>
              <a:rPr lang="en-US" sz="4000" dirty="0">
                <a:latin typeface="Times New Roman" pitchFamily="18" charset="0"/>
                <a:sym typeface="Symbol" pitchFamily="18" charset="2"/>
              </a:rPr>
              <a:t></a:t>
            </a:r>
            <a:r>
              <a:rPr lang="en-US" sz="4000" i="1" dirty="0" err="1">
                <a:latin typeface="Times New Roman" pitchFamily="18" charset="0"/>
                <a:sym typeface="Symbol" pitchFamily="18" charset="2"/>
              </a:rPr>
              <a:t>x.</a:t>
            </a:r>
            <a:r>
              <a:rPr lang="en-US" sz="3600" dirty="0" err="1">
                <a:sym typeface="Symbol" pitchFamily="18" charset="2"/>
              </a:rPr>
              <a:t>T</a:t>
            </a:r>
            <a:endParaRPr lang="en-US" i="1" dirty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Lambda Calculus is a Universal Computer</a:t>
            </a:r>
          </a:p>
        </p:txBody>
      </p:sp>
      <p:sp>
        <p:nvSpPr>
          <p:cNvPr id="1705987" name="AutoShape 3"/>
          <p:cNvSpPr>
            <a:spLocks noChangeArrowheads="1"/>
          </p:cNvSpPr>
          <p:nvPr/>
        </p:nvSpPr>
        <p:spPr bwMode="auto">
          <a:xfrm>
            <a:off x="1763713" y="1819275"/>
            <a:ext cx="457200" cy="533400"/>
          </a:xfrm>
          <a:prstGeom prst="upArrow">
            <a:avLst>
              <a:gd name="adj1" fmla="val 50000"/>
              <a:gd name="adj2" fmla="val 29167"/>
            </a:avLst>
          </a:prstGeom>
          <a:noFill/>
          <a:ln w="317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05988" name="Rectangle 4"/>
          <p:cNvSpPr>
            <a:spLocks noChangeArrowheads="1"/>
          </p:cNvSpPr>
          <p:nvPr/>
        </p:nvSpPr>
        <p:spPr bwMode="auto">
          <a:xfrm>
            <a:off x="457200" y="2286000"/>
            <a:ext cx="3124200" cy="2133600"/>
          </a:xfrm>
          <a:prstGeom prst="rect">
            <a:avLst/>
          </a:prstGeom>
          <a:solidFill>
            <a:srgbClr val="FFFF99"/>
          </a:solidFill>
          <a:ln w="31750" algn="ctr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05989" name="Line 5"/>
          <p:cNvSpPr>
            <a:spLocks noChangeShapeType="1"/>
          </p:cNvSpPr>
          <p:nvPr/>
        </p:nvSpPr>
        <p:spPr bwMode="auto">
          <a:xfrm>
            <a:off x="12954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05990" name="Line 6"/>
          <p:cNvSpPr>
            <a:spLocks noChangeShapeType="1"/>
          </p:cNvSpPr>
          <p:nvPr/>
        </p:nvSpPr>
        <p:spPr bwMode="auto">
          <a:xfrm>
            <a:off x="17526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05991" name="Line 7"/>
          <p:cNvSpPr>
            <a:spLocks noChangeShapeType="1"/>
          </p:cNvSpPr>
          <p:nvPr/>
        </p:nvSpPr>
        <p:spPr bwMode="auto">
          <a:xfrm>
            <a:off x="22098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05992" name="Line 8"/>
          <p:cNvSpPr>
            <a:spLocks noChangeShapeType="1"/>
          </p:cNvSpPr>
          <p:nvPr/>
        </p:nvSpPr>
        <p:spPr bwMode="auto">
          <a:xfrm>
            <a:off x="26670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05993" name="Line 9"/>
          <p:cNvSpPr>
            <a:spLocks noChangeShapeType="1"/>
          </p:cNvSpPr>
          <p:nvPr/>
        </p:nvSpPr>
        <p:spPr bwMode="auto">
          <a:xfrm>
            <a:off x="26670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05994" name="Line 10"/>
          <p:cNvSpPr>
            <a:spLocks noChangeShapeType="1"/>
          </p:cNvSpPr>
          <p:nvPr/>
        </p:nvSpPr>
        <p:spPr bwMode="auto">
          <a:xfrm>
            <a:off x="31242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05995" name="Line 11"/>
          <p:cNvSpPr>
            <a:spLocks noChangeShapeType="1"/>
          </p:cNvSpPr>
          <p:nvPr/>
        </p:nvSpPr>
        <p:spPr bwMode="auto">
          <a:xfrm>
            <a:off x="35814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05996" name="Line 12"/>
          <p:cNvSpPr>
            <a:spLocks noChangeShapeType="1"/>
          </p:cNvSpPr>
          <p:nvPr/>
        </p:nvSpPr>
        <p:spPr bwMode="auto">
          <a:xfrm>
            <a:off x="40386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05997" name="Line 13"/>
          <p:cNvSpPr>
            <a:spLocks noChangeShapeType="1"/>
          </p:cNvSpPr>
          <p:nvPr/>
        </p:nvSpPr>
        <p:spPr bwMode="auto">
          <a:xfrm>
            <a:off x="40386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05998" name="Line 14"/>
          <p:cNvSpPr>
            <a:spLocks noChangeShapeType="1"/>
          </p:cNvSpPr>
          <p:nvPr/>
        </p:nvSpPr>
        <p:spPr bwMode="auto">
          <a:xfrm>
            <a:off x="44958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05999" name="Line 15"/>
          <p:cNvSpPr>
            <a:spLocks noChangeShapeType="1"/>
          </p:cNvSpPr>
          <p:nvPr/>
        </p:nvSpPr>
        <p:spPr bwMode="auto">
          <a:xfrm>
            <a:off x="49530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06000" name="Line 16"/>
          <p:cNvSpPr>
            <a:spLocks noChangeShapeType="1"/>
          </p:cNvSpPr>
          <p:nvPr/>
        </p:nvSpPr>
        <p:spPr bwMode="auto">
          <a:xfrm>
            <a:off x="54102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06001" name="Line 17"/>
          <p:cNvSpPr>
            <a:spLocks noChangeShapeType="1"/>
          </p:cNvSpPr>
          <p:nvPr/>
        </p:nvSpPr>
        <p:spPr bwMode="auto">
          <a:xfrm>
            <a:off x="54102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06002" name="Line 18"/>
          <p:cNvSpPr>
            <a:spLocks noChangeShapeType="1"/>
          </p:cNvSpPr>
          <p:nvPr/>
        </p:nvSpPr>
        <p:spPr bwMode="auto">
          <a:xfrm>
            <a:off x="58674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06003" name="Line 19"/>
          <p:cNvSpPr>
            <a:spLocks noChangeShapeType="1"/>
          </p:cNvSpPr>
          <p:nvPr/>
        </p:nvSpPr>
        <p:spPr bwMode="auto">
          <a:xfrm>
            <a:off x="63246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06004" name="Line 20"/>
          <p:cNvSpPr>
            <a:spLocks noChangeShapeType="1"/>
          </p:cNvSpPr>
          <p:nvPr/>
        </p:nvSpPr>
        <p:spPr bwMode="auto">
          <a:xfrm>
            <a:off x="67818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06005" name="Line 21"/>
          <p:cNvSpPr>
            <a:spLocks noChangeShapeType="1"/>
          </p:cNvSpPr>
          <p:nvPr/>
        </p:nvSpPr>
        <p:spPr bwMode="auto">
          <a:xfrm>
            <a:off x="67818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06006" name="Line 22"/>
          <p:cNvSpPr>
            <a:spLocks noChangeShapeType="1"/>
          </p:cNvSpPr>
          <p:nvPr/>
        </p:nvSpPr>
        <p:spPr bwMode="auto">
          <a:xfrm>
            <a:off x="72390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06007" name="Line 23"/>
          <p:cNvSpPr>
            <a:spLocks noChangeShapeType="1"/>
          </p:cNvSpPr>
          <p:nvPr/>
        </p:nvSpPr>
        <p:spPr bwMode="auto">
          <a:xfrm>
            <a:off x="76962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06008" name="Line 24"/>
          <p:cNvSpPr>
            <a:spLocks noChangeShapeType="1"/>
          </p:cNvSpPr>
          <p:nvPr/>
        </p:nvSpPr>
        <p:spPr bwMode="auto">
          <a:xfrm>
            <a:off x="81534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06009" name="Line 25"/>
          <p:cNvSpPr>
            <a:spLocks noChangeShapeType="1"/>
          </p:cNvSpPr>
          <p:nvPr/>
        </p:nvSpPr>
        <p:spPr bwMode="auto">
          <a:xfrm>
            <a:off x="81534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06010" name="Line 26"/>
          <p:cNvSpPr>
            <a:spLocks noChangeShapeType="1"/>
          </p:cNvSpPr>
          <p:nvPr/>
        </p:nvSpPr>
        <p:spPr bwMode="auto">
          <a:xfrm>
            <a:off x="86106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06011" name="Line 27"/>
          <p:cNvSpPr>
            <a:spLocks noChangeShapeType="1"/>
          </p:cNvSpPr>
          <p:nvPr/>
        </p:nvSpPr>
        <p:spPr bwMode="auto">
          <a:xfrm>
            <a:off x="90678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06012" name="Line 28"/>
          <p:cNvSpPr>
            <a:spLocks noChangeShapeType="1"/>
          </p:cNvSpPr>
          <p:nvPr/>
        </p:nvSpPr>
        <p:spPr bwMode="auto">
          <a:xfrm>
            <a:off x="-762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06013" name="Line 29"/>
          <p:cNvSpPr>
            <a:spLocks noChangeShapeType="1"/>
          </p:cNvSpPr>
          <p:nvPr/>
        </p:nvSpPr>
        <p:spPr bwMode="auto">
          <a:xfrm>
            <a:off x="3810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06014" name="Line 30"/>
          <p:cNvSpPr>
            <a:spLocks noChangeShapeType="1"/>
          </p:cNvSpPr>
          <p:nvPr/>
        </p:nvSpPr>
        <p:spPr bwMode="auto">
          <a:xfrm>
            <a:off x="8382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06015" name="Line 31"/>
          <p:cNvSpPr>
            <a:spLocks noChangeShapeType="1"/>
          </p:cNvSpPr>
          <p:nvPr/>
        </p:nvSpPr>
        <p:spPr bwMode="auto">
          <a:xfrm>
            <a:off x="12954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06016" name="Text Box 32"/>
          <p:cNvSpPr txBox="1">
            <a:spLocks noChangeArrowheads="1"/>
          </p:cNvSpPr>
          <p:nvPr/>
        </p:nvSpPr>
        <p:spPr bwMode="auto">
          <a:xfrm>
            <a:off x="1803400" y="1371600"/>
            <a:ext cx="2968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706017" name="Text Box 33"/>
          <p:cNvSpPr txBox="1">
            <a:spLocks noChangeArrowheads="1"/>
          </p:cNvSpPr>
          <p:nvPr/>
        </p:nvSpPr>
        <p:spPr bwMode="auto">
          <a:xfrm>
            <a:off x="22177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706018" name="Text Box 34"/>
          <p:cNvSpPr txBox="1">
            <a:spLocks noChangeArrowheads="1"/>
          </p:cNvSpPr>
          <p:nvPr/>
        </p:nvSpPr>
        <p:spPr bwMode="auto">
          <a:xfrm>
            <a:off x="27511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706019" name="Text Box 35"/>
          <p:cNvSpPr txBox="1">
            <a:spLocks noChangeArrowheads="1"/>
          </p:cNvSpPr>
          <p:nvPr/>
        </p:nvSpPr>
        <p:spPr bwMode="auto">
          <a:xfrm>
            <a:off x="32083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706020" name="Text Box 36"/>
          <p:cNvSpPr txBox="1">
            <a:spLocks noChangeArrowheads="1"/>
          </p:cNvSpPr>
          <p:nvPr/>
        </p:nvSpPr>
        <p:spPr bwMode="auto">
          <a:xfrm>
            <a:off x="3657600" y="1371600"/>
            <a:ext cx="2968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706021" name="Text Box 37"/>
          <p:cNvSpPr txBox="1">
            <a:spLocks noChangeArrowheads="1"/>
          </p:cNvSpPr>
          <p:nvPr/>
        </p:nvSpPr>
        <p:spPr bwMode="auto">
          <a:xfrm>
            <a:off x="4114800" y="1371600"/>
            <a:ext cx="2968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706022" name="Text Box 38"/>
          <p:cNvSpPr txBox="1">
            <a:spLocks noChangeArrowheads="1"/>
          </p:cNvSpPr>
          <p:nvPr/>
        </p:nvSpPr>
        <p:spPr bwMode="auto">
          <a:xfrm>
            <a:off x="4572000" y="1371600"/>
            <a:ext cx="2968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706023" name="Text Box 39"/>
          <p:cNvSpPr txBox="1">
            <a:spLocks noChangeArrowheads="1"/>
          </p:cNvSpPr>
          <p:nvPr/>
        </p:nvSpPr>
        <p:spPr bwMode="auto">
          <a:xfrm>
            <a:off x="50371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706024" name="Text Box 40"/>
          <p:cNvSpPr txBox="1">
            <a:spLocks noChangeArrowheads="1"/>
          </p:cNvSpPr>
          <p:nvPr/>
        </p:nvSpPr>
        <p:spPr bwMode="auto">
          <a:xfrm>
            <a:off x="54943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706025" name="Text Box 41"/>
          <p:cNvSpPr txBox="1">
            <a:spLocks noChangeArrowheads="1"/>
          </p:cNvSpPr>
          <p:nvPr/>
        </p:nvSpPr>
        <p:spPr bwMode="auto">
          <a:xfrm>
            <a:off x="59515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706026" name="Text Box 42"/>
          <p:cNvSpPr txBox="1">
            <a:spLocks noChangeArrowheads="1"/>
          </p:cNvSpPr>
          <p:nvPr/>
        </p:nvSpPr>
        <p:spPr bwMode="auto">
          <a:xfrm>
            <a:off x="64087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706027" name="Text Box 43"/>
          <p:cNvSpPr txBox="1">
            <a:spLocks noChangeArrowheads="1"/>
          </p:cNvSpPr>
          <p:nvPr/>
        </p:nvSpPr>
        <p:spPr bwMode="auto">
          <a:xfrm>
            <a:off x="68659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706028" name="Text Box 44"/>
          <p:cNvSpPr txBox="1">
            <a:spLocks noChangeArrowheads="1"/>
          </p:cNvSpPr>
          <p:nvPr/>
        </p:nvSpPr>
        <p:spPr bwMode="auto">
          <a:xfrm>
            <a:off x="72469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706029" name="Text Box 45"/>
          <p:cNvSpPr txBox="1">
            <a:spLocks noChangeArrowheads="1"/>
          </p:cNvSpPr>
          <p:nvPr/>
        </p:nvSpPr>
        <p:spPr bwMode="auto">
          <a:xfrm>
            <a:off x="77041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706030" name="Text Box 46"/>
          <p:cNvSpPr txBox="1">
            <a:spLocks noChangeArrowheads="1"/>
          </p:cNvSpPr>
          <p:nvPr/>
        </p:nvSpPr>
        <p:spPr bwMode="auto">
          <a:xfrm>
            <a:off x="8229600" y="1371600"/>
            <a:ext cx="2968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706031" name="Text Box 47"/>
          <p:cNvSpPr txBox="1">
            <a:spLocks noChangeArrowheads="1"/>
          </p:cNvSpPr>
          <p:nvPr/>
        </p:nvSpPr>
        <p:spPr bwMode="auto">
          <a:xfrm>
            <a:off x="86947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706032" name="Line 48"/>
          <p:cNvSpPr>
            <a:spLocks noChangeShapeType="1"/>
          </p:cNvSpPr>
          <p:nvPr/>
        </p:nvSpPr>
        <p:spPr bwMode="auto">
          <a:xfrm>
            <a:off x="-762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06033" name="Line 49"/>
          <p:cNvSpPr>
            <a:spLocks noChangeShapeType="1"/>
          </p:cNvSpPr>
          <p:nvPr/>
        </p:nvSpPr>
        <p:spPr bwMode="auto">
          <a:xfrm>
            <a:off x="-762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06034" name="Line 50"/>
          <p:cNvSpPr>
            <a:spLocks noChangeShapeType="1"/>
          </p:cNvSpPr>
          <p:nvPr/>
        </p:nvSpPr>
        <p:spPr bwMode="auto">
          <a:xfrm>
            <a:off x="3810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06035" name="Line 51"/>
          <p:cNvSpPr>
            <a:spLocks noChangeShapeType="1"/>
          </p:cNvSpPr>
          <p:nvPr/>
        </p:nvSpPr>
        <p:spPr bwMode="auto">
          <a:xfrm>
            <a:off x="8382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06036" name="Line 52"/>
          <p:cNvSpPr>
            <a:spLocks noChangeShapeType="1"/>
          </p:cNvSpPr>
          <p:nvPr/>
        </p:nvSpPr>
        <p:spPr bwMode="auto">
          <a:xfrm>
            <a:off x="12954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06037" name="Line 53"/>
          <p:cNvSpPr>
            <a:spLocks noChangeShapeType="1"/>
          </p:cNvSpPr>
          <p:nvPr/>
        </p:nvSpPr>
        <p:spPr bwMode="auto">
          <a:xfrm>
            <a:off x="12954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06038" name="Line 54"/>
          <p:cNvSpPr>
            <a:spLocks noChangeShapeType="1"/>
          </p:cNvSpPr>
          <p:nvPr/>
        </p:nvSpPr>
        <p:spPr bwMode="auto">
          <a:xfrm>
            <a:off x="17526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06039" name="Text Box 55"/>
          <p:cNvSpPr txBox="1">
            <a:spLocks noChangeArrowheads="1"/>
          </p:cNvSpPr>
          <p:nvPr/>
        </p:nvSpPr>
        <p:spPr bwMode="auto">
          <a:xfrm>
            <a:off x="79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706040" name="Text Box 56"/>
          <p:cNvSpPr txBox="1">
            <a:spLocks noChangeArrowheads="1"/>
          </p:cNvSpPr>
          <p:nvPr/>
        </p:nvSpPr>
        <p:spPr bwMode="auto">
          <a:xfrm>
            <a:off x="3889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706041" name="Text Box 57"/>
          <p:cNvSpPr txBox="1">
            <a:spLocks noChangeArrowheads="1"/>
          </p:cNvSpPr>
          <p:nvPr/>
        </p:nvSpPr>
        <p:spPr bwMode="auto">
          <a:xfrm>
            <a:off x="8461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706042" name="Text Box 58"/>
          <p:cNvSpPr txBox="1">
            <a:spLocks noChangeArrowheads="1"/>
          </p:cNvSpPr>
          <p:nvPr/>
        </p:nvSpPr>
        <p:spPr bwMode="auto">
          <a:xfrm>
            <a:off x="1371600" y="1371600"/>
            <a:ext cx="2968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706043" name="Oval 59"/>
          <p:cNvSpPr>
            <a:spLocks noChangeArrowheads="1"/>
          </p:cNvSpPr>
          <p:nvPr/>
        </p:nvSpPr>
        <p:spPr bwMode="auto">
          <a:xfrm>
            <a:off x="1158875" y="2924175"/>
            <a:ext cx="279400" cy="231775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500">
                <a:latin typeface="Arial" charset="0"/>
              </a:rPr>
              <a:t>1</a:t>
            </a:r>
          </a:p>
        </p:txBody>
      </p:sp>
      <p:sp>
        <p:nvSpPr>
          <p:cNvPr id="1706044" name="Line 60"/>
          <p:cNvSpPr>
            <a:spLocks noChangeShapeType="1"/>
          </p:cNvSpPr>
          <p:nvPr/>
        </p:nvSpPr>
        <p:spPr bwMode="auto">
          <a:xfrm>
            <a:off x="930275" y="3051175"/>
            <a:ext cx="20002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06045" name="Text Box 61"/>
          <p:cNvSpPr txBox="1">
            <a:spLocks noChangeArrowheads="1"/>
          </p:cNvSpPr>
          <p:nvPr/>
        </p:nvSpPr>
        <p:spPr bwMode="auto">
          <a:xfrm>
            <a:off x="708025" y="3136900"/>
            <a:ext cx="315913" cy="1682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/>
              <a:t>Start</a:t>
            </a:r>
          </a:p>
        </p:txBody>
      </p:sp>
      <p:cxnSp>
        <p:nvCxnSpPr>
          <p:cNvPr id="1706046" name="AutoShape 62"/>
          <p:cNvCxnSpPr>
            <a:cxnSpLocks noChangeShapeType="1"/>
            <a:stCxn id="1706043" idx="7"/>
          </p:cNvCxnSpPr>
          <p:nvPr/>
        </p:nvCxnSpPr>
        <p:spPr bwMode="auto">
          <a:xfrm rot="16200000">
            <a:off x="1760538" y="2525712"/>
            <a:ext cx="52388" cy="779463"/>
          </a:xfrm>
          <a:prstGeom prst="curvedConnector3">
            <a:avLst>
              <a:gd name="adj1" fmla="val 355681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706047" name="AutoShape 63"/>
          <p:cNvSpPr>
            <a:spLocks noChangeArrowheads="1"/>
          </p:cNvSpPr>
          <p:nvPr/>
        </p:nvSpPr>
        <p:spPr bwMode="auto">
          <a:xfrm>
            <a:off x="1587500" y="3700463"/>
            <a:ext cx="520700" cy="238125"/>
          </a:xfrm>
          <a:prstGeom prst="hexagon">
            <a:avLst>
              <a:gd name="adj" fmla="val 54667"/>
              <a:gd name="vf" fmla="val 115470"/>
            </a:avLst>
          </a:prstGeom>
          <a:solidFill>
            <a:srgbClr val="FFCC99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500">
                <a:latin typeface="Arial" charset="0"/>
              </a:rPr>
              <a:t>HALT</a:t>
            </a:r>
          </a:p>
        </p:txBody>
      </p:sp>
      <p:cxnSp>
        <p:nvCxnSpPr>
          <p:cNvPr id="1706048" name="AutoShape 64"/>
          <p:cNvCxnSpPr>
            <a:cxnSpLocks noChangeShapeType="1"/>
            <a:stCxn id="1706043" idx="4"/>
            <a:endCxn id="1706047" idx="1"/>
          </p:cNvCxnSpPr>
          <p:nvPr/>
        </p:nvCxnSpPr>
        <p:spPr bwMode="auto">
          <a:xfrm rot="16200000" flipH="1">
            <a:off x="1143000" y="3384550"/>
            <a:ext cx="592138" cy="280988"/>
          </a:xfrm>
          <a:prstGeom prst="curvedConnector2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706049" name="AutoShape 65"/>
          <p:cNvCxnSpPr>
            <a:cxnSpLocks noChangeShapeType="1"/>
            <a:stCxn id="1706043" idx="7"/>
            <a:endCxn id="1706043" idx="2"/>
          </p:cNvCxnSpPr>
          <p:nvPr/>
        </p:nvCxnSpPr>
        <p:spPr bwMode="auto">
          <a:xfrm rot="16200000" flipH="1" flipV="1">
            <a:off x="1210469" y="2855119"/>
            <a:ext cx="131763" cy="244475"/>
          </a:xfrm>
          <a:prstGeom prst="curvedConnector4">
            <a:avLst>
              <a:gd name="adj1" fmla="val -97824"/>
              <a:gd name="adj2" fmla="val 12538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706050" name="Text Box 66"/>
          <p:cNvSpPr txBox="1">
            <a:spLocks noChangeArrowheads="1"/>
          </p:cNvSpPr>
          <p:nvPr/>
        </p:nvSpPr>
        <p:spPr bwMode="auto">
          <a:xfrm>
            <a:off x="1635125" y="2466975"/>
            <a:ext cx="387350" cy="200025"/>
          </a:xfrm>
          <a:prstGeom prst="rect">
            <a:avLst/>
          </a:prstGeom>
          <a:noFill/>
          <a:ln w="31750" algn="ctr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/>
              <a:t>), X, L</a:t>
            </a:r>
          </a:p>
        </p:txBody>
      </p:sp>
      <p:sp>
        <p:nvSpPr>
          <p:cNvPr id="1706051" name="Oval 67"/>
          <p:cNvSpPr>
            <a:spLocks noChangeArrowheads="1"/>
          </p:cNvSpPr>
          <p:nvPr/>
        </p:nvSpPr>
        <p:spPr bwMode="auto">
          <a:xfrm>
            <a:off x="2106613" y="2867025"/>
            <a:ext cx="495300" cy="339725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500">
                <a:latin typeface="Arial" charset="0"/>
              </a:rPr>
              <a:t>2: look for </a:t>
            </a:r>
            <a:r>
              <a:rPr lang="en-US" sz="500"/>
              <a:t>(</a:t>
            </a:r>
          </a:p>
        </p:txBody>
      </p:sp>
      <p:sp>
        <p:nvSpPr>
          <p:cNvPr id="1706052" name="Text Box 68"/>
          <p:cNvSpPr txBox="1">
            <a:spLocks noChangeArrowheads="1"/>
          </p:cNvSpPr>
          <p:nvPr/>
        </p:nvSpPr>
        <p:spPr bwMode="auto">
          <a:xfrm>
            <a:off x="965200" y="3798888"/>
            <a:ext cx="400050" cy="200025"/>
          </a:xfrm>
          <a:prstGeom prst="rect">
            <a:avLst/>
          </a:prstGeom>
          <a:noFill/>
          <a:ln w="31750" algn="ctr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/>
              <a:t>#, 1, -</a:t>
            </a:r>
          </a:p>
        </p:txBody>
      </p:sp>
      <p:sp>
        <p:nvSpPr>
          <p:cNvPr id="1706053" name="Text Box 69"/>
          <p:cNvSpPr txBox="1">
            <a:spLocks noChangeArrowheads="1"/>
          </p:cNvSpPr>
          <p:nvPr/>
        </p:nvSpPr>
        <p:spPr bwMode="auto">
          <a:xfrm>
            <a:off x="596900" y="2571750"/>
            <a:ext cx="450850" cy="200025"/>
          </a:xfrm>
          <a:prstGeom prst="rect">
            <a:avLst/>
          </a:prstGeom>
          <a:noFill/>
          <a:ln w="31750" algn="ctr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>
                <a:sym typeface="Symbol" pitchFamily="18" charset="2"/>
              </a:rPr>
              <a:t>)</a:t>
            </a:r>
            <a:r>
              <a:rPr lang="en-US" sz="500"/>
              <a:t>, #, R</a:t>
            </a:r>
          </a:p>
        </p:txBody>
      </p:sp>
      <p:cxnSp>
        <p:nvCxnSpPr>
          <p:cNvPr id="1706054" name="AutoShape 70"/>
          <p:cNvCxnSpPr>
            <a:cxnSpLocks noChangeShapeType="1"/>
            <a:stCxn id="1706051" idx="7"/>
            <a:endCxn id="1706051" idx="5"/>
          </p:cNvCxnSpPr>
          <p:nvPr/>
        </p:nvCxnSpPr>
        <p:spPr bwMode="auto">
          <a:xfrm rot="5400000" flipV="1">
            <a:off x="2374900" y="3040063"/>
            <a:ext cx="309563" cy="1587"/>
          </a:xfrm>
          <a:prstGeom prst="curvedConnector5">
            <a:avLst>
              <a:gd name="adj1" fmla="val -44963"/>
              <a:gd name="adj2" fmla="val 25700000"/>
              <a:gd name="adj3" fmla="val 144963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706055" name="Text Box 71"/>
          <p:cNvSpPr txBox="1">
            <a:spLocks noChangeArrowheads="1"/>
          </p:cNvSpPr>
          <p:nvPr/>
        </p:nvSpPr>
        <p:spPr bwMode="auto">
          <a:xfrm>
            <a:off x="2981325" y="2770188"/>
            <a:ext cx="442913" cy="200025"/>
          </a:xfrm>
          <a:prstGeom prst="rect">
            <a:avLst/>
          </a:prstGeom>
          <a:noFill/>
          <a:ln w="31750" algn="ctr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>
                <a:sym typeface="Symbol" pitchFamily="18" charset="2"/>
              </a:rPr>
              <a:t>(</a:t>
            </a:r>
            <a:r>
              <a:rPr lang="en-US" sz="500"/>
              <a:t>, #, L</a:t>
            </a:r>
          </a:p>
        </p:txBody>
      </p:sp>
      <p:cxnSp>
        <p:nvCxnSpPr>
          <p:cNvPr id="1706056" name="AutoShape 72"/>
          <p:cNvCxnSpPr>
            <a:cxnSpLocks noChangeShapeType="1"/>
            <a:stCxn id="1706051" idx="4"/>
            <a:endCxn id="1706043" idx="5"/>
          </p:cNvCxnSpPr>
          <p:nvPr/>
        </p:nvCxnSpPr>
        <p:spPr bwMode="auto">
          <a:xfrm rot="16200000" flipV="1">
            <a:off x="1835945" y="2739231"/>
            <a:ext cx="80962" cy="955675"/>
          </a:xfrm>
          <a:prstGeom prst="curvedConnector3">
            <a:avLst>
              <a:gd name="adj1" fmla="val -95713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706057" name="Text Box 73"/>
          <p:cNvSpPr txBox="1">
            <a:spLocks noChangeArrowheads="1"/>
          </p:cNvSpPr>
          <p:nvPr/>
        </p:nvSpPr>
        <p:spPr bwMode="auto">
          <a:xfrm>
            <a:off x="1644650" y="3322638"/>
            <a:ext cx="395288" cy="200025"/>
          </a:xfrm>
          <a:prstGeom prst="rect">
            <a:avLst/>
          </a:prstGeom>
          <a:noFill/>
          <a:ln w="31750" algn="ctr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>
                <a:sym typeface="Symbol" pitchFamily="18" charset="2"/>
              </a:rPr>
              <a:t>(</a:t>
            </a:r>
            <a:r>
              <a:rPr lang="en-US" sz="500"/>
              <a:t>, X, R</a:t>
            </a:r>
          </a:p>
        </p:txBody>
      </p:sp>
      <p:cxnSp>
        <p:nvCxnSpPr>
          <p:cNvPr id="1706058" name="AutoShape 74"/>
          <p:cNvCxnSpPr>
            <a:cxnSpLocks noChangeShapeType="1"/>
            <a:stCxn id="1706051" idx="4"/>
            <a:endCxn id="1706047" idx="3"/>
          </p:cNvCxnSpPr>
          <p:nvPr/>
        </p:nvCxnSpPr>
        <p:spPr bwMode="auto">
          <a:xfrm rot="5400000">
            <a:off x="1952625" y="3419475"/>
            <a:ext cx="563563" cy="239713"/>
          </a:xfrm>
          <a:prstGeom prst="curvedConnector2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706059" name="Text Box 75"/>
          <p:cNvSpPr txBox="1">
            <a:spLocks noChangeArrowheads="1"/>
          </p:cNvSpPr>
          <p:nvPr/>
        </p:nvSpPr>
        <p:spPr bwMode="auto">
          <a:xfrm>
            <a:off x="2362200" y="3770313"/>
            <a:ext cx="400050" cy="200025"/>
          </a:xfrm>
          <a:prstGeom prst="rect">
            <a:avLst/>
          </a:prstGeom>
          <a:noFill/>
          <a:ln w="31750" algn="ctr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/>
              <a:t>#, 0, -</a:t>
            </a:r>
          </a:p>
        </p:txBody>
      </p:sp>
      <p:sp>
        <p:nvSpPr>
          <p:cNvPr id="1706060" name="Text Box 76"/>
          <p:cNvSpPr txBox="1">
            <a:spLocks noChangeArrowheads="1"/>
          </p:cNvSpPr>
          <p:nvPr/>
        </p:nvSpPr>
        <p:spPr bwMode="auto">
          <a:xfrm>
            <a:off x="1504950" y="4033838"/>
            <a:ext cx="2035175" cy="33655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Finite State Machine</a:t>
            </a:r>
          </a:p>
        </p:txBody>
      </p:sp>
      <p:sp>
        <p:nvSpPr>
          <p:cNvPr id="1706061" name="Rectangle 77"/>
          <p:cNvSpPr>
            <a:spLocks noChangeArrowheads="1"/>
          </p:cNvSpPr>
          <p:nvPr/>
        </p:nvSpPr>
        <p:spPr bwMode="auto">
          <a:xfrm>
            <a:off x="-76200" y="1398588"/>
            <a:ext cx="9677400" cy="381000"/>
          </a:xfrm>
          <a:prstGeom prst="rect">
            <a:avLst/>
          </a:prstGeom>
          <a:noFill/>
          <a:ln w="317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06062" name="Text Box 78"/>
          <p:cNvSpPr txBox="1">
            <a:spLocks noChangeArrowheads="1"/>
          </p:cNvSpPr>
          <p:nvPr/>
        </p:nvSpPr>
        <p:spPr bwMode="auto">
          <a:xfrm>
            <a:off x="3781425" y="3059113"/>
            <a:ext cx="5273675" cy="264795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 Read/Write Infinite Tape</a:t>
            </a:r>
          </a:p>
          <a:p>
            <a:pPr>
              <a:buFont typeface="Wingdings" pitchFamily="2" charset="2"/>
              <a:buChar char="ü"/>
            </a:pPr>
            <a:r>
              <a:rPr lang="en-US"/>
              <a:t>	Mutable Lists</a:t>
            </a:r>
          </a:p>
          <a:p>
            <a:pPr>
              <a:buFontTx/>
              <a:buChar char="•"/>
            </a:pPr>
            <a:r>
              <a:rPr lang="en-US"/>
              <a:t> Finite State Machine</a:t>
            </a:r>
          </a:p>
          <a:p>
            <a:pPr>
              <a:buFont typeface="Wingdings" pitchFamily="2" charset="2"/>
              <a:buChar char="ü"/>
            </a:pPr>
            <a:r>
              <a:rPr lang="en-US"/>
              <a:t>	Numbers to keep track of state</a:t>
            </a:r>
          </a:p>
          <a:p>
            <a:pPr>
              <a:buFontTx/>
              <a:buChar char="•"/>
            </a:pPr>
            <a:r>
              <a:rPr lang="en-US"/>
              <a:t> Processing</a:t>
            </a:r>
          </a:p>
          <a:p>
            <a:pPr>
              <a:buFont typeface="Wingdings" pitchFamily="2" charset="2"/>
              <a:buChar char="ü"/>
            </a:pPr>
            <a:r>
              <a:rPr lang="en-US"/>
              <a:t>	Way of making decisions (if)</a:t>
            </a:r>
          </a:p>
          <a:p>
            <a:pPr>
              <a:buFont typeface="Wingdings" pitchFamily="2" charset="2"/>
              <a:buChar char="["/>
            </a:pPr>
            <a:r>
              <a:rPr lang="en-US"/>
              <a:t>	Way to keep going</a:t>
            </a:r>
          </a:p>
        </p:txBody>
      </p:sp>
      <p:sp>
        <p:nvSpPr>
          <p:cNvPr id="1706063" name="Rectangle 79"/>
          <p:cNvSpPr>
            <a:spLocks noChangeArrowheads="1"/>
          </p:cNvSpPr>
          <p:nvPr/>
        </p:nvSpPr>
        <p:spPr bwMode="auto">
          <a:xfrm>
            <a:off x="3727391" y="4738025"/>
            <a:ext cx="2929783" cy="369332"/>
          </a:xfrm>
          <a:prstGeom prst="rect">
            <a:avLst/>
          </a:prstGeom>
          <a:noFill/>
          <a:ln w="31750" algn="ctr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706064" name="Text Box 80"/>
          <p:cNvSpPr txBox="1">
            <a:spLocks noChangeArrowheads="1"/>
          </p:cNvSpPr>
          <p:nvPr/>
        </p:nvSpPr>
        <p:spPr bwMode="auto">
          <a:xfrm>
            <a:off x="228600" y="4572000"/>
            <a:ext cx="3429000" cy="1938992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/>
              <a:t>We have this, </a:t>
            </a:r>
            <a:r>
              <a:rPr lang="en-US" sz="2000" dirty="0" smtClean="0"/>
              <a:t>but we </a:t>
            </a:r>
            <a:r>
              <a:rPr lang="en-US" sz="2000" dirty="0"/>
              <a:t>cheated using </a:t>
            </a:r>
            <a:r>
              <a:rPr lang="en-US" sz="2000" b="1" dirty="0" smtClean="0">
                <a:sym typeface="Symbol" pitchFamily="18" charset="2"/>
              </a:rPr>
              <a:t> </a:t>
            </a:r>
            <a:r>
              <a:rPr lang="en-US" sz="2000" dirty="0" smtClean="0"/>
              <a:t>to </a:t>
            </a:r>
            <a:r>
              <a:rPr lang="en-US" sz="2000" dirty="0"/>
              <a:t>make recursive definitions</a:t>
            </a:r>
            <a:r>
              <a:rPr lang="en-US" sz="2000" dirty="0" smtClean="0"/>
              <a:t>!</a:t>
            </a:r>
          </a:p>
          <a:p>
            <a:r>
              <a:rPr lang="en-US" sz="2000" dirty="0" smtClean="0"/>
              <a:t>Having names and definitions is much more complex than Lambda calculus.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6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06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06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06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06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06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06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60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19200"/>
            <a:ext cx="7010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7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Way to Keep </a:t>
            </a:r>
            <a:r>
              <a:rPr lang="en-US" dirty="0" smtClean="0"/>
              <a:t>Going: The Y-</a:t>
            </a:r>
            <a:r>
              <a:rPr lang="en-US" dirty="0" err="1" smtClean="0"/>
              <a:t>Combinator</a:t>
            </a:r>
            <a:endParaRPr lang="en-US" dirty="0"/>
          </a:p>
        </p:txBody>
      </p:sp>
      <p:sp>
        <p:nvSpPr>
          <p:cNvPr id="1707012" name="Text Box 4"/>
          <p:cNvSpPr txBox="1">
            <a:spLocks noChangeArrowheads="1"/>
          </p:cNvSpPr>
          <p:nvPr/>
        </p:nvSpPr>
        <p:spPr bwMode="auto">
          <a:xfrm>
            <a:off x="2438400" y="4495800"/>
            <a:ext cx="6477000" cy="13849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)) (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))</a:t>
            </a:r>
          </a:p>
          <a:p>
            <a:r>
              <a:rPr lang="en-US" sz="2800" dirty="0" smtClean="0"/>
              <a:t>This finds the fixed point of any function!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= 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))	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Universal Computer</a:t>
            </a:r>
          </a:p>
        </p:txBody>
      </p:sp>
      <p:sp>
        <p:nvSpPr>
          <p:cNvPr id="17090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Lambda Calculus can simulate a Turing Machine</a:t>
            </a:r>
          </a:p>
          <a:p>
            <a:pPr lvl="1"/>
            <a:r>
              <a:rPr lang="en-US" dirty="0"/>
              <a:t>Everything a Turing Machine can compute, Lambda Calculus can compute also</a:t>
            </a:r>
          </a:p>
          <a:p>
            <a:r>
              <a:rPr lang="en-US" dirty="0"/>
              <a:t>Turing Machine can simulate Lambda Calculus (we didn’t prove </a:t>
            </a:r>
            <a:r>
              <a:rPr lang="en-US" dirty="0" smtClean="0"/>
              <a:t>this)</a:t>
            </a:r>
            <a:endParaRPr lang="en-US" dirty="0"/>
          </a:p>
          <a:p>
            <a:pPr lvl="1"/>
            <a:r>
              <a:rPr lang="en-US" dirty="0"/>
              <a:t>Everything Lambda Calculus can compute, a Turing Machine can compute also</a:t>
            </a:r>
          </a:p>
          <a:p>
            <a:r>
              <a:rPr lang="en-US" dirty="0"/>
              <a:t>Church-Turing Thesis: this is true for any other mechanical computer also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To qualify for a presentation your team must send me an email containing the URL of your site (with some working basic functionality) </a:t>
            </a:r>
            <a:r>
              <a:rPr lang="en-US" b="1" dirty="0" smtClean="0"/>
              <a:t>before 4:59pm Sunday</a:t>
            </a:r>
          </a:p>
          <a:p>
            <a:pPr lvl="1"/>
            <a:r>
              <a:rPr lang="en-US" dirty="0" smtClean="0"/>
              <a:t>Presentation time will be divided between qualifying teams</a:t>
            </a:r>
          </a:p>
          <a:p>
            <a:pPr lvl="1"/>
            <a:r>
              <a:rPr lang="en-US" dirty="0" smtClean="0"/>
              <a:t>Teams will present in reverse order of qualification time</a:t>
            </a:r>
          </a:p>
          <a:p>
            <a:pPr lvl="1"/>
            <a:r>
              <a:rPr lang="en-US" dirty="0" smtClean="0"/>
              <a:t>Non-presenting teams only turn in reports instead (before midnight Monday)</a:t>
            </a:r>
          </a:p>
          <a:p>
            <a:r>
              <a:rPr lang="en-US" b="1" dirty="0" smtClean="0"/>
              <a:t>Final</a:t>
            </a:r>
            <a:r>
              <a:rPr lang="en-US" dirty="0" smtClean="0"/>
              <a:t> will be posted Monday, and due Friday (Dec 11)</a:t>
            </a:r>
          </a:p>
          <a:p>
            <a:pPr lvl="1"/>
            <a:r>
              <a:rPr lang="en-US" dirty="0" smtClean="0"/>
              <a:t>If this scheduling causes you undue hardship, it may be possible to get an extension to Monday (Dec 14)</a:t>
            </a:r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44980" y="5616714"/>
            <a:ext cx="86868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I will have extended extra office hours (either in my office or Small Hall) on Sunday afternoon, 1:30-5pm (groups that upload projects by Saturday will have priority)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Computability in Theory and Practice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(Intellectual Computability Discussion on TV Video)</a:t>
            </a:r>
          </a:p>
        </p:txBody>
      </p:sp>
      <p:sp>
        <p:nvSpPr>
          <p:cNvPr id="4" name="Rectangle 3"/>
          <p:cNvSpPr/>
          <p:nvPr/>
        </p:nvSpPr>
        <p:spPr>
          <a:xfrm>
            <a:off x="2133600" y="5638800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http://www.funny-videos.co.uk/videoAliGScienceVideo39.html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2057400" y="5181600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http://video.google.com/videoplay?docid=1623254076490030585#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Ali G Problem</a:t>
            </a:r>
          </a:p>
        </p:txBody>
      </p:sp>
      <p:sp>
        <p:nvSpPr>
          <p:cNvPr id="1197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050" y="1081088"/>
            <a:ext cx="8313738" cy="1204912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Input:</a:t>
            </a:r>
            <a:r>
              <a:rPr lang="en-US" dirty="0"/>
              <a:t> a list of 2 numbers with up to </a:t>
            </a:r>
            <a:r>
              <a:rPr lang="en-US" i="1" dirty="0">
                <a:latin typeface="Times New Roman" pitchFamily="18" charset="0"/>
              </a:rPr>
              <a:t>d</a:t>
            </a:r>
            <a:r>
              <a:rPr lang="en-US" dirty="0"/>
              <a:t> digits each</a:t>
            </a:r>
          </a:p>
          <a:p>
            <a:pPr>
              <a:buNone/>
            </a:pPr>
            <a:r>
              <a:rPr lang="en-US" b="1" dirty="0"/>
              <a:t>Output:</a:t>
            </a:r>
            <a:r>
              <a:rPr lang="en-US" dirty="0"/>
              <a:t> the product of the 2 numbers</a:t>
            </a:r>
          </a:p>
        </p:txBody>
      </p:sp>
      <p:sp>
        <p:nvSpPr>
          <p:cNvPr id="1197060" name="Text Box 4"/>
          <p:cNvSpPr txBox="1">
            <a:spLocks noChangeArrowheads="1"/>
          </p:cNvSpPr>
          <p:nvPr/>
        </p:nvSpPr>
        <p:spPr bwMode="auto">
          <a:xfrm>
            <a:off x="300037" y="2590800"/>
            <a:ext cx="8539163" cy="335476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dirty="0"/>
              <a:t>Is it computable?</a:t>
            </a:r>
          </a:p>
          <a:p>
            <a:r>
              <a:rPr lang="en-US" sz="3200" dirty="0"/>
              <a:t>	Yes – a straightforward algorithm</a:t>
            </a:r>
          </a:p>
          <a:p>
            <a:r>
              <a:rPr lang="en-US" sz="3200" dirty="0"/>
              <a:t>	solves it.  U</a:t>
            </a:r>
            <a:r>
              <a:rPr lang="en-US" sz="3600" dirty="0"/>
              <a:t>sing elementary 	multiplication techniques </a:t>
            </a:r>
            <a:r>
              <a:rPr lang="en-US" sz="3600" dirty="0" smtClean="0"/>
              <a:t>we know </a:t>
            </a:r>
          </a:p>
          <a:p>
            <a:r>
              <a:rPr lang="en-US" sz="3600" dirty="0" smtClean="0"/>
              <a:t>	it is in </a:t>
            </a:r>
            <a:r>
              <a:rPr lang="en-US" sz="3600" i="1" dirty="0">
                <a:latin typeface="Times New Roman" pitchFamily="18" charset="0"/>
                <a:sym typeface="Symbol" pitchFamily="18" charset="2"/>
              </a:rPr>
              <a:t>O</a:t>
            </a:r>
            <a:r>
              <a:rPr lang="en-US" sz="3600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3600" i="1" dirty="0">
                <a:latin typeface="Times New Roman" pitchFamily="18" charset="0"/>
                <a:sym typeface="Symbol" pitchFamily="18" charset="2"/>
              </a:rPr>
              <a:t>d</a:t>
            </a:r>
            <a:r>
              <a:rPr lang="en-US" sz="3600" baseline="30000" dirty="0">
                <a:latin typeface="Times New Roman" pitchFamily="18" charset="0"/>
                <a:sym typeface="Symbol" pitchFamily="18" charset="2"/>
              </a:rPr>
              <a:t>2</a:t>
            </a:r>
            <a:r>
              <a:rPr lang="en-US" sz="3600" dirty="0" smtClean="0">
                <a:latin typeface="Times New Roman" pitchFamily="18" charset="0"/>
                <a:sym typeface="Symbol" pitchFamily="18" charset="2"/>
              </a:rPr>
              <a:t>)</a:t>
            </a:r>
            <a:endParaRPr lang="en-US" sz="3600" dirty="0"/>
          </a:p>
          <a:p>
            <a:r>
              <a:rPr lang="en-US" sz="3600" dirty="0"/>
              <a:t>Can </a:t>
            </a:r>
            <a:r>
              <a:rPr lang="en-US" sz="3600" i="1" dirty="0"/>
              <a:t>real</a:t>
            </a:r>
            <a:r>
              <a:rPr lang="en-US" sz="3600" dirty="0"/>
              <a:t> computers solve 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97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97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97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97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97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706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63246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4648200"/>
            <a:ext cx="4783322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Ali G was Right!</a:t>
            </a:r>
          </a:p>
        </p:txBody>
      </p:sp>
      <p:sp>
        <p:nvSpPr>
          <p:cNvPr id="1205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Theory assumes </a:t>
            </a:r>
            <a:r>
              <a:rPr lang="en-US" b="1" dirty="0"/>
              <a:t>ideal</a:t>
            </a:r>
            <a:r>
              <a:rPr lang="en-US" dirty="0"/>
              <a:t> computers:</a:t>
            </a:r>
          </a:p>
          <a:p>
            <a:pPr lvl="1"/>
            <a:r>
              <a:rPr lang="en-US" dirty="0"/>
              <a:t>Unlimited, perfect memory</a:t>
            </a:r>
          </a:p>
          <a:p>
            <a:pPr lvl="1"/>
            <a:r>
              <a:rPr lang="en-US" dirty="0"/>
              <a:t>Unlimited </a:t>
            </a:r>
            <a:r>
              <a:rPr lang="en-US" dirty="0" smtClean="0"/>
              <a:t>(but finite</a:t>
            </a:r>
            <a:r>
              <a:rPr lang="en-US" dirty="0"/>
              <a:t>) time</a:t>
            </a:r>
          </a:p>
          <a:p>
            <a:r>
              <a:rPr lang="en-US" dirty="0"/>
              <a:t>Real computers have:</a:t>
            </a:r>
          </a:p>
          <a:p>
            <a:pPr lvl="1"/>
            <a:r>
              <a:rPr lang="en-US" dirty="0"/>
              <a:t>Limited memory, time, power outages, flaky programming languages, etc.</a:t>
            </a:r>
          </a:p>
          <a:p>
            <a:pPr lvl="1"/>
            <a:r>
              <a:rPr lang="en-US" dirty="0"/>
              <a:t>There are many computable problems we cannot solve with real computer: the actual inputs </a:t>
            </a:r>
            <a:r>
              <a:rPr lang="en-US" b="1" i="1" dirty="0"/>
              <a:t>do</a:t>
            </a:r>
            <a:r>
              <a:rPr lang="en-US" dirty="0"/>
              <a:t> matter (in practice, but not in theory!)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Things Real Computers Can </a:t>
            </a:r>
            <a:r>
              <a:rPr lang="en-US" dirty="0" smtClean="0"/>
              <a:t>Do</a:t>
            </a:r>
            <a:br>
              <a:rPr lang="en-US" dirty="0" smtClean="0"/>
            </a:br>
            <a:r>
              <a:rPr lang="en-US" dirty="0" smtClean="0"/>
              <a:t>That Turing Machines Cannot</a:t>
            </a:r>
            <a:endParaRPr lang="en-US" dirty="0" smtClean="0"/>
          </a:p>
        </p:txBody>
      </p:sp>
      <p:pic>
        <p:nvPicPr>
          <p:cNvPr id="1392647" name="Picture 7" descr="ZX81-doors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3981450"/>
            <a:ext cx="23272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649" name="Picture 9" descr="168511301_10be1c0c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0538" y="1800225"/>
            <a:ext cx="2246312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650" name="Text Box 10"/>
          <p:cNvSpPr txBox="1">
            <a:spLocks noChangeArrowheads="1"/>
          </p:cNvSpPr>
          <p:nvPr/>
        </p:nvSpPr>
        <p:spPr bwMode="auto">
          <a:xfrm>
            <a:off x="1295400" y="3352800"/>
            <a:ext cx="1709186" cy="40011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Generate Heat</a:t>
            </a:r>
          </a:p>
        </p:txBody>
      </p:sp>
      <p:sp>
        <p:nvSpPr>
          <p:cNvPr id="1392651" name="Text Box 11"/>
          <p:cNvSpPr txBox="1">
            <a:spLocks noChangeArrowheads="1"/>
          </p:cNvSpPr>
          <p:nvPr/>
        </p:nvSpPr>
        <p:spPr bwMode="auto">
          <a:xfrm>
            <a:off x="1935163" y="5943600"/>
            <a:ext cx="1411669" cy="40011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Stop a Door</a:t>
            </a:r>
          </a:p>
        </p:txBody>
      </p:sp>
      <p:sp>
        <p:nvSpPr>
          <p:cNvPr id="1392652" name="Text Box 12"/>
          <p:cNvSpPr txBox="1">
            <a:spLocks noChangeArrowheads="1"/>
          </p:cNvSpPr>
          <p:nvPr/>
        </p:nvSpPr>
        <p:spPr bwMode="auto">
          <a:xfrm>
            <a:off x="5410200" y="4822825"/>
            <a:ext cx="2667000" cy="707886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/>
              <a:t>Provide an adequate habitat for fish</a:t>
            </a:r>
          </a:p>
        </p:txBody>
      </p:sp>
      <p:pic>
        <p:nvPicPr>
          <p:cNvPr id="1392654" name="Picture 14" descr="lap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6938" y="1666875"/>
            <a:ext cx="2857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92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9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9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9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92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9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50" grpId="0"/>
      <p:bldP spid="1392651" grpId="0"/>
      <p:bldP spid="139265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Nondeterministic Turing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each step, instead of making one choice and following it, the machine can simultaneously try two choices.  </a:t>
            </a:r>
            <a:endParaRPr lang="en-US" dirty="0"/>
          </a:p>
          <a:p>
            <a:r>
              <a:rPr lang="en-US" dirty="0" smtClean="0"/>
              <a:t>If any path of choices leads to a halting state, that machine’s state is the result of the computation.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819400" y="5181600"/>
            <a:ext cx="11430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724400" y="4343400"/>
            <a:ext cx="11430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876800" y="5562600"/>
            <a:ext cx="11430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3</a:t>
            </a:r>
            <a:endParaRPr lang="en-US" dirty="0"/>
          </a:p>
        </p:txBody>
      </p:sp>
      <p:cxnSp>
        <p:nvCxnSpPr>
          <p:cNvPr id="8" name="Curved Connector 7"/>
          <p:cNvCxnSpPr>
            <a:stCxn id="4" idx="7"/>
            <a:endCxn id="5" idx="2"/>
          </p:cNvCxnSpPr>
          <p:nvPr/>
        </p:nvCxnSpPr>
        <p:spPr>
          <a:xfrm rot="5400000" flipH="1" flipV="1">
            <a:off x="4029191" y="4642621"/>
            <a:ext cx="461029" cy="929389"/>
          </a:xfrm>
          <a:prstGeom prst="curved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7"/>
          <p:cNvCxnSpPr>
            <a:stCxn id="4" idx="5"/>
            <a:endCxn id="6" idx="2"/>
          </p:cNvCxnSpPr>
          <p:nvPr/>
        </p:nvCxnSpPr>
        <p:spPr>
          <a:xfrm rot="16200000" flipH="1">
            <a:off x="4333991" y="5553190"/>
            <a:ext cx="3829" cy="1081789"/>
          </a:xfrm>
          <a:prstGeom prst="curvedConnector4">
            <a:avLst>
              <a:gd name="adj1" fmla="val 5970227"/>
              <a:gd name="adj2" fmla="val 57737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Ways to Think about </a:t>
            </a:r>
            <a:r>
              <a:rPr lang="en-US" dirty="0" err="1" smtClean="0"/>
              <a:t>Nondeterminism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600" b="1" dirty="0" smtClean="0"/>
              <a:t>Omnipotent: </a:t>
            </a:r>
            <a:r>
              <a:rPr lang="en-US" sz="3600" dirty="0" smtClean="0"/>
              <a:t>It </a:t>
            </a:r>
            <a:r>
              <a:rPr lang="en-US" sz="3600" dirty="0" smtClean="0"/>
              <a:t>can try all possible solutions at once to find the one that is right.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36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3600" b="1" dirty="0" smtClean="0"/>
              <a:t>Omniscient:</a:t>
            </a:r>
            <a:r>
              <a:rPr lang="en-US" sz="3600" dirty="0" smtClean="0"/>
              <a:t> Whenever it has to make a choice, it always guess right.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5257800"/>
            <a:ext cx="621548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Can a regular TM model a nondeterministic TM?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5943600"/>
            <a:ext cx="559505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Yes, just simulate all the possible machines.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2057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Can a nondeterministic TM solve problems in polynomial time 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smtClean="0"/>
              <a:t>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30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/>
              <a:t>) for some constant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/>
              <a:t>) that cannot be solved in polynomial time by a regular TM?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667000"/>
            <a:ext cx="7391400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Answer: Unknown!  This is the most famous and important open question in Computer Science: P = NP?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419600"/>
            <a:ext cx="1752600" cy="227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00400" y="47244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4191000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Ways to answer this: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Write a polynomial time pegboard puzzle solver (or prove it can’t be done)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Write a polynomial time optimal </a:t>
            </a:r>
            <a:r>
              <a:rPr lang="en-US" sz="2000" dirty="0" err="1" smtClean="0"/>
              <a:t>photomosaic</a:t>
            </a:r>
            <a:r>
              <a:rPr lang="en-US" sz="2000" dirty="0" smtClean="0"/>
              <a:t> maker (or prove it can’t be done)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...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Course Summary: Three Main 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Recursive Definitions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Recursive procedures, recursive data structures, languages</a:t>
            </a:r>
          </a:p>
          <a:p>
            <a:pPr>
              <a:buNone/>
            </a:pPr>
            <a:r>
              <a:rPr lang="en-US" b="1" dirty="0" smtClean="0"/>
              <a:t>Universality</a:t>
            </a:r>
          </a:p>
          <a:p>
            <a:pPr lvl="1">
              <a:buNone/>
            </a:pPr>
            <a:r>
              <a:rPr lang="en-US" dirty="0" smtClean="0"/>
              <a:t>Procedures are just another kind of data</a:t>
            </a:r>
          </a:p>
          <a:p>
            <a:pPr lvl="1">
              <a:buNone/>
            </a:pPr>
            <a:r>
              <a:rPr lang="en-US" dirty="0" smtClean="0"/>
              <a:t>A universal computing machine can simulate all other computing machines</a:t>
            </a:r>
          </a:p>
          <a:p>
            <a:pPr>
              <a:buNone/>
            </a:pPr>
            <a:r>
              <a:rPr lang="en-US" b="1" dirty="0" smtClean="0"/>
              <a:t>Abstraction: </a:t>
            </a:r>
            <a:r>
              <a:rPr lang="en-US" dirty="0" smtClean="0"/>
              <a:t>giving things names and hiding details</a:t>
            </a:r>
          </a:p>
          <a:p>
            <a:pPr lvl="1">
              <a:buNone/>
            </a:pPr>
            <a:r>
              <a:rPr lang="en-US" dirty="0" smtClean="0"/>
              <a:t>Digital abstraction, procedural abstraction, data abstraction, objects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Things that are likely to be on the Final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Defining Procedures</a:t>
            </a:r>
          </a:p>
          <a:p>
            <a:pPr lvl="1"/>
            <a:r>
              <a:rPr lang="en-US" dirty="0" smtClean="0"/>
              <a:t>How to define procedures to solve problems, recursive procedures</a:t>
            </a:r>
          </a:p>
          <a:p>
            <a:pPr lvl="1"/>
            <a:r>
              <a:rPr lang="en-US" dirty="0" smtClean="0"/>
              <a:t>Functional and imperative style programming</a:t>
            </a:r>
          </a:p>
          <a:p>
            <a:pPr>
              <a:buNone/>
            </a:pPr>
            <a:r>
              <a:rPr lang="en-US" b="1" dirty="0" smtClean="0"/>
              <a:t>Analyzing Procedures</a:t>
            </a:r>
          </a:p>
          <a:p>
            <a:pPr lvl="1"/>
            <a:r>
              <a:rPr lang="en-US" dirty="0" smtClean="0"/>
              <a:t>Asymptotic run-time analysis, memory use</a:t>
            </a:r>
          </a:p>
          <a:p>
            <a:pPr>
              <a:buNone/>
            </a:pPr>
            <a:r>
              <a:rPr lang="en-US" b="1" dirty="0" smtClean="0"/>
              <a:t>Interpreters</a:t>
            </a:r>
          </a:p>
          <a:p>
            <a:pPr lvl="1"/>
            <a:r>
              <a:rPr lang="en-US" dirty="0" smtClean="0"/>
              <a:t>Understanding how interpreter defines meaning and running time of a language</a:t>
            </a:r>
          </a:p>
          <a:p>
            <a:pPr lvl="1"/>
            <a:r>
              <a:rPr lang="en-US" dirty="0" smtClean="0"/>
              <a:t>Being able to change a language by modifying an interpreter</a:t>
            </a:r>
            <a:endParaRPr lang="en-US" b="1" dirty="0" smtClean="0"/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Computing Models</a:t>
            </a:r>
          </a:p>
          <a:p>
            <a:pPr lvl="1"/>
            <a:r>
              <a:rPr lang="en-US" dirty="0" smtClean="0"/>
              <a:t>Proving a problem is computable or </a:t>
            </a:r>
            <a:r>
              <a:rPr lang="en-US" dirty="0" err="1" smtClean="0"/>
              <a:t>noncomputable</a:t>
            </a:r>
            <a:endParaRPr lang="en-US" dirty="0" smtClean="0"/>
          </a:p>
          <a:p>
            <a:pPr lvl="1"/>
            <a:r>
              <a:rPr lang="en-US" dirty="0" smtClean="0"/>
              <a:t>Is a computing model equivalent to a TM?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6248400"/>
            <a:ext cx="5685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NYTimes article today that mentions my 2005 crypto final!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Equivalent </a:t>
            </a:r>
            <a:r>
              <a:rPr lang="en-US" dirty="0" smtClean="0"/>
              <a:t>Model Computers</a:t>
            </a:r>
            <a:r>
              <a:rPr lang="en-US" dirty="0"/>
              <a:t>?</a:t>
            </a:r>
            <a:endParaRPr lang="en-US" dirty="0"/>
          </a:p>
        </p:txBody>
      </p:sp>
      <p:sp>
        <p:nvSpPr>
          <p:cNvPr id="1711107" name="AutoShape 3"/>
          <p:cNvSpPr>
            <a:spLocks noChangeArrowheads="1"/>
          </p:cNvSpPr>
          <p:nvPr/>
        </p:nvSpPr>
        <p:spPr bwMode="auto">
          <a:xfrm>
            <a:off x="1992313" y="2352675"/>
            <a:ext cx="457200" cy="533400"/>
          </a:xfrm>
          <a:prstGeom prst="upArrow">
            <a:avLst>
              <a:gd name="adj1" fmla="val 50000"/>
              <a:gd name="adj2" fmla="val 29167"/>
            </a:avLst>
          </a:prstGeom>
          <a:noFill/>
          <a:ln w="317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1108" name="Rectangle 4"/>
          <p:cNvSpPr>
            <a:spLocks noChangeArrowheads="1"/>
          </p:cNvSpPr>
          <p:nvPr/>
        </p:nvSpPr>
        <p:spPr bwMode="auto">
          <a:xfrm>
            <a:off x="685800" y="2819400"/>
            <a:ext cx="3124200" cy="2133600"/>
          </a:xfrm>
          <a:prstGeom prst="rect">
            <a:avLst/>
          </a:prstGeom>
          <a:solidFill>
            <a:srgbClr val="FFFF99"/>
          </a:solidFill>
          <a:ln w="31750" algn="ctr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1109" name="Line 5"/>
          <p:cNvSpPr>
            <a:spLocks noChangeShapeType="1"/>
          </p:cNvSpPr>
          <p:nvPr/>
        </p:nvSpPr>
        <p:spPr bwMode="auto">
          <a:xfrm>
            <a:off x="1524000" y="19256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11110" name="Line 6"/>
          <p:cNvSpPr>
            <a:spLocks noChangeShapeType="1"/>
          </p:cNvSpPr>
          <p:nvPr/>
        </p:nvSpPr>
        <p:spPr bwMode="auto">
          <a:xfrm>
            <a:off x="1981200" y="19129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11111" name="Line 7"/>
          <p:cNvSpPr>
            <a:spLocks noChangeShapeType="1"/>
          </p:cNvSpPr>
          <p:nvPr/>
        </p:nvSpPr>
        <p:spPr bwMode="auto">
          <a:xfrm>
            <a:off x="2438400" y="19129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11112" name="Line 8"/>
          <p:cNvSpPr>
            <a:spLocks noChangeShapeType="1"/>
          </p:cNvSpPr>
          <p:nvPr/>
        </p:nvSpPr>
        <p:spPr bwMode="auto">
          <a:xfrm>
            <a:off x="2895600" y="19129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11113" name="Line 9"/>
          <p:cNvSpPr>
            <a:spLocks noChangeShapeType="1"/>
          </p:cNvSpPr>
          <p:nvPr/>
        </p:nvSpPr>
        <p:spPr bwMode="auto">
          <a:xfrm>
            <a:off x="2895600" y="19129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11114" name="Line 10"/>
          <p:cNvSpPr>
            <a:spLocks noChangeShapeType="1"/>
          </p:cNvSpPr>
          <p:nvPr/>
        </p:nvSpPr>
        <p:spPr bwMode="auto">
          <a:xfrm>
            <a:off x="3352800" y="19129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11115" name="Line 11"/>
          <p:cNvSpPr>
            <a:spLocks noChangeShapeType="1"/>
          </p:cNvSpPr>
          <p:nvPr/>
        </p:nvSpPr>
        <p:spPr bwMode="auto">
          <a:xfrm>
            <a:off x="152400" y="19256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11116" name="Line 12"/>
          <p:cNvSpPr>
            <a:spLocks noChangeShapeType="1"/>
          </p:cNvSpPr>
          <p:nvPr/>
        </p:nvSpPr>
        <p:spPr bwMode="auto">
          <a:xfrm>
            <a:off x="609600" y="19256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11117" name="Line 13"/>
          <p:cNvSpPr>
            <a:spLocks noChangeShapeType="1"/>
          </p:cNvSpPr>
          <p:nvPr/>
        </p:nvSpPr>
        <p:spPr bwMode="auto">
          <a:xfrm>
            <a:off x="1066800" y="19256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11118" name="Line 14"/>
          <p:cNvSpPr>
            <a:spLocks noChangeShapeType="1"/>
          </p:cNvSpPr>
          <p:nvPr/>
        </p:nvSpPr>
        <p:spPr bwMode="auto">
          <a:xfrm>
            <a:off x="1524000" y="19256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11119" name="Text Box 15"/>
          <p:cNvSpPr txBox="1">
            <a:spLocks noChangeArrowheads="1"/>
          </p:cNvSpPr>
          <p:nvPr/>
        </p:nvSpPr>
        <p:spPr bwMode="auto">
          <a:xfrm>
            <a:off x="2032000" y="1905000"/>
            <a:ext cx="2968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711120" name="Text Box 16"/>
          <p:cNvSpPr txBox="1">
            <a:spLocks noChangeArrowheads="1"/>
          </p:cNvSpPr>
          <p:nvPr/>
        </p:nvSpPr>
        <p:spPr bwMode="auto">
          <a:xfrm>
            <a:off x="2446338" y="19050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711121" name="Text Box 17"/>
          <p:cNvSpPr txBox="1">
            <a:spLocks noChangeArrowheads="1"/>
          </p:cNvSpPr>
          <p:nvPr/>
        </p:nvSpPr>
        <p:spPr bwMode="auto">
          <a:xfrm>
            <a:off x="2979738" y="19050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711122" name="Line 18"/>
          <p:cNvSpPr>
            <a:spLocks noChangeShapeType="1"/>
          </p:cNvSpPr>
          <p:nvPr/>
        </p:nvSpPr>
        <p:spPr bwMode="auto">
          <a:xfrm>
            <a:off x="152400" y="19256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11123" name="Line 19"/>
          <p:cNvSpPr>
            <a:spLocks noChangeShapeType="1"/>
          </p:cNvSpPr>
          <p:nvPr/>
        </p:nvSpPr>
        <p:spPr bwMode="auto">
          <a:xfrm>
            <a:off x="152400" y="19256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11124" name="Line 20"/>
          <p:cNvSpPr>
            <a:spLocks noChangeShapeType="1"/>
          </p:cNvSpPr>
          <p:nvPr/>
        </p:nvSpPr>
        <p:spPr bwMode="auto">
          <a:xfrm>
            <a:off x="609600" y="19256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11125" name="Line 21"/>
          <p:cNvSpPr>
            <a:spLocks noChangeShapeType="1"/>
          </p:cNvSpPr>
          <p:nvPr/>
        </p:nvSpPr>
        <p:spPr bwMode="auto">
          <a:xfrm>
            <a:off x="1066800" y="19256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11126" name="Line 22"/>
          <p:cNvSpPr>
            <a:spLocks noChangeShapeType="1"/>
          </p:cNvSpPr>
          <p:nvPr/>
        </p:nvSpPr>
        <p:spPr bwMode="auto">
          <a:xfrm>
            <a:off x="1524000" y="19256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11127" name="Line 23"/>
          <p:cNvSpPr>
            <a:spLocks noChangeShapeType="1"/>
          </p:cNvSpPr>
          <p:nvPr/>
        </p:nvSpPr>
        <p:spPr bwMode="auto">
          <a:xfrm>
            <a:off x="1524000" y="19256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11128" name="Line 24"/>
          <p:cNvSpPr>
            <a:spLocks noChangeShapeType="1"/>
          </p:cNvSpPr>
          <p:nvPr/>
        </p:nvSpPr>
        <p:spPr bwMode="auto">
          <a:xfrm>
            <a:off x="1981200" y="19256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11129" name="Text Box 25"/>
          <p:cNvSpPr txBox="1">
            <a:spLocks noChangeArrowheads="1"/>
          </p:cNvSpPr>
          <p:nvPr/>
        </p:nvSpPr>
        <p:spPr bwMode="auto">
          <a:xfrm>
            <a:off x="236538" y="19050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711130" name="Text Box 26"/>
          <p:cNvSpPr txBox="1">
            <a:spLocks noChangeArrowheads="1"/>
          </p:cNvSpPr>
          <p:nvPr/>
        </p:nvSpPr>
        <p:spPr bwMode="auto">
          <a:xfrm>
            <a:off x="617538" y="19050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711131" name="Text Box 27"/>
          <p:cNvSpPr txBox="1">
            <a:spLocks noChangeArrowheads="1"/>
          </p:cNvSpPr>
          <p:nvPr/>
        </p:nvSpPr>
        <p:spPr bwMode="auto">
          <a:xfrm>
            <a:off x="1074738" y="19050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711132" name="Text Box 28"/>
          <p:cNvSpPr txBox="1">
            <a:spLocks noChangeArrowheads="1"/>
          </p:cNvSpPr>
          <p:nvPr/>
        </p:nvSpPr>
        <p:spPr bwMode="auto">
          <a:xfrm>
            <a:off x="1600200" y="1905000"/>
            <a:ext cx="2968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711133" name="Oval 29"/>
          <p:cNvSpPr>
            <a:spLocks noChangeArrowheads="1"/>
          </p:cNvSpPr>
          <p:nvPr/>
        </p:nvSpPr>
        <p:spPr bwMode="auto">
          <a:xfrm>
            <a:off x="1387475" y="3457575"/>
            <a:ext cx="279400" cy="231775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500"/>
              <a:t>1</a:t>
            </a:r>
          </a:p>
        </p:txBody>
      </p:sp>
      <p:sp>
        <p:nvSpPr>
          <p:cNvPr id="1711134" name="Line 30"/>
          <p:cNvSpPr>
            <a:spLocks noChangeShapeType="1"/>
          </p:cNvSpPr>
          <p:nvPr/>
        </p:nvSpPr>
        <p:spPr bwMode="auto">
          <a:xfrm>
            <a:off x="1158875" y="3584575"/>
            <a:ext cx="20002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11135" name="Text Box 31"/>
          <p:cNvSpPr txBox="1">
            <a:spLocks noChangeArrowheads="1"/>
          </p:cNvSpPr>
          <p:nvPr/>
        </p:nvSpPr>
        <p:spPr bwMode="auto">
          <a:xfrm>
            <a:off x="936625" y="3670300"/>
            <a:ext cx="315913" cy="1682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/>
              <a:t>Start</a:t>
            </a:r>
          </a:p>
        </p:txBody>
      </p:sp>
      <p:cxnSp>
        <p:nvCxnSpPr>
          <p:cNvPr id="1711136" name="AutoShape 32"/>
          <p:cNvCxnSpPr>
            <a:cxnSpLocks noChangeShapeType="1"/>
            <a:stCxn id="1711133" idx="7"/>
          </p:cNvCxnSpPr>
          <p:nvPr/>
        </p:nvCxnSpPr>
        <p:spPr bwMode="auto">
          <a:xfrm rot="16200000">
            <a:off x="1989138" y="3059112"/>
            <a:ext cx="52388" cy="779463"/>
          </a:xfrm>
          <a:prstGeom prst="curvedConnector3">
            <a:avLst>
              <a:gd name="adj1" fmla="val 355681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711137" name="AutoShape 33"/>
          <p:cNvSpPr>
            <a:spLocks noChangeArrowheads="1"/>
          </p:cNvSpPr>
          <p:nvPr/>
        </p:nvSpPr>
        <p:spPr bwMode="auto">
          <a:xfrm>
            <a:off x="1816100" y="4233863"/>
            <a:ext cx="520700" cy="238125"/>
          </a:xfrm>
          <a:prstGeom prst="hexagon">
            <a:avLst>
              <a:gd name="adj" fmla="val 54667"/>
              <a:gd name="vf" fmla="val 115470"/>
            </a:avLst>
          </a:prstGeom>
          <a:solidFill>
            <a:srgbClr val="FFCC99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500"/>
              <a:t>HALT</a:t>
            </a:r>
          </a:p>
        </p:txBody>
      </p:sp>
      <p:cxnSp>
        <p:nvCxnSpPr>
          <p:cNvPr id="1711138" name="AutoShape 34"/>
          <p:cNvCxnSpPr>
            <a:cxnSpLocks noChangeShapeType="1"/>
            <a:stCxn id="1711133" idx="4"/>
            <a:endCxn id="1711137" idx="1"/>
          </p:cNvCxnSpPr>
          <p:nvPr/>
        </p:nvCxnSpPr>
        <p:spPr bwMode="auto">
          <a:xfrm rot="16200000" flipH="1">
            <a:off x="1371600" y="3917950"/>
            <a:ext cx="592138" cy="280988"/>
          </a:xfrm>
          <a:prstGeom prst="curvedConnector2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711139" name="AutoShape 35"/>
          <p:cNvCxnSpPr>
            <a:cxnSpLocks noChangeShapeType="1"/>
            <a:stCxn id="1711133" idx="7"/>
            <a:endCxn id="1711133" idx="2"/>
          </p:cNvCxnSpPr>
          <p:nvPr/>
        </p:nvCxnSpPr>
        <p:spPr bwMode="auto">
          <a:xfrm rot="16200000" flipH="1" flipV="1">
            <a:off x="1439069" y="3388519"/>
            <a:ext cx="131763" cy="244475"/>
          </a:xfrm>
          <a:prstGeom prst="curvedConnector4">
            <a:avLst>
              <a:gd name="adj1" fmla="val -97824"/>
              <a:gd name="adj2" fmla="val 12538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711140" name="Text Box 36"/>
          <p:cNvSpPr txBox="1">
            <a:spLocks noChangeArrowheads="1"/>
          </p:cNvSpPr>
          <p:nvPr/>
        </p:nvSpPr>
        <p:spPr bwMode="auto">
          <a:xfrm>
            <a:off x="1863725" y="3000375"/>
            <a:ext cx="387350" cy="200025"/>
          </a:xfrm>
          <a:prstGeom prst="rect">
            <a:avLst/>
          </a:prstGeom>
          <a:noFill/>
          <a:ln w="31750" algn="ctr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/>
              <a:t>), X, L</a:t>
            </a:r>
          </a:p>
        </p:txBody>
      </p:sp>
      <p:sp>
        <p:nvSpPr>
          <p:cNvPr id="1711141" name="Oval 37"/>
          <p:cNvSpPr>
            <a:spLocks noChangeArrowheads="1"/>
          </p:cNvSpPr>
          <p:nvPr/>
        </p:nvSpPr>
        <p:spPr bwMode="auto">
          <a:xfrm>
            <a:off x="2335213" y="3400425"/>
            <a:ext cx="495300" cy="339725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500"/>
              <a:t>2: look for (</a:t>
            </a:r>
          </a:p>
        </p:txBody>
      </p:sp>
      <p:sp>
        <p:nvSpPr>
          <p:cNvPr id="1711142" name="Text Box 38"/>
          <p:cNvSpPr txBox="1">
            <a:spLocks noChangeArrowheads="1"/>
          </p:cNvSpPr>
          <p:nvPr/>
        </p:nvSpPr>
        <p:spPr bwMode="auto">
          <a:xfrm>
            <a:off x="1193800" y="4332288"/>
            <a:ext cx="400050" cy="200025"/>
          </a:xfrm>
          <a:prstGeom prst="rect">
            <a:avLst/>
          </a:prstGeom>
          <a:noFill/>
          <a:ln w="31750" algn="ctr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/>
              <a:t>#, 1, -</a:t>
            </a:r>
          </a:p>
        </p:txBody>
      </p:sp>
      <p:sp>
        <p:nvSpPr>
          <p:cNvPr id="1711143" name="Text Box 39"/>
          <p:cNvSpPr txBox="1">
            <a:spLocks noChangeArrowheads="1"/>
          </p:cNvSpPr>
          <p:nvPr/>
        </p:nvSpPr>
        <p:spPr bwMode="auto">
          <a:xfrm>
            <a:off x="825500" y="3105150"/>
            <a:ext cx="450850" cy="200025"/>
          </a:xfrm>
          <a:prstGeom prst="rect">
            <a:avLst/>
          </a:prstGeom>
          <a:noFill/>
          <a:ln w="31750" algn="ctr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>
                <a:sym typeface="Symbol" pitchFamily="18" charset="2"/>
              </a:rPr>
              <a:t>)</a:t>
            </a:r>
            <a:r>
              <a:rPr lang="en-US" sz="500"/>
              <a:t>, #, R</a:t>
            </a:r>
          </a:p>
        </p:txBody>
      </p:sp>
      <p:cxnSp>
        <p:nvCxnSpPr>
          <p:cNvPr id="1711144" name="AutoShape 40"/>
          <p:cNvCxnSpPr>
            <a:cxnSpLocks noChangeShapeType="1"/>
            <a:stCxn id="1711141" idx="7"/>
            <a:endCxn id="1711141" idx="5"/>
          </p:cNvCxnSpPr>
          <p:nvPr/>
        </p:nvCxnSpPr>
        <p:spPr bwMode="auto">
          <a:xfrm rot="5400000" flipV="1">
            <a:off x="2603500" y="3573463"/>
            <a:ext cx="309563" cy="1587"/>
          </a:xfrm>
          <a:prstGeom prst="curvedConnector5">
            <a:avLst>
              <a:gd name="adj1" fmla="val -44963"/>
              <a:gd name="adj2" fmla="val 25700000"/>
              <a:gd name="adj3" fmla="val 144963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711145" name="Text Box 41"/>
          <p:cNvSpPr txBox="1">
            <a:spLocks noChangeArrowheads="1"/>
          </p:cNvSpPr>
          <p:nvPr/>
        </p:nvSpPr>
        <p:spPr bwMode="auto">
          <a:xfrm>
            <a:off x="3209925" y="3303588"/>
            <a:ext cx="442913" cy="200025"/>
          </a:xfrm>
          <a:prstGeom prst="rect">
            <a:avLst/>
          </a:prstGeom>
          <a:noFill/>
          <a:ln w="31750" algn="ctr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>
                <a:sym typeface="Symbol" pitchFamily="18" charset="2"/>
              </a:rPr>
              <a:t>(</a:t>
            </a:r>
            <a:r>
              <a:rPr lang="en-US" sz="500"/>
              <a:t>, #, L</a:t>
            </a:r>
          </a:p>
        </p:txBody>
      </p:sp>
      <p:cxnSp>
        <p:nvCxnSpPr>
          <p:cNvPr id="1711146" name="AutoShape 42"/>
          <p:cNvCxnSpPr>
            <a:cxnSpLocks noChangeShapeType="1"/>
            <a:stCxn id="1711141" idx="4"/>
            <a:endCxn id="1711133" idx="5"/>
          </p:cNvCxnSpPr>
          <p:nvPr/>
        </p:nvCxnSpPr>
        <p:spPr bwMode="auto">
          <a:xfrm rot="16200000" flipV="1">
            <a:off x="2064545" y="3272631"/>
            <a:ext cx="80962" cy="955675"/>
          </a:xfrm>
          <a:prstGeom prst="curvedConnector3">
            <a:avLst>
              <a:gd name="adj1" fmla="val -95713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711147" name="Text Box 43"/>
          <p:cNvSpPr txBox="1">
            <a:spLocks noChangeArrowheads="1"/>
          </p:cNvSpPr>
          <p:nvPr/>
        </p:nvSpPr>
        <p:spPr bwMode="auto">
          <a:xfrm>
            <a:off x="1873250" y="3856038"/>
            <a:ext cx="395288" cy="200025"/>
          </a:xfrm>
          <a:prstGeom prst="rect">
            <a:avLst/>
          </a:prstGeom>
          <a:noFill/>
          <a:ln w="31750" algn="ctr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>
                <a:sym typeface="Symbol" pitchFamily="18" charset="2"/>
              </a:rPr>
              <a:t>(</a:t>
            </a:r>
            <a:r>
              <a:rPr lang="en-US" sz="500"/>
              <a:t>, X, R</a:t>
            </a:r>
          </a:p>
        </p:txBody>
      </p:sp>
      <p:cxnSp>
        <p:nvCxnSpPr>
          <p:cNvPr id="1711148" name="AutoShape 44"/>
          <p:cNvCxnSpPr>
            <a:cxnSpLocks noChangeShapeType="1"/>
            <a:stCxn id="1711141" idx="4"/>
            <a:endCxn id="1711137" idx="3"/>
          </p:cNvCxnSpPr>
          <p:nvPr/>
        </p:nvCxnSpPr>
        <p:spPr bwMode="auto">
          <a:xfrm rot="5400000">
            <a:off x="2181225" y="3952875"/>
            <a:ext cx="563563" cy="239713"/>
          </a:xfrm>
          <a:prstGeom prst="curvedConnector2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711149" name="Text Box 45"/>
          <p:cNvSpPr txBox="1">
            <a:spLocks noChangeArrowheads="1"/>
          </p:cNvSpPr>
          <p:nvPr/>
        </p:nvSpPr>
        <p:spPr bwMode="auto">
          <a:xfrm>
            <a:off x="2590800" y="4303713"/>
            <a:ext cx="400050" cy="200025"/>
          </a:xfrm>
          <a:prstGeom prst="rect">
            <a:avLst/>
          </a:prstGeom>
          <a:noFill/>
          <a:ln w="31750" algn="ctr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/>
              <a:t>#, 0, -</a:t>
            </a:r>
          </a:p>
        </p:txBody>
      </p:sp>
      <p:sp>
        <p:nvSpPr>
          <p:cNvPr id="1711150" name="Text Box 46"/>
          <p:cNvSpPr txBox="1">
            <a:spLocks noChangeArrowheads="1"/>
          </p:cNvSpPr>
          <p:nvPr/>
        </p:nvSpPr>
        <p:spPr bwMode="auto">
          <a:xfrm>
            <a:off x="1733550" y="4562475"/>
            <a:ext cx="1993900" cy="33655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Finite State Machine</a:t>
            </a:r>
          </a:p>
        </p:txBody>
      </p:sp>
      <p:sp>
        <p:nvSpPr>
          <p:cNvPr id="1711151" name="Rectangle 47"/>
          <p:cNvSpPr>
            <a:spLocks noChangeArrowheads="1"/>
          </p:cNvSpPr>
          <p:nvPr/>
        </p:nvSpPr>
        <p:spPr bwMode="auto">
          <a:xfrm>
            <a:off x="0" y="1905000"/>
            <a:ext cx="3962400" cy="3810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11152" name="Text Box 48"/>
          <p:cNvSpPr txBox="1">
            <a:spLocks noChangeArrowheads="1"/>
          </p:cNvSpPr>
          <p:nvPr/>
        </p:nvSpPr>
        <p:spPr bwMode="auto">
          <a:xfrm>
            <a:off x="3429000" y="1828800"/>
            <a:ext cx="460375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...</a:t>
            </a:r>
          </a:p>
        </p:txBody>
      </p:sp>
      <p:sp>
        <p:nvSpPr>
          <p:cNvPr id="1711153" name="Text Box 49"/>
          <p:cNvSpPr txBox="1">
            <a:spLocks noChangeArrowheads="1"/>
          </p:cNvSpPr>
          <p:nvPr/>
        </p:nvSpPr>
        <p:spPr bwMode="auto">
          <a:xfrm>
            <a:off x="1138238" y="5348288"/>
            <a:ext cx="2441887" cy="52322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/>
              <a:t>Turing Machine</a:t>
            </a:r>
          </a:p>
        </p:txBody>
      </p:sp>
      <p:sp>
        <p:nvSpPr>
          <p:cNvPr id="1711155" name="Rectangle 51"/>
          <p:cNvSpPr>
            <a:spLocks noChangeArrowheads="1"/>
          </p:cNvSpPr>
          <p:nvPr/>
        </p:nvSpPr>
        <p:spPr bwMode="auto">
          <a:xfrm>
            <a:off x="4703763" y="1905000"/>
            <a:ext cx="4384675" cy="156966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/>
            <a:r>
              <a:rPr lang="en-US" sz="2400" i="1" dirty="0">
                <a:latin typeface="Times New Roman" pitchFamily="18" charset="0"/>
                <a:sym typeface="Symbol" pitchFamily="18" charset="2"/>
              </a:rPr>
              <a:t>term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 =   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variable </a:t>
            </a:r>
          </a:p>
          <a:p>
            <a:pPr lvl="2"/>
            <a:r>
              <a:rPr lang="en-US" sz="2400" i="1" dirty="0">
                <a:latin typeface="Times New Roman" pitchFamily="18" charset="0"/>
                <a:sym typeface="Symbol" pitchFamily="18" charset="2"/>
              </a:rPr>
              <a:t>           | term </a:t>
            </a:r>
            <a:r>
              <a:rPr lang="en-US" sz="2400" i="1" dirty="0" err="1">
                <a:latin typeface="Times New Roman" pitchFamily="18" charset="0"/>
                <a:sym typeface="Symbol" pitchFamily="18" charset="2"/>
              </a:rPr>
              <a:t>term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 </a:t>
            </a:r>
          </a:p>
          <a:p>
            <a:pPr lvl="2"/>
            <a:r>
              <a:rPr lang="en-US" sz="2400" i="1" dirty="0">
                <a:latin typeface="Times New Roman" pitchFamily="18" charset="0"/>
                <a:sym typeface="Symbol" pitchFamily="18" charset="2"/>
              </a:rPr>
              <a:t>           | </a:t>
            </a:r>
            <a:r>
              <a:rPr lang="en-US" sz="2400" b="1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term</a:t>
            </a:r>
            <a:r>
              <a:rPr lang="en-US" sz="2400" b="1" dirty="0">
                <a:latin typeface="Times New Roman" pitchFamily="18" charset="0"/>
                <a:sym typeface="Symbol" pitchFamily="18" charset="2"/>
              </a:rPr>
              <a:t>)</a:t>
            </a:r>
          </a:p>
          <a:p>
            <a:pPr lvl="2"/>
            <a:r>
              <a:rPr lang="en-US" sz="2400" i="1" dirty="0">
                <a:latin typeface="Times New Roman" pitchFamily="18" charset="0"/>
                <a:sym typeface="Symbol" pitchFamily="18" charset="2"/>
              </a:rPr>
              <a:t>           | </a:t>
            </a:r>
            <a:r>
              <a:rPr lang="en-US" sz="2400" b="1" dirty="0">
                <a:latin typeface="Times New Roman" pitchFamily="18" charset="0"/>
                <a:sym typeface="Symbol" pitchFamily="18" charset="2"/>
              </a:rPr>
              <a:t> 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variable </a:t>
            </a:r>
            <a:r>
              <a:rPr lang="en-US" sz="2400" b="1" i="1" dirty="0">
                <a:latin typeface="Times New Roman" pitchFamily="18" charset="0"/>
                <a:sym typeface="Symbol" pitchFamily="18" charset="2"/>
              </a:rPr>
              <a:t>.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term</a:t>
            </a:r>
          </a:p>
        </p:txBody>
      </p:sp>
      <p:sp>
        <p:nvSpPr>
          <p:cNvPr id="1711156" name="Rectangle 52"/>
          <p:cNvSpPr>
            <a:spLocks noChangeArrowheads="1"/>
          </p:cNvSpPr>
          <p:nvPr/>
        </p:nvSpPr>
        <p:spPr bwMode="auto">
          <a:xfrm>
            <a:off x="5410200" y="3883025"/>
            <a:ext cx="3648075" cy="73693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>
              <a:lnSpc>
                <a:spcPct val="60000"/>
              </a:lnSpc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2400" dirty="0">
                <a:sym typeface="Symbol" pitchFamily="18" charset="2"/>
              </a:rPr>
              <a:t>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x</a:t>
            </a:r>
            <a:r>
              <a:rPr lang="en-US" sz="2400" b="1" dirty="0">
                <a:latin typeface="Times New Roman" pitchFamily="18" charset="0"/>
                <a:sym typeface="Symbol" pitchFamily="18" charset="2"/>
              </a:rPr>
              <a:t>. 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M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)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N 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 </a:t>
            </a:r>
            <a:r>
              <a:rPr lang="en-US" sz="2400" baseline="-25000" dirty="0">
                <a:sym typeface="Symbol" pitchFamily="18" charset="2"/>
              </a:rPr>
              <a:t> 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M </a:t>
            </a:r>
            <a:endParaRPr lang="en-US" sz="2400" i="1" dirty="0" smtClean="0">
              <a:latin typeface="Times New Roman" pitchFamily="18" charset="0"/>
              <a:sym typeface="Symbol" pitchFamily="18" charset="2"/>
            </a:endParaRPr>
          </a:p>
          <a:p>
            <a:pPr lvl="1">
              <a:lnSpc>
                <a:spcPct val="60000"/>
              </a:lnSpc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sym typeface="Symbol" pitchFamily="18" charset="2"/>
              </a:rPr>
              <a:t>with</a:t>
            </a:r>
            <a:r>
              <a:rPr lang="en-US" sz="2400" i="1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i="1" dirty="0" err="1" smtClean="0">
                <a:latin typeface="Times New Roman" pitchFamily="18" charset="0"/>
                <a:sym typeface="Symbol" pitchFamily="18" charset="2"/>
              </a:rPr>
              <a:t>x</a:t>
            </a:r>
            <a:r>
              <a:rPr lang="en-US" sz="2400" dirty="0" err="1" smtClean="0">
                <a:latin typeface="Times New Roman" pitchFamily="18" charset="0"/>
                <a:sym typeface="Symbol" pitchFamily="18" charset="2"/>
              </a:rPr>
              <a:t>s</a:t>
            </a:r>
            <a:r>
              <a:rPr lang="en-US" sz="2400" i="1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dirty="0" smtClean="0">
                <a:latin typeface="Times New Roman" pitchFamily="18" charset="0"/>
                <a:sym typeface="Symbol" pitchFamily="18" charset="2"/>
              </a:rPr>
              <a:t>replaced by </a:t>
            </a:r>
            <a:r>
              <a:rPr lang="en-US" sz="2400" i="1" dirty="0" smtClean="0">
                <a:latin typeface="Times New Roman" pitchFamily="18" charset="0"/>
                <a:sym typeface="Symbol" pitchFamily="18" charset="2"/>
              </a:rPr>
              <a:t>N</a:t>
            </a:r>
            <a:endParaRPr lang="en-US" sz="24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711159" name="Text Box 55"/>
          <p:cNvSpPr txBox="1">
            <a:spLocks noChangeArrowheads="1"/>
          </p:cNvSpPr>
          <p:nvPr/>
        </p:nvSpPr>
        <p:spPr bwMode="auto">
          <a:xfrm>
            <a:off x="5791200" y="5334000"/>
            <a:ext cx="2622834" cy="52322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Lambda Calculus</a:t>
            </a:r>
          </a:p>
        </p:txBody>
      </p:sp>
      <p:sp>
        <p:nvSpPr>
          <p:cNvPr id="1711160" name="AutoShape 56"/>
          <p:cNvSpPr>
            <a:spLocks noChangeArrowheads="1"/>
          </p:cNvSpPr>
          <p:nvPr/>
        </p:nvSpPr>
        <p:spPr bwMode="auto">
          <a:xfrm>
            <a:off x="3962400" y="3048000"/>
            <a:ext cx="1143000" cy="381000"/>
          </a:xfrm>
          <a:prstGeom prst="lef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1161" name="Text Box 57"/>
          <p:cNvSpPr txBox="1">
            <a:spLocks noChangeArrowheads="1"/>
          </p:cNvSpPr>
          <p:nvPr/>
        </p:nvSpPr>
        <p:spPr bwMode="auto">
          <a:xfrm>
            <a:off x="3863975" y="3468688"/>
            <a:ext cx="1473352" cy="36933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can </a:t>
            </a:r>
            <a:r>
              <a:rPr lang="en-US" sz="1800" dirty="0" smtClean="0"/>
              <a:t>simulate?</a:t>
            </a:r>
            <a:endParaRPr lang="en-US" sz="1800" dirty="0"/>
          </a:p>
        </p:txBody>
      </p:sp>
      <p:sp>
        <p:nvSpPr>
          <p:cNvPr id="1711162" name="AutoShape 58"/>
          <p:cNvSpPr>
            <a:spLocks noChangeArrowheads="1"/>
          </p:cNvSpPr>
          <p:nvPr/>
        </p:nvSpPr>
        <p:spPr bwMode="auto">
          <a:xfrm>
            <a:off x="4014788" y="3962400"/>
            <a:ext cx="1243012" cy="381000"/>
          </a:xfrm>
          <a:prstGeom prst="rightArrow">
            <a:avLst>
              <a:gd name="adj1" fmla="val 50000"/>
              <a:gd name="adj2" fmla="val 81562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11163" name="Text Box 59"/>
          <p:cNvSpPr txBox="1">
            <a:spLocks noChangeArrowheads="1"/>
          </p:cNvSpPr>
          <p:nvPr/>
        </p:nvSpPr>
        <p:spPr bwMode="auto">
          <a:xfrm>
            <a:off x="3870325" y="4318000"/>
            <a:ext cx="1473352" cy="36933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can </a:t>
            </a:r>
            <a:r>
              <a:rPr lang="en-US" sz="1800" dirty="0" smtClean="0"/>
              <a:t>simulate?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Sunday (4:59pm): to qualify for a presentation, you must have some basic functionality working</a:t>
            </a:r>
          </a:p>
          <a:p>
            <a:r>
              <a:rPr lang="en-US" dirty="0" smtClean="0"/>
              <a:t>Monday: Project Presentations</a:t>
            </a:r>
          </a:p>
          <a:p>
            <a:pPr lvl="1"/>
            <a:r>
              <a:rPr lang="en-US" dirty="0" smtClean="0"/>
              <a:t>or...Project Reports (for non-presenting teams)</a:t>
            </a:r>
          </a:p>
          <a:p>
            <a:pPr lvl="1"/>
            <a:r>
              <a:rPr lang="en-US" dirty="0" smtClean="0"/>
              <a:t>Presentation time will be divided among the qualifying teams (if all teams qualify, less than 2 minutes!): time to explain your project and demo its most interesting functionality</a:t>
            </a:r>
          </a:p>
          <a:p>
            <a:r>
              <a:rPr lang="en-US" dirty="0" smtClean="0"/>
              <a:t>Final Exam: will be posted Monday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4980" y="5859428"/>
            <a:ext cx="86868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I will have extended extra office hours (either in my office or Small Hall) on Sunday afternoon, 1:30-5pm (groups that upload projects by Saturday will have priority)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Simulating </a:t>
            </a:r>
            <a:r>
              <a:rPr lang="en-US" dirty="0" smtClean="0"/>
              <a:t>a Turing Machine</a:t>
            </a:r>
            <a:endParaRPr lang="en-US" dirty="0"/>
          </a:p>
        </p:txBody>
      </p:sp>
      <p:sp>
        <p:nvSpPr>
          <p:cNvPr id="1681411" name="AutoShape 3"/>
          <p:cNvSpPr>
            <a:spLocks noChangeArrowheads="1"/>
          </p:cNvSpPr>
          <p:nvPr/>
        </p:nvSpPr>
        <p:spPr bwMode="auto">
          <a:xfrm>
            <a:off x="1763713" y="1819275"/>
            <a:ext cx="457200" cy="533400"/>
          </a:xfrm>
          <a:prstGeom prst="upArrow">
            <a:avLst>
              <a:gd name="adj1" fmla="val 50000"/>
              <a:gd name="adj2" fmla="val 29167"/>
            </a:avLst>
          </a:prstGeom>
          <a:noFill/>
          <a:ln w="317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81412" name="Rectangle 4"/>
          <p:cNvSpPr>
            <a:spLocks noChangeArrowheads="1"/>
          </p:cNvSpPr>
          <p:nvPr/>
        </p:nvSpPr>
        <p:spPr bwMode="auto">
          <a:xfrm>
            <a:off x="457200" y="2286000"/>
            <a:ext cx="3124200" cy="2133600"/>
          </a:xfrm>
          <a:prstGeom prst="rect">
            <a:avLst/>
          </a:prstGeom>
          <a:solidFill>
            <a:srgbClr val="FFFF99"/>
          </a:solidFill>
          <a:ln w="31750" algn="ctr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81413" name="Line 5"/>
          <p:cNvSpPr>
            <a:spLocks noChangeShapeType="1"/>
          </p:cNvSpPr>
          <p:nvPr/>
        </p:nvSpPr>
        <p:spPr bwMode="auto">
          <a:xfrm>
            <a:off x="12954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14" name="Line 6"/>
          <p:cNvSpPr>
            <a:spLocks noChangeShapeType="1"/>
          </p:cNvSpPr>
          <p:nvPr/>
        </p:nvSpPr>
        <p:spPr bwMode="auto">
          <a:xfrm>
            <a:off x="17526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15" name="Line 7"/>
          <p:cNvSpPr>
            <a:spLocks noChangeShapeType="1"/>
          </p:cNvSpPr>
          <p:nvPr/>
        </p:nvSpPr>
        <p:spPr bwMode="auto">
          <a:xfrm>
            <a:off x="22098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16" name="Line 8"/>
          <p:cNvSpPr>
            <a:spLocks noChangeShapeType="1"/>
          </p:cNvSpPr>
          <p:nvPr/>
        </p:nvSpPr>
        <p:spPr bwMode="auto">
          <a:xfrm>
            <a:off x="26670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17" name="Line 9"/>
          <p:cNvSpPr>
            <a:spLocks noChangeShapeType="1"/>
          </p:cNvSpPr>
          <p:nvPr/>
        </p:nvSpPr>
        <p:spPr bwMode="auto">
          <a:xfrm>
            <a:off x="26670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18" name="Line 10"/>
          <p:cNvSpPr>
            <a:spLocks noChangeShapeType="1"/>
          </p:cNvSpPr>
          <p:nvPr/>
        </p:nvSpPr>
        <p:spPr bwMode="auto">
          <a:xfrm>
            <a:off x="31242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19" name="Line 11"/>
          <p:cNvSpPr>
            <a:spLocks noChangeShapeType="1"/>
          </p:cNvSpPr>
          <p:nvPr/>
        </p:nvSpPr>
        <p:spPr bwMode="auto">
          <a:xfrm>
            <a:off x="35814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20" name="Line 12"/>
          <p:cNvSpPr>
            <a:spLocks noChangeShapeType="1"/>
          </p:cNvSpPr>
          <p:nvPr/>
        </p:nvSpPr>
        <p:spPr bwMode="auto">
          <a:xfrm>
            <a:off x="40386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21" name="Line 13"/>
          <p:cNvSpPr>
            <a:spLocks noChangeShapeType="1"/>
          </p:cNvSpPr>
          <p:nvPr/>
        </p:nvSpPr>
        <p:spPr bwMode="auto">
          <a:xfrm>
            <a:off x="40386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22" name="Line 14"/>
          <p:cNvSpPr>
            <a:spLocks noChangeShapeType="1"/>
          </p:cNvSpPr>
          <p:nvPr/>
        </p:nvSpPr>
        <p:spPr bwMode="auto">
          <a:xfrm>
            <a:off x="44958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23" name="Line 15"/>
          <p:cNvSpPr>
            <a:spLocks noChangeShapeType="1"/>
          </p:cNvSpPr>
          <p:nvPr/>
        </p:nvSpPr>
        <p:spPr bwMode="auto">
          <a:xfrm>
            <a:off x="49530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24" name="Line 16"/>
          <p:cNvSpPr>
            <a:spLocks noChangeShapeType="1"/>
          </p:cNvSpPr>
          <p:nvPr/>
        </p:nvSpPr>
        <p:spPr bwMode="auto">
          <a:xfrm>
            <a:off x="54102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25" name="Line 17"/>
          <p:cNvSpPr>
            <a:spLocks noChangeShapeType="1"/>
          </p:cNvSpPr>
          <p:nvPr/>
        </p:nvSpPr>
        <p:spPr bwMode="auto">
          <a:xfrm>
            <a:off x="54102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26" name="Line 18"/>
          <p:cNvSpPr>
            <a:spLocks noChangeShapeType="1"/>
          </p:cNvSpPr>
          <p:nvPr/>
        </p:nvSpPr>
        <p:spPr bwMode="auto">
          <a:xfrm>
            <a:off x="58674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27" name="Line 19"/>
          <p:cNvSpPr>
            <a:spLocks noChangeShapeType="1"/>
          </p:cNvSpPr>
          <p:nvPr/>
        </p:nvSpPr>
        <p:spPr bwMode="auto">
          <a:xfrm>
            <a:off x="63246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28" name="Line 20"/>
          <p:cNvSpPr>
            <a:spLocks noChangeShapeType="1"/>
          </p:cNvSpPr>
          <p:nvPr/>
        </p:nvSpPr>
        <p:spPr bwMode="auto">
          <a:xfrm>
            <a:off x="67818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29" name="Line 21"/>
          <p:cNvSpPr>
            <a:spLocks noChangeShapeType="1"/>
          </p:cNvSpPr>
          <p:nvPr/>
        </p:nvSpPr>
        <p:spPr bwMode="auto">
          <a:xfrm>
            <a:off x="67818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30" name="Line 22"/>
          <p:cNvSpPr>
            <a:spLocks noChangeShapeType="1"/>
          </p:cNvSpPr>
          <p:nvPr/>
        </p:nvSpPr>
        <p:spPr bwMode="auto">
          <a:xfrm>
            <a:off x="72390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31" name="Line 23"/>
          <p:cNvSpPr>
            <a:spLocks noChangeShapeType="1"/>
          </p:cNvSpPr>
          <p:nvPr/>
        </p:nvSpPr>
        <p:spPr bwMode="auto">
          <a:xfrm>
            <a:off x="76962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32" name="Line 24"/>
          <p:cNvSpPr>
            <a:spLocks noChangeShapeType="1"/>
          </p:cNvSpPr>
          <p:nvPr/>
        </p:nvSpPr>
        <p:spPr bwMode="auto">
          <a:xfrm>
            <a:off x="81534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33" name="Line 25"/>
          <p:cNvSpPr>
            <a:spLocks noChangeShapeType="1"/>
          </p:cNvSpPr>
          <p:nvPr/>
        </p:nvSpPr>
        <p:spPr bwMode="auto">
          <a:xfrm>
            <a:off x="81534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34" name="Line 26"/>
          <p:cNvSpPr>
            <a:spLocks noChangeShapeType="1"/>
          </p:cNvSpPr>
          <p:nvPr/>
        </p:nvSpPr>
        <p:spPr bwMode="auto">
          <a:xfrm>
            <a:off x="86106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35" name="Line 27"/>
          <p:cNvSpPr>
            <a:spLocks noChangeShapeType="1"/>
          </p:cNvSpPr>
          <p:nvPr/>
        </p:nvSpPr>
        <p:spPr bwMode="auto">
          <a:xfrm>
            <a:off x="90678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36" name="Line 28"/>
          <p:cNvSpPr>
            <a:spLocks noChangeShapeType="1"/>
          </p:cNvSpPr>
          <p:nvPr/>
        </p:nvSpPr>
        <p:spPr bwMode="auto">
          <a:xfrm>
            <a:off x="-762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37" name="Line 29"/>
          <p:cNvSpPr>
            <a:spLocks noChangeShapeType="1"/>
          </p:cNvSpPr>
          <p:nvPr/>
        </p:nvSpPr>
        <p:spPr bwMode="auto">
          <a:xfrm>
            <a:off x="3810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38" name="Line 30"/>
          <p:cNvSpPr>
            <a:spLocks noChangeShapeType="1"/>
          </p:cNvSpPr>
          <p:nvPr/>
        </p:nvSpPr>
        <p:spPr bwMode="auto">
          <a:xfrm>
            <a:off x="8382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39" name="Line 31"/>
          <p:cNvSpPr>
            <a:spLocks noChangeShapeType="1"/>
          </p:cNvSpPr>
          <p:nvPr/>
        </p:nvSpPr>
        <p:spPr bwMode="auto">
          <a:xfrm>
            <a:off x="12954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40" name="Text Box 32"/>
          <p:cNvSpPr txBox="1">
            <a:spLocks noChangeArrowheads="1"/>
          </p:cNvSpPr>
          <p:nvPr/>
        </p:nvSpPr>
        <p:spPr bwMode="auto">
          <a:xfrm>
            <a:off x="1803400" y="1371600"/>
            <a:ext cx="2968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41" name="Text Box 33"/>
          <p:cNvSpPr txBox="1">
            <a:spLocks noChangeArrowheads="1"/>
          </p:cNvSpPr>
          <p:nvPr/>
        </p:nvSpPr>
        <p:spPr bwMode="auto">
          <a:xfrm>
            <a:off x="22177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42" name="Text Box 34"/>
          <p:cNvSpPr txBox="1">
            <a:spLocks noChangeArrowheads="1"/>
          </p:cNvSpPr>
          <p:nvPr/>
        </p:nvSpPr>
        <p:spPr bwMode="auto">
          <a:xfrm>
            <a:off x="27511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43" name="Text Box 35"/>
          <p:cNvSpPr txBox="1">
            <a:spLocks noChangeArrowheads="1"/>
          </p:cNvSpPr>
          <p:nvPr/>
        </p:nvSpPr>
        <p:spPr bwMode="auto">
          <a:xfrm>
            <a:off x="32083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44" name="Text Box 36"/>
          <p:cNvSpPr txBox="1">
            <a:spLocks noChangeArrowheads="1"/>
          </p:cNvSpPr>
          <p:nvPr/>
        </p:nvSpPr>
        <p:spPr bwMode="auto">
          <a:xfrm>
            <a:off x="3657600" y="1371600"/>
            <a:ext cx="2968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45" name="Text Box 37"/>
          <p:cNvSpPr txBox="1">
            <a:spLocks noChangeArrowheads="1"/>
          </p:cNvSpPr>
          <p:nvPr/>
        </p:nvSpPr>
        <p:spPr bwMode="auto">
          <a:xfrm>
            <a:off x="4114800" y="1371600"/>
            <a:ext cx="2968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46" name="Text Box 38"/>
          <p:cNvSpPr txBox="1">
            <a:spLocks noChangeArrowheads="1"/>
          </p:cNvSpPr>
          <p:nvPr/>
        </p:nvSpPr>
        <p:spPr bwMode="auto">
          <a:xfrm>
            <a:off x="4572000" y="1371600"/>
            <a:ext cx="2968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47" name="Text Box 39"/>
          <p:cNvSpPr txBox="1">
            <a:spLocks noChangeArrowheads="1"/>
          </p:cNvSpPr>
          <p:nvPr/>
        </p:nvSpPr>
        <p:spPr bwMode="auto">
          <a:xfrm>
            <a:off x="50371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48" name="Text Box 40"/>
          <p:cNvSpPr txBox="1">
            <a:spLocks noChangeArrowheads="1"/>
          </p:cNvSpPr>
          <p:nvPr/>
        </p:nvSpPr>
        <p:spPr bwMode="auto">
          <a:xfrm>
            <a:off x="54943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49" name="Text Box 41"/>
          <p:cNvSpPr txBox="1">
            <a:spLocks noChangeArrowheads="1"/>
          </p:cNvSpPr>
          <p:nvPr/>
        </p:nvSpPr>
        <p:spPr bwMode="auto">
          <a:xfrm>
            <a:off x="59515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50" name="Text Box 42"/>
          <p:cNvSpPr txBox="1">
            <a:spLocks noChangeArrowheads="1"/>
          </p:cNvSpPr>
          <p:nvPr/>
        </p:nvSpPr>
        <p:spPr bwMode="auto">
          <a:xfrm>
            <a:off x="64087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51" name="Text Box 43"/>
          <p:cNvSpPr txBox="1">
            <a:spLocks noChangeArrowheads="1"/>
          </p:cNvSpPr>
          <p:nvPr/>
        </p:nvSpPr>
        <p:spPr bwMode="auto">
          <a:xfrm>
            <a:off x="68659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52" name="Text Box 44"/>
          <p:cNvSpPr txBox="1">
            <a:spLocks noChangeArrowheads="1"/>
          </p:cNvSpPr>
          <p:nvPr/>
        </p:nvSpPr>
        <p:spPr bwMode="auto">
          <a:xfrm>
            <a:off x="72469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53" name="Text Box 45"/>
          <p:cNvSpPr txBox="1">
            <a:spLocks noChangeArrowheads="1"/>
          </p:cNvSpPr>
          <p:nvPr/>
        </p:nvSpPr>
        <p:spPr bwMode="auto">
          <a:xfrm>
            <a:off x="77041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54" name="Text Box 46"/>
          <p:cNvSpPr txBox="1">
            <a:spLocks noChangeArrowheads="1"/>
          </p:cNvSpPr>
          <p:nvPr/>
        </p:nvSpPr>
        <p:spPr bwMode="auto">
          <a:xfrm>
            <a:off x="8229600" y="1371600"/>
            <a:ext cx="2968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55" name="Text Box 47"/>
          <p:cNvSpPr txBox="1">
            <a:spLocks noChangeArrowheads="1"/>
          </p:cNvSpPr>
          <p:nvPr/>
        </p:nvSpPr>
        <p:spPr bwMode="auto">
          <a:xfrm>
            <a:off x="86947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56" name="Line 48"/>
          <p:cNvSpPr>
            <a:spLocks noChangeShapeType="1"/>
          </p:cNvSpPr>
          <p:nvPr/>
        </p:nvSpPr>
        <p:spPr bwMode="auto">
          <a:xfrm>
            <a:off x="-762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57" name="Line 49"/>
          <p:cNvSpPr>
            <a:spLocks noChangeShapeType="1"/>
          </p:cNvSpPr>
          <p:nvPr/>
        </p:nvSpPr>
        <p:spPr bwMode="auto">
          <a:xfrm>
            <a:off x="-762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58" name="Line 50"/>
          <p:cNvSpPr>
            <a:spLocks noChangeShapeType="1"/>
          </p:cNvSpPr>
          <p:nvPr/>
        </p:nvSpPr>
        <p:spPr bwMode="auto">
          <a:xfrm>
            <a:off x="3810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59" name="Line 51"/>
          <p:cNvSpPr>
            <a:spLocks noChangeShapeType="1"/>
          </p:cNvSpPr>
          <p:nvPr/>
        </p:nvSpPr>
        <p:spPr bwMode="auto">
          <a:xfrm>
            <a:off x="8382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60" name="Line 52"/>
          <p:cNvSpPr>
            <a:spLocks noChangeShapeType="1"/>
          </p:cNvSpPr>
          <p:nvPr/>
        </p:nvSpPr>
        <p:spPr bwMode="auto">
          <a:xfrm>
            <a:off x="12954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61" name="Line 53"/>
          <p:cNvSpPr>
            <a:spLocks noChangeShapeType="1"/>
          </p:cNvSpPr>
          <p:nvPr/>
        </p:nvSpPr>
        <p:spPr bwMode="auto">
          <a:xfrm>
            <a:off x="12954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62" name="Line 54"/>
          <p:cNvSpPr>
            <a:spLocks noChangeShapeType="1"/>
          </p:cNvSpPr>
          <p:nvPr/>
        </p:nvSpPr>
        <p:spPr bwMode="auto">
          <a:xfrm>
            <a:off x="17526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63" name="Text Box 55"/>
          <p:cNvSpPr txBox="1">
            <a:spLocks noChangeArrowheads="1"/>
          </p:cNvSpPr>
          <p:nvPr/>
        </p:nvSpPr>
        <p:spPr bwMode="auto">
          <a:xfrm>
            <a:off x="79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64" name="Text Box 56"/>
          <p:cNvSpPr txBox="1">
            <a:spLocks noChangeArrowheads="1"/>
          </p:cNvSpPr>
          <p:nvPr/>
        </p:nvSpPr>
        <p:spPr bwMode="auto">
          <a:xfrm>
            <a:off x="3889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65" name="Text Box 57"/>
          <p:cNvSpPr txBox="1">
            <a:spLocks noChangeArrowheads="1"/>
          </p:cNvSpPr>
          <p:nvPr/>
        </p:nvSpPr>
        <p:spPr bwMode="auto">
          <a:xfrm>
            <a:off x="8461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66" name="Text Box 58"/>
          <p:cNvSpPr txBox="1">
            <a:spLocks noChangeArrowheads="1"/>
          </p:cNvSpPr>
          <p:nvPr/>
        </p:nvSpPr>
        <p:spPr bwMode="auto">
          <a:xfrm>
            <a:off x="1371600" y="1371600"/>
            <a:ext cx="2968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67" name="Oval 59"/>
          <p:cNvSpPr>
            <a:spLocks noChangeArrowheads="1"/>
          </p:cNvSpPr>
          <p:nvPr/>
        </p:nvSpPr>
        <p:spPr bwMode="auto">
          <a:xfrm>
            <a:off x="1158875" y="2924175"/>
            <a:ext cx="279400" cy="231775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500">
                <a:latin typeface="Arial" charset="0"/>
              </a:rPr>
              <a:t>1</a:t>
            </a:r>
          </a:p>
        </p:txBody>
      </p:sp>
      <p:sp>
        <p:nvSpPr>
          <p:cNvPr id="1681468" name="Line 60"/>
          <p:cNvSpPr>
            <a:spLocks noChangeShapeType="1"/>
          </p:cNvSpPr>
          <p:nvPr/>
        </p:nvSpPr>
        <p:spPr bwMode="auto">
          <a:xfrm>
            <a:off x="930275" y="3051175"/>
            <a:ext cx="20002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69" name="Text Box 61"/>
          <p:cNvSpPr txBox="1">
            <a:spLocks noChangeArrowheads="1"/>
          </p:cNvSpPr>
          <p:nvPr/>
        </p:nvSpPr>
        <p:spPr bwMode="auto">
          <a:xfrm>
            <a:off x="708025" y="3136900"/>
            <a:ext cx="315913" cy="1682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/>
              <a:t>Start</a:t>
            </a:r>
          </a:p>
        </p:txBody>
      </p:sp>
      <p:cxnSp>
        <p:nvCxnSpPr>
          <p:cNvPr id="1681470" name="AutoShape 62"/>
          <p:cNvCxnSpPr>
            <a:cxnSpLocks noChangeShapeType="1"/>
            <a:stCxn id="1681467" idx="7"/>
          </p:cNvCxnSpPr>
          <p:nvPr/>
        </p:nvCxnSpPr>
        <p:spPr bwMode="auto">
          <a:xfrm rot="16200000">
            <a:off x="1760538" y="2525712"/>
            <a:ext cx="52388" cy="779463"/>
          </a:xfrm>
          <a:prstGeom prst="curvedConnector3">
            <a:avLst>
              <a:gd name="adj1" fmla="val 355681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81471" name="AutoShape 63"/>
          <p:cNvSpPr>
            <a:spLocks noChangeArrowheads="1"/>
          </p:cNvSpPr>
          <p:nvPr/>
        </p:nvSpPr>
        <p:spPr bwMode="auto">
          <a:xfrm>
            <a:off x="1587500" y="3700463"/>
            <a:ext cx="520700" cy="238125"/>
          </a:xfrm>
          <a:prstGeom prst="hexagon">
            <a:avLst>
              <a:gd name="adj" fmla="val 54667"/>
              <a:gd name="vf" fmla="val 115470"/>
            </a:avLst>
          </a:prstGeom>
          <a:solidFill>
            <a:srgbClr val="FFCC99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500">
                <a:latin typeface="Arial" charset="0"/>
              </a:rPr>
              <a:t>HALT</a:t>
            </a:r>
          </a:p>
        </p:txBody>
      </p:sp>
      <p:cxnSp>
        <p:nvCxnSpPr>
          <p:cNvPr id="1681472" name="AutoShape 64"/>
          <p:cNvCxnSpPr>
            <a:cxnSpLocks noChangeShapeType="1"/>
            <a:stCxn id="1681467" idx="4"/>
            <a:endCxn id="1681471" idx="1"/>
          </p:cNvCxnSpPr>
          <p:nvPr/>
        </p:nvCxnSpPr>
        <p:spPr bwMode="auto">
          <a:xfrm rot="16200000" flipH="1">
            <a:off x="1143000" y="3384550"/>
            <a:ext cx="592138" cy="280988"/>
          </a:xfrm>
          <a:prstGeom prst="curvedConnector2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81473" name="AutoShape 65"/>
          <p:cNvCxnSpPr>
            <a:cxnSpLocks noChangeShapeType="1"/>
            <a:stCxn id="1681467" idx="7"/>
            <a:endCxn id="1681467" idx="2"/>
          </p:cNvCxnSpPr>
          <p:nvPr/>
        </p:nvCxnSpPr>
        <p:spPr bwMode="auto">
          <a:xfrm rot="16200000" flipH="1" flipV="1">
            <a:off x="1210469" y="2855119"/>
            <a:ext cx="131763" cy="244475"/>
          </a:xfrm>
          <a:prstGeom prst="curvedConnector4">
            <a:avLst>
              <a:gd name="adj1" fmla="val -97824"/>
              <a:gd name="adj2" fmla="val 12538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81474" name="Text Box 66"/>
          <p:cNvSpPr txBox="1">
            <a:spLocks noChangeArrowheads="1"/>
          </p:cNvSpPr>
          <p:nvPr/>
        </p:nvSpPr>
        <p:spPr bwMode="auto">
          <a:xfrm>
            <a:off x="1635125" y="2466975"/>
            <a:ext cx="387350" cy="200025"/>
          </a:xfrm>
          <a:prstGeom prst="rect">
            <a:avLst/>
          </a:prstGeom>
          <a:noFill/>
          <a:ln w="31750" algn="ctr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/>
              <a:t>), X, L</a:t>
            </a:r>
          </a:p>
        </p:txBody>
      </p:sp>
      <p:sp>
        <p:nvSpPr>
          <p:cNvPr id="1681475" name="Oval 67"/>
          <p:cNvSpPr>
            <a:spLocks noChangeArrowheads="1"/>
          </p:cNvSpPr>
          <p:nvPr/>
        </p:nvSpPr>
        <p:spPr bwMode="auto">
          <a:xfrm>
            <a:off x="2106613" y="2867025"/>
            <a:ext cx="495300" cy="339725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500">
                <a:latin typeface="Arial" charset="0"/>
              </a:rPr>
              <a:t>2: look for </a:t>
            </a:r>
            <a:r>
              <a:rPr lang="en-US" sz="500"/>
              <a:t>(</a:t>
            </a:r>
          </a:p>
        </p:txBody>
      </p:sp>
      <p:sp>
        <p:nvSpPr>
          <p:cNvPr id="1681476" name="Text Box 68"/>
          <p:cNvSpPr txBox="1">
            <a:spLocks noChangeArrowheads="1"/>
          </p:cNvSpPr>
          <p:nvPr/>
        </p:nvSpPr>
        <p:spPr bwMode="auto">
          <a:xfrm>
            <a:off x="965200" y="3798888"/>
            <a:ext cx="400050" cy="200025"/>
          </a:xfrm>
          <a:prstGeom prst="rect">
            <a:avLst/>
          </a:prstGeom>
          <a:noFill/>
          <a:ln w="31750" algn="ctr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/>
              <a:t>#, 1, -</a:t>
            </a:r>
          </a:p>
        </p:txBody>
      </p:sp>
      <p:sp>
        <p:nvSpPr>
          <p:cNvPr id="1681477" name="Text Box 69"/>
          <p:cNvSpPr txBox="1">
            <a:spLocks noChangeArrowheads="1"/>
          </p:cNvSpPr>
          <p:nvPr/>
        </p:nvSpPr>
        <p:spPr bwMode="auto">
          <a:xfrm>
            <a:off x="596900" y="2571750"/>
            <a:ext cx="450850" cy="200025"/>
          </a:xfrm>
          <a:prstGeom prst="rect">
            <a:avLst/>
          </a:prstGeom>
          <a:noFill/>
          <a:ln w="31750" algn="ctr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>
                <a:sym typeface="Symbol" pitchFamily="18" charset="2"/>
              </a:rPr>
              <a:t>)</a:t>
            </a:r>
            <a:r>
              <a:rPr lang="en-US" sz="500"/>
              <a:t>, #, R</a:t>
            </a:r>
          </a:p>
        </p:txBody>
      </p:sp>
      <p:cxnSp>
        <p:nvCxnSpPr>
          <p:cNvPr id="1681478" name="AutoShape 70"/>
          <p:cNvCxnSpPr>
            <a:cxnSpLocks noChangeShapeType="1"/>
            <a:stCxn id="1681475" idx="7"/>
            <a:endCxn id="1681475" idx="5"/>
          </p:cNvCxnSpPr>
          <p:nvPr/>
        </p:nvCxnSpPr>
        <p:spPr bwMode="auto">
          <a:xfrm rot="5400000" flipV="1">
            <a:off x="2374900" y="3040063"/>
            <a:ext cx="309563" cy="1587"/>
          </a:xfrm>
          <a:prstGeom prst="curvedConnector5">
            <a:avLst>
              <a:gd name="adj1" fmla="val -44963"/>
              <a:gd name="adj2" fmla="val 25700000"/>
              <a:gd name="adj3" fmla="val 144963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81479" name="Text Box 71"/>
          <p:cNvSpPr txBox="1">
            <a:spLocks noChangeArrowheads="1"/>
          </p:cNvSpPr>
          <p:nvPr/>
        </p:nvSpPr>
        <p:spPr bwMode="auto">
          <a:xfrm>
            <a:off x="2981325" y="2770188"/>
            <a:ext cx="442913" cy="200025"/>
          </a:xfrm>
          <a:prstGeom prst="rect">
            <a:avLst/>
          </a:prstGeom>
          <a:noFill/>
          <a:ln w="31750" algn="ctr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>
                <a:sym typeface="Symbol" pitchFamily="18" charset="2"/>
              </a:rPr>
              <a:t>(</a:t>
            </a:r>
            <a:r>
              <a:rPr lang="en-US" sz="500"/>
              <a:t>, #, L</a:t>
            </a:r>
          </a:p>
        </p:txBody>
      </p:sp>
      <p:cxnSp>
        <p:nvCxnSpPr>
          <p:cNvPr id="1681480" name="AutoShape 72"/>
          <p:cNvCxnSpPr>
            <a:cxnSpLocks noChangeShapeType="1"/>
            <a:stCxn id="1681475" idx="4"/>
            <a:endCxn id="1681467" idx="5"/>
          </p:cNvCxnSpPr>
          <p:nvPr/>
        </p:nvCxnSpPr>
        <p:spPr bwMode="auto">
          <a:xfrm rot="16200000" flipV="1">
            <a:off x="1835945" y="2739231"/>
            <a:ext cx="80962" cy="955675"/>
          </a:xfrm>
          <a:prstGeom prst="curvedConnector3">
            <a:avLst>
              <a:gd name="adj1" fmla="val -95713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81481" name="Text Box 73"/>
          <p:cNvSpPr txBox="1">
            <a:spLocks noChangeArrowheads="1"/>
          </p:cNvSpPr>
          <p:nvPr/>
        </p:nvSpPr>
        <p:spPr bwMode="auto">
          <a:xfrm>
            <a:off x="1644650" y="3322638"/>
            <a:ext cx="395288" cy="200025"/>
          </a:xfrm>
          <a:prstGeom prst="rect">
            <a:avLst/>
          </a:prstGeom>
          <a:noFill/>
          <a:ln w="31750" algn="ctr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>
                <a:sym typeface="Symbol" pitchFamily="18" charset="2"/>
              </a:rPr>
              <a:t>(</a:t>
            </a:r>
            <a:r>
              <a:rPr lang="en-US" sz="500"/>
              <a:t>, X, R</a:t>
            </a:r>
          </a:p>
        </p:txBody>
      </p:sp>
      <p:cxnSp>
        <p:nvCxnSpPr>
          <p:cNvPr id="1681482" name="AutoShape 74"/>
          <p:cNvCxnSpPr>
            <a:cxnSpLocks noChangeShapeType="1"/>
            <a:stCxn id="1681475" idx="4"/>
            <a:endCxn id="1681471" idx="3"/>
          </p:cNvCxnSpPr>
          <p:nvPr/>
        </p:nvCxnSpPr>
        <p:spPr bwMode="auto">
          <a:xfrm rot="5400000">
            <a:off x="1952625" y="3419475"/>
            <a:ext cx="563563" cy="239713"/>
          </a:xfrm>
          <a:prstGeom prst="curvedConnector2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81483" name="Text Box 75"/>
          <p:cNvSpPr txBox="1">
            <a:spLocks noChangeArrowheads="1"/>
          </p:cNvSpPr>
          <p:nvPr/>
        </p:nvSpPr>
        <p:spPr bwMode="auto">
          <a:xfrm>
            <a:off x="2362200" y="3770313"/>
            <a:ext cx="400050" cy="200025"/>
          </a:xfrm>
          <a:prstGeom prst="rect">
            <a:avLst/>
          </a:prstGeom>
          <a:noFill/>
          <a:ln w="31750" algn="ctr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/>
              <a:t>#, 0, -</a:t>
            </a:r>
          </a:p>
        </p:txBody>
      </p:sp>
      <p:sp>
        <p:nvSpPr>
          <p:cNvPr id="1681484" name="Text Box 76"/>
          <p:cNvSpPr txBox="1">
            <a:spLocks noChangeArrowheads="1"/>
          </p:cNvSpPr>
          <p:nvPr/>
        </p:nvSpPr>
        <p:spPr bwMode="auto">
          <a:xfrm>
            <a:off x="1504950" y="4033838"/>
            <a:ext cx="2035175" cy="33655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Finite State Machine</a:t>
            </a:r>
          </a:p>
        </p:txBody>
      </p:sp>
      <p:sp>
        <p:nvSpPr>
          <p:cNvPr id="1681485" name="Rectangle 77"/>
          <p:cNvSpPr>
            <a:spLocks noChangeArrowheads="1"/>
          </p:cNvSpPr>
          <p:nvPr/>
        </p:nvSpPr>
        <p:spPr bwMode="auto">
          <a:xfrm>
            <a:off x="-76200" y="1398588"/>
            <a:ext cx="9677400" cy="381000"/>
          </a:xfrm>
          <a:prstGeom prst="rect">
            <a:avLst/>
          </a:prstGeom>
          <a:noFill/>
          <a:ln w="317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81486" name="Text Box 78"/>
          <p:cNvSpPr txBox="1">
            <a:spLocks noChangeArrowheads="1"/>
          </p:cNvSpPr>
          <p:nvPr/>
        </p:nvSpPr>
        <p:spPr bwMode="auto">
          <a:xfrm>
            <a:off x="3641725" y="2359025"/>
            <a:ext cx="5019066" cy="310854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/>
              <a:t>Read/Write Infinite Tape</a:t>
            </a:r>
          </a:p>
          <a:p>
            <a:r>
              <a:rPr lang="en-US" sz="2800" b="1" dirty="0"/>
              <a:t>	</a:t>
            </a:r>
            <a:r>
              <a:rPr lang="en-US" sz="2800" b="1" dirty="0" smtClean="0">
                <a:solidFill>
                  <a:srgbClr val="0070C0"/>
                </a:solidFill>
              </a:rPr>
              <a:t>Lists</a:t>
            </a:r>
            <a:endParaRPr lang="en-US" sz="2800" b="1" dirty="0">
              <a:solidFill>
                <a:srgbClr val="0070C0"/>
              </a:solidFill>
            </a:endParaRPr>
          </a:p>
          <a:p>
            <a:r>
              <a:rPr lang="en-US" sz="2800" dirty="0"/>
              <a:t>Finite State Machine</a:t>
            </a:r>
          </a:p>
          <a:p>
            <a:r>
              <a:rPr lang="en-US" sz="2800" b="1" dirty="0"/>
              <a:t>	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Numbers</a:t>
            </a:r>
          </a:p>
          <a:p>
            <a:r>
              <a:rPr lang="en-US" sz="2800" dirty="0"/>
              <a:t>Processing</a:t>
            </a:r>
          </a:p>
          <a:p>
            <a:r>
              <a:rPr lang="en-US" sz="2800" b="1" dirty="0"/>
              <a:t>	</a:t>
            </a:r>
            <a:r>
              <a:rPr lang="en-US" sz="2800" b="1" dirty="0">
                <a:solidFill>
                  <a:srgbClr val="00B050"/>
                </a:solidFill>
              </a:rPr>
              <a:t>Way to make decisions (if)</a:t>
            </a:r>
          </a:p>
          <a:p>
            <a:r>
              <a:rPr lang="en-US" sz="2800" b="1" dirty="0"/>
              <a:t>	Way to keep going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search of </a:t>
            </a:r>
            <a:r>
              <a:rPr lang="en-US" i="1"/>
              <a:t>the</a:t>
            </a:r>
            <a:r>
              <a:rPr lang="en-US"/>
              <a:t> </a:t>
            </a:r>
            <a:r>
              <a:rPr lang="en-US" i="1"/>
              <a:t>truth</a:t>
            </a:r>
            <a:r>
              <a:rPr lang="en-US"/>
              <a:t>?</a:t>
            </a:r>
          </a:p>
        </p:txBody>
      </p:sp>
      <p:sp>
        <p:nvSpPr>
          <p:cNvPr id="1683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</a:t>
            </a:r>
            <a:r>
              <a:rPr lang="en-US" b="1" dirty="0"/>
              <a:t>true</a:t>
            </a:r>
            <a:r>
              <a:rPr lang="en-US" dirty="0"/>
              <a:t> mean?</a:t>
            </a:r>
          </a:p>
          <a:p>
            <a:endParaRPr lang="en-US" dirty="0"/>
          </a:p>
          <a:p>
            <a:r>
              <a:rPr lang="en-US" b="1" dirty="0"/>
              <a:t>True</a:t>
            </a:r>
            <a:r>
              <a:rPr lang="en-US" dirty="0"/>
              <a:t> is something that when used as the first operand of </a:t>
            </a:r>
            <a:r>
              <a:rPr lang="en-US" b="1" dirty="0"/>
              <a:t>if</a:t>
            </a:r>
            <a:r>
              <a:rPr lang="en-US" dirty="0"/>
              <a:t>, makes the value of the </a:t>
            </a:r>
            <a:r>
              <a:rPr lang="en-US" b="1" dirty="0"/>
              <a:t>if</a:t>
            </a:r>
            <a:r>
              <a:rPr lang="en-US" dirty="0"/>
              <a:t> the value of its second operand:</a:t>
            </a:r>
          </a:p>
          <a:p>
            <a:pPr>
              <a:buFontTx/>
              <a:buNone/>
            </a:pPr>
            <a:r>
              <a:rPr lang="en-US" dirty="0"/>
              <a:t>		</a:t>
            </a:r>
            <a:r>
              <a:rPr lang="en-US" dirty="0" smtClean="0"/>
              <a:t>(</a:t>
            </a:r>
            <a:r>
              <a:rPr lang="en-US" b="1" dirty="0" smtClean="0"/>
              <a:t>if</a:t>
            </a:r>
            <a:r>
              <a:rPr lang="en-US" dirty="0" smtClean="0"/>
              <a:t> </a:t>
            </a:r>
            <a:r>
              <a:rPr lang="en-US" b="1" dirty="0"/>
              <a:t>T</a:t>
            </a:r>
            <a:r>
              <a:rPr lang="en-US" dirty="0"/>
              <a:t> </a:t>
            </a:r>
            <a:r>
              <a:rPr lang="en-US" i="1" dirty="0"/>
              <a:t>M</a:t>
            </a:r>
            <a:r>
              <a:rPr lang="en-US" dirty="0"/>
              <a:t> </a:t>
            </a:r>
            <a:r>
              <a:rPr lang="en-US" i="1" dirty="0" smtClean="0"/>
              <a:t>N</a:t>
            </a:r>
            <a:r>
              <a:rPr lang="en-US" dirty="0" smtClean="0"/>
              <a:t>) </a:t>
            </a:r>
            <a:r>
              <a:rPr lang="en-US" dirty="0">
                <a:sym typeface="Symbol" pitchFamily="18" charset="2"/>
              </a:rPr>
              <a:t> </a:t>
            </a:r>
            <a:r>
              <a:rPr lang="en-US" i="1" dirty="0">
                <a:sym typeface="Symbol" pitchFamily="18" charset="2"/>
              </a:rPr>
              <a:t>M</a:t>
            </a:r>
            <a:endParaRPr lang="en-US" i="1" dirty="0"/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8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8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8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345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128588"/>
            <a:ext cx="8069262" cy="1143000"/>
          </a:xfrm>
        </p:spPr>
        <p:txBody>
          <a:bodyPr/>
          <a:lstStyle/>
          <a:p>
            <a:r>
              <a:rPr lang="en-US"/>
              <a:t>Don’t search for </a:t>
            </a:r>
            <a:r>
              <a:rPr lang="en-US" b="1"/>
              <a:t>T</a:t>
            </a:r>
            <a:r>
              <a:rPr lang="en-US"/>
              <a:t>, search for </a:t>
            </a:r>
            <a:r>
              <a:rPr lang="en-US" b="1"/>
              <a:t>if</a:t>
            </a:r>
          </a:p>
        </p:txBody>
      </p:sp>
      <p:sp>
        <p:nvSpPr>
          <p:cNvPr id="168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382000" cy="53498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6000" b="1" dirty="0">
                <a:latin typeface="Times New Roman" pitchFamily="18" charset="0"/>
                <a:sym typeface="Symbol" pitchFamily="18" charset="2"/>
              </a:rPr>
              <a:t>T</a:t>
            </a:r>
            <a:r>
              <a:rPr lang="en-US" sz="6000" dirty="0">
                <a:latin typeface="Times New Roman" pitchFamily="18" charset="0"/>
                <a:sym typeface="Symbol" pitchFamily="18" charset="2"/>
              </a:rPr>
              <a:t>  </a:t>
            </a:r>
            <a:r>
              <a:rPr lang="en-US" sz="6000" dirty="0">
                <a:sym typeface="Symbol" pitchFamily="18" charset="2"/>
              </a:rPr>
              <a:t></a:t>
            </a:r>
            <a:r>
              <a:rPr lang="en-US" sz="6000" i="1" dirty="0">
                <a:latin typeface="Times New Roman" pitchFamily="18" charset="0"/>
                <a:sym typeface="Symbol" pitchFamily="18" charset="2"/>
              </a:rPr>
              <a:t>x </a:t>
            </a:r>
            <a:r>
              <a:rPr lang="en-US" sz="6000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6000" dirty="0">
                <a:sym typeface="Symbol" pitchFamily="18" charset="2"/>
              </a:rPr>
              <a:t></a:t>
            </a:r>
            <a:r>
              <a:rPr lang="en-US" sz="6000" i="1" dirty="0">
                <a:latin typeface="Times New Roman" pitchFamily="18" charset="0"/>
                <a:sym typeface="Symbol" pitchFamily="18" charset="2"/>
              </a:rPr>
              <a:t>y</a:t>
            </a:r>
            <a:r>
              <a:rPr lang="en-US" sz="6000" dirty="0">
                <a:latin typeface="Times New Roman" pitchFamily="18" charset="0"/>
                <a:sym typeface="Symbol" pitchFamily="18" charset="2"/>
              </a:rPr>
              <a:t>. </a:t>
            </a:r>
            <a:r>
              <a:rPr lang="en-US" sz="6000" i="1" dirty="0">
                <a:latin typeface="Times New Roman" pitchFamily="18" charset="0"/>
                <a:sym typeface="Symbol" pitchFamily="18" charset="2"/>
              </a:rPr>
              <a:t>x</a:t>
            </a:r>
            <a:r>
              <a:rPr lang="en-US" sz="6000" dirty="0">
                <a:latin typeface="Times New Roman" pitchFamily="18" charset="0"/>
                <a:sym typeface="Symbol" pitchFamily="18" charset="2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6000" b="1" dirty="0" smtClean="0">
                <a:latin typeface="Times New Roman" pitchFamily="18" charset="0"/>
                <a:sym typeface="Symbol" pitchFamily="18" charset="2"/>
              </a:rPr>
              <a:t>F</a:t>
            </a:r>
            <a:r>
              <a:rPr lang="en-US" sz="6000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6000" dirty="0">
                <a:latin typeface="Times New Roman" pitchFamily="18" charset="0"/>
                <a:sym typeface="Symbol" pitchFamily="18" charset="2"/>
              </a:rPr>
              <a:t> </a:t>
            </a:r>
            <a:r>
              <a:rPr lang="en-US" sz="6000" dirty="0">
                <a:sym typeface="Symbol" pitchFamily="18" charset="2"/>
              </a:rPr>
              <a:t></a:t>
            </a:r>
            <a:r>
              <a:rPr lang="en-US" sz="6000" i="1" dirty="0">
                <a:latin typeface="Times New Roman" pitchFamily="18" charset="0"/>
                <a:sym typeface="Symbol" pitchFamily="18" charset="2"/>
              </a:rPr>
              <a:t>x </a:t>
            </a:r>
            <a:r>
              <a:rPr lang="en-US" sz="6000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6000" dirty="0">
                <a:sym typeface="Symbol" pitchFamily="18" charset="2"/>
              </a:rPr>
              <a:t> </a:t>
            </a:r>
            <a:r>
              <a:rPr lang="en-US" sz="6000" i="1" dirty="0">
                <a:latin typeface="Times New Roman" pitchFamily="18" charset="0"/>
                <a:sym typeface="Symbol" pitchFamily="18" charset="2"/>
              </a:rPr>
              <a:t>y</a:t>
            </a:r>
            <a:r>
              <a:rPr lang="en-US" sz="6000" dirty="0">
                <a:latin typeface="Times New Roman" pitchFamily="18" charset="0"/>
                <a:sym typeface="Symbol" pitchFamily="18" charset="2"/>
              </a:rPr>
              <a:t>. </a:t>
            </a:r>
            <a:r>
              <a:rPr lang="en-US" sz="6000" i="1" dirty="0">
                <a:latin typeface="Times New Roman" pitchFamily="18" charset="0"/>
                <a:sym typeface="Symbol" pitchFamily="18" charset="2"/>
              </a:rPr>
              <a:t>y</a:t>
            </a:r>
            <a:r>
              <a:rPr lang="en-US" sz="6000" dirty="0">
                <a:latin typeface="Times New Roman" pitchFamily="18" charset="0"/>
                <a:sym typeface="Symbol" pitchFamily="18" charset="2"/>
              </a:rPr>
              <a:t>))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6000" b="1" dirty="0">
                <a:latin typeface="Times New Roman" pitchFamily="18" charset="0"/>
                <a:sym typeface="Symbol" pitchFamily="18" charset="2"/>
              </a:rPr>
              <a:t>if </a:t>
            </a:r>
            <a:r>
              <a:rPr lang="en-US" sz="6000" dirty="0">
                <a:latin typeface="Times New Roman" pitchFamily="18" charset="0"/>
                <a:sym typeface="Symbol" pitchFamily="18" charset="2"/>
              </a:rPr>
              <a:t></a:t>
            </a:r>
            <a:r>
              <a:rPr lang="en-US" sz="6000" b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4800" dirty="0">
                <a:sym typeface="Symbol" pitchFamily="18" charset="2"/>
              </a:rPr>
              <a:t></a:t>
            </a:r>
            <a:r>
              <a:rPr lang="en-US" sz="4800" i="1" dirty="0" smtClean="0">
                <a:latin typeface="Times New Roman" pitchFamily="18" charset="0"/>
                <a:sym typeface="Symbol" pitchFamily="18" charset="2"/>
              </a:rPr>
              <a:t>p </a:t>
            </a:r>
            <a:r>
              <a:rPr lang="en-US" sz="4800" dirty="0" smtClean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4800" dirty="0" smtClean="0">
                <a:sym typeface="Symbol" pitchFamily="18" charset="2"/>
              </a:rPr>
              <a:t></a:t>
            </a:r>
            <a:r>
              <a:rPr lang="en-US" sz="4800" i="1" dirty="0" smtClean="0">
                <a:latin typeface="Times New Roman" pitchFamily="18" charset="0"/>
                <a:sym typeface="Symbol" pitchFamily="18" charset="2"/>
              </a:rPr>
              <a:t>c </a:t>
            </a:r>
            <a:r>
              <a:rPr lang="en-US" sz="4800" dirty="0" smtClean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4800" dirty="0" smtClean="0">
                <a:sym typeface="Symbol" pitchFamily="18" charset="2"/>
              </a:rPr>
              <a:t></a:t>
            </a:r>
            <a:r>
              <a:rPr lang="en-US" sz="4800" i="1" dirty="0" smtClean="0">
                <a:latin typeface="Times New Roman" pitchFamily="18" charset="0"/>
                <a:sym typeface="Symbol" pitchFamily="18" charset="2"/>
              </a:rPr>
              <a:t>a . </a:t>
            </a:r>
            <a:r>
              <a:rPr lang="en-US" sz="4800" dirty="0" smtClean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4800" i="1" dirty="0" smtClean="0">
                <a:latin typeface="Times New Roman" pitchFamily="18" charset="0"/>
                <a:sym typeface="Symbol" pitchFamily="18" charset="2"/>
              </a:rPr>
              <a:t>pc</a:t>
            </a:r>
            <a:r>
              <a:rPr lang="en-US" sz="4800" dirty="0" smtClean="0">
                <a:latin typeface="Times New Roman" pitchFamily="18" charset="0"/>
                <a:sym typeface="Symbol" pitchFamily="18" charset="2"/>
              </a:rPr>
              <a:t>)</a:t>
            </a:r>
            <a:r>
              <a:rPr lang="en-US" sz="4800" i="1" dirty="0" smtClean="0">
                <a:latin typeface="Times New Roman" pitchFamily="18" charset="0"/>
                <a:sym typeface="Symbol" pitchFamily="18" charset="2"/>
              </a:rPr>
              <a:t>a</a:t>
            </a:r>
            <a:r>
              <a:rPr lang="en-US" sz="4800" dirty="0" smtClean="0">
                <a:latin typeface="Times New Roman" pitchFamily="18" charset="0"/>
                <a:sym typeface="Symbol" pitchFamily="18" charset="2"/>
              </a:rPr>
              <a:t>)</a:t>
            </a:r>
            <a:endParaRPr lang="en-US" sz="48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4343400"/>
            <a:ext cx="4159024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Just like in </a:t>
            </a:r>
            <a:r>
              <a:rPr lang="en-US" sz="2400" b="1" dirty="0" err="1" smtClean="0"/>
              <a:t>LazyScheme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r>
              <a:rPr lang="en-US" sz="2400" dirty="0" smtClean="0"/>
              <a:t>(define true (lambda (a b) a))</a:t>
            </a:r>
          </a:p>
          <a:p>
            <a:r>
              <a:rPr lang="en-US" sz="2400" dirty="0" smtClean="0"/>
              <a:t>(define false (lambda (a b) b))</a:t>
            </a:r>
          </a:p>
          <a:p>
            <a:r>
              <a:rPr lang="en-US" sz="2400" dirty="0" smtClean="0"/>
              <a:t>(define if (lambda (p c a) (p c a))</a:t>
            </a:r>
            <a:endParaRPr lang="en-US" sz="2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684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1684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1684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4483" grpId="0" build="p" bldLvl="2" autoUpdateAnimBg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Simulating </a:t>
            </a:r>
            <a:r>
              <a:rPr lang="en-US" dirty="0" smtClean="0"/>
              <a:t>a Turing Machine</a:t>
            </a:r>
            <a:endParaRPr lang="en-US" dirty="0"/>
          </a:p>
        </p:txBody>
      </p:sp>
      <p:sp>
        <p:nvSpPr>
          <p:cNvPr id="1681411" name="AutoShape 3"/>
          <p:cNvSpPr>
            <a:spLocks noChangeArrowheads="1"/>
          </p:cNvSpPr>
          <p:nvPr/>
        </p:nvSpPr>
        <p:spPr bwMode="auto">
          <a:xfrm>
            <a:off x="1763713" y="1819275"/>
            <a:ext cx="457200" cy="533400"/>
          </a:xfrm>
          <a:prstGeom prst="upArrow">
            <a:avLst>
              <a:gd name="adj1" fmla="val 50000"/>
              <a:gd name="adj2" fmla="val 29167"/>
            </a:avLst>
          </a:prstGeom>
          <a:noFill/>
          <a:ln w="317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81412" name="Rectangle 4"/>
          <p:cNvSpPr>
            <a:spLocks noChangeArrowheads="1"/>
          </p:cNvSpPr>
          <p:nvPr/>
        </p:nvSpPr>
        <p:spPr bwMode="auto">
          <a:xfrm>
            <a:off x="457200" y="2286000"/>
            <a:ext cx="3124200" cy="2133600"/>
          </a:xfrm>
          <a:prstGeom prst="rect">
            <a:avLst/>
          </a:prstGeom>
          <a:solidFill>
            <a:srgbClr val="FFFF99"/>
          </a:solidFill>
          <a:ln w="31750" algn="ctr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81413" name="Line 5"/>
          <p:cNvSpPr>
            <a:spLocks noChangeShapeType="1"/>
          </p:cNvSpPr>
          <p:nvPr/>
        </p:nvSpPr>
        <p:spPr bwMode="auto">
          <a:xfrm>
            <a:off x="12954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14" name="Line 6"/>
          <p:cNvSpPr>
            <a:spLocks noChangeShapeType="1"/>
          </p:cNvSpPr>
          <p:nvPr/>
        </p:nvSpPr>
        <p:spPr bwMode="auto">
          <a:xfrm>
            <a:off x="17526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15" name="Line 7"/>
          <p:cNvSpPr>
            <a:spLocks noChangeShapeType="1"/>
          </p:cNvSpPr>
          <p:nvPr/>
        </p:nvSpPr>
        <p:spPr bwMode="auto">
          <a:xfrm>
            <a:off x="22098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16" name="Line 8"/>
          <p:cNvSpPr>
            <a:spLocks noChangeShapeType="1"/>
          </p:cNvSpPr>
          <p:nvPr/>
        </p:nvSpPr>
        <p:spPr bwMode="auto">
          <a:xfrm>
            <a:off x="26670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17" name="Line 9"/>
          <p:cNvSpPr>
            <a:spLocks noChangeShapeType="1"/>
          </p:cNvSpPr>
          <p:nvPr/>
        </p:nvSpPr>
        <p:spPr bwMode="auto">
          <a:xfrm>
            <a:off x="26670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18" name="Line 10"/>
          <p:cNvSpPr>
            <a:spLocks noChangeShapeType="1"/>
          </p:cNvSpPr>
          <p:nvPr/>
        </p:nvSpPr>
        <p:spPr bwMode="auto">
          <a:xfrm>
            <a:off x="31242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19" name="Line 11"/>
          <p:cNvSpPr>
            <a:spLocks noChangeShapeType="1"/>
          </p:cNvSpPr>
          <p:nvPr/>
        </p:nvSpPr>
        <p:spPr bwMode="auto">
          <a:xfrm>
            <a:off x="35814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20" name="Line 12"/>
          <p:cNvSpPr>
            <a:spLocks noChangeShapeType="1"/>
          </p:cNvSpPr>
          <p:nvPr/>
        </p:nvSpPr>
        <p:spPr bwMode="auto">
          <a:xfrm>
            <a:off x="40386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21" name="Line 13"/>
          <p:cNvSpPr>
            <a:spLocks noChangeShapeType="1"/>
          </p:cNvSpPr>
          <p:nvPr/>
        </p:nvSpPr>
        <p:spPr bwMode="auto">
          <a:xfrm>
            <a:off x="40386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22" name="Line 14"/>
          <p:cNvSpPr>
            <a:spLocks noChangeShapeType="1"/>
          </p:cNvSpPr>
          <p:nvPr/>
        </p:nvSpPr>
        <p:spPr bwMode="auto">
          <a:xfrm>
            <a:off x="44958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23" name="Line 15"/>
          <p:cNvSpPr>
            <a:spLocks noChangeShapeType="1"/>
          </p:cNvSpPr>
          <p:nvPr/>
        </p:nvSpPr>
        <p:spPr bwMode="auto">
          <a:xfrm>
            <a:off x="49530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24" name="Line 16"/>
          <p:cNvSpPr>
            <a:spLocks noChangeShapeType="1"/>
          </p:cNvSpPr>
          <p:nvPr/>
        </p:nvSpPr>
        <p:spPr bwMode="auto">
          <a:xfrm>
            <a:off x="54102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25" name="Line 17"/>
          <p:cNvSpPr>
            <a:spLocks noChangeShapeType="1"/>
          </p:cNvSpPr>
          <p:nvPr/>
        </p:nvSpPr>
        <p:spPr bwMode="auto">
          <a:xfrm>
            <a:off x="54102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26" name="Line 18"/>
          <p:cNvSpPr>
            <a:spLocks noChangeShapeType="1"/>
          </p:cNvSpPr>
          <p:nvPr/>
        </p:nvSpPr>
        <p:spPr bwMode="auto">
          <a:xfrm>
            <a:off x="58674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27" name="Line 19"/>
          <p:cNvSpPr>
            <a:spLocks noChangeShapeType="1"/>
          </p:cNvSpPr>
          <p:nvPr/>
        </p:nvSpPr>
        <p:spPr bwMode="auto">
          <a:xfrm>
            <a:off x="63246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28" name="Line 20"/>
          <p:cNvSpPr>
            <a:spLocks noChangeShapeType="1"/>
          </p:cNvSpPr>
          <p:nvPr/>
        </p:nvSpPr>
        <p:spPr bwMode="auto">
          <a:xfrm>
            <a:off x="67818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29" name="Line 21"/>
          <p:cNvSpPr>
            <a:spLocks noChangeShapeType="1"/>
          </p:cNvSpPr>
          <p:nvPr/>
        </p:nvSpPr>
        <p:spPr bwMode="auto">
          <a:xfrm>
            <a:off x="67818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30" name="Line 22"/>
          <p:cNvSpPr>
            <a:spLocks noChangeShapeType="1"/>
          </p:cNvSpPr>
          <p:nvPr/>
        </p:nvSpPr>
        <p:spPr bwMode="auto">
          <a:xfrm>
            <a:off x="72390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31" name="Line 23"/>
          <p:cNvSpPr>
            <a:spLocks noChangeShapeType="1"/>
          </p:cNvSpPr>
          <p:nvPr/>
        </p:nvSpPr>
        <p:spPr bwMode="auto">
          <a:xfrm>
            <a:off x="76962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32" name="Line 24"/>
          <p:cNvSpPr>
            <a:spLocks noChangeShapeType="1"/>
          </p:cNvSpPr>
          <p:nvPr/>
        </p:nvSpPr>
        <p:spPr bwMode="auto">
          <a:xfrm>
            <a:off x="81534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33" name="Line 25"/>
          <p:cNvSpPr>
            <a:spLocks noChangeShapeType="1"/>
          </p:cNvSpPr>
          <p:nvPr/>
        </p:nvSpPr>
        <p:spPr bwMode="auto">
          <a:xfrm>
            <a:off x="81534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34" name="Line 26"/>
          <p:cNvSpPr>
            <a:spLocks noChangeShapeType="1"/>
          </p:cNvSpPr>
          <p:nvPr/>
        </p:nvSpPr>
        <p:spPr bwMode="auto">
          <a:xfrm>
            <a:off x="86106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35" name="Line 27"/>
          <p:cNvSpPr>
            <a:spLocks noChangeShapeType="1"/>
          </p:cNvSpPr>
          <p:nvPr/>
        </p:nvSpPr>
        <p:spPr bwMode="auto">
          <a:xfrm>
            <a:off x="90678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36" name="Line 28"/>
          <p:cNvSpPr>
            <a:spLocks noChangeShapeType="1"/>
          </p:cNvSpPr>
          <p:nvPr/>
        </p:nvSpPr>
        <p:spPr bwMode="auto">
          <a:xfrm>
            <a:off x="-762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37" name="Line 29"/>
          <p:cNvSpPr>
            <a:spLocks noChangeShapeType="1"/>
          </p:cNvSpPr>
          <p:nvPr/>
        </p:nvSpPr>
        <p:spPr bwMode="auto">
          <a:xfrm>
            <a:off x="3810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38" name="Line 30"/>
          <p:cNvSpPr>
            <a:spLocks noChangeShapeType="1"/>
          </p:cNvSpPr>
          <p:nvPr/>
        </p:nvSpPr>
        <p:spPr bwMode="auto">
          <a:xfrm>
            <a:off x="8382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39" name="Line 31"/>
          <p:cNvSpPr>
            <a:spLocks noChangeShapeType="1"/>
          </p:cNvSpPr>
          <p:nvPr/>
        </p:nvSpPr>
        <p:spPr bwMode="auto">
          <a:xfrm>
            <a:off x="12954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40" name="Text Box 32"/>
          <p:cNvSpPr txBox="1">
            <a:spLocks noChangeArrowheads="1"/>
          </p:cNvSpPr>
          <p:nvPr/>
        </p:nvSpPr>
        <p:spPr bwMode="auto">
          <a:xfrm>
            <a:off x="1803400" y="1371600"/>
            <a:ext cx="2968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41" name="Text Box 33"/>
          <p:cNvSpPr txBox="1">
            <a:spLocks noChangeArrowheads="1"/>
          </p:cNvSpPr>
          <p:nvPr/>
        </p:nvSpPr>
        <p:spPr bwMode="auto">
          <a:xfrm>
            <a:off x="22177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42" name="Text Box 34"/>
          <p:cNvSpPr txBox="1">
            <a:spLocks noChangeArrowheads="1"/>
          </p:cNvSpPr>
          <p:nvPr/>
        </p:nvSpPr>
        <p:spPr bwMode="auto">
          <a:xfrm>
            <a:off x="27511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43" name="Text Box 35"/>
          <p:cNvSpPr txBox="1">
            <a:spLocks noChangeArrowheads="1"/>
          </p:cNvSpPr>
          <p:nvPr/>
        </p:nvSpPr>
        <p:spPr bwMode="auto">
          <a:xfrm>
            <a:off x="32083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44" name="Text Box 36"/>
          <p:cNvSpPr txBox="1">
            <a:spLocks noChangeArrowheads="1"/>
          </p:cNvSpPr>
          <p:nvPr/>
        </p:nvSpPr>
        <p:spPr bwMode="auto">
          <a:xfrm>
            <a:off x="3657600" y="1371600"/>
            <a:ext cx="2968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45" name="Text Box 37"/>
          <p:cNvSpPr txBox="1">
            <a:spLocks noChangeArrowheads="1"/>
          </p:cNvSpPr>
          <p:nvPr/>
        </p:nvSpPr>
        <p:spPr bwMode="auto">
          <a:xfrm>
            <a:off x="4114800" y="1371600"/>
            <a:ext cx="2968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46" name="Text Box 38"/>
          <p:cNvSpPr txBox="1">
            <a:spLocks noChangeArrowheads="1"/>
          </p:cNvSpPr>
          <p:nvPr/>
        </p:nvSpPr>
        <p:spPr bwMode="auto">
          <a:xfrm>
            <a:off x="4572000" y="1371600"/>
            <a:ext cx="2968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47" name="Text Box 39"/>
          <p:cNvSpPr txBox="1">
            <a:spLocks noChangeArrowheads="1"/>
          </p:cNvSpPr>
          <p:nvPr/>
        </p:nvSpPr>
        <p:spPr bwMode="auto">
          <a:xfrm>
            <a:off x="50371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48" name="Text Box 40"/>
          <p:cNvSpPr txBox="1">
            <a:spLocks noChangeArrowheads="1"/>
          </p:cNvSpPr>
          <p:nvPr/>
        </p:nvSpPr>
        <p:spPr bwMode="auto">
          <a:xfrm>
            <a:off x="54943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49" name="Text Box 41"/>
          <p:cNvSpPr txBox="1">
            <a:spLocks noChangeArrowheads="1"/>
          </p:cNvSpPr>
          <p:nvPr/>
        </p:nvSpPr>
        <p:spPr bwMode="auto">
          <a:xfrm>
            <a:off x="59515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50" name="Text Box 42"/>
          <p:cNvSpPr txBox="1">
            <a:spLocks noChangeArrowheads="1"/>
          </p:cNvSpPr>
          <p:nvPr/>
        </p:nvSpPr>
        <p:spPr bwMode="auto">
          <a:xfrm>
            <a:off x="64087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51" name="Text Box 43"/>
          <p:cNvSpPr txBox="1">
            <a:spLocks noChangeArrowheads="1"/>
          </p:cNvSpPr>
          <p:nvPr/>
        </p:nvSpPr>
        <p:spPr bwMode="auto">
          <a:xfrm>
            <a:off x="68659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52" name="Text Box 44"/>
          <p:cNvSpPr txBox="1">
            <a:spLocks noChangeArrowheads="1"/>
          </p:cNvSpPr>
          <p:nvPr/>
        </p:nvSpPr>
        <p:spPr bwMode="auto">
          <a:xfrm>
            <a:off x="72469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53" name="Text Box 45"/>
          <p:cNvSpPr txBox="1">
            <a:spLocks noChangeArrowheads="1"/>
          </p:cNvSpPr>
          <p:nvPr/>
        </p:nvSpPr>
        <p:spPr bwMode="auto">
          <a:xfrm>
            <a:off x="77041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54" name="Text Box 46"/>
          <p:cNvSpPr txBox="1">
            <a:spLocks noChangeArrowheads="1"/>
          </p:cNvSpPr>
          <p:nvPr/>
        </p:nvSpPr>
        <p:spPr bwMode="auto">
          <a:xfrm>
            <a:off x="8229600" y="1371600"/>
            <a:ext cx="2968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55" name="Text Box 47"/>
          <p:cNvSpPr txBox="1">
            <a:spLocks noChangeArrowheads="1"/>
          </p:cNvSpPr>
          <p:nvPr/>
        </p:nvSpPr>
        <p:spPr bwMode="auto">
          <a:xfrm>
            <a:off x="86947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56" name="Line 48"/>
          <p:cNvSpPr>
            <a:spLocks noChangeShapeType="1"/>
          </p:cNvSpPr>
          <p:nvPr/>
        </p:nvSpPr>
        <p:spPr bwMode="auto">
          <a:xfrm>
            <a:off x="-762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57" name="Line 49"/>
          <p:cNvSpPr>
            <a:spLocks noChangeShapeType="1"/>
          </p:cNvSpPr>
          <p:nvPr/>
        </p:nvSpPr>
        <p:spPr bwMode="auto">
          <a:xfrm>
            <a:off x="-762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58" name="Line 50"/>
          <p:cNvSpPr>
            <a:spLocks noChangeShapeType="1"/>
          </p:cNvSpPr>
          <p:nvPr/>
        </p:nvSpPr>
        <p:spPr bwMode="auto">
          <a:xfrm>
            <a:off x="3810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59" name="Line 51"/>
          <p:cNvSpPr>
            <a:spLocks noChangeShapeType="1"/>
          </p:cNvSpPr>
          <p:nvPr/>
        </p:nvSpPr>
        <p:spPr bwMode="auto">
          <a:xfrm>
            <a:off x="8382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60" name="Line 52"/>
          <p:cNvSpPr>
            <a:spLocks noChangeShapeType="1"/>
          </p:cNvSpPr>
          <p:nvPr/>
        </p:nvSpPr>
        <p:spPr bwMode="auto">
          <a:xfrm>
            <a:off x="12954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61" name="Line 53"/>
          <p:cNvSpPr>
            <a:spLocks noChangeShapeType="1"/>
          </p:cNvSpPr>
          <p:nvPr/>
        </p:nvSpPr>
        <p:spPr bwMode="auto">
          <a:xfrm>
            <a:off x="12954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62" name="Line 54"/>
          <p:cNvSpPr>
            <a:spLocks noChangeShapeType="1"/>
          </p:cNvSpPr>
          <p:nvPr/>
        </p:nvSpPr>
        <p:spPr bwMode="auto">
          <a:xfrm>
            <a:off x="17526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63" name="Text Box 55"/>
          <p:cNvSpPr txBox="1">
            <a:spLocks noChangeArrowheads="1"/>
          </p:cNvSpPr>
          <p:nvPr/>
        </p:nvSpPr>
        <p:spPr bwMode="auto">
          <a:xfrm>
            <a:off x="79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64" name="Text Box 56"/>
          <p:cNvSpPr txBox="1">
            <a:spLocks noChangeArrowheads="1"/>
          </p:cNvSpPr>
          <p:nvPr/>
        </p:nvSpPr>
        <p:spPr bwMode="auto">
          <a:xfrm>
            <a:off x="3889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65" name="Text Box 57"/>
          <p:cNvSpPr txBox="1">
            <a:spLocks noChangeArrowheads="1"/>
          </p:cNvSpPr>
          <p:nvPr/>
        </p:nvSpPr>
        <p:spPr bwMode="auto">
          <a:xfrm>
            <a:off x="8461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66" name="Text Box 58"/>
          <p:cNvSpPr txBox="1">
            <a:spLocks noChangeArrowheads="1"/>
          </p:cNvSpPr>
          <p:nvPr/>
        </p:nvSpPr>
        <p:spPr bwMode="auto">
          <a:xfrm>
            <a:off x="1371600" y="1371600"/>
            <a:ext cx="2968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67" name="Oval 59"/>
          <p:cNvSpPr>
            <a:spLocks noChangeArrowheads="1"/>
          </p:cNvSpPr>
          <p:nvPr/>
        </p:nvSpPr>
        <p:spPr bwMode="auto">
          <a:xfrm>
            <a:off x="1158875" y="2924175"/>
            <a:ext cx="279400" cy="231775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500">
                <a:latin typeface="Arial" charset="0"/>
              </a:rPr>
              <a:t>1</a:t>
            </a:r>
          </a:p>
        </p:txBody>
      </p:sp>
      <p:sp>
        <p:nvSpPr>
          <p:cNvPr id="1681468" name="Line 60"/>
          <p:cNvSpPr>
            <a:spLocks noChangeShapeType="1"/>
          </p:cNvSpPr>
          <p:nvPr/>
        </p:nvSpPr>
        <p:spPr bwMode="auto">
          <a:xfrm>
            <a:off x="930275" y="3051175"/>
            <a:ext cx="20002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69" name="Text Box 61"/>
          <p:cNvSpPr txBox="1">
            <a:spLocks noChangeArrowheads="1"/>
          </p:cNvSpPr>
          <p:nvPr/>
        </p:nvSpPr>
        <p:spPr bwMode="auto">
          <a:xfrm>
            <a:off x="708025" y="3136900"/>
            <a:ext cx="315913" cy="1682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/>
              <a:t>Start</a:t>
            </a:r>
          </a:p>
        </p:txBody>
      </p:sp>
      <p:cxnSp>
        <p:nvCxnSpPr>
          <p:cNvPr id="1681470" name="AutoShape 62"/>
          <p:cNvCxnSpPr>
            <a:cxnSpLocks noChangeShapeType="1"/>
            <a:stCxn id="1681467" idx="7"/>
          </p:cNvCxnSpPr>
          <p:nvPr/>
        </p:nvCxnSpPr>
        <p:spPr bwMode="auto">
          <a:xfrm rot="16200000">
            <a:off x="1760538" y="2525712"/>
            <a:ext cx="52388" cy="779463"/>
          </a:xfrm>
          <a:prstGeom prst="curvedConnector3">
            <a:avLst>
              <a:gd name="adj1" fmla="val 355681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81471" name="AutoShape 63"/>
          <p:cNvSpPr>
            <a:spLocks noChangeArrowheads="1"/>
          </p:cNvSpPr>
          <p:nvPr/>
        </p:nvSpPr>
        <p:spPr bwMode="auto">
          <a:xfrm>
            <a:off x="1587500" y="3700463"/>
            <a:ext cx="520700" cy="238125"/>
          </a:xfrm>
          <a:prstGeom prst="hexagon">
            <a:avLst>
              <a:gd name="adj" fmla="val 54667"/>
              <a:gd name="vf" fmla="val 115470"/>
            </a:avLst>
          </a:prstGeom>
          <a:solidFill>
            <a:srgbClr val="FFCC99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500">
                <a:latin typeface="Arial" charset="0"/>
              </a:rPr>
              <a:t>HALT</a:t>
            </a:r>
          </a:p>
        </p:txBody>
      </p:sp>
      <p:cxnSp>
        <p:nvCxnSpPr>
          <p:cNvPr id="1681472" name="AutoShape 64"/>
          <p:cNvCxnSpPr>
            <a:cxnSpLocks noChangeShapeType="1"/>
            <a:stCxn id="1681467" idx="4"/>
            <a:endCxn id="1681471" idx="1"/>
          </p:cNvCxnSpPr>
          <p:nvPr/>
        </p:nvCxnSpPr>
        <p:spPr bwMode="auto">
          <a:xfrm rot="16200000" flipH="1">
            <a:off x="1143000" y="3384550"/>
            <a:ext cx="592138" cy="280988"/>
          </a:xfrm>
          <a:prstGeom prst="curvedConnector2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81473" name="AutoShape 65"/>
          <p:cNvCxnSpPr>
            <a:cxnSpLocks noChangeShapeType="1"/>
            <a:stCxn id="1681467" idx="7"/>
            <a:endCxn id="1681467" idx="2"/>
          </p:cNvCxnSpPr>
          <p:nvPr/>
        </p:nvCxnSpPr>
        <p:spPr bwMode="auto">
          <a:xfrm rot="16200000" flipH="1" flipV="1">
            <a:off x="1210469" y="2855119"/>
            <a:ext cx="131763" cy="244475"/>
          </a:xfrm>
          <a:prstGeom prst="curvedConnector4">
            <a:avLst>
              <a:gd name="adj1" fmla="val -97824"/>
              <a:gd name="adj2" fmla="val 12538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81474" name="Text Box 66"/>
          <p:cNvSpPr txBox="1">
            <a:spLocks noChangeArrowheads="1"/>
          </p:cNvSpPr>
          <p:nvPr/>
        </p:nvSpPr>
        <p:spPr bwMode="auto">
          <a:xfrm>
            <a:off x="1635125" y="2466975"/>
            <a:ext cx="387350" cy="200025"/>
          </a:xfrm>
          <a:prstGeom prst="rect">
            <a:avLst/>
          </a:prstGeom>
          <a:noFill/>
          <a:ln w="31750" algn="ctr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/>
              <a:t>), X, L</a:t>
            </a:r>
          </a:p>
        </p:txBody>
      </p:sp>
      <p:sp>
        <p:nvSpPr>
          <p:cNvPr id="1681475" name="Oval 67"/>
          <p:cNvSpPr>
            <a:spLocks noChangeArrowheads="1"/>
          </p:cNvSpPr>
          <p:nvPr/>
        </p:nvSpPr>
        <p:spPr bwMode="auto">
          <a:xfrm>
            <a:off x="2106613" y="2867025"/>
            <a:ext cx="495300" cy="339725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500">
                <a:latin typeface="Arial" charset="0"/>
              </a:rPr>
              <a:t>2: look for </a:t>
            </a:r>
            <a:r>
              <a:rPr lang="en-US" sz="500"/>
              <a:t>(</a:t>
            </a:r>
          </a:p>
        </p:txBody>
      </p:sp>
      <p:sp>
        <p:nvSpPr>
          <p:cNvPr id="1681476" name="Text Box 68"/>
          <p:cNvSpPr txBox="1">
            <a:spLocks noChangeArrowheads="1"/>
          </p:cNvSpPr>
          <p:nvPr/>
        </p:nvSpPr>
        <p:spPr bwMode="auto">
          <a:xfrm>
            <a:off x="965200" y="3798888"/>
            <a:ext cx="400050" cy="200025"/>
          </a:xfrm>
          <a:prstGeom prst="rect">
            <a:avLst/>
          </a:prstGeom>
          <a:noFill/>
          <a:ln w="31750" algn="ctr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/>
              <a:t>#, 1, -</a:t>
            </a:r>
          </a:p>
        </p:txBody>
      </p:sp>
      <p:sp>
        <p:nvSpPr>
          <p:cNvPr id="1681477" name="Text Box 69"/>
          <p:cNvSpPr txBox="1">
            <a:spLocks noChangeArrowheads="1"/>
          </p:cNvSpPr>
          <p:nvPr/>
        </p:nvSpPr>
        <p:spPr bwMode="auto">
          <a:xfrm>
            <a:off x="596900" y="2571750"/>
            <a:ext cx="450850" cy="200025"/>
          </a:xfrm>
          <a:prstGeom prst="rect">
            <a:avLst/>
          </a:prstGeom>
          <a:noFill/>
          <a:ln w="31750" algn="ctr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>
                <a:sym typeface="Symbol" pitchFamily="18" charset="2"/>
              </a:rPr>
              <a:t>)</a:t>
            </a:r>
            <a:r>
              <a:rPr lang="en-US" sz="500"/>
              <a:t>, #, R</a:t>
            </a:r>
          </a:p>
        </p:txBody>
      </p:sp>
      <p:cxnSp>
        <p:nvCxnSpPr>
          <p:cNvPr id="1681478" name="AutoShape 70"/>
          <p:cNvCxnSpPr>
            <a:cxnSpLocks noChangeShapeType="1"/>
            <a:stCxn id="1681475" idx="7"/>
            <a:endCxn id="1681475" idx="5"/>
          </p:cNvCxnSpPr>
          <p:nvPr/>
        </p:nvCxnSpPr>
        <p:spPr bwMode="auto">
          <a:xfrm rot="5400000" flipV="1">
            <a:off x="2374900" y="3040063"/>
            <a:ext cx="309563" cy="1587"/>
          </a:xfrm>
          <a:prstGeom prst="curvedConnector5">
            <a:avLst>
              <a:gd name="adj1" fmla="val -44963"/>
              <a:gd name="adj2" fmla="val 25700000"/>
              <a:gd name="adj3" fmla="val 144963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81479" name="Text Box 71"/>
          <p:cNvSpPr txBox="1">
            <a:spLocks noChangeArrowheads="1"/>
          </p:cNvSpPr>
          <p:nvPr/>
        </p:nvSpPr>
        <p:spPr bwMode="auto">
          <a:xfrm>
            <a:off x="2981325" y="2770188"/>
            <a:ext cx="442913" cy="200025"/>
          </a:xfrm>
          <a:prstGeom prst="rect">
            <a:avLst/>
          </a:prstGeom>
          <a:noFill/>
          <a:ln w="31750" algn="ctr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>
                <a:sym typeface="Symbol" pitchFamily="18" charset="2"/>
              </a:rPr>
              <a:t>(</a:t>
            </a:r>
            <a:r>
              <a:rPr lang="en-US" sz="500"/>
              <a:t>, #, L</a:t>
            </a:r>
          </a:p>
        </p:txBody>
      </p:sp>
      <p:cxnSp>
        <p:nvCxnSpPr>
          <p:cNvPr id="1681480" name="AutoShape 72"/>
          <p:cNvCxnSpPr>
            <a:cxnSpLocks noChangeShapeType="1"/>
            <a:stCxn id="1681475" idx="4"/>
            <a:endCxn id="1681467" idx="5"/>
          </p:cNvCxnSpPr>
          <p:nvPr/>
        </p:nvCxnSpPr>
        <p:spPr bwMode="auto">
          <a:xfrm rot="16200000" flipV="1">
            <a:off x="1835945" y="2739231"/>
            <a:ext cx="80962" cy="955675"/>
          </a:xfrm>
          <a:prstGeom prst="curvedConnector3">
            <a:avLst>
              <a:gd name="adj1" fmla="val -95713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81481" name="Text Box 73"/>
          <p:cNvSpPr txBox="1">
            <a:spLocks noChangeArrowheads="1"/>
          </p:cNvSpPr>
          <p:nvPr/>
        </p:nvSpPr>
        <p:spPr bwMode="auto">
          <a:xfrm>
            <a:off x="1644650" y="3322638"/>
            <a:ext cx="395288" cy="200025"/>
          </a:xfrm>
          <a:prstGeom prst="rect">
            <a:avLst/>
          </a:prstGeom>
          <a:noFill/>
          <a:ln w="31750" algn="ctr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>
                <a:sym typeface="Symbol" pitchFamily="18" charset="2"/>
              </a:rPr>
              <a:t>(</a:t>
            </a:r>
            <a:r>
              <a:rPr lang="en-US" sz="500"/>
              <a:t>, X, R</a:t>
            </a:r>
          </a:p>
        </p:txBody>
      </p:sp>
      <p:cxnSp>
        <p:nvCxnSpPr>
          <p:cNvPr id="1681482" name="AutoShape 74"/>
          <p:cNvCxnSpPr>
            <a:cxnSpLocks noChangeShapeType="1"/>
            <a:stCxn id="1681475" idx="4"/>
            <a:endCxn id="1681471" idx="3"/>
          </p:cNvCxnSpPr>
          <p:nvPr/>
        </p:nvCxnSpPr>
        <p:spPr bwMode="auto">
          <a:xfrm rot="5400000">
            <a:off x="1952625" y="3419475"/>
            <a:ext cx="563563" cy="239713"/>
          </a:xfrm>
          <a:prstGeom prst="curvedConnector2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81483" name="Text Box 75"/>
          <p:cNvSpPr txBox="1">
            <a:spLocks noChangeArrowheads="1"/>
          </p:cNvSpPr>
          <p:nvPr/>
        </p:nvSpPr>
        <p:spPr bwMode="auto">
          <a:xfrm>
            <a:off x="2362200" y="3770313"/>
            <a:ext cx="400050" cy="200025"/>
          </a:xfrm>
          <a:prstGeom prst="rect">
            <a:avLst/>
          </a:prstGeom>
          <a:noFill/>
          <a:ln w="31750" algn="ctr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/>
              <a:t>#, 0, -</a:t>
            </a:r>
          </a:p>
        </p:txBody>
      </p:sp>
      <p:sp>
        <p:nvSpPr>
          <p:cNvPr id="1681484" name="Text Box 76"/>
          <p:cNvSpPr txBox="1">
            <a:spLocks noChangeArrowheads="1"/>
          </p:cNvSpPr>
          <p:nvPr/>
        </p:nvSpPr>
        <p:spPr bwMode="auto">
          <a:xfrm>
            <a:off x="1504950" y="4033838"/>
            <a:ext cx="2035175" cy="33655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Finite State Machine</a:t>
            </a:r>
          </a:p>
        </p:txBody>
      </p:sp>
      <p:sp>
        <p:nvSpPr>
          <p:cNvPr id="1681485" name="Rectangle 77"/>
          <p:cNvSpPr>
            <a:spLocks noChangeArrowheads="1"/>
          </p:cNvSpPr>
          <p:nvPr/>
        </p:nvSpPr>
        <p:spPr bwMode="auto">
          <a:xfrm>
            <a:off x="-76200" y="1398588"/>
            <a:ext cx="9677400" cy="381000"/>
          </a:xfrm>
          <a:prstGeom prst="rect">
            <a:avLst/>
          </a:prstGeom>
          <a:noFill/>
          <a:ln w="317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81486" name="Text Box 78"/>
          <p:cNvSpPr txBox="1">
            <a:spLocks noChangeArrowheads="1"/>
          </p:cNvSpPr>
          <p:nvPr/>
        </p:nvSpPr>
        <p:spPr bwMode="auto">
          <a:xfrm>
            <a:off x="3641725" y="2359025"/>
            <a:ext cx="5019066" cy="310854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/>
              <a:t>Read/Write Infinite Tape</a:t>
            </a:r>
          </a:p>
          <a:p>
            <a:r>
              <a:rPr lang="en-US" sz="2800" b="1" dirty="0"/>
              <a:t>	</a:t>
            </a:r>
            <a:r>
              <a:rPr lang="en-US" sz="2800" b="1" dirty="0" smtClean="0">
                <a:solidFill>
                  <a:srgbClr val="0070C0"/>
                </a:solidFill>
              </a:rPr>
              <a:t>Lists</a:t>
            </a:r>
            <a:endParaRPr lang="en-US" sz="2800" b="1" dirty="0">
              <a:solidFill>
                <a:srgbClr val="0070C0"/>
              </a:solidFill>
            </a:endParaRPr>
          </a:p>
          <a:p>
            <a:r>
              <a:rPr lang="en-US" sz="2800" dirty="0"/>
              <a:t>Finite State Machine</a:t>
            </a:r>
          </a:p>
          <a:p>
            <a:r>
              <a:rPr lang="en-US" sz="2800" b="1" dirty="0"/>
              <a:t>	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Numbers</a:t>
            </a:r>
          </a:p>
          <a:p>
            <a:r>
              <a:rPr lang="en-US" sz="2800" dirty="0"/>
              <a:t>Processing</a:t>
            </a:r>
          </a:p>
          <a:p>
            <a:r>
              <a:rPr lang="en-US" sz="2800" b="1" dirty="0"/>
              <a:t>	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Way to make decisions (if)</a:t>
            </a:r>
          </a:p>
          <a:p>
            <a:r>
              <a:rPr lang="en-US" sz="2800" b="1" dirty="0"/>
              <a:t>	Way to keep going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Lists</a:t>
            </a:r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14400" y="1524000"/>
            <a:ext cx="6386620" cy="206210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/>
              <a:t>(</a:t>
            </a:r>
            <a:r>
              <a:rPr lang="en-US" sz="3200" b="1" dirty="0"/>
              <a:t>define</a:t>
            </a:r>
            <a:r>
              <a:rPr lang="en-US" sz="3200" dirty="0"/>
              <a:t> (make-pair x y) </a:t>
            </a:r>
          </a:p>
          <a:p>
            <a:r>
              <a:rPr lang="en-US" sz="3200" dirty="0"/>
              <a:t>   (</a:t>
            </a:r>
            <a:r>
              <a:rPr lang="en-US" sz="3200" b="1" dirty="0"/>
              <a:t>lambda</a:t>
            </a:r>
            <a:r>
              <a:rPr lang="en-US" sz="3200" dirty="0"/>
              <a:t> (selector) (</a:t>
            </a:r>
            <a:r>
              <a:rPr lang="en-US" sz="3200" b="1" dirty="0"/>
              <a:t>if</a:t>
            </a:r>
            <a:r>
              <a:rPr lang="en-US" sz="3200" dirty="0"/>
              <a:t> selector x y))) </a:t>
            </a:r>
          </a:p>
          <a:p>
            <a:r>
              <a:rPr lang="en-US" sz="3200" dirty="0"/>
              <a:t>(</a:t>
            </a:r>
            <a:r>
              <a:rPr lang="en-US" sz="3200" b="1" dirty="0"/>
              <a:t>define</a:t>
            </a:r>
            <a:r>
              <a:rPr lang="en-US" sz="3200" dirty="0"/>
              <a:t> (car-of-pair p) (p </a:t>
            </a:r>
            <a:r>
              <a:rPr lang="en-US" sz="3200" b="1" dirty="0" smtClean="0"/>
              <a:t>true</a:t>
            </a:r>
            <a:r>
              <a:rPr lang="en-US" sz="3200" dirty="0" smtClean="0"/>
              <a:t>)) </a:t>
            </a:r>
            <a:endParaRPr lang="en-US" sz="3200" dirty="0"/>
          </a:p>
          <a:p>
            <a:r>
              <a:rPr lang="en-US" sz="3200" dirty="0"/>
              <a:t>(</a:t>
            </a:r>
            <a:r>
              <a:rPr lang="en-US" sz="3200" b="1" dirty="0"/>
              <a:t>define</a:t>
            </a:r>
            <a:r>
              <a:rPr lang="en-US" sz="3200" dirty="0"/>
              <a:t> (</a:t>
            </a:r>
            <a:r>
              <a:rPr lang="en-US" sz="3200" dirty="0" err="1"/>
              <a:t>cdr</a:t>
            </a:r>
            <a:r>
              <a:rPr lang="en-US" sz="3200" dirty="0"/>
              <a:t>-of-pair p) (p </a:t>
            </a:r>
            <a:r>
              <a:rPr lang="en-US" sz="3200" b="1" dirty="0" smtClean="0"/>
              <a:t>false</a:t>
            </a:r>
            <a:r>
              <a:rPr lang="en-US" sz="3200" dirty="0" smtClean="0"/>
              <a:t>))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219200" y="3810000"/>
            <a:ext cx="4801314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cons</a:t>
            </a:r>
            <a:r>
              <a:rPr lang="en-US" sz="3200" dirty="0" smtClean="0">
                <a:latin typeface="Times New Roman" pitchFamily="18" charset="0"/>
                <a:sym typeface="Symbol" pitchFamily="18" charset="2"/>
              </a:rPr>
              <a:t> </a:t>
            </a:r>
            <a:r>
              <a:rPr lang="en-US" sz="3200" i="1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200" dirty="0" smtClean="0">
                <a:sym typeface="Symbol" pitchFamily="18" charset="2"/>
              </a:rPr>
              <a:t></a:t>
            </a:r>
            <a:r>
              <a:rPr lang="en-US" sz="3200" i="1" dirty="0" err="1" smtClean="0">
                <a:latin typeface="Times New Roman" pitchFamily="18" charset="0"/>
                <a:sym typeface="Symbol" pitchFamily="18" charset="2"/>
              </a:rPr>
              <a:t>x.</a:t>
            </a:r>
            <a:r>
              <a:rPr lang="en-US" sz="3200" dirty="0" err="1" smtClean="0">
                <a:sym typeface="Symbol" pitchFamily="18" charset="2"/>
              </a:rPr>
              <a:t></a:t>
            </a:r>
            <a:r>
              <a:rPr lang="en-US" sz="3200" i="1" dirty="0" err="1" smtClean="0">
                <a:latin typeface="Times New Roman" pitchFamily="18" charset="0"/>
                <a:sym typeface="Symbol" pitchFamily="18" charset="2"/>
              </a:rPr>
              <a:t>y</a:t>
            </a:r>
            <a:r>
              <a:rPr lang="en-US" sz="3200" i="1" dirty="0" smtClean="0">
                <a:latin typeface="Times New Roman" pitchFamily="18" charset="0"/>
                <a:sym typeface="Symbol" pitchFamily="18" charset="2"/>
              </a:rPr>
              <a:t>.</a:t>
            </a:r>
            <a:r>
              <a:rPr lang="en-US" sz="3200" dirty="0" smtClean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3200" dirty="0" smtClean="0">
                <a:sym typeface="Symbol" pitchFamily="18" charset="2"/>
              </a:rPr>
              <a:t></a:t>
            </a:r>
            <a:r>
              <a:rPr lang="en-US" sz="3200" i="1" dirty="0" smtClean="0">
                <a:latin typeface="Times New Roman" pitchFamily="18" charset="0"/>
                <a:sym typeface="Symbol" pitchFamily="18" charset="2"/>
              </a:rPr>
              <a:t>z.</a:t>
            </a:r>
            <a:r>
              <a:rPr lang="en-US" sz="3200" dirty="0" smtClean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3200" i="1" dirty="0" smtClean="0">
                <a:latin typeface="Times New Roman" pitchFamily="18" charset="0"/>
                <a:sym typeface="Symbol" pitchFamily="18" charset="2"/>
              </a:rPr>
              <a:t>z x y</a:t>
            </a:r>
            <a:r>
              <a:rPr lang="en-US" sz="3200" dirty="0" smtClean="0">
                <a:latin typeface="Times New Roman" pitchFamily="18" charset="0"/>
                <a:sym typeface="Symbol" pitchFamily="18" charset="2"/>
              </a:rPr>
              <a:t>))</a:t>
            </a:r>
            <a:r>
              <a:rPr lang="en-US" sz="3200" i="1" dirty="0" smtClean="0">
                <a:latin typeface="Times New Roman" pitchFamily="18" charset="0"/>
                <a:sym typeface="Symbol" pitchFamily="18" charset="2"/>
              </a:rPr>
              <a:t>	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car</a:t>
            </a:r>
            <a:r>
              <a:rPr lang="en-US" sz="3200" dirty="0" smtClean="0">
                <a:sym typeface="Symbol" pitchFamily="18" charset="2"/>
              </a:rPr>
              <a:t> </a:t>
            </a:r>
            <a:r>
              <a:rPr lang="en-US" sz="3200" dirty="0" smtClean="0">
                <a:latin typeface="Times New Roman" pitchFamily="18" charset="0"/>
                <a:sym typeface="Symbol" pitchFamily="18" charset="2"/>
              </a:rPr>
              <a:t></a:t>
            </a:r>
            <a:r>
              <a:rPr lang="en-US" sz="3200" i="1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200" dirty="0" smtClean="0">
                <a:sym typeface="Symbol" pitchFamily="18" charset="2"/>
              </a:rPr>
              <a:t></a:t>
            </a:r>
            <a:r>
              <a:rPr lang="en-US" sz="3200" i="1" dirty="0" smtClean="0">
                <a:latin typeface="Times New Roman" pitchFamily="18" charset="0"/>
                <a:sym typeface="Symbol" pitchFamily="18" charset="2"/>
              </a:rPr>
              <a:t>x.</a:t>
            </a:r>
            <a:r>
              <a:rPr lang="en-US" sz="3200" dirty="0" smtClean="0">
                <a:sym typeface="Symbol" pitchFamily="18" charset="2"/>
              </a:rPr>
              <a:t>(</a:t>
            </a:r>
            <a:r>
              <a:rPr lang="en-US" sz="3200" i="1" dirty="0" smtClean="0">
                <a:latin typeface="Times New Roman" pitchFamily="18" charset="0"/>
                <a:sym typeface="Symbol" pitchFamily="18" charset="2"/>
              </a:rPr>
              <a:t>x </a:t>
            </a:r>
            <a:r>
              <a:rPr lang="en-US" sz="3200" b="1" dirty="0" smtClean="0">
                <a:latin typeface="Times New Roman" pitchFamily="18" charset="0"/>
                <a:sym typeface="Symbol" pitchFamily="18" charset="2"/>
              </a:rPr>
              <a:t>T</a:t>
            </a:r>
            <a:r>
              <a:rPr lang="en-US" sz="3200" dirty="0" smtClean="0">
                <a:latin typeface="Times New Roman" pitchFamily="18" charset="0"/>
                <a:sym typeface="Symbol" pitchFamily="18" charset="2"/>
              </a:rPr>
              <a:t>)</a:t>
            </a:r>
          </a:p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cdr</a:t>
            </a:r>
            <a:r>
              <a:rPr lang="en-US" sz="3200" dirty="0" smtClean="0">
                <a:sym typeface="Symbol" pitchFamily="18" charset="2"/>
              </a:rPr>
              <a:t> </a:t>
            </a:r>
            <a:r>
              <a:rPr lang="en-US" sz="3200" dirty="0" smtClean="0">
                <a:latin typeface="Times New Roman" pitchFamily="18" charset="0"/>
                <a:sym typeface="Symbol" pitchFamily="18" charset="2"/>
              </a:rPr>
              <a:t></a:t>
            </a:r>
            <a:r>
              <a:rPr lang="en-US" sz="3200" i="1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200" dirty="0" smtClean="0">
                <a:sym typeface="Symbol" pitchFamily="18" charset="2"/>
              </a:rPr>
              <a:t></a:t>
            </a:r>
            <a:r>
              <a:rPr lang="en-US" sz="3200" i="1" dirty="0" smtClean="0">
                <a:latin typeface="Times New Roman" pitchFamily="18" charset="0"/>
                <a:sym typeface="Symbol" pitchFamily="18" charset="2"/>
              </a:rPr>
              <a:t>x.</a:t>
            </a:r>
            <a:r>
              <a:rPr lang="en-US" sz="3200" dirty="0" smtClean="0">
                <a:sym typeface="Symbol" pitchFamily="18" charset="2"/>
              </a:rPr>
              <a:t>(</a:t>
            </a:r>
            <a:r>
              <a:rPr lang="en-US" sz="3200" i="1" dirty="0" smtClean="0">
                <a:latin typeface="Times New Roman" pitchFamily="18" charset="0"/>
                <a:sym typeface="Symbol" pitchFamily="18" charset="2"/>
              </a:rPr>
              <a:t>x </a:t>
            </a:r>
            <a:r>
              <a:rPr lang="en-US" sz="3200" b="1" dirty="0" smtClean="0">
                <a:latin typeface="Times New Roman" pitchFamily="18" charset="0"/>
                <a:sym typeface="Symbol" pitchFamily="18" charset="2"/>
              </a:rPr>
              <a:t>F</a:t>
            </a:r>
            <a:r>
              <a:rPr lang="en-US" sz="3200" dirty="0" smtClean="0">
                <a:latin typeface="Times New Roman" pitchFamily="18" charset="0"/>
                <a:sym typeface="Symbol" pitchFamily="18" charset="2"/>
              </a:rPr>
              <a:t>)</a:t>
            </a:r>
          </a:p>
          <a:p>
            <a:r>
              <a:rPr lang="en-US" sz="3200" b="1" dirty="0" smtClean="0">
                <a:latin typeface="Times New Roman" pitchFamily="18" charset="0"/>
                <a:sym typeface="Symbol" pitchFamily="18" charset="2"/>
              </a:rPr>
              <a:t>null</a:t>
            </a:r>
            <a:r>
              <a:rPr lang="en-US" sz="3200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200" dirty="0" smtClean="0">
                <a:latin typeface="Times New Roman" pitchFamily="18" charset="0"/>
                <a:sym typeface="Symbol" pitchFamily="18" charset="2"/>
              </a:rPr>
              <a:t> </a:t>
            </a:r>
            <a:r>
              <a:rPr lang="en-US" sz="3200" dirty="0" smtClean="0">
                <a:sym typeface="Symbol" pitchFamily="18" charset="2"/>
              </a:rPr>
              <a:t></a:t>
            </a:r>
            <a:r>
              <a:rPr lang="en-US" sz="3200" i="1" dirty="0" err="1" smtClean="0">
                <a:latin typeface="Times New Roman" pitchFamily="18" charset="0"/>
                <a:sym typeface="Symbol" pitchFamily="18" charset="2"/>
              </a:rPr>
              <a:t>x.</a:t>
            </a:r>
            <a:r>
              <a:rPr lang="en-US" sz="3200" b="1" dirty="0" err="1" smtClean="0">
                <a:latin typeface="Times New Roman" pitchFamily="18" charset="0"/>
                <a:sym typeface="Symbol" pitchFamily="18" charset="2"/>
              </a:rPr>
              <a:t>T</a:t>
            </a:r>
            <a:endParaRPr lang="en-US" sz="3200" b="1" dirty="0" smtClean="0">
              <a:latin typeface="Times New Roman" pitchFamily="18" charset="0"/>
              <a:sym typeface="Symbol" pitchFamily="18" charset="2"/>
            </a:endParaRPr>
          </a:p>
          <a:p>
            <a:r>
              <a:rPr lang="en-US" sz="3200" b="1" dirty="0" smtClean="0">
                <a:latin typeface="Times New Roman" pitchFamily="18" charset="0"/>
                <a:sym typeface="Symbol" pitchFamily="18" charset="2"/>
              </a:rPr>
              <a:t>null?</a:t>
            </a:r>
            <a:r>
              <a:rPr lang="en-US" sz="3200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200" dirty="0" smtClean="0">
                <a:latin typeface="Times New Roman" pitchFamily="18" charset="0"/>
                <a:sym typeface="Symbol" pitchFamily="18" charset="2"/>
              </a:rPr>
              <a:t> </a:t>
            </a:r>
            <a:r>
              <a:rPr lang="en-US" sz="3200" dirty="0" smtClean="0">
                <a:sym typeface="Symbol" pitchFamily="18" charset="2"/>
              </a:rPr>
              <a:t></a:t>
            </a:r>
            <a:r>
              <a:rPr lang="en-US" sz="3200" i="1" dirty="0" smtClean="0">
                <a:latin typeface="Times New Roman" pitchFamily="18" charset="0"/>
                <a:sym typeface="Symbol" pitchFamily="18" charset="2"/>
              </a:rPr>
              <a:t>x. </a:t>
            </a:r>
            <a:r>
              <a:rPr lang="en-US" sz="3200" dirty="0" smtClean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3200" i="1" dirty="0" smtClean="0">
                <a:latin typeface="Times New Roman" pitchFamily="18" charset="0"/>
                <a:sym typeface="Symbol" pitchFamily="18" charset="2"/>
              </a:rPr>
              <a:t>x </a:t>
            </a:r>
            <a:r>
              <a:rPr lang="en-US" sz="3200" dirty="0" smtClean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3200" dirty="0" smtClean="0">
                <a:sym typeface="Symbol" pitchFamily="18" charset="2"/>
              </a:rPr>
              <a:t></a:t>
            </a:r>
            <a:r>
              <a:rPr lang="en-US" sz="3200" i="1" dirty="0" smtClean="0">
                <a:latin typeface="Times New Roman" pitchFamily="18" charset="0"/>
                <a:sym typeface="Symbol" pitchFamily="18" charset="2"/>
              </a:rPr>
              <a:t>y .</a:t>
            </a:r>
            <a:r>
              <a:rPr lang="en-US" sz="3200" dirty="0" smtClean="0">
                <a:sym typeface="Symbol" pitchFamily="18" charset="2"/>
              </a:rPr>
              <a:t></a:t>
            </a:r>
            <a:r>
              <a:rPr lang="en-US" sz="3200" i="1" dirty="0" smtClean="0">
                <a:latin typeface="Times New Roman" pitchFamily="18" charset="0"/>
                <a:sym typeface="Symbol" pitchFamily="18" charset="2"/>
              </a:rPr>
              <a:t>z . </a:t>
            </a:r>
            <a:r>
              <a:rPr lang="en-US" sz="3200" b="1" dirty="0" smtClean="0">
                <a:latin typeface="Times New Roman" pitchFamily="18" charset="0"/>
                <a:sym typeface="Symbol" pitchFamily="18" charset="2"/>
              </a:rPr>
              <a:t>F</a:t>
            </a:r>
            <a:r>
              <a:rPr lang="en-US" sz="3200" dirty="0" smtClean="0">
                <a:latin typeface="Times New Roman" pitchFamily="18" charset="0"/>
                <a:sym typeface="Symbol" pitchFamily="18" charset="2"/>
              </a:rPr>
              <a:t>))</a:t>
            </a:r>
          </a:p>
        </p:txBody>
      </p:sp>
      <p:sp>
        <p:nvSpPr>
          <p:cNvPr id="7" name="Rectangle 6"/>
          <p:cNvSpPr/>
          <p:nvPr/>
        </p:nvSpPr>
        <p:spPr>
          <a:xfrm>
            <a:off x="5791200" y="4495800"/>
            <a:ext cx="2180405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 dirty="0" smtClean="0">
                <a:latin typeface="Times New Roman" pitchFamily="18" charset="0"/>
                <a:sym typeface="Symbol" pitchFamily="18" charset="2"/>
              </a:rPr>
              <a:t>T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  </a:t>
            </a:r>
            <a:r>
              <a:rPr lang="en-US" sz="2800" dirty="0" smtClean="0">
                <a:sym typeface="Symbol" pitchFamily="18" charset="2"/>
              </a:rPr>
              <a:t></a:t>
            </a:r>
            <a:r>
              <a:rPr lang="en-US" sz="2800" i="1" dirty="0" smtClean="0">
                <a:latin typeface="Times New Roman" pitchFamily="18" charset="0"/>
                <a:sym typeface="Symbol" pitchFamily="18" charset="2"/>
              </a:rPr>
              <a:t>x 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2800" dirty="0" smtClean="0">
                <a:sym typeface="Symbol" pitchFamily="18" charset="2"/>
              </a:rPr>
              <a:t></a:t>
            </a:r>
            <a:r>
              <a:rPr lang="en-US" sz="2800" i="1" dirty="0" smtClean="0">
                <a:latin typeface="Times New Roman" pitchFamily="18" charset="0"/>
                <a:sym typeface="Symbol" pitchFamily="18" charset="2"/>
              </a:rPr>
              <a:t>y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. </a:t>
            </a:r>
            <a:r>
              <a:rPr lang="en-US" sz="2800" i="1" dirty="0" smtClean="0">
                <a:latin typeface="Times New Roman" pitchFamily="18" charset="0"/>
                <a:sym typeface="Symbol" pitchFamily="18" charset="2"/>
              </a:rPr>
              <a:t>x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)</a:t>
            </a:r>
            <a:endParaRPr lang="en-US" sz="2800" dirty="0">
              <a:latin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Simulating </a:t>
            </a:r>
            <a:r>
              <a:rPr lang="en-US" dirty="0" smtClean="0"/>
              <a:t>a Turing Machine</a:t>
            </a:r>
            <a:endParaRPr lang="en-US" dirty="0"/>
          </a:p>
        </p:txBody>
      </p:sp>
      <p:sp>
        <p:nvSpPr>
          <p:cNvPr id="1681411" name="AutoShape 3"/>
          <p:cNvSpPr>
            <a:spLocks noChangeArrowheads="1"/>
          </p:cNvSpPr>
          <p:nvPr/>
        </p:nvSpPr>
        <p:spPr bwMode="auto">
          <a:xfrm>
            <a:off x="1763713" y="1819275"/>
            <a:ext cx="457200" cy="533400"/>
          </a:xfrm>
          <a:prstGeom prst="upArrow">
            <a:avLst>
              <a:gd name="adj1" fmla="val 50000"/>
              <a:gd name="adj2" fmla="val 29167"/>
            </a:avLst>
          </a:prstGeom>
          <a:noFill/>
          <a:ln w="317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81412" name="Rectangle 4"/>
          <p:cNvSpPr>
            <a:spLocks noChangeArrowheads="1"/>
          </p:cNvSpPr>
          <p:nvPr/>
        </p:nvSpPr>
        <p:spPr bwMode="auto">
          <a:xfrm>
            <a:off x="457200" y="2286000"/>
            <a:ext cx="3124200" cy="2133600"/>
          </a:xfrm>
          <a:prstGeom prst="rect">
            <a:avLst/>
          </a:prstGeom>
          <a:solidFill>
            <a:srgbClr val="FFFF99"/>
          </a:solidFill>
          <a:ln w="31750" algn="ctr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81413" name="Line 5"/>
          <p:cNvSpPr>
            <a:spLocks noChangeShapeType="1"/>
          </p:cNvSpPr>
          <p:nvPr/>
        </p:nvSpPr>
        <p:spPr bwMode="auto">
          <a:xfrm>
            <a:off x="12954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14" name="Line 6"/>
          <p:cNvSpPr>
            <a:spLocks noChangeShapeType="1"/>
          </p:cNvSpPr>
          <p:nvPr/>
        </p:nvSpPr>
        <p:spPr bwMode="auto">
          <a:xfrm>
            <a:off x="17526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15" name="Line 7"/>
          <p:cNvSpPr>
            <a:spLocks noChangeShapeType="1"/>
          </p:cNvSpPr>
          <p:nvPr/>
        </p:nvSpPr>
        <p:spPr bwMode="auto">
          <a:xfrm>
            <a:off x="22098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16" name="Line 8"/>
          <p:cNvSpPr>
            <a:spLocks noChangeShapeType="1"/>
          </p:cNvSpPr>
          <p:nvPr/>
        </p:nvSpPr>
        <p:spPr bwMode="auto">
          <a:xfrm>
            <a:off x="26670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17" name="Line 9"/>
          <p:cNvSpPr>
            <a:spLocks noChangeShapeType="1"/>
          </p:cNvSpPr>
          <p:nvPr/>
        </p:nvSpPr>
        <p:spPr bwMode="auto">
          <a:xfrm>
            <a:off x="26670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18" name="Line 10"/>
          <p:cNvSpPr>
            <a:spLocks noChangeShapeType="1"/>
          </p:cNvSpPr>
          <p:nvPr/>
        </p:nvSpPr>
        <p:spPr bwMode="auto">
          <a:xfrm>
            <a:off x="31242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19" name="Line 11"/>
          <p:cNvSpPr>
            <a:spLocks noChangeShapeType="1"/>
          </p:cNvSpPr>
          <p:nvPr/>
        </p:nvSpPr>
        <p:spPr bwMode="auto">
          <a:xfrm>
            <a:off x="35814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20" name="Line 12"/>
          <p:cNvSpPr>
            <a:spLocks noChangeShapeType="1"/>
          </p:cNvSpPr>
          <p:nvPr/>
        </p:nvSpPr>
        <p:spPr bwMode="auto">
          <a:xfrm>
            <a:off x="40386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21" name="Line 13"/>
          <p:cNvSpPr>
            <a:spLocks noChangeShapeType="1"/>
          </p:cNvSpPr>
          <p:nvPr/>
        </p:nvSpPr>
        <p:spPr bwMode="auto">
          <a:xfrm>
            <a:off x="40386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22" name="Line 14"/>
          <p:cNvSpPr>
            <a:spLocks noChangeShapeType="1"/>
          </p:cNvSpPr>
          <p:nvPr/>
        </p:nvSpPr>
        <p:spPr bwMode="auto">
          <a:xfrm>
            <a:off x="44958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23" name="Line 15"/>
          <p:cNvSpPr>
            <a:spLocks noChangeShapeType="1"/>
          </p:cNvSpPr>
          <p:nvPr/>
        </p:nvSpPr>
        <p:spPr bwMode="auto">
          <a:xfrm>
            <a:off x="49530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24" name="Line 16"/>
          <p:cNvSpPr>
            <a:spLocks noChangeShapeType="1"/>
          </p:cNvSpPr>
          <p:nvPr/>
        </p:nvSpPr>
        <p:spPr bwMode="auto">
          <a:xfrm>
            <a:off x="54102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25" name="Line 17"/>
          <p:cNvSpPr>
            <a:spLocks noChangeShapeType="1"/>
          </p:cNvSpPr>
          <p:nvPr/>
        </p:nvSpPr>
        <p:spPr bwMode="auto">
          <a:xfrm>
            <a:off x="54102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26" name="Line 18"/>
          <p:cNvSpPr>
            <a:spLocks noChangeShapeType="1"/>
          </p:cNvSpPr>
          <p:nvPr/>
        </p:nvSpPr>
        <p:spPr bwMode="auto">
          <a:xfrm>
            <a:off x="58674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27" name="Line 19"/>
          <p:cNvSpPr>
            <a:spLocks noChangeShapeType="1"/>
          </p:cNvSpPr>
          <p:nvPr/>
        </p:nvSpPr>
        <p:spPr bwMode="auto">
          <a:xfrm>
            <a:off x="63246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28" name="Line 20"/>
          <p:cNvSpPr>
            <a:spLocks noChangeShapeType="1"/>
          </p:cNvSpPr>
          <p:nvPr/>
        </p:nvSpPr>
        <p:spPr bwMode="auto">
          <a:xfrm>
            <a:off x="67818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29" name="Line 21"/>
          <p:cNvSpPr>
            <a:spLocks noChangeShapeType="1"/>
          </p:cNvSpPr>
          <p:nvPr/>
        </p:nvSpPr>
        <p:spPr bwMode="auto">
          <a:xfrm>
            <a:off x="67818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30" name="Line 22"/>
          <p:cNvSpPr>
            <a:spLocks noChangeShapeType="1"/>
          </p:cNvSpPr>
          <p:nvPr/>
        </p:nvSpPr>
        <p:spPr bwMode="auto">
          <a:xfrm>
            <a:off x="72390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31" name="Line 23"/>
          <p:cNvSpPr>
            <a:spLocks noChangeShapeType="1"/>
          </p:cNvSpPr>
          <p:nvPr/>
        </p:nvSpPr>
        <p:spPr bwMode="auto">
          <a:xfrm>
            <a:off x="76962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32" name="Line 24"/>
          <p:cNvSpPr>
            <a:spLocks noChangeShapeType="1"/>
          </p:cNvSpPr>
          <p:nvPr/>
        </p:nvSpPr>
        <p:spPr bwMode="auto">
          <a:xfrm>
            <a:off x="81534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33" name="Line 25"/>
          <p:cNvSpPr>
            <a:spLocks noChangeShapeType="1"/>
          </p:cNvSpPr>
          <p:nvPr/>
        </p:nvSpPr>
        <p:spPr bwMode="auto">
          <a:xfrm>
            <a:off x="81534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34" name="Line 26"/>
          <p:cNvSpPr>
            <a:spLocks noChangeShapeType="1"/>
          </p:cNvSpPr>
          <p:nvPr/>
        </p:nvSpPr>
        <p:spPr bwMode="auto">
          <a:xfrm>
            <a:off x="86106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35" name="Line 27"/>
          <p:cNvSpPr>
            <a:spLocks noChangeShapeType="1"/>
          </p:cNvSpPr>
          <p:nvPr/>
        </p:nvSpPr>
        <p:spPr bwMode="auto">
          <a:xfrm>
            <a:off x="90678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36" name="Line 28"/>
          <p:cNvSpPr>
            <a:spLocks noChangeShapeType="1"/>
          </p:cNvSpPr>
          <p:nvPr/>
        </p:nvSpPr>
        <p:spPr bwMode="auto">
          <a:xfrm>
            <a:off x="-762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37" name="Line 29"/>
          <p:cNvSpPr>
            <a:spLocks noChangeShapeType="1"/>
          </p:cNvSpPr>
          <p:nvPr/>
        </p:nvSpPr>
        <p:spPr bwMode="auto">
          <a:xfrm>
            <a:off x="3810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38" name="Line 30"/>
          <p:cNvSpPr>
            <a:spLocks noChangeShapeType="1"/>
          </p:cNvSpPr>
          <p:nvPr/>
        </p:nvSpPr>
        <p:spPr bwMode="auto">
          <a:xfrm>
            <a:off x="8382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39" name="Line 31"/>
          <p:cNvSpPr>
            <a:spLocks noChangeShapeType="1"/>
          </p:cNvSpPr>
          <p:nvPr/>
        </p:nvSpPr>
        <p:spPr bwMode="auto">
          <a:xfrm>
            <a:off x="12954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40" name="Text Box 32"/>
          <p:cNvSpPr txBox="1">
            <a:spLocks noChangeArrowheads="1"/>
          </p:cNvSpPr>
          <p:nvPr/>
        </p:nvSpPr>
        <p:spPr bwMode="auto">
          <a:xfrm>
            <a:off x="1803400" y="1371600"/>
            <a:ext cx="2968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41" name="Text Box 33"/>
          <p:cNvSpPr txBox="1">
            <a:spLocks noChangeArrowheads="1"/>
          </p:cNvSpPr>
          <p:nvPr/>
        </p:nvSpPr>
        <p:spPr bwMode="auto">
          <a:xfrm>
            <a:off x="22177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42" name="Text Box 34"/>
          <p:cNvSpPr txBox="1">
            <a:spLocks noChangeArrowheads="1"/>
          </p:cNvSpPr>
          <p:nvPr/>
        </p:nvSpPr>
        <p:spPr bwMode="auto">
          <a:xfrm>
            <a:off x="27511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43" name="Text Box 35"/>
          <p:cNvSpPr txBox="1">
            <a:spLocks noChangeArrowheads="1"/>
          </p:cNvSpPr>
          <p:nvPr/>
        </p:nvSpPr>
        <p:spPr bwMode="auto">
          <a:xfrm>
            <a:off x="32083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44" name="Text Box 36"/>
          <p:cNvSpPr txBox="1">
            <a:spLocks noChangeArrowheads="1"/>
          </p:cNvSpPr>
          <p:nvPr/>
        </p:nvSpPr>
        <p:spPr bwMode="auto">
          <a:xfrm>
            <a:off x="3657600" y="1371600"/>
            <a:ext cx="2968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45" name="Text Box 37"/>
          <p:cNvSpPr txBox="1">
            <a:spLocks noChangeArrowheads="1"/>
          </p:cNvSpPr>
          <p:nvPr/>
        </p:nvSpPr>
        <p:spPr bwMode="auto">
          <a:xfrm>
            <a:off x="4114800" y="1371600"/>
            <a:ext cx="2968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46" name="Text Box 38"/>
          <p:cNvSpPr txBox="1">
            <a:spLocks noChangeArrowheads="1"/>
          </p:cNvSpPr>
          <p:nvPr/>
        </p:nvSpPr>
        <p:spPr bwMode="auto">
          <a:xfrm>
            <a:off x="4572000" y="1371600"/>
            <a:ext cx="2968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47" name="Text Box 39"/>
          <p:cNvSpPr txBox="1">
            <a:spLocks noChangeArrowheads="1"/>
          </p:cNvSpPr>
          <p:nvPr/>
        </p:nvSpPr>
        <p:spPr bwMode="auto">
          <a:xfrm>
            <a:off x="50371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48" name="Text Box 40"/>
          <p:cNvSpPr txBox="1">
            <a:spLocks noChangeArrowheads="1"/>
          </p:cNvSpPr>
          <p:nvPr/>
        </p:nvSpPr>
        <p:spPr bwMode="auto">
          <a:xfrm>
            <a:off x="54943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49" name="Text Box 41"/>
          <p:cNvSpPr txBox="1">
            <a:spLocks noChangeArrowheads="1"/>
          </p:cNvSpPr>
          <p:nvPr/>
        </p:nvSpPr>
        <p:spPr bwMode="auto">
          <a:xfrm>
            <a:off x="59515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50" name="Text Box 42"/>
          <p:cNvSpPr txBox="1">
            <a:spLocks noChangeArrowheads="1"/>
          </p:cNvSpPr>
          <p:nvPr/>
        </p:nvSpPr>
        <p:spPr bwMode="auto">
          <a:xfrm>
            <a:off x="64087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51" name="Text Box 43"/>
          <p:cNvSpPr txBox="1">
            <a:spLocks noChangeArrowheads="1"/>
          </p:cNvSpPr>
          <p:nvPr/>
        </p:nvSpPr>
        <p:spPr bwMode="auto">
          <a:xfrm>
            <a:off x="68659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52" name="Text Box 44"/>
          <p:cNvSpPr txBox="1">
            <a:spLocks noChangeArrowheads="1"/>
          </p:cNvSpPr>
          <p:nvPr/>
        </p:nvSpPr>
        <p:spPr bwMode="auto">
          <a:xfrm>
            <a:off x="72469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53" name="Text Box 45"/>
          <p:cNvSpPr txBox="1">
            <a:spLocks noChangeArrowheads="1"/>
          </p:cNvSpPr>
          <p:nvPr/>
        </p:nvSpPr>
        <p:spPr bwMode="auto">
          <a:xfrm>
            <a:off x="77041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54" name="Text Box 46"/>
          <p:cNvSpPr txBox="1">
            <a:spLocks noChangeArrowheads="1"/>
          </p:cNvSpPr>
          <p:nvPr/>
        </p:nvSpPr>
        <p:spPr bwMode="auto">
          <a:xfrm>
            <a:off x="8229600" y="1371600"/>
            <a:ext cx="2968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55" name="Text Box 47"/>
          <p:cNvSpPr txBox="1">
            <a:spLocks noChangeArrowheads="1"/>
          </p:cNvSpPr>
          <p:nvPr/>
        </p:nvSpPr>
        <p:spPr bwMode="auto">
          <a:xfrm>
            <a:off x="86947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56" name="Line 48"/>
          <p:cNvSpPr>
            <a:spLocks noChangeShapeType="1"/>
          </p:cNvSpPr>
          <p:nvPr/>
        </p:nvSpPr>
        <p:spPr bwMode="auto">
          <a:xfrm>
            <a:off x="-762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57" name="Line 49"/>
          <p:cNvSpPr>
            <a:spLocks noChangeShapeType="1"/>
          </p:cNvSpPr>
          <p:nvPr/>
        </p:nvSpPr>
        <p:spPr bwMode="auto">
          <a:xfrm>
            <a:off x="-762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58" name="Line 50"/>
          <p:cNvSpPr>
            <a:spLocks noChangeShapeType="1"/>
          </p:cNvSpPr>
          <p:nvPr/>
        </p:nvSpPr>
        <p:spPr bwMode="auto">
          <a:xfrm>
            <a:off x="3810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59" name="Line 51"/>
          <p:cNvSpPr>
            <a:spLocks noChangeShapeType="1"/>
          </p:cNvSpPr>
          <p:nvPr/>
        </p:nvSpPr>
        <p:spPr bwMode="auto">
          <a:xfrm>
            <a:off x="8382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60" name="Line 52"/>
          <p:cNvSpPr>
            <a:spLocks noChangeShapeType="1"/>
          </p:cNvSpPr>
          <p:nvPr/>
        </p:nvSpPr>
        <p:spPr bwMode="auto">
          <a:xfrm>
            <a:off x="12954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61" name="Line 53"/>
          <p:cNvSpPr>
            <a:spLocks noChangeShapeType="1"/>
          </p:cNvSpPr>
          <p:nvPr/>
        </p:nvSpPr>
        <p:spPr bwMode="auto">
          <a:xfrm>
            <a:off x="12954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62" name="Line 54"/>
          <p:cNvSpPr>
            <a:spLocks noChangeShapeType="1"/>
          </p:cNvSpPr>
          <p:nvPr/>
        </p:nvSpPr>
        <p:spPr bwMode="auto">
          <a:xfrm>
            <a:off x="17526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63" name="Text Box 55"/>
          <p:cNvSpPr txBox="1">
            <a:spLocks noChangeArrowheads="1"/>
          </p:cNvSpPr>
          <p:nvPr/>
        </p:nvSpPr>
        <p:spPr bwMode="auto">
          <a:xfrm>
            <a:off x="79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64" name="Text Box 56"/>
          <p:cNvSpPr txBox="1">
            <a:spLocks noChangeArrowheads="1"/>
          </p:cNvSpPr>
          <p:nvPr/>
        </p:nvSpPr>
        <p:spPr bwMode="auto">
          <a:xfrm>
            <a:off x="3889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65" name="Text Box 57"/>
          <p:cNvSpPr txBox="1">
            <a:spLocks noChangeArrowheads="1"/>
          </p:cNvSpPr>
          <p:nvPr/>
        </p:nvSpPr>
        <p:spPr bwMode="auto">
          <a:xfrm>
            <a:off x="8461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66" name="Text Box 58"/>
          <p:cNvSpPr txBox="1">
            <a:spLocks noChangeArrowheads="1"/>
          </p:cNvSpPr>
          <p:nvPr/>
        </p:nvSpPr>
        <p:spPr bwMode="auto">
          <a:xfrm>
            <a:off x="1371600" y="1371600"/>
            <a:ext cx="2968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67" name="Oval 59"/>
          <p:cNvSpPr>
            <a:spLocks noChangeArrowheads="1"/>
          </p:cNvSpPr>
          <p:nvPr/>
        </p:nvSpPr>
        <p:spPr bwMode="auto">
          <a:xfrm>
            <a:off x="1158875" y="2924175"/>
            <a:ext cx="279400" cy="231775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500">
                <a:latin typeface="Arial" charset="0"/>
              </a:rPr>
              <a:t>1</a:t>
            </a:r>
          </a:p>
        </p:txBody>
      </p:sp>
      <p:sp>
        <p:nvSpPr>
          <p:cNvPr id="1681468" name="Line 60"/>
          <p:cNvSpPr>
            <a:spLocks noChangeShapeType="1"/>
          </p:cNvSpPr>
          <p:nvPr/>
        </p:nvSpPr>
        <p:spPr bwMode="auto">
          <a:xfrm>
            <a:off x="930275" y="3051175"/>
            <a:ext cx="20002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69" name="Text Box 61"/>
          <p:cNvSpPr txBox="1">
            <a:spLocks noChangeArrowheads="1"/>
          </p:cNvSpPr>
          <p:nvPr/>
        </p:nvSpPr>
        <p:spPr bwMode="auto">
          <a:xfrm>
            <a:off x="708025" y="3136900"/>
            <a:ext cx="315913" cy="1682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/>
              <a:t>Start</a:t>
            </a:r>
          </a:p>
        </p:txBody>
      </p:sp>
      <p:cxnSp>
        <p:nvCxnSpPr>
          <p:cNvPr id="1681470" name="AutoShape 62"/>
          <p:cNvCxnSpPr>
            <a:cxnSpLocks noChangeShapeType="1"/>
            <a:stCxn id="1681467" idx="7"/>
          </p:cNvCxnSpPr>
          <p:nvPr/>
        </p:nvCxnSpPr>
        <p:spPr bwMode="auto">
          <a:xfrm rot="16200000">
            <a:off x="1760538" y="2525712"/>
            <a:ext cx="52388" cy="779463"/>
          </a:xfrm>
          <a:prstGeom prst="curvedConnector3">
            <a:avLst>
              <a:gd name="adj1" fmla="val 355681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81471" name="AutoShape 63"/>
          <p:cNvSpPr>
            <a:spLocks noChangeArrowheads="1"/>
          </p:cNvSpPr>
          <p:nvPr/>
        </p:nvSpPr>
        <p:spPr bwMode="auto">
          <a:xfrm>
            <a:off x="1587500" y="3700463"/>
            <a:ext cx="520700" cy="238125"/>
          </a:xfrm>
          <a:prstGeom prst="hexagon">
            <a:avLst>
              <a:gd name="adj" fmla="val 54667"/>
              <a:gd name="vf" fmla="val 115470"/>
            </a:avLst>
          </a:prstGeom>
          <a:solidFill>
            <a:srgbClr val="FFCC99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500">
                <a:latin typeface="Arial" charset="0"/>
              </a:rPr>
              <a:t>HALT</a:t>
            </a:r>
          </a:p>
        </p:txBody>
      </p:sp>
      <p:cxnSp>
        <p:nvCxnSpPr>
          <p:cNvPr id="1681472" name="AutoShape 64"/>
          <p:cNvCxnSpPr>
            <a:cxnSpLocks noChangeShapeType="1"/>
            <a:stCxn id="1681467" idx="4"/>
            <a:endCxn id="1681471" idx="1"/>
          </p:cNvCxnSpPr>
          <p:nvPr/>
        </p:nvCxnSpPr>
        <p:spPr bwMode="auto">
          <a:xfrm rot="16200000" flipH="1">
            <a:off x="1143000" y="3384550"/>
            <a:ext cx="592138" cy="280988"/>
          </a:xfrm>
          <a:prstGeom prst="curvedConnector2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81473" name="AutoShape 65"/>
          <p:cNvCxnSpPr>
            <a:cxnSpLocks noChangeShapeType="1"/>
            <a:stCxn id="1681467" idx="7"/>
            <a:endCxn id="1681467" idx="2"/>
          </p:cNvCxnSpPr>
          <p:nvPr/>
        </p:nvCxnSpPr>
        <p:spPr bwMode="auto">
          <a:xfrm rot="16200000" flipH="1" flipV="1">
            <a:off x="1210469" y="2855119"/>
            <a:ext cx="131763" cy="244475"/>
          </a:xfrm>
          <a:prstGeom prst="curvedConnector4">
            <a:avLst>
              <a:gd name="adj1" fmla="val -97824"/>
              <a:gd name="adj2" fmla="val 12538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81474" name="Text Box 66"/>
          <p:cNvSpPr txBox="1">
            <a:spLocks noChangeArrowheads="1"/>
          </p:cNvSpPr>
          <p:nvPr/>
        </p:nvSpPr>
        <p:spPr bwMode="auto">
          <a:xfrm>
            <a:off x="1635125" y="2466975"/>
            <a:ext cx="387350" cy="200025"/>
          </a:xfrm>
          <a:prstGeom prst="rect">
            <a:avLst/>
          </a:prstGeom>
          <a:noFill/>
          <a:ln w="31750" algn="ctr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/>
              <a:t>), X, L</a:t>
            </a:r>
          </a:p>
        </p:txBody>
      </p:sp>
      <p:sp>
        <p:nvSpPr>
          <p:cNvPr id="1681475" name="Oval 67"/>
          <p:cNvSpPr>
            <a:spLocks noChangeArrowheads="1"/>
          </p:cNvSpPr>
          <p:nvPr/>
        </p:nvSpPr>
        <p:spPr bwMode="auto">
          <a:xfrm>
            <a:off x="2106613" y="2867025"/>
            <a:ext cx="495300" cy="339725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500">
                <a:latin typeface="Arial" charset="0"/>
              </a:rPr>
              <a:t>2: look for </a:t>
            </a:r>
            <a:r>
              <a:rPr lang="en-US" sz="500"/>
              <a:t>(</a:t>
            </a:r>
          </a:p>
        </p:txBody>
      </p:sp>
      <p:sp>
        <p:nvSpPr>
          <p:cNvPr id="1681476" name="Text Box 68"/>
          <p:cNvSpPr txBox="1">
            <a:spLocks noChangeArrowheads="1"/>
          </p:cNvSpPr>
          <p:nvPr/>
        </p:nvSpPr>
        <p:spPr bwMode="auto">
          <a:xfrm>
            <a:off x="965200" y="3798888"/>
            <a:ext cx="400050" cy="200025"/>
          </a:xfrm>
          <a:prstGeom prst="rect">
            <a:avLst/>
          </a:prstGeom>
          <a:noFill/>
          <a:ln w="31750" algn="ctr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/>
              <a:t>#, 1, -</a:t>
            </a:r>
          </a:p>
        </p:txBody>
      </p:sp>
      <p:sp>
        <p:nvSpPr>
          <p:cNvPr id="1681477" name="Text Box 69"/>
          <p:cNvSpPr txBox="1">
            <a:spLocks noChangeArrowheads="1"/>
          </p:cNvSpPr>
          <p:nvPr/>
        </p:nvSpPr>
        <p:spPr bwMode="auto">
          <a:xfrm>
            <a:off x="596900" y="2571750"/>
            <a:ext cx="450850" cy="200025"/>
          </a:xfrm>
          <a:prstGeom prst="rect">
            <a:avLst/>
          </a:prstGeom>
          <a:noFill/>
          <a:ln w="31750" algn="ctr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>
                <a:sym typeface="Symbol" pitchFamily="18" charset="2"/>
              </a:rPr>
              <a:t>)</a:t>
            </a:r>
            <a:r>
              <a:rPr lang="en-US" sz="500"/>
              <a:t>, #, R</a:t>
            </a:r>
          </a:p>
        </p:txBody>
      </p:sp>
      <p:cxnSp>
        <p:nvCxnSpPr>
          <p:cNvPr id="1681478" name="AutoShape 70"/>
          <p:cNvCxnSpPr>
            <a:cxnSpLocks noChangeShapeType="1"/>
            <a:stCxn id="1681475" idx="7"/>
            <a:endCxn id="1681475" idx="5"/>
          </p:cNvCxnSpPr>
          <p:nvPr/>
        </p:nvCxnSpPr>
        <p:spPr bwMode="auto">
          <a:xfrm rot="5400000" flipV="1">
            <a:off x="2374900" y="3040063"/>
            <a:ext cx="309563" cy="1587"/>
          </a:xfrm>
          <a:prstGeom prst="curvedConnector5">
            <a:avLst>
              <a:gd name="adj1" fmla="val -44963"/>
              <a:gd name="adj2" fmla="val 25700000"/>
              <a:gd name="adj3" fmla="val 144963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81479" name="Text Box 71"/>
          <p:cNvSpPr txBox="1">
            <a:spLocks noChangeArrowheads="1"/>
          </p:cNvSpPr>
          <p:nvPr/>
        </p:nvSpPr>
        <p:spPr bwMode="auto">
          <a:xfrm>
            <a:off x="2981325" y="2770188"/>
            <a:ext cx="442913" cy="200025"/>
          </a:xfrm>
          <a:prstGeom prst="rect">
            <a:avLst/>
          </a:prstGeom>
          <a:noFill/>
          <a:ln w="31750" algn="ctr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>
                <a:sym typeface="Symbol" pitchFamily="18" charset="2"/>
              </a:rPr>
              <a:t>(</a:t>
            </a:r>
            <a:r>
              <a:rPr lang="en-US" sz="500"/>
              <a:t>, #, L</a:t>
            </a:r>
          </a:p>
        </p:txBody>
      </p:sp>
      <p:cxnSp>
        <p:nvCxnSpPr>
          <p:cNvPr id="1681480" name="AutoShape 72"/>
          <p:cNvCxnSpPr>
            <a:cxnSpLocks noChangeShapeType="1"/>
            <a:stCxn id="1681475" idx="4"/>
            <a:endCxn id="1681467" idx="5"/>
          </p:cNvCxnSpPr>
          <p:nvPr/>
        </p:nvCxnSpPr>
        <p:spPr bwMode="auto">
          <a:xfrm rot="16200000" flipV="1">
            <a:off x="1835945" y="2739231"/>
            <a:ext cx="80962" cy="955675"/>
          </a:xfrm>
          <a:prstGeom prst="curvedConnector3">
            <a:avLst>
              <a:gd name="adj1" fmla="val -95713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81481" name="Text Box 73"/>
          <p:cNvSpPr txBox="1">
            <a:spLocks noChangeArrowheads="1"/>
          </p:cNvSpPr>
          <p:nvPr/>
        </p:nvSpPr>
        <p:spPr bwMode="auto">
          <a:xfrm>
            <a:off x="1644650" y="3322638"/>
            <a:ext cx="395288" cy="200025"/>
          </a:xfrm>
          <a:prstGeom prst="rect">
            <a:avLst/>
          </a:prstGeom>
          <a:noFill/>
          <a:ln w="31750" algn="ctr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>
                <a:sym typeface="Symbol" pitchFamily="18" charset="2"/>
              </a:rPr>
              <a:t>(</a:t>
            </a:r>
            <a:r>
              <a:rPr lang="en-US" sz="500"/>
              <a:t>, X, R</a:t>
            </a:r>
          </a:p>
        </p:txBody>
      </p:sp>
      <p:cxnSp>
        <p:nvCxnSpPr>
          <p:cNvPr id="1681482" name="AutoShape 74"/>
          <p:cNvCxnSpPr>
            <a:cxnSpLocks noChangeShapeType="1"/>
            <a:stCxn id="1681475" idx="4"/>
            <a:endCxn id="1681471" idx="3"/>
          </p:cNvCxnSpPr>
          <p:nvPr/>
        </p:nvCxnSpPr>
        <p:spPr bwMode="auto">
          <a:xfrm rot="5400000">
            <a:off x="1952625" y="3419475"/>
            <a:ext cx="563563" cy="239713"/>
          </a:xfrm>
          <a:prstGeom prst="curvedConnector2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81483" name="Text Box 75"/>
          <p:cNvSpPr txBox="1">
            <a:spLocks noChangeArrowheads="1"/>
          </p:cNvSpPr>
          <p:nvPr/>
        </p:nvSpPr>
        <p:spPr bwMode="auto">
          <a:xfrm>
            <a:off x="2362200" y="3770313"/>
            <a:ext cx="400050" cy="200025"/>
          </a:xfrm>
          <a:prstGeom prst="rect">
            <a:avLst/>
          </a:prstGeom>
          <a:noFill/>
          <a:ln w="31750" algn="ctr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/>
              <a:t>#, 0, -</a:t>
            </a:r>
          </a:p>
        </p:txBody>
      </p:sp>
      <p:sp>
        <p:nvSpPr>
          <p:cNvPr id="1681484" name="Text Box 76"/>
          <p:cNvSpPr txBox="1">
            <a:spLocks noChangeArrowheads="1"/>
          </p:cNvSpPr>
          <p:nvPr/>
        </p:nvSpPr>
        <p:spPr bwMode="auto">
          <a:xfrm>
            <a:off x="1504950" y="4033838"/>
            <a:ext cx="2035175" cy="33655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Finite State Machine</a:t>
            </a:r>
          </a:p>
        </p:txBody>
      </p:sp>
      <p:sp>
        <p:nvSpPr>
          <p:cNvPr id="1681485" name="Rectangle 77"/>
          <p:cNvSpPr>
            <a:spLocks noChangeArrowheads="1"/>
          </p:cNvSpPr>
          <p:nvPr/>
        </p:nvSpPr>
        <p:spPr bwMode="auto">
          <a:xfrm>
            <a:off x="-76200" y="1398588"/>
            <a:ext cx="9677400" cy="381000"/>
          </a:xfrm>
          <a:prstGeom prst="rect">
            <a:avLst/>
          </a:prstGeom>
          <a:noFill/>
          <a:ln w="317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81486" name="Text Box 78"/>
          <p:cNvSpPr txBox="1">
            <a:spLocks noChangeArrowheads="1"/>
          </p:cNvSpPr>
          <p:nvPr/>
        </p:nvSpPr>
        <p:spPr bwMode="auto">
          <a:xfrm>
            <a:off x="3641725" y="2359025"/>
            <a:ext cx="5019066" cy="310854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/>
              <a:t>Read/Write Infinite Tape</a:t>
            </a:r>
          </a:p>
          <a:p>
            <a:r>
              <a:rPr lang="en-US" sz="2800" b="1" dirty="0"/>
              <a:t>	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Lists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800" dirty="0"/>
              <a:t>Finite State Machine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	Numbers</a:t>
            </a:r>
          </a:p>
          <a:p>
            <a:r>
              <a:rPr lang="en-US" sz="2800" dirty="0"/>
              <a:t>Processing</a:t>
            </a:r>
          </a:p>
          <a:p>
            <a:r>
              <a:rPr lang="en-US" sz="2800" b="1" dirty="0"/>
              <a:t>	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Way to make decisions (if)</a:t>
            </a:r>
          </a:p>
          <a:p>
            <a:r>
              <a:rPr lang="en-US" sz="2800" b="1" dirty="0"/>
              <a:t>	Way to keep going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2806</TotalTime>
  <Words>1492</Words>
  <Application>Microsoft Office PowerPoint</Application>
  <PresentationFormat>On-screen Show (4:3)</PresentationFormat>
  <Paragraphs>347</Paragraphs>
  <Slides>30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Class 40: Alternate Computing Models</vt:lpstr>
      <vt:lpstr>Reminders</vt:lpstr>
      <vt:lpstr>Equivalent Model Computers?</vt:lpstr>
      <vt:lpstr>Simulating a Turing Machine</vt:lpstr>
      <vt:lpstr>In search of the truth?</vt:lpstr>
      <vt:lpstr>Don’t search for T, search for if</vt:lpstr>
      <vt:lpstr>Simulating a Turing Machine</vt:lpstr>
      <vt:lpstr>Making Lists</vt:lpstr>
      <vt:lpstr>Simulating a Turing Machine</vt:lpstr>
      <vt:lpstr>What is 11?</vt:lpstr>
      <vt:lpstr>Meaning of Numbers</vt:lpstr>
      <vt:lpstr>Meaning of Numbers</vt:lpstr>
      <vt:lpstr>Is this enough?</vt:lpstr>
      <vt:lpstr>Can we define lambda terms that behave like    zero, zero?, pred and succ?</vt:lpstr>
      <vt:lpstr>Making Numbers</vt:lpstr>
      <vt:lpstr>Slide 16</vt:lpstr>
      <vt:lpstr>Lambda Calculus is a Universal Computer</vt:lpstr>
      <vt:lpstr>Way to Keep Going: The Y-Combinator</vt:lpstr>
      <vt:lpstr>Universal Computer</vt:lpstr>
      <vt:lpstr>Computability in Theory and Practice  (Intellectual Computability Discussion on TV Video)</vt:lpstr>
      <vt:lpstr>Ali G Problem</vt:lpstr>
      <vt:lpstr>Slide 22</vt:lpstr>
      <vt:lpstr>Ali G was Right!</vt:lpstr>
      <vt:lpstr>Things Real Computers Can Do That Turing Machines Cannot</vt:lpstr>
      <vt:lpstr>Nondeterministic Turing Machine</vt:lpstr>
      <vt:lpstr>Ways to Think about Nondeterminism</vt:lpstr>
      <vt:lpstr>Slide 27</vt:lpstr>
      <vt:lpstr>Course Summary: Three Main Themes</vt:lpstr>
      <vt:lpstr>Things that are likely to be on the Final</vt:lpstr>
      <vt:lpstr>Charge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Evans</dc:creator>
  <cp:lastModifiedBy>David Evans</cp:lastModifiedBy>
  <cp:revision>18</cp:revision>
  <dcterms:created xsi:type="dcterms:W3CDTF">2009-12-02T16:01:40Z</dcterms:created>
  <dcterms:modified xsi:type="dcterms:W3CDTF">2009-12-04T14:48:15Z</dcterms:modified>
</cp:coreProperties>
</file>