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9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4" r:id="rId28"/>
    <p:sldId id="299" r:id="rId29"/>
    <p:sldId id="302" r:id="rId30"/>
    <p:sldId id="300" r:id="rId31"/>
    <p:sldId id="303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92C623-049F-4826-A588-614A34539C23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015D09-0813-45EC-A34C-593BF90F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B0AF-B5FC-4673-8C40-07DAC14C1C3E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E4A5-11A7-4DA2-B292-F16B31E14D26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9C7-524F-4B15-9DD5-2B12F82C15F1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81EF-C1F1-44E9-989D-79176D155B02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5777-6FB8-4B8A-8360-E0610D136529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1368-B710-471F-A507-B102857B0178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BFF-B66C-4417-93CA-829734B9000C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A525-828A-47D0-BFC3-25A7885E0FA2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1C8-65DF-4ECA-9412-F4F26039D85E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518-BD07-4842-8161-A1AE27426DDD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AB18-BC17-450A-9BF8-218316BE44EA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8AB4-F3EC-42B0-9876-0A376163699E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BcTZWWzJx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981200"/>
            <a:ext cx="3124200" cy="3429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5: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Constructing Procedures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334000"/>
            <a:ext cx="31242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Evans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cs1120 Fall 2009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Iffy Proposition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38163" y="1739900"/>
            <a:ext cx="74517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2"/>
                </a:solidFill>
              </a:rPr>
              <a:t>(if</a:t>
            </a:r>
            <a:r>
              <a:rPr lang="en-US" sz="3600"/>
              <a:t> </a:t>
            </a:r>
            <a:r>
              <a:rPr lang="en-US" sz="3600" i="1"/>
              <a:t>Expression</a:t>
            </a:r>
            <a:r>
              <a:rPr lang="en-US" sz="3600"/>
              <a:t> </a:t>
            </a:r>
            <a:r>
              <a:rPr lang="en-US" sz="3600">
                <a:solidFill>
                  <a:schemeClr val="accent2"/>
                </a:solidFill>
              </a:rPr>
              <a:t>#t #f)</a:t>
            </a:r>
            <a:r>
              <a:rPr lang="en-US" sz="3600"/>
              <a:t> == </a:t>
            </a:r>
            <a:r>
              <a:rPr lang="en-US" sz="3600" i="1"/>
              <a:t>Expression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1954213" y="2603500"/>
            <a:ext cx="3224212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Is this always true?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1649413" y="3862388"/>
            <a:ext cx="4910137" cy="79375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(if “cookies” #t #f)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Brighter </a:t>
            </a:r>
            <a:r>
              <a:rPr lang="en-US" b="1">
                <a:latin typeface="Courier New" pitchFamily="49" charset="0"/>
              </a:rPr>
              <a:t>brighter?</a:t>
            </a:r>
            <a:r>
              <a:rPr lang="en-US"/>
              <a:t>?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914400" y="2352675"/>
            <a:ext cx="7118350" cy="30130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latin typeface="Courier New" pitchFamily="49" charset="0"/>
              </a:rPr>
              <a:t>(define brighter? </a:t>
            </a:r>
          </a:p>
          <a:p>
            <a:r>
              <a:rPr lang="en-US" sz="2400" b="1" dirty="0">
                <a:latin typeface="Courier New" pitchFamily="49" charset="0"/>
              </a:rPr>
              <a:t>   (lambda (color1 color2) </a:t>
            </a:r>
          </a:p>
          <a:p>
            <a:r>
              <a:rPr lang="en-US" sz="2400" b="1" dirty="0">
                <a:latin typeface="Courier New" pitchFamily="49" charset="0"/>
              </a:rPr>
              <a:t>      (&gt; (+ (get-red color1)</a:t>
            </a:r>
          </a:p>
          <a:p>
            <a:r>
              <a:rPr lang="en-US" sz="2400" b="1" dirty="0">
                <a:latin typeface="Courier New" pitchFamily="49" charset="0"/>
              </a:rPr>
              <a:t>            (get-green color1) </a:t>
            </a:r>
          </a:p>
          <a:p>
            <a:r>
              <a:rPr lang="en-US" sz="2400" b="1" dirty="0">
                <a:latin typeface="Courier New" pitchFamily="49" charset="0"/>
              </a:rPr>
              <a:t>            (get-blue color1))</a:t>
            </a:r>
          </a:p>
          <a:p>
            <a:r>
              <a:rPr lang="en-US" sz="2400" b="1" dirty="0">
                <a:latin typeface="Courier New" pitchFamily="49" charset="0"/>
              </a:rPr>
              <a:t>         (+ (get-red color2)  </a:t>
            </a:r>
          </a:p>
          <a:p>
            <a:r>
              <a:rPr lang="en-US" sz="2400" b="1" dirty="0">
                <a:latin typeface="Courier New" pitchFamily="49" charset="0"/>
              </a:rPr>
              <a:t>            (get-green color2) </a:t>
            </a:r>
          </a:p>
          <a:p>
            <a:r>
              <a:rPr lang="en-US" sz="2400" b="1" dirty="0">
                <a:latin typeface="Courier New" pitchFamily="49" charset="0"/>
              </a:rPr>
              <a:t>            (get-blue color2))))) 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2590800" y="3124200"/>
            <a:ext cx="3917950" cy="10668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2590800" y="4267200"/>
            <a:ext cx="3875088" cy="10668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animBg="1"/>
      <p:bldP spid="2775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Brighter </a:t>
            </a:r>
            <a:r>
              <a:rPr lang="en-US" b="1">
                <a:latin typeface="Courier New" pitchFamily="49" charset="0"/>
              </a:rPr>
              <a:t>brighter?</a:t>
            </a:r>
            <a:r>
              <a:rPr lang="en-US"/>
              <a:t>?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946150" y="1633538"/>
            <a:ext cx="7118350" cy="3743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(define brightness</a:t>
            </a:r>
          </a:p>
          <a:p>
            <a:r>
              <a:rPr lang="en-US" sz="2400" b="1">
                <a:latin typeface="Courier New" pitchFamily="49" charset="0"/>
              </a:rPr>
              <a:t>   (lambda (color)</a:t>
            </a:r>
          </a:p>
          <a:p>
            <a:r>
              <a:rPr lang="en-US" sz="2400" b="1">
                <a:latin typeface="Courier New" pitchFamily="49" charset="0"/>
              </a:rPr>
              <a:t>       (+ (get-red color)</a:t>
            </a:r>
          </a:p>
          <a:p>
            <a:r>
              <a:rPr lang="en-US" sz="2400" b="1">
                <a:latin typeface="Courier New" pitchFamily="49" charset="0"/>
              </a:rPr>
              <a:t>          (get-green color)</a:t>
            </a:r>
          </a:p>
          <a:p>
            <a:r>
              <a:rPr lang="en-US" sz="2400" b="1">
                <a:latin typeface="Courier New" pitchFamily="49" charset="0"/>
              </a:rPr>
              <a:t>          (get-blue color))))</a:t>
            </a:r>
          </a:p>
          <a:p>
            <a:endParaRPr lang="en-US" sz="2400" b="1">
              <a:latin typeface="Courier New" pitchFamily="49" charset="0"/>
            </a:endParaRPr>
          </a:p>
          <a:p>
            <a:r>
              <a:rPr lang="en-US" sz="2400" b="1">
                <a:latin typeface="Courier New" pitchFamily="49" charset="0"/>
              </a:rPr>
              <a:t>(define brighter? </a:t>
            </a:r>
          </a:p>
          <a:p>
            <a:r>
              <a:rPr lang="en-US" sz="2400" b="1">
                <a:latin typeface="Courier New" pitchFamily="49" charset="0"/>
              </a:rPr>
              <a:t>   (lambda (color1 color2) </a:t>
            </a:r>
          </a:p>
          <a:p>
            <a:r>
              <a:rPr lang="en-US" sz="2400" b="1">
                <a:latin typeface="Courier New" pitchFamily="49" charset="0"/>
              </a:rPr>
              <a:t>      (&gt; (brightness color1)</a:t>
            </a:r>
          </a:p>
          <a:p>
            <a:r>
              <a:rPr lang="en-US" sz="2400" b="1">
                <a:latin typeface="Courier New" pitchFamily="49" charset="0"/>
              </a:rPr>
              <a:t>         (brightness color2)))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Believable </a:t>
            </a:r>
            <a:r>
              <a:rPr lang="en-US" b="1">
                <a:latin typeface="Courier New" pitchFamily="49" charset="0"/>
              </a:rPr>
              <a:t>brighter?</a:t>
            </a:r>
            <a:r>
              <a:rPr lang="en-US"/>
              <a:t>?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90513" y="1419225"/>
            <a:ext cx="4006850" cy="4156075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612775" y="5576888"/>
            <a:ext cx="33623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(make-color 255 255 0)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686300" y="1398588"/>
            <a:ext cx="4241800" cy="4195762"/>
          </a:xfrm>
          <a:prstGeom prst="rect">
            <a:avLst/>
          </a:prstGeom>
          <a:solidFill>
            <a:srgbClr val="FF01FF"/>
          </a:solidFill>
          <a:ln w="31750">
            <a:solidFill>
              <a:srgbClr val="FF01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126038" y="5575300"/>
            <a:ext cx="336232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(make-color 255 1 255)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1" name="Picture 5" descr="cones"/>
          <p:cNvPicPr>
            <a:picLocks noChangeAspect="1" noChangeArrowheads="1"/>
          </p:cNvPicPr>
          <p:nvPr/>
        </p:nvPicPr>
        <p:blipFill>
          <a:blip r:embed="rId2" cstate="print"/>
          <a:srcRect l="10178" t="23338" r="21642"/>
          <a:stretch>
            <a:fillRect/>
          </a:stretch>
        </p:blipFill>
        <p:spPr bwMode="auto">
          <a:xfrm>
            <a:off x="3657600" y="177800"/>
            <a:ext cx="5354638" cy="6070600"/>
          </a:xfrm>
          <a:prstGeom prst="rect">
            <a:avLst/>
          </a:prstGeom>
          <a:noFill/>
        </p:spPr>
      </p:pic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265113" y="5961063"/>
            <a:ext cx="4548187" cy="244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http://homepages.inf.ed.ac.uk/rbf/CVonline/LOCAL_COPIES/OWENS/LECT14/</a:t>
            </a: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60825" cy="1143000"/>
          </a:xfrm>
        </p:spPr>
        <p:txBody>
          <a:bodyPr/>
          <a:lstStyle/>
          <a:p>
            <a:r>
              <a:rPr lang="en-US"/>
              <a:t>Color Absorbed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Scientist’s Answer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946150" y="1633538"/>
            <a:ext cx="7740650" cy="3743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(define brightness</a:t>
            </a:r>
          </a:p>
          <a:p>
            <a:r>
              <a:rPr lang="en-US" sz="2400" b="1">
                <a:latin typeface="Courier New" pitchFamily="49" charset="0"/>
              </a:rPr>
              <a:t>   (lambda (color)</a:t>
            </a:r>
          </a:p>
          <a:p>
            <a:r>
              <a:rPr lang="en-US" sz="2400" b="1">
                <a:latin typeface="Courier New" pitchFamily="49" charset="0"/>
              </a:rPr>
              <a:t>       (+ (* 0.299 (get-red color))</a:t>
            </a:r>
          </a:p>
          <a:p>
            <a:r>
              <a:rPr lang="en-US" sz="2400" b="1">
                <a:latin typeface="Courier New" pitchFamily="49" charset="0"/>
              </a:rPr>
              <a:t>          (* 0.587 (get-green color))</a:t>
            </a:r>
          </a:p>
          <a:p>
            <a:r>
              <a:rPr lang="en-US" sz="2400" b="1">
                <a:latin typeface="Courier New" pitchFamily="49" charset="0"/>
              </a:rPr>
              <a:t>          (* 0.114 (get-blue color)))))</a:t>
            </a:r>
          </a:p>
          <a:p>
            <a:endParaRPr lang="en-US" sz="2400" b="1">
              <a:latin typeface="Courier New" pitchFamily="49" charset="0"/>
            </a:endParaRPr>
          </a:p>
          <a:p>
            <a:r>
              <a:rPr lang="en-US" sz="2400" b="1">
                <a:latin typeface="Courier New" pitchFamily="49" charset="0"/>
              </a:rPr>
              <a:t>(define brighter? </a:t>
            </a:r>
          </a:p>
          <a:p>
            <a:r>
              <a:rPr lang="en-US" sz="2400" b="1">
                <a:latin typeface="Courier New" pitchFamily="49" charset="0"/>
              </a:rPr>
              <a:t>   (lambda (color1 color2) </a:t>
            </a:r>
          </a:p>
          <a:p>
            <a:r>
              <a:rPr lang="en-US" sz="2400" b="1">
                <a:latin typeface="Courier New" pitchFamily="49" charset="0"/>
              </a:rPr>
              <a:t>      (&gt; (brightness color1)</a:t>
            </a:r>
          </a:p>
          <a:p>
            <a:r>
              <a:rPr lang="en-US" sz="2400" b="1">
                <a:latin typeface="Courier New" pitchFamily="49" charset="0"/>
              </a:rPr>
              <a:t>         (brightness color2)))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728663" y="2641600"/>
            <a:ext cx="8186737" cy="140493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(+ (abs (- (get-red color1) (get-red sample)))</a:t>
            </a:r>
          </a:p>
          <a:p>
            <a:r>
              <a:rPr lang="en-US" sz="2800">
                <a:latin typeface="Arial" charset="0"/>
              </a:rPr>
              <a:t>    (abs (- (get-blue color1) (get-blue sample)))</a:t>
            </a:r>
          </a:p>
          <a:p>
            <a:r>
              <a:rPr lang="en-US" sz="2800">
                <a:latin typeface="Arial" charset="0"/>
              </a:rPr>
              <a:t>    (abs (- (get-green color1) (get-green sample))))</a:t>
            </a: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685800" y="4114800"/>
            <a:ext cx="8204200" cy="140493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 (+ (abs (- (get-red color2) (get-red sample)))</a:t>
            </a:r>
          </a:p>
          <a:p>
            <a:r>
              <a:rPr lang="en-US" sz="2800">
                <a:latin typeface="Arial" charset="0"/>
              </a:rPr>
              <a:t>     (abs (- (get-blue color2) (get-blue sample)))</a:t>
            </a:r>
          </a:p>
          <a:p>
            <a:r>
              <a:rPr lang="en-US" sz="2800">
                <a:latin typeface="Arial" charset="0"/>
              </a:rPr>
              <a:t>     (abs (- (get-green color2) (get-green sample)))) 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457200" y="1557338"/>
            <a:ext cx="7543800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(define (closer-color? sample color1 color2) </a:t>
            </a:r>
          </a:p>
          <a:p>
            <a:r>
              <a:rPr lang="en-US" sz="2800">
                <a:latin typeface="Arial" charset="0"/>
              </a:rPr>
              <a:t>  (&lt;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974725" y="5622925"/>
            <a:ext cx="4222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))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62000" y="2667000"/>
            <a:ext cx="8069263" cy="136525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noFill/>
          <a:ln/>
        </p:spPr>
        <p:txBody>
          <a:bodyPr/>
          <a:lstStyle/>
          <a:p>
            <a:r>
              <a:rPr lang="en-US" dirty="0"/>
              <a:t>closer-color?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2926 C -0.00573 -0.11559 0.05069 -0.08386 0.05798 -0.08038 C 0.05156 -0.05652 0.03159 -0.05282 0.01493 -0.04517 C 0.00746 -0.04147 0.00191 -0.03243 -0.00434 -0.02641 C -0.01042 -0.02108 -0.02118 -0.01807 -0.02813 -0.01506 C -0.03802 -0.00602 -0.05052 -0.00209 -0.05747 0.01158 C -0.06198 0.02015 -0.06216 0.02895 -0.06493 0.03915 C -0.0691 0.05397 -0.07049 0.05698 -0.075 0.06787 C -0.07587 0.07922 -0.07674 0.08015 -0.07136 0.08849 C -0.07014 0.09266 -0.06788 0.0959 -0.06667 0.10007 C -0.0665 0.10308 -0.06424 0.11489 -0.06771 0.1186 C -0.06858 0.11976 -0.07014 0.11767 -0.07136 0.11744 C -0.07344 0.11698 -0.0757 0.11628 -0.07778 0.11605 C -0.08351 0.11559 -0.08941 0.11559 -0.09514 0.11513 C -0.11389 0.1135 -0.13229 0.10864 -0.15157 0.10702 C -0.15938 0.1054 -0.16667 0.1047 -0.175 0.10354 C -0.18577 0.10215 -0.20712 0.09891 -0.20712 0.09914 C -0.21632 0.09497 -0.22431 0.08941 -0.23368 0.08524 C -0.23854 0.07667 -0.24236 0.06694 -0.24844 0.05976 C -0.25191 0.05582 -0.25764 0.05652 -0.26129 0.05304 C -0.2882 0.02756 -0.28854 0.02455 -0.30521 -0.00255 C -0.30816 -0.01297 -0.30886 -0.02432 -0.31268 -0.03475 C -0.31528 -0.04147 -0.32466 -0.05675 -0.33004 -0.06579 C -0.33247 -0.08108 -0.32934 -0.1091 -0.33924 -0.12092 C -0.34393 -0.13945 -0.34375 -0.17929 -0.34375 -0.17906 C -0.34254 -0.18995 -0.34341 -0.20084 -0.34011 -0.21056 C -0.33768 -0.21751 -0.3316 -0.22145 -0.32726 -0.22655 C -0.32587 -0.2284 -0.32466 -0.23072 -0.32275 -0.23118 C -0.29115 -0.24045 -0.25782 -0.24346 -0.22552 -0.24485 C -0.21268 -0.23952 -0.19913 -0.23651 -0.18698 -0.2291 C -0.09601 -0.17188 -0.16441 -0.19806 -0.11354 -0.18045 C -0.09809 -0.16122 -0.09931 -0.16146 -0.08959 -0.14709 C -0.08889 -0.14455 -0.08889 -0.14153 -0.08785 -0.13945 C -0.079 -0.11675 -0.07049 -0.11953 -0.05104 -0.1186 C 0.00121 -0.11188 -0.02882 -0.1142 0.05538 -0.1186 C 0.0651 -0.11883 0.08472 -0.12092 0.08472 -0.12046 C 0.09705 -0.12254 0.1026 -0.12208 0.11389 -0.12995 C 0.11753 -0.1325 0.11909 -0.13783 0.12222 -0.1413 C 0.12847 -0.16377 0.13698 -0.18277 0.14791 -0.20246 C 0.15225 -0.22191 0.15798 -0.23975 0.16545 -0.25782 C 0.16805 -0.26384 0.17257 -0.26963 0.17534 -0.27612 C 0.16857 -0.28423 0.17083 -0.28376 0.15416 -0.2738 C 0.1467 -0.26963 0.14166 -0.25967 0.1342 -0.2555 C 0.121 -0.24786 0.10729 -0.24809 0.09375 -0.2474 C 0.09132 -0.24693 0.07882 -0.24624 0.07448 -0.24276 C 0.06597 -0.23628 0.06059 -0.224 0.05156 -0.21751 C 0.04166 -0.20269 0.03975 -0.20199 0.02569 -0.20014 C 0.02309 -0.19898 0.02048 -0.19759 0.01753 -0.19667 C -0.02361 -0.20084 -0.06424 -0.21103 -0.10521 -0.2189 C -0.14514 -0.22608 -0.18403 -0.23234 -0.22275 -0.24624 C -0.23299 -0.25736 -0.23264 -0.25666 -0.23559 -0.27612 C -0.23403 -0.28631 -0.23299 -0.29674 -0.23091 -0.30693 C -0.22969 -0.31249 -0.22691 -0.31735 -0.22552 -0.32314 C -0.22084 -0.34283 -0.22657 -0.33704 -0.2191 -0.34723 C -0.21667 -0.35071 -0.21285 -0.35604 -0.20886 -0.35766 C -0.20295 -0.35997 -0.19063 -0.36322 -0.19063 -0.36298 C -0.18004 -0.36993 -0.16736 -0.37017 -0.15573 -0.37132 C -0.14063 -0.36993 -0.125 -0.3697 -0.1099 -0.36669 C -0.10122 -0.3653 -0.09479 -0.35928 -0.08698 -0.35534 C -0.04566 -0.33426 -0.08611 -0.35604 -0.05486 -0.33913 C -0.05052 -0.3338 -0.04705 -0.32708 -0.04202 -0.32314 C -0.04132 -0.32268 -0.02778 -0.31689 -0.02361 -0.31503 C -0.01302 -0.31781 -0.00556 -0.32222 0.00573 -0.3243 C 0.01007 -0.32708 0.0118 -0.32847 0.01493 -0.33357 C 0.01805 -0.34607 0.02135 -0.37295 0.00937 -0.37735 C 0.00729 -0.37688 0.00503 -0.37503 0.00295 -0.37596 C 0.00191 -0.37642 0.00052 -0.3843 0.00017 -0.38522 C -0.00104 -0.38916 -0.01198 -0.38013 -0.01441 -0.38267 " pathEditMode="fixed" rAng="0" ptsTypes="f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3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22" grpId="0" animBg="1"/>
      <p:bldP spid="2652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685800" y="4114800"/>
            <a:ext cx="8204200" cy="140493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 (+ (abs (- (get-red color2) (get-red sample)))</a:t>
            </a:r>
          </a:p>
          <a:p>
            <a:r>
              <a:rPr lang="en-US" sz="2800">
                <a:latin typeface="Arial" charset="0"/>
              </a:rPr>
              <a:t>     (abs (- (get-blue color2) (get-blue sample)))</a:t>
            </a:r>
          </a:p>
          <a:p>
            <a:r>
              <a:rPr lang="en-US" sz="2800">
                <a:latin typeface="Arial" charset="0"/>
              </a:rPr>
              <a:t>     (abs (- (get-green color2) (get-green sample)))) 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457200" y="1557338"/>
            <a:ext cx="7543800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(define (closer-color? sample color1 color2) </a:t>
            </a:r>
          </a:p>
          <a:p>
            <a:r>
              <a:rPr lang="en-US" sz="2800">
                <a:latin typeface="Arial" charset="0"/>
              </a:rPr>
              <a:t>  (&lt;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974725" y="5622925"/>
            <a:ext cx="4222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))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609600" y="152400"/>
            <a:ext cx="8186738" cy="140493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(+ (abs (- (get-red color1) (get-red sample)))</a:t>
            </a:r>
          </a:p>
          <a:p>
            <a:r>
              <a:rPr lang="en-US" sz="2800">
                <a:latin typeface="Arial" charset="0"/>
              </a:rPr>
              <a:t>    (abs (- (get-blue color1) (get-blue sample)))</a:t>
            </a:r>
          </a:p>
          <a:p>
            <a:r>
              <a:rPr lang="en-US" sz="2800">
                <a:latin typeface="Arial" charset="0"/>
              </a:rPr>
              <a:t>    (abs (- (get-green color1) (get-green sample))))</a:t>
            </a: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727075" y="3582988"/>
            <a:ext cx="8153400" cy="381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0232 C -0.01788 0.02062 -0.15347 0.08594 -0.15156 0.11374 C -0.14965 0.14153 -0.00851 0.1596 0.02014 0.16887 " pathEditMode="fixed" rAng="0" ptsTypes="aaa">
                                      <p:cBhvr>
                                        <p:cTn id="6" dur="2000" fill="hold"/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1899E-6 C -0.00035 -0.00625 -0.00122 -0.01204 -0.00156 -0.01204 C -0.00347 -0.01204 -0.00556 0.08363 -0.00556 0.17976 C -0.00556 0.13111 -0.00643 0.08363 -0.00747 0.08363 C -0.00834 0.08363 -0.00938 0.13204 -0.00938 0.17976 C -0.00938 0.15544 -0.00972 0.13111 -0.01025 0.13111 C -0.01077 0.13111 -0.01129 0.15497 -0.01129 0.17976 C -0.01129 0.16702 -0.01146 0.15544 -0.01181 0.15544 C -0.01198 0.15544 -0.01233 0.16794 -0.01233 0.17976 C -0.01233 0.17327 -0.01233 0.16702 -0.0125 0.16702 C -0.0125 0.16725 -0.01268 0.17327 -0.01268 0.17976 C -0.01268 0.17628 -0.01285 0.17327 -0.01285 0.17327 C -0.01285 0.17235 -0.01302 0.17628 -0.01302 0.17976 C -0.01302 0.17767 -0.01302 0.17628 -0.01302 0.17628 C -0.01302 0.17698 -0.0132 0.17767 -0.0132 0.17976 C -0.0132 0.1786 -0.0132 0.17767 -0.0132 0.17698 C -0.0132 0.17721 -0.0132 0.17767 -0.0132 0.1786 C -0.0132 0.1786 -0.0132 0.17767 -0.0132 0.17698 C -0.0132 0.17721 -0.0132 0.17767 -0.0132 0.178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  <p:bldP spid="2662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500063" y="1600200"/>
            <a:ext cx="8186737" cy="140493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(+ (abs (- (get-red           ) (get-red             )))</a:t>
            </a:r>
          </a:p>
          <a:p>
            <a:r>
              <a:rPr lang="en-US" sz="2800">
                <a:latin typeface="Arial" charset="0"/>
              </a:rPr>
              <a:t>    (abs (- (get-blue          ) (get-blue             )))</a:t>
            </a:r>
          </a:p>
          <a:p>
            <a:r>
              <a:rPr lang="en-US" sz="2800">
                <a:latin typeface="Arial" charset="0"/>
              </a:rPr>
              <a:t>    (abs (- (get-green          ) (get-green            ))))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685800" y="4343400"/>
            <a:ext cx="8204200" cy="140493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 (+ (abs (- (get-red color2) (get-red sample)))</a:t>
            </a:r>
          </a:p>
          <a:p>
            <a:r>
              <a:rPr lang="en-US" sz="2800">
                <a:latin typeface="Arial" charset="0"/>
              </a:rPr>
              <a:t>     (abs (- (get-blue color2) (get-blue sample)))</a:t>
            </a:r>
          </a:p>
          <a:p>
            <a:r>
              <a:rPr lang="en-US" sz="2800">
                <a:latin typeface="Arial" charset="0"/>
              </a:rPr>
              <a:t>     (abs (- (get-green color2) (get-green sample)))) 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457200" y="3024188"/>
            <a:ext cx="7543800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(define (closer-color? sample color1 color2) </a:t>
            </a:r>
          </a:p>
          <a:p>
            <a:r>
              <a:rPr lang="en-US" sz="2800">
                <a:latin typeface="Arial" charset="0"/>
              </a:rPr>
              <a:t>  (&lt;</a:t>
            </a: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974725" y="5622925"/>
            <a:ext cx="4222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))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685800" y="3886200"/>
            <a:ext cx="8153400" cy="381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3438525" y="1679575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color1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6008688" y="1666875"/>
            <a:ext cx="11874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sample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3522663" y="2092325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color1</a:t>
            </a:r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3810000" y="2514600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color1</a:t>
            </a:r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6169025" y="2112963"/>
            <a:ext cx="1187450" cy="465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sample</a:t>
            </a: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6648450" y="2509838"/>
            <a:ext cx="1187450" cy="465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sample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433388" y="820738"/>
            <a:ext cx="55689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(lambda (                          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2.61756E-6 C 0.00208 -0.08942 -0.04792 -0.16679 -0.11493 -0.17211 C -0.17899 -0.17883 -0.23889 -0.11884 -0.24288 -0.03197 C -0.24792 0.04795 -0.2059 0.12277 -0.14583 0.1281 C -0.09097 0.13203 -0.03889 0.08269 -0.0349 0.0081 C -0.0309 -0.06 -0.06597 -0.12416 -0.11684 -0.12949 C -0.16389 -0.13343 -0.20799 -0.09196 -0.21094 -0.02942 C -0.21389 0.02664 -0.18594 0.0813 -0.14392 0.08408 C -0.1059 0.08802 -0.06997 0.05605 -0.06684 0.00533 C -0.06493 -0.04008 -0.08594 -0.08409 -0.11892 -0.08664 C -0.14792 -0.08942 -0.17691 -0.06533 -0.17899 -0.02664 C -0.1809 0.00672 -0.16597 0.03868 -0.14184 0.04146 C -0.12187 0.04401 -0.10087 0.02942 -0.09983 0.00278 C -0.09792 -0.01877 -0.1059 -0.04147 -0.12083 -0.04401 C -0.13299 -0.04401 -0.14497 -0.03869 -0.14687 -0.02409 C -0.14792 -0.0146 -0.0941 -0.11258 -0.08819 -0.10864 C -0.08524 -0.10725 -0.10365 -0.10146 -0.11111 -0.10146 " pathEditMode="relative" rAng="0" ptsTypes="fffffffffffffffff">
                                      <p:cBhvr>
                                        <p:cTn id="33" dur="20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C 0.00399 -0.08935 -0.04496 -0.16667 -0.11059 -0.17199 C -0.17309 -0.1787 -0.23177 -0.11875 -0.23559 -0.03195 C -0.24045 0.04792 -0.19948 0.12268 -0.1408 0.12801 C -0.08715 0.13194 -0.03611 0.08264 -0.03229 0.0081 C -0.0283 -0.05995 -0.06267 -0.12408 -0.11232 -0.1294 C -0.15833 -0.13333 -0.20156 -0.0919 -0.20434 -0.0294 C -0.20729 0.02662 -0.17986 0.08125 -0.13889 0.08403 C -0.10173 0.08796 -0.06649 0.05602 -0.06354 0.00532 C -0.06163 -0.04005 -0.08212 -0.08403 -0.11441 -0.08658 C -0.14271 -0.08935 -0.17118 -0.06528 -0.17309 -0.02662 C -0.175 0.00671 -0.16042 0.03866 -0.1368 0.04143 C -0.11736 0.04398 -0.0967 0.0294 -0.09566 0.00278 C -0.09392 -0.01875 -0.10173 -0.04144 -0.11632 -0.04398 C -0.12812 -0.04398 -0.13993 -0.03866 -0.14167 -0.02408 C -0.14271 -0.01458 -0.12066 -0.16551 -0.11493 -0.16158 C -0.11198 -0.16019 -0.12118 -0.15972 -0.11823 -0.16111 " pathEditMode="relative" rAng="0" ptsTypes="fffffffffffffffff">
                                      <p:cBhvr>
                                        <p:cTn id="35" dur="2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1.2555E-6 C 0.004 -0.08941 -0.04601 -0.16678 -0.11303 -0.17211 C -0.17709 -0.17883 -0.23698 -0.11883 -0.24098 -0.03197 C -0.24601 0.04772 -0.204 0.12277 -0.14393 0.1281 C -0.08906 0.13204 -0.03698 0.0827 -0.03299 0.00788 C -0.02899 -0.05999 -0.06407 -0.12416 -0.11494 -0.12949 C -0.16198 -0.13342 -0.20608 -0.09196 -0.20903 -0.02942 C -0.21198 0.02664 -0.18403 0.08131 -0.14202 0.08409 C -0.104 0.08803 -0.06806 0.05606 -0.06494 0.00533 C -0.06303 -0.04007 -0.08402 -0.08408 -0.11702 -0.08663 C -0.13438 -0.09683 -0.13803 -0.23187 -0.1481 -0.22191 C -0.15348 -0.24577 -0.1441 -0.26175 -0.14896 -0.22932 C -0.15382 -0.19689 -0.17865 -0.07181 -0.17709 -0.02664 C -0.179 0.00649 -0.16407 0.03845 -0.13994 0.041 C -0.11997 0.04378 -0.09895 0.02942 -0.09791 0.00278 C -0.096 -0.01899 -0.104 -0.04146 -0.11893 -0.04401 C -0.13108 -0.04401 -0.14306 -0.03868 -0.14497 -0.02409 C -0.14601 -0.01482 -0.14393 -0.00533 -0.13803 -0.00139 C -0.13507 -1.2555E-6 -0.14723 -0.22191 -0.14428 -0.2233 " pathEditMode="relative" rAng="0" ptsTypes="ffffffffffaafffffff">
                                      <p:cBhvr>
                                        <p:cTn id="37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4369E-6 L -0.23038 -0.09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5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5759E-6 L -0.24791 -0.164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7153E-6 L -0.30034 -0.222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/>
      <p:bldP spid="267272" grpId="0"/>
      <p:bldP spid="267273" grpId="0"/>
      <p:bldP spid="267274" grpId="0"/>
      <p:bldP spid="267275" grpId="0"/>
      <p:bldP spid="267276" grpId="0"/>
      <p:bldP spid="2672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00063" y="1600200"/>
            <a:ext cx="8186737" cy="140493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(+ (abs (- (get-red           ) (get-red             )))</a:t>
            </a:r>
          </a:p>
          <a:p>
            <a:r>
              <a:rPr lang="en-US" sz="2800">
                <a:latin typeface="Arial" charset="0"/>
              </a:rPr>
              <a:t>    (abs (- (get-blue          ) (get-blue            )))</a:t>
            </a:r>
          </a:p>
          <a:p>
            <a:r>
              <a:rPr lang="en-US" sz="2800">
                <a:latin typeface="Arial" charset="0"/>
              </a:rPr>
              <a:t>    (abs (- (get-green          ) (get-green           ))))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685800" y="4343400"/>
            <a:ext cx="8204200" cy="1404938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latin typeface="Arial" charset="0"/>
              </a:rPr>
              <a:t> (+ (abs (- (get-red color2) (get-red sample)))</a:t>
            </a:r>
          </a:p>
          <a:p>
            <a:r>
              <a:rPr lang="en-US" sz="2800">
                <a:latin typeface="Arial" charset="0"/>
              </a:rPr>
              <a:t>     (abs (- (get-blue color2) (get-blue sample)))</a:t>
            </a:r>
          </a:p>
          <a:p>
            <a:r>
              <a:rPr lang="en-US" sz="2800">
                <a:latin typeface="Arial" charset="0"/>
              </a:rPr>
              <a:t>     (abs (- (get-green color2) (get-green sample)))) 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457200" y="3024188"/>
            <a:ext cx="7543800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(define (closer-color? sample color1 color2) </a:t>
            </a:r>
          </a:p>
          <a:p>
            <a:r>
              <a:rPr lang="en-US" sz="2800">
                <a:latin typeface="Arial" charset="0"/>
              </a:rPr>
              <a:t>  (&lt;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974725" y="5622925"/>
            <a:ext cx="4222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))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125538" y="3800475"/>
            <a:ext cx="4506912" cy="4889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(color-difference color1 sample)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3438525" y="1679575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colora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6008688" y="1666875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colorb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3522663" y="2092325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colora</a:t>
            </a:r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3810000" y="2514600"/>
            <a:ext cx="1009650" cy="465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colora</a:t>
            </a:r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6169025" y="2112963"/>
            <a:ext cx="1009650" cy="465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colorb</a:t>
            </a:r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6648450" y="2509838"/>
            <a:ext cx="1009650" cy="465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lIns="18288" tIns="18288" rIns="18288" bIns="18288">
            <a:spAutoFit/>
          </a:bodyPr>
          <a:lstStyle/>
          <a:p>
            <a:r>
              <a:rPr lang="en-US" sz="2800">
                <a:latin typeface="Arial" charset="0"/>
              </a:rPr>
              <a:t>colorb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508000" y="930275"/>
            <a:ext cx="48831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(lambda (colora colorb)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233363" y="360363"/>
            <a:ext cx="485775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(define color-difference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68304" name="Rectangle 16"/>
          <p:cNvSpPr>
            <a:spLocks noChangeArrowheads="1"/>
          </p:cNvSpPr>
          <p:nvPr/>
        </p:nvSpPr>
        <p:spPr bwMode="auto">
          <a:xfrm>
            <a:off x="8229600" y="2514600"/>
            <a:ext cx="4222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))</a:t>
            </a:r>
          </a:p>
        </p:txBody>
      </p:sp>
      <p:sp>
        <p:nvSpPr>
          <p:cNvPr id="268305" name="Rectangle 17"/>
          <p:cNvSpPr>
            <a:spLocks noChangeArrowheads="1"/>
          </p:cNvSpPr>
          <p:nvPr/>
        </p:nvSpPr>
        <p:spPr bwMode="auto">
          <a:xfrm>
            <a:off x="685800" y="3886200"/>
            <a:ext cx="8153400" cy="381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306" name="Rectangle 18"/>
          <p:cNvSpPr>
            <a:spLocks noChangeArrowheads="1"/>
          </p:cNvSpPr>
          <p:nvPr/>
        </p:nvSpPr>
        <p:spPr bwMode="auto">
          <a:xfrm>
            <a:off x="1109663" y="4506913"/>
            <a:ext cx="4506912" cy="488950"/>
          </a:xfrm>
          <a:prstGeom prst="rect">
            <a:avLst/>
          </a:prstGeom>
          <a:solidFill>
            <a:srgbClr val="CCFFCC"/>
          </a:solidFill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(color-difference color2 sample)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6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534E-6 L 2.5E-6 -0.113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nimBg="1"/>
      <p:bldP spid="268293" grpId="0"/>
      <p:bldP spid="268294" grpId="0" animBg="1"/>
      <p:bldP spid="268295" grpId="0"/>
      <p:bldP spid="268296" grpId="0"/>
      <p:bldP spid="268297" grpId="0"/>
      <p:bldP spid="268298" grpId="0"/>
      <p:bldP spid="268299" grpId="0"/>
      <p:bldP spid="268300" grpId="0"/>
      <p:bldP spid="268302" grpId="0"/>
      <p:bldP spid="268304" grpId="0"/>
      <p:bldP spid="268305" grpId="0" animBg="1"/>
      <p:bldP spid="2683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Menu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/>
              <a:t>Problem Set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Constructing Procedures</a:t>
            </a:r>
          </a:p>
          <a:p>
            <a:pPr lvl="1"/>
            <a:r>
              <a:rPr lang="en-US" dirty="0" smtClean="0"/>
              <a:t>Returning Problem Sets Procedure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042746" y="4933950"/>
            <a:ext cx="7239482" cy="5847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Return Problem Set 1 at end of class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508000" y="1454150"/>
            <a:ext cx="7530908" cy="39703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(define color-difference</a:t>
            </a:r>
          </a:p>
          <a:p>
            <a:r>
              <a:rPr lang="en-US" sz="2800" dirty="0"/>
              <a:t>   (lambda (</a:t>
            </a:r>
            <a:r>
              <a:rPr lang="en-US" sz="2800" dirty="0" err="1"/>
              <a:t>colora</a:t>
            </a:r>
            <a:r>
              <a:rPr lang="en-US" sz="2800" dirty="0"/>
              <a:t> </a:t>
            </a:r>
            <a:r>
              <a:rPr lang="en-US" sz="2800" dirty="0" err="1"/>
              <a:t>colorb</a:t>
            </a:r>
            <a:r>
              <a:rPr lang="en-US" sz="2800" dirty="0"/>
              <a:t>)</a:t>
            </a:r>
          </a:p>
          <a:p>
            <a:r>
              <a:rPr lang="en-US" sz="2800" dirty="0"/>
              <a:t>      </a:t>
            </a:r>
            <a:r>
              <a:rPr lang="en-US" sz="2800" dirty="0" smtClean="0"/>
              <a:t>(+ (</a:t>
            </a:r>
            <a:r>
              <a:rPr lang="en-US" sz="2800" dirty="0"/>
              <a:t>abs (- (get-red </a:t>
            </a:r>
            <a:r>
              <a:rPr lang="en-US" sz="2800" dirty="0" err="1"/>
              <a:t>colora</a:t>
            </a:r>
            <a:r>
              <a:rPr lang="en-US" sz="2800" dirty="0"/>
              <a:t>) (get-red </a:t>
            </a:r>
            <a:r>
              <a:rPr lang="en-US" sz="2800" dirty="0" err="1"/>
              <a:t>colorb</a:t>
            </a:r>
            <a:r>
              <a:rPr lang="en-US" sz="2800" dirty="0"/>
              <a:t>)))</a:t>
            </a:r>
          </a:p>
          <a:p>
            <a:r>
              <a:rPr lang="en-US" sz="2800" dirty="0"/>
              <a:t>          (abs (- (get-green </a:t>
            </a:r>
            <a:r>
              <a:rPr lang="en-US" sz="2800" dirty="0" err="1"/>
              <a:t>colora</a:t>
            </a:r>
            <a:r>
              <a:rPr lang="en-US" sz="2800" dirty="0"/>
              <a:t>) (get-green </a:t>
            </a:r>
            <a:r>
              <a:rPr lang="en-US" sz="2800" dirty="0" err="1"/>
              <a:t>colorb</a:t>
            </a:r>
            <a:r>
              <a:rPr lang="en-US" sz="2800" dirty="0"/>
              <a:t>)))</a:t>
            </a:r>
          </a:p>
          <a:p>
            <a:r>
              <a:rPr lang="en-US" sz="2800" dirty="0"/>
              <a:t>          (abs (- (get-blue </a:t>
            </a:r>
            <a:r>
              <a:rPr lang="en-US" sz="2800" dirty="0" err="1"/>
              <a:t>colora</a:t>
            </a:r>
            <a:r>
              <a:rPr lang="en-US" sz="2800" dirty="0"/>
              <a:t>) (get-blue </a:t>
            </a:r>
            <a:r>
              <a:rPr lang="en-US" sz="2800" dirty="0" err="1"/>
              <a:t>colorb</a:t>
            </a:r>
            <a:r>
              <a:rPr lang="en-US" sz="2800" dirty="0"/>
              <a:t>))))))</a:t>
            </a:r>
          </a:p>
          <a:p>
            <a:endParaRPr lang="en-US" sz="2800" dirty="0"/>
          </a:p>
          <a:p>
            <a:r>
              <a:rPr lang="en-US" sz="2800" dirty="0"/>
              <a:t>(define (closer-color? sample color1 color2)</a:t>
            </a:r>
          </a:p>
          <a:p>
            <a:r>
              <a:rPr lang="en-US" sz="2800" dirty="0"/>
              <a:t>   (&lt; 	(color-difference color1 sample)</a:t>
            </a:r>
          </a:p>
          <a:p>
            <a:r>
              <a:rPr lang="en-US" sz="2800" dirty="0"/>
              <a:t>        	(color-difference color2 sample)))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1036638" y="5561013"/>
            <a:ext cx="66214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What if you want to use </a:t>
            </a:r>
            <a:r>
              <a:rPr lang="en-US" sz="2400" b="1">
                <a:latin typeface="Arial" charset="0"/>
              </a:rPr>
              <a:t>square</a:t>
            </a:r>
            <a:r>
              <a:rPr lang="en-US" sz="2400">
                <a:latin typeface="Arial" charset="0"/>
              </a:rPr>
              <a:t> instead of </a:t>
            </a:r>
            <a:r>
              <a:rPr lang="en-US" sz="2400" b="1">
                <a:latin typeface="Arial" charset="0"/>
              </a:rPr>
              <a:t>abs</a:t>
            </a:r>
            <a:r>
              <a:rPr lang="en-US" sz="2400">
                <a:latin typeface="Arial" charset="0"/>
              </a:rPr>
              <a:t>?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447800" y="2362200"/>
            <a:ext cx="609600" cy="13716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508000" y="1462088"/>
            <a:ext cx="7336945" cy="44012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(define color-difference</a:t>
            </a:r>
          </a:p>
          <a:p>
            <a:r>
              <a:rPr lang="en-US" sz="2800" dirty="0"/>
              <a:t>  (lambda (</a:t>
            </a:r>
            <a:r>
              <a:rPr lang="en-US" sz="2800" dirty="0" err="1"/>
              <a:t>cf</a:t>
            </a:r>
            <a:r>
              <a:rPr lang="en-US" sz="2800" dirty="0"/>
              <a:t>) </a:t>
            </a:r>
          </a:p>
          <a:p>
            <a:r>
              <a:rPr lang="en-US" sz="2800" dirty="0"/>
              <a:t>   (lambda (</a:t>
            </a:r>
            <a:r>
              <a:rPr lang="en-US" sz="2800" dirty="0" err="1"/>
              <a:t>colora</a:t>
            </a:r>
            <a:r>
              <a:rPr lang="en-US" sz="2800" dirty="0"/>
              <a:t> </a:t>
            </a:r>
            <a:r>
              <a:rPr lang="en-US" sz="2800" dirty="0" err="1"/>
              <a:t>colorb</a:t>
            </a:r>
            <a:r>
              <a:rPr lang="en-US" sz="2800" dirty="0"/>
              <a:t>)</a:t>
            </a:r>
          </a:p>
          <a:p>
            <a:r>
              <a:rPr lang="en-US" sz="2800" dirty="0"/>
              <a:t>      (+ (</a:t>
            </a:r>
            <a:r>
              <a:rPr lang="en-US" sz="2800" dirty="0" err="1"/>
              <a:t>cf</a:t>
            </a:r>
            <a:r>
              <a:rPr lang="en-US" sz="2800" dirty="0"/>
              <a:t> (- (get-red </a:t>
            </a:r>
            <a:r>
              <a:rPr lang="en-US" sz="2800" dirty="0" err="1"/>
              <a:t>colora</a:t>
            </a:r>
            <a:r>
              <a:rPr lang="en-US" sz="2800" dirty="0"/>
              <a:t>) (get-red </a:t>
            </a:r>
            <a:r>
              <a:rPr lang="en-US" sz="2800" dirty="0" err="1"/>
              <a:t>colorb</a:t>
            </a:r>
            <a:r>
              <a:rPr lang="en-US" sz="2800" dirty="0"/>
              <a:t>)))</a:t>
            </a:r>
          </a:p>
          <a:p>
            <a:r>
              <a:rPr lang="en-US" sz="2800" dirty="0"/>
              <a:t>          (</a:t>
            </a:r>
            <a:r>
              <a:rPr lang="en-US" sz="2800" dirty="0" err="1"/>
              <a:t>cf</a:t>
            </a:r>
            <a:r>
              <a:rPr lang="en-US" sz="2800" dirty="0"/>
              <a:t> (- (get-green </a:t>
            </a:r>
            <a:r>
              <a:rPr lang="en-US" sz="2800" dirty="0" err="1"/>
              <a:t>colora</a:t>
            </a:r>
            <a:r>
              <a:rPr lang="en-US" sz="2800" dirty="0"/>
              <a:t>) (get-green </a:t>
            </a:r>
            <a:r>
              <a:rPr lang="en-US" sz="2800" dirty="0" err="1"/>
              <a:t>colorb</a:t>
            </a:r>
            <a:r>
              <a:rPr lang="en-US" sz="2800" dirty="0"/>
              <a:t>)))</a:t>
            </a:r>
          </a:p>
          <a:p>
            <a:r>
              <a:rPr lang="en-US" sz="2800" dirty="0"/>
              <a:t>          (</a:t>
            </a:r>
            <a:r>
              <a:rPr lang="en-US" sz="2800" dirty="0" err="1"/>
              <a:t>cf</a:t>
            </a:r>
            <a:r>
              <a:rPr lang="en-US" sz="2800" dirty="0"/>
              <a:t> (- (get-blue </a:t>
            </a:r>
            <a:r>
              <a:rPr lang="en-US" sz="2800" dirty="0" err="1"/>
              <a:t>colora</a:t>
            </a:r>
            <a:r>
              <a:rPr lang="en-US" sz="2800" dirty="0"/>
              <a:t>) (get-blue </a:t>
            </a:r>
            <a:r>
              <a:rPr lang="en-US" sz="2800" dirty="0" err="1"/>
              <a:t>colorb</a:t>
            </a:r>
            <a:r>
              <a:rPr lang="en-US" sz="2800" dirty="0"/>
              <a:t>)))))))</a:t>
            </a:r>
          </a:p>
          <a:p>
            <a:endParaRPr lang="en-US" sz="2800" dirty="0"/>
          </a:p>
          <a:p>
            <a:r>
              <a:rPr lang="en-US" sz="2800" dirty="0"/>
              <a:t>(define (closer-color? sample color1 color2)</a:t>
            </a:r>
          </a:p>
          <a:p>
            <a:r>
              <a:rPr lang="en-US" sz="2800" dirty="0"/>
              <a:t>   (&lt; </a:t>
            </a:r>
            <a:r>
              <a:rPr lang="en-US" sz="2800" dirty="0" smtClean="0"/>
              <a:t> (</a:t>
            </a:r>
            <a:r>
              <a:rPr lang="en-US" sz="2800" dirty="0"/>
              <a:t>color-difference color1 sample)</a:t>
            </a:r>
          </a:p>
          <a:p>
            <a:r>
              <a:rPr lang="en-US" sz="2800" dirty="0"/>
              <a:t>      </a:t>
            </a:r>
            <a:r>
              <a:rPr lang="en-US" sz="2800" dirty="0" smtClean="0"/>
              <a:t>  </a:t>
            </a:r>
            <a:r>
              <a:rPr lang="en-US" sz="2800" dirty="0"/>
              <a:t>(color-difference color2 sample)))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1295400" y="4940472"/>
            <a:ext cx="2433918" cy="1015663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6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449263" y="1109663"/>
            <a:ext cx="7527702" cy="440120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(define color-difference</a:t>
            </a:r>
          </a:p>
          <a:p>
            <a:r>
              <a:rPr lang="en-US" sz="2800" dirty="0"/>
              <a:t>   (lambda (</a:t>
            </a:r>
            <a:r>
              <a:rPr lang="en-US" sz="2800" dirty="0" err="1"/>
              <a:t>cf</a:t>
            </a:r>
            <a:r>
              <a:rPr lang="en-US" sz="2800" dirty="0"/>
              <a:t>)</a:t>
            </a:r>
          </a:p>
          <a:p>
            <a:r>
              <a:rPr lang="en-US" sz="2800" dirty="0"/>
              <a:t>     (lambda (</a:t>
            </a:r>
            <a:r>
              <a:rPr lang="en-US" sz="2800" dirty="0" err="1"/>
              <a:t>colora</a:t>
            </a:r>
            <a:r>
              <a:rPr lang="en-US" sz="2800" dirty="0"/>
              <a:t> </a:t>
            </a:r>
            <a:r>
              <a:rPr lang="en-US" sz="2800" dirty="0" err="1"/>
              <a:t>colorb</a:t>
            </a:r>
            <a:r>
              <a:rPr lang="en-US" sz="2800" dirty="0"/>
              <a:t>)</a:t>
            </a:r>
          </a:p>
          <a:p>
            <a:r>
              <a:rPr lang="en-US" sz="2800" dirty="0"/>
              <a:t>       (+ (</a:t>
            </a:r>
            <a:r>
              <a:rPr lang="en-US" sz="2800" dirty="0" err="1"/>
              <a:t>cf</a:t>
            </a:r>
            <a:r>
              <a:rPr lang="en-US" sz="2800" dirty="0"/>
              <a:t> (- (get-red </a:t>
            </a:r>
            <a:r>
              <a:rPr lang="en-US" sz="2800" dirty="0" err="1"/>
              <a:t>colora</a:t>
            </a:r>
            <a:r>
              <a:rPr lang="en-US" sz="2800" dirty="0"/>
              <a:t>) (get-red </a:t>
            </a:r>
            <a:r>
              <a:rPr lang="en-US" sz="2800" dirty="0" err="1"/>
              <a:t>colorb</a:t>
            </a:r>
            <a:r>
              <a:rPr lang="en-US" sz="2800" dirty="0"/>
              <a:t>))</a:t>
            </a:r>
          </a:p>
          <a:p>
            <a:r>
              <a:rPr lang="en-US" sz="2800" dirty="0"/>
              <a:t>           (</a:t>
            </a:r>
            <a:r>
              <a:rPr lang="en-US" sz="2800" dirty="0" err="1"/>
              <a:t>cf</a:t>
            </a:r>
            <a:r>
              <a:rPr lang="en-US" sz="2800" dirty="0"/>
              <a:t> (- (get-green </a:t>
            </a:r>
            <a:r>
              <a:rPr lang="en-US" sz="2800" dirty="0" err="1"/>
              <a:t>colora</a:t>
            </a:r>
            <a:r>
              <a:rPr lang="en-US" sz="2800" dirty="0"/>
              <a:t>) (get-green </a:t>
            </a:r>
            <a:r>
              <a:rPr lang="en-US" sz="2800" dirty="0" err="1"/>
              <a:t>colorb</a:t>
            </a:r>
            <a:r>
              <a:rPr lang="en-US" sz="2800" dirty="0"/>
              <a:t>))</a:t>
            </a:r>
          </a:p>
          <a:p>
            <a:r>
              <a:rPr lang="en-US" sz="2800" dirty="0"/>
              <a:t>           (</a:t>
            </a:r>
            <a:r>
              <a:rPr lang="en-US" sz="2800" dirty="0" err="1"/>
              <a:t>cf</a:t>
            </a:r>
            <a:r>
              <a:rPr lang="en-US" sz="2800" dirty="0"/>
              <a:t> (- (get-blue </a:t>
            </a:r>
            <a:r>
              <a:rPr lang="en-US" sz="2800" dirty="0" err="1"/>
              <a:t>colora</a:t>
            </a:r>
            <a:r>
              <a:rPr lang="en-US" sz="2800" dirty="0"/>
              <a:t>) (get-blue </a:t>
            </a:r>
            <a:r>
              <a:rPr lang="en-US" sz="2800" dirty="0" err="1"/>
              <a:t>colorb</a:t>
            </a:r>
            <a:r>
              <a:rPr lang="en-US" sz="2800" dirty="0"/>
              <a:t>))))))))</a:t>
            </a:r>
          </a:p>
          <a:p>
            <a:endParaRPr lang="en-US" sz="2800" dirty="0"/>
          </a:p>
          <a:p>
            <a:r>
              <a:rPr lang="en-US" sz="2800" dirty="0"/>
              <a:t>(define (closer-color? sample color1 color2)</a:t>
            </a:r>
          </a:p>
          <a:p>
            <a:r>
              <a:rPr lang="en-US" sz="2800" dirty="0"/>
              <a:t>   (&lt; ((color-difference square) color1 sample)</a:t>
            </a:r>
          </a:p>
          <a:p>
            <a:r>
              <a:rPr lang="en-US" sz="2800" dirty="0"/>
              <a:t>       </a:t>
            </a:r>
            <a:r>
              <a:rPr lang="en-US" sz="2800" dirty="0" smtClean="0"/>
              <a:t> ((</a:t>
            </a:r>
            <a:r>
              <a:rPr lang="en-US" sz="2800" dirty="0"/>
              <a:t>color-difference square) color2 sample)))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44475"/>
            <a:ext cx="8534400" cy="1143000"/>
          </a:xfrm>
        </p:spPr>
        <p:txBody>
          <a:bodyPr/>
          <a:lstStyle/>
          <a:p>
            <a:r>
              <a:rPr lang="en-US"/>
              <a:t>The Patented RGB RMS Method</a:t>
            </a: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78825" cy="37480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urier New" pitchFamily="49" charset="0"/>
              </a:rPr>
              <a:t>/* This is a variation of RGB RMS error. The final square-root has been eliminated to */ </a:t>
            </a:r>
          </a:p>
          <a:p>
            <a:r>
              <a:rPr lang="en-US" sz="1200">
                <a:latin typeface="Courier New" pitchFamily="49" charset="0"/>
              </a:rPr>
              <a:t>/* speed up the process. We can do this because we only care about relative error. */ </a:t>
            </a:r>
          </a:p>
          <a:p>
            <a:r>
              <a:rPr lang="en-US" sz="1200">
                <a:latin typeface="Courier New" pitchFamily="49" charset="0"/>
              </a:rPr>
              <a:t>/* HSV RMS error or other matching systems could be used here, as long as the goal of */</a:t>
            </a:r>
          </a:p>
          <a:p>
            <a:r>
              <a:rPr lang="en-US" sz="1200">
                <a:latin typeface="Courier New" pitchFamily="49" charset="0"/>
              </a:rPr>
              <a:t>/* finding source images that are visually similar to the portion of the target image */ </a:t>
            </a:r>
          </a:p>
          <a:p>
            <a:r>
              <a:rPr lang="en-US" sz="1200">
                <a:latin typeface="Courier New" pitchFamily="49" charset="0"/>
              </a:rPr>
              <a:t>/* under consideration is met. */ </a:t>
            </a:r>
          </a:p>
          <a:p>
            <a:r>
              <a:rPr lang="en-US" sz="2000" b="1">
                <a:latin typeface="Courier New" pitchFamily="49" charset="0"/>
              </a:rPr>
              <a:t>for(i = 0; i &gt; size; i++) { </a:t>
            </a:r>
          </a:p>
          <a:p>
            <a:r>
              <a:rPr lang="en-US" sz="2000" b="1">
                <a:latin typeface="Courier New" pitchFamily="49" charset="0"/>
              </a:rPr>
              <a:t>rt = (int) ((unsigned char)rmas[i] - (unsigned </a:t>
            </a:r>
          </a:p>
          <a:p>
            <a:r>
              <a:rPr lang="en-US" sz="2000" b="1">
                <a:latin typeface="Courier New" pitchFamily="49" charset="0"/>
              </a:rPr>
              <a:t>char)image-&gt;r[i]);</a:t>
            </a:r>
          </a:p>
          <a:p>
            <a:r>
              <a:rPr lang="en-US" sz="2000" b="1">
                <a:latin typeface="Courier New" pitchFamily="49" charset="0"/>
              </a:rPr>
              <a:t>gt = (int) ((unsigned char)gmas[i] - (unsigned char) </a:t>
            </a:r>
          </a:p>
          <a:p>
            <a:r>
              <a:rPr lang="en-US" sz="2000" b="1">
                <a:latin typeface="Courier New" pitchFamily="49" charset="0"/>
              </a:rPr>
              <a:t>image-&gt;g[i]; </a:t>
            </a:r>
          </a:p>
          <a:p>
            <a:r>
              <a:rPr lang="en-US" sz="2000" b="1">
                <a:latin typeface="Courier New" pitchFamily="49" charset="0"/>
              </a:rPr>
              <a:t>bt = (int) ((unsigned char)bmas[i] - (unsigned </a:t>
            </a:r>
          </a:p>
          <a:p>
            <a:r>
              <a:rPr lang="en-US" sz="2000" b="1">
                <a:latin typeface="Courier New" pitchFamily="49" charset="0"/>
              </a:rPr>
              <a:t>char)image-&gt;b[i]; </a:t>
            </a:r>
          </a:p>
          <a:p>
            <a:r>
              <a:rPr lang="en-US" sz="2000" b="1">
                <a:latin typeface="Courier New" pitchFamily="49" charset="0"/>
              </a:rPr>
              <a:t>result += (rt*rt+gt*gt+bt*bt); </a:t>
            </a:r>
          </a:p>
          <a:p>
            <a:r>
              <a:rPr lang="en-US" sz="2000" b="1">
                <a:latin typeface="Courier New" pitchFamily="49" charset="0"/>
              </a:rPr>
              <a:t>} 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354730" y="4914713"/>
            <a:ext cx="6273800" cy="1323439"/>
          </a:xfrm>
          <a:prstGeom prst="rect">
            <a:avLst/>
          </a:prstGeom>
          <a:solidFill>
            <a:srgbClr val="CCFFCC"/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Your code should never look like this! Use </a:t>
            </a:r>
            <a:r>
              <a:rPr lang="en-US" sz="2000" b="1" dirty="0"/>
              <a:t>new lines</a:t>
            </a:r>
            <a:r>
              <a:rPr lang="en-US" sz="2000" dirty="0"/>
              <a:t> and </a:t>
            </a:r>
            <a:r>
              <a:rPr lang="en-US" sz="2000" b="1" dirty="0"/>
              <a:t>indenting</a:t>
            </a:r>
            <a:r>
              <a:rPr lang="en-US" sz="2000" dirty="0"/>
              <a:t> to make it easy to understand the structure of your code! (Note: unless you are writing a patent.  Then </a:t>
            </a:r>
            <a:r>
              <a:rPr lang="en-US" sz="2000" dirty="0" smtClean="0"/>
              <a:t>the goal </a:t>
            </a:r>
            <a:r>
              <a:rPr lang="en-US" sz="2000" dirty="0"/>
              <a:t>is to make it as hard to understand as possible.)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44475"/>
            <a:ext cx="8534400" cy="1143000"/>
          </a:xfrm>
        </p:spPr>
        <p:txBody>
          <a:bodyPr/>
          <a:lstStyle/>
          <a:p>
            <a:r>
              <a:rPr lang="en-US"/>
              <a:t>The Patented RGB RMS Method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538163" y="1484313"/>
            <a:ext cx="8267700" cy="18002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urier New" pitchFamily="49" charset="0"/>
              </a:rPr>
              <a:t>   </a:t>
            </a:r>
            <a:r>
              <a:rPr lang="en-US" sz="2800" b="1">
                <a:latin typeface="Courier New" pitchFamily="49" charset="0"/>
              </a:rPr>
              <a:t>rt = rmas[i] - image-&gt;r[i];</a:t>
            </a:r>
          </a:p>
          <a:p>
            <a:r>
              <a:rPr lang="en-US" sz="2800" b="1">
                <a:latin typeface="Courier New" pitchFamily="49" charset="0"/>
              </a:rPr>
              <a:t>   gt = gmas[i] - image-&gt;g[i]; </a:t>
            </a:r>
          </a:p>
          <a:p>
            <a:r>
              <a:rPr lang="en-US" sz="2800" b="1">
                <a:latin typeface="Courier New" pitchFamily="49" charset="0"/>
              </a:rPr>
              <a:t>   bt = bmas[i] - image-&gt;b[i]; </a:t>
            </a:r>
          </a:p>
          <a:p>
            <a:r>
              <a:rPr lang="en-US" sz="2800" b="1">
                <a:latin typeface="Courier New" pitchFamily="49" charset="0"/>
              </a:rPr>
              <a:t>   result += (rt*rt + gt*gt + bt*bt);</a:t>
            </a:r>
            <a:r>
              <a:rPr lang="en-US" sz="2800">
                <a:latin typeface="Courier New" pitchFamily="49" charset="0"/>
              </a:rPr>
              <a:t> 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182563" y="3267075"/>
            <a:ext cx="8181855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/>
              <a:t>Patent requirements:</a:t>
            </a:r>
          </a:p>
          <a:p>
            <a:pPr marL="342900" indent="-342900">
              <a:buFontTx/>
              <a:buAutoNum type="arabicPeriod"/>
            </a:pPr>
            <a:r>
              <a:rPr lang="en-US" sz="2800" dirty="0"/>
              <a:t>new – must not be previously available</a:t>
            </a:r>
          </a:p>
          <a:p>
            <a:pPr marL="800100" lvl="1" indent="-342900"/>
            <a:r>
              <a:rPr lang="en-US" sz="2800" dirty="0"/>
              <a:t>	(ancient Babylonians made mosaics)</a:t>
            </a:r>
          </a:p>
          <a:p>
            <a:pPr marL="342900" indent="-342900">
              <a:buFontTx/>
              <a:buAutoNum type="arabicPeriod"/>
            </a:pPr>
            <a:r>
              <a:rPr lang="en-US" sz="2800" dirty="0"/>
              <a:t>useful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err="1"/>
              <a:t>nonobvious</a:t>
            </a:r>
            <a:endParaRPr lang="en-US" sz="2800" dirty="0"/>
          </a:p>
          <a:p>
            <a:pPr marL="800100" lvl="1" indent="-342900"/>
            <a:r>
              <a:rPr lang="en-US" sz="2800" dirty="0"/>
              <a:t>~</a:t>
            </a:r>
            <a:r>
              <a:rPr lang="en-US" sz="2800" dirty="0" smtClean="0"/>
              <a:t>1/3 </a:t>
            </a:r>
            <a:r>
              <a:rPr lang="en-US" sz="2800" dirty="0"/>
              <a:t>of you came up with this method!</a:t>
            </a:r>
          </a:p>
          <a:p>
            <a:pPr marL="800100" lvl="1" indent="-342900"/>
            <a:r>
              <a:rPr lang="en-US" sz="2800" dirty="0"/>
              <a:t>(most of rest used </a:t>
            </a:r>
            <a:r>
              <a:rPr lang="en-US" sz="2800" b="1" dirty="0"/>
              <a:t>abs</a:t>
            </a:r>
            <a:r>
              <a:rPr lang="en-US" sz="2800" dirty="0"/>
              <a:t> instead, which works as well)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3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3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3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cs1120 </a:t>
            </a:r>
            <a:r>
              <a:rPr lang="en-US" dirty="0"/>
              <a:t>PS Grading Scale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67738" cy="5105400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«"/>
            </a:pPr>
            <a:r>
              <a:rPr lang="en-US" dirty="0"/>
              <a:t>Gold Star – Excellent Work. </a:t>
            </a:r>
            <a:r>
              <a:rPr lang="en-US" dirty="0" smtClean="0"/>
              <a:t> You got everything we wanted out of this assignment.</a:t>
            </a:r>
            <a:endParaRPr lang="en-US" sz="2800" dirty="0"/>
          </a:p>
          <a:p>
            <a:pPr>
              <a:buClr>
                <a:srgbClr val="00B050"/>
              </a:buClr>
              <a:buFont typeface="Wingdings" pitchFamily="2" charset="2"/>
              <a:buChar char="«"/>
            </a:pPr>
            <a:r>
              <a:rPr lang="en-US" dirty="0"/>
              <a:t>Green Star – </a:t>
            </a:r>
            <a:r>
              <a:rPr lang="en-US" dirty="0" smtClean="0"/>
              <a:t>You got most things on this PS, but some answers could be better.</a:t>
            </a:r>
            <a:endParaRPr lang="en-US" dirty="0">
              <a:latin typeface="Wingdings" pitchFamily="2" charset="2"/>
              <a:sym typeface="Wingdings" pitchFamily="2" charset="2"/>
            </a:endParaRPr>
          </a:p>
          <a:p>
            <a:pPr>
              <a:buClr>
                <a:schemeClr val="bg2"/>
              </a:buClr>
              <a:buFont typeface="Wingdings" pitchFamily="2" charset="2"/>
              <a:buChar char="«"/>
            </a:pPr>
            <a:r>
              <a:rPr lang="en-US" dirty="0" smtClean="0"/>
              <a:t>Silver </a:t>
            </a:r>
            <a:r>
              <a:rPr lang="en-US" dirty="0"/>
              <a:t>Star – Some </a:t>
            </a:r>
            <a:r>
              <a:rPr lang="en-US" dirty="0" smtClean="0"/>
              <a:t>serious problems.</a:t>
            </a:r>
          </a:p>
          <a:p>
            <a:pPr>
              <a:buClr>
                <a:srgbClr val="C00000"/>
              </a:buClr>
              <a:buFont typeface="Wingdings" pitchFamily="2" charset="2"/>
              <a:buChar char="«"/>
            </a:pPr>
            <a:r>
              <a:rPr lang="en-US" dirty="0" smtClean="0"/>
              <a:t>Red Star – Didn’t get much of what you should have out of this problem set.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4830763" y="5489575"/>
            <a:ext cx="3582987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latin typeface="Arial" charset="0"/>
              </a:rPr>
              <a:t>PS1 Average: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sym typeface="Wingdings" pitchFamily="2" charset="2"/>
              </a:rPr>
              <a:t>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4191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you turn in is much more important than passing the automatic tests.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25413"/>
            <a:ext cx="8229600" cy="941387"/>
          </a:xfrm>
        </p:spPr>
        <p:txBody>
          <a:bodyPr/>
          <a:lstStyle/>
          <a:p>
            <a:r>
              <a:rPr lang="en-US"/>
              <a:t>No upper limit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82000" cy="5310188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FFCC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FFCC00"/>
                </a:solidFill>
                <a:latin typeface="Wingdings" pitchFamily="2" charset="2"/>
                <a:sym typeface="Wingdings" pitchFamily="2" charset="2"/>
              </a:rPr>
              <a:t></a:t>
            </a:r>
            <a:r>
              <a:rPr lang="en-US" dirty="0">
                <a:sym typeface="Wingdings" pitchFamily="2" charset="2"/>
              </a:rPr>
              <a:t> - Double Gold Star: exceptional work!  Better than I expected anyone would do.</a:t>
            </a:r>
          </a:p>
          <a:p>
            <a:pPr lvl="1">
              <a:buClr>
                <a:srgbClr val="FFCC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FFCC00"/>
                </a:solidFill>
                <a:latin typeface="Wingdings" pitchFamily="2" charset="2"/>
                <a:sym typeface="Wingdings" pitchFamily="2" charset="2"/>
              </a:rPr>
              <a:t></a:t>
            </a:r>
            <a:r>
              <a:rPr lang="en-US" dirty="0">
                <a:sym typeface="Wingdings" pitchFamily="2" charset="2"/>
              </a:rPr>
              <a:t>- Triple Gold Star: Better than I thought possible (</a:t>
            </a:r>
            <a:r>
              <a:rPr lang="en-US" dirty="0">
                <a:sym typeface="Wingdings" pitchFamily="2" charset="2"/>
                <a:hlinkClick r:id="rId2"/>
              </a:rPr>
              <a:t>moviemosaic</a:t>
            </a:r>
            <a:r>
              <a:rPr lang="en-US" dirty="0">
                <a:sym typeface="Wingdings" pitchFamily="2" charset="2"/>
              </a:rPr>
              <a:t> for PS1)</a:t>
            </a:r>
          </a:p>
          <a:p>
            <a:pPr lvl="1">
              <a:buClr>
                <a:srgbClr val="FFCC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FFCC00"/>
                </a:solidFill>
                <a:latin typeface="Wingdings" pitchFamily="2" charset="2"/>
                <a:sym typeface="Wingdings" pitchFamily="2" charset="2"/>
              </a:rPr>
              <a:t></a:t>
            </a:r>
            <a:r>
              <a:rPr lang="en-US" dirty="0">
                <a:sym typeface="Wingdings" pitchFamily="2" charset="2"/>
              </a:rPr>
              <a:t>- Quadruple Gold Star: You have broken important new ground in CS which should be published in a major </a:t>
            </a:r>
            <a:r>
              <a:rPr lang="en-US" dirty="0" smtClean="0">
                <a:sym typeface="Wingdings" pitchFamily="2" charset="2"/>
              </a:rPr>
              <a:t>conference!</a:t>
            </a:r>
            <a:endParaRPr lang="en-US" dirty="0">
              <a:sym typeface="Wingdings" pitchFamily="2" charset="2"/>
            </a:endParaRPr>
          </a:p>
          <a:p>
            <a:pPr lvl="1">
              <a:buClr>
                <a:srgbClr val="FFCC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FFCC00"/>
                </a:solidFill>
                <a:latin typeface="Wingdings" pitchFamily="2" charset="2"/>
                <a:sym typeface="Wingdings" pitchFamily="2" charset="2"/>
              </a:rPr>
              <a:t></a:t>
            </a:r>
            <a:r>
              <a:rPr lang="en-US" dirty="0">
                <a:sym typeface="Wingdings" pitchFamily="2" charset="2"/>
              </a:rPr>
              <a:t>- Quintuple Gold Star: You deserve to win a Turing Award! (a fast, general way to make the best non-repeating </a:t>
            </a:r>
            <a:r>
              <a:rPr lang="en-US" dirty="0" err="1">
                <a:sym typeface="Wingdings" pitchFamily="2" charset="2"/>
              </a:rPr>
              <a:t>photomosaic</a:t>
            </a:r>
            <a:r>
              <a:rPr lang="en-US" dirty="0">
                <a:sym typeface="Wingdings" pitchFamily="2" charset="2"/>
              </a:rPr>
              <a:t> on PS1, or a proof that it is impossible)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Pledges on PS1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About ¼ of the class wrote:</a:t>
            </a:r>
          </a:p>
          <a:p>
            <a:pPr>
              <a:buNone/>
            </a:pPr>
            <a:r>
              <a:rPr lang="en-US" dirty="0" smtClean="0"/>
              <a:t>	 “On my honor as a student, I have neither  </a:t>
            </a:r>
          </a:p>
          <a:p>
            <a:pPr>
              <a:buNone/>
            </a:pPr>
            <a:r>
              <a:rPr lang="en-US" dirty="0" smtClean="0"/>
              <a:t>       given nor received aid on this assignment.”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505200"/>
            <a:ext cx="75438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I will do what I can to help my fellow classmates </a:t>
            </a:r>
            <a:r>
              <a:rPr lang="en-US" sz="2400" b="1" i="1" dirty="0" smtClean="0"/>
              <a:t>learn</a:t>
            </a:r>
            <a:r>
              <a:rPr lang="en-US" sz="2400" dirty="0" smtClean="0"/>
              <a:t>. Except when specifically instructed not to, this means when other students ask me for help, I will attempt to provide it. I will look at their answers and discuss what I think is good or bad about their answers. I will help others improve their work, but will not give them my answers directly. I will try to teach them what they need to know to discover solutions themselves.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14101" y="4652703"/>
            <a:ext cx="269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Course Pledge you signed: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Meta-Lessons from PS1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8" y="1367118"/>
            <a:ext cx="8449235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Start early</a:t>
            </a:r>
          </a:p>
          <a:p>
            <a:r>
              <a:rPr lang="en-US" dirty="0" smtClean="0"/>
              <a:t>Take advantage of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Help Hours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Office Hours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Sunday 6-8:30 (Olsson 001)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Monday 12-1:30 (Small)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1:30-2:30 (236A)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4-6:30 (Small)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Tuesdays </a:t>
            </a:r>
            <a:r>
              <a:rPr lang="en-US" dirty="0" smtClean="0">
                <a:solidFill>
                  <a:schemeClr val="accent6"/>
                </a:solidFill>
              </a:rPr>
              <a:t>10:30-11:30 (</a:t>
            </a:r>
            <a:r>
              <a:rPr lang="en-US" dirty="0" err="1" smtClean="0">
                <a:solidFill>
                  <a:schemeClr val="accent6"/>
                </a:solidFill>
              </a:rPr>
              <a:t>Wilsdorf</a:t>
            </a:r>
            <a:r>
              <a:rPr lang="en-US" dirty="0" smtClean="0">
                <a:solidFill>
                  <a:schemeClr val="accent6"/>
                </a:solidFill>
              </a:rPr>
              <a:t> Café)</a:t>
            </a:r>
            <a:r>
              <a:rPr lang="en-US" dirty="0" smtClean="0">
                <a:solidFill>
                  <a:schemeClr val="accent1"/>
                </a:solidFill>
              </a:rPr>
              <a:t>; 2-3, 3:30-5, 7-8:30 (Small)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Wednesdays 6-8:30 (Olsson 001)</a:t>
            </a:r>
          </a:p>
          <a:p>
            <a:r>
              <a:rPr lang="en-US" dirty="0" smtClean="0"/>
              <a:t>Read the PS1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Problem Set 2: even more “fun” than PS1!</a:t>
            </a:r>
          </a:p>
          <a:p>
            <a:pPr lvl="1"/>
            <a:r>
              <a:rPr lang="en-US" dirty="0" smtClean="0"/>
              <a:t>Partner assignments on web</a:t>
            </a:r>
          </a:p>
          <a:p>
            <a:r>
              <a:rPr lang="en-US" dirty="0" smtClean="0"/>
              <a:t>Before Monday: read through Section 5.4</a:t>
            </a:r>
          </a:p>
          <a:p>
            <a:r>
              <a:rPr lang="en-US" dirty="0" smtClean="0"/>
              <a:t>Monday:</a:t>
            </a:r>
          </a:p>
          <a:p>
            <a:pPr lvl="1"/>
            <a:r>
              <a:rPr lang="en-US" dirty="0" smtClean="0"/>
              <a:t>Maybe a quiz to check you read the PS1 comments and reading assignments</a:t>
            </a:r>
          </a:p>
          <a:p>
            <a:pPr lvl="1"/>
            <a:r>
              <a:rPr lang="en-US" dirty="0" smtClean="0"/>
              <a:t>Programming with Data: Pairs and Lists</a:t>
            </a:r>
          </a:p>
          <a:p>
            <a:r>
              <a:rPr lang="en-US" dirty="0" smtClean="0"/>
              <a:t>All next week: Recursive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Question 1/2: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Verdana" pitchFamily="34" charset="0"/>
              </a:rPr>
              <a:t>(if (not "cookies") "eat" "starve")</a:t>
            </a:r>
            <a:r>
              <a:rPr lang="en-US"/>
              <a:t>	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147638" y="2209800"/>
            <a:ext cx="8843962" cy="3539430"/>
          </a:xfrm>
          <a:prstGeom prst="rect">
            <a:avLst/>
          </a:prstGeom>
          <a:solidFill>
            <a:srgbClr val="FFFF99"/>
          </a:solidFill>
          <a:ln w="317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" lvl="1" indent="-342900"/>
            <a:r>
              <a:rPr lang="en-US" sz="3200" b="1" dirty="0"/>
              <a:t>Evaluation Rule 5: If.</a:t>
            </a:r>
            <a:r>
              <a:rPr lang="en-US" sz="3200" dirty="0"/>
              <a:t> To evaluate an if expression:</a:t>
            </a:r>
          </a:p>
          <a:p>
            <a:pPr marL="971550" lvl="1" indent="-514350">
              <a:buAutoNum type="alphaLcParenBoth"/>
            </a:pPr>
            <a:r>
              <a:rPr lang="en-US" sz="3200" dirty="0" smtClean="0"/>
              <a:t>Evaluate the predicate expression</a:t>
            </a:r>
            <a:r>
              <a:rPr lang="en-US" sz="3200" i="1" dirty="0" smtClean="0"/>
              <a:t> </a:t>
            </a:r>
          </a:p>
          <a:p>
            <a:pPr marL="971550" lvl="1" indent="-514350">
              <a:buAutoNum type="alphaLcParenBoth"/>
            </a:pPr>
            <a:r>
              <a:rPr lang="en-US" sz="3200" dirty="0" smtClean="0"/>
              <a:t>If </a:t>
            </a:r>
            <a:r>
              <a:rPr lang="en-US" sz="3200" dirty="0"/>
              <a:t>it evaluates to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false</a:t>
            </a:r>
            <a:r>
              <a:rPr lang="en-US" sz="3200" dirty="0" smtClean="0"/>
              <a:t>, </a:t>
            </a:r>
            <a:r>
              <a:rPr lang="en-US" sz="3200" dirty="0"/>
              <a:t>the value of the if expression is the value of </a:t>
            </a:r>
            <a:r>
              <a:rPr lang="en-US" sz="3200" dirty="0" smtClean="0"/>
              <a:t>the alternate expression.  </a:t>
            </a:r>
            <a:r>
              <a:rPr lang="en-US" sz="3200" dirty="0"/>
              <a:t>Otherwise, the value of the if expression is the value of </a:t>
            </a:r>
            <a:r>
              <a:rPr lang="en-US" sz="3200" dirty="0" smtClean="0"/>
              <a:t>consequent expression.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03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means every non-false value is considered “true”.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Problem Sets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Input:</a:t>
            </a:r>
            <a:r>
              <a:rPr lang="en-US" dirty="0" smtClean="0"/>
              <a:t> unordered set of cs1120 students</a:t>
            </a:r>
          </a:p>
          <a:p>
            <a:pPr>
              <a:buNone/>
            </a:pPr>
            <a:r>
              <a:rPr lang="en-US" b="1" dirty="0" smtClean="0"/>
              <a:t>Output:</a:t>
            </a:r>
            <a:r>
              <a:rPr lang="en-US" dirty="0" smtClean="0"/>
              <a:t> cs1120 students in lexicographic order by </a:t>
            </a:r>
            <a:r>
              <a:rPr lang="en-US" dirty="0" err="1" smtClean="0"/>
              <a:t>UVa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3352800" cy="181588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 good algorithm for getting all of you in order by </a:t>
            </a:r>
            <a:r>
              <a:rPr lang="en-US" sz="2800" dirty="0" err="1" smtClean="0"/>
              <a:t>UVa</a:t>
            </a:r>
            <a:r>
              <a:rPr lang="en-US" sz="2800" dirty="0" smtClean="0"/>
              <a:t> ID?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236" y="3124200"/>
            <a:ext cx="490876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9" name="Picture 3" descr="C:\Users\evans\Pictures\death-valley-salt-fl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280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Evaluate (not "cookies")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39200" cy="3581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Evaluation Rule 3. </a:t>
            </a:r>
            <a:r>
              <a:rPr lang="en-US" sz="2800" dirty="0"/>
              <a:t>Application.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a</a:t>
            </a:r>
            <a:r>
              <a:rPr lang="en-US" sz="2800" dirty="0"/>
              <a:t>. </a:t>
            </a:r>
            <a:r>
              <a:rPr lang="en-US" sz="2800" b="1" dirty="0">
                <a:solidFill>
                  <a:schemeClr val="tx2"/>
                </a:solidFill>
              </a:rPr>
              <a:t>Evaluate</a:t>
            </a:r>
            <a:r>
              <a:rPr lang="en-US" sz="2800" dirty="0"/>
              <a:t> all the </a:t>
            </a:r>
            <a:r>
              <a:rPr lang="en-US" sz="2800" dirty="0" err="1"/>
              <a:t>subexpressions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	     &lt;</a:t>
            </a:r>
            <a:r>
              <a:rPr lang="en-US" sz="2800" dirty="0" err="1">
                <a:solidFill>
                  <a:schemeClr val="accent2"/>
                </a:solidFill>
              </a:rPr>
              <a:t>primitive:not</a:t>
            </a:r>
            <a:r>
              <a:rPr lang="en-US" sz="2800" dirty="0">
                <a:solidFill>
                  <a:schemeClr val="accent2"/>
                </a:solidFill>
              </a:rPr>
              <a:t>&gt;	</a:t>
            </a:r>
            <a:r>
              <a:rPr lang="en-US" sz="2800" dirty="0" smtClean="0">
                <a:solidFill>
                  <a:schemeClr val="accent2"/>
                </a:solidFill>
              </a:rPr>
              <a:t> “</a:t>
            </a:r>
            <a:r>
              <a:rPr lang="en-US" sz="2800" dirty="0">
                <a:solidFill>
                  <a:schemeClr val="accent2"/>
                </a:solidFill>
              </a:rPr>
              <a:t>cookies”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The quotes really matter here!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Without them what would cookies evaluate to?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b. </a:t>
            </a:r>
            <a:r>
              <a:rPr lang="en-US" sz="2800" b="1" dirty="0">
                <a:solidFill>
                  <a:srgbClr val="7030A0"/>
                </a:solidFill>
              </a:rPr>
              <a:t>Apply</a:t>
            </a:r>
            <a:r>
              <a:rPr lang="en-US" sz="2800" dirty="0"/>
              <a:t> the value of the first </a:t>
            </a:r>
            <a:r>
              <a:rPr lang="en-US" sz="2800" dirty="0" err="1"/>
              <a:t>subexpression</a:t>
            </a:r>
            <a:r>
              <a:rPr lang="en-US" sz="2800" dirty="0"/>
              <a:t> to </a:t>
            </a:r>
            <a:r>
              <a:rPr lang="en-US" sz="2800" dirty="0" smtClean="0"/>
              <a:t>the </a:t>
            </a:r>
            <a:r>
              <a:rPr lang="en-US" sz="2800" dirty="0"/>
              <a:t>values </a:t>
            </a:r>
            <a:r>
              <a:rPr lang="en-US" sz="2800" dirty="0" smtClean="0"/>
              <a:t>	of </a:t>
            </a:r>
            <a:r>
              <a:rPr lang="en-US" sz="2800" dirty="0"/>
              <a:t>all the other </a:t>
            </a:r>
            <a:r>
              <a:rPr lang="en-US" sz="2800" dirty="0" err="1" smtClean="0"/>
              <a:t>subexpressions</a:t>
            </a: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Application Rule 1: </a:t>
            </a:r>
            <a:r>
              <a:rPr lang="en-US" sz="2800" dirty="0"/>
              <a:t>To apply a primitive, just do it.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543800" cy="954107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How do we evaluate an application of a primitive if we don’t know its pre-defined meaning?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  <p:bldP spid="260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2010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not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514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/>
              <a:t>	</a:t>
            </a:r>
            <a:r>
              <a:rPr lang="en-US" b="1" dirty="0" smtClean="0"/>
              <a:t>not</a:t>
            </a:r>
            <a:r>
              <a:rPr lang="en-US" dirty="0" smtClean="0"/>
              <a:t>: Value </a:t>
            </a:r>
            <a:r>
              <a:rPr lang="en-US" dirty="0" smtClean="0">
                <a:sym typeface="Symbol"/>
              </a:rPr>
              <a:t> Boolean</a:t>
            </a:r>
          </a:p>
          <a:p>
            <a:pPr>
              <a:buFontTx/>
              <a:buNone/>
            </a:pPr>
            <a:r>
              <a:rPr lang="en-US" dirty="0" smtClean="0">
                <a:sym typeface="Symbol"/>
              </a:rPr>
              <a:t>		not is a built-in procedure that takes one</a:t>
            </a:r>
          </a:p>
          <a:p>
            <a:pPr>
              <a:buFontTx/>
              <a:buNone/>
            </a:pPr>
            <a:r>
              <a:rPr lang="en-US" dirty="0" smtClean="0">
                <a:sym typeface="Symbol"/>
              </a:rPr>
              <a:t>           input value and outputs a Boolean.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returns </a:t>
            </a:r>
            <a:r>
              <a:rPr lang="en-US" b="1" dirty="0">
                <a:solidFill>
                  <a:schemeClr val="tx2"/>
                </a:solidFill>
              </a:rPr>
              <a:t>#t</a:t>
            </a:r>
            <a:r>
              <a:rPr lang="en-US" dirty="0"/>
              <a:t> if </a:t>
            </a:r>
            <a:r>
              <a:rPr lang="en-US" i="1" dirty="0" err="1"/>
              <a:t>obj</a:t>
            </a:r>
            <a:r>
              <a:rPr lang="en-US" dirty="0"/>
              <a:t> is false, and </a:t>
            </a:r>
            <a:r>
              <a:rPr lang="en-US" b="1" dirty="0" smtClean="0">
                <a:solidFill>
                  <a:schemeClr val="tx2"/>
                </a:solidFill>
              </a:rPr>
              <a:t>#</a:t>
            </a:r>
            <a:r>
              <a:rPr lang="en-US" b="1" dirty="0">
                <a:solidFill>
                  <a:schemeClr val="tx2"/>
                </a:solidFill>
              </a:rPr>
              <a:t>f</a:t>
            </a:r>
            <a:r>
              <a:rPr lang="en-US" dirty="0"/>
              <a:t> otherwise.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2178424" y="4316506"/>
            <a:ext cx="3573286" cy="144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/>
              <a:t>(define (not v) </a:t>
            </a:r>
            <a:endParaRPr lang="en-US" sz="4400" dirty="0" smtClean="0"/>
          </a:p>
          <a:p>
            <a:r>
              <a:rPr lang="en-US" sz="4400" dirty="0" smtClean="0"/>
              <a:t>   (</a:t>
            </a:r>
            <a:r>
              <a:rPr lang="en-US" sz="4400" dirty="0"/>
              <a:t>if v #f #t</a:t>
            </a:r>
            <a:r>
              <a:rPr lang="en-US" sz="4400" dirty="0" smtClean="0"/>
              <a:t>))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323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(if (not "cookies") "eat" "starve")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(</a:t>
            </a:r>
            <a:r>
              <a:rPr lang="en-US" dirty="0"/>
              <a:t>not "cookies") =&gt; </a:t>
            </a:r>
            <a:r>
              <a:rPr lang="en-US" b="1" dirty="0">
                <a:solidFill>
                  <a:schemeClr val="tx2"/>
                </a:solidFill>
              </a:rPr>
              <a:t>#f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So, value of </a:t>
            </a:r>
            <a:r>
              <a:rPr lang="en-US" dirty="0" smtClean="0"/>
              <a:t>the if expression </a:t>
            </a:r>
            <a:r>
              <a:rPr lang="en-US" dirty="0"/>
              <a:t>is value of </a:t>
            </a:r>
            <a:r>
              <a:rPr lang="en-US" i="1" dirty="0"/>
              <a:t>Expression</a:t>
            </a:r>
            <a:r>
              <a:rPr lang="en-US" baseline="-25000" dirty="0"/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		</a:t>
            </a:r>
            <a:r>
              <a:rPr lang="en-US" dirty="0" smtClean="0"/>
              <a:t>=&gt; </a:t>
            </a:r>
            <a:r>
              <a:rPr lang="en-US" b="1" dirty="0">
                <a:solidFill>
                  <a:schemeClr val="tx2"/>
                </a:solidFill>
              </a:rPr>
              <a:t>“starve”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brighter?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803275" y="1544638"/>
            <a:ext cx="7397750" cy="3937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(define brighter? (lambda (color1 </a:t>
            </a:r>
            <a:br>
              <a:rPr lang="en-US" sz="3600"/>
            </a:br>
            <a:r>
              <a:rPr lang="en-US" sz="3600"/>
              <a:t>color2) (if (&gt; (+ (get-red color1) </a:t>
            </a:r>
          </a:p>
          <a:p>
            <a:r>
              <a:rPr lang="en-US" sz="3600"/>
              <a:t>(get-green color1) (get-blue color1)</a:t>
            </a:r>
          </a:p>
          <a:p>
            <a:r>
              <a:rPr lang="en-US" sz="3600"/>
              <a:t>) (+ (get-red color2)  (get-green </a:t>
            </a:r>
          </a:p>
          <a:p>
            <a:r>
              <a:rPr lang="en-US" sz="3600"/>
              <a:t>color2) (get-blue color2)) #t</a:t>
            </a:r>
          </a:p>
          <a:p>
            <a:r>
              <a:rPr lang="en-US" sz="3600"/>
              <a:t>#f)))</a:t>
            </a:r>
          </a:p>
          <a:p>
            <a:endParaRPr lang="en-US" sz="3600"/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71500" y="5213350"/>
            <a:ext cx="317182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Is this correct?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087813" y="4843463"/>
            <a:ext cx="4433887" cy="1219200"/>
          </a:xfrm>
          <a:prstGeom prst="rect">
            <a:avLst/>
          </a:prstGeom>
          <a:solidFill>
            <a:srgbClr val="CCFFCC"/>
          </a:solidFill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Maybe...but very hard to tell.</a:t>
            </a:r>
          </a:p>
          <a:p>
            <a:r>
              <a:rPr lang="en-US" sz="2400"/>
              <a:t>Your code should appear in a way that reveals its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379413" y="488950"/>
            <a:ext cx="8464550" cy="5035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(define brighter? </a:t>
            </a:r>
          </a:p>
          <a:p>
            <a:r>
              <a:rPr lang="en-US" sz="3600" dirty="0"/>
              <a:t>   (lambda (color1 color2) </a:t>
            </a:r>
          </a:p>
          <a:p>
            <a:r>
              <a:rPr lang="en-US" sz="3600" dirty="0"/>
              <a:t>      (if (&gt; (+ (get-red color1)</a:t>
            </a:r>
          </a:p>
          <a:p>
            <a:r>
              <a:rPr lang="en-US" sz="3600" dirty="0"/>
              <a:t>                   (get-green color1) </a:t>
            </a:r>
          </a:p>
          <a:p>
            <a:r>
              <a:rPr lang="en-US" sz="3600" dirty="0"/>
              <a:t>                   (get-blue color1))</a:t>
            </a:r>
          </a:p>
          <a:p>
            <a:r>
              <a:rPr lang="en-US" sz="3600" dirty="0"/>
              <a:t>              (+ (get-red color2)  </a:t>
            </a:r>
          </a:p>
          <a:p>
            <a:r>
              <a:rPr lang="en-US" sz="3600" dirty="0"/>
              <a:t>                   (get-green color2) </a:t>
            </a:r>
          </a:p>
          <a:p>
            <a:r>
              <a:rPr lang="en-US" sz="3600" dirty="0"/>
              <a:t>                   (get-blue color2)) </a:t>
            </a:r>
          </a:p>
          <a:p>
            <a:r>
              <a:rPr lang="en-US" sz="3600" dirty="0"/>
              <a:t>          #t #f)))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838200" y="5791200"/>
            <a:ext cx="7143622" cy="461665"/>
          </a:xfrm>
          <a:prstGeom prst="rect">
            <a:avLst/>
          </a:prstGeom>
          <a:solidFill>
            <a:srgbClr val="99CCFF"/>
          </a:solidFill>
          <a:ln w="3175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Use [Tab] in </a:t>
            </a:r>
            <a:r>
              <a:rPr lang="en-US" sz="2400" dirty="0" err="1"/>
              <a:t>DrScheme</a:t>
            </a:r>
            <a:r>
              <a:rPr lang="en-US" sz="2400" dirty="0"/>
              <a:t> to line up your code structurally!</a:t>
            </a: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021976" y="1681491"/>
            <a:ext cx="546848" cy="523220"/>
          </a:xfrm>
          <a:prstGeom prst="rect">
            <a:avLst/>
          </a:prstGeom>
          <a:noFill/>
          <a:ln w="317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1447800" y="4979522"/>
            <a:ext cx="1053353" cy="523220"/>
          </a:xfrm>
          <a:prstGeom prst="rect">
            <a:avLst/>
          </a:prstGeom>
          <a:noFill/>
          <a:ln w="317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1785</Words>
  <Application>Microsoft Office PowerPoint</Application>
  <PresentationFormat>On-screen Show (4:3)</PresentationFormat>
  <Paragraphs>279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Class 5: Constructing Procedures</vt:lpstr>
      <vt:lpstr>Menu</vt:lpstr>
      <vt:lpstr>From Question 1/2:</vt:lpstr>
      <vt:lpstr>Evaluate (not "cookies")</vt:lpstr>
      <vt:lpstr>Slide 5</vt:lpstr>
      <vt:lpstr>Defining not</vt:lpstr>
      <vt:lpstr>Slide 7</vt:lpstr>
      <vt:lpstr>brighter?</vt:lpstr>
      <vt:lpstr>Slide 9</vt:lpstr>
      <vt:lpstr>Iffy Proposition</vt:lpstr>
      <vt:lpstr>Brighter brighter??</vt:lpstr>
      <vt:lpstr>Brighter brighter??</vt:lpstr>
      <vt:lpstr>Believable brighter??</vt:lpstr>
      <vt:lpstr>Color Absorbed</vt:lpstr>
      <vt:lpstr>Cognitive Scientist’s Answer</vt:lpstr>
      <vt:lpstr>closer-color? </vt:lpstr>
      <vt:lpstr>Slide 17</vt:lpstr>
      <vt:lpstr>Slide 18</vt:lpstr>
      <vt:lpstr>Slide 19</vt:lpstr>
      <vt:lpstr>Slide 20</vt:lpstr>
      <vt:lpstr>Slide 21</vt:lpstr>
      <vt:lpstr>Slide 22</vt:lpstr>
      <vt:lpstr>The Patented RGB RMS Method</vt:lpstr>
      <vt:lpstr>The Patented RGB RMS Method</vt:lpstr>
      <vt:lpstr>cs1120 PS Grading Scale</vt:lpstr>
      <vt:lpstr>No upper limit</vt:lpstr>
      <vt:lpstr>Pledges on PS1</vt:lpstr>
      <vt:lpstr>Meta-Lessons from PS1</vt:lpstr>
      <vt:lpstr>Pre-Charge</vt:lpstr>
      <vt:lpstr>Returning Problem Sets Problem</vt:lpstr>
      <vt:lpstr>Slide 31</vt:lpstr>
    </vt:vector>
  </TitlesOfParts>
  <Company>University of Virginia</Company>
  <LinksUpToDate>false</LinksUpToDate>
  <SharedDoc>false</SharedDoc>
  <HyperlinkBase>http://www.cs.virginia.edu/cs1120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5: Construction Procedures</dc:title>
  <dc:subject>procedures, problem set 1, mosaic</dc:subject>
  <dc:creator>David Evans</dc:creator>
  <cp:keywords>procedures, problem set 1, mosaic</cp:keywords>
  <cp:lastModifiedBy>David Evans</cp:lastModifiedBy>
  <cp:revision>172</cp:revision>
  <dcterms:created xsi:type="dcterms:W3CDTF">2009-08-26T17:18:21Z</dcterms:created>
  <dcterms:modified xsi:type="dcterms:W3CDTF">2009-09-04T13:48:41Z</dcterms:modified>
</cp:coreProperties>
</file>