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28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00" r:id="rId19"/>
    <p:sldId id="322" r:id="rId20"/>
    <p:sldId id="320" r:id="rId21"/>
    <p:sldId id="321" r:id="rId22"/>
    <p:sldId id="323" r:id="rId23"/>
    <p:sldId id="324" r:id="rId24"/>
    <p:sldId id="325" r:id="rId25"/>
    <p:sldId id="326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106" d="100"/>
          <a:sy n="106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92C623-049F-4826-A588-614A34539C23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015D09-0813-45EC-A34C-593BF90FC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E92E-EE5E-4F41-98FD-E1220593EFEA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002-B1C0-4D84-B7E8-F29B849229F6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D5B4-DB67-4BBF-B8E9-5CA24C395DC8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22B5-D4F4-48A0-ABC1-EF259E4270FE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036E-3E16-4F77-B1F6-5E836D326B3B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6389-86C6-4F90-9918-B4C334B66DE8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D644-515F-4736-A117-984BF3EC56AD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C87F-1898-45A8-8EF6-B1FCD2158A12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C2F9-3C73-41BC-B578-FB1468C078B2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AB79-D31A-46AC-A093-65CADE340D63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61C7-F66B-4612-9AEA-62E76BA78573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4FEB-4DC3-46BC-9610-F6F5E0174994}" type="datetime1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E2F4-1A73-48E5-A465-DA37AA75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all-jellyfish-IMG_0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3352800" cy="3429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6: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with Data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3124200" cy="1066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Evans</a:t>
            </a:r>
          </a:p>
          <a:p>
            <a:pPr algn="l"/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cs1120 Fall 2009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cons, car and cdr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sz="3600"/>
              <a:t>(define (cons a b) </a:t>
            </a:r>
          </a:p>
          <a:p>
            <a:pPr lvl="1">
              <a:buFontTx/>
              <a:buNone/>
            </a:pPr>
            <a:r>
              <a:rPr lang="en-US" sz="3600"/>
              <a:t>	(lambda (w) (if w a b)))</a:t>
            </a:r>
          </a:p>
          <a:p>
            <a:pPr lvl="1">
              <a:buFontTx/>
              <a:buNone/>
            </a:pPr>
            <a:endParaRPr lang="en-US" sz="3600"/>
          </a:p>
          <a:p>
            <a:pPr lvl="1">
              <a:buFontTx/>
              <a:buNone/>
            </a:pPr>
            <a:r>
              <a:rPr lang="en-US" sz="3600"/>
              <a:t>(define (car pair) (pair #t)</a:t>
            </a:r>
          </a:p>
          <a:p>
            <a:pPr lvl="1">
              <a:buFontTx/>
              <a:buNone/>
            </a:pPr>
            <a:r>
              <a:rPr lang="en-US" sz="3600"/>
              <a:t>(define (cdr pair) (pair #f)</a:t>
            </a:r>
          </a:p>
          <a:p>
            <a:pPr lvl="1">
              <a:buFontTx/>
              <a:buNone/>
            </a:pPr>
            <a:endParaRPr lang="en-US" sz="3600"/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762000" y="5165725"/>
            <a:ext cx="7483475" cy="854075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Scheme provides primitive implementations for </a:t>
            </a:r>
            <a:r>
              <a:rPr lang="en-US" sz="2400" b="1" dirty="0"/>
              <a:t>cons</a:t>
            </a:r>
            <a:r>
              <a:rPr lang="en-US" sz="2400" dirty="0"/>
              <a:t>, </a:t>
            </a:r>
            <a:r>
              <a:rPr lang="en-US" sz="2400" b="1" dirty="0"/>
              <a:t>car</a:t>
            </a:r>
            <a:r>
              <a:rPr lang="en-US" sz="2400" dirty="0"/>
              <a:t>, and </a:t>
            </a:r>
            <a:r>
              <a:rPr lang="en-US" sz="2400" b="1" dirty="0" err="1"/>
              <a:t>cdr</a:t>
            </a:r>
            <a:r>
              <a:rPr lang="en-US" sz="2400" dirty="0" err="1"/>
              <a:t>.</a:t>
            </a:r>
            <a:r>
              <a:rPr lang="en-US" sz="2400" dirty="0"/>
              <a:t>  But, we could define them ourselves.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924800" cy="1828800"/>
          </a:xfrm>
        </p:spPr>
        <p:txBody>
          <a:bodyPr/>
          <a:lstStyle/>
          <a:p>
            <a:r>
              <a:rPr lang="en-US" sz="4800" dirty="0"/>
              <a:t>Pairs are fine, but how do we make threesomes?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sunset-wide-IMG_1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704" y="3998259"/>
            <a:ext cx="9174704" cy="216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Triple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dirty="0"/>
              <a:t>	A </a:t>
            </a:r>
            <a:r>
              <a:rPr lang="en-US" sz="3600" b="1" dirty="0"/>
              <a:t>triple</a:t>
            </a:r>
            <a:r>
              <a:rPr lang="en-US" sz="3600" dirty="0"/>
              <a:t> is just a </a:t>
            </a:r>
            <a:r>
              <a:rPr lang="en-US" sz="3600" b="1" dirty="0"/>
              <a:t>pair</a:t>
            </a:r>
            <a:r>
              <a:rPr lang="en-US" sz="3600" dirty="0"/>
              <a:t> where one of the parts is a </a:t>
            </a:r>
            <a:r>
              <a:rPr lang="en-US" sz="3600" b="1" dirty="0"/>
              <a:t>pair</a:t>
            </a:r>
            <a:r>
              <a:rPr lang="en-US" sz="3600" dirty="0"/>
              <a:t>!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/>
              <a:t>(define (triple a b c)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/>
              <a:t>   (cons a (cons b c)))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/>
              <a:t>(define (t-first t) (car t))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/>
              <a:t>(define (t-second t) (car (</a:t>
            </a:r>
            <a:r>
              <a:rPr lang="en-US" sz="3200" dirty="0" err="1"/>
              <a:t>cdr</a:t>
            </a:r>
            <a:r>
              <a:rPr lang="en-US" sz="3200" dirty="0"/>
              <a:t> t)))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/>
              <a:t>(define (t-third t) (</a:t>
            </a:r>
            <a:r>
              <a:rPr lang="en-US" sz="3200" dirty="0" err="1"/>
              <a:t>cdr</a:t>
            </a:r>
            <a:r>
              <a:rPr lang="en-US" sz="3200" dirty="0"/>
              <a:t> (</a:t>
            </a:r>
            <a:r>
              <a:rPr lang="en-US" sz="3200" dirty="0" err="1"/>
              <a:t>cdr</a:t>
            </a:r>
            <a:r>
              <a:rPr lang="en-US" sz="3200" dirty="0"/>
              <a:t> t)))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Quadruple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A </a:t>
            </a:r>
            <a:r>
              <a:rPr lang="en-US" b="1" dirty="0"/>
              <a:t>quadruple</a:t>
            </a:r>
            <a:r>
              <a:rPr lang="en-US" dirty="0"/>
              <a:t> is a pair where the second part is a </a:t>
            </a:r>
            <a:r>
              <a:rPr lang="en-US" b="1" dirty="0"/>
              <a:t>triple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/>
              <a:t>(define (quadruple a b c d)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/>
              <a:t>   (cons a (triple b c d)))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/>
              <a:t>(define (q-first q) (car q))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/>
              <a:t>(define (q-second q) (t-first (</a:t>
            </a:r>
            <a:r>
              <a:rPr lang="en-US" sz="3200" dirty="0" err="1"/>
              <a:t>cdr</a:t>
            </a:r>
            <a:r>
              <a:rPr lang="en-US" sz="3200" dirty="0"/>
              <a:t> t)))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/>
              <a:t>(define (q-third t) (t-second (</a:t>
            </a:r>
            <a:r>
              <a:rPr lang="en-US" sz="3200" dirty="0" err="1"/>
              <a:t>cdr</a:t>
            </a:r>
            <a:r>
              <a:rPr lang="en-US" sz="3200" dirty="0"/>
              <a:t> t)))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/>
              <a:t>(define (q-fourth t) (t-third (</a:t>
            </a:r>
            <a:r>
              <a:rPr lang="en-US" sz="3200" dirty="0" err="1"/>
              <a:t>cdr</a:t>
            </a:r>
            <a:r>
              <a:rPr lang="en-US" sz="3200" dirty="0"/>
              <a:t> t)))</a:t>
            </a:r>
            <a:endParaRPr lang="en-US" sz="3600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Multuples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1443038"/>
            <a:ext cx="8839200" cy="45323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quintuple</a:t>
            </a:r>
            <a:r>
              <a:rPr lang="en-US" dirty="0"/>
              <a:t> is a pair where the second part is a </a:t>
            </a:r>
            <a:r>
              <a:rPr lang="en-US" b="1" dirty="0"/>
              <a:t>quadruple</a:t>
            </a:r>
          </a:p>
          <a:p>
            <a:r>
              <a:rPr lang="en-US" dirty="0"/>
              <a:t>A </a:t>
            </a:r>
            <a:r>
              <a:rPr lang="en-US" b="1" dirty="0"/>
              <a:t>sextuple</a:t>
            </a:r>
            <a:r>
              <a:rPr lang="en-US" dirty="0"/>
              <a:t> is a pair where the second part is a </a:t>
            </a:r>
            <a:r>
              <a:rPr lang="en-US" b="1" dirty="0"/>
              <a:t>quintuple</a:t>
            </a:r>
          </a:p>
          <a:p>
            <a:r>
              <a:rPr lang="en-US" dirty="0"/>
              <a:t>A </a:t>
            </a:r>
            <a:r>
              <a:rPr lang="en-US" b="1" dirty="0" err="1"/>
              <a:t>septuple</a:t>
            </a:r>
            <a:r>
              <a:rPr lang="en-US" dirty="0"/>
              <a:t> is a pair where the second part is a </a:t>
            </a:r>
            <a:r>
              <a:rPr lang="en-US" b="1" dirty="0"/>
              <a:t>sextuple</a:t>
            </a:r>
          </a:p>
          <a:p>
            <a:r>
              <a:rPr lang="en-US" dirty="0"/>
              <a:t>An </a:t>
            </a:r>
            <a:r>
              <a:rPr lang="en-US" b="1" dirty="0" err="1"/>
              <a:t>octuple</a:t>
            </a:r>
            <a:r>
              <a:rPr lang="en-US" dirty="0"/>
              <a:t> is group of </a:t>
            </a:r>
            <a:r>
              <a:rPr lang="en-US" dirty="0" err="1"/>
              <a:t>octupi</a:t>
            </a:r>
            <a:endParaRPr lang="en-US" dirty="0"/>
          </a:p>
          <a:p>
            <a:r>
              <a:rPr lang="en-US" dirty="0"/>
              <a:t>A ? is a pair where the second part is a 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i="1"/>
              <a:t>List</a:t>
            </a:r>
            <a:r>
              <a:rPr lang="en-US" sz="4000"/>
              <a:t> ::= </a:t>
            </a:r>
            <a:r>
              <a:rPr lang="en-US" sz="4000" b="1"/>
              <a:t>(cons </a:t>
            </a:r>
            <a:r>
              <a:rPr lang="en-US" sz="4000" i="1"/>
              <a:t>Element</a:t>
            </a:r>
            <a:r>
              <a:rPr lang="en-US" sz="4000"/>
              <a:t> </a:t>
            </a:r>
            <a:r>
              <a:rPr lang="en-US" sz="4000" i="1"/>
              <a:t>List</a:t>
            </a:r>
            <a:r>
              <a:rPr lang="en-US" sz="4000" b="1"/>
              <a:t>)</a:t>
            </a:r>
          </a:p>
          <a:p>
            <a:pPr>
              <a:buFontTx/>
              <a:buNone/>
            </a:pPr>
            <a:endParaRPr lang="en-US" sz="4000" b="1"/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609600" y="2667000"/>
            <a:ext cx="8191500" cy="5794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 i="1"/>
              <a:t>list</a:t>
            </a:r>
            <a:r>
              <a:rPr lang="en-US" sz="3200"/>
              <a:t> is a pair where the second part is a </a:t>
            </a:r>
            <a:r>
              <a:rPr lang="en-US" sz="3200" i="1"/>
              <a:t>list</a:t>
            </a:r>
            <a:r>
              <a:rPr lang="en-US" sz="3200"/>
              <a:t>.</a:t>
            </a:r>
          </a:p>
        </p:txBody>
      </p:sp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2586038" y="4714875"/>
            <a:ext cx="5689600" cy="94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One big problem: how do we stop?</a:t>
            </a:r>
          </a:p>
          <a:p>
            <a:r>
              <a:rPr lang="en-US" sz="2800"/>
              <a:t>This only allows infinitely long lists!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i="1"/>
              <a:t>List</a:t>
            </a:r>
            <a:r>
              <a:rPr lang="en-US" sz="4000"/>
              <a:t> ::= </a:t>
            </a:r>
            <a:r>
              <a:rPr lang="en-US" sz="4000" b="1"/>
              <a:t>(cons </a:t>
            </a:r>
            <a:r>
              <a:rPr lang="en-US" sz="4000" i="1"/>
              <a:t>Element</a:t>
            </a:r>
            <a:r>
              <a:rPr lang="en-US" sz="4000"/>
              <a:t> </a:t>
            </a:r>
            <a:r>
              <a:rPr lang="en-US" sz="4000" i="1"/>
              <a:t>List</a:t>
            </a:r>
            <a:r>
              <a:rPr lang="en-US" sz="4000" b="1"/>
              <a:t>)</a:t>
            </a:r>
          </a:p>
          <a:p>
            <a:pPr>
              <a:buFontTx/>
              <a:buNone/>
            </a:pPr>
            <a:r>
              <a:rPr lang="en-US" sz="4000" i="1"/>
              <a:t>List</a:t>
            </a:r>
            <a:r>
              <a:rPr lang="en-US" sz="4000"/>
              <a:t> ::=</a:t>
            </a:r>
            <a:endParaRPr lang="en-US" sz="4000" b="1"/>
          </a:p>
          <a:p>
            <a:pPr>
              <a:buFontTx/>
              <a:buNone/>
            </a:pPr>
            <a:endParaRPr lang="en-US" sz="4000" b="1"/>
          </a:p>
          <a:p>
            <a:pPr>
              <a:buFontTx/>
              <a:buNone/>
            </a:pPr>
            <a:endParaRPr lang="en-US" sz="4000" b="1"/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7242175" cy="15541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 i="1"/>
              <a:t>list</a:t>
            </a:r>
            <a:r>
              <a:rPr lang="en-US" sz="3200"/>
              <a:t> is either:</a:t>
            </a:r>
          </a:p>
          <a:p>
            <a:r>
              <a:rPr lang="en-US" sz="3200"/>
              <a:t>     a pair where the second part is a </a:t>
            </a:r>
            <a:r>
              <a:rPr lang="en-US" sz="3200" i="1"/>
              <a:t>list</a:t>
            </a:r>
            <a:endParaRPr lang="en-US" sz="3200"/>
          </a:p>
          <a:p>
            <a:r>
              <a:rPr lang="en-US" sz="3200"/>
              <a:t>or, empty</a:t>
            </a: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3019425" y="3119438"/>
            <a:ext cx="2978150" cy="4572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It’s hard to write this!</a:t>
            </a:r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H="1" flipV="1">
            <a:off x="2514600" y="2819400"/>
            <a:ext cx="4572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/>
      <p:bldP spid="3143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Null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i="1"/>
              <a:t>List</a:t>
            </a:r>
            <a:r>
              <a:rPr lang="en-US" sz="4000"/>
              <a:t> ::= </a:t>
            </a:r>
            <a:r>
              <a:rPr lang="en-US" sz="4000" b="1"/>
              <a:t>(cons </a:t>
            </a:r>
            <a:r>
              <a:rPr lang="en-US" sz="4000" i="1"/>
              <a:t>Element</a:t>
            </a:r>
            <a:r>
              <a:rPr lang="en-US" sz="4000"/>
              <a:t> </a:t>
            </a:r>
            <a:r>
              <a:rPr lang="en-US" sz="4000" i="1"/>
              <a:t>List</a:t>
            </a:r>
            <a:r>
              <a:rPr lang="en-US" sz="4000" b="1"/>
              <a:t>)</a:t>
            </a:r>
          </a:p>
          <a:p>
            <a:pPr>
              <a:buFontTx/>
              <a:buNone/>
            </a:pPr>
            <a:r>
              <a:rPr lang="en-US" sz="4000" i="1"/>
              <a:t>List</a:t>
            </a:r>
            <a:r>
              <a:rPr lang="en-US" sz="4000"/>
              <a:t> ::=</a:t>
            </a:r>
            <a:endParaRPr lang="en-US" sz="4000" b="1"/>
          </a:p>
          <a:p>
            <a:pPr>
              <a:buFontTx/>
              <a:buNone/>
            </a:pPr>
            <a:endParaRPr lang="en-US" sz="4000" b="1"/>
          </a:p>
          <a:p>
            <a:pPr>
              <a:buFontTx/>
              <a:buNone/>
            </a:pPr>
            <a:endParaRPr lang="en-US" sz="4000" b="1"/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7242175" cy="15541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A </a:t>
            </a:r>
            <a:r>
              <a:rPr lang="en-US" sz="3200" i="1"/>
              <a:t>list</a:t>
            </a:r>
            <a:r>
              <a:rPr lang="en-US" sz="3200"/>
              <a:t> is either:</a:t>
            </a:r>
          </a:p>
          <a:p>
            <a:r>
              <a:rPr lang="en-US" sz="3200"/>
              <a:t>     a pair where the second part is a </a:t>
            </a:r>
            <a:r>
              <a:rPr lang="en-US" sz="3200" i="1"/>
              <a:t>list</a:t>
            </a:r>
            <a:endParaRPr lang="en-US" sz="3200"/>
          </a:p>
          <a:p>
            <a:r>
              <a:rPr lang="en-US" sz="3200"/>
              <a:t>or, empty (</a:t>
            </a:r>
            <a:r>
              <a:rPr lang="en-US" sz="3200" b="1"/>
              <a:t>null</a:t>
            </a:r>
            <a:r>
              <a:rPr lang="en-US" sz="3200"/>
              <a:t>)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2184400" y="2401888"/>
            <a:ext cx="1044575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null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Problem Sets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Input:</a:t>
            </a:r>
            <a:r>
              <a:rPr lang="en-US" dirty="0" smtClean="0"/>
              <a:t> unordered set of cs1120 students</a:t>
            </a:r>
          </a:p>
          <a:p>
            <a:pPr>
              <a:buNone/>
            </a:pPr>
            <a:r>
              <a:rPr lang="en-US" b="1" dirty="0" smtClean="0"/>
              <a:t>Output:</a:t>
            </a:r>
            <a:r>
              <a:rPr lang="en-US" dirty="0" smtClean="0"/>
              <a:t> cs1120 students in lexicographic order by </a:t>
            </a:r>
            <a:r>
              <a:rPr lang="en-US" dirty="0" err="1" smtClean="0"/>
              <a:t>UVa</a:t>
            </a:r>
            <a:r>
              <a:rPr lang="en-US" dirty="0" smtClean="0"/>
              <a:t>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581400"/>
            <a:ext cx="3352800" cy="181588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a good algorithm for getting all of you in order by </a:t>
            </a:r>
            <a:r>
              <a:rPr lang="en-US" sz="2800" dirty="0" err="1" smtClean="0"/>
              <a:t>UVa</a:t>
            </a:r>
            <a:r>
              <a:rPr lang="en-US" sz="2800" dirty="0" smtClean="0"/>
              <a:t> ID?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236" y="3124200"/>
            <a:ext cx="490876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454150"/>
            <a:ext cx="8574087" cy="4525963"/>
          </a:xfrm>
        </p:spPr>
        <p:txBody>
          <a:bodyPr/>
          <a:lstStyle/>
          <a:p>
            <a:r>
              <a:rPr lang="en-US" sz="3600" dirty="0"/>
              <a:t>A </a:t>
            </a:r>
            <a:r>
              <a:rPr lang="en-US" sz="3600" i="1" dirty="0" smtClean="0"/>
              <a:t>List</a:t>
            </a:r>
            <a:r>
              <a:rPr lang="en-US" sz="3600" dirty="0" smtClean="0"/>
              <a:t> </a:t>
            </a:r>
            <a:r>
              <a:rPr lang="en-US" sz="3600" dirty="0"/>
              <a:t>is either:</a:t>
            </a:r>
          </a:p>
          <a:p>
            <a:pPr>
              <a:buFontTx/>
              <a:buNone/>
            </a:pPr>
            <a:r>
              <a:rPr lang="en-US" sz="3600" dirty="0"/>
              <a:t>     </a:t>
            </a:r>
            <a:r>
              <a:rPr lang="en-US" sz="3600" dirty="0" smtClean="0"/>
              <a:t>a Pair </a:t>
            </a:r>
            <a:r>
              <a:rPr lang="en-US" sz="3600" dirty="0"/>
              <a:t>where the second part is a </a:t>
            </a:r>
            <a:r>
              <a:rPr lang="en-US" sz="3600" i="1" dirty="0" smtClean="0"/>
              <a:t>L</a:t>
            </a:r>
            <a:r>
              <a:rPr lang="en-US" sz="3600" i="1" dirty="0" smtClean="0"/>
              <a:t>ist</a:t>
            </a:r>
            <a:endParaRPr lang="en-US" sz="3600" dirty="0"/>
          </a:p>
          <a:p>
            <a:pPr>
              <a:buFontTx/>
              <a:buNone/>
            </a:pPr>
            <a:r>
              <a:rPr lang="en-US" sz="3600" dirty="0"/>
              <a:t>	  or </a:t>
            </a:r>
            <a:r>
              <a:rPr lang="en-US" sz="3600" b="1" dirty="0"/>
              <a:t>null </a:t>
            </a:r>
            <a:endParaRPr lang="en-US" sz="3600" dirty="0"/>
          </a:p>
          <a:p>
            <a:r>
              <a:rPr lang="en-US" sz="3600" dirty="0"/>
              <a:t>Pair primitives:</a:t>
            </a:r>
          </a:p>
          <a:p>
            <a:pPr lvl="1">
              <a:buFontTx/>
              <a:buNone/>
            </a:pPr>
            <a:r>
              <a:rPr lang="en-US" sz="3200" dirty="0"/>
              <a:t>(cons a b)	Construct a pair &lt;a, b&gt;</a:t>
            </a:r>
          </a:p>
          <a:p>
            <a:pPr lvl="1">
              <a:buFontTx/>
              <a:buNone/>
            </a:pPr>
            <a:r>
              <a:rPr lang="en-US" sz="3200" dirty="0"/>
              <a:t>(car pair)	First part of a pair</a:t>
            </a:r>
          </a:p>
          <a:p>
            <a:pPr lvl="1">
              <a:buFontTx/>
              <a:buNone/>
            </a:pPr>
            <a:r>
              <a:rPr lang="en-US" sz="3200" dirty="0"/>
              <a:t>(</a:t>
            </a:r>
            <a:r>
              <a:rPr lang="en-US" sz="3200" dirty="0" err="1"/>
              <a:t>cdr</a:t>
            </a:r>
            <a:r>
              <a:rPr lang="en-US" sz="3200" dirty="0"/>
              <a:t> pair)	Second part of a pair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Design Programs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Think about what you want to </a:t>
            </a:r>
            <a:r>
              <a:rPr lang="en-US" b="1"/>
              <a:t>do</a:t>
            </a:r>
            <a:r>
              <a:rPr lang="en-US"/>
              <a:t>, and turn that into code.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Think about what you need to </a:t>
            </a:r>
            <a:r>
              <a:rPr lang="en-US" b="1"/>
              <a:t>represent</a:t>
            </a:r>
            <a:r>
              <a:rPr lang="en-US"/>
              <a:t>, and design your code around that.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2408238" y="5364163"/>
            <a:ext cx="3440112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Which is better?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Examples</a:t>
            </a:r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565150" y="1433513"/>
            <a:ext cx="7740650" cy="43624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dirty="0"/>
              <a:t>&gt; </a:t>
            </a:r>
            <a:r>
              <a:rPr lang="fr-FR" sz="2800" dirty="0" err="1"/>
              <a:t>null</a:t>
            </a:r>
            <a:endParaRPr lang="fr-FR" sz="2800" dirty="0"/>
          </a:p>
          <a:p>
            <a:r>
              <a:rPr lang="fr-FR" sz="2800" b="1" dirty="0">
                <a:solidFill>
                  <a:srgbClr val="0070C0"/>
                </a:solidFill>
              </a:rPr>
              <a:t>()</a:t>
            </a:r>
          </a:p>
          <a:p>
            <a:r>
              <a:rPr lang="fr-FR" sz="2800" dirty="0"/>
              <a:t>&gt; (cons 1 </a:t>
            </a:r>
            <a:r>
              <a:rPr lang="fr-FR" sz="2800" dirty="0" err="1"/>
              <a:t>null</a:t>
            </a:r>
            <a:r>
              <a:rPr lang="fr-FR" sz="2800" dirty="0"/>
              <a:t>)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(1)</a:t>
            </a:r>
          </a:p>
          <a:p>
            <a:r>
              <a:rPr lang="fr-FR" sz="2800" dirty="0"/>
              <a:t>&gt; (</a:t>
            </a:r>
            <a:r>
              <a:rPr lang="fr-FR" sz="2800" dirty="0" err="1"/>
              <a:t>list</a:t>
            </a:r>
            <a:r>
              <a:rPr lang="fr-FR" sz="2800" dirty="0"/>
              <a:t>? </a:t>
            </a:r>
            <a:r>
              <a:rPr lang="fr-FR" sz="2800" dirty="0" err="1"/>
              <a:t>null</a:t>
            </a:r>
            <a:r>
              <a:rPr lang="fr-FR" sz="2800" dirty="0"/>
              <a:t>)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#t</a:t>
            </a:r>
          </a:p>
          <a:p>
            <a:r>
              <a:rPr lang="fr-FR" sz="2800" dirty="0"/>
              <a:t>&gt; (</a:t>
            </a:r>
            <a:r>
              <a:rPr lang="fr-FR" sz="2800" dirty="0" err="1"/>
              <a:t>list</a:t>
            </a:r>
            <a:r>
              <a:rPr lang="fr-FR" sz="2800" dirty="0"/>
              <a:t>? (cons 1 2))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#f</a:t>
            </a:r>
          </a:p>
          <a:p>
            <a:r>
              <a:rPr lang="fr-FR" sz="2800" dirty="0"/>
              <a:t>&gt; (</a:t>
            </a:r>
            <a:r>
              <a:rPr lang="fr-FR" sz="2800" dirty="0" err="1"/>
              <a:t>list</a:t>
            </a:r>
            <a:r>
              <a:rPr lang="fr-FR" sz="2800" dirty="0"/>
              <a:t>? (cons 1 </a:t>
            </a:r>
            <a:r>
              <a:rPr lang="fr-FR" sz="2800" dirty="0" err="1"/>
              <a:t>null</a:t>
            </a:r>
            <a:r>
              <a:rPr lang="fr-FR" sz="2800" dirty="0"/>
              <a:t>))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#t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List Examples</a:t>
            </a:r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565150" y="1433513"/>
            <a:ext cx="7740650" cy="415498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4400" dirty="0"/>
              <a:t>&gt; (</a:t>
            </a:r>
            <a:r>
              <a:rPr lang="fr-FR" sz="4400" dirty="0" err="1"/>
              <a:t>list</a:t>
            </a:r>
            <a:r>
              <a:rPr lang="fr-FR" sz="4400" dirty="0"/>
              <a:t>? (cons 1 (cons 2 </a:t>
            </a:r>
            <a:r>
              <a:rPr lang="fr-FR" sz="4400" dirty="0" err="1"/>
              <a:t>null</a:t>
            </a:r>
            <a:r>
              <a:rPr lang="fr-FR" sz="4400" dirty="0"/>
              <a:t>)))</a:t>
            </a:r>
          </a:p>
          <a:p>
            <a:r>
              <a:rPr lang="fr-FR" sz="4400" b="1" dirty="0">
                <a:solidFill>
                  <a:srgbClr val="0070C0"/>
                </a:solidFill>
              </a:rPr>
              <a:t>#t</a:t>
            </a:r>
          </a:p>
          <a:p>
            <a:r>
              <a:rPr lang="fr-FR" sz="4400" dirty="0"/>
              <a:t>&gt; (car (cons 1 (cons 2 </a:t>
            </a:r>
            <a:r>
              <a:rPr lang="fr-FR" sz="4400" dirty="0" err="1"/>
              <a:t>null</a:t>
            </a:r>
            <a:r>
              <a:rPr lang="fr-FR" sz="4400" dirty="0"/>
              <a:t>)))</a:t>
            </a:r>
          </a:p>
          <a:p>
            <a:r>
              <a:rPr lang="fr-FR" sz="4400" b="1" dirty="0">
                <a:solidFill>
                  <a:srgbClr val="0070C0"/>
                </a:solidFill>
              </a:rPr>
              <a:t>1</a:t>
            </a:r>
          </a:p>
          <a:p>
            <a:r>
              <a:rPr lang="fr-FR" sz="4400" dirty="0"/>
              <a:t>&gt; (</a:t>
            </a:r>
            <a:r>
              <a:rPr lang="fr-FR" sz="4400" dirty="0" err="1"/>
              <a:t>cdr</a:t>
            </a:r>
            <a:r>
              <a:rPr lang="fr-FR" sz="4400" dirty="0"/>
              <a:t> (cons 1 (cons 2 </a:t>
            </a:r>
            <a:r>
              <a:rPr lang="fr-FR" sz="4400" dirty="0" err="1"/>
              <a:t>null</a:t>
            </a:r>
            <a:r>
              <a:rPr lang="fr-FR" sz="4400" dirty="0"/>
              <a:t>)))</a:t>
            </a:r>
          </a:p>
          <a:p>
            <a:r>
              <a:rPr lang="fr-FR" sz="4400" b="1" dirty="0">
                <a:solidFill>
                  <a:srgbClr val="0070C0"/>
                </a:solidFill>
              </a:rPr>
              <a:t>(2)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 Set 2:</a:t>
            </a:r>
            <a:br>
              <a:rPr lang="en-US"/>
            </a:br>
            <a:r>
              <a:rPr lang="en-US"/>
              <a:t>Programming with Data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/>
              <a:t>Representing a card</a:t>
            </a:r>
          </a:p>
        </p:txBody>
      </p:sp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2430463"/>
            <a:ext cx="2046288" cy="27352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cxnSp>
        <p:nvCxnSpPr>
          <p:cNvPr id="319493" name="AutoShape 5"/>
          <p:cNvCxnSpPr>
            <a:cxnSpLocks noChangeShapeType="1"/>
          </p:cNvCxnSpPr>
          <p:nvPr/>
        </p:nvCxnSpPr>
        <p:spPr bwMode="auto">
          <a:xfrm flipH="1">
            <a:off x="3130550" y="3743325"/>
            <a:ext cx="2198688" cy="969963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5046663" y="3311525"/>
            <a:ext cx="1497012" cy="762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9495" name="Line 7"/>
          <p:cNvSpPr>
            <a:spLocks noChangeShapeType="1"/>
          </p:cNvSpPr>
          <p:nvPr/>
        </p:nvSpPr>
        <p:spPr bwMode="auto">
          <a:xfrm>
            <a:off x="5802313" y="3302000"/>
            <a:ext cx="0" cy="7620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9496" name="Oval 8"/>
          <p:cNvSpPr>
            <a:spLocks noChangeArrowheads="1"/>
          </p:cNvSpPr>
          <p:nvPr/>
        </p:nvSpPr>
        <p:spPr bwMode="auto">
          <a:xfrm>
            <a:off x="5300663" y="3619500"/>
            <a:ext cx="182562" cy="182563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6119813" y="3621088"/>
            <a:ext cx="182562" cy="182562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498" name="Text Box 10"/>
          <p:cNvSpPr txBox="1">
            <a:spLocks noChangeArrowheads="1"/>
          </p:cNvSpPr>
          <p:nvPr/>
        </p:nvSpPr>
        <p:spPr bwMode="auto">
          <a:xfrm>
            <a:off x="5118100" y="2871788"/>
            <a:ext cx="5397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car</a:t>
            </a:r>
          </a:p>
        </p:txBody>
      </p:sp>
      <p:sp>
        <p:nvSpPr>
          <p:cNvPr id="319499" name="Text Box 11"/>
          <p:cNvSpPr txBox="1">
            <a:spLocks noChangeArrowheads="1"/>
          </p:cNvSpPr>
          <p:nvPr/>
        </p:nvSpPr>
        <p:spPr bwMode="auto">
          <a:xfrm>
            <a:off x="5851525" y="2851150"/>
            <a:ext cx="547688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cdr</a:t>
            </a:r>
          </a:p>
        </p:txBody>
      </p:sp>
      <p:cxnSp>
        <p:nvCxnSpPr>
          <p:cNvPr id="319500" name="AutoShape 12"/>
          <p:cNvCxnSpPr>
            <a:cxnSpLocks noChangeShapeType="1"/>
            <a:stCxn id="319497" idx="5"/>
          </p:cNvCxnSpPr>
          <p:nvPr/>
        </p:nvCxnSpPr>
        <p:spPr bwMode="auto">
          <a:xfrm rot="16200000" flipV="1">
            <a:off x="4392613" y="1909762"/>
            <a:ext cx="96838" cy="3668713"/>
          </a:xfrm>
          <a:prstGeom prst="bentConnector4">
            <a:avLst>
              <a:gd name="adj1" fmla="val -859019"/>
              <a:gd name="adj2" fmla="val 52315"/>
            </a:avLst>
          </a:prstGeom>
          <a:noFill/>
          <a:ln w="31750">
            <a:solidFill>
              <a:schemeClr val="accent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9501" name="Text Box 13"/>
          <p:cNvSpPr txBox="1">
            <a:spLocks noChangeArrowheads="1"/>
          </p:cNvSpPr>
          <p:nvPr/>
        </p:nvSpPr>
        <p:spPr bwMode="auto">
          <a:xfrm>
            <a:off x="350838" y="5408613"/>
            <a:ext cx="3802062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Pair of rank (Ace) and suit (Spades)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animBg="1"/>
      <p:bldP spid="319495" grpId="0" animBg="1"/>
      <p:bldP spid="319496" grpId="0" animBg="1"/>
      <p:bldP spid="319497" grpId="0" animBg="1"/>
      <p:bldP spid="319498" grpId="0"/>
      <p:bldP spid="319499" grpId="0"/>
      <p:bldP spid="3195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 Set 2:</a:t>
            </a:r>
            <a:br>
              <a:rPr lang="en-US"/>
            </a:br>
            <a:r>
              <a:rPr lang="en-US"/>
              <a:t>Programming with Data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373563"/>
          </a:xfrm>
        </p:spPr>
        <p:txBody>
          <a:bodyPr/>
          <a:lstStyle/>
          <a:p>
            <a:r>
              <a:rPr lang="en-US" dirty="0"/>
              <a:t>Representing a card: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(define (make-card rank suit) (cons rank suit))</a:t>
            </a:r>
            <a:endParaRPr lang="en-US" dirty="0"/>
          </a:p>
          <a:p>
            <a:r>
              <a:rPr lang="en-US" dirty="0"/>
              <a:t>Representing a hand</a:t>
            </a:r>
          </a:p>
        </p:txBody>
      </p:sp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81400"/>
            <a:ext cx="3743325" cy="29765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4953000" y="3733800"/>
            <a:ext cx="3782830" cy="230832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(list (make-card Ace clubs)</a:t>
            </a:r>
          </a:p>
          <a:p>
            <a:r>
              <a:rPr lang="en-US" sz="2400" dirty="0"/>
              <a:t>     </a:t>
            </a:r>
            <a:r>
              <a:rPr lang="en-US" sz="2400" dirty="0" smtClean="0"/>
              <a:t>  </a:t>
            </a:r>
            <a:r>
              <a:rPr lang="en-US" sz="2400" dirty="0"/>
              <a:t>(make-card King clubs)</a:t>
            </a:r>
          </a:p>
          <a:p>
            <a:r>
              <a:rPr lang="en-US" sz="2400" dirty="0"/>
              <a:t>      </a:t>
            </a:r>
            <a:r>
              <a:rPr lang="en-US" sz="2400" dirty="0" smtClean="0"/>
              <a:t> (</a:t>
            </a:r>
            <a:r>
              <a:rPr lang="en-US" sz="2400" dirty="0"/>
              <a:t>make-card Queen clubs)</a:t>
            </a:r>
          </a:p>
          <a:p>
            <a:r>
              <a:rPr lang="en-US" sz="2400" dirty="0"/>
              <a:t>      </a:t>
            </a:r>
            <a:r>
              <a:rPr lang="en-US" sz="2400" dirty="0" smtClean="0"/>
              <a:t> (</a:t>
            </a:r>
            <a:r>
              <a:rPr lang="en-US" sz="2400" dirty="0"/>
              <a:t>make-card Jack clubs)</a:t>
            </a:r>
          </a:p>
          <a:p>
            <a:r>
              <a:rPr lang="en-US" sz="2400" dirty="0"/>
              <a:t>      </a:t>
            </a:r>
            <a:r>
              <a:rPr lang="en-US" sz="2400" dirty="0" smtClean="0"/>
              <a:t> (</a:t>
            </a:r>
            <a:r>
              <a:rPr lang="en-US" sz="2400" dirty="0"/>
              <a:t>make-card 10 clubs</a:t>
            </a:r>
            <a:r>
              <a:rPr lang="en-US" sz="2400" dirty="0" smtClean="0"/>
              <a:t>))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list-</a:t>
            </a:r>
            <a:r>
              <a:rPr lang="en-US" dirty="0" err="1" smtClean="0"/>
              <a:t>trues</a:t>
            </a:r>
            <a:endParaRPr lang="en-US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Define </a:t>
            </a:r>
            <a:r>
              <a:rPr lang="en-US" dirty="0"/>
              <a:t>a procedure that takes as input a list, and produces as output the </a:t>
            </a:r>
            <a:r>
              <a:rPr lang="en-US" dirty="0" smtClean="0"/>
              <a:t>number of non-false values in the list.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dirty="0" smtClean="0"/>
              <a:t>(list-</a:t>
            </a:r>
            <a:r>
              <a:rPr lang="en-US" dirty="0" err="1" smtClean="0"/>
              <a:t>trues</a:t>
            </a:r>
            <a:r>
              <a:rPr lang="en-US" dirty="0" smtClean="0"/>
              <a:t> </a:t>
            </a:r>
            <a:r>
              <a:rPr lang="en-US" dirty="0"/>
              <a:t>null)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0</a:t>
            </a: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		</a:t>
            </a:r>
            <a:r>
              <a:rPr lang="en-US" dirty="0" smtClean="0">
                <a:sym typeface="Wingdings" pitchFamily="2" charset="2"/>
              </a:rPr>
              <a:t>(list-</a:t>
            </a:r>
            <a:r>
              <a:rPr lang="en-US" dirty="0" err="1" smtClean="0">
                <a:sym typeface="Wingdings" pitchFamily="2" charset="2"/>
              </a:rPr>
              <a:t>trues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(list 1 2 3))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b="1" dirty="0">
              <a:solidFill>
                <a:srgbClr val="0070C0"/>
              </a:solidFill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>
                <a:sym typeface="Wingdings" pitchFamily="2" charset="2"/>
              </a:rPr>
              <a:t>		</a:t>
            </a:r>
            <a:r>
              <a:rPr lang="en-US" dirty="0" smtClean="0">
                <a:sym typeface="Wingdings" pitchFamily="2" charset="2"/>
              </a:rPr>
              <a:t>(list-</a:t>
            </a:r>
            <a:r>
              <a:rPr lang="en-US" dirty="0" err="1" smtClean="0">
                <a:sym typeface="Wingdings" pitchFamily="2" charset="2"/>
              </a:rPr>
              <a:t>trues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(list </a:t>
            </a:r>
            <a:r>
              <a:rPr lang="en-US" dirty="0" smtClean="0">
                <a:sym typeface="Wingdings" pitchFamily="2" charset="2"/>
              </a:rPr>
              <a:t>false </a:t>
            </a:r>
            <a:r>
              <a:rPr lang="en-US" dirty="0">
                <a:sym typeface="Wingdings" pitchFamily="2" charset="2"/>
              </a:rPr>
              <a:t>(list 2 3 4)))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Charge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16038"/>
            <a:ext cx="8380412" cy="4910137"/>
          </a:xfrm>
        </p:spPr>
        <p:txBody>
          <a:bodyPr/>
          <a:lstStyle/>
          <a:p>
            <a:r>
              <a:rPr lang="en-US" dirty="0" smtClean="0"/>
              <a:t>Now, you know </a:t>
            </a:r>
            <a:r>
              <a:rPr lang="en-US" b="1" dirty="0" smtClean="0"/>
              <a:t>everything</a:t>
            </a:r>
            <a:r>
              <a:rPr lang="en-US" dirty="0" smtClean="0"/>
              <a:t> you need for Problem </a:t>
            </a:r>
            <a:r>
              <a:rPr lang="en-US" dirty="0"/>
              <a:t>Set 2 (and PS3 and PS4)</a:t>
            </a:r>
          </a:p>
          <a:p>
            <a:pPr lvl="1"/>
            <a:r>
              <a:rPr lang="en-US" dirty="0" smtClean="0"/>
              <a:t>Help hours Sunday</a:t>
            </a:r>
            <a:r>
              <a:rPr lang="en-US" dirty="0"/>
              <a:t>, </a:t>
            </a:r>
            <a:r>
              <a:rPr lang="en-US" dirty="0" smtClean="0"/>
              <a:t>Monday, Tuesday</a:t>
            </a:r>
            <a:r>
              <a:rPr lang="en-US" dirty="0"/>
              <a:t>, </a:t>
            </a:r>
            <a:r>
              <a:rPr lang="en-US" dirty="0" smtClean="0"/>
              <a:t>Wednesday</a:t>
            </a:r>
            <a:endParaRPr lang="en-US" dirty="0"/>
          </a:p>
          <a:p>
            <a:r>
              <a:rPr lang="en-US" b="1" dirty="0" smtClean="0"/>
              <a:t>Probably a Quiz Wednesday</a:t>
            </a:r>
          </a:p>
          <a:p>
            <a:pPr lvl="1"/>
            <a:r>
              <a:rPr lang="en-US" dirty="0" smtClean="0"/>
              <a:t>Course book through Sec. 5.4 and GEB </a:t>
            </a:r>
            <a:r>
              <a:rPr lang="en-US" dirty="0" smtClean="0"/>
              <a:t>reading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PS1 Comments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Class </a:t>
            </a:r>
            <a:r>
              <a:rPr lang="en-US" dirty="0"/>
              <a:t>Wednesday and </a:t>
            </a:r>
            <a:r>
              <a:rPr lang="en-US" dirty="0" smtClean="0"/>
              <a:t>Friday:</a:t>
            </a:r>
          </a:p>
          <a:p>
            <a:pPr lvl="1"/>
            <a:r>
              <a:rPr lang="en-US" b="1" dirty="0" smtClean="0"/>
              <a:t>Lots </a:t>
            </a:r>
            <a:r>
              <a:rPr lang="en-US" b="1" dirty="0"/>
              <a:t>of examples programming with procedures and recursive </a:t>
            </a:r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4763"/>
            <a:ext cx="8229600" cy="1057275"/>
          </a:xfrm>
        </p:spPr>
        <p:txBody>
          <a:bodyPr/>
          <a:lstStyle/>
          <a:p>
            <a:r>
              <a:rPr lang="en-US"/>
              <a:t>History of Scheme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984250"/>
            <a:ext cx="8305801" cy="5292725"/>
          </a:xfrm>
        </p:spPr>
        <p:txBody>
          <a:bodyPr/>
          <a:lstStyle/>
          <a:p>
            <a:r>
              <a:rPr lang="en-US" sz="3600" dirty="0"/>
              <a:t>Scheme </a:t>
            </a:r>
            <a:r>
              <a:rPr lang="en-US" dirty="0"/>
              <a:t>[Guy Steele &amp; Gerry </a:t>
            </a:r>
            <a:r>
              <a:rPr lang="en-US" dirty="0" err="1"/>
              <a:t>Sussman</a:t>
            </a:r>
            <a:r>
              <a:rPr lang="en-US" dirty="0"/>
              <a:t>, 1975]</a:t>
            </a:r>
          </a:p>
          <a:p>
            <a:pPr lvl="2">
              <a:buFontTx/>
              <a:buNone/>
            </a:pPr>
            <a:r>
              <a:rPr lang="en-US" sz="2800" dirty="0"/>
              <a:t>Guy Steele co-designed Scheme and created the first Scheme interpreter for his 4</a:t>
            </a:r>
            <a:r>
              <a:rPr lang="en-US" sz="2800" baseline="30000" dirty="0"/>
              <a:t>th</a:t>
            </a:r>
            <a:r>
              <a:rPr lang="en-US" sz="2800" dirty="0"/>
              <a:t> year project</a:t>
            </a:r>
          </a:p>
          <a:p>
            <a:pPr lvl="2">
              <a:buFontTx/>
              <a:buNone/>
            </a:pPr>
            <a:r>
              <a:rPr lang="en-US" sz="2800" dirty="0"/>
              <a:t>More recently, Steele specified Java [1995]</a:t>
            </a:r>
          </a:p>
          <a:p>
            <a:pPr lvl="1"/>
            <a:r>
              <a:rPr lang="en-US" sz="3200" dirty="0"/>
              <a:t>“Conniver” [1973] and “Planner” [1967]</a:t>
            </a:r>
          </a:p>
          <a:p>
            <a:r>
              <a:rPr lang="en-US" sz="3600" dirty="0"/>
              <a:t>Based on LISP [John McCarthy, 1958]</a:t>
            </a:r>
          </a:p>
          <a:p>
            <a:pPr lvl="1"/>
            <a:r>
              <a:rPr lang="en-US" sz="3200" dirty="0"/>
              <a:t>Based on Lambda </a:t>
            </a:r>
            <a:r>
              <a:rPr lang="en-US" sz="3200" dirty="0" smtClean="0"/>
              <a:t>Calculus [Alonzo </a:t>
            </a:r>
            <a:r>
              <a:rPr lang="en-US" sz="3200" dirty="0"/>
              <a:t>Church, </a:t>
            </a:r>
            <a:r>
              <a:rPr lang="en-US" sz="3200" dirty="0" smtClean="0"/>
              <a:t>1930s]</a:t>
            </a:r>
            <a:endParaRPr lang="en-US" sz="3200" dirty="0"/>
          </a:p>
          <a:p>
            <a:pPr lvl="1"/>
            <a:r>
              <a:rPr lang="en-US" sz="3200" dirty="0"/>
              <a:t>Last few lectures in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LISP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/>
              <a:t>“</a:t>
            </a:r>
            <a:r>
              <a:rPr lang="en-US" sz="3600" b="1"/>
              <a:t>L</a:t>
            </a:r>
            <a:r>
              <a:rPr lang="en-US" sz="3600"/>
              <a:t>ots of </a:t>
            </a:r>
            <a:r>
              <a:rPr lang="en-US" sz="3600" b="1"/>
              <a:t>I</a:t>
            </a:r>
            <a:r>
              <a:rPr lang="en-US" sz="3600"/>
              <a:t>nsipid </a:t>
            </a:r>
            <a:r>
              <a:rPr lang="en-US" sz="3600" b="1"/>
              <a:t>S</a:t>
            </a:r>
            <a:r>
              <a:rPr lang="en-US" sz="3600"/>
              <a:t>illy </a:t>
            </a:r>
            <a:r>
              <a:rPr lang="en-US" sz="3600" b="1"/>
              <a:t>P</a:t>
            </a:r>
            <a:r>
              <a:rPr lang="en-US" sz="3600"/>
              <a:t>arentheses”</a:t>
            </a:r>
          </a:p>
          <a:p>
            <a:pPr>
              <a:buFontTx/>
              <a:buNone/>
            </a:pPr>
            <a:endParaRPr lang="en-US" sz="3600"/>
          </a:p>
          <a:p>
            <a:pPr>
              <a:buFontTx/>
              <a:buNone/>
            </a:pPr>
            <a:r>
              <a:rPr lang="en-US" sz="3600"/>
              <a:t>“</a:t>
            </a:r>
            <a:r>
              <a:rPr lang="en-US" sz="3600" b="1"/>
              <a:t>LIS</a:t>
            </a:r>
            <a:r>
              <a:rPr lang="en-US" sz="3600"/>
              <a:t>t </a:t>
            </a:r>
            <a:r>
              <a:rPr lang="en-US" sz="3600" b="1"/>
              <a:t>P</a:t>
            </a:r>
            <a:r>
              <a:rPr lang="en-US" sz="3600"/>
              <a:t>rocessing language” 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2062163" y="4035425"/>
            <a:ext cx="5938837" cy="13731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Lists are pretty important – hard to write a useful Scheme program without them.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bldLvl="2"/>
      <p:bldP spid="304131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066800"/>
            <a:ext cx="8229600" cy="1143000"/>
          </a:xfrm>
        </p:spPr>
        <p:txBody>
          <a:bodyPr/>
          <a:lstStyle/>
          <a:p>
            <a:r>
              <a:rPr lang="en-US" dirty="0"/>
              <a:t>Making Lists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762000" y="3733800"/>
            <a:ext cx="764532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a Pair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&gt; (</a:t>
            </a:r>
            <a:r>
              <a:rPr lang="en-US" b="1" dirty="0"/>
              <a:t>cons</a:t>
            </a:r>
            <a:r>
              <a:rPr lang="en-US" dirty="0"/>
              <a:t> 1 2)</a:t>
            </a:r>
          </a:p>
          <a:p>
            <a:pPr>
              <a:buFontTx/>
              <a:buNone/>
            </a:pPr>
            <a:r>
              <a:rPr lang="fr-FR" b="1" dirty="0">
                <a:solidFill>
                  <a:srgbClr val="0070C0"/>
                </a:solidFill>
              </a:rPr>
              <a:t>(1 . 2)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1679575" y="4214813"/>
            <a:ext cx="5732463" cy="76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/>
              <a:t>cons </a:t>
            </a:r>
            <a:r>
              <a:rPr lang="en-US" sz="4400" b="1"/>
              <a:t>cons</a:t>
            </a:r>
            <a:r>
              <a:rPr lang="en-US" sz="4400"/>
              <a:t>tructs a pair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4970463" y="3013075"/>
            <a:ext cx="470000" cy="769441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6089650" y="3013075"/>
            <a:ext cx="470000" cy="769441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06183" name="AutoShape 7"/>
          <p:cNvCxnSpPr>
            <a:cxnSpLocks noChangeShapeType="1"/>
            <a:stCxn id="306187" idx="4"/>
            <a:endCxn id="306181" idx="0"/>
          </p:cNvCxnSpPr>
          <p:nvPr/>
        </p:nvCxnSpPr>
        <p:spPr bwMode="auto">
          <a:xfrm rot="5400000">
            <a:off x="4910265" y="2492794"/>
            <a:ext cx="815480" cy="225083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306184" name="AutoShape 8"/>
          <p:cNvCxnSpPr>
            <a:cxnSpLocks noChangeShapeType="1"/>
            <a:stCxn id="306188" idx="4"/>
            <a:endCxn id="306182" idx="0"/>
          </p:cNvCxnSpPr>
          <p:nvPr/>
        </p:nvCxnSpPr>
        <p:spPr bwMode="auto">
          <a:xfrm rot="16200000" flipH="1">
            <a:off x="5880227" y="2568652"/>
            <a:ext cx="813892" cy="74954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med" len="med"/>
          </a:ln>
          <a:effectLst/>
        </p:spPr>
      </p:cxn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5046663" y="1948934"/>
            <a:ext cx="1497012" cy="369332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>
            <a:off x="5800165" y="1927412"/>
            <a:ext cx="0" cy="394448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06187" name="Oval 11"/>
          <p:cNvSpPr>
            <a:spLocks noChangeArrowheads="1"/>
          </p:cNvSpPr>
          <p:nvPr/>
        </p:nvSpPr>
        <p:spPr bwMode="auto">
          <a:xfrm>
            <a:off x="5300663" y="2024478"/>
            <a:ext cx="259766" cy="173117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">
              <a:solidFill>
                <a:srgbClr val="0070C0"/>
              </a:solidFill>
            </a:endParaRPr>
          </a:p>
        </p:txBody>
      </p:sp>
      <p:sp>
        <p:nvSpPr>
          <p:cNvPr id="306188" name="Oval 12"/>
          <p:cNvSpPr>
            <a:spLocks noChangeArrowheads="1"/>
          </p:cNvSpPr>
          <p:nvPr/>
        </p:nvSpPr>
        <p:spPr bwMode="auto">
          <a:xfrm>
            <a:off x="6119813" y="2026066"/>
            <a:ext cx="259766" cy="173117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00">
              <a:solidFill>
                <a:srgbClr val="0070C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Splitting a Pair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395413"/>
            <a:ext cx="8229600" cy="2662237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&gt; (</a:t>
            </a:r>
            <a:r>
              <a:rPr lang="en-US" b="1" dirty="0"/>
              <a:t>car</a:t>
            </a:r>
            <a:r>
              <a:rPr lang="en-US" dirty="0"/>
              <a:t> (</a:t>
            </a:r>
            <a:r>
              <a:rPr lang="en-US" b="1" dirty="0"/>
              <a:t>cons</a:t>
            </a:r>
            <a:r>
              <a:rPr lang="en-US" dirty="0"/>
              <a:t> 1 2))</a:t>
            </a:r>
          </a:p>
          <a:p>
            <a:pPr>
              <a:buFontTx/>
              <a:buNone/>
            </a:pPr>
            <a:r>
              <a:rPr lang="fr-FR" b="1" dirty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en-US" dirty="0"/>
              <a:t>&gt; (</a:t>
            </a:r>
            <a:r>
              <a:rPr lang="en-US" b="1" dirty="0" err="1"/>
              <a:t>cdr</a:t>
            </a:r>
            <a:r>
              <a:rPr lang="en-US" dirty="0"/>
              <a:t> (</a:t>
            </a:r>
            <a:r>
              <a:rPr lang="en-US" b="1" dirty="0"/>
              <a:t>cons</a:t>
            </a:r>
            <a:r>
              <a:rPr lang="en-US" dirty="0"/>
              <a:t> 1 2))</a:t>
            </a:r>
          </a:p>
          <a:p>
            <a:pPr>
              <a:buFontTx/>
              <a:buNone/>
            </a:pPr>
            <a:r>
              <a:rPr lang="fr-FR" b="1" dirty="0">
                <a:solidFill>
                  <a:srgbClr val="0070C0"/>
                </a:solidFill>
              </a:rPr>
              <a:t>2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400050" y="4264025"/>
            <a:ext cx="7693025" cy="76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/>
              <a:t>car</a:t>
            </a:r>
            <a:r>
              <a:rPr lang="en-US" sz="4400" dirty="0"/>
              <a:t> extracts first part of a pair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81000" y="4964113"/>
            <a:ext cx="8491538" cy="7620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cdr</a:t>
            </a:r>
            <a:r>
              <a:rPr lang="en-US" sz="4400"/>
              <a:t> extracts second part of a pair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4970463" y="3013075"/>
            <a:ext cx="470000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6089650" y="3013075"/>
            <a:ext cx="470000" cy="76944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07208" name="AutoShape 8"/>
          <p:cNvCxnSpPr>
            <a:cxnSpLocks noChangeShapeType="1"/>
            <a:stCxn id="307212" idx="4"/>
            <a:endCxn id="307206" idx="0"/>
          </p:cNvCxnSpPr>
          <p:nvPr/>
        </p:nvCxnSpPr>
        <p:spPr bwMode="auto">
          <a:xfrm rot="5400000">
            <a:off x="4913736" y="2534866"/>
            <a:ext cx="769937" cy="186481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med" len="med"/>
          </a:ln>
          <a:effectLst/>
        </p:spPr>
      </p:cxnSp>
      <p:cxnSp>
        <p:nvCxnSpPr>
          <p:cNvPr id="307209" name="AutoShape 9"/>
          <p:cNvCxnSpPr>
            <a:cxnSpLocks noChangeShapeType="1"/>
            <a:stCxn id="307213" idx="4"/>
            <a:endCxn id="307207" idx="0"/>
          </p:cNvCxnSpPr>
          <p:nvPr/>
        </p:nvCxnSpPr>
        <p:spPr bwMode="auto">
          <a:xfrm rot="16200000" flipH="1">
            <a:off x="5883697" y="2572122"/>
            <a:ext cx="768350" cy="113556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med" len="med"/>
          </a:ln>
          <a:effectLst/>
        </p:spPr>
      </p:cxn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5046663" y="1752600"/>
            <a:ext cx="1497012" cy="762000"/>
          </a:xfrm>
          <a:prstGeom prst="rect">
            <a:avLst/>
          </a:prstGeom>
          <a:noFill/>
          <a:ln w="317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>
            <a:off x="5802313" y="1743075"/>
            <a:ext cx="0" cy="76200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12" name="Oval 12"/>
          <p:cNvSpPr>
            <a:spLocks noChangeArrowheads="1"/>
          </p:cNvSpPr>
          <p:nvPr/>
        </p:nvSpPr>
        <p:spPr bwMode="auto">
          <a:xfrm>
            <a:off x="5300663" y="2060575"/>
            <a:ext cx="182562" cy="182563"/>
          </a:xfrm>
          <a:prstGeom prst="ellipse">
            <a:avLst/>
          </a:prstGeom>
          <a:solidFill>
            <a:srgbClr val="0070C0"/>
          </a:solidFill>
          <a:ln w="317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13" name="Oval 13"/>
          <p:cNvSpPr>
            <a:spLocks noChangeArrowheads="1"/>
          </p:cNvSpPr>
          <p:nvPr/>
        </p:nvSpPr>
        <p:spPr bwMode="auto">
          <a:xfrm>
            <a:off x="6119813" y="2062163"/>
            <a:ext cx="182562" cy="182562"/>
          </a:xfrm>
          <a:prstGeom prst="ellipse">
            <a:avLst/>
          </a:prstGeom>
          <a:solidFill>
            <a:srgbClr val="0070C0"/>
          </a:solidFill>
          <a:ln w="3175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5118100" y="1312863"/>
            <a:ext cx="539750" cy="3667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car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851525" y="1292225"/>
            <a:ext cx="547688" cy="366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cdr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1175" y="1395413"/>
            <a:ext cx="8229600" cy="454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&gt; </a:t>
            </a:r>
            <a:r>
              <a:rPr lang="en-US" sz="3200" dirty="0" smtClean="0"/>
              <a:t>(</a:t>
            </a:r>
            <a:r>
              <a:rPr lang="en-US" sz="3200" b="1" dirty="0" smtClean="0"/>
              <a:t>cons</a:t>
            </a:r>
            <a:r>
              <a:rPr lang="en-US" sz="3200" dirty="0" smtClean="0"/>
              <a:t> </a:t>
            </a:r>
            <a:r>
              <a:rPr lang="en-US" sz="3200" dirty="0" smtClean="0"/>
              <a:t>(</a:t>
            </a:r>
            <a:r>
              <a:rPr lang="en-US" sz="3200" b="1" dirty="0" smtClean="0"/>
              <a:t>cons</a:t>
            </a:r>
            <a:r>
              <a:rPr lang="en-US" sz="3200" dirty="0" smtClean="0"/>
              <a:t> 1 2) 3</a:t>
            </a:r>
            <a:r>
              <a:rPr lang="en-US" sz="3200" dirty="0" smtClean="0"/>
              <a:t>))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3200" b="1" dirty="0" smtClean="0">
                <a:solidFill>
                  <a:srgbClr val="0070C0"/>
                </a:solidFill>
              </a:rPr>
              <a:t>((1 . 2) 3)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2) 3)))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 smtClean="0"/>
              <a:t>&gt; (</a:t>
            </a:r>
            <a:r>
              <a:rPr lang="en-US" sz="3200" b="1" dirty="0" smtClean="0"/>
              <a:t>car</a:t>
            </a:r>
            <a:r>
              <a:rPr lang="en-US" sz="3200" dirty="0" smtClean="0"/>
              <a:t> </a:t>
            </a:r>
            <a:r>
              <a:rPr lang="en-US" sz="3200" dirty="0" smtClean="0"/>
              <a:t>(</a:t>
            </a:r>
            <a:r>
              <a:rPr lang="en-US" sz="3200" b="1" dirty="0" smtClean="0"/>
              <a:t>car</a:t>
            </a:r>
            <a:r>
              <a:rPr lang="en-US" sz="3200" dirty="0" smtClean="0"/>
              <a:t> </a:t>
            </a:r>
            <a:r>
              <a:rPr lang="en-US" sz="3200" dirty="0" smtClean="0"/>
              <a:t>(</a:t>
            </a:r>
            <a:r>
              <a:rPr lang="en-US" sz="3200" b="1" dirty="0" smtClean="0"/>
              <a:t>cons</a:t>
            </a:r>
            <a:r>
              <a:rPr lang="en-US" sz="3200" dirty="0" smtClean="0"/>
              <a:t> 1 </a:t>
            </a:r>
            <a:r>
              <a:rPr lang="en-US" sz="3200" dirty="0" smtClean="0"/>
              <a:t>(</a:t>
            </a:r>
            <a:r>
              <a:rPr lang="en-US" sz="3200" b="1" dirty="0" smtClean="0"/>
              <a:t>cons</a:t>
            </a:r>
            <a:r>
              <a:rPr lang="en-US" sz="3200" dirty="0" smtClean="0"/>
              <a:t> 2 </a:t>
            </a:r>
            <a:r>
              <a:rPr lang="en-US" sz="3200" dirty="0" smtClean="0"/>
              <a:t>3</a:t>
            </a:r>
            <a:r>
              <a:rPr lang="en-US" sz="3200" dirty="0" smtClean="0"/>
              <a:t>))))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car</a:t>
            </a:r>
            <a:r>
              <a:rPr lang="en-US" sz="3200" b="1" dirty="0" smtClean="0">
                <a:solidFill>
                  <a:srgbClr val="FF0000"/>
                </a:solidFill>
              </a:rPr>
              <a:t>: expects argument of type &lt;pair&gt;; given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Why “car” and “cdr”?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49325"/>
            <a:ext cx="8991600" cy="5257800"/>
          </a:xfrm>
        </p:spPr>
        <p:txBody>
          <a:bodyPr/>
          <a:lstStyle/>
          <a:p>
            <a:r>
              <a:rPr lang="en-US"/>
              <a:t>Original (1950s) LISP on IBM 704</a:t>
            </a:r>
          </a:p>
          <a:p>
            <a:pPr lvl="1"/>
            <a:r>
              <a:rPr lang="en-US"/>
              <a:t>Stored cons pairs in memory registers</a:t>
            </a:r>
          </a:p>
          <a:p>
            <a:pPr lvl="1"/>
            <a:r>
              <a:rPr lang="en-US" b="1"/>
              <a:t>car</a:t>
            </a:r>
            <a:r>
              <a:rPr lang="en-US"/>
              <a:t> = “</a:t>
            </a:r>
            <a:r>
              <a:rPr lang="en-US" b="1"/>
              <a:t>C</a:t>
            </a:r>
            <a:r>
              <a:rPr lang="en-US"/>
              <a:t>ontents of the </a:t>
            </a:r>
            <a:r>
              <a:rPr lang="en-US" b="1"/>
              <a:t>A</a:t>
            </a:r>
            <a:r>
              <a:rPr lang="en-US"/>
              <a:t>ddress part of the </a:t>
            </a:r>
            <a:r>
              <a:rPr lang="en-US" b="1"/>
              <a:t>R</a:t>
            </a:r>
            <a:r>
              <a:rPr lang="en-US"/>
              <a:t>egister”</a:t>
            </a:r>
          </a:p>
          <a:p>
            <a:pPr lvl="1"/>
            <a:r>
              <a:rPr lang="en-US" b="1"/>
              <a:t>cdr</a:t>
            </a:r>
            <a:r>
              <a:rPr lang="en-US"/>
              <a:t> = “</a:t>
            </a:r>
            <a:r>
              <a:rPr lang="en-US" b="1"/>
              <a:t>C</a:t>
            </a:r>
            <a:r>
              <a:rPr lang="en-US"/>
              <a:t>ontents of the </a:t>
            </a:r>
            <a:r>
              <a:rPr lang="en-US" b="1"/>
              <a:t>D</a:t>
            </a:r>
            <a:r>
              <a:rPr lang="en-US"/>
              <a:t>ecrement part of the </a:t>
            </a:r>
            <a:r>
              <a:rPr lang="en-US" b="1"/>
              <a:t>R</a:t>
            </a:r>
            <a:r>
              <a:rPr lang="en-US"/>
              <a:t>egister” (“could-er”)</a:t>
            </a:r>
          </a:p>
          <a:p>
            <a:r>
              <a:rPr lang="en-US"/>
              <a:t>Doesn’t matter unless you have an IBM 704</a:t>
            </a:r>
          </a:p>
          <a:p>
            <a:r>
              <a:rPr lang="en-US"/>
              <a:t>Think of them as </a:t>
            </a:r>
            <a:r>
              <a:rPr lang="en-US" b="1"/>
              <a:t>first</a:t>
            </a:r>
            <a:r>
              <a:rPr lang="en-US"/>
              <a:t> and </a:t>
            </a:r>
            <a:r>
              <a:rPr lang="en-US" b="1"/>
              <a:t>rest</a:t>
            </a:r>
          </a:p>
          <a:p>
            <a:pPr lvl="1">
              <a:buFontTx/>
              <a:buNone/>
            </a:pPr>
            <a:r>
              <a:rPr lang="en-US"/>
              <a:t>(define first car)</a:t>
            </a:r>
          </a:p>
          <a:p>
            <a:pPr lvl="1">
              <a:buFontTx/>
              <a:buNone/>
            </a:pPr>
            <a:r>
              <a:rPr lang="en-US"/>
              <a:t>(define rest cdr)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760694" y="4876800"/>
            <a:ext cx="4740275" cy="947738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(The DrScheme “Pretty Big” language already defines these, but they are not part of standard Scheme)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E2F4-1A73-48E5-A465-DA37AA75C2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845</Words>
  <Application>Microsoft Office PowerPoint</Application>
  <PresentationFormat>On-screen Show (4:3)</PresentationFormat>
  <Paragraphs>188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Class 6: Programming with Data </vt:lpstr>
      <vt:lpstr>Ways to Design Programs</vt:lpstr>
      <vt:lpstr>History of Scheme</vt:lpstr>
      <vt:lpstr>LISP</vt:lpstr>
      <vt:lpstr>Making Lists</vt:lpstr>
      <vt:lpstr>Making a Pair</vt:lpstr>
      <vt:lpstr>Splitting a Pair</vt:lpstr>
      <vt:lpstr>Pair Examples</vt:lpstr>
      <vt:lpstr>Why “car” and “cdr”?</vt:lpstr>
      <vt:lpstr>Implementing cons, car and cdr</vt:lpstr>
      <vt:lpstr>Pairs are fine, but how do we make threesomes?</vt:lpstr>
      <vt:lpstr>Triple</vt:lpstr>
      <vt:lpstr>Quadruple</vt:lpstr>
      <vt:lpstr>Multuples</vt:lpstr>
      <vt:lpstr>Lists</vt:lpstr>
      <vt:lpstr>Lists</vt:lpstr>
      <vt:lpstr>Null</vt:lpstr>
      <vt:lpstr>Returning Problem Sets Problem</vt:lpstr>
      <vt:lpstr>Recap</vt:lpstr>
      <vt:lpstr>List Examples</vt:lpstr>
      <vt:lpstr>More List Examples</vt:lpstr>
      <vt:lpstr>Problem Set 2: Programming with Data</vt:lpstr>
      <vt:lpstr>Problem Set 2: Programming with Data</vt:lpstr>
      <vt:lpstr>list-trues</vt:lpstr>
      <vt:lpstr>Charge</vt:lpstr>
    </vt:vector>
  </TitlesOfParts>
  <Company>University of Virginia</Company>
  <LinksUpToDate>false</LinksUpToDate>
  <SharedDoc>false</SharedDoc>
  <HyperlinkBase>http://www.cs.virginia.edu/cs1120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6: Programming with Data</dc:title>
  <dc:subject>lists, sorting, recursive procedures</dc:subject>
  <dc:creator>David Evans</dc:creator>
  <cp:keywords>lists, sorting, recursive procedures, cons, car, cdr, list</cp:keywords>
  <cp:lastModifiedBy>David Evans</cp:lastModifiedBy>
  <cp:revision>199</cp:revision>
  <dcterms:created xsi:type="dcterms:W3CDTF">2009-08-26T17:18:21Z</dcterms:created>
  <dcterms:modified xsi:type="dcterms:W3CDTF">2009-09-07T13:09:21Z</dcterms:modified>
</cp:coreProperties>
</file>