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20" r:id="rId4"/>
    <p:sldId id="321" r:id="rId5"/>
    <p:sldId id="327" r:id="rId6"/>
    <p:sldId id="325" r:id="rId7"/>
    <p:sldId id="330" r:id="rId8"/>
    <p:sldId id="328" r:id="rId9"/>
    <p:sldId id="331" r:id="rId10"/>
    <p:sldId id="333" r:id="rId11"/>
    <p:sldId id="332" r:id="rId12"/>
    <p:sldId id="335" r:id="rId13"/>
    <p:sldId id="334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88" d="100"/>
          <a:sy n="88" d="100"/>
        </p:scale>
        <p:origin x="-23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92C623-049F-4826-A588-614A34539C23}" type="datetimeFigureOut">
              <a:rPr lang="en-US" smtClean="0"/>
              <a:pPr/>
              <a:t>9/9/2009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015D09-0813-45EC-A34C-593BF90F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E92E-EE5E-4F41-98FD-E1220593EFEA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002-B1C0-4D84-B7E8-F29B849229F6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D5B4-DB67-4BBF-B8E9-5CA24C395DC8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22B5-D4F4-48A0-ABC1-EF259E4270FE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36E-3E16-4F77-B1F6-5E836D326B3B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6389-86C6-4F90-9918-B4C334B66DE8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D644-515F-4736-A117-984BF3EC56AD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C87F-1898-45A8-8EF6-B1FCD2158A12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C2F9-3C73-41BC-B578-FB1468C078B2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AB79-D31A-46AC-A093-65CADE340D63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61C7-F66B-4612-9AEA-62E76BA78573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4FEB-4DC3-46BC-9610-F6F5E0174994}" type="datetime1">
              <a:rPr lang="en-US" smtClean="0"/>
              <a:pPr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0"/>
            <a:ext cx="3886200" cy="1905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7: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Procedures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3124200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Evans</a:t>
            </a:r>
          </a:p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cs1120 Fall 2009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FFFF00"/>
                </a:solidFill>
              </a:rPr>
              <a:t>Quiz</a:t>
            </a:r>
            <a:endParaRPr lang="en-US" sz="16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167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Define a procedure, </a:t>
            </a:r>
            <a:r>
              <a:rPr lang="en-US" b="1" dirty="0" smtClean="0"/>
              <a:t>list-sum</a:t>
            </a:r>
            <a:r>
              <a:rPr lang="en-US" dirty="0" smtClean="0"/>
              <a:t>, that takes a list of numbers as input and outputs the sum of the numbers in the input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191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ym typeface="Wingdings" pitchFamily="2" charset="2"/>
              </a:rPr>
              <a:t>(list-sum (list 1 2 3))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6</a:t>
            </a:r>
          </a:p>
          <a:p>
            <a:pPr>
              <a:buFontTx/>
              <a:buNone/>
            </a:pPr>
            <a:r>
              <a:rPr lang="en-US" sz="3200" dirty="0" smtClean="0"/>
              <a:t>(list-sum null)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Define a procedure, </a:t>
            </a:r>
            <a:r>
              <a:rPr lang="en-US" b="1" dirty="0" smtClean="0"/>
              <a:t>list-length</a:t>
            </a:r>
            <a:r>
              <a:rPr lang="en-US" dirty="0" smtClean="0"/>
              <a:t>, </a:t>
            </a:r>
            <a:r>
              <a:rPr lang="en-US" dirty="0" smtClean="0"/>
              <a:t>that takes a list </a:t>
            </a:r>
            <a:r>
              <a:rPr lang="en-US" dirty="0" smtClean="0"/>
              <a:t>as </a:t>
            </a:r>
            <a:r>
              <a:rPr lang="en-US" dirty="0" smtClean="0"/>
              <a:t>input and outputs the </a:t>
            </a:r>
            <a:r>
              <a:rPr lang="en-US" dirty="0" smtClean="0"/>
              <a:t>number of elements in the input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1910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smtClean="0">
                <a:sym typeface="Wingdings" pitchFamily="2" charset="2"/>
              </a:rPr>
              <a:t>list-length </a:t>
            </a:r>
            <a:r>
              <a:rPr lang="en-US" sz="3200" dirty="0" smtClean="0">
                <a:sym typeface="Wingdings" pitchFamily="2" charset="2"/>
              </a:rPr>
              <a:t>(list 1 2 3))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</a:p>
          <a:p>
            <a:r>
              <a:rPr lang="en-US" sz="3200" dirty="0" smtClean="0">
                <a:sym typeface="Wingdings" pitchFamily="2" charset="2"/>
              </a:rPr>
              <a:t>(list-length (list 1 </a:t>
            </a:r>
            <a:r>
              <a:rPr lang="en-US" sz="3200" dirty="0" smtClean="0">
                <a:sym typeface="Wingdings" pitchFamily="2" charset="2"/>
              </a:rPr>
              <a:t>(list 2 </a:t>
            </a:r>
            <a:r>
              <a:rPr lang="en-US" sz="3200" dirty="0" smtClean="0">
                <a:sym typeface="Wingdings" pitchFamily="2" charset="2"/>
              </a:rPr>
              <a:t>3</a:t>
            </a:r>
            <a:r>
              <a:rPr lang="en-US" sz="3200" dirty="0" smtClean="0">
                <a:sym typeface="Wingdings" pitchFamily="2" charset="2"/>
              </a:rPr>
              <a:t>)))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32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3200" dirty="0" smtClean="0"/>
              <a:t>(</a:t>
            </a:r>
            <a:r>
              <a:rPr lang="en-US" sz="3200" dirty="0" smtClean="0"/>
              <a:t>list-length </a:t>
            </a:r>
            <a:r>
              <a:rPr lang="en-US" sz="3200" dirty="0" smtClean="0"/>
              <a:t>null)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repeat the Quiz on Friday if it seems too few people have done the readings well</a:t>
            </a:r>
          </a:p>
          <a:p>
            <a:r>
              <a:rPr lang="en-US" dirty="0" smtClean="0"/>
              <a:t>Problem Set 2: Due Monday</a:t>
            </a:r>
          </a:p>
          <a:p>
            <a:pPr lvl="1"/>
            <a:r>
              <a:rPr lang="en-US" dirty="0" smtClean="0"/>
              <a:t>It is much longer than PS1, don’t wait to get started</a:t>
            </a:r>
          </a:p>
          <a:p>
            <a:pPr lvl="1"/>
            <a:r>
              <a:rPr lang="en-US" dirty="0" smtClean="0"/>
              <a:t>Help hours tonight in Olsson 001</a:t>
            </a:r>
            <a:endParaRPr lang="en-US" dirty="0" smtClean="0"/>
          </a:p>
          <a:p>
            <a:r>
              <a:rPr lang="en-US" dirty="0" smtClean="0"/>
              <a:t>Friday: Recursive Procedures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Recap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454150"/>
            <a:ext cx="8574087" cy="4525963"/>
          </a:xfrm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i="1" dirty="0" smtClean="0"/>
              <a:t>List</a:t>
            </a:r>
            <a:r>
              <a:rPr lang="en-US" sz="3600" dirty="0" smtClean="0"/>
              <a:t> </a:t>
            </a:r>
            <a:r>
              <a:rPr lang="en-US" sz="3600" dirty="0"/>
              <a:t>is either:</a:t>
            </a:r>
          </a:p>
          <a:p>
            <a:pPr>
              <a:buFontTx/>
              <a:buNone/>
            </a:pPr>
            <a:r>
              <a:rPr lang="en-US" sz="3600" dirty="0"/>
              <a:t>     </a:t>
            </a:r>
            <a:r>
              <a:rPr lang="en-US" sz="3600" dirty="0" smtClean="0"/>
              <a:t>     (1) a Pair whose </a:t>
            </a:r>
            <a:r>
              <a:rPr lang="en-US" sz="3600" dirty="0"/>
              <a:t>second part is a </a:t>
            </a:r>
            <a:r>
              <a:rPr lang="en-US" sz="3600" i="1" dirty="0" smtClean="0"/>
              <a:t>List</a:t>
            </a: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	  </a:t>
            </a:r>
            <a:r>
              <a:rPr lang="en-US" sz="3600" dirty="0" smtClean="0"/>
              <a:t>or (2) </a:t>
            </a:r>
            <a:r>
              <a:rPr lang="en-US" sz="3600" b="1" dirty="0" smtClean="0"/>
              <a:t>null </a:t>
            </a:r>
            <a:endParaRPr lang="en-US" sz="3600" dirty="0"/>
          </a:p>
          <a:p>
            <a:r>
              <a:rPr lang="en-US" sz="3600" dirty="0"/>
              <a:t>Pair primitives:</a:t>
            </a:r>
          </a:p>
          <a:p>
            <a:pPr lvl="1">
              <a:buFontTx/>
              <a:buNone/>
            </a:pPr>
            <a:r>
              <a:rPr lang="en-US" sz="3200" dirty="0"/>
              <a:t>(cons a b)	Construct a pair &lt;a, b&gt;</a:t>
            </a:r>
          </a:p>
          <a:p>
            <a:pPr lvl="1">
              <a:buFontTx/>
              <a:buNone/>
            </a:pPr>
            <a:r>
              <a:rPr lang="en-US" sz="3200" dirty="0"/>
              <a:t>(car pair)	First part of a pair</a:t>
            </a:r>
          </a:p>
          <a:p>
            <a:pPr lvl="1">
              <a:buFontTx/>
              <a:buNone/>
            </a:pPr>
            <a:r>
              <a:rPr lang="en-US" sz="3200" dirty="0"/>
              <a:t>(</a:t>
            </a:r>
            <a:r>
              <a:rPr lang="en-US" sz="3200" dirty="0" err="1"/>
              <a:t>cdr</a:t>
            </a:r>
            <a:r>
              <a:rPr lang="en-US" sz="3200" dirty="0"/>
              <a:t> pair)	Second part of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Examples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565150" y="1433513"/>
            <a:ext cx="7740650" cy="4362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dirty="0"/>
              <a:t>&gt; </a:t>
            </a:r>
            <a:r>
              <a:rPr lang="fr-FR" sz="2800" dirty="0" err="1"/>
              <a:t>null</a:t>
            </a:r>
            <a:endParaRPr lang="fr-FR" sz="2800" dirty="0"/>
          </a:p>
          <a:p>
            <a:r>
              <a:rPr lang="fr-FR" sz="2800" b="1" dirty="0">
                <a:solidFill>
                  <a:srgbClr val="0070C0"/>
                </a:solidFill>
              </a:rPr>
              <a:t>()</a:t>
            </a:r>
          </a:p>
          <a:p>
            <a:r>
              <a:rPr lang="fr-FR" sz="2800" dirty="0"/>
              <a:t>&gt; (cons 1 </a:t>
            </a:r>
            <a:r>
              <a:rPr lang="fr-FR" sz="2800" dirty="0" err="1"/>
              <a:t>null</a:t>
            </a:r>
            <a:r>
              <a:rPr lang="fr-FR" sz="2800" dirty="0"/>
              <a:t>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(1)</a:t>
            </a:r>
          </a:p>
          <a:p>
            <a:r>
              <a:rPr lang="fr-FR" sz="2800" dirty="0"/>
              <a:t>&gt; (</a:t>
            </a:r>
            <a:r>
              <a:rPr lang="fr-FR" sz="2800" dirty="0" err="1"/>
              <a:t>list</a:t>
            </a:r>
            <a:r>
              <a:rPr lang="fr-FR" sz="2800" dirty="0"/>
              <a:t>? </a:t>
            </a:r>
            <a:r>
              <a:rPr lang="fr-FR" sz="2800" dirty="0" err="1"/>
              <a:t>null</a:t>
            </a:r>
            <a:r>
              <a:rPr lang="fr-FR" sz="2800" dirty="0"/>
              <a:t>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#t</a:t>
            </a:r>
          </a:p>
          <a:p>
            <a:r>
              <a:rPr lang="fr-FR" sz="2800" dirty="0"/>
              <a:t>&gt; (</a:t>
            </a:r>
            <a:r>
              <a:rPr lang="fr-FR" sz="2800" dirty="0" err="1"/>
              <a:t>list</a:t>
            </a:r>
            <a:r>
              <a:rPr lang="fr-FR" sz="2800" dirty="0"/>
              <a:t>? (cons 1 2))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#f</a:t>
            </a:r>
          </a:p>
          <a:p>
            <a:r>
              <a:rPr lang="fr-FR" sz="2800" dirty="0"/>
              <a:t>&gt; (</a:t>
            </a:r>
            <a:r>
              <a:rPr lang="fr-FR" sz="2800" dirty="0" err="1"/>
              <a:t>list</a:t>
            </a:r>
            <a:r>
              <a:rPr lang="fr-FR" sz="2800" dirty="0"/>
              <a:t>? (cons 1 </a:t>
            </a:r>
            <a:r>
              <a:rPr lang="fr-FR" sz="2800" dirty="0" err="1"/>
              <a:t>null</a:t>
            </a:r>
            <a:r>
              <a:rPr lang="fr-FR" sz="2800" dirty="0"/>
              <a:t>))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#t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List Examples</a:t>
            </a: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565150" y="1433513"/>
            <a:ext cx="7740650" cy="41549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400" dirty="0"/>
              <a:t>&gt; (</a:t>
            </a:r>
            <a:r>
              <a:rPr lang="fr-FR" sz="4400" dirty="0" err="1"/>
              <a:t>list</a:t>
            </a:r>
            <a:r>
              <a:rPr lang="fr-FR" sz="4400" dirty="0"/>
              <a:t>? (cons 1 (cons 2 </a:t>
            </a:r>
            <a:r>
              <a:rPr lang="fr-FR" sz="4400" dirty="0" err="1"/>
              <a:t>null</a:t>
            </a:r>
            <a:r>
              <a:rPr lang="fr-FR" sz="4400" dirty="0"/>
              <a:t>)))</a:t>
            </a:r>
          </a:p>
          <a:p>
            <a:r>
              <a:rPr lang="fr-FR" sz="4400" b="1" dirty="0">
                <a:solidFill>
                  <a:srgbClr val="0070C0"/>
                </a:solidFill>
              </a:rPr>
              <a:t>#t</a:t>
            </a:r>
          </a:p>
          <a:p>
            <a:r>
              <a:rPr lang="fr-FR" sz="4400" dirty="0"/>
              <a:t>&gt; (car (cons 1 (cons 2 </a:t>
            </a:r>
            <a:r>
              <a:rPr lang="fr-FR" sz="4400" dirty="0" err="1"/>
              <a:t>null</a:t>
            </a:r>
            <a:r>
              <a:rPr lang="fr-FR" sz="4400" dirty="0"/>
              <a:t>)))</a:t>
            </a:r>
          </a:p>
          <a:p>
            <a:r>
              <a:rPr lang="fr-FR" sz="4400" b="1" dirty="0">
                <a:solidFill>
                  <a:srgbClr val="0070C0"/>
                </a:solidFill>
              </a:rPr>
              <a:t>1</a:t>
            </a:r>
          </a:p>
          <a:p>
            <a:r>
              <a:rPr lang="fr-FR" sz="4400" dirty="0"/>
              <a:t>&gt; (</a:t>
            </a:r>
            <a:r>
              <a:rPr lang="fr-FR" sz="4400" dirty="0" err="1"/>
              <a:t>cdr</a:t>
            </a:r>
            <a:r>
              <a:rPr lang="fr-FR" sz="4400" dirty="0"/>
              <a:t> (cons 1 (cons 2 </a:t>
            </a:r>
            <a:r>
              <a:rPr lang="fr-FR" sz="4400" dirty="0" err="1"/>
              <a:t>null</a:t>
            </a:r>
            <a:r>
              <a:rPr lang="fr-FR" sz="4400" dirty="0"/>
              <a:t>)))</a:t>
            </a:r>
          </a:p>
          <a:p>
            <a:r>
              <a:rPr lang="fr-FR" sz="4400" b="1" dirty="0">
                <a:solidFill>
                  <a:srgbClr val="0070C0"/>
                </a:solidFill>
              </a:rPr>
              <a:t>(2)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Be </a:t>
            </a:r>
            <a:r>
              <a:rPr lang="en-US" b="1" i="1" dirty="0" smtClean="0"/>
              <a:t>very</a:t>
            </a:r>
            <a:r>
              <a:rPr lang="en-US" b="1" dirty="0" smtClean="0"/>
              <a:t> optimistic!</a:t>
            </a:r>
            <a:r>
              <a:rPr lang="en-US" dirty="0" smtClean="0"/>
              <a:t>  Since lists themselves are recursive data structures, most problems involving lists can be solved with recursive procedures. </a:t>
            </a:r>
          </a:p>
          <a:p>
            <a:r>
              <a:rPr lang="en-US" b="1" dirty="0" smtClean="0"/>
              <a:t>Think of the simplest version of the problem</a:t>
            </a:r>
            <a:r>
              <a:rPr lang="en-US" dirty="0" smtClean="0"/>
              <a:t>, something you can already solve. This is the base case. For lists, this is usually when the list is </a:t>
            </a:r>
            <a:r>
              <a:rPr lang="en-US" b="1" dirty="0" smtClean="0"/>
              <a:t>null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Consider how you would solve the problem using the result for a slightly smaller version of the problem. This is the recursive case. For lists, the smaller version of the problem is usually the </a:t>
            </a:r>
            <a:r>
              <a:rPr lang="en-US" b="1" dirty="0" err="1" smtClean="0"/>
              <a:t>cdr</a:t>
            </a:r>
            <a:r>
              <a:rPr lang="en-US" dirty="0" smtClean="0"/>
              <a:t> of the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</a:t>
            </a:r>
            <a:r>
              <a:rPr lang="en-US" dirty="0" err="1" smtClean="0"/>
              <a:t>trues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Define </a:t>
            </a:r>
            <a:r>
              <a:rPr lang="en-US" dirty="0"/>
              <a:t>a procedure that takes as input a list, and produces as output the </a:t>
            </a:r>
            <a:r>
              <a:rPr lang="en-US" dirty="0" smtClean="0"/>
              <a:t>number of non-false values in the list.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dirty="0" smtClean="0"/>
              <a:t>(list-</a:t>
            </a:r>
            <a:r>
              <a:rPr lang="en-US" dirty="0" err="1" smtClean="0"/>
              <a:t>trues</a:t>
            </a:r>
            <a:r>
              <a:rPr lang="en-US" dirty="0" smtClean="0"/>
              <a:t> </a:t>
            </a:r>
            <a:r>
              <a:rPr lang="en-US" dirty="0"/>
              <a:t>null)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0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dirty="0" smtClean="0">
                <a:sym typeface="Wingdings" pitchFamily="2" charset="2"/>
              </a:rPr>
              <a:t>(list-</a:t>
            </a:r>
            <a:r>
              <a:rPr lang="en-US" dirty="0" err="1" smtClean="0">
                <a:sym typeface="Wingdings" pitchFamily="2" charset="2"/>
              </a:rPr>
              <a:t>trues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(list 1 2 3))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dirty="0" smtClean="0">
                <a:sym typeface="Wingdings" pitchFamily="2" charset="2"/>
              </a:rPr>
              <a:t>(list-</a:t>
            </a:r>
            <a:r>
              <a:rPr lang="en-US" dirty="0" err="1" smtClean="0">
                <a:sym typeface="Wingdings" pitchFamily="2" charset="2"/>
              </a:rPr>
              <a:t>trues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(list </a:t>
            </a:r>
            <a:r>
              <a:rPr lang="en-US" dirty="0" smtClean="0">
                <a:sym typeface="Wingdings" pitchFamily="2" charset="2"/>
              </a:rPr>
              <a:t>false </a:t>
            </a:r>
            <a:r>
              <a:rPr lang="en-US" dirty="0">
                <a:sym typeface="Wingdings" pitchFamily="2" charset="2"/>
              </a:rPr>
              <a:t>(list 2 3 4)))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</a:t>
            </a:r>
            <a:r>
              <a:rPr lang="en-US" dirty="0" err="1" smtClean="0"/>
              <a:t>trues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Be </a:t>
            </a:r>
            <a:r>
              <a:rPr lang="en-US" b="1" i="1" dirty="0" smtClean="0"/>
              <a:t>very</a:t>
            </a:r>
            <a:r>
              <a:rPr lang="en-US" b="1" dirty="0" smtClean="0"/>
              <a:t> optimistic!</a:t>
            </a:r>
            <a:r>
              <a:rPr lang="en-US" dirty="0" smtClean="0"/>
              <a:t>  Since lists themselves are recursive data structures, most problems involving lists can be solved with recursive procedures. 	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Think of the simplest version of the problem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something you can already solve. This is the base case. For lists, this is usually when the list is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null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Consider how you would solve the problem using the result for a slightly smaller version of the problem. This is the recursive case. For lists, the smaller version of the problem is usually the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cdr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of the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</a:t>
            </a:r>
            <a:r>
              <a:rPr lang="en-US" dirty="0" err="1" smtClean="0"/>
              <a:t>trues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very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optimistic!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Since lists themselves are recursive data structures, most problems involving lists can be solved with recursive procedures. </a:t>
            </a:r>
            <a:r>
              <a:rPr lang="en-US" dirty="0" smtClean="0"/>
              <a:t>	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Think of the simplest version of the problem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something you can already solve. This is the base case. For lists, this is usually when the list is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null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Consider how you would solve the problem using the result for a slightly smaller version of the problem. This is the recursive case. For lists, the smaller version of the problem is usually the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cdr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of the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7247" y="4034118"/>
            <a:ext cx="43434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(define (list-</a:t>
            </a:r>
            <a:r>
              <a:rPr lang="en-US" sz="3200" dirty="0" err="1" smtClean="0"/>
              <a:t>trues</a:t>
            </a:r>
            <a:r>
              <a:rPr lang="en-US" sz="3200" dirty="0" smtClean="0"/>
              <a:t> p)</a:t>
            </a:r>
          </a:p>
          <a:p>
            <a:r>
              <a:rPr lang="en-US" sz="3200" dirty="0" smtClean="0"/>
              <a:t>   (if (null? p)</a:t>
            </a:r>
          </a:p>
          <a:p>
            <a:r>
              <a:rPr lang="en-US" sz="3200" dirty="0" smtClean="0"/>
              <a:t>        0</a:t>
            </a:r>
          </a:p>
          <a:p>
            <a:endParaRPr lang="en-US" sz="3200" dirty="0" smtClean="0"/>
          </a:p>
          <a:p>
            <a:r>
              <a:rPr lang="en-US" sz="3200" dirty="0" smtClean="0"/>
              <a:t>    ))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</a:t>
            </a:r>
            <a:r>
              <a:rPr lang="en-US" dirty="0" err="1" smtClean="0"/>
              <a:t>trues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very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optimistic!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Since lists themselves are recursive data structures, most problems involving lists can be solved with recursive procedures. </a:t>
            </a:r>
            <a:r>
              <a:rPr lang="en-US" dirty="0" smtClean="0"/>
              <a:t>	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Think of the simplest version of the problem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something you can already solve. This is the base case. For lists, this is usually when the list is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null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 how you would solve the problem using the result for a slightly smaller version of the problem. This is the recursive case. For lists, the smaller version of the problem is usually the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cdr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the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371600"/>
            <a:ext cx="57912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b="1" dirty="0" smtClean="0"/>
              <a:t>define</a:t>
            </a:r>
            <a:r>
              <a:rPr lang="en-US" sz="3200" dirty="0" smtClean="0"/>
              <a:t> (list-</a:t>
            </a:r>
            <a:r>
              <a:rPr lang="en-US" sz="3200" dirty="0" err="1" smtClean="0"/>
              <a:t>trues</a:t>
            </a:r>
            <a:r>
              <a:rPr lang="en-US" sz="3200" dirty="0" smtClean="0"/>
              <a:t> p)</a:t>
            </a:r>
          </a:p>
          <a:p>
            <a:r>
              <a:rPr lang="en-US" sz="3200" dirty="0" smtClean="0"/>
              <a:t>   (</a:t>
            </a:r>
            <a:r>
              <a:rPr lang="en-US" sz="3200" b="1" dirty="0" smtClean="0"/>
              <a:t>if</a:t>
            </a:r>
            <a:r>
              <a:rPr lang="en-US" sz="3200" dirty="0" smtClean="0"/>
              <a:t> (</a:t>
            </a:r>
            <a:r>
              <a:rPr lang="en-US" sz="3200" b="1" dirty="0" smtClean="0"/>
              <a:t>null?</a:t>
            </a:r>
            <a:r>
              <a:rPr lang="en-US" sz="3200" dirty="0" smtClean="0"/>
              <a:t> p)</a:t>
            </a:r>
          </a:p>
          <a:p>
            <a:r>
              <a:rPr lang="en-US" sz="3200" dirty="0" smtClean="0"/>
              <a:t>      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r>
              <a:rPr lang="en-US" sz="3200" dirty="0" smtClean="0"/>
              <a:t>        (+ (if (</a:t>
            </a:r>
            <a:r>
              <a:rPr lang="en-US" sz="3200" b="1" dirty="0" smtClean="0"/>
              <a:t>car</a:t>
            </a:r>
            <a:r>
              <a:rPr lang="en-US" sz="3200" dirty="0" smtClean="0"/>
              <a:t> p)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1 0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            (</a:t>
            </a:r>
            <a:r>
              <a:rPr lang="en-US" sz="3200" b="1" dirty="0" smtClean="0"/>
              <a:t>list-</a:t>
            </a:r>
            <a:r>
              <a:rPr lang="en-US" sz="3200" b="1" dirty="0" err="1" smtClean="0"/>
              <a:t>trues</a:t>
            </a:r>
            <a:r>
              <a:rPr lang="en-US" sz="3200" dirty="0" smtClean="0"/>
              <a:t> (</a:t>
            </a:r>
            <a:r>
              <a:rPr lang="en-US" sz="3200" b="1" dirty="0" err="1" smtClean="0"/>
              <a:t>cdr</a:t>
            </a:r>
            <a:r>
              <a:rPr lang="en-US" sz="3200" dirty="0" smtClean="0"/>
              <a:t> p)))))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445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Class 7: List Procedures</vt:lpstr>
      <vt:lpstr>List Recap</vt:lpstr>
      <vt:lpstr>List Examples</vt:lpstr>
      <vt:lpstr>More List Examples</vt:lpstr>
      <vt:lpstr>List Procedures</vt:lpstr>
      <vt:lpstr>list-trues</vt:lpstr>
      <vt:lpstr>list-trues</vt:lpstr>
      <vt:lpstr>list-trues</vt:lpstr>
      <vt:lpstr>list-trues</vt:lpstr>
      <vt:lpstr>Quiz</vt:lpstr>
      <vt:lpstr>list-sum</vt:lpstr>
      <vt:lpstr>list-length</vt:lpstr>
      <vt:lpstr>Charge</vt:lpstr>
    </vt:vector>
  </TitlesOfParts>
  <Company>University of Virginia</Company>
  <LinksUpToDate>false</LinksUpToDate>
  <SharedDoc>false</SharedDoc>
  <HyperlinkBase>http://www.cs.virginia.edu/cs1120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7: List Procedures</dc:title>
  <dc:subject>lists, sorting, recursive procedures</dc:subject>
  <dc:creator>David Evans</dc:creator>
  <cp:keywords>lists, sorting, recursive procedures, cons, car, cdr, list, list-length, list-map, list-ones</cp:keywords>
  <cp:lastModifiedBy>David Evans</cp:lastModifiedBy>
  <cp:revision>218</cp:revision>
  <dcterms:created xsi:type="dcterms:W3CDTF">2009-08-26T17:18:21Z</dcterms:created>
  <dcterms:modified xsi:type="dcterms:W3CDTF">2009-09-09T13:33:22Z</dcterms:modified>
  <cp:category>s</cp:category>
</cp:coreProperties>
</file>