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6" r:id="rId2"/>
    <p:sldId id="336" r:id="rId3"/>
    <p:sldId id="359" r:id="rId4"/>
    <p:sldId id="362" r:id="rId5"/>
    <p:sldId id="360" r:id="rId6"/>
    <p:sldId id="361" r:id="rId7"/>
    <p:sldId id="350" r:id="rId8"/>
    <p:sldId id="351" r:id="rId9"/>
    <p:sldId id="352" r:id="rId10"/>
    <p:sldId id="332" r:id="rId11"/>
    <p:sldId id="353" r:id="rId12"/>
    <p:sldId id="363" r:id="rId13"/>
    <p:sldId id="364" r:id="rId14"/>
    <p:sldId id="354" r:id="rId15"/>
    <p:sldId id="355" r:id="rId16"/>
    <p:sldId id="356" r:id="rId17"/>
    <p:sldId id="357" r:id="rId18"/>
    <p:sldId id="358" r:id="rId19"/>
    <p:sldId id="337" r:id="rId20"/>
    <p:sldId id="338" r:id="rId21"/>
    <p:sldId id="339" r:id="rId22"/>
    <p:sldId id="340" r:id="rId23"/>
    <p:sldId id="341" r:id="rId24"/>
    <p:sldId id="342" r:id="rId25"/>
    <p:sldId id="343" r:id="rId26"/>
    <p:sldId id="334" r:id="rId2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00" autoAdjust="0"/>
  </p:normalViewPr>
  <p:slideViewPr>
    <p:cSldViewPr>
      <p:cViewPr varScale="1">
        <p:scale>
          <a:sx n="106" d="100"/>
          <a:sy n="106" d="100"/>
        </p:scale>
        <p:origin x="-17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showVal val="1"/>
            <c:showCatName val="1"/>
            <c:showLeaderLines val="1"/>
          </c:dLbls>
          <c:cat>
            <c:strRef>
              <c:f>Sheet1!$A$2:$A$5</c:f>
              <c:strCache>
                <c:ptCount val="4"/>
                <c:pt idx="0">
                  <c:v>Way Too Fast</c:v>
                </c:pt>
                <c:pt idx="1">
                  <c:v>Too Fast</c:v>
                </c:pt>
                <c:pt idx="2">
                  <c:v>Fine</c:v>
                </c:pt>
                <c:pt idx="3">
                  <c:v>Too Slow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</c:v>
                </c:pt>
                <c:pt idx="1">
                  <c:v>20</c:v>
                </c:pt>
                <c:pt idx="2">
                  <c:v>15</c:v>
                </c:pt>
                <c:pt idx="3">
                  <c:v>6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txPr>
    <a:bodyPr/>
    <a:lstStyle/>
    <a:p>
      <a:pPr>
        <a:defRPr sz="2400">
          <a:solidFill>
            <a:schemeClr val="bg2"/>
          </a:solidFill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A92C623-049F-4826-A588-614A34539C23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2015D09-0813-45EC-A34C-593BF90FC6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E92E-EE5E-4F41-98FD-E1220593EFEA}" type="datetime1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002-B1C0-4D84-B7E8-F29B849229F6}" type="datetime1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D5B4-DB67-4BBF-B8E9-5CA24C395DC8}" type="datetime1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F22B5-D4F4-48A0-ABC1-EF259E4270FE}" type="datetime1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036E-3E16-4F77-B1F6-5E836D326B3B}" type="datetime1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06389-86C6-4F90-9918-B4C334B66DE8}" type="datetime1">
              <a:rPr lang="en-US" smtClean="0"/>
              <a:pPr/>
              <a:t>9/11/2009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D644-515F-4736-A117-984BF3EC56AD}" type="datetime1">
              <a:rPr lang="en-US" smtClean="0"/>
              <a:pPr/>
              <a:t>9/11/2009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C87F-1898-45A8-8EF6-B1FCD2158A12}" type="datetime1">
              <a:rPr lang="en-US" smtClean="0"/>
              <a:pPr/>
              <a:t>9/11/2009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C2F9-3C73-41BC-B578-FB1468C078B2}" type="datetime1">
              <a:rPr lang="en-US" smtClean="0"/>
              <a:pPr/>
              <a:t>9/11/2009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AB79-D31A-46AC-A093-65CADE340D63}" type="datetime1">
              <a:rPr lang="en-US" smtClean="0"/>
              <a:pPr/>
              <a:t>9/11/2009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61C7-F66B-4612-9AEA-62E76BA78573}" type="datetime1">
              <a:rPr lang="en-US" smtClean="0"/>
              <a:pPr/>
              <a:t>9/11/2009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94FEB-4DC3-46BC-9610-F6F5E0174994}" type="datetime1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2E2F4-1A73-48E5-A465-DA37AA75C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mmoth-desolate-smaller-IMG_42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81000" y="0"/>
            <a:ext cx="1028700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9200" y="0"/>
            <a:ext cx="3886200" cy="1905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 8:</a:t>
            </a:r>
            <a:br>
              <a:rPr lang="en-US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Recursing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Lists</a:t>
            </a: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9800" y="4953000"/>
            <a:ext cx="3124200" cy="10668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 Evans</a:t>
            </a:r>
          </a:p>
          <a:p>
            <a:pPr algn="l"/>
            <a:r>
              <a:rPr lang="en-US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cs1120 Fall 2009</a:t>
            </a: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list-sum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1"/>
            <a:ext cx="8534400" cy="1676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Define a procedure, </a:t>
            </a:r>
            <a:r>
              <a:rPr lang="en-US" b="1" dirty="0" smtClean="0"/>
              <a:t>list-sum</a:t>
            </a:r>
            <a:r>
              <a:rPr lang="en-US" dirty="0" smtClean="0"/>
              <a:t>, that takes a list of numbers as input and outputs the sum of the numbers in the input list.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95400" y="4191000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 smtClean="0">
                <a:sym typeface="Wingdings" pitchFamily="2" charset="2"/>
              </a:rPr>
              <a:t>(list-sum (list 1 2 3)) </a:t>
            </a:r>
            <a:r>
              <a:rPr lang="en-US" sz="3200" dirty="0" smtClean="0">
                <a:sym typeface="Symbol"/>
              </a:rPr>
              <a:t></a:t>
            </a: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sym typeface="Wingdings" pitchFamily="2" charset="2"/>
              </a:rPr>
              <a:t>6</a:t>
            </a:r>
          </a:p>
          <a:p>
            <a:pPr>
              <a:buFontTx/>
              <a:buNone/>
            </a:pPr>
            <a:r>
              <a:rPr lang="en-US" sz="3200" dirty="0" smtClean="0"/>
              <a:t>(list-sum null) </a:t>
            </a:r>
            <a:r>
              <a:rPr lang="en-US" sz="3200" dirty="0" smtClean="0">
                <a:sym typeface="Symbol"/>
              </a:rPr>
              <a:t></a:t>
            </a: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sym typeface="Wingdings" pitchFamily="2" charset="2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list-sum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19200" y="2286000"/>
            <a:ext cx="6324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(define (list-sum p) </a:t>
            </a:r>
          </a:p>
          <a:p>
            <a:r>
              <a:rPr lang="en-US" sz="3200" dirty="0" smtClean="0"/>
              <a:t>    (if (null? p)</a:t>
            </a:r>
          </a:p>
          <a:p>
            <a:r>
              <a:rPr lang="en-US" sz="3200" dirty="0" smtClean="0"/>
              <a:t>        0</a:t>
            </a:r>
          </a:p>
          <a:p>
            <a:r>
              <a:rPr lang="en-US" sz="3200" dirty="0" smtClean="0"/>
              <a:t>        (+ (car p) (</a:t>
            </a:r>
            <a:r>
              <a:rPr lang="en-US" sz="3200" dirty="0" smtClean="0">
                <a:solidFill>
                  <a:schemeClr val="tx2"/>
                </a:solidFill>
              </a:rPr>
              <a:t>list-sum</a:t>
            </a:r>
            <a:r>
              <a:rPr lang="en-US" sz="3200" dirty="0" smtClean="0"/>
              <a:t> (</a:t>
            </a:r>
            <a:r>
              <a:rPr lang="en-US" sz="3200" dirty="0" err="1" smtClean="0"/>
              <a:t>cdr</a:t>
            </a:r>
            <a:r>
              <a:rPr lang="en-US" sz="3200" dirty="0" smtClean="0"/>
              <a:t> p)))))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5029200"/>
            <a:ext cx="4695068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Okay, what about </a:t>
            </a:r>
            <a:r>
              <a:rPr lang="en-US" sz="2800" b="1" dirty="0" smtClean="0"/>
              <a:t>list-product</a:t>
            </a:r>
            <a:r>
              <a:rPr lang="en-US" sz="2800" dirty="0" smtClean="0"/>
              <a:t>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deep-list-sum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95400" y="1828800"/>
            <a:ext cx="6324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(define </a:t>
            </a:r>
            <a:r>
              <a:rPr lang="en-US" sz="3200" dirty="0" smtClean="0"/>
              <a:t>(deep-list-sum </a:t>
            </a:r>
            <a:r>
              <a:rPr lang="en-US" sz="3200" dirty="0" smtClean="0"/>
              <a:t>p) </a:t>
            </a:r>
          </a:p>
          <a:p>
            <a:r>
              <a:rPr lang="en-US" sz="3200" dirty="0" smtClean="0"/>
              <a:t>    (if (null? p)</a:t>
            </a:r>
          </a:p>
          <a:p>
            <a:r>
              <a:rPr lang="en-US" sz="3200" dirty="0" smtClean="0"/>
              <a:t>        0</a:t>
            </a:r>
          </a:p>
          <a:p>
            <a:r>
              <a:rPr lang="en-US" sz="3200" dirty="0" smtClean="0"/>
              <a:t>        (+ </a:t>
            </a:r>
            <a:r>
              <a:rPr lang="en-US" sz="3200" dirty="0" smtClean="0"/>
              <a:t>(if (list? (car </a:t>
            </a:r>
            <a:r>
              <a:rPr lang="en-US" sz="3200" dirty="0" smtClean="0"/>
              <a:t>p</a:t>
            </a:r>
            <a:r>
              <a:rPr lang="en-US" sz="3200" dirty="0" smtClean="0"/>
              <a:t>))</a:t>
            </a:r>
          </a:p>
          <a:p>
            <a:r>
              <a:rPr lang="en-US" sz="3200" dirty="0" smtClean="0"/>
              <a:t> </a:t>
            </a:r>
            <a:r>
              <a:rPr lang="en-US" sz="3200" dirty="0" smtClean="0"/>
              <a:t>                 (</a:t>
            </a:r>
            <a:r>
              <a:rPr lang="en-US" sz="3200" dirty="0" smtClean="0">
                <a:solidFill>
                  <a:schemeClr val="tx2"/>
                </a:solidFill>
              </a:rPr>
              <a:t>deep-list-sum</a:t>
            </a:r>
            <a:r>
              <a:rPr lang="en-US" sz="3200" dirty="0" smtClean="0"/>
              <a:t> (car p))</a:t>
            </a:r>
          </a:p>
          <a:p>
            <a:r>
              <a:rPr lang="en-US" sz="3200" dirty="0" smtClean="0"/>
              <a:t> </a:t>
            </a:r>
            <a:r>
              <a:rPr lang="en-US" sz="3200" dirty="0" smtClean="0"/>
              <a:t>                 (car p)) </a:t>
            </a:r>
          </a:p>
          <a:p>
            <a:r>
              <a:rPr lang="en-US" sz="3200" dirty="0" smtClean="0"/>
              <a:t> </a:t>
            </a:r>
            <a:r>
              <a:rPr lang="en-US" sz="3200" dirty="0" smtClean="0"/>
              <a:t>           </a:t>
            </a:r>
            <a:r>
              <a:rPr lang="en-US" sz="3200" dirty="0" smtClean="0"/>
              <a:t>(</a:t>
            </a:r>
            <a:r>
              <a:rPr lang="en-US" sz="3200" dirty="0" smtClean="0">
                <a:solidFill>
                  <a:schemeClr val="tx2"/>
                </a:solidFill>
              </a:rPr>
              <a:t>deep-list-sum</a:t>
            </a:r>
            <a:r>
              <a:rPr lang="en-US" sz="3200" dirty="0" smtClean="0"/>
              <a:t> </a:t>
            </a:r>
            <a:r>
              <a:rPr lang="en-US" sz="3200" dirty="0" smtClean="0"/>
              <a:t>(</a:t>
            </a:r>
            <a:r>
              <a:rPr lang="en-US" sz="3200" dirty="0" err="1" smtClean="0"/>
              <a:t>cdr</a:t>
            </a:r>
            <a:r>
              <a:rPr lang="en-US" sz="3200" dirty="0" smtClean="0"/>
              <a:t> p)))))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0" y="5943600"/>
            <a:ext cx="4695068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Okay, what about </a:t>
            </a:r>
            <a:r>
              <a:rPr lang="en-US" sz="2800" b="1" dirty="0" smtClean="0"/>
              <a:t>list-product</a:t>
            </a:r>
            <a:r>
              <a:rPr lang="en-US" sz="2800" dirty="0" smtClean="0"/>
              <a:t>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Tracing deep-list-sum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1524000"/>
            <a:ext cx="4560031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US" sz="3600" dirty="0" smtClean="0"/>
              <a:t>(require (lib "</a:t>
            </a:r>
            <a:r>
              <a:rPr lang="en-US" sz="3600" dirty="0" smtClean="0"/>
              <a:t>trace.ss"))</a:t>
            </a:r>
          </a:p>
          <a:p>
            <a:r>
              <a:rPr lang="en-US" sz="3600" dirty="0" smtClean="0"/>
              <a:t>(trace deep-list-sum)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29718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trace to see entrances and exits of procedure applications.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181600" y="2286000"/>
            <a:ext cx="3733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|(deep-list-sum ((1 2) 3))</a:t>
            </a:r>
          </a:p>
          <a:p>
            <a:r>
              <a:rPr lang="en-US" dirty="0" smtClean="0"/>
              <a:t>| </a:t>
            </a:r>
            <a:r>
              <a:rPr lang="en-US" dirty="0" smtClean="0"/>
              <a:t>(deep-list-sum (1 2))</a:t>
            </a:r>
          </a:p>
          <a:p>
            <a:r>
              <a:rPr lang="en-US" dirty="0" smtClean="0"/>
              <a:t>| </a:t>
            </a:r>
            <a:r>
              <a:rPr lang="en-US" dirty="0" smtClean="0"/>
              <a:t>|(deep-list-sum (2))</a:t>
            </a:r>
          </a:p>
          <a:p>
            <a:r>
              <a:rPr lang="en-US" dirty="0" smtClean="0"/>
              <a:t>| </a:t>
            </a:r>
            <a:r>
              <a:rPr lang="en-US" dirty="0" smtClean="0"/>
              <a:t>| (deep-list-sum ())</a:t>
            </a:r>
          </a:p>
          <a:p>
            <a:r>
              <a:rPr lang="en-US" dirty="0" smtClean="0"/>
              <a:t>| </a:t>
            </a:r>
            <a:r>
              <a:rPr lang="en-US" dirty="0" smtClean="0"/>
              <a:t>| 0</a:t>
            </a:r>
          </a:p>
          <a:p>
            <a:r>
              <a:rPr lang="en-US" dirty="0" smtClean="0"/>
              <a:t>| |2</a:t>
            </a:r>
          </a:p>
          <a:p>
            <a:r>
              <a:rPr lang="en-US" dirty="0" smtClean="0"/>
              <a:t>| 3</a:t>
            </a:r>
          </a:p>
          <a:p>
            <a:r>
              <a:rPr lang="en-US" dirty="0" smtClean="0"/>
              <a:t>| (deep-list-sum (3))</a:t>
            </a:r>
          </a:p>
          <a:p>
            <a:r>
              <a:rPr lang="en-US" dirty="0" smtClean="0"/>
              <a:t>| </a:t>
            </a:r>
            <a:r>
              <a:rPr lang="en-US" dirty="0" smtClean="0"/>
              <a:t>|(deep-list-sum ())</a:t>
            </a:r>
          </a:p>
          <a:p>
            <a:r>
              <a:rPr lang="en-US" dirty="0" smtClean="0"/>
              <a:t>| </a:t>
            </a:r>
            <a:r>
              <a:rPr lang="en-US" dirty="0" smtClean="0"/>
              <a:t>|0</a:t>
            </a:r>
          </a:p>
          <a:p>
            <a:r>
              <a:rPr lang="en-US" dirty="0" smtClean="0"/>
              <a:t>| 3</a:t>
            </a:r>
          </a:p>
          <a:p>
            <a:r>
              <a:rPr lang="en-US" dirty="0" smtClean="0"/>
              <a:t>|6</a:t>
            </a:r>
          </a:p>
          <a:p>
            <a:r>
              <a:rPr lang="en-US" dirty="0" smtClean="0"/>
              <a:t>6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list-product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19200" y="2286000"/>
            <a:ext cx="6324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(define (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list-product</a:t>
            </a:r>
            <a:r>
              <a:rPr lang="en-US" sz="3200" dirty="0" smtClean="0"/>
              <a:t> p) </a:t>
            </a:r>
          </a:p>
          <a:p>
            <a:r>
              <a:rPr lang="en-US" sz="3200" dirty="0" smtClean="0"/>
              <a:t>    (if (null? p)</a:t>
            </a:r>
          </a:p>
          <a:p>
            <a:r>
              <a:rPr lang="en-US" sz="3200" dirty="0" smtClean="0"/>
              <a:t>       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1</a:t>
            </a:r>
          </a:p>
          <a:p>
            <a:r>
              <a:rPr lang="en-US" sz="3200" dirty="0" smtClean="0"/>
              <a:t>        (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*</a:t>
            </a:r>
            <a:r>
              <a:rPr lang="en-US" sz="3200" dirty="0" smtClean="0"/>
              <a:t> (car p) (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list-product</a:t>
            </a:r>
            <a:r>
              <a:rPr lang="en-US" sz="3200" dirty="0" smtClean="0"/>
              <a:t> (</a:t>
            </a:r>
            <a:r>
              <a:rPr lang="en-US" sz="3200" dirty="0" err="1" smtClean="0"/>
              <a:t>cdr</a:t>
            </a:r>
            <a:r>
              <a:rPr lang="en-US" sz="3200" dirty="0" smtClean="0"/>
              <a:t> p)))))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200400" y="5029200"/>
            <a:ext cx="4472378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Okay, what about </a:t>
            </a:r>
            <a:r>
              <a:rPr lang="en-US" sz="2800" b="1" dirty="0" smtClean="0"/>
              <a:t>list-length</a:t>
            </a:r>
            <a:r>
              <a:rPr lang="en-US" sz="2800" dirty="0" smtClean="0"/>
              <a:t>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list-length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19200" y="2286000"/>
            <a:ext cx="6324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(define (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list-length</a:t>
            </a:r>
            <a:r>
              <a:rPr lang="en-US" sz="3200" dirty="0" smtClean="0"/>
              <a:t> p) </a:t>
            </a:r>
          </a:p>
          <a:p>
            <a:r>
              <a:rPr lang="en-US" sz="3200" dirty="0" smtClean="0"/>
              <a:t>    (if (null? p)</a:t>
            </a:r>
          </a:p>
          <a:p>
            <a:r>
              <a:rPr lang="en-US" sz="3200" dirty="0" smtClean="0"/>
              <a:t>       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0</a:t>
            </a:r>
          </a:p>
          <a:p>
            <a:r>
              <a:rPr lang="en-US" sz="3200" dirty="0" smtClean="0"/>
              <a:t>        (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+</a:t>
            </a: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en-US" sz="3200" dirty="0" smtClean="0"/>
              <a:t> (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list-length</a:t>
            </a:r>
            <a:r>
              <a:rPr lang="en-US" sz="3200" dirty="0" smtClean="0"/>
              <a:t> (</a:t>
            </a:r>
            <a:r>
              <a:rPr lang="en-US" sz="3200" dirty="0" err="1" smtClean="0"/>
              <a:t>cdr</a:t>
            </a:r>
            <a:r>
              <a:rPr lang="en-US" sz="3200" dirty="0" smtClean="0"/>
              <a:t> p)))))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List Procedures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724400" y="4191000"/>
            <a:ext cx="4267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(define (list-length p) </a:t>
            </a:r>
          </a:p>
          <a:p>
            <a:r>
              <a:rPr lang="en-US" sz="2400" dirty="0" smtClean="0"/>
              <a:t>    (if (null? p)</a:t>
            </a:r>
          </a:p>
          <a:p>
            <a:r>
              <a:rPr lang="en-US" sz="2400" dirty="0" smtClean="0"/>
              <a:t>        0</a:t>
            </a:r>
          </a:p>
          <a:p>
            <a:r>
              <a:rPr lang="en-US" sz="2400" dirty="0" smtClean="0"/>
              <a:t>        (+ 1 (list-length (</a:t>
            </a:r>
            <a:r>
              <a:rPr lang="en-US" sz="2400" dirty="0" err="1" smtClean="0"/>
              <a:t>cdr</a:t>
            </a:r>
            <a:r>
              <a:rPr lang="en-US" sz="2400" dirty="0" smtClean="0"/>
              <a:t> p)))))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28600" y="4114800"/>
            <a:ext cx="4724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(define (list-product p) </a:t>
            </a:r>
          </a:p>
          <a:p>
            <a:r>
              <a:rPr lang="en-US" sz="2400" dirty="0" smtClean="0"/>
              <a:t>    (if (null? p)</a:t>
            </a:r>
          </a:p>
          <a:p>
            <a:r>
              <a:rPr lang="en-US" sz="2400" dirty="0" smtClean="0"/>
              <a:t>        1</a:t>
            </a:r>
          </a:p>
          <a:p>
            <a:r>
              <a:rPr lang="en-US" sz="2400" dirty="0" smtClean="0"/>
              <a:t>        (* (car p) (list-product (</a:t>
            </a:r>
            <a:r>
              <a:rPr lang="en-US" sz="2400" dirty="0" err="1" smtClean="0"/>
              <a:t>cdr</a:t>
            </a:r>
            <a:r>
              <a:rPr lang="en-US" sz="2400" dirty="0" smtClean="0"/>
              <a:t> p)))))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572000" y="1905000"/>
            <a:ext cx="457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(define (list-sum p) </a:t>
            </a:r>
          </a:p>
          <a:p>
            <a:r>
              <a:rPr lang="en-US" sz="2400" dirty="0" smtClean="0"/>
              <a:t>    (if (null? p)</a:t>
            </a:r>
          </a:p>
          <a:p>
            <a:r>
              <a:rPr lang="en-US" sz="2400" dirty="0" smtClean="0"/>
              <a:t>        0</a:t>
            </a:r>
          </a:p>
          <a:p>
            <a:r>
              <a:rPr lang="en-US" sz="2400" dirty="0" smtClean="0"/>
              <a:t>        (+ (car p) (list-sum (</a:t>
            </a:r>
            <a:r>
              <a:rPr lang="en-US" sz="2400" dirty="0" err="1" smtClean="0"/>
              <a:t>cdr</a:t>
            </a:r>
            <a:r>
              <a:rPr lang="en-US" sz="2400" dirty="0" smtClean="0"/>
              <a:t> p)))))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1905000"/>
            <a:ext cx="49322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(define (is-list? p)</a:t>
            </a:r>
          </a:p>
          <a:p>
            <a:r>
              <a:rPr lang="en-US" sz="2400" dirty="0" smtClean="0"/>
              <a:t>    (if (null? p) </a:t>
            </a:r>
          </a:p>
          <a:p>
            <a:r>
              <a:rPr lang="en-US" sz="2400" dirty="0" smtClean="0"/>
              <a:t>        true</a:t>
            </a:r>
          </a:p>
          <a:p>
            <a:r>
              <a:rPr lang="en-US" sz="2400" dirty="0" smtClean="0"/>
              <a:t>        (if (pair? p) (is-list? (</a:t>
            </a:r>
            <a:r>
              <a:rPr lang="en-US" sz="2400" dirty="0" err="1" smtClean="0"/>
              <a:t>cdr</a:t>
            </a:r>
            <a:r>
              <a:rPr lang="en-US" sz="2400" dirty="0" smtClean="0"/>
              <a:t> p)) false)))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Cases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724400" y="4191000"/>
            <a:ext cx="4267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(define (list-length p) 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(if (null? p)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    </a:t>
            </a:r>
            <a:r>
              <a:rPr lang="en-US" sz="2400" b="1" dirty="0" smtClean="0">
                <a:solidFill>
                  <a:schemeClr val="accent2"/>
                </a:solidFill>
              </a:rPr>
              <a:t>0</a:t>
            </a:r>
          </a:p>
          <a:p>
            <a:r>
              <a:rPr lang="en-US" sz="2400" dirty="0" smtClean="0"/>
              <a:t>        (+ 1 (list-length (</a:t>
            </a:r>
            <a:r>
              <a:rPr lang="en-US" sz="2400" dirty="0" err="1" smtClean="0"/>
              <a:t>cdr</a:t>
            </a:r>
            <a:r>
              <a:rPr lang="en-US" sz="2400" dirty="0" smtClean="0"/>
              <a:t> p)))))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28600" y="4114800"/>
            <a:ext cx="4724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(define (list-product p) 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(if (null? p)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    </a:t>
            </a:r>
            <a:r>
              <a:rPr lang="en-US" sz="2400" b="1" dirty="0" smtClean="0">
                <a:solidFill>
                  <a:schemeClr val="accent2"/>
                </a:solidFill>
              </a:rPr>
              <a:t>1</a:t>
            </a:r>
          </a:p>
          <a:p>
            <a:r>
              <a:rPr lang="en-US" sz="2400" dirty="0" smtClean="0"/>
              <a:t>        (* (car p) (list-product (</a:t>
            </a:r>
            <a:r>
              <a:rPr lang="en-US" sz="2400" dirty="0" err="1" smtClean="0"/>
              <a:t>cdr</a:t>
            </a:r>
            <a:r>
              <a:rPr lang="en-US" sz="2400" dirty="0" smtClean="0"/>
              <a:t> p)))))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572000" y="1905000"/>
            <a:ext cx="457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(define (list-sum p) 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(if (null? p)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    </a:t>
            </a:r>
            <a:r>
              <a:rPr lang="en-US" sz="2400" b="1" dirty="0" smtClean="0">
                <a:solidFill>
                  <a:schemeClr val="accent2"/>
                </a:solidFill>
              </a:rPr>
              <a:t>0</a:t>
            </a:r>
          </a:p>
          <a:p>
            <a:r>
              <a:rPr lang="en-US" sz="2400" dirty="0" smtClean="0"/>
              <a:t>        (+ (car p) (list-sum (</a:t>
            </a:r>
            <a:r>
              <a:rPr lang="en-US" sz="2400" dirty="0" err="1" smtClean="0"/>
              <a:t>cdr</a:t>
            </a:r>
            <a:r>
              <a:rPr lang="en-US" sz="2400" dirty="0" smtClean="0"/>
              <a:t> p)))))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1905000"/>
            <a:ext cx="49322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(define (is-list? p)</a:t>
            </a:r>
          </a:p>
          <a:p>
            <a:r>
              <a:rPr lang="en-US" sz="2400" dirty="0" smtClean="0"/>
              <a:t>    </a:t>
            </a:r>
            <a:r>
              <a:rPr lang="en-US" sz="2400" b="1" dirty="0" smtClean="0">
                <a:solidFill>
                  <a:schemeClr val="tx2"/>
                </a:solidFill>
              </a:rPr>
              <a:t>(if (null? p) 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    </a:t>
            </a:r>
            <a:r>
              <a:rPr lang="en-US" sz="2400" b="1" dirty="0" smtClean="0">
                <a:solidFill>
                  <a:schemeClr val="accent2"/>
                </a:solidFill>
              </a:rPr>
              <a:t>true</a:t>
            </a:r>
          </a:p>
          <a:p>
            <a:r>
              <a:rPr lang="en-US" sz="2400" dirty="0" smtClean="0"/>
              <a:t>        (if (pair? p) (is-list? (</a:t>
            </a:r>
            <a:r>
              <a:rPr lang="en-US" sz="2400" dirty="0" err="1" smtClean="0"/>
              <a:t>cdr</a:t>
            </a:r>
            <a:r>
              <a:rPr lang="en-US" sz="2400" dirty="0" smtClean="0"/>
              <a:t> p)) false)))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Calls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724400" y="4191000"/>
            <a:ext cx="4267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(define (list-length p) 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(if (null? p)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    </a:t>
            </a:r>
            <a:r>
              <a:rPr lang="en-US" sz="2400" b="1" dirty="0" smtClean="0">
                <a:solidFill>
                  <a:schemeClr val="accent2"/>
                </a:solidFill>
              </a:rPr>
              <a:t>0</a:t>
            </a:r>
          </a:p>
          <a:p>
            <a:r>
              <a:rPr lang="en-US" sz="2400" dirty="0" smtClean="0"/>
              <a:t>        (+ 1 </a:t>
            </a:r>
            <a:r>
              <a:rPr lang="en-US" sz="2400" b="1" dirty="0" smtClean="0">
                <a:solidFill>
                  <a:srgbClr val="92D050"/>
                </a:solidFill>
              </a:rPr>
              <a:t>(list-length (</a:t>
            </a:r>
            <a:r>
              <a:rPr lang="en-US" sz="2400" b="1" dirty="0" err="1" smtClean="0">
                <a:solidFill>
                  <a:srgbClr val="92D050"/>
                </a:solidFill>
              </a:rPr>
              <a:t>cdr</a:t>
            </a:r>
            <a:r>
              <a:rPr lang="en-US" sz="2400" b="1" dirty="0" smtClean="0">
                <a:solidFill>
                  <a:srgbClr val="92D050"/>
                </a:solidFill>
              </a:rPr>
              <a:t> p))</a:t>
            </a:r>
            <a:r>
              <a:rPr lang="en-US" sz="2400" dirty="0" smtClean="0"/>
              <a:t>)))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28600" y="4114800"/>
            <a:ext cx="4724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(define (list-product p) 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(if (null? p)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    </a:t>
            </a:r>
            <a:r>
              <a:rPr lang="en-US" sz="2400" b="1" dirty="0" smtClean="0">
                <a:solidFill>
                  <a:schemeClr val="accent2"/>
                </a:solidFill>
              </a:rPr>
              <a:t>1</a:t>
            </a:r>
          </a:p>
          <a:p>
            <a:r>
              <a:rPr lang="en-US" sz="2400" dirty="0" smtClean="0"/>
              <a:t>        (* (car p) </a:t>
            </a:r>
            <a:r>
              <a:rPr lang="en-US" sz="2400" b="1" dirty="0" smtClean="0">
                <a:solidFill>
                  <a:srgbClr val="92D050"/>
                </a:solidFill>
              </a:rPr>
              <a:t>(list-product (</a:t>
            </a:r>
            <a:r>
              <a:rPr lang="en-US" sz="2400" b="1" dirty="0" err="1" smtClean="0">
                <a:solidFill>
                  <a:srgbClr val="92D050"/>
                </a:solidFill>
              </a:rPr>
              <a:t>cdr</a:t>
            </a:r>
            <a:r>
              <a:rPr lang="en-US" sz="2400" b="1" dirty="0" smtClean="0">
                <a:solidFill>
                  <a:srgbClr val="92D050"/>
                </a:solidFill>
              </a:rPr>
              <a:t> p))</a:t>
            </a:r>
            <a:r>
              <a:rPr lang="en-US" sz="2400" dirty="0" smtClean="0"/>
              <a:t>)))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572000" y="1905000"/>
            <a:ext cx="457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(define (list-sum p) 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(if (null? p)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    </a:t>
            </a:r>
            <a:r>
              <a:rPr lang="en-US" sz="2400" b="1" dirty="0" smtClean="0">
                <a:solidFill>
                  <a:schemeClr val="accent2"/>
                </a:solidFill>
              </a:rPr>
              <a:t>0</a:t>
            </a:r>
          </a:p>
          <a:p>
            <a:r>
              <a:rPr lang="en-US" sz="2400" dirty="0" smtClean="0"/>
              <a:t>        (+ (car p) </a:t>
            </a:r>
            <a:r>
              <a:rPr lang="en-US" sz="2400" b="1" dirty="0" smtClean="0">
                <a:solidFill>
                  <a:srgbClr val="92D050"/>
                </a:solidFill>
              </a:rPr>
              <a:t>(list-sum (</a:t>
            </a:r>
            <a:r>
              <a:rPr lang="en-US" sz="2400" b="1" dirty="0" err="1" smtClean="0">
                <a:solidFill>
                  <a:srgbClr val="92D050"/>
                </a:solidFill>
              </a:rPr>
              <a:t>cdr</a:t>
            </a:r>
            <a:r>
              <a:rPr lang="en-US" sz="2400" b="1" dirty="0" smtClean="0">
                <a:solidFill>
                  <a:srgbClr val="92D050"/>
                </a:solidFill>
              </a:rPr>
              <a:t> p))</a:t>
            </a:r>
            <a:r>
              <a:rPr lang="en-US" sz="2400" dirty="0" smtClean="0"/>
              <a:t>)))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905000"/>
            <a:ext cx="50846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(define (is-list? p)</a:t>
            </a:r>
          </a:p>
          <a:p>
            <a:r>
              <a:rPr lang="en-US" sz="2400" dirty="0" smtClean="0"/>
              <a:t>    </a:t>
            </a:r>
            <a:r>
              <a:rPr lang="en-US" sz="2400" b="1" dirty="0" smtClean="0">
                <a:solidFill>
                  <a:schemeClr val="tx2"/>
                </a:solidFill>
              </a:rPr>
              <a:t>(if (null? p) 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    </a:t>
            </a:r>
            <a:r>
              <a:rPr lang="en-US" sz="2400" b="1" dirty="0" smtClean="0">
                <a:solidFill>
                  <a:schemeClr val="accent2"/>
                </a:solidFill>
              </a:rPr>
              <a:t>true</a:t>
            </a:r>
          </a:p>
          <a:p>
            <a:r>
              <a:rPr lang="en-US" sz="2400" dirty="0" smtClean="0"/>
              <a:t>        (if (pair? p) </a:t>
            </a:r>
            <a:r>
              <a:rPr lang="en-US" sz="2400" b="1" dirty="0" smtClean="0">
                <a:solidFill>
                  <a:srgbClr val="92D050"/>
                </a:solidFill>
              </a:rPr>
              <a:t>(is-list? (</a:t>
            </a:r>
            <a:r>
              <a:rPr lang="en-US" sz="2400" b="1" dirty="0" err="1" smtClean="0">
                <a:solidFill>
                  <a:srgbClr val="92D050"/>
                </a:solidFill>
              </a:rPr>
              <a:t>cdr</a:t>
            </a:r>
            <a:r>
              <a:rPr lang="en-US" sz="2400" b="1" dirty="0" smtClean="0">
                <a:solidFill>
                  <a:srgbClr val="92D050"/>
                </a:solidFill>
              </a:rPr>
              <a:t> p)) </a:t>
            </a:r>
            <a:r>
              <a:rPr lang="en-US" sz="2400" dirty="0" smtClean="0"/>
              <a:t>false)))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438400" y="5943600"/>
            <a:ext cx="421660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What does each do with the </a:t>
            </a:r>
            <a:r>
              <a:rPr lang="en-US" b="1" dirty="0" smtClean="0"/>
              <a:t>car </a:t>
            </a:r>
            <a:r>
              <a:rPr lang="en-US" dirty="0" smtClean="0"/>
              <a:t>of the list?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find-closest-number</a:t>
            </a:r>
            <a:endParaRPr lang="en-US" dirty="0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163" y="1285875"/>
            <a:ext cx="8545512" cy="2068513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Define a procedure </a:t>
            </a:r>
            <a:r>
              <a:rPr lang="en-US" b="1" dirty="0">
                <a:solidFill>
                  <a:schemeClr val="accent1"/>
                </a:solidFill>
              </a:rPr>
              <a:t>find-closest-number</a:t>
            </a:r>
            <a:r>
              <a:rPr lang="en-US" dirty="0"/>
              <a:t> that takes two inputs, a goal number, and a list of numbers, and produces the number in the list numbers list that is closest to goal: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455613" y="3444875"/>
            <a:ext cx="8534400" cy="2677656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/>
              <a:t>&gt; (find-closest-number 150 (list 101 110 120 157 340 588))</a:t>
            </a:r>
          </a:p>
          <a:p>
            <a:r>
              <a:rPr lang="en-US" sz="2400" b="1" dirty="0">
                <a:solidFill>
                  <a:schemeClr val="accent1"/>
                </a:solidFill>
              </a:rPr>
              <a:t>157</a:t>
            </a:r>
          </a:p>
          <a:p>
            <a:r>
              <a:rPr lang="en-US" sz="2400" dirty="0"/>
              <a:t>&gt; (find-closest-number 12 (list 1 11 21))</a:t>
            </a:r>
          </a:p>
          <a:p>
            <a:r>
              <a:rPr lang="en-US" sz="2400" b="1" dirty="0">
                <a:solidFill>
                  <a:schemeClr val="accent1"/>
                </a:solidFill>
              </a:rPr>
              <a:t>11</a:t>
            </a:r>
          </a:p>
          <a:p>
            <a:r>
              <a:rPr lang="en-US" sz="2400" dirty="0"/>
              <a:t>&gt; (find-closest-number 12 (list 95))</a:t>
            </a:r>
          </a:p>
          <a:p>
            <a:r>
              <a:rPr lang="en-US" sz="2400" b="1" dirty="0">
                <a:solidFill>
                  <a:schemeClr val="accent1"/>
                </a:solidFill>
              </a:rPr>
              <a:t>95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Quiz Comments</a:t>
            </a:r>
          </a:p>
          <a:p>
            <a:r>
              <a:rPr lang="en-US" dirty="0" smtClean="0"/>
              <a:t>List Procedures</a:t>
            </a:r>
          </a:p>
          <a:p>
            <a:pPr lvl="1"/>
            <a:r>
              <a:rPr lang="en-US" dirty="0" smtClean="0">
                <a:sym typeface="Symbol"/>
              </a:rPr>
              <a:t>is-list? (Exercise 5.11)</a:t>
            </a:r>
            <a:endParaRPr lang="en-US" dirty="0" smtClean="0"/>
          </a:p>
          <a:p>
            <a:pPr lvl="1"/>
            <a:r>
              <a:rPr lang="en-US" dirty="0" smtClean="0"/>
              <a:t>list-sum </a:t>
            </a:r>
            <a:r>
              <a:rPr lang="en-US" dirty="0" smtClean="0">
                <a:sym typeface="Symbol"/>
              </a:rPr>
              <a:t> list-product, deep-list-sum</a:t>
            </a:r>
          </a:p>
          <a:p>
            <a:r>
              <a:rPr lang="en-US" dirty="0" smtClean="0">
                <a:sym typeface="Symbol"/>
              </a:rPr>
              <a:t>Generalizing list procedures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ym typeface="Symbol"/>
              </a:rPr>
              <a:t>find-closest</a:t>
            </a:r>
          </a:p>
          <a:p>
            <a:r>
              <a:rPr lang="en-US" dirty="0" smtClean="0">
                <a:sym typeface="Symbol"/>
              </a:rPr>
              <a:t>Monday: GEB Chapter 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 Closest Number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3988"/>
            <a:ext cx="8229600" cy="47021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/>
              <a:t>Be optimistic!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Assume you can define: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(find-closest-number goal numbers)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	that finds the closest number to goal from the list of numbers.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What if there is one more number?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	Can you write a function that finds the closest number to match from new-number and numbers?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the Closest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3988"/>
            <a:ext cx="8121650" cy="37465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/>
              <a:t>Strategy: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	If the first number is closer than the closest number of the rest of the numbers, use the first number. 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	Otherwise, use the closet number of the rest of the numbers.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Optimistic Function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381000" y="1841500"/>
            <a:ext cx="8824913" cy="350837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/>
              <a:t>(define (find-closest goal numbers)</a:t>
            </a:r>
          </a:p>
          <a:p>
            <a:r>
              <a:rPr lang="en-US" sz="2800" dirty="0"/>
              <a:t>   (if (&lt; (abs (- goal (car numbers)))</a:t>
            </a:r>
          </a:p>
          <a:p>
            <a:pPr lvl="1"/>
            <a:r>
              <a:rPr lang="en-US" sz="2800" dirty="0"/>
              <a:t>        (abs (- goal </a:t>
            </a:r>
          </a:p>
          <a:p>
            <a:pPr lvl="1"/>
            <a:r>
              <a:rPr lang="en-US" sz="2800" dirty="0"/>
              <a:t>                  (</a:t>
            </a:r>
            <a:r>
              <a:rPr lang="en-US" sz="2800" b="1" dirty="0">
                <a:solidFill>
                  <a:schemeClr val="accent1"/>
                </a:solidFill>
              </a:rPr>
              <a:t>find-closest-number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</a:p>
          <a:p>
            <a:pPr lvl="1"/>
            <a:r>
              <a:rPr lang="en-US" sz="2800" dirty="0"/>
              <a:t>                    goal (</a:t>
            </a:r>
            <a:r>
              <a:rPr lang="en-US" sz="2800" dirty="0" err="1"/>
              <a:t>cdr</a:t>
            </a:r>
            <a:r>
              <a:rPr lang="en-US" sz="2800" dirty="0"/>
              <a:t> numbers)))))</a:t>
            </a:r>
          </a:p>
          <a:p>
            <a:pPr lvl="1"/>
            <a:r>
              <a:rPr lang="en-US" sz="2800" dirty="0"/>
              <a:t>    (car numbers)</a:t>
            </a:r>
          </a:p>
          <a:p>
            <a:pPr lvl="1"/>
            <a:r>
              <a:rPr lang="en-US" sz="2800" dirty="0"/>
              <a:t>    (</a:t>
            </a:r>
            <a:r>
              <a:rPr lang="en-US" sz="2800" b="1" dirty="0">
                <a:solidFill>
                  <a:schemeClr val="accent1"/>
                </a:solidFill>
              </a:rPr>
              <a:t>find-closest-number</a:t>
            </a:r>
          </a:p>
          <a:p>
            <a:pPr lvl="1"/>
            <a:r>
              <a:rPr lang="en-US" sz="2800" b="1" dirty="0">
                <a:solidFill>
                  <a:schemeClr val="accent2"/>
                </a:solidFill>
              </a:rPr>
              <a:t>     </a:t>
            </a:r>
            <a:r>
              <a:rPr lang="en-US" sz="2800" dirty="0"/>
              <a:t> goal (</a:t>
            </a:r>
            <a:r>
              <a:rPr lang="en-US" sz="2800" dirty="0" err="1"/>
              <a:t>cdr</a:t>
            </a:r>
            <a:r>
              <a:rPr lang="en-US" sz="2800" dirty="0"/>
              <a:t> numbers))))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Recursive Procedures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8288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2. Think of the simplest version of the problem, something you can already solve.</a:t>
            </a:r>
          </a:p>
          <a:p>
            <a:pPr>
              <a:buFontTx/>
              <a:buNone/>
            </a:pPr>
            <a:endParaRPr lang="en-US"/>
          </a:p>
        </p:txBody>
      </p:sp>
      <p:sp>
        <p:nvSpPr>
          <p:cNvPr id="361476" name="Rectangle 4"/>
          <p:cNvSpPr>
            <a:spLocks noChangeArrowheads="1"/>
          </p:cNvSpPr>
          <p:nvPr/>
        </p:nvSpPr>
        <p:spPr bwMode="auto">
          <a:xfrm>
            <a:off x="685800" y="3429000"/>
            <a:ext cx="8077200" cy="523220"/>
          </a:xfrm>
          <a:prstGeom prst="rect">
            <a:avLst/>
          </a:prstGeom>
          <a:noFill/>
          <a:ln w="317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/>
              <a:t>If there is only one number, that is the best match.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1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ChangeArrowheads="1"/>
          </p:cNvSpPr>
          <p:nvPr/>
        </p:nvSpPr>
        <p:spPr bwMode="auto">
          <a:xfrm>
            <a:off x="42863" y="1622425"/>
            <a:ext cx="9525000" cy="436245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/>
              <a:t>(define (find-closest-number goal numbers)</a:t>
            </a:r>
          </a:p>
          <a:p>
            <a:r>
              <a:rPr lang="en-US" sz="2800" b="1" dirty="0"/>
              <a:t>   (if (= 1 (length numbers))</a:t>
            </a:r>
          </a:p>
          <a:p>
            <a:pPr lvl="1"/>
            <a:r>
              <a:rPr lang="en-US" sz="2800" b="1" dirty="0"/>
              <a:t>   (car numbers)</a:t>
            </a:r>
            <a:endParaRPr lang="en-US" sz="2800" dirty="0"/>
          </a:p>
          <a:p>
            <a:pPr lvl="1"/>
            <a:r>
              <a:rPr lang="en-US" sz="2800" dirty="0">
                <a:solidFill>
                  <a:schemeClr val="bg2"/>
                </a:solidFill>
              </a:rPr>
              <a:t>   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(if (&lt; (abs (- goal (car numbers)))</a:t>
            </a:r>
          </a:p>
          <a:p>
            <a:pPr lvl="1"/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            (abs (- goal </a:t>
            </a:r>
          </a:p>
          <a:p>
            <a:pPr lvl="1"/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                       (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find-closest-number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lvl="1"/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			    goal (</a:t>
            </a:r>
            <a:r>
              <a:rPr lang="en-US" sz="2800" dirty="0" err="1">
                <a:solidFill>
                  <a:schemeClr val="bg2">
                    <a:lumMod val="25000"/>
                  </a:schemeClr>
                </a:solidFill>
              </a:rPr>
              <a:t>cdr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 numbers)))))</a:t>
            </a:r>
          </a:p>
          <a:p>
            <a:pPr lvl="1"/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        (car numbers)</a:t>
            </a:r>
          </a:p>
          <a:p>
            <a:pPr lvl="1"/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        (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find-closest-number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 goal (</a:t>
            </a:r>
            <a:r>
              <a:rPr lang="en-US" sz="2800" dirty="0" err="1">
                <a:solidFill>
                  <a:schemeClr val="bg2">
                    <a:lumMod val="25000"/>
                  </a:schemeClr>
                </a:solidFill>
              </a:rPr>
              <a:t>cdr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 numbers))))</a:t>
            </a:r>
          </a:p>
          <a:p>
            <a:pPr lvl="1"/>
            <a:endParaRPr lang="en-US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62500" name="Text Box 4"/>
          <p:cNvSpPr txBox="1">
            <a:spLocks noChangeArrowheads="1"/>
          </p:cNvSpPr>
          <p:nvPr/>
        </p:nvSpPr>
        <p:spPr bwMode="auto">
          <a:xfrm rot="16200000">
            <a:off x="-341312" y="3890963"/>
            <a:ext cx="1757362" cy="36671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Same as before</a:t>
            </a:r>
          </a:p>
        </p:txBody>
      </p:sp>
      <p:sp>
        <p:nvSpPr>
          <p:cNvPr id="3625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Base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>
          <a:xfrm>
            <a:off x="-3175" y="1697038"/>
            <a:ext cx="2024063" cy="1098550"/>
          </a:xfrm>
        </p:spPr>
        <p:txBody>
          <a:bodyPr/>
          <a:lstStyle/>
          <a:p>
            <a:r>
              <a:rPr lang="en-US" sz="4000"/>
              <a:t>Testing</a:t>
            </a:r>
          </a:p>
        </p:txBody>
      </p:sp>
      <p:sp>
        <p:nvSpPr>
          <p:cNvPr id="363523" name="Rectangle 3"/>
          <p:cNvSpPr>
            <a:spLocks noChangeArrowheads="1"/>
          </p:cNvSpPr>
          <p:nvPr/>
        </p:nvSpPr>
        <p:spPr bwMode="auto">
          <a:xfrm>
            <a:off x="406400" y="2976563"/>
            <a:ext cx="8356600" cy="301942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/>
              <a:t>&gt; (find-closest-number 150 </a:t>
            </a:r>
          </a:p>
          <a:p>
            <a:r>
              <a:rPr lang="en-US" sz="2800" dirty="0"/>
              <a:t>     (list 101 110 120 157 340 588))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157</a:t>
            </a:r>
          </a:p>
          <a:p>
            <a:r>
              <a:rPr lang="en-US" sz="2800" dirty="0"/>
              <a:t>&gt; (find-closest-number 0 (list 1))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1</a:t>
            </a:r>
          </a:p>
          <a:p>
            <a:r>
              <a:rPr lang="en-US" sz="2800" dirty="0"/>
              <a:t>&gt; (find-closest-number 0 (list ))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first: expects argument of type &lt;non-empty list&gt;; given ()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63525" name="Rectangle 5"/>
          <p:cNvSpPr>
            <a:spLocks noChangeArrowheads="1"/>
          </p:cNvSpPr>
          <p:nvPr/>
        </p:nvSpPr>
        <p:spPr bwMode="auto">
          <a:xfrm>
            <a:off x="2940050" y="87313"/>
            <a:ext cx="6084888" cy="283845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(define (find-closest-number goal numbers)</a:t>
            </a:r>
          </a:p>
          <a:p>
            <a:r>
              <a:rPr lang="en-US"/>
              <a:t>   (if (= 1 (length numbers))</a:t>
            </a:r>
          </a:p>
          <a:p>
            <a:pPr lvl="1"/>
            <a:r>
              <a:rPr lang="en-US"/>
              <a:t>   (car numbers)</a:t>
            </a:r>
          </a:p>
          <a:p>
            <a:pPr lvl="1"/>
            <a:r>
              <a:rPr lang="en-US"/>
              <a:t>   (if (&lt; (abs (- goal (car numbers)))</a:t>
            </a:r>
          </a:p>
          <a:p>
            <a:pPr lvl="1"/>
            <a:r>
              <a:rPr lang="en-US"/>
              <a:t>            (abs (- goal </a:t>
            </a:r>
          </a:p>
          <a:p>
            <a:pPr lvl="1"/>
            <a:r>
              <a:rPr lang="en-US"/>
              <a:t>                       (find-closest-number </a:t>
            </a:r>
          </a:p>
          <a:p>
            <a:pPr lvl="1"/>
            <a:r>
              <a:rPr lang="en-US"/>
              <a:t>			    goal (cdr numbers)))))</a:t>
            </a:r>
          </a:p>
          <a:p>
            <a:pPr lvl="1"/>
            <a:r>
              <a:rPr lang="en-US"/>
              <a:t>        (car numbers)</a:t>
            </a:r>
          </a:p>
          <a:p>
            <a:pPr lvl="1"/>
            <a:r>
              <a:rPr lang="en-US"/>
              <a:t>        (find-closest-number goal (cdr numbers))))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3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3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63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63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63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63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Set 2: Due Monday</a:t>
            </a:r>
          </a:p>
          <a:p>
            <a:pPr lvl="1"/>
            <a:r>
              <a:rPr lang="en-US" dirty="0" smtClean="0"/>
              <a:t>Help hours Sunday 6-8:30 in Olsson 001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Monday: Even more </a:t>
            </a:r>
            <a:r>
              <a:rPr lang="en-US" dirty="0" err="1" smtClean="0"/>
              <a:t>Recursiveness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GEB Chapter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About 2/3 of you have read the GEB reading</a:t>
            </a:r>
          </a:p>
          <a:p>
            <a:pPr lvl="1"/>
            <a:r>
              <a:rPr lang="en-US" dirty="0" smtClean="0"/>
              <a:t>I really hope everyone reads this!</a:t>
            </a:r>
          </a:p>
          <a:p>
            <a:pPr lvl="1"/>
            <a:r>
              <a:rPr lang="en-US" dirty="0" smtClean="0"/>
              <a:t>We’ll talk about it in Monday’s class</a:t>
            </a:r>
          </a:p>
          <a:p>
            <a:r>
              <a:rPr lang="en-US" dirty="0" smtClean="0"/>
              <a:t>Everyone should know the definition of a List (but only about ½ did)</a:t>
            </a:r>
          </a:p>
          <a:p>
            <a:r>
              <a:rPr lang="en-US" dirty="0" smtClean="0"/>
              <a:t>A List is either:</a:t>
            </a:r>
          </a:p>
          <a:p>
            <a:pPr lvl="1"/>
            <a:r>
              <a:rPr lang="en-US" b="1" dirty="0" smtClean="0"/>
              <a:t>null</a:t>
            </a:r>
          </a:p>
          <a:p>
            <a:pPr lvl="1"/>
            <a:r>
              <a:rPr lang="en-US" dirty="0" smtClean="0"/>
              <a:t>or, a </a:t>
            </a:r>
            <a:r>
              <a:rPr lang="en-US" b="1" dirty="0" smtClean="0"/>
              <a:t>Pair</a:t>
            </a:r>
            <a:r>
              <a:rPr lang="en-US" dirty="0" smtClean="0"/>
              <a:t> whose second part is a </a:t>
            </a:r>
            <a:r>
              <a:rPr lang="en-US" b="1" dirty="0" smtClean="0"/>
              <a:t>List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5943600"/>
            <a:ext cx="6895093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This definition is very important: all of our List procedures depend on it!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Common, Incorrect List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A List is a Pair whose second part is either </a:t>
            </a:r>
            <a:r>
              <a:rPr lang="en-US" b="1" dirty="0" smtClean="0"/>
              <a:t>null</a:t>
            </a:r>
            <a:r>
              <a:rPr lang="en-US" dirty="0" smtClean="0"/>
              <a:t> or a List.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2895600"/>
            <a:ext cx="7010400" cy="107721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If this is our List definition, there is no way to make a list with no elements.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Class Pace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685800"/>
          <a:ext cx="93726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674792" y="3886200"/>
            <a:ext cx="1059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(write-in)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Many people want answers to the exercises  (13 people mentioned this)</a:t>
            </a:r>
          </a:p>
          <a:p>
            <a:pPr lvl="1"/>
            <a:r>
              <a:rPr lang="en-US" dirty="0" smtClean="0"/>
              <a:t>We will do some in class</a:t>
            </a:r>
          </a:p>
          <a:p>
            <a:pPr lvl="1"/>
            <a:r>
              <a:rPr lang="en-US" dirty="0" smtClean="0"/>
              <a:t>If you ask, I’m happy to provide hints/answers or comments on your answers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More diagrams, examples</a:t>
            </a:r>
          </a:p>
          <a:p>
            <a:r>
              <a:rPr lang="en-US" dirty="0" smtClean="0"/>
              <a:t>Editing problems: please do send me anything specific you notice!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is-list?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1308847"/>
            <a:ext cx="77723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Define a procedure </a:t>
            </a:r>
            <a:r>
              <a:rPr lang="en-US" sz="3200" b="1" dirty="0" smtClean="0"/>
              <a:t>is-list?</a:t>
            </a:r>
            <a:r>
              <a:rPr lang="en-US" sz="3200" dirty="0" smtClean="0"/>
              <a:t> that takes one input and outputs </a:t>
            </a:r>
            <a:r>
              <a:rPr lang="en-US" sz="3200" b="1" dirty="0" smtClean="0"/>
              <a:t>true</a:t>
            </a:r>
            <a:r>
              <a:rPr lang="en-US" sz="3200" dirty="0" smtClean="0"/>
              <a:t> if the input is a List, and </a:t>
            </a:r>
            <a:r>
              <a:rPr lang="en-US" sz="3200" b="1" dirty="0" smtClean="0"/>
              <a:t>false </a:t>
            </a:r>
            <a:r>
              <a:rPr lang="en-US" sz="3200" dirty="0" smtClean="0"/>
              <a:t>otherwise.  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1371600" y="2895600"/>
            <a:ext cx="6400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ym typeface="Wingdings" pitchFamily="2" charset="2"/>
              </a:rPr>
              <a:t>(is-list? (list 1 2 3)) </a:t>
            </a:r>
            <a:r>
              <a:rPr lang="en-US" sz="3200" dirty="0" smtClean="0">
                <a:sym typeface="Symbol"/>
              </a:rPr>
              <a:t></a:t>
            </a: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sym typeface="Wingdings" pitchFamily="2" charset="2"/>
              </a:rPr>
              <a:t>true</a:t>
            </a:r>
            <a:endParaRPr lang="en-US" sz="3200" dirty="0" smtClean="0">
              <a:sym typeface="Wingdings" pitchFamily="2" charset="2"/>
            </a:endParaRPr>
          </a:p>
          <a:p>
            <a:r>
              <a:rPr lang="en-US" sz="3200" dirty="0" smtClean="0">
                <a:sym typeface="Wingdings" pitchFamily="2" charset="2"/>
              </a:rPr>
              <a:t>(is-list? (cons 1 (cons 2 null)))</a:t>
            </a:r>
          </a:p>
          <a:p>
            <a:r>
              <a:rPr lang="en-US" sz="3200" dirty="0" smtClean="0">
                <a:sym typeface="Wingdings" pitchFamily="2" charset="2"/>
              </a:rPr>
              <a:t>	</a:t>
            </a:r>
            <a:r>
              <a:rPr lang="en-US" sz="3200" dirty="0" smtClean="0">
                <a:sym typeface="Symbol"/>
              </a:rPr>
              <a:t></a:t>
            </a: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sym typeface="Wingdings" pitchFamily="2" charset="2"/>
              </a:rPr>
              <a:t>true</a:t>
            </a:r>
          </a:p>
          <a:p>
            <a:pPr>
              <a:buFontTx/>
              <a:buNone/>
            </a:pPr>
            <a:r>
              <a:rPr lang="en-US" sz="3200" dirty="0" smtClean="0"/>
              <a:t>(is-list? null) </a:t>
            </a:r>
            <a:r>
              <a:rPr lang="en-US" sz="3200" dirty="0" smtClean="0">
                <a:sym typeface="Symbol"/>
              </a:rPr>
              <a:t></a:t>
            </a: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sym typeface="Wingdings" pitchFamily="2" charset="2"/>
              </a:rPr>
              <a:t>true</a:t>
            </a:r>
          </a:p>
          <a:p>
            <a:r>
              <a:rPr lang="en-US" sz="3200" dirty="0" smtClean="0"/>
              <a:t>(is-list? 3) </a:t>
            </a:r>
            <a:r>
              <a:rPr lang="en-US" sz="3200" dirty="0" smtClean="0">
                <a:sym typeface="Symbol"/>
              </a:rPr>
              <a:t></a:t>
            </a: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sym typeface="Wingdings" pitchFamily="2" charset="2"/>
              </a:rPr>
              <a:t>false</a:t>
            </a:r>
          </a:p>
          <a:p>
            <a:r>
              <a:rPr lang="en-US" sz="3200" dirty="0" smtClean="0"/>
              <a:t>(is-list? (cons 1 (cons 2 3))) </a:t>
            </a:r>
          </a:p>
          <a:p>
            <a:r>
              <a:rPr lang="en-US" sz="3200" dirty="0" smtClean="0">
                <a:sym typeface="Symbol"/>
              </a:rPr>
              <a:t>         </a:t>
            </a: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sym typeface="Wingdings" pitchFamily="2" charset="2"/>
              </a:rPr>
              <a:t>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is-list?: Easy Way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43001" y="3505200"/>
            <a:ext cx="4495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(define is-list? list?)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905000"/>
            <a:ext cx="6724983" cy="461665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This is exactly what the built-in </a:t>
            </a:r>
            <a:r>
              <a:rPr lang="en-US" sz="2400" b="1" dirty="0" smtClean="0"/>
              <a:t>list?</a:t>
            </a:r>
            <a:r>
              <a:rPr lang="en-US" sz="2400" dirty="0" smtClean="0"/>
              <a:t> procedure does.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is-list? without using list?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E2F4-1A73-48E5-A465-DA37AA75C2B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91000" y="1371600"/>
            <a:ext cx="4660058" cy="156966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null?</a:t>
            </a:r>
            <a:r>
              <a:rPr lang="en-US" sz="2400" dirty="0" smtClean="0"/>
              <a:t>: Value </a:t>
            </a:r>
            <a:r>
              <a:rPr lang="en-US" sz="2400" dirty="0" smtClean="0">
                <a:sym typeface="Symbol"/>
              </a:rPr>
              <a:t> Boolean</a:t>
            </a:r>
          </a:p>
          <a:p>
            <a:r>
              <a:rPr lang="en-US" sz="2400" dirty="0" smtClean="0">
                <a:sym typeface="Symbol"/>
              </a:rPr>
              <a:t>	outputs true if input is</a:t>
            </a:r>
            <a:r>
              <a:rPr lang="en-US" sz="2400" b="1" dirty="0" smtClean="0">
                <a:sym typeface="Symbol"/>
              </a:rPr>
              <a:t> null</a:t>
            </a:r>
            <a:endParaRPr lang="en-US" sz="2400" b="1" dirty="0" smtClean="0"/>
          </a:p>
          <a:p>
            <a:r>
              <a:rPr lang="en-US" sz="2400" b="1" dirty="0" smtClean="0"/>
              <a:t>pair?</a:t>
            </a:r>
            <a:r>
              <a:rPr lang="en-US" sz="2400" dirty="0" smtClean="0"/>
              <a:t>: Value </a:t>
            </a:r>
            <a:r>
              <a:rPr lang="en-US" sz="2400" dirty="0" smtClean="0">
                <a:sym typeface="Symbol"/>
              </a:rPr>
              <a:t> Boolean</a:t>
            </a:r>
            <a:endParaRPr lang="en-US" sz="2400" dirty="0" smtClean="0"/>
          </a:p>
          <a:p>
            <a:r>
              <a:rPr lang="en-US" sz="2400" dirty="0" smtClean="0"/>
              <a:t>	outputs true if input is a Pair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22729" y="2317377"/>
            <a:ext cx="443223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(define (is-list? p)</a:t>
            </a:r>
          </a:p>
          <a:p>
            <a:r>
              <a:rPr lang="en-US" sz="3600" dirty="0" smtClean="0"/>
              <a:t>    (if (null? p) </a:t>
            </a:r>
          </a:p>
          <a:p>
            <a:r>
              <a:rPr lang="en-US" sz="3600" dirty="0" smtClean="0"/>
              <a:t>        true</a:t>
            </a:r>
          </a:p>
          <a:p>
            <a:r>
              <a:rPr lang="en-US" sz="3600" dirty="0" smtClean="0"/>
              <a:t>        (if (pair? p) </a:t>
            </a:r>
          </a:p>
          <a:p>
            <a:r>
              <a:rPr lang="en-US" sz="3600" dirty="0" smtClean="0"/>
              <a:t>             (</a:t>
            </a:r>
            <a:r>
              <a:rPr lang="en-US" sz="3600" dirty="0" smtClean="0">
                <a:solidFill>
                  <a:schemeClr val="tx2"/>
                </a:solidFill>
              </a:rPr>
              <a:t>is-list?</a:t>
            </a:r>
            <a:r>
              <a:rPr lang="en-US" sz="3600" dirty="0" smtClean="0"/>
              <a:t> (</a:t>
            </a:r>
            <a:r>
              <a:rPr lang="en-US" sz="3600" dirty="0" err="1" smtClean="0"/>
              <a:t>cdr</a:t>
            </a:r>
            <a:r>
              <a:rPr lang="en-US" sz="3600" dirty="0" smtClean="0"/>
              <a:t> p)) </a:t>
            </a:r>
          </a:p>
          <a:p>
            <a:r>
              <a:rPr lang="en-US" sz="3600" dirty="0" smtClean="0"/>
              <a:t>             false)))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4208930" y="3231777"/>
            <a:ext cx="4953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(define (is-list? p) </a:t>
            </a:r>
          </a:p>
          <a:p>
            <a:r>
              <a:rPr lang="en-US" sz="2400" dirty="0" smtClean="0"/>
              <a:t>   (or (null? p) </a:t>
            </a:r>
          </a:p>
          <a:p>
            <a:r>
              <a:rPr lang="en-US" sz="2400" dirty="0" smtClean="0"/>
              <a:t>         (and (pair? p) (</a:t>
            </a:r>
            <a:r>
              <a:rPr lang="en-US" sz="2400" dirty="0" smtClean="0">
                <a:solidFill>
                  <a:schemeClr val="tx2"/>
                </a:solidFill>
              </a:rPr>
              <a:t>is-list?</a:t>
            </a:r>
            <a:r>
              <a:rPr lang="en-US" sz="2400" dirty="0" smtClean="0"/>
              <a:t> (</a:t>
            </a:r>
            <a:r>
              <a:rPr lang="en-US" sz="2400" dirty="0" err="1" smtClean="0"/>
              <a:t>cdr</a:t>
            </a:r>
            <a:r>
              <a:rPr lang="en-US" sz="2400" dirty="0" smtClean="0"/>
              <a:t> p)))))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5074</TotalTime>
  <Words>1246</Words>
  <Application>Microsoft Office PowerPoint</Application>
  <PresentationFormat>On-screen Show (4:3)</PresentationFormat>
  <Paragraphs>242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Class 8: Recursing on Lists</vt:lpstr>
      <vt:lpstr>Menu</vt:lpstr>
      <vt:lpstr>Quiz Comments</vt:lpstr>
      <vt:lpstr>Common, Incorrect List Definition</vt:lpstr>
      <vt:lpstr>Class Pace</vt:lpstr>
      <vt:lpstr>Book Comments</vt:lpstr>
      <vt:lpstr>is-list?</vt:lpstr>
      <vt:lpstr>is-list?: Easy Way</vt:lpstr>
      <vt:lpstr>is-list? without using list?</vt:lpstr>
      <vt:lpstr>list-sum</vt:lpstr>
      <vt:lpstr>list-sum</vt:lpstr>
      <vt:lpstr>deep-list-sum</vt:lpstr>
      <vt:lpstr>Tracing deep-list-sum</vt:lpstr>
      <vt:lpstr>list-product</vt:lpstr>
      <vt:lpstr>list-length</vt:lpstr>
      <vt:lpstr>Comparing List Procedures</vt:lpstr>
      <vt:lpstr>Base Cases</vt:lpstr>
      <vt:lpstr>Recursive Calls</vt:lpstr>
      <vt:lpstr>find-closest-number</vt:lpstr>
      <vt:lpstr>Find Closest Number</vt:lpstr>
      <vt:lpstr>Finding the Closest</vt:lpstr>
      <vt:lpstr>Optimistic Function</vt:lpstr>
      <vt:lpstr>Defining Recursive Procedures</vt:lpstr>
      <vt:lpstr>The Base Case</vt:lpstr>
      <vt:lpstr>Testing</vt:lpstr>
      <vt:lpstr>Charge</vt:lpstr>
    </vt:vector>
  </TitlesOfParts>
  <Company>University of Virginia</Company>
  <LinksUpToDate>false</LinksUpToDate>
  <SharedDoc>false</SharedDoc>
  <HyperlinkBase>http://www.cs.virginia.edu/cs1120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8: List Procedures</dc:title>
  <dc:subject>lists, sorting, recursive procedures</dc:subject>
  <dc:creator>David Evans</dc:creator>
  <cp:keywords>lists, sorting, recursive procedures, cons, car, cdr, list, list-length, list-map, list-ones</cp:keywords>
  <cp:lastModifiedBy>David Evans</cp:lastModifiedBy>
  <cp:revision>394</cp:revision>
  <dcterms:created xsi:type="dcterms:W3CDTF">2009-08-26T17:18:21Z</dcterms:created>
  <dcterms:modified xsi:type="dcterms:W3CDTF">2009-09-11T16:33:06Z</dcterms:modified>
  <cp:category>s</cp:category>
</cp:coreProperties>
</file>